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video/unknown"/>
  <Default Extension="vml" ContentType="application/vnd.openxmlformats-officedocument.vmlDrawing"/>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82"/>
  </p:notesMasterIdLst>
  <p:sldIdLst>
    <p:sldId id="256" r:id="rId7"/>
    <p:sldId id="257" r:id="rId8"/>
    <p:sldId id="266" r:id="rId9"/>
    <p:sldId id="261" r:id="rId10"/>
    <p:sldId id="260" r:id="rId11"/>
    <p:sldId id="286" r:id="rId12"/>
    <p:sldId id="264" r:id="rId13"/>
    <p:sldId id="267" r:id="rId14"/>
    <p:sldId id="268" r:id="rId15"/>
    <p:sldId id="269" r:id="rId16"/>
    <p:sldId id="270" r:id="rId17"/>
    <p:sldId id="341" r:id="rId18"/>
    <p:sldId id="271" r:id="rId19"/>
    <p:sldId id="272" r:id="rId20"/>
    <p:sldId id="273" r:id="rId21"/>
    <p:sldId id="274" r:id="rId22"/>
    <p:sldId id="287" r:id="rId23"/>
    <p:sldId id="265" r:id="rId24"/>
    <p:sldId id="292" r:id="rId25"/>
    <p:sldId id="293" r:id="rId26"/>
    <p:sldId id="289" r:id="rId27"/>
    <p:sldId id="294" r:id="rId28"/>
    <p:sldId id="295" r:id="rId29"/>
    <p:sldId id="296" r:id="rId30"/>
    <p:sldId id="297" r:id="rId31"/>
    <p:sldId id="298" r:id="rId32"/>
    <p:sldId id="299" r:id="rId33"/>
    <p:sldId id="320" r:id="rId34"/>
    <p:sldId id="290" r:id="rId35"/>
    <p:sldId id="288" r:id="rId36"/>
    <p:sldId id="300" r:id="rId37"/>
    <p:sldId id="258" r:id="rId38"/>
    <p:sldId id="275" r:id="rId39"/>
    <p:sldId id="276" r:id="rId40"/>
    <p:sldId id="301" r:id="rId41"/>
    <p:sldId id="279" r:id="rId42"/>
    <p:sldId id="278" r:id="rId43"/>
    <p:sldId id="305" r:id="rId44"/>
    <p:sldId id="304" r:id="rId45"/>
    <p:sldId id="277" r:id="rId46"/>
    <p:sldId id="306" r:id="rId47"/>
    <p:sldId id="307" r:id="rId48"/>
    <p:sldId id="308" r:id="rId49"/>
    <p:sldId id="309" r:id="rId50"/>
    <p:sldId id="310" r:id="rId51"/>
    <p:sldId id="311" r:id="rId52"/>
    <p:sldId id="312" r:id="rId53"/>
    <p:sldId id="313" r:id="rId54"/>
    <p:sldId id="314" r:id="rId55"/>
    <p:sldId id="316" r:id="rId56"/>
    <p:sldId id="321" r:id="rId57"/>
    <p:sldId id="318" r:id="rId58"/>
    <p:sldId id="315" r:id="rId59"/>
    <p:sldId id="322" r:id="rId60"/>
    <p:sldId id="323" r:id="rId61"/>
    <p:sldId id="324" r:id="rId62"/>
    <p:sldId id="325" r:id="rId63"/>
    <p:sldId id="326" r:id="rId64"/>
    <p:sldId id="327" r:id="rId65"/>
    <p:sldId id="328" r:id="rId66"/>
    <p:sldId id="329" r:id="rId67"/>
    <p:sldId id="330" r:id="rId68"/>
    <p:sldId id="331" r:id="rId69"/>
    <p:sldId id="334" r:id="rId70"/>
    <p:sldId id="332" r:id="rId71"/>
    <p:sldId id="337" r:id="rId72"/>
    <p:sldId id="281" r:id="rId73"/>
    <p:sldId id="280" r:id="rId74"/>
    <p:sldId id="333" r:id="rId75"/>
    <p:sldId id="338" r:id="rId76"/>
    <p:sldId id="336" r:id="rId77"/>
    <p:sldId id="343" r:id="rId78"/>
    <p:sldId id="335" r:id="rId79"/>
    <p:sldId id="339" r:id="rId80"/>
    <p:sldId id="34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DBCBF9"/>
    <a:srgbClr val="BD9FF3"/>
    <a:srgbClr val="81B2DF"/>
    <a:srgbClr val="814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78" autoAdjust="0"/>
    <p:restoredTop sz="96866" autoAdjust="0"/>
  </p:normalViewPr>
  <p:slideViewPr>
    <p:cSldViewPr snapToGrid="0">
      <p:cViewPr varScale="1">
        <p:scale>
          <a:sx n="60" d="100"/>
          <a:sy n="60" d="100"/>
        </p:scale>
        <p:origin x="474" y="66"/>
      </p:cViewPr>
      <p:guideLst/>
    </p:cSldViewPr>
  </p:slideViewPr>
  <p:notesTextViewPr>
    <p:cViewPr>
      <p:scale>
        <a:sx n="1" d="1"/>
        <a:sy n="1" d="1"/>
      </p:scale>
      <p:origin x="0" y="0"/>
    </p:cViewPr>
  </p:notesTextViewPr>
  <p:sorterViewPr>
    <p:cViewPr>
      <p:scale>
        <a:sx n="100" d="100"/>
        <a:sy n="100" d="100"/>
      </p:scale>
      <p:origin x="0" y="-72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customXml" Target="../customXml/item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bleStyles" Target="tableStyles.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jin\Desktop\collection%20effiency%20test%20at%2080kV%20and%20200kV.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jin\Desktop\collection%20effiency%20test%20at%2080kV%20and%20200kV.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jin\Desktop\collection%20effiency%20test%20at%2080kV%20and%20200kV.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jjin\Desktop\EDS%20temp\Effect%20of%20Pt%20and%20Ga%20on%20composition%20analysi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200kV</c:v>
          </c:tx>
          <c:spPr>
            <a:ln w="28575">
              <a:noFill/>
            </a:ln>
          </c:spPr>
          <c:xVal>
            <c:numRef>
              <c:f>'200kV'!$C$4:$C$63</c:f>
              <c:numCache>
                <c:formatCode>General</c:formatCode>
                <c:ptCount val="60"/>
                <c:pt idx="0">
                  <c:v>4970</c:v>
                </c:pt>
                <c:pt idx="1">
                  <c:v>2650</c:v>
                </c:pt>
                <c:pt idx="2">
                  <c:v>1640</c:v>
                </c:pt>
                <c:pt idx="3">
                  <c:v>930</c:v>
                </c:pt>
                <c:pt idx="4">
                  <c:v>390</c:v>
                </c:pt>
                <c:pt idx="5">
                  <c:v>67</c:v>
                </c:pt>
                <c:pt idx="6">
                  <c:v>3460</c:v>
                </c:pt>
                <c:pt idx="7">
                  <c:v>1900</c:v>
                </c:pt>
                <c:pt idx="8">
                  <c:v>1200</c:v>
                </c:pt>
                <c:pt idx="9">
                  <c:v>676</c:v>
                </c:pt>
                <c:pt idx="10">
                  <c:v>291</c:v>
                </c:pt>
                <c:pt idx="11">
                  <c:v>45</c:v>
                </c:pt>
                <c:pt idx="12">
                  <c:v>2650</c:v>
                </c:pt>
                <c:pt idx="13">
                  <c:v>1450</c:v>
                </c:pt>
                <c:pt idx="14">
                  <c:v>930</c:v>
                </c:pt>
                <c:pt idx="15">
                  <c:v>520</c:v>
                </c:pt>
                <c:pt idx="16">
                  <c:v>219</c:v>
                </c:pt>
                <c:pt idx="17">
                  <c:v>32</c:v>
                </c:pt>
                <c:pt idx="18">
                  <c:v>1630</c:v>
                </c:pt>
                <c:pt idx="19">
                  <c:v>895</c:v>
                </c:pt>
                <c:pt idx="20">
                  <c:v>570</c:v>
                </c:pt>
                <c:pt idx="22">
                  <c:v>138</c:v>
                </c:pt>
                <c:pt idx="23">
                  <c:v>20</c:v>
                </c:pt>
                <c:pt idx="24">
                  <c:v>770</c:v>
                </c:pt>
                <c:pt idx="25">
                  <c:v>420</c:v>
                </c:pt>
                <c:pt idx="28">
                  <c:v>61</c:v>
                </c:pt>
                <c:pt idx="29">
                  <c:v>11</c:v>
                </c:pt>
                <c:pt idx="30">
                  <c:v>427</c:v>
                </c:pt>
                <c:pt idx="31">
                  <c:v>277</c:v>
                </c:pt>
                <c:pt idx="33">
                  <c:v>85</c:v>
                </c:pt>
                <c:pt idx="34">
                  <c:v>35</c:v>
                </c:pt>
                <c:pt idx="35">
                  <c:v>9</c:v>
                </c:pt>
                <c:pt idx="36">
                  <c:v>210</c:v>
                </c:pt>
                <c:pt idx="38">
                  <c:v>68</c:v>
                </c:pt>
                <c:pt idx="39">
                  <c:v>37</c:v>
                </c:pt>
                <c:pt idx="40">
                  <c:v>28</c:v>
                </c:pt>
                <c:pt idx="41">
                  <c:v>7</c:v>
                </c:pt>
                <c:pt idx="43">
                  <c:v>69</c:v>
                </c:pt>
                <c:pt idx="44">
                  <c:v>45</c:v>
                </c:pt>
                <c:pt idx="45">
                  <c:v>20</c:v>
                </c:pt>
                <c:pt idx="46">
                  <c:v>13</c:v>
                </c:pt>
                <c:pt idx="47">
                  <c:v>5</c:v>
                </c:pt>
                <c:pt idx="48">
                  <c:v>65</c:v>
                </c:pt>
                <c:pt idx="49">
                  <c:v>30</c:v>
                </c:pt>
                <c:pt idx="50">
                  <c:v>23</c:v>
                </c:pt>
                <c:pt idx="51">
                  <c:v>18</c:v>
                </c:pt>
                <c:pt idx="52">
                  <c:v>8</c:v>
                </c:pt>
                <c:pt idx="53">
                  <c:v>5</c:v>
                </c:pt>
                <c:pt idx="54">
                  <c:v>36</c:v>
                </c:pt>
                <c:pt idx="55">
                  <c:v>19</c:v>
                </c:pt>
                <c:pt idx="56">
                  <c:v>12</c:v>
                </c:pt>
                <c:pt idx="57">
                  <c:v>8</c:v>
                </c:pt>
                <c:pt idx="58">
                  <c:v>6</c:v>
                </c:pt>
                <c:pt idx="59">
                  <c:v>4</c:v>
                </c:pt>
              </c:numCache>
            </c:numRef>
          </c:xVal>
          <c:yVal>
            <c:numRef>
              <c:f>'200kV'!$H$4:$H$63</c:f>
              <c:numCache>
                <c:formatCode>General</c:formatCode>
                <c:ptCount val="60"/>
                <c:pt idx="0">
                  <c:v>173988</c:v>
                </c:pt>
                <c:pt idx="1">
                  <c:v>364941</c:v>
                </c:pt>
                <c:pt idx="2">
                  <c:v>464221</c:v>
                </c:pt>
                <c:pt idx="3">
                  <c:v>583439</c:v>
                </c:pt>
                <c:pt idx="4">
                  <c:v>603031</c:v>
                </c:pt>
                <c:pt idx="5">
                  <c:v>851890</c:v>
                </c:pt>
                <c:pt idx="6">
                  <c:v>249272</c:v>
                </c:pt>
                <c:pt idx="7">
                  <c:v>433102</c:v>
                </c:pt>
                <c:pt idx="8">
                  <c:v>513626</c:v>
                </c:pt>
                <c:pt idx="9">
                  <c:v>633741</c:v>
                </c:pt>
                <c:pt idx="10">
                  <c:v>615392</c:v>
                </c:pt>
                <c:pt idx="11">
                  <c:v>936150</c:v>
                </c:pt>
                <c:pt idx="12">
                  <c:v>361260</c:v>
                </c:pt>
                <c:pt idx="13">
                  <c:v>472063</c:v>
                </c:pt>
                <c:pt idx="14">
                  <c:v>572628</c:v>
                </c:pt>
                <c:pt idx="15">
                  <c:v>675113</c:v>
                </c:pt>
                <c:pt idx="16">
                  <c:v>644498</c:v>
                </c:pt>
                <c:pt idx="17">
                  <c:v>1039580</c:v>
                </c:pt>
                <c:pt idx="18">
                  <c:v>443160</c:v>
                </c:pt>
                <c:pt idx="19">
                  <c:v>575923</c:v>
                </c:pt>
                <c:pt idx="20">
                  <c:v>639078</c:v>
                </c:pt>
                <c:pt idx="22">
                  <c:v>651692</c:v>
                </c:pt>
                <c:pt idx="23">
                  <c:v>1038850</c:v>
                </c:pt>
                <c:pt idx="24">
                  <c:v>567106</c:v>
                </c:pt>
                <c:pt idx="25">
                  <c:v>661649</c:v>
                </c:pt>
                <c:pt idx="28">
                  <c:v>728964</c:v>
                </c:pt>
                <c:pt idx="29">
                  <c:v>900040</c:v>
                </c:pt>
                <c:pt idx="30">
                  <c:v>640005</c:v>
                </c:pt>
                <c:pt idx="31">
                  <c:v>588553</c:v>
                </c:pt>
                <c:pt idx="33">
                  <c:v>767586</c:v>
                </c:pt>
                <c:pt idx="34">
                  <c:v>724410</c:v>
                </c:pt>
                <c:pt idx="35">
                  <c:v>637340</c:v>
                </c:pt>
                <c:pt idx="36">
                  <c:v>691110</c:v>
                </c:pt>
                <c:pt idx="38">
                  <c:v>802584</c:v>
                </c:pt>
                <c:pt idx="39">
                  <c:v>908826</c:v>
                </c:pt>
                <c:pt idx="40">
                  <c:v>453860</c:v>
                </c:pt>
                <c:pt idx="41">
                  <c:v>395080</c:v>
                </c:pt>
                <c:pt idx="43">
                  <c:v>817251</c:v>
                </c:pt>
                <c:pt idx="44">
                  <c:v>830018</c:v>
                </c:pt>
                <c:pt idx="45">
                  <c:v>1035085</c:v>
                </c:pt>
                <c:pt idx="46">
                  <c:v>666060</c:v>
                </c:pt>
                <c:pt idx="47">
                  <c:v>378920</c:v>
                </c:pt>
                <c:pt idx="48">
                  <c:v>814422</c:v>
                </c:pt>
                <c:pt idx="49">
                  <c:v>989810</c:v>
                </c:pt>
                <c:pt idx="50">
                  <c:v>842567</c:v>
                </c:pt>
                <c:pt idx="51">
                  <c:v>596546</c:v>
                </c:pt>
                <c:pt idx="52">
                  <c:v>567800</c:v>
                </c:pt>
                <c:pt idx="53">
                  <c:v>198100</c:v>
                </c:pt>
                <c:pt idx="54">
                  <c:v>959703</c:v>
                </c:pt>
                <c:pt idx="55">
                  <c:v>1020429</c:v>
                </c:pt>
                <c:pt idx="56">
                  <c:v>1055910</c:v>
                </c:pt>
                <c:pt idx="57">
                  <c:v>968626</c:v>
                </c:pt>
                <c:pt idx="58">
                  <c:v>493080</c:v>
                </c:pt>
                <c:pt idx="59">
                  <c:v>164240</c:v>
                </c:pt>
              </c:numCache>
            </c:numRef>
          </c:yVal>
          <c:smooth val="0"/>
        </c:ser>
        <c:ser>
          <c:idx val="1"/>
          <c:order val="1"/>
          <c:tx>
            <c:v>80kV</c:v>
          </c:tx>
          <c:spPr>
            <a:ln w="28575">
              <a:noFill/>
            </a:ln>
          </c:spPr>
          <c:xVal>
            <c:numRef>
              <c:f>'80kV-2nd test'!$B$6:$B$45</c:f>
              <c:numCache>
                <c:formatCode>General</c:formatCode>
                <c:ptCount val="40"/>
                <c:pt idx="0">
                  <c:v>2985</c:v>
                </c:pt>
                <c:pt idx="1">
                  <c:v>1520</c:v>
                </c:pt>
                <c:pt idx="2">
                  <c:v>998</c:v>
                </c:pt>
                <c:pt idx="3">
                  <c:v>558</c:v>
                </c:pt>
                <c:pt idx="4">
                  <c:v>2100</c:v>
                </c:pt>
                <c:pt idx="5">
                  <c:v>1090</c:v>
                </c:pt>
                <c:pt idx="6">
                  <c:v>720</c:v>
                </c:pt>
                <c:pt idx="7">
                  <c:v>405</c:v>
                </c:pt>
                <c:pt idx="8">
                  <c:v>1615</c:v>
                </c:pt>
                <c:pt idx="9">
                  <c:v>840</c:v>
                </c:pt>
                <c:pt idx="10">
                  <c:v>560</c:v>
                </c:pt>
                <c:pt idx="11">
                  <c:v>310</c:v>
                </c:pt>
                <c:pt idx="12">
                  <c:v>998</c:v>
                </c:pt>
                <c:pt idx="13">
                  <c:v>518</c:v>
                </c:pt>
                <c:pt idx="14">
                  <c:v>353</c:v>
                </c:pt>
                <c:pt idx="15">
                  <c:v>195</c:v>
                </c:pt>
                <c:pt idx="16">
                  <c:v>474</c:v>
                </c:pt>
                <c:pt idx="17">
                  <c:v>250</c:v>
                </c:pt>
                <c:pt idx="19">
                  <c:v>97</c:v>
                </c:pt>
                <c:pt idx="21">
                  <c:v>144</c:v>
                </c:pt>
                <c:pt idx="23">
                  <c:v>56</c:v>
                </c:pt>
                <c:pt idx="25">
                  <c:v>75</c:v>
                </c:pt>
                <c:pt idx="26">
                  <c:v>58</c:v>
                </c:pt>
                <c:pt idx="27">
                  <c:v>33</c:v>
                </c:pt>
                <c:pt idx="29">
                  <c:v>52</c:v>
                </c:pt>
                <c:pt idx="30">
                  <c:v>40</c:v>
                </c:pt>
                <c:pt idx="31">
                  <c:v>25</c:v>
                </c:pt>
                <c:pt idx="32">
                  <c:v>55</c:v>
                </c:pt>
                <c:pt idx="33">
                  <c:v>30</c:v>
                </c:pt>
                <c:pt idx="34">
                  <c:v>25</c:v>
                </c:pt>
                <c:pt idx="35">
                  <c:v>16</c:v>
                </c:pt>
                <c:pt idx="36">
                  <c:v>38</c:v>
                </c:pt>
                <c:pt idx="37">
                  <c:v>23</c:v>
                </c:pt>
                <c:pt idx="38">
                  <c:v>18</c:v>
                </c:pt>
                <c:pt idx="39">
                  <c:v>14</c:v>
                </c:pt>
              </c:numCache>
            </c:numRef>
          </c:xVal>
          <c:yVal>
            <c:numRef>
              <c:f>'80kV-2nd test'!$H$6:$H$45</c:f>
              <c:numCache>
                <c:formatCode>General</c:formatCode>
                <c:ptCount val="40"/>
                <c:pt idx="0">
                  <c:v>269939</c:v>
                </c:pt>
                <c:pt idx="1">
                  <c:v>589230</c:v>
                </c:pt>
                <c:pt idx="2">
                  <c:v>751301</c:v>
                </c:pt>
                <c:pt idx="3">
                  <c:v>964170</c:v>
                </c:pt>
                <c:pt idx="4">
                  <c:v>415387</c:v>
                </c:pt>
                <c:pt idx="5">
                  <c:v>750795</c:v>
                </c:pt>
                <c:pt idx="6">
                  <c:v>881069</c:v>
                </c:pt>
                <c:pt idx="7">
                  <c:v>1043471</c:v>
                </c:pt>
                <c:pt idx="8">
                  <c:v>526055</c:v>
                </c:pt>
                <c:pt idx="9">
                  <c:v>849509</c:v>
                </c:pt>
                <c:pt idx="10">
                  <c:v>956608</c:v>
                </c:pt>
                <c:pt idx="11">
                  <c:v>1083298</c:v>
                </c:pt>
                <c:pt idx="12">
                  <c:v>728776</c:v>
                </c:pt>
                <c:pt idx="13">
                  <c:v>993585</c:v>
                </c:pt>
                <c:pt idx="14">
                  <c:v>1026789</c:v>
                </c:pt>
                <c:pt idx="15">
                  <c:v>1150182</c:v>
                </c:pt>
                <c:pt idx="16">
                  <c:v>923529</c:v>
                </c:pt>
                <c:pt idx="17">
                  <c:v>1132956</c:v>
                </c:pt>
                <c:pt idx="19">
                  <c:v>1153226</c:v>
                </c:pt>
                <c:pt idx="21">
                  <c:v>1166397</c:v>
                </c:pt>
                <c:pt idx="23">
                  <c:v>1145087</c:v>
                </c:pt>
                <c:pt idx="25">
                  <c:v>1155424</c:v>
                </c:pt>
                <c:pt idx="26">
                  <c:v>970739</c:v>
                </c:pt>
                <c:pt idx="27">
                  <c:v>993056</c:v>
                </c:pt>
                <c:pt idx="29">
                  <c:v>1131331</c:v>
                </c:pt>
                <c:pt idx="30">
                  <c:v>959856</c:v>
                </c:pt>
                <c:pt idx="31">
                  <c:v>897080</c:v>
                </c:pt>
                <c:pt idx="32">
                  <c:v>976008</c:v>
                </c:pt>
                <c:pt idx="33">
                  <c:v>1029344</c:v>
                </c:pt>
                <c:pt idx="34">
                  <c:v>804370</c:v>
                </c:pt>
                <c:pt idx="35">
                  <c:v>735407</c:v>
                </c:pt>
                <c:pt idx="36">
                  <c:v>927036</c:v>
                </c:pt>
                <c:pt idx="37">
                  <c:v>874136</c:v>
                </c:pt>
                <c:pt idx="38">
                  <c:v>722679</c:v>
                </c:pt>
                <c:pt idx="39">
                  <c:v>552839</c:v>
                </c:pt>
              </c:numCache>
            </c:numRef>
          </c:yVal>
          <c:smooth val="0"/>
        </c:ser>
        <c:dLbls>
          <c:showLegendKey val="0"/>
          <c:showVal val="0"/>
          <c:showCatName val="0"/>
          <c:showSerName val="0"/>
          <c:showPercent val="0"/>
          <c:showBubbleSize val="0"/>
        </c:dLbls>
        <c:axId val="285627672"/>
        <c:axId val="447743992"/>
      </c:scatterChart>
      <c:valAx>
        <c:axId val="285627672"/>
        <c:scaling>
          <c:orientation val="minMax"/>
          <c:max val="400"/>
          <c:min val="100"/>
        </c:scaling>
        <c:delete val="0"/>
        <c:axPos val="b"/>
        <c:title>
          <c:tx>
            <c:rich>
              <a:bodyPr/>
              <a:lstStyle/>
              <a:p>
                <a:pPr>
                  <a:defRPr sz="1100" baseline="0"/>
                </a:pPr>
                <a:r>
                  <a:rPr lang="en-US" sz="1100" baseline="0"/>
                  <a:t>Probe current (PA)</a:t>
                </a:r>
              </a:p>
            </c:rich>
          </c:tx>
          <c:overlay val="0"/>
        </c:title>
        <c:numFmt formatCode="General" sourceLinked="1"/>
        <c:majorTickMark val="in"/>
        <c:minorTickMark val="none"/>
        <c:tickLblPos val="nextTo"/>
        <c:crossAx val="447743992"/>
        <c:crosses val="autoZero"/>
        <c:crossBetween val="midCat"/>
      </c:valAx>
      <c:valAx>
        <c:axId val="447743992"/>
        <c:scaling>
          <c:orientation val="minMax"/>
        </c:scaling>
        <c:delete val="0"/>
        <c:axPos val="l"/>
        <c:title>
          <c:tx>
            <c:rich>
              <a:bodyPr rot="-5400000" vert="horz"/>
              <a:lstStyle/>
              <a:p>
                <a:pPr>
                  <a:defRPr sz="1100" baseline="0"/>
                </a:pPr>
                <a:r>
                  <a:rPr lang="en-US" sz="1100" baseline="0"/>
                  <a:t>Total counts (Si)</a:t>
                </a:r>
              </a:p>
            </c:rich>
          </c:tx>
          <c:overlay val="0"/>
        </c:title>
        <c:numFmt formatCode="General" sourceLinked="1"/>
        <c:majorTickMark val="in"/>
        <c:minorTickMark val="none"/>
        <c:tickLblPos val="nextTo"/>
        <c:crossAx val="285627672"/>
        <c:crosses val="autoZero"/>
        <c:crossBetween val="midCat"/>
      </c:valAx>
      <c:spPr>
        <a:ln w="22225">
          <a:solidFill>
            <a:sysClr val="windowText" lastClr="000000"/>
          </a:solidFill>
        </a:ln>
      </c:spPr>
    </c:plotArea>
    <c:legend>
      <c:legendPos val="r"/>
      <c:layout>
        <c:manualLayout>
          <c:xMode val="edge"/>
          <c:yMode val="edge"/>
          <c:x val="0.25976552930883634"/>
          <c:y val="0.60913028871391051"/>
          <c:w val="0.14516691264242212"/>
          <c:h val="0.15486696158920138"/>
        </c:manualLayout>
      </c:layout>
      <c:overlay val="0"/>
      <c:spPr>
        <a:ln w="22225">
          <a:solidFill>
            <a:schemeClr val="tx1"/>
          </a:solidFill>
        </a:ln>
      </c:spPr>
    </c:legend>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76743387175736"/>
          <c:y val="3.3759464277491623E-2"/>
          <c:w val="0.74374165338707854"/>
          <c:h val="0.80422999756609415"/>
        </c:manualLayout>
      </c:layout>
      <c:scatterChart>
        <c:scatterStyle val="lineMarker"/>
        <c:varyColors val="0"/>
        <c:ser>
          <c:idx val="0"/>
          <c:order val="0"/>
          <c:tx>
            <c:strRef>
              <c:f>'80kV-2nd test'!$B$6:$B$45</c:f>
              <c:strCache>
                <c:ptCount val="1"/>
                <c:pt idx="0">
                  <c:v>2985 1520 998 558 2100 1090 720 405 1615 840 560 310 998 518 353 195 474 250 97 144 56 75 58 33 52 40 25 55 30 25 16 38 23 18 14</c:v>
                </c:pt>
              </c:strCache>
            </c:strRef>
          </c:tx>
          <c:spPr>
            <a:ln w="28575">
              <a:noFill/>
            </a:ln>
          </c:spPr>
          <c:xVal>
            <c:numRef>
              <c:f>'80kV-2nd test'!$B$6:$B$45</c:f>
              <c:numCache>
                <c:formatCode>General</c:formatCode>
                <c:ptCount val="40"/>
                <c:pt idx="0">
                  <c:v>2985</c:v>
                </c:pt>
                <c:pt idx="1">
                  <c:v>1520</c:v>
                </c:pt>
                <c:pt idx="2">
                  <c:v>998</c:v>
                </c:pt>
                <c:pt idx="3">
                  <c:v>558</c:v>
                </c:pt>
                <c:pt idx="4">
                  <c:v>2100</c:v>
                </c:pt>
                <c:pt idx="5">
                  <c:v>1090</c:v>
                </c:pt>
                <c:pt idx="6">
                  <c:v>720</c:v>
                </c:pt>
                <c:pt idx="7">
                  <c:v>405</c:v>
                </c:pt>
                <c:pt idx="8">
                  <c:v>1615</c:v>
                </c:pt>
                <c:pt idx="9">
                  <c:v>840</c:v>
                </c:pt>
                <c:pt idx="10">
                  <c:v>560</c:v>
                </c:pt>
                <c:pt idx="11">
                  <c:v>310</c:v>
                </c:pt>
                <c:pt idx="12">
                  <c:v>998</c:v>
                </c:pt>
                <c:pt idx="13">
                  <c:v>518</c:v>
                </c:pt>
                <c:pt idx="14">
                  <c:v>353</c:v>
                </c:pt>
                <c:pt idx="15">
                  <c:v>195</c:v>
                </c:pt>
                <c:pt idx="16">
                  <c:v>474</c:v>
                </c:pt>
                <c:pt idx="17">
                  <c:v>250</c:v>
                </c:pt>
                <c:pt idx="19">
                  <c:v>97</c:v>
                </c:pt>
                <c:pt idx="21">
                  <c:v>144</c:v>
                </c:pt>
                <c:pt idx="23">
                  <c:v>56</c:v>
                </c:pt>
                <c:pt idx="25">
                  <c:v>75</c:v>
                </c:pt>
                <c:pt idx="26">
                  <c:v>58</c:v>
                </c:pt>
                <c:pt idx="27">
                  <c:v>33</c:v>
                </c:pt>
                <c:pt idx="29">
                  <c:v>52</c:v>
                </c:pt>
                <c:pt idx="30">
                  <c:v>40</c:v>
                </c:pt>
                <c:pt idx="31">
                  <c:v>25</c:v>
                </c:pt>
                <c:pt idx="32">
                  <c:v>55</c:v>
                </c:pt>
                <c:pt idx="33">
                  <c:v>30</c:v>
                </c:pt>
                <c:pt idx="34">
                  <c:v>25</c:v>
                </c:pt>
                <c:pt idx="35">
                  <c:v>16</c:v>
                </c:pt>
                <c:pt idx="36">
                  <c:v>38</c:v>
                </c:pt>
                <c:pt idx="37">
                  <c:v>23</c:v>
                </c:pt>
                <c:pt idx="38">
                  <c:v>18</c:v>
                </c:pt>
                <c:pt idx="39">
                  <c:v>14</c:v>
                </c:pt>
              </c:numCache>
            </c:numRef>
          </c:xVal>
          <c:yVal>
            <c:numRef>
              <c:f>'80kV-2nd test'!$H$6:$H$45</c:f>
              <c:numCache>
                <c:formatCode>General</c:formatCode>
                <c:ptCount val="40"/>
                <c:pt idx="0">
                  <c:v>269939</c:v>
                </c:pt>
                <c:pt idx="1">
                  <c:v>589230</c:v>
                </c:pt>
                <c:pt idx="2">
                  <c:v>751301</c:v>
                </c:pt>
                <c:pt idx="3">
                  <c:v>964170</c:v>
                </c:pt>
                <c:pt idx="4">
                  <c:v>415387</c:v>
                </c:pt>
                <c:pt idx="5">
                  <c:v>750795</c:v>
                </c:pt>
                <c:pt idx="6">
                  <c:v>881069</c:v>
                </c:pt>
                <c:pt idx="7">
                  <c:v>1043471</c:v>
                </c:pt>
                <c:pt idx="8">
                  <c:v>526055</c:v>
                </c:pt>
                <c:pt idx="9">
                  <c:v>849509</c:v>
                </c:pt>
                <c:pt idx="10">
                  <c:v>956608</c:v>
                </c:pt>
                <c:pt idx="11">
                  <c:v>1083298</c:v>
                </c:pt>
                <c:pt idx="12">
                  <c:v>728776</c:v>
                </c:pt>
                <c:pt idx="13">
                  <c:v>993585</c:v>
                </c:pt>
                <c:pt idx="14">
                  <c:v>1026789</c:v>
                </c:pt>
                <c:pt idx="15">
                  <c:v>1150182</c:v>
                </c:pt>
                <c:pt idx="16">
                  <c:v>923529</c:v>
                </c:pt>
                <c:pt idx="17">
                  <c:v>1132956</c:v>
                </c:pt>
                <c:pt idx="19">
                  <c:v>1153226</c:v>
                </c:pt>
                <c:pt idx="21">
                  <c:v>1166397</c:v>
                </c:pt>
                <c:pt idx="23">
                  <c:v>1145087</c:v>
                </c:pt>
                <c:pt idx="25">
                  <c:v>1155424</c:v>
                </c:pt>
                <c:pt idx="26">
                  <c:v>970739</c:v>
                </c:pt>
                <c:pt idx="27">
                  <c:v>993056</c:v>
                </c:pt>
                <c:pt idx="29">
                  <c:v>1131331</c:v>
                </c:pt>
                <c:pt idx="30">
                  <c:v>959856</c:v>
                </c:pt>
                <c:pt idx="31">
                  <c:v>897080</c:v>
                </c:pt>
                <c:pt idx="32">
                  <c:v>976008</c:v>
                </c:pt>
                <c:pt idx="33">
                  <c:v>1029344</c:v>
                </c:pt>
                <c:pt idx="34">
                  <c:v>804370</c:v>
                </c:pt>
                <c:pt idx="35">
                  <c:v>735407</c:v>
                </c:pt>
                <c:pt idx="36">
                  <c:v>927036</c:v>
                </c:pt>
                <c:pt idx="37">
                  <c:v>874136</c:v>
                </c:pt>
                <c:pt idx="38">
                  <c:v>722679</c:v>
                </c:pt>
                <c:pt idx="39">
                  <c:v>552839</c:v>
                </c:pt>
              </c:numCache>
            </c:numRef>
          </c:yVal>
          <c:smooth val="0"/>
        </c:ser>
        <c:dLbls>
          <c:showLegendKey val="0"/>
          <c:showVal val="0"/>
          <c:showCatName val="0"/>
          <c:showSerName val="0"/>
          <c:showPercent val="0"/>
          <c:showBubbleSize val="0"/>
        </c:dLbls>
        <c:axId val="800999016"/>
        <c:axId val="800999408"/>
      </c:scatterChart>
      <c:valAx>
        <c:axId val="800999016"/>
        <c:scaling>
          <c:orientation val="minMax"/>
        </c:scaling>
        <c:delete val="0"/>
        <c:axPos val="b"/>
        <c:title>
          <c:tx>
            <c:rich>
              <a:bodyPr/>
              <a:lstStyle/>
              <a:p>
                <a:pPr>
                  <a:defRPr sz="1100" baseline="0"/>
                </a:pPr>
                <a:r>
                  <a:rPr lang="en-US" sz="1100" baseline="0" dirty="0"/>
                  <a:t>Probe </a:t>
                </a:r>
                <a:r>
                  <a:rPr lang="en-US" sz="1100" baseline="0" dirty="0" smtClean="0"/>
                  <a:t>current (PA)</a:t>
                </a:r>
                <a:endParaRPr lang="en-US" sz="1100" baseline="0" dirty="0"/>
              </a:p>
            </c:rich>
          </c:tx>
          <c:overlay val="0"/>
        </c:title>
        <c:numFmt formatCode="General" sourceLinked="1"/>
        <c:majorTickMark val="in"/>
        <c:minorTickMark val="none"/>
        <c:tickLblPos val="nextTo"/>
        <c:crossAx val="800999408"/>
        <c:crosses val="autoZero"/>
        <c:crossBetween val="midCat"/>
      </c:valAx>
      <c:valAx>
        <c:axId val="800999408"/>
        <c:scaling>
          <c:orientation val="minMax"/>
        </c:scaling>
        <c:delete val="0"/>
        <c:axPos val="l"/>
        <c:title>
          <c:tx>
            <c:rich>
              <a:bodyPr rot="-5400000" vert="horz"/>
              <a:lstStyle/>
              <a:p>
                <a:pPr>
                  <a:defRPr sz="1100" baseline="0"/>
                </a:pPr>
                <a:r>
                  <a:rPr lang="en-US" sz="1100" baseline="0"/>
                  <a:t>Total counts (Si)</a:t>
                </a:r>
              </a:p>
            </c:rich>
          </c:tx>
          <c:overlay val="0"/>
        </c:title>
        <c:numFmt formatCode="General" sourceLinked="1"/>
        <c:majorTickMark val="in"/>
        <c:minorTickMark val="none"/>
        <c:tickLblPos val="nextTo"/>
        <c:crossAx val="800999016"/>
        <c:crosses val="autoZero"/>
        <c:crossBetween val="midCat"/>
      </c:valAx>
      <c:spPr>
        <a:ln w="22225">
          <a:solidFill>
            <a:sysClr val="windowText" lastClr="000000"/>
          </a:solidFill>
        </a:ln>
      </c:spPr>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xVal>
            <c:numRef>
              <c:f>'current effect on SD1'!$E$7:$E$46</c:f>
              <c:numCache>
                <c:formatCode>General</c:formatCode>
                <c:ptCount val="40"/>
                <c:pt idx="0">
                  <c:v>2985</c:v>
                </c:pt>
                <c:pt idx="1">
                  <c:v>1520</c:v>
                </c:pt>
                <c:pt idx="2">
                  <c:v>998</c:v>
                </c:pt>
                <c:pt idx="3">
                  <c:v>558</c:v>
                </c:pt>
                <c:pt idx="4">
                  <c:v>2100</c:v>
                </c:pt>
                <c:pt idx="5">
                  <c:v>1090</c:v>
                </c:pt>
                <c:pt idx="6">
                  <c:v>720</c:v>
                </c:pt>
                <c:pt idx="7">
                  <c:v>405</c:v>
                </c:pt>
                <c:pt idx="8">
                  <c:v>1615</c:v>
                </c:pt>
                <c:pt idx="9">
                  <c:v>840</c:v>
                </c:pt>
                <c:pt idx="10">
                  <c:v>560</c:v>
                </c:pt>
                <c:pt idx="11">
                  <c:v>310</c:v>
                </c:pt>
                <c:pt idx="12">
                  <c:v>998</c:v>
                </c:pt>
                <c:pt idx="13">
                  <c:v>518</c:v>
                </c:pt>
                <c:pt idx="14">
                  <c:v>353</c:v>
                </c:pt>
                <c:pt idx="15">
                  <c:v>195</c:v>
                </c:pt>
                <c:pt idx="16">
                  <c:v>474</c:v>
                </c:pt>
                <c:pt idx="17">
                  <c:v>250</c:v>
                </c:pt>
                <c:pt idx="19">
                  <c:v>97</c:v>
                </c:pt>
                <c:pt idx="20">
                  <c:v>270</c:v>
                </c:pt>
                <c:pt idx="21">
                  <c:v>144</c:v>
                </c:pt>
                <c:pt idx="22">
                  <c:v>105</c:v>
                </c:pt>
                <c:pt idx="23">
                  <c:v>56</c:v>
                </c:pt>
                <c:pt idx="25">
                  <c:v>75</c:v>
                </c:pt>
                <c:pt idx="26">
                  <c:v>58</c:v>
                </c:pt>
                <c:pt idx="27">
                  <c:v>33</c:v>
                </c:pt>
                <c:pt idx="28">
                  <c:v>98</c:v>
                </c:pt>
                <c:pt idx="30">
                  <c:v>40</c:v>
                </c:pt>
                <c:pt idx="31">
                  <c:v>25</c:v>
                </c:pt>
                <c:pt idx="32">
                  <c:v>55</c:v>
                </c:pt>
                <c:pt idx="34">
                  <c:v>25</c:v>
                </c:pt>
                <c:pt idx="35">
                  <c:v>16</c:v>
                </c:pt>
                <c:pt idx="36">
                  <c:v>38</c:v>
                </c:pt>
                <c:pt idx="37">
                  <c:v>23</c:v>
                </c:pt>
                <c:pt idx="38">
                  <c:v>18</c:v>
                </c:pt>
                <c:pt idx="39">
                  <c:v>14</c:v>
                </c:pt>
              </c:numCache>
            </c:numRef>
          </c:xVal>
          <c:yVal>
            <c:numRef>
              <c:f>'current effect on SD1'!$H$7:$H$46</c:f>
              <c:numCache>
                <c:formatCode>General</c:formatCode>
                <c:ptCount val="40"/>
                <c:pt idx="0">
                  <c:v>9382</c:v>
                </c:pt>
                <c:pt idx="1">
                  <c:v>12495</c:v>
                </c:pt>
                <c:pt idx="2">
                  <c:v>13490</c:v>
                </c:pt>
                <c:pt idx="3">
                  <c:v>15771</c:v>
                </c:pt>
                <c:pt idx="4">
                  <c:v>10247</c:v>
                </c:pt>
                <c:pt idx="5">
                  <c:v>14035</c:v>
                </c:pt>
                <c:pt idx="6">
                  <c:v>14567</c:v>
                </c:pt>
                <c:pt idx="7">
                  <c:v>15304</c:v>
                </c:pt>
                <c:pt idx="8">
                  <c:v>11872</c:v>
                </c:pt>
                <c:pt idx="9">
                  <c:v>15153</c:v>
                </c:pt>
                <c:pt idx="10">
                  <c:v>15834</c:v>
                </c:pt>
                <c:pt idx="11">
                  <c:v>16501</c:v>
                </c:pt>
                <c:pt idx="12">
                  <c:v>13544</c:v>
                </c:pt>
                <c:pt idx="13">
                  <c:v>15350</c:v>
                </c:pt>
                <c:pt idx="14">
                  <c:v>15552</c:v>
                </c:pt>
                <c:pt idx="15">
                  <c:v>16995</c:v>
                </c:pt>
                <c:pt idx="16">
                  <c:v>14887</c:v>
                </c:pt>
                <c:pt idx="17">
                  <c:v>16917</c:v>
                </c:pt>
                <c:pt idx="19">
                  <c:v>16131</c:v>
                </c:pt>
                <c:pt idx="20">
                  <c:v>16479</c:v>
                </c:pt>
                <c:pt idx="21">
                  <c:v>16551</c:v>
                </c:pt>
                <c:pt idx="22">
                  <c:v>14297</c:v>
                </c:pt>
                <c:pt idx="23">
                  <c:v>15458</c:v>
                </c:pt>
                <c:pt idx="25">
                  <c:v>16072</c:v>
                </c:pt>
                <c:pt idx="26">
                  <c:v>13383</c:v>
                </c:pt>
                <c:pt idx="27">
                  <c:v>13660</c:v>
                </c:pt>
                <c:pt idx="28">
                  <c:v>14965</c:v>
                </c:pt>
                <c:pt idx="30">
                  <c:v>13240</c:v>
                </c:pt>
                <c:pt idx="31">
                  <c:v>11548</c:v>
                </c:pt>
                <c:pt idx="32">
                  <c:v>13711</c:v>
                </c:pt>
                <c:pt idx="34">
                  <c:v>11501</c:v>
                </c:pt>
                <c:pt idx="35">
                  <c:v>10672</c:v>
                </c:pt>
                <c:pt idx="36">
                  <c:v>12694</c:v>
                </c:pt>
                <c:pt idx="37">
                  <c:v>12329</c:v>
                </c:pt>
                <c:pt idx="38">
                  <c:v>9910</c:v>
                </c:pt>
                <c:pt idx="39">
                  <c:v>7283</c:v>
                </c:pt>
              </c:numCache>
            </c:numRef>
          </c:yVal>
          <c:smooth val="0"/>
        </c:ser>
        <c:dLbls>
          <c:showLegendKey val="0"/>
          <c:showVal val="0"/>
          <c:showCatName val="0"/>
          <c:showSerName val="0"/>
          <c:showPercent val="0"/>
          <c:showBubbleSize val="0"/>
        </c:dLbls>
        <c:axId val="801000192"/>
        <c:axId val="801000584"/>
      </c:scatterChart>
      <c:valAx>
        <c:axId val="801000192"/>
        <c:scaling>
          <c:orientation val="minMax"/>
        </c:scaling>
        <c:delete val="0"/>
        <c:axPos val="b"/>
        <c:title>
          <c:tx>
            <c:rich>
              <a:bodyPr/>
              <a:lstStyle/>
              <a:p>
                <a:pPr>
                  <a:defRPr sz="1100" baseline="0"/>
                </a:pPr>
                <a:r>
                  <a:rPr lang="en-US" sz="1100" baseline="0"/>
                  <a:t>Probe current (PA)</a:t>
                </a:r>
              </a:p>
            </c:rich>
          </c:tx>
          <c:overlay val="0"/>
        </c:title>
        <c:numFmt formatCode="General" sourceLinked="1"/>
        <c:majorTickMark val="in"/>
        <c:minorTickMark val="none"/>
        <c:tickLblPos val="nextTo"/>
        <c:crossAx val="801000584"/>
        <c:crosses val="autoZero"/>
        <c:crossBetween val="midCat"/>
      </c:valAx>
      <c:valAx>
        <c:axId val="801000584"/>
        <c:scaling>
          <c:orientation val="minMax"/>
        </c:scaling>
        <c:delete val="0"/>
        <c:axPos val="l"/>
        <c:title>
          <c:tx>
            <c:rich>
              <a:bodyPr rot="-5400000" vert="horz"/>
              <a:lstStyle/>
              <a:p>
                <a:pPr>
                  <a:defRPr sz="1100" baseline="0"/>
                </a:pPr>
                <a:r>
                  <a:rPr lang="en-US" sz="1100" baseline="0" dirty="0"/>
                  <a:t>Total X-ray counts (In, Sb, Te, Ge, As, Se)</a:t>
                </a:r>
              </a:p>
            </c:rich>
          </c:tx>
          <c:overlay val="0"/>
        </c:title>
        <c:numFmt formatCode="General" sourceLinked="1"/>
        <c:majorTickMark val="in"/>
        <c:minorTickMark val="none"/>
        <c:tickLblPos val="nextTo"/>
        <c:crossAx val="801000192"/>
        <c:crosses val="autoZero"/>
        <c:crossBetween val="midCat"/>
      </c:valAx>
      <c:spPr>
        <a:ln w="25400">
          <a:solidFill>
            <a:schemeClr val="tx1"/>
          </a:solidFill>
        </a:ln>
      </c:spPr>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36079768379466"/>
          <c:y val="2.8631657359256941E-2"/>
          <c:w val="0.76916001479196539"/>
          <c:h val="0.76233806776858148"/>
        </c:manualLayout>
      </c:layout>
      <c:scatterChart>
        <c:scatterStyle val="lineMarker"/>
        <c:varyColors val="0"/>
        <c:ser>
          <c:idx val="0"/>
          <c:order val="0"/>
          <c:tx>
            <c:v>Ge-K</c:v>
          </c:tx>
          <c:spPr>
            <a:ln w="19050" cap="rnd">
              <a:solidFill>
                <a:schemeClr val="tx1"/>
              </a:solidFill>
              <a:round/>
            </a:ln>
            <a:effectLst/>
          </c:spPr>
          <c:marker>
            <c:symbol val="circle"/>
            <c:size val="8"/>
            <c:spPr>
              <a:noFill/>
              <a:ln w="9525">
                <a:solidFill>
                  <a:schemeClr val="tx1"/>
                </a:solidFill>
              </a:ln>
              <a:effectLst/>
            </c:spPr>
          </c:marker>
          <c:xVal>
            <c:numRef>
              <c:f>Sheet1!$E$10:$E$15</c:f>
              <c:numCache>
                <c:formatCode>General</c:formatCode>
                <c:ptCount val="6"/>
                <c:pt idx="0">
                  <c:v>20</c:v>
                </c:pt>
                <c:pt idx="1">
                  <c:v>40</c:v>
                </c:pt>
                <c:pt idx="2">
                  <c:v>60</c:v>
                </c:pt>
                <c:pt idx="3">
                  <c:v>100</c:v>
                </c:pt>
                <c:pt idx="4">
                  <c:v>150</c:v>
                </c:pt>
                <c:pt idx="5">
                  <c:v>200</c:v>
                </c:pt>
              </c:numCache>
            </c:numRef>
          </c:xVal>
          <c:yVal>
            <c:numRef>
              <c:f>Sheet1!$F$10:$F$15</c:f>
              <c:numCache>
                <c:formatCode>General</c:formatCode>
                <c:ptCount val="6"/>
                <c:pt idx="0">
                  <c:v>14.35</c:v>
                </c:pt>
                <c:pt idx="1">
                  <c:v>14.29</c:v>
                </c:pt>
                <c:pt idx="2">
                  <c:v>14.22</c:v>
                </c:pt>
                <c:pt idx="3">
                  <c:v>14.08</c:v>
                </c:pt>
                <c:pt idx="4">
                  <c:v>13.92</c:v>
                </c:pt>
                <c:pt idx="5">
                  <c:v>13.75</c:v>
                </c:pt>
              </c:numCache>
            </c:numRef>
          </c:yVal>
          <c:smooth val="0"/>
        </c:ser>
        <c:ser>
          <c:idx val="1"/>
          <c:order val="1"/>
          <c:tx>
            <c:v>In-L</c:v>
          </c:tx>
          <c:spPr>
            <a:ln w="19050" cap="rnd">
              <a:solidFill>
                <a:schemeClr val="tx1"/>
              </a:solidFill>
              <a:round/>
            </a:ln>
            <a:effectLst/>
          </c:spPr>
          <c:marker>
            <c:symbol val="diamond"/>
            <c:size val="8"/>
            <c:spPr>
              <a:noFill/>
              <a:ln w="9525">
                <a:solidFill>
                  <a:schemeClr val="tx1"/>
                </a:solidFill>
              </a:ln>
              <a:effectLst/>
            </c:spPr>
          </c:marker>
          <c:xVal>
            <c:numRef>
              <c:f>Sheet1!$E$10:$E$15</c:f>
              <c:numCache>
                <c:formatCode>General</c:formatCode>
                <c:ptCount val="6"/>
                <c:pt idx="0">
                  <c:v>20</c:v>
                </c:pt>
                <c:pt idx="1">
                  <c:v>40</c:v>
                </c:pt>
                <c:pt idx="2">
                  <c:v>60</c:v>
                </c:pt>
                <c:pt idx="3">
                  <c:v>100</c:v>
                </c:pt>
                <c:pt idx="4">
                  <c:v>150</c:v>
                </c:pt>
                <c:pt idx="5">
                  <c:v>200</c:v>
                </c:pt>
              </c:numCache>
            </c:numRef>
          </c:xVal>
          <c:yVal>
            <c:numRef>
              <c:f>Sheet1!$I$10:$I$15</c:f>
              <c:numCache>
                <c:formatCode>General</c:formatCode>
                <c:ptCount val="6"/>
                <c:pt idx="0">
                  <c:v>13.02</c:v>
                </c:pt>
                <c:pt idx="1">
                  <c:v>13.04</c:v>
                </c:pt>
                <c:pt idx="2">
                  <c:v>13.07</c:v>
                </c:pt>
                <c:pt idx="3">
                  <c:v>13.12</c:v>
                </c:pt>
                <c:pt idx="4">
                  <c:v>13.18</c:v>
                </c:pt>
                <c:pt idx="5">
                  <c:v>13.24</c:v>
                </c:pt>
              </c:numCache>
            </c:numRef>
          </c:yVal>
          <c:smooth val="0"/>
        </c:ser>
        <c:ser>
          <c:idx val="2"/>
          <c:order val="2"/>
          <c:tx>
            <c:v>Sb-L</c:v>
          </c:tx>
          <c:spPr>
            <a:ln w="19050" cap="rnd">
              <a:solidFill>
                <a:schemeClr val="tx1"/>
              </a:solidFill>
              <a:round/>
            </a:ln>
            <a:effectLst/>
          </c:spPr>
          <c:marker>
            <c:symbol val="triangle"/>
            <c:size val="8"/>
            <c:spPr>
              <a:noFill/>
              <a:ln w="9525">
                <a:solidFill>
                  <a:schemeClr val="tx1"/>
                </a:solidFill>
              </a:ln>
              <a:effectLst/>
            </c:spPr>
          </c:marker>
          <c:xVal>
            <c:numRef>
              <c:f>Sheet1!$E$10:$E$15</c:f>
              <c:numCache>
                <c:formatCode>General</c:formatCode>
                <c:ptCount val="6"/>
                <c:pt idx="0">
                  <c:v>20</c:v>
                </c:pt>
                <c:pt idx="1">
                  <c:v>40</c:v>
                </c:pt>
                <c:pt idx="2">
                  <c:v>60</c:v>
                </c:pt>
                <c:pt idx="3">
                  <c:v>100</c:v>
                </c:pt>
                <c:pt idx="4">
                  <c:v>150</c:v>
                </c:pt>
                <c:pt idx="5">
                  <c:v>200</c:v>
                </c:pt>
              </c:numCache>
            </c:numRef>
          </c:xVal>
          <c:yVal>
            <c:numRef>
              <c:f>Sheet1!$J$10:$J$15</c:f>
              <c:numCache>
                <c:formatCode>General</c:formatCode>
                <c:ptCount val="6"/>
                <c:pt idx="0">
                  <c:v>18.91</c:v>
                </c:pt>
                <c:pt idx="1">
                  <c:v>18.91</c:v>
                </c:pt>
                <c:pt idx="2">
                  <c:v>18.91</c:v>
                </c:pt>
                <c:pt idx="3">
                  <c:v>18.91</c:v>
                </c:pt>
                <c:pt idx="4">
                  <c:v>18.91</c:v>
                </c:pt>
                <c:pt idx="5">
                  <c:v>18.91</c:v>
                </c:pt>
              </c:numCache>
            </c:numRef>
          </c:yVal>
          <c:smooth val="0"/>
        </c:ser>
        <c:ser>
          <c:idx val="3"/>
          <c:order val="3"/>
          <c:tx>
            <c:v>Te-L</c:v>
          </c:tx>
          <c:spPr>
            <a:ln w="19050" cap="rnd">
              <a:solidFill>
                <a:schemeClr val="tx1"/>
              </a:solidFill>
              <a:round/>
            </a:ln>
            <a:effectLst/>
          </c:spPr>
          <c:marker>
            <c:symbol val="square"/>
            <c:size val="8"/>
            <c:spPr>
              <a:noFill/>
              <a:ln w="9525">
                <a:solidFill>
                  <a:schemeClr val="tx1"/>
                </a:solidFill>
              </a:ln>
              <a:effectLst/>
            </c:spPr>
          </c:marker>
          <c:xVal>
            <c:numRef>
              <c:f>Sheet1!$E$10:$E$15</c:f>
              <c:numCache>
                <c:formatCode>General</c:formatCode>
                <c:ptCount val="6"/>
                <c:pt idx="0">
                  <c:v>20</c:v>
                </c:pt>
                <c:pt idx="1">
                  <c:v>40</c:v>
                </c:pt>
                <c:pt idx="2">
                  <c:v>60</c:v>
                </c:pt>
                <c:pt idx="3">
                  <c:v>100</c:v>
                </c:pt>
                <c:pt idx="4">
                  <c:v>150</c:v>
                </c:pt>
                <c:pt idx="5">
                  <c:v>200</c:v>
                </c:pt>
              </c:numCache>
            </c:numRef>
          </c:xVal>
          <c:yVal>
            <c:numRef>
              <c:f>Sheet1!$K$10:$K$15</c:f>
              <c:numCache>
                <c:formatCode>General</c:formatCode>
                <c:ptCount val="6"/>
                <c:pt idx="0">
                  <c:v>53.7</c:v>
                </c:pt>
                <c:pt idx="1">
                  <c:v>53.75</c:v>
                </c:pt>
                <c:pt idx="2">
                  <c:v>53.79</c:v>
                </c:pt>
                <c:pt idx="3">
                  <c:v>53.88</c:v>
                </c:pt>
                <c:pt idx="4">
                  <c:v>53.98</c:v>
                </c:pt>
                <c:pt idx="5">
                  <c:v>54.09</c:v>
                </c:pt>
              </c:numCache>
            </c:numRef>
          </c:yVal>
          <c:smooth val="0"/>
        </c:ser>
        <c:dLbls>
          <c:showLegendKey val="0"/>
          <c:showVal val="0"/>
          <c:showCatName val="0"/>
          <c:showSerName val="0"/>
          <c:showPercent val="0"/>
          <c:showBubbleSize val="0"/>
        </c:dLbls>
        <c:axId val="546092888"/>
        <c:axId val="546093280"/>
      </c:scatterChart>
      <c:valAx>
        <c:axId val="546092888"/>
        <c:scaling>
          <c:orientation val="minMax"/>
          <c:max val="220"/>
          <c:min val="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Assumed specimen thickness (nm)</a:t>
                </a:r>
              </a:p>
            </c:rich>
          </c:tx>
          <c:layout>
            <c:manualLayout>
              <c:xMode val="edge"/>
              <c:yMode val="edge"/>
              <c:x val="0.33159262941961604"/>
              <c:y val="0.8792450805994469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6093280"/>
        <c:crosses val="autoZero"/>
        <c:crossBetween val="midCat"/>
      </c:valAx>
      <c:valAx>
        <c:axId val="54609328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Atomic percent ( %) </a:t>
                </a:r>
              </a:p>
            </c:rich>
          </c:tx>
          <c:layout>
            <c:manualLayout>
              <c:xMode val="edge"/>
              <c:yMode val="edge"/>
              <c:x val="4.5819014891179836E-2"/>
              <c:y val="0.2178888826088751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6092888"/>
        <c:crosses val="autoZero"/>
        <c:crossBetween val="midCat"/>
      </c:valAx>
      <c:spPr>
        <a:noFill/>
        <a:ln w="19050">
          <a:solidFill>
            <a:schemeClr val="tx1"/>
          </a:solidFill>
        </a:ln>
        <a:effectLst/>
      </c:spPr>
    </c:plotArea>
    <c:legend>
      <c:legendPos val="r"/>
      <c:layout>
        <c:manualLayout>
          <c:xMode val="edge"/>
          <c:yMode val="edge"/>
          <c:x val="0.67353166178459767"/>
          <c:y val="0.19260336914725557"/>
          <c:w val="0.13050083756595271"/>
          <c:h val="0.2813222011040411"/>
        </c:manualLayout>
      </c:layout>
      <c:overlay val="0"/>
      <c:spPr>
        <a:noFill/>
        <a:ln w="19050">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284234410664363"/>
          <c:y val="3.8796818356330386E-2"/>
          <c:w val="0.75120667377984274"/>
          <c:h val="0.75817935653970858"/>
        </c:manualLayout>
      </c:layout>
      <c:scatterChart>
        <c:scatterStyle val="lineMarker"/>
        <c:varyColors val="0"/>
        <c:ser>
          <c:idx val="0"/>
          <c:order val="0"/>
          <c:tx>
            <c:v>Ge-L</c:v>
          </c:tx>
          <c:spPr>
            <a:ln w="19050" cap="rnd">
              <a:solidFill>
                <a:schemeClr val="tx1"/>
              </a:solidFill>
              <a:round/>
            </a:ln>
            <a:effectLst/>
          </c:spPr>
          <c:marker>
            <c:symbol val="circle"/>
            <c:size val="8"/>
            <c:spPr>
              <a:noFill/>
              <a:ln w="9525">
                <a:solidFill>
                  <a:schemeClr val="tx1"/>
                </a:solidFill>
              </a:ln>
              <a:effectLst/>
            </c:spPr>
          </c:marker>
          <c:xVal>
            <c:numRef>
              <c:f>Sheet1!$E$10:$E$15</c:f>
              <c:numCache>
                <c:formatCode>General</c:formatCode>
                <c:ptCount val="6"/>
                <c:pt idx="0">
                  <c:v>20</c:v>
                </c:pt>
                <c:pt idx="1">
                  <c:v>40</c:v>
                </c:pt>
                <c:pt idx="2">
                  <c:v>60</c:v>
                </c:pt>
                <c:pt idx="3">
                  <c:v>100</c:v>
                </c:pt>
                <c:pt idx="4">
                  <c:v>150</c:v>
                </c:pt>
                <c:pt idx="5">
                  <c:v>200</c:v>
                </c:pt>
              </c:numCache>
            </c:numRef>
          </c:xVal>
          <c:yVal>
            <c:numRef>
              <c:f>Sheet1!$F$22:$F$27</c:f>
              <c:numCache>
                <c:formatCode>General</c:formatCode>
                <c:ptCount val="6"/>
                <c:pt idx="0">
                  <c:v>27.46</c:v>
                </c:pt>
                <c:pt idx="1">
                  <c:v>28.91</c:v>
                </c:pt>
                <c:pt idx="2">
                  <c:v>30.33</c:v>
                </c:pt>
                <c:pt idx="3">
                  <c:v>33.020000000000003</c:v>
                </c:pt>
                <c:pt idx="4">
                  <c:v>36.14</c:v>
                </c:pt>
                <c:pt idx="5">
                  <c:v>38.950000000000003</c:v>
                </c:pt>
              </c:numCache>
            </c:numRef>
          </c:yVal>
          <c:smooth val="0"/>
        </c:ser>
        <c:ser>
          <c:idx val="1"/>
          <c:order val="1"/>
          <c:tx>
            <c:v>In-L</c:v>
          </c:tx>
          <c:spPr>
            <a:ln w="19050" cap="rnd">
              <a:solidFill>
                <a:schemeClr val="tx1"/>
              </a:solidFill>
              <a:round/>
            </a:ln>
            <a:effectLst/>
          </c:spPr>
          <c:marker>
            <c:symbol val="diamond"/>
            <c:size val="8"/>
            <c:spPr>
              <a:noFill/>
              <a:ln w="9525">
                <a:solidFill>
                  <a:schemeClr val="tx1"/>
                </a:solidFill>
              </a:ln>
              <a:effectLst/>
            </c:spPr>
          </c:marker>
          <c:xVal>
            <c:numRef>
              <c:f>Sheet1!$E$10:$E$15</c:f>
              <c:numCache>
                <c:formatCode>General</c:formatCode>
                <c:ptCount val="6"/>
                <c:pt idx="0">
                  <c:v>20</c:v>
                </c:pt>
                <c:pt idx="1">
                  <c:v>40</c:v>
                </c:pt>
                <c:pt idx="2">
                  <c:v>60</c:v>
                </c:pt>
                <c:pt idx="3">
                  <c:v>100</c:v>
                </c:pt>
                <c:pt idx="4">
                  <c:v>150</c:v>
                </c:pt>
                <c:pt idx="5">
                  <c:v>200</c:v>
                </c:pt>
              </c:numCache>
            </c:numRef>
          </c:xVal>
          <c:yVal>
            <c:numRef>
              <c:f>Sheet1!$I$22:$I$27</c:f>
              <c:numCache>
                <c:formatCode>General</c:formatCode>
                <c:ptCount val="6"/>
                <c:pt idx="0">
                  <c:v>11.03</c:v>
                </c:pt>
                <c:pt idx="1">
                  <c:v>10.82</c:v>
                </c:pt>
                <c:pt idx="2">
                  <c:v>10.62</c:v>
                </c:pt>
                <c:pt idx="3">
                  <c:v>10.24</c:v>
                </c:pt>
                <c:pt idx="4">
                  <c:v>9.8000000000000007</c:v>
                </c:pt>
                <c:pt idx="5">
                  <c:v>9.41</c:v>
                </c:pt>
              </c:numCache>
            </c:numRef>
          </c:yVal>
          <c:smooth val="0"/>
        </c:ser>
        <c:ser>
          <c:idx val="2"/>
          <c:order val="2"/>
          <c:tx>
            <c:v>Sb-L</c:v>
          </c:tx>
          <c:spPr>
            <a:ln w="19050" cap="rnd">
              <a:solidFill>
                <a:schemeClr val="tx1"/>
              </a:solidFill>
              <a:round/>
            </a:ln>
            <a:effectLst/>
          </c:spPr>
          <c:marker>
            <c:symbol val="triangle"/>
            <c:size val="8"/>
            <c:spPr>
              <a:noFill/>
              <a:ln w="9525">
                <a:solidFill>
                  <a:schemeClr val="tx1"/>
                </a:solidFill>
              </a:ln>
              <a:effectLst/>
            </c:spPr>
          </c:marker>
          <c:xVal>
            <c:numRef>
              <c:f>Sheet1!$E$10:$E$15</c:f>
              <c:numCache>
                <c:formatCode>General</c:formatCode>
                <c:ptCount val="6"/>
                <c:pt idx="0">
                  <c:v>20</c:v>
                </c:pt>
                <c:pt idx="1">
                  <c:v>40</c:v>
                </c:pt>
                <c:pt idx="2">
                  <c:v>60</c:v>
                </c:pt>
                <c:pt idx="3">
                  <c:v>100</c:v>
                </c:pt>
                <c:pt idx="4">
                  <c:v>150</c:v>
                </c:pt>
                <c:pt idx="5">
                  <c:v>200</c:v>
                </c:pt>
              </c:numCache>
            </c:numRef>
          </c:xVal>
          <c:yVal>
            <c:numRef>
              <c:f>Sheet1!$J$22:$J$27</c:f>
              <c:numCache>
                <c:formatCode>General</c:formatCode>
                <c:ptCount val="6"/>
                <c:pt idx="0">
                  <c:v>16.02</c:v>
                </c:pt>
                <c:pt idx="1">
                  <c:v>15.69</c:v>
                </c:pt>
                <c:pt idx="2">
                  <c:v>15.37</c:v>
                </c:pt>
                <c:pt idx="3">
                  <c:v>14.75</c:v>
                </c:pt>
                <c:pt idx="4">
                  <c:v>14.05</c:v>
                </c:pt>
                <c:pt idx="5">
                  <c:v>13.41</c:v>
                </c:pt>
              </c:numCache>
            </c:numRef>
          </c:yVal>
          <c:smooth val="0"/>
        </c:ser>
        <c:ser>
          <c:idx val="3"/>
          <c:order val="3"/>
          <c:tx>
            <c:v>Te-L</c:v>
          </c:tx>
          <c:spPr>
            <a:ln w="19050" cap="rnd">
              <a:solidFill>
                <a:schemeClr val="tx1"/>
              </a:solidFill>
              <a:round/>
            </a:ln>
            <a:effectLst/>
          </c:spPr>
          <c:marker>
            <c:symbol val="square"/>
            <c:size val="7"/>
            <c:spPr>
              <a:noFill/>
              <a:ln w="9525">
                <a:solidFill>
                  <a:schemeClr val="tx1"/>
                </a:solidFill>
              </a:ln>
              <a:effectLst/>
            </c:spPr>
          </c:marker>
          <c:xVal>
            <c:numRef>
              <c:f>Sheet1!$E$10:$E$15</c:f>
              <c:numCache>
                <c:formatCode>General</c:formatCode>
                <c:ptCount val="6"/>
                <c:pt idx="0">
                  <c:v>20</c:v>
                </c:pt>
                <c:pt idx="1">
                  <c:v>40</c:v>
                </c:pt>
                <c:pt idx="2">
                  <c:v>60</c:v>
                </c:pt>
                <c:pt idx="3">
                  <c:v>100</c:v>
                </c:pt>
                <c:pt idx="4">
                  <c:v>150</c:v>
                </c:pt>
                <c:pt idx="5">
                  <c:v>200</c:v>
                </c:pt>
              </c:numCache>
            </c:numRef>
          </c:xVal>
          <c:yVal>
            <c:numRef>
              <c:f>Sheet1!$K$22:$K$27</c:f>
              <c:numCache>
                <c:formatCode>General</c:formatCode>
                <c:ptCount val="6"/>
                <c:pt idx="0">
                  <c:v>45.48</c:v>
                </c:pt>
                <c:pt idx="1">
                  <c:v>44.57</c:v>
                </c:pt>
                <c:pt idx="2">
                  <c:v>43.67</c:v>
                </c:pt>
                <c:pt idx="3">
                  <c:v>41.97</c:v>
                </c:pt>
                <c:pt idx="4">
                  <c:v>40</c:v>
                </c:pt>
                <c:pt idx="5">
                  <c:v>38.22</c:v>
                </c:pt>
              </c:numCache>
            </c:numRef>
          </c:yVal>
          <c:smooth val="0"/>
        </c:ser>
        <c:dLbls>
          <c:showLegendKey val="0"/>
          <c:showVal val="0"/>
          <c:showCatName val="0"/>
          <c:showSerName val="0"/>
          <c:showPercent val="0"/>
          <c:showBubbleSize val="0"/>
        </c:dLbls>
        <c:axId val="546094064"/>
        <c:axId val="546094456"/>
      </c:scatterChart>
      <c:valAx>
        <c:axId val="546094064"/>
        <c:scaling>
          <c:orientation val="minMax"/>
          <c:max val="220"/>
          <c:min val="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Assumed</a:t>
                </a:r>
                <a:r>
                  <a:rPr lang="en-US" sz="1600" baseline="0">
                    <a:solidFill>
                      <a:schemeClr val="tx1"/>
                    </a:solidFill>
                  </a:rPr>
                  <a:t> specimen thickness (nm)</a:t>
                </a:r>
                <a:endParaRPr lang="en-US" sz="1600">
                  <a:solidFill>
                    <a:schemeClr val="tx1"/>
                  </a:solidFill>
                </a:endParaRPr>
              </a:p>
            </c:rich>
          </c:tx>
          <c:layout>
            <c:manualLayout>
              <c:xMode val="edge"/>
              <c:yMode val="edge"/>
              <c:x val="0.28876736497788025"/>
              <c:y val="0.8837538746570705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6094456"/>
        <c:crosses val="autoZero"/>
        <c:crossBetween val="midCat"/>
      </c:valAx>
      <c:valAx>
        <c:axId val="54609445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Atomic percent</a:t>
                </a:r>
                <a:r>
                  <a:rPr lang="en-US" sz="1600" baseline="0">
                    <a:solidFill>
                      <a:schemeClr val="tx1"/>
                    </a:solidFill>
                  </a:rPr>
                  <a:t> (%)</a:t>
                </a:r>
                <a:endParaRPr lang="en-US" sz="1600">
                  <a:solidFill>
                    <a:schemeClr val="tx1"/>
                  </a:solidFill>
                </a:endParaRPr>
              </a:p>
            </c:rich>
          </c:tx>
          <c:layout>
            <c:manualLayout>
              <c:xMode val="edge"/>
              <c:yMode val="edge"/>
              <c:x val="2.6389962485970447E-2"/>
              <c:y val="0.3057146589707960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6094064"/>
        <c:crosses val="autoZero"/>
        <c:crossBetween val="midCat"/>
      </c:valAx>
      <c:spPr>
        <a:noFill/>
        <a:ln w="19050">
          <a:solidFill>
            <a:schemeClr val="tx1"/>
          </a:solidFill>
        </a:ln>
        <a:effectLst/>
      </c:spPr>
    </c:plotArea>
    <c:legend>
      <c:legendPos val="r"/>
      <c:layout>
        <c:manualLayout>
          <c:xMode val="edge"/>
          <c:yMode val="edge"/>
          <c:x val="0.71443866521676458"/>
          <c:y val="0.27455398391943087"/>
          <c:w val="0.12415999580751241"/>
          <c:h val="0.27654873457559886"/>
        </c:manualLayout>
      </c:layout>
      <c:overlay val="0"/>
      <c:spPr>
        <a:noFill/>
        <a:ln w="15875">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Ge</c:v>
          </c:tx>
          <c:spPr>
            <a:ln w="28575">
              <a:noFill/>
            </a:ln>
          </c:spPr>
          <c:xVal>
            <c:numRef>
              <c:f>Sheet7!$E$8:$E$18</c:f>
              <c:numCache>
                <c:formatCode>General</c:formatCode>
                <c:ptCount val="11"/>
                <c:pt idx="0">
                  <c:v>1</c:v>
                </c:pt>
                <c:pt idx="1">
                  <c:v>2</c:v>
                </c:pt>
                <c:pt idx="2">
                  <c:v>3</c:v>
                </c:pt>
                <c:pt idx="3">
                  <c:v>4</c:v>
                </c:pt>
                <c:pt idx="4">
                  <c:v>5</c:v>
                </c:pt>
                <c:pt idx="5">
                  <c:v>6</c:v>
                </c:pt>
                <c:pt idx="6">
                  <c:v>7</c:v>
                </c:pt>
                <c:pt idx="7">
                  <c:v>8</c:v>
                </c:pt>
                <c:pt idx="8">
                  <c:v>9</c:v>
                </c:pt>
                <c:pt idx="9">
                  <c:v>10</c:v>
                </c:pt>
                <c:pt idx="10">
                  <c:v>11</c:v>
                </c:pt>
              </c:numCache>
            </c:numRef>
          </c:xVal>
          <c:yVal>
            <c:numRef>
              <c:f>Sheet7!$F$8:$F$18</c:f>
              <c:numCache>
                <c:formatCode>General</c:formatCode>
                <c:ptCount val="11"/>
                <c:pt idx="0">
                  <c:v>15.02</c:v>
                </c:pt>
                <c:pt idx="1">
                  <c:v>15.53</c:v>
                </c:pt>
                <c:pt idx="2">
                  <c:v>15.98</c:v>
                </c:pt>
                <c:pt idx="3">
                  <c:v>16.36</c:v>
                </c:pt>
                <c:pt idx="4">
                  <c:v>16.239999999999998</c:v>
                </c:pt>
                <c:pt idx="5">
                  <c:v>16.77</c:v>
                </c:pt>
                <c:pt idx="6">
                  <c:v>17.53</c:v>
                </c:pt>
                <c:pt idx="7">
                  <c:v>17.54</c:v>
                </c:pt>
                <c:pt idx="8">
                  <c:v>17.739999999999998</c:v>
                </c:pt>
                <c:pt idx="9">
                  <c:v>17.829999999999998</c:v>
                </c:pt>
                <c:pt idx="10">
                  <c:v>17.82</c:v>
                </c:pt>
              </c:numCache>
            </c:numRef>
          </c:yVal>
          <c:smooth val="0"/>
        </c:ser>
        <c:ser>
          <c:idx val="1"/>
          <c:order val="1"/>
          <c:tx>
            <c:v>In</c:v>
          </c:tx>
          <c:spPr>
            <a:ln w="28575">
              <a:noFill/>
            </a:ln>
          </c:spPr>
          <c:xVal>
            <c:numRef>
              <c:f>Sheet7!$E$8:$E$18</c:f>
              <c:numCache>
                <c:formatCode>General</c:formatCode>
                <c:ptCount val="11"/>
                <c:pt idx="0">
                  <c:v>1</c:v>
                </c:pt>
                <c:pt idx="1">
                  <c:v>2</c:v>
                </c:pt>
                <c:pt idx="2">
                  <c:v>3</c:v>
                </c:pt>
                <c:pt idx="3">
                  <c:v>4</c:v>
                </c:pt>
                <c:pt idx="4">
                  <c:v>5</c:v>
                </c:pt>
                <c:pt idx="5">
                  <c:v>6</c:v>
                </c:pt>
                <c:pt idx="6">
                  <c:v>7</c:v>
                </c:pt>
                <c:pt idx="7">
                  <c:v>8</c:v>
                </c:pt>
                <c:pt idx="8">
                  <c:v>9</c:v>
                </c:pt>
                <c:pt idx="9">
                  <c:v>10</c:v>
                </c:pt>
                <c:pt idx="10">
                  <c:v>11</c:v>
                </c:pt>
              </c:numCache>
            </c:numRef>
          </c:xVal>
          <c:yVal>
            <c:numRef>
              <c:f>Sheet7!$G$8:$G$18</c:f>
              <c:numCache>
                <c:formatCode>General</c:formatCode>
                <c:ptCount val="11"/>
                <c:pt idx="0">
                  <c:v>4.79</c:v>
                </c:pt>
                <c:pt idx="1">
                  <c:v>4.8</c:v>
                </c:pt>
                <c:pt idx="2">
                  <c:v>5.2</c:v>
                </c:pt>
                <c:pt idx="3">
                  <c:v>5.23</c:v>
                </c:pt>
                <c:pt idx="4">
                  <c:v>4.84</c:v>
                </c:pt>
                <c:pt idx="5">
                  <c:v>4.9800000000000004</c:v>
                </c:pt>
                <c:pt idx="6">
                  <c:v>4.87</c:v>
                </c:pt>
                <c:pt idx="7">
                  <c:v>4.8899999999999997</c:v>
                </c:pt>
                <c:pt idx="8">
                  <c:v>4.82</c:v>
                </c:pt>
                <c:pt idx="9">
                  <c:v>4.78</c:v>
                </c:pt>
                <c:pt idx="10">
                  <c:v>4.75</c:v>
                </c:pt>
              </c:numCache>
            </c:numRef>
          </c:yVal>
          <c:smooth val="0"/>
        </c:ser>
        <c:ser>
          <c:idx val="2"/>
          <c:order val="2"/>
          <c:tx>
            <c:v>Sb</c:v>
          </c:tx>
          <c:spPr>
            <a:ln w="28575">
              <a:noFill/>
            </a:ln>
          </c:spPr>
          <c:marker>
            <c:spPr>
              <a:solidFill>
                <a:srgbClr val="1D21CD"/>
              </a:solidFill>
            </c:spPr>
          </c:marker>
          <c:xVal>
            <c:numRef>
              <c:f>Sheet7!$E$8:$E$18</c:f>
              <c:numCache>
                <c:formatCode>General</c:formatCode>
                <c:ptCount val="11"/>
                <c:pt idx="0">
                  <c:v>1</c:v>
                </c:pt>
                <c:pt idx="1">
                  <c:v>2</c:v>
                </c:pt>
                <c:pt idx="2">
                  <c:v>3</c:v>
                </c:pt>
                <c:pt idx="3">
                  <c:v>4</c:v>
                </c:pt>
                <c:pt idx="4">
                  <c:v>5</c:v>
                </c:pt>
                <c:pt idx="5">
                  <c:v>6</c:v>
                </c:pt>
                <c:pt idx="6">
                  <c:v>7</c:v>
                </c:pt>
                <c:pt idx="7">
                  <c:v>8</c:v>
                </c:pt>
                <c:pt idx="8">
                  <c:v>9</c:v>
                </c:pt>
                <c:pt idx="9">
                  <c:v>10</c:v>
                </c:pt>
                <c:pt idx="10">
                  <c:v>11</c:v>
                </c:pt>
              </c:numCache>
            </c:numRef>
          </c:xVal>
          <c:yVal>
            <c:numRef>
              <c:f>Sheet7!$H$8:$H$18</c:f>
              <c:numCache>
                <c:formatCode>General</c:formatCode>
                <c:ptCount val="11"/>
                <c:pt idx="0">
                  <c:v>24.04</c:v>
                </c:pt>
                <c:pt idx="1">
                  <c:v>24.06</c:v>
                </c:pt>
                <c:pt idx="2">
                  <c:v>25.11</c:v>
                </c:pt>
                <c:pt idx="3">
                  <c:v>25.05</c:v>
                </c:pt>
                <c:pt idx="4">
                  <c:v>24.13</c:v>
                </c:pt>
                <c:pt idx="5">
                  <c:v>23.88</c:v>
                </c:pt>
                <c:pt idx="6">
                  <c:v>23.64</c:v>
                </c:pt>
                <c:pt idx="7">
                  <c:v>23.65</c:v>
                </c:pt>
                <c:pt idx="8">
                  <c:v>23.66</c:v>
                </c:pt>
                <c:pt idx="9">
                  <c:v>23.6</c:v>
                </c:pt>
                <c:pt idx="10">
                  <c:v>23.63</c:v>
                </c:pt>
              </c:numCache>
            </c:numRef>
          </c:yVal>
          <c:smooth val="0"/>
        </c:ser>
        <c:ser>
          <c:idx val="3"/>
          <c:order val="3"/>
          <c:tx>
            <c:v>Te</c:v>
          </c:tx>
          <c:spPr>
            <a:ln w="28575">
              <a:noFill/>
            </a:ln>
          </c:spPr>
          <c:marker>
            <c:symbol val="circle"/>
            <c:size val="7"/>
            <c:spPr>
              <a:solidFill>
                <a:srgbClr val="00B050"/>
              </a:solidFill>
            </c:spPr>
          </c:marker>
          <c:xVal>
            <c:numRef>
              <c:f>Sheet7!$E$8:$E$18</c:f>
              <c:numCache>
                <c:formatCode>General</c:formatCode>
                <c:ptCount val="11"/>
                <c:pt idx="0">
                  <c:v>1</c:v>
                </c:pt>
                <c:pt idx="1">
                  <c:v>2</c:v>
                </c:pt>
                <c:pt idx="2">
                  <c:v>3</c:v>
                </c:pt>
                <c:pt idx="3">
                  <c:v>4</c:v>
                </c:pt>
                <c:pt idx="4">
                  <c:v>5</c:v>
                </c:pt>
                <c:pt idx="5">
                  <c:v>6</c:v>
                </c:pt>
                <c:pt idx="6">
                  <c:v>7</c:v>
                </c:pt>
                <c:pt idx="7">
                  <c:v>8</c:v>
                </c:pt>
                <c:pt idx="8">
                  <c:v>9</c:v>
                </c:pt>
                <c:pt idx="9">
                  <c:v>10</c:v>
                </c:pt>
                <c:pt idx="10">
                  <c:v>11</c:v>
                </c:pt>
              </c:numCache>
            </c:numRef>
          </c:xVal>
          <c:yVal>
            <c:numRef>
              <c:f>Sheet7!$I$8:$I$18</c:f>
              <c:numCache>
                <c:formatCode>General</c:formatCode>
                <c:ptCount val="11"/>
                <c:pt idx="0">
                  <c:v>56.14</c:v>
                </c:pt>
                <c:pt idx="1">
                  <c:v>55.61</c:v>
                </c:pt>
                <c:pt idx="2">
                  <c:v>53.71</c:v>
                </c:pt>
                <c:pt idx="3">
                  <c:v>53.36</c:v>
                </c:pt>
                <c:pt idx="4">
                  <c:v>54.79</c:v>
                </c:pt>
                <c:pt idx="5">
                  <c:v>54.36</c:v>
                </c:pt>
                <c:pt idx="6">
                  <c:v>53.95</c:v>
                </c:pt>
                <c:pt idx="7">
                  <c:v>53.92</c:v>
                </c:pt>
                <c:pt idx="8">
                  <c:v>53.78</c:v>
                </c:pt>
                <c:pt idx="9">
                  <c:v>53.79</c:v>
                </c:pt>
                <c:pt idx="10">
                  <c:v>53.8</c:v>
                </c:pt>
              </c:numCache>
            </c:numRef>
          </c:yVal>
          <c:smooth val="0"/>
        </c:ser>
        <c:dLbls>
          <c:showLegendKey val="0"/>
          <c:showVal val="0"/>
          <c:showCatName val="0"/>
          <c:showSerName val="0"/>
          <c:showPercent val="0"/>
          <c:showBubbleSize val="0"/>
        </c:dLbls>
        <c:axId val="801001368"/>
        <c:axId val="801001760"/>
      </c:scatterChart>
      <c:valAx>
        <c:axId val="801001368"/>
        <c:scaling>
          <c:orientation val="minMax"/>
        </c:scaling>
        <c:delete val="0"/>
        <c:axPos val="b"/>
        <c:title>
          <c:tx>
            <c:rich>
              <a:bodyPr/>
              <a:lstStyle/>
              <a:p>
                <a:pPr>
                  <a:defRPr sz="1400"/>
                </a:pPr>
                <a:r>
                  <a:rPr lang="en-US" sz="1400"/>
                  <a:t>Box size</a:t>
                </a:r>
              </a:p>
            </c:rich>
          </c:tx>
          <c:overlay val="0"/>
        </c:title>
        <c:numFmt formatCode="General" sourceLinked="1"/>
        <c:majorTickMark val="in"/>
        <c:minorTickMark val="none"/>
        <c:tickLblPos val="nextTo"/>
        <c:crossAx val="801001760"/>
        <c:crosses val="autoZero"/>
        <c:crossBetween val="midCat"/>
      </c:valAx>
      <c:valAx>
        <c:axId val="801001760"/>
        <c:scaling>
          <c:orientation val="minMax"/>
        </c:scaling>
        <c:delete val="0"/>
        <c:axPos val="l"/>
        <c:title>
          <c:tx>
            <c:rich>
              <a:bodyPr rot="-5400000" vert="horz"/>
              <a:lstStyle/>
              <a:p>
                <a:pPr>
                  <a:defRPr sz="1400"/>
                </a:pPr>
                <a:r>
                  <a:rPr lang="en-US" sz="1400"/>
                  <a:t>Atomic percent  (%)</a:t>
                </a:r>
              </a:p>
            </c:rich>
          </c:tx>
          <c:overlay val="0"/>
        </c:title>
        <c:numFmt formatCode="General" sourceLinked="1"/>
        <c:majorTickMark val="in"/>
        <c:minorTickMark val="none"/>
        <c:tickLblPos val="nextTo"/>
        <c:crossAx val="801001368"/>
        <c:crosses val="autoZero"/>
        <c:crossBetween val="midCat"/>
      </c:valAx>
      <c:spPr>
        <a:ln w="22225">
          <a:solidFill>
            <a:schemeClr val="tx1"/>
          </a:solidFill>
        </a:ln>
      </c:spPr>
    </c:plotArea>
    <c:legend>
      <c:legendPos val="r"/>
      <c:layout>
        <c:manualLayout>
          <c:xMode val="edge"/>
          <c:yMode val="edge"/>
          <c:x val="0.8764126182340416"/>
          <c:y val="0.23766149101772657"/>
          <c:w val="0.11091046402218591"/>
          <c:h val="0.20829849832485844"/>
        </c:manualLayout>
      </c:layout>
      <c:overlay val="0"/>
    </c:legend>
    <c:plotVisOnly val="1"/>
    <c:dispBlanksAs val="gap"/>
    <c:showDLblsOverMax val="0"/>
  </c:chart>
  <c:spPr>
    <a:no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5362652839128"/>
          <c:y val="3.6998158379373848E-2"/>
          <c:w val="0.73748062118439373"/>
          <c:h val="0.8337510118808138"/>
        </c:manualLayout>
      </c:layout>
      <c:scatterChart>
        <c:scatterStyle val="lineMarker"/>
        <c:varyColors val="0"/>
        <c:ser>
          <c:idx val="0"/>
          <c:order val="0"/>
          <c:tx>
            <c:v>Ge</c:v>
          </c:tx>
          <c:spPr>
            <a:ln w="25400" cap="rnd">
              <a:noFill/>
              <a:round/>
            </a:ln>
            <a:effectLst/>
          </c:spPr>
          <c:marker>
            <c:symbol val="circle"/>
            <c:size val="5"/>
            <c:spPr>
              <a:solidFill>
                <a:srgbClr val="FF0000"/>
              </a:solidFill>
              <a:ln w="9525">
                <a:noFill/>
              </a:ln>
              <a:effectLst/>
            </c:spPr>
          </c:marker>
          <c:xVal>
            <c:numRef>
              <c:f>PM!$AD$14:$AD$41</c:f>
              <c:numCache>
                <c:formatCode>General</c:formatCode>
                <c:ptCount val="28"/>
                <c:pt idx="0">
                  <c:v>19.59</c:v>
                </c:pt>
                <c:pt idx="1">
                  <c:v>19.420000000000002</c:v>
                </c:pt>
                <c:pt idx="2">
                  <c:v>21.32</c:v>
                </c:pt>
                <c:pt idx="3">
                  <c:v>18.86</c:v>
                </c:pt>
                <c:pt idx="4">
                  <c:v>18.549999999999997</c:v>
                </c:pt>
                <c:pt idx="5">
                  <c:v>18.37</c:v>
                </c:pt>
                <c:pt idx="6">
                  <c:v>18.25</c:v>
                </c:pt>
                <c:pt idx="7">
                  <c:v>16.490000000000002</c:v>
                </c:pt>
                <c:pt idx="8">
                  <c:v>18.759999999999998</c:v>
                </c:pt>
                <c:pt idx="9">
                  <c:v>6.45</c:v>
                </c:pt>
                <c:pt idx="10">
                  <c:v>5.6899999999999995</c:v>
                </c:pt>
                <c:pt idx="11">
                  <c:v>5.55</c:v>
                </c:pt>
                <c:pt idx="12">
                  <c:v>6.08</c:v>
                </c:pt>
                <c:pt idx="13">
                  <c:v>8.9699999999999989</c:v>
                </c:pt>
                <c:pt idx="14">
                  <c:v>6.4700000000000006</c:v>
                </c:pt>
                <c:pt idx="15">
                  <c:v>6.16</c:v>
                </c:pt>
                <c:pt idx="16">
                  <c:v>5.41</c:v>
                </c:pt>
                <c:pt idx="17">
                  <c:v>8.93</c:v>
                </c:pt>
                <c:pt idx="18">
                  <c:v>9.19</c:v>
                </c:pt>
                <c:pt idx="19">
                  <c:v>8.68</c:v>
                </c:pt>
                <c:pt idx="20">
                  <c:v>14.21</c:v>
                </c:pt>
                <c:pt idx="21">
                  <c:v>11.11</c:v>
                </c:pt>
                <c:pt idx="22">
                  <c:v>14.3</c:v>
                </c:pt>
                <c:pt idx="23">
                  <c:v>8.3000000000000007</c:v>
                </c:pt>
                <c:pt idx="24">
                  <c:v>19.93</c:v>
                </c:pt>
                <c:pt idx="25">
                  <c:v>21.509999999999998</c:v>
                </c:pt>
                <c:pt idx="26">
                  <c:v>21.2</c:v>
                </c:pt>
                <c:pt idx="27">
                  <c:v>3.91</c:v>
                </c:pt>
              </c:numCache>
            </c:numRef>
          </c:xVal>
          <c:yVal>
            <c:numRef>
              <c:f>PM!$O$14:$O$41</c:f>
              <c:numCache>
                <c:formatCode>General</c:formatCode>
                <c:ptCount val="28"/>
                <c:pt idx="0">
                  <c:v>2.59</c:v>
                </c:pt>
                <c:pt idx="1">
                  <c:v>3.3300000000000018</c:v>
                </c:pt>
                <c:pt idx="2">
                  <c:v>2.259999999999998</c:v>
                </c:pt>
                <c:pt idx="3">
                  <c:v>3.1699999999999982</c:v>
                </c:pt>
                <c:pt idx="4">
                  <c:v>3.3599999999999994</c:v>
                </c:pt>
                <c:pt idx="5">
                  <c:v>2.5999999999999979</c:v>
                </c:pt>
                <c:pt idx="6">
                  <c:v>3.1499999999999986</c:v>
                </c:pt>
                <c:pt idx="7">
                  <c:v>2.8400000000000016</c:v>
                </c:pt>
                <c:pt idx="8">
                  <c:v>3.1700000000000017</c:v>
                </c:pt>
                <c:pt idx="9">
                  <c:v>0.67000000000000171</c:v>
                </c:pt>
                <c:pt idx="10">
                  <c:v>0.60999999999999943</c:v>
                </c:pt>
                <c:pt idx="11">
                  <c:v>0.35999999999999943</c:v>
                </c:pt>
                <c:pt idx="12">
                  <c:v>0.16999999999999815</c:v>
                </c:pt>
                <c:pt idx="13">
                  <c:v>0.85999999999999943</c:v>
                </c:pt>
                <c:pt idx="14">
                  <c:v>0.46999999999999886</c:v>
                </c:pt>
                <c:pt idx="15">
                  <c:v>0.87999999999999901</c:v>
                </c:pt>
                <c:pt idx="16">
                  <c:v>0.78000000000000114</c:v>
                </c:pt>
                <c:pt idx="17">
                  <c:v>0.64999999999999858</c:v>
                </c:pt>
                <c:pt idx="18">
                  <c:v>0.83999999999999986</c:v>
                </c:pt>
                <c:pt idx="19">
                  <c:v>0.58000000000000185</c:v>
                </c:pt>
                <c:pt idx="20">
                  <c:v>0.69000000000000128</c:v>
                </c:pt>
                <c:pt idx="21">
                  <c:v>1.3599999999999994</c:v>
                </c:pt>
                <c:pt idx="22">
                  <c:v>0.66000000000000014</c:v>
                </c:pt>
                <c:pt idx="23">
                  <c:v>1.0700000000000003</c:v>
                </c:pt>
                <c:pt idx="24">
                  <c:v>2.7699999999999996</c:v>
                </c:pt>
                <c:pt idx="25">
                  <c:v>3.25</c:v>
                </c:pt>
                <c:pt idx="26">
                  <c:v>3.59</c:v>
                </c:pt>
                <c:pt idx="27">
                  <c:v>0.46999999999999886</c:v>
                </c:pt>
              </c:numCache>
            </c:numRef>
          </c:yVal>
          <c:smooth val="0"/>
        </c:ser>
        <c:ser>
          <c:idx val="1"/>
          <c:order val="1"/>
          <c:tx>
            <c:v>As</c:v>
          </c:tx>
          <c:spPr>
            <a:ln w="25400" cap="rnd">
              <a:noFill/>
              <a:round/>
            </a:ln>
            <a:effectLst/>
          </c:spPr>
          <c:marker>
            <c:symbol val="circle"/>
            <c:size val="5"/>
            <c:spPr>
              <a:solidFill>
                <a:schemeClr val="accent2"/>
              </a:solidFill>
              <a:ln w="9525">
                <a:solidFill>
                  <a:schemeClr val="accent2"/>
                </a:solidFill>
              </a:ln>
              <a:effectLst/>
            </c:spPr>
          </c:marker>
          <c:xVal>
            <c:numRef>
              <c:f>PM!$AD$14:$AD$41</c:f>
              <c:numCache>
                <c:formatCode>General</c:formatCode>
                <c:ptCount val="28"/>
                <c:pt idx="0">
                  <c:v>19.59</c:v>
                </c:pt>
                <c:pt idx="1">
                  <c:v>19.420000000000002</c:v>
                </c:pt>
                <c:pt idx="2">
                  <c:v>21.32</c:v>
                </c:pt>
                <c:pt idx="3">
                  <c:v>18.86</c:v>
                </c:pt>
                <c:pt idx="4">
                  <c:v>18.549999999999997</c:v>
                </c:pt>
                <c:pt idx="5">
                  <c:v>18.37</c:v>
                </c:pt>
                <c:pt idx="6">
                  <c:v>18.25</c:v>
                </c:pt>
                <c:pt idx="7">
                  <c:v>16.490000000000002</c:v>
                </c:pt>
                <c:pt idx="8">
                  <c:v>18.759999999999998</c:v>
                </c:pt>
                <c:pt idx="9">
                  <c:v>6.45</c:v>
                </c:pt>
                <c:pt idx="10">
                  <c:v>5.6899999999999995</c:v>
                </c:pt>
                <c:pt idx="11">
                  <c:v>5.55</c:v>
                </c:pt>
                <c:pt idx="12">
                  <c:v>6.08</c:v>
                </c:pt>
                <c:pt idx="13">
                  <c:v>8.9699999999999989</c:v>
                </c:pt>
                <c:pt idx="14">
                  <c:v>6.4700000000000006</c:v>
                </c:pt>
                <c:pt idx="15">
                  <c:v>6.16</c:v>
                </c:pt>
                <c:pt idx="16">
                  <c:v>5.41</c:v>
                </c:pt>
                <c:pt idx="17">
                  <c:v>8.93</c:v>
                </c:pt>
                <c:pt idx="18">
                  <c:v>9.19</c:v>
                </c:pt>
                <c:pt idx="19">
                  <c:v>8.68</c:v>
                </c:pt>
                <c:pt idx="20">
                  <c:v>14.21</c:v>
                </c:pt>
                <c:pt idx="21">
                  <c:v>11.11</c:v>
                </c:pt>
                <c:pt idx="22">
                  <c:v>14.3</c:v>
                </c:pt>
                <c:pt idx="23">
                  <c:v>8.3000000000000007</c:v>
                </c:pt>
                <c:pt idx="24">
                  <c:v>19.93</c:v>
                </c:pt>
                <c:pt idx="25">
                  <c:v>21.509999999999998</c:v>
                </c:pt>
                <c:pt idx="26">
                  <c:v>21.2</c:v>
                </c:pt>
                <c:pt idx="27">
                  <c:v>3.91</c:v>
                </c:pt>
              </c:numCache>
            </c:numRef>
          </c:xVal>
          <c:yVal>
            <c:numRef>
              <c:f>PM!$P$14:$P$42</c:f>
              <c:numCache>
                <c:formatCode>General</c:formatCode>
                <c:ptCount val="29"/>
                <c:pt idx="0">
                  <c:v>-0.05</c:v>
                </c:pt>
                <c:pt idx="1">
                  <c:v>0</c:v>
                </c:pt>
                <c:pt idx="2">
                  <c:v>0</c:v>
                </c:pt>
                <c:pt idx="3">
                  <c:v>-0.41</c:v>
                </c:pt>
                <c:pt idx="4">
                  <c:v>-0.64000000000000012</c:v>
                </c:pt>
                <c:pt idx="5">
                  <c:v>-0.15</c:v>
                </c:pt>
                <c:pt idx="6">
                  <c:v>-0.58000000000000007</c:v>
                </c:pt>
                <c:pt idx="7">
                  <c:v>-0.40000000000000013</c:v>
                </c:pt>
                <c:pt idx="8">
                  <c:v>-0.54000000000000026</c:v>
                </c:pt>
                <c:pt idx="9">
                  <c:v>-0.21</c:v>
                </c:pt>
                <c:pt idx="10">
                  <c:v>-0.13999999999999999</c:v>
                </c:pt>
                <c:pt idx="11">
                  <c:v>-0.14000000000000001</c:v>
                </c:pt>
                <c:pt idx="12">
                  <c:v>0</c:v>
                </c:pt>
                <c:pt idx="13">
                  <c:v>-0.12</c:v>
                </c:pt>
                <c:pt idx="14">
                  <c:v>-0.15</c:v>
                </c:pt>
                <c:pt idx="15">
                  <c:v>-0.12</c:v>
                </c:pt>
                <c:pt idx="16">
                  <c:v>0</c:v>
                </c:pt>
                <c:pt idx="17">
                  <c:v>0</c:v>
                </c:pt>
                <c:pt idx="18">
                  <c:v>-0.31000000000000005</c:v>
                </c:pt>
                <c:pt idx="19">
                  <c:v>-0.19999999999999998</c:v>
                </c:pt>
                <c:pt idx="20">
                  <c:v>-0.53</c:v>
                </c:pt>
                <c:pt idx="21">
                  <c:v>-0.41999999999999993</c:v>
                </c:pt>
                <c:pt idx="22">
                  <c:v>-0.33999999999999997</c:v>
                </c:pt>
                <c:pt idx="23">
                  <c:v>-0.17999999999999994</c:v>
                </c:pt>
                <c:pt idx="24">
                  <c:v>-0.13</c:v>
                </c:pt>
                <c:pt idx="25">
                  <c:v>0</c:v>
                </c:pt>
                <c:pt idx="26">
                  <c:v>0</c:v>
                </c:pt>
                <c:pt idx="27">
                  <c:v>-7.0000000000000007E-2</c:v>
                </c:pt>
              </c:numCache>
            </c:numRef>
          </c:yVal>
          <c:smooth val="0"/>
        </c:ser>
        <c:ser>
          <c:idx val="2"/>
          <c:order val="2"/>
          <c:tx>
            <c:v>Se</c:v>
          </c:tx>
          <c:spPr>
            <a:ln w="25400" cap="rnd">
              <a:noFill/>
              <a:round/>
            </a:ln>
            <a:effectLst/>
          </c:spPr>
          <c:marker>
            <c:symbol val="circle"/>
            <c:size val="5"/>
            <c:spPr>
              <a:solidFill>
                <a:schemeClr val="tx1"/>
              </a:solidFill>
              <a:ln w="9525">
                <a:solidFill>
                  <a:schemeClr val="accent3"/>
                </a:solidFill>
              </a:ln>
              <a:effectLst/>
            </c:spPr>
          </c:marker>
          <c:xVal>
            <c:numRef>
              <c:f>PM!$AD$14:$AD$41</c:f>
              <c:numCache>
                <c:formatCode>General</c:formatCode>
                <c:ptCount val="28"/>
                <c:pt idx="0">
                  <c:v>19.59</c:v>
                </c:pt>
                <c:pt idx="1">
                  <c:v>19.420000000000002</c:v>
                </c:pt>
                <c:pt idx="2">
                  <c:v>21.32</c:v>
                </c:pt>
                <c:pt idx="3">
                  <c:v>18.86</c:v>
                </c:pt>
                <c:pt idx="4">
                  <c:v>18.549999999999997</c:v>
                </c:pt>
                <c:pt idx="5">
                  <c:v>18.37</c:v>
                </c:pt>
                <c:pt idx="6">
                  <c:v>18.25</c:v>
                </c:pt>
                <c:pt idx="7">
                  <c:v>16.490000000000002</c:v>
                </c:pt>
                <c:pt idx="8">
                  <c:v>18.759999999999998</c:v>
                </c:pt>
                <c:pt idx="9">
                  <c:v>6.45</c:v>
                </c:pt>
                <c:pt idx="10">
                  <c:v>5.6899999999999995</c:v>
                </c:pt>
                <c:pt idx="11">
                  <c:v>5.55</c:v>
                </c:pt>
                <c:pt idx="12">
                  <c:v>6.08</c:v>
                </c:pt>
                <c:pt idx="13">
                  <c:v>8.9699999999999989</c:v>
                </c:pt>
                <c:pt idx="14">
                  <c:v>6.4700000000000006</c:v>
                </c:pt>
                <c:pt idx="15">
                  <c:v>6.16</c:v>
                </c:pt>
                <c:pt idx="16">
                  <c:v>5.41</c:v>
                </c:pt>
                <c:pt idx="17">
                  <c:v>8.93</c:v>
                </c:pt>
                <c:pt idx="18">
                  <c:v>9.19</c:v>
                </c:pt>
                <c:pt idx="19">
                  <c:v>8.68</c:v>
                </c:pt>
                <c:pt idx="20">
                  <c:v>14.21</c:v>
                </c:pt>
                <c:pt idx="21">
                  <c:v>11.11</c:v>
                </c:pt>
                <c:pt idx="22">
                  <c:v>14.3</c:v>
                </c:pt>
                <c:pt idx="23">
                  <c:v>8.3000000000000007</c:v>
                </c:pt>
                <c:pt idx="24">
                  <c:v>19.93</c:v>
                </c:pt>
                <c:pt idx="25">
                  <c:v>21.509999999999998</c:v>
                </c:pt>
                <c:pt idx="26">
                  <c:v>21.2</c:v>
                </c:pt>
                <c:pt idx="27">
                  <c:v>3.91</c:v>
                </c:pt>
              </c:numCache>
            </c:numRef>
          </c:xVal>
          <c:yVal>
            <c:numRef>
              <c:f>PM!$Q$14:$Q$41</c:f>
              <c:numCache>
                <c:formatCode>General</c:formatCode>
                <c:ptCount val="28"/>
                <c:pt idx="0">
                  <c:v>5.87</c:v>
                </c:pt>
                <c:pt idx="1">
                  <c:v>4.7</c:v>
                </c:pt>
                <c:pt idx="2">
                  <c:v>6.2799999999999994</c:v>
                </c:pt>
                <c:pt idx="3">
                  <c:v>7.870000000000001</c:v>
                </c:pt>
                <c:pt idx="4">
                  <c:v>4.3100000000000005</c:v>
                </c:pt>
                <c:pt idx="5">
                  <c:v>4.5999999999999996</c:v>
                </c:pt>
                <c:pt idx="6">
                  <c:v>6.0600000000000005</c:v>
                </c:pt>
                <c:pt idx="7">
                  <c:v>3.9099999999999997</c:v>
                </c:pt>
                <c:pt idx="8">
                  <c:v>6.2600000000000007</c:v>
                </c:pt>
                <c:pt idx="9">
                  <c:v>0</c:v>
                </c:pt>
                <c:pt idx="10">
                  <c:v>0.13</c:v>
                </c:pt>
                <c:pt idx="11">
                  <c:v>0</c:v>
                </c:pt>
                <c:pt idx="12">
                  <c:v>0</c:v>
                </c:pt>
                <c:pt idx="13">
                  <c:v>0.22</c:v>
                </c:pt>
                <c:pt idx="14">
                  <c:v>0</c:v>
                </c:pt>
                <c:pt idx="15">
                  <c:v>0.39</c:v>
                </c:pt>
                <c:pt idx="16">
                  <c:v>0</c:v>
                </c:pt>
                <c:pt idx="17">
                  <c:v>0.08</c:v>
                </c:pt>
                <c:pt idx="18">
                  <c:v>0.16000000000000003</c:v>
                </c:pt>
                <c:pt idx="19">
                  <c:v>0</c:v>
                </c:pt>
                <c:pt idx="20">
                  <c:v>0.58000000000000007</c:v>
                </c:pt>
                <c:pt idx="21">
                  <c:v>0.45000000000000007</c:v>
                </c:pt>
                <c:pt idx="22">
                  <c:v>0.56000000000000005</c:v>
                </c:pt>
                <c:pt idx="23">
                  <c:v>0.38</c:v>
                </c:pt>
                <c:pt idx="24">
                  <c:v>5.4</c:v>
                </c:pt>
                <c:pt idx="25">
                  <c:v>7.27</c:v>
                </c:pt>
                <c:pt idx="26">
                  <c:v>6.57</c:v>
                </c:pt>
                <c:pt idx="27">
                  <c:v>0</c:v>
                </c:pt>
              </c:numCache>
            </c:numRef>
          </c:yVal>
          <c:smooth val="0"/>
        </c:ser>
        <c:ser>
          <c:idx val="3"/>
          <c:order val="3"/>
          <c:tx>
            <c:v>In</c:v>
          </c:tx>
          <c:spPr>
            <a:ln w="25400" cap="rnd">
              <a:noFill/>
              <a:round/>
            </a:ln>
            <a:effectLst/>
          </c:spPr>
          <c:marker>
            <c:symbol val="circle"/>
            <c:size val="5"/>
            <c:spPr>
              <a:solidFill>
                <a:srgbClr val="FFFF00"/>
              </a:solidFill>
              <a:ln w="9525">
                <a:solidFill>
                  <a:schemeClr val="accent4"/>
                </a:solidFill>
              </a:ln>
              <a:effectLst/>
            </c:spPr>
          </c:marker>
          <c:xVal>
            <c:numRef>
              <c:f>PM!$AD$14:$AD$41</c:f>
              <c:numCache>
                <c:formatCode>General</c:formatCode>
                <c:ptCount val="28"/>
                <c:pt idx="0">
                  <c:v>19.59</c:v>
                </c:pt>
                <c:pt idx="1">
                  <c:v>19.420000000000002</c:v>
                </c:pt>
                <c:pt idx="2">
                  <c:v>21.32</c:v>
                </c:pt>
                <c:pt idx="3">
                  <c:v>18.86</c:v>
                </c:pt>
                <c:pt idx="4">
                  <c:v>18.549999999999997</c:v>
                </c:pt>
                <c:pt idx="5">
                  <c:v>18.37</c:v>
                </c:pt>
                <c:pt idx="6">
                  <c:v>18.25</c:v>
                </c:pt>
                <c:pt idx="7">
                  <c:v>16.490000000000002</c:v>
                </c:pt>
                <c:pt idx="8">
                  <c:v>18.759999999999998</c:v>
                </c:pt>
                <c:pt idx="9">
                  <c:v>6.45</c:v>
                </c:pt>
                <c:pt idx="10">
                  <c:v>5.6899999999999995</c:v>
                </c:pt>
                <c:pt idx="11">
                  <c:v>5.55</c:v>
                </c:pt>
                <c:pt idx="12">
                  <c:v>6.08</c:v>
                </c:pt>
                <c:pt idx="13">
                  <c:v>8.9699999999999989</c:v>
                </c:pt>
                <c:pt idx="14">
                  <c:v>6.4700000000000006</c:v>
                </c:pt>
                <c:pt idx="15">
                  <c:v>6.16</c:v>
                </c:pt>
                <c:pt idx="16">
                  <c:v>5.41</c:v>
                </c:pt>
                <c:pt idx="17">
                  <c:v>8.93</c:v>
                </c:pt>
                <c:pt idx="18">
                  <c:v>9.19</c:v>
                </c:pt>
                <c:pt idx="19">
                  <c:v>8.68</c:v>
                </c:pt>
                <c:pt idx="20">
                  <c:v>14.21</c:v>
                </c:pt>
                <c:pt idx="21">
                  <c:v>11.11</c:v>
                </c:pt>
                <c:pt idx="22">
                  <c:v>14.3</c:v>
                </c:pt>
                <c:pt idx="23">
                  <c:v>8.3000000000000007</c:v>
                </c:pt>
                <c:pt idx="24">
                  <c:v>19.93</c:v>
                </c:pt>
                <c:pt idx="25">
                  <c:v>21.509999999999998</c:v>
                </c:pt>
                <c:pt idx="26">
                  <c:v>21.2</c:v>
                </c:pt>
                <c:pt idx="27">
                  <c:v>3.91</c:v>
                </c:pt>
              </c:numCache>
            </c:numRef>
          </c:xVal>
          <c:yVal>
            <c:numRef>
              <c:f>PM!$R$14:$R$41</c:f>
              <c:numCache>
                <c:formatCode>General</c:formatCode>
                <c:ptCount val="28"/>
                <c:pt idx="0">
                  <c:v>-0.44999999999999929</c:v>
                </c:pt>
                <c:pt idx="1">
                  <c:v>-0.37000000000000011</c:v>
                </c:pt>
                <c:pt idx="2">
                  <c:v>-0.64999999999999991</c:v>
                </c:pt>
                <c:pt idx="3">
                  <c:v>-0.55999999999999961</c:v>
                </c:pt>
                <c:pt idx="4">
                  <c:v>-0.2200000000000002</c:v>
                </c:pt>
                <c:pt idx="5">
                  <c:v>-0.26000000000000023</c:v>
                </c:pt>
                <c:pt idx="6">
                  <c:v>-0.41000000000000014</c:v>
                </c:pt>
                <c:pt idx="7">
                  <c:v>-0.2200000000000002</c:v>
                </c:pt>
                <c:pt idx="8">
                  <c:v>-0.35000000000000009</c:v>
                </c:pt>
                <c:pt idx="9">
                  <c:v>-4.0000000000000036E-2</c:v>
                </c:pt>
                <c:pt idx="10">
                  <c:v>-2.9999999999999361E-2</c:v>
                </c:pt>
                <c:pt idx="11">
                  <c:v>0.55999999999999961</c:v>
                </c:pt>
                <c:pt idx="12">
                  <c:v>0.91000000000000014</c:v>
                </c:pt>
                <c:pt idx="13">
                  <c:v>-8.0000000000000071E-2</c:v>
                </c:pt>
                <c:pt idx="14">
                  <c:v>-1.9999999999999574E-2</c:v>
                </c:pt>
                <c:pt idx="15">
                  <c:v>-5.0000000000000266E-2</c:v>
                </c:pt>
                <c:pt idx="16">
                  <c:v>-4.0000000000000036E-2</c:v>
                </c:pt>
                <c:pt idx="17">
                  <c:v>-1.9999999999999574E-2</c:v>
                </c:pt>
                <c:pt idx="18">
                  <c:v>-2.0000000000000018E-2</c:v>
                </c:pt>
                <c:pt idx="19">
                  <c:v>-0.13999999999999968</c:v>
                </c:pt>
                <c:pt idx="20">
                  <c:v>-2.0000000000000018E-2</c:v>
                </c:pt>
                <c:pt idx="21">
                  <c:v>-4.9999999999999822E-2</c:v>
                </c:pt>
                <c:pt idx="22">
                  <c:v>-2.9999999999999805E-2</c:v>
                </c:pt>
                <c:pt idx="23">
                  <c:v>-3.9999999999999591E-2</c:v>
                </c:pt>
                <c:pt idx="24">
                  <c:v>-0.45000000000000018</c:v>
                </c:pt>
                <c:pt idx="25">
                  <c:v>-0.5299999999999998</c:v>
                </c:pt>
                <c:pt idx="26">
                  <c:v>-0.54000000000000048</c:v>
                </c:pt>
                <c:pt idx="27">
                  <c:v>-2.0000000000000462E-2</c:v>
                </c:pt>
              </c:numCache>
            </c:numRef>
          </c:yVal>
          <c:smooth val="0"/>
        </c:ser>
        <c:ser>
          <c:idx val="4"/>
          <c:order val="4"/>
          <c:tx>
            <c:v>Sb</c:v>
          </c:tx>
          <c:spPr>
            <a:ln w="25400" cap="rnd">
              <a:noFill/>
              <a:round/>
            </a:ln>
            <a:effectLst/>
          </c:spPr>
          <c:marker>
            <c:symbol val="circle"/>
            <c:size val="5"/>
            <c:spPr>
              <a:solidFill>
                <a:schemeClr val="accent5"/>
              </a:solidFill>
              <a:ln w="9525">
                <a:solidFill>
                  <a:schemeClr val="accent5"/>
                </a:solidFill>
              </a:ln>
              <a:effectLst/>
            </c:spPr>
          </c:marker>
          <c:xVal>
            <c:numRef>
              <c:f>PM!$AD$14:$AD$41</c:f>
              <c:numCache>
                <c:formatCode>General</c:formatCode>
                <c:ptCount val="28"/>
                <c:pt idx="0">
                  <c:v>19.59</c:v>
                </c:pt>
                <c:pt idx="1">
                  <c:v>19.420000000000002</c:v>
                </c:pt>
                <c:pt idx="2">
                  <c:v>21.32</c:v>
                </c:pt>
                <c:pt idx="3">
                  <c:v>18.86</c:v>
                </c:pt>
                <c:pt idx="4">
                  <c:v>18.549999999999997</c:v>
                </c:pt>
                <c:pt idx="5">
                  <c:v>18.37</c:v>
                </c:pt>
                <c:pt idx="6">
                  <c:v>18.25</c:v>
                </c:pt>
                <c:pt idx="7">
                  <c:v>16.490000000000002</c:v>
                </c:pt>
                <c:pt idx="8">
                  <c:v>18.759999999999998</c:v>
                </c:pt>
                <c:pt idx="9">
                  <c:v>6.45</c:v>
                </c:pt>
                <c:pt idx="10">
                  <c:v>5.6899999999999995</c:v>
                </c:pt>
                <c:pt idx="11">
                  <c:v>5.55</c:v>
                </c:pt>
                <c:pt idx="12">
                  <c:v>6.08</c:v>
                </c:pt>
                <c:pt idx="13">
                  <c:v>8.9699999999999989</c:v>
                </c:pt>
                <c:pt idx="14">
                  <c:v>6.4700000000000006</c:v>
                </c:pt>
                <c:pt idx="15">
                  <c:v>6.16</c:v>
                </c:pt>
                <c:pt idx="16">
                  <c:v>5.41</c:v>
                </c:pt>
                <c:pt idx="17">
                  <c:v>8.93</c:v>
                </c:pt>
                <c:pt idx="18">
                  <c:v>9.19</c:v>
                </c:pt>
                <c:pt idx="19">
                  <c:v>8.68</c:v>
                </c:pt>
                <c:pt idx="20">
                  <c:v>14.21</c:v>
                </c:pt>
                <c:pt idx="21">
                  <c:v>11.11</c:v>
                </c:pt>
                <c:pt idx="22">
                  <c:v>14.3</c:v>
                </c:pt>
                <c:pt idx="23">
                  <c:v>8.3000000000000007</c:v>
                </c:pt>
                <c:pt idx="24">
                  <c:v>19.93</c:v>
                </c:pt>
                <c:pt idx="25">
                  <c:v>21.509999999999998</c:v>
                </c:pt>
                <c:pt idx="26">
                  <c:v>21.2</c:v>
                </c:pt>
                <c:pt idx="27">
                  <c:v>3.91</c:v>
                </c:pt>
              </c:numCache>
            </c:numRef>
          </c:xVal>
          <c:yVal>
            <c:numRef>
              <c:f>PM!$S$14:$S$41</c:f>
              <c:numCache>
                <c:formatCode>General</c:formatCode>
                <c:ptCount val="28"/>
                <c:pt idx="0">
                  <c:v>-2.870000000000001</c:v>
                </c:pt>
                <c:pt idx="1">
                  <c:v>-2.7199999999999989</c:v>
                </c:pt>
                <c:pt idx="2">
                  <c:v>-2.2600000000000016</c:v>
                </c:pt>
                <c:pt idx="3">
                  <c:v>-3.4499999999999993</c:v>
                </c:pt>
                <c:pt idx="4">
                  <c:v>-2.4800000000000004</c:v>
                </c:pt>
                <c:pt idx="5">
                  <c:v>-2.16</c:v>
                </c:pt>
                <c:pt idx="6">
                  <c:v>-2.6799999999999997</c:v>
                </c:pt>
                <c:pt idx="7">
                  <c:v>-2.09</c:v>
                </c:pt>
                <c:pt idx="8">
                  <c:v>-2.6400000000000006</c:v>
                </c:pt>
                <c:pt idx="9">
                  <c:v>-0.12999999999999901</c:v>
                </c:pt>
                <c:pt idx="10">
                  <c:v>-0.19999999999999929</c:v>
                </c:pt>
                <c:pt idx="11">
                  <c:v>-0.37000000000000099</c:v>
                </c:pt>
                <c:pt idx="12">
                  <c:v>-0.51999999999999957</c:v>
                </c:pt>
                <c:pt idx="13">
                  <c:v>-0.37999999999999901</c:v>
                </c:pt>
                <c:pt idx="14">
                  <c:v>-0.12999999999999901</c:v>
                </c:pt>
                <c:pt idx="15">
                  <c:v>-0.43999999999999773</c:v>
                </c:pt>
                <c:pt idx="16">
                  <c:v>-0.30000000000000071</c:v>
                </c:pt>
                <c:pt idx="17">
                  <c:v>-0.19000000000000128</c:v>
                </c:pt>
                <c:pt idx="18">
                  <c:v>-0.23999999999999844</c:v>
                </c:pt>
                <c:pt idx="19">
                  <c:v>0.63999999999999702</c:v>
                </c:pt>
                <c:pt idx="20">
                  <c:v>-0.28000000000000114</c:v>
                </c:pt>
                <c:pt idx="21">
                  <c:v>-0.48999999999999844</c:v>
                </c:pt>
                <c:pt idx="22">
                  <c:v>-0.2900000000000027</c:v>
                </c:pt>
                <c:pt idx="23">
                  <c:v>-0.42000000000000171</c:v>
                </c:pt>
                <c:pt idx="24">
                  <c:v>-2.879999999999999</c:v>
                </c:pt>
                <c:pt idx="25">
                  <c:v>-3.8300000000000018</c:v>
                </c:pt>
                <c:pt idx="26">
                  <c:v>-3.7800000000000011</c:v>
                </c:pt>
                <c:pt idx="27">
                  <c:v>-0.14000000000000057</c:v>
                </c:pt>
              </c:numCache>
            </c:numRef>
          </c:yVal>
          <c:smooth val="0"/>
        </c:ser>
        <c:ser>
          <c:idx val="5"/>
          <c:order val="5"/>
          <c:tx>
            <c:v>Te</c:v>
          </c:tx>
          <c:spPr>
            <a:ln w="25400" cap="rnd">
              <a:noFill/>
              <a:round/>
            </a:ln>
            <a:effectLst/>
          </c:spPr>
          <c:marker>
            <c:symbol val="circle"/>
            <c:size val="5"/>
            <c:spPr>
              <a:solidFill>
                <a:schemeClr val="accent6"/>
              </a:solidFill>
              <a:ln w="9525">
                <a:solidFill>
                  <a:schemeClr val="accent6"/>
                </a:solidFill>
              </a:ln>
              <a:effectLst/>
            </c:spPr>
          </c:marker>
          <c:xVal>
            <c:numRef>
              <c:f>PM!$AD$14:$AD$41</c:f>
              <c:numCache>
                <c:formatCode>General</c:formatCode>
                <c:ptCount val="28"/>
                <c:pt idx="0">
                  <c:v>19.59</c:v>
                </c:pt>
                <c:pt idx="1">
                  <c:v>19.420000000000002</c:v>
                </c:pt>
                <c:pt idx="2">
                  <c:v>21.32</c:v>
                </c:pt>
                <c:pt idx="3">
                  <c:v>18.86</c:v>
                </c:pt>
                <c:pt idx="4">
                  <c:v>18.549999999999997</c:v>
                </c:pt>
                <c:pt idx="5">
                  <c:v>18.37</c:v>
                </c:pt>
                <c:pt idx="6">
                  <c:v>18.25</c:v>
                </c:pt>
                <c:pt idx="7">
                  <c:v>16.490000000000002</c:v>
                </c:pt>
                <c:pt idx="8">
                  <c:v>18.759999999999998</c:v>
                </c:pt>
                <c:pt idx="9">
                  <c:v>6.45</c:v>
                </c:pt>
                <c:pt idx="10">
                  <c:v>5.6899999999999995</c:v>
                </c:pt>
                <c:pt idx="11">
                  <c:v>5.55</c:v>
                </c:pt>
                <c:pt idx="12">
                  <c:v>6.08</c:v>
                </c:pt>
                <c:pt idx="13">
                  <c:v>8.9699999999999989</c:v>
                </c:pt>
                <c:pt idx="14">
                  <c:v>6.4700000000000006</c:v>
                </c:pt>
                <c:pt idx="15">
                  <c:v>6.16</c:v>
                </c:pt>
                <c:pt idx="16">
                  <c:v>5.41</c:v>
                </c:pt>
                <c:pt idx="17">
                  <c:v>8.93</c:v>
                </c:pt>
                <c:pt idx="18">
                  <c:v>9.19</c:v>
                </c:pt>
                <c:pt idx="19">
                  <c:v>8.68</c:v>
                </c:pt>
                <c:pt idx="20">
                  <c:v>14.21</c:v>
                </c:pt>
                <c:pt idx="21">
                  <c:v>11.11</c:v>
                </c:pt>
                <c:pt idx="22">
                  <c:v>14.3</c:v>
                </c:pt>
                <c:pt idx="23">
                  <c:v>8.3000000000000007</c:v>
                </c:pt>
                <c:pt idx="24">
                  <c:v>19.93</c:v>
                </c:pt>
                <c:pt idx="25">
                  <c:v>21.509999999999998</c:v>
                </c:pt>
                <c:pt idx="26">
                  <c:v>21.2</c:v>
                </c:pt>
                <c:pt idx="27">
                  <c:v>3.91</c:v>
                </c:pt>
              </c:numCache>
            </c:numRef>
          </c:xVal>
          <c:yVal>
            <c:numRef>
              <c:f>PM!$T$14:$T$41</c:f>
              <c:numCache>
                <c:formatCode>General</c:formatCode>
                <c:ptCount val="28"/>
                <c:pt idx="0">
                  <c:v>-5.1000000000000014</c:v>
                </c:pt>
                <c:pt idx="1">
                  <c:v>-4.9500000000000028</c:v>
                </c:pt>
                <c:pt idx="2">
                  <c:v>-5.6199999999999974</c:v>
                </c:pt>
                <c:pt idx="3">
                  <c:v>-6.6300000000000026</c:v>
                </c:pt>
                <c:pt idx="4">
                  <c:v>-4.3299999999999983</c:v>
                </c:pt>
                <c:pt idx="5">
                  <c:v>-4.6299999999999955</c:v>
                </c:pt>
                <c:pt idx="6">
                  <c:v>-5.5300000000000011</c:v>
                </c:pt>
                <c:pt idx="7">
                  <c:v>-4.0399999999999991</c:v>
                </c:pt>
                <c:pt idx="8">
                  <c:v>-5.9000000000000057</c:v>
                </c:pt>
                <c:pt idx="9">
                  <c:v>-0.29999999999999716</c:v>
                </c:pt>
                <c:pt idx="10">
                  <c:v>-0.38000000000000256</c:v>
                </c:pt>
                <c:pt idx="11">
                  <c:v>-0.41000000000000369</c:v>
                </c:pt>
                <c:pt idx="12">
                  <c:v>-0.57000000000000028</c:v>
                </c:pt>
                <c:pt idx="13">
                  <c:v>-0.49000000000000199</c:v>
                </c:pt>
                <c:pt idx="14">
                  <c:v>-0.17999999999999972</c:v>
                </c:pt>
                <c:pt idx="15">
                  <c:v>-0.65999999999999659</c:v>
                </c:pt>
                <c:pt idx="16">
                  <c:v>-0.44999999999999574</c:v>
                </c:pt>
                <c:pt idx="17">
                  <c:v>-0.51000000000000512</c:v>
                </c:pt>
                <c:pt idx="18">
                  <c:v>-0.42000000000000171</c:v>
                </c:pt>
                <c:pt idx="19">
                  <c:v>-0.89000000000000057</c:v>
                </c:pt>
                <c:pt idx="20">
                  <c:v>-0.44999999999999574</c:v>
                </c:pt>
                <c:pt idx="21">
                  <c:v>-0.8300000000000054</c:v>
                </c:pt>
                <c:pt idx="22">
                  <c:v>-0.57000000000000028</c:v>
                </c:pt>
                <c:pt idx="23">
                  <c:v>-0.80999999999999517</c:v>
                </c:pt>
                <c:pt idx="24">
                  <c:v>-4.7199999999999989</c:v>
                </c:pt>
                <c:pt idx="25">
                  <c:v>-6.1499999999999986</c:v>
                </c:pt>
                <c:pt idx="26">
                  <c:v>-5.8600000000000065</c:v>
                </c:pt>
                <c:pt idx="27">
                  <c:v>-0.23000000000000398</c:v>
                </c:pt>
              </c:numCache>
            </c:numRef>
          </c:yVal>
          <c:smooth val="0"/>
        </c:ser>
        <c:dLbls>
          <c:showLegendKey val="0"/>
          <c:showVal val="0"/>
          <c:showCatName val="0"/>
          <c:showSerName val="0"/>
          <c:showPercent val="0"/>
          <c:showBubbleSize val="0"/>
        </c:dLbls>
        <c:axId val="801002936"/>
        <c:axId val="801003328"/>
      </c:scatterChart>
      <c:valAx>
        <c:axId val="801002936"/>
        <c:scaling>
          <c:orientation val="minMax"/>
          <c:max val="24"/>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(Pt+Ga)%</a:t>
                </a:r>
              </a:p>
            </c:rich>
          </c:tx>
          <c:layout>
            <c:manualLayout>
              <c:xMode val="edge"/>
              <c:yMode val="edge"/>
              <c:x val="0.42620576184247311"/>
              <c:y val="0.9339536996578473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1003328"/>
        <c:crossesAt val="-8"/>
        <c:crossBetween val="midCat"/>
        <c:majorUnit val="4"/>
        <c:minorUnit val="2"/>
      </c:valAx>
      <c:valAx>
        <c:axId val="801003328"/>
        <c:scaling>
          <c:orientation val="minMax"/>
          <c:max val="8"/>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Composition</a:t>
                </a:r>
                <a:r>
                  <a:rPr lang="en-US" sz="1600" baseline="0" dirty="0">
                    <a:solidFill>
                      <a:schemeClr val="tx1"/>
                    </a:solidFill>
                  </a:rPr>
                  <a:t> </a:t>
                </a:r>
                <a:r>
                  <a:rPr lang="en-US" sz="1600" dirty="0">
                    <a:solidFill>
                      <a:schemeClr val="tx1"/>
                    </a:solidFill>
                  </a:rPr>
                  <a:t>change with and without </a:t>
                </a:r>
                <a:endParaRPr lang="en-US" sz="1600" dirty="0" smtClean="0">
                  <a:solidFill>
                    <a:schemeClr val="tx1"/>
                  </a:solidFill>
                </a:endParaRPr>
              </a:p>
              <a:p>
                <a:pPr>
                  <a:defRPr sz="1600">
                    <a:solidFill>
                      <a:schemeClr val="tx1"/>
                    </a:solidFill>
                  </a:defRPr>
                </a:pPr>
                <a:r>
                  <a:rPr lang="en-US" sz="1600" baseline="0" dirty="0" smtClean="0">
                    <a:solidFill>
                      <a:schemeClr val="tx1"/>
                    </a:solidFill>
                  </a:rPr>
                  <a:t>Pt </a:t>
                </a:r>
                <a:r>
                  <a:rPr lang="en-US" sz="1600" baseline="0" dirty="0">
                    <a:solidFill>
                      <a:schemeClr val="tx1"/>
                    </a:solidFill>
                  </a:rPr>
                  <a:t>and </a:t>
                </a:r>
                <a:r>
                  <a:rPr lang="en-US" sz="1600" baseline="0" dirty="0" smtClean="0">
                    <a:solidFill>
                      <a:schemeClr val="tx1"/>
                    </a:solidFill>
                  </a:rPr>
                  <a:t>Ga   (%)</a:t>
                </a:r>
                <a:endParaRPr lang="en-US" sz="1600" dirty="0">
                  <a:solidFill>
                    <a:schemeClr val="tx1"/>
                  </a:solidFill>
                </a:endParaRPr>
              </a:p>
            </c:rich>
          </c:tx>
          <c:layout>
            <c:manualLayout>
              <c:xMode val="edge"/>
              <c:yMode val="edge"/>
              <c:x val="6.5165321119197816E-4"/>
              <c:y val="6.1209815895975309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1002936"/>
        <c:crossesAt val="-8"/>
        <c:crossBetween val="midCat"/>
        <c:minorUnit val="1"/>
      </c:valAx>
      <c:spPr>
        <a:noFill/>
        <a:ln w="25400">
          <a:solidFill>
            <a:schemeClr val="tx1"/>
          </a:solidFill>
        </a:ln>
        <a:effectLst/>
      </c:spPr>
    </c:plotArea>
    <c:legend>
      <c:legendPos val="r"/>
      <c:layout>
        <c:manualLayout>
          <c:xMode val="edge"/>
          <c:yMode val="edge"/>
          <c:x val="0.87925395608763068"/>
          <c:y val="0.24565107648884116"/>
          <c:w val="8.8916814203307507E-2"/>
          <c:h val="0.4185383720669883"/>
        </c:manualLayout>
      </c:layout>
      <c:overlay val="0"/>
      <c:spPr>
        <a:noFill/>
        <a:ln w="19050" cmpd="sng">
          <a:solidFill>
            <a:schemeClr val="tx1"/>
          </a:solidFill>
        </a:ln>
        <a:effectLst>
          <a:outerShdw blurRad="50800" dist="50800" dir="5400000" algn="ctr" rotWithShape="0">
            <a:schemeClr val="tx1"/>
          </a:outerShdw>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2F685-F08D-4C40-9F2F-0AD297669007}" type="datetimeFigureOut">
              <a:rPr lang="en-US" smtClean="0"/>
              <a:t>2/22/2017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9EFEB-B115-4E5F-AA69-9A37E578000C}" type="slidenum">
              <a:rPr lang="en-US" smtClean="0"/>
              <a:t>‹#›</a:t>
            </a:fld>
            <a:endParaRPr lang="en-US"/>
          </a:p>
        </p:txBody>
      </p:sp>
    </p:spTree>
    <p:extLst>
      <p:ext uri="{BB962C8B-B14F-4D97-AF65-F5344CB8AC3E}">
        <p14:creationId xmlns:p14="http://schemas.microsoft.com/office/powerpoint/2010/main" val="1295047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69EFEB-B115-4E5F-AA69-9A37E578000C}" type="slidenum">
              <a:rPr lang="en-US" smtClean="0"/>
              <a:t>31</a:t>
            </a:fld>
            <a:endParaRPr lang="en-US"/>
          </a:p>
        </p:txBody>
      </p:sp>
    </p:spTree>
    <p:extLst>
      <p:ext uri="{BB962C8B-B14F-4D97-AF65-F5344CB8AC3E}">
        <p14:creationId xmlns:p14="http://schemas.microsoft.com/office/powerpoint/2010/main" val="416277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09EE22-0D5E-496D-A058-9EF376531355}"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118799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09EE22-0D5E-496D-A058-9EF376531355}"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274471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09EE22-0D5E-496D-A058-9EF376531355}"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3219575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MLab_Description">
    <p:spTree>
      <p:nvGrpSpPr>
        <p:cNvPr id="1" name=""/>
        <p:cNvGrpSpPr/>
        <p:nvPr/>
      </p:nvGrpSpPr>
      <p:grpSpPr>
        <a:xfrm>
          <a:off x="0" y="0"/>
          <a:ext cx="0" cy="0"/>
          <a:chOff x="0" y="0"/>
          <a:chExt cx="0" cy="0"/>
        </a:xfrm>
      </p:grpSpPr>
      <p:sp>
        <p:nvSpPr>
          <p:cNvPr id="4" name="Rectangle 3"/>
          <p:cNvSpPr>
            <a:spLocks noChangeArrowheads="1"/>
          </p:cNvSpPr>
          <p:nvPr/>
        </p:nvSpPr>
        <p:spPr bwMode="auto">
          <a:xfrm>
            <a:off x="3206752" y="6465888"/>
            <a:ext cx="8985249" cy="392112"/>
          </a:xfrm>
          <a:prstGeom prst="rect">
            <a:avLst/>
          </a:prstGeom>
          <a:solidFill>
            <a:srgbClr val="D9D9D9"/>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sp>
        <p:nvSpPr>
          <p:cNvPr id="5" name="Rectangle 4"/>
          <p:cNvSpPr>
            <a:spLocks noChangeArrowheads="1"/>
          </p:cNvSpPr>
          <p:nvPr/>
        </p:nvSpPr>
        <p:spPr bwMode="auto">
          <a:xfrm>
            <a:off x="1" y="6465888"/>
            <a:ext cx="3206751" cy="392112"/>
          </a:xfrm>
          <a:prstGeom prst="rect">
            <a:avLst/>
          </a:prstGeom>
          <a:solidFill>
            <a:srgbClr val="002060"/>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pic>
        <p:nvPicPr>
          <p:cNvPr id="6" name="Picture 5" descr="White Micron color logo [Converted]"/>
          <p:cNvPicPr>
            <a:picLocks noChangeAspect="1" noChangeArrowheads="1"/>
          </p:cNvPicPr>
          <p:nvPr/>
        </p:nvPicPr>
        <p:blipFill>
          <a:blip r:embed="rId2" cstate="print"/>
          <a:srcRect/>
          <a:stretch>
            <a:fillRect/>
          </a:stretch>
        </p:blipFill>
        <p:spPr bwMode="auto">
          <a:xfrm>
            <a:off x="929218" y="6532564"/>
            <a:ext cx="1214967" cy="244475"/>
          </a:xfrm>
          <a:prstGeom prst="rect">
            <a:avLst/>
          </a:prstGeom>
          <a:noFill/>
          <a:ln w="9525">
            <a:noFill/>
            <a:miter lim="800000"/>
            <a:headEnd/>
            <a:tailEnd/>
          </a:ln>
        </p:spPr>
      </p:pic>
      <p:sp>
        <p:nvSpPr>
          <p:cNvPr id="7" name="Text Box 8"/>
          <p:cNvSpPr txBox="1">
            <a:spLocks noChangeArrowheads="1"/>
          </p:cNvSpPr>
          <p:nvPr/>
        </p:nvSpPr>
        <p:spPr bwMode="auto">
          <a:xfrm>
            <a:off x="8661587" y="6551613"/>
            <a:ext cx="2880597" cy="216086"/>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800" dirty="0">
                <a:solidFill>
                  <a:srgbClr val="002060"/>
                </a:solidFill>
                <a:ea typeface="+mn-ea"/>
              </a:rPr>
              <a:t>Company Confidential      </a:t>
            </a:r>
            <a:r>
              <a:rPr lang="en-US" sz="800" dirty="0">
                <a:solidFill>
                  <a:schemeClr val="tx1">
                    <a:lumMod val="75000"/>
                    <a:lumOff val="25000"/>
                  </a:schemeClr>
                </a:solidFill>
                <a:ea typeface="+mn-ea"/>
              </a:rPr>
              <a:t>|</a:t>
            </a:r>
            <a:r>
              <a:rPr lang="en-US" sz="800" dirty="0">
                <a:solidFill>
                  <a:srgbClr val="002060"/>
                </a:solidFill>
                <a:ea typeface="+mn-ea"/>
              </a:rPr>
              <a:t>     </a:t>
            </a:r>
            <a:r>
              <a:rPr lang="en-US" sz="800" dirty="0">
                <a:solidFill>
                  <a:srgbClr val="002060"/>
                </a:solidFill>
                <a:ea typeface="+mn-ea"/>
                <a:cs typeface="Tahoma" pitchFamily="34" charset="0"/>
              </a:rPr>
              <a:t>©2010 Micron Technology, Inc.     </a:t>
            </a:r>
            <a:r>
              <a:rPr lang="en-US" sz="800" dirty="0">
                <a:solidFill>
                  <a:schemeClr val="tx1">
                    <a:lumMod val="75000"/>
                    <a:lumOff val="25000"/>
                  </a:schemeClr>
                </a:solidFill>
                <a:ea typeface="+mn-ea"/>
                <a:cs typeface="Tahoma" pitchFamily="34" charset="0"/>
              </a:rPr>
              <a:t>|</a:t>
            </a:r>
          </a:p>
        </p:txBody>
      </p:sp>
      <p:sp>
        <p:nvSpPr>
          <p:cNvPr id="9" name="Rectangle 9"/>
          <p:cNvSpPr txBox="1">
            <a:spLocks noChangeArrowheads="1"/>
          </p:cNvSpPr>
          <p:nvPr/>
        </p:nvSpPr>
        <p:spPr>
          <a:xfrm>
            <a:off x="11381317" y="6554789"/>
            <a:ext cx="668867" cy="249237"/>
          </a:xfrm>
          <a:prstGeom prst="rect">
            <a:avLst/>
          </a:prstGeom>
        </p:spPr>
        <p:txBody>
          <a:bodyPr/>
          <a:lstStyle>
            <a:lvl1pPr algn="ctr">
              <a:defRPr sz="800" b="1" smtClean="0">
                <a:ea typeface="+mn-ea"/>
              </a:defRPr>
            </a:lvl1pPr>
          </a:lstStyle>
          <a:p>
            <a:pPr eaLnBrk="0" hangingPunct="0">
              <a:defRPr/>
            </a:pPr>
            <a:fld id="{FFF0D193-4E5B-4307-8C28-502A28829CAC}" type="slidenum">
              <a:rPr lang="en-US" sz="800"/>
              <a:pPr eaLnBrk="0" hangingPunct="0">
                <a:defRPr/>
              </a:pPr>
              <a:t>‹#›</a:t>
            </a:fld>
            <a:endParaRPr lang="en-US" sz="800" dirty="0"/>
          </a:p>
        </p:txBody>
      </p:sp>
      <p:sp>
        <p:nvSpPr>
          <p:cNvPr id="10" name="Footer Placeholder 6"/>
          <p:cNvSpPr>
            <a:spLocks noGrp="1"/>
          </p:cNvSpPr>
          <p:nvPr>
            <p:ph type="ftr" sz="quarter" idx="3"/>
          </p:nvPr>
        </p:nvSpPr>
        <p:spPr>
          <a:xfrm>
            <a:off x="4064000" y="6543262"/>
            <a:ext cx="2540000" cy="246221"/>
          </a:xfrm>
          <a:prstGeom prst="rect">
            <a:avLst/>
          </a:prstGeom>
        </p:spPr>
        <p:txBody>
          <a:bodyPr vert="horz" wrap="none" lIns="91440" tIns="45720" rIns="91440" bIns="45720" rtlCol="0" anchor="ctr">
            <a:noAutofit/>
          </a:bodyPr>
          <a:lstStyle>
            <a:lvl1pPr algn="ctr">
              <a:defRPr sz="1000" b="0">
                <a:solidFill>
                  <a:schemeClr val="tx1"/>
                </a:solidFill>
              </a:defRPr>
            </a:lvl1pPr>
          </a:lstStyle>
          <a:p>
            <a:r>
              <a:rPr lang="en-US"/>
              <a:t>  </a:t>
            </a:r>
            <a:endParaRPr lang="en-US" dirty="0"/>
          </a:p>
        </p:txBody>
      </p:sp>
    </p:spTree>
    <p:extLst>
      <p:ext uri="{BB962C8B-B14F-4D97-AF65-F5344CB8AC3E}">
        <p14:creationId xmlns:p14="http://schemas.microsoft.com/office/powerpoint/2010/main" val="207804293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MLab_Blank">
    <p:spTree>
      <p:nvGrpSpPr>
        <p:cNvPr id="1" name=""/>
        <p:cNvGrpSpPr/>
        <p:nvPr/>
      </p:nvGrpSpPr>
      <p:grpSpPr>
        <a:xfrm>
          <a:off x="0" y="0"/>
          <a:ext cx="0" cy="0"/>
          <a:chOff x="0" y="0"/>
          <a:chExt cx="0" cy="0"/>
        </a:xfrm>
      </p:grpSpPr>
      <p:sp>
        <p:nvSpPr>
          <p:cNvPr id="4" name="Footer Placeholder 6"/>
          <p:cNvSpPr>
            <a:spLocks noGrp="1"/>
          </p:cNvSpPr>
          <p:nvPr>
            <p:ph type="ftr" sz="quarter" idx="3"/>
          </p:nvPr>
        </p:nvSpPr>
        <p:spPr>
          <a:xfrm>
            <a:off x="4064000" y="6543262"/>
            <a:ext cx="2540000" cy="246221"/>
          </a:xfrm>
          <a:prstGeom prst="rect">
            <a:avLst/>
          </a:prstGeom>
        </p:spPr>
        <p:txBody>
          <a:bodyPr vert="horz" wrap="none" lIns="91440" tIns="45720" rIns="91440" bIns="45720" rtlCol="0" anchor="ctr">
            <a:noAutofit/>
          </a:bodyPr>
          <a:lstStyle>
            <a:lvl1pPr algn="ctr">
              <a:defRPr sz="1000" b="0">
                <a:solidFill>
                  <a:schemeClr val="tx1"/>
                </a:solidFill>
              </a:defRPr>
            </a:lvl1pPr>
          </a:lstStyle>
          <a:p>
            <a:r>
              <a:rPr lang="en-US"/>
              <a:t>  </a:t>
            </a:r>
            <a:endParaRPr lang="en-US" dirty="0"/>
          </a:p>
        </p:txBody>
      </p:sp>
    </p:spTree>
    <p:extLst>
      <p:ext uri="{BB962C8B-B14F-4D97-AF65-F5344CB8AC3E}">
        <p14:creationId xmlns:p14="http://schemas.microsoft.com/office/powerpoint/2010/main" val="39408596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MLab_Description">
    <p:spTree>
      <p:nvGrpSpPr>
        <p:cNvPr id="1" name=""/>
        <p:cNvGrpSpPr/>
        <p:nvPr/>
      </p:nvGrpSpPr>
      <p:grpSpPr>
        <a:xfrm>
          <a:off x="0" y="0"/>
          <a:ext cx="0" cy="0"/>
          <a:chOff x="0" y="0"/>
          <a:chExt cx="0" cy="0"/>
        </a:xfrm>
      </p:grpSpPr>
      <p:sp>
        <p:nvSpPr>
          <p:cNvPr id="4" name="Rectangle 3"/>
          <p:cNvSpPr>
            <a:spLocks noChangeArrowheads="1"/>
          </p:cNvSpPr>
          <p:nvPr/>
        </p:nvSpPr>
        <p:spPr bwMode="auto">
          <a:xfrm>
            <a:off x="3206752" y="6465888"/>
            <a:ext cx="8985249" cy="392112"/>
          </a:xfrm>
          <a:prstGeom prst="rect">
            <a:avLst/>
          </a:prstGeom>
          <a:solidFill>
            <a:srgbClr val="D9D9D9"/>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sp>
        <p:nvSpPr>
          <p:cNvPr id="5" name="Rectangle 4"/>
          <p:cNvSpPr>
            <a:spLocks noChangeArrowheads="1"/>
          </p:cNvSpPr>
          <p:nvPr/>
        </p:nvSpPr>
        <p:spPr bwMode="auto">
          <a:xfrm>
            <a:off x="1" y="6465888"/>
            <a:ext cx="3206751" cy="392112"/>
          </a:xfrm>
          <a:prstGeom prst="rect">
            <a:avLst/>
          </a:prstGeom>
          <a:solidFill>
            <a:srgbClr val="002060"/>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pic>
        <p:nvPicPr>
          <p:cNvPr id="6" name="Picture 5" descr="White Micron color logo [Converted]"/>
          <p:cNvPicPr>
            <a:picLocks noChangeAspect="1" noChangeArrowheads="1"/>
          </p:cNvPicPr>
          <p:nvPr/>
        </p:nvPicPr>
        <p:blipFill>
          <a:blip r:embed="rId2" cstate="print"/>
          <a:srcRect/>
          <a:stretch>
            <a:fillRect/>
          </a:stretch>
        </p:blipFill>
        <p:spPr bwMode="auto">
          <a:xfrm>
            <a:off x="929218" y="6532564"/>
            <a:ext cx="1214967" cy="244475"/>
          </a:xfrm>
          <a:prstGeom prst="rect">
            <a:avLst/>
          </a:prstGeom>
          <a:noFill/>
          <a:ln w="9525">
            <a:noFill/>
            <a:miter lim="800000"/>
            <a:headEnd/>
            <a:tailEnd/>
          </a:ln>
        </p:spPr>
      </p:pic>
      <p:sp>
        <p:nvSpPr>
          <p:cNvPr id="7" name="Text Box 8"/>
          <p:cNvSpPr txBox="1">
            <a:spLocks noChangeArrowheads="1"/>
          </p:cNvSpPr>
          <p:nvPr/>
        </p:nvSpPr>
        <p:spPr bwMode="auto">
          <a:xfrm>
            <a:off x="8661587" y="6551613"/>
            <a:ext cx="2880597" cy="216086"/>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800" dirty="0">
                <a:solidFill>
                  <a:srgbClr val="002060"/>
                </a:solidFill>
                <a:ea typeface="+mn-ea"/>
              </a:rPr>
              <a:t>Company Confidential      </a:t>
            </a:r>
            <a:r>
              <a:rPr lang="en-US" sz="800" dirty="0">
                <a:solidFill>
                  <a:schemeClr val="tx1">
                    <a:lumMod val="75000"/>
                    <a:lumOff val="25000"/>
                  </a:schemeClr>
                </a:solidFill>
                <a:ea typeface="+mn-ea"/>
              </a:rPr>
              <a:t>|</a:t>
            </a:r>
            <a:r>
              <a:rPr lang="en-US" sz="800" dirty="0">
                <a:solidFill>
                  <a:srgbClr val="002060"/>
                </a:solidFill>
                <a:ea typeface="+mn-ea"/>
              </a:rPr>
              <a:t>     </a:t>
            </a:r>
            <a:r>
              <a:rPr lang="en-US" sz="800" dirty="0">
                <a:solidFill>
                  <a:srgbClr val="002060"/>
                </a:solidFill>
                <a:ea typeface="+mn-ea"/>
                <a:cs typeface="Tahoma" pitchFamily="34" charset="0"/>
              </a:rPr>
              <a:t>©2010 Micron Technology, Inc.     </a:t>
            </a:r>
            <a:r>
              <a:rPr lang="en-US" sz="800" dirty="0">
                <a:solidFill>
                  <a:schemeClr val="tx1">
                    <a:lumMod val="75000"/>
                    <a:lumOff val="25000"/>
                  </a:schemeClr>
                </a:solidFill>
                <a:ea typeface="+mn-ea"/>
                <a:cs typeface="Tahoma" pitchFamily="34" charset="0"/>
              </a:rPr>
              <a:t>|</a:t>
            </a:r>
          </a:p>
        </p:txBody>
      </p:sp>
      <p:sp>
        <p:nvSpPr>
          <p:cNvPr id="9" name="Rectangle 9"/>
          <p:cNvSpPr txBox="1">
            <a:spLocks noChangeArrowheads="1"/>
          </p:cNvSpPr>
          <p:nvPr/>
        </p:nvSpPr>
        <p:spPr>
          <a:xfrm>
            <a:off x="11381317" y="6554789"/>
            <a:ext cx="668867" cy="249237"/>
          </a:xfrm>
          <a:prstGeom prst="rect">
            <a:avLst/>
          </a:prstGeom>
        </p:spPr>
        <p:txBody>
          <a:bodyPr/>
          <a:lstStyle>
            <a:lvl1pPr algn="ctr">
              <a:defRPr sz="800" b="1" smtClean="0">
                <a:ea typeface="+mn-ea"/>
              </a:defRPr>
            </a:lvl1pPr>
          </a:lstStyle>
          <a:p>
            <a:pPr eaLnBrk="0" hangingPunct="0">
              <a:defRPr/>
            </a:pPr>
            <a:fld id="{FFF0D193-4E5B-4307-8C28-502A28829CAC}" type="slidenum">
              <a:rPr lang="en-US" sz="800"/>
              <a:pPr eaLnBrk="0" hangingPunct="0">
                <a:defRPr/>
              </a:pPr>
              <a:t>‹#›</a:t>
            </a:fld>
            <a:endParaRPr lang="en-US" sz="800" dirty="0"/>
          </a:p>
        </p:txBody>
      </p:sp>
      <p:sp>
        <p:nvSpPr>
          <p:cNvPr id="8" name="Text Placeholder 7"/>
          <p:cNvSpPr>
            <a:spLocks noGrp="1"/>
          </p:cNvSpPr>
          <p:nvPr>
            <p:ph type="body" sz="quarter" idx="11"/>
          </p:nvPr>
        </p:nvSpPr>
        <p:spPr>
          <a:xfrm>
            <a:off x="347133" y="1225551"/>
            <a:ext cx="11256433" cy="4830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p:nvPr>
        </p:nvSpPr>
        <p:spPr>
          <a:xfrm>
            <a:off x="0" y="0"/>
            <a:ext cx="12192000" cy="892175"/>
          </a:xfrm>
          <a:prstGeom prst="rect">
            <a:avLst/>
          </a:prstGeom>
        </p:spPr>
        <p:txBody>
          <a:bodyPr anchor="ctr" anchorCtr="0"/>
          <a:lstStyle>
            <a:lvl1pPr>
              <a:defRPr/>
            </a:lvl1pPr>
          </a:lstStyle>
          <a:p>
            <a:r>
              <a:rPr lang="en-US" smtClean="0"/>
              <a:t>Click to edit Master title style</a:t>
            </a:r>
            <a:endParaRPr lang="en-US" dirty="0"/>
          </a:p>
        </p:txBody>
      </p:sp>
      <p:sp>
        <p:nvSpPr>
          <p:cNvPr id="10" name="Footer Placeholder 6"/>
          <p:cNvSpPr>
            <a:spLocks noGrp="1"/>
          </p:cNvSpPr>
          <p:nvPr>
            <p:ph type="ftr" sz="quarter" idx="3"/>
          </p:nvPr>
        </p:nvSpPr>
        <p:spPr>
          <a:xfrm>
            <a:off x="4064000" y="6543262"/>
            <a:ext cx="2540000" cy="246221"/>
          </a:xfrm>
          <a:prstGeom prst="rect">
            <a:avLst/>
          </a:prstGeom>
        </p:spPr>
        <p:txBody>
          <a:bodyPr vert="horz" wrap="none" lIns="91440" tIns="45720" rIns="91440" bIns="45720" rtlCol="0" anchor="ctr">
            <a:noAutofit/>
          </a:bodyPr>
          <a:lstStyle>
            <a:lvl1pPr algn="ctr">
              <a:defRPr sz="1000" b="0">
                <a:solidFill>
                  <a:schemeClr val="tx1"/>
                </a:solidFill>
              </a:defRPr>
            </a:lvl1pPr>
          </a:lstStyle>
          <a:p>
            <a:r>
              <a:rPr lang="en-US" smtClean="0"/>
              <a:t>  </a:t>
            </a:r>
            <a:endParaRPr lang="en-US" dirty="0"/>
          </a:p>
        </p:txBody>
      </p:sp>
    </p:spTree>
    <p:extLst>
      <p:ext uri="{BB962C8B-B14F-4D97-AF65-F5344CB8AC3E}">
        <p14:creationId xmlns:p14="http://schemas.microsoft.com/office/powerpoint/2010/main" val="14900232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09EE22-0D5E-496D-A058-9EF376531355}"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6873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09EE22-0D5E-496D-A058-9EF376531355}"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65073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09EE22-0D5E-496D-A058-9EF376531355}" type="datetimeFigureOut">
              <a:rPr lang="en-US" smtClean="0"/>
              <a:t>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135562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09EE22-0D5E-496D-A058-9EF376531355}" type="datetimeFigureOut">
              <a:rPr lang="en-US" smtClean="0"/>
              <a:t>2/22/2017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427449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09EE22-0D5E-496D-A058-9EF376531355}" type="datetimeFigureOut">
              <a:rPr lang="en-US" smtClean="0"/>
              <a:t>2/22/2017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218008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9EE22-0D5E-496D-A058-9EF376531355}" type="datetimeFigureOut">
              <a:rPr lang="en-US" smtClean="0"/>
              <a:t>2/22/2017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2498494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09EE22-0D5E-496D-A058-9EF376531355}" type="datetimeFigureOut">
              <a:rPr lang="en-US" smtClean="0"/>
              <a:t>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321773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09EE22-0D5E-496D-A058-9EF376531355}" type="datetimeFigureOut">
              <a:rPr lang="en-US" smtClean="0"/>
              <a:t>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7BA63-6295-4116-BFF8-46516879720C}" type="slidenum">
              <a:rPr lang="en-US" smtClean="0"/>
              <a:t>‹#›</a:t>
            </a:fld>
            <a:endParaRPr lang="en-US"/>
          </a:p>
        </p:txBody>
      </p:sp>
    </p:spTree>
    <p:extLst>
      <p:ext uri="{BB962C8B-B14F-4D97-AF65-F5344CB8AC3E}">
        <p14:creationId xmlns:p14="http://schemas.microsoft.com/office/powerpoint/2010/main" val="345408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09EE22-0D5E-496D-A058-9EF376531355}" type="datetimeFigureOut">
              <a:rPr lang="en-US" smtClean="0"/>
              <a:t>2/22/2017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7BA63-6295-4116-BFF8-46516879720C}" type="slidenum">
              <a:rPr lang="en-US" smtClean="0"/>
              <a:t>‹#›</a:t>
            </a:fld>
            <a:endParaRPr lang="en-US"/>
          </a:p>
        </p:txBody>
      </p:sp>
    </p:spTree>
    <p:extLst>
      <p:ext uri="{BB962C8B-B14F-4D97-AF65-F5344CB8AC3E}">
        <p14:creationId xmlns:p14="http://schemas.microsoft.com/office/powerpoint/2010/main" val="2288645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41.emf"/><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image" Target="../media/image51.emf"/><Relationship Id="rId1" Type="http://schemas.openxmlformats.org/officeDocument/2006/relationships/slideLayout" Target="../slideLayouts/slideLayout7.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 Id="rId9" Type="http://schemas.openxmlformats.org/officeDocument/2006/relationships/image" Target="../media/image58.emf"/></Relationships>
</file>

<file path=ppt/slides/_rels/slide4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1.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slideLayout" Target="../slideLayouts/slideLayout7.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5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4" Type="http://schemas.openxmlformats.org/officeDocument/2006/relationships/image" Target="../media/image67.emf"/></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8.emf"/><Relationship Id="rId7" Type="http://schemas.openxmlformats.org/officeDocument/2006/relationships/image" Target="../media/image87.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6.wmf"/><Relationship Id="rId4" Type="http://schemas.openxmlformats.org/officeDocument/2006/relationships/oleObject" Target="../embeddings/oleObject1.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tif"/><Relationship Id="rId1" Type="http://schemas.openxmlformats.org/officeDocument/2006/relationships/slideLayout" Target="../slideLayouts/slideLayout7.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92.tiff"/><Relationship Id="rId7" Type="http://schemas.openxmlformats.org/officeDocument/2006/relationships/image" Target="../media/image96.tiff"/><Relationship Id="rId2"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3.tiff"/></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4609" y="913641"/>
            <a:ext cx="9144000" cy="2387600"/>
          </a:xfrm>
        </p:spPr>
        <p:txBody>
          <a:bodyPr/>
          <a:lstStyle/>
          <a:p>
            <a:r>
              <a:rPr lang="en-US" b="1" dirty="0" smtClean="0">
                <a:solidFill>
                  <a:schemeClr val="accent1">
                    <a:lumMod val="50000"/>
                  </a:schemeClr>
                </a:solidFill>
                <a:latin typeface="+mn-lt"/>
                <a:cs typeface="Times New Roman" panose="02020603050405020304" pitchFamily="18" charset="0"/>
              </a:rPr>
              <a:t>FIB Preparation and TEM analysis of SXP Samples </a:t>
            </a:r>
            <a:endParaRPr lang="en-US" b="1" dirty="0">
              <a:solidFill>
                <a:schemeClr val="accent1">
                  <a:lumMod val="50000"/>
                </a:schemeClr>
              </a:solidFill>
              <a:latin typeface="+mn-lt"/>
              <a:cs typeface="Times New Roman" panose="02020603050405020304" pitchFamily="18" charset="0"/>
            </a:endParaRPr>
          </a:p>
        </p:txBody>
      </p:sp>
      <p:sp>
        <p:nvSpPr>
          <p:cNvPr id="3" name="Subtitle 2"/>
          <p:cNvSpPr>
            <a:spLocks noGrp="1"/>
          </p:cNvSpPr>
          <p:nvPr>
            <p:ph type="subTitle" idx="1"/>
          </p:nvPr>
        </p:nvSpPr>
        <p:spPr>
          <a:xfrm>
            <a:off x="1424609" y="3562282"/>
            <a:ext cx="9144000" cy="1655762"/>
          </a:xfrm>
        </p:spPr>
        <p:txBody>
          <a:bodyPr>
            <a:normAutofit fontScale="92500" lnSpcReduction="20000"/>
          </a:bodyPr>
          <a:lstStyle/>
          <a:p>
            <a:endParaRPr lang="en-US" dirty="0" smtClean="0">
              <a:solidFill>
                <a:schemeClr val="accent1">
                  <a:lumMod val="50000"/>
                </a:schemeClr>
              </a:solidFill>
            </a:endParaRPr>
          </a:p>
          <a:p>
            <a:r>
              <a:rPr lang="en-US" sz="2800" dirty="0" smtClean="0">
                <a:solidFill>
                  <a:schemeClr val="accent1">
                    <a:lumMod val="50000"/>
                  </a:schemeClr>
                </a:solidFill>
              </a:rPr>
              <a:t>SXP </a:t>
            </a:r>
            <a:r>
              <a:rPr lang="en-US" sz="2800" dirty="0">
                <a:solidFill>
                  <a:schemeClr val="accent1">
                    <a:lumMod val="50000"/>
                  </a:schemeClr>
                </a:solidFill>
              </a:rPr>
              <a:t>T</a:t>
            </a:r>
            <a:r>
              <a:rPr lang="en-US" sz="2800" dirty="0" smtClean="0">
                <a:solidFill>
                  <a:schemeClr val="accent1">
                    <a:lumMod val="50000"/>
                  </a:schemeClr>
                </a:solidFill>
              </a:rPr>
              <a:t>eam of Micron TEM </a:t>
            </a:r>
            <a:r>
              <a:rPr lang="en-US" sz="2800" dirty="0">
                <a:solidFill>
                  <a:schemeClr val="accent1">
                    <a:lumMod val="50000"/>
                  </a:schemeClr>
                </a:solidFill>
              </a:rPr>
              <a:t>L</a:t>
            </a:r>
            <a:r>
              <a:rPr lang="en-US" sz="2800" dirty="0" smtClean="0">
                <a:solidFill>
                  <a:schemeClr val="accent1">
                    <a:lumMod val="50000"/>
                  </a:schemeClr>
                </a:solidFill>
              </a:rPr>
              <a:t>ab</a:t>
            </a:r>
          </a:p>
          <a:p>
            <a:r>
              <a:rPr lang="en-US" sz="2800" dirty="0" smtClean="0">
                <a:solidFill>
                  <a:schemeClr val="accent1">
                    <a:lumMod val="50000"/>
                  </a:schemeClr>
                </a:solidFill>
              </a:rPr>
              <a:t>(Prepared </a:t>
            </a:r>
            <a:r>
              <a:rPr lang="en-US" sz="2800" dirty="0">
                <a:solidFill>
                  <a:schemeClr val="accent1">
                    <a:lumMod val="50000"/>
                  </a:schemeClr>
                </a:solidFill>
              </a:rPr>
              <a:t>by John </a:t>
            </a:r>
            <a:r>
              <a:rPr lang="en-US" sz="2800" dirty="0" smtClean="0">
                <a:solidFill>
                  <a:schemeClr val="accent1">
                    <a:lumMod val="50000"/>
                  </a:schemeClr>
                </a:solidFill>
              </a:rPr>
              <a:t>Jin, Feb 21, 2017)</a:t>
            </a:r>
          </a:p>
          <a:p>
            <a:r>
              <a:rPr lang="en-US" sz="2800" dirty="0" smtClean="0">
                <a:solidFill>
                  <a:schemeClr val="accent1">
                    <a:lumMod val="50000"/>
                  </a:schemeClr>
                </a:solidFill>
              </a:rPr>
              <a:t> </a:t>
            </a:r>
            <a:endParaRPr lang="en-US" sz="2800" dirty="0">
              <a:solidFill>
                <a:schemeClr val="accent1">
                  <a:lumMod val="50000"/>
                </a:schemeClr>
              </a:solidFill>
            </a:endParaRPr>
          </a:p>
          <a:p>
            <a:endParaRPr lang="en-US" sz="2800" dirty="0">
              <a:solidFill>
                <a:schemeClr val="accent1">
                  <a:lumMod val="50000"/>
                </a:schemeClr>
              </a:solidFill>
            </a:endParaRPr>
          </a:p>
        </p:txBody>
      </p:sp>
    </p:spTree>
    <p:extLst>
      <p:ext uri="{BB962C8B-B14F-4D97-AF65-F5344CB8AC3E}">
        <p14:creationId xmlns:p14="http://schemas.microsoft.com/office/powerpoint/2010/main" val="3979560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5509" y="-25143"/>
            <a:ext cx="6709850" cy="707886"/>
          </a:xfrm>
          <a:prstGeom prst="rect">
            <a:avLst/>
          </a:prstGeom>
          <a:noFill/>
        </p:spPr>
        <p:txBody>
          <a:bodyPr wrap="none" rtlCol="0">
            <a:spAutoFit/>
          </a:bodyPr>
          <a:lstStyle/>
          <a:p>
            <a:r>
              <a:rPr lang="en-US" sz="4000" b="1" dirty="0"/>
              <a:t>End point control in FIB milling</a:t>
            </a:r>
          </a:p>
        </p:txBody>
      </p:sp>
      <p:sp>
        <p:nvSpPr>
          <p:cNvPr id="79" name="TextBox 78"/>
          <p:cNvSpPr txBox="1"/>
          <p:nvPr/>
        </p:nvSpPr>
        <p:spPr>
          <a:xfrm>
            <a:off x="236551" y="4525057"/>
            <a:ext cx="11449667" cy="2154436"/>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key to successful sample preparation relies on end point control in FIB milling. This is achieved by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using FIB marks and monitoring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obvious contrast change of backscattered electron image when the focused ion beam cut through the cell material or between the cells in the dielectric material</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Ø"/>
            </a:pPr>
            <a:endParaRPr lang="en-US" sz="1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For X-direction cut, bit line is used for image contrast monitoring and for Y-direction cut, word line is used for image contrast monitoring.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a:grpSpLocks noChangeAspect="1"/>
          </p:cNvGrpSpPr>
          <p:nvPr/>
        </p:nvGrpSpPr>
        <p:grpSpPr>
          <a:xfrm>
            <a:off x="1463239" y="901111"/>
            <a:ext cx="4116370" cy="2914640"/>
            <a:chOff x="1560759" y="1302026"/>
            <a:chExt cx="4562062" cy="3230217"/>
          </a:xfrm>
        </p:grpSpPr>
        <p:pic>
          <p:nvPicPr>
            <p:cNvPr id="23" name="Picture 2" descr="\\bofs8\lims\TEMLab\Images\Current Jobs\Temp_Users\Temp_Veronica\cut-by-cut movie\movie BSE 2kv 50pa (TL151113004 1st side)\movie2\cut.tif"/>
            <p:cNvPicPr>
              <a:picLocks noChangeAspect="1" noChangeArrowheads="1"/>
            </p:cNvPicPr>
            <p:nvPr/>
          </p:nvPicPr>
          <p:blipFill rotWithShape="1">
            <a:blip r:embed="rId2" cstate="print"/>
            <a:srcRect l="17523" t="3013" r="20113" b="35439"/>
            <a:stretch/>
          </p:blipFill>
          <p:spPr bwMode="auto">
            <a:xfrm>
              <a:off x="1560759" y="1302026"/>
              <a:ext cx="4562062" cy="3230217"/>
            </a:xfrm>
            <a:prstGeom prst="rect">
              <a:avLst/>
            </a:prstGeom>
            <a:noFill/>
          </p:spPr>
        </p:pic>
        <p:grpSp>
          <p:nvGrpSpPr>
            <p:cNvPr id="24" name="Group 23"/>
            <p:cNvGrpSpPr/>
            <p:nvPr/>
          </p:nvGrpSpPr>
          <p:grpSpPr>
            <a:xfrm>
              <a:off x="2947268" y="3971186"/>
              <a:ext cx="1789044" cy="511650"/>
              <a:chOff x="2947268" y="3971186"/>
              <a:chExt cx="1789044" cy="511650"/>
            </a:xfrm>
          </p:grpSpPr>
          <p:cxnSp>
            <p:nvCxnSpPr>
              <p:cNvPr id="25" name="Straight Connector 24"/>
              <p:cNvCxnSpPr/>
              <p:nvPr/>
            </p:nvCxnSpPr>
            <p:spPr>
              <a:xfrm>
                <a:off x="2947268" y="4422912"/>
                <a:ext cx="178904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84665" y="3971186"/>
                <a:ext cx="1075177" cy="511650"/>
              </a:xfrm>
              <a:prstGeom prst="rect">
                <a:avLst/>
              </a:prstGeom>
              <a:noFill/>
            </p:spPr>
            <p:txBody>
              <a:bodyPr wrap="none" rtlCol="0">
                <a:spAutoFit/>
              </a:bodyPr>
              <a:lstStyle/>
              <a:p>
                <a:r>
                  <a:rPr lang="en-US" sz="2400" dirty="0">
                    <a:solidFill>
                      <a:schemeClr val="bg1"/>
                    </a:solidFill>
                  </a:rPr>
                  <a:t>1   </a:t>
                </a:r>
                <a:r>
                  <a:rPr lang="en-US" sz="2400" dirty="0">
                    <a:solidFill>
                      <a:schemeClr val="bg1"/>
                    </a:solidFill>
                    <a:latin typeface="Symbol" panose="05050102010706020507" pitchFamily="18" charset="2"/>
                  </a:rPr>
                  <a:t>m</a:t>
                </a:r>
                <a:r>
                  <a:rPr lang="en-US" sz="2400" dirty="0">
                    <a:solidFill>
                      <a:schemeClr val="bg1"/>
                    </a:solidFill>
                  </a:rPr>
                  <a:t>m</a:t>
                </a:r>
              </a:p>
            </p:txBody>
          </p:sp>
        </p:grpSp>
        <p:sp>
          <p:nvSpPr>
            <p:cNvPr id="27" name="TextBox 26"/>
            <p:cNvSpPr txBox="1"/>
            <p:nvPr/>
          </p:nvSpPr>
          <p:spPr>
            <a:xfrm>
              <a:off x="3384664" y="1826929"/>
              <a:ext cx="863767" cy="409321"/>
            </a:xfrm>
            <a:prstGeom prst="rect">
              <a:avLst/>
            </a:prstGeom>
            <a:noFill/>
          </p:spPr>
          <p:txBody>
            <a:bodyPr wrap="none" rtlCol="0">
              <a:spAutoFit/>
            </a:bodyPr>
            <a:lstStyle/>
            <a:p>
              <a:r>
                <a:rPr lang="en-US" dirty="0">
                  <a:solidFill>
                    <a:schemeClr val="bg1"/>
                  </a:solidFill>
                </a:rPr>
                <a:t>bitline</a:t>
              </a:r>
            </a:p>
          </p:txBody>
        </p:sp>
        <p:cxnSp>
          <p:nvCxnSpPr>
            <p:cNvPr id="28" name="Straight Arrow Connector 27"/>
            <p:cNvCxnSpPr/>
            <p:nvPr/>
          </p:nvCxnSpPr>
          <p:spPr>
            <a:xfrm>
              <a:off x="3774355" y="2106809"/>
              <a:ext cx="2515" cy="24876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a:grpSpLocks noChangeAspect="1"/>
          </p:cNvGrpSpPr>
          <p:nvPr/>
        </p:nvGrpSpPr>
        <p:grpSpPr>
          <a:xfrm>
            <a:off x="6519368" y="901111"/>
            <a:ext cx="4094519" cy="2914640"/>
            <a:chOff x="4422566" y="639087"/>
            <a:chExt cx="4551806" cy="3240155"/>
          </a:xfrm>
        </p:grpSpPr>
        <p:pic>
          <p:nvPicPr>
            <p:cNvPr id="30" name="Picture 2" descr="\\bofs8\lims\TEMLab\Images\Current Jobs\Temp_Users\Temp_Veronica\cut-by-cut movie\movie BSE 2kv 50pa (TL151113004 1st side)\movie2\cut_007.tif"/>
            <p:cNvPicPr>
              <a:picLocks noChangeAspect="1" noChangeArrowheads="1"/>
            </p:cNvPicPr>
            <p:nvPr/>
          </p:nvPicPr>
          <p:blipFill rotWithShape="1">
            <a:blip r:embed="rId3" cstate="print"/>
            <a:srcRect l="16918" t="2321" r="20858" b="35942"/>
            <a:stretch/>
          </p:blipFill>
          <p:spPr bwMode="auto">
            <a:xfrm>
              <a:off x="4422566" y="639087"/>
              <a:ext cx="4551806" cy="3240155"/>
            </a:xfrm>
            <a:prstGeom prst="rect">
              <a:avLst/>
            </a:prstGeom>
            <a:noFill/>
          </p:spPr>
        </p:pic>
        <p:grpSp>
          <p:nvGrpSpPr>
            <p:cNvPr id="31" name="Group 30"/>
            <p:cNvGrpSpPr/>
            <p:nvPr/>
          </p:nvGrpSpPr>
          <p:grpSpPr>
            <a:xfrm>
              <a:off x="5812388" y="3331438"/>
              <a:ext cx="1789044" cy="513225"/>
              <a:chOff x="2947268" y="3971186"/>
              <a:chExt cx="1789044" cy="513225"/>
            </a:xfrm>
          </p:grpSpPr>
          <p:cxnSp>
            <p:nvCxnSpPr>
              <p:cNvPr id="32" name="Straight Connector 31"/>
              <p:cNvCxnSpPr/>
              <p:nvPr/>
            </p:nvCxnSpPr>
            <p:spPr>
              <a:xfrm>
                <a:off x="2947268" y="4422912"/>
                <a:ext cx="178904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384664" y="3971186"/>
                <a:ext cx="1078484" cy="513225"/>
              </a:xfrm>
              <a:prstGeom prst="rect">
                <a:avLst/>
              </a:prstGeom>
              <a:noFill/>
            </p:spPr>
            <p:txBody>
              <a:bodyPr wrap="none" rtlCol="0">
                <a:spAutoFit/>
              </a:bodyPr>
              <a:lstStyle/>
              <a:p>
                <a:r>
                  <a:rPr lang="en-US" sz="2400" dirty="0">
                    <a:solidFill>
                      <a:schemeClr val="bg1"/>
                    </a:solidFill>
                  </a:rPr>
                  <a:t>1   </a:t>
                </a:r>
                <a:r>
                  <a:rPr lang="en-US" sz="2400" dirty="0">
                    <a:solidFill>
                      <a:schemeClr val="bg1"/>
                    </a:solidFill>
                    <a:latin typeface="Symbol" panose="05050102010706020507" pitchFamily="18" charset="2"/>
                  </a:rPr>
                  <a:t>m</a:t>
                </a:r>
                <a:r>
                  <a:rPr lang="en-US" sz="2400" dirty="0">
                    <a:solidFill>
                      <a:schemeClr val="bg1"/>
                    </a:solidFill>
                  </a:rPr>
                  <a:t>m</a:t>
                </a:r>
              </a:p>
            </p:txBody>
          </p:sp>
        </p:grpSp>
        <p:sp>
          <p:nvSpPr>
            <p:cNvPr id="35" name="TextBox 34"/>
            <p:cNvSpPr txBox="1"/>
            <p:nvPr/>
          </p:nvSpPr>
          <p:spPr>
            <a:xfrm>
              <a:off x="6190149" y="1147424"/>
              <a:ext cx="866424" cy="410580"/>
            </a:xfrm>
            <a:prstGeom prst="rect">
              <a:avLst/>
            </a:prstGeom>
            <a:noFill/>
          </p:spPr>
          <p:txBody>
            <a:bodyPr wrap="none" rtlCol="0">
              <a:spAutoFit/>
            </a:bodyPr>
            <a:lstStyle/>
            <a:p>
              <a:r>
                <a:rPr lang="en-US" dirty="0">
                  <a:solidFill>
                    <a:schemeClr val="bg1"/>
                  </a:solidFill>
                </a:rPr>
                <a:t>bitline</a:t>
              </a:r>
            </a:p>
          </p:txBody>
        </p:sp>
        <p:cxnSp>
          <p:nvCxnSpPr>
            <p:cNvPr id="36" name="Straight Arrow Connector 35"/>
            <p:cNvCxnSpPr/>
            <p:nvPr/>
          </p:nvCxnSpPr>
          <p:spPr>
            <a:xfrm>
              <a:off x="6579840" y="1427305"/>
              <a:ext cx="2515" cy="24876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463582" y="3809433"/>
            <a:ext cx="4116027" cy="369332"/>
          </a:xfrm>
          <a:prstGeom prst="rect">
            <a:avLst/>
          </a:prstGeom>
          <a:solidFill>
            <a:srgbClr val="FFC000"/>
          </a:solidFill>
        </p:spPr>
        <p:txBody>
          <a:bodyPr wrap="square" rtlCol="0">
            <a:spAutoFit/>
          </a:bodyPr>
          <a:lstStyle/>
          <a:p>
            <a:pPr algn="ctr"/>
            <a:r>
              <a:rPr lang="en-US" dirty="0"/>
              <a:t>Cut into dielectric material between cells</a:t>
            </a:r>
          </a:p>
        </p:txBody>
      </p:sp>
      <p:sp>
        <p:nvSpPr>
          <p:cNvPr id="38" name="TextBox 37"/>
          <p:cNvSpPr txBox="1"/>
          <p:nvPr/>
        </p:nvSpPr>
        <p:spPr>
          <a:xfrm>
            <a:off x="6519367" y="3809929"/>
            <a:ext cx="4094520" cy="369332"/>
          </a:xfrm>
          <a:prstGeom prst="rect">
            <a:avLst/>
          </a:prstGeom>
          <a:solidFill>
            <a:srgbClr val="FFC000"/>
          </a:solidFill>
        </p:spPr>
        <p:txBody>
          <a:bodyPr wrap="square" rtlCol="0">
            <a:spAutoFit/>
          </a:bodyPr>
          <a:lstStyle/>
          <a:p>
            <a:pPr algn="ctr"/>
            <a:r>
              <a:rPr lang="en-US" dirty="0"/>
              <a:t>Cut into cell material</a:t>
            </a:r>
          </a:p>
        </p:txBody>
      </p:sp>
      <p:sp>
        <p:nvSpPr>
          <p:cNvPr id="6" name="TextBox 5"/>
          <p:cNvSpPr txBox="1"/>
          <p:nvPr/>
        </p:nvSpPr>
        <p:spPr>
          <a:xfrm>
            <a:off x="1483351" y="904711"/>
            <a:ext cx="2808782" cy="307777"/>
          </a:xfrm>
          <a:prstGeom prst="rect">
            <a:avLst/>
          </a:prstGeom>
          <a:solidFill>
            <a:schemeClr val="tx1"/>
          </a:solidFill>
        </p:spPr>
        <p:txBody>
          <a:bodyPr wrap="none" rtlCol="0">
            <a:spAutoFit/>
          </a:bodyPr>
          <a:lstStyle/>
          <a:p>
            <a:r>
              <a:rPr lang="en-US" sz="1400" dirty="0">
                <a:solidFill>
                  <a:schemeClr val="bg1"/>
                </a:solidFill>
              </a:rPr>
              <a:t>Backscattered electron image (SEM)</a:t>
            </a:r>
          </a:p>
        </p:txBody>
      </p:sp>
      <p:sp>
        <p:nvSpPr>
          <p:cNvPr id="40" name="TextBox 39"/>
          <p:cNvSpPr txBox="1"/>
          <p:nvPr/>
        </p:nvSpPr>
        <p:spPr>
          <a:xfrm>
            <a:off x="6519367" y="904710"/>
            <a:ext cx="2808782" cy="307777"/>
          </a:xfrm>
          <a:prstGeom prst="rect">
            <a:avLst/>
          </a:prstGeom>
          <a:solidFill>
            <a:schemeClr val="tx1"/>
          </a:solidFill>
        </p:spPr>
        <p:txBody>
          <a:bodyPr wrap="none" rtlCol="0">
            <a:spAutoFit/>
          </a:bodyPr>
          <a:lstStyle/>
          <a:p>
            <a:r>
              <a:rPr lang="en-US" sz="1400" dirty="0">
                <a:solidFill>
                  <a:schemeClr val="bg1"/>
                </a:solidFill>
              </a:rPr>
              <a:t>Backscattered electron image (SEM)</a:t>
            </a:r>
          </a:p>
        </p:txBody>
      </p:sp>
    </p:spTree>
    <p:extLst>
      <p:ext uri="{BB962C8B-B14F-4D97-AF65-F5344CB8AC3E}">
        <p14:creationId xmlns:p14="http://schemas.microsoft.com/office/powerpoint/2010/main" val="893940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4712" y="942955"/>
            <a:ext cx="8816886" cy="1232834"/>
          </a:xfrm>
          <a:prstGeom prst="rect">
            <a:avLst/>
          </a:prstGeom>
        </p:spPr>
      </p:pic>
      <p:sp>
        <p:nvSpPr>
          <p:cNvPr id="4" name="TextBox 3"/>
          <p:cNvSpPr txBox="1"/>
          <p:nvPr/>
        </p:nvSpPr>
        <p:spPr>
          <a:xfrm>
            <a:off x="1316243" y="0"/>
            <a:ext cx="9513823" cy="707886"/>
          </a:xfrm>
          <a:prstGeom prst="rect">
            <a:avLst/>
          </a:prstGeom>
          <a:noFill/>
        </p:spPr>
        <p:txBody>
          <a:bodyPr wrap="none" rtlCol="0">
            <a:spAutoFit/>
          </a:bodyPr>
          <a:lstStyle/>
          <a:p>
            <a:r>
              <a:rPr lang="en-US" sz="4000" b="1" dirty="0"/>
              <a:t>Comparison of composition analysis results </a:t>
            </a:r>
          </a:p>
        </p:txBody>
      </p:sp>
      <p:sp>
        <p:nvSpPr>
          <p:cNvPr id="5" name="TextBox 4"/>
          <p:cNvSpPr txBox="1"/>
          <p:nvPr/>
        </p:nvSpPr>
        <p:spPr>
          <a:xfrm>
            <a:off x="2221091" y="624603"/>
            <a:ext cx="7906010" cy="369332"/>
          </a:xfrm>
          <a:prstGeom prst="rect">
            <a:avLst/>
          </a:prstGeom>
          <a:noFill/>
        </p:spPr>
        <p:txBody>
          <a:bodyPr wrap="none" rtlCol="0">
            <a:spAutoFit/>
          </a:bodyPr>
          <a:lstStyle/>
          <a:p>
            <a:r>
              <a:rPr lang="en-US" dirty="0"/>
              <a:t>Mean values of PM and SD compositions obtained by averaging 10 bits per sample</a:t>
            </a:r>
          </a:p>
        </p:txBody>
      </p:sp>
      <p:pic>
        <p:nvPicPr>
          <p:cNvPr id="7" name="Picture 6"/>
          <p:cNvPicPr>
            <a:picLocks noChangeAspect="1"/>
          </p:cNvPicPr>
          <p:nvPr/>
        </p:nvPicPr>
        <p:blipFill>
          <a:blip r:embed="rId3"/>
          <a:stretch>
            <a:fillRect/>
          </a:stretch>
        </p:blipFill>
        <p:spPr>
          <a:xfrm>
            <a:off x="1316243" y="2300042"/>
            <a:ext cx="4608200" cy="3332083"/>
          </a:xfrm>
          <a:prstGeom prst="rect">
            <a:avLst/>
          </a:prstGeom>
        </p:spPr>
      </p:pic>
      <p:sp>
        <p:nvSpPr>
          <p:cNvPr id="8" name="TextBox 7"/>
          <p:cNvSpPr txBox="1"/>
          <p:nvPr/>
        </p:nvSpPr>
        <p:spPr>
          <a:xfrm>
            <a:off x="75365" y="5687712"/>
            <a:ext cx="11698156" cy="101566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Compared with single row sample, the partial row sample shows higher concentration of Ge in both PM and SD and lower concentration of Te and Se in PM and SD respectively. The result indicates that preferential sputtering occurs in both PM and SD.  </a:t>
            </a:r>
          </a:p>
        </p:txBody>
      </p:sp>
      <p:pic>
        <p:nvPicPr>
          <p:cNvPr id="9" name="Picture 8"/>
          <p:cNvPicPr>
            <a:picLocks noChangeAspect="1"/>
          </p:cNvPicPr>
          <p:nvPr/>
        </p:nvPicPr>
        <p:blipFill>
          <a:blip r:embed="rId4"/>
          <a:stretch>
            <a:fillRect/>
          </a:stretch>
        </p:blipFill>
        <p:spPr>
          <a:xfrm>
            <a:off x="6829291" y="2231376"/>
            <a:ext cx="4608201" cy="3332083"/>
          </a:xfrm>
          <a:prstGeom prst="rect">
            <a:avLst/>
          </a:prstGeom>
        </p:spPr>
      </p:pic>
      <p:sp>
        <p:nvSpPr>
          <p:cNvPr id="10" name="TextBox 9"/>
          <p:cNvSpPr txBox="1"/>
          <p:nvPr/>
        </p:nvSpPr>
        <p:spPr>
          <a:xfrm>
            <a:off x="1970862" y="2586091"/>
            <a:ext cx="500458" cy="369332"/>
          </a:xfrm>
          <a:prstGeom prst="rect">
            <a:avLst/>
          </a:prstGeom>
          <a:noFill/>
        </p:spPr>
        <p:txBody>
          <a:bodyPr wrap="none" rtlCol="0">
            <a:spAutoFit/>
          </a:bodyPr>
          <a:lstStyle/>
          <a:p>
            <a:r>
              <a:rPr lang="en-US" dirty="0"/>
              <a:t>PM</a:t>
            </a:r>
          </a:p>
        </p:txBody>
      </p:sp>
      <p:sp>
        <p:nvSpPr>
          <p:cNvPr id="11" name="TextBox 10"/>
          <p:cNvSpPr txBox="1"/>
          <p:nvPr/>
        </p:nvSpPr>
        <p:spPr>
          <a:xfrm>
            <a:off x="7581239" y="2517425"/>
            <a:ext cx="433132" cy="369332"/>
          </a:xfrm>
          <a:prstGeom prst="rect">
            <a:avLst/>
          </a:prstGeom>
          <a:noFill/>
        </p:spPr>
        <p:txBody>
          <a:bodyPr wrap="none" rtlCol="0">
            <a:spAutoFit/>
          </a:bodyPr>
          <a:lstStyle/>
          <a:p>
            <a:r>
              <a:rPr lang="en-US" dirty="0"/>
              <a:t>SD</a:t>
            </a:r>
          </a:p>
        </p:txBody>
      </p:sp>
    </p:spTree>
    <p:extLst>
      <p:ext uri="{BB962C8B-B14F-4D97-AF65-F5344CB8AC3E}">
        <p14:creationId xmlns:p14="http://schemas.microsoft.com/office/powerpoint/2010/main" val="3683542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917" y="182880"/>
            <a:ext cx="12263614" cy="707886"/>
          </a:xfrm>
          <a:prstGeom prst="rect">
            <a:avLst/>
          </a:prstGeom>
          <a:noFill/>
        </p:spPr>
        <p:txBody>
          <a:bodyPr wrap="none" rtlCol="0">
            <a:spAutoFit/>
          </a:bodyPr>
          <a:lstStyle/>
          <a:p>
            <a:r>
              <a:rPr lang="en-US" sz="4000" b="1" dirty="0" smtClean="0"/>
              <a:t>Direct observation of Ge enrichment in the damage layer</a:t>
            </a:r>
            <a:endParaRPr lang="en-US" sz="4000" b="1" dirty="0"/>
          </a:p>
        </p:txBody>
      </p:sp>
      <p:sp>
        <p:nvSpPr>
          <p:cNvPr id="19" name="TextBox 18"/>
          <p:cNvSpPr txBox="1"/>
          <p:nvPr/>
        </p:nvSpPr>
        <p:spPr>
          <a:xfrm>
            <a:off x="188576" y="5518010"/>
            <a:ext cx="11698156" cy="101566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composition within the surface damage layer is modified mainly due to preferential sputtering of Te compared with other elements, resulting in increased Ge concentration near the FIB milling surface.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0" name="Picture 19"/>
          <p:cNvPicPr>
            <a:picLocks noChangeAspect="1"/>
          </p:cNvPicPr>
          <p:nvPr/>
        </p:nvPicPr>
        <p:blipFill rotWithShape="1">
          <a:blip r:embed="rId2"/>
          <a:srcRect t="12293" r="38394"/>
          <a:stretch/>
        </p:blipFill>
        <p:spPr>
          <a:xfrm>
            <a:off x="6421891" y="1010195"/>
            <a:ext cx="4141606" cy="4128482"/>
          </a:xfrm>
          <a:prstGeom prst="rect">
            <a:avLst/>
          </a:prstGeom>
        </p:spPr>
      </p:pic>
      <p:sp>
        <p:nvSpPr>
          <p:cNvPr id="21" name="TextBox 20"/>
          <p:cNvSpPr txBox="1"/>
          <p:nvPr/>
        </p:nvSpPr>
        <p:spPr>
          <a:xfrm>
            <a:off x="7245532" y="1783361"/>
            <a:ext cx="3266215" cy="646331"/>
          </a:xfrm>
          <a:prstGeom prst="rect">
            <a:avLst/>
          </a:prstGeom>
          <a:noFill/>
        </p:spPr>
        <p:txBody>
          <a:bodyPr wrap="none" rtlCol="0">
            <a:spAutoFit/>
          </a:bodyPr>
          <a:lstStyle/>
          <a:p>
            <a:r>
              <a:rPr lang="en-US" b="1" dirty="0" smtClean="0">
                <a:solidFill>
                  <a:schemeClr val="bg1"/>
                </a:solidFill>
              </a:rPr>
              <a:t>Ge/Te map overlay showing </a:t>
            </a:r>
          </a:p>
          <a:p>
            <a:r>
              <a:rPr lang="en-US" b="1" dirty="0" smtClean="0">
                <a:solidFill>
                  <a:schemeClr val="bg1"/>
                </a:solidFill>
              </a:rPr>
              <a:t>Ge rich at the FIB milling surface</a:t>
            </a:r>
            <a:endParaRPr lang="en-US" b="1" dirty="0">
              <a:solidFill>
                <a:schemeClr val="bg1"/>
              </a:solidFill>
            </a:endParaRPr>
          </a:p>
        </p:txBody>
      </p:sp>
      <p:cxnSp>
        <p:nvCxnSpPr>
          <p:cNvPr id="23" name="Straight Arrow Connector 22"/>
          <p:cNvCxnSpPr/>
          <p:nvPr/>
        </p:nvCxnSpPr>
        <p:spPr>
          <a:xfrm>
            <a:off x="8856617" y="2447109"/>
            <a:ext cx="409303" cy="496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872014" y="1010195"/>
            <a:ext cx="4167731" cy="4154652"/>
            <a:chOff x="872014" y="1010195"/>
            <a:chExt cx="4167731" cy="4154652"/>
          </a:xfrm>
        </p:grpSpPr>
        <p:pic>
          <p:nvPicPr>
            <p:cNvPr id="24" name="Picture 23"/>
            <p:cNvPicPr>
              <a:picLocks noChangeAspect="1"/>
            </p:cNvPicPr>
            <p:nvPr/>
          </p:nvPicPr>
          <p:blipFill rotWithShape="1">
            <a:blip r:embed="rId3"/>
            <a:srcRect t="12663" r="38815"/>
            <a:stretch/>
          </p:blipFill>
          <p:spPr>
            <a:xfrm>
              <a:off x="872014" y="1010195"/>
              <a:ext cx="4167731" cy="4154652"/>
            </a:xfrm>
            <a:prstGeom prst="rect">
              <a:avLst/>
            </a:prstGeom>
          </p:spPr>
        </p:pic>
        <p:cxnSp>
          <p:nvCxnSpPr>
            <p:cNvPr id="5" name="Straight Connector 4"/>
            <p:cNvCxnSpPr/>
            <p:nvPr/>
          </p:nvCxnSpPr>
          <p:spPr>
            <a:xfrm>
              <a:off x="2551611" y="1010195"/>
              <a:ext cx="69669" cy="301316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25677" y="4284618"/>
              <a:ext cx="1464440" cy="369332"/>
            </a:xfrm>
            <a:prstGeom prst="rect">
              <a:avLst/>
            </a:prstGeom>
            <a:noFill/>
          </p:spPr>
          <p:txBody>
            <a:bodyPr wrap="none" rtlCol="0">
              <a:spAutoFit/>
            </a:bodyPr>
            <a:lstStyle/>
            <a:p>
              <a:r>
                <a:rPr lang="en-US" dirty="0" smtClean="0">
                  <a:solidFill>
                    <a:schemeClr val="bg1"/>
                  </a:solidFill>
                </a:rPr>
                <a:t>Damage layer</a:t>
              </a:r>
              <a:endParaRPr lang="en-US" dirty="0">
                <a:solidFill>
                  <a:schemeClr val="bg1"/>
                </a:solidFill>
              </a:endParaRPr>
            </a:p>
          </p:txBody>
        </p:sp>
        <p:cxnSp>
          <p:nvCxnSpPr>
            <p:cNvPr id="13" name="Straight Arrow Connector 12"/>
            <p:cNvCxnSpPr/>
            <p:nvPr/>
          </p:nvCxnSpPr>
          <p:spPr>
            <a:xfrm flipH="1" flipV="1">
              <a:off x="3265714" y="3744686"/>
              <a:ext cx="391887" cy="627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621280" y="3718561"/>
              <a:ext cx="1288868" cy="2612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15732" y="1993558"/>
              <a:ext cx="689612" cy="523220"/>
            </a:xfrm>
            <a:prstGeom prst="rect">
              <a:avLst/>
            </a:prstGeom>
            <a:noFill/>
          </p:spPr>
          <p:txBody>
            <a:bodyPr wrap="none" rtlCol="0">
              <a:spAutoFit/>
            </a:bodyPr>
            <a:lstStyle/>
            <a:p>
              <a:r>
                <a:rPr lang="en-US" sz="2800" b="1" dirty="0" smtClean="0">
                  <a:solidFill>
                    <a:srgbClr val="FF0000"/>
                  </a:solidFill>
                </a:rPr>
                <a:t>PM</a:t>
              </a:r>
              <a:endParaRPr lang="en-US" sz="2800" b="1" dirty="0">
                <a:solidFill>
                  <a:srgbClr val="FF0000"/>
                </a:solidFill>
              </a:endParaRPr>
            </a:p>
          </p:txBody>
        </p:sp>
        <p:sp>
          <p:nvSpPr>
            <p:cNvPr id="25" name="Rectangle 24"/>
            <p:cNvSpPr/>
            <p:nvPr/>
          </p:nvSpPr>
          <p:spPr>
            <a:xfrm>
              <a:off x="1175657" y="2884459"/>
              <a:ext cx="2891245" cy="129757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967547" y="2018603"/>
              <a:ext cx="1887248" cy="369332"/>
            </a:xfrm>
            <a:prstGeom prst="rect">
              <a:avLst/>
            </a:prstGeom>
            <a:noFill/>
          </p:spPr>
          <p:txBody>
            <a:bodyPr wrap="none" rtlCol="0">
              <a:spAutoFit/>
            </a:bodyPr>
            <a:lstStyle/>
            <a:p>
              <a:r>
                <a:rPr lang="en-US" dirty="0" smtClean="0">
                  <a:solidFill>
                    <a:schemeClr val="bg1"/>
                  </a:solidFill>
                </a:rPr>
                <a:t>EDS mapping area</a:t>
              </a:r>
              <a:endParaRPr lang="en-US" dirty="0">
                <a:solidFill>
                  <a:schemeClr val="bg1"/>
                </a:solidFill>
              </a:endParaRPr>
            </a:p>
          </p:txBody>
        </p:sp>
        <p:cxnSp>
          <p:nvCxnSpPr>
            <p:cNvPr id="28" name="Straight Arrow Connector 27"/>
            <p:cNvCxnSpPr/>
            <p:nvPr/>
          </p:nvCxnSpPr>
          <p:spPr>
            <a:xfrm flipH="1">
              <a:off x="3509554" y="2403566"/>
              <a:ext cx="357052" cy="4876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4212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245" y="3267"/>
            <a:ext cx="11706578" cy="707886"/>
          </a:xfrm>
          <a:prstGeom prst="rect">
            <a:avLst/>
          </a:prstGeom>
          <a:noFill/>
        </p:spPr>
        <p:txBody>
          <a:bodyPr wrap="square" rtlCol="0">
            <a:spAutoFit/>
          </a:bodyPr>
          <a:lstStyle/>
          <a:p>
            <a:r>
              <a:rPr lang="en-US" sz="4000" b="1" dirty="0"/>
              <a:t>Chemical bond approach to </a:t>
            </a:r>
            <a:r>
              <a:rPr lang="en-US" sz="4000" b="1" dirty="0" smtClean="0"/>
              <a:t>structures </a:t>
            </a:r>
            <a:r>
              <a:rPr lang="en-US" sz="4000" b="1" dirty="0"/>
              <a:t>of PM and SD</a:t>
            </a:r>
          </a:p>
        </p:txBody>
      </p:sp>
      <p:sp>
        <p:nvSpPr>
          <p:cNvPr id="4" name="TextBox 3"/>
          <p:cNvSpPr txBox="1"/>
          <p:nvPr/>
        </p:nvSpPr>
        <p:spPr>
          <a:xfrm>
            <a:off x="361245" y="684589"/>
            <a:ext cx="11226697" cy="2862322"/>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Compositions of PM and SD are simplified respectively as Ge</a:t>
            </a:r>
            <a:r>
              <a:rPr lang="en-US" sz="2000" baseline="-25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18</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Sb</a:t>
            </a:r>
            <a:r>
              <a:rPr lang="en-US" sz="2000" baseline="-25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27</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Te</a:t>
            </a:r>
            <a:r>
              <a:rPr lang="en-US" sz="2000" baseline="-25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55</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and Ge</a:t>
            </a:r>
            <a:r>
              <a:rPr lang="en-US" sz="2000" baseline="-25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18</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As</a:t>
            </a:r>
            <a:r>
              <a:rPr lang="en-US" sz="2000" baseline="-25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27</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Se</a:t>
            </a:r>
            <a:r>
              <a:rPr lang="en-US" sz="2000" baseline="-25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55</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based on experimental measurements of current PM version.</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endParaRPr lang="en-US" sz="1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It is assumed that Ge bonds tetravalently, As and Sb trivalently, Se and Te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divalently [1]</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endParaRPr lang="en-US" sz="1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In covalently bonded random network model for glass structure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[2],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it is usually assumed that bonds between atoms of different type take place more easily than between the atoms of same type. Bonds between like atoms will then only occur if there is an excess of a certain type of atom. These bonds are formed in the sequence of decreasing bond energy until all available valences of atoms are saturated. </a:t>
            </a:r>
          </a:p>
        </p:txBody>
      </p:sp>
      <p:sp>
        <p:nvSpPr>
          <p:cNvPr id="8" name="TextBox 7"/>
          <p:cNvSpPr txBox="1"/>
          <p:nvPr/>
        </p:nvSpPr>
        <p:spPr>
          <a:xfrm>
            <a:off x="6824522" y="5292253"/>
            <a:ext cx="4816831" cy="861774"/>
          </a:xfrm>
          <a:prstGeom prst="rect">
            <a:avLst/>
          </a:prstGeom>
          <a:noFill/>
        </p:spPr>
        <p:txBody>
          <a:bodyPr wrap="none" rtlCol="0">
            <a:spAutoFit/>
          </a:bodyPr>
          <a:lstStyle/>
          <a:p>
            <a:r>
              <a:rPr lang="en-US" sz="1400" dirty="0" smtClean="0">
                <a:solidFill>
                  <a:schemeClr val="tx1">
                    <a:lumMod val="65000"/>
                    <a:lumOff val="35000"/>
                  </a:schemeClr>
                </a:solidFill>
              </a:rPr>
              <a:t>[1] J. BICERANO </a:t>
            </a:r>
            <a:r>
              <a:rPr lang="en-US" sz="1400" dirty="0">
                <a:solidFill>
                  <a:schemeClr val="tx1">
                    <a:lumMod val="65000"/>
                    <a:lumOff val="35000"/>
                  </a:schemeClr>
                </a:solidFill>
              </a:rPr>
              <a:t>and </a:t>
            </a:r>
            <a:r>
              <a:rPr lang="en-US" sz="1400" dirty="0" smtClean="0">
                <a:solidFill>
                  <a:schemeClr val="tx1">
                    <a:lumMod val="65000"/>
                    <a:lumOff val="35000"/>
                  </a:schemeClr>
                </a:solidFill>
              </a:rPr>
              <a:t>S. </a:t>
            </a:r>
            <a:r>
              <a:rPr lang="en-US" sz="1400" dirty="0">
                <a:solidFill>
                  <a:schemeClr val="tx1">
                    <a:lumMod val="65000"/>
                    <a:lumOff val="35000"/>
                  </a:schemeClr>
                </a:solidFill>
              </a:rPr>
              <a:t>R. </a:t>
            </a:r>
            <a:r>
              <a:rPr lang="en-US" sz="1400" dirty="0" smtClean="0">
                <a:solidFill>
                  <a:schemeClr val="tx1">
                    <a:lumMod val="65000"/>
                    <a:lumOff val="35000"/>
                  </a:schemeClr>
                </a:solidFill>
              </a:rPr>
              <a:t>OVSHINSKY, </a:t>
            </a:r>
            <a:r>
              <a:rPr lang="en-US" sz="1400" dirty="0">
                <a:solidFill>
                  <a:schemeClr val="tx1">
                    <a:lumMod val="65000"/>
                    <a:lumOff val="35000"/>
                  </a:schemeClr>
                </a:solidFill>
              </a:rPr>
              <a:t>Journal of </a:t>
            </a:r>
            <a:r>
              <a:rPr lang="en-US" sz="1400" dirty="0" smtClean="0">
                <a:solidFill>
                  <a:schemeClr val="tx1">
                    <a:lumMod val="65000"/>
                    <a:lumOff val="35000"/>
                  </a:schemeClr>
                </a:solidFill>
              </a:rPr>
              <a:t>Non-Crystalline</a:t>
            </a:r>
          </a:p>
          <a:p>
            <a:r>
              <a:rPr lang="en-US" sz="1400" dirty="0">
                <a:solidFill>
                  <a:schemeClr val="tx1">
                    <a:lumMod val="65000"/>
                    <a:lumOff val="35000"/>
                  </a:schemeClr>
                </a:solidFill>
              </a:rPr>
              <a:t> </a:t>
            </a:r>
            <a:r>
              <a:rPr lang="en-US" sz="1400" dirty="0" smtClean="0">
                <a:solidFill>
                  <a:schemeClr val="tx1">
                    <a:lumMod val="65000"/>
                    <a:lumOff val="35000"/>
                  </a:schemeClr>
                </a:solidFill>
              </a:rPr>
              <a:t>      </a:t>
            </a:r>
            <a:r>
              <a:rPr lang="en-US" sz="1400" dirty="0">
                <a:solidFill>
                  <a:schemeClr val="tx1">
                    <a:lumMod val="65000"/>
                    <a:lumOff val="35000"/>
                  </a:schemeClr>
                </a:solidFill>
              </a:rPr>
              <a:t>Solids 74 (1985) 75-84</a:t>
            </a:r>
            <a:endParaRPr lang="en-US" sz="1400" dirty="0" smtClean="0">
              <a:solidFill>
                <a:schemeClr val="tx1">
                  <a:lumMod val="65000"/>
                  <a:lumOff val="35000"/>
                </a:schemeClr>
              </a:solidFill>
            </a:endParaRPr>
          </a:p>
          <a:p>
            <a:endParaRPr lang="en-US" sz="800" dirty="0">
              <a:solidFill>
                <a:schemeClr val="tx1">
                  <a:lumMod val="65000"/>
                  <a:lumOff val="35000"/>
                </a:schemeClr>
              </a:solidFill>
            </a:endParaRPr>
          </a:p>
          <a:p>
            <a:r>
              <a:rPr lang="en-US" sz="1400" dirty="0" smtClean="0">
                <a:solidFill>
                  <a:schemeClr val="tx1">
                    <a:lumMod val="65000"/>
                    <a:lumOff val="35000"/>
                  </a:schemeClr>
                </a:solidFill>
              </a:rPr>
              <a:t>[2] W.H</a:t>
            </a:r>
            <a:r>
              <a:rPr lang="en-US" sz="1400" dirty="0">
                <a:solidFill>
                  <a:schemeClr val="tx1">
                    <a:lumMod val="65000"/>
                    <a:lumOff val="35000"/>
                  </a:schemeClr>
                </a:solidFill>
              </a:rPr>
              <a:t>. Zachariasen, J. Am. Chem. Soc. 54 (1932) 3841.</a:t>
            </a:r>
          </a:p>
        </p:txBody>
      </p:sp>
      <p:grpSp>
        <p:nvGrpSpPr>
          <p:cNvPr id="3" name="Group 2"/>
          <p:cNvGrpSpPr/>
          <p:nvPr/>
        </p:nvGrpSpPr>
        <p:grpSpPr>
          <a:xfrm>
            <a:off x="520345" y="3805556"/>
            <a:ext cx="2918780" cy="2418561"/>
            <a:chOff x="2205454" y="3434630"/>
            <a:chExt cx="2918780" cy="2418561"/>
          </a:xfrm>
        </p:grpSpPr>
        <p:pic>
          <p:nvPicPr>
            <p:cNvPr id="14" name="Picture 13"/>
            <p:cNvPicPr>
              <a:picLocks noChangeAspect="1" noChangeArrowheads="1"/>
            </p:cNvPicPr>
            <p:nvPr/>
          </p:nvPicPr>
          <p:blipFill>
            <a:blip r:embed="rId2" cstate="print"/>
            <a:srcRect/>
            <a:stretch>
              <a:fillRect/>
            </a:stretch>
          </p:blipFill>
          <p:spPr bwMode="auto">
            <a:xfrm>
              <a:off x="2205454" y="3434630"/>
              <a:ext cx="2918780" cy="2417272"/>
            </a:xfrm>
            <a:prstGeom prst="rect">
              <a:avLst/>
            </a:prstGeom>
            <a:solidFill>
              <a:srgbClr val="FFC000"/>
            </a:solidFill>
            <a:ln w="9525">
              <a:noFill/>
              <a:miter lim="800000"/>
              <a:headEnd/>
              <a:tailEnd/>
            </a:ln>
            <a:effectLst/>
          </p:spPr>
        </p:pic>
        <p:sp>
          <p:nvSpPr>
            <p:cNvPr id="15" name="TextBox 14"/>
            <p:cNvSpPr txBox="1"/>
            <p:nvPr/>
          </p:nvSpPr>
          <p:spPr>
            <a:xfrm>
              <a:off x="2512695" y="3475421"/>
              <a:ext cx="614480" cy="400110"/>
            </a:xfrm>
            <a:prstGeom prst="rect">
              <a:avLst/>
            </a:prstGeom>
            <a:noFill/>
          </p:spPr>
          <p:txBody>
            <a:bodyPr wrap="square" rtlCol="0">
              <a:spAutoFit/>
            </a:bodyPr>
            <a:lstStyle/>
            <a:p>
              <a:r>
                <a:rPr lang="en-US" sz="2000" b="1" dirty="0" smtClean="0">
                  <a:solidFill>
                    <a:srgbClr val="FFC000"/>
                  </a:solidFill>
                  <a:latin typeface="Comic Sans MS" pitchFamily="66" charset="0"/>
                </a:rPr>
                <a:t>Te</a:t>
              </a:r>
              <a:endParaRPr lang="en-US" sz="2000" b="1" baseline="-25000" dirty="0">
                <a:solidFill>
                  <a:srgbClr val="FFC000"/>
                </a:solidFill>
                <a:latin typeface="Comic Sans MS" pitchFamily="66" charset="0"/>
              </a:endParaRPr>
            </a:p>
          </p:txBody>
        </p:sp>
        <p:sp>
          <p:nvSpPr>
            <p:cNvPr id="16" name="TextBox 15"/>
            <p:cNvSpPr txBox="1"/>
            <p:nvPr/>
          </p:nvSpPr>
          <p:spPr>
            <a:xfrm>
              <a:off x="4164109" y="3784091"/>
              <a:ext cx="683995" cy="400110"/>
            </a:xfrm>
            <a:prstGeom prst="rect">
              <a:avLst/>
            </a:prstGeom>
            <a:noFill/>
          </p:spPr>
          <p:txBody>
            <a:bodyPr wrap="square" rtlCol="0">
              <a:spAutoFit/>
            </a:bodyPr>
            <a:lstStyle/>
            <a:p>
              <a:r>
                <a:rPr lang="en-US" sz="2000" b="1" dirty="0" smtClean="0">
                  <a:latin typeface="Comic Sans MS" pitchFamily="66" charset="0"/>
                </a:rPr>
                <a:t>Ge</a:t>
              </a:r>
              <a:endParaRPr lang="en-US" sz="2000" b="1" baseline="-25000" dirty="0">
                <a:latin typeface="Comic Sans MS" pitchFamily="66" charset="0"/>
              </a:endParaRPr>
            </a:p>
          </p:txBody>
        </p:sp>
        <p:sp>
          <p:nvSpPr>
            <p:cNvPr id="17" name="TextBox 16"/>
            <p:cNvSpPr txBox="1"/>
            <p:nvPr/>
          </p:nvSpPr>
          <p:spPr>
            <a:xfrm>
              <a:off x="3611924" y="4255649"/>
              <a:ext cx="619253" cy="400110"/>
            </a:xfrm>
            <a:prstGeom prst="rect">
              <a:avLst/>
            </a:prstGeom>
            <a:noFill/>
          </p:spPr>
          <p:txBody>
            <a:bodyPr wrap="square" rtlCol="0">
              <a:spAutoFit/>
            </a:bodyPr>
            <a:lstStyle/>
            <a:p>
              <a:r>
                <a:rPr lang="en-US" sz="2000" b="1" dirty="0" smtClean="0">
                  <a:solidFill>
                    <a:schemeClr val="bg1">
                      <a:lumMod val="50000"/>
                    </a:schemeClr>
                  </a:solidFill>
                  <a:latin typeface="Comic Sans MS" pitchFamily="66" charset="0"/>
                </a:rPr>
                <a:t>Sb</a:t>
              </a:r>
              <a:endParaRPr lang="en-US" sz="2000" b="1" baseline="-25000" dirty="0">
                <a:solidFill>
                  <a:schemeClr val="bg1">
                    <a:lumMod val="50000"/>
                  </a:schemeClr>
                </a:solidFill>
                <a:latin typeface="Comic Sans MS" pitchFamily="66" charset="0"/>
              </a:endParaRPr>
            </a:p>
          </p:txBody>
        </p:sp>
        <p:sp>
          <p:nvSpPr>
            <p:cNvPr id="18" name="Rectangle 17"/>
            <p:cNvSpPr/>
            <p:nvPr/>
          </p:nvSpPr>
          <p:spPr bwMode="auto">
            <a:xfrm>
              <a:off x="4417619" y="5420735"/>
              <a:ext cx="706615" cy="43245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Arial" charset="0"/>
                </a:rPr>
                <a:t>PM</a:t>
              </a:r>
            </a:p>
          </p:txBody>
        </p:sp>
      </p:grpSp>
      <p:grpSp>
        <p:nvGrpSpPr>
          <p:cNvPr id="5" name="Group 4"/>
          <p:cNvGrpSpPr/>
          <p:nvPr/>
        </p:nvGrpSpPr>
        <p:grpSpPr>
          <a:xfrm>
            <a:off x="3624010" y="3793063"/>
            <a:ext cx="2918780" cy="2419811"/>
            <a:chOff x="7121293" y="3422137"/>
            <a:chExt cx="2918780" cy="2419811"/>
          </a:xfrm>
        </p:grpSpPr>
        <p:pic>
          <p:nvPicPr>
            <p:cNvPr id="9" name="Picture 8"/>
            <p:cNvPicPr>
              <a:picLocks noChangeAspect="1" noChangeArrowheads="1"/>
            </p:cNvPicPr>
            <p:nvPr/>
          </p:nvPicPr>
          <p:blipFill>
            <a:blip r:embed="rId2" cstate="print"/>
            <a:srcRect/>
            <a:stretch>
              <a:fillRect/>
            </a:stretch>
          </p:blipFill>
          <p:spPr bwMode="auto">
            <a:xfrm>
              <a:off x="7121293" y="3422137"/>
              <a:ext cx="2918780" cy="2417272"/>
            </a:xfrm>
            <a:prstGeom prst="rect">
              <a:avLst/>
            </a:prstGeom>
            <a:noFill/>
            <a:ln w="9525">
              <a:noFill/>
              <a:miter lim="800000"/>
              <a:headEnd/>
              <a:tailEnd/>
            </a:ln>
            <a:effectLst/>
          </p:spPr>
        </p:pic>
        <p:sp>
          <p:nvSpPr>
            <p:cNvPr id="10" name="TextBox 9"/>
            <p:cNvSpPr txBox="1"/>
            <p:nvPr/>
          </p:nvSpPr>
          <p:spPr>
            <a:xfrm>
              <a:off x="7470098" y="3454615"/>
              <a:ext cx="614480" cy="400110"/>
            </a:xfrm>
            <a:prstGeom prst="rect">
              <a:avLst/>
            </a:prstGeom>
            <a:noFill/>
          </p:spPr>
          <p:txBody>
            <a:bodyPr wrap="square" rtlCol="0">
              <a:spAutoFit/>
            </a:bodyPr>
            <a:lstStyle/>
            <a:p>
              <a:r>
                <a:rPr lang="en-US" sz="2000" b="1" dirty="0" smtClean="0">
                  <a:solidFill>
                    <a:srgbClr val="FFC000"/>
                  </a:solidFill>
                  <a:latin typeface="Comic Sans MS" pitchFamily="66" charset="0"/>
                </a:rPr>
                <a:t>Se</a:t>
              </a:r>
              <a:endParaRPr lang="en-US" sz="2000" b="1" baseline="-25000" dirty="0">
                <a:solidFill>
                  <a:srgbClr val="FFC000"/>
                </a:solidFill>
                <a:latin typeface="Comic Sans MS" pitchFamily="66" charset="0"/>
              </a:endParaRPr>
            </a:p>
          </p:txBody>
        </p:sp>
        <p:sp>
          <p:nvSpPr>
            <p:cNvPr id="11" name="TextBox 10"/>
            <p:cNvSpPr txBox="1"/>
            <p:nvPr/>
          </p:nvSpPr>
          <p:spPr>
            <a:xfrm>
              <a:off x="9079948" y="3771598"/>
              <a:ext cx="683995" cy="400110"/>
            </a:xfrm>
            <a:prstGeom prst="rect">
              <a:avLst/>
            </a:prstGeom>
            <a:noFill/>
          </p:spPr>
          <p:txBody>
            <a:bodyPr wrap="square" rtlCol="0">
              <a:spAutoFit/>
            </a:bodyPr>
            <a:lstStyle/>
            <a:p>
              <a:r>
                <a:rPr lang="en-US" sz="2000" b="1" dirty="0" smtClean="0">
                  <a:latin typeface="Comic Sans MS" pitchFamily="66" charset="0"/>
                </a:rPr>
                <a:t>Ge</a:t>
              </a:r>
              <a:endParaRPr lang="en-US" sz="2000" b="1" baseline="-25000" dirty="0">
                <a:latin typeface="Comic Sans MS" pitchFamily="66" charset="0"/>
              </a:endParaRPr>
            </a:p>
          </p:txBody>
        </p:sp>
        <p:sp>
          <p:nvSpPr>
            <p:cNvPr id="12" name="TextBox 11"/>
            <p:cNvSpPr txBox="1"/>
            <p:nvPr/>
          </p:nvSpPr>
          <p:spPr>
            <a:xfrm>
              <a:off x="8527764" y="4243156"/>
              <a:ext cx="500484" cy="400110"/>
            </a:xfrm>
            <a:prstGeom prst="rect">
              <a:avLst/>
            </a:prstGeom>
            <a:noFill/>
          </p:spPr>
          <p:txBody>
            <a:bodyPr wrap="square" rtlCol="0">
              <a:spAutoFit/>
            </a:bodyPr>
            <a:lstStyle/>
            <a:p>
              <a:r>
                <a:rPr lang="en-US" sz="2000" b="1" dirty="0" smtClean="0">
                  <a:solidFill>
                    <a:schemeClr val="bg1">
                      <a:lumMod val="50000"/>
                    </a:schemeClr>
                  </a:solidFill>
                  <a:latin typeface="Comic Sans MS" pitchFamily="66" charset="0"/>
                </a:rPr>
                <a:t>As</a:t>
              </a:r>
              <a:endParaRPr lang="en-US" sz="2000" b="1" baseline="-25000" dirty="0">
                <a:solidFill>
                  <a:schemeClr val="bg1">
                    <a:lumMod val="50000"/>
                  </a:schemeClr>
                </a:solidFill>
                <a:latin typeface="Comic Sans MS" pitchFamily="66" charset="0"/>
              </a:endParaRPr>
            </a:p>
          </p:txBody>
        </p:sp>
        <p:sp>
          <p:nvSpPr>
            <p:cNvPr id="13" name="Rectangle 12"/>
            <p:cNvSpPr/>
            <p:nvPr/>
          </p:nvSpPr>
          <p:spPr bwMode="auto">
            <a:xfrm>
              <a:off x="9645749" y="5409492"/>
              <a:ext cx="394324" cy="43245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Arial" charset="0"/>
              </a:endParaRPr>
            </a:p>
          </p:txBody>
        </p:sp>
        <p:sp>
          <p:nvSpPr>
            <p:cNvPr id="19" name="Rectangle 18"/>
            <p:cNvSpPr/>
            <p:nvPr/>
          </p:nvSpPr>
          <p:spPr bwMode="auto">
            <a:xfrm>
              <a:off x="9333458" y="5404860"/>
              <a:ext cx="706615" cy="43245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Arial" charset="0"/>
                </a:rPr>
                <a:t>SD</a:t>
              </a:r>
            </a:p>
          </p:txBody>
        </p:sp>
      </p:grpSp>
      <p:cxnSp>
        <p:nvCxnSpPr>
          <p:cNvPr id="21" name="Straight Connector 20"/>
          <p:cNvCxnSpPr/>
          <p:nvPr/>
        </p:nvCxnSpPr>
        <p:spPr>
          <a:xfrm>
            <a:off x="6920321" y="5276274"/>
            <a:ext cx="4557576" cy="15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824522" y="3673224"/>
            <a:ext cx="4653375" cy="1492716"/>
          </a:xfrm>
          <a:prstGeom prst="rect">
            <a:avLst/>
          </a:prstGeom>
          <a:noFill/>
        </p:spPr>
        <p:txBody>
          <a:bodyPr wrap="square" rtlCol="0">
            <a:spAutoFit/>
          </a:bodyPr>
          <a:lstStyle/>
          <a:p>
            <a:pPr algn="just">
              <a:lnSpc>
                <a:spcPct val="130000"/>
              </a:lnSpc>
            </a:pPr>
            <a:r>
              <a:rPr lang="en-US" sz="1400" dirty="0" smtClean="0">
                <a:solidFill>
                  <a:srgbClr val="3333FF"/>
                </a:solidFill>
                <a:latin typeface="Comic Sans MS" pitchFamily="66" charset="0"/>
              </a:rPr>
              <a:t>If  stoichiometry permits, in PM, each Ge and Sb atoms are preferentially bonded to each other and they are also surrounded by Te atoms. Similar situation applies to SD when Sb and Te are replaced by As and Se respectively.</a:t>
            </a:r>
            <a:endParaRPr lang="en-US" sz="1400" dirty="0">
              <a:solidFill>
                <a:srgbClr val="3333FF"/>
              </a:solidFill>
              <a:latin typeface="Comic Sans MS" pitchFamily="66" charset="0"/>
            </a:endParaRPr>
          </a:p>
        </p:txBody>
      </p:sp>
    </p:spTree>
    <p:extLst>
      <p:ext uri="{BB962C8B-B14F-4D97-AF65-F5344CB8AC3E}">
        <p14:creationId xmlns:p14="http://schemas.microsoft.com/office/powerpoint/2010/main" val="3123704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4494" y="0"/>
            <a:ext cx="8465074" cy="707886"/>
          </a:xfrm>
          <a:prstGeom prst="rect">
            <a:avLst/>
          </a:prstGeom>
          <a:noFill/>
        </p:spPr>
        <p:txBody>
          <a:bodyPr wrap="none" rtlCol="0">
            <a:spAutoFit/>
          </a:bodyPr>
          <a:lstStyle/>
          <a:p>
            <a:r>
              <a:rPr lang="en-US" sz="4000" b="1" dirty="0"/>
              <a:t>Bond energy calculation for PM and SD</a:t>
            </a:r>
          </a:p>
        </p:txBody>
      </p:sp>
      <mc:AlternateContent xmlns:mc="http://schemas.openxmlformats.org/markup-compatibility/2006" xmlns:a14="http://schemas.microsoft.com/office/drawing/2010/main">
        <mc:Choice Requires="a14">
          <p:sp>
            <p:nvSpPr>
              <p:cNvPr id="3" name="TextBox 2"/>
              <p:cNvSpPr txBox="1"/>
              <p:nvPr/>
            </p:nvSpPr>
            <p:spPr>
              <a:xfrm>
                <a:off x="280982" y="784110"/>
                <a:ext cx="11199818" cy="3046988"/>
              </a:xfrm>
              <a:prstGeom prst="rect">
                <a:avLst/>
              </a:prstGeom>
              <a:noFill/>
              <a:ln>
                <a:noFill/>
              </a:ln>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bond energies </a:t>
                </a:r>
                <a14:m>
                  <m:oMath xmlns:m="http://schemas.openxmlformats.org/officeDocument/2006/math">
                    <m:sSub>
                      <m:sSubPr>
                        <m:ctrlPr>
                          <a:rPr lang="en-US" sz="2400" i="1">
                            <a:solidFill>
                              <a:schemeClr val="tx1">
                                <a:lumMod val="65000"/>
                                <a:lumOff val="35000"/>
                              </a:schemeClr>
                            </a:solidFill>
                            <a:latin typeface="Cambria Math" panose="02040503050406030204" pitchFamily="18" charset="0"/>
                          </a:rPr>
                        </m:ctrlPr>
                      </m:sSubPr>
                      <m:e>
                        <m:r>
                          <a:rPr lang="en-US" sz="2400" i="1">
                            <a:solidFill>
                              <a:schemeClr val="tx1">
                                <a:lumMod val="65000"/>
                                <a:lumOff val="35000"/>
                              </a:schemeClr>
                            </a:solidFill>
                            <a:latin typeface="Cambria Math" panose="02040503050406030204" pitchFamily="18" charset="0"/>
                          </a:rPr>
                          <m:t>𝐸</m:t>
                        </m:r>
                      </m:e>
                      <m:sub>
                        <m:r>
                          <a:rPr lang="en-US" sz="2400" i="1">
                            <a:solidFill>
                              <a:schemeClr val="tx1">
                                <a:lumMod val="65000"/>
                                <a:lumOff val="35000"/>
                              </a:schemeClr>
                            </a:solidFill>
                            <a:latin typeface="Cambria Math" panose="02040503050406030204" pitchFamily="18" charset="0"/>
                          </a:rPr>
                          <m:t>𝐴</m:t>
                        </m:r>
                        <m:r>
                          <a:rPr lang="en-US" sz="2400" i="1">
                            <a:solidFill>
                              <a:schemeClr val="tx1">
                                <a:lumMod val="65000"/>
                                <a:lumOff val="35000"/>
                              </a:schemeClr>
                            </a:solidFill>
                            <a:latin typeface="Cambria Math" panose="02040503050406030204" pitchFamily="18" charset="0"/>
                          </a:rPr>
                          <m:t>−</m:t>
                        </m:r>
                        <m:r>
                          <a:rPr lang="en-US" sz="2400" i="1">
                            <a:solidFill>
                              <a:schemeClr val="tx1">
                                <a:lumMod val="65000"/>
                                <a:lumOff val="35000"/>
                              </a:schemeClr>
                            </a:solidFill>
                            <a:latin typeface="Cambria Math" panose="02040503050406030204" pitchFamily="18" charset="0"/>
                          </a:rPr>
                          <m:t>𝐵</m:t>
                        </m:r>
                      </m:sub>
                    </m:sSub>
                  </m:oMath>
                </a14:m>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for heteronuclear bonds can be calculated by the Pauling method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[3]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expressed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as</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endPar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80982" y="784110"/>
                <a:ext cx="11199818" cy="3046988"/>
              </a:xfrm>
              <a:prstGeom prst="rect">
                <a:avLst/>
              </a:prstGeom>
              <a:blipFill rotWithShape="0">
                <a:blip r:embed="rId2"/>
                <a:stretch>
                  <a:fillRect l="-708" t="-1804" r="-871"/>
                </a:stretch>
              </a:blipFill>
              <a:ln>
                <a:noFill/>
              </a:ln>
            </p:spPr>
            <p:txBody>
              <a:bodyPr/>
              <a:lstStyle/>
              <a:p>
                <a:r>
                  <a:rPr lang="en-US">
                    <a:noFill/>
                  </a:rPr>
                  <a:t> </a:t>
                </a:r>
              </a:p>
            </p:txBody>
          </p:sp>
        </mc:Fallback>
      </mc:AlternateContent>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824494" y="4046013"/>
            <a:ext cx="7993848" cy="973717"/>
          </a:xfrm>
          <a:prstGeom prst="rect">
            <a:avLst/>
          </a:prstGeom>
          <a:solidFill>
            <a:srgbClr val="FFC000">
              <a:alpha val="50000"/>
            </a:srgbClr>
          </a:solidFill>
          <a:ln>
            <a:noFill/>
          </a:ln>
        </p:spPr>
      </p:pic>
      <p:sp>
        <p:nvSpPr>
          <p:cNvPr id="11" name="TextBox 10"/>
          <p:cNvSpPr txBox="1"/>
          <p:nvPr/>
        </p:nvSpPr>
        <p:spPr>
          <a:xfrm>
            <a:off x="1824495" y="3627289"/>
            <a:ext cx="7993848" cy="461665"/>
          </a:xfrm>
          <a:prstGeom prst="rect">
            <a:avLst/>
          </a:prstGeom>
          <a:noFill/>
        </p:spPr>
        <p:txBody>
          <a:bodyPr wrap="square" rtlCol="0">
            <a:spAutoFit/>
          </a:bodyPr>
          <a:lstStyle/>
          <a:p>
            <a:pPr algn="ctr"/>
            <a:r>
              <a:rPr lang="en-US" sz="2400" dirty="0"/>
              <a:t>Calculated energies of expected bonds to occur in PM and SD  </a:t>
            </a:r>
          </a:p>
        </p:txBody>
      </p:sp>
      <p:cxnSp>
        <p:nvCxnSpPr>
          <p:cNvPr id="12" name="Straight Connector 11"/>
          <p:cNvCxnSpPr/>
          <p:nvPr/>
        </p:nvCxnSpPr>
        <p:spPr>
          <a:xfrm>
            <a:off x="491392" y="5976717"/>
            <a:ext cx="89986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8934" y="6037848"/>
            <a:ext cx="8000963" cy="584775"/>
          </a:xfrm>
          <a:prstGeom prst="rect">
            <a:avLst/>
          </a:prstGeom>
          <a:noFill/>
        </p:spPr>
        <p:txBody>
          <a:bodyPr wrap="square" rtlCol="0">
            <a:spAutoFit/>
          </a:bodyPr>
          <a:lstStyle/>
          <a:p>
            <a:r>
              <a:rPr lang="en-US" sz="1600" dirty="0" smtClean="0">
                <a:solidFill>
                  <a:schemeClr val="tx1">
                    <a:lumMod val="65000"/>
                    <a:lumOff val="35000"/>
                  </a:schemeClr>
                </a:solidFill>
              </a:rPr>
              <a:t>[3] </a:t>
            </a:r>
            <a:r>
              <a:rPr lang="en-US" sz="1600" dirty="0">
                <a:solidFill>
                  <a:schemeClr val="tx1">
                    <a:lumMod val="65000"/>
                    <a:lumOff val="35000"/>
                  </a:schemeClr>
                </a:solidFill>
              </a:rPr>
              <a:t>L. Pauling, The Nature of the Chemical Bond, 3rd ed. (Cornell University Press, 1960) p. 91. </a:t>
            </a:r>
          </a:p>
          <a:p>
            <a:pPr algn="just"/>
            <a:r>
              <a:rPr lang="en-US" sz="1600" dirty="0" smtClean="0">
                <a:solidFill>
                  <a:schemeClr val="tx1">
                    <a:lumMod val="65000"/>
                    <a:lumOff val="35000"/>
                  </a:schemeClr>
                </a:solidFill>
              </a:rPr>
              <a:t>[4] </a:t>
            </a:r>
            <a:r>
              <a:rPr lang="en-US" sz="1600" dirty="0">
                <a:solidFill>
                  <a:schemeClr val="tx1">
                    <a:lumMod val="65000"/>
                    <a:lumOff val="35000"/>
                  </a:schemeClr>
                </a:solidFill>
              </a:rPr>
              <a:t>https://</a:t>
            </a:r>
            <a:r>
              <a:rPr lang="en-US" sz="1600" dirty="0" smtClean="0">
                <a:solidFill>
                  <a:schemeClr val="tx1">
                    <a:lumMod val="65000"/>
                    <a:lumOff val="35000"/>
                  </a:schemeClr>
                </a:solidFill>
              </a:rPr>
              <a:t>www.webelements.com/periodicity/enthalpy_atomisation/</a:t>
            </a:r>
            <a:endParaRPr lang="en-U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2287698" y="1850943"/>
            <a:ext cx="7112000" cy="1591733"/>
            <a:chOff x="2596445" y="2449689"/>
            <a:chExt cx="7112000" cy="1591733"/>
          </a:xfrm>
          <a:scene3d>
            <a:camera prst="obliqueTopRight"/>
            <a:lightRig rig="threePt" dir="t"/>
          </a:scene3d>
        </p:grpSpPr>
        <mc:AlternateContent xmlns:mc="http://schemas.openxmlformats.org/markup-compatibility/2006" xmlns:a14="http://schemas.microsoft.com/office/drawing/2010/main">
          <mc:Choice Requires="a14">
            <p:sp>
              <p:nvSpPr>
                <p:cNvPr id="23" name="Rectangle 22"/>
                <p:cNvSpPr/>
                <p:nvPr/>
              </p:nvSpPr>
              <p:spPr>
                <a:xfrm>
                  <a:off x="2811613" y="2682984"/>
                  <a:ext cx="6682344" cy="539315"/>
                </a:xfrm>
                <a:prstGeom prst="rect">
                  <a:avLst/>
                </a:prstGeom>
                <a:solidFill>
                  <a:schemeClr val="accent1">
                    <a:lumMod val="40000"/>
                    <a:lumOff val="60000"/>
                  </a:schemeClr>
                </a:solidFill>
              </p:spPr>
              <p:txBody>
                <a:bodyPr wrap="square">
                  <a:spAutoFit/>
                </a:bodyPr>
                <a:lstStyle/>
                <a:p>
                  <a:pPr algn="just"/>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m:t>
                          </m:r>
                        </m:e>
                        <m:sub>
                          <m:r>
                            <a:rPr lang="en-US" sz="2800" i="1">
                              <a:latin typeface="Cambria Math" panose="02040503050406030204" pitchFamily="18" charset="0"/>
                            </a:rPr>
                            <m:t>𝐴</m:t>
                          </m:r>
                          <m:r>
                            <a:rPr lang="en-US" sz="2800" i="1">
                              <a:latin typeface="Cambria Math" panose="02040503050406030204" pitchFamily="18" charset="0"/>
                            </a:rPr>
                            <m:t>−</m:t>
                          </m:r>
                          <m:r>
                            <a:rPr lang="en-US" sz="2800" i="1">
                              <a:latin typeface="Cambria Math" panose="02040503050406030204" pitchFamily="18" charset="0"/>
                            </a:rPr>
                            <m:t>𝐵</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𝐸</m:t>
                          </m:r>
                        </m:e>
                        <m:sub>
                          <m:r>
                            <a:rPr lang="en-US" sz="2800" i="1">
                              <a:latin typeface="Cambria Math" panose="02040503050406030204" pitchFamily="18" charset="0"/>
                            </a:rPr>
                            <m:t>𝐴</m:t>
                          </m:r>
                          <m:r>
                            <a:rPr lang="en-US" sz="2800" i="1">
                              <a:latin typeface="Cambria Math" panose="02040503050406030204" pitchFamily="18" charset="0"/>
                            </a:rPr>
                            <m:t>−</m:t>
                          </m:r>
                          <m:r>
                            <a:rPr lang="en-US" sz="2800" i="1">
                              <a:latin typeface="Cambria Math" panose="02040503050406030204" pitchFamily="18" charset="0"/>
                            </a:rPr>
                            <m:t>𝐴</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𝐸</m:t>
                          </m:r>
                        </m:e>
                        <m:sub>
                          <m:r>
                            <a:rPr lang="en-US" sz="2800" i="1">
                              <a:latin typeface="Cambria Math" panose="02040503050406030204" pitchFamily="18" charset="0"/>
                            </a:rPr>
                            <m:t>𝐵</m:t>
                          </m:r>
                          <m:r>
                            <a:rPr lang="en-US" sz="2800" i="1">
                              <a:latin typeface="Cambria Math" panose="02040503050406030204" pitchFamily="18" charset="0"/>
                            </a:rPr>
                            <m:t>−</m:t>
                          </m:r>
                          <m:r>
                            <a:rPr lang="en-US" sz="2800" i="1">
                              <a:latin typeface="Cambria Math" panose="02040503050406030204" pitchFamily="18" charset="0"/>
                            </a:rPr>
                            <m:t>𝐵</m:t>
                          </m:r>
                        </m:sub>
                      </m:sSub>
                      <m:sSup>
                        <m:sSupPr>
                          <m:ctrlPr>
                            <a:rPr lang="en-US" sz="2800" i="1">
                              <a:latin typeface="Cambria Math" panose="02040503050406030204" pitchFamily="18" charset="0"/>
                            </a:rPr>
                          </m:ctrlPr>
                        </m:sSupPr>
                        <m:e>
                          <m:r>
                            <a:rPr lang="en-US" sz="2800" i="1">
                              <a:latin typeface="Cambria Math" panose="02040503050406030204" pitchFamily="18" charset="0"/>
                            </a:rPr>
                            <m:t>)</m:t>
                          </m:r>
                        </m:e>
                        <m:sup>
                          <m:r>
                            <a:rPr lang="en-US" sz="2800" i="1">
                              <a:latin typeface="Cambria Math" panose="02040503050406030204" pitchFamily="18" charset="0"/>
                            </a:rPr>
                            <m:t>1/2</m:t>
                          </m:r>
                        </m:sup>
                      </m:sSup>
                      <m:r>
                        <a:rPr lang="en-US" sz="2800" i="1">
                          <a:latin typeface="Cambria Math" panose="02040503050406030204" pitchFamily="18" charset="0"/>
                        </a:rPr>
                        <m:t>+30∙(</m:t>
                      </m:r>
                      <m:sSub>
                        <m:sSubPr>
                          <m:ctrlPr>
                            <a:rPr lang="en-US" sz="2800" i="1">
                              <a:latin typeface="Cambria Math" panose="02040503050406030204" pitchFamily="18" charset="0"/>
                            </a:rPr>
                          </m:ctrlPr>
                        </m:sSubPr>
                        <m:e>
                          <m:r>
                            <a:rPr lang="en-US" sz="2800" i="1">
                              <a:latin typeface="Cambria Math" panose="02040503050406030204" pitchFamily="18" charset="0"/>
                            </a:rPr>
                            <m:t>𝜒</m:t>
                          </m:r>
                        </m:e>
                        <m:sub>
                          <m:r>
                            <a:rPr lang="en-US" sz="2800" i="1">
                              <a:latin typeface="Cambria Math" panose="02040503050406030204" pitchFamily="18" charset="0"/>
                            </a:rPr>
                            <m:t>𝐴</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𝜒</m:t>
                          </m:r>
                        </m:e>
                        <m:sub>
                          <m:r>
                            <a:rPr lang="en-US" sz="2800" i="1">
                              <a:latin typeface="Cambria Math" panose="02040503050406030204" pitchFamily="18" charset="0"/>
                            </a:rPr>
                            <m:t>𝐵</m:t>
                          </m:r>
                        </m:sub>
                      </m:sSub>
                      <m:sSup>
                        <m:sSupPr>
                          <m:ctrlPr>
                            <a:rPr lang="en-US" sz="2800" i="1">
                              <a:latin typeface="Cambria Math" panose="02040503050406030204" pitchFamily="18" charset="0"/>
                            </a:rPr>
                          </m:ctrlPr>
                        </m:sSupPr>
                        <m:e>
                          <m:r>
                            <a:rPr lang="en-US" sz="2800" i="1">
                              <a:latin typeface="Cambria Math" panose="02040503050406030204" pitchFamily="18" charset="0"/>
                            </a:rPr>
                            <m:t>)</m:t>
                          </m:r>
                        </m:e>
                        <m:sup>
                          <m:r>
                            <a:rPr lang="en-US" sz="2800" i="1">
                              <a:latin typeface="Cambria Math" panose="02040503050406030204" pitchFamily="18" charset="0"/>
                            </a:rPr>
                            <m:t>2</m:t>
                          </m:r>
                        </m:sup>
                      </m:sSup>
                    </m:oMath>
                  </a14:m>
                  <a:r>
                    <a:rPr lang="en-US" sz="2800"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23" name="Rectangle 22"/>
                <p:cNvSpPr>
                  <a:spLocks noRot="1" noChangeAspect="1" noMove="1" noResize="1" noEditPoints="1" noAdjustHandles="1" noChangeArrowheads="1" noChangeShapeType="1" noTextEdit="1"/>
                </p:cNvSpPr>
                <p:nvPr/>
              </p:nvSpPr>
              <p:spPr>
                <a:xfrm>
                  <a:off x="2811613" y="2682984"/>
                  <a:ext cx="6682344" cy="539315"/>
                </a:xfrm>
                <a:prstGeom prst="rect">
                  <a:avLst/>
                </a:prstGeom>
                <a:blipFill rotWithShape="0">
                  <a:blip r:embed="rId4"/>
                  <a:stretch>
                    <a:fillRect/>
                  </a:stretch>
                </a:blipFill>
              </p:spPr>
              <p:txBody>
                <a:bodyPr/>
                <a:lstStyle/>
                <a:p>
                  <a:r>
                    <a:rPr lang="en-US">
                      <a:noFill/>
                    </a:rPr>
                    <a:t> </a:t>
                  </a:r>
                </a:p>
              </p:txBody>
            </p:sp>
          </mc:Fallback>
        </mc:AlternateContent>
        <p:cxnSp>
          <p:nvCxnSpPr>
            <p:cNvPr id="24" name="Straight Arrow Connector 23"/>
            <p:cNvCxnSpPr/>
            <p:nvPr/>
          </p:nvCxnSpPr>
          <p:spPr>
            <a:xfrm>
              <a:off x="4617156" y="3222299"/>
              <a:ext cx="0" cy="34499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020756" y="3222299"/>
              <a:ext cx="0" cy="34499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79393" y="3556000"/>
              <a:ext cx="3721853" cy="369332"/>
            </a:xfrm>
            <a:prstGeom prst="rect">
              <a:avLst/>
            </a:prstGeom>
            <a:noFill/>
          </p:spPr>
          <p:txBody>
            <a:bodyPr wrap="none" rtlCol="0">
              <a:spAutoFit/>
            </a:bodyPr>
            <a:lstStyle/>
            <a:p>
              <a:r>
                <a:rPr lang="en-US" b="1" dirty="0" smtClean="0">
                  <a:solidFill>
                    <a:srgbClr val="0070C0"/>
                  </a:solidFill>
                </a:rPr>
                <a:t>Homonuclear bond energy of atom A</a:t>
              </a:r>
              <a:endParaRPr lang="en-US" b="1" dirty="0">
                <a:solidFill>
                  <a:srgbClr val="0070C0"/>
                </a:solidFill>
              </a:endParaRPr>
            </a:p>
          </p:txBody>
        </p:sp>
        <p:sp>
          <p:nvSpPr>
            <p:cNvPr id="27" name="TextBox 26"/>
            <p:cNvSpPr txBox="1"/>
            <p:nvPr/>
          </p:nvSpPr>
          <p:spPr>
            <a:xfrm>
              <a:off x="6747436" y="3544711"/>
              <a:ext cx="2789097" cy="369332"/>
            </a:xfrm>
            <a:prstGeom prst="rect">
              <a:avLst/>
            </a:prstGeom>
            <a:noFill/>
          </p:spPr>
          <p:txBody>
            <a:bodyPr wrap="none" rtlCol="0">
              <a:spAutoFit/>
            </a:bodyPr>
            <a:lstStyle/>
            <a:p>
              <a:r>
                <a:rPr lang="en-US" b="1" dirty="0" smtClean="0">
                  <a:solidFill>
                    <a:srgbClr val="0070C0"/>
                  </a:solidFill>
                </a:rPr>
                <a:t>Electronegativity of atom A</a:t>
              </a:r>
              <a:endParaRPr lang="en-US" b="1" dirty="0">
                <a:solidFill>
                  <a:srgbClr val="0070C0"/>
                </a:solidFill>
              </a:endParaRPr>
            </a:p>
          </p:txBody>
        </p:sp>
        <p:sp>
          <p:nvSpPr>
            <p:cNvPr id="28" name="Rectangle 27"/>
            <p:cNvSpPr/>
            <p:nvPr/>
          </p:nvSpPr>
          <p:spPr>
            <a:xfrm>
              <a:off x="2596445" y="2449689"/>
              <a:ext cx="7112000" cy="15917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428934" y="5357462"/>
            <a:ext cx="11051866" cy="461665"/>
          </a:xfrm>
          <a:prstGeom prst="rect">
            <a:avLst/>
          </a:prstGeom>
        </p:spPr>
        <p:txBody>
          <a:bodyPr wrap="square">
            <a:spAutoFit/>
          </a:bodyPr>
          <a:lstStyle/>
          <a:p>
            <a:pPr marL="342900" indent="-342900">
              <a:buFont typeface="Wingdings" panose="05000000000000000000" pitchFamily="2" charset="2"/>
              <a:buChar char="Ø"/>
            </a:pP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Homonuclear bond energies and electronegativity values can be found in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[4] </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669555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t="1633" b="3267"/>
          <a:stretch/>
        </p:blipFill>
        <p:spPr bwMode="auto">
          <a:xfrm>
            <a:off x="1987647" y="3571319"/>
            <a:ext cx="8226010" cy="2735036"/>
          </a:xfrm>
          <a:prstGeom prst="rect">
            <a:avLst/>
          </a:prstGeom>
          <a:solidFill>
            <a:srgbClr val="FFC000">
              <a:alpha val="50000"/>
            </a:srgbClr>
          </a:solidFill>
        </p:spPr>
      </p:pic>
      <p:sp>
        <p:nvSpPr>
          <p:cNvPr id="3" name="TextBox 2"/>
          <p:cNvSpPr txBox="1"/>
          <p:nvPr/>
        </p:nvSpPr>
        <p:spPr>
          <a:xfrm>
            <a:off x="744074" y="46354"/>
            <a:ext cx="10713155" cy="707886"/>
          </a:xfrm>
          <a:prstGeom prst="rect">
            <a:avLst/>
          </a:prstGeom>
          <a:noFill/>
        </p:spPr>
        <p:txBody>
          <a:bodyPr wrap="square" rtlCol="0">
            <a:spAutoFit/>
          </a:bodyPr>
          <a:lstStyle/>
          <a:p>
            <a:r>
              <a:rPr lang="en-US" sz="4000" b="1" dirty="0"/>
              <a:t>Surface binding energy </a:t>
            </a:r>
            <a:r>
              <a:rPr lang="en-US" sz="4000" b="1" dirty="0" smtClean="0"/>
              <a:t>calculation </a:t>
            </a:r>
            <a:r>
              <a:rPr lang="en-US" sz="4000" b="1" dirty="0"/>
              <a:t>for PM and SD</a:t>
            </a:r>
          </a:p>
        </p:txBody>
      </p:sp>
      <mc:AlternateContent xmlns:mc="http://schemas.openxmlformats.org/markup-compatibility/2006" xmlns:a14="http://schemas.microsoft.com/office/drawing/2010/main">
        <mc:Choice Requires="a14">
          <p:sp>
            <p:nvSpPr>
              <p:cNvPr id="4" name="TextBox 3"/>
              <p:cNvSpPr txBox="1"/>
              <p:nvPr/>
            </p:nvSpPr>
            <p:spPr>
              <a:xfrm>
                <a:off x="280996" y="716533"/>
                <a:ext cx="11369135" cy="830997"/>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surface binding energy (</a:t>
                </a:r>
                <a14:m>
                  <m:oMath xmlns:m="http://schemas.openxmlformats.org/officeDocument/2006/math">
                    <m:r>
                      <a:rPr lang="en-US" sz="2400" i="1">
                        <a:solidFill>
                          <a:schemeClr val="tx1">
                            <a:lumMod val="65000"/>
                            <a:lumOff val="35000"/>
                          </a:schemeClr>
                        </a:solidFill>
                        <a:latin typeface="Cambria Math" panose="02040503050406030204" pitchFamily="18" charset="0"/>
                      </a:rPr>
                      <m:t>𝑈</m:t>
                    </m:r>
                  </m:oMath>
                </a14:m>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of atom A may be calculated through the bond structure of the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atom  </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80996" y="716533"/>
                <a:ext cx="11369135" cy="830997"/>
              </a:xfrm>
              <a:prstGeom prst="rect">
                <a:avLst/>
              </a:prstGeom>
              <a:blipFill rotWithShape="0">
                <a:blip r:embed="rId3"/>
                <a:stretch>
                  <a:fillRect l="-697" t="-6618" r="-858" b="-16176"/>
                </a:stretch>
              </a:blipFill>
            </p:spPr>
            <p:txBody>
              <a:bodyPr/>
              <a:lstStyle/>
              <a:p>
                <a:r>
                  <a:rPr lang="en-US">
                    <a:noFill/>
                  </a:rPr>
                  <a:t> </a:t>
                </a:r>
              </a:p>
            </p:txBody>
          </p:sp>
        </mc:Fallback>
      </mc:AlternateContent>
      <p:sp>
        <p:nvSpPr>
          <p:cNvPr id="5" name="Rectangle 4"/>
          <p:cNvSpPr/>
          <p:nvPr/>
        </p:nvSpPr>
        <p:spPr>
          <a:xfrm>
            <a:off x="2374719" y="3188724"/>
            <a:ext cx="7655823" cy="400110"/>
          </a:xfrm>
          <a:prstGeom prst="rect">
            <a:avLst/>
          </a:prstGeom>
        </p:spPr>
        <p:txBody>
          <a:bodyPr wrap="square">
            <a:spAutoFit/>
          </a:bodyPr>
          <a:lstStyle/>
          <a:p>
            <a:r>
              <a:rPr lang="en-US" sz="2000" dirty="0">
                <a:ea typeface="Tahoma" panose="020B0604030504040204" pitchFamily="34" charset="0"/>
                <a:cs typeface="Lucida Sans Unicode" panose="020B0602030504020204" pitchFamily="34" charset="0"/>
              </a:rPr>
              <a:t>Average expected number of neighbors  and the surface binding energy</a:t>
            </a:r>
          </a:p>
        </p:txBody>
      </p:sp>
      <p:grpSp>
        <p:nvGrpSpPr>
          <p:cNvPr id="8" name="Group 7"/>
          <p:cNvGrpSpPr/>
          <p:nvPr/>
        </p:nvGrpSpPr>
        <p:grpSpPr>
          <a:xfrm>
            <a:off x="2765778" y="1883224"/>
            <a:ext cx="6864927" cy="1030273"/>
            <a:chOff x="2946400" y="1825816"/>
            <a:chExt cx="6864927" cy="1030273"/>
          </a:xfrm>
        </p:grpSpPr>
        <mc:AlternateContent xmlns:mc="http://schemas.openxmlformats.org/markup-compatibility/2006" xmlns:a14="http://schemas.microsoft.com/office/drawing/2010/main">
          <mc:Choice Requires="a14">
            <p:sp>
              <p:nvSpPr>
                <p:cNvPr id="6" name="Rectangle 5"/>
                <p:cNvSpPr/>
                <p:nvPr/>
              </p:nvSpPr>
              <p:spPr>
                <a:xfrm>
                  <a:off x="3116220" y="1943745"/>
                  <a:ext cx="1941236" cy="764568"/>
                </a:xfrm>
                <a:prstGeom prst="rect">
                  <a:avLst/>
                </a:prstGeom>
                <a:solidFill>
                  <a:schemeClr val="accent5">
                    <a:lumMod val="60000"/>
                    <a:lumOff val="40000"/>
                    <a:alpha val="5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𝐴</m:t>
                            </m:r>
                          </m:sub>
                        </m:sSub>
                        <m:r>
                          <a:rPr lang="en-US">
                            <a:latin typeface="Cambria Math" panose="02040503050406030204" pitchFamily="18" charset="0"/>
                          </a:rPr>
                          <m:t>=</m:t>
                        </m:r>
                        <m:sSub>
                          <m:sSubPr>
                            <m:ctrlPr>
                              <a:rPr lang="en-US" i="1">
                                <a:latin typeface="Cambria Math" panose="02040503050406030204" pitchFamily="18" charset="0"/>
                              </a:rPr>
                            </m:ctrlPr>
                          </m:sSubPr>
                          <m:e>
                            <m:nary>
                              <m:naryPr>
                                <m:chr m:val="∑"/>
                                <m:limLoc m:val="undOvr"/>
                                <m:supHide m:val="on"/>
                                <m:ctrlPr>
                                  <a:rPr lang="en-US" i="1">
                                    <a:latin typeface="Cambria Math" panose="02040503050406030204" pitchFamily="18" charset="0"/>
                                  </a:rPr>
                                </m:ctrlPr>
                              </m:naryPr>
                              <m:sub>
                                <m:r>
                                  <a:rPr lang="en-US" i="1">
                                    <a:latin typeface="Cambria Math" panose="02040503050406030204" pitchFamily="18" charset="0"/>
                                  </a:rPr>
                                  <m:t>𝑖</m:t>
                                </m:r>
                                <m:r>
                                  <a:rPr lang="en-US">
                                    <a:latin typeface="Cambria Math" panose="02040503050406030204" pitchFamily="18" charset="0"/>
                                  </a:rPr>
                                  <m:t>=1</m:t>
                                </m:r>
                              </m:sub>
                              <m:sup/>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e>
                            </m:nary>
                            <m:r>
                              <a:rPr lang="en-US" i="1">
                                <a:latin typeface="Cambria Math" panose="02040503050406030204" pitchFamily="18" charset="0"/>
                              </a:rPr>
                              <m:t>𝐸</m:t>
                            </m:r>
                          </m:e>
                          <m:sub>
                            <m:r>
                              <a:rPr lang="en-US" i="1">
                                <a:latin typeface="Cambria Math" panose="02040503050406030204" pitchFamily="18" charset="0"/>
                              </a:rPr>
                              <m:t>𝐴</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𝑖</m:t>
                                </m:r>
                              </m:sub>
                            </m:sSub>
                          </m:sub>
                        </m:sSub>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116220" y="1943745"/>
                  <a:ext cx="1941236" cy="76456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306761" y="1883284"/>
                  <a:ext cx="4504566" cy="369332"/>
                </a:xfrm>
                <a:prstGeom prst="rect">
                  <a:avLst/>
                </a:prstGeom>
              </p:spPr>
              <p:txBody>
                <a:bodyPr wrap="non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smtClean="0">
                      <a:latin typeface="Times New Roman" panose="02020603050405020304" pitchFamily="18" charset="0"/>
                      <a:ea typeface="Times New Roman" panose="02020603050405020304" pitchFamily="18" charset="0"/>
                    </a:rPr>
                    <a:t>: Average </a:t>
                  </a:r>
                  <a:r>
                    <a:rPr lang="en-US" dirty="0">
                      <a:latin typeface="Times New Roman" panose="02020603050405020304" pitchFamily="18" charset="0"/>
                      <a:ea typeface="Times New Roman" panose="02020603050405020304" pitchFamily="18" charset="0"/>
                    </a:rPr>
                    <a:t>number of atom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𝐵</m:t>
                          </m:r>
                        </m:e>
                        <m:sub>
                          <m:r>
                            <a:rPr lang="en-US" i="1">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dirty="0"/>
                    <a:t> </a:t>
                  </a:r>
                  <a:r>
                    <a:rPr lang="en-US" dirty="0">
                      <a:latin typeface="Times New Roman" panose="02020603050405020304" pitchFamily="18" charset="0"/>
                      <a:cs typeface="Times New Roman" panose="02020603050405020304" pitchFamily="18" charset="0"/>
                    </a:rPr>
                    <a:t>around atom A</a:t>
                  </a:r>
                </a:p>
              </p:txBody>
            </p:sp>
          </mc:Choice>
          <mc:Fallback xmlns="">
            <p:sp>
              <p:nvSpPr>
                <p:cNvPr id="14" name="Rectangle 13"/>
                <p:cNvSpPr>
                  <a:spLocks noRot="1" noChangeAspect="1" noMove="1" noResize="1" noEditPoints="1" noAdjustHandles="1" noChangeArrowheads="1" noChangeShapeType="1" noTextEdit="1"/>
                </p:cNvSpPr>
                <p:nvPr/>
              </p:nvSpPr>
              <p:spPr>
                <a:xfrm>
                  <a:off x="5306761" y="1883284"/>
                  <a:ext cx="4504566" cy="369332"/>
                </a:xfrm>
                <a:prstGeom prst="rect">
                  <a:avLst/>
                </a:prstGeom>
                <a:blipFill rotWithShape="0">
                  <a:blip r:embed="rId5"/>
                  <a:stretch>
                    <a:fillRect t="-9836" b="-22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306761" y="2294845"/>
                  <a:ext cx="3645485" cy="396519"/>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 </m:t>
                      </m:r>
                    </m:oMath>
                  </a14:m>
                  <a:r>
                    <a:rPr lang="en-US" dirty="0" smtClean="0">
                      <a:latin typeface="Times New Roman" panose="02020603050405020304" pitchFamily="18" charset="0"/>
                      <a:ea typeface="Times New Roman" panose="02020603050405020304" pitchFamily="18" charset="0"/>
                    </a:rPr>
                    <a:t>Bond </a:t>
                  </a:r>
                  <a:r>
                    <a:rPr lang="en-US" dirty="0">
                      <a:latin typeface="Times New Roman" panose="02020603050405020304" pitchFamily="18" charset="0"/>
                      <a:ea typeface="Times New Roman" panose="02020603050405020304" pitchFamily="18" charset="0"/>
                    </a:rPr>
                    <a:t>energy between A and B</a:t>
                  </a:r>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5306761" y="2294845"/>
                  <a:ext cx="3645485" cy="396519"/>
                </a:xfrm>
                <a:prstGeom prst="rect">
                  <a:avLst/>
                </a:prstGeom>
                <a:blipFill rotWithShape="0">
                  <a:blip r:embed="rId6"/>
                  <a:stretch>
                    <a:fillRect t="-9231" r="-502" b="-16923"/>
                  </a:stretch>
                </a:blipFill>
              </p:spPr>
              <p:txBody>
                <a:bodyPr/>
                <a:lstStyle/>
                <a:p>
                  <a:r>
                    <a:rPr lang="en-US">
                      <a:noFill/>
                    </a:rPr>
                    <a:t> </a:t>
                  </a:r>
                </a:p>
              </p:txBody>
            </p:sp>
          </mc:Fallback>
        </mc:AlternateContent>
        <p:sp>
          <p:nvSpPr>
            <p:cNvPr id="7" name="Rectangle 6"/>
            <p:cNvSpPr/>
            <p:nvPr/>
          </p:nvSpPr>
          <p:spPr>
            <a:xfrm>
              <a:off x="2946400" y="1825816"/>
              <a:ext cx="6864927" cy="10302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3569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260" y="91017"/>
            <a:ext cx="11155646" cy="707886"/>
          </a:xfrm>
          <a:prstGeom prst="rect">
            <a:avLst/>
          </a:prstGeom>
          <a:noFill/>
        </p:spPr>
        <p:txBody>
          <a:bodyPr wrap="square" rtlCol="0">
            <a:spAutoFit/>
          </a:bodyPr>
          <a:lstStyle/>
          <a:p>
            <a:r>
              <a:rPr lang="en-US" sz="4000" b="1" dirty="0"/>
              <a:t>Explanation of the </a:t>
            </a:r>
            <a:r>
              <a:rPr lang="en-US" sz="4000" b="1" dirty="0" smtClean="0"/>
              <a:t>preferential milling </a:t>
            </a:r>
            <a:r>
              <a:rPr lang="en-US" sz="4000" b="1" dirty="0"/>
              <a:t>in PM and SD</a:t>
            </a:r>
          </a:p>
        </p:txBody>
      </p:sp>
      <p:sp>
        <p:nvSpPr>
          <p:cNvPr id="3" name="TextBox 2"/>
          <p:cNvSpPr txBox="1"/>
          <p:nvPr/>
        </p:nvSpPr>
        <p:spPr>
          <a:xfrm>
            <a:off x="288157" y="1157973"/>
            <a:ext cx="11396749" cy="4154984"/>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Milling (or sputtering)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only occurs when the energy transferred from the incident Ga ion to the target atom near the surface exceeds a critical value, which is the surface binding energy.</a:t>
            </a:r>
          </a:p>
          <a:p>
            <a:pPr marL="342900" indent="-342900" algn="just">
              <a:buFont typeface="Wingdings" panose="05000000000000000000" pitchFamily="2" charset="2"/>
              <a:buChar char="Ø"/>
            </a:pP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Ge has the highest surface binding energy in both PM and SD, so the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milling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rate is expected to be lower than the other elements. The result is that Ge is enriched at the surface.</a:t>
            </a:r>
          </a:p>
          <a:p>
            <a:pPr marL="342900" indent="-342900" algn="just">
              <a:buFont typeface="Wingdings" panose="05000000000000000000" pitchFamily="2" charset="2"/>
              <a:buChar char="Ø"/>
            </a:pP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Te in PM and Se in SD have the lowest surface binding energy so that their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milling rate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is higher, leading to lower concentration of Te in PM and Se in SD in the surface region.  </a:t>
            </a:r>
          </a:p>
        </p:txBody>
      </p:sp>
    </p:spTree>
    <p:extLst>
      <p:ext uri="{BB962C8B-B14F-4D97-AF65-F5344CB8AC3E}">
        <p14:creationId xmlns:p14="http://schemas.microsoft.com/office/powerpoint/2010/main" val="3138034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782" y="-89824"/>
            <a:ext cx="11975125" cy="707886"/>
          </a:xfrm>
          <a:prstGeom prst="rect">
            <a:avLst/>
          </a:prstGeom>
        </p:spPr>
        <p:txBody>
          <a:bodyPr wrap="square">
            <a:spAutoFit/>
          </a:bodyPr>
          <a:lstStyle/>
          <a:p>
            <a:pPr algn="ctr"/>
            <a:r>
              <a:rPr lang="en-US" sz="4000" b="1" dirty="0" smtClean="0"/>
              <a:t>Key learning from FIB preferential milling</a:t>
            </a:r>
          </a:p>
        </p:txBody>
      </p:sp>
      <p:sp>
        <p:nvSpPr>
          <p:cNvPr id="3" name="TextBox 2"/>
          <p:cNvSpPr txBox="1"/>
          <p:nvPr/>
        </p:nvSpPr>
        <p:spPr>
          <a:xfrm>
            <a:off x="354473" y="4443087"/>
            <a:ext cx="11396749" cy="2123658"/>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FIB preferential milling will affect the overall composition analysis of PM and SD cells. </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endParaRPr lang="en-US" sz="1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Accurate composition analysis requires that the sample be prepared with memory cells sealed in dielectric material to prevent preferential milling. End point control is critical for successful sample preparation.   </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19" name="Group 118"/>
          <p:cNvGrpSpPr/>
          <p:nvPr/>
        </p:nvGrpSpPr>
        <p:grpSpPr>
          <a:xfrm>
            <a:off x="2306584" y="954588"/>
            <a:ext cx="7339798" cy="3050614"/>
            <a:chOff x="1861351" y="612559"/>
            <a:chExt cx="7339798" cy="3050614"/>
          </a:xfrm>
        </p:grpSpPr>
        <p:sp>
          <p:nvSpPr>
            <p:cNvPr id="22" name="Rectangle 21"/>
            <p:cNvSpPr/>
            <p:nvPr/>
          </p:nvSpPr>
          <p:spPr>
            <a:xfrm>
              <a:off x="5349240" y="2527722"/>
              <a:ext cx="565266" cy="467470"/>
            </a:xfrm>
            <a:prstGeom prst="rect">
              <a:avLst/>
            </a:pr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991792" y="2197170"/>
              <a:ext cx="918435" cy="330551"/>
            </a:xfrm>
            <a:custGeom>
              <a:avLst/>
              <a:gdLst>
                <a:gd name="connsiteX0" fmla="*/ 0 w 914400"/>
                <a:gd name="connsiteY0" fmla="*/ 16625 h 324196"/>
                <a:gd name="connsiteX1" fmla="*/ 349135 w 914400"/>
                <a:gd name="connsiteY1" fmla="*/ 315884 h 324196"/>
                <a:gd name="connsiteX2" fmla="*/ 914400 w 914400"/>
                <a:gd name="connsiteY2" fmla="*/ 324196 h 324196"/>
                <a:gd name="connsiteX3" fmla="*/ 523702 w 914400"/>
                <a:gd name="connsiteY3" fmla="*/ 0 h 324196"/>
                <a:gd name="connsiteX4" fmla="*/ 0 w 914400"/>
                <a:gd name="connsiteY4" fmla="*/ 16625 h 3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324196">
                  <a:moveTo>
                    <a:pt x="0" y="16625"/>
                  </a:moveTo>
                  <a:lnTo>
                    <a:pt x="349135" y="315884"/>
                  </a:lnTo>
                  <a:lnTo>
                    <a:pt x="914400" y="324196"/>
                  </a:lnTo>
                  <a:lnTo>
                    <a:pt x="523702" y="0"/>
                  </a:lnTo>
                  <a:lnTo>
                    <a:pt x="0" y="16625"/>
                  </a:lnTo>
                  <a:close/>
                </a:path>
              </a:pathLst>
            </a:cu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983480" y="2219941"/>
              <a:ext cx="369916" cy="780954"/>
            </a:xfrm>
            <a:custGeom>
              <a:avLst/>
              <a:gdLst>
                <a:gd name="connsiteX0" fmla="*/ 0 w 390698"/>
                <a:gd name="connsiteY0" fmla="*/ 0 h 798022"/>
                <a:gd name="connsiteX1" fmla="*/ 390698 w 390698"/>
                <a:gd name="connsiteY1" fmla="*/ 324196 h 798022"/>
                <a:gd name="connsiteX2" fmla="*/ 382386 w 390698"/>
                <a:gd name="connsiteY2" fmla="*/ 798022 h 798022"/>
                <a:gd name="connsiteX3" fmla="*/ 16626 w 390698"/>
                <a:gd name="connsiteY3" fmla="*/ 490451 h 798022"/>
                <a:gd name="connsiteX4" fmla="*/ 0 w 390698"/>
                <a:gd name="connsiteY4" fmla="*/ 0 h 79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8" h="798022">
                  <a:moveTo>
                    <a:pt x="0" y="0"/>
                  </a:moveTo>
                  <a:lnTo>
                    <a:pt x="390698" y="324196"/>
                  </a:lnTo>
                  <a:lnTo>
                    <a:pt x="382386" y="798022"/>
                  </a:lnTo>
                  <a:lnTo>
                    <a:pt x="16626" y="490451"/>
                  </a:lnTo>
                  <a:lnTo>
                    <a:pt x="0" y="0"/>
                  </a:lnTo>
                  <a:close/>
                </a:path>
              </a:pathLst>
            </a:cu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865917" y="2560068"/>
              <a:ext cx="565266" cy="467470"/>
            </a:xfrm>
            <a:prstGeom prst="rect">
              <a:avLst/>
            </a:pr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508470" y="2229516"/>
              <a:ext cx="914400" cy="330551"/>
            </a:xfrm>
            <a:custGeom>
              <a:avLst/>
              <a:gdLst>
                <a:gd name="connsiteX0" fmla="*/ 0 w 914400"/>
                <a:gd name="connsiteY0" fmla="*/ 16625 h 324196"/>
                <a:gd name="connsiteX1" fmla="*/ 349135 w 914400"/>
                <a:gd name="connsiteY1" fmla="*/ 315884 h 324196"/>
                <a:gd name="connsiteX2" fmla="*/ 914400 w 914400"/>
                <a:gd name="connsiteY2" fmla="*/ 324196 h 324196"/>
                <a:gd name="connsiteX3" fmla="*/ 523702 w 914400"/>
                <a:gd name="connsiteY3" fmla="*/ 0 h 324196"/>
                <a:gd name="connsiteX4" fmla="*/ 0 w 914400"/>
                <a:gd name="connsiteY4" fmla="*/ 16625 h 3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324196">
                  <a:moveTo>
                    <a:pt x="0" y="16625"/>
                  </a:moveTo>
                  <a:lnTo>
                    <a:pt x="349135" y="315884"/>
                  </a:lnTo>
                  <a:lnTo>
                    <a:pt x="914400" y="324196"/>
                  </a:lnTo>
                  <a:lnTo>
                    <a:pt x="523702" y="0"/>
                  </a:lnTo>
                  <a:lnTo>
                    <a:pt x="0" y="16625"/>
                  </a:lnTo>
                  <a:close/>
                </a:path>
              </a:pathLst>
            </a:cu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7500157" y="2252287"/>
              <a:ext cx="369916" cy="780954"/>
            </a:xfrm>
            <a:custGeom>
              <a:avLst/>
              <a:gdLst>
                <a:gd name="connsiteX0" fmla="*/ 0 w 390698"/>
                <a:gd name="connsiteY0" fmla="*/ 0 h 798022"/>
                <a:gd name="connsiteX1" fmla="*/ 390698 w 390698"/>
                <a:gd name="connsiteY1" fmla="*/ 324196 h 798022"/>
                <a:gd name="connsiteX2" fmla="*/ 382386 w 390698"/>
                <a:gd name="connsiteY2" fmla="*/ 798022 h 798022"/>
                <a:gd name="connsiteX3" fmla="*/ 16626 w 390698"/>
                <a:gd name="connsiteY3" fmla="*/ 490451 h 798022"/>
                <a:gd name="connsiteX4" fmla="*/ 0 w 390698"/>
                <a:gd name="connsiteY4" fmla="*/ 0 h 79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8" h="798022">
                  <a:moveTo>
                    <a:pt x="0" y="0"/>
                  </a:moveTo>
                  <a:lnTo>
                    <a:pt x="390698" y="324196"/>
                  </a:lnTo>
                  <a:lnTo>
                    <a:pt x="382386" y="798022"/>
                  </a:lnTo>
                  <a:lnTo>
                    <a:pt x="16626" y="490451"/>
                  </a:lnTo>
                  <a:lnTo>
                    <a:pt x="0" y="0"/>
                  </a:lnTo>
                  <a:close/>
                </a:path>
              </a:pathLst>
            </a:cu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115617" y="1281495"/>
              <a:ext cx="574824" cy="767940"/>
            </a:xfrm>
            <a:prstGeom prst="rect">
              <a:avLst/>
            </a:pr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139737" y="2519453"/>
              <a:ext cx="565266" cy="467470"/>
            </a:xfrm>
            <a:prstGeom prst="rect">
              <a:avLst/>
            </a:pr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3782290" y="2188901"/>
              <a:ext cx="914400" cy="330551"/>
            </a:xfrm>
            <a:custGeom>
              <a:avLst/>
              <a:gdLst>
                <a:gd name="connsiteX0" fmla="*/ 0 w 914400"/>
                <a:gd name="connsiteY0" fmla="*/ 16625 h 324196"/>
                <a:gd name="connsiteX1" fmla="*/ 349135 w 914400"/>
                <a:gd name="connsiteY1" fmla="*/ 315884 h 324196"/>
                <a:gd name="connsiteX2" fmla="*/ 914400 w 914400"/>
                <a:gd name="connsiteY2" fmla="*/ 324196 h 324196"/>
                <a:gd name="connsiteX3" fmla="*/ 523702 w 914400"/>
                <a:gd name="connsiteY3" fmla="*/ 0 h 324196"/>
                <a:gd name="connsiteX4" fmla="*/ 0 w 914400"/>
                <a:gd name="connsiteY4" fmla="*/ 16625 h 3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324196">
                  <a:moveTo>
                    <a:pt x="0" y="16625"/>
                  </a:moveTo>
                  <a:lnTo>
                    <a:pt x="349135" y="315884"/>
                  </a:lnTo>
                  <a:lnTo>
                    <a:pt x="914400" y="324196"/>
                  </a:lnTo>
                  <a:lnTo>
                    <a:pt x="523702" y="0"/>
                  </a:lnTo>
                  <a:lnTo>
                    <a:pt x="0" y="16625"/>
                  </a:lnTo>
                  <a:close/>
                </a:path>
              </a:pathLst>
            </a:cu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773977" y="2211672"/>
              <a:ext cx="369916" cy="780954"/>
            </a:xfrm>
            <a:custGeom>
              <a:avLst/>
              <a:gdLst>
                <a:gd name="connsiteX0" fmla="*/ 0 w 390698"/>
                <a:gd name="connsiteY0" fmla="*/ 0 h 798022"/>
                <a:gd name="connsiteX1" fmla="*/ 390698 w 390698"/>
                <a:gd name="connsiteY1" fmla="*/ 324196 h 798022"/>
                <a:gd name="connsiteX2" fmla="*/ 382386 w 390698"/>
                <a:gd name="connsiteY2" fmla="*/ 798022 h 798022"/>
                <a:gd name="connsiteX3" fmla="*/ 16626 w 390698"/>
                <a:gd name="connsiteY3" fmla="*/ 490451 h 798022"/>
                <a:gd name="connsiteX4" fmla="*/ 0 w 390698"/>
                <a:gd name="connsiteY4" fmla="*/ 0 h 79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8" h="798022">
                  <a:moveTo>
                    <a:pt x="0" y="0"/>
                  </a:moveTo>
                  <a:lnTo>
                    <a:pt x="390698" y="324196"/>
                  </a:lnTo>
                  <a:lnTo>
                    <a:pt x="382386" y="798022"/>
                  </a:lnTo>
                  <a:lnTo>
                    <a:pt x="16626" y="490451"/>
                  </a:lnTo>
                  <a:lnTo>
                    <a:pt x="0" y="0"/>
                  </a:lnTo>
                  <a:close/>
                </a:path>
              </a:pathLst>
            </a:cu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3721962" y="947772"/>
              <a:ext cx="382827" cy="1097948"/>
            </a:xfrm>
            <a:custGeom>
              <a:avLst/>
              <a:gdLst>
                <a:gd name="connsiteX0" fmla="*/ 6675 w 387119"/>
                <a:gd name="connsiteY0" fmla="*/ 0 h 1111297"/>
                <a:gd name="connsiteX1" fmla="*/ 387119 w 387119"/>
                <a:gd name="connsiteY1" fmla="*/ 327049 h 1111297"/>
                <a:gd name="connsiteX2" fmla="*/ 387119 w 387119"/>
                <a:gd name="connsiteY2" fmla="*/ 1111297 h 1111297"/>
                <a:gd name="connsiteX3" fmla="*/ 0 w 387119"/>
                <a:gd name="connsiteY3" fmla="*/ 827632 h 1111297"/>
                <a:gd name="connsiteX4" fmla="*/ 6675 w 387119"/>
                <a:gd name="connsiteY4" fmla="*/ 0 h 1111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19" h="1111297">
                  <a:moveTo>
                    <a:pt x="6675" y="0"/>
                  </a:moveTo>
                  <a:lnTo>
                    <a:pt x="387119" y="327049"/>
                  </a:lnTo>
                  <a:lnTo>
                    <a:pt x="387119" y="1111297"/>
                  </a:lnTo>
                  <a:lnTo>
                    <a:pt x="0" y="827632"/>
                  </a:lnTo>
                  <a:lnTo>
                    <a:pt x="6675" y="0"/>
                  </a:lnTo>
                  <a:close/>
                </a:path>
              </a:pathLst>
            </a:cu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3733611" y="944435"/>
              <a:ext cx="948517" cy="327048"/>
            </a:xfrm>
            <a:custGeom>
              <a:avLst/>
              <a:gdLst>
                <a:gd name="connsiteX0" fmla="*/ 0 w 964458"/>
                <a:gd name="connsiteY0" fmla="*/ 0 h 330385"/>
                <a:gd name="connsiteX1" fmla="*/ 387118 w 964458"/>
                <a:gd name="connsiteY1" fmla="*/ 330385 h 330385"/>
                <a:gd name="connsiteX2" fmla="*/ 964458 w 964458"/>
                <a:gd name="connsiteY2" fmla="*/ 330385 h 330385"/>
                <a:gd name="connsiteX3" fmla="*/ 560654 w 964458"/>
                <a:gd name="connsiteY3" fmla="*/ 6674 h 330385"/>
                <a:gd name="connsiteX4" fmla="*/ 0 w 964458"/>
                <a:gd name="connsiteY4" fmla="*/ 0 h 33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8" h="330385">
                  <a:moveTo>
                    <a:pt x="0" y="0"/>
                  </a:moveTo>
                  <a:lnTo>
                    <a:pt x="387118" y="330385"/>
                  </a:lnTo>
                  <a:lnTo>
                    <a:pt x="964458" y="330385"/>
                  </a:lnTo>
                  <a:lnTo>
                    <a:pt x="560654" y="6674"/>
                  </a:lnTo>
                  <a:lnTo>
                    <a:pt x="0" y="0"/>
                  </a:lnTo>
                  <a:close/>
                </a:path>
              </a:pathLst>
            </a:cu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565298" y="2537104"/>
              <a:ext cx="565266" cy="467470"/>
            </a:xfrm>
            <a:prstGeom prst="rect">
              <a:avLst/>
            </a:pr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6207851" y="2206552"/>
              <a:ext cx="914400" cy="330551"/>
            </a:xfrm>
            <a:custGeom>
              <a:avLst/>
              <a:gdLst>
                <a:gd name="connsiteX0" fmla="*/ 0 w 914400"/>
                <a:gd name="connsiteY0" fmla="*/ 16625 h 324196"/>
                <a:gd name="connsiteX1" fmla="*/ 349135 w 914400"/>
                <a:gd name="connsiteY1" fmla="*/ 315884 h 324196"/>
                <a:gd name="connsiteX2" fmla="*/ 914400 w 914400"/>
                <a:gd name="connsiteY2" fmla="*/ 324196 h 324196"/>
                <a:gd name="connsiteX3" fmla="*/ 523702 w 914400"/>
                <a:gd name="connsiteY3" fmla="*/ 0 h 324196"/>
                <a:gd name="connsiteX4" fmla="*/ 0 w 914400"/>
                <a:gd name="connsiteY4" fmla="*/ 16625 h 3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324196">
                  <a:moveTo>
                    <a:pt x="0" y="16625"/>
                  </a:moveTo>
                  <a:lnTo>
                    <a:pt x="349135" y="315884"/>
                  </a:lnTo>
                  <a:lnTo>
                    <a:pt x="914400" y="324196"/>
                  </a:lnTo>
                  <a:lnTo>
                    <a:pt x="523702" y="0"/>
                  </a:lnTo>
                  <a:lnTo>
                    <a:pt x="0" y="16625"/>
                  </a:lnTo>
                  <a:close/>
                </a:path>
              </a:pathLst>
            </a:cu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6199538" y="2229323"/>
              <a:ext cx="369916" cy="780954"/>
            </a:xfrm>
            <a:custGeom>
              <a:avLst/>
              <a:gdLst>
                <a:gd name="connsiteX0" fmla="*/ 0 w 390698"/>
                <a:gd name="connsiteY0" fmla="*/ 0 h 798022"/>
                <a:gd name="connsiteX1" fmla="*/ 390698 w 390698"/>
                <a:gd name="connsiteY1" fmla="*/ 324196 h 798022"/>
                <a:gd name="connsiteX2" fmla="*/ 382386 w 390698"/>
                <a:gd name="connsiteY2" fmla="*/ 798022 h 798022"/>
                <a:gd name="connsiteX3" fmla="*/ 16626 w 390698"/>
                <a:gd name="connsiteY3" fmla="*/ 490451 h 798022"/>
                <a:gd name="connsiteX4" fmla="*/ 0 w 390698"/>
                <a:gd name="connsiteY4" fmla="*/ 0 h 79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8" h="798022">
                  <a:moveTo>
                    <a:pt x="0" y="0"/>
                  </a:moveTo>
                  <a:lnTo>
                    <a:pt x="390698" y="324196"/>
                  </a:lnTo>
                  <a:lnTo>
                    <a:pt x="382386" y="798022"/>
                  </a:lnTo>
                  <a:lnTo>
                    <a:pt x="16626" y="490451"/>
                  </a:lnTo>
                  <a:lnTo>
                    <a:pt x="0" y="0"/>
                  </a:lnTo>
                  <a:close/>
                </a:path>
              </a:pathLst>
            </a:custGeom>
            <a:solidFill>
              <a:srgbClr val="BD9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320203" y="1296109"/>
              <a:ext cx="574824" cy="767940"/>
            </a:xfrm>
            <a:prstGeom prst="rect">
              <a:avLst/>
            </a:pr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4926548" y="962386"/>
              <a:ext cx="382827" cy="1097948"/>
            </a:xfrm>
            <a:custGeom>
              <a:avLst/>
              <a:gdLst>
                <a:gd name="connsiteX0" fmla="*/ 6675 w 387119"/>
                <a:gd name="connsiteY0" fmla="*/ 0 h 1111297"/>
                <a:gd name="connsiteX1" fmla="*/ 387119 w 387119"/>
                <a:gd name="connsiteY1" fmla="*/ 327049 h 1111297"/>
                <a:gd name="connsiteX2" fmla="*/ 387119 w 387119"/>
                <a:gd name="connsiteY2" fmla="*/ 1111297 h 1111297"/>
                <a:gd name="connsiteX3" fmla="*/ 0 w 387119"/>
                <a:gd name="connsiteY3" fmla="*/ 827632 h 1111297"/>
                <a:gd name="connsiteX4" fmla="*/ 6675 w 387119"/>
                <a:gd name="connsiteY4" fmla="*/ 0 h 1111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19" h="1111297">
                  <a:moveTo>
                    <a:pt x="6675" y="0"/>
                  </a:moveTo>
                  <a:lnTo>
                    <a:pt x="387119" y="327049"/>
                  </a:lnTo>
                  <a:lnTo>
                    <a:pt x="387119" y="1111297"/>
                  </a:lnTo>
                  <a:lnTo>
                    <a:pt x="0" y="827632"/>
                  </a:lnTo>
                  <a:lnTo>
                    <a:pt x="6675" y="0"/>
                  </a:lnTo>
                  <a:close/>
                </a:path>
              </a:pathLst>
            </a:cu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4938197" y="959049"/>
              <a:ext cx="948517" cy="327048"/>
            </a:xfrm>
            <a:custGeom>
              <a:avLst/>
              <a:gdLst>
                <a:gd name="connsiteX0" fmla="*/ 0 w 964458"/>
                <a:gd name="connsiteY0" fmla="*/ 0 h 330385"/>
                <a:gd name="connsiteX1" fmla="*/ 387118 w 964458"/>
                <a:gd name="connsiteY1" fmla="*/ 330385 h 330385"/>
                <a:gd name="connsiteX2" fmla="*/ 964458 w 964458"/>
                <a:gd name="connsiteY2" fmla="*/ 330385 h 330385"/>
                <a:gd name="connsiteX3" fmla="*/ 560654 w 964458"/>
                <a:gd name="connsiteY3" fmla="*/ 6674 h 330385"/>
                <a:gd name="connsiteX4" fmla="*/ 0 w 964458"/>
                <a:gd name="connsiteY4" fmla="*/ 0 h 33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8" h="330385">
                  <a:moveTo>
                    <a:pt x="0" y="0"/>
                  </a:moveTo>
                  <a:lnTo>
                    <a:pt x="387118" y="330385"/>
                  </a:lnTo>
                  <a:lnTo>
                    <a:pt x="964458" y="330385"/>
                  </a:lnTo>
                  <a:lnTo>
                    <a:pt x="560654" y="6674"/>
                  </a:lnTo>
                  <a:lnTo>
                    <a:pt x="0" y="0"/>
                  </a:lnTo>
                  <a:close/>
                </a:path>
              </a:pathLst>
            </a:cu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6547754" y="1296108"/>
              <a:ext cx="574824" cy="767940"/>
            </a:xfrm>
            <a:prstGeom prst="rect">
              <a:avLst/>
            </a:pr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6154099" y="962385"/>
              <a:ext cx="382827" cy="1097948"/>
            </a:xfrm>
            <a:custGeom>
              <a:avLst/>
              <a:gdLst>
                <a:gd name="connsiteX0" fmla="*/ 6675 w 387119"/>
                <a:gd name="connsiteY0" fmla="*/ 0 h 1111297"/>
                <a:gd name="connsiteX1" fmla="*/ 387119 w 387119"/>
                <a:gd name="connsiteY1" fmla="*/ 327049 h 1111297"/>
                <a:gd name="connsiteX2" fmla="*/ 387119 w 387119"/>
                <a:gd name="connsiteY2" fmla="*/ 1111297 h 1111297"/>
                <a:gd name="connsiteX3" fmla="*/ 0 w 387119"/>
                <a:gd name="connsiteY3" fmla="*/ 827632 h 1111297"/>
                <a:gd name="connsiteX4" fmla="*/ 6675 w 387119"/>
                <a:gd name="connsiteY4" fmla="*/ 0 h 1111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19" h="1111297">
                  <a:moveTo>
                    <a:pt x="6675" y="0"/>
                  </a:moveTo>
                  <a:lnTo>
                    <a:pt x="387119" y="327049"/>
                  </a:lnTo>
                  <a:lnTo>
                    <a:pt x="387119" y="1111297"/>
                  </a:lnTo>
                  <a:lnTo>
                    <a:pt x="0" y="827632"/>
                  </a:lnTo>
                  <a:lnTo>
                    <a:pt x="6675" y="0"/>
                  </a:lnTo>
                  <a:close/>
                </a:path>
              </a:pathLst>
            </a:cu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6165748" y="959048"/>
              <a:ext cx="948517" cy="327048"/>
            </a:xfrm>
            <a:custGeom>
              <a:avLst/>
              <a:gdLst>
                <a:gd name="connsiteX0" fmla="*/ 0 w 964458"/>
                <a:gd name="connsiteY0" fmla="*/ 0 h 330385"/>
                <a:gd name="connsiteX1" fmla="*/ 387118 w 964458"/>
                <a:gd name="connsiteY1" fmla="*/ 330385 h 330385"/>
                <a:gd name="connsiteX2" fmla="*/ 964458 w 964458"/>
                <a:gd name="connsiteY2" fmla="*/ 330385 h 330385"/>
                <a:gd name="connsiteX3" fmla="*/ 560654 w 964458"/>
                <a:gd name="connsiteY3" fmla="*/ 6674 h 330385"/>
                <a:gd name="connsiteX4" fmla="*/ 0 w 964458"/>
                <a:gd name="connsiteY4" fmla="*/ 0 h 33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8" h="330385">
                  <a:moveTo>
                    <a:pt x="0" y="0"/>
                  </a:moveTo>
                  <a:lnTo>
                    <a:pt x="387118" y="330385"/>
                  </a:lnTo>
                  <a:lnTo>
                    <a:pt x="964458" y="330385"/>
                  </a:lnTo>
                  <a:lnTo>
                    <a:pt x="560654" y="6674"/>
                  </a:lnTo>
                  <a:lnTo>
                    <a:pt x="0" y="0"/>
                  </a:lnTo>
                  <a:close/>
                </a:path>
              </a:pathLst>
            </a:cu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850460" y="1321161"/>
              <a:ext cx="574824" cy="767940"/>
            </a:xfrm>
            <a:prstGeom prst="rect">
              <a:avLst/>
            </a:pr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7456805" y="987438"/>
              <a:ext cx="382827" cy="1097948"/>
            </a:xfrm>
            <a:custGeom>
              <a:avLst/>
              <a:gdLst>
                <a:gd name="connsiteX0" fmla="*/ 6675 w 387119"/>
                <a:gd name="connsiteY0" fmla="*/ 0 h 1111297"/>
                <a:gd name="connsiteX1" fmla="*/ 387119 w 387119"/>
                <a:gd name="connsiteY1" fmla="*/ 327049 h 1111297"/>
                <a:gd name="connsiteX2" fmla="*/ 387119 w 387119"/>
                <a:gd name="connsiteY2" fmla="*/ 1111297 h 1111297"/>
                <a:gd name="connsiteX3" fmla="*/ 0 w 387119"/>
                <a:gd name="connsiteY3" fmla="*/ 827632 h 1111297"/>
                <a:gd name="connsiteX4" fmla="*/ 6675 w 387119"/>
                <a:gd name="connsiteY4" fmla="*/ 0 h 1111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19" h="1111297">
                  <a:moveTo>
                    <a:pt x="6675" y="0"/>
                  </a:moveTo>
                  <a:lnTo>
                    <a:pt x="387119" y="327049"/>
                  </a:lnTo>
                  <a:lnTo>
                    <a:pt x="387119" y="1111297"/>
                  </a:lnTo>
                  <a:lnTo>
                    <a:pt x="0" y="827632"/>
                  </a:lnTo>
                  <a:lnTo>
                    <a:pt x="6675" y="0"/>
                  </a:lnTo>
                  <a:close/>
                </a:path>
              </a:pathLst>
            </a:cu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468454" y="984101"/>
              <a:ext cx="948517" cy="327048"/>
            </a:xfrm>
            <a:custGeom>
              <a:avLst/>
              <a:gdLst>
                <a:gd name="connsiteX0" fmla="*/ 0 w 964458"/>
                <a:gd name="connsiteY0" fmla="*/ 0 h 330385"/>
                <a:gd name="connsiteX1" fmla="*/ 387118 w 964458"/>
                <a:gd name="connsiteY1" fmla="*/ 330385 h 330385"/>
                <a:gd name="connsiteX2" fmla="*/ 964458 w 964458"/>
                <a:gd name="connsiteY2" fmla="*/ 330385 h 330385"/>
                <a:gd name="connsiteX3" fmla="*/ 560654 w 964458"/>
                <a:gd name="connsiteY3" fmla="*/ 6674 h 330385"/>
                <a:gd name="connsiteX4" fmla="*/ 0 w 964458"/>
                <a:gd name="connsiteY4" fmla="*/ 0 h 33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8" h="330385">
                  <a:moveTo>
                    <a:pt x="0" y="0"/>
                  </a:moveTo>
                  <a:lnTo>
                    <a:pt x="387118" y="330385"/>
                  </a:lnTo>
                  <a:lnTo>
                    <a:pt x="964458" y="330385"/>
                  </a:lnTo>
                  <a:lnTo>
                    <a:pt x="560654" y="6674"/>
                  </a:lnTo>
                  <a:lnTo>
                    <a:pt x="0" y="0"/>
                  </a:lnTo>
                  <a:close/>
                </a:path>
              </a:pathLst>
            </a:custGeom>
            <a:solidFill>
              <a:srgbClr val="81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2604887" y="618062"/>
              <a:ext cx="6592901" cy="972533"/>
            </a:xfrm>
            <a:custGeom>
              <a:avLst/>
              <a:gdLst>
                <a:gd name="connsiteX0" fmla="*/ 906716 w 6592901"/>
                <a:gd name="connsiteY0" fmla="*/ 1083449 h 1083449"/>
                <a:gd name="connsiteX1" fmla="*/ 6592901 w 6592901"/>
                <a:gd name="connsiteY1" fmla="*/ 1083449 h 1083449"/>
                <a:gd name="connsiteX2" fmla="*/ 5494084 w 6592901"/>
                <a:gd name="connsiteY2" fmla="*/ 84525 h 1083449"/>
                <a:gd name="connsiteX3" fmla="*/ 0 w 6592901"/>
                <a:gd name="connsiteY3" fmla="*/ 0 h 1083449"/>
                <a:gd name="connsiteX4" fmla="*/ 906716 w 6592901"/>
                <a:gd name="connsiteY4" fmla="*/ 1083449 h 108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901" h="1083449">
                  <a:moveTo>
                    <a:pt x="906716" y="1083449"/>
                  </a:moveTo>
                  <a:lnTo>
                    <a:pt x="6592901" y="1083449"/>
                  </a:lnTo>
                  <a:lnTo>
                    <a:pt x="5494084" y="84525"/>
                  </a:lnTo>
                  <a:lnTo>
                    <a:pt x="0" y="0"/>
                  </a:lnTo>
                  <a:lnTo>
                    <a:pt x="906716" y="1083449"/>
                  </a:lnTo>
                  <a:close/>
                </a:path>
              </a:pathLst>
            </a:custGeom>
            <a:blipFill dpi="0" rotWithShape="1">
              <a:blip r:embed="rId2">
                <a:alphaModFix amt="50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508366" y="1586788"/>
              <a:ext cx="5692783" cy="1759815"/>
            </a:xfrm>
            <a:prstGeom prst="rect">
              <a:avLst/>
            </a:prstGeom>
            <a:blipFill dpi="0" rotWithShape="1">
              <a:blip r:embed="rId2">
                <a:alphaModFix amt="50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7902924" y="1576776"/>
              <a:ext cx="500458" cy="369332"/>
            </a:xfrm>
            <a:prstGeom prst="rect">
              <a:avLst/>
            </a:prstGeom>
            <a:noFill/>
          </p:spPr>
          <p:txBody>
            <a:bodyPr wrap="none" rtlCol="0">
              <a:spAutoFit/>
            </a:bodyPr>
            <a:lstStyle/>
            <a:p>
              <a:r>
                <a:rPr lang="en-US" dirty="0" smtClean="0"/>
                <a:t>PM</a:t>
              </a:r>
              <a:endParaRPr lang="en-US" dirty="0"/>
            </a:p>
          </p:txBody>
        </p:sp>
        <p:sp>
          <p:nvSpPr>
            <p:cNvPr id="87" name="TextBox 86"/>
            <p:cNvSpPr txBox="1"/>
            <p:nvPr/>
          </p:nvSpPr>
          <p:spPr>
            <a:xfrm>
              <a:off x="7965670" y="2602149"/>
              <a:ext cx="433132" cy="369332"/>
            </a:xfrm>
            <a:prstGeom prst="rect">
              <a:avLst/>
            </a:prstGeom>
            <a:noFill/>
          </p:spPr>
          <p:txBody>
            <a:bodyPr wrap="none" rtlCol="0">
              <a:spAutoFit/>
            </a:bodyPr>
            <a:lstStyle/>
            <a:p>
              <a:r>
                <a:rPr lang="en-US" dirty="0" smtClean="0"/>
                <a:t>SD</a:t>
              </a:r>
              <a:endParaRPr lang="en-US" dirty="0"/>
            </a:p>
          </p:txBody>
        </p:sp>
        <p:cxnSp>
          <p:nvCxnSpPr>
            <p:cNvPr id="89" name="Straight Connector 88"/>
            <p:cNvCxnSpPr/>
            <p:nvPr/>
          </p:nvCxnSpPr>
          <p:spPr>
            <a:xfrm>
              <a:off x="2939655" y="944252"/>
              <a:ext cx="5464914" cy="2505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246120" y="1265429"/>
              <a:ext cx="5577840" cy="4691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a:xfrm>
              <a:off x="2595239" y="612559"/>
              <a:ext cx="914400" cy="2734323"/>
            </a:xfrm>
            <a:custGeom>
              <a:avLst/>
              <a:gdLst>
                <a:gd name="connsiteX0" fmla="*/ 0 w 914400"/>
                <a:gd name="connsiteY0" fmla="*/ 0 h 2734323"/>
                <a:gd name="connsiteX1" fmla="*/ 914400 w 914400"/>
                <a:gd name="connsiteY1" fmla="*/ 976544 h 2734323"/>
                <a:gd name="connsiteX2" fmla="*/ 914400 w 914400"/>
                <a:gd name="connsiteY2" fmla="*/ 2734323 h 2734323"/>
                <a:gd name="connsiteX3" fmla="*/ 17755 w 914400"/>
                <a:gd name="connsiteY3" fmla="*/ 1781453 h 2734323"/>
                <a:gd name="connsiteX4" fmla="*/ 0 w 914400"/>
                <a:gd name="connsiteY4" fmla="*/ 0 h 273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2734323">
                  <a:moveTo>
                    <a:pt x="0" y="0"/>
                  </a:moveTo>
                  <a:lnTo>
                    <a:pt x="914400" y="976544"/>
                  </a:lnTo>
                  <a:lnTo>
                    <a:pt x="914400" y="2734323"/>
                  </a:lnTo>
                  <a:lnTo>
                    <a:pt x="17755" y="1781453"/>
                  </a:lnTo>
                  <a:lnTo>
                    <a:pt x="0" y="0"/>
                  </a:lnTo>
                  <a:close/>
                </a:path>
              </a:pathLst>
            </a:custGeom>
            <a:blipFill dpi="0" rotWithShape="1">
              <a:blip r:embed="rId2">
                <a:alphaModFix amt="50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3207798" y="1278576"/>
              <a:ext cx="11837" cy="17489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2917794" y="950983"/>
              <a:ext cx="1791" cy="1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912040" y="968615"/>
              <a:ext cx="14632" cy="17361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92" idx="3"/>
            </p:cNvCxnSpPr>
            <p:nvPr/>
          </p:nvCxnSpPr>
          <p:spPr>
            <a:xfrm flipV="1">
              <a:off x="1861351" y="2394012"/>
              <a:ext cx="751643" cy="29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2615953" y="3350177"/>
              <a:ext cx="889906" cy="23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30027" y="2420645"/>
              <a:ext cx="793072" cy="95287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2521258" y="2704730"/>
              <a:ext cx="390782" cy="23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2810223" y="3033241"/>
              <a:ext cx="390782" cy="23674"/>
            </a:xfrm>
            <a:prstGeom prst="line">
              <a:avLst/>
            </a:prstGeom>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rot="3008002">
              <a:off x="1560923" y="2788574"/>
              <a:ext cx="1441420" cy="307777"/>
            </a:xfrm>
            <a:prstGeom prst="rect">
              <a:avLst/>
            </a:prstGeom>
            <a:noFill/>
          </p:spPr>
          <p:txBody>
            <a:bodyPr wrap="none" rtlCol="0">
              <a:spAutoFit/>
            </a:bodyPr>
            <a:lstStyle/>
            <a:p>
              <a:r>
                <a:rPr lang="en-US" sz="1400" dirty="0" smtClean="0"/>
                <a:t>Sample thickness</a:t>
              </a:r>
              <a:endParaRPr lang="en-US" sz="1400" dirty="0"/>
            </a:p>
          </p:txBody>
        </p:sp>
        <p:cxnSp>
          <p:nvCxnSpPr>
            <p:cNvPr id="113" name="Straight Connector 112"/>
            <p:cNvCxnSpPr/>
            <p:nvPr/>
          </p:nvCxnSpPr>
          <p:spPr>
            <a:xfrm>
              <a:off x="2781670" y="2716567"/>
              <a:ext cx="298881" cy="325515"/>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478335" y="2391388"/>
              <a:ext cx="298881" cy="325515"/>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3078942" y="3036770"/>
              <a:ext cx="298881" cy="325515"/>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rot="16200000">
              <a:off x="2497318" y="1892053"/>
              <a:ext cx="1123321" cy="307777"/>
            </a:xfrm>
            <a:prstGeom prst="rect">
              <a:avLst/>
            </a:prstGeom>
            <a:noFill/>
          </p:spPr>
          <p:txBody>
            <a:bodyPr wrap="none" rtlCol="0">
              <a:spAutoFit/>
            </a:bodyPr>
            <a:lstStyle/>
            <a:p>
              <a:r>
                <a:rPr lang="en-US" sz="1400" dirty="0" smtClean="0"/>
                <a:t>Layer of cells</a:t>
              </a:r>
              <a:endParaRPr lang="en-US" sz="1400" dirty="0"/>
            </a:p>
          </p:txBody>
        </p:sp>
        <p:sp>
          <p:nvSpPr>
            <p:cNvPr id="117" name="TextBox 116"/>
            <p:cNvSpPr txBox="1"/>
            <p:nvPr/>
          </p:nvSpPr>
          <p:spPr>
            <a:xfrm rot="16200000">
              <a:off x="1987733" y="1496226"/>
              <a:ext cx="1522789" cy="307777"/>
            </a:xfrm>
            <a:prstGeom prst="rect">
              <a:avLst/>
            </a:prstGeom>
            <a:noFill/>
          </p:spPr>
          <p:txBody>
            <a:bodyPr wrap="none" rtlCol="0">
              <a:spAutoFit/>
            </a:bodyPr>
            <a:lstStyle/>
            <a:p>
              <a:r>
                <a:rPr lang="en-US" sz="1400" dirty="0" smtClean="0"/>
                <a:t>Dielectric material</a:t>
              </a:r>
              <a:endParaRPr lang="en-US" sz="1400" dirty="0"/>
            </a:p>
          </p:txBody>
        </p:sp>
        <p:sp>
          <p:nvSpPr>
            <p:cNvPr id="118" name="TextBox 117"/>
            <p:cNvSpPr txBox="1"/>
            <p:nvPr/>
          </p:nvSpPr>
          <p:spPr>
            <a:xfrm rot="16200000">
              <a:off x="2600918" y="2200287"/>
              <a:ext cx="1522789" cy="307777"/>
            </a:xfrm>
            <a:prstGeom prst="rect">
              <a:avLst/>
            </a:prstGeom>
            <a:noFill/>
          </p:spPr>
          <p:txBody>
            <a:bodyPr wrap="none" rtlCol="0">
              <a:spAutoFit/>
            </a:bodyPr>
            <a:lstStyle/>
            <a:p>
              <a:r>
                <a:rPr lang="en-US" sz="1400" dirty="0" smtClean="0"/>
                <a:t>Dielectric material</a:t>
              </a:r>
              <a:endParaRPr lang="en-US" sz="1400" dirty="0"/>
            </a:p>
          </p:txBody>
        </p:sp>
      </p:grpSp>
      <p:sp>
        <p:nvSpPr>
          <p:cNvPr id="120" name="TextBox 119"/>
          <p:cNvSpPr txBox="1"/>
          <p:nvPr/>
        </p:nvSpPr>
        <p:spPr>
          <a:xfrm>
            <a:off x="5264883" y="3697959"/>
            <a:ext cx="2747547" cy="369332"/>
          </a:xfrm>
          <a:prstGeom prst="rect">
            <a:avLst/>
          </a:prstGeom>
          <a:solidFill>
            <a:schemeClr val="accent4"/>
          </a:solidFill>
        </p:spPr>
        <p:txBody>
          <a:bodyPr wrap="none" rtlCol="0">
            <a:spAutoFit/>
          </a:bodyPr>
          <a:lstStyle/>
          <a:p>
            <a:r>
              <a:rPr lang="en-US" dirty="0" smtClean="0"/>
              <a:t>Desirable sample geometry</a:t>
            </a:r>
            <a:endParaRPr lang="en-US" dirty="0"/>
          </a:p>
        </p:txBody>
      </p:sp>
      <p:sp>
        <p:nvSpPr>
          <p:cNvPr id="121" name="Rectangle 120"/>
          <p:cNvSpPr/>
          <p:nvPr/>
        </p:nvSpPr>
        <p:spPr>
          <a:xfrm>
            <a:off x="195699" y="4283765"/>
            <a:ext cx="11711379" cy="236551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562996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260" y="0"/>
            <a:ext cx="11155646" cy="707886"/>
          </a:xfrm>
          <a:prstGeom prst="rect">
            <a:avLst/>
          </a:prstGeom>
          <a:noFill/>
        </p:spPr>
        <p:txBody>
          <a:bodyPr wrap="square" rtlCol="0">
            <a:spAutoFit/>
          </a:bodyPr>
          <a:lstStyle/>
          <a:p>
            <a:pPr algn="ctr"/>
            <a:r>
              <a:rPr lang="en-US" sz="4000" b="1" dirty="0" smtClean="0"/>
              <a:t>Localized charging created during FIB milling</a:t>
            </a:r>
            <a:endParaRPr lang="en-US" sz="4000" b="1" dirty="0"/>
          </a:p>
        </p:txBody>
      </p:sp>
      <p:sp>
        <p:nvSpPr>
          <p:cNvPr id="4" name="TextBox 3"/>
          <p:cNvSpPr txBox="1"/>
          <p:nvPr/>
        </p:nvSpPr>
        <p:spPr>
          <a:xfrm>
            <a:off x="380644" y="944215"/>
            <a:ext cx="11396749" cy="4678204"/>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Ion beam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irradiation of poorly conducting materials may result in the trapping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of charge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within the irradiated specimen</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Ø"/>
            </a:pP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degree of charging is influenced by a number of different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processes including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implantation, non-stoichiometric sputtering from compounds, secondary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electron emission and trapping,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secondary ion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re-attraction and trapping,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etc</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Ø"/>
            </a:pP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localized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residual charging, depending on its spatial distributions, can cause electric potential difference between different areas across the sample. This potential difference or electric field may drive migration of certain elements during FIB milling, causing structural or composition artifacts.</a:t>
            </a:r>
          </a:p>
          <a:p>
            <a:pPr marL="342900" indent="-342900" algn="just">
              <a:buFont typeface="Wingdings" panose="05000000000000000000" pitchFamily="2" charset="2"/>
              <a:buChar char="Ø"/>
            </a:pPr>
            <a:endParaRPr lang="en-US" sz="1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6464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6130" y="751692"/>
            <a:ext cx="6462584" cy="482120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6" name="Group 1025"/>
          <p:cNvGrpSpPr/>
          <p:nvPr/>
        </p:nvGrpSpPr>
        <p:grpSpPr>
          <a:xfrm>
            <a:off x="4567245" y="705678"/>
            <a:ext cx="4322447" cy="4082808"/>
            <a:chOff x="2590164" y="965196"/>
            <a:chExt cx="4322447" cy="4082808"/>
          </a:xfrm>
        </p:grpSpPr>
        <p:grpSp>
          <p:nvGrpSpPr>
            <p:cNvPr id="31" name="Group 30"/>
            <p:cNvGrpSpPr/>
            <p:nvPr/>
          </p:nvGrpSpPr>
          <p:grpSpPr>
            <a:xfrm>
              <a:off x="2590164" y="965196"/>
              <a:ext cx="4322447" cy="4082808"/>
              <a:chOff x="5208104" y="767488"/>
              <a:chExt cx="4322447" cy="4082808"/>
            </a:xfrm>
          </p:grpSpPr>
          <p:sp>
            <p:nvSpPr>
              <p:cNvPr id="7" name="Freeform 6"/>
              <p:cNvSpPr/>
              <p:nvPr/>
            </p:nvSpPr>
            <p:spPr>
              <a:xfrm>
                <a:off x="5208105" y="1411357"/>
                <a:ext cx="2484783" cy="3438939"/>
              </a:xfrm>
              <a:custGeom>
                <a:avLst/>
                <a:gdLst>
                  <a:gd name="connsiteX0" fmla="*/ 0 w 2484783"/>
                  <a:gd name="connsiteY0" fmla="*/ 9939 h 3438939"/>
                  <a:gd name="connsiteX1" fmla="*/ 1490870 w 2484783"/>
                  <a:gd name="connsiteY1" fmla="*/ 0 h 3438939"/>
                  <a:gd name="connsiteX2" fmla="*/ 2484783 w 2484783"/>
                  <a:gd name="connsiteY2" fmla="*/ 3419061 h 3438939"/>
                  <a:gd name="connsiteX3" fmla="*/ 19878 w 2484783"/>
                  <a:gd name="connsiteY3" fmla="*/ 3438939 h 3438939"/>
                  <a:gd name="connsiteX4" fmla="*/ 0 w 2484783"/>
                  <a:gd name="connsiteY4" fmla="*/ 9939 h 343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783" h="3438939">
                    <a:moveTo>
                      <a:pt x="0" y="9939"/>
                    </a:moveTo>
                    <a:lnTo>
                      <a:pt x="1490870" y="0"/>
                    </a:lnTo>
                    <a:lnTo>
                      <a:pt x="2484783" y="3419061"/>
                    </a:lnTo>
                    <a:lnTo>
                      <a:pt x="19878" y="3438939"/>
                    </a:lnTo>
                    <a:lnTo>
                      <a:pt x="0" y="9939"/>
                    </a:lnTo>
                    <a:close/>
                  </a:path>
                </a:pathLst>
              </a:custGeom>
              <a:pattFill prst="pct1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5208104" y="1411357"/>
                <a:ext cx="2474844" cy="3419060"/>
              </a:xfrm>
              <a:custGeom>
                <a:avLst/>
                <a:gdLst>
                  <a:gd name="connsiteX0" fmla="*/ 0 w 2474844"/>
                  <a:gd name="connsiteY0" fmla="*/ 0 h 3419060"/>
                  <a:gd name="connsiteX1" fmla="*/ 1490870 w 2474844"/>
                  <a:gd name="connsiteY1" fmla="*/ 0 h 3419060"/>
                  <a:gd name="connsiteX2" fmla="*/ 2474844 w 2474844"/>
                  <a:gd name="connsiteY2" fmla="*/ 3419060 h 3419060"/>
                </a:gdLst>
                <a:ahLst/>
                <a:cxnLst>
                  <a:cxn ang="0">
                    <a:pos x="connsiteX0" y="connsiteY0"/>
                  </a:cxn>
                  <a:cxn ang="0">
                    <a:pos x="connsiteX1" y="connsiteY1"/>
                  </a:cxn>
                  <a:cxn ang="0">
                    <a:pos x="connsiteX2" y="connsiteY2"/>
                  </a:cxn>
                </a:cxnLst>
                <a:rect l="l" t="t" r="r" b="b"/>
                <a:pathLst>
                  <a:path w="2474844" h="3419060">
                    <a:moveTo>
                      <a:pt x="0" y="0"/>
                    </a:moveTo>
                    <a:lnTo>
                      <a:pt x="1490870" y="0"/>
                    </a:lnTo>
                    <a:lnTo>
                      <a:pt x="2474844" y="341906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6969211" y="1411357"/>
                <a:ext cx="197708" cy="14801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783859" y="1136821"/>
                <a:ext cx="321276" cy="32127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055708" y="2928551"/>
                <a:ext cx="98854" cy="1075038"/>
              </a:xfrm>
              <a:custGeom>
                <a:avLst/>
                <a:gdLst>
                  <a:gd name="connsiteX0" fmla="*/ 74141 w 98854"/>
                  <a:gd name="connsiteY0" fmla="*/ 0 h 1075038"/>
                  <a:gd name="connsiteX1" fmla="*/ 24714 w 98854"/>
                  <a:gd name="connsiteY1" fmla="*/ 321276 h 1075038"/>
                  <a:gd name="connsiteX2" fmla="*/ 86497 w 98854"/>
                  <a:gd name="connsiteY2" fmla="*/ 518984 h 1075038"/>
                  <a:gd name="connsiteX3" fmla="*/ 24714 w 98854"/>
                  <a:gd name="connsiteY3" fmla="*/ 654908 h 1075038"/>
                  <a:gd name="connsiteX4" fmla="*/ 98854 w 98854"/>
                  <a:gd name="connsiteY4" fmla="*/ 877330 h 1075038"/>
                  <a:gd name="connsiteX5" fmla="*/ 0 w 98854"/>
                  <a:gd name="connsiteY5" fmla="*/ 889687 h 1075038"/>
                  <a:gd name="connsiteX6" fmla="*/ 37070 w 98854"/>
                  <a:gd name="connsiteY6" fmla="*/ 1075038 h 1075038"/>
                  <a:gd name="connsiteX7" fmla="*/ 37070 w 98854"/>
                  <a:gd name="connsiteY7" fmla="*/ 1075038 h 107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54" h="1075038">
                    <a:moveTo>
                      <a:pt x="74141" y="0"/>
                    </a:moveTo>
                    <a:lnTo>
                      <a:pt x="24714" y="321276"/>
                    </a:lnTo>
                    <a:lnTo>
                      <a:pt x="86497" y="518984"/>
                    </a:lnTo>
                    <a:lnTo>
                      <a:pt x="24714" y="654908"/>
                    </a:lnTo>
                    <a:lnTo>
                      <a:pt x="98854" y="877330"/>
                    </a:lnTo>
                    <a:lnTo>
                      <a:pt x="0" y="889687"/>
                    </a:lnTo>
                    <a:lnTo>
                      <a:pt x="37070" y="1075038"/>
                    </a:lnTo>
                    <a:lnTo>
                      <a:pt x="37070" y="1075038"/>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93924" y="3969205"/>
                <a:ext cx="321276" cy="32127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7154562" y="2891481"/>
                <a:ext cx="840260" cy="638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970108" y="3521675"/>
                <a:ext cx="145689" cy="14568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7166919" y="2669059"/>
                <a:ext cx="234778" cy="2224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166919" y="2891481"/>
                <a:ext cx="23477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166919" y="2928551"/>
                <a:ext cx="148281" cy="2819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39354" y="2330729"/>
                <a:ext cx="401072" cy="461665"/>
              </a:xfrm>
              <a:prstGeom prst="rect">
                <a:avLst/>
              </a:prstGeom>
              <a:noFill/>
            </p:spPr>
            <p:txBody>
              <a:bodyPr wrap="none" rtlCol="0">
                <a:spAutoFit/>
              </a:bodyPr>
              <a:lstStyle/>
              <a:p>
                <a:r>
                  <a:rPr lang="en-US" sz="2400" dirty="0" smtClean="0">
                    <a:solidFill>
                      <a:srgbClr val="FF0000"/>
                    </a:solidFill>
                  </a:rPr>
                  <a:t>e</a:t>
                </a:r>
                <a:r>
                  <a:rPr lang="en-US" sz="2400" baseline="30000" dirty="0" smtClean="0">
                    <a:solidFill>
                      <a:srgbClr val="FF0000"/>
                    </a:solidFill>
                  </a:rPr>
                  <a:t>-</a:t>
                </a:r>
                <a:endParaRPr lang="en-US" sz="2400" baseline="30000" dirty="0">
                  <a:solidFill>
                    <a:srgbClr val="FF0000"/>
                  </a:solidFill>
                </a:endParaRPr>
              </a:p>
            </p:txBody>
          </p:sp>
          <p:sp>
            <p:nvSpPr>
              <p:cNvPr id="28" name="TextBox 27"/>
              <p:cNvSpPr txBox="1"/>
              <p:nvPr/>
            </p:nvSpPr>
            <p:spPr>
              <a:xfrm>
                <a:off x="7401697" y="2642826"/>
                <a:ext cx="401072" cy="461665"/>
              </a:xfrm>
              <a:prstGeom prst="rect">
                <a:avLst/>
              </a:prstGeom>
              <a:noFill/>
            </p:spPr>
            <p:txBody>
              <a:bodyPr wrap="none" rtlCol="0">
                <a:spAutoFit/>
              </a:bodyPr>
              <a:lstStyle/>
              <a:p>
                <a:r>
                  <a:rPr lang="en-US" sz="2400" dirty="0" smtClean="0">
                    <a:solidFill>
                      <a:srgbClr val="FF0000"/>
                    </a:solidFill>
                  </a:rPr>
                  <a:t>e</a:t>
                </a:r>
                <a:r>
                  <a:rPr lang="en-US" sz="2400" baseline="30000" dirty="0" smtClean="0">
                    <a:solidFill>
                      <a:srgbClr val="FF0000"/>
                    </a:solidFill>
                  </a:rPr>
                  <a:t>-</a:t>
                </a:r>
                <a:endParaRPr lang="en-US" sz="2400" baseline="30000" dirty="0">
                  <a:solidFill>
                    <a:srgbClr val="FF0000"/>
                  </a:solidFill>
                </a:endParaRPr>
              </a:p>
            </p:txBody>
          </p:sp>
          <p:sp>
            <p:nvSpPr>
              <p:cNvPr id="29" name="TextBox 28"/>
              <p:cNvSpPr txBox="1"/>
              <p:nvPr/>
            </p:nvSpPr>
            <p:spPr>
              <a:xfrm>
                <a:off x="7256277" y="3048590"/>
                <a:ext cx="401072" cy="461665"/>
              </a:xfrm>
              <a:prstGeom prst="rect">
                <a:avLst/>
              </a:prstGeom>
              <a:noFill/>
            </p:spPr>
            <p:txBody>
              <a:bodyPr wrap="none" rtlCol="0">
                <a:spAutoFit/>
              </a:bodyPr>
              <a:lstStyle/>
              <a:p>
                <a:r>
                  <a:rPr lang="en-US" sz="2400" dirty="0" smtClean="0">
                    <a:solidFill>
                      <a:srgbClr val="FF0000"/>
                    </a:solidFill>
                  </a:rPr>
                  <a:t>e</a:t>
                </a:r>
                <a:r>
                  <a:rPr lang="en-US" sz="2400" baseline="30000" dirty="0" smtClean="0">
                    <a:solidFill>
                      <a:srgbClr val="FF0000"/>
                    </a:solidFill>
                  </a:rPr>
                  <a:t>-</a:t>
                </a:r>
                <a:endParaRPr lang="en-US" sz="2400" baseline="30000" dirty="0">
                  <a:solidFill>
                    <a:srgbClr val="FF0000"/>
                  </a:solidFill>
                </a:endParaRPr>
              </a:p>
            </p:txBody>
          </p:sp>
          <p:sp>
            <p:nvSpPr>
              <p:cNvPr id="27" name="TextBox 26"/>
              <p:cNvSpPr txBox="1"/>
              <p:nvPr/>
            </p:nvSpPr>
            <p:spPr>
              <a:xfrm>
                <a:off x="6648828" y="767488"/>
                <a:ext cx="518091" cy="369332"/>
              </a:xfrm>
              <a:prstGeom prst="rect">
                <a:avLst/>
              </a:prstGeom>
              <a:noFill/>
            </p:spPr>
            <p:txBody>
              <a:bodyPr wrap="none" rtlCol="0">
                <a:spAutoFit/>
              </a:bodyPr>
              <a:lstStyle/>
              <a:p>
                <a:r>
                  <a:rPr lang="en-US" dirty="0" smtClean="0"/>
                  <a:t>Ga</a:t>
                </a:r>
                <a:r>
                  <a:rPr lang="en-US" baseline="30000" dirty="0" smtClean="0"/>
                  <a:t>+</a:t>
                </a:r>
                <a:endParaRPr lang="en-US" baseline="30000" dirty="0"/>
              </a:p>
            </p:txBody>
          </p:sp>
          <p:sp>
            <p:nvSpPr>
              <p:cNvPr id="30" name="TextBox 29"/>
              <p:cNvSpPr txBox="1"/>
              <p:nvPr/>
            </p:nvSpPr>
            <p:spPr>
              <a:xfrm>
                <a:off x="7657089" y="3711766"/>
                <a:ext cx="1873462" cy="369332"/>
              </a:xfrm>
              <a:prstGeom prst="rect">
                <a:avLst/>
              </a:prstGeom>
              <a:noFill/>
            </p:spPr>
            <p:txBody>
              <a:bodyPr wrap="none" rtlCol="0">
                <a:spAutoFit/>
              </a:bodyPr>
              <a:lstStyle/>
              <a:p>
                <a:r>
                  <a:rPr lang="en-US" dirty="0" smtClean="0"/>
                  <a:t>Sputtered particle</a:t>
                </a:r>
                <a:endParaRPr lang="en-US" dirty="0"/>
              </a:p>
            </p:txBody>
          </p:sp>
        </p:grpSp>
        <p:sp>
          <p:nvSpPr>
            <p:cNvPr id="1024" name="TextBox 1023"/>
            <p:cNvSpPr txBox="1"/>
            <p:nvPr/>
          </p:nvSpPr>
          <p:spPr>
            <a:xfrm>
              <a:off x="3144580" y="3223556"/>
              <a:ext cx="639919" cy="369332"/>
            </a:xfrm>
            <a:prstGeom prst="rect">
              <a:avLst/>
            </a:prstGeom>
            <a:noFill/>
          </p:spPr>
          <p:txBody>
            <a:bodyPr wrap="none" rtlCol="0">
              <a:spAutoFit/>
            </a:bodyPr>
            <a:lstStyle/>
            <a:p>
              <a:r>
                <a:rPr lang="en-US" dirty="0" smtClean="0"/>
                <a:t>Solid</a:t>
              </a:r>
              <a:endParaRPr lang="en-US" dirty="0"/>
            </a:p>
          </p:txBody>
        </p:sp>
      </p:grpSp>
      <p:sp>
        <p:nvSpPr>
          <p:cNvPr id="1025" name="TextBox 1024"/>
          <p:cNvSpPr txBox="1"/>
          <p:nvPr/>
        </p:nvSpPr>
        <p:spPr>
          <a:xfrm>
            <a:off x="3366692" y="4908343"/>
            <a:ext cx="4875950" cy="369332"/>
          </a:xfrm>
          <a:prstGeom prst="rect">
            <a:avLst/>
          </a:prstGeom>
          <a:noFill/>
        </p:spPr>
        <p:txBody>
          <a:bodyPr wrap="none" rtlCol="0">
            <a:spAutoFit/>
          </a:bodyPr>
          <a:lstStyle/>
          <a:p>
            <a:r>
              <a:rPr lang="en-US" dirty="0" smtClean="0"/>
              <a:t> </a:t>
            </a:r>
            <a:r>
              <a:rPr lang="en-US" dirty="0"/>
              <a:t>T</a:t>
            </a:r>
            <a:r>
              <a:rPr lang="en-US" dirty="0" smtClean="0"/>
              <a:t>he Sputtering </a:t>
            </a:r>
            <a:r>
              <a:rPr lang="en-US" dirty="0"/>
              <a:t>P</a:t>
            </a:r>
            <a:r>
              <a:rPr lang="en-US" dirty="0" smtClean="0"/>
              <a:t>rocess and Ion-Solid Interaction </a:t>
            </a:r>
            <a:endParaRPr lang="en-US" dirty="0"/>
          </a:p>
        </p:txBody>
      </p:sp>
      <p:sp>
        <p:nvSpPr>
          <p:cNvPr id="1027" name="TextBox 1026"/>
          <p:cNvSpPr txBox="1"/>
          <p:nvPr/>
        </p:nvSpPr>
        <p:spPr>
          <a:xfrm>
            <a:off x="362025" y="5740292"/>
            <a:ext cx="11291887" cy="830997"/>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rPr>
              <a:t>The charge build up is generally positive  within the interaction volume due to the positive contribution from Ga ions and the release of secondary electrons.  </a:t>
            </a:r>
          </a:p>
        </p:txBody>
      </p:sp>
      <p:sp>
        <p:nvSpPr>
          <p:cNvPr id="24" name="TextBox 23"/>
          <p:cNvSpPr txBox="1"/>
          <p:nvPr/>
        </p:nvSpPr>
        <p:spPr>
          <a:xfrm>
            <a:off x="1223353" y="105361"/>
            <a:ext cx="9370450" cy="646331"/>
          </a:xfrm>
          <a:prstGeom prst="rect">
            <a:avLst/>
          </a:prstGeom>
          <a:noFill/>
        </p:spPr>
        <p:txBody>
          <a:bodyPr wrap="none" rtlCol="0">
            <a:spAutoFit/>
          </a:bodyPr>
          <a:lstStyle/>
          <a:p>
            <a:r>
              <a:rPr lang="en-US" sz="3600" b="1" dirty="0" smtClean="0"/>
              <a:t> The Origin of Charge Build up during FIB Milling</a:t>
            </a:r>
            <a:endParaRPr lang="en-US" sz="3600" b="1" dirty="0"/>
          </a:p>
        </p:txBody>
      </p:sp>
    </p:spTree>
    <p:extLst>
      <p:ext uri="{BB962C8B-B14F-4D97-AF65-F5344CB8AC3E}">
        <p14:creationId xmlns:p14="http://schemas.microsoft.com/office/powerpoint/2010/main" val="1171514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4628" y="337930"/>
            <a:ext cx="9455089" cy="830997"/>
          </a:xfrm>
          <a:prstGeom prst="rect">
            <a:avLst/>
          </a:prstGeom>
          <a:noFill/>
        </p:spPr>
        <p:txBody>
          <a:bodyPr wrap="none" rtlCol="0">
            <a:spAutoFit/>
          </a:bodyPr>
          <a:lstStyle/>
          <a:p>
            <a:r>
              <a:rPr lang="en-US" sz="4800" b="1" dirty="0" smtClean="0"/>
              <a:t>Part 1: Sample Preparation using FIB</a:t>
            </a:r>
            <a:endParaRPr lang="en-US" sz="4800" b="1" dirty="0"/>
          </a:p>
        </p:txBody>
      </p:sp>
      <p:sp>
        <p:nvSpPr>
          <p:cNvPr id="3" name="TextBox 2"/>
          <p:cNvSpPr txBox="1"/>
          <p:nvPr/>
        </p:nvSpPr>
        <p:spPr>
          <a:xfrm>
            <a:off x="771073" y="1633520"/>
            <a:ext cx="10915424" cy="3385542"/>
          </a:xfrm>
          <a:prstGeom prst="rect">
            <a:avLst/>
          </a:prstGeom>
          <a:noFill/>
        </p:spPr>
        <p:txBody>
          <a:bodyPr wrap="none" rtlCol="0">
            <a:spAutoFit/>
          </a:bodyPr>
          <a:lstStyle/>
          <a:p>
            <a:pPr marL="457200" indent="-457200">
              <a:buFont typeface="Wingdings" panose="05000000000000000000" pitchFamily="2" charset="2"/>
              <a:buChar char="Ø"/>
            </a:pPr>
            <a:r>
              <a:rPr lang="en-US" sz="3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Radiation damage caused by focused ion beam</a:t>
            </a:r>
          </a:p>
          <a:p>
            <a:pPr marL="457200" indent="-457200">
              <a:buFont typeface="Wingdings" panose="05000000000000000000" pitchFamily="2" charset="2"/>
              <a:buChar char="Ø"/>
            </a:pPr>
            <a:endParaRPr lang="en-US" sz="1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Ø"/>
            </a:pPr>
            <a:r>
              <a:rPr lang="en-US" sz="3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Composition change due to preferential FIB milling</a:t>
            </a:r>
          </a:p>
          <a:p>
            <a:pPr marL="457200" indent="-457200">
              <a:buFont typeface="Wingdings" panose="05000000000000000000" pitchFamily="2" charset="2"/>
              <a:buChar char="Ø"/>
            </a:pPr>
            <a:endParaRPr lang="en-US" sz="1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Ø"/>
            </a:pPr>
            <a:r>
              <a:rPr lang="en-US" sz="3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Artifacts caused by localized charging effect</a:t>
            </a:r>
          </a:p>
          <a:p>
            <a:pPr marL="457200" indent="-457200">
              <a:buFont typeface="Wingdings" panose="05000000000000000000" pitchFamily="2" charset="2"/>
              <a:buChar char="Ø"/>
            </a:pPr>
            <a:endParaRPr lang="en-US" sz="1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Ø"/>
            </a:pPr>
            <a:r>
              <a:rPr lang="en-US" sz="3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Artifacts caused by heating effect </a:t>
            </a:r>
          </a:p>
          <a:p>
            <a:pPr marL="457200" indent="-457200">
              <a:buFont typeface="Wingdings" panose="05000000000000000000" pitchFamily="2" charset="2"/>
              <a:buChar char="Ø"/>
            </a:pPr>
            <a:endParaRPr lang="en-US" sz="1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Ø"/>
            </a:pPr>
            <a:r>
              <a:rPr lang="en-US" sz="3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Proposed sample </a:t>
            </a:r>
            <a:r>
              <a:rPr lang="en-US" sz="3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preparation procedure for SXP </a:t>
            </a:r>
            <a:r>
              <a:rPr lang="en-US" sz="3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samples</a:t>
            </a:r>
            <a:endParaRPr lang="en-US" sz="3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1423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152" y="208434"/>
            <a:ext cx="11453969" cy="646331"/>
          </a:xfrm>
          <a:prstGeom prst="rect">
            <a:avLst/>
          </a:prstGeom>
          <a:noFill/>
        </p:spPr>
        <p:txBody>
          <a:bodyPr wrap="none" rtlCol="0">
            <a:spAutoFit/>
          </a:bodyPr>
          <a:lstStyle/>
          <a:p>
            <a:r>
              <a:rPr lang="en-US" sz="3600" b="1" dirty="0" smtClean="0"/>
              <a:t> Charge Distribution across a SXP Sample during FIB Milling</a:t>
            </a:r>
            <a:endParaRPr lang="en-US" sz="3600" b="1" dirty="0"/>
          </a:p>
        </p:txBody>
      </p:sp>
      <p:sp>
        <p:nvSpPr>
          <p:cNvPr id="3" name="TextBox 2"/>
          <p:cNvSpPr txBox="1"/>
          <p:nvPr/>
        </p:nvSpPr>
        <p:spPr>
          <a:xfrm>
            <a:off x="580428" y="941263"/>
            <a:ext cx="10985134" cy="5632311"/>
          </a:xfrm>
          <a:prstGeom prst="rect">
            <a:avLst/>
          </a:prstGeom>
          <a:noFill/>
        </p:spPr>
        <p:txBody>
          <a:bodyPr wrap="square" rtlCol="0">
            <a:spAutoFit/>
          </a:bodyPr>
          <a:lstStyle/>
          <a:p>
            <a:pPr marL="285750" indent="-285750" algn="just">
              <a:buFont typeface="Wingdings" panose="05000000000000000000" pitchFamily="2" charset="2"/>
              <a:buChar char="Ø"/>
            </a:pPr>
            <a:r>
              <a:rPr lang="en-US" sz="2400" dirty="0" smtClean="0">
                <a:solidFill>
                  <a:schemeClr val="tx1">
                    <a:lumMod val="65000"/>
                    <a:lumOff val="35000"/>
                  </a:schemeClr>
                </a:solidFill>
              </a:rPr>
              <a:t> The charge distribution across a SXP sample depends on the local material and its geometry.</a:t>
            </a:r>
          </a:p>
          <a:p>
            <a:pPr marL="285750" indent="-285750" algn="just">
              <a:buFont typeface="Wingdings" panose="05000000000000000000" pitchFamily="2" charset="2"/>
              <a:buChar char="Ø"/>
            </a:pPr>
            <a:endParaRPr lang="en-US" sz="2400" dirty="0">
              <a:solidFill>
                <a:schemeClr val="tx1">
                  <a:lumMod val="65000"/>
                  <a:lumOff val="35000"/>
                </a:schemeClr>
              </a:solidFill>
            </a:endParaRPr>
          </a:p>
          <a:p>
            <a:pPr marL="285750" indent="-285750" algn="just">
              <a:buFont typeface="Wingdings" panose="05000000000000000000" pitchFamily="2" charset="2"/>
              <a:buChar char="Ø"/>
            </a:pPr>
            <a:r>
              <a:rPr lang="en-US" sz="2400" dirty="0" smtClean="0">
                <a:solidFill>
                  <a:schemeClr val="tx1">
                    <a:lumMod val="65000"/>
                    <a:lumOff val="35000"/>
                  </a:schemeClr>
                </a:solidFill>
              </a:rPr>
              <a:t>For metal line perpendicular to the sample thickness, the charge is likely built up continuously throughout the milling process.</a:t>
            </a:r>
          </a:p>
          <a:p>
            <a:pPr marL="285750" indent="-285750" algn="just">
              <a:buFont typeface="Wingdings" panose="05000000000000000000" pitchFamily="2" charset="2"/>
              <a:buChar char="Ø"/>
            </a:pPr>
            <a:endParaRPr lang="en-US" sz="2400" dirty="0">
              <a:solidFill>
                <a:schemeClr val="tx1">
                  <a:lumMod val="65000"/>
                  <a:lumOff val="35000"/>
                </a:schemeClr>
              </a:solidFill>
            </a:endParaRPr>
          </a:p>
          <a:p>
            <a:pPr marL="285750" indent="-285750" algn="just">
              <a:buFont typeface="Wingdings" panose="05000000000000000000" pitchFamily="2" charset="2"/>
              <a:buChar char="Ø"/>
            </a:pPr>
            <a:r>
              <a:rPr lang="en-US" sz="2400" dirty="0" smtClean="0">
                <a:solidFill>
                  <a:schemeClr val="tx1">
                    <a:lumMod val="65000"/>
                    <a:lumOff val="35000"/>
                  </a:schemeClr>
                </a:solidFill>
              </a:rPr>
              <a:t>For metal line embedded within the sample and parallel to the sample thickness, there may be no charge build up if the ion beam is not milling to the metal line. Even if the milling occurs to the metal line, the grounding post should be able to neutralize the positive charges through connecting to the Si substrate and the Pt protective layer.</a:t>
            </a:r>
          </a:p>
          <a:p>
            <a:pPr marL="285750" indent="-285750" algn="just">
              <a:buFont typeface="Wingdings" panose="05000000000000000000" pitchFamily="2" charset="2"/>
              <a:buChar char="Ø"/>
            </a:pPr>
            <a:endParaRPr lang="en-US" sz="2400" dirty="0">
              <a:solidFill>
                <a:schemeClr val="tx1">
                  <a:lumMod val="65000"/>
                  <a:lumOff val="35000"/>
                </a:schemeClr>
              </a:solidFill>
            </a:endParaRPr>
          </a:p>
          <a:p>
            <a:pPr marL="285750" indent="-285750" algn="just">
              <a:buFont typeface="Wingdings" panose="05000000000000000000" pitchFamily="2" charset="2"/>
              <a:buChar char="Ø"/>
            </a:pPr>
            <a:r>
              <a:rPr lang="en-US" sz="2400" dirty="0" smtClean="0">
                <a:solidFill>
                  <a:schemeClr val="tx1">
                    <a:lumMod val="65000"/>
                    <a:lumOff val="35000"/>
                  </a:schemeClr>
                </a:solidFill>
              </a:rPr>
              <a:t>For insulating filling materials (e.g., SiOx), the charge build up is limited to the surface region of a few nanometers in thickness.</a:t>
            </a:r>
          </a:p>
          <a:p>
            <a:pPr marL="285750" indent="-285750" algn="just">
              <a:buFont typeface="Wingdings" panose="05000000000000000000" pitchFamily="2" charset="2"/>
              <a:buChar char="Ø"/>
            </a:pPr>
            <a:endParaRPr lang="en-US" sz="2400" dirty="0">
              <a:solidFill>
                <a:schemeClr val="tx1">
                  <a:lumMod val="65000"/>
                  <a:lumOff val="35000"/>
                </a:schemeClr>
              </a:solidFill>
            </a:endParaRPr>
          </a:p>
        </p:txBody>
      </p:sp>
    </p:spTree>
    <p:extLst>
      <p:ext uri="{BB962C8B-B14F-4D97-AF65-F5344CB8AC3E}">
        <p14:creationId xmlns:p14="http://schemas.microsoft.com/office/powerpoint/2010/main" val="2664036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7886"/>
          </a:xfrm>
          <a:prstGeom prst="rect">
            <a:avLst/>
          </a:prstGeom>
          <a:noFill/>
        </p:spPr>
        <p:txBody>
          <a:bodyPr wrap="square" rtlCol="0">
            <a:spAutoFit/>
          </a:bodyPr>
          <a:lstStyle/>
          <a:p>
            <a:pPr algn="ctr"/>
            <a:r>
              <a:rPr lang="en-US" sz="4000" b="1" dirty="0" smtClean="0"/>
              <a:t>Structural damage caused by charging effect in FIB  </a:t>
            </a:r>
            <a:endParaRPr lang="en-US" sz="4000" b="1" dirty="0"/>
          </a:p>
        </p:txBody>
      </p:sp>
      <p:pic>
        <p:nvPicPr>
          <p:cNvPr id="4" name="C:\Users\pchandler\Desktop\EDS Working Folder\Job TL141029009\010\JPEG_images\3090023.003-05-010_N3_106_P.jpg" descr="3090023.003-05-010_N3_106_P.jpg"/>
          <p:cNvPicPr>
            <a:picLocks noChangeAspect="1"/>
          </p:cNvPicPr>
          <p:nvPr/>
        </p:nvPicPr>
        <p:blipFill rotWithShape="1">
          <a:blip r:embed="rId2" cstate="print"/>
          <a:srcRect b="14910"/>
          <a:stretch/>
        </p:blipFill>
        <p:spPr>
          <a:xfrm>
            <a:off x="6492888" y="903515"/>
            <a:ext cx="4038600" cy="4007532"/>
          </a:xfrm>
          <a:prstGeom prst="rect">
            <a:avLst/>
          </a:prstGeom>
        </p:spPr>
      </p:pic>
      <p:cxnSp>
        <p:nvCxnSpPr>
          <p:cNvPr id="8" name="Straight Connector 7"/>
          <p:cNvCxnSpPr/>
          <p:nvPr/>
        </p:nvCxnSpPr>
        <p:spPr>
          <a:xfrm>
            <a:off x="8159023" y="4806876"/>
            <a:ext cx="62299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01730" y="4467689"/>
            <a:ext cx="777777" cy="369332"/>
          </a:xfrm>
          <a:prstGeom prst="rect">
            <a:avLst/>
          </a:prstGeom>
          <a:noFill/>
        </p:spPr>
        <p:txBody>
          <a:bodyPr wrap="none" rtlCol="0">
            <a:spAutoFit/>
          </a:bodyPr>
          <a:lstStyle/>
          <a:p>
            <a:r>
              <a:rPr lang="en-US" dirty="0" smtClean="0">
                <a:solidFill>
                  <a:schemeClr val="bg1"/>
                </a:solidFill>
              </a:rPr>
              <a:t>20 nm</a:t>
            </a:r>
            <a:endParaRPr lang="en-US" dirty="0">
              <a:solidFill>
                <a:schemeClr val="bg1"/>
              </a:solidFill>
            </a:endParaRPr>
          </a:p>
        </p:txBody>
      </p:sp>
      <p:sp>
        <p:nvSpPr>
          <p:cNvPr id="11" name="TextBox 10"/>
          <p:cNvSpPr txBox="1"/>
          <p:nvPr/>
        </p:nvSpPr>
        <p:spPr>
          <a:xfrm>
            <a:off x="6492888" y="4922010"/>
            <a:ext cx="4038600" cy="369332"/>
          </a:xfrm>
          <a:prstGeom prst="rect">
            <a:avLst/>
          </a:prstGeom>
          <a:solidFill>
            <a:srgbClr val="FFC000"/>
          </a:solidFill>
        </p:spPr>
        <p:txBody>
          <a:bodyPr wrap="square" rtlCol="0">
            <a:spAutoFit/>
          </a:bodyPr>
          <a:lstStyle/>
          <a:p>
            <a:pPr algn="ctr"/>
            <a:r>
              <a:rPr lang="en-US" dirty="0" smtClean="0"/>
              <a:t>Sample prepared without grounding post</a:t>
            </a:r>
            <a:endParaRPr lang="en-US" dirty="0"/>
          </a:p>
        </p:txBody>
      </p:sp>
      <p:sp>
        <p:nvSpPr>
          <p:cNvPr id="14" name="TextBox 13"/>
          <p:cNvSpPr txBox="1"/>
          <p:nvPr/>
        </p:nvSpPr>
        <p:spPr>
          <a:xfrm>
            <a:off x="6635393" y="964058"/>
            <a:ext cx="542136" cy="369332"/>
          </a:xfrm>
          <a:prstGeom prst="rect">
            <a:avLst/>
          </a:prstGeom>
          <a:solidFill>
            <a:schemeClr val="bg1"/>
          </a:solidFill>
        </p:spPr>
        <p:txBody>
          <a:bodyPr wrap="none" rtlCol="0">
            <a:spAutoFit/>
          </a:bodyPr>
          <a:lstStyle/>
          <a:p>
            <a:r>
              <a:rPr lang="en-US" dirty="0" smtClean="0"/>
              <a:t>Bad</a:t>
            </a:r>
            <a:endParaRPr lang="en-US" dirty="0"/>
          </a:p>
        </p:txBody>
      </p:sp>
      <p:grpSp>
        <p:nvGrpSpPr>
          <p:cNvPr id="21" name="Group 20"/>
          <p:cNvGrpSpPr/>
          <p:nvPr/>
        </p:nvGrpSpPr>
        <p:grpSpPr>
          <a:xfrm>
            <a:off x="1646943" y="898907"/>
            <a:ext cx="4038601" cy="4410328"/>
            <a:chOff x="1646943" y="898907"/>
            <a:chExt cx="4038601" cy="4410328"/>
          </a:xfrm>
        </p:grpSpPr>
        <p:pic>
          <p:nvPicPr>
            <p:cNvPr id="3" name="C:\Users\pchandler\Desktop\EDS Working Folder\Job TL141029009\011\JPEG_images\3090023.003-05-011_N3_105_P.jpg" descr="3090023.003-05-011_N3_105_P.jpg"/>
            <p:cNvPicPr>
              <a:picLocks noChangeAspect="1"/>
            </p:cNvPicPr>
            <p:nvPr/>
          </p:nvPicPr>
          <p:blipFill rotWithShape="1">
            <a:blip r:embed="rId3" cstate="print"/>
            <a:srcRect b="14459"/>
            <a:stretch/>
          </p:blipFill>
          <p:spPr>
            <a:xfrm>
              <a:off x="1646943" y="898907"/>
              <a:ext cx="4038600" cy="4032689"/>
            </a:xfrm>
            <a:prstGeom prst="rect">
              <a:avLst/>
            </a:prstGeom>
          </p:spPr>
        </p:pic>
        <p:cxnSp>
          <p:nvCxnSpPr>
            <p:cNvPr id="6" name="Straight Connector 5"/>
            <p:cNvCxnSpPr/>
            <p:nvPr/>
          </p:nvCxnSpPr>
          <p:spPr>
            <a:xfrm>
              <a:off x="3229139" y="4788040"/>
              <a:ext cx="62299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71846" y="4448853"/>
              <a:ext cx="777777" cy="369332"/>
            </a:xfrm>
            <a:prstGeom prst="rect">
              <a:avLst/>
            </a:prstGeom>
            <a:noFill/>
          </p:spPr>
          <p:txBody>
            <a:bodyPr wrap="none" rtlCol="0">
              <a:spAutoFit/>
            </a:bodyPr>
            <a:lstStyle/>
            <a:p>
              <a:r>
                <a:rPr lang="en-US" dirty="0" smtClean="0">
                  <a:solidFill>
                    <a:schemeClr val="bg1"/>
                  </a:solidFill>
                </a:rPr>
                <a:t>20 nm</a:t>
              </a:r>
              <a:endParaRPr lang="en-US" dirty="0">
                <a:solidFill>
                  <a:schemeClr val="bg1"/>
                </a:solidFill>
              </a:endParaRPr>
            </a:p>
          </p:txBody>
        </p:sp>
        <p:sp>
          <p:nvSpPr>
            <p:cNvPr id="10" name="TextBox 9"/>
            <p:cNvSpPr txBox="1"/>
            <p:nvPr/>
          </p:nvSpPr>
          <p:spPr>
            <a:xfrm>
              <a:off x="1646944" y="4939903"/>
              <a:ext cx="4038600" cy="369332"/>
            </a:xfrm>
            <a:prstGeom prst="rect">
              <a:avLst/>
            </a:prstGeom>
            <a:solidFill>
              <a:srgbClr val="FFC000"/>
            </a:solidFill>
          </p:spPr>
          <p:txBody>
            <a:bodyPr wrap="square" rtlCol="0">
              <a:spAutoFit/>
            </a:bodyPr>
            <a:lstStyle/>
            <a:p>
              <a:pPr algn="ctr"/>
              <a:r>
                <a:rPr lang="en-US" dirty="0" smtClean="0"/>
                <a:t>Sample prepared with grounding post </a:t>
              </a:r>
              <a:endParaRPr lang="en-US" dirty="0"/>
            </a:p>
          </p:txBody>
        </p:sp>
        <p:sp>
          <p:nvSpPr>
            <p:cNvPr id="13" name="TextBox 12"/>
            <p:cNvSpPr txBox="1"/>
            <p:nvPr/>
          </p:nvSpPr>
          <p:spPr>
            <a:xfrm>
              <a:off x="1777429" y="976045"/>
              <a:ext cx="696024" cy="369332"/>
            </a:xfrm>
            <a:prstGeom prst="rect">
              <a:avLst/>
            </a:prstGeom>
            <a:solidFill>
              <a:schemeClr val="bg1"/>
            </a:solidFill>
          </p:spPr>
          <p:txBody>
            <a:bodyPr wrap="none" rtlCol="0">
              <a:spAutoFit/>
            </a:bodyPr>
            <a:lstStyle/>
            <a:p>
              <a:r>
                <a:rPr lang="en-US" dirty="0" smtClean="0"/>
                <a:t>Good</a:t>
              </a:r>
              <a:endParaRPr lang="en-US" dirty="0"/>
            </a:p>
          </p:txBody>
        </p:sp>
        <p:sp>
          <p:nvSpPr>
            <p:cNvPr id="15" name="TextBox 14"/>
            <p:cNvSpPr txBox="1"/>
            <p:nvPr/>
          </p:nvSpPr>
          <p:spPr>
            <a:xfrm>
              <a:off x="3699394" y="2260950"/>
              <a:ext cx="500458" cy="369332"/>
            </a:xfrm>
            <a:prstGeom prst="rect">
              <a:avLst/>
            </a:prstGeom>
            <a:noFill/>
          </p:spPr>
          <p:txBody>
            <a:bodyPr wrap="none" rtlCol="0">
              <a:spAutoFit/>
            </a:bodyPr>
            <a:lstStyle/>
            <a:p>
              <a:r>
                <a:rPr lang="en-US" dirty="0" smtClean="0">
                  <a:solidFill>
                    <a:schemeClr val="bg1"/>
                  </a:solidFill>
                </a:rPr>
                <a:t>PM</a:t>
              </a:r>
              <a:endParaRPr lang="en-US" dirty="0">
                <a:solidFill>
                  <a:schemeClr val="bg1"/>
                </a:solidFill>
              </a:endParaRPr>
            </a:p>
          </p:txBody>
        </p:sp>
        <p:sp>
          <p:nvSpPr>
            <p:cNvPr id="16" name="TextBox 15"/>
            <p:cNvSpPr txBox="1"/>
            <p:nvPr/>
          </p:nvSpPr>
          <p:spPr>
            <a:xfrm>
              <a:off x="3437444" y="3493213"/>
              <a:ext cx="433132" cy="369332"/>
            </a:xfrm>
            <a:prstGeom prst="rect">
              <a:avLst/>
            </a:prstGeom>
            <a:noFill/>
          </p:spPr>
          <p:txBody>
            <a:bodyPr wrap="none" rtlCol="0">
              <a:spAutoFit/>
            </a:bodyPr>
            <a:lstStyle/>
            <a:p>
              <a:r>
                <a:rPr lang="en-US" dirty="0" smtClean="0">
                  <a:solidFill>
                    <a:schemeClr val="bg1"/>
                  </a:solidFill>
                </a:rPr>
                <a:t>SD</a:t>
              </a:r>
              <a:endParaRPr lang="en-US" dirty="0">
                <a:solidFill>
                  <a:schemeClr val="bg1"/>
                </a:solidFill>
              </a:endParaRPr>
            </a:p>
          </p:txBody>
        </p:sp>
      </p:grpSp>
      <p:sp>
        <p:nvSpPr>
          <p:cNvPr id="17" name="TextBox 16"/>
          <p:cNvSpPr txBox="1"/>
          <p:nvPr/>
        </p:nvSpPr>
        <p:spPr>
          <a:xfrm>
            <a:off x="8663749" y="2907281"/>
            <a:ext cx="583301" cy="369332"/>
          </a:xfrm>
          <a:prstGeom prst="rect">
            <a:avLst/>
          </a:prstGeom>
          <a:noFill/>
        </p:spPr>
        <p:txBody>
          <a:bodyPr wrap="none" rtlCol="0">
            <a:spAutoFit/>
          </a:bodyPr>
          <a:lstStyle/>
          <a:p>
            <a:r>
              <a:rPr lang="en-US" dirty="0" smtClean="0">
                <a:solidFill>
                  <a:schemeClr val="bg1"/>
                </a:solidFill>
              </a:rPr>
              <a:t>void</a:t>
            </a:r>
            <a:endParaRPr lang="en-US" dirty="0">
              <a:solidFill>
                <a:schemeClr val="bg1"/>
              </a:solidFill>
            </a:endParaRPr>
          </a:p>
        </p:txBody>
      </p:sp>
      <p:cxnSp>
        <p:nvCxnSpPr>
          <p:cNvPr id="19" name="Straight Arrow Connector 18"/>
          <p:cNvCxnSpPr>
            <a:endCxn id="17" idx="1"/>
          </p:cNvCxnSpPr>
          <p:nvPr/>
        </p:nvCxnSpPr>
        <p:spPr>
          <a:xfrm flipV="1">
            <a:off x="8322067" y="3164440"/>
            <a:ext cx="400692" cy="5137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46282" y="5537538"/>
            <a:ext cx="11369135" cy="101566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Without using a grounding post during sample preparation, structural artifacts were observed in TEM imaging such as voids in SD and element out-diffusion from SD along the sidewall of the cell stacks.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Arrow Connector 22"/>
          <p:cNvCxnSpPr/>
          <p:nvPr/>
        </p:nvCxnSpPr>
        <p:spPr>
          <a:xfrm>
            <a:off x="7855370" y="2296690"/>
            <a:ext cx="236305" cy="2156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592602" y="3236359"/>
            <a:ext cx="246039" cy="18466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875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77461" y="682228"/>
            <a:ext cx="10415751" cy="4226103"/>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50965" y="35898"/>
            <a:ext cx="11716413" cy="646331"/>
          </a:xfrm>
          <a:prstGeom prst="rect">
            <a:avLst/>
          </a:prstGeom>
          <a:noFill/>
        </p:spPr>
        <p:txBody>
          <a:bodyPr wrap="none" rtlCol="0">
            <a:spAutoFit/>
          </a:bodyPr>
          <a:lstStyle/>
          <a:p>
            <a:r>
              <a:rPr lang="en-US" sz="3600" b="1" dirty="0" smtClean="0"/>
              <a:t> Cut direction </a:t>
            </a:r>
            <a:r>
              <a:rPr lang="en-US" sz="3600" b="1" dirty="0"/>
              <a:t>d</a:t>
            </a:r>
            <a:r>
              <a:rPr lang="en-US" sz="3600" b="1" dirty="0" smtClean="0"/>
              <a:t>ependence of </a:t>
            </a:r>
            <a:r>
              <a:rPr lang="en-US" sz="3600" b="1" dirty="0"/>
              <a:t>e</a:t>
            </a:r>
            <a:r>
              <a:rPr lang="en-US" sz="3600" b="1" dirty="0" smtClean="0"/>
              <a:t>lemental </a:t>
            </a:r>
            <a:r>
              <a:rPr lang="en-US" sz="3600" b="1" dirty="0"/>
              <a:t>r</a:t>
            </a:r>
            <a:r>
              <a:rPr lang="en-US" sz="3600" b="1" dirty="0" smtClean="0"/>
              <a:t>edistribution in SD</a:t>
            </a:r>
            <a:endParaRPr lang="en-US" sz="3600" b="1" dirty="0"/>
          </a:p>
        </p:txBody>
      </p:sp>
      <p:pic>
        <p:nvPicPr>
          <p:cNvPr id="3" name="Picture 2"/>
          <p:cNvPicPr>
            <a:picLocks noChangeAspect="1"/>
          </p:cNvPicPr>
          <p:nvPr/>
        </p:nvPicPr>
        <p:blipFill rotWithShape="1">
          <a:blip r:embed="rId2"/>
          <a:srcRect r="19356"/>
          <a:stretch/>
        </p:blipFill>
        <p:spPr>
          <a:xfrm>
            <a:off x="1201645" y="789315"/>
            <a:ext cx="4894355" cy="3982445"/>
          </a:xfrm>
          <a:prstGeom prst="rect">
            <a:avLst/>
          </a:prstGeom>
        </p:spPr>
      </p:pic>
      <p:sp>
        <p:nvSpPr>
          <p:cNvPr id="4" name="TextBox 3"/>
          <p:cNvSpPr txBox="1"/>
          <p:nvPr/>
        </p:nvSpPr>
        <p:spPr>
          <a:xfrm>
            <a:off x="191089" y="5211395"/>
            <a:ext cx="11892644" cy="1646605"/>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Ø"/>
            </a:pPr>
            <a:r>
              <a:rPr lang="en-US" sz="2400" dirty="0" smtClean="0">
                <a:solidFill>
                  <a:schemeClr val="tx1">
                    <a:lumMod val="65000"/>
                    <a:lumOff val="35000"/>
                  </a:schemeClr>
                </a:solidFill>
              </a:rPr>
              <a:t>There exists obvious difference between X-cut and Y-cut samples in terms of ratio of (As/Se)_top half/(As/Se)_bottom half.</a:t>
            </a:r>
          </a:p>
          <a:p>
            <a:pPr marL="342900" indent="-342900" algn="just">
              <a:spcAft>
                <a:spcPts val="600"/>
              </a:spcAft>
              <a:buFont typeface="Wingdings" panose="05000000000000000000" pitchFamily="2" charset="2"/>
              <a:buChar char="Ø"/>
            </a:pPr>
            <a:r>
              <a:rPr lang="en-US" sz="2400" dirty="0" smtClean="0">
                <a:solidFill>
                  <a:schemeClr val="tx1">
                    <a:lumMod val="65000"/>
                    <a:lumOff val="35000"/>
                  </a:schemeClr>
                </a:solidFill>
              </a:rPr>
              <a:t>Ge concentration is essentially no change between top half and bottom half, independent of cut direction of the sample. </a:t>
            </a:r>
            <a:endParaRPr lang="en-US" sz="2400" dirty="0">
              <a:solidFill>
                <a:schemeClr val="tx1">
                  <a:lumMod val="65000"/>
                  <a:lumOff val="35000"/>
                </a:schemeClr>
              </a:solidFill>
            </a:endParaRPr>
          </a:p>
        </p:txBody>
      </p:sp>
      <p:sp>
        <p:nvSpPr>
          <p:cNvPr id="5" name="TextBox 4"/>
          <p:cNvSpPr txBox="1"/>
          <p:nvPr/>
        </p:nvSpPr>
        <p:spPr>
          <a:xfrm>
            <a:off x="4357419" y="1134413"/>
            <a:ext cx="1588897" cy="369332"/>
          </a:xfrm>
          <a:prstGeom prst="rect">
            <a:avLst/>
          </a:prstGeom>
          <a:noFill/>
        </p:spPr>
        <p:txBody>
          <a:bodyPr wrap="none" rtlCol="0">
            <a:spAutoFit/>
          </a:bodyPr>
          <a:lstStyle/>
          <a:p>
            <a:r>
              <a:rPr lang="en-US" dirty="0" smtClean="0"/>
              <a:t>(TL160915004)</a:t>
            </a:r>
            <a:endParaRPr lang="en-US" dirty="0"/>
          </a:p>
        </p:txBody>
      </p:sp>
      <p:pic>
        <p:nvPicPr>
          <p:cNvPr id="8" name="Picture 7"/>
          <p:cNvPicPr>
            <a:picLocks noChangeAspect="1"/>
          </p:cNvPicPr>
          <p:nvPr/>
        </p:nvPicPr>
        <p:blipFill rotWithShape="1">
          <a:blip r:embed="rId3"/>
          <a:srcRect r="19408"/>
          <a:stretch/>
        </p:blipFill>
        <p:spPr>
          <a:xfrm>
            <a:off x="6359564" y="798966"/>
            <a:ext cx="4880221" cy="3982445"/>
          </a:xfrm>
          <a:prstGeom prst="rect">
            <a:avLst/>
          </a:prstGeom>
        </p:spPr>
      </p:pic>
      <p:sp>
        <p:nvSpPr>
          <p:cNvPr id="9" name="TextBox 8"/>
          <p:cNvSpPr txBox="1"/>
          <p:nvPr/>
        </p:nvSpPr>
        <p:spPr>
          <a:xfrm>
            <a:off x="9470702" y="1134413"/>
            <a:ext cx="1588897" cy="369332"/>
          </a:xfrm>
          <a:prstGeom prst="rect">
            <a:avLst/>
          </a:prstGeom>
          <a:noFill/>
        </p:spPr>
        <p:txBody>
          <a:bodyPr wrap="none" rtlCol="0">
            <a:spAutoFit/>
          </a:bodyPr>
          <a:lstStyle/>
          <a:p>
            <a:r>
              <a:rPr lang="en-US" dirty="0" smtClean="0"/>
              <a:t>(TL160915004)</a:t>
            </a:r>
            <a:endParaRPr lang="en-US" dirty="0"/>
          </a:p>
        </p:txBody>
      </p:sp>
      <p:sp>
        <p:nvSpPr>
          <p:cNvPr id="10" name="TextBox 9"/>
          <p:cNvSpPr txBox="1"/>
          <p:nvPr/>
        </p:nvSpPr>
        <p:spPr>
          <a:xfrm>
            <a:off x="2753710" y="4875197"/>
            <a:ext cx="2012026" cy="369332"/>
          </a:xfrm>
          <a:prstGeom prst="rect">
            <a:avLst/>
          </a:prstGeom>
          <a:noFill/>
        </p:spPr>
        <p:txBody>
          <a:bodyPr wrap="none" rtlCol="0">
            <a:spAutoFit/>
          </a:bodyPr>
          <a:lstStyle/>
          <a:p>
            <a:r>
              <a:rPr lang="en-US" dirty="0" smtClean="0">
                <a:solidFill>
                  <a:srgbClr val="00B050"/>
                </a:solidFill>
              </a:rPr>
              <a:t>As, Se redistributed</a:t>
            </a:r>
            <a:endParaRPr lang="en-US" dirty="0">
              <a:solidFill>
                <a:srgbClr val="00B050"/>
              </a:solidFill>
            </a:endParaRPr>
          </a:p>
        </p:txBody>
      </p:sp>
      <p:sp>
        <p:nvSpPr>
          <p:cNvPr id="11" name="TextBox 10"/>
          <p:cNvSpPr txBox="1"/>
          <p:nvPr/>
        </p:nvSpPr>
        <p:spPr>
          <a:xfrm>
            <a:off x="8100481" y="4874446"/>
            <a:ext cx="2207592" cy="369332"/>
          </a:xfrm>
          <a:prstGeom prst="rect">
            <a:avLst/>
          </a:prstGeom>
          <a:noFill/>
        </p:spPr>
        <p:txBody>
          <a:bodyPr wrap="none" rtlCol="0">
            <a:spAutoFit/>
          </a:bodyPr>
          <a:lstStyle/>
          <a:p>
            <a:r>
              <a:rPr lang="en-US" dirty="0" smtClean="0">
                <a:solidFill>
                  <a:srgbClr val="00B050"/>
                </a:solidFill>
              </a:rPr>
              <a:t>Ge non-redistributed</a:t>
            </a:r>
            <a:endParaRPr lang="en-US" dirty="0">
              <a:solidFill>
                <a:srgbClr val="00B050"/>
              </a:solidFill>
            </a:endParaRPr>
          </a:p>
        </p:txBody>
      </p:sp>
    </p:spTree>
    <p:extLst>
      <p:ext uri="{BB962C8B-B14F-4D97-AF65-F5344CB8AC3E}">
        <p14:creationId xmlns:p14="http://schemas.microsoft.com/office/powerpoint/2010/main" val="1522015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7463114" y="793101"/>
            <a:ext cx="3410932" cy="395042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97158" y="48092"/>
            <a:ext cx="11514306" cy="646331"/>
          </a:xfrm>
          <a:prstGeom prst="rect">
            <a:avLst/>
          </a:prstGeom>
          <a:noFill/>
        </p:spPr>
        <p:txBody>
          <a:bodyPr wrap="none" rtlCol="0">
            <a:spAutoFit/>
          </a:bodyPr>
          <a:lstStyle/>
          <a:p>
            <a:r>
              <a:rPr lang="en-US" sz="3600" b="1" dirty="0" smtClean="0"/>
              <a:t> Possible Explanation of the Elemental Redistribution in SD </a:t>
            </a:r>
            <a:endParaRPr lang="en-US" sz="3600" b="1" dirty="0"/>
          </a:p>
        </p:txBody>
      </p:sp>
      <p:grpSp>
        <p:nvGrpSpPr>
          <p:cNvPr id="27" name="Group 26"/>
          <p:cNvGrpSpPr/>
          <p:nvPr/>
        </p:nvGrpSpPr>
        <p:grpSpPr>
          <a:xfrm>
            <a:off x="1119170" y="795662"/>
            <a:ext cx="2764039" cy="3947864"/>
            <a:chOff x="2411717" y="872614"/>
            <a:chExt cx="2764039" cy="3947864"/>
          </a:xfrm>
        </p:grpSpPr>
        <p:pic>
          <p:nvPicPr>
            <p:cNvPr id="3" name="Picture 2"/>
            <p:cNvPicPr>
              <a:picLocks noChangeAspect="1"/>
            </p:cNvPicPr>
            <p:nvPr/>
          </p:nvPicPr>
          <p:blipFill>
            <a:blip r:embed="rId2"/>
            <a:stretch>
              <a:fillRect/>
            </a:stretch>
          </p:blipFill>
          <p:spPr>
            <a:xfrm>
              <a:off x="2449563" y="872614"/>
              <a:ext cx="2726193" cy="3947864"/>
            </a:xfrm>
            <a:prstGeom prst="rect">
              <a:avLst/>
            </a:prstGeom>
          </p:spPr>
        </p:pic>
        <p:sp>
          <p:nvSpPr>
            <p:cNvPr id="4" name="TextBox 3"/>
            <p:cNvSpPr txBox="1"/>
            <p:nvPr/>
          </p:nvSpPr>
          <p:spPr>
            <a:xfrm>
              <a:off x="2723323" y="3677478"/>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5" name="TextBox 4"/>
            <p:cNvSpPr txBox="1"/>
            <p:nvPr/>
          </p:nvSpPr>
          <p:spPr>
            <a:xfrm>
              <a:off x="2723323" y="3829878"/>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 name="TextBox 5"/>
            <p:cNvSpPr txBox="1"/>
            <p:nvPr/>
          </p:nvSpPr>
          <p:spPr>
            <a:xfrm>
              <a:off x="2726636" y="3988904"/>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 name="TextBox 6"/>
            <p:cNvSpPr txBox="1"/>
            <p:nvPr/>
          </p:nvSpPr>
          <p:spPr>
            <a:xfrm>
              <a:off x="3402501" y="3690732"/>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 name="TextBox 7"/>
            <p:cNvSpPr txBox="1"/>
            <p:nvPr/>
          </p:nvSpPr>
          <p:spPr>
            <a:xfrm>
              <a:off x="3402501" y="3843132"/>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9" name="TextBox 8"/>
            <p:cNvSpPr txBox="1"/>
            <p:nvPr/>
          </p:nvSpPr>
          <p:spPr>
            <a:xfrm>
              <a:off x="3405814" y="4002158"/>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0" name="TextBox 9"/>
            <p:cNvSpPr txBox="1"/>
            <p:nvPr/>
          </p:nvSpPr>
          <p:spPr>
            <a:xfrm>
              <a:off x="3949149" y="3660913"/>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1" name="TextBox 10"/>
            <p:cNvSpPr txBox="1"/>
            <p:nvPr/>
          </p:nvSpPr>
          <p:spPr>
            <a:xfrm>
              <a:off x="3949149" y="3813313"/>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2" name="TextBox 11"/>
            <p:cNvSpPr txBox="1"/>
            <p:nvPr/>
          </p:nvSpPr>
          <p:spPr>
            <a:xfrm>
              <a:off x="3952462" y="3972339"/>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3" name="TextBox 12"/>
            <p:cNvSpPr txBox="1"/>
            <p:nvPr/>
          </p:nvSpPr>
          <p:spPr>
            <a:xfrm>
              <a:off x="4628327" y="3674167"/>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4" name="TextBox 13"/>
            <p:cNvSpPr txBox="1"/>
            <p:nvPr/>
          </p:nvSpPr>
          <p:spPr>
            <a:xfrm>
              <a:off x="4628327" y="3826567"/>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5" name="TextBox 14"/>
            <p:cNvSpPr txBox="1"/>
            <p:nvPr/>
          </p:nvSpPr>
          <p:spPr>
            <a:xfrm>
              <a:off x="4631640" y="3985593"/>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7" name="Down Arrow 16"/>
            <p:cNvSpPr/>
            <p:nvPr/>
          </p:nvSpPr>
          <p:spPr>
            <a:xfrm flipV="1">
              <a:off x="2522883" y="3001617"/>
              <a:ext cx="198783" cy="13400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6200000">
              <a:off x="2205891" y="2434669"/>
              <a:ext cx="780983" cy="369332"/>
            </a:xfrm>
            <a:prstGeom prst="rect">
              <a:avLst/>
            </a:prstGeom>
            <a:noFill/>
          </p:spPr>
          <p:txBody>
            <a:bodyPr wrap="none" rtlCol="0">
              <a:spAutoFit/>
            </a:bodyPr>
            <a:lstStyle/>
            <a:p>
              <a:r>
                <a:rPr lang="en-US" dirty="0" smtClean="0">
                  <a:solidFill>
                    <a:srgbClr val="FF0000"/>
                  </a:solidFill>
                </a:rPr>
                <a:t>E-field</a:t>
              </a:r>
              <a:endParaRPr lang="en-US" dirty="0">
                <a:solidFill>
                  <a:srgbClr val="FF0000"/>
                </a:solidFill>
              </a:endParaRPr>
            </a:p>
          </p:txBody>
        </p:sp>
        <p:sp>
          <p:nvSpPr>
            <p:cNvPr id="19" name="TextBox 18"/>
            <p:cNvSpPr txBox="1"/>
            <p:nvPr/>
          </p:nvSpPr>
          <p:spPr>
            <a:xfrm>
              <a:off x="3592298" y="3447294"/>
              <a:ext cx="407484" cy="369332"/>
            </a:xfrm>
            <a:prstGeom prst="rect">
              <a:avLst/>
            </a:prstGeom>
            <a:noFill/>
          </p:spPr>
          <p:txBody>
            <a:bodyPr wrap="none" rtlCol="0">
              <a:spAutoFit/>
            </a:bodyPr>
            <a:lstStyle/>
            <a:p>
              <a:r>
                <a:rPr lang="en-US" dirty="0" smtClean="0"/>
                <a:t>As</a:t>
              </a:r>
              <a:endParaRPr lang="en-US" dirty="0"/>
            </a:p>
          </p:txBody>
        </p:sp>
        <p:sp>
          <p:nvSpPr>
            <p:cNvPr id="20" name="TextBox 19"/>
            <p:cNvSpPr txBox="1"/>
            <p:nvPr/>
          </p:nvSpPr>
          <p:spPr>
            <a:xfrm>
              <a:off x="4249231" y="3040656"/>
              <a:ext cx="405880" cy="369332"/>
            </a:xfrm>
            <a:prstGeom prst="rect">
              <a:avLst/>
            </a:prstGeom>
            <a:noFill/>
          </p:spPr>
          <p:txBody>
            <a:bodyPr wrap="none" rtlCol="0">
              <a:spAutoFit/>
            </a:bodyPr>
            <a:lstStyle/>
            <a:p>
              <a:r>
                <a:rPr lang="en-US" dirty="0" smtClean="0"/>
                <a:t>Se</a:t>
              </a:r>
              <a:endParaRPr lang="en-US" dirty="0"/>
            </a:p>
          </p:txBody>
        </p:sp>
      </p:grpSp>
      <p:sp>
        <p:nvSpPr>
          <p:cNvPr id="48" name="Down Arrow 47"/>
          <p:cNvSpPr/>
          <p:nvPr/>
        </p:nvSpPr>
        <p:spPr>
          <a:xfrm>
            <a:off x="3090187" y="3271745"/>
            <a:ext cx="112911" cy="281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4275353" y="793101"/>
            <a:ext cx="2789950" cy="3950425"/>
            <a:chOff x="6250130" y="870053"/>
            <a:chExt cx="2789950" cy="3950425"/>
          </a:xfrm>
        </p:grpSpPr>
        <p:pic>
          <p:nvPicPr>
            <p:cNvPr id="28" name="Picture 27"/>
            <p:cNvPicPr>
              <a:picLocks noChangeAspect="1"/>
            </p:cNvPicPr>
            <p:nvPr/>
          </p:nvPicPr>
          <p:blipFill>
            <a:blip r:embed="rId3"/>
            <a:stretch>
              <a:fillRect/>
            </a:stretch>
          </p:blipFill>
          <p:spPr>
            <a:xfrm>
              <a:off x="6250130" y="870053"/>
              <a:ext cx="2789950" cy="3950425"/>
            </a:xfrm>
            <a:prstGeom prst="rect">
              <a:avLst/>
            </a:prstGeom>
          </p:spPr>
        </p:pic>
        <p:sp>
          <p:nvSpPr>
            <p:cNvPr id="29" name="TextBox 28"/>
            <p:cNvSpPr txBox="1"/>
            <p:nvPr/>
          </p:nvSpPr>
          <p:spPr>
            <a:xfrm>
              <a:off x="6480313" y="1401418"/>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0" name="TextBox 29"/>
            <p:cNvSpPr txBox="1"/>
            <p:nvPr/>
          </p:nvSpPr>
          <p:spPr>
            <a:xfrm>
              <a:off x="6493565" y="1613453"/>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1" name="TextBox 30"/>
            <p:cNvSpPr txBox="1"/>
            <p:nvPr/>
          </p:nvSpPr>
          <p:spPr>
            <a:xfrm>
              <a:off x="6493565" y="1812236"/>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2" name="TextBox 31"/>
            <p:cNvSpPr txBox="1"/>
            <p:nvPr/>
          </p:nvSpPr>
          <p:spPr>
            <a:xfrm>
              <a:off x="7060096" y="141467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3" name="TextBox 32"/>
            <p:cNvSpPr txBox="1"/>
            <p:nvPr/>
          </p:nvSpPr>
          <p:spPr>
            <a:xfrm>
              <a:off x="7073348" y="1626705"/>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4" name="TextBox 33"/>
            <p:cNvSpPr txBox="1"/>
            <p:nvPr/>
          </p:nvSpPr>
          <p:spPr>
            <a:xfrm>
              <a:off x="7073348" y="1825488"/>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5" name="TextBox 34"/>
            <p:cNvSpPr txBox="1"/>
            <p:nvPr/>
          </p:nvSpPr>
          <p:spPr>
            <a:xfrm>
              <a:off x="7706139" y="1394792"/>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6" name="TextBox 35"/>
            <p:cNvSpPr txBox="1"/>
            <p:nvPr/>
          </p:nvSpPr>
          <p:spPr>
            <a:xfrm>
              <a:off x="7719391" y="1606827"/>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7" name="TextBox 36"/>
            <p:cNvSpPr txBox="1"/>
            <p:nvPr/>
          </p:nvSpPr>
          <p:spPr>
            <a:xfrm>
              <a:off x="7719391" y="180561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8" name="TextBox 37"/>
            <p:cNvSpPr txBox="1"/>
            <p:nvPr/>
          </p:nvSpPr>
          <p:spPr>
            <a:xfrm>
              <a:off x="8391939" y="1355035"/>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39" name="TextBox 38"/>
            <p:cNvSpPr txBox="1"/>
            <p:nvPr/>
          </p:nvSpPr>
          <p:spPr>
            <a:xfrm>
              <a:off x="8405191" y="156707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40" name="TextBox 39"/>
            <p:cNvSpPr txBox="1"/>
            <p:nvPr/>
          </p:nvSpPr>
          <p:spPr>
            <a:xfrm>
              <a:off x="8405191" y="1765853"/>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41" name="Down Arrow 40"/>
            <p:cNvSpPr/>
            <p:nvPr/>
          </p:nvSpPr>
          <p:spPr>
            <a:xfrm>
              <a:off x="8782877" y="2255173"/>
              <a:ext cx="168966" cy="16285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16200000">
              <a:off x="8452359" y="1634192"/>
              <a:ext cx="780983" cy="369332"/>
            </a:xfrm>
            <a:prstGeom prst="rect">
              <a:avLst/>
            </a:prstGeom>
            <a:noFill/>
          </p:spPr>
          <p:txBody>
            <a:bodyPr wrap="none" rtlCol="0">
              <a:spAutoFit/>
            </a:bodyPr>
            <a:lstStyle/>
            <a:p>
              <a:r>
                <a:rPr lang="en-US" dirty="0" smtClean="0">
                  <a:solidFill>
                    <a:srgbClr val="FF0000"/>
                  </a:solidFill>
                </a:rPr>
                <a:t>E-field</a:t>
              </a:r>
              <a:endParaRPr lang="en-US" dirty="0">
                <a:solidFill>
                  <a:srgbClr val="FF0000"/>
                </a:solidFill>
              </a:endParaRPr>
            </a:p>
          </p:txBody>
        </p:sp>
        <p:sp>
          <p:nvSpPr>
            <p:cNvPr id="43" name="TextBox 42"/>
            <p:cNvSpPr txBox="1"/>
            <p:nvPr/>
          </p:nvSpPr>
          <p:spPr>
            <a:xfrm>
              <a:off x="6745993" y="3217830"/>
              <a:ext cx="407484" cy="369332"/>
            </a:xfrm>
            <a:prstGeom prst="rect">
              <a:avLst/>
            </a:prstGeom>
            <a:noFill/>
          </p:spPr>
          <p:txBody>
            <a:bodyPr wrap="none" rtlCol="0">
              <a:spAutoFit/>
            </a:bodyPr>
            <a:lstStyle/>
            <a:p>
              <a:r>
                <a:rPr lang="en-US" dirty="0" smtClean="0"/>
                <a:t>As</a:t>
              </a:r>
              <a:endParaRPr lang="en-US" dirty="0"/>
            </a:p>
          </p:txBody>
        </p:sp>
        <p:sp>
          <p:nvSpPr>
            <p:cNvPr id="47" name="Down Arrow 46"/>
            <p:cNvSpPr/>
            <p:nvPr/>
          </p:nvSpPr>
          <p:spPr>
            <a:xfrm>
              <a:off x="6884236" y="3533291"/>
              <a:ext cx="112911" cy="281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flipV="1">
              <a:off x="7509003" y="3269184"/>
              <a:ext cx="112911" cy="281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357310" y="3533291"/>
              <a:ext cx="405880" cy="369332"/>
            </a:xfrm>
            <a:prstGeom prst="rect">
              <a:avLst/>
            </a:prstGeom>
            <a:noFill/>
          </p:spPr>
          <p:txBody>
            <a:bodyPr wrap="none" rtlCol="0">
              <a:spAutoFit/>
            </a:bodyPr>
            <a:lstStyle/>
            <a:p>
              <a:r>
                <a:rPr lang="en-US" dirty="0" smtClean="0"/>
                <a:t>Se</a:t>
              </a:r>
              <a:endParaRPr lang="en-US" dirty="0"/>
            </a:p>
          </p:txBody>
        </p:sp>
      </p:grpSp>
      <p:sp>
        <p:nvSpPr>
          <p:cNvPr id="51" name="Down Arrow 50"/>
          <p:cNvSpPr/>
          <p:nvPr/>
        </p:nvSpPr>
        <p:spPr>
          <a:xfrm flipV="1">
            <a:off x="2451629" y="3184810"/>
            <a:ext cx="112911" cy="281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7933" y="4911999"/>
            <a:ext cx="11892644" cy="2015936"/>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Ø"/>
            </a:pPr>
            <a:r>
              <a:rPr lang="en-US" sz="2400" dirty="0" smtClean="0">
                <a:solidFill>
                  <a:schemeClr val="tx1">
                    <a:lumMod val="65000"/>
                    <a:lumOff val="35000"/>
                  </a:schemeClr>
                </a:solidFill>
              </a:rPr>
              <a:t>The intuitive explanation is that an electric field is generated across SD (non-conducting) so that As is driven against the field and Se is driven along the field and Ge remains unaffected. X-cut and Y-cut create an electric field of different direction. </a:t>
            </a:r>
          </a:p>
          <a:p>
            <a:pPr marL="342900" indent="-342900" algn="just">
              <a:spcAft>
                <a:spcPts val="600"/>
              </a:spcAft>
              <a:buFont typeface="Wingdings" panose="05000000000000000000" pitchFamily="2" charset="2"/>
              <a:buChar char="Ø"/>
            </a:pPr>
            <a:r>
              <a:rPr lang="en-US" sz="2400" dirty="0" smtClean="0">
                <a:solidFill>
                  <a:schemeClr val="tx1">
                    <a:lumMod val="65000"/>
                    <a:lumOff val="35000"/>
                  </a:schemeClr>
                </a:solidFill>
              </a:rPr>
              <a:t>Consider that C electrodes and PM are all conductors, the memory cell structure can be simplified as an capacitor. Under an electric field, ionic movement is possible. </a:t>
            </a:r>
            <a:endParaRPr lang="en-US" sz="2400" dirty="0">
              <a:solidFill>
                <a:schemeClr val="tx1">
                  <a:lumMod val="65000"/>
                  <a:lumOff val="35000"/>
                </a:schemeClr>
              </a:solidFill>
            </a:endParaRPr>
          </a:p>
        </p:txBody>
      </p:sp>
      <p:sp>
        <p:nvSpPr>
          <p:cNvPr id="54" name="Rectangle 53"/>
          <p:cNvSpPr/>
          <p:nvPr/>
        </p:nvSpPr>
        <p:spPr>
          <a:xfrm>
            <a:off x="7674096" y="1725263"/>
            <a:ext cx="1248032" cy="58689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 + +</a:t>
            </a:r>
            <a:endParaRPr lang="en-US" dirty="0"/>
          </a:p>
        </p:txBody>
      </p:sp>
      <p:sp>
        <p:nvSpPr>
          <p:cNvPr id="55" name="Rectangle 54"/>
          <p:cNvSpPr/>
          <p:nvPr/>
        </p:nvSpPr>
        <p:spPr>
          <a:xfrm>
            <a:off x="7674095" y="2318877"/>
            <a:ext cx="1248032" cy="81294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674096" y="3125097"/>
            <a:ext cx="1248032" cy="60124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 - -</a:t>
            </a:r>
            <a:endParaRPr lang="en-US" dirty="0"/>
          </a:p>
        </p:txBody>
      </p:sp>
      <p:sp>
        <p:nvSpPr>
          <p:cNvPr id="59" name="TextBox 58"/>
          <p:cNvSpPr txBox="1"/>
          <p:nvPr/>
        </p:nvSpPr>
        <p:spPr>
          <a:xfrm>
            <a:off x="8952014" y="2482530"/>
            <a:ext cx="433132" cy="369332"/>
          </a:xfrm>
          <a:prstGeom prst="rect">
            <a:avLst/>
          </a:prstGeom>
          <a:noFill/>
        </p:spPr>
        <p:txBody>
          <a:bodyPr wrap="none" rtlCol="0">
            <a:spAutoFit/>
          </a:bodyPr>
          <a:lstStyle/>
          <a:p>
            <a:r>
              <a:rPr lang="en-US" dirty="0" smtClean="0"/>
              <a:t>SD</a:t>
            </a:r>
            <a:endParaRPr lang="en-US" dirty="0"/>
          </a:p>
        </p:txBody>
      </p:sp>
      <p:grpSp>
        <p:nvGrpSpPr>
          <p:cNvPr id="70" name="Group 69"/>
          <p:cNvGrpSpPr/>
          <p:nvPr/>
        </p:nvGrpSpPr>
        <p:grpSpPr>
          <a:xfrm>
            <a:off x="7778309" y="2559915"/>
            <a:ext cx="320922" cy="281034"/>
            <a:chOff x="8889740" y="4115193"/>
            <a:chExt cx="320922" cy="281034"/>
          </a:xfrm>
        </p:grpSpPr>
        <p:sp>
          <p:nvSpPr>
            <p:cNvPr id="64" name="Oval 63"/>
            <p:cNvSpPr>
              <a:spLocks noChangeAspect="1"/>
            </p:cNvSpPr>
            <p:nvPr/>
          </p:nvSpPr>
          <p:spPr>
            <a:xfrm>
              <a:off x="8895231" y="4119001"/>
              <a:ext cx="275666" cy="27722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a:spLocks noChangeAspect="1"/>
            </p:cNvSpPr>
            <p:nvPr/>
          </p:nvSpPr>
          <p:spPr>
            <a:xfrm>
              <a:off x="8889740" y="4115193"/>
              <a:ext cx="320922" cy="261610"/>
            </a:xfrm>
            <a:prstGeom prst="rect">
              <a:avLst/>
            </a:prstGeom>
            <a:noFill/>
            <a:ln>
              <a:noFill/>
            </a:ln>
          </p:spPr>
          <p:txBody>
            <a:bodyPr wrap="none" rtlCol="0">
              <a:spAutoFit/>
            </a:bodyPr>
            <a:lstStyle/>
            <a:p>
              <a:r>
                <a:rPr lang="en-US" sz="1100" dirty="0" smtClean="0"/>
                <a:t>As</a:t>
              </a:r>
              <a:endParaRPr lang="en-US" sz="1100" dirty="0"/>
            </a:p>
          </p:txBody>
        </p:sp>
      </p:grpSp>
      <p:grpSp>
        <p:nvGrpSpPr>
          <p:cNvPr id="71" name="Group 70"/>
          <p:cNvGrpSpPr/>
          <p:nvPr/>
        </p:nvGrpSpPr>
        <p:grpSpPr>
          <a:xfrm>
            <a:off x="8122783" y="2540287"/>
            <a:ext cx="359394" cy="299362"/>
            <a:chOff x="9959062" y="4097195"/>
            <a:chExt cx="359394" cy="299362"/>
          </a:xfrm>
        </p:grpSpPr>
        <p:sp>
          <p:nvSpPr>
            <p:cNvPr id="66" name="Oval 65"/>
            <p:cNvSpPr/>
            <p:nvPr/>
          </p:nvSpPr>
          <p:spPr>
            <a:xfrm>
              <a:off x="9984726" y="4101003"/>
              <a:ext cx="295554" cy="29555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9959062" y="4097195"/>
              <a:ext cx="359394" cy="276999"/>
            </a:xfrm>
            <a:prstGeom prst="rect">
              <a:avLst/>
            </a:prstGeom>
            <a:noFill/>
            <a:ln>
              <a:noFill/>
            </a:ln>
          </p:spPr>
          <p:txBody>
            <a:bodyPr wrap="none" rtlCol="0">
              <a:spAutoFit/>
            </a:bodyPr>
            <a:lstStyle/>
            <a:p>
              <a:r>
                <a:rPr lang="en-US" sz="1200" dirty="0" smtClean="0"/>
                <a:t>Ge</a:t>
              </a:r>
              <a:endParaRPr lang="en-US" sz="1200" dirty="0"/>
            </a:p>
          </p:txBody>
        </p:sp>
      </p:grpSp>
      <p:grpSp>
        <p:nvGrpSpPr>
          <p:cNvPr id="72" name="Group 71"/>
          <p:cNvGrpSpPr/>
          <p:nvPr/>
        </p:nvGrpSpPr>
        <p:grpSpPr>
          <a:xfrm>
            <a:off x="8502543" y="2536230"/>
            <a:ext cx="332142" cy="304519"/>
            <a:chOff x="10945181" y="4052128"/>
            <a:chExt cx="332142" cy="304519"/>
          </a:xfrm>
        </p:grpSpPr>
        <p:sp>
          <p:nvSpPr>
            <p:cNvPr id="68" name="Oval 67"/>
            <p:cNvSpPr/>
            <p:nvPr/>
          </p:nvSpPr>
          <p:spPr>
            <a:xfrm>
              <a:off x="10950672" y="4052128"/>
              <a:ext cx="304519" cy="3045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0945181" y="4055045"/>
              <a:ext cx="332142" cy="276999"/>
            </a:xfrm>
            <a:prstGeom prst="rect">
              <a:avLst/>
            </a:prstGeom>
            <a:noFill/>
            <a:ln>
              <a:noFill/>
            </a:ln>
          </p:spPr>
          <p:txBody>
            <a:bodyPr wrap="none" rtlCol="0">
              <a:spAutoFit/>
            </a:bodyPr>
            <a:lstStyle/>
            <a:p>
              <a:r>
                <a:rPr lang="en-US" sz="1200" dirty="0" smtClean="0"/>
                <a:t>Se</a:t>
              </a:r>
              <a:endParaRPr lang="en-US" sz="1200" dirty="0"/>
            </a:p>
          </p:txBody>
        </p:sp>
      </p:grpSp>
      <p:cxnSp>
        <p:nvCxnSpPr>
          <p:cNvPr id="74" name="Straight Arrow Connector 73"/>
          <p:cNvCxnSpPr>
            <a:stCxn id="64" idx="4"/>
          </p:cNvCxnSpPr>
          <p:nvPr/>
        </p:nvCxnSpPr>
        <p:spPr>
          <a:xfrm>
            <a:off x="7921633" y="2840949"/>
            <a:ext cx="0" cy="194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69" idx="0"/>
          </p:cNvCxnSpPr>
          <p:nvPr/>
        </p:nvCxnSpPr>
        <p:spPr>
          <a:xfrm flipV="1">
            <a:off x="8668614" y="2329962"/>
            <a:ext cx="2744" cy="209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299751" y="4725125"/>
            <a:ext cx="671979" cy="369332"/>
          </a:xfrm>
          <a:prstGeom prst="rect">
            <a:avLst/>
          </a:prstGeom>
          <a:noFill/>
        </p:spPr>
        <p:txBody>
          <a:bodyPr wrap="none" rtlCol="0">
            <a:spAutoFit/>
          </a:bodyPr>
          <a:lstStyle/>
          <a:p>
            <a:r>
              <a:rPr lang="en-US" dirty="0" smtClean="0"/>
              <a:t>X-cut</a:t>
            </a:r>
            <a:endParaRPr lang="en-US" dirty="0"/>
          </a:p>
        </p:txBody>
      </p:sp>
      <p:sp>
        <p:nvSpPr>
          <p:cNvPr id="79" name="TextBox 78"/>
          <p:cNvSpPr txBox="1"/>
          <p:nvPr/>
        </p:nvSpPr>
        <p:spPr>
          <a:xfrm>
            <a:off x="5290291" y="4725125"/>
            <a:ext cx="663964" cy="369332"/>
          </a:xfrm>
          <a:prstGeom prst="rect">
            <a:avLst/>
          </a:prstGeom>
          <a:noFill/>
        </p:spPr>
        <p:txBody>
          <a:bodyPr wrap="none" rtlCol="0">
            <a:spAutoFit/>
          </a:bodyPr>
          <a:lstStyle/>
          <a:p>
            <a:r>
              <a:rPr lang="en-US" dirty="0" smtClean="0"/>
              <a:t>Y-cut</a:t>
            </a:r>
            <a:endParaRPr lang="en-US" dirty="0"/>
          </a:p>
        </p:txBody>
      </p:sp>
      <p:sp>
        <p:nvSpPr>
          <p:cNvPr id="80" name="Rectangle 79"/>
          <p:cNvSpPr/>
          <p:nvPr/>
        </p:nvSpPr>
        <p:spPr>
          <a:xfrm>
            <a:off x="9370695" y="1709668"/>
            <a:ext cx="1248032" cy="58689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 - - </a:t>
            </a:r>
            <a:endParaRPr lang="en-US" dirty="0"/>
          </a:p>
        </p:txBody>
      </p:sp>
      <p:sp>
        <p:nvSpPr>
          <p:cNvPr id="81" name="Rectangle 80"/>
          <p:cNvSpPr/>
          <p:nvPr/>
        </p:nvSpPr>
        <p:spPr>
          <a:xfrm>
            <a:off x="9370694" y="2303282"/>
            <a:ext cx="1248032" cy="81294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9370695" y="3109502"/>
            <a:ext cx="1248032" cy="60124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 + +</a:t>
            </a:r>
            <a:endParaRPr lang="en-US" dirty="0"/>
          </a:p>
        </p:txBody>
      </p:sp>
      <p:grpSp>
        <p:nvGrpSpPr>
          <p:cNvPr id="83" name="Group 82"/>
          <p:cNvGrpSpPr/>
          <p:nvPr/>
        </p:nvGrpSpPr>
        <p:grpSpPr>
          <a:xfrm>
            <a:off x="9474908" y="2544320"/>
            <a:ext cx="320922" cy="281034"/>
            <a:chOff x="8889740" y="4115193"/>
            <a:chExt cx="320922" cy="281034"/>
          </a:xfrm>
        </p:grpSpPr>
        <p:sp>
          <p:nvSpPr>
            <p:cNvPr id="84" name="Oval 83"/>
            <p:cNvSpPr>
              <a:spLocks noChangeAspect="1"/>
            </p:cNvSpPr>
            <p:nvPr/>
          </p:nvSpPr>
          <p:spPr>
            <a:xfrm>
              <a:off x="8895231" y="4119001"/>
              <a:ext cx="275666" cy="27722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a:spLocks noChangeAspect="1"/>
            </p:cNvSpPr>
            <p:nvPr/>
          </p:nvSpPr>
          <p:spPr>
            <a:xfrm>
              <a:off x="8889740" y="4115193"/>
              <a:ext cx="320922" cy="261610"/>
            </a:xfrm>
            <a:prstGeom prst="rect">
              <a:avLst/>
            </a:prstGeom>
            <a:noFill/>
            <a:ln>
              <a:noFill/>
            </a:ln>
          </p:spPr>
          <p:txBody>
            <a:bodyPr wrap="none" rtlCol="0">
              <a:spAutoFit/>
            </a:bodyPr>
            <a:lstStyle/>
            <a:p>
              <a:r>
                <a:rPr lang="en-US" sz="1100" dirty="0" smtClean="0"/>
                <a:t>As</a:t>
              </a:r>
              <a:endParaRPr lang="en-US" sz="1100" dirty="0"/>
            </a:p>
          </p:txBody>
        </p:sp>
      </p:grpSp>
      <p:grpSp>
        <p:nvGrpSpPr>
          <p:cNvPr id="86" name="Group 85"/>
          <p:cNvGrpSpPr/>
          <p:nvPr/>
        </p:nvGrpSpPr>
        <p:grpSpPr>
          <a:xfrm>
            <a:off x="9819382" y="2524692"/>
            <a:ext cx="359394" cy="299362"/>
            <a:chOff x="9959062" y="4097195"/>
            <a:chExt cx="359394" cy="299362"/>
          </a:xfrm>
        </p:grpSpPr>
        <p:sp>
          <p:nvSpPr>
            <p:cNvPr id="87" name="Oval 86"/>
            <p:cNvSpPr/>
            <p:nvPr/>
          </p:nvSpPr>
          <p:spPr>
            <a:xfrm>
              <a:off x="9984726" y="4101003"/>
              <a:ext cx="295554" cy="29555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9959062" y="4097195"/>
              <a:ext cx="359394" cy="276999"/>
            </a:xfrm>
            <a:prstGeom prst="rect">
              <a:avLst/>
            </a:prstGeom>
            <a:noFill/>
            <a:ln>
              <a:noFill/>
            </a:ln>
          </p:spPr>
          <p:txBody>
            <a:bodyPr wrap="none" rtlCol="0">
              <a:spAutoFit/>
            </a:bodyPr>
            <a:lstStyle/>
            <a:p>
              <a:r>
                <a:rPr lang="en-US" sz="1200" dirty="0" smtClean="0"/>
                <a:t>Ge</a:t>
              </a:r>
              <a:endParaRPr lang="en-US" sz="1200" dirty="0"/>
            </a:p>
          </p:txBody>
        </p:sp>
      </p:grpSp>
      <p:grpSp>
        <p:nvGrpSpPr>
          <p:cNvPr id="89" name="Group 88"/>
          <p:cNvGrpSpPr/>
          <p:nvPr/>
        </p:nvGrpSpPr>
        <p:grpSpPr>
          <a:xfrm>
            <a:off x="10199142" y="2520635"/>
            <a:ext cx="332142" cy="304519"/>
            <a:chOff x="10945181" y="4052128"/>
            <a:chExt cx="332142" cy="304519"/>
          </a:xfrm>
        </p:grpSpPr>
        <p:sp>
          <p:nvSpPr>
            <p:cNvPr id="90" name="Oval 89"/>
            <p:cNvSpPr/>
            <p:nvPr/>
          </p:nvSpPr>
          <p:spPr>
            <a:xfrm>
              <a:off x="10950672" y="4052128"/>
              <a:ext cx="304519" cy="3045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10945181" y="4055045"/>
              <a:ext cx="332142" cy="276999"/>
            </a:xfrm>
            <a:prstGeom prst="rect">
              <a:avLst/>
            </a:prstGeom>
            <a:noFill/>
            <a:ln>
              <a:noFill/>
            </a:ln>
          </p:spPr>
          <p:txBody>
            <a:bodyPr wrap="none" rtlCol="0">
              <a:spAutoFit/>
            </a:bodyPr>
            <a:lstStyle/>
            <a:p>
              <a:r>
                <a:rPr lang="en-US" sz="1200" dirty="0" smtClean="0"/>
                <a:t>Se</a:t>
              </a:r>
              <a:endParaRPr lang="en-US" sz="1200" dirty="0"/>
            </a:p>
          </p:txBody>
        </p:sp>
      </p:grpSp>
      <p:cxnSp>
        <p:nvCxnSpPr>
          <p:cNvPr id="92" name="Straight Arrow Connector 91"/>
          <p:cNvCxnSpPr/>
          <p:nvPr/>
        </p:nvCxnSpPr>
        <p:spPr>
          <a:xfrm flipH="1" flipV="1">
            <a:off x="9625468" y="2304632"/>
            <a:ext cx="9901" cy="289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10356892" y="2850335"/>
            <a:ext cx="0" cy="232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8952014" y="3213126"/>
            <a:ext cx="421910" cy="369332"/>
          </a:xfrm>
          <a:prstGeom prst="rect">
            <a:avLst/>
          </a:prstGeom>
          <a:noFill/>
        </p:spPr>
        <p:txBody>
          <a:bodyPr wrap="none" rtlCol="0">
            <a:spAutoFit/>
          </a:bodyPr>
          <a:lstStyle/>
          <a:p>
            <a:r>
              <a:rPr lang="en-US" dirty="0" smtClean="0"/>
              <a:t>BE</a:t>
            </a:r>
            <a:endParaRPr lang="en-US" dirty="0"/>
          </a:p>
        </p:txBody>
      </p:sp>
      <p:sp>
        <p:nvSpPr>
          <p:cNvPr id="99" name="TextBox 98"/>
          <p:cNvSpPr txBox="1"/>
          <p:nvPr/>
        </p:nvSpPr>
        <p:spPr>
          <a:xfrm>
            <a:off x="8937562" y="1826798"/>
            <a:ext cx="409086" cy="369332"/>
          </a:xfrm>
          <a:prstGeom prst="rect">
            <a:avLst/>
          </a:prstGeom>
          <a:noFill/>
        </p:spPr>
        <p:txBody>
          <a:bodyPr wrap="none" rtlCol="0">
            <a:spAutoFit/>
          </a:bodyPr>
          <a:lstStyle/>
          <a:p>
            <a:r>
              <a:rPr lang="en-US" dirty="0" smtClean="0"/>
              <a:t>TE</a:t>
            </a:r>
            <a:endParaRPr lang="en-US" dirty="0"/>
          </a:p>
        </p:txBody>
      </p:sp>
    </p:spTree>
    <p:extLst>
      <p:ext uri="{BB962C8B-B14F-4D97-AF65-F5344CB8AC3E}">
        <p14:creationId xmlns:p14="http://schemas.microsoft.com/office/powerpoint/2010/main" val="3738765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687" y="35603"/>
            <a:ext cx="11250580" cy="646331"/>
          </a:xfrm>
          <a:prstGeom prst="rect">
            <a:avLst/>
          </a:prstGeom>
          <a:noFill/>
        </p:spPr>
        <p:txBody>
          <a:bodyPr wrap="none" rtlCol="0">
            <a:spAutoFit/>
          </a:bodyPr>
          <a:lstStyle/>
          <a:p>
            <a:r>
              <a:rPr lang="en-US" sz="3600" b="1" dirty="0" smtClean="0"/>
              <a:t> Explanation Based on the Atomic Structure of SD Material</a:t>
            </a:r>
            <a:endParaRPr lang="en-US" sz="3600" b="1" dirty="0"/>
          </a:p>
        </p:txBody>
      </p:sp>
      <p:pic>
        <p:nvPicPr>
          <p:cNvPr id="4" name="Picture 3"/>
          <p:cNvPicPr>
            <a:picLocks noChangeAspect="1" noChangeArrowheads="1"/>
          </p:cNvPicPr>
          <p:nvPr/>
        </p:nvPicPr>
        <p:blipFill>
          <a:blip r:embed="rId2" cstate="print"/>
          <a:srcRect/>
          <a:stretch>
            <a:fillRect/>
          </a:stretch>
        </p:blipFill>
        <p:spPr bwMode="auto">
          <a:xfrm>
            <a:off x="3566306" y="909185"/>
            <a:ext cx="3607995" cy="2799263"/>
          </a:xfrm>
          <a:prstGeom prst="rect">
            <a:avLst/>
          </a:prstGeom>
          <a:solidFill>
            <a:schemeClr val="accent1"/>
          </a:solidFill>
          <a:ln w="9525">
            <a:noFill/>
            <a:miter lim="800000"/>
            <a:headEnd/>
            <a:tailEnd/>
          </a:ln>
          <a:effectLst/>
        </p:spPr>
      </p:pic>
      <p:sp>
        <p:nvSpPr>
          <p:cNvPr id="5" name="TextBox 4"/>
          <p:cNvSpPr txBox="1"/>
          <p:nvPr/>
        </p:nvSpPr>
        <p:spPr>
          <a:xfrm>
            <a:off x="4171376" y="959103"/>
            <a:ext cx="759578" cy="463338"/>
          </a:xfrm>
          <a:prstGeom prst="rect">
            <a:avLst/>
          </a:prstGeom>
          <a:noFill/>
        </p:spPr>
        <p:txBody>
          <a:bodyPr wrap="square" rtlCol="0">
            <a:spAutoFit/>
          </a:bodyPr>
          <a:lstStyle/>
          <a:p>
            <a:r>
              <a:rPr lang="en-US" sz="2000" b="1" dirty="0" smtClean="0">
                <a:solidFill>
                  <a:srgbClr val="FFC000"/>
                </a:solidFill>
                <a:latin typeface="Comic Sans MS" pitchFamily="66" charset="0"/>
              </a:rPr>
              <a:t>Se</a:t>
            </a:r>
            <a:endParaRPr lang="en-US" sz="2000" b="1" baseline="-25000" dirty="0">
              <a:solidFill>
                <a:srgbClr val="FFC000"/>
              </a:solidFill>
              <a:latin typeface="Comic Sans MS" pitchFamily="66" charset="0"/>
            </a:endParaRPr>
          </a:p>
        </p:txBody>
      </p:sp>
      <p:sp>
        <p:nvSpPr>
          <p:cNvPr id="6" name="TextBox 5"/>
          <p:cNvSpPr txBox="1"/>
          <p:nvPr/>
        </p:nvSpPr>
        <p:spPr>
          <a:xfrm>
            <a:off x="5988967" y="1364883"/>
            <a:ext cx="845508" cy="463338"/>
          </a:xfrm>
          <a:prstGeom prst="rect">
            <a:avLst/>
          </a:prstGeom>
          <a:noFill/>
        </p:spPr>
        <p:txBody>
          <a:bodyPr wrap="square" rtlCol="0">
            <a:spAutoFit/>
          </a:bodyPr>
          <a:lstStyle/>
          <a:p>
            <a:r>
              <a:rPr lang="en-US" sz="2000" b="1" dirty="0" smtClean="0">
                <a:latin typeface="Comic Sans MS" pitchFamily="66" charset="0"/>
              </a:rPr>
              <a:t>Ge</a:t>
            </a:r>
            <a:endParaRPr lang="en-US" sz="2000" b="1" baseline="-25000" dirty="0">
              <a:latin typeface="Comic Sans MS" pitchFamily="66" charset="0"/>
            </a:endParaRPr>
          </a:p>
        </p:txBody>
      </p:sp>
      <p:sp>
        <p:nvSpPr>
          <p:cNvPr id="7" name="TextBox 6"/>
          <p:cNvSpPr txBox="1"/>
          <p:nvPr/>
        </p:nvSpPr>
        <p:spPr>
          <a:xfrm>
            <a:off x="5370304" y="1915830"/>
            <a:ext cx="618664" cy="463338"/>
          </a:xfrm>
          <a:prstGeom prst="rect">
            <a:avLst/>
          </a:prstGeom>
          <a:noFill/>
        </p:spPr>
        <p:txBody>
          <a:bodyPr wrap="square" rtlCol="0">
            <a:spAutoFit/>
          </a:bodyPr>
          <a:lstStyle/>
          <a:p>
            <a:r>
              <a:rPr lang="en-US" sz="2000" b="1" dirty="0" smtClean="0">
                <a:solidFill>
                  <a:schemeClr val="bg1">
                    <a:lumMod val="50000"/>
                  </a:schemeClr>
                </a:solidFill>
                <a:latin typeface="Comic Sans MS" pitchFamily="66" charset="0"/>
              </a:rPr>
              <a:t>As</a:t>
            </a:r>
            <a:endParaRPr lang="en-US" sz="2000" b="1" baseline="-25000" dirty="0">
              <a:solidFill>
                <a:schemeClr val="bg1">
                  <a:lumMod val="50000"/>
                </a:schemeClr>
              </a:solidFill>
              <a:latin typeface="Comic Sans MS" pitchFamily="66" charset="0"/>
            </a:endParaRPr>
          </a:p>
        </p:txBody>
      </p:sp>
      <p:sp>
        <p:nvSpPr>
          <p:cNvPr id="8" name="Rectangle 7"/>
          <p:cNvSpPr/>
          <p:nvPr/>
        </p:nvSpPr>
        <p:spPr bwMode="auto">
          <a:xfrm>
            <a:off x="6686865" y="3210593"/>
            <a:ext cx="487436" cy="500795"/>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Arial" charset="0"/>
            </a:endParaRPr>
          </a:p>
        </p:txBody>
      </p:sp>
      <p:graphicFrame>
        <p:nvGraphicFramePr>
          <p:cNvPr id="12" name="Table 11"/>
          <p:cNvGraphicFramePr>
            <a:graphicFrameLocks noGrp="1"/>
          </p:cNvGraphicFramePr>
          <p:nvPr>
            <p:extLst/>
          </p:nvPr>
        </p:nvGraphicFramePr>
        <p:xfrm>
          <a:off x="7480302" y="1275756"/>
          <a:ext cx="4331593" cy="1550670"/>
        </p:xfrm>
        <a:graphic>
          <a:graphicData uri="http://schemas.openxmlformats.org/drawingml/2006/table">
            <a:tbl>
              <a:tblPr/>
              <a:tblGrid>
                <a:gridCol w="1109097"/>
                <a:gridCol w="759775"/>
                <a:gridCol w="1004301"/>
                <a:gridCol w="1458420"/>
              </a:tblGrid>
              <a:tr h="190500">
                <a:tc>
                  <a:txBody>
                    <a:bodyPr/>
                    <a:lstStyle/>
                    <a:p>
                      <a:pPr algn="ctr" fontAlgn="ctr"/>
                      <a:r>
                        <a:rPr lang="en-US" sz="1400" b="1" i="0" u="none" strike="noStrike" dirty="0">
                          <a:solidFill>
                            <a:srgbClr val="000000"/>
                          </a:solidFill>
                          <a:effectLst/>
                          <a:latin typeface="Calibri" panose="020F0502020204030204" pitchFamily="34" charset="0"/>
                        </a:rPr>
                        <a:t>Central atom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400" b="1" i="0" u="none" strike="noStrike" dirty="0">
                          <a:solidFill>
                            <a:srgbClr val="000000"/>
                          </a:solidFill>
                          <a:effectLst/>
                          <a:latin typeface="Calibri" panose="020F0502020204030204" pitchFamily="34" charset="0"/>
                        </a:rPr>
                        <a:t>Its neighbors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400" b="1" i="0" u="none" strike="noStrike">
                          <a:solidFill>
                            <a:srgbClr val="000000"/>
                          </a:solidFill>
                          <a:effectLst/>
                          <a:latin typeface="Calibri" panose="020F0502020204030204" pitchFamily="34" charset="0"/>
                        </a:rPr>
                        <a:t>Average number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400" b="1" i="0" u="none" strike="noStrike" dirty="0">
                          <a:solidFill>
                            <a:srgbClr val="000000"/>
                          </a:solidFill>
                          <a:effectLst/>
                          <a:latin typeface="Calibri" panose="020F0502020204030204" pitchFamily="34" charset="0"/>
                        </a:rPr>
                        <a:t>Binding energy (eV/atom)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r h="190500">
                <a:tc>
                  <a:txBody>
                    <a:bodyPr/>
                    <a:lstStyle/>
                    <a:p>
                      <a:pPr algn="ctr" fontAlgn="ctr"/>
                      <a:r>
                        <a:rPr lang="en-US" sz="1400" b="1" i="0" u="none" strike="noStrike">
                          <a:solidFill>
                            <a:srgbClr val="000000"/>
                          </a:solidFill>
                          <a:effectLst/>
                          <a:latin typeface="Calibri" panose="020F0502020204030204" pitchFamily="34" charset="0"/>
                        </a:rPr>
                        <a:t>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400" b="1" i="0" u="none" strike="noStrike">
                          <a:solidFill>
                            <a:srgbClr val="000000"/>
                          </a:solidFill>
                          <a:effectLst/>
                          <a:latin typeface="Calibri" panose="020F0502020204030204" pitchFamily="34" charset="0"/>
                        </a:rPr>
                        <a:t>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400" b="1"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400" b="1" i="0" u="none" strike="noStrike">
                          <a:solidFill>
                            <a:srgbClr val="000000"/>
                          </a:solidFill>
                          <a:effectLst/>
                          <a:latin typeface="Calibri" panose="020F0502020204030204" pitchFamily="34" charset="0"/>
                        </a:rPr>
                        <a:t>14.03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r h="190500">
                <a:tc rowSpan="2">
                  <a:txBody>
                    <a:bodyPr/>
                    <a:lstStyle/>
                    <a:p>
                      <a:pPr algn="ctr" fontAlgn="ctr"/>
                      <a:r>
                        <a:rPr lang="en-US" sz="1400" b="1" i="0" u="none" strike="noStrike">
                          <a:solidFill>
                            <a:srgbClr val="000000"/>
                          </a:solidFill>
                          <a:effectLst/>
                          <a:latin typeface="Calibri" panose="020F0502020204030204" pitchFamily="34" charset="0"/>
                        </a:rPr>
                        <a:t>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400" b="1" i="0" u="none" strike="noStrike">
                          <a:solidFill>
                            <a:srgbClr val="000000"/>
                          </a:solidFill>
                          <a:effectLst/>
                          <a:latin typeface="Calibri" panose="020F0502020204030204" pitchFamily="34" charset="0"/>
                        </a:rPr>
                        <a:t>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400" b="1" i="0" u="none" strike="noStrike">
                          <a:solidFill>
                            <a:srgbClr val="000000"/>
                          </a:solidFill>
                          <a:effectLst/>
                          <a:latin typeface="Calibri" panose="020F0502020204030204" pitchFamily="34" charset="0"/>
                        </a:rPr>
                        <a:t>2.67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rowSpan="2">
                  <a:txBody>
                    <a:bodyPr/>
                    <a:lstStyle/>
                    <a:p>
                      <a:pPr algn="ctr" fontAlgn="ctr"/>
                      <a:r>
                        <a:rPr lang="en-US" sz="1400" b="1" i="0" u="none" strike="noStrike">
                          <a:solidFill>
                            <a:srgbClr val="000000"/>
                          </a:solidFill>
                          <a:effectLst/>
                          <a:latin typeface="Calibri" panose="020F0502020204030204" pitchFamily="34" charset="0"/>
                        </a:rPr>
                        <a:t>11.63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r h="190500">
                <a:tc vMerge="1">
                  <a:txBody>
                    <a:bodyPr/>
                    <a:lstStyle/>
                    <a:p>
                      <a:endParaRPr lang="en-US"/>
                    </a:p>
                  </a:txBody>
                  <a:tcPr/>
                </a:tc>
                <a:tc>
                  <a:txBody>
                    <a:bodyPr/>
                    <a:lstStyle/>
                    <a:p>
                      <a:pPr algn="ctr" fontAlgn="ctr"/>
                      <a:r>
                        <a:rPr lang="en-US" sz="1400" b="1" i="0" u="none" strike="noStrike">
                          <a:solidFill>
                            <a:srgbClr val="000000"/>
                          </a:solidFill>
                          <a:effectLst/>
                          <a:latin typeface="Calibri" panose="020F0502020204030204" pitchFamily="34" charset="0"/>
                        </a:rPr>
                        <a:t>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400" b="1" i="0" u="none" strike="noStrike">
                          <a:solidFill>
                            <a:srgbClr val="000000"/>
                          </a:solidFill>
                          <a:effectLst/>
                          <a:latin typeface="Calibri" panose="020F0502020204030204" pitchFamily="34" charset="0"/>
                        </a:rPr>
                        <a:t>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vMerge="1">
                  <a:txBody>
                    <a:bodyPr/>
                    <a:lstStyle/>
                    <a:p>
                      <a:endParaRPr lang="en-US"/>
                    </a:p>
                  </a:txBody>
                  <a:tcPr/>
                </a:tc>
              </a:tr>
              <a:tr h="190500">
                <a:tc rowSpan="2">
                  <a:txBody>
                    <a:bodyPr/>
                    <a:lstStyle/>
                    <a:p>
                      <a:pPr algn="ctr" fontAlgn="ctr"/>
                      <a:r>
                        <a:rPr lang="en-US" sz="1400" b="1" i="0" u="none" strike="noStrike" dirty="0">
                          <a:solidFill>
                            <a:srgbClr val="000000"/>
                          </a:solidFill>
                          <a:effectLst/>
                          <a:latin typeface="Calibri" panose="020F0502020204030204" pitchFamily="34" charset="0"/>
                        </a:rPr>
                        <a:t>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400" b="1" i="0" u="none" strike="noStrike">
                          <a:solidFill>
                            <a:srgbClr val="000000"/>
                          </a:solidFill>
                          <a:effectLst/>
                          <a:latin typeface="Calibri" panose="020F0502020204030204" pitchFamily="34" charset="0"/>
                        </a:rPr>
                        <a:t>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400" b="1" i="0" u="none" strike="noStrike">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rowSpan="2">
                  <a:txBody>
                    <a:bodyPr/>
                    <a:lstStyle/>
                    <a:p>
                      <a:pPr algn="ctr" fontAlgn="ctr"/>
                      <a:r>
                        <a:rPr lang="en-US" sz="1400" b="1" i="0" u="none" strike="noStrike">
                          <a:solidFill>
                            <a:srgbClr val="000000"/>
                          </a:solidFill>
                          <a:effectLst/>
                          <a:latin typeface="Calibri" panose="020F0502020204030204" pitchFamily="34" charset="0"/>
                        </a:rPr>
                        <a:t>5.38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r h="190500">
                <a:tc vMerge="1">
                  <a:txBody>
                    <a:bodyPr/>
                    <a:lstStyle/>
                    <a:p>
                      <a:endParaRPr lang="en-US"/>
                    </a:p>
                  </a:txBody>
                  <a:tcPr/>
                </a:tc>
                <a:tc>
                  <a:txBody>
                    <a:bodyPr/>
                    <a:lstStyle/>
                    <a:p>
                      <a:pPr algn="ctr" fontAlgn="ctr"/>
                      <a:r>
                        <a:rPr lang="en-US" sz="1400" b="1" i="0" u="none" strike="noStrike">
                          <a:solidFill>
                            <a:srgbClr val="000000"/>
                          </a:solidFill>
                          <a:effectLst/>
                          <a:latin typeface="Calibri" panose="020F0502020204030204" pitchFamily="34" charset="0"/>
                        </a:rPr>
                        <a:t>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400" b="1" i="0" u="none" strike="noStrike" dirty="0">
                          <a:solidFill>
                            <a:srgbClr val="000000"/>
                          </a:solidFill>
                          <a:effectLst/>
                          <a:latin typeface="Calibri" panose="020F0502020204030204" pitchFamily="34" charset="0"/>
                        </a:rPr>
                        <a:t>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vMerge="1">
                  <a:txBody>
                    <a:bodyPr/>
                    <a:lstStyle/>
                    <a:p>
                      <a:endParaRPr lang="en-US"/>
                    </a:p>
                  </a:txBody>
                  <a:tcPr/>
                </a:tc>
              </a:tr>
            </a:tbl>
          </a:graphicData>
        </a:graphic>
      </p:graphicFrame>
      <p:graphicFrame>
        <p:nvGraphicFramePr>
          <p:cNvPr id="13" name="Table 12"/>
          <p:cNvGraphicFramePr>
            <a:graphicFrameLocks noGrp="1"/>
          </p:cNvGraphicFramePr>
          <p:nvPr>
            <p:extLst/>
          </p:nvPr>
        </p:nvGraphicFramePr>
        <p:xfrm>
          <a:off x="375923" y="1422441"/>
          <a:ext cx="2884383" cy="1013460"/>
        </p:xfrm>
        <a:graphic>
          <a:graphicData uri="http://schemas.openxmlformats.org/drawingml/2006/table">
            <a:tbl>
              <a:tblPr/>
              <a:tblGrid>
                <a:gridCol w="1352397"/>
                <a:gridCol w="1531986"/>
              </a:tblGrid>
              <a:tr h="190500">
                <a:tc>
                  <a:txBody>
                    <a:bodyPr/>
                    <a:lstStyle/>
                    <a:p>
                      <a:pPr algn="ctr" fontAlgn="ctr"/>
                      <a:r>
                        <a:rPr lang="en-US" sz="1600" b="1" i="0" u="none" strike="noStrike" dirty="0">
                          <a:solidFill>
                            <a:srgbClr val="000000"/>
                          </a:solidFill>
                          <a:effectLst/>
                          <a:latin typeface="Calibri" panose="020F0502020204030204" pitchFamily="34" charset="0"/>
                        </a:rPr>
                        <a:t>Element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600" b="1" i="0" u="none" strike="noStrike">
                          <a:solidFill>
                            <a:srgbClr val="000000"/>
                          </a:solidFill>
                          <a:effectLst/>
                          <a:latin typeface="Calibri" panose="020F0502020204030204" pitchFamily="34" charset="0"/>
                        </a:rPr>
                        <a:t>Electronegativity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r h="190500">
                <a:tc>
                  <a:txBody>
                    <a:bodyPr/>
                    <a:lstStyle/>
                    <a:p>
                      <a:pPr algn="ctr" fontAlgn="ctr"/>
                      <a:r>
                        <a:rPr lang="en-US" sz="1600" b="1" i="0" u="none" strike="noStrike">
                          <a:solidFill>
                            <a:srgbClr val="000000"/>
                          </a:solidFill>
                          <a:effectLst/>
                          <a:latin typeface="Calibri" panose="020F0502020204030204" pitchFamily="34" charset="0"/>
                        </a:rPr>
                        <a:t>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600" b="1" i="0" u="none" strike="noStrike" dirty="0">
                          <a:solidFill>
                            <a:srgbClr val="000000"/>
                          </a:solidFill>
                          <a:effectLst/>
                          <a:latin typeface="Calibri" panose="020F0502020204030204" pitchFamily="34" charset="0"/>
                        </a:rPr>
                        <a:t>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r h="190500">
                <a:tc>
                  <a:txBody>
                    <a:bodyPr/>
                    <a:lstStyle/>
                    <a:p>
                      <a:pPr algn="ctr" fontAlgn="ctr"/>
                      <a:r>
                        <a:rPr lang="en-US" sz="1600" b="1" i="0" u="none" strike="noStrike">
                          <a:solidFill>
                            <a:srgbClr val="000000"/>
                          </a:solidFill>
                          <a:effectLst/>
                          <a:latin typeface="Calibri" panose="020F0502020204030204" pitchFamily="34" charset="0"/>
                        </a:rPr>
                        <a:t>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600" b="1" i="0" u="none" strike="noStrike">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r h="190500">
                <a:tc>
                  <a:txBody>
                    <a:bodyPr/>
                    <a:lstStyle/>
                    <a:p>
                      <a:pPr algn="ctr" fontAlgn="ctr"/>
                      <a:r>
                        <a:rPr lang="en-US" sz="1600" b="1" i="0" u="none" strike="noStrike">
                          <a:solidFill>
                            <a:srgbClr val="000000"/>
                          </a:solidFill>
                          <a:effectLst/>
                          <a:latin typeface="Calibri" panose="020F0502020204030204" pitchFamily="34" charset="0"/>
                        </a:rPr>
                        <a:t>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ctr"/>
                      <a:r>
                        <a:rPr lang="en-US" sz="1600" b="1" i="0" u="none" strike="noStrike" dirty="0">
                          <a:solidFill>
                            <a:srgbClr val="000000"/>
                          </a:solidFill>
                          <a:effectLst/>
                          <a:latin typeface="Calibri" panose="020F0502020204030204" pitchFamily="34" charset="0"/>
                        </a:rPr>
                        <a:t>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bl>
          </a:graphicData>
        </a:graphic>
      </p:graphicFrame>
      <p:sp>
        <p:nvSpPr>
          <p:cNvPr id="14" name="TextBox 13"/>
          <p:cNvSpPr txBox="1"/>
          <p:nvPr/>
        </p:nvSpPr>
        <p:spPr>
          <a:xfrm>
            <a:off x="8049939" y="2871119"/>
            <a:ext cx="3379643" cy="369332"/>
          </a:xfrm>
          <a:prstGeom prst="rect">
            <a:avLst/>
          </a:prstGeom>
          <a:noFill/>
        </p:spPr>
        <p:txBody>
          <a:bodyPr wrap="none" rtlCol="0">
            <a:spAutoFit/>
          </a:bodyPr>
          <a:lstStyle/>
          <a:p>
            <a:r>
              <a:rPr lang="en-US" b="1" dirty="0" smtClean="0">
                <a:solidFill>
                  <a:schemeClr val="accent1">
                    <a:lumMod val="75000"/>
                  </a:schemeClr>
                </a:solidFill>
              </a:rPr>
              <a:t>Calculated based on Ge</a:t>
            </a:r>
            <a:r>
              <a:rPr lang="en-US" b="1" baseline="-25000" dirty="0" smtClean="0">
                <a:solidFill>
                  <a:schemeClr val="accent1">
                    <a:lumMod val="75000"/>
                  </a:schemeClr>
                </a:solidFill>
              </a:rPr>
              <a:t>18</a:t>
            </a:r>
            <a:r>
              <a:rPr lang="en-US" b="1" dirty="0" smtClean="0">
                <a:solidFill>
                  <a:schemeClr val="accent1">
                    <a:lumMod val="75000"/>
                  </a:schemeClr>
                </a:solidFill>
              </a:rPr>
              <a:t>As</a:t>
            </a:r>
            <a:r>
              <a:rPr lang="en-US" b="1" baseline="-25000" dirty="0" smtClean="0">
                <a:solidFill>
                  <a:schemeClr val="accent1">
                    <a:lumMod val="75000"/>
                  </a:schemeClr>
                </a:solidFill>
              </a:rPr>
              <a:t>27</a:t>
            </a:r>
            <a:r>
              <a:rPr lang="en-US" b="1" dirty="0" smtClean="0">
                <a:solidFill>
                  <a:schemeClr val="accent1">
                    <a:lumMod val="75000"/>
                  </a:schemeClr>
                </a:solidFill>
              </a:rPr>
              <a:t>Se</a:t>
            </a:r>
            <a:r>
              <a:rPr lang="en-US" b="1" baseline="-25000" dirty="0" smtClean="0">
                <a:solidFill>
                  <a:schemeClr val="accent1">
                    <a:lumMod val="75000"/>
                  </a:schemeClr>
                </a:solidFill>
              </a:rPr>
              <a:t>55</a:t>
            </a:r>
            <a:endParaRPr lang="en-US" b="1" baseline="-25000" dirty="0">
              <a:solidFill>
                <a:schemeClr val="accent1">
                  <a:lumMod val="75000"/>
                </a:schemeClr>
              </a:solidFill>
            </a:endParaRPr>
          </a:p>
        </p:txBody>
      </p:sp>
      <p:sp>
        <p:nvSpPr>
          <p:cNvPr id="15" name="TextBox 14"/>
          <p:cNvSpPr txBox="1"/>
          <p:nvPr/>
        </p:nvSpPr>
        <p:spPr>
          <a:xfrm>
            <a:off x="439687" y="4129629"/>
            <a:ext cx="11351176" cy="2385268"/>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Ø"/>
            </a:pPr>
            <a:r>
              <a:rPr lang="en-US" sz="2400" dirty="0" smtClean="0">
                <a:solidFill>
                  <a:schemeClr val="tx1">
                    <a:lumMod val="65000"/>
                    <a:lumOff val="35000"/>
                  </a:schemeClr>
                </a:solidFill>
              </a:rPr>
              <a:t>Even though SD has a covalent bonding instead of an ionic bonding, the electronegativity value determines more or less an atom has positively charged nature or negatively charged nature. As is more like positively charged and Se is more like negatively charged. </a:t>
            </a:r>
          </a:p>
          <a:p>
            <a:pPr marL="342900" indent="-342900" algn="just">
              <a:spcAft>
                <a:spcPts val="600"/>
              </a:spcAft>
              <a:buFont typeface="Wingdings" panose="05000000000000000000" pitchFamily="2" charset="2"/>
              <a:buChar char="Ø"/>
            </a:pPr>
            <a:r>
              <a:rPr lang="en-US" sz="2400" dirty="0" smtClean="0">
                <a:solidFill>
                  <a:schemeClr val="tx1">
                    <a:lumMod val="65000"/>
                    <a:lumOff val="35000"/>
                  </a:schemeClr>
                </a:solidFill>
              </a:rPr>
              <a:t>The Ge has the most positively charged nature, but the binding energy is the highest with the neighboring atoms, which may prevent it from moving under the electric field. </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504952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129048" y="861847"/>
            <a:ext cx="5528441" cy="4073162"/>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27148" y="-55152"/>
            <a:ext cx="4887685" cy="646331"/>
          </a:xfrm>
          <a:prstGeom prst="rect">
            <a:avLst/>
          </a:prstGeom>
          <a:noFill/>
        </p:spPr>
        <p:txBody>
          <a:bodyPr wrap="none" rtlCol="0">
            <a:spAutoFit/>
          </a:bodyPr>
          <a:lstStyle/>
          <a:p>
            <a:r>
              <a:rPr lang="en-US" sz="3600" b="1" dirty="0" smtClean="0"/>
              <a:t> Blanket Wafer Structure</a:t>
            </a:r>
            <a:endParaRPr lang="en-US" sz="3600" b="1" dirty="0"/>
          </a:p>
        </p:txBody>
      </p:sp>
      <p:pic>
        <p:nvPicPr>
          <p:cNvPr id="12" name="Picture 11"/>
          <p:cNvPicPr>
            <a:picLocks noChangeAspect="1"/>
          </p:cNvPicPr>
          <p:nvPr/>
        </p:nvPicPr>
        <p:blipFill>
          <a:blip r:embed="rId2"/>
          <a:stretch>
            <a:fillRect/>
          </a:stretch>
        </p:blipFill>
        <p:spPr>
          <a:xfrm>
            <a:off x="1598210" y="1181115"/>
            <a:ext cx="2943530" cy="3107564"/>
          </a:xfrm>
          <a:prstGeom prst="rect">
            <a:avLst/>
          </a:prstGeom>
        </p:spPr>
      </p:pic>
      <p:sp>
        <p:nvSpPr>
          <p:cNvPr id="13" name="TextBox 12"/>
          <p:cNvSpPr txBox="1"/>
          <p:nvPr/>
        </p:nvSpPr>
        <p:spPr>
          <a:xfrm>
            <a:off x="1598210" y="4288678"/>
            <a:ext cx="3247059" cy="646331"/>
          </a:xfrm>
          <a:prstGeom prst="rect">
            <a:avLst/>
          </a:prstGeom>
          <a:solidFill>
            <a:srgbClr val="FFC000"/>
          </a:solidFill>
        </p:spPr>
        <p:txBody>
          <a:bodyPr wrap="square" rtlCol="0">
            <a:spAutoFit/>
          </a:bodyPr>
          <a:lstStyle/>
          <a:p>
            <a:pPr algn="ctr"/>
            <a:r>
              <a:rPr lang="en-US" dirty="0" smtClean="0"/>
              <a:t>TL160922001 (D1), grounded</a:t>
            </a:r>
          </a:p>
          <a:p>
            <a:pPr algn="ctr"/>
            <a:r>
              <a:rPr lang="en-US" dirty="0" smtClean="0"/>
              <a:t>TL160830002, grounded</a:t>
            </a:r>
            <a:endParaRPr lang="en-US" dirty="0"/>
          </a:p>
        </p:txBody>
      </p:sp>
      <p:sp>
        <p:nvSpPr>
          <p:cNvPr id="14" name="Rectangle 13"/>
          <p:cNvSpPr/>
          <p:nvPr/>
        </p:nvSpPr>
        <p:spPr>
          <a:xfrm>
            <a:off x="1598210" y="861848"/>
            <a:ext cx="2943530" cy="3192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Pt deposition layer</a:t>
            </a:r>
            <a:endParaRPr lang="en-US" dirty="0"/>
          </a:p>
        </p:txBody>
      </p:sp>
      <p:sp>
        <p:nvSpPr>
          <p:cNvPr id="15" name="Rectangle 14"/>
          <p:cNvSpPr/>
          <p:nvPr/>
        </p:nvSpPr>
        <p:spPr>
          <a:xfrm>
            <a:off x="4531230" y="861847"/>
            <a:ext cx="314039" cy="34268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rot="16200000">
            <a:off x="3762419" y="2335077"/>
            <a:ext cx="1851661" cy="369332"/>
          </a:xfrm>
          <a:prstGeom prst="rect">
            <a:avLst/>
          </a:prstGeom>
          <a:noFill/>
        </p:spPr>
        <p:txBody>
          <a:bodyPr wrap="none" rtlCol="0">
            <a:spAutoFit/>
          </a:bodyPr>
          <a:lstStyle/>
          <a:p>
            <a:r>
              <a:rPr lang="en-US" dirty="0" smtClean="0">
                <a:solidFill>
                  <a:schemeClr val="bg1"/>
                </a:solidFill>
              </a:rPr>
              <a:t>Pt grounding post</a:t>
            </a:r>
            <a:endParaRPr lang="en-US" dirty="0">
              <a:solidFill>
                <a:schemeClr val="bg1"/>
              </a:solidFill>
            </a:endParaRPr>
          </a:p>
        </p:txBody>
      </p:sp>
      <p:pic>
        <p:nvPicPr>
          <p:cNvPr id="18" name="Picture 17"/>
          <p:cNvPicPr>
            <a:picLocks noChangeAspect="1"/>
          </p:cNvPicPr>
          <p:nvPr/>
        </p:nvPicPr>
        <p:blipFill rotWithShape="1">
          <a:blip r:embed="rId3"/>
          <a:srcRect r="16199"/>
          <a:stretch/>
        </p:blipFill>
        <p:spPr>
          <a:xfrm>
            <a:off x="5327009" y="969780"/>
            <a:ext cx="5132518" cy="3857296"/>
          </a:xfrm>
          <a:prstGeom prst="rect">
            <a:avLst/>
          </a:prstGeom>
        </p:spPr>
      </p:pic>
      <p:sp>
        <p:nvSpPr>
          <p:cNvPr id="20" name="TextBox 19"/>
          <p:cNvSpPr txBox="1"/>
          <p:nvPr/>
        </p:nvSpPr>
        <p:spPr>
          <a:xfrm>
            <a:off x="349375" y="5313610"/>
            <a:ext cx="11443232" cy="1200329"/>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Ø"/>
            </a:pPr>
            <a:r>
              <a:rPr lang="en-US" sz="2400" dirty="0" smtClean="0">
                <a:solidFill>
                  <a:schemeClr val="tx1">
                    <a:lumMod val="65000"/>
                    <a:lumOff val="35000"/>
                  </a:schemeClr>
                </a:solidFill>
              </a:rPr>
              <a:t>For blanket wafer samples, the electrodes on either side of SD layer are connected so there is no electrical field formed. Thus, it is expected that no redistribution occurs for As and Se within SD, which is confirmed by experiment. </a:t>
            </a:r>
          </a:p>
        </p:txBody>
      </p:sp>
    </p:spTree>
    <p:extLst>
      <p:ext uri="{BB962C8B-B14F-4D97-AF65-F5344CB8AC3E}">
        <p14:creationId xmlns:p14="http://schemas.microsoft.com/office/powerpoint/2010/main" val="1308746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a:xfrm>
            <a:off x="5969876" y="608127"/>
            <a:ext cx="5833241" cy="5416712"/>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62208" y="-81549"/>
            <a:ext cx="8399864" cy="646331"/>
          </a:xfrm>
          <a:prstGeom prst="rect">
            <a:avLst/>
          </a:prstGeom>
          <a:noFill/>
        </p:spPr>
        <p:txBody>
          <a:bodyPr wrap="none" rtlCol="0">
            <a:spAutoFit/>
          </a:bodyPr>
          <a:lstStyle/>
          <a:p>
            <a:r>
              <a:rPr lang="en-US" sz="3600" b="1" dirty="0" smtClean="0"/>
              <a:t> Patterned Structure: Case 1: TL160915004</a:t>
            </a:r>
            <a:endParaRPr lang="en-US" sz="3600" b="1" dirty="0"/>
          </a:p>
        </p:txBody>
      </p:sp>
      <p:pic>
        <p:nvPicPr>
          <p:cNvPr id="4" name="Picture 3"/>
          <p:cNvPicPr>
            <a:picLocks noChangeAspect="1"/>
          </p:cNvPicPr>
          <p:nvPr/>
        </p:nvPicPr>
        <p:blipFill>
          <a:blip r:embed="rId2"/>
          <a:stretch>
            <a:fillRect/>
          </a:stretch>
        </p:blipFill>
        <p:spPr>
          <a:xfrm>
            <a:off x="736607" y="911619"/>
            <a:ext cx="1596694" cy="2312211"/>
          </a:xfrm>
          <a:prstGeom prst="rect">
            <a:avLst/>
          </a:prstGeom>
        </p:spPr>
      </p:pic>
      <p:pic>
        <p:nvPicPr>
          <p:cNvPr id="21" name="Picture 20"/>
          <p:cNvPicPr>
            <a:picLocks noChangeAspect="1"/>
          </p:cNvPicPr>
          <p:nvPr/>
        </p:nvPicPr>
        <p:blipFill>
          <a:blip r:embed="rId2"/>
          <a:stretch>
            <a:fillRect/>
          </a:stretch>
        </p:blipFill>
        <p:spPr>
          <a:xfrm>
            <a:off x="736607" y="3712627"/>
            <a:ext cx="1604034" cy="2322840"/>
          </a:xfrm>
          <a:prstGeom prst="rect">
            <a:avLst/>
          </a:prstGeom>
        </p:spPr>
      </p:pic>
      <p:pic>
        <p:nvPicPr>
          <p:cNvPr id="23" name="Picture 22"/>
          <p:cNvPicPr>
            <a:picLocks noChangeAspect="1"/>
          </p:cNvPicPr>
          <p:nvPr/>
        </p:nvPicPr>
        <p:blipFill>
          <a:blip r:embed="rId3"/>
          <a:stretch>
            <a:fillRect/>
          </a:stretch>
        </p:blipFill>
        <p:spPr>
          <a:xfrm>
            <a:off x="3287385" y="911619"/>
            <a:ext cx="1632977" cy="2312211"/>
          </a:xfrm>
          <a:prstGeom prst="rect">
            <a:avLst/>
          </a:prstGeom>
        </p:spPr>
      </p:pic>
      <p:pic>
        <p:nvPicPr>
          <p:cNvPr id="42" name="Picture 41"/>
          <p:cNvPicPr>
            <a:picLocks noChangeAspect="1"/>
          </p:cNvPicPr>
          <p:nvPr/>
        </p:nvPicPr>
        <p:blipFill>
          <a:blip r:embed="rId3"/>
          <a:stretch>
            <a:fillRect/>
          </a:stretch>
        </p:blipFill>
        <p:spPr>
          <a:xfrm>
            <a:off x="3287385" y="3712627"/>
            <a:ext cx="1632977" cy="2312211"/>
          </a:xfrm>
          <a:prstGeom prst="rect">
            <a:avLst/>
          </a:prstGeom>
        </p:spPr>
      </p:pic>
      <p:sp>
        <p:nvSpPr>
          <p:cNvPr id="43" name="TextBox 42"/>
          <p:cNvSpPr txBox="1"/>
          <p:nvPr/>
        </p:nvSpPr>
        <p:spPr>
          <a:xfrm rot="16200000">
            <a:off x="-266158" y="1883057"/>
            <a:ext cx="1692579" cy="369332"/>
          </a:xfrm>
          <a:prstGeom prst="rect">
            <a:avLst/>
          </a:prstGeom>
          <a:noFill/>
        </p:spPr>
        <p:txBody>
          <a:bodyPr wrap="none" rtlCol="0">
            <a:spAutoFit/>
          </a:bodyPr>
          <a:lstStyle/>
          <a:p>
            <a:r>
              <a:rPr lang="en-US" dirty="0" smtClean="0"/>
              <a:t>X-cut, grounded</a:t>
            </a:r>
            <a:endParaRPr lang="en-US" dirty="0"/>
          </a:p>
        </p:txBody>
      </p:sp>
      <p:sp>
        <p:nvSpPr>
          <p:cNvPr id="44" name="TextBox 43"/>
          <p:cNvSpPr txBox="1"/>
          <p:nvPr/>
        </p:nvSpPr>
        <p:spPr>
          <a:xfrm rot="16200000">
            <a:off x="2244227" y="1879049"/>
            <a:ext cx="1684564" cy="369332"/>
          </a:xfrm>
          <a:prstGeom prst="rect">
            <a:avLst/>
          </a:prstGeom>
          <a:noFill/>
        </p:spPr>
        <p:txBody>
          <a:bodyPr wrap="none" rtlCol="0">
            <a:spAutoFit/>
          </a:bodyPr>
          <a:lstStyle/>
          <a:p>
            <a:r>
              <a:rPr lang="en-US" dirty="0"/>
              <a:t>Y</a:t>
            </a:r>
            <a:r>
              <a:rPr lang="en-US" dirty="0" smtClean="0"/>
              <a:t>-cut, grounded</a:t>
            </a:r>
            <a:endParaRPr lang="en-US" dirty="0"/>
          </a:p>
        </p:txBody>
      </p:sp>
      <p:sp>
        <p:nvSpPr>
          <p:cNvPr id="45" name="TextBox 44"/>
          <p:cNvSpPr txBox="1"/>
          <p:nvPr/>
        </p:nvSpPr>
        <p:spPr>
          <a:xfrm rot="16200000">
            <a:off x="-489915" y="4689381"/>
            <a:ext cx="2083712" cy="369332"/>
          </a:xfrm>
          <a:prstGeom prst="rect">
            <a:avLst/>
          </a:prstGeom>
          <a:noFill/>
        </p:spPr>
        <p:txBody>
          <a:bodyPr wrap="none" rtlCol="0">
            <a:spAutoFit/>
          </a:bodyPr>
          <a:lstStyle/>
          <a:p>
            <a:r>
              <a:rPr lang="en-US" dirty="0" smtClean="0"/>
              <a:t>X-cut, not-grounded</a:t>
            </a:r>
            <a:endParaRPr lang="en-US" dirty="0"/>
          </a:p>
        </p:txBody>
      </p:sp>
      <p:sp>
        <p:nvSpPr>
          <p:cNvPr id="46" name="TextBox 45"/>
          <p:cNvSpPr txBox="1"/>
          <p:nvPr/>
        </p:nvSpPr>
        <p:spPr>
          <a:xfrm rot="16200000">
            <a:off x="2025940" y="4684066"/>
            <a:ext cx="2075696" cy="369332"/>
          </a:xfrm>
          <a:prstGeom prst="rect">
            <a:avLst/>
          </a:prstGeom>
          <a:noFill/>
        </p:spPr>
        <p:txBody>
          <a:bodyPr wrap="none" rtlCol="0">
            <a:spAutoFit/>
          </a:bodyPr>
          <a:lstStyle/>
          <a:p>
            <a:r>
              <a:rPr lang="en-US" dirty="0"/>
              <a:t>Y</a:t>
            </a:r>
            <a:r>
              <a:rPr lang="en-US" dirty="0" smtClean="0"/>
              <a:t>-cut, not-grounded</a:t>
            </a:r>
            <a:endParaRPr lang="en-US" dirty="0"/>
          </a:p>
        </p:txBody>
      </p:sp>
      <p:sp>
        <p:nvSpPr>
          <p:cNvPr id="47" name="Rectangle 46"/>
          <p:cNvSpPr/>
          <p:nvPr/>
        </p:nvSpPr>
        <p:spPr>
          <a:xfrm>
            <a:off x="736607" y="613381"/>
            <a:ext cx="1596694" cy="2982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Pt deposition layer</a:t>
            </a:r>
            <a:endParaRPr lang="en-US" sz="1400" dirty="0"/>
          </a:p>
        </p:txBody>
      </p:sp>
      <p:sp>
        <p:nvSpPr>
          <p:cNvPr id="48" name="Rectangle 47"/>
          <p:cNvSpPr/>
          <p:nvPr/>
        </p:nvSpPr>
        <p:spPr>
          <a:xfrm>
            <a:off x="2322791" y="613381"/>
            <a:ext cx="332298" cy="28252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36607" y="3187966"/>
            <a:ext cx="1596694" cy="238404"/>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Si substrate</a:t>
            </a:r>
            <a:endParaRPr lang="en-US" sz="1400" dirty="0"/>
          </a:p>
        </p:txBody>
      </p:sp>
      <p:sp>
        <p:nvSpPr>
          <p:cNvPr id="50" name="TextBox 49"/>
          <p:cNvSpPr txBox="1"/>
          <p:nvPr/>
        </p:nvSpPr>
        <p:spPr>
          <a:xfrm rot="16200000">
            <a:off x="1752968" y="1862234"/>
            <a:ext cx="1482457" cy="307777"/>
          </a:xfrm>
          <a:prstGeom prst="rect">
            <a:avLst/>
          </a:prstGeom>
          <a:noFill/>
        </p:spPr>
        <p:txBody>
          <a:bodyPr wrap="none" rtlCol="0">
            <a:spAutoFit/>
          </a:bodyPr>
          <a:lstStyle/>
          <a:p>
            <a:r>
              <a:rPr lang="en-US" sz="1400" dirty="0" smtClean="0">
                <a:solidFill>
                  <a:schemeClr val="bg1"/>
                </a:solidFill>
              </a:rPr>
              <a:t>Pt grounding post</a:t>
            </a:r>
            <a:endParaRPr lang="en-US" sz="1400" dirty="0">
              <a:solidFill>
                <a:schemeClr val="bg1"/>
              </a:solidFill>
            </a:endParaRPr>
          </a:p>
        </p:txBody>
      </p:sp>
      <p:sp>
        <p:nvSpPr>
          <p:cNvPr id="52" name="Rectangle 51"/>
          <p:cNvSpPr/>
          <p:nvPr/>
        </p:nvSpPr>
        <p:spPr>
          <a:xfrm>
            <a:off x="3285365" y="608126"/>
            <a:ext cx="1596694" cy="2982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Pt deposition layer</a:t>
            </a:r>
            <a:endParaRPr lang="en-US" sz="1400" dirty="0"/>
          </a:p>
        </p:txBody>
      </p:sp>
      <p:sp>
        <p:nvSpPr>
          <p:cNvPr id="53" name="Rectangle 52"/>
          <p:cNvSpPr/>
          <p:nvPr/>
        </p:nvSpPr>
        <p:spPr>
          <a:xfrm>
            <a:off x="4882059" y="608126"/>
            <a:ext cx="332298" cy="28252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rot="16200000">
            <a:off x="4312236" y="1856979"/>
            <a:ext cx="1482457" cy="307777"/>
          </a:xfrm>
          <a:prstGeom prst="rect">
            <a:avLst/>
          </a:prstGeom>
          <a:noFill/>
        </p:spPr>
        <p:txBody>
          <a:bodyPr wrap="none" rtlCol="0">
            <a:spAutoFit/>
          </a:bodyPr>
          <a:lstStyle/>
          <a:p>
            <a:r>
              <a:rPr lang="en-US" sz="1400" dirty="0" smtClean="0">
                <a:solidFill>
                  <a:schemeClr val="bg1"/>
                </a:solidFill>
              </a:rPr>
              <a:t>Pt grounding post</a:t>
            </a:r>
            <a:endParaRPr lang="en-US" sz="1400" dirty="0">
              <a:solidFill>
                <a:schemeClr val="bg1"/>
              </a:solidFill>
            </a:endParaRPr>
          </a:p>
        </p:txBody>
      </p:sp>
      <p:sp>
        <p:nvSpPr>
          <p:cNvPr id="55" name="Rectangle 54"/>
          <p:cNvSpPr/>
          <p:nvPr/>
        </p:nvSpPr>
        <p:spPr>
          <a:xfrm>
            <a:off x="3285366" y="3203732"/>
            <a:ext cx="1596694" cy="238404"/>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Si substrate</a:t>
            </a:r>
            <a:endParaRPr lang="en-US" sz="1400" dirty="0"/>
          </a:p>
        </p:txBody>
      </p:sp>
      <p:sp>
        <p:nvSpPr>
          <p:cNvPr id="56" name="TextBox 55"/>
          <p:cNvSpPr txBox="1"/>
          <p:nvPr/>
        </p:nvSpPr>
        <p:spPr>
          <a:xfrm>
            <a:off x="830321" y="248044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57" name="TextBox 56"/>
          <p:cNvSpPr txBox="1"/>
          <p:nvPr/>
        </p:nvSpPr>
        <p:spPr>
          <a:xfrm>
            <a:off x="825065" y="2611819"/>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58" name="TextBox 57"/>
          <p:cNvSpPr txBox="1"/>
          <p:nvPr/>
        </p:nvSpPr>
        <p:spPr>
          <a:xfrm>
            <a:off x="1213949" y="2475185"/>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59" name="TextBox 58"/>
          <p:cNvSpPr txBox="1"/>
          <p:nvPr/>
        </p:nvSpPr>
        <p:spPr>
          <a:xfrm>
            <a:off x="1208693" y="2606564"/>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0" name="TextBox 59"/>
          <p:cNvSpPr txBox="1"/>
          <p:nvPr/>
        </p:nvSpPr>
        <p:spPr>
          <a:xfrm>
            <a:off x="1560790" y="2485695"/>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1" name="TextBox 60"/>
          <p:cNvSpPr txBox="1"/>
          <p:nvPr/>
        </p:nvSpPr>
        <p:spPr>
          <a:xfrm>
            <a:off x="1555534" y="2617074"/>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2" name="TextBox 61"/>
          <p:cNvSpPr txBox="1"/>
          <p:nvPr/>
        </p:nvSpPr>
        <p:spPr>
          <a:xfrm>
            <a:off x="1939162" y="2475185"/>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3" name="TextBox 62"/>
          <p:cNvSpPr txBox="1"/>
          <p:nvPr/>
        </p:nvSpPr>
        <p:spPr>
          <a:xfrm>
            <a:off x="1933906" y="2606564"/>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4" name="TextBox 63"/>
          <p:cNvSpPr txBox="1"/>
          <p:nvPr/>
        </p:nvSpPr>
        <p:spPr>
          <a:xfrm>
            <a:off x="3358059" y="1287516"/>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5" name="TextBox 64"/>
          <p:cNvSpPr txBox="1"/>
          <p:nvPr/>
        </p:nvSpPr>
        <p:spPr>
          <a:xfrm>
            <a:off x="3352803" y="1418895"/>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6" name="TextBox 65"/>
          <p:cNvSpPr txBox="1"/>
          <p:nvPr/>
        </p:nvSpPr>
        <p:spPr>
          <a:xfrm>
            <a:off x="3741687" y="1282261"/>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7" name="TextBox 66"/>
          <p:cNvSpPr txBox="1"/>
          <p:nvPr/>
        </p:nvSpPr>
        <p:spPr>
          <a:xfrm>
            <a:off x="3736431" y="141364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8" name="TextBox 67"/>
          <p:cNvSpPr txBox="1"/>
          <p:nvPr/>
        </p:nvSpPr>
        <p:spPr>
          <a:xfrm>
            <a:off x="4088528" y="1292771"/>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69" name="TextBox 68"/>
          <p:cNvSpPr txBox="1"/>
          <p:nvPr/>
        </p:nvSpPr>
        <p:spPr>
          <a:xfrm>
            <a:off x="4083272" y="142415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0" name="TextBox 69"/>
          <p:cNvSpPr txBox="1"/>
          <p:nvPr/>
        </p:nvSpPr>
        <p:spPr>
          <a:xfrm>
            <a:off x="4466900" y="1282261"/>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1" name="TextBox 70"/>
          <p:cNvSpPr txBox="1"/>
          <p:nvPr/>
        </p:nvSpPr>
        <p:spPr>
          <a:xfrm>
            <a:off x="4461644" y="141364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2" name="TextBox 71"/>
          <p:cNvSpPr txBox="1"/>
          <p:nvPr/>
        </p:nvSpPr>
        <p:spPr>
          <a:xfrm>
            <a:off x="3358059" y="4051737"/>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3" name="TextBox 72"/>
          <p:cNvSpPr txBox="1"/>
          <p:nvPr/>
        </p:nvSpPr>
        <p:spPr>
          <a:xfrm>
            <a:off x="3352803" y="4183116"/>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4" name="TextBox 73"/>
          <p:cNvSpPr txBox="1"/>
          <p:nvPr/>
        </p:nvSpPr>
        <p:spPr>
          <a:xfrm>
            <a:off x="3741687" y="4046482"/>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5" name="TextBox 74"/>
          <p:cNvSpPr txBox="1"/>
          <p:nvPr/>
        </p:nvSpPr>
        <p:spPr>
          <a:xfrm>
            <a:off x="3736431" y="4177861"/>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6" name="TextBox 75"/>
          <p:cNvSpPr txBox="1"/>
          <p:nvPr/>
        </p:nvSpPr>
        <p:spPr>
          <a:xfrm>
            <a:off x="4088528" y="4056992"/>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7" name="TextBox 76"/>
          <p:cNvSpPr txBox="1"/>
          <p:nvPr/>
        </p:nvSpPr>
        <p:spPr>
          <a:xfrm>
            <a:off x="4083272" y="4188371"/>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8" name="TextBox 77"/>
          <p:cNvSpPr txBox="1"/>
          <p:nvPr/>
        </p:nvSpPr>
        <p:spPr>
          <a:xfrm>
            <a:off x="4466900" y="4046482"/>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79" name="TextBox 78"/>
          <p:cNvSpPr txBox="1"/>
          <p:nvPr/>
        </p:nvSpPr>
        <p:spPr>
          <a:xfrm>
            <a:off x="4461644" y="4177861"/>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0" name="TextBox 79"/>
          <p:cNvSpPr txBox="1"/>
          <p:nvPr/>
        </p:nvSpPr>
        <p:spPr>
          <a:xfrm>
            <a:off x="835576" y="5281447"/>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1" name="TextBox 80"/>
          <p:cNvSpPr txBox="1"/>
          <p:nvPr/>
        </p:nvSpPr>
        <p:spPr>
          <a:xfrm>
            <a:off x="830320" y="5412826"/>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2" name="TextBox 81"/>
          <p:cNvSpPr txBox="1"/>
          <p:nvPr/>
        </p:nvSpPr>
        <p:spPr>
          <a:xfrm>
            <a:off x="1219204" y="5276192"/>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3" name="TextBox 82"/>
          <p:cNvSpPr txBox="1"/>
          <p:nvPr/>
        </p:nvSpPr>
        <p:spPr>
          <a:xfrm>
            <a:off x="1213948" y="5407571"/>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4" name="TextBox 83"/>
          <p:cNvSpPr txBox="1"/>
          <p:nvPr/>
        </p:nvSpPr>
        <p:spPr>
          <a:xfrm>
            <a:off x="1566045" y="5286702"/>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5" name="TextBox 84"/>
          <p:cNvSpPr txBox="1"/>
          <p:nvPr/>
        </p:nvSpPr>
        <p:spPr>
          <a:xfrm>
            <a:off x="1560789" y="5418081"/>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6" name="TextBox 85"/>
          <p:cNvSpPr txBox="1"/>
          <p:nvPr/>
        </p:nvSpPr>
        <p:spPr>
          <a:xfrm>
            <a:off x="1944417" y="5276192"/>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7" name="TextBox 86"/>
          <p:cNvSpPr txBox="1"/>
          <p:nvPr/>
        </p:nvSpPr>
        <p:spPr>
          <a:xfrm>
            <a:off x="1939161" y="5407571"/>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pic>
        <p:nvPicPr>
          <p:cNvPr id="88" name="Picture 87"/>
          <p:cNvPicPr>
            <a:picLocks noChangeAspect="1"/>
          </p:cNvPicPr>
          <p:nvPr/>
        </p:nvPicPr>
        <p:blipFill rotWithShape="1">
          <a:blip r:embed="rId4"/>
          <a:srcRect r="16113"/>
          <a:stretch/>
        </p:blipFill>
        <p:spPr>
          <a:xfrm>
            <a:off x="6138040" y="906364"/>
            <a:ext cx="5496455" cy="4757990"/>
          </a:xfrm>
          <a:prstGeom prst="rect">
            <a:avLst/>
          </a:prstGeom>
        </p:spPr>
      </p:pic>
      <p:sp>
        <p:nvSpPr>
          <p:cNvPr id="91" name="TextBox 90"/>
          <p:cNvSpPr txBox="1"/>
          <p:nvPr/>
        </p:nvSpPr>
        <p:spPr>
          <a:xfrm>
            <a:off x="23554" y="6041314"/>
            <a:ext cx="11892644" cy="830997"/>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Ø"/>
            </a:pPr>
            <a:r>
              <a:rPr lang="en-US" sz="2400" dirty="0" smtClean="0">
                <a:solidFill>
                  <a:schemeClr val="accent1">
                    <a:lumMod val="75000"/>
                  </a:schemeClr>
                </a:solidFill>
              </a:rPr>
              <a:t>For general single deck sample, both the X-cut and Y-cut will create electric field across SD, thereby causing As/Se redistribution, regardless if there is a grounding post or not.</a:t>
            </a:r>
          </a:p>
        </p:txBody>
      </p:sp>
    </p:spTree>
    <p:extLst>
      <p:ext uri="{BB962C8B-B14F-4D97-AF65-F5344CB8AC3E}">
        <p14:creationId xmlns:p14="http://schemas.microsoft.com/office/powerpoint/2010/main" val="1021543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287399" y="802259"/>
            <a:ext cx="5610311" cy="453670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64757" y="4383"/>
            <a:ext cx="8524385" cy="646331"/>
          </a:xfrm>
          <a:prstGeom prst="rect">
            <a:avLst/>
          </a:prstGeom>
          <a:noFill/>
        </p:spPr>
        <p:txBody>
          <a:bodyPr wrap="none" rtlCol="0">
            <a:spAutoFit/>
          </a:bodyPr>
          <a:lstStyle/>
          <a:p>
            <a:r>
              <a:rPr lang="en-US" sz="3600" b="1" dirty="0" smtClean="0"/>
              <a:t> Patterned Structure: Case 2: TL160922001</a:t>
            </a:r>
            <a:endParaRPr lang="en-US" sz="3600" b="1" dirty="0"/>
          </a:p>
        </p:txBody>
      </p:sp>
      <p:pic>
        <p:nvPicPr>
          <p:cNvPr id="3" name="Picture 2"/>
          <p:cNvPicPr>
            <a:picLocks noChangeAspect="1"/>
          </p:cNvPicPr>
          <p:nvPr/>
        </p:nvPicPr>
        <p:blipFill rotWithShape="1">
          <a:blip r:embed="rId2"/>
          <a:srcRect r="19368"/>
          <a:stretch/>
        </p:blipFill>
        <p:spPr>
          <a:xfrm>
            <a:off x="283156" y="825008"/>
            <a:ext cx="2375964" cy="4125366"/>
          </a:xfrm>
          <a:prstGeom prst="rect">
            <a:avLst/>
          </a:prstGeom>
        </p:spPr>
      </p:pic>
      <p:pic>
        <p:nvPicPr>
          <p:cNvPr id="4" name="Picture 3"/>
          <p:cNvPicPr>
            <a:picLocks noChangeAspect="1"/>
          </p:cNvPicPr>
          <p:nvPr/>
        </p:nvPicPr>
        <p:blipFill rotWithShape="1">
          <a:blip r:embed="rId3"/>
          <a:srcRect l="4581"/>
          <a:stretch/>
        </p:blipFill>
        <p:spPr>
          <a:xfrm>
            <a:off x="3226679" y="802259"/>
            <a:ext cx="2469932" cy="4148115"/>
          </a:xfrm>
          <a:prstGeom prst="rect">
            <a:avLst/>
          </a:prstGeom>
        </p:spPr>
      </p:pic>
      <p:sp>
        <p:nvSpPr>
          <p:cNvPr id="5" name="TextBox 4"/>
          <p:cNvSpPr txBox="1"/>
          <p:nvPr/>
        </p:nvSpPr>
        <p:spPr>
          <a:xfrm>
            <a:off x="394048" y="1208690"/>
            <a:ext cx="2154179" cy="369332"/>
          </a:xfrm>
          <a:prstGeom prst="rect">
            <a:avLst/>
          </a:prstGeom>
          <a:noFill/>
        </p:spPr>
        <p:txBody>
          <a:bodyPr wrap="none" rtlCol="0">
            <a:spAutoFit/>
          </a:bodyPr>
          <a:lstStyle/>
          <a:p>
            <a:r>
              <a:rPr lang="en-US" dirty="0" smtClean="0">
                <a:solidFill>
                  <a:schemeClr val="bg1"/>
                </a:solidFill>
              </a:rPr>
              <a:t>Unpatterned W layer</a:t>
            </a:r>
            <a:endParaRPr lang="en-US" dirty="0">
              <a:solidFill>
                <a:schemeClr val="bg1"/>
              </a:solidFill>
            </a:endParaRPr>
          </a:p>
        </p:txBody>
      </p:sp>
      <p:sp>
        <p:nvSpPr>
          <p:cNvPr id="6" name="TextBox 5"/>
          <p:cNvSpPr txBox="1"/>
          <p:nvPr/>
        </p:nvSpPr>
        <p:spPr>
          <a:xfrm>
            <a:off x="3331690" y="1129863"/>
            <a:ext cx="2154179" cy="369332"/>
          </a:xfrm>
          <a:prstGeom prst="rect">
            <a:avLst/>
          </a:prstGeom>
          <a:noFill/>
        </p:spPr>
        <p:txBody>
          <a:bodyPr wrap="none" rtlCol="0">
            <a:spAutoFit/>
          </a:bodyPr>
          <a:lstStyle/>
          <a:p>
            <a:r>
              <a:rPr lang="en-US" dirty="0" smtClean="0">
                <a:solidFill>
                  <a:schemeClr val="bg1"/>
                </a:solidFill>
              </a:rPr>
              <a:t>Unpatterned W layer</a:t>
            </a:r>
            <a:endParaRPr lang="en-US" dirty="0">
              <a:solidFill>
                <a:schemeClr val="bg1"/>
              </a:solidFill>
            </a:endParaRPr>
          </a:p>
        </p:txBody>
      </p:sp>
      <p:sp>
        <p:nvSpPr>
          <p:cNvPr id="7" name="Rectangle 6"/>
          <p:cNvSpPr/>
          <p:nvPr/>
        </p:nvSpPr>
        <p:spPr>
          <a:xfrm>
            <a:off x="5686101" y="802259"/>
            <a:ext cx="357351" cy="4148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53238" y="825009"/>
            <a:ext cx="357351" cy="41253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6200000">
            <a:off x="4932954" y="2606565"/>
            <a:ext cx="1851661" cy="369332"/>
          </a:xfrm>
          <a:prstGeom prst="rect">
            <a:avLst/>
          </a:prstGeom>
          <a:noFill/>
        </p:spPr>
        <p:txBody>
          <a:bodyPr wrap="none" rtlCol="0">
            <a:spAutoFit/>
          </a:bodyPr>
          <a:lstStyle/>
          <a:p>
            <a:r>
              <a:rPr lang="en-US" dirty="0" smtClean="0">
                <a:solidFill>
                  <a:schemeClr val="bg1"/>
                </a:solidFill>
              </a:rPr>
              <a:t>Pt grounding post</a:t>
            </a:r>
            <a:endParaRPr lang="en-US" dirty="0">
              <a:solidFill>
                <a:schemeClr val="bg1"/>
              </a:solidFill>
            </a:endParaRPr>
          </a:p>
        </p:txBody>
      </p:sp>
      <p:sp>
        <p:nvSpPr>
          <p:cNvPr id="10" name="TextBox 9"/>
          <p:cNvSpPr txBox="1"/>
          <p:nvPr/>
        </p:nvSpPr>
        <p:spPr>
          <a:xfrm rot="16200000">
            <a:off x="1921648" y="2714398"/>
            <a:ext cx="1851661" cy="369332"/>
          </a:xfrm>
          <a:prstGeom prst="rect">
            <a:avLst/>
          </a:prstGeom>
          <a:noFill/>
        </p:spPr>
        <p:txBody>
          <a:bodyPr wrap="none" rtlCol="0">
            <a:spAutoFit/>
          </a:bodyPr>
          <a:lstStyle/>
          <a:p>
            <a:r>
              <a:rPr lang="en-US" dirty="0" smtClean="0">
                <a:solidFill>
                  <a:schemeClr val="bg1"/>
                </a:solidFill>
              </a:rPr>
              <a:t>Pt grounding post</a:t>
            </a:r>
            <a:endParaRPr lang="en-US" dirty="0">
              <a:solidFill>
                <a:schemeClr val="bg1"/>
              </a:solidFill>
            </a:endParaRPr>
          </a:p>
        </p:txBody>
      </p:sp>
      <p:sp>
        <p:nvSpPr>
          <p:cNvPr id="11" name="TextBox 10"/>
          <p:cNvSpPr txBox="1"/>
          <p:nvPr/>
        </p:nvSpPr>
        <p:spPr>
          <a:xfrm>
            <a:off x="283156" y="4917076"/>
            <a:ext cx="2780751" cy="338554"/>
          </a:xfrm>
          <a:prstGeom prst="rect">
            <a:avLst/>
          </a:prstGeom>
          <a:solidFill>
            <a:schemeClr val="accent6">
              <a:lumMod val="40000"/>
              <a:lumOff val="60000"/>
            </a:schemeClr>
          </a:solidFill>
        </p:spPr>
        <p:txBody>
          <a:bodyPr wrap="square" rtlCol="0">
            <a:spAutoFit/>
          </a:bodyPr>
          <a:lstStyle/>
          <a:p>
            <a:r>
              <a:rPr lang="en-US" sz="1600" dirty="0" smtClean="0"/>
              <a:t>X-cut, grounded, E-field formed</a:t>
            </a:r>
            <a:endParaRPr lang="en-US" sz="1600" dirty="0"/>
          </a:p>
        </p:txBody>
      </p:sp>
      <p:sp>
        <p:nvSpPr>
          <p:cNvPr id="12" name="TextBox 11"/>
          <p:cNvSpPr txBox="1"/>
          <p:nvPr/>
        </p:nvSpPr>
        <p:spPr>
          <a:xfrm>
            <a:off x="3246055" y="4937801"/>
            <a:ext cx="2797395" cy="338554"/>
          </a:xfrm>
          <a:prstGeom prst="rect">
            <a:avLst/>
          </a:prstGeom>
          <a:solidFill>
            <a:schemeClr val="accent6">
              <a:lumMod val="40000"/>
              <a:lumOff val="60000"/>
            </a:schemeClr>
          </a:solidFill>
        </p:spPr>
        <p:txBody>
          <a:bodyPr wrap="square" rtlCol="0">
            <a:spAutoFit/>
          </a:bodyPr>
          <a:lstStyle/>
          <a:p>
            <a:r>
              <a:rPr lang="en-US" sz="1600" dirty="0"/>
              <a:t>Y</a:t>
            </a:r>
            <a:r>
              <a:rPr lang="en-US" sz="1600" dirty="0" smtClean="0"/>
              <a:t>-cut, grounded, no E-field</a:t>
            </a:r>
            <a:endParaRPr lang="en-US" sz="1600" dirty="0"/>
          </a:p>
        </p:txBody>
      </p:sp>
      <p:sp>
        <p:nvSpPr>
          <p:cNvPr id="13" name="TextBox 12"/>
          <p:cNvSpPr txBox="1"/>
          <p:nvPr/>
        </p:nvSpPr>
        <p:spPr>
          <a:xfrm>
            <a:off x="436089" y="395189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4" name="TextBox 13"/>
          <p:cNvSpPr txBox="1"/>
          <p:nvPr/>
        </p:nvSpPr>
        <p:spPr>
          <a:xfrm>
            <a:off x="430833" y="410429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5" name="TextBox 14"/>
          <p:cNvSpPr txBox="1"/>
          <p:nvPr/>
        </p:nvSpPr>
        <p:spPr>
          <a:xfrm>
            <a:off x="430834" y="4261945"/>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6" name="TextBox 15"/>
          <p:cNvSpPr txBox="1"/>
          <p:nvPr/>
        </p:nvSpPr>
        <p:spPr>
          <a:xfrm>
            <a:off x="966862" y="3946635"/>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7" name="TextBox 16"/>
          <p:cNvSpPr txBox="1"/>
          <p:nvPr/>
        </p:nvSpPr>
        <p:spPr>
          <a:xfrm>
            <a:off x="961606" y="4099035"/>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8" name="TextBox 17"/>
          <p:cNvSpPr txBox="1"/>
          <p:nvPr/>
        </p:nvSpPr>
        <p:spPr>
          <a:xfrm>
            <a:off x="961607" y="4256690"/>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9" name="TextBox 18"/>
          <p:cNvSpPr txBox="1"/>
          <p:nvPr/>
        </p:nvSpPr>
        <p:spPr>
          <a:xfrm>
            <a:off x="1565951" y="3936124"/>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20" name="TextBox 19"/>
          <p:cNvSpPr txBox="1"/>
          <p:nvPr/>
        </p:nvSpPr>
        <p:spPr>
          <a:xfrm>
            <a:off x="1560695" y="4088524"/>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21" name="TextBox 20"/>
          <p:cNvSpPr txBox="1"/>
          <p:nvPr/>
        </p:nvSpPr>
        <p:spPr>
          <a:xfrm>
            <a:off x="1560696" y="4246179"/>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22" name="TextBox 21"/>
          <p:cNvSpPr txBox="1"/>
          <p:nvPr/>
        </p:nvSpPr>
        <p:spPr>
          <a:xfrm>
            <a:off x="2112489" y="3946634"/>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23" name="TextBox 22"/>
          <p:cNvSpPr txBox="1"/>
          <p:nvPr/>
        </p:nvSpPr>
        <p:spPr>
          <a:xfrm>
            <a:off x="2107233" y="4099034"/>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24" name="TextBox 23"/>
          <p:cNvSpPr txBox="1"/>
          <p:nvPr/>
        </p:nvSpPr>
        <p:spPr>
          <a:xfrm>
            <a:off x="2107234" y="4256689"/>
            <a:ext cx="300082"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26" name="TextBox 25"/>
          <p:cNvSpPr txBox="1"/>
          <p:nvPr/>
        </p:nvSpPr>
        <p:spPr>
          <a:xfrm>
            <a:off x="97129" y="5546817"/>
            <a:ext cx="11892644" cy="1200329"/>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Ø"/>
            </a:pPr>
            <a:r>
              <a:rPr lang="en-US" sz="2400" dirty="0" smtClean="0">
                <a:solidFill>
                  <a:schemeClr val="accent1">
                    <a:lumMod val="75000"/>
                  </a:schemeClr>
                </a:solidFill>
              </a:rPr>
              <a:t>Even with grounding post, the X-cut still forms E-field due to isolated WL while the Y-cut sample has the BL and WL electrically connected. So the Y-cut sample does not show As/Se redistribution within SD while X-cut does.  </a:t>
            </a:r>
          </a:p>
        </p:txBody>
      </p:sp>
      <p:pic>
        <p:nvPicPr>
          <p:cNvPr id="28" name="Picture 27"/>
          <p:cNvPicPr>
            <a:picLocks noChangeAspect="1"/>
          </p:cNvPicPr>
          <p:nvPr/>
        </p:nvPicPr>
        <p:blipFill rotWithShape="1">
          <a:blip r:embed="rId4"/>
          <a:srcRect r="19436"/>
          <a:stretch/>
        </p:blipFill>
        <p:spPr>
          <a:xfrm>
            <a:off x="6692822" y="1036284"/>
            <a:ext cx="4984169" cy="4068649"/>
          </a:xfrm>
          <a:prstGeom prst="rect">
            <a:avLst/>
          </a:prstGeom>
        </p:spPr>
      </p:pic>
    </p:spTree>
    <p:extLst>
      <p:ext uri="{BB962C8B-B14F-4D97-AF65-F5344CB8AC3E}">
        <p14:creationId xmlns:p14="http://schemas.microsoft.com/office/powerpoint/2010/main" val="25526687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64572" y="854395"/>
            <a:ext cx="5293454" cy="43803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332174" y="854395"/>
            <a:ext cx="4112281" cy="4790864"/>
            <a:chOff x="1348952" y="1164788"/>
            <a:chExt cx="4112281" cy="4790864"/>
          </a:xfrm>
        </p:grpSpPr>
        <p:pic>
          <p:nvPicPr>
            <p:cNvPr id="3" name="Picture 2"/>
            <p:cNvPicPr>
              <a:picLocks noChangeAspect="1"/>
            </p:cNvPicPr>
            <p:nvPr/>
          </p:nvPicPr>
          <p:blipFill>
            <a:blip r:embed="rId2"/>
            <a:stretch>
              <a:fillRect/>
            </a:stretch>
          </p:blipFill>
          <p:spPr>
            <a:xfrm>
              <a:off x="1348952" y="1164788"/>
              <a:ext cx="3605026" cy="4394200"/>
            </a:xfrm>
            <a:prstGeom prst="rect">
              <a:avLst/>
            </a:prstGeom>
          </p:spPr>
        </p:pic>
        <p:sp>
          <p:nvSpPr>
            <p:cNvPr id="5" name="Rectangle 4"/>
            <p:cNvSpPr/>
            <p:nvPr/>
          </p:nvSpPr>
          <p:spPr>
            <a:xfrm>
              <a:off x="4953978" y="1164788"/>
              <a:ext cx="507255" cy="4380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4281775" y="3296872"/>
              <a:ext cx="1851661" cy="369332"/>
            </a:xfrm>
            <a:prstGeom prst="rect">
              <a:avLst/>
            </a:prstGeom>
            <a:noFill/>
          </p:spPr>
          <p:txBody>
            <a:bodyPr wrap="none" rtlCol="0">
              <a:spAutoFit/>
            </a:bodyPr>
            <a:lstStyle/>
            <a:p>
              <a:r>
                <a:rPr lang="en-US" dirty="0" smtClean="0"/>
                <a:t>Pt grounding post</a:t>
              </a:r>
              <a:endParaRPr lang="en-US" dirty="0"/>
            </a:p>
          </p:txBody>
        </p:sp>
        <p:sp>
          <p:nvSpPr>
            <p:cNvPr id="7" name="TextBox 6"/>
            <p:cNvSpPr txBox="1"/>
            <p:nvPr/>
          </p:nvSpPr>
          <p:spPr>
            <a:xfrm>
              <a:off x="2296712" y="1468073"/>
              <a:ext cx="1940596" cy="369332"/>
            </a:xfrm>
            <a:prstGeom prst="rect">
              <a:avLst/>
            </a:prstGeom>
            <a:noFill/>
          </p:spPr>
          <p:txBody>
            <a:bodyPr wrap="none" rtlCol="0">
              <a:spAutoFit/>
            </a:bodyPr>
            <a:lstStyle/>
            <a:p>
              <a:r>
                <a:rPr lang="en-US" dirty="0" smtClean="0">
                  <a:solidFill>
                    <a:schemeClr val="bg1"/>
                  </a:solidFill>
                </a:rPr>
                <a:t>Pt deposition layer</a:t>
              </a:r>
              <a:endParaRPr lang="en-US" dirty="0">
                <a:solidFill>
                  <a:schemeClr val="bg1"/>
                </a:solidFill>
              </a:endParaRPr>
            </a:p>
          </p:txBody>
        </p:sp>
        <p:sp>
          <p:nvSpPr>
            <p:cNvPr id="8" name="TextBox 7"/>
            <p:cNvSpPr txBox="1"/>
            <p:nvPr/>
          </p:nvSpPr>
          <p:spPr>
            <a:xfrm>
              <a:off x="2543094" y="5586320"/>
              <a:ext cx="1447832" cy="369332"/>
            </a:xfrm>
            <a:prstGeom prst="rect">
              <a:avLst/>
            </a:prstGeom>
            <a:noFill/>
          </p:spPr>
          <p:txBody>
            <a:bodyPr wrap="none" rtlCol="0">
              <a:spAutoFit/>
            </a:bodyPr>
            <a:lstStyle/>
            <a:p>
              <a:r>
                <a:rPr lang="en-US" dirty="0" smtClean="0"/>
                <a:t>TL160915004</a:t>
              </a:r>
              <a:endParaRPr lang="en-US" dirty="0"/>
            </a:p>
          </p:txBody>
        </p:sp>
      </p:grpSp>
      <p:pic>
        <p:nvPicPr>
          <p:cNvPr id="10" name="Picture 9"/>
          <p:cNvPicPr>
            <a:picLocks noChangeAspect="1"/>
          </p:cNvPicPr>
          <p:nvPr/>
        </p:nvPicPr>
        <p:blipFill rotWithShape="1">
          <a:blip r:embed="rId3"/>
          <a:srcRect r="25823"/>
          <a:stretch/>
        </p:blipFill>
        <p:spPr>
          <a:xfrm>
            <a:off x="6232962" y="944388"/>
            <a:ext cx="4756616" cy="4057704"/>
          </a:xfrm>
          <a:prstGeom prst="rect">
            <a:avLst/>
          </a:prstGeom>
        </p:spPr>
      </p:pic>
      <p:sp>
        <p:nvSpPr>
          <p:cNvPr id="12" name="TextBox 11"/>
          <p:cNvSpPr txBox="1"/>
          <p:nvPr/>
        </p:nvSpPr>
        <p:spPr>
          <a:xfrm>
            <a:off x="147873" y="5672591"/>
            <a:ext cx="11892644" cy="830997"/>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Ø"/>
            </a:pPr>
            <a:r>
              <a:rPr lang="en-US" sz="2400" dirty="0" smtClean="0">
                <a:solidFill>
                  <a:schemeClr val="accent1">
                    <a:lumMod val="75000"/>
                  </a:schemeClr>
                </a:solidFill>
              </a:rPr>
              <a:t>It is achievable to avoid elemental redistribution in SD caused by charging in FIB by de-processing to BL followed by e-beam Pt and WL and BL grounding. </a:t>
            </a:r>
          </a:p>
        </p:txBody>
      </p:sp>
      <p:sp>
        <p:nvSpPr>
          <p:cNvPr id="13" name="TextBox 12"/>
          <p:cNvSpPr txBox="1"/>
          <p:nvPr/>
        </p:nvSpPr>
        <p:spPr>
          <a:xfrm>
            <a:off x="1462208" y="-81549"/>
            <a:ext cx="8399864" cy="646331"/>
          </a:xfrm>
          <a:prstGeom prst="rect">
            <a:avLst/>
          </a:prstGeom>
          <a:noFill/>
        </p:spPr>
        <p:txBody>
          <a:bodyPr wrap="none" rtlCol="0">
            <a:spAutoFit/>
          </a:bodyPr>
          <a:lstStyle/>
          <a:p>
            <a:r>
              <a:rPr lang="en-US" sz="3600" b="1" dirty="0" smtClean="0"/>
              <a:t> Patterned Structure: Case 3: TL160915004</a:t>
            </a:r>
            <a:endParaRPr lang="en-US" sz="3600" b="1" dirty="0"/>
          </a:p>
        </p:txBody>
      </p:sp>
    </p:spTree>
    <p:extLst>
      <p:ext uri="{BB962C8B-B14F-4D97-AF65-F5344CB8AC3E}">
        <p14:creationId xmlns:p14="http://schemas.microsoft.com/office/powerpoint/2010/main" val="12829925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35" y="-76173"/>
            <a:ext cx="11975125" cy="707886"/>
          </a:xfrm>
          <a:prstGeom prst="rect">
            <a:avLst/>
          </a:prstGeom>
        </p:spPr>
        <p:txBody>
          <a:bodyPr wrap="square">
            <a:spAutoFit/>
          </a:bodyPr>
          <a:lstStyle/>
          <a:p>
            <a:pPr algn="ctr"/>
            <a:r>
              <a:rPr lang="en-US" sz="4000" b="1" dirty="0" smtClean="0"/>
              <a:t>Key learning from FIB charging effect</a:t>
            </a:r>
          </a:p>
        </p:txBody>
      </p:sp>
      <p:grpSp>
        <p:nvGrpSpPr>
          <p:cNvPr id="9" name="Group 8"/>
          <p:cNvGrpSpPr/>
          <p:nvPr/>
        </p:nvGrpSpPr>
        <p:grpSpPr>
          <a:xfrm>
            <a:off x="3387811" y="631713"/>
            <a:ext cx="6043124" cy="4440909"/>
            <a:chOff x="3429000" y="993534"/>
            <a:chExt cx="6043124" cy="4440909"/>
          </a:xfrm>
        </p:grpSpPr>
        <p:sp>
          <p:nvSpPr>
            <p:cNvPr id="31" name="Rectangle 30"/>
            <p:cNvSpPr/>
            <p:nvPr/>
          </p:nvSpPr>
          <p:spPr>
            <a:xfrm>
              <a:off x="3429000" y="4766757"/>
              <a:ext cx="6043124" cy="667686"/>
            </a:xfrm>
            <a:prstGeom prst="rect">
              <a:avLst/>
            </a:prstGeom>
            <a:pattFill prst="smGrid">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429000" y="993534"/>
              <a:ext cx="5044834" cy="4291732"/>
              <a:chOff x="3075709" y="1419563"/>
              <a:chExt cx="5044834" cy="4291732"/>
            </a:xfrm>
          </p:grpSpPr>
          <p:sp>
            <p:nvSpPr>
              <p:cNvPr id="26" name="Rectangle 25"/>
              <p:cNvSpPr/>
              <p:nvPr/>
            </p:nvSpPr>
            <p:spPr>
              <a:xfrm>
                <a:off x="3075709" y="1568741"/>
                <a:ext cx="4415660" cy="2492815"/>
              </a:xfrm>
              <a:prstGeom prst="rect">
                <a:avLst/>
              </a:prstGeom>
              <a:pattFill prst="smConfetti">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91369" y="1419563"/>
                <a:ext cx="629174" cy="4108781"/>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523966" y="1874939"/>
                <a:ext cx="411061" cy="70887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907559" y="2801924"/>
                <a:ext cx="411061" cy="5117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PM</a:t>
                </a:r>
                <a:endParaRPr lang="en-US" sz="1200" dirty="0">
                  <a:solidFill>
                    <a:schemeClr val="tx1"/>
                  </a:solidFill>
                </a:endParaRPr>
              </a:p>
            </p:txBody>
          </p:sp>
          <p:sp>
            <p:nvSpPr>
              <p:cNvPr id="4" name="Rectangle 3"/>
              <p:cNvSpPr/>
              <p:nvPr/>
            </p:nvSpPr>
            <p:spPr>
              <a:xfrm>
                <a:off x="4907559" y="3531766"/>
                <a:ext cx="411061" cy="293615"/>
              </a:xfrm>
              <a:prstGeom prst="rect">
                <a:avLst/>
              </a:prstGeom>
              <a:solidFill>
                <a:srgbClr val="DBCB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SD</a:t>
                </a:r>
                <a:endParaRPr lang="en-US" sz="1400" dirty="0">
                  <a:solidFill>
                    <a:schemeClr val="tx1"/>
                  </a:solidFill>
                </a:endParaRPr>
              </a:p>
            </p:txBody>
          </p:sp>
          <p:sp>
            <p:nvSpPr>
              <p:cNvPr id="5" name="Rectangle 4"/>
              <p:cNvSpPr/>
              <p:nvPr/>
            </p:nvSpPr>
            <p:spPr>
              <a:xfrm>
                <a:off x="4907559" y="1874939"/>
                <a:ext cx="411061" cy="70887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BL</a:t>
                </a:r>
                <a:endParaRPr lang="en-US" sz="1400" dirty="0">
                  <a:solidFill>
                    <a:schemeClr val="tx1"/>
                  </a:solidFill>
                </a:endParaRPr>
              </a:p>
            </p:txBody>
          </p:sp>
          <p:sp>
            <p:nvSpPr>
              <p:cNvPr id="13" name="Rectangle 12"/>
              <p:cNvSpPr/>
              <p:nvPr/>
            </p:nvSpPr>
            <p:spPr>
              <a:xfrm>
                <a:off x="4103995" y="2815175"/>
                <a:ext cx="411061" cy="5117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03995" y="3545017"/>
                <a:ext cx="411061" cy="293615"/>
              </a:xfrm>
              <a:prstGeom prst="rect">
                <a:avLst/>
              </a:prstGeom>
              <a:solidFill>
                <a:srgbClr val="DBCB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103995" y="1864180"/>
                <a:ext cx="411061" cy="73288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91152" y="2801924"/>
                <a:ext cx="411061" cy="5117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91152" y="3531766"/>
                <a:ext cx="411061" cy="293615"/>
              </a:xfrm>
              <a:prstGeom prst="rect">
                <a:avLst/>
              </a:prstGeom>
              <a:solidFill>
                <a:srgbClr val="DBCB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291152" y="1874939"/>
                <a:ext cx="411061" cy="70887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711123" y="2801924"/>
                <a:ext cx="411061" cy="5117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11123" y="3531766"/>
                <a:ext cx="411061" cy="293615"/>
              </a:xfrm>
              <a:prstGeom prst="rect">
                <a:avLst/>
              </a:prstGeom>
              <a:solidFill>
                <a:srgbClr val="DBCB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711123" y="1874939"/>
                <a:ext cx="411061" cy="70887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523966" y="2801924"/>
                <a:ext cx="411061" cy="5117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523966" y="3531766"/>
                <a:ext cx="411061" cy="293615"/>
              </a:xfrm>
              <a:prstGeom prst="rect">
                <a:avLst/>
              </a:prstGeom>
              <a:solidFill>
                <a:srgbClr val="DBCB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75709" y="1419564"/>
                <a:ext cx="4415660" cy="4446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7" name="TextBox 26"/>
              <p:cNvSpPr txBox="1"/>
              <p:nvPr/>
            </p:nvSpPr>
            <p:spPr>
              <a:xfrm>
                <a:off x="5113089" y="5341963"/>
                <a:ext cx="1266437" cy="369332"/>
              </a:xfrm>
              <a:prstGeom prst="rect">
                <a:avLst/>
              </a:prstGeom>
              <a:solidFill>
                <a:schemeClr val="bg1"/>
              </a:solidFill>
            </p:spPr>
            <p:txBody>
              <a:bodyPr wrap="none" rtlCol="0">
                <a:spAutoFit/>
              </a:bodyPr>
              <a:lstStyle/>
              <a:p>
                <a:r>
                  <a:rPr lang="en-US" dirty="0" smtClean="0"/>
                  <a:t>Si substrate</a:t>
                </a:r>
                <a:endParaRPr lang="en-US" dirty="0"/>
              </a:p>
            </p:txBody>
          </p:sp>
          <p:sp>
            <p:nvSpPr>
              <p:cNvPr id="28" name="TextBox 27"/>
              <p:cNvSpPr txBox="1"/>
              <p:nvPr/>
            </p:nvSpPr>
            <p:spPr>
              <a:xfrm>
                <a:off x="4380537" y="1426858"/>
                <a:ext cx="2185983" cy="400110"/>
              </a:xfrm>
              <a:prstGeom prst="rect">
                <a:avLst/>
              </a:prstGeom>
              <a:noFill/>
            </p:spPr>
            <p:txBody>
              <a:bodyPr wrap="none" rtlCol="0">
                <a:spAutoFit/>
              </a:bodyPr>
              <a:lstStyle/>
              <a:p>
                <a:r>
                  <a:rPr lang="en-US" sz="2000" b="1" dirty="0" smtClean="0">
                    <a:solidFill>
                      <a:schemeClr val="bg1"/>
                    </a:solidFill>
                  </a:rPr>
                  <a:t>Pt deposition layer</a:t>
                </a:r>
                <a:endParaRPr lang="en-US" sz="2000" b="1" dirty="0">
                  <a:solidFill>
                    <a:schemeClr val="bg1"/>
                  </a:solidFill>
                </a:endParaRPr>
              </a:p>
            </p:txBody>
          </p:sp>
          <p:sp>
            <p:nvSpPr>
              <p:cNvPr id="29" name="TextBox 28"/>
              <p:cNvSpPr txBox="1"/>
              <p:nvPr/>
            </p:nvSpPr>
            <p:spPr>
              <a:xfrm rot="16200000">
                <a:off x="6758185" y="3113596"/>
                <a:ext cx="2073645" cy="400110"/>
              </a:xfrm>
              <a:prstGeom prst="rect">
                <a:avLst/>
              </a:prstGeom>
              <a:noFill/>
            </p:spPr>
            <p:txBody>
              <a:bodyPr wrap="none" rtlCol="0">
                <a:spAutoFit/>
              </a:bodyPr>
              <a:lstStyle/>
              <a:p>
                <a:r>
                  <a:rPr lang="en-US" sz="2000" b="1" dirty="0" smtClean="0">
                    <a:solidFill>
                      <a:schemeClr val="bg1"/>
                    </a:solidFill>
                  </a:rPr>
                  <a:t>Pt grounding post</a:t>
                </a:r>
                <a:endParaRPr lang="en-US" sz="2000" b="1" dirty="0">
                  <a:solidFill>
                    <a:schemeClr val="bg1"/>
                  </a:solidFill>
                </a:endParaRPr>
              </a:p>
            </p:txBody>
          </p:sp>
          <p:sp>
            <p:nvSpPr>
              <p:cNvPr id="6" name="Rectangle 5"/>
              <p:cNvSpPr/>
              <p:nvPr/>
            </p:nvSpPr>
            <p:spPr>
              <a:xfrm>
                <a:off x="3092184" y="4054149"/>
                <a:ext cx="4415660" cy="369116"/>
              </a:xfrm>
              <a:prstGeom prst="rect">
                <a:avLst/>
              </a:prstGeom>
              <a:solidFill>
                <a:schemeClr val="bg2">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WL </a:t>
                </a:r>
                <a:endParaRPr lang="en-US" dirty="0">
                  <a:solidFill>
                    <a:schemeClr val="tx1"/>
                  </a:solidFill>
                </a:endParaRPr>
              </a:p>
            </p:txBody>
          </p:sp>
        </p:grpSp>
        <p:sp>
          <p:nvSpPr>
            <p:cNvPr id="32" name="Rectangle 31"/>
            <p:cNvSpPr/>
            <p:nvPr/>
          </p:nvSpPr>
          <p:spPr>
            <a:xfrm>
              <a:off x="3429000" y="3991296"/>
              <a:ext cx="4415660" cy="775461"/>
            </a:xfrm>
            <a:prstGeom prst="rect">
              <a:avLst/>
            </a:prstGeom>
            <a:pattFill prst="smConfetti">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415029" y="5452160"/>
            <a:ext cx="11369135" cy="830997"/>
          </a:xfrm>
          <a:prstGeom prst="rect">
            <a:avLst/>
          </a:prstGeom>
          <a:noFill/>
          <a:ln w="28575">
            <a:solidFill>
              <a:srgbClr val="00B050"/>
            </a:solidFill>
          </a:ln>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To eliminate the charging effect, a Pt post is needed to connect the BL and WL to obtain equal potential across the SD cells. </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6836068" y="1795960"/>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024641" y="1791841"/>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225570" y="1783603"/>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rPr>
              <a:t>C</a:t>
            </a:r>
            <a:endParaRPr lang="en-US" dirty="0">
              <a:solidFill>
                <a:schemeClr val="tx1">
                  <a:lumMod val="65000"/>
                  <a:lumOff val="35000"/>
                </a:schemeClr>
              </a:solidFill>
            </a:endParaRPr>
          </a:p>
        </p:txBody>
      </p:sp>
      <p:sp>
        <p:nvSpPr>
          <p:cNvPr id="36" name="Rectangle 35"/>
          <p:cNvSpPr/>
          <p:nvPr/>
        </p:nvSpPr>
        <p:spPr>
          <a:xfrm>
            <a:off x="4418263" y="1816555"/>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02717" y="1800079"/>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840187" y="2525008"/>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024641" y="2525009"/>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225570" y="2525009"/>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418262" y="2541485"/>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602716" y="2525008"/>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220743" y="2529215"/>
            <a:ext cx="411061" cy="218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rPr>
              <a:t>C</a:t>
            </a:r>
            <a:endParaRPr lang="en-US" dirty="0">
              <a:solidFill>
                <a:schemeClr val="tx1">
                  <a:lumMod val="65000"/>
                  <a:lumOff val="35000"/>
                </a:schemeClr>
              </a:solidFill>
            </a:endParaRPr>
          </a:p>
        </p:txBody>
      </p:sp>
      <p:sp>
        <p:nvSpPr>
          <p:cNvPr id="44" name="Rectangle 43"/>
          <p:cNvSpPr/>
          <p:nvPr/>
        </p:nvSpPr>
        <p:spPr>
          <a:xfrm>
            <a:off x="5219661" y="3048941"/>
            <a:ext cx="411061" cy="21747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rPr>
              <a:t>C</a:t>
            </a:r>
            <a:endParaRPr lang="en-US" dirty="0">
              <a:solidFill>
                <a:schemeClr val="tx1">
                  <a:lumMod val="65000"/>
                  <a:lumOff val="35000"/>
                </a:schemeClr>
              </a:solidFill>
            </a:endParaRPr>
          </a:p>
        </p:txBody>
      </p:sp>
      <p:sp>
        <p:nvSpPr>
          <p:cNvPr id="45" name="Rectangle 44"/>
          <p:cNvSpPr/>
          <p:nvPr/>
        </p:nvSpPr>
        <p:spPr>
          <a:xfrm>
            <a:off x="6031088" y="3044822"/>
            <a:ext cx="411061" cy="22159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46" name="Rectangle 45"/>
          <p:cNvSpPr/>
          <p:nvPr/>
        </p:nvSpPr>
        <p:spPr>
          <a:xfrm>
            <a:off x="6846634" y="3044822"/>
            <a:ext cx="411061" cy="22159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47" name="Rectangle 46"/>
          <p:cNvSpPr/>
          <p:nvPr/>
        </p:nvSpPr>
        <p:spPr>
          <a:xfrm>
            <a:off x="4416472" y="3053060"/>
            <a:ext cx="411061" cy="19687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48" name="Rectangle 47"/>
          <p:cNvSpPr/>
          <p:nvPr/>
        </p:nvSpPr>
        <p:spPr>
          <a:xfrm>
            <a:off x="3600926" y="3044822"/>
            <a:ext cx="411061" cy="20511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Tree>
    <p:extLst>
      <p:ext uri="{BB962C8B-B14F-4D97-AF65-F5344CB8AC3E}">
        <p14:creationId xmlns:p14="http://schemas.microsoft.com/office/powerpoint/2010/main" val="179572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6292" y="1215050"/>
            <a:ext cx="10820166" cy="4524315"/>
          </a:xfrm>
          <a:prstGeom prst="rect">
            <a:avLst/>
          </a:prstGeom>
          <a:noFill/>
        </p:spPr>
        <p:txBody>
          <a:bodyPr wrap="square" rtlCol="0">
            <a:spAutoFit/>
          </a:bodyPr>
          <a:lstStyle/>
          <a:p>
            <a:pPr marL="347472" indent="-347472"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FIB milling not only removes surface material but also leads to ion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implantation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and causes severe radiation damage to the remaining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bulk of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material. </a:t>
            </a:r>
          </a:p>
          <a:p>
            <a:pPr marL="342900" indent="-342900" algn="just">
              <a:buFont typeface="Wingdings" panose="05000000000000000000" pitchFamily="2" charset="2"/>
              <a:buChar char="Ø"/>
            </a:pPr>
            <a:endParaRPr lang="en-US" sz="1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7472" indent="-347472"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damage layer is in the form of complete amorphization for covalent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materials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such as Si and PM materials used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for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SXP memory cells.</a:t>
            </a: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7472" indent="-347472"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This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radiation damage not only occurs when ions impinge at normal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incidence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onto the sample top surface but also occurs when ions mill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sample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sidewall at  glancing angles of &lt;1</a:t>
            </a:r>
            <a:r>
              <a:rPr lang="en-US" sz="2400" baseline="30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While the top surface can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be protected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by sacrificial layers, the sidewall damage is generally inevitable</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but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can be reduced.  </a:t>
            </a:r>
          </a:p>
          <a:p>
            <a:pPr algn="just"/>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937313" y="235021"/>
            <a:ext cx="10549939" cy="707886"/>
          </a:xfrm>
          <a:prstGeom prst="rect">
            <a:avLst/>
          </a:prstGeom>
        </p:spPr>
        <p:txBody>
          <a:bodyPr wrap="none">
            <a:spAutoFit/>
          </a:bodyPr>
          <a:lstStyle/>
          <a:p>
            <a:r>
              <a:rPr lang="en-US" sz="4000" b="1" dirty="0" smtClean="0"/>
              <a:t>Radiation </a:t>
            </a:r>
            <a:r>
              <a:rPr lang="en-US" sz="4000" b="1" dirty="0"/>
              <a:t>d</a:t>
            </a:r>
            <a:r>
              <a:rPr lang="en-US" sz="4000" b="1" dirty="0" smtClean="0"/>
              <a:t>amage caused by focused ion beam</a:t>
            </a:r>
          </a:p>
        </p:txBody>
      </p:sp>
    </p:spTree>
    <p:extLst>
      <p:ext uri="{BB962C8B-B14F-4D97-AF65-F5344CB8AC3E}">
        <p14:creationId xmlns:p14="http://schemas.microsoft.com/office/powerpoint/2010/main" val="39335931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206" y="-17671"/>
            <a:ext cx="11735627" cy="707886"/>
          </a:xfrm>
          <a:prstGeom prst="rect">
            <a:avLst/>
          </a:prstGeom>
          <a:noFill/>
        </p:spPr>
        <p:txBody>
          <a:bodyPr wrap="square" rtlCol="0">
            <a:spAutoFit/>
          </a:bodyPr>
          <a:lstStyle/>
          <a:p>
            <a:pPr algn="ctr"/>
            <a:r>
              <a:rPr lang="en-US" sz="4000" b="1" dirty="0" smtClean="0"/>
              <a:t>Heating effect during the FIB preparation process</a:t>
            </a:r>
            <a:endParaRPr lang="en-US" sz="4000" b="1" dirty="0"/>
          </a:p>
        </p:txBody>
      </p:sp>
      <mc:AlternateContent xmlns:mc="http://schemas.openxmlformats.org/markup-compatibility/2006" xmlns:a14="http://schemas.microsoft.com/office/drawing/2010/main">
        <mc:Choice Requires="a14">
          <p:sp>
            <p:nvSpPr>
              <p:cNvPr id="4" name="TextBox 3"/>
              <p:cNvSpPr txBox="1"/>
              <p:nvPr/>
            </p:nvSpPr>
            <p:spPr>
              <a:xfrm>
                <a:off x="380644" y="944215"/>
                <a:ext cx="11396749" cy="5047536"/>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During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ion implantation, almost all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of the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ion kinetic energy is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eventually converted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to heat, with only a small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fraction stored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as defects in the sample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or emitted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as energetic particles or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radiation.</a:t>
                </a:r>
              </a:p>
              <a:p>
                <a:pPr marL="342900" indent="-342900" algn="just">
                  <a:buFont typeface="Wingdings" panose="05000000000000000000" pitchFamily="2" charset="2"/>
                  <a:buChar char="Ø"/>
                </a:pP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lvl="0" indent="-342900" algn="just">
                  <a:buFont typeface="Wingdings" panose="05000000000000000000" pitchFamily="2" charset="2"/>
                  <a:buChar char="Ø"/>
                </a:pP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maximum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temperature (</a:t>
                </a:r>
                <a14:m>
                  <m:oMath xmlns:m="http://schemas.openxmlformats.org/officeDocument/2006/math">
                    <m:r>
                      <a:rPr lang="en-US" sz="2400" i="1">
                        <a:solidFill>
                          <a:schemeClr val="tx1">
                            <a:lumMod val="65000"/>
                            <a:lumOff val="35000"/>
                          </a:schemeClr>
                        </a:solidFill>
                        <a:latin typeface="Cambria Math" panose="02040503050406030204" pitchFamily="18" charset="0"/>
                        <a:ea typeface="Tahoma" panose="020B0604030504040204" pitchFamily="34" charset="0"/>
                        <a:cs typeface="Tahoma" panose="020B0604030504040204" pitchFamily="34" charset="0"/>
                      </a:rPr>
                      <m:t>𝑇</m:t>
                    </m:r>
                  </m:oMath>
                </a14:m>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)reached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in a sample depends on the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beam power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radius of the beam (</a:t>
                </a:r>
                <a14:m>
                  <m:oMath xmlns:m="http://schemas.openxmlformats.org/officeDocument/2006/math">
                    <m:r>
                      <a:rPr lang="en-US" sz="2400" i="1">
                        <a:solidFill>
                          <a:prstClr val="black">
                            <a:lumMod val="65000"/>
                            <a:lumOff val="35000"/>
                          </a:prstClr>
                        </a:solidFill>
                        <a:latin typeface="Cambria Math" panose="02040503050406030204" pitchFamily="18" charset="0"/>
                        <a:ea typeface="Cambria Math" panose="02040503050406030204" pitchFamily="18" charset="0"/>
                        <a:cs typeface="Tahoma" panose="020B0604030504040204" pitchFamily="34" charset="0"/>
                      </a:rPr>
                      <m:t>𝑎</m:t>
                    </m:r>
                  </m:oMath>
                </a14:m>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sample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thermal conductivity </a:t>
                </a:r>
                <a14:m>
                  <m:oMath xmlns:m="http://schemas.openxmlformats.org/officeDocument/2006/math">
                    <m:r>
                      <a:rPr lang="en-US" sz="2400" i="1">
                        <a:solidFill>
                          <a:prstClr val="black">
                            <a:lumMod val="65000"/>
                            <a:lumOff val="35000"/>
                          </a:prstClr>
                        </a:solidFill>
                        <a:latin typeface="Cambria Math" panose="02040503050406030204" pitchFamily="18" charset="0"/>
                        <a:ea typeface="Cambria Math" panose="02040503050406030204" pitchFamily="18" charset="0"/>
                        <a:cs typeface="Tahoma" panose="020B0604030504040204" pitchFamily="34" charset="0"/>
                      </a:rPr>
                      <m:t>𝜅</m:t>
                    </m:r>
                  </m:oMath>
                </a14:m>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sample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geometry, and contact to a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heat reservoir (1).</a:t>
                </a:r>
              </a:p>
              <a:p>
                <a:pPr marL="342900" lvl="0" indent="-342900" algn="just">
                  <a:buFont typeface="Wingdings" panose="05000000000000000000" pitchFamily="2" charset="2"/>
                  <a:buChar char="Ø"/>
                </a:pPr>
                <a:endPar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ctr"/>
                <a14:m>
                  <m:oMath xmlns:m="http://schemas.openxmlformats.org/officeDocument/2006/math">
                    <m:r>
                      <a:rPr lang="en-US" sz="2400" b="0" i="1" smtClean="0">
                        <a:solidFill>
                          <a:schemeClr val="tx1">
                            <a:lumMod val="65000"/>
                            <a:lumOff val="35000"/>
                          </a:schemeClr>
                        </a:solidFill>
                        <a:latin typeface="Cambria Math" panose="02040503050406030204" pitchFamily="18" charset="0"/>
                        <a:ea typeface="Tahoma" panose="020B0604030504040204" pitchFamily="34" charset="0"/>
                        <a:cs typeface="Tahoma" panose="020B0604030504040204" pitchFamily="34" charset="0"/>
                      </a:rPr>
                      <m:t>𝑇</m:t>
                    </m:r>
                    <m:r>
                      <a:rPr lang="en-US" sz="2400" b="0" i="1" smtClean="0">
                        <a:solidFill>
                          <a:schemeClr val="tx1">
                            <a:lumMod val="65000"/>
                            <a:lumOff val="35000"/>
                          </a:schemeClr>
                        </a:solidFill>
                        <a:latin typeface="Cambria Math" panose="02040503050406030204" pitchFamily="18" charset="0"/>
                        <a:ea typeface="Tahoma" panose="020B0604030504040204" pitchFamily="34" charset="0"/>
                        <a:cs typeface="Tahoma" panose="020B0604030504040204" pitchFamily="34" charset="0"/>
                      </a:rPr>
                      <m:t>=</m:t>
                    </m:r>
                    <m:r>
                      <a:rPr lang="en-US" sz="2400" b="0" i="1" smtClean="0">
                        <a:solidFill>
                          <a:schemeClr val="tx1">
                            <a:lumMod val="65000"/>
                            <a:lumOff val="35000"/>
                          </a:schemeClr>
                        </a:solidFill>
                        <a:latin typeface="Cambria Math" panose="02040503050406030204" pitchFamily="18" charset="0"/>
                        <a:ea typeface="Tahoma" panose="020B0604030504040204" pitchFamily="34" charset="0"/>
                        <a:cs typeface="Tahoma" panose="020B0604030504040204" pitchFamily="34" charset="0"/>
                      </a:rPr>
                      <m:t>𝑃</m:t>
                    </m:r>
                    <m:r>
                      <a:rPr lang="en-US" sz="2400" b="0" i="1" smtClean="0">
                        <a:solidFill>
                          <a:schemeClr val="tx1">
                            <a:lumMod val="65000"/>
                            <a:lumOff val="35000"/>
                          </a:schemeClr>
                        </a:solidFill>
                        <a:latin typeface="Cambria Math" panose="02040503050406030204" pitchFamily="18" charset="0"/>
                        <a:ea typeface="Tahoma" panose="020B0604030504040204" pitchFamily="34" charset="0"/>
                        <a:cs typeface="Tahoma" panose="020B0604030504040204" pitchFamily="34" charset="0"/>
                      </a:rPr>
                      <m:t>/(</m:t>
                    </m:r>
                    <m:r>
                      <a:rPr lang="en-US" sz="2400" b="0" i="1" smtClean="0">
                        <a:solidFill>
                          <a:schemeClr val="tx1">
                            <a:lumMod val="65000"/>
                            <a:lumOff val="35000"/>
                          </a:schemeClr>
                        </a:solidFill>
                        <a:latin typeface="Cambria Math" panose="02040503050406030204" pitchFamily="18" charset="0"/>
                        <a:ea typeface="Cambria Math" panose="02040503050406030204" pitchFamily="18" charset="0"/>
                        <a:cs typeface="Tahoma" panose="020B0604030504040204" pitchFamily="34" charset="0"/>
                      </a:rPr>
                      <m:t>𝜋</m:t>
                    </m:r>
                    <m:r>
                      <a:rPr lang="en-US" sz="2400" b="0" i="1" smtClean="0">
                        <a:solidFill>
                          <a:schemeClr val="tx1">
                            <a:lumMod val="65000"/>
                            <a:lumOff val="35000"/>
                          </a:schemeClr>
                        </a:solidFill>
                        <a:latin typeface="Cambria Math" panose="02040503050406030204" pitchFamily="18" charset="0"/>
                        <a:ea typeface="Cambria Math" panose="02040503050406030204" pitchFamily="18" charset="0"/>
                        <a:cs typeface="Tahoma" panose="020B0604030504040204" pitchFamily="34" charset="0"/>
                      </a:rPr>
                      <m:t>𝑎</m:t>
                    </m:r>
                    <m:r>
                      <a:rPr lang="en-US" sz="2400" b="0" i="1" smtClean="0">
                        <a:solidFill>
                          <a:schemeClr val="tx1">
                            <a:lumMod val="65000"/>
                            <a:lumOff val="35000"/>
                          </a:schemeClr>
                        </a:solidFill>
                        <a:latin typeface="Cambria Math" panose="02040503050406030204" pitchFamily="18" charset="0"/>
                        <a:ea typeface="Cambria Math" panose="02040503050406030204" pitchFamily="18" charset="0"/>
                        <a:cs typeface="Tahoma" panose="020B0604030504040204" pitchFamily="34" charset="0"/>
                      </a:rPr>
                      <m:t>𝜅</m:t>
                    </m:r>
                    <m:r>
                      <a:rPr lang="en-US" sz="2400" b="0" i="1" smtClean="0">
                        <a:solidFill>
                          <a:schemeClr val="tx1">
                            <a:lumMod val="65000"/>
                            <a:lumOff val="35000"/>
                          </a:schemeClr>
                        </a:solidFill>
                        <a:latin typeface="Cambria Math" panose="02040503050406030204" pitchFamily="18" charset="0"/>
                        <a:ea typeface="Cambria Math" panose="02040503050406030204" pitchFamily="18" charset="0"/>
                        <a:cs typeface="Tahoma" panose="020B0604030504040204" pitchFamily="34" charset="0"/>
                      </a:rPr>
                      <m:t>)</m:t>
                    </m:r>
                  </m:oMath>
                </a14:m>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p>
              <a:p>
                <a:pPr marL="342900" indent="-342900" algn="ctr">
                  <a:buFont typeface="Wingdings" panose="05000000000000000000" pitchFamily="2" charset="2"/>
                  <a:buChar char="Ø"/>
                </a:pPr>
                <a:endPar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For high power ion beam (i.e., high voltage and high current) bombarding poor conductors, the temperature rise can be huge, which can cause elemental redistribution or even structural artifacts.</a:t>
                </a:r>
              </a:p>
              <a:p>
                <a:pPr marL="342900" indent="-342900" algn="just">
                  <a:buFont typeface="Wingdings" panose="05000000000000000000" pitchFamily="2" charset="2"/>
                  <a:buChar char="Ø"/>
                </a:pPr>
                <a:endParaRPr lang="en-US" sz="1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0644" y="944215"/>
                <a:ext cx="11396749" cy="5047536"/>
              </a:xfrm>
              <a:prstGeom prst="rect">
                <a:avLst/>
              </a:prstGeom>
              <a:blipFill rotWithShape="0">
                <a:blip r:embed="rId2"/>
                <a:stretch>
                  <a:fillRect l="-695" t="-966" r="-802"/>
                </a:stretch>
              </a:blipFill>
            </p:spPr>
            <p:txBody>
              <a:bodyPr/>
              <a:lstStyle/>
              <a:p>
                <a:r>
                  <a:rPr lang="en-US">
                    <a:noFill/>
                  </a:rPr>
                  <a:t> </a:t>
                </a:r>
              </a:p>
            </p:txBody>
          </p:sp>
        </mc:Fallback>
      </mc:AlternateContent>
    </p:spTree>
    <p:extLst>
      <p:ext uri="{BB962C8B-B14F-4D97-AF65-F5344CB8AC3E}">
        <p14:creationId xmlns:p14="http://schemas.microsoft.com/office/powerpoint/2010/main" val="35646997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439325" y="3355596"/>
            <a:ext cx="3254928" cy="226502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1754" y="32079"/>
            <a:ext cx="12276374" cy="707886"/>
          </a:xfrm>
          <a:prstGeom prst="rect">
            <a:avLst/>
          </a:prstGeom>
        </p:spPr>
        <p:txBody>
          <a:bodyPr wrap="none">
            <a:spAutoFit/>
          </a:bodyPr>
          <a:lstStyle/>
          <a:p>
            <a:pPr algn="ctr"/>
            <a:r>
              <a:rPr lang="en-US" sz="4000" b="1" dirty="0" smtClean="0"/>
              <a:t>Proposed sample preparation procedure for SXP samples</a:t>
            </a:r>
          </a:p>
        </p:txBody>
      </p:sp>
      <p:sp>
        <p:nvSpPr>
          <p:cNvPr id="3" name="TextBox 2"/>
          <p:cNvSpPr txBox="1"/>
          <p:nvPr/>
        </p:nvSpPr>
        <p:spPr>
          <a:xfrm>
            <a:off x="485803" y="739965"/>
            <a:ext cx="10302440" cy="5863144"/>
          </a:xfrm>
          <a:prstGeom prst="rect">
            <a:avLst/>
          </a:prstGeom>
          <a:noFill/>
        </p:spPr>
        <p:txBody>
          <a:bodyPr wrap="square" rtlCol="0">
            <a:spAutoFit/>
          </a:bodyPr>
          <a:lstStyle/>
          <a:p>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1. Wafer piece depressed to the BL level</a:t>
            </a:r>
          </a:p>
          <a:p>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2. FIB marks to identify a single row of array structure in the desired area.</a:t>
            </a:r>
          </a:p>
          <a:p>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3. Grounding post created</a:t>
            </a:r>
          </a:p>
          <a:p>
            <a:pPr marL="914400" indent="-457200">
              <a:buFont typeface="Wingdings" panose="05000000000000000000" pitchFamily="2" charset="2"/>
              <a:buChar cha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 hole of 1.5µmx1.5µm is milled 3µm deep into the sample from surface near the area</a:t>
            </a:r>
          </a:p>
          <a:p>
            <a:pPr marL="457200"/>
            <a:r>
              <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of interest using I-beam at 30kV, 0.43nA, then filled by Pt using I-beam at 30kV, 40pA.</a:t>
            </a:r>
          </a:p>
          <a:p>
            <a:pPr marL="457200"/>
            <a:endParaRPr lang="en-US" sz="11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4. Protective layer deposition </a:t>
            </a:r>
          </a:p>
          <a:p>
            <a:pPr marL="914400" indent="-457200">
              <a:buFont typeface="Wingdings" panose="05000000000000000000" pitchFamily="2" charset="2"/>
              <a:buChar cha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Protective layers of Pt are deposited with Pt overlapping with grounding post</a:t>
            </a:r>
          </a:p>
          <a:p>
            <a:pPr marL="914400" lvl="1" indent="-457200">
              <a:buFont typeface="Wingdings" panose="05000000000000000000" pitchFamily="2" charset="2"/>
              <a:buChar cha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sequence of depositions </a:t>
            </a:r>
            <a:r>
              <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(area: </a:t>
            </a: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10µm x2µm) are as follows: </a:t>
            </a:r>
          </a:p>
          <a:p>
            <a:pPr lvl="1"/>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a:t>
            </a: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E-beam Pt: 3kV, 0.4nA, ~5min (~200 nm thick)</a:t>
            </a:r>
          </a:p>
          <a:p>
            <a:pPr lvl="1"/>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(b) I-beam Pt: 30kV, 24pA, ~5min (~400nm thick)</a:t>
            </a:r>
          </a:p>
          <a:p>
            <a:pPr lvl="1"/>
            <a:endParaRPr lang="en-US" sz="11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0" lvl="1"/>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5. Lift-out and bulk milling </a:t>
            </a:r>
            <a:endParaRPr lang="en-US" sz="28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914400" lvl="1" indent="-457200">
              <a:buFont typeface="Wingdings" panose="05000000000000000000" pitchFamily="2" charset="2"/>
              <a:buChar cha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Lift out the area of interest using 30kV, 65nA.</a:t>
            </a:r>
          </a:p>
          <a:p>
            <a:pPr marL="914400" lvl="1" indent="-457200">
              <a:buFont typeface="Wingdings" panose="05000000000000000000" pitchFamily="2" charset="2"/>
              <a:buChar cha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Remove the lift-out and attach it to a dummy grid using ominiprobe</a:t>
            </a:r>
          </a:p>
          <a:p>
            <a:pPr marL="914400" lvl="1" indent="-457200">
              <a:buFont typeface="Wingdings" panose="05000000000000000000" pitchFamily="2" charset="2"/>
              <a:buChar cha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FIB mill the lift-out to ~500nm using 30kV, 2.5nA.  </a:t>
            </a:r>
          </a:p>
          <a:p>
            <a:pPr marL="914400" lvl="1" indent="-457200">
              <a:buFont typeface="Wingdings" panose="05000000000000000000" pitchFamily="2" charset="2"/>
              <a:buChar char="§"/>
            </a:pPr>
            <a:endParaRPr lang="en-US" sz="11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0" lvl="1"/>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6.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Final milling and cleaning</a:t>
            </a:r>
          </a:p>
          <a:p>
            <a:pPr lvl="2" indent="-457200">
              <a:buFont typeface="Wingdings" panose="05000000000000000000" pitchFamily="2" charset="2"/>
              <a:buChar cha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Use 16kV, 23pA for final milling to ~80nm followed by 5kV, 5pA milling/cleaning on both sides until the FIB marks show up.</a:t>
            </a:r>
            <a:endPar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8471000" y="3355596"/>
            <a:ext cx="3191578" cy="2308324"/>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solidFill>
                  <a:srgbClr val="00B050"/>
                </a:solidFill>
              </a:rPr>
              <a:t>FIB marks ensure the ending point to avoid preferential milling.</a:t>
            </a:r>
          </a:p>
          <a:p>
            <a:pPr marL="285750" indent="-285750">
              <a:buFont typeface="Wingdings" panose="05000000000000000000" pitchFamily="2" charset="2"/>
              <a:buChar char="§"/>
            </a:pPr>
            <a:r>
              <a:rPr lang="en-US" b="1" dirty="0" smtClean="0">
                <a:solidFill>
                  <a:srgbClr val="00B050"/>
                </a:solidFill>
              </a:rPr>
              <a:t>Grounding post to connect BL and WL to avoid charging effect.</a:t>
            </a:r>
          </a:p>
          <a:p>
            <a:pPr marL="285750" indent="-285750">
              <a:buFont typeface="Wingdings" panose="05000000000000000000" pitchFamily="2" charset="2"/>
              <a:buChar char="§"/>
            </a:pPr>
            <a:r>
              <a:rPr lang="en-US" b="1" dirty="0" smtClean="0">
                <a:solidFill>
                  <a:srgbClr val="00B050"/>
                </a:solidFill>
              </a:rPr>
              <a:t>5kV final milling to reduce radiation damage layer.</a:t>
            </a:r>
            <a:endParaRPr lang="en-US" b="1" dirty="0">
              <a:solidFill>
                <a:srgbClr val="00B050"/>
              </a:solidFill>
            </a:endParaRPr>
          </a:p>
        </p:txBody>
      </p:sp>
    </p:spTree>
    <p:extLst>
      <p:ext uri="{BB962C8B-B14F-4D97-AF65-F5344CB8AC3E}">
        <p14:creationId xmlns:p14="http://schemas.microsoft.com/office/powerpoint/2010/main" val="2853787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7752" y="208721"/>
            <a:ext cx="5368842" cy="830997"/>
          </a:xfrm>
          <a:prstGeom prst="rect">
            <a:avLst/>
          </a:prstGeom>
          <a:noFill/>
        </p:spPr>
        <p:txBody>
          <a:bodyPr wrap="none" rtlCol="0">
            <a:spAutoFit/>
          </a:bodyPr>
          <a:lstStyle/>
          <a:p>
            <a:r>
              <a:rPr lang="en-US" sz="4800" b="1" dirty="0" smtClean="0"/>
              <a:t>Part 2: TEM Analysis</a:t>
            </a:r>
            <a:endParaRPr lang="en-US" sz="4800" b="1" dirty="0"/>
          </a:p>
        </p:txBody>
      </p:sp>
      <p:sp>
        <p:nvSpPr>
          <p:cNvPr id="3" name="TextBox 2"/>
          <p:cNvSpPr txBox="1"/>
          <p:nvPr/>
        </p:nvSpPr>
        <p:spPr>
          <a:xfrm>
            <a:off x="1244868" y="1260650"/>
            <a:ext cx="9574609" cy="4124206"/>
          </a:xfrm>
          <a:prstGeom prst="rect">
            <a:avLst/>
          </a:prstGeom>
          <a:noFill/>
        </p:spPr>
        <p:txBody>
          <a:bodyPr wrap="none" rtlCol="0">
            <a:spAutoFit/>
          </a:bodyPr>
          <a:lstStyle/>
          <a:p>
            <a:pPr marL="457200" indent="-457200">
              <a:buFont typeface="Wingdings" panose="05000000000000000000" pitchFamily="2" charset="2"/>
              <a:buChar char="Ø"/>
            </a:pPr>
            <a:r>
              <a:rPr lang="en-US" sz="3200" b="1" dirty="0" smtClean="0">
                <a:solidFill>
                  <a:schemeClr val="tx1">
                    <a:lumMod val="65000"/>
                    <a:lumOff val="35000"/>
                  </a:schemeClr>
                </a:solidFill>
              </a:rPr>
              <a:t>PM crystallinity analysis</a:t>
            </a:r>
          </a:p>
          <a:p>
            <a:pPr marL="457200" indent="-457200">
              <a:buFont typeface="Wingdings" panose="05000000000000000000" pitchFamily="2" charset="2"/>
              <a:buChar char="Ø"/>
            </a:pPr>
            <a:endParaRPr lang="en-US" sz="1400" b="1" dirty="0">
              <a:solidFill>
                <a:schemeClr val="tx1">
                  <a:lumMod val="65000"/>
                  <a:lumOff val="35000"/>
                </a:schemeClr>
              </a:solidFill>
            </a:endParaRPr>
          </a:p>
          <a:p>
            <a:pPr marL="457200" indent="-457200">
              <a:buFont typeface="Wingdings" panose="05000000000000000000" pitchFamily="2" charset="2"/>
              <a:buChar char="Ø"/>
            </a:pPr>
            <a:r>
              <a:rPr lang="en-US" sz="3200" b="1" dirty="0" smtClean="0">
                <a:solidFill>
                  <a:schemeClr val="tx1">
                    <a:lumMod val="65000"/>
                    <a:lumOff val="35000"/>
                  </a:schemeClr>
                </a:solidFill>
              </a:rPr>
              <a:t>Radiation damage mechanisms in TEM/EDS analysis</a:t>
            </a:r>
          </a:p>
          <a:p>
            <a:pPr marL="457200" indent="-457200">
              <a:buFont typeface="Wingdings" panose="05000000000000000000" pitchFamily="2" charset="2"/>
              <a:buChar char="Ø"/>
            </a:pPr>
            <a:endParaRPr lang="en-US" sz="1400" b="1" dirty="0">
              <a:solidFill>
                <a:schemeClr val="tx1">
                  <a:lumMod val="65000"/>
                  <a:lumOff val="35000"/>
                </a:schemeClr>
              </a:solidFill>
            </a:endParaRPr>
          </a:p>
          <a:p>
            <a:pPr marL="457200" indent="-457200">
              <a:buFont typeface="Wingdings" panose="05000000000000000000" pitchFamily="2" charset="2"/>
              <a:buChar char="Ø"/>
            </a:pPr>
            <a:r>
              <a:rPr lang="en-US" sz="3200" b="1" dirty="0" smtClean="0">
                <a:solidFill>
                  <a:schemeClr val="tx1">
                    <a:lumMod val="65000"/>
                    <a:lumOff val="35000"/>
                  </a:schemeClr>
                </a:solidFill>
              </a:rPr>
              <a:t>Strategies for reducing beam damage in EDS analysis</a:t>
            </a:r>
          </a:p>
          <a:p>
            <a:endParaRPr lang="en-US" sz="1400" b="1" dirty="0" smtClean="0">
              <a:solidFill>
                <a:schemeClr val="tx1">
                  <a:lumMod val="65000"/>
                  <a:lumOff val="35000"/>
                </a:schemeClr>
              </a:solidFill>
            </a:endParaRPr>
          </a:p>
          <a:p>
            <a:pPr marL="457200" indent="-457200">
              <a:buFont typeface="Wingdings" panose="05000000000000000000" pitchFamily="2" charset="2"/>
              <a:buChar char="Ø"/>
            </a:pPr>
            <a:r>
              <a:rPr lang="en-US" sz="3200" b="1" dirty="0" smtClean="0">
                <a:solidFill>
                  <a:schemeClr val="tx1">
                    <a:lumMod val="65000"/>
                    <a:lumOff val="35000"/>
                  </a:schemeClr>
                </a:solidFill>
              </a:rPr>
              <a:t>Composition estimate for PM and SD cell materials</a:t>
            </a:r>
          </a:p>
          <a:p>
            <a:pPr marL="457200" indent="-457200">
              <a:buFont typeface="Wingdings" panose="05000000000000000000" pitchFamily="2" charset="2"/>
              <a:buChar char="Ø"/>
            </a:pPr>
            <a:endParaRPr lang="en-US" sz="1400" b="1" dirty="0" smtClean="0">
              <a:solidFill>
                <a:schemeClr val="tx1">
                  <a:lumMod val="65000"/>
                  <a:lumOff val="35000"/>
                </a:schemeClr>
              </a:solidFill>
            </a:endParaRPr>
          </a:p>
          <a:p>
            <a:pPr marL="457200" indent="-457200">
              <a:buFont typeface="Wingdings" panose="05000000000000000000" pitchFamily="2" charset="2"/>
              <a:buChar char="Ø"/>
            </a:pPr>
            <a:r>
              <a:rPr lang="en-US" sz="3200" b="1" dirty="0" smtClean="0">
                <a:solidFill>
                  <a:schemeClr val="tx1">
                    <a:lumMod val="65000"/>
                    <a:lumOff val="35000"/>
                  </a:schemeClr>
                </a:solidFill>
              </a:rPr>
              <a:t>Si composition estimate in SD</a:t>
            </a:r>
          </a:p>
          <a:p>
            <a:pPr marL="457200" indent="-457200">
              <a:buFont typeface="Wingdings" panose="05000000000000000000" pitchFamily="2" charset="2"/>
              <a:buChar char="Ø"/>
            </a:pPr>
            <a:endParaRPr lang="en-US" sz="1400" b="1" dirty="0">
              <a:solidFill>
                <a:schemeClr val="tx1">
                  <a:lumMod val="65000"/>
                  <a:lumOff val="35000"/>
                </a:schemeClr>
              </a:solidFill>
            </a:endParaRPr>
          </a:p>
          <a:p>
            <a:pPr marL="457200" indent="-457200">
              <a:buFont typeface="Wingdings" panose="05000000000000000000" pitchFamily="2" charset="2"/>
              <a:buChar char="Ø"/>
            </a:pPr>
            <a:r>
              <a:rPr lang="en-US" sz="3200" b="1" dirty="0" smtClean="0">
                <a:solidFill>
                  <a:schemeClr val="tx1">
                    <a:lumMod val="65000"/>
                    <a:lumOff val="35000"/>
                  </a:schemeClr>
                </a:solidFill>
              </a:rPr>
              <a:t>O analysis in PM and SD</a:t>
            </a:r>
          </a:p>
        </p:txBody>
      </p:sp>
    </p:spTree>
    <p:extLst>
      <p:ext uri="{BB962C8B-B14F-4D97-AF65-F5344CB8AC3E}">
        <p14:creationId xmlns:p14="http://schemas.microsoft.com/office/powerpoint/2010/main" val="745458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0786" y="64655"/>
            <a:ext cx="5292796" cy="707886"/>
          </a:xfrm>
          <a:prstGeom prst="rect">
            <a:avLst/>
          </a:prstGeom>
          <a:noFill/>
        </p:spPr>
        <p:txBody>
          <a:bodyPr wrap="none" rtlCol="0">
            <a:spAutoFit/>
          </a:bodyPr>
          <a:lstStyle/>
          <a:p>
            <a:r>
              <a:rPr lang="en-US" sz="4000" b="1" dirty="0" smtClean="0"/>
              <a:t>PM crystallinity analysis</a:t>
            </a:r>
            <a:endParaRPr lang="en-US" sz="4000" b="1" dirty="0"/>
          </a:p>
        </p:txBody>
      </p:sp>
      <p:sp>
        <p:nvSpPr>
          <p:cNvPr id="3" name="TextBox 2"/>
          <p:cNvSpPr txBox="1"/>
          <p:nvPr/>
        </p:nvSpPr>
        <p:spPr>
          <a:xfrm>
            <a:off x="196165" y="955522"/>
            <a:ext cx="11396749" cy="4893647"/>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crystalline state of PM cells determines the resistance of the memory cells. Thus, it is important to understand the crystallinity of PM cells at various states including set, reset and partially set, etc.</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There are several ways that can be used for crystallinity analysis of PM cells.</a:t>
            </a:r>
          </a:p>
          <a:p>
            <a:pPr marL="800100" lvl="1" indent="-342900" algn="just">
              <a:buFont typeface="Wingdings" panose="05000000000000000000" pitchFamily="2" charset="2"/>
              <a:buChar char="§"/>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High-resolution TEM/FFT</a:t>
            </a:r>
          </a:p>
          <a:p>
            <a:pPr marL="800100" lvl="1" indent="-342900" algn="just">
              <a:buFont typeface="Wingdings" panose="05000000000000000000" pitchFamily="2" charset="2"/>
              <a:buChar char="§"/>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STEM diffraction contrast dark-field imaging</a:t>
            </a:r>
          </a:p>
          <a:p>
            <a:pPr marL="800100" lvl="1" indent="-342900" algn="just">
              <a:buFont typeface="Wingdings" panose="05000000000000000000" pitchFamily="2" charset="2"/>
              <a:buChar char="§"/>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Nano-beam diffraction mapping</a:t>
            </a:r>
          </a:p>
          <a:p>
            <a:pPr marL="800100" lvl="1" indent="-342900" algn="just">
              <a:buFont typeface="Wingdings" panose="05000000000000000000" pitchFamily="2" charset="2"/>
              <a:buChar char="§"/>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TEM tableau dark field imaging </a:t>
            </a:r>
          </a:p>
          <a:p>
            <a:pPr marL="800100" lvl="1" indent="-342900" algn="just">
              <a:buFont typeface="Wingdings" panose="05000000000000000000" pitchFamily="2" charset="2"/>
              <a:buChar char="§"/>
            </a:pP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While each method mentioned above has its own advantages and disadvantages, TEM tableau method is recommended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for full analysis of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crystallinity of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PM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cells.  </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23771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8472" y="-85064"/>
            <a:ext cx="7249420" cy="707886"/>
          </a:xfrm>
          <a:prstGeom prst="rect">
            <a:avLst/>
          </a:prstGeom>
          <a:noFill/>
        </p:spPr>
        <p:txBody>
          <a:bodyPr wrap="none" rtlCol="0">
            <a:spAutoFit/>
          </a:bodyPr>
          <a:lstStyle/>
          <a:p>
            <a:r>
              <a:rPr lang="en-US" sz="4000" b="1" dirty="0" smtClean="0"/>
              <a:t>High resolution TEM/FFT method</a:t>
            </a:r>
            <a:endParaRPr lang="en-US" sz="4000" b="1" dirty="0"/>
          </a:p>
        </p:txBody>
      </p:sp>
      <p:pic>
        <p:nvPicPr>
          <p:cNvPr id="6" name="Picture 5"/>
          <p:cNvPicPr>
            <a:picLocks noChangeAspect="1"/>
          </p:cNvPicPr>
          <p:nvPr/>
        </p:nvPicPr>
        <p:blipFill>
          <a:blip r:embed="rId2"/>
          <a:stretch>
            <a:fillRect/>
          </a:stretch>
        </p:blipFill>
        <p:spPr>
          <a:xfrm>
            <a:off x="6596857" y="590932"/>
            <a:ext cx="4882478" cy="4882478"/>
          </a:xfrm>
          <a:prstGeom prst="rect">
            <a:avLst/>
          </a:prstGeom>
        </p:spPr>
      </p:pic>
      <p:pic>
        <p:nvPicPr>
          <p:cNvPr id="8" name="Picture 7"/>
          <p:cNvPicPr>
            <a:picLocks noChangeAspect="1"/>
          </p:cNvPicPr>
          <p:nvPr/>
        </p:nvPicPr>
        <p:blipFill>
          <a:blip r:embed="rId3"/>
          <a:stretch>
            <a:fillRect/>
          </a:stretch>
        </p:blipFill>
        <p:spPr>
          <a:xfrm>
            <a:off x="10039400" y="622822"/>
            <a:ext cx="1439935" cy="1439935"/>
          </a:xfrm>
          <a:prstGeom prst="rect">
            <a:avLst/>
          </a:prstGeom>
        </p:spPr>
      </p:pic>
      <p:pic>
        <p:nvPicPr>
          <p:cNvPr id="9" name="Picture 8"/>
          <p:cNvPicPr>
            <a:picLocks noChangeAspect="1"/>
          </p:cNvPicPr>
          <p:nvPr/>
        </p:nvPicPr>
        <p:blipFill>
          <a:blip r:embed="rId4"/>
          <a:stretch>
            <a:fillRect/>
          </a:stretch>
        </p:blipFill>
        <p:spPr>
          <a:xfrm>
            <a:off x="755266" y="591085"/>
            <a:ext cx="4890621" cy="4890621"/>
          </a:xfrm>
          <a:prstGeom prst="rect">
            <a:avLst/>
          </a:prstGeom>
        </p:spPr>
      </p:pic>
      <p:pic>
        <p:nvPicPr>
          <p:cNvPr id="10" name="Picture 9"/>
          <p:cNvPicPr>
            <a:picLocks noChangeAspect="1"/>
          </p:cNvPicPr>
          <p:nvPr/>
        </p:nvPicPr>
        <p:blipFill>
          <a:blip r:embed="rId5"/>
          <a:stretch>
            <a:fillRect/>
          </a:stretch>
        </p:blipFill>
        <p:spPr>
          <a:xfrm>
            <a:off x="4203636" y="598091"/>
            <a:ext cx="1439935" cy="1439935"/>
          </a:xfrm>
          <a:prstGeom prst="rect">
            <a:avLst/>
          </a:prstGeom>
        </p:spPr>
      </p:pic>
      <p:sp>
        <p:nvSpPr>
          <p:cNvPr id="14" name="TextBox 13"/>
          <p:cNvSpPr txBox="1"/>
          <p:nvPr/>
        </p:nvSpPr>
        <p:spPr>
          <a:xfrm>
            <a:off x="2005741" y="2175534"/>
            <a:ext cx="2073003" cy="954107"/>
          </a:xfrm>
          <a:prstGeom prst="rect">
            <a:avLst/>
          </a:prstGeom>
          <a:noFill/>
        </p:spPr>
        <p:txBody>
          <a:bodyPr wrap="none" rtlCol="0">
            <a:spAutoFit/>
          </a:bodyPr>
          <a:lstStyle/>
          <a:p>
            <a:pPr algn="ctr"/>
            <a:r>
              <a:rPr lang="en-US" sz="2800" dirty="0" smtClean="0">
                <a:solidFill>
                  <a:schemeClr val="bg1"/>
                </a:solidFill>
              </a:rPr>
              <a:t>PM</a:t>
            </a:r>
          </a:p>
          <a:p>
            <a:pPr algn="ctr"/>
            <a:r>
              <a:rPr lang="en-US" sz="2800" dirty="0" smtClean="0">
                <a:solidFill>
                  <a:schemeClr val="bg1"/>
                </a:solidFill>
              </a:rPr>
              <a:t>(amorphous)</a:t>
            </a:r>
            <a:endParaRPr lang="en-US" sz="2800" dirty="0">
              <a:solidFill>
                <a:schemeClr val="bg1"/>
              </a:solidFill>
            </a:endParaRPr>
          </a:p>
        </p:txBody>
      </p:sp>
      <p:sp>
        <p:nvSpPr>
          <p:cNvPr id="15" name="TextBox 14"/>
          <p:cNvSpPr txBox="1"/>
          <p:nvPr/>
        </p:nvSpPr>
        <p:spPr>
          <a:xfrm>
            <a:off x="8099570" y="2247945"/>
            <a:ext cx="1877052" cy="954107"/>
          </a:xfrm>
          <a:prstGeom prst="rect">
            <a:avLst/>
          </a:prstGeom>
          <a:noFill/>
        </p:spPr>
        <p:txBody>
          <a:bodyPr wrap="none" rtlCol="0">
            <a:spAutoFit/>
          </a:bodyPr>
          <a:lstStyle/>
          <a:p>
            <a:pPr algn="ctr"/>
            <a:r>
              <a:rPr lang="en-US" sz="2800" dirty="0" smtClean="0">
                <a:solidFill>
                  <a:schemeClr val="bg1"/>
                </a:solidFill>
              </a:rPr>
              <a:t>PM</a:t>
            </a:r>
          </a:p>
          <a:p>
            <a:pPr algn="ctr"/>
            <a:r>
              <a:rPr lang="en-US" sz="2800" dirty="0" smtClean="0">
                <a:solidFill>
                  <a:schemeClr val="bg1"/>
                </a:solidFill>
              </a:rPr>
              <a:t>(crystalline)</a:t>
            </a:r>
            <a:endParaRPr lang="en-US" sz="2800" dirty="0">
              <a:solidFill>
                <a:schemeClr val="bg1"/>
              </a:solidFill>
            </a:endParaRPr>
          </a:p>
        </p:txBody>
      </p:sp>
      <p:sp>
        <p:nvSpPr>
          <p:cNvPr id="16" name="TextBox 15"/>
          <p:cNvSpPr txBox="1"/>
          <p:nvPr/>
        </p:nvSpPr>
        <p:spPr>
          <a:xfrm>
            <a:off x="390932" y="5636461"/>
            <a:ext cx="11396749" cy="1169551"/>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HRTEM images and their FFT can be used to identify the crystallinity of PM cells.  </a:t>
            </a:r>
          </a:p>
          <a:p>
            <a:pPr marL="342900" indent="-342900" algn="just">
              <a:buFont typeface="Wingdings" panose="05000000000000000000" pitchFamily="2" charset="2"/>
              <a:buChar char="Ø"/>
            </a:pPr>
            <a:endParaRPr lang="en-US" sz="1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disadvantage of this method is that at a given sample tilt, only crystalline areas with favorable diffraction conditions will show lattice structure in the image or diffraction spots in FFT.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40578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568" y="636410"/>
            <a:ext cx="2103119" cy="5644087"/>
          </a:xfrm>
          <a:prstGeom prst="rect">
            <a:avLst/>
          </a:prstGeom>
        </p:spPr>
      </p:pic>
      <p:sp>
        <p:nvSpPr>
          <p:cNvPr id="6" name="TextBox 5"/>
          <p:cNvSpPr txBox="1"/>
          <p:nvPr/>
        </p:nvSpPr>
        <p:spPr>
          <a:xfrm>
            <a:off x="869748" y="71587"/>
            <a:ext cx="11230868" cy="523220"/>
          </a:xfrm>
          <a:prstGeom prst="rect">
            <a:avLst/>
          </a:prstGeom>
          <a:noFill/>
        </p:spPr>
        <p:txBody>
          <a:bodyPr wrap="square" rtlCol="0">
            <a:spAutoFit/>
          </a:bodyPr>
          <a:lstStyle/>
          <a:p>
            <a:r>
              <a:rPr lang="en-US" sz="28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Crystalline/amorphous </a:t>
            </a: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r</a:t>
            </a:r>
            <a:r>
              <a:rPr lang="en-US" sz="28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atio </a:t>
            </a: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e</a:t>
            </a:r>
            <a:r>
              <a:rPr lang="en-US" sz="28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stimate using HRTEM/FFT</a:t>
            </a:r>
            <a:endPar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7802349" y="1156346"/>
            <a:ext cx="3235837" cy="3139321"/>
          </a:xfrm>
          <a:prstGeom prst="rect">
            <a:avLst/>
          </a:prstGeom>
          <a:noFill/>
        </p:spPr>
        <p:txBody>
          <a:bodyPr wrap="square" rtlCol="0">
            <a:spAutoFit/>
          </a:bodyPr>
          <a:lstStyle/>
          <a:p>
            <a:pPr marL="285750" indent="-285750" algn="just">
              <a:buFont typeface="Wingdings" panose="05000000000000000000" pitchFamily="2" charset="2"/>
              <a:buChar char="Ø"/>
            </a:pPr>
            <a:r>
              <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FFT patterns were </a:t>
            </a: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obtained from </a:t>
            </a:r>
            <a:r>
              <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red square area (around 4nmx4nm) one by one in whole HRTEM image. </a:t>
            </a:r>
          </a:p>
          <a:p>
            <a:pPr marL="285750" indent="-285750" algn="just">
              <a:buFont typeface="Wingdings" panose="05000000000000000000" pitchFamily="2" charset="2"/>
              <a:buChar char="Ø"/>
            </a:pPr>
            <a:endPar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According to the FFT patterns, </a:t>
            </a: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a:t>
            </a:r>
            <a:r>
              <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crystalline and amorphous </a:t>
            </a: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ratio can be estimated. </a:t>
            </a:r>
            <a:endPar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p:cNvGrpSpPr/>
          <p:nvPr/>
        </p:nvGrpSpPr>
        <p:grpSpPr>
          <a:xfrm>
            <a:off x="2063811" y="709691"/>
            <a:ext cx="2463146" cy="5102228"/>
            <a:chOff x="539811" y="709691"/>
            <a:chExt cx="2463146" cy="5102228"/>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11" y="709691"/>
              <a:ext cx="2463146" cy="5102228"/>
            </a:xfrm>
            <a:prstGeom prst="rect">
              <a:avLst/>
            </a:prstGeom>
          </p:spPr>
        </p:pic>
        <p:sp>
          <p:nvSpPr>
            <p:cNvPr id="3" name="TextBox 2"/>
            <p:cNvSpPr txBox="1"/>
            <p:nvPr/>
          </p:nvSpPr>
          <p:spPr>
            <a:xfrm>
              <a:off x="539941" y="731794"/>
              <a:ext cx="778382" cy="369332"/>
            </a:xfrm>
            <a:prstGeom prst="rect">
              <a:avLst/>
            </a:prstGeom>
            <a:noFill/>
            <a:ln w="25400">
              <a:solidFill>
                <a:srgbClr val="FF0000"/>
              </a:solidFill>
            </a:ln>
          </p:spPr>
          <p:txBody>
            <a:bodyPr wrap="square" rtlCol="0">
              <a:spAutoFit/>
            </a:bodyPr>
            <a:lstStyle/>
            <a:p>
              <a:endParaRPr lang="en-US" dirty="0"/>
            </a:p>
          </p:txBody>
        </p:sp>
        <p:sp>
          <p:nvSpPr>
            <p:cNvPr id="8" name="TextBox 7"/>
            <p:cNvSpPr txBox="1"/>
            <p:nvPr/>
          </p:nvSpPr>
          <p:spPr>
            <a:xfrm>
              <a:off x="1364615" y="731794"/>
              <a:ext cx="778382" cy="369332"/>
            </a:xfrm>
            <a:prstGeom prst="rect">
              <a:avLst/>
            </a:prstGeom>
            <a:noFill/>
            <a:ln w="25400">
              <a:solidFill>
                <a:srgbClr val="FF0000"/>
              </a:solidFill>
            </a:ln>
          </p:spPr>
          <p:txBody>
            <a:bodyPr wrap="square" rtlCol="0">
              <a:spAutoFit/>
            </a:bodyPr>
            <a:lstStyle/>
            <a:p>
              <a:endParaRPr lang="en-US" dirty="0"/>
            </a:p>
          </p:txBody>
        </p:sp>
        <p:sp>
          <p:nvSpPr>
            <p:cNvPr id="11" name="TextBox 10"/>
            <p:cNvSpPr txBox="1"/>
            <p:nvPr/>
          </p:nvSpPr>
          <p:spPr>
            <a:xfrm>
              <a:off x="2180147" y="728919"/>
              <a:ext cx="778382" cy="369332"/>
            </a:xfrm>
            <a:prstGeom prst="rect">
              <a:avLst/>
            </a:prstGeom>
            <a:noFill/>
            <a:ln w="25400">
              <a:solidFill>
                <a:srgbClr val="FF0000"/>
              </a:solidFill>
            </a:ln>
          </p:spPr>
          <p:txBody>
            <a:bodyPr wrap="square" rtlCol="0">
              <a:spAutoFit/>
            </a:bodyPr>
            <a:lstStyle/>
            <a:p>
              <a:endParaRPr lang="en-US" dirty="0"/>
            </a:p>
          </p:txBody>
        </p:sp>
        <p:sp>
          <p:nvSpPr>
            <p:cNvPr id="12" name="TextBox 11"/>
            <p:cNvSpPr txBox="1"/>
            <p:nvPr/>
          </p:nvSpPr>
          <p:spPr>
            <a:xfrm>
              <a:off x="543944" y="1488734"/>
              <a:ext cx="778382" cy="369332"/>
            </a:xfrm>
            <a:prstGeom prst="rect">
              <a:avLst/>
            </a:prstGeom>
            <a:noFill/>
            <a:ln w="25400">
              <a:solidFill>
                <a:srgbClr val="FF0000"/>
              </a:solidFill>
            </a:ln>
          </p:spPr>
          <p:txBody>
            <a:bodyPr wrap="square" rtlCol="0">
              <a:spAutoFit/>
            </a:bodyPr>
            <a:lstStyle/>
            <a:p>
              <a:endParaRPr lang="en-US" dirty="0"/>
            </a:p>
          </p:txBody>
        </p:sp>
      </p:grpSp>
      <p:sp>
        <p:nvSpPr>
          <p:cNvPr id="7" name="TextBox 6"/>
          <p:cNvSpPr txBox="1"/>
          <p:nvPr/>
        </p:nvSpPr>
        <p:spPr>
          <a:xfrm>
            <a:off x="4994836" y="601845"/>
            <a:ext cx="566929" cy="261610"/>
          </a:xfrm>
          <a:prstGeom prst="rect">
            <a:avLst/>
          </a:prstGeom>
          <a:noFill/>
        </p:spPr>
        <p:txBody>
          <a:bodyPr wrap="square" rtlCol="0">
            <a:spAutoFit/>
          </a:bodyPr>
          <a:lstStyle/>
          <a:p>
            <a:r>
              <a:rPr lang="en-US" sz="1100" dirty="0">
                <a:solidFill>
                  <a:srgbClr val="FF0000"/>
                </a:solidFill>
              </a:rPr>
              <a:t>11</a:t>
            </a:r>
          </a:p>
        </p:txBody>
      </p:sp>
      <p:sp>
        <p:nvSpPr>
          <p:cNvPr id="13" name="TextBox 12"/>
          <p:cNvSpPr txBox="1"/>
          <p:nvPr/>
        </p:nvSpPr>
        <p:spPr>
          <a:xfrm>
            <a:off x="5703870" y="596732"/>
            <a:ext cx="566929" cy="261610"/>
          </a:xfrm>
          <a:prstGeom prst="rect">
            <a:avLst/>
          </a:prstGeom>
          <a:noFill/>
        </p:spPr>
        <p:txBody>
          <a:bodyPr wrap="square" rtlCol="0">
            <a:spAutoFit/>
          </a:bodyPr>
          <a:lstStyle/>
          <a:p>
            <a:r>
              <a:rPr lang="en-US" sz="1100" dirty="0">
                <a:solidFill>
                  <a:srgbClr val="FF0000"/>
                </a:solidFill>
              </a:rPr>
              <a:t>12</a:t>
            </a:r>
          </a:p>
        </p:txBody>
      </p:sp>
      <p:sp>
        <p:nvSpPr>
          <p:cNvPr id="14" name="TextBox 13"/>
          <p:cNvSpPr txBox="1"/>
          <p:nvPr/>
        </p:nvSpPr>
        <p:spPr>
          <a:xfrm>
            <a:off x="6427192" y="599521"/>
            <a:ext cx="566929" cy="261610"/>
          </a:xfrm>
          <a:prstGeom prst="rect">
            <a:avLst/>
          </a:prstGeom>
          <a:noFill/>
        </p:spPr>
        <p:txBody>
          <a:bodyPr wrap="square" rtlCol="0">
            <a:spAutoFit/>
          </a:bodyPr>
          <a:lstStyle/>
          <a:p>
            <a:r>
              <a:rPr lang="en-US" sz="1100" dirty="0">
                <a:solidFill>
                  <a:srgbClr val="FF0000"/>
                </a:solidFill>
              </a:rPr>
              <a:t>13</a:t>
            </a:r>
          </a:p>
        </p:txBody>
      </p:sp>
      <p:sp>
        <p:nvSpPr>
          <p:cNvPr id="15" name="TextBox 14"/>
          <p:cNvSpPr txBox="1"/>
          <p:nvPr/>
        </p:nvSpPr>
        <p:spPr>
          <a:xfrm>
            <a:off x="5011973" y="1349329"/>
            <a:ext cx="566929" cy="261610"/>
          </a:xfrm>
          <a:prstGeom prst="rect">
            <a:avLst/>
          </a:prstGeom>
          <a:noFill/>
        </p:spPr>
        <p:txBody>
          <a:bodyPr wrap="square" rtlCol="0">
            <a:spAutoFit/>
          </a:bodyPr>
          <a:lstStyle/>
          <a:p>
            <a:r>
              <a:rPr lang="en-US" sz="1100" dirty="0">
                <a:solidFill>
                  <a:srgbClr val="FF0000"/>
                </a:solidFill>
              </a:rPr>
              <a:t>21</a:t>
            </a:r>
          </a:p>
        </p:txBody>
      </p:sp>
      <p:sp>
        <p:nvSpPr>
          <p:cNvPr id="16" name="TextBox 15"/>
          <p:cNvSpPr txBox="1"/>
          <p:nvPr/>
        </p:nvSpPr>
        <p:spPr>
          <a:xfrm>
            <a:off x="5018835" y="2054194"/>
            <a:ext cx="566929" cy="261610"/>
          </a:xfrm>
          <a:prstGeom prst="rect">
            <a:avLst/>
          </a:prstGeom>
          <a:noFill/>
        </p:spPr>
        <p:txBody>
          <a:bodyPr wrap="square" rtlCol="0">
            <a:spAutoFit/>
          </a:bodyPr>
          <a:lstStyle/>
          <a:p>
            <a:r>
              <a:rPr lang="en-US" sz="1100" dirty="0">
                <a:solidFill>
                  <a:srgbClr val="FF0000"/>
                </a:solidFill>
              </a:rPr>
              <a:t>31</a:t>
            </a:r>
          </a:p>
        </p:txBody>
      </p:sp>
      <p:sp>
        <p:nvSpPr>
          <p:cNvPr id="17" name="TextBox 16"/>
          <p:cNvSpPr txBox="1"/>
          <p:nvPr/>
        </p:nvSpPr>
        <p:spPr>
          <a:xfrm>
            <a:off x="5018834" y="2753617"/>
            <a:ext cx="566929" cy="261610"/>
          </a:xfrm>
          <a:prstGeom prst="rect">
            <a:avLst/>
          </a:prstGeom>
          <a:noFill/>
        </p:spPr>
        <p:txBody>
          <a:bodyPr wrap="square" rtlCol="0">
            <a:spAutoFit/>
          </a:bodyPr>
          <a:lstStyle/>
          <a:p>
            <a:r>
              <a:rPr lang="en-US" sz="1100" dirty="0">
                <a:solidFill>
                  <a:srgbClr val="FF0000"/>
                </a:solidFill>
              </a:rPr>
              <a:t>41</a:t>
            </a:r>
          </a:p>
        </p:txBody>
      </p:sp>
      <p:sp>
        <p:nvSpPr>
          <p:cNvPr id="18" name="TextBox 17"/>
          <p:cNvSpPr txBox="1"/>
          <p:nvPr/>
        </p:nvSpPr>
        <p:spPr>
          <a:xfrm>
            <a:off x="5018834" y="3441356"/>
            <a:ext cx="566929" cy="261610"/>
          </a:xfrm>
          <a:prstGeom prst="rect">
            <a:avLst/>
          </a:prstGeom>
          <a:noFill/>
        </p:spPr>
        <p:txBody>
          <a:bodyPr wrap="square" rtlCol="0">
            <a:spAutoFit/>
          </a:bodyPr>
          <a:lstStyle/>
          <a:p>
            <a:r>
              <a:rPr lang="en-US" sz="1100" dirty="0">
                <a:solidFill>
                  <a:srgbClr val="FF0000"/>
                </a:solidFill>
              </a:rPr>
              <a:t>51</a:t>
            </a:r>
          </a:p>
        </p:txBody>
      </p:sp>
      <p:sp>
        <p:nvSpPr>
          <p:cNvPr id="19" name="TextBox 18"/>
          <p:cNvSpPr txBox="1"/>
          <p:nvPr/>
        </p:nvSpPr>
        <p:spPr>
          <a:xfrm>
            <a:off x="5018834" y="4167345"/>
            <a:ext cx="566929" cy="261610"/>
          </a:xfrm>
          <a:prstGeom prst="rect">
            <a:avLst/>
          </a:prstGeom>
          <a:noFill/>
        </p:spPr>
        <p:txBody>
          <a:bodyPr wrap="square" rtlCol="0">
            <a:spAutoFit/>
          </a:bodyPr>
          <a:lstStyle/>
          <a:p>
            <a:r>
              <a:rPr lang="en-US" sz="1100" dirty="0">
                <a:solidFill>
                  <a:srgbClr val="FF0000"/>
                </a:solidFill>
              </a:rPr>
              <a:t>61</a:t>
            </a:r>
          </a:p>
        </p:txBody>
      </p:sp>
      <p:sp>
        <p:nvSpPr>
          <p:cNvPr id="20" name="TextBox 19"/>
          <p:cNvSpPr txBox="1"/>
          <p:nvPr/>
        </p:nvSpPr>
        <p:spPr>
          <a:xfrm>
            <a:off x="5018834" y="4866991"/>
            <a:ext cx="566929" cy="261610"/>
          </a:xfrm>
          <a:prstGeom prst="rect">
            <a:avLst/>
          </a:prstGeom>
          <a:noFill/>
        </p:spPr>
        <p:txBody>
          <a:bodyPr wrap="square" rtlCol="0">
            <a:spAutoFit/>
          </a:bodyPr>
          <a:lstStyle/>
          <a:p>
            <a:r>
              <a:rPr lang="en-US" sz="1100" dirty="0">
                <a:solidFill>
                  <a:srgbClr val="FF0000"/>
                </a:solidFill>
              </a:rPr>
              <a:t>71</a:t>
            </a:r>
          </a:p>
        </p:txBody>
      </p:sp>
      <p:sp>
        <p:nvSpPr>
          <p:cNvPr id="21" name="TextBox 20"/>
          <p:cNvSpPr txBox="1"/>
          <p:nvPr/>
        </p:nvSpPr>
        <p:spPr>
          <a:xfrm>
            <a:off x="5018834" y="5573743"/>
            <a:ext cx="566929" cy="261610"/>
          </a:xfrm>
          <a:prstGeom prst="rect">
            <a:avLst/>
          </a:prstGeom>
          <a:noFill/>
        </p:spPr>
        <p:txBody>
          <a:bodyPr wrap="square" rtlCol="0">
            <a:spAutoFit/>
          </a:bodyPr>
          <a:lstStyle/>
          <a:p>
            <a:r>
              <a:rPr lang="en-US" sz="1100" dirty="0">
                <a:solidFill>
                  <a:srgbClr val="FF0000"/>
                </a:solidFill>
              </a:rPr>
              <a:t>81</a:t>
            </a:r>
          </a:p>
        </p:txBody>
      </p:sp>
      <p:sp>
        <p:nvSpPr>
          <p:cNvPr id="22" name="TextBox 21"/>
          <p:cNvSpPr txBox="1"/>
          <p:nvPr/>
        </p:nvSpPr>
        <p:spPr>
          <a:xfrm>
            <a:off x="5721489" y="1347629"/>
            <a:ext cx="566929" cy="261610"/>
          </a:xfrm>
          <a:prstGeom prst="rect">
            <a:avLst/>
          </a:prstGeom>
          <a:noFill/>
        </p:spPr>
        <p:txBody>
          <a:bodyPr wrap="square" rtlCol="0">
            <a:spAutoFit/>
          </a:bodyPr>
          <a:lstStyle/>
          <a:p>
            <a:r>
              <a:rPr lang="en-US" sz="1100" dirty="0">
                <a:solidFill>
                  <a:srgbClr val="FF0000"/>
                </a:solidFill>
              </a:rPr>
              <a:t>22</a:t>
            </a:r>
          </a:p>
        </p:txBody>
      </p:sp>
      <p:sp>
        <p:nvSpPr>
          <p:cNvPr id="23" name="TextBox 22"/>
          <p:cNvSpPr txBox="1"/>
          <p:nvPr/>
        </p:nvSpPr>
        <p:spPr>
          <a:xfrm>
            <a:off x="5721489" y="2035295"/>
            <a:ext cx="566929" cy="261610"/>
          </a:xfrm>
          <a:prstGeom prst="rect">
            <a:avLst/>
          </a:prstGeom>
          <a:noFill/>
        </p:spPr>
        <p:txBody>
          <a:bodyPr wrap="square" rtlCol="0">
            <a:spAutoFit/>
          </a:bodyPr>
          <a:lstStyle/>
          <a:p>
            <a:r>
              <a:rPr lang="en-US" sz="1100" dirty="0">
                <a:solidFill>
                  <a:srgbClr val="FF0000"/>
                </a:solidFill>
              </a:rPr>
              <a:t>32</a:t>
            </a:r>
          </a:p>
        </p:txBody>
      </p:sp>
      <p:sp>
        <p:nvSpPr>
          <p:cNvPr id="24" name="TextBox 23"/>
          <p:cNvSpPr txBox="1"/>
          <p:nvPr/>
        </p:nvSpPr>
        <p:spPr>
          <a:xfrm>
            <a:off x="5721489" y="2725574"/>
            <a:ext cx="566929" cy="261610"/>
          </a:xfrm>
          <a:prstGeom prst="rect">
            <a:avLst/>
          </a:prstGeom>
          <a:noFill/>
        </p:spPr>
        <p:txBody>
          <a:bodyPr wrap="square" rtlCol="0">
            <a:spAutoFit/>
          </a:bodyPr>
          <a:lstStyle/>
          <a:p>
            <a:r>
              <a:rPr lang="en-US" sz="1100" dirty="0">
                <a:solidFill>
                  <a:srgbClr val="FF0000"/>
                </a:solidFill>
              </a:rPr>
              <a:t>42</a:t>
            </a:r>
          </a:p>
        </p:txBody>
      </p:sp>
      <p:sp>
        <p:nvSpPr>
          <p:cNvPr id="25" name="TextBox 24"/>
          <p:cNvSpPr txBox="1"/>
          <p:nvPr/>
        </p:nvSpPr>
        <p:spPr>
          <a:xfrm>
            <a:off x="5721488" y="3441356"/>
            <a:ext cx="566929" cy="261610"/>
          </a:xfrm>
          <a:prstGeom prst="rect">
            <a:avLst/>
          </a:prstGeom>
          <a:noFill/>
        </p:spPr>
        <p:txBody>
          <a:bodyPr wrap="square" rtlCol="0">
            <a:spAutoFit/>
          </a:bodyPr>
          <a:lstStyle/>
          <a:p>
            <a:r>
              <a:rPr lang="en-US" sz="1100" dirty="0">
                <a:solidFill>
                  <a:srgbClr val="FF0000"/>
                </a:solidFill>
              </a:rPr>
              <a:t>52</a:t>
            </a:r>
          </a:p>
        </p:txBody>
      </p:sp>
      <p:sp>
        <p:nvSpPr>
          <p:cNvPr id="26" name="TextBox 25"/>
          <p:cNvSpPr txBox="1"/>
          <p:nvPr/>
        </p:nvSpPr>
        <p:spPr>
          <a:xfrm>
            <a:off x="5721487" y="4147383"/>
            <a:ext cx="566929" cy="261610"/>
          </a:xfrm>
          <a:prstGeom prst="rect">
            <a:avLst/>
          </a:prstGeom>
          <a:noFill/>
        </p:spPr>
        <p:txBody>
          <a:bodyPr wrap="square" rtlCol="0">
            <a:spAutoFit/>
          </a:bodyPr>
          <a:lstStyle/>
          <a:p>
            <a:r>
              <a:rPr lang="en-US" sz="1100" dirty="0">
                <a:solidFill>
                  <a:srgbClr val="FF0000"/>
                </a:solidFill>
              </a:rPr>
              <a:t>62</a:t>
            </a:r>
          </a:p>
        </p:txBody>
      </p:sp>
      <p:sp>
        <p:nvSpPr>
          <p:cNvPr id="27" name="TextBox 26"/>
          <p:cNvSpPr txBox="1"/>
          <p:nvPr/>
        </p:nvSpPr>
        <p:spPr>
          <a:xfrm>
            <a:off x="5728725" y="4870164"/>
            <a:ext cx="566929" cy="261610"/>
          </a:xfrm>
          <a:prstGeom prst="rect">
            <a:avLst/>
          </a:prstGeom>
          <a:noFill/>
        </p:spPr>
        <p:txBody>
          <a:bodyPr wrap="square" rtlCol="0">
            <a:spAutoFit/>
          </a:bodyPr>
          <a:lstStyle/>
          <a:p>
            <a:r>
              <a:rPr lang="en-US" sz="1100" dirty="0">
                <a:solidFill>
                  <a:srgbClr val="FF0000"/>
                </a:solidFill>
              </a:rPr>
              <a:t>72</a:t>
            </a:r>
          </a:p>
        </p:txBody>
      </p:sp>
      <p:sp>
        <p:nvSpPr>
          <p:cNvPr id="28" name="TextBox 27"/>
          <p:cNvSpPr txBox="1"/>
          <p:nvPr/>
        </p:nvSpPr>
        <p:spPr>
          <a:xfrm>
            <a:off x="5728724" y="5576191"/>
            <a:ext cx="566929" cy="261610"/>
          </a:xfrm>
          <a:prstGeom prst="rect">
            <a:avLst/>
          </a:prstGeom>
          <a:noFill/>
        </p:spPr>
        <p:txBody>
          <a:bodyPr wrap="square" rtlCol="0">
            <a:spAutoFit/>
          </a:bodyPr>
          <a:lstStyle/>
          <a:p>
            <a:r>
              <a:rPr lang="en-US" sz="1100" dirty="0">
                <a:solidFill>
                  <a:srgbClr val="FF0000"/>
                </a:solidFill>
              </a:rPr>
              <a:t>82</a:t>
            </a:r>
          </a:p>
        </p:txBody>
      </p:sp>
      <p:sp>
        <p:nvSpPr>
          <p:cNvPr id="29" name="TextBox 28"/>
          <p:cNvSpPr txBox="1"/>
          <p:nvPr/>
        </p:nvSpPr>
        <p:spPr>
          <a:xfrm>
            <a:off x="6427191" y="1327641"/>
            <a:ext cx="566929" cy="261610"/>
          </a:xfrm>
          <a:prstGeom prst="rect">
            <a:avLst/>
          </a:prstGeom>
          <a:noFill/>
        </p:spPr>
        <p:txBody>
          <a:bodyPr wrap="square" rtlCol="0">
            <a:spAutoFit/>
          </a:bodyPr>
          <a:lstStyle/>
          <a:p>
            <a:r>
              <a:rPr lang="en-US" sz="1100" dirty="0">
                <a:solidFill>
                  <a:srgbClr val="FF0000"/>
                </a:solidFill>
              </a:rPr>
              <a:t>23</a:t>
            </a:r>
          </a:p>
        </p:txBody>
      </p:sp>
      <p:sp>
        <p:nvSpPr>
          <p:cNvPr id="30" name="TextBox 29"/>
          <p:cNvSpPr txBox="1"/>
          <p:nvPr/>
        </p:nvSpPr>
        <p:spPr>
          <a:xfrm>
            <a:off x="6424143" y="2033595"/>
            <a:ext cx="566929" cy="261610"/>
          </a:xfrm>
          <a:prstGeom prst="rect">
            <a:avLst/>
          </a:prstGeom>
          <a:noFill/>
        </p:spPr>
        <p:txBody>
          <a:bodyPr wrap="square" rtlCol="0">
            <a:spAutoFit/>
          </a:bodyPr>
          <a:lstStyle/>
          <a:p>
            <a:r>
              <a:rPr lang="en-US" sz="1100" dirty="0">
                <a:solidFill>
                  <a:srgbClr val="FF0000"/>
                </a:solidFill>
              </a:rPr>
              <a:t>33</a:t>
            </a:r>
          </a:p>
        </p:txBody>
      </p:sp>
      <p:sp>
        <p:nvSpPr>
          <p:cNvPr id="31" name="TextBox 30"/>
          <p:cNvSpPr txBox="1"/>
          <p:nvPr/>
        </p:nvSpPr>
        <p:spPr>
          <a:xfrm>
            <a:off x="6424143" y="2725574"/>
            <a:ext cx="566929" cy="261610"/>
          </a:xfrm>
          <a:prstGeom prst="rect">
            <a:avLst/>
          </a:prstGeom>
          <a:noFill/>
        </p:spPr>
        <p:txBody>
          <a:bodyPr wrap="square" rtlCol="0">
            <a:spAutoFit/>
          </a:bodyPr>
          <a:lstStyle/>
          <a:p>
            <a:r>
              <a:rPr lang="en-US" sz="1100" dirty="0">
                <a:solidFill>
                  <a:srgbClr val="FF0000"/>
                </a:solidFill>
              </a:rPr>
              <a:t>43</a:t>
            </a:r>
          </a:p>
        </p:txBody>
      </p:sp>
      <p:sp>
        <p:nvSpPr>
          <p:cNvPr id="32" name="TextBox 31"/>
          <p:cNvSpPr txBox="1"/>
          <p:nvPr/>
        </p:nvSpPr>
        <p:spPr>
          <a:xfrm>
            <a:off x="6424143" y="3441356"/>
            <a:ext cx="566929" cy="261610"/>
          </a:xfrm>
          <a:prstGeom prst="rect">
            <a:avLst/>
          </a:prstGeom>
          <a:noFill/>
        </p:spPr>
        <p:txBody>
          <a:bodyPr wrap="square" rtlCol="0">
            <a:spAutoFit/>
          </a:bodyPr>
          <a:lstStyle/>
          <a:p>
            <a:r>
              <a:rPr lang="en-US" sz="1100" dirty="0">
                <a:solidFill>
                  <a:srgbClr val="FF0000"/>
                </a:solidFill>
              </a:rPr>
              <a:t>53</a:t>
            </a:r>
          </a:p>
        </p:txBody>
      </p:sp>
      <p:sp>
        <p:nvSpPr>
          <p:cNvPr id="33" name="TextBox 32"/>
          <p:cNvSpPr txBox="1"/>
          <p:nvPr/>
        </p:nvSpPr>
        <p:spPr>
          <a:xfrm>
            <a:off x="6424143" y="4157138"/>
            <a:ext cx="566929" cy="261610"/>
          </a:xfrm>
          <a:prstGeom prst="rect">
            <a:avLst/>
          </a:prstGeom>
          <a:noFill/>
        </p:spPr>
        <p:txBody>
          <a:bodyPr wrap="square" rtlCol="0">
            <a:spAutoFit/>
          </a:bodyPr>
          <a:lstStyle/>
          <a:p>
            <a:r>
              <a:rPr lang="en-US" sz="1100" dirty="0">
                <a:solidFill>
                  <a:srgbClr val="FF0000"/>
                </a:solidFill>
              </a:rPr>
              <a:t>63</a:t>
            </a:r>
          </a:p>
        </p:txBody>
      </p:sp>
      <p:sp>
        <p:nvSpPr>
          <p:cNvPr id="34" name="TextBox 33"/>
          <p:cNvSpPr txBox="1"/>
          <p:nvPr/>
        </p:nvSpPr>
        <p:spPr>
          <a:xfrm>
            <a:off x="6424142" y="4866991"/>
            <a:ext cx="566929" cy="261610"/>
          </a:xfrm>
          <a:prstGeom prst="rect">
            <a:avLst/>
          </a:prstGeom>
          <a:noFill/>
        </p:spPr>
        <p:txBody>
          <a:bodyPr wrap="square" rtlCol="0">
            <a:spAutoFit/>
          </a:bodyPr>
          <a:lstStyle/>
          <a:p>
            <a:r>
              <a:rPr lang="en-US" sz="1100" dirty="0">
                <a:solidFill>
                  <a:srgbClr val="FF0000"/>
                </a:solidFill>
              </a:rPr>
              <a:t>73</a:t>
            </a:r>
          </a:p>
        </p:txBody>
      </p:sp>
      <p:sp>
        <p:nvSpPr>
          <p:cNvPr id="35" name="TextBox 34"/>
          <p:cNvSpPr txBox="1"/>
          <p:nvPr/>
        </p:nvSpPr>
        <p:spPr>
          <a:xfrm>
            <a:off x="6429276" y="5562785"/>
            <a:ext cx="566929" cy="261610"/>
          </a:xfrm>
          <a:prstGeom prst="rect">
            <a:avLst/>
          </a:prstGeom>
          <a:noFill/>
        </p:spPr>
        <p:txBody>
          <a:bodyPr wrap="square" rtlCol="0">
            <a:spAutoFit/>
          </a:bodyPr>
          <a:lstStyle/>
          <a:p>
            <a:r>
              <a:rPr lang="en-US" sz="1100" dirty="0">
                <a:solidFill>
                  <a:srgbClr val="FF0000"/>
                </a:solidFill>
              </a:rPr>
              <a:t>83</a:t>
            </a:r>
          </a:p>
        </p:txBody>
      </p:sp>
      <p:sp>
        <p:nvSpPr>
          <p:cNvPr id="36" name="TextBox 35"/>
          <p:cNvSpPr txBox="1"/>
          <p:nvPr/>
        </p:nvSpPr>
        <p:spPr>
          <a:xfrm>
            <a:off x="2016870" y="5855799"/>
            <a:ext cx="2645917" cy="369332"/>
          </a:xfrm>
          <a:prstGeom prst="rect">
            <a:avLst/>
          </a:prstGeom>
          <a:noFill/>
        </p:spPr>
        <p:txBody>
          <a:bodyPr wrap="none" rtlCol="0">
            <a:spAutoFit/>
          </a:bodyPr>
          <a:lstStyle/>
          <a:p>
            <a:r>
              <a:rPr lang="en-US" dirty="0" smtClean="0"/>
              <a:t>HRTEM image of a PM cell</a:t>
            </a:r>
            <a:endParaRPr lang="en-US" dirty="0"/>
          </a:p>
        </p:txBody>
      </p:sp>
    </p:spTree>
    <p:extLst>
      <p:ext uri="{BB962C8B-B14F-4D97-AF65-F5344CB8AC3E}">
        <p14:creationId xmlns:p14="http://schemas.microsoft.com/office/powerpoint/2010/main" val="242097024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290" y="-48221"/>
            <a:ext cx="11297452" cy="707886"/>
          </a:xfrm>
          <a:prstGeom prst="rect">
            <a:avLst/>
          </a:prstGeom>
          <a:noFill/>
        </p:spPr>
        <p:txBody>
          <a:bodyPr wrap="none" rtlCol="0">
            <a:spAutoFit/>
          </a:bodyPr>
          <a:lstStyle/>
          <a:p>
            <a:r>
              <a:rPr lang="en-US" sz="4000" b="1" dirty="0" smtClean="0"/>
              <a:t>STEM diffraction contrast dark field imaging method</a:t>
            </a:r>
            <a:endParaRPr lang="en-US" sz="4000" b="1" dirty="0"/>
          </a:p>
        </p:txBody>
      </p:sp>
      <p:pic>
        <p:nvPicPr>
          <p:cNvPr id="3" name="Picture 2"/>
          <p:cNvPicPr>
            <a:picLocks noChangeAspect="1"/>
          </p:cNvPicPr>
          <p:nvPr/>
        </p:nvPicPr>
        <p:blipFill>
          <a:blip r:embed="rId2"/>
          <a:stretch>
            <a:fillRect/>
          </a:stretch>
        </p:blipFill>
        <p:spPr>
          <a:xfrm>
            <a:off x="6620545" y="733608"/>
            <a:ext cx="3881872" cy="3959027"/>
          </a:xfrm>
          <a:prstGeom prst="rect">
            <a:avLst/>
          </a:prstGeom>
        </p:spPr>
      </p:pic>
      <p:grpSp>
        <p:nvGrpSpPr>
          <p:cNvPr id="100" name="Group 99"/>
          <p:cNvGrpSpPr/>
          <p:nvPr/>
        </p:nvGrpSpPr>
        <p:grpSpPr>
          <a:xfrm>
            <a:off x="1622638" y="825771"/>
            <a:ext cx="4054988" cy="3852071"/>
            <a:chOff x="1622638" y="825771"/>
            <a:chExt cx="4054988" cy="3852071"/>
          </a:xfrm>
        </p:grpSpPr>
        <p:sp>
          <p:nvSpPr>
            <p:cNvPr id="67" name="Oval 66"/>
            <p:cNvSpPr/>
            <p:nvPr/>
          </p:nvSpPr>
          <p:spPr>
            <a:xfrm>
              <a:off x="1622638" y="3803686"/>
              <a:ext cx="2156177" cy="874156"/>
            </a:xfrm>
            <a:prstGeom prst="ellipse">
              <a:avLst/>
            </a:prstGeom>
            <a:solidFill>
              <a:schemeClr val="bg2">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000816" y="2005128"/>
              <a:ext cx="1174044" cy="135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flipV="1">
              <a:off x="2508816" y="1192328"/>
              <a:ext cx="191911" cy="81280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966950" y="3967375"/>
              <a:ext cx="1461910" cy="5531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2605767" y="1949347"/>
              <a:ext cx="90739" cy="2382782"/>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621789" y="2122398"/>
              <a:ext cx="1178798" cy="2137283"/>
            </a:xfrm>
            <a:prstGeom prst="line">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628613" y="2129222"/>
              <a:ext cx="809117" cy="2115944"/>
            </a:xfrm>
            <a:prstGeom prst="line">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875310" y="825771"/>
              <a:ext cx="1570238" cy="369332"/>
            </a:xfrm>
            <a:prstGeom prst="rect">
              <a:avLst/>
            </a:prstGeom>
            <a:noFill/>
          </p:spPr>
          <p:txBody>
            <a:bodyPr wrap="none" rtlCol="0">
              <a:spAutoFit/>
            </a:bodyPr>
            <a:lstStyle/>
            <a:p>
              <a:r>
                <a:rPr lang="en-US" dirty="0" smtClean="0"/>
                <a:t>Electron probe</a:t>
              </a:r>
              <a:endParaRPr lang="en-US" dirty="0"/>
            </a:p>
          </p:txBody>
        </p:sp>
        <p:sp>
          <p:nvSpPr>
            <p:cNvPr id="79" name="TextBox 78"/>
            <p:cNvSpPr txBox="1"/>
            <p:nvPr/>
          </p:nvSpPr>
          <p:spPr>
            <a:xfrm>
              <a:off x="3405958" y="2713122"/>
              <a:ext cx="1993944" cy="369332"/>
            </a:xfrm>
            <a:prstGeom prst="rect">
              <a:avLst/>
            </a:prstGeom>
            <a:noFill/>
          </p:spPr>
          <p:txBody>
            <a:bodyPr wrap="none" rtlCol="0">
              <a:spAutoFit/>
            </a:bodyPr>
            <a:lstStyle/>
            <a:p>
              <a:r>
                <a:rPr lang="en-US" dirty="0" smtClean="0"/>
                <a:t>Scattered electrons</a:t>
              </a:r>
              <a:endParaRPr lang="en-US" dirty="0"/>
            </a:p>
          </p:txBody>
        </p:sp>
        <p:cxnSp>
          <p:nvCxnSpPr>
            <p:cNvPr id="81" name="Straight Arrow Connector 80"/>
            <p:cNvCxnSpPr/>
            <p:nvPr/>
          </p:nvCxnSpPr>
          <p:spPr>
            <a:xfrm flipH="1">
              <a:off x="3067616" y="3100734"/>
              <a:ext cx="711199" cy="328706"/>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3347987" y="3094807"/>
              <a:ext cx="442259" cy="370541"/>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3844556" y="4222835"/>
              <a:ext cx="433628"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211237" y="1849740"/>
              <a:ext cx="1099981" cy="369332"/>
            </a:xfrm>
            <a:prstGeom prst="rect">
              <a:avLst/>
            </a:prstGeom>
            <a:noFill/>
          </p:spPr>
          <p:txBody>
            <a:bodyPr wrap="none" rtlCol="0">
              <a:spAutoFit/>
            </a:bodyPr>
            <a:lstStyle/>
            <a:p>
              <a:r>
                <a:rPr lang="en-US" dirty="0" smtClean="0"/>
                <a:t>Specimen</a:t>
              </a:r>
              <a:endParaRPr lang="en-US" dirty="0"/>
            </a:p>
          </p:txBody>
        </p:sp>
        <p:sp>
          <p:nvSpPr>
            <p:cNvPr id="89" name="TextBox 88"/>
            <p:cNvSpPr txBox="1"/>
            <p:nvPr/>
          </p:nvSpPr>
          <p:spPr>
            <a:xfrm>
              <a:off x="4226138" y="3899669"/>
              <a:ext cx="1451488" cy="646331"/>
            </a:xfrm>
            <a:prstGeom prst="rect">
              <a:avLst/>
            </a:prstGeom>
            <a:noFill/>
          </p:spPr>
          <p:txBody>
            <a:bodyPr wrap="none" rtlCol="0">
              <a:spAutoFit/>
            </a:bodyPr>
            <a:lstStyle/>
            <a:p>
              <a:r>
                <a:rPr lang="en-US" dirty="0" smtClean="0"/>
                <a:t>Annular dark </a:t>
              </a:r>
            </a:p>
            <a:p>
              <a:r>
                <a:rPr lang="en-US" dirty="0" smtClean="0"/>
                <a:t>field detector</a:t>
              </a:r>
              <a:endParaRPr lang="en-US" dirty="0"/>
            </a:p>
          </p:txBody>
        </p:sp>
      </p:grpSp>
      <p:sp>
        <p:nvSpPr>
          <p:cNvPr id="98" name="TextBox 97"/>
          <p:cNvSpPr txBox="1"/>
          <p:nvPr/>
        </p:nvSpPr>
        <p:spPr>
          <a:xfrm>
            <a:off x="264859" y="4929845"/>
            <a:ext cx="11396749" cy="180049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With an electron probe rastering across the area of interest and an optimum camera length in STEM mode, an annular dark field STEM image showing  diffraction contrast can be formed to show crystallinity of the PM cells. </a:t>
            </a:r>
          </a:p>
          <a:p>
            <a:pPr marL="342900" indent="-342900" algn="just">
              <a:buFont typeface="Wingdings" panose="05000000000000000000" pitchFamily="2" charset="2"/>
              <a:buChar char="Ø"/>
            </a:pPr>
            <a:endParaRPr lang="en-US" sz="11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disadvantage of this method is that at a given sample tilt, only crystalline areas with favorable diffraction conditions will show bright contrast in the image.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49006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2090" y="-67933"/>
            <a:ext cx="8761822" cy="707886"/>
          </a:xfrm>
          <a:prstGeom prst="rect">
            <a:avLst/>
          </a:prstGeom>
          <a:noFill/>
        </p:spPr>
        <p:txBody>
          <a:bodyPr wrap="none" rtlCol="0">
            <a:spAutoFit/>
          </a:bodyPr>
          <a:lstStyle/>
          <a:p>
            <a:r>
              <a:rPr lang="en-US" sz="4000" b="1" dirty="0" smtClean="0"/>
              <a:t>TEM tableau dark field imaging method</a:t>
            </a:r>
            <a:endParaRPr lang="en-US" sz="4000" b="1" dirty="0"/>
          </a:p>
        </p:txBody>
      </p:sp>
      <p:pic>
        <p:nvPicPr>
          <p:cNvPr id="3" name="TEM tableau 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98005" y="888510"/>
            <a:ext cx="3901985" cy="4054406"/>
          </a:xfrm>
          <a:prstGeom prst="rect">
            <a:avLst/>
          </a:prstGeom>
        </p:spPr>
      </p:pic>
      <p:grpSp>
        <p:nvGrpSpPr>
          <p:cNvPr id="4" name="Group 3"/>
          <p:cNvGrpSpPr>
            <a:grpSpLocks noChangeAspect="1"/>
          </p:cNvGrpSpPr>
          <p:nvPr/>
        </p:nvGrpSpPr>
        <p:grpSpPr>
          <a:xfrm>
            <a:off x="607742" y="770213"/>
            <a:ext cx="5708128" cy="4290999"/>
            <a:chOff x="421358" y="1641885"/>
            <a:chExt cx="6738344" cy="5065451"/>
          </a:xfrm>
        </p:grpSpPr>
        <p:sp>
          <p:nvSpPr>
            <p:cNvPr id="5" name="Rectangle 4"/>
            <p:cNvSpPr/>
            <p:nvPr/>
          </p:nvSpPr>
          <p:spPr>
            <a:xfrm>
              <a:off x="2179934" y="2901187"/>
              <a:ext cx="1268366" cy="103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21358" y="1641885"/>
              <a:ext cx="6738344" cy="5065451"/>
              <a:chOff x="421358" y="1641885"/>
              <a:chExt cx="6738344" cy="5065451"/>
            </a:xfrm>
          </p:grpSpPr>
          <p:cxnSp>
            <p:nvCxnSpPr>
              <p:cNvPr id="7" name="Straight Connector 6"/>
              <p:cNvCxnSpPr/>
              <p:nvPr/>
            </p:nvCxnSpPr>
            <p:spPr bwMode="auto">
              <a:xfrm rot="5400000">
                <a:off x="31779" y="2455204"/>
                <a:ext cx="4424460" cy="2797821"/>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8" name="Straight Connector 7"/>
              <p:cNvCxnSpPr>
                <a:endCxn id="9" idx="6"/>
              </p:cNvCxnSpPr>
              <p:nvPr/>
            </p:nvCxnSpPr>
            <p:spPr bwMode="auto">
              <a:xfrm rot="16200000" flipH="1">
                <a:off x="1141677" y="2526134"/>
                <a:ext cx="4544168" cy="2810961"/>
              </a:xfrm>
              <a:prstGeom prst="line">
                <a:avLst/>
              </a:prstGeom>
              <a:solidFill>
                <a:schemeClr val="accent1"/>
              </a:solidFill>
              <a:ln w="38100" cap="flat" cmpd="sng" algn="ctr">
                <a:solidFill>
                  <a:srgbClr val="00B050"/>
                </a:solidFill>
                <a:prstDash val="solid"/>
                <a:round/>
                <a:headEnd type="none" w="med" len="med"/>
                <a:tailEnd type="triangle" w="med" len="med"/>
              </a:ln>
              <a:effectLst/>
            </p:spPr>
          </p:cxnSp>
          <p:sp>
            <p:nvSpPr>
              <p:cNvPr id="9" name="Oval 8"/>
              <p:cNvSpPr/>
              <p:nvPr/>
            </p:nvSpPr>
            <p:spPr bwMode="auto">
              <a:xfrm>
                <a:off x="762685" y="5700064"/>
                <a:ext cx="4056557" cy="1007272"/>
              </a:xfrm>
              <a:prstGeom prst="ellipse">
                <a:avLst/>
              </a:prstGeom>
              <a:noFill/>
              <a:ln w="6350" cap="flat" cmpd="sng" algn="ctr">
                <a:solidFill>
                  <a:srgbClr val="FF0000"/>
                </a:solidFill>
                <a:prstDash val="dash"/>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ahoma" pitchFamily="34" charset="0"/>
                </a:endParaRPr>
              </a:p>
            </p:txBody>
          </p:sp>
          <p:cxnSp>
            <p:nvCxnSpPr>
              <p:cNvPr id="10" name="Straight Arrow Connector 9"/>
              <p:cNvCxnSpPr/>
              <p:nvPr/>
            </p:nvCxnSpPr>
            <p:spPr bwMode="auto">
              <a:xfrm rot="10800000" flipV="1">
                <a:off x="3729556" y="6615764"/>
                <a:ext cx="283868" cy="3662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Connector 10"/>
              <p:cNvCxnSpPr/>
              <p:nvPr/>
            </p:nvCxnSpPr>
            <p:spPr bwMode="auto">
              <a:xfrm rot="5400000">
                <a:off x="535019" y="3906047"/>
                <a:ext cx="4552867" cy="30592"/>
              </a:xfrm>
              <a:prstGeom prst="line">
                <a:avLst/>
              </a:prstGeom>
              <a:solidFill>
                <a:schemeClr val="accent1"/>
              </a:solidFill>
              <a:ln w="9525" cap="flat" cmpd="sng" algn="ctr">
                <a:solidFill>
                  <a:schemeClr val="tx1"/>
                </a:solidFill>
                <a:prstDash val="lgDashDot"/>
                <a:round/>
                <a:headEnd type="none" w="med" len="med"/>
                <a:tailEnd type="none" w="med" len="med"/>
              </a:ln>
              <a:effectLst/>
            </p:spPr>
          </p:cxnSp>
          <p:sp>
            <p:nvSpPr>
              <p:cNvPr id="12" name="TextBox 11"/>
              <p:cNvSpPr txBox="1"/>
              <p:nvPr/>
            </p:nvSpPr>
            <p:spPr>
              <a:xfrm>
                <a:off x="3637987" y="3658049"/>
                <a:ext cx="2009717" cy="435990"/>
              </a:xfrm>
              <a:prstGeom prst="rect">
                <a:avLst/>
              </a:prstGeom>
              <a:noFill/>
            </p:spPr>
            <p:txBody>
              <a:bodyPr wrap="none" rtlCol="0">
                <a:spAutoFit/>
              </a:bodyPr>
              <a:lstStyle/>
              <a:p>
                <a:r>
                  <a:rPr lang="en-US" b="1" dirty="0" smtClean="0">
                    <a:sym typeface="Symbol"/>
                  </a:rPr>
                  <a:t> = </a:t>
                </a:r>
                <a:r>
                  <a:rPr lang="en-US" b="1" dirty="0" smtClean="0"/>
                  <a:t>Zenith angle</a:t>
                </a:r>
              </a:p>
            </p:txBody>
          </p:sp>
          <p:cxnSp>
            <p:nvCxnSpPr>
              <p:cNvPr id="13" name="Straight Arrow Connector 12"/>
              <p:cNvCxnSpPr>
                <a:stCxn id="12" idx="1"/>
              </p:cNvCxnSpPr>
              <p:nvPr/>
            </p:nvCxnSpPr>
            <p:spPr bwMode="auto">
              <a:xfrm flipH="1" flipV="1">
                <a:off x="3058066" y="3605301"/>
                <a:ext cx="579921" cy="2707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Freeform 13"/>
              <p:cNvSpPr/>
              <p:nvPr/>
            </p:nvSpPr>
            <p:spPr bwMode="auto">
              <a:xfrm>
                <a:off x="2804699" y="3328398"/>
                <a:ext cx="192298" cy="48837"/>
              </a:xfrm>
              <a:custGeom>
                <a:avLst/>
                <a:gdLst>
                  <a:gd name="connsiteX0" fmla="*/ 0 w 169933"/>
                  <a:gd name="connsiteY0" fmla="*/ 32368 h 43157"/>
                  <a:gd name="connsiteX1" fmla="*/ 72828 w 169933"/>
                  <a:gd name="connsiteY1" fmla="*/ 40460 h 43157"/>
                  <a:gd name="connsiteX2" fmla="*/ 153749 w 169933"/>
                  <a:gd name="connsiteY2" fmla="*/ 16184 h 43157"/>
                  <a:gd name="connsiteX3" fmla="*/ 169933 w 169933"/>
                  <a:gd name="connsiteY3" fmla="*/ 0 h 43157"/>
                </a:gdLst>
                <a:ahLst/>
                <a:cxnLst>
                  <a:cxn ang="0">
                    <a:pos x="connsiteX0" y="connsiteY0"/>
                  </a:cxn>
                  <a:cxn ang="0">
                    <a:pos x="connsiteX1" y="connsiteY1"/>
                  </a:cxn>
                  <a:cxn ang="0">
                    <a:pos x="connsiteX2" y="connsiteY2"/>
                  </a:cxn>
                  <a:cxn ang="0">
                    <a:pos x="connsiteX3" y="connsiteY3"/>
                  </a:cxn>
                </a:cxnLst>
                <a:rect l="l" t="t" r="r" b="b"/>
                <a:pathLst>
                  <a:path w="169933" h="43157">
                    <a:moveTo>
                      <a:pt x="0" y="32368"/>
                    </a:moveTo>
                    <a:cubicBezTo>
                      <a:pt x="23601" y="37762"/>
                      <a:pt x="47203" y="43157"/>
                      <a:pt x="72828" y="40460"/>
                    </a:cubicBezTo>
                    <a:cubicBezTo>
                      <a:pt x="98453" y="37763"/>
                      <a:pt x="137565" y="22927"/>
                      <a:pt x="153749" y="16184"/>
                    </a:cubicBezTo>
                    <a:cubicBezTo>
                      <a:pt x="169933" y="9441"/>
                      <a:pt x="169933" y="4720"/>
                      <a:pt x="169933" y="0"/>
                    </a:cubicBezTo>
                  </a:path>
                </a:pathLst>
              </a:custGeom>
              <a:no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ahoma" pitchFamily="34" charset="0"/>
                </a:endParaRPr>
              </a:p>
            </p:txBody>
          </p:sp>
          <p:sp>
            <p:nvSpPr>
              <p:cNvPr id="15" name="Oval 14"/>
              <p:cNvSpPr/>
              <p:nvPr/>
            </p:nvSpPr>
            <p:spPr bwMode="auto">
              <a:xfrm>
                <a:off x="2145395" y="6057186"/>
                <a:ext cx="1419336" cy="320496"/>
              </a:xfrm>
              <a:prstGeom prst="ellipse">
                <a:avLst/>
              </a:prstGeom>
              <a:noFill/>
              <a:ln w="19050" cap="flat" cmpd="sng" algn="ctr">
                <a:solidFill>
                  <a:srgbClr val="00206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ahoma" pitchFamily="34" charset="0"/>
                </a:endParaRPr>
              </a:p>
            </p:txBody>
          </p:sp>
          <p:cxnSp>
            <p:nvCxnSpPr>
              <p:cNvPr id="16" name="Straight Arrow Connector 15"/>
              <p:cNvCxnSpPr>
                <a:endCxn id="15" idx="1"/>
              </p:cNvCxnSpPr>
              <p:nvPr/>
            </p:nvCxnSpPr>
            <p:spPr bwMode="auto">
              <a:xfrm rot="16200000" flipH="1">
                <a:off x="1113018" y="4863888"/>
                <a:ext cx="1426591" cy="105387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421358" y="4174276"/>
                <a:ext cx="1283292" cy="762983"/>
              </a:xfrm>
              <a:prstGeom prst="rect">
                <a:avLst/>
              </a:prstGeom>
              <a:noFill/>
            </p:spPr>
            <p:txBody>
              <a:bodyPr wrap="square" rtlCol="0">
                <a:spAutoFit/>
              </a:bodyPr>
              <a:lstStyle/>
              <a:p>
                <a:r>
                  <a:rPr lang="en-US" b="1" dirty="0" smtClean="0"/>
                  <a:t>Objective aperture</a:t>
                </a:r>
              </a:p>
            </p:txBody>
          </p:sp>
          <p:sp>
            <p:nvSpPr>
              <p:cNvPr id="18" name="Rectangle 17"/>
              <p:cNvSpPr/>
              <p:nvPr/>
            </p:nvSpPr>
            <p:spPr>
              <a:xfrm>
                <a:off x="2824668" y="3390742"/>
                <a:ext cx="314180" cy="348283"/>
              </a:xfrm>
              <a:prstGeom prst="rect">
                <a:avLst/>
              </a:prstGeom>
            </p:spPr>
            <p:txBody>
              <a:bodyPr wrap="none">
                <a:spAutoFit/>
              </a:bodyPr>
              <a:lstStyle/>
              <a:p>
                <a:r>
                  <a:rPr lang="en-US" sz="1400" dirty="0" smtClean="0">
                    <a:sym typeface="Symbol"/>
                  </a:rPr>
                  <a:t></a:t>
                </a:r>
                <a:endParaRPr lang="en-US" sz="1400" dirty="0" smtClean="0"/>
              </a:p>
            </p:txBody>
          </p:sp>
          <p:cxnSp>
            <p:nvCxnSpPr>
              <p:cNvPr id="19" name="Straight Connector 18"/>
              <p:cNvCxnSpPr/>
              <p:nvPr/>
            </p:nvCxnSpPr>
            <p:spPr bwMode="auto">
              <a:xfrm flipV="1">
                <a:off x="2796566" y="5769761"/>
                <a:ext cx="999126" cy="42262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2807345" y="6197777"/>
                <a:ext cx="1679575" cy="14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Rectangle 20"/>
              <p:cNvSpPr/>
              <p:nvPr/>
            </p:nvSpPr>
            <p:spPr>
              <a:xfrm>
                <a:off x="3441069" y="5895789"/>
                <a:ext cx="314180" cy="348283"/>
              </a:xfrm>
              <a:prstGeom prst="rect">
                <a:avLst/>
              </a:prstGeom>
            </p:spPr>
            <p:txBody>
              <a:bodyPr wrap="none">
                <a:spAutoFit/>
              </a:bodyPr>
              <a:lstStyle/>
              <a:p>
                <a:r>
                  <a:rPr lang="en-US" sz="1400" dirty="0" smtClean="0">
                    <a:sym typeface="Symbol"/>
                  </a:rPr>
                  <a:t></a:t>
                </a:r>
                <a:endParaRPr lang="en-US" sz="1400" dirty="0"/>
              </a:p>
            </p:txBody>
          </p:sp>
          <p:sp>
            <p:nvSpPr>
              <p:cNvPr id="22" name="Rectangle 21"/>
              <p:cNvSpPr/>
              <p:nvPr/>
            </p:nvSpPr>
            <p:spPr>
              <a:xfrm>
                <a:off x="3817679" y="4797454"/>
                <a:ext cx="337762" cy="348283"/>
              </a:xfrm>
              <a:prstGeom prst="rect">
                <a:avLst/>
              </a:prstGeom>
            </p:spPr>
            <p:txBody>
              <a:bodyPr wrap="none">
                <a:spAutoFit/>
              </a:bodyPr>
              <a:lstStyle/>
              <a:p>
                <a:r>
                  <a:rPr lang="en-US" sz="1400" dirty="0" smtClean="0">
                    <a:sym typeface="Symbol"/>
                  </a:rPr>
                  <a:t></a:t>
                </a:r>
                <a:endParaRPr lang="en-US" sz="1400" dirty="0"/>
              </a:p>
            </p:txBody>
          </p:sp>
          <p:cxnSp>
            <p:nvCxnSpPr>
              <p:cNvPr id="23" name="Straight Arrow Connector 22"/>
              <p:cNvCxnSpPr/>
              <p:nvPr/>
            </p:nvCxnSpPr>
            <p:spPr bwMode="auto">
              <a:xfrm rot="10800000" flipV="1">
                <a:off x="3684688" y="5361609"/>
                <a:ext cx="1492098" cy="67258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4859563" y="5018602"/>
                <a:ext cx="2300139" cy="435990"/>
              </a:xfrm>
              <a:prstGeom prst="rect">
                <a:avLst/>
              </a:prstGeom>
              <a:noFill/>
            </p:spPr>
            <p:txBody>
              <a:bodyPr wrap="square" rtlCol="0">
                <a:spAutoFit/>
              </a:bodyPr>
              <a:lstStyle/>
              <a:p>
                <a:r>
                  <a:rPr lang="en-US" b="1" dirty="0" smtClean="0">
                    <a:sym typeface="Symbol"/>
                  </a:rPr>
                  <a:t> = </a:t>
                </a:r>
                <a:r>
                  <a:rPr lang="en-US" b="1" dirty="0" smtClean="0"/>
                  <a:t>Azimuth angle</a:t>
                </a:r>
              </a:p>
            </p:txBody>
          </p:sp>
          <p:cxnSp>
            <p:nvCxnSpPr>
              <p:cNvPr id="25" name="Straight Connector 24"/>
              <p:cNvCxnSpPr>
                <a:endCxn id="26" idx="2"/>
              </p:cNvCxnSpPr>
              <p:nvPr/>
            </p:nvCxnSpPr>
            <p:spPr bwMode="auto">
              <a:xfrm rot="16200000" flipH="1">
                <a:off x="2046771" y="3705939"/>
                <a:ext cx="3248757" cy="1742795"/>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6" name="Oval 25"/>
              <p:cNvSpPr/>
              <p:nvPr/>
            </p:nvSpPr>
            <p:spPr bwMode="auto">
              <a:xfrm>
                <a:off x="4542548" y="6143414"/>
                <a:ext cx="516392" cy="116605"/>
              </a:xfrm>
              <a:prstGeom prst="ellipse">
                <a:avLst/>
              </a:prstGeom>
              <a:noFill/>
              <a:ln w="12700" cap="flat" cmpd="sng" algn="ctr">
                <a:solidFill>
                  <a:schemeClr val="tx1">
                    <a:lumMod val="90000"/>
                    <a:lumOff val="10000"/>
                  </a:schemeClr>
                </a:solidFill>
                <a:prstDash val="sysDash"/>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ahoma" pitchFamily="34" charset="0"/>
                </a:endParaRPr>
              </a:p>
            </p:txBody>
          </p:sp>
          <p:cxnSp>
            <p:nvCxnSpPr>
              <p:cNvPr id="27" name="Straight Arrow Connector 26"/>
              <p:cNvCxnSpPr/>
              <p:nvPr/>
            </p:nvCxnSpPr>
            <p:spPr bwMode="auto">
              <a:xfrm rot="10800000" flipV="1">
                <a:off x="4031677" y="4731422"/>
                <a:ext cx="500551" cy="2428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TextBox 27"/>
              <p:cNvSpPr txBox="1"/>
              <p:nvPr/>
            </p:nvSpPr>
            <p:spPr>
              <a:xfrm>
                <a:off x="4296504" y="4388685"/>
                <a:ext cx="2500356" cy="435990"/>
              </a:xfrm>
              <a:prstGeom prst="rect">
                <a:avLst/>
              </a:prstGeom>
              <a:noFill/>
            </p:spPr>
            <p:txBody>
              <a:bodyPr wrap="none" rtlCol="0">
                <a:spAutoFit/>
              </a:bodyPr>
              <a:lstStyle/>
              <a:p>
                <a:r>
                  <a:rPr lang="en-US" b="1" dirty="0" smtClean="0">
                    <a:sym typeface="Symbol"/>
                  </a:rPr>
                  <a:t> = precession angle</a:t>
                </a:r>
                <a:endParaRPr lang="en-US" b="1" dirty="0" smtClean="0"/>
              </a:p>
            </p:txBody>
          </p:sp>
          <p:cxnSp>
            <p:nvCxnSpPr>
              <p:cNvPr id="29" name="Straight Connector 28"/>
              <p:cNvCxnSpPr/>
              <p:nvPr/>
            </p:nvCxnSpPr>
            <p:spPr bwMode="auto">
              <a:xfrm rot="16200000" flipH="1">
                <a:off x="2313592" y="3456367"/>
                <a:ext cx="3248757" cy="2241942"/>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0" name="Arc 29"/>
              <p:cNvSpPr/>
              <p:nvPr/>
            </p:nvSpPr>
            <p:spPr bwMode="auto">
              <a:xfrm rot="6307706">
                <a:off x="3782302" y="4708717"/>
                <a:ext cx="189979" cy="183202"/>
              </a:xfrm>
              <a:prstGeom prst="arc">
                <a:avLst/>
              </a:prstGeom>
              <a:no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ahoma" pitchFamily="34" charset="0"/>
                </a:endParaRPr>
              </a:p>
            </p:txBody>
          </p:sp>
          <p:sp>
            <p:nvSpPr>
              <p:cNvPr id="31" name="Rectangle 30"/>
              <p:cNvSpPr/>
              <p:nvPr/>
            </p:nvSpPr>
            <p:spPr>
              <a:xfrm>
                <a:off x="4164112" y="2747168"/>
                <a:ext cx="1360955" cy="435990"/>
              </a:xfrm>
              <a:prstGeom prst="rect">
                <a:avLst/>
              </a:prstGeom>
            </p:spPr>
            <p:txBody>
              <a:bodyPr wrap="none">
                <a:spAutoFit/>
              </a:bodyPr>
              <a:lstStyle/>
              <a:p>
                <a:r>
                  <a:rPr lang="en-US" b="1" dirty="0" smtClean="0">
                    <a:sym typeface="Symbol"/>
                  </a:rPr>
                  <a:t>Specimen </a:t>
                </a:r>
                <a:endParaRPr lang="en-US" b="1" dirty="0" smtClean="0"/>
              </a:p>
            </p:txBody>
          </p:sp>
          <p:cxnSp>
            <p:nvCxnSpPr>
              <p:cNvPr id="32" name="Straight Arrow Connector 31"/>
              <p:cNvCxnSpPr/>
              <p:nvPr/>
            </p:nvCxnSpPr>
            <p:spPr bwMode="auto">
              <a:xfrm flipH="1" flipV="1">
                <a:off x="3530989" y="2957521"/>
                <a:ext cx="612033" cy="1145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3" name="TextBox 32"/>
              <p:cNvSpPr txBox="1"/>
              <p:nvPr/>
            </p:nvSpPr>
            <p:spPr>
              <a:xfrm>
                <a:off x="530337" y="1723552"/>
                <a:ext cx="1257485" cy="762983"/>
              </a:xfrm>
              <a:prstGeom prst="rect">
                <a:avLst/>
              </a:prstGeom>
              <a:noFill/>
            </p:spPr>
            <p:txBody>
              <a:bodyPr wrap="square" rtlCol="0">
                <a:spAutoFit/>
              </a:bodyPr>
              <a:lstStyle/>
              <a:p>
                <a:r>
                  <a:rPr lang="en-US" b="1" dirty="0" smtClean="0"/>
                  <a:t>Electron beam</a:t>
                </a:r>
              </a:p>
            </p:txBody>
          </p:sp>
          <p:cxnSp>
            <p:nvCxnSpPr>
              <p:cNvPr id="34" name="Straight Arrow Connector 33"/>
              <p:cNvCxnSpPr/>
              <p:nvPr/>
            </p:nvCxnSpPr>
            <p:spPr bwMode="auto">
              <a:xfrm flipV="1">
                <a:off x="1591733" y="2080364"/>
                <a:ext cx="687462" cy="80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H="1">
                <a:off x="2828906" y="1885245"/>
                <a:ext cx="930294" cy="110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Rectangle 35"/>
              <p:cNvSpPr/>
              <p:nvPr/>
            </p:nvSpPr>
            <p:spPr>
              <a:xfrm>
                <a:off x="3863378" y="1655148"/>
                <a:ext cx="1512870" cy="435990"/>
              </a:xfrm>
              <a:prstGeom prst="rect">
                <a:avLst/>
              </a:prstGeom>
            </p:spPr>
            <p:txBody>
              <a:bodyPr wrap="none">
                <a:spAutoFit/>
              </a:bodyPr>
              <a:lstStyle/>
              <a:p>
                <a:r>
                  <a:rPr lang="en-US" b="1" dirty="0" smtClean="0">
                    <a:sym typeface="Symbol"/>
                  </a:rPr>
                  <a:t>Optical axis</a:t>
                </a:r>
                <a:endParaRPr lang="en-US" b="1" dirty="0" smtClean="0"/>
              </a:p>
            </p:txBody>
          </p:sp>
          <p:sp>
            <p:nvSpPr>
              <p:cNvPr id="37" name="TextBox 36"/>
              <p:cNvSpPr txBox="1"/>
              <p:nvPr/>
            </p:nvSpPr>
            <p:spPr>
              <a:xfrm>
                <a:off x="489953" y="2739294"/>
                <a:ext cx="1764093" cy="1089975"/>
              </a:xfrm>
              <a:prstGeom prst="rect">
                <a:avLst/>
              </a:prstGeom>
              <a:noFill/>
            </p:spPr>
            <p:txBody>
              <a:bodyPr wrap="square" rtlCol="0">
                <a:spAutoFit/>
              </a:bodyPr>
              <a:lstStyle/>
              <a:p>
                <a:r>
                  <a:rPr lang="en-US" b="1" dirty="0" smtClean="0">
                    <a:sym typeface="Symbol"/>
                  </a:rPr>
                  <a:t> = objective aperture angle </a:t>
                </a:r>
                <a:endParaRPr lang="en-US" b="1" dirty="0" smtClean="0"/>
              </a:p>
            </p:txBody>
          </p:sp>
          <p:cxnSp>
            <p:nvCxnSpPr>
              <p:cNvPr id="38" name="Straight Connector 37"/>
              <p:cNvCxnSpPr/>
              <p:nvPr/>
            </p:nvCxnSpPr>
            <p:spPr bwMode="auto">
              <a:xfrm rot="5400000">
                <a:off x="828673" y="4261465"/>
                <a:ext cx="3253227" cy="672729"/>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9" name="Freeform 38"/>
              <p:cNvSpPr/>
              <p:nvPr/>
            </p:nvSpPr>
            <p:spPr bwMode="auto">
              <a:xfrm rot="1171631">
                <a:off x="2669935" y="3663784"/>
                <a:ext cx="144020" cy="51736"/>
              </a:xfrm>
              <a:custGeom>
                <a:avLst/>
                <a:gdLst>
                  <a:gd name="connsiteX0" fmla="*/ 0 w 169933"/>
                  <a:gd name="connsiteY0" fmla="*/ 32368 h 43157"/>
                  <a:gd name="connsiteX1" fmla="*/ 72828 w 169933"/>
                  <a:gd name="connsiteY1" fmla="*/ 40460 h 43157"/>
                  <a:gd name="connsiteX2" fmla="*/ 153749 w 169933"/>
                  <a:gd name="connsiteY2" fmla="*/ 16184 h 43157"/>
                  <a:gd name="connsiteX3" fmla="*/ 169933 w 169933"/>
                  <a:gd name="connsiteY3" fmla="*/ 0 h 43157"/>
                </a:gdLst>
                <a:ahLst/>
                <a:cxnLst>
                  <a:cxn ang="0">
                    <a:pos x="connsiteX0" y="connsiteY0"/>
                  </a:cxn>
                  <a:cxn ang="0">
                    <a:pos x="connsiteX1" y="connsiteY1"/>
                  </a:cxn>
                  <a:cxn ang="0">
                    <a:pos x="connsiteX2" y="connsiteY2"/>
                  </a:cxn>
                  <a:cxn ang="0">
                    <a:pos x="connsiteX3" y="connsiteY3"/>
                  </a:cxn>
                </a:cxnLst>
                <a:rect l="l" t="t" r="r" b="b"/>
                <a:pathLst>
                  <a:path w="169933" h="43157">
                    <a:moveTo>
                      <a:pt x="0" y="32368"/>
                    </a:moveTo>
                    <a:cubicBezTo>
                      <a:pt x="23601" y="37762"/>
                      <a:pt x="47203" y="43157"/>
                      <a:pt x="72828" y="40460"/>
                    </a:cubicBezTo>
                    <a:cubicBezTo>
                      <a:pt x="98453" y="37763"/>
                      <a:pt x="137565" y="22927"/>
                      <a:pt x="153749" y="16184"/>
                    </a:cubicBezTo>
                    <a:cubicBezTo>
                      <a:pt x="169933" y="9441"/>
                      <a:pt x="169933" y="4720"/>
                      <a:pt x="169933" y="0"/>
                    </a:cubicBezTo>
                  </a:path>
                </a:pathLst>
              </a:custGeom>
              <a:no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ahoma" pitchFamily="34" charset="0"/>
                </a:endParaRPr>
              </a:p>
            </p:txBody>
          </p:sp>
          <p:sp>
            <p:nvSpPr>
              <p:cNvPr id="40" name="TextBox 39"/>
              <p:cNvSpPr txBox="1"/>
              <p:nvPr/>
            </p:nvSpPr>
            <p:spPr>
              <a:xfrm>
                <a:off x="2571653" y="3792000"/>
                <a:ext cx="308739" cy="348283"/>
              </a:xfrm>
              <a:prstGeom prst="rect">
                <a:avLst/>
              </a:prstGeom>
              <a:noFill/>
            </p:spPr>
            <p:txBody>
              <a:bodyPr wrap="none" rtlCol="0">
                <a:spAutoFit/>
              </a:bodyPr>
              <a:lstStyle/>
              <a:p>
                <a:r>
                  <a:rPr lang="en-US" sz="1400" dirty="0" smtClean="0">
                    <a:sym typeface="Symbol"/>
                  </a:rPr>
                  <a:t></a:t>
                </a:r>
                <a:endParaRPr lang="en-US" sz="1400" dirty="0" smtClean="0"/>
              </a:p>
            </p:txBody>
          </p:sp>
          <p:cxnSp>
            <p:nvCxnSpPr>
              <p:cNvPr id="41" name="Straight Arrow Connector 40"/>
              <p:cNvCxnSpPr>
                <a:endCxn id="40" idx="0"/>
              </p:cNvCxnSpPr>
              <p:nvPr/>
            </p:nvCxnSpPr>
            <p:spPr bwMode="auto">
              <a:xfrm>
                <a:off x="1855238" y="3355828"/>
                <a:ext cx="870785" cy="4361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43" name="TextBox 42"/>
          <p:cNvSpPr txBox="1"/>
          <p:nvPr/>
        </p:nvSpPr>
        <p:spPr>
          <a:xfrm>
            <a:off x="310127" y="5489236"/>
            <a:ext cx="11396749" cy="707886"/>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With an objective aperture fixed in the center while the electron beam is tilted according to a pre-defined pattern (both </a:t>
            </a:r>
            <a:r>
              <a:rPr lang="en-US" sz="2000" b="1" dirty="0" smtClean="0">
                <a:solidFill>
                  <a:schemeClr val="tx1">
                    <a:lumMod val="65000"/>
                    <a:lumOff val="35000"/>
                  </a:schemeClr>
                </a:solidFill>
                <a:sym typeface="Symbol"/>
              </a:rPr>
              <a:t></a:t>
            </a:r>
            <a:r>
              <a:rPr lang="en-US" sz="2000" b="1" dirty="0" smtClean="0">
                <a:sym typeface="Symbol"/>
              </a:rPr>
              <a:t> </a:t>
            </a:r>
            <a:r>
              <a:rPr lang="en-US" sz="2000" b="1" dirty="0" smtClean="0">
                <a:solidFill>
                  <a:schemeClr val="tx1">
                    <a:lumMod val="50000"/>
                    <a:lumOff val="50000"/>
                  </a:schemeClr>
                </a:solidFill>
                <a:sym typeface="Symbol"/>
              </a:rPr>
              <a:t>and  can be changed</a:t>
            </a:r>
            <a:r>
              <a:rPr lang="en-US" sz="2000" b="1" dirty="0" smtClean="0">
                <a:solidFill>
                  <a:schemeClr val="tx1">
                    <a:lumMod val="65000"/>
                    <a:lumOff val="35000"/>
                  </a:schemeClr>
                </a:solidFill>
                <a:sym typeface="Symbol"/>
              </a:rPr>
              <a:t>)</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 series of dark-field TEM images are formed.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4" name="TextBox 43"/>
          <p:cNvSpPr txBox="1"/>
          <p:nvPr/>
        </p:nvSpPr>
        <p:spPr>
          <a:xfrm>
            <a:off x="7338355" y="1003500"/>
            <a:ext cx="3861635" cy="646331"/>
          </a:xfrm>
          <a:prstGeom prst="rect">
            <a:avLst/>
          </a:prstGeom>
          <a:noFill/>
        </p:spPr>
        <p:txBody>
          <a:bodyPr wrap="none" rtlCol="0">
            <a:spAutoFit/>
          </a:bodyPr>
          <a:lstStyle/>
          <a:p>
            <a:r>
              <a:rPr lang="en-US" dirty="0" smtClean="0">
                <a:solidFill>
                  <a:srgbClr val="FF0000"/>
                </a:solidFill>
              </a:rPr>
              <a:t>Click image and then press play button </a:t>
            </a:r>
          </a:p>
          <a:p>
            <a:r>
              <a:rPr lang="en-US" dirty="0" smtClean="0">
                <a:solidFill>
                  <a:srgbClr val="FF0000"/>
                </a:solidFill>
              </a:rPr>
              <a:t>below the image to watch the movie</a:t>
            </a:r>
            <a:endParaRPr lang="en-US" dirty="0">
              <a:solidFill>
                <a:srgbClr val="FF0000"/>
              </a:solidFill>
            </a:endParaRPr>
          </a:p>
        </p:txBody>
      </p:sp>
    </p:spTree>
    <p:extLst>
      <p:ext uri="{BB962C8B-B14F-4D97-AF65-F5344CB8AC3E}">
        <p14:creationId xmlns:p14="http://schemas.microsoft.com/office/powerpoint/2010/main" val="281212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M tableau 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2669" y="1001722"/>
            <a:ext cx="3901985" cy="4054406"/>
          </a:xfrm>
          <a:prstGeom prst="rect">
            <a:avLst/>
          </a:prstGeom>
        </p:spPr>
      </p:pic>
      <p:sp>
        <p:nvSpPr>
          <p:cNvPr id="3" name="Rectangle 2"/>
          <p:cNvSpPr/>
          <p:nvPr/>
        </p:nvSpPr>
        <p:spPr>
          <a:xfrm>
            <a:off x="1576251" y="2194560"/>
            <a:ext cx="3326675" cy="134982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503" y="0"/>
            <a:ext cx="12282721" cy="707886"/>
          </a:xfrm>
          <a:prstGeom prst="rect">
            <a:avLst/>
          </a:prstGeom>
          <a:noFill/>
        </p:spPr>
        <p:txBody>
          <a:bodyPr wrap="none" rtlCol="0">
            <a:spAutoFit/>
          </a:bodyPr>
          <a:lstStyle/>
          <a:p>
            <a:r>
              <a:rPr lang="en-US" sz="3600" b="1" dirty="0" smtClean="0"/>
              <a:t>Crystalline/amorphous ratio </a:t>
            </a:r>
            <a:r>
              <a:rPr lang="en-US" sz="4000" b="1" dirty="0" smtClean="0"/>
              <a:t>estimate</a:t>
            </a:r>
            <a:r>
              <a:rPr lang="en-US" sz="3600" b="1" dirty="0" smtClean="0"/>
              <a:t> in TEM Tableau method</a:t>
            </a:r>
            <a:endParaRPr lang="en-US" sz="3600" b="1"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908" y="2056287"/>
            <a:ext cx="4349389" cy="1626374"/>
          </a:xfrm>
          <a:prstGeom prst="rect">
            <a:avLst/>
          </a:prstGeom>
        </p:spPr>
      </p:pic>
      <p:sp>
        <p:nvSpPr>
          <p:cNvPr id="7" name="Striped Right Arrow 6"/>
          <p:cNvSpPr/>
          <p:nvPr/>
        </p:nvSpPr>
        <p:spPr>
          <a:xfrm>
            <a:off x="5252352" y="2582091"/>
            <a:ext cx="1349828" cy="57476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14302" y="1550362"/>
            <a:ext cx="4248599" cy="369332"/>
          </a:xfrm>
          <a:prstGeom prst="rect">
            <a:avLst/>
          </a:prstGeom>
          <a:noFill/>
        </p:spPr>
        <p:txBody>
          <a:bodyPr wrap="none" rtlCol="0">
            <a:spAutoFit/>
          </a:bodyPr>
          <a:lstStyle/>
          <a:p>
            <a:r>
              <a:rPr lang="en-US" dirty="0" smtClean="0"/>
              <a:t>Overlay of DF images at different beam tilts</a:t>
            </a:r>
            <a:endParaRPr lang="en-US" dirty="0"/>
          </a:p>
        </p:txBody>
      </p:sp>
      <p:sp>
        <p:nvSpPr>
          <p:cNvPr id="9" name="TextBox 8"/>
          <p:cNvSpPr txBox="1"/>
          <p:nvPr/>
        </p:nvSpPr>
        <p:spPr>
          <a:xfrm>
            <a:off x="228891" y="5458054"/>
            <a:ext cx="11396749" cy="707886"/>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crystalline/amorphous ratio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can be estimated by using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tableau DF images overlay. All the colorful areas will be counted as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crystalline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and black areas will be counted as amorphous. </a:t>
            </a:r>
          </a:p>
        </p:txBody>
      </p:sp>
    </p:spTree>
    <p:extLst>
      <p:ext uri="{BB962C8B-B14F-4D97-AF65-F5344CB8AC3E}">
        <p14:creationId xmlns:p14="http://schemas.microsoft.com/office/powerpoint/2010/main" val="188035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6993" y="4836097"/>
            <a:ext cx="11277600" cy="1538883"/>
          </a:xfrm>
          <a:prstGeom prst="rect">
            <a:avLst/>
          </a:prstGeom>
          <a:noFill/>
        </p:spPr>
        <p:txBody>
          <a:bodyPr wrap="square" rtlCol="0">
            <a:spAutoFit/>
          </a:bodyPr>
          <a:lstStyle/>
          <a:p>
            <a:pPr marL="285750" indent="-285750" algn="just">
              <a:buFont typeface="Wingdings" panose="05000000000000000000"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area enclosed by red curves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was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shown as amorphous in the HRTEM image, but it shows as crystal in one Tableau DF image</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Wingdings" panose="05000000000000000000" pitchFamily="2" charset="2"/>
              <a:buChar char="Ø"/>
            </a:pPr>
            <a:endParaRPr lang="en-US" sz="11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reason is that this area is not in a favorable orientation at the condition for collecting HRTEM image.   </a:t>
            </a:r>
          </a:p>
        </p:txBody>
      </p:sp>
      <p:grpSp>
        <p:nvGrpSpPr>
          <p:cNvPr id="13" name="Group 12"/>
          <p:cNvGrpSpPr/>
          <p:nvPr/>
        </p:nvGrpSpPr>
        <p:grpSpPr>
          <a:xfrm>
            <a:off x="2914264" y="644781"/>
            <a:ext cx="3081529" cy="3733726"/>
            <a:chOff x="5029202" y="539496"/>
            <a:chExt cx="3081529" cy="3733726"/>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981" t="7419" r="8828" b="10511"/>
            <a:stretch/>
          </p:blipFill>
          <p:spPr>
            <a:xfrm>
              <a:off x="5029202" y="539496"/>
              <a:ext cx="3081529" cy="3733726"/>
            </a:xfrm>
            <a:prstGeom prst="rect">
              <a:avLst/>
            </a:prstGeom>
          </p:spPr>
        </p:pic>
        <p:sp>
          <p:nvSpPr>
            <p:cNvPr id="7" name="Freeform 6"/>
            <p:cNvSpPr/>
            <p:nvPr/>
          </p:nvSpPr>
          <p:spPr>
            <a:xfrm>
              <a:off x="6111551" y="1203649"/>
              <a:ext cx="681135" cy="1567543"/>
            </a:xfrm>
            <a:custGeom>
              <a:avLst/>
              <a:gdLst>
                <a:gd name="connsiteX0" fmla="*/ 251927 w 681135"/>
                <a:gd name="connsiteY0" fmla="*/ 55984 h 1567543"/>
                <a:gd name="connsiteX1" fmla="*/ 279918 w 681135"/>
                <a:gd name="connsiteY1" fmla="*/ 102637 h 1567543"/>
                <a:gd name="connsiteX2" fmla="*/ 298580 w 681135"/>
                <a:gd name="connsiteY2" fmla="*/ 121298 h 1567543"/>
                <a:gd name="connsiteX3" fmla="*/ 317241 w 681135"/>
                <a:gd name="connsiteY3" fmla="*/ 177282 h 1567543"/>
                <a:gd name="connsiteX4" fmla="*/ 335902 w 681135"/>
                <a:gd name="connsiteY4" fmla="*/ 233265 h 1567543"/>
                <a:gd name="connsiteX5" fmla="*/ 345233 w 681135"/>
                <a:gd name="connsiteY5" fmla="*/ 261257 h 1567543"/>
                <a:gd name="connsiteX6" fmla="*/ 354563 w 681135"/>
                <a:gd name="connsiteY6" fmla="*/ 307910 h 1567543"/>
                <a:gd name="connsiteX7" fmla="*/ 373225 w 681135"/>
                <a:gd name="connsiteY7" fmla="*/ 363894 h 1567543"/>
                <a:gd name="connsiteX8" fmla="*/ 382555 w 681135"/>
                <a:gd name="connsiteY8" fmla="*/ 391886 h 1567543"/>
                <a:gd name="connsiteX9" fmla="*/ 410547 w 681135"/>
                <a:gd name="connsiteY9" fmla="*/ 401216 h 1567543"/>
                <a:gd name="connsiteX10" fmla="*/ 429208 w 681135"/>
                <a:gd name="connsiteY10" fmla="*/ 429208 h 1567543"/>
                <a:gd name="connsiteX11" fmla="*/ 447869 w 681135"/>
                <a:gd name="connsiteY11" fmla="*/ 522514 h 1567543"/>
                <a:gd name="connsiteX12" fmla="*/ 466531 w 681135"/>
                <a:gd name="connsiteY12" fmla="*/ 634482 h 1567543"/>
                <a:gd name="connsiteX13" fmla="*/ 531845 w 681135"/>
                <a:gd name="connsiteY13" fmla="*/ 737118 h 1567543"/>
                <a:gd name="connsiteX14" fmla="*/ 550506 w 681135"/>
                <a:gd name="connsiteY14" fmla="*/ 755780 h 1567543"/>
                <a:gd name="connsiteX15" fmla="*/ 578498 w 681135"/>
                <a:gd name="connsiteY15" fmla="*/ 811763 h 1567543"/>
                <a:gd name="connsiteX16" fmla="*/ 606490 w 681135"/>
                <a:gd name="connsiteY16" fmla="*/ 830424 h 1567543"/>
                <a:gd name="connsiteX17" fmla="*/ 653143 w 681135"/>
                <a:gd name="connsiteY17" fmla="*/ 867747 h 1567543"/>
                <a:gd name="connsiteX18" fmla="*/ 681135 w 681135"/>
                <a:gd name="connsiteY18" fmla="*/ 933061 h 1567543"/>
                <a:gd name="connsiteX19" fmla="*/ 671804 w 681135"/>
                <a:gd name="connsiteY19" fmla="*/ 998375 h 1567543"/>
                <a:gd name="connsiteX20" fmla="*/ 662473 w 681135"/>
                <a:gd name="connsiteY20" fmla="*/ 1026367 h 1567543"/>
                <a:gd name="connsiteX21" fmla="*/ 578498 w 681135"/>
                <a:gd name="connsiteY21" fmla="*/ 1063690 h 1567543"/>
                <a:gd name="connsiteX22" fmla="*/ 522514 w 681135"/>
                <a:gd name="connsiteY22" fmla="*/ 1082351 h 1567543"/>
                <a:gd name="connsiteX23" fmla="*/ 494522 w 681135"/>
                <a:gd name="connsiteY23" fmla="*/ 1101012 h 1567543"/>
                <a:gd name="connsiteX24" fmla="*/ 485192 w 681135"/>
                <a:gd name="connsiteY24" fmla="*/ 1129004 h 1567543"/>
                <a:gd name="connsiteX25" fmla="*/ 503853 w 681135"/>
                <a:gd name="connsiteY25" fmla="*/ 1240971 h 1567543"/>
                <a:gd name="connsiteX26" fmla="*/ 494522 w 681135"/>
                <a:gd name="connsiteY26" fmla="*/ 1324947 h 1567543"/>
                <a:gd name="connsiteX27" fmla="*/ 513184 w 681135"/>
                <a:gd name="connsiteY27" fmla="*/ 1343608 h 1567543"/>
                <a:gd name="connsiteX28" fmla="*/ 569167 w 681135"/>
                <a:gd name="connsiteY28" fmla="*/ 1380931 h 1567543"/>
                <a:gd name="connsiteX29" fmla="*/ 578498 w 681135"/>
                <a:gd name="connsiteY29" fmla="*/ 1408922 h 1567543"/>
                <a:gd name="connsiteX30" fmla="*/ 569167 w 681135"/>
                <a:gd name="connsiteY30" fmla="*/ 1474237 h 1567543"/>
                <a:gd name="connsiteX31" fmla="*/ 541176 w 681135"/>
                <a:gd name="connsiteY31" fmla="*/ 1492898 h 1567543"/>
                <a:gd name="connsiteX32" fmla="*/ 438539 w 681135"/>
                <a:gd name="connsiteY32" fmla="*/ 1520890 h 1567543"/>
                <a:gd name="connsiteX33" fmla="*/ 326571 w 681135"/>
                <a:gd name="connsiteY33" fmla="*/ 1520890 h 1567543"/>
                <a:gd name="connsiteX34" fmla="*/ 298580 w 681135"/>
                <a:gd name="connsiteY34" fmla="*/ 1548882 h 1567543"/>
                <a:gd name="connsiteX35" fmla="*/ 242596 w 681135"/>
                <a:gd name="connsiteY35" fmla="*/ 1567543 h 1567543"/>
                <a:gd name="connsiteX36" fmla="*/ 83976 w 681135"/>
                <a:gd name="connsiteY36" fmla="*/ 1558212 h 1567543"/>
                <a:gd name="connsiteX37" fmla="*/ 27992 w 681135"/>
                <a:gd name="connsiteY37" fmla="*/ 1539551 h 1567543"/>
                <a:gd name="connsiteX38" fmla="*/ 9331 w 681135"/>
                <a:gd name="connsiteY38" fmla="*/ 1511559 h 1567543"/>
                <a:gd name="connsiteX39" fmla="*/ 0 w 681135"/>
                <a:gd name="connsiteY39" fmla="*/ 1483567 h 1567543"/>
                <a:gd name="connsiteX40" fmla="*/ 9331 w 681135"/>
                <a:gd name="connsiteY40" fmla="*/ 1073020 h 1567543"/>
                <a:gd name="connsiteX41" fmla="*/ 37322 w 681135"/>
                <a:gd name="connsiteY41" fmla="*/ 1017037 h 1567543"/>
                <a:gd name="connsiteX42" fmla="*/ 55984 w 681135"/>
                <a:gd name="connsiteY42" fmla="*/ 961053 h 1567543"/>
                <a:gd name="connsiteX43" fmla="*/ 65314 w 681135"/>
                <a:gd name="connsiteY43" fmla="*/ 933061 h 1567543"/>
                <a:gd name="connsiteX44" fmla="*/ 55984 w 681135"/>
                <a:gd name="connsiteY44" fmla="*/ 886408 h 1567543"/>
                <a:gd name="connsiteX45" fmla="*/ 37322 w 681135"/>
                <a:gd name="connsiteY45" fmla="*/ 830424 h 1567543"/>
                <a:gd name="connsiteX46" fmla="*/ 46653 w 681135"/>
                <a:gd name="connsiteY46" fmla="*/ 699796 h 1567543"/>
                <a:gd name="connsiteX47" fmla="*/ 55984 w 681135"/>
                <a:gd name="connsiteY47" fmla="*/ 606490 h 1567543"/>
                <a:gd name="connsiteX48" fmla="*/ 46653 w 681135"/>
                <a:gd name="connsiteY48" fmla="*/ 494522 h 1567543"/>
                <a:gd name="connsiteX49" fmla="*/ 27992 w 681135"/>
                <a:gd name="connsiteY49" fmla="*/ 438539 h 1567543"/>
                <a:gd name="connsiteX50" fmla="*/ 46653 w 681135"/>
                <a:gd name="connsiteY50" fmla="*/ 345233 h 1567543"/>
                <a:gd name="connsiteX51" fmla="*/ 83976 w 681135"/>
                <a:gd name="connsiteY51" fmla="*/ 307910 h 1567543"/>
                <a:gd name="connsiteX52" fmla="*/ 111967 w 681135"/>
                <a:gd name="connsiteY52" fmla="*/ 279918 h 1567543"/>
                <a:gd name="connsiteX53" fmla="*/ 83976 w 681135"/>
                <a:gd name="connsiteY53" fmla="*/ 139959 h 1567543"/>
                <a:gd name="connsiteX54" fmla="*/ 65314 w 681135"/>
                <a:gd name="connsiteY54" fmla="*/ 111967 h 1567543"/>
                <a:gd name="connsiteX55" fmla="*/ 55984 w 681135"/>
                <a:gd name="connsiteY55" fmla="*/ 83975 h 1567543"/>
                <a:gd name="connsiteX56" fmla="*/ 83976 w 681135"/>
                <a:gd name="connsiteY56" fmla="*/ 18661 h 1567543"/>
                <a:gd name="connsiteX57" fmla="*/ 139959 w 681135"/>
                <a:gd name="connsiteY57" fmla="*/ 0 h 1567543"/>
                <a:gd name="connsiteX58" fmla="*/ 223935 w 681135"/>
                <a:gd name="connsiteY58" fmla="*/ 27992 h 1567543"/>
                <a:gd name="connsiteX59" fmla="*/ 242596 w 681135"/>
                <a:gd name="connsiteY59" fmla="*/ 55984 h 1567543"/>
                <a:gd name="connsiteX60" fmla="*/ 251927 w 681135"/>
                <a:gd name="connsiteY60" fmla="*/ 55984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1135" h="1567543">
                  <a:moveTo>
                    <a:pt x="251927" y="55984"/>
                  </a:moveTo>
                  <a:cubicBezTo>
                    <a:pt x="258147" y="63760"/>
                    <a:pt x="269377" y="87880"/>
                    <a:pt x="279918" y="102637"/>
                  </a:cubicBezTo>
                  <a:cubicBezTo>
                    <a:pt x="285031" y="109795"/>
                    <a:pt x="294646" y="113430"/>
                    <a:pt x="298580" y="121298"/>
                  </a:cubicBezTo>
                  <a:cubicBezTo>
                    <a:pt x="307377" y="138892"/>
                    <a:pt x="311021" y="158621"/>
                    <a:pt x="317241" y="177282"/>
                  </a:cubicBezTo>
                  <a:lnTo>
                    <a:pt x="335902" y="233265"/>
                  </a:lnTo>
                  <a:cubicBezTo>
                    <a:pt x="339012" y="242596"/>
                    <a:pt x="343304" y="251613"/>
                    <a:pt x="345233" y="261257"/>
                  </a:cubicBezTo>
                  <a:cubicBezTo>
                    <a:pt x="348343" y="276808"/>
                    <a:pt x="350390" y="292610"/>
                    <a:pt x="354563" y="307910"/>
                  </a:cubicBezTo>
                  <a:cubicBezTo>
                    <a:pt x="359739" y="326888"/>
                    <a:pt x="367005" y="345233"/>
                    <a:pt x="373225" y="363894"/>
                  </a:cubicBezTo>
                  <a:cubicBezTo>
                    <a:pt x="376335" y="373225"/>
                    <a:pt x="373224" y="388776"/>
                    <a:pt x="382555" y="391886"/>
                  </a:cubicBezTo>
                  <a:lnTo>
                    <a:pt x="410547" y="401216"/>
                  </a:lnTo>
                  <a:cubicBezTo>
                    <a:pt x="416767" y="410547"/>
                    <a:pt x="424193" y="419178"/>
                    <a:pt x="429208" y="429208"/>
                  </a:cubicBezTo>
                  <a:cubicBezTo>
                    <a:pt x="442098" y="454987"/>
                    <a:pt x="444742" y="499063"/>
                    <a:pt x="447869" y="522514"/>
                  </a:cubicBezTo>
                  <a:cubicBezTo>
                    <a:pt x="455279" y="578089"/>
                    <a:pt x="452914" y="589093"/>
                    <a:pt x="466531" y="634482"/>
                  </a:cubicBezTo>
                  <a:cubicBezTo>
                    <a:pt x="488488" y="707671"/>
                    <a:pt x="475374" y="680646"/>
                    <a:pt x="531845" y="737118"/>
                  </a:cubicBezTo>
                  <a:lnTo>
                    <a:pt x="550506" y="755780"/>
                  </a:lnTo>
                  <a:cubicBezTo>
                    <a:pt x="558095" y="778545"/>
                    <a:pt x="560412" y="793677"/>
                    <a:pt x="578498" y="811763"/>
                  </a:cubicBezTo>
                  <a:cubicBezTo>
                    <a:pt x="586427" y="819692"/>
                    <a:pt x="597733" y="823419"/>
                    <a:pt x="606490" y="830424"/>
                  </a:cubicBezTo>
                  <a:cubicBezTo>
                    <a:pt x="672966" y="883606"/>
                    <a:pt x="566987" y="810311"/>
                    <a:pt x="653143" y="867747"/>
                  </a:cubicBezTo>
                  <a:cubicBezTo>
                    <a:pt x="656786" y="875034"/>
                    <a:pt x="681135" y="919333"/>
                    <a:pt x="681135" y="933061"/>
                  </a:cubicBezTo>
                  <a:cubicBezTo>
                    <a:pt x="681135" y="955053"/>
                    <a:pt x="676117" y="976810"/>
                    <a:pt x="671804" y="998375"/>
                  </a:cubicBezTo>
                  <a:cubicBezTo>
                    <a:pt x="669875" y="1008019"/>
                    <a:pt x="668617" y="1018687"/>
                    <a:pt x="662473" y="1026367"/>
                  </a:cubicBezTo>
                  <a:cubicBezTo>
                    <a:pt x="646341" y="1046532"/>
                    <a:pt x="595608" y="1057987"/>
                    <a:pt x="578498" y="1063690"/>
                  </a:cubicBezTo>
                  <a:cubicBezTo>
                    <a:pt x="578493" y="1063692"/>
                    <a:pt x="522518" y="1082348"/>
                    <a:pt x="522514" y="1082351"/>
                  </a:cubicBezTo>
                  <a:lnTo>
                    <a:pt x="494522" y="1101012"/>
                  </a:lnTo>
                  <a:cubicBezTo>
                    <a:pt x="491412" y="1110343"/>
                    <a:pt x="485192" y="1119169"/>
                    <a:pt x="485192" y="1129004"/>
                  </a:cubicBezTo>
                  <a:cubicBezTo>
                    <a:pt x="485192" y="1152157"/>
                    <a:pt x="498554" y="1214477"/>
                    <a:pt x="503853" y="1240971"/>
                  </a:cubicBezTo>
                  <a:cubicBezTo>
                    <a:pt x="500743" y="1268963"/>
                    <a:pt x="491972" y="1296898"/>
                    <a:pt x="494522" y="1324947"/>
                  </a:cubicBezTo>
                  <a:cubicBezTo>
                    <a:pt x="495318" y="1333708"/>
                    <a:pt x="506146" y="1338330"/>
                    <a:pt x="513184" y="1343608"/>
                  </a:cubicBezTo>
                  <a:cubicBezTo>
                    <a:pt x="531126" y="1357065"/>
                    <a:pt x="569167" y="1380931"/>
                    <a:pt x="569167" y="1380931"/>
                  </a:cubicBezTo>
                  <a:cubicBezTo>
                    <a:pt x="572277" y="1390261"/>
                    <a:pt x="578498" y="1399087"/>
                    <a:pt x="578498" y="1408922"/>
                  </a:cubicBezTo>
                  <a:cubicBezTo>
                    <a:pt x="578498" y="1430915"/>
                    <a:pt x="578099" y="1454140"/>
                    <a:pt x="569167" y="1474237"/>
                  </a:cubicBezTo>
                  <a:cubicBezTo>
                    <a:pt x="564613" y="1484484"/>
                    <a:pt x="551423" y="1488344"/>
                    <a:pt x="541176" y="1492898"/>
                  </a:cubicBezTo>
                  <a:cubicBezTo>
                    <a:pt x="502435" y="1510116"/>
                    <a:pt x="478449" y="1512908"/>
                    <a:pt x="438539" y="1520890"/>
                  </a:cubicBezTo>
                  <a:cubicBezTo>
                    <a:pt x="411930" y="1517933"/>
                    <a:pt x="357835" y="1500047"/>
                    <a:pt x="326571" y="1520890"/>
                  </a:cubicBezTo>
                  <a:cubicBezTo>
                    <a:pt x="315592" y="1528210"/>
                    <a:pt x="310115" y="1542474"/>
                    <a:pt x="298580" y="1548882"/>
                  </a:cubicBezTo>
                  <a:cubicBezTo>
                    <a:pt x="281385" y="1558435"/>
                    <a:pt x="242596" y="1567543"/>
                    <a:pt x="242596" y="1567543"/>
                  </a:cubicBezTo>
                  <a:cubicBezTo>
                    <a:pt x="189723" y="1564433"/>
                    <a:pt x="136496" y="1565062"/>
                    <a:pt x="83976" y="1558212"/>
                  </a:cubicBezTo>
                  <a:cubicBezTo>
                    <a:pt x="64470" y="1555668"/>
                    <a:pt x="27992" y="1539551"/>
                    <a:pt x="27992" y="1539551"/>
                  </a:cubicBezTo>
                  <a:cubicBezTo>
                    <a:pt x="21772" y="1530220"/>
                    <a:pt x="14346" y="1521589"/>
                    <a:pt x="9331" y="1511559"/>
                  </a:cubicBezTo>
                  <a:cubicBezTo>
                    <a:pt x="4932" y="1502762"/>
                    <a:pt x="0" y="1493402"/>
                    <a:pt x="0" y="1483567"/>
                  </a:cubicBezTo>
                  <a:cubicBezTo>
                    <a:pt x="0" y="1346683"/>
                    <a:pt x="3511" y="1209781"/>
                    <a:pt x="9331" y="1073020"/>
                  </a:cubicBezTo>
                  <a:cubicBezTo>
                    <a:pt x="10532" y="1044797"/>
                    <a:pt x="26518" y="1041346"/>
                    <a:pt x="37322" y="1017037"/>
                  </a:cubicBezTo>
                  <a:cubicBezTo>
                    <a:pt x="45311" y="999062"/>
                    <a:pt x="49764" y="979714"/>
                    <a:pt x="55984" y="961053"/>
                  </a:cubicBezTo>
                  <a:lnTo>
                    <a:pt x="65314" y="933061"/>
                  </a:lnTo>
                  <a:cubicBezTo>
                    <a:pt x="62204" y="917510"/>
                    <a:pt x="60157" y="901708"/>
                    <a:pt x="55984" y="886408"/>
                  </a:cubicBezTo>
                  <a:cubicBezTo>
                    <a:pt x="50808" y="867430"/>
                    <a:pt x="37322" y="830424"/>
                    <a:pt x="37322" y="830424"/>
                  </a:cubicBezTo>
                  <a:cubicBezTo>
                    <a:pt x="40432" y="786881"/>
                    <a:pt x="43028" y="743299"/>
                    <a:pt x="46653" y="699796"/>
                  </a:cubicBezTo>
                  <a:cubicBezTo>
                    <a:pt x="49249" y="668647"/>
                    <a:pt x="55984" y="637747"/>
                    <a:pt x="55984" y="606490"/>
                  </a:cubicBezTo>
                  <a:cubicBezTo>
                    <a:pt x="55984" y="569038"/>
                    <a:pt x="52810" y="531464"/>
                    <a:pt x="46653" y="494522"/>
                  </a:cubicBezTo>
                  <a:cubicBezTo>
                    <a:pt x="43419" y="475119"/>
                    <a:pt x="27992" y="438539"/>
                    <a:pt x="27992" y="438539"/>
                  </a:cubicBezTo>
                  <a:cubicBezTo>
                    <a:pt x="28310" y="436314"/>
                    <a:pt x="35019" y="361520"/>
                    <a:pt x="46653" y="345233"/>
                  </a:cubicBezTo>
                  <a:cubicBezTo>
                    <a:pt x="56880" y="330916"/>
                    <a:pt x="71535" y="320351"/>
                    <a:pt x="83976" y="307910"/>
                  </a:cubicBezTo>
                  <a:lnTo>
                    <a:pt x="111967" y="279918"/>
                  </a:lnTo>
                  <a:cubicBezTo>
                    <a:pt x="108359" y="247442"/>
                    <a:pt x="106030" y="173038"/>
                    <a:pt x="83976" y="139959"/>
                  </a:cubicBezTo>
                  <a:lnTo>
                    <a:pt x="65314" y="111967"/>
                  </a:lnTo>
                  <a:cubicBezTo>
                    <a:pt x="62204" y="102636"/>
                    <a:pt x="55984" y="93810"/>
                    <a:pt x="55984" y="83975"/>
                  </a:cubicBezTo>
                  <a:cubicBezTo>
                    <a:pt x="55984" y="61150"/>
                    <a:pt x="60232" y="30533"/>
                    <a:pt x="83976" y="18661"/>
                  </a:cubicBezTo>
                  <a:cubicBezTo>
                    <a:pt x="101570" y="9864"/>
                    <a:pt x="139959" y="0"/>
                    <a:pt x="139959" y="0"/>
                  </a:cubicBezTo>
                  <a:cubicBezTo>
                    <a:pt x="177491" y="6256"/>
                    <a:pt x="197696" y="1753"/>
                    <a:pt x="223935" y="27992"/>
                  </a:cubicBezTo>
                  <a:cubicBezTo>
                    <a:pt x="231864" y="35921"/>
                    <a:pt x="237581" y="45954"/>
                    <a:pt x="242596" y="55984"/>
                  </a:cubicBezTo>
                  <a:cubicBezTo>
                    <a:pt x="246994" y="64781"/>
                    <a:pt x="245707" y="48208"/>
                    <a:pt x="251927" y="55984"/>
                  </a:cubicBez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397008" y="644781"/>
            <a:ext cx="3091329" cy="3717669"/>
            <a:chOff x="1301362" y="510731"/>
            <a:chExt cx="3091329" cy="3717669"/>
          </a:xfrm>
        </p:grpSpPr>
        <p:pic>
          <p:nvPicPr>
            <p:cNvPr id="3" name="Picture 2"/>
            <p:cNvPicPr>
              <a:picLocks noChangeAspect="1"/>
            </p:cNvPicPr>
            <p:nvPr/>
          </p:nvPicPr>
          <p:blipFill rotWithShape="1">
            <a:blip r:embed="rId3"/>
            <a:srcRect t="-1" r="21441" b="15045"/>
            <a:stretch/>
          </p:blipFill>
          <p:spPr>
            <a:xfrm>
              <a:off x="1301362" y="510731"/>
              <a:ext cx="3091329" cy="3717669"/>
            </a:xfrm>
            <a:prstGeom prst="rect">
              <a:avLst/>
            </a:prstGeom>
          </p:spPr>
        </p:pic>
        <p:sp>
          <p:nvSpPr>
            <p:cNvPr id="11" name="Freeform 10"/>
            <p:cNvSpPr/>
            <p:nvPr/>
          </p:nvSpPr>
          <p:spPr>
            <a:xfrm>
              <a:off x="2587689" y="1048139"/>
              <a:ext cx="681135" cy="1567543"/>
            </a:xfrm>
            <a:custGeom>
              <a:avLst/>
              <a:gdLst>
                <a:gd name="connsiteX0" fmla="*/ 251927 w 681135"/>
                <a:gd name="connsiteY0" fmla="*/ 55984 h 1567543"/>
                <a:gd name="connsiteX1" fmla="*/ 279918 w 681135"/>
                <a:gd name="connsiteY1" fmla="*/ 102637 h 1567543"/>
                <a:gd name="connsiteX2" fmla="*/ 298580 w 681135"/>
                <a:gd name="connsiteY2" fmla="*/ 121298 h 1567543"/>
                <a:gd name="connsiteX3" fmla="*/ 317241 w 681135"/>
                <a:gd name="connsiteY3" fmla="*/ 177282 h 1567543"/>
                <a:gd name="connsiteX4" fmla="*/ 335902 w 681135"/>
                <a:gd name="connsiteY4" fmla="*/ 233265 h 1567543"/>
                <a:gd name="connsiteX5" fmla="*/ 345233 w 681135"/>
                <a:gd name="connsiteY5" fmla="*/ 261257 h 1567543"/>
                <a:gd name="connsiteX6" fmla="*/ 354563 w 681135"/>
                <a:gd name="connsiteY6" fmla="*/ 307910 h 1567543"/>
                <a:gd name="connsiteX7" fmla="*/ 373225 w 681135"/>
                <a:gd name="connsiteY7" fmla="*/ 363894 h 1567543"/>
                <a:gd name="connsiteX8" fmla="*/ 382555 w 681135"/>
                <a:gd name="connsiteY8" fmla="*/ 391886 h 1567543"/>
                <a:gd name="connsiteX9" fmla="*/ 410547 w 681135"/>
                <a:gd name="connsiteY9" fmla="*/ 401216 h 1567543"/>
                <a:gd name="connsiteX10" fmla="*/ 429208 w 681135"/>
                <a:gd name="connsiteY10" fmla="*/ 429208 h 1567543"/>
                <a:gd name="connsiteX11" fmla="*/ 447869 w 681135"/>
                <a:gd name="connsiteY11" fmla="*/ 522514 h 1567543"/>
                <a:gd name="connsiteX12" fmla="*/ 466531 w 681135"/>
                <a:gd name="connsiteY12" fmla="*/ 634482 h 1567543"/>
                <a:gd name="connsiteX13" fmla="*/ 531845 w 681135"/>
                <a:gd name="connsiteY13" fmla="*/ 737118 h 1567543"/>
                <a:gd name="connsiteX14" fmla="*/ 550506 w 681135"/>
                <a:gd name="connsiteY14" fmla="*/ 755780 h 1567543"/>
                <a:gd name="connsiteX15" fmla="*/ 578498 w 681135"/>
                <a:gd name="connsiteY15" fmla="*/ 811763 h 1567543"/>
                <a:gd name="connsiteX16" fmla="*/ 606490 w 681135"/>
                <a:gd name="connsiteY16" fmla="*/ 830424 h 1567543"/>
                <a:gd name="connsiteX17" fmla="*/ 653143 w 681135"/>
                <a:gd name="connsiteY17" fmla="*/ 867747 h 1567543"/>
                <a:gd name="connsiteX18" fmla="*/ 681135 w 681135"/>
                <a:gd name="connsiteY18" fmla="*/ 933061 h 1567543"/>
                <a:gd name="connsiteX19" fmla="*/ 671804 w 681135"/>
                <a:gd name="connsiteY19" fmla="*/ 998375 h 1567543"/>
                <a:gd name="connsiteX20" fmla="*/ 662473 w 681135"/>
                <a:gd name="connsiteY20" fmla="*/ 1026367 h 1567543"/>
                <a:gd name="connsiteX21" fmla="*/ 578498 w 681135"/>
                <a:gd name="connsiteY21" fmla="*/ 1063690 h 1567543"/>
                <a:gd name="connsiteX22" fmla="*/ 522514 w 681135"/>
                <a:gd name="connsiteY22" fmla="*/ 1082351 h 1567543"/>
                <a:gd name="connsiteX23" fmla="*/ 494522 w 681135"/>
                <a:gd name="connsiteY23" fmla="*/ 1101012 h 1567543"/>
                <a:gd name="connsiteX24" fmla="*/ 485192 w 681135"/>
                <a:gd name="connsiteY24" fmla="*/ 1129004 h 1567543"/>
                <a:gd name="connsiteX25" fmla="*/ 503853 w 681135"/>
                <a:gd name="connsiteY25" fmla="*/ 1240971 h 1567543"/>
                <a:gd name="connsiteX26" fmla="*/ 494522 w 681135"/>
                <a:gd name="connsiteY26" fmla="*/ 1324947 h 1567543"/>
                <a:gd name="connsiteX27" fmla="*/ 513184 w 681135"/>
                <a:gd name="connsiteY27" fmla="*/ 1343608 h 1567543"/>
                <a:gd name="connsiteX28" fmla="*/ 569167 w 681135"/>
                <a:gd name="connsiteY28" fmla="*/ 1380931 h 1567543"/>
                <a:gd name="connsiteX29" fmla="*/ 578498 w 681135"/>
                <a:gd name="connsiteY29" fmla="*/ 1408922 h 1567543"/>
                <a:gd name="connsiteX30" fmla="*/ 569167 w 681135"/>
                <a:gd name="connsiteY30" fmla="*/ 1474237 h 1567543"/>
                <a:gd name="connsiteX31" fmla="*/ 541176 w 681135"/>
                <a:gd name="connsiteY31" fmla="*/ 1492898 h 1567543"/>
                <a:gd name="connsiteX32" fmla="*/ 438539 w 681135"/>
                <a:gd name="connsiteY32" fmla="*/ 1520890 h 1567543"/>
                <a:gd name="connsiteX33" fmla="*/ 326571 w 681135"/>
                <a:gd name="connsiteY33" fmla="*/ 1520890 h 1567543"/>
                <a:gd name="connsiteX34" fmla="*/ 298580 w 681135"/>
                <a:gd name="connsiteY34" fmla="*/ 1548882 h 1567543"/>
                <a:gd name="connsiteX35" fmla="*/ 242596 w 681135"/>
                <a:gd name="connsiteY35" fmla="*/ 1567543 h 1567543"/>
                <a:gd name="connsiteX36" fmla="*/ 83976 w 681135"/>
                <a:gd name="connsiteY36" fmla="*/ 1558212 h 1567543"/>
                <a:gd name="connsiteX37" fmla="*/ 27992 w 681135"/>
                <a:gd name="connsiteY37" fmla="*/ 1539551 h 1567543"/>
                <a:gd name="connsiteX38" fmla="*/ 9331 w 681135"/>
                <a:gd name="connsiteY38" fmla="*/ 1511559 h 1567543"/>
                <a:gd name="connsiteX39" fmla="*/ 0 w 681135"/>
                <a:gd name="connsiteY39" fmla="*/ 1483567 h 1567543"/>
                <a:gd name="connsiteX40" fmla="*/ 9331 w 681135"/>
                <a:gd name="connsiteY40" fmla="*/ 1073020 h 1567543"/>
                <a:gd name="connsiteX41" fmla="*/ 37322 w 681135"/>
                <a:gd name="connsiteY41" fmla="*/ 1017037 h 1567543"/>
                <a:gd name="connsiteX42" fmla="*/ 55984 w 681135"/>
                <a:gd name="connsiteY42" fmla="*/ 961053 h 1567543"/>
                <a:gd name="connsiteX43" fmla="*/ 65314 w 681135"/>
                <a:gd name="connsiteY43" fmla="*/ 933061 h 1567543"/>
                <a:gd name="connsiteX44" fmla="*/ 55984 w 681135"/>
                <a:gd name="connsiteY44" fmla="*/ 886408 h 1567543"/>
                <a:gd name="connsiteX45" fmla="*/ 37322 w 681135"/>
                <a:gd name="connsiteY45" fmla="*/ 830424 h 1567543"/>
                <a:gd name="connsiteX46" fmla="*/ 46653 w 681135"/>
                <a:gd name="connsiteY46" fmla="*/ 699796 h 1567543"/>
                <a:gd name="connsiteX47" fmla="*/ 55984 w 681135"/>
                <a:gd name="connsiteY47" fmla="*/ 606490 h 1567543"/>
                <a:gd name="connsiteX48" fmla="*/ 46653 w 681135"/>
                <a:gd name="connsiteY48" fmla="*/ 494522 h 1567543"/>
                <a:gd name="connsiteX49" fmla="*/ 27992 w 681135"/>
                <a:gd name="connsiteY49" fmla="*/ 438539 h 1567543"/>
                <a:gd name="connsiteX50" fmla="*/ 46653 w 681135"/>
                <a:gd name="connsiteY50" fmla="*/ 345233 h 1567543"/>
                <a:gd name="connsiteX51" fmla="*/ 83976 w 681135"/>
                <a:gd name="connsiteY51" fmla="*/ 307910 h 1567543"/>
                <a:gd name="connsiteX52" fmla="*/ 111967 w 681135"/>
                <a:gd name="connsiteY52" fmla="*/ 279918 h 1567543"/>
                <a:gd name="connsiteX53" fmla="*/ 83976 w 681135"/>
                <a:gd name="connsiteY53" fmla="*/ 139959 h 1567543"/>
                <a:gd name="connsiteX54" fmla="*/ 65314 w 681135"/>
                <a:gd name="connsiteY54" fmla="*/ 111967 h 1567543"/>
                <a:gd name="connsiteX55" fmla="*/ 55984 w 681135"/>
                <a:gd name="connsiteY55" fmla="*/ 83975 h 1567543"/>
                <a:gd name="connsiteX56" fmla="*/ 83976 w 681135"/>
                <a:gd name="connsiteY56" fmla="*/ 18661 h 1567543"/>
                <a:gd name="connsiteX57" fmla="*/ 139959 w 681135"/>
                <a:gd name="connsiteY57" fmla="*/ 0 h 1567543"/>
                <a:gd name="connsiteX58" fmla="*/ 223935 w 681135"/>
                <a:gd name="connsiteY58" fmla="*/ 27992 h 1567543"/>
                <a:gd name="connsiteX59" fmla="*/ 242596 w 681135"/>
                <a:gd name="connsiteY59" fmla="*/ 55984 h 1567543"/>
                <a:gd name="connsiteX60" fmla="*/ 251927 w 681135"/>
                <a:gd name="connsiteY60" fmla="*/ 55984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1135" h="1567543">
                  <a:moveTo>
                    <a:pt x="251927" y="55984"/>
                  </a:moveTo>
                  <a:cubicBezTo>
                    <a:pt x="258147" y="63760"/>
                    <a:pt x="269377" y="87880"/>
                    <a:pt x="279918" y="102637"/>
                  </a:cubicBezTo>
                  <a:cubicBezTo>
                    <a:pt x="285031" y="109795"/>
                    <a:pt x="294646" y="113430"/>
                    <a:pt x="298580" y="121298"/>
                  </a:cubicBezTo>
                  <a:cubicBezTo>
                    <a:pt x="307377" y="138892"/>
                    <a:pt x="311021" y="158621"/>
                    <a:pt x="317241" y="177282"/>
                  </a:cubicBezTo>
                  <a:lnTo>
                    <a:pt x="335902" y="233265"/>
                  </a:lnTo>
                  <a:cubicBezTo>
                    <a:pt x="339012" y="242596"/>
                    <a:pt x="343304" y="251613"/>
                    <a:pt x="345233" y="261257"/>
                  </a:cubicBezTo>
                  <a:cubicBezTo>
                    <a:pt x="348343" y="276808"/>
                    <a:pt x="350390" y="292610"/>
                    <a:pt x="354563" y="307910"/>
                  </a:cubicBezTo>
                  <a:cubicBezTo>
                    <a:pt x="359739" y="326888"/>
                    <a:pt x="367005" y="345233"/>
                    <a:pt x="373225" y="363894"/>
                  </a:cubicBezTo>
                  <a:cubicBezTo>
                    <a:pt x="376335" y="373225"/>
                    <a:pt x="373224" y="388776"/>
                    <a:pt x="382555" y="391886"/>
                  </a:cubicBezTo>
                  <a:lnTo>
                    <a:pt x="410547" y="401216"/>
                  </a:lnTo>
                  <a:cubicBezTo>
                    <a:pt x="416767" y="410547"/>
                    <a:pt x="424193" y="419178"/>
                    <a:pt x="429208" y="429208"/>
                  </a:cubicBezTo>
                  <a:cubicBezTo>
                    <a:pt x="442098" y="454987"/>
                    <a:pt x="444742" y="499063"/>
                    <a:pt x="447869" y="522514"/>
                  </a:cubicBezTo>
                  <a:cubicBezTo>
                    <a:pt x="455279" y="578089"/>
                    <a:pt x="452914" y="589093"/>
                    <a:pt x="466531" y="634482"/>
                  </a:cubicBezTo>
                  <a:cubicBezTo>
                    <a:pt x="488488" y="707671"/>
                    <a:pt x="475374" y="680646"/>
                    <a:pt x="531845" y="737118"/>
                  </a:cubicBezTo>
                  <a:lnTo>
                    <a:pt x="550506" y="755780"/>
                  </a:lnTo>
                  <a:cubicBezTo>
                    <a:pt x="558095" y="778545"/>
                    <a:pt x="560412" y="793677"/>
                    <a:pt x="578498" y="811763"/>
                  </a:cubicBezTo>
                  <a:cubicBezTo>
                    <a:pt x="586427" y="819692"/>
                    <a:pt x="597733" y="823419"/>
                    <a:pt x="606490" y="830424"/>
                  </a:cubicBezTo>
                  <a:cubicBezTo>
                    <a:pt x="672966" y="883606"/>
                    <a:pt x="566987" y="810311"/>
                    <a:pt x="653143" y="867747"/>
                  </a:cubicBezTo>
                  <a:cubicBezTo>
                    <a:pt x="656786" y="875034"/>
                    <a:pt x="681135" y="919333"/>
                    <a:pt x="681135" y="933061"/>
                  </a:cubicBezTo>
                  <a:cubicBezTo>
                    <a:pt x="681135" y="955053"/>
                    <a:pt x="676117" y="976810"/>
                    <a:pt x="671804" y="998375"/>
                  </a:cubicBezTo>
                  <a:cubicBezTo>
                    <a:pt x="669875" y="1008019"/>
                    <a:pt x="668617" y="1018687"/>
                    <a:pt x="662473" y="1026367"/>
                  </a:cubicBezTo>
                  <a:cubicBezTo>
                    <a:pt x="646341" y="1046532"/>
                    <a:pt x="595608" y="1057987"/>
                    <a:pt x="578498" y="1063690"/>
                  </a:cubicBezTo>
                  <a:cubicBezTo>
                    <a:pt x="578493" y="1063692"/>
                    <a:pt x="522518" y="1082348"/>
                    <a:pt x="522514" y="1082351"/>
                  </a:cubicBezTo>
                  <a:lnTo>
                    <a:pt x="494522" y="1101012"/>
                  </a:lnTo>
                  <a:cubicBezTo>
                    <a:pt x="491412" y="1110343"/>
                    <a:pt x="485192" y="1119169"/>
                    <a:pt x="485192" y="1129004"/>
                  </a:cubicBezTo>
                  <a:cubicBezTo>
                    <a:pt x="485192" y="1152157"/>
                    <a:pt x="498554" y="1214477"/>
                    <a:pt x="503853" y="1240971"/>
                  </a:cubicBezTo>
                  <a:cubicBezTo>
                    <a:pt x="500743" y="1268963"/>
                    <a:pt x="491972" y="1296898"/>
                    <a:pt x="494522" y="1324947"/>
                  </a:cubicBezTo>
                  <a:cubicBezTo>
                    <a:pt x="495318" y="1333708"/>
                    <a:pt x="506146" y="1338330"/>
                    <a:pt x="513184" y="1343608"/>
                  </a:cubicBezTo>
                  <a:cubicBezTo>
                    <a:pt x="531126" y="1357065"/>
                    <a:pt x="569167" y="1380931"/>
                    <a:pt x="569167" y="1380931"/>
                  </a:cubicBezTo>
                  <a:cubicBezTo>
                    <a:pt x="572277" y="1390261"/>
                    <a:pt x="578498" y="1399087"/>
                    <a:pt x="578498" y="1408922"/>
                  </a:cubicBezTo>
                  <a:cubicBezTo>
                    <a:pt x="578498" y="1430915"/>
                    <a:pt x="578099" y="1454140"/>
                    <a:pt x="569167" y="1474237"/>
                  </a:cubicBezTo>
                  <a:cubicBezTo>
                    <a:pt x="564613" y="1484484"/>
                    <a:pt x="551423" y="1488344"/>
                    <a:pt x="541176" y="1492898"/>
                  </a:cubicBezTo>
                  <a:cubicBezTo>
                    <a:pt x="502435" y="1510116"/>
                    <a:pt x="478449" y="1512908"/>
                    <a:pt x="438539" y="1520890"/>
                  </a:cubicBezTo>
                  <a:cubicBezTo>
                    <a:pt x="411930" y="1517933"/>
                    <a:pt x="357835" y="1500047"/>
                    <a:pt x="326571" y="1520890"/>
                  </a:cubicBezTo>
                  <a:cubicBezTo>
                    <a:pt x="315592" y="1528210"/>
                    <a:pt x="310115" y="1542474"/>
                    <a:pt x="298580" y="1548882"/>
                  </a:cubicBezTo>
                  <a:cubicBezTo>
                    <a:pt x="281385" y="1558435"/>
                    <a:pt x="242596" y="1567543"/>
                    <a:pt x="242596" y="1567543"/>
                  </a:cubicBezTo>
                  <a:cubicBezTo>
                    <a:pt x="189723" y="1564433"/>
                    <a:pt x="136496" y="1565062"/>
                    <a:pt x="83976" y="1558212"/>
                  </a:cubicBezTo>
                  <a:cubicBezTo>
                    <a:pt x="64470" y="1555668"/>
                    <a:pt x="27992" y="1539551"/>
                    <a:pt x="27992" y="1539551"/>
                  </a:cubicBezTo>
                  <a:cubicBezTo>
                    <a:pt x="21772" y="1530220"/>
                    <a:pt x="14346" y="1521589"/>
                    <a:pt x="9331" y="1511559"/>
                  </a:cubicBezTo>
                  <a:cubicBezTo>
                    <a:pt x="4932" y="1502762"/>
                    <a:pt x="0" y="1493402"/>
                    <a:pt x="0" y="1483567"/>
                  </a:cubicBezTo>
                  <a:cubicBezTo>
                    <a:pt x="0" y="1346683"/>
                    <a:pt x="3511" y="1209781"/>
                    <a:pt x="9331" y="1073020"/>
                  </a:cubicBezTo>
                  <a:cubicBezTo>
                    <a:pt x="10532" y="1044797"/>
                    <a:pt x="26518" y="1041346"/>
                    <a:pt x="37322" y="1017037"/>
                  </a:cubicBezTo>
                  <a:cubicBezTo>
                    <a:pt x="45311" y="999062"/>
                    <a:pt x="49764" y="979714"/>
                    <a:pt x="55984" y="961053"/>
                  </a:cubicBezTo>
                  <a:lnTo>
                    <a:pt x="65314" y="933061"/>
                  </a:lnTo>
                  <a:cubicBezTo>
                    <a:pt x="62204" y="917510"/>
                    <a:pt x="60157" y="901708"/>
                    <a:pt x="55984" y="886408"/>
                  </a:cubicBezTo>
                  <a:cubicBezTo>
                    <a:pt x="50808" y="867430"/>
                    <a:pt x="37322" y="830424"/>
                    <a:pt x="37322" y="830424"/>
                  </a:cubicBezTo>
                  <a:cubicBezTo>
                    <a:pt x="40432" y="786881"/>
                    <a:pt x="43028" y="743299"/>
                    <a:pt x="46653" y="699796"/>
                  </a:cubicBezTo>
                  <a:cubicBezTo>
                    <a:pt x="49249" y="668647"/>
                    <a:pt x="55984" y="637747"/>
                    <a:pt x="55984" y="606490"/>
                  </a:cubicBezTo>
                  <a:cubicBezTo>
                    <a:pt x="55984" y="569038"/>
                    <a:pt x="52810" y="531464"/>
                    <a:pt x="46653" y="494522"/>
                  </a:cubicBezTo>
                  <a:cubicBezTo>
                    <a:pt x="43419" y="475119"/>
                    <a:pt x="27992" y="438539"/>
                    <a:pt x="27992" y="438539"/>
                  </a:cubicBezTo>
                  <a:cubicBezTo>
                    <a:pt x="28310" y="436314"/>
                    <a:pt x="35019" y="361520"/>
                    <a:pt x="46653" y="345233"/>
                  </a:cubicBezTo>
                  <a:cubicBezTo>
                    <a:pt x="56880" y="330916"/>
                    <a:pt x="71535" y="320351"/>
                    <a:pt x="83976" y="307910"/>
                  </a:cubicBezTo>
                  <a:lnTo>
                    <a:pt x="111967" y="279918"/>
                  </a:lnTo>
                  <a:cubicBezTo>
                    <a:pt x="108359" y="247442"/>
                    <a:pt x="106030" y="173038"/>
                    <a:pt x="83976" y="139959"/>
                  </a:cubicBezTo>
                  <a:lnTo>
                    <a:pt x="65314" y="111967"/>
                  </a:lnTo>
                  <a:cubicBezTo>
                    <a:pt x="62204" y="102636"/>
                    <a:pt x="55984" y="93810"/>
                    <a:pt x="55984" y="83975"/>
                  </a:cubicBezTo>
                  <a:cubicBezTo>
                    <a:pt x="55984" y="61150"/>
                    <a:pt x="60232" y="30533"/>
                    <a:pt x="83976" y="18661"/>
                  </a:cubicBezTo>
                  <a:cubicBezTo>
                    <a:pt x="101570" y="9864"/>
                    <a:pt x="139959" y="0"/>
                    <a:pt x="139959" y="0"/>
                  </a:cubicBezTo>
                  <a:cubicBezTo>
                    <a:pt x="177491" y="6256"/>
                    <a:pt x="197696" y="1753"/>
                    <a:pt x="223935" y="27992"/>
                  </a:cubicBezTo>
                  <a:cubicBezTo>
                    <a:pt x="231864" y="35921"/>
                    <a:pt x="237581" y="45954"/>
                    <a:pt x="242596" y="55984"/>
                  </a:cubicBezTo>
                  <a:cubicBezTo>
                    <a:pt x="246994" y="64781"/>
                    <a:pt x="245707" y="48208"/>
                    <a:pt x="251927" y="55984"/>
                  </a:cubicBez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215272" y="4428438"/>
            <a:ext cx="2780521" cy="338554"/>
          </a:xfrm>
          <a:prstGeom prst="rect">
            <a:avLst/>
          </a:prstGeom>
          <a:noFill/>
        </p:spPr>
        <p:txBody>
          <a:bodyPr wrap="squar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One Tableau DF </a:t>
            </a:r>
            <a:r>
              <a:rPr lang="en-US" sz="1600" b="1" dirty="0" smtClean="0">
                <a:latin typeface="Tahoma" panose="020B0604030504040204" pitchFamily="34" charset="0"/>
                <a:ea typeface="Tahoma" panose="020B0604030504040204" pitchFamily="34" charset="0"/>
                <a:cs typeface="Tahoma" panose="020B0604030504040204" pitchFamily="34" charset="0"/>
              </a:rPr>
              <a:t>image</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6397008" y="4406796"/>
            <a:ext cx="3360239" cy="338554"/>
          </a:xfrm>
          <a:prstGeom prst="rect">
            <a:avLst/>
          </a:prstGeom>
          <a:noFill/>
        </p:spPr>
        <p:txBody>
          <a:bodyPr wrap="square" rtlCol="0">
            <a:spAutoFit/>
          </a:bodyPr>
          <a:lstStyle/>
          <a:p>
            <a:r>
              <a:rPr lang="en-US" sz="1600" b="1" dirty="0" smtClean="0">
                <a:latin typeface="Tahoma" panose="020B0604030504040204" pitchFamily="34" charset="0"/>
                <a:ea typeface="Tahoma" panose="020B0604030504040204" pitchFamily="34" charset="0"/>
                <a:cs typeface="Tahoma" panose="020B0604030504040204" pitchFamily="34" charset="0"/>
              </a:rPr>
              <a:t>Corresponding HRTEM </a:t>
            </a:r>
            <a:r>
              <a:rPr lang="en-US" sz="1600" b="1" dirty="0">
                <a:latin typeface="Tahoma" panose="020B0604030504040204" pitchFamily="34" charset="0"/>
                <a:ea typeface="Tahoma" panose="020B0604030504040204" pitchFamily="34" charset="0"/>
                <a:cs typeface="Tahoma" panose="020B0604030504040204" pitchFamily="34" charset="0"/>
              </a:rPr>
              <a:t>image </a:t>
            </a:r>
          </a:p>
        </p:txBody>
      </p:sp>
      <p:cxnSp>
        <p:nvCxnSpPr>
          <p:cNvPr id="6" name="Straight Connector 5"/>
          <p:cNvCxnSpPr/>
          <p:nvPr/>
        </p:nvCxnSpPr>
        <p:spPr>
          <a:xfrm>
            <a:off x="6584950" y="4219685"/>
            <a:ext cx="393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05121" y="3964173"/>
            <a:ext cx="553357" cy="307777"/>
          </a:xfrm>
          <a:prstGeom prst="rect">
            <a:avLst/>
          </a:prstGeom>
          <a:noFill/>
        </p:spPr>
        <p:txBody>
          <a:bodyPr wrap="none" rtlCol="0">
            <a:spAutoFit/>
          </a:bodyPr>
          <a:lstStyle/>
          <a:p>
            <a:r>
              <a:rPr lang="en-US" sz="1400" dirty="0" smtClean="0"/>
              <a:t>5 nm</a:t>
            </a:r>
            <a:endParaRPr lang="en-US" sz="1400" dirty="0"/>
          </a:p>
        </p:txBody>
      </p:sp>
      <p:sp>
        <p:nvSpPr>
          <p:cNvPr id="16" name="TextBox 15"/>
          <p:cNvSpPr txBox="1"/>
          <p:nvPr/>
        </p:nvSpPr>
        <p:spPr>
          <a:xfrm>
            <a:off x="441604" y="-72578"/>
            <a:ext cx="11750396" cy="707886"/>
          </a:xfrm>
          <a:prstGeom prst="rect">
            <a:avLst/>
          </a:prstGeom>
          <a:noFill/>
        </p:spPr>
        <p:txBody>
          <a:bodyPr wrap="none" rtlCol="0">
            <a:spAutoFit/>
          </a:bodyPr>
          <a:lstStyle/>
          <a:p>
            <a:r>
              <a:rPr lang="en-US" sz="4000" b="1" dirty="0" smtClean="0"/>
              <a:t>Comparison between HRTEM/FFT and TEM tableau DF</a:t>
            </a:r>
            <a:endParaRPr lang="en-US" sz="4000" b="1" dirty="0"/>
          </a:p>
        </p:txBody>
      </p:sp>
    </p:spTree>
    <p:extLst>
      <p:ext uri="{BB962C8B-B14F-4D97-AF65-F5344CB8AC3E}">
        <p14:creationId xmlns:p14="http://schemas.microsoft.com/office/powerpoint/2010/main" val="340778676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948" y="0"/>
            <a:ext cx="11408123" cy="707886"/>
          </a:xfrm>
          <a:prstGeom prst="rect">
            <a:avLst/>
          </a:prstGeom>
        </p:spPr>
        <p:txBody>
          <a:bodyPr wrap="none">
            <a:spAutoFit/>
          </a:bodyPr>
          <a:lstStyle/>
          <a:p>
            <a:r>
              <a:rPr lang="en-US" sz="4000" b="1" dirty="0" smtClean="0"/>
              <a:t>Top surface damage with direct I-beam Pt deposition</a:t>
            </a:r>
          </a:p>
        </p:txBody>
      </p:sp>
      <p:grpSp>
        <p:nvGrpSpPr>
          <p:cNvPr id="12" name="Group 11"/>
          <p:cNvGrpSpPr/>
          <p:nvPr/>
        </p:nvGrpSpPr>
        <p:grpSpPr>
          <a:xfrm>
            <a:off x="1655550" y="824344"/>
            <a:ext cx="4406312" cy="4274129"/>
            <a:chOff x="1347943" y="824344"/>
            <a:chExt cx="4406312" cy="4274129"/>
          </a:xfrm>
        </p:grpSpPr>
        <p:pic>
          <p:nvPicPr>
            <p:cNvPr id="3" name="Picture 5" descr="C:\Users\mmorse\Desktop\010-TL140408001_N0_105_P.jpg"/>
            <p:cNvPicPr>
              <a:picLocks noChangeAspect="1" noChangeArrowheads="1"/>
            </p:cNvPicPr>
            <p:nvPr/>
          </p:nvPicPr>
          <p:blipFill rotWithShape="1">
            <a:blip r:embed="rId2" cstate="print"/>
            <a:srcRect t="-1" b="17004"/>
            <a:stretch/>
          </p:blipFill>
          <p:spPr bwMode="auto">
            <a:xfrm>
              <a:off x="1347943" y="824344"/>
              <a:ext cx="4406312" cy="4274129"/>
            </a:xfrm>
            <a:prstGeom prst="rect">
              <a:avLst/>
            </a:prstGeom>
            <a:noFill/>
          </p:spPr>
        </p:pic>
        <p:grpSp>
          <p:nvGrpSpPr>
            <p:cNvPr id="8" name="Group 7"/>
            <p:cNvGrpSpPr/>
            <p:nvPr/>
          </p:nvGrpSpPr>
          <p:grpSpPr>
            <a:xfrm>
              <a:off x="3162210" y="4664363"/>
              <a:ext cx="777777" cy="369332"/>
              <a:chOff x="3214255" y="4655127"/>
              <a:chExt cx="777777" cy="369332"/>
            </a:xfrm>
          </p:grpSpPr>
          <p:cxnSp>
            <p:nvCxnSpPr>
              <p:cNvPr id="6" name="Straight Connector 5"/>
              <p:cNvCxnSpPr/>
              <p:nvPr/>
            </p:nvCxnSpPr>
            <p:spPr>
              <a:xfrm>
                <a:off x="3324524" y="4976620"/>
                <a:ext cx="5639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14255" y="4655127"/>
                <a:ext cx="777777" cy="369332"/>
              </a:xfrm>
              <a:prstGeom prst="rect">
                <a:avLst/>
              </a:prstGeom>
              <a:noFill/>
              <a:ln>
                <a:noFill/>
              </a:ln>
            </p:spPr>
            <p:txBody>
              <a:bodyPr wrap="none" rtlCol="0">
                <a:spAutoFit/>
              </a:bodyPr>
              <a:lstStyle/>
              <a:p>
                <a:r>
                  <a:rPr lang="en-US" dirty="0" smtClean="0"/>
                  <a:t>20 nm</a:t>
                </a:r>
                <a:endParaRPr lang="en-US" dirty="0"/>
              </a:p>
            </p:txBody>
          </p:sp>
        </p:grpSp>
      </p:grpSp>
      <p:grpSp>
        <p:nvGrpSpPr>
          <p:cNvPr id="13" name="Group 12"/>
          <p:cNvGrpSpPr/>
          <p:nvPr/>
        </p:nvGrpSpPr>
        <p:grpSpPr>
          <a:xfrm>
            <a:off x="6172131" y="824344"/>
            <a:ext cx="4377609" cy="4274129"/>
            <a:chOff x="6447409" y="824344"/>
            <a:chExt cx="4377609" cy="4274129"/>
          </a:xfrm>
        </p:grpSpPr>
        <p:pic>
          <p:nvPicPr>
            <p:cNvPr id="4" name="Picture 3" descr="C:\Users\mmorse\Desktop\011-TL140408001_N0_104_P.jpg"/>
            <p:cNvPicPr>
              <a:picLocks noChangeAspect="1" noChangeArrowheads="1"/>
            </p:cNvPicPr>
            <p:nvPr/>
          </p:nvPicPr>
          <p:blipFill rotWithShape="1">
            <a:blip r:embed="rId3" cstate="print"/>
            <a:srcRect b="16470"/>
            <a:stretch/>
          </p:blipFill>
          <p:spPr bwMode="auto">
            <a:xfrm>
              <a:off x="6447409" y="824344"/>
              <a:ext cx="4377609" cy="4274129"/>
            </a:xfrm>
            <a:prstGeom prst="rect">
              <a:avLst/>
            </a:prstGeom>
            <a:noFill/>
          </p:spPr>
        </p:pic>
        <p:grpSp>
          <p:nvGrpSpPr>
            <p:cNvPr id="9" name="Group 8"/>
            <p:cNvGrpSpPr/>
            <p:nvPr/>
          </p:nvGrpSpPr>
          <p:grpSpPr>
            <a:xfrm>
              <a:off x="8209883" y="4659746"/>
              <a:ext cx="777777" cy="369332"/>
              <a:chOff x="3214255" y="4655127"/>
              <a:chExt cx="777777" cy="369332"/>
            </a:xfrm>
          </p:grpSpPr>
          <p:cxnSp>
            <p:nvCxnSpPr>
              <p:cNvPr id="10" name="Straight Connector 9"/>
              <p:cNvCxnSpPr/>
              <p:nvPr/>
            </p:nvCxnSpPr>
            <p:spPr>
              <a:xfrm>
                <a:off x="3324524" y="4976620"/>
                <a:ext cx="5639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14255" y="4655127"/>
                <a:ext cx="777777" cy="369332"/>
              </a:xfrm>
              <a:prstGeom prst="rect">
                <a:avLst/>
              </a:prstGeom>
              <a:noFill/>
              <a:ln>
                <a:noFill/>
              </a:ln>
            </p:spPr>
            <p:txBody>
              <a:bodyPr wrap="none" rtlCol="0">
                <a:spAutoFit/>
              </a:bodyPr>
              <a:lstStyle/>
              <a:p>
                <a:r>
                  <a:rPr lang="en-US" dirty="0" smtClean="0"/>
                  <a:t>20 nm</a:t>
                </a:r>
                <a:endParaRPr lang="en-US" dirty="0"/>
              </a:p>
            </p:txBody>
          </p:sp>
        </p:grpSp>
      </p:grpSp>
      <p:sp>
        <p:nvSpPr>
          <p:cNvPr id="14" name="TextBox 13"/>
          <p:cNvSpPr txBox="1"/>
          <p:nvPr/>
        </p:nvSpPr>
        <p:spPr>
          <a:xfrm>
            <a:off x="1653309" y="5098473"/>
            <a:ext cx="4267200" cy="707886"/>
          </a:xfrm>
          <a:prstGeom prst="rect">
            <a:avLst/>
          </a:prstGeom>
          <a:solidFill>
            <a:srgbClr val="FFC000"/>
          </a:solidFill>
        </p:spPr>
        <p:txBody>
          <a:bodyPr wrap="square" rtlCol="0">
            <a:spAutoFit/>
          </a:bodyPr>
          <a:lstStyle/>
          <a:p>
            <a:pPr algn="ctr"/>
            <a:r>
              <a:rPr lang="en-US" sz="2000" dirty="0" smtClean="0"/>
              <a:t>Top surface damaged: Direct I-beam Pt deposition</a:t>
            </a:r>
            <a:endParaRPr lang="en-US" sz="2000" dirty="0"/>
          </a:p>
        </p:txBody>
      </p:sp>
      <p:sp>
        <p:nvSpPr>
          <p:cNvPr id="15" name="TextBox 14"/>
          <p:cNvSpPr txBox="1"/>
          <p:nvPr/>
        </p:nvSpPr>
        <p:spPr>
          <a:xfrm>
            <a:off x="6169891" y="5067327"/>
            <a:ext cx="4270652" cy="707886"/>
          </a:xfrm>
          <a:prstGeom prst="rect">
            <a:avLst/>
          </a:prstGeom>
          <a:solidFill>
            <a:srgbClr val="FFC000"/>
          </a:solidFill>
        </p:spPr>
        <p:txBody>
          <a:bodyPr wrap="square" rtlCol="0">
            <a:spAutoFit/>
          </a:bodyPr>
          <a:lstStyle/>
          <a:p>
            <a:pPr algn="ctr"/>
            <a:r>
              <a:rPr lang="en-US" sz="2000" dirty="0" smtClean="0"/>
              <a:t>Well protected: E-beam TEOS, E-beam Pt and I-beam Pt deposition</a:t>
            </a:r>
            <a:endParaRPr lang="en-US" sz="2000" dirty="0"/>
          </a:p>
        </p:txBody>
      </p:sp>
      <p:sp>
        <p:nvSpPr>
          <p:cNvPr id="16" name="TextBox 15"/>
          <p:cNvSpPr txBox="1"/>
          <p:nvPr/>
        </p:nvSpPr>
        <p:spPr>
          <a:xfrm>
            <a:off x="519956" y="5983921"/>
            <a:ext cx="11083812"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Without thick enough layer(s) above the area of interest, the feature of interest can be easily   damaged if I-beam Pt is directly deposited as protective layer.</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Arrow Connector 17"/>
          <p:cNvCxnSpPr/>
          <p:nvPr/>
        </p:nvCxnSpPr>
        <p:spPr>
          <a:xfrm flipH="1" flipV="1">
            <a:off x="3380656" y="1630279"/>
            <a:ext cx="378691" cy="17549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88914" y="957390"/>
            <a:ext cx="1037463" cy="369332"/>
          </a:xfrm>
          <a:prstGeom prst="rect">
            <a:avLst/>
          </a:prstGeom>
          <a:noFill/>
        </p:spPr>
        <p:txBody>
          <a:bodyPr wrap="none" rtlCol="0">
            <a:spAutoFit/>
          </a:bodyPr>
          <a:lstStyle/>
          <a:p>
            <a:r>
              <a:rPr lang="en-US" dirty="0" smtClean="0">
                <a:solidFill>
                  <a:schemeClr val="bg1"/>
                </a:solidFill>
              </a:rPr>
              <a:t>W bitline</a:t>
            </a:r>
            <a:endParaRPr lang="en-US" dirty="0">
              <a:solidFill>
                <a:schemeClr val="bg1"/>
              </a:solidFill>
            </a:endParaRPr>
          </a:p>
        </p:txBody>
      </p:sp>
      <p:sp>
        <p:nvSpPr>
          <p:cNvPr id="20" name="TextBox 19"/>
          <p:cNvSpPr txBox="1"/>
          <p:nvPr/>
        </p:nvSpPr>
        <p:spPr>
          <a:xfrm>
            <a:off x="7325198" y="866330"/>
            <a:ext cx="1037463" cy="369332"/>
          </a:xfrm>
          <a:prstGeom prst="rect">
            <a:avLst/>
          </a:prstGeom>
          <a:noFill/>
        </p:spPr>
        <p:txBody>
          <a:bodyPr wrap="none" rtlCol="0">
            <a:spAutoFit/>
          </a:bodyPr>
          <a:lstStyle/>
          <a:p>
            <a:r>
              <a:rPr lang="en-US" dirty="0" smtClean="0">
                <a:solidFill>
                  <a:schemeClr val="bg1"/>
                </a:solidFill>
              </a:rPr>
              <a:t>W bitline</a:t>
            </a:r>
            <a:endParaRPr lang="en-US" dirty="0">
              <a:solidFill>
                <a:schemeClr val="bg1"/>
              </a:solidFill>
            </a:endParaRPr>
          </a:p>
        </p:txBody>
      </p:sp>
      <p:sp>
        <p:nvSpPr>
          <p:cNvPr id="21" name="TextBox 20"/>
          <p:cNvSpPr txBox="1"/>
          <p:nvPr/>
        </p:nvSpPr>
        <p:spPr>
          <a:xfrm>
            <a:off x="3130427" y="1976704"/>
            <a:ext cx="500458" cy="369332"/>
          </a:xfrm>
          <a:prstGeom prst="rect">
            <a:avLst/>
          </a:prstGeom>
          <a:noFill/>
        </p:spPr>
        <p:txBody>
          <a:bodyPr wrap="none" rtlCol="0">
            <a:spAutoFit/>
          </a:bodyPr>
          <a:lstStyle/>
          <a:p>
            <a:r>
              <a:rPr lang="en-US" dirty="0" smtClean="0">
                <a:solidFill>
                  <a:schemeClr val="bg1"/>
                </a:solidFill>
              </a:rPr>
              <a:t>PM</a:t>
            </a:r>
            <a:endParaRPr lang="en-US" dirty="0">
              <a:solidFill>
                <a:schemeClr val="bg1"/>
              </a:solidFill>
            </a:endParaRPr>
          </a:p>
        </p:txBody>
      </p:sp>
      <p:sp>
        <p:nvSpPr>
          <p:cNvPr id="22" name="TextBox 21"/>
          <p:cNvSpPr txBox="1"/>
          <p:nvPr/>
        </p:nvSpPr>
        <p:spPr>
          <a:xfrm>
            <a:off x="3642139" y="3055640"/>
            <a:ext cx="433132" cy="369332"/>
          </a:xfrm>
          <a:prstGeom prst="rect">
            <a:avLst/>
          </a:prstGeom>
          <a:noFill/>
        </p:spPr>
        <p:txBody>
          <a:bodyPr wrap="none" rtlCol="0">
            <a:spAutoFit/>
          </a:bodyPr>
          <a:lstStyle/>
          <a:p>
            <a:r>
              <a:rPr lang="en-US" dirty="0" smtClean="0">
                <a:solidFill>
                  <a:schemeClr val="bg1"/>
                </a:solidFill>
              </a:rPr>
              <a:t>SD</a:t>
            </a:r>
            <a:endParaRPr lang="en-US" dirty="0">
              <a:solidFill>
                <a:schemeClr val="bg1"/>
              </a:solidFill>
            </a:endParaRPr>
          </a:p>
        </p:txBody>
      </p:sp>
      <p:sp>
        <p:nvSpPr>
          <p:cNvPr id="23" name="TextBox 22"/>
          <p:cNvSpPr txBox="1"/>
          <p:nvPr/>
        </p:nvSpPr>
        <p:spPr>
          <a:xfrm>
            <a:off x="8047646" y="2021527"/>
            <a:ext cx="1122423" cy="369332"/>
          </a:xfrm>
          <a:prstGeom prst="rect">
            <a:avLst/>
          </a:prstGeom>
          <a:noFill/>
        </p:spPr>
        <p:txBody>
          <a:bodyPr wrap="none" rtlCol="0">
            <a:spAutoFit/>
          </a:bodyPr>
          <a:lstStyle/>
          <a:p>
            <a:r>
              <a:rPr lang="en-US" dirty="0" smtClean="0"/>
              <a:t>W lamella</a:t>
            </a:r>
            <a:endParaRPr lang="en-US" dirty="0"/>
          </a:p>
        </p:txBody>
      </p:sp>
      <p:cxnSp>
        <p:nvCxnSpPr>
          <p:cNvPr id="25" name="Straight Arrow Connector 24"/>
          <p:cNvCxnSpPr/>
          <p:nvPr/>
        </p:nvCxnSpPr>
        <p:spPr>
          <a:xfrm flipV="1">
            <a:off x="8608858" y="1644073"/>
            <a:ext cx="313469" cy="32629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8100291" y="1893455"/>
            <a:ext cx="508566" cy="7691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736776" y="1409300"/>
            <a:ext cx="308098" cy="369332"/>
          </a:xfrm>
          <a:prstGeom prst="rect">
            <a:avLst/>
          </a:prstGeom>
          <a:noFill/>
        </p:spPr>
        <p:txBody>
          <a:bodyPr wrap="none" rtlCol="0">
            <a:spAutoFit/>
          </a:bodyPr>
          <a:lstStyle/>
          <a:p>
            <a:r>
              <a:rPr lang="en-US" dirty="0" smtClean="0"/>
              <a:t>C</a:t>
            </a:r>
            <a:endParaRPr lang="en-US" dirty="0"/>
          </a:p>
        </p:txBody>
      </p:sp>
      <p:sp>
        <p:nvSpPr>
          <p:cNvPr id="29" name="TextBox 28"/>
          <p:cNvSpPr txBox="1"/>
          <p:nvPr/>
        </p:nvSpPr>
        <p:spPr>
          <a:xfrm>
            <a:off x="7947969" y="2571568"/>
            <a:ext cx="308098" cy="369332"/>
          </a:xfrm>
          <a:prstGeom prst="rect">
            <a:avLst/>
          </a:prstGeom>
          <a:noFill/>
        </p:spPr>
        <p:txBody>
          <a:bodyPr wrap="none" rtlCol="0">
            <a:spAutoFit/>
          </a:bodyPr>
          <a:lstStyle/>
          <a:p>
            <a:r>
              <a:rPr lang="en-US" dirty="0" smtClean="0"/>
              <a:t>C</a:t>
            </a:r>
            <a:endParaRPr lang="en-US" dirty="0"/>
          </a:p>
        </p:txBody>
      </p:sp>
      <p:sp>
        <p:nvSpPr>
          <p:cNvPr id="30" name="TextBox 29"/>
          <p:cNvSpPr txBox="1"/>
          <p:nvPr/>
        </p:nvSpPr>
        <p:spPr>
          <a:xfrm>
            <a:off x="8200525" y="3528231"/>
            <a:ext cx="308098" cy="369332"/>
          </a:xfrm>
          <a:prstGeom prst="rect">
            <a:avLst/>
          </a:prstGeom>
          <a:noFill/>
        </p:spPr>
        <p:txBody>
          <a:bodyPr wrap="none" rtlCol="0">
            <a:spAutoFit/>
          </a:bodyPr>
          <a:lstStyle/>
          <a:p>
            <a:r>
              <a:rPr lang="en-US" dirty="0" smtClean="0"/>
              <a:t>C</a:t>
            </a:r>
            <a:endParaRPr lang="en-US" dirty="0"/>
          </a:p>
        </p:txBody>
      </p:sp>
    </p:spTree>
    <p:extLst>
      <p:ext uri="{BB962C8B-B14F-4D97-AF65-F5344CB8AC3E}">
        <p14:creationId xmlns:p14="http://schemas.microsoft.com/office/powerpoint/2010/main" val="42936244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835" y="4500"/>
            <a:ext cx="11109195" cy="707886"/>
          </a:xfrm>
          <a:prstGeom prst="rect">
            <a:avLst/>
          </a:prstGeom>
          <a:noFill/>
        </p:spPr>
        <p:txBody>
          <a:bodyPr wrap="none" rtlCol="0">
            <a:spAutoFit/>
          </a:bodyPr>
          <a:lstStyle/>
          <a:p>
            <a:r>
              <a:rPr lang="en-US" sz="4000" b="1" dirty="0" smtClean="0"/>
              <a:t>Comparison between STEM DF and TEM tableau DF</a:t>
            </a:r>
            <a:endParaRPr lang="en-US" sz="4000" b="1" dirty="0"/>
          </a:p>
        </p:txBody>
      </p:sp>
      <p:pic>
        <p:nvPicPr>
          <p:cNvPr id="3" name="TEM tableau 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90608" y="725550"/>
            <a:ext cx="3901985" cy="4054406"/>
          </a:xfrm>
          <a:prstGeom prst="rect">
            <a:avLst/>
          </a:prstGeom>
        </p:spPr>
      </p:pic>
      <p:sp>
        <p:nvSpPr>
          <p:cNvPr id="4" name="TextBox 3"/>
          <p:cNvSpPr txBox="1"/>
          <p:nvPr/>
        </p:nvSpPr>
        <p:spPr>
          <a:xfrm>
            <a:off x="6930958" y="840540"/>
            <a:ext cx="3861635" cy="646331"/>
          </a:xfrm>
          <a:prstGeom prst="rect">
            <a:avLst/>
          </a:prstGeom>
          <a:noFill/>
        </p:spPr>
        <p:txBody>
          <a:bodyPr wrap="none" rtlCol="0">
            <a:spAutoFit/>
          </a:bodyPr>
          <a:lstStyle/>
          <a:p>
            <a:r>
              <a:rPr lang="en-US" dirty="0" smtClean="0">
                <a:solidFill>
                  <a:srgbClr val="FF0000"/>
                </a:solidFill>
              </a:rPr>
              <a:t>Click image and then press play button </a:t>
            </a:r>
          </a:p>
          <a:p>
            <a:r>
              <a:rPr lang="en-US" dirty="0" smtClean="0">
                <a:solidFill>
                  <a:srgbClr val="FF0000"/>
                </a:solidFill>
              </a:rPr>
              <a:t>below the image to watch the movie</a:t>
            </a:r>
            <a:endParaRPr lang="en-US" dirty="0">
              <a:solidFill>
                <a:srgbClr val="FF0000"/>
              </a:solidFill>
            </a:endParaRPr>
          </a:p>
        </p:txBody>
      </p:sp>
      <p:pic>
        <p:nvPicPr>
          <p:cNvPr id="5" name="Picture 4"/>
          <p:cNvPicPr>
            <a:picLocks noChangeAspect="1"/>
          </p:cNvPicPr>
          <p:nvPr/>
        </p:nvPicPr>
        <p:blipFill>
          <a:blip r:embed="rId5"/>
          <a:stretch>
            <a:fillRect/>
          </a:stretch>
        </p:blipFill>
        <p:spPr>
          <a:xfrm>
            <a:off x="1677362" y="725550"/>
            <a:ext cx="3881872" cy="3959027"/>
          </a:xfrm>
          <a:prstGeom prst="rect">
            <a:avLst/>
          </a:prstGeom>
        </p:spPr>
      </p:pic>
      <p:sp>
        <p:nvSpPr>
          <p:cNvPr id="6" name="TextBox 5"/>
          <p:cNvSpPr txBox="1"/>
          <p:nvPr/>
        </p:nvSpPr>
        <p:spPr>
          <a:xfrm>
            <a:off x="1919345" y="1450656"/>
            <a:ext cx="606256" cy="369332"/>
          </a:xfrm>
          <a:prstGeom prst="rect">
            <a:avLst/>
          </a:prstGeom>
          <a:noFill/>
        </p:spPr>
        <p:txBody>
          <a:bodyPr wrap="none" rtlCol="0">
            <a:spAutoFit/>
          </a:bodyPr>
          <a:lstStyle/>
          <a:p>
            <a:r>
              <a:rPr lang="en-US" dirty="0" smtClean="0">
                <a:solidFill>
                  <a:schemeClr val="bg1"/>
                </a:solidFill>
              </a:rPr>
              <a:t>Bit 1</a:t>
            </a:r>
            <a:endParaRPr lang="en-US" dirty="0">
              <a:solidFill>
                <a:schemeClr val="bg1"/>
              </a:solidFill>
            </a:endParaRPr>
          </a:p>
        </p:txBody>
      </p:sp>
      <p:sp>
        <p:nvSpPr>
          <p:cNvPr id="7" name="TextBox 6"/>
          <p:cNvSpPr txBox="1"/>
          <p:nvPr/>
        </p:nvSpPr>
        <p:spPr>
          <a:xfrm>
            <a:off x="2768862" y="1412933"/>
            <a:ext cx="606256" cy="369332"/>
          </a:xfrm>
          <a:prstGeom prst="rect">
            <a:avLst/>
          </a:prstGeom>
          <a:noFill/>
        </p:spPr>
        <p:txBody>
          <a:bodyPr wrap="none" rtlCol="0">
            <a:spAutoFit/>
          </a:bodyPr>
          <a:lstStyle/>
          <a:p>
            <a:r>
              <a:rPr lang="en-US" dirty="0" smtClean="0">
                <a:solidFill>
                  <a:schemeClr val="bg1"/>
                </a:solidFill>
              </a:rPr>
              <a:t>Bit 2</a:t>
            </a:r>
            <a:endParaRPr lang="en-US" dirty="0">
              <a:solidFill>
                <a:schemeClr val="bg1"/>
              </a:solidFill>
            </a:endParaRPr>
          </a:p>
        </p:txBody>
      </p:sp>
      <p:sp>
        <p:nvSpPr>
          <p:cNvPr id="8" name="TextBox 7"/>
          <p:cNvSpPr txBox="1"/>
          <p:nvPr/>
        </p:nvSpPr>
        <p:spPr>
          <a:xfrm>
            <a:off x="3647048" y="1394827"/>
            <a:ext cx="606256" cy="369332"/>
          </a:xfrm>
          <a:prstGeom prst="rect">
            <a:avLst/>
          </a:prstGeom>
          <a:noFill/>
        </p:spPr>
        <p:txBody>
          <a:bodyPr wrap="none" rtlCol="0">
            <a:spAutoFit/>
          </a:bodyPr>
          <a:lstStyle/>
          <a:p>
            <a:r>
              <a:rPr lang="en-US" dirty="0" smtClean="0">
                <a:solidFill>
                  <a:schemeClr val="bg1"/>
                </a:solidFill>
              </a:rPr>
              <a:t>Bit 3</a:t>
            </a:r>
            <a:endParaRPr lang="en-US" dirty="0">
              <a:solidFill>
                <a:schemeClr val="bg1"/>
              </a:solidFill>
            </a:endParaRPr>
          </a:p>
        </p:txBody>
      </p:sp>
      <p:sp>
        <p:nvSpPr>
          <p:cNvPr id="9" name="TextBox 8"/>
          <p:cNvSpPr txBox="1"/>
          <p:nvPr/>
        </p:nvSpPr>
        <p:spPr>
          <a:xfrm>
            <a:off x="4525234" y="1389960"/>
            <a:ext cx="606256" cy="369332"/>
          </a:xfrm>
          <a:prstGeom prst="rect">
            <a:avLst/>
          </a:prstGeom>
          <a:noFill/>
        </p:spPr>
        <p:txBody>
          <a:bodyPr wrap="none" rtlCol="0">
            <a:spAutoFit/>
          </a:bodyPr>
          <a:lstStyle/>
          <a:p>
            <a:r>
              <a:rPr lang="en-US" dirty="0" smtClean="0">
                <a:solidFill>
                  <a:schemeClr val="bg1"/>
                </a:solidFill>
              </a:rPr>
              <a:t>Bit 4</a:t>
            </a:r>
            <a:endParaRPr lang="en-US" dirty="0">
              <a:solidFill>
                <a:schemeClr val="bg1"/>
              </a:solidFill>
            </a:endParaRPr>
          </a:p>
        </p:txBody>
      </p:sp>
      <p:sp>
        <p:nvSpPr>
          <p:cNvPr id="10" name="TextBox 9"/>
          <p:cNvSpPr txBox="1"/>
          <p:nvPr/>
        </p:nvSpPr>
        <p:spPr>
          <a:xfrm>
            <a:off x="7508979" y="1713231"/>
            <a:ext cx="606256" cy="369332"/>
          </a:xfrm>
          <a:prstGeom prst="rect">
            <a:avLst/>
          </a:prstGeom>
          <a:noFill/>
        </p:spPr>
        <p:txBody>
          <a:bodyPr wrap="none" rtlCol="0">
            <a:spAutoFit/>
          </a:bodyPr>
          <a:lstStyle/>
          <a:p>
            <a:r>
              <a:rPr lang="en-US" dirty="0" smtClean="0">
                <a:solidFill>
                  <a:schemeClr val="bg1"/>
                </a:solidFill>
              </a:rPr>
              <a:t>Bit 1</a:t>
            </a:r>
            <a:endParaRPr lang="en-US" dirty="0">
              <a:solidFill>
                <a:schemeClr val="bg1"/>
              </a:solidFill>
            </a:endParaRPr>
          </a:p>
        </p:txBody>
      </p:sp>
      <p:sp>
        <p:nvSpPr>
          <p:cNvPr id="11" name="TextBox 10"/>
          <p:cNvSpPr txBox="1"/>
          <p:nvPr/>
        </p:nvSpPr>
        <p:spPr>
          <a:xfrm>
            <a:off x="8385656" y="1702668"/>
            <a:ext cx="606256" cy="369332"/>
          </a:xfrm>
          <a:prstGeom prst="rect">
            <a:avLst/>
          </a:prstGeom>
          <a:noFill/>
        </p:spPr>
        <p:txBody>
          <a:bodyPr wrap="none" rtlCol="0">
            <a:spAutoFit/>
          </a:bodyPr>
          <a:lstStyle/>
          <a:p>
            <a:r>
              <a:rPr lang="en-US" dirty="0" smtClean="0">
                <a:solidFill>
                  <a:schemeClr val="bg1"/>
                </a:solidFill>
              </a:rPr>
              <a:t>Bit 2</a:t>
            </a:r>
            <a:endParaRPr lang="en-US" dirty="0">
              <a:solidFill>
                <a:schemeClr val="bg1"/>
              </a:solidFill>
            </a:endParaRPr>
          </a:p>
        </p:txBody>
      </p:sp>
      <p:sp>
        <p:nvSpPr>
          <p:cNvPr id="12" name="TextBox 11"/>
          <p:cNvSpPr txBox="1"/>
          <p:nvPr/>
        </p:nvSpPr>
        <p:spPr>
          <a:xfrm>
            <a:off x="9209521" y="1711723"/>
            <a:ext cx="606256" cy="369332"/>
          </a:xfrm>
          <a:prstGeom prst="rect">
            <a:avLst/>
          </a:prstGeom>
          <a:noFill/>
        </p:spPr>
        <p:txBody>
          <a:bodyPr wrap="none" rtlCol="0">
            <a:spAutoFit/>
          </a:bodyPr>
          <a:lstStyle/>
          <a:p>
            <a:r>
              <a:rPr lang="en-US" dirty="0" smtClean="0">
                <a:solidFill>
                  <a:schemeClr val="bg1"/>
                </a:solidFill>
              </a:rPr>
              <a:t>Bit 3</a:t>
            </a:r>
            <a:endParaRPr lang="en-US" dirty="0">
              <a:solidFill>
                <a:schemeClr val="bg1"/>
              </a:solidFill>
            </a:endParaRPr>
          </a:p>
        </p:txBody>
      </p:sp>
      <p:sp>
        <p:nvSpPr>
          <p:cNvPr id="13" name="TextBox 12"/>
          <p:cNvSpPr txBox="1"/>
          <p:nvPr/>
        </p:nvSpPr>
        <p:spPr>
          <a:xfrm>
            <a:off x="10019174" y="1704794"/>
            <a:ext cx="606256" cy="369332"/>
          </a:xfrm>
          <a:prstGeom prst="rect">
            <a:avLst/>
          </a:prstGeom>
          <a:noFill/>
        </p:spPr>
        <p:txBody>
          <a:bodyPr wrap="none" rtlCol="0">
            <a:spAutoFit/>
          </a:bodyPr>
          <a:lstStyle/>
          <a:p>
            <a:r>
              <a:rPr lang="en-US" dirty="0" smtClean="0">
                <a:solidFill>
                  <a:schemeClr val="bg1"/>
                </a:solidFill>
              </a:rPr>
              <a:t>Bit 4</a:t>
            </a:r>
            <a:endParaRPr lang="en-US" dirty="0">
              <a:solidFill>
                <a:schemeClr val="bg1"/>
              </a:solidFill>
            </a:endParaRPr>
          </a:p>
        </p:txBody>
      </p:sp>
      <p:sp>
        <p:nvSpPr>
          <p:cNvPr id="14" name="TextBox 13"/>
          <p:cNvSpPr txBox="1"/>
          <p:nvPr/>
        </p:nvSpPr>
        <p:spPr>
          <a:xfrm>
            <a:off x="295416" y="5082648"/>
            <a:ext cx="11396749" cy="1785104"/>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 given specimen tilt, STEM DF image does not provide complete information on crystallinity of PM cells.</a:t>
            </a:r>
          </a:p>
          <a:p>
            <a:pPr marL="342900" indent="-342900" algn="just">
              <a:buFont typeface="Wingdings" panose="05000000000000000000" pitchFamily="2" charset="2"/>
              <a:buChar char="Ø"/>
            </a:pPr>
            <a:endParaRPr lang="en-US" sz="1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Through a series of beam tilts, TEM tableau DF images can provide more complete information on PM crystallinity. For example, the apparent partially crystallized bits in  STEM DF image (left) are actually fully crystallized as shown in TEM tableau DF images (right).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1677362" y="4675524"/>
            <a:ext cx="3881872" cy="369332"/>
          </a:xfrm>
          <a:prstGeom prst="rect">
            <a:avLst/>
          </a:prstGeom>
          <a:solidFill>
            <a:srgbClr val="FFC000"/>
          </a:solidFill>
        </p:spPr>
        <p:txBody>
          <a:bodyPr wrap="square" rtlCol="0">
            <a:spAutoFit/>
          </a:bodyPr>
          <a:lstStyle/>
          <a:p>
            <a:pPr algn="ctr"/>
            <a:r>
              <a:rPr lang="en-US" dirty="0" smtClean="0"/>
              <a:t>STEM DF image</a:t>
            </a:r>
            <a:endParaRPr lang="en-US" dirty="0"/>
          </a:p>
        </p:txBody>
      </p:sp>
      <p:sp>
        <p:nvSpPr>
          <p:cNvPr id="16" name="TextBox 15"/>
          <p:cNvSpPr txBox="1"/>
          <p:nvPr/>
        </p:nvSpPr>
        <p:spPr>
          <a:xfrm>
            <a:off x="6890648" y="4619695"/>
            <a:ext cx="3901091" cy="369332"/>
          </a:xfrm>
          <a:prstGeom prst="rect">
            <a:avLst/>
          </a:prstGeom>
          <a:solidFill>
            <a:srgbClr val="FFC000"/>
          </a:solidFill>
        </p:spPr>
        <p:txBody>
          <a:bodyPr wrap="square" rtlCol="0">
            <a:spAutoFit/>
          </a:bodyPr>
          <a:lstStyle/>
          <a:p>
            <a:pPr algn="ctr"/>
            <a:r>
              <a:rPr lang="en-US" dirty="0" smtClean="0"/>
              <a:t>TEM tableau DF image</a:t>
            </a:r>
            <a:endParaRPr lang="en-US" dirty="0"/>
          </a:p>
        </p:txBody>
      </p:sp>
    </p:spTree>
    <p:extLst>
      <p:ext uri="{BB962C8B-B14F-4D97-AF65-F5344CB8AC3E}">
        <p14:creationId xmlns:p14="http://schemas.microsoft.com/office/powerpoint/2010/main" val="16359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2354"/>
            <a:ext cx="12203822" cy="584775"/>
          </a:xfrm>
          <a:prstGeom prst="rect">
            <a:avLst/>
          </a:prstGeom>
          <a:noFill/>
        </p:spPr>
        <p:txBody>
          <a:bodyPr wrap="square" rtlCol="0">
            <a:sp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Comparison of </a:t>
            </a:r>
            <a:r>
              <a:rPr lang="en-US" sz="3200" b="1" dirty="0" smtClean="0">
                <a:latin typeface="Tahoma" panose="020B0604030504040204" pitchFamily="34" charset="0"/>
                <a:ea typeface="Tahoma" panose="020B0604030504040204" pitchFamily="34" charset="0"/>
                <a:cs typeface="Tahoma" panose="020B0604030504040204" pitchFamily="34" charset="0"/>
              </a:rPr>
              <a:t>various methods in PM crystallinity analysis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22809"/>
              </p:ext>
            </p:extLst>
          </p:nvPr>
        </p:nvGraphicFramePr>
        <p:xfrm>
          <a:off x="505136" y="635949"/>
          <a:ext cx="11103389" cy="5747435"/>
        </p:xfrm>
        <a:graphic>
          <a:graphicData uri="http://schemas.openxmlformats.org/drawingml/2006/table">
            <a:tbl>
              <a:tblPr/>
              <a:tblGrid>
                <a:gridCol w="939365"/>
                <a:gridCol w="1878726"/>
                <a:gridCol w="1881591"/>
                <a:gridCol w="1798537"/>
                <a:gridCol w="2302585"/>
                <a:gridCol w="2302585"/>
              </a:tblGrid>
              <a:tr h="540453">
                <a:tc gridSpan="2">
                  <a:txBody>
                    <a:bodyPr/>
                    <a:lstStyle/>
                    <a:p>
                      <a:pPr algn="ctr" fontAlgn="ctr"/>
                      <a:r>
                        <a:rPr lang="en-US" sz="1300" b="1" i="0" u="none" strike="noStrike" dirty="0">
                          <a:solidFill>
                            <a:srgbClr val="FFFFFF"/>
                          </a:solidFill>
                          <a:effectLst/>
                          <a:latin typeface="Calibri" panose="020F0502020204030204" pitchFamily="34" charset="0"/>
                        </a:rPr>
                        <a:t>Analysis method</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tc>
                <a:tc>
                  <a:txBody>
                    <a:bodyPr/>
                    <a:lstStyle/>
                    <a:p>
                      <a:pPr algn="ctr" fontAlgn="ctr"/>
                      <a:r>
                        <a:rPr lang="en-US" sz="1300" b="1" i="0" u="none" strike="noStrike">
                          <a:solidFill>
                            <a:srgbClr val="FFFFFF"/>
                          </a:solidFill>
                          <a:effectLst/>
                          <a:latin typeface="Calibri" panose="020F0502020204030204" pitchFamily="34" charset="0"/>
                        </a:rPr>
                        <a:t>Tableau DF imaging</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300" b="1" i="0" u="none" strike="noStrike">
                          <a:solidFill>
                            <a:srgbClr val="FFFFFF"/>
                          </a:solidFill>
                          <a:effectLst/>
                          <a:latin typeface="Calibri" panose="020F0502020204030204" pitchFamily="34" charset="0"/>
                        </a:rPr>
                        <a:t>HRTEM/FFT</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300" b="1" i="0" u="none" strike="noStrike">
                          <a:solidFill>
                            <a:srgbClr val="FFFFFF"/>
                          </a:solidFill>
                          <a:effectLst/>
                          <a:latin typeface="Calibri" panose="020F0502020204030204" pitchFamily="34" charset="0"/>
                        </a:rPr>
                        <a:t>DF-STEM imaging</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300" b="1" i="0" u="none" strike="noStrike" dirty="0">
                          <a:solidFill>
                            <a:srgbClr val="FFFFFF"/>
                          </a:solidFill>
                          <a:effectLst/>
                          <a:latin typeface="Calibri" panose="020F0502020204030204" pitchFamily="34" charset="0"/>
                        </a:rPr>
                        <a:t>Nano-beam diffraction </a:t>
                      </a:r>
                      <a:r>
                        <a:rPr lang="en-US" sz="1300" b="1" i="0" u="none" strike="noStrike" dirty="0" smtClean="0">
                          <a:solidFill>
                            <a:srgbClr val="FFFFFF"/>
                          </a:solidFill>
                          <a:effectLst/>
                          <a:latin typeface="Calibri" panose="020F0502020204030204" pitchFamily="34" charset="0"/>
                        </a:rPr>
                        <a:t>mapping</a:t>
                      </a:r>
                      <a:endParaRPr lang="en-US" sz="1300" b="1" i="0" u="none" strike="noStrike" dirty="0">
                        <a:solidFill>
                          <a:srgbClr val="FFFFFF"/>
                        </a:solidFill>
                        <a:effectLst/>
                        <a:latin typeface="Calibri" panose="020F0502020204030204" pitchFamily="34" charset="0"/>
                      </a:endParaRP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r>
              <a:tr h="1013390">
                <a:tc gridSpan="2">
                  <a:txBody>
                    <a:bodyPr/>
                    <a:lstStyle/>
                    <a:p>
                      <a:pPr algn="ctr" fontAlgn="ctr"/>
                      <a:r>
                        <a:rPr lang="en-US" sz="1000" b="1" i="0" u="none" strike="noStrike">
                          <a:solidFill>
                            <a:srgbClr val="000000"/>
                          </a:solidFill>
                          <a:effectLst/>
                          <a:latin typeface="Calibri" panose="020F0502020204030204" pitchFamily="34" charset="0"/>
                        </a:rPr>
                        <a:t>Capability to distinguish crystal/amorphous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ctr"/>
                      <a:r>
                        <a:rPr lang="en-US" sz="1000" b="1" i="0" u="none" strike="noStrike">
                          <a:solidFill>
                            <a:srgbClr val="000000"/>
                          </a:solidFill>
                          <a:effectLst/>
                          <a:latin typeface="Calibri" panose="020F0502020204030204" pitchFamily="34" charset="0"/>
                        </a:rPr>
                        <a:t>Yes, crystals in favorable orientation show bright contrast in central DF images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Yes, crystals generate diffrcation spots in FFT from HRTEM images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Yes, crystals in favorable orientation show bright contarst in DF-STEM iamges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Yes,  crystals in favorable orientation show diffrcation spots in nano-beam diffraction patterns.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r>
              <a:tr h="825267">
                <a:tc gridSpan="2">
                  <a:txBody>
                    <a:bodyPr/>
                    <a:lstStyle/>
                    <a:p>
                      <a:pPr algn="ctr" fontAlgn="ctr"/>
                      <a:r>
                        <a:rPr lang="en-US" sz="1000" b="1" i="0" u="none" strike="noStrike">
                          <a:solidFill>
                            <a:srgbClr val="000000"/>
                          </a:solidFill>
                          <a:effectLst/>
                          <a:latin typeface="Calibri" panose="020F0502020204030204" pitchFamily="34" charset="0"/>
                        </a:rPr>
                        <a:t>Possibility to get qunatitative results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ctr"/>
                      <a:r>
                        <a:rPr lang="en-US" sz="1000" b="1" i="0" u="none" strike="noStrike">
                          <a:solidFill>
                            <a:srgbClr val="000000"/>
                          </a:solidFill>
                          <a:effectLst/>
                          <a:latin typeface="Calibri" panose="020F0502020204030204" pitchFamily="34" charset="0"/>
                        </a:rPr>
                        <a:t>Yes, percentage of lightened area in tableau DF images overlay represents crystal ratio</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Yes, percentage of the unit area with diffraction spots represents crystal ratio</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Yes, percentage of lightened area in DF-STEM image represents crystal ratio</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Yes,  percentage of the unit area with diffrcation spots represents crystal ratio</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r>
              <a:tr h="738948">
                <a:tc rowSpan="3">
                  <a:txBody>
                    <a:bodyPr/>
                    <a:lstStyle/>
                    <a:p>
                      <a:pPr algn="ctr" fontAlgn="ctr"/>
                      <a:r>
                        <a:rPr lang="en-US" sz="1000" b="1" i="0" u="none" strike="noStrike">
                          <a:solidFill>
                            <a:srgbClr val="000000"/>
                          </a:solidFill>
                          <a:effectLst/>
                          <a:latin typeface="Calibri" panose="020F0502020204030204" pitchFamily="34" charset="0"/>
                        </a:rPr>
                        <a:t>Error analysis in qunatification</a:t>
                      </a:r>
                    </a:p>
                  </a:txBody>
                  <a:tcPr marL="8627" marR="8627" marT="86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a:solidFill>
                            <a:srgbClr val="000000"/>
                          </a:solidFill>
                          <a:effectLst/>
                          <a:latin typeface="Calibri" panose="020F0502020204030204" pitchFamily="34" charset="0"/>
                        </a:rPr>
                        <a:t>Overestimation (crystal ratio)</a:t>
                      </a:r>
                    </a:p>
                  </a:txBody>
                  <a:tcPr marL="8627" marR="8627" marT="86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a:solidFill>
                            <a:srgbClr val="000000"/>
                          </a:solidFill>
                          <a:effectLst/>
                          <a:latin typeface="Calibri" panose="020F0502020204030204" pitchFamily="34" charset="0"/>
                        </a:rPr>
                        <a:t>Yes, at the condition that PM includes crytstalline/amorphous overlapping areas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1" i="0" u="none" strike="noStrike">
                          <a:solidFill>
                            <a:srgbClr val="000000"/>
                          </a:solidFill>
                          <a:effectLst/>
                          <a:latin typeface="Calibri" panose="020F0502020204030204" pitchFamily="34" charset="0"/>
                        </a:rPr>
                        <a:t>Yes, at the condition that PM includes crytstalline/amorphous overlapping areas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1" i="0" u="none" strike="noStrike">
                          <a:solidFill>
                            <a:srgbClr val="000000"/>
                          </a:solidFill>
                          <a:effectLst/>
                          <a:latin typeface="Calibri" panose="020F0502020204030204" pitchFamily="34" charset="0"/>
                        </a:rPr>
                        <a:t>Yes, at the condition that PM includes crytstalline/amorphous overlapping areas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1" i="0" u="none" strike="noStrike">
                          <a:solidFill>
                            <a:srgbClr val="000000"/>
                          </a:solidFill>
                          <a:effectLst/>
                          <a:latin typeface="Calibri" panose="020F0502020204030204" pitchFamily="34" charset="0"/>
                        </a:rPr>
                        <a:t>Yes, at the condition that PM includes crytstalline/amorphous overlapping areas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825267">
                <a:tc vMerge="1">
                  <a:txBody>
                    <a:bodyPr/>
                    <a:lstStyle/>
                    <a:p>
                      <a:endParaRPr lang="en-US"/>
                    </a:p>
                  </a:txBody>
                  <a:tcPr/>
                </a:tc>
                <a:tc>
                  <a:txBody>
                    <a:bodyPr/>
                    <a:lstStyle/>
                    <a:p>
                      <a:pPr algn="ctr" fontAlgn="ctr"/>
                      <a:r>
                        <a:rPr lang="en-US" sz="1000" b="1" i="0" u="none" strike="noStrike">
                          <a:solidFill>
                            <a:srgbClr val="000000"/>
                          </a:solidFill>
                          <a:effectLst/>
                          <a:latin typeface="Calibri" panose="020F0502020204030204" pitchFamily="34" charset="0"/>
                        </a:rPr>
                        <a:t>Underestimation (crytsal ratio)</a:t>
                      </a:r>
                    </a:p>
                  </a:txBody>
                  <a:tcPr marL="8627" marR="8627" marT="86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a:solidFill>
                            <a:srgbClr val="000000"/>
                          </a:solidFill>
                          <a:effectLst/>
                          <a:latin typeface="Calibri" panose="020F0502020204030204" pitchFamily="34" charset="0"/>
                        </a:rPr>
                        <a:t>No, the tableau DF images could cover the crystals by collceti9ng more central DF images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Yes, at the condition that the crystlas in PM are not in the favorable orientation with the HRTEM image</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1" i="0" u="none" strike="noStrike">
                          <a:solidFill>
                            <a:srgbClr val="000000"/>
                          </a:solidFill>
                          <a:effectLst/>
                          <a:latin typeface="Calibri" panose="020F0502020204030204" pitchFamily="34" charset="0"/>
                        </a:rPr>
                        <a:t>Yes, at the condition that crystals in PM are not in the favorable orientation in the DF-STEM image</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1" i="0" u="none" strike="noStrike">
                          <a:solidFill>
                            <a:srgbClr val="000000"/>
                          </a:solidFill>
                          <a:effectLst/>
                          <a:latin typeface="Calibri" panose="020F0502020204030204" pitchFamily="34" charset="0"/>
                        </a:rPr>
                        <a:t>Yes, at he condition that crystals in PM are not in the favorable orientation in the nano-beam diffraction pattern</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825267">
                <a:tc vMerge="1">
                  <a:txBody>
                    <a:bodyPr/>
                    <a:lstStyle/>
                    <a:p>
                      <a:endParaRPr lang="en-US"/>
                    </a:p>
                  </a:txBody>
                  <a:tcPr/>
                </a:tc>
                <a:tc>
                  <a:txBody>
                    <a:bodyPr/>
                    <a:lstStyle/>
                    <a:p>
                      <a:pPr algn="ctr" fontAlgn="ctr"/>
                      <a:r>
                        <a:rPr lang="en-US" sz="1000" b="1" i="0" u="none" strike="noStrike">
                          <a:solidFill>
                            <a:srgbClr val="000000"/>
                          </a:solidFill>
                          <a:effectLst/>
                          <a:latin typeface="Calibri" panose="020F0502020204030204" pitchFamily="34" charset="0"/>
                        </a:rPr>
                        <a:t>Uncertainty (crystal ratio)</a:t>
                      </a:r>
                    </a:p>
                  </a:txBody>
                  <a:tcPr marL="8627" marR="8627" marT="86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dirty="0">
                          <a:solidFill>
                            <a:srgbClr val="000000"/>
                          </a:solidFill>
                          <a:effectLst/>
                          <a:latin typeface="Calibri" panose="020F0502020204030204" pitchFamily="34" charset="0"/>
                        </a:rPr>
                        <a:t>Yes, crystallization and amorphization in PM induced by TEM sample </a:t>
                      </a:r>
                      <a:r>
                        <a:rPr lang="en-US" sz="1000" b="1" i="0" u="none" strike="noStrike" dirty="0" smtClean="0">
                          <a:solidFill>
                            <a:srgbClr val="000000"/>
                          </a:solidFill>
                          <a:effectLst/>
                          <a:latin typeface="Calibri" panose="020F0502020204030204" pitchFamily="34" charset="0"/>
                        </a:rPr>
                        <a:t>preparation</a:t>
                      </a:r>
                      <a:endParaRPr lang="en-US" sz="1000" b="1" i="0" u="none" strike="noStrike" dirty="0">
                        <a:solidFill>
                          <a:srgbClr val="000000"/>
                        </a:solidFill>
                        <a:effectLst/>
                        <a:latin typeface="Calibri" panose="020F0502020204030204" pitchFamily="34" charset="0"/>
                      </a:endParaRP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1" i="0" u="none" strike="noStrike" dirty="0">
                          <a:solidFill>
                            <a:srgbClr val="000000"/>
                          </a:solidFill>
                          <a:effectLst/>
                          <a:latin typeface="Calibri" panose="020F0502020204030204" pitchFamily="34" charset="0"/>
                        </a:rPr>
                        <a:t>Yes, crystallization and amorphization in PM induced by TEM sample </a:t>
                      </a:r>
                      <a:r>
                        <a:rPr lang="en-US" sz="1000" b="1" i="0" u="none" strike="noStrike" dirty="0" smtClean="0">
                          <a:solidFill>
                            <a:srgbClr val="000000"/>
                          </a:solidFill>
                          <a:effectLst/>
                          <a:latin typeface="Calibri" panose="020F0502020204030204" pitchFamily="34" charset="0"/>
                        </a:rPr>
                        <a:t>preparation</a:t>
                      </a:r>
                      <a:endParaRPr lang="en-US" sz="1000" b="1" i="0" u="none" strike="noStrike" dirty="0">
                        <a:solidFill>
                          <a:srgbClr val="000000"/>
                        </a:solidFill>
                        <a:effectLst/>
                        <a:latin typeface="Calibri" panose="020F0502020204030204" pitchFamily="34" charset="0"/>
                      </a:endParaRP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1" i="0" u="none" strike="noStrike" dirty="0">
                          <a:solidFill>
                            <a:srgbClr val="000000"/>
                          </a:solidFill>
                          <a:effectLst/>
                          <a:latin typeface="Calibri" panose="020F0502020204030204" pitchFamily="34" charset="0"/>
                        </a:rPr>
                        <a:t>Yes, crystallization and amorphization in PM induced by TEM sample </a:t>
                      </a:r>
                      <a:r>
                        <a:rPr lang="en-US" sz="1000" b="1" i="0" u="none" strike="noStrike" dirty="0" smtClean="0">
                          <a:solidFill>
                            <a:srgbClr val="000000"/>
                          </a:solidFill>
                          <a:effectLst/>
                          <a:latin typeface="Calibri" panose="020F0502020204030204" pitchFamily="34" charset="0"/>
                        </a:rPr>
                        <a:t>preparation</a:t>
                      </a:r>
                      <a:endParaRPr lang="en-US" sz="1000" b="1" i="0" u="none" strike="noStrike" dirty="0">
                        <a:solidFill>
                          <a:srgbClr val="000000"/>
                        </a:solidFill>
                        <a:effectLst/>
                        <a:latin typeface="Calibri" panose="020F0502020204030204" pitchFamily="34" charset="0"/>
                      </a:endParaRP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1" i="0" u="none" strike="noStrike" dirty="0">
                          <a:solidFill>
                            <a:srgbClr val="000000"/>
                          </a:solidFill>
                          <a:effectLst/>
                          <a:latin typeface="Calibri" panose="020F0502020204030204" pitchFamily="34" charset="0"/>
                        </a:rPr>
                        <a:t>Yes, crystallization and amorphization in PM induced by TEM sample </a:t>
                      </a:r>
                      <a:r>
                        <a:rPr lang="en-US" sz="1000" b="1" i="0" u="none" strike="noStrike" dirty="0" smtClean="0">
                          <a:solidFill>
                            <a:srgbClr val="000000"/>
                          </a:solidFill>
                          <a:effectLst/>
                          <a:latin typeface="Calibri" panose="020F0502020204030204" pitchFamily="34" charset="0"/>
                        </a:rPr>
                        <a:t>preparation</a:t>
                      </a:r>
                      <a:endParaRPr lang="en-US" sz="1000" b="1" i="0" u="none" strike="noStrike" dirty="0">
                        <a:solidFill>
                          <a:srgbClr val="000000"/>
                        </a:solidFill>
                        <a:effectLst/>
                        <a:latin typeface="Calibri" panose="020F0502020204030204" pitchFamily="34" charset="0"/>
                      </a:endParaRP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10927">
                <a:tc gridSpan="2">
                  <a:txBody>
                    <a:bodyPr/>
                    <a:lstStyle/>
                    <a:p>
                      <a:pPr algn="ctr" fontAlgn="ctr"/>
                      <a:r>
                        <a:rPr lang="en-US" sz="1000" b="1" i="0" u="none" strike="noStrike">
                          <a:solidFill>
                            <a:srgbClr val="000000"/>
                          </a:solidFill>
                          <a:effectLst/>
                          <a:latin typeface="Calibri" panose="020F0502020204030204" pitchFamily="34" charset="0"/>
                        </a:rPr>
                        <a:t>Radiation damage</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ctr"/>
                      <a:r>
                        <a:rPr lang="en-US" sz="1000" b="1" i="0" u="none" strike="noStrike">
                          <a:solidFill>
                            <a:srgbClr val="000000"/>
                          </a:solidFill>
                          <a:effectLst/>
                          <a:latin typeface="Calibri" panose="020F0502020204030204" pitchFamily="34" charset="0"/>
                        </a:rPr>
                        <a:t>low</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low</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low</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High</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45474">
                <a:tc gridSpan="2">
                  <a:txBody>
                    <a:bodyPr/>
                    <a:lstStyle/>
                    <a:p>
                      <a:pPr algn="ctr" fontAlgn="ctr"/>
                      <a:r>
                        <a:rPr lang="en-US" sz="1000" b="1" i="0" u="none" strike="noStrike">
                          <a:solidFill>
                            <a:srgbClr val="000000"/>
                          </a:solidFill>
                          <a:effectLst/>
                          <a:latin typeface="Calibri" panose="020F0502020204030204" pitchFamily="34" charset="0"/>
                        </a:rPr>
                        <a:t>data collection for 4 bits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ctr"/>
                      <a:r>
                        <a:rPr lang="en-US" sz="1000" b="1" i="0" u="none" strike="noStrike">
                          <a:solidFill>
                            <a:srgbClr val="000000"/>
                          </a:solidFill>
                          <a:effectLst/>
                          <a:latin typeface="Calibri" panose="020F0502020204030204" pitchFamily="34" charset="0"/>
                        </a:rPr>
                        <a:t>20-30 minutes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a:solidFill>
                            <a:srgbClr val="000000"/>
                          </a:solidFill>
                          <a:effectLst/>
                          <a:latin typeface="Calibri" panose="020F0502020204030204" pitchFamily="34" charset="0"/>
                        </a:rPr>
                        <a:t>10 minutes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a:solidFill>
                            <a:srgbClr val="000000"/>
                          </a:solidFill>
                          <a:effectLst/>
                          <a:latin typeface="Calibri" panose="020F0502020204030204" pitchFamily="34" charset="0"/>
                        </a:rPr>
                        <a:t>10 minutes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a:solidFill>
                            <a:srgbClr val="000000"/>
                          </a:solidFill>
                          <a:effectLst/>
                          <a:latin typeface="Calibri" panose="020F0502020204030204" pitchFamily="34" charset="0"/>
                        </a:rPr>
                        <a:t>N/A</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r>
              <a:tr h="322442">
                <a:tc gridSpan="2">
                  <a:txBody>
                    <a:bodyPr/>
                    <a:lstStyle/>
                    <a:p>
                      <a:pPr algn="ctr" fontAlgn="ctr"/>
                      <a:r>
                        <a:rPr lang="en-US" sz="1000" b="1" i="0" u="none" strike="noStrike">
                          <a:solidFill>
                            <a:srgbClr val="000000"/>
                          </a:solidFill>
                          <a:effectLst/>
                          <a:latin typeface="Calibri" panose="020F0502020204030204" pitchFamily="34" charset="0"/>
                        </a:rPr>
                        <a:t>data processing time for 4 bits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ctr"/>
                      <a:r>
                        <a:rPr lang="en-US" sz="1000" b="1" i="0" u="none" strike="noStrike">
                          <a:solidFill>
                            <a:srgbClr val="000000"/>
                          </a:solidFill>
                          <a:effectLst/>
                          <a:latin typeface="Calibri" panose="020F0502020204030204" pitchFamily="34" charset="0"/>
                        </a:rPr>
                        <a:t>30 minutes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a:solidFill>
                            <a:srgbClr val="000000"/>
                          </a:solidFill>
                          <a:effectLst/>
                          <a:latin typeface="Calibri" panose="020F0502020204030204" pitchFamily="34" charset="0"/>
                        </a:rPr>
                        <a:t>15-20 minutes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a:solidFill>
                            <a:srgbClr val="000000"/>
                          </a:solidFill>
                          <a:effectLst/>
                          <a:latin typeface="Calibri" panose="020F0502020204030204" pitchFamily="34" charset="0"/>
                        </a:rPr>
                        <a:t>15-20 minutes</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000" b="1" i="0" u="none" strike="noStrike" dirty="0">
                          <a:solidFill>
                            <a:srgbClr val="000000"/>
                          </a:solidFill>
                          <a:effectLst/>
                          <a:latin typeface="Calibri" panose="020F0502020204030204" pitchFamily="34" charset="0"/>
                        </a:rPr>
                        <a:t>N/A</a:t>
                      </a:r>
                    </a:p>
                  </a:txBody>
                  <a:tcPr marL="8627" marR="8627" marT="8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r>
            </a:tbl>
          </a:graphicData>
        </a:graphic>
      </p:graphicFrame>
    </p:spTree>
    <p:extLst>
      <p:ext uri="{BB962C8B-B14F-4D97-AF65-F5344CB8AC3E}">
        <p14:creationId xmlns:p14="http://schemas.microsoft.com/office/powerpoint/2010/main" val="51302265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7894" y="0"/>
            <a:ext cx="10951192" cy="707886"/>
          </a:xfrm>
          <a:prstGeom prst="rect">
            <a:avLst/>
          </a:prstGeom>
          <a:noFill/>
        </p:spPr>
        <p:txBody>
          <a:bodyPr wrap="square" rtlCol="0">
            <a:spAutoFit/>
          </a:bodyPr>
          <a:lstStyle/>
          <a:p>
            <a:r>
              <a:rPr lang="en-US" sz="4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Summary on PM crystallinity analysis</a:t>
            </a:r>
            <a:endParaRPr lang="en-US" sz="4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027611" y="908183"/>
            <a:ext cx="10049692" cy="507831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HRTEM/FFT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method provides a quick way to estimate the crystalline/amorphous status, but it may overestimate (amorphous/crystal overlapping area) and underestimate the crystal ratio (crystal which is not in favorable orientation).</a:t>
            </a: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Diffraction contrast DF-STEM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images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provide another quick way to examine the crystalline/amorphous status of PM cells. However, this method can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not show all the crystals of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PM even at optimum imaging conditions by adjusting the sample tilt and camera length and apertures.</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Nano-beam diffraction mapping is capable of crystallinity analysis, but this method may cause unacceptible beam damage to subsequent analysis and fail to recognize crystal areas due  to unfavorable orientations. </a:t>
            </a:r>
          </a:p>
          <a:p>
            <a:pPr marL="342900" indent="-342900" algn="just">
              <a:buFont typeface="Wingdings" panose="05000000000000000000" pitchFamily="2" charset="2"/>
              <a:buChar char="Ø"/>
            </a:pP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TEM Tableau DF imaging is considered as the best among the various methods in PM crystallinity analysis. By acquisition of a series of DF images, all crystalline areas in a PM cell can be identified.</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613354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096" y="63183"/>
            <a:ext cx="11485132" cy="707886"/>
          </a:xfrm>
          <a:prstGeom prst="rect">
            <a:avLst/>
          </a:prstGeom>
          <a:noFill/>
        </p:spPr>
        <p:txBody>
          <a:bodyPr wrap="none" rtlCol="0">
            <a:spAutoFit/>
          </a:bodyPr>
          <a:lstStyle/>
          <a:p>
            <a:r>
              <a:rPr lang="en-US" sz="4000" b="1" dirty="0" smtClean="0"/>
              <a:t>Radiation Damage Mechanisms in TEM/EDS Analysis </a:t>
            </a:r>
            <a:endParaRPr lang="en-US" sz="4000" b="1" dirty="0"/>
          </a:p>
        </p:txBody>
      </p:sp>
      <p:sp>
        <p:nvSpPr>
          <p:cNvPr id="3" name="Rectangle 2"/>
          <p:cNvSpPr/>
          <p:nvPr/>
        </p:nvSpPr>
        <p:spPr>
          <a:xfrm>
            <a:off x="4412974" y="993913"/>
            <a:ext cx="2902226" cy="3925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Electron-radiation</a:t>
            </a:r>
            <a:r>
              <a:rPr lang="en-US" dirty="0" smtClean="0"/>
              <a:t> damage</a:t>
            </a:r>
            <a:endParaRPr lang="en-US" dirty="0"/>
          </a:p>
        </p:txBody>
      </p:sp>
      <p:sp>
        <p:nvSpPr>
          <p:cNvPr id="4" name="Rectangle 3"/>
          <p:cNvSpPr/>
          <p:nvPr/>
        </p:nvSpPr>
        <p:spPr>
          <a:xfrm>
            <a:off x="2055745" y="1729680"/>
            <a:ext cx="2872408" cy="854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Electron-nucleus </a:t>
            </a:r>
            <a:r>
              <a:rPr lang="en-US" sz="2000" dirty="0"/>
              <a:t>s</a:t>
            </a:r>
            <a:r>
              <a:rPr lang="en-US" sz="2000" dirty="0" smtClean="0"/>
              <a:t>cattering</a:t>
            </a:r>
            <a:endParaRPr lang="en-US" sz="2000" dirty="0"/>
          </a:p>
        </p:txBody>
      </p:sp>
      <p:sp>
        <p:nvSpPr>
          <p:cNvPr id="5" name="Rectangle 4"/>
          <p:cNvSpPr/>
          <p:nvPr/>
        </p:nvSpPr>
        <p:spPr>
          <a:xfrm>
            <a:off x="6791739" y="1729680"/>
            <a:ext cx="2872408" cy="854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Electron-electron scattering</a:t>
            </a:r>
            <a:endParaRPr lang="en-US" sz="2000" dirty="0"/>
          </a:p>
        </p:txBody>
      </p:sp>
      <p:cxnSp>
        <p:nvCxnSpPr>
          <p:cNvPr id="9" name="Elbow Connector 8"/>
          <p:cNvCxnSpPr>
            <a:stCxn id="3" idx="3"/>
            <a:endCxn id="5" idx="0"/>
          </p:cNvCxnSpPr>
          <p:nvPr/>
        </p:nvCxnSpPr>
        <p:spPr>
          <a:xfrm>
            <a:off x="7315200" y="1190211"/>
            <a:ext cx="912743" cy="53946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3" idx="1"/>
            <a:endCxn id="4" idx="0"/>
          </p:cNvCxnSpPr>
          <p:nvPr/>
        </p:nvCxnSpPr>
        <p:spPr>
          <a:xfrm rot="10800000" flipV="1">
            <a:off x="3491950" y="1190210"/>
            <a:ext cx="921025" cy="53946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055745" y="2853354"/>
            <a:ext cx="2872408" cy="347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Atomic displacement</a:t>
            </a:r>
            <a:endParaRPr lang="en-US" sz="2000" dirty="0"/>
          </a:p>
        </p:txBody>
      </p:sp>
      <p:sp>
        <p:nvSpPr>
          <p:cNvPr id="17" name="Rectangle 16"/>
          <p:cNvSpPr/>
          <p:nvPr/>
        </p:nvSpPr>
        <p:spPr>
          <a:xfrm>
            <a:off x="2055745" y="3470135"/>
            <a:ext cx="2872408" cy="337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E-beam sputtering</a:t>
            </a:r>
            <a:endParaRPr lang="en-US" sz="2000" dirty="0"/>
          </a:p>
        </p:txBody>
      </p:sp>
      <p:sp>
        <p:nvSpPr>
          <p:cNvPr id="18" name="Rectangle 17"/>
          <p:cNvSpPr/>
          <p:nvPr/>
        </p:nvSpPr>
        <p:spPr>
          <a:xfrm>
            <a:off x="6820727" y="2800897"/>
            <a:ext cx="2872408" cy="335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Heating</a:t>
            </a:r>
            <a:endParaRPr lang="en-US" sz="2000" dirty="0"/>
          </a:p>
        </p:txBody>
      </p:sp>
      <p:sp>
        <p:nvSpPr>
          <p:cNvPr id="19" name="Rectangle 18"/>
          <p:cNvSpPr/>
          <p:nvPr/>
        </p:nvSpPr>
        <p:spPr>
          <a:xfrm>
            <a:off x="6820727" y="3335399"/>
            <a:ext cx="2872408" cy="33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Charging</a:t>
            </a:r>
            <a:endParaRPr lang="en-US" sz="2000" dirty="0"/>
          </a:p>
        </p:txBody>
      </p:sp>
      <p:sp>
        <p:nvSpPr>
          <p:cNvPr id="20" name="Rectangle 19"/>
          <p:cNvSpPr/>
          <p:nvPr/>
        </p:nvSpPr>
        <p:spPr>
          <a:xfrm>
            <a:off x="6820727" y="3893647"/>
            <a:ext cx="2872408" cy="334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Atomic displacement</a:t>
            </a:r>
            <a:endParaRPr lang="en-US" sz="2000" dirty="0"/>
          </a:p>
        </p:txBody>
      </p:sp>
      <p:sp>
        <p:nvSpPr>
          <p:cNvPr id="21" name="Rectangle 20"/>
          <p:cNvSpPr/>
          <p:nvPr/>
        </p:nvSpPr>
        <p:spPr>
          <a:xfrm>
            <a:off x="6820727" y="4460733"/>
            <a:ext cx="2872408" cy="334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Atomic desorption</a:t>
            </a:r>
            <a:endParaRPr lang="en-US" sz="2000" dirty="0"/>
          </a:p>
        </p:txBody>
      </p:sp>
      <p:cxnSp>
        <p:nvCxnSpPr>
          <p:cNvPr id="31" name="Elbow Connector 30"/>
          <p:cNvCxnSpPr>
            <a:stCxn id="4" idx="1"/>
          </p:cNvCxnSpPr>
          <p:nvPr/>
        </p:nvCxnSpPr>
        <p:spPr>
          <a:xfrm rot="10800000" flipV="1">
            <a:off x="1652451" y="2157063"/>
            <a:ext cx="403294" cy="148747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5" idx="3"/>
          </p:cNvCxnSpPr>
          <p:nvPr/>
        </p:nvCxnSpPr>
        <p:spPr>
          <a:xfrm>
            <a:off x="9664147" y="2157063"/>
            <a:ext cx="354496" cy="247097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8" idx="3"/>
          </p:cNvCxnSpPr>
          <p:nvPr/>
        </p:nvCxnSpPr>
        <p:spPr>
          <a:xfrm flipH="1">
            <a:off x="9693135" y="2968758"/>
            <a:ext cx="3255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16" idx="1"/>
          </p:cNvCxnSpPr>
          <p:nvPr/>
        </p:nvCxnSpPr>
        <p:spPr>
          <a:xfrm>
            <a:off x="1656109" y="3027290"/>
            <a:ext cx="3996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17" idx="1"/>
          </p:cNvCxnSpPr>
          <p:nvPr/>
        </p:nvCxnSpPr>
        <p:spPr>
          <a:xfrm>
            <a:off x="1656109" y="3639102"/>
            <a:ext cx="3996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9689869" y="3493462"/>
            <a:ext cx="3255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9688781" y="4067140"/>
            <a:ext cx="3255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692046" y="4628842"/>
            <a:ext cx="3255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ight Brace 49"/>
          <p:cNvSpPr/>
          <p:nvPr/>
        </p:nvSpPr>
        <p:spPr>
          <a:xfrm>
            <a:off x="4979254" y="2900800"/>
            <a:ext cx="115260" cy="8490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5063778" y="3150733"/>
            <a:ext cx="1061124" cy="369332"/>
          </a:xfrm>
          <a:prstGeom prst="rect">
            <a:avLst/>
          </a:prstGeom>
          <a:noFill/>
        </p:spPr>
        <p:txBody>
          <a:bodyPr wrap="none" rtlCol="0">
            <a:spAutoFit/>
          </a:bodyPr>
          <a:lstStyle/>
          <a:p>
            <a:r>
              <a:rPr lang="en-US" dirty="0" smtClean="0"/>
              <a:t>Knock-on</a:t>
            </a:r>
            <a:endParaRPr lang="en-US" dirty="0"/>
          </a:p>
        </p:txBody>
      </p:sp>
      <p:sp>
        <p:nvSpPr>
          <p:cNvPr id="54" name="Left Brace 53"/>
          <p:cNvSpPr/>
          <p:nvPr/>
        </p:nvSpPr>
        <p:spPr>
          <a:xfrm>
            <a:off x="6669740" y="3885963"/>
            <a:ext cx="107577"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5522053" y="4158497"/>
            <a:ext cx="1104277" cy="369332"/>
          </a:xfrm>
          <a:prstGeom prst="rect">
            <a:avLst/>
          </a:prstGeom>
          <a:noFill/>
        </p:spPr>
        <p:txBody>
          <a:bodyPr wrap="none" rtlCol="0">
            <a:spAutoFit/>
          </a:bodyPr>
          <a:lstStyle/>
          <a:p>
            <a:r>
              <a:rPr lang="en-US" dirty="0" smtClean="0"/>
              <a:t>Radiolysis</a:t>
            </a:r>
            <a:endParaRPr lang="en-US" dirty="0"/>
          </a:p>
        </p:txBody>
      </p:sp>
      <p:sp>
        <p:nvSpPr>
          <p:cNvPr id="56" name="TextBox 55"/>
          <p:cNvSpPr txBox="1"/>
          <p:nvPr/>
        </p:nvSpPr>
        <p:spPr>
          <a:xfrm>
            <a:off x="337287" y="4999573"/>
            <a:ext cx="11274014" cy="1754326"/>
          </a:xfrm>
          <a:prstGeom prst="rect">
            <a:avLst/>
          </a:prstGeom>
          <a:noFill/>
        </p:spPr>
        <p:txBody>
          <a:bodyPr wrap="square" rtlCol="0">
            <a:spAutoFit/>
          </a:bodyPr>
          <a:lstStyle/>
          <a:p>
            <a:pPr marL="285750" indent="-285750" algn="just">
              <a:buFont typeface="Wingdings" panose="05000000000000000000" pitchFamily="2" charset="2"/>
              <a:buChar char="Ø"/>
            </a:pPr>
            <a:r>
              <a:rPr lang="en-US" sz="2400" dirty="0" smtClean="0">
                <a:solidFill>
                  <a:schemeClr val="tx1">
                    <a:lumMod val="65000"/>
                    <a:lumOff val="35000"/>
                  </a:schemeClr>
                </a:solidFill>
              </a:rPr>
              <a:t>Radiation damage is caused by either elastic or inelastic scattering of the incident electrons with the sample material.</a:t>
            </a:r>
          </a:p>
          <a:p>
            <a:pPr marL="285750" indent="-285750" algn="just">
              <a:buFont typeface="Wingdings" panose="05000000000000000000" pitchFamily="2" charset="2"/>
              <a:buChar char="Ø"/>
            </a:pPr>
            <a:endParaRPr lang="en-US" sz="1200" dirty="0" smtClean="0">
              <a:solidFill>
                <a:schemeClr val="tx1">
                  <a:lumMod val="65000"/>
                  <a:lumOff val="35000"/>
                </a:schemeClr>
              </a:solidFill>
            </a:endParaRPr>
          </a:p>
          <a:p>
            <a:pPr marL="285750" indent="-285750" algn="just">
              <a:buFont typeface="Wingdings" panose="05000000000000000000" pitchFamily="2" charset="2"/>
              <a:buChar char="Ø"/>
            </a:pPr>
            <a:r>
              <a:rPr lang="en-US" sz="2400" dirty="0" smtClean="0">
                <a:solidFill>
                  <a:schemeClr val="tx1">
                    <a:lumMod val="65000"/>
                    <a:lumOff val="35000"/>
                  </a:schemeClr>
                </a:solidFill>
              </a:rPr>
              <a:t>Heating is generally insignificant since temperature increase in most cases is at most a few degrees.</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9684246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071" y="161365"/>
            <a:ext cx="10741980" cy="707886"/>
          </a:xfrm>
          <a:prstGeom prst="rect">
            <a:avLst/>
          </a:prstGeom>
          <a:noFill/>
        </p:spPr>
        <p:txBody>
          <a:bodyPr wrap="none" rtlCol="0">
            <a:spAutoFit/>
          </a:bodyPr>
          <a:lstStyle/>
          <a:p>
            <a:r>
              <a:rPr lang="en-US" sz="4000" b="1" dirty="0" smtClean="0"/>
              <a:t>Proposed Damage Mechanisms for SXP Materials </a:t>
            </a:r>
            <a:endParaRPr lang="en-US" sz="4000" b="1" dirty="0"/>
          </a:p>
        </p:txBody>
      </p:sp>
      <p:sp>
        <p:nvSpPr>
          <p:cNvPr id="3" name="TextBox 2"/>
          <p:cNvSpPr txBox="1"/>
          <p:nvPr/>
        </p:nvSpPr>
        <p:spPr>
          <a:xfrm>
            <a:off x="436936" y="1258645"/>
            <a:ext cx="11040507" cy="4154984"/>
          </a:xfrm>
          <a:prstGeom prst="rect">
            <a:avLst/>
          </a:prstGeom>
          <a:noFill/>
        </p:spPr>
        <p:txBody>
          <a:bodyPr wrap="square" rtlCol="0">
            <a:spAutoFit/>
          </a:bodyPr>
          <a:lstStyle/>
          <a:p>
            <a:pPr marL="285750" indent="-285750" algn="just">
              <a:buFont typeface="Wingdings" panose="05000000000000000000" pitchFamily="2" charset="2"/>
              <a:buChar char="Ø"/>
            </a:pPr>
            <a:r>
              <a:rPr lang="en-US" sz="2400" dirty="0" smtClean="0">
                <a:solidFill>
                  <a:schemeClr val="tx1">
                    <a:lumMod val="65000"/>
                    <a:lumOff val="35000"/>
                  </a:schemeClr>
                </a:solidFill>
              </a:rPr>
              <a:t>For conducting PM materials, the dominant radiation damage mechanism is knock-on damage.</a:t>
            </a:r>
          </a:p>
          <a:p>
            <a:pPr marL="285750" indent="-285750" algn="just">
              <a:buFont typeface="Wingdings" panose="05000000000000000000" pitchFamily="2" charset="2"/>
              <a:buChar char="Ø"/>
            </a:pPr>
            <a:endParaRPr lang="en-US" sz="2400" dirty="0">
              <a:solidFill>
                <a:schemeClr val="tx1">
                  <a:lumMod val="65000"/>
                  <a:lumOff val="35000"/>
                </a:schemeClr>
              </a:solidFill>
            </a:endParaRPr>
          </a:p>
          <a:p>
            <a:pPr marL="285750" indent="-285750" algn="just">
              <a:buFont typeface="Wingdings" panose="05000000000000000000" pitchFamily="2" charset="2"/>
              <a:buChar char="Ø"/>
            </a:pPr>
            <a:r>
              <a:rPr lang="en-US" sz="2400" dirty="0" smtClean="0">
                <a:solidFill>
                  <a:schemeClr val="tx1">
                    <a:lumMod val="65000"/>
                    <a:lumOff val="35000"/>
                  </a:schemeClr>
                </a:solidFill>
              </a:rPr>
              <a:t>For non-conducting  SD materials, the dominant damage mechanisms depend on the composition and structure of the SD materials.</a:t>
            </a:r>
          </a:p>
          <a:p>
            <a:pPr marL="285750" indent="-285750" algn="just">
              <a:buFont typeface="Wingdings" panose="05000000000000000000" pitchFamily="2" charset="2"/>
              <a:buChar char="Ø"/>
            </a:pPr>
            <a:endParaRPr lang="en-US" sz="2400" dirty="0">
              <a:solidFill>
                <a:schemeClr val="tx1">
                  <a:lumMod val="65000"/>
                  <a:lumOff val="35000"/>
                </a:schemeClr>
              </a:solidFill>
            </a:endParaRPr>
          </a:p>
          <a:p>
            <a:pPr marL="800100" lvl="1" indent="-342900" algn="just">
              <a:buFont typeface="Wingdings" panose="05000000000000000000" pitchFamily="2" charset="2"/>
              <a:buChar char="§"/>
            </a:pPr>
            <a:r>
              <a:rPr lang="en-US" sz="2400" dirty="0" smtClean="0">
                <a:solidFill>
                  <a:schemeClr val="tx1">
                    <a:lumMod val="65000"/>
                    <a:lumOff val="35000"/>
                  </a:schemeClr>
                </a:solidFill>
              </a:rPr>
              <a:t>For SD1 with only Ge, As and Se, the observed experimental phenomena suggest that the damage mechanism is mainly radiolysis (or ionization) damage.</a:t>
            </a:r>
          </a:p>
          <a:p>
            <a:pPr marL="800100" lvl="1" indent="-342900" algn="just">
              <a:buFont typeface="Wingdings" panose="05000000000000000000" pitchFamily="2" charset="2"/>
              <a:buChar char="§"/>
            </a:pPr>
            <a:endParaRPr lang="en-US" sz="2400" dirty="0">
              <a:solidFill>
                <a:schemeClr val="tx1">
                  <a:lumMod val="65000"/>
                  <a:lumOff val="35000"/>
                </a:schemeClr>
              </a:solidFill>
            </a:endParaRPr>
          </a:p>
          <a:p>
            <a:pPr marL="800100" lvl="1" indent="-342900" algn="just">
              <a:buFont typeface="Wingdings" panose="05000000000000000000" pitchFamily="2" charset="2"/>
              <a:buChar char="§"/>
            </a:pPr>
            <a:r>
              <a:rPr lang="en-US" sz="2400" dirty="0" smtClean="0">
                <a:solidFill>
                  <a:schemeClr val="tx1">
                    <a:lumMod val="65000"/>
                    <a:lumOff val="35000"/>
                  </a:schemeClr>
                </a:solidFill>
              </a:rPr>
              <a:t>For SD delta with Si, Ge, As and Se, the observed experimental phenomena suggest that the damage is mainly caused by electro-static charging.</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4818748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0339" y="1031251"/>
            <a:ext cx="7791661" cy="4606471"/>
          </a:xfrm>
          <a:prstGeom prst="rect">
            <a:avLst/>
          </a:prstGeom>
        </p:spPr>
      </p:pic>
      <p:pic>
        <p:nvPicPr>
          <p:cNvPr id="3" name="Picture 2"/>
          <p:cNvPicPr>
            <a:picLocks noChangeAspect="1"/>
          </p:cNvPicPr>
          <p:nvPr/>
        </p:nvPicPr>
        <p:blipFill rotWithShape="1">
          <a:blip r:embed="rId3"/>
          <a:srcRect t="8091" b="507"/>
          <a:stretch/>
        </p:blipFill>
        <p:spPr>
          <a:xfrm>
            <a:off x="275661" y="1200245"/>
            <a:ext cx="4015333" cy="3980329"/>
          </a:xfrm>
          <a:prstGeom prst="rect">
            <a:avLst/>
          </a:prstGeom>
          <a:effectLst>
            <a:outerShdw blurRad="50800" dist="50800" dir="5400000" algn="ctr" rotWithShape="0">
              <a:srgbClr val="000000">
                <a:alpha val="76000"/>
              </a:srgbClr>
            </a:outerShdw>
          </a:effectLst>
        </p:spPr>
      </p:pic>
      <p:sp>
        <p:nvSpPr>
          <p:cNvPr id="4" name="TextBox 3"/>
          <p:cNvSpPr txBox="1"/>
          <p:nvPr/>
        </p:nvSpPr>
        <p:spPr>
          <a:xfrm>
            <a:off x="1054249" y="3528508"/>
            <a:ext cx="439544" cy="369332"/>
          </a:xfrm>
          <a:prstGeom prst="rect">
            <a:avLst/>
          </a:prstGeom>
          <a:noFill/>
        </p:spPr>
        <p:txBody>
          <a:bodyPr wrap="none" rtlCol="0">
            <a:spAutoFit/>
          </a:bodyPr>
          <a:lstStyle/>
          <a:p>
            <a:r>
              <a:rPr lang="en-US" b="1" dirty="0" smtClean="0">
                <a:solidFill>
                  <a:srgbClr val="0070C0"/>
                </a:solidFill>
              </a:rPr>
              <a:t>SD</a:t>
            </a:r>
            <a:endParaRPr lang="en-US" b="1" dirty="0">
              <a:solidFill>
                <a:srgbClr val="0070C0"/>
              </a:solidFill>
            </a:endParaRPr>
          </a:p>
        </p:txBody>
      </p:sp>
      <p:sp>
        <p:nvSpPr>
          <p:cNvPr id="5" name="TextBox 4"/>
          <p:cNvSpPr txBox="1"/>
          <p:nvPr/>
        </p:nvSpPr>
        <p:spPr>
          <a:xfrm>
            <a:off x="1020586" y="2334410"/>
            <a:ext cx="510076" cy="369332"/>
          </a:xfrm>
          <a:prstGeom prst="rect">
            <a:avLst/>
          </a:prstGeom>
          <a:noFill/>
        </p:spPr>
        <p:txBody>
          <a:bodyPr wrap="none" rtlCol="0">
            <a:spAutoFit/>
          </a:bodyPr>
          <a:lstStyle/>
          <a:p>
            <a:r>
              <a:rPr lang="en-US" b="1" dirty="0" smtClean="0">
                <a:solidFill>
                  <a:srgbClr val="0070C0"/>
                </a:solidFill>
              </a:rPr>
              <a:t>PM</a:t>
            </a:r>
            <a:endParaRPr lang="en-US" b="1" dirty="0">
              <a:solidFill>
                <a:srgbClr val="0070C0"/>
              </a:solidFill>
            </a:endParaRPr>
          </a:p>
        </p:txBody>
      </p:sp>
      <p:sp>
        <p:nvSpPr>
          <p:cNvPr id="6" name="TextBox 5"/>
          <p:cNvSpPr txBox="1"/>
          <p:nvPr/>
        </p:nvSpPr>
        <p:spPr>
          <a:xfrm>
            <a:off x="90546" y="141815"/>
            <a:ext cx="12101454" cy="707886"/>
          </a:xfrm>
          <a:prstGeom prst="rect">
            <a:avLst/>
          </a:prstGeom>
          <a:noFill/>
        </p:spPr>
        <p:txBody>
          <a:bodyPr wrap="none" rtlCol="0">
            <a:spAutoFit/>
          </a:bodyPr>
          <a:lstStyle/>
          <a:p>
            <a:r>
              <a:rPr lang="en-US" sz="4000" b="1" dirty="0" smtClean="0"/>
              <a:t>EDS line scan across SD1 layer in a blanket wafer sample</a:t>
            </a:r>
            <a:endParaRPr lang="en-US" sz="4000" b="1" dirty="0"/>
          </a:p>
        </p:txBody>
      </p:sp>
      <p:sp>
        <p:nvSpPr>
          <p:cNvPr id="7" name="TextBox 6"/>
          <p:cNvSpPr txBox="1"/>
          <p:nvPr/>
        </p:nvSpPr>
        <p:spPr>
          <a:xfrm>
            <a:off x="275661" y="5819272"/>
            <a:ext cx="11414920" cy="461665"/>
          </a:xfrm>
          <a:prstGeom prst="rect">
            <a:avLst/>
          </a:prstGeom>
          <a:noFill/>
        </p:spPr>
        <p:txBody>
          <a:bodyPr wrap="none" rtlCol="0">
            <a:spAutoFit/>
          </a:bodyPr>
          <a:lstStyle/>
          <a:p>
            <a:pPr marL="342900" indent="-342900" algn="just">
              <a:buFont typeface="Wingdings" panose="05000000000000000000" pitchFamily="2" charset="2"/>
              <a:buChar char="Ø"/>
            </a:pPr>
            <a:r>
              <a:rPr lang="en-US" sz="2400" dirty="0">
                <a:solidFill>
                  <a:schemeClr val="tx1">
                    <a:lumMod val="75000"/>
                    <a:lumOff val="25000"/>
                  </a:schemeClr>
                </a:solidFill>
              </a:rPr>
              <a:t> V</a:t>
            </a:r>
            <a:r>
              <a:rPr lang="en-US" sz="2400" dirty="0" smtClean="0">
                <a:solidFill>
                  <a:schemeClr val="tx1">
                    <a:lumMod val="75000"/>
                    <a:lumOff val="25000"/>
                  </a:schemeClr>
                </a:solidFill>
              </a:rPr>
              <a:t>ertical line scan profile shows no elemental redistribution during STEM/EDS analysis   </a:t>
            </a:r>
            <a:endParaRPr lang="en-US" sz="2400" dirty="0">
              <a:solidFill>
                <a:schemeClr val="tx1">
                  <a:lumMod val="75000"/>
                  <a:lumOff val="25000"/>
                </a:schemeClr>
              </a:solidFill>
            </a:endParaRPr>
          </a:p>
        </p:txBody>
      </p:sp>
      <p:sp>
        <p:nvSpPr>
          <p:cNvPr id="8" name="TextBox 7"/>
          <p:cNvSpPr txBox="1"/>
          <p:nvPr/>
        </p:nvSpPr>
        <p:spPr>
          <a:xfrm>
            <a:off x="432415" y="1324978"/>
            <a:ext cx="2267480" cy="369332"/>
          </a:xfrm>
          <a:prstGeom prst="rect">
            <a:avLst/>
          </a:prstGeom>
          <a:noFill/>
        </p:spPr>
        <p:txBody>
          <a:bodyPr wrap="none" rtlCol="0">
            <a:spAutoFit/>
          </a:bodyPr>
          <a:lstStyle/>
          <a:p>
            <a:r>
              <a:rPr lang="en-US" dirty="0" smtClean="0">
                <a:solidFill>
                  <a:schemeClr val="bg1"/>
                </a:solidFill>
              </a:rPr>
              <a:t>(200kV, TL131023001)</a:t>
            </a:r>
            <a:endParaRPr lang="en-US" dirty="0">
              <a:solidFill>
                <a:schemeClr val="bg1"/>
              </a:solidFill>
            </a:endParaRPr>
          </a:p>
        </p:txBody>
      </p:sp>
    </p:spTree>
    <p:extLst>
      <p:ext uri="{BB962C8B-B14F-4D97-AF65-F5344CB8AC3E}">
        <p14:creationId xmlns:p14="http://schemas.microsoft.com/office/powerpoint/2010/main" val="4873584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2623" y="1073643"/>
            <a:ext cx="6129271" cy="3781621"/>
          </a:xfrm>
          <a:prstGeom prst="rect">
            <a:avLst/>
          </a:prstGeom>
        </p:spPr>
      </p:pic>
      <p:pic>
        <p:nvPicPr>
          <p:cNvPr id="3" name="Picture 2"/>
          <p:cNvPicPr>
            <a:picLocks noChangeAspect="1"/>
          </p:cNvPicPr>
          <p:nvPr/>
        </p:nvPicPr>
        <p:blipFill rotWithShape="1">
          <a:blip r:embed="rId3"/>
          <a:srcRect t="21101" b="15390"/>
          <a:stretch/>
        </p:blipFill>
        <p:spPr>
          <a:xfrm>
            <a:off x="745114" y="1207603"/>
            <a:ext cx="4371975" cy="3647661"/>
          </a:xfrm>
          <a:prstGeom prst="rect">
            <a:avLst/>
          </a:prstGeom>
        </p:spPr>
      </p:pic>
      <p:sp>
        <p:nvSpPr>
          <p:cNvPr id="4" name="TextBox 3"/>
          <p:cNvSpPr txBox="1"/>
          <p:nvPr/>
        </p:nvSpPr>
        <p:spPr>
          <a:xfrm>
            <a:off x="433982" y="120008"/>
            <a:ext cx="11392734" cy="707886"/>
          </a:xfrm>
          <a:prstGeom prst="rect">
            <a:avLst/>
          </a:prstGeom>
          <a:noFill/>
        </p:spPr>
        <p:txBody>
          <a:bodyPr wrap="none" rtlCol="0">
            <a:spAutoFit/>
          </a:bodyPr>
          <a:lstStyle/>
          <a:p>
            <a:r>
              <a:rPr lang="en-US" sz="4000" b="1" dirty="0" smtClean="0"/>
              <a:t>EDS line scan across SD delta layer in a blanket wafer</a:t>
            </a:r>
            <a:endParaRPr lang="en-US" sz="4000" b="1" dirty="0"/>
          </a:p>
        </p:txBody>
      </p:sp>
      <p:sp>
        <p:nvSpPr>
          <p:cNvPr id="5" name="TextBox 4"/>
          <p:cNvSpPr txBox="1"/>
          <p:nvPr/>
        </p:nvSpPr>
        <p:spPr>
          <a:xfrm>
            <a:off x="745114" y="1305100"/>
            <a:ext cx="2267480" cy="369332"/>
          </a:xfrm>
          <a:prstGeom prst="rect">
            <a:avLst/>
          </a:prstGeom>
          <a:noFill/>
        </p:spPr>
        <p:txBody>
          <a:bodyPr wrap="none" rtlCol="0">
            <a:spAutoFit/>
          </a:bodyPr>
          <a:lstStyle/>
          <a:p>
            <a:r>
              <a:rPr lang="en-US" dirty="0" smtClean="0">
                <a:solidFill>
                  <a:schemeClr val="bg1"/>
                </a:solidFill>
              </a:rPr>
              <a:t>(200kV, TL150209001)</a:t>
            </a:r>
            <a:endParaRPr lang="en-US" dirty="0">
              <a:solidFill>
                <a:schemeClr val="bg1"/>
              </a:solidFill>
            </a:endParaRPr>
          </a:p>
        </p:txBody>
      </p:sp>
      <p:sp>
        <p:nvSpPr>
          <p:cNvPr id="6" name="TextBox 5"/>
          <p:cNvSpPr txBox="1"/>
          <p:nvPr/>
        </p:nvSpPr>
        <p:spPr>
          <a:xfrm>
            <a:off x="1030525" y="2503375"/>
            <a:ext cx="510076" cy="369332"/>
          </a:xfrm>
          <a:prstGeom prst="rect">
            <a:avLst/>
          </a:prstGeom>
          <a:noFill/>
        </p:spPr>
        <p:txBody>
          <a:bodyPr wrap="none" rtlCol="0">
            <a:spAutoFit/>
          </a:bodyPr>
          <a:lstStyle/>
          <a:p>
            <a:r>
              <a:rPr lang="en-US" b="1" dirty="0" smtClean="0">
                <a:solidFill>
                  <a:srgbClr val="0070C0"/>
                </a:solidFill>
              </a:rPr>
              <a:t>PM</a:t>
            </a:r>
            <a:endParaRPr lang="en-US" b="1" dirty="0">
              <a:solidFill>
                <a:srgbClr val="0070C0"/>
              </a:solidFill>
            </a:endParaRPr>
          </a:p>
        </p:txBody>
      </p:sp>
      <p:sp>
        <p:nvSpPr>
          <p:cNvPr id="7" name="TextBox 6"/>
          <p:cNvSpPr txBox="1"/>
          <p:nvPr/>
        </p:nvSpPr>
        <p:spPr>
          <a:xfrm>
            <a:off x="1065791" y="3679319"/>
            <a:ext cx="439544" cy="369332"/>
          </a:xfrm>
          <a:prstGeom prst="rect">
            <a:avLst/>
          </a:prstGeom>
          <a:noFill/>
        </p:spPr>
        <p:txBody>
          <a:bodyPr wrap="none" rtlCol="0">
            <a:spAutoFit/>
          </a:bodyPr>
          <a:lstStyle/>
          <a:p>
            <a:r>
              <a:rPr lang="en-US" b="1" dirty="0" smtClean="0">
                <a:solidFill>
                  <a:srgbClr val="0070C0"/>
                </a:solidFill>
              </a:rPr>
              <a:t>SD</a:t>
            </a:r>
            <a:endParaRPr lang="en-US" b="1" dirty="0">
              <a:solidFill>
                <a:srgbClr val="0070C0"/>
              </a:solidFill>
            </a:endParaRPr>
          </a:p>
        </p:txBody>
      </p:sp>
      <p:sp>
        <p:nvSpPr>
          <p:cNvPr id="8" name="TextBox 7"/>
          <p:cNvSpPr txBox="1"/>
          <p:nvPr/>
        </p:nvSpPr>
        <p:spPr>
          <a:xfrm>
            <a:off x="269091" y="5234973"/>
            <a:ext cx="11457871" cy="830997"/>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75000"/>
                    <a:lumOff val="25000"/>
                  </a:schemeClr>
                </a:solidFill>
              </a:rPr>
              <a:t>EDS line scan indicates that As and Se move to the SD/C interfaces and Si and O move to the center of SD layer while there is essentially no movement for Ge atoms.    </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0763053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4340" y="0"/>
            <a:ext cx="11451596" cy="707886"/>
          </a:xfrm>
          <a:prstGeom prst="rect">
            <a:avLst/>
          </a:prstGeom>
          <a:noFill/>
        </p:spPr>
        <p:txBody>
          <a:bodyPr wrap="none" rtlCol="0">
            <a:spAutoFit/>
          </a:bodyPr>
          <a:lstStyle/>
          <a:p>
            <a:r>
              <a:rPr lang="en-US" sz="4000" b="1" dirty="0" smtClean="0"/>
              <a:t>EDS elemental maps for SD delta in a blanket wafer</a:t>
            </a:r>
            <a:endParaRPr lang="en-US" sz="4000" b="1" dirty="0"/>
          </a:p>
        </p:txBody>
      </p:sp>
      <p:pic>
        <p:nvPicPr>
          <p:cNvPr id="4" name="Picture 3"/>
          <p:cNvPicPr>
            <a:picLocks noChangeAspect="1"/>
          </p:cNvPicPr>
          <p:nvPr/>
        </p:nvPicPr>
        <p:blipFill>
          <a:blip r:embed="rId2"/>
          <a:stretch>
            <a:fillRect/>
          </a:stretch>
        </p:blipFill>
        <p:spPr>
          <a:xfrm>
            <a:off x="630412" y="660783"/>
            <a:ext cx="10949694" cy="5474847"/>
          </a:xfrm>
          <a:prstGeom prst="rect">
            <a:avLst/>
          </a:prstGeom>
        </p:spPr>
      </p:pic>
      <p:sp>
        <p:nvSpPr>
          <p:cNvPr id="5" name="TextBox 4"/>
          <p:cNvSpPr txBox="1"/>
          <p:nvPr/>
        </p:nvSpPr>
        <p:spPr>
          <a:xfrm>
            <a:off x="654340" y="660784"/>
            <a:ext cx="817853" cy="369332"/>
          </a:xfrm>
          <a:prstGeom prst="rect">
            <a:avLst/>
          </a:prstGeom>
          <a:noFill/>
        </p:spPr>
        <p:txBody>
          <a:bodyPr wrap="none" rtlCol="0">
            <a:spAutoFit/>
          </a:bodyPr>
          <a:lstStyle/>
          <a:p>
            <a:r>
              <a:rPr lang="en-US" b="1" dirty="0" smtClean="0">
                <a:solidFill>
                  <a:srgbClr val="FF0000"/>
                </a:solidFill>
              </a:rPr>
              <a:t>O map</a:t>
            </a:r>
            <a:endParaRPr lang="en-US" b="1" dirty="0">
              <a:solidFill>
                <a:srgbClr val="FF0000"/>
              </a:solidFill>
            </a:endParaRPr>
          </a:p>
        </p:txBody>
      </p:sp>
      <p:sp>
        <p:nvSpPr>
          <p:cNvPr id="6" name="TextBox 5"/>
          <p:cNvSpPr txBox="1"/>
          <p:nvPr/>
        </p:nvSpPr>
        <p:spPr>
          <a:xfrm>
            <a:off x="3438428" y="660784"/>
            <a:ext cx="827471" cy="369332"/>
          </a:xfrm>
          <a:prstGeom prst="rect">
            <a:avLst/>
          </a:prstGeom>
          <a:noFill/>
        </p:spPr>
        <p:txBody>
          <a:bodyPr wrap="none" rtlCol="0">
            <a:spAutoFit/>
          </a:bodyPr>
          <a:lstStyle/>
          <a:p>
            <a:r>
              <a:rPr lang="en-US" b="1" dirty="0" smtClean="0">
                <a:solidFill>
                  <a:srgbClr val="FF0000"/>
                </a:solidFill>
              </a:rPr>
              <a:t>Si map</a:t>
            </a:r>
            <a:endParaRPr lang="en-US" b="1" dirty="0">
              <a:solidFill>
                <a:srgbClr val="FF0000"/>
              </a:solidFill>
            </a:endParaRPr>
          </a:p>
        </p:txBody>
      </p:sp>
      <p:sp>
        <p:nvSpPr>
          <p:cNvPr id="7" name="TextBox 6"/>
          <p:cNvSpPr txBox="1"/>
          <p:nvPr/>
        </p:nvSpPr>
        <p:spPr>
          <a:xfrm>
            <a:off x="6232134" y="660784"/>
            <a:ext cx="846707" cy="369332"/>
          </a:xfrm>
          <a:prstGeom prst="rect">
            <a:avLst/>
          </a:prstGeom>
          <a:noFill/>
        </p:spPr>
        <p:txBody>
          <a:bodyPr wrap="none" rtlCol="0">
            <a:spAutoFit/>
          </a:bodyPr>
          <a:lstStyle/>
          <a:p>
            <a:r>
              <a:rPr lang="en-US" b="1" dirty="0" smtClean="0">
                <a:solidFill>
                  <a:srgbClr val="FF0000"/>
                </a:solidFill>
              </a:rPr>
              <a:t>In map</a:t>
            </a:r>
            <a:endParaRPr lang="en-US" b="1" dirty="0">
              <a:solidFill>
                <a:srgbClr val="FF0000"/>
              </a:solidFill>
            </a:endParaRPr>
          </a:p>
        </p:txBody>
      </p:sp>
      <p:sp>
        <p:nvSpPr>
          <p:cNvPr id="8" name="TextBox 7"/>
          <p:cNvSpPr txBox="1"/>
          <p:nvPr/>
        </p:nvSpPr>
        <p:spPr>
          <a:xfrm>
            <a:off x="8932511" y="660784"/>
            <a:ext cx="894797" cy="369332"/>
          </a:xfrm>
          <a:prstGeom prst="rect">
            <a:avLst/>
          </a:prstGeom>
          <a:noFill/>
        </p:spPr>
        <p:txBody>
          <a:bodyPr wrap="none" rtlCol="0">
            <a:spAutoFit/>
          </a:bodyPr>
          <a:lstStyle/>
          <a:p>
            <a:r>
              <a:rPr lang="en-US" b="1" dirty="0">
                <a:solidFill>
                  <a:srgbClr val="FF0000"/>
                </a:solidFill>
              </a:rPr>
              <a:t>S</a:t>
            </a:r>
            <a:r>
              <a:rPr lang="en-US" b="1" dirty="0" smtClean="0">
                <a:solidFill>
                  <a:srgbClr val="FF0000"/>
                </a:solidFill>
              </a:rPr>
              <a:t>b map</a:t>
            </a:r>
            <a:endParaRPr lang="en-US" b="1" dirty="0">
              <a:solidFill>
                <a:srgbClr val="FF0000"/>
              </a:solidFill>
            </a:endParaRPr>
          </a:p>
        </p:txBody>
      </p:sp>
      <p:sp>
        <p:nvSpPr>
          <p:cNvPr id="9" name="TextBox 8"/>
          <p:cNvSpPr txBox="1"/>
          <p:nvPr/>
        </p:nvSpPr>
        <p:spPr>
          <a:xfrm>
            <a:off x="630412" y="3398207"/>
            <a:ext cx="924548" cy="369332"/>
          </a:xfrm>
          <a:prstGeom prst="rect">
            <a:avLst/>
          </a:prstGeom>
          <a:noFill/>
        </p:spPr>
        <p:txBody>
          <a:bodyPr wrap="none" rtlCol="0">
            <a:spAutoFit/>
          </a:bodyPr>
          <a:lstStyle/>
          <a:p>
            <a:r>
              <a:rPr lang="en-US" b="1" dirty="0" smtClean="0">
                <a:solidFill>
                  <a:srgbClr val="FF0000"/>
                </a:solidFill>
              </a:rPr>
              <a:t>Te  map</a:t>
            </a:r>
            <a:endParaRPr lang="en-US" b="1" dirty="0">
              <a:solidFill>
                <a:srgbClr val="FF0000"/>
              </a:solidFill>
            </a:endParaRPr>
          </a:p>
        </p:txBody>
      </p:sp>
      <p:sp>
        <p:nvSpPr>
          <p:cNvPr id="10" name="TextBox 9"/>
          <p:cNvSpPr txBox="1"/>
          <p:nvPr/>
        </p:nvSpPr>
        <p:spPr>
          <a:xfrm>
            <a:off x="3504034" y="3398207"/>
            <a:ext cx="893193" cy="369332"/>
          </a:xfrm>
          <a:prstGeom prst="rect">
            <a:avLst/>
          </a:prstGeom>
          <a:noFill/>
        </p:spPr>
        <p:txBody>
          <a:bodyPr wrap="none" rtlCol="0">
            <a:spAutoFit/>
          </a:bodyPr>
          <a:lstStyle/>
          <a:p>
            <a:r>
              <a:rPr lang="en-US" b="1" dirty="0" smtClean="0">
                <a:solidFill>
                  <a:srgbClr val="FF0000"/>
                </a:solidFill>
              </a:rPr>
              <a:t>As map</a:t>
            </a:r>
            <a:endParaRPr lang="en-US" b="1" dirty="0">
              <a:solidFill>
                <a:srgbClr val="FF0000"/>
              </a:solidFill>
            </a:endParaRPr>
          </a:p>
        </p:txBody>
      </p:sp>
      <p:sp>
        <p:nvSpPr>
          <p:cNvPr id="11" name="TextBox 10"/>
          <p:cNvSpPr txBox="1"/>
          <p:nvPr/>
        </p:nvSpPr>
        <p:spPr>
          <a:xfrm>
            <a:off x="6162873" y="3398207"/>
            <a:ext cx="925253" cy="369332"/>
          </a:xfrm>
          <a:prstGeom prst="rect">
            <a:avLst/>
          </a:prstGeom>
          <a:noFill/>
        </p:spPr>
        <p:txBody>
          <a:bodyPr wrap="none" rtlCol="0">
            <a:spAutoFit/>
          </a:bodyPr>
          <a:lstStyle/>
          <a:p>
            <a:r>
              <a:rPr lang="en-US" b="1" dirty="0" smtClean="0">
                <a:solidFill>
                  <a:srgbClr val="FF0000"/>
                </a:solidFill>
              </a:rPr>
              <a:t>Ge map</a:t>
            </a:r>
            <a:endParaRPr lang="en-US" b="1" dirty="0">
              <a:solidFill>
                <a:srgbClr val="FF0000"/>
              </a:solidFill>
            </a:endParaRPr>
          </a:p>
        </p:txBody>
      </p:sp>
      <p:sp>
        <p:nvSpPr>
          <p:cNvPr id="12" name="TextBox 11"/>
          <p:cNvSpPr txBox="1"/>
          <p:nvPr/>
        </p:nvSpPr>
        <p:spPr>
          <a:xfrm>
            <a:off x="8932743" y="3398207"/>
            <a:ext cx="886781" cy="369332"/>
          </a:xfrm>
          <a:prstGeom prst="rect">
            <a:avLst/>
          </a:prstGeom>
          <a:noFill/>
        </p:spPr>
        <p:txBody>
          <a:bodyPr wrap="none" rtlCol="0">
            <a:spAutoFit/>
          </a:bodyPr>
          <a:lstStyle/>
          <a:p>
            <a:r>
              <a:rPr lang="en-US" b="1" dirty="0" smtClean="0">
                <a:solidFill>
                  <a:srgbClr val="FF0000"/>
                </a:solidFill>
              </a:rPr>
              <a:t>Se map</a:t>
            </a:r>
            <a:endParaRPr lang="en-US" b="1" dirty="0">
              <a:solidFill>
                <a:srgbClr val="FF0000"/>
              </a:solidFill>
            </a:endParaRPr>
          </a:p>
        </p:txBody>
      </p:sp>
      <p:sp>
        <p:nvSpPr>
          <p:cNvPr id="13" name="TextBox 12"/>
          <p:cNvSpPr txBox="1"/>
          <p:nvPr/>
        </p:nvSpPr>
        <p:spPr>
          <a:xfrm>
            <a:off x="213335" y="5965416"/>
            <a:ext cx="11457871" cy="830997"/>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75000"/>
                    <a:lumOff val="25000"/>
                  </a:schemeClr>
                </a:solidFill>
              </a:rPr>
              <a:t>EDS maps show that As and Se move to the SD/C interfaces and Si and O move to the center of SD layer while there is essentially no movement for Ge atoms.    </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14640999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6578" y="692429"/>
            <a:ext cx="2483045" cy="2483045"/>
          </a:xfrm>
          <a:prstGeom prst="rect">
            <a:avLst/>
          </a:prstGeom>
        </p:spPr>
      </p:pic>
      <p:pic>
        <p:nvPicPr>
          <p:cNvPr id="3" name="Picture 2"/>
          <p:cNvPicPr>
            <a:picLocks noChangeAspect="1"/>
          </p:cNvPicPr>
          <p:nvPr/>
        </p:nvPicPr>
        <p:blipFill>
          <a:blip r:embed="rId3"/>
          <a:stretch>
            <a:fillRect/>
          </a:stretch>
        </p:blipFill>
        <p:spPr>
          <a:xfrm>
            <a:off x="760101" y="692428"/>
            <a:ext cx="2483046" cy="2483046"/>
          </a:xfrm>
          <a:prstGeom prst="rect">
            <a:avLst/>
          </a:prstGeom>
        </p:spPr>
      </p:pic>
      <p:pic>
        <p:nvPicPr>
          <p:cNvPr id="4" name="Picture 3"/>
          <p:cNvPicPr>
            <a:picLocks noChangeAspect="1"/>
          </p:cNvPicPr>
          <p:nvPr/>
        </p:nvPicPr>
        <p:blipFill>
          <a:blip r:embed="rId4"/>
          <a:stretch>
            <a:fillRect/>
          </a:stretch>
        </p:blipFill>
        <p:spPr>
          <a:xfrm>
            <a:off x="6033054" y="692429"/>
            <a:ext cx="2483046" cy="2483046"/>
          </a:xfrm>
          <a:prstGeom prst="rect">
            <a:avLst/>
          </a:prstGeom>
        </p:spPr>
      </p:pic>
      <p:pic>
        <p:nvPicPr>
          <p:cNvPr id="5" name="Picture 4"/>
          <p:cNvPicPr>
            <a:picLocks noChangeAspect="1"/>
          </p:cNvPicPr>
          <p:nvPr/>
        </p:nvPicPr>
        <p:blipFill>
          <a:blip r:embed="rId5"/>
          <a:stretch>
            <a:fillRect/>
          </a:stretch>
        </p:blipFill>
        <p:spPr>
          <a:xfrm>
            <a:off x="8669531" y="692428"/>
            <a:ext cx="2483046" cy="2483046"/>
          </a:xfrm>
          <a:prstGeom prst="rect">
            <a:avLst/>
          </a:prstGeom>
        </p:spPr>
      </p:pic>
      <p:pic>
        <p:nvPicPr>
          <p:cNvPr id="6" name="Picture 5"/>
          <p:cNvPicPr>
            <a:picLocks noChangeAspect="1"/>
          </p:cNvPicPr>
          <p:nvPr/>
        </p:nvPicPr>
        <p:blipFill>
          <a:blip r:embed="rId6"/>
          <a:stretch>
            <a:fillRect/>
          </a:stretch>
        </p:blipFill>
        <p:spPr>
          <a:xfrm>
            <a:off x="760101" y="3256724"/>
            <a:ext cx="2483046" cy="2483046"/>
          </a:xfrm>
          <a:prstGeom prst="rect">
            <a:avLst/>
          </a:prstGeom>
        </p:spPr>
      </p:pic>
      <p:pic>
        <p:nvPicPr>
          <p:cNvPr id="7" name="Picture 6"/>
          <p:cNvPicPr>
            <a:picLocks noChangeAspect="1"/>
          </p:cNvPicPr>
          <p:nvPr/>
        </p:nvPicPr>
        <p:blipFill>
          <a:blip r:embed="rId7"/>
          <a:stretch>
            <a:fillRect/>
          </a:stretch>
        </p:blipFill>
        <p:spPr>
          <a:xfrm>
            <a:off x="3396578" y="3256724"/>
            <a:ext cx="2483045" cy="2483045"/>
          </a:xfrm>
          <a:prstGeom prst="rect">
            <a:avLst/>
          </a:prstGeom>
        </p:spPr>
      </p:pic>
      <p:pic>
        <p:nvPicPr>
          <p:cNvPr id="8" name="Picture 7"/>
          <p:cNvPicPr>
            <a:picLocks noChangeAspect="1"/>
          </p:cNvPicPr>
          <p:nvPr/>
        </p:nvPicPr>
        <p:blipFill>
          <a:blip r:embed="rId8"/>
          <a:stretch>
            <a:fillRect/>
          </a:stretch>
        </p:blipFill>
        <p:spPr>
          <a:xfrm>
            <a:off x="8669531" y="3256724"/>
            <a:ext cx="2483046" cy="2483046"/>
          </a:xfrm>
          <a:prstGeom prst="rect">
            <a:avLst/>
          </a:prstGeom>
        </p:spPr>
      </p:pic>
      <p:pic>
        <p:nvPicPr>
          <p:cNvPr id="9" name="Picture 8"/>
          <p:cNvPicPr>
            <a:picLocks noChangeAspect="1"/>
          </p:cNvPicPr>
          <p:nvPr/>
        </p:nvPicPr>
        <p:blipFill>
          <a:blip r:embed="rId9"/>
          <a:stretch>
            <a:fillRect/>
          </a:stretch>
        </p:blipFill>
        <p:spPr>
          <a:xfrm>
            <a:off x="6033054" y="3256724"/>
            <a:ext cx="2483046" cy="2483046"/>
          </a:xfrm>
          <a:prstGeom prst="rect">
            <a:avLst/>
          </a:prstGeom>
        </p:spPr>
      </p:pic>
      <p:sp>
        <p:nvSpPr>
          <p:cNvPr id="10" name="TextBox 9"/>
          <p:cNvSpPr txBox="1"/>
          <p:nvPr/>
        </p:nvSpPr>
        <p:spPr>
          <a:xfrm>
            <a:off x="763669" y="700540"/>
            <a:ext cx="817853" cy="369332"/>
          </a:xfrm>
          <a:prstGeom prst="rect">
            <a:avLst/>
          </a:prstGeom>
          <a:noFill/>
        </p:spPr>
        <p:txBody>
          <a:bodyPr wrap="none" rtlCol="0">
            <a:spAutoFit/>
          </a:bodyPr>
          <a:lstStyle/>
          <a:p>
            <a:r>
              <a:rPr lang="en-US" b="1" dirty="0" smtClean="0">
                <a:solidFill>
                  <a:srgbClr val="FF0000"/>
                </a:solidFill>
              </a:rPr>
              <a:t>O map</a:t>
            </a:r>
            <a:endParaRPr lang="en-US" b="1" dirty="0">
              <a:solidFill>
                <a:srgbClr val="FF0000"/>
              </a:solidFill>
            </a:endParaRPr>
          </a:p>
        </p:txBody>
      </p:sp>
      <p:sp>
        <p:nvSpPr>
          <p:cNvPr id="11" name="TextBox 10"/>
          <p:cNvSpPr txBox="1"/>
          <p:nvPr/>
        </p:nvSpPr>
        <p:spPr>
          <a:xfrm>
            <a:off x="3408609" y="700540"/>
            <a:ext cx="827471" cy="369332"/>
          </a:xfrm>
          <a:prstGeom prst="rect">
            <a:avLst/>
          </a:prstGeom>
          <a:noFill/>
        </p:spPr>
        <p:txBody>
          <a:bodyPr wrap="none" rtlCol="0">
            <a:spAutoFit/>
          </a:bodyPr>
          <a:lstStyle/>
          <a:p>
            <a:r>
              <a:rPr lang="en-US" b="1" dirty="0" smtClean="0">
                <a:solidFill>
                  <a:srgbClr val="FF0000"/>
                </a:solidFill>
              </a:rPr>
              <a:t>Si map</a:t>
            </a:r>
            <a:endParaRPr lang="en-US" b="1" dirty="0">
              <a:solidFill>
                <a:srgbClr val="FF0000"/>
              </a:solidFill>
            </a:endParaRPr>
          </a:p>
        </p:txBody>
      </p:sp>
      <p:sp>
        <p:nvSpPr>
          <p:cNvPr id="12" name="TextBox 11"/>
          <p:cNvSpPr txBox="1"/>
          <p:nvPr/>
        </p:nvSpPr>
        <p:spPr>
          <a:xfrm>
            <a:off x="6053228" y="720418"/>
            <a:ext cx="846707" cy="369332"/>
          </a:xfrm>
          <a:prstGeom prst="rect">
            <a:avLst/>
          </a:prstGeom>
          <a:noFill/>
        </p:spPr>
        <p:txBody>
          <a:bodyPr wrap="none" rtlCol="0">
            <a:spAutoFit/>
          </a:bodyPr>
          <a:lstStyle/>
          <a:p>
            <a:r>
              <a:rPr lang="en-US" b="1" dirty="0" smtClean="0">
                <a:solidFill>
                  <a:srgbClr val="FF0000"/>
                </a:solidFill>
              </a:rPr>
              <a:t>In map</a:t>
            </a:r>
            <a:endParaRPr lang="en-US" b="1" dirty="0">
              <a:solidFill>
                <a:srgbClr val="FF0000"/>
              </a:solidFill>
            </a:endParaRPr>
          </a:p>
        </p:txBody>
      </p:sp>
      <p:sp>
        <p:nvSpPr>
          <p:cNvPr id="13" name="TextBox 12"/>
          <p:cNvSpPr txBox="1"/>
          <p:nvPr/>
        </p:nvSpPr>
        <p:spPr>
          <a:xfrm>
            <a:off x="8703910" y="720419"/>
            <a:ext cx="894797" cy="369332"/>
          </a:xfrm>
          <a:prstGeom prst="rect">
            <a:avLst/>
          </a:prstGeom>
          <a:noFill/>
        </p:spPr>
        <p:txBody>
          <a:bodyPr wrap="none" rtlCol="0">
            <a:spAutoFit/>
          </a:bodyPr>
          <a:lstStyle/>
          <a:p>
            <a:r>
              <a:rPr lang="en-US" b="1" dirty="0">
                <a:solidFill>
                  <a:srgbClr val="FF0000"/>
                </a:solidFill>
              </a:rPr>
              <a:t>S</a:t>
            </a:r>
            <a:r>
              <a:rPr lang="en-US" b="1" dirty="0" smtClean="0">
                <a:solidFill>
                  <a:srgbClr val="FF0000"/>
                </a:solidFill>
              </a:rPr>
              <a:t>b map</a:t>
            </a:r>
            <a:endParaRPr lang="en-US" b="1" dirty="0">
              <a:solidFill>
                <a:srgbClr val="FF0000"/>
              </a:solidFill>
            </a:endParaRPr>
          </a:p>
        </p:txBody>
      </p:sp>
      <p:sp>
        <p:nvSpPr>
          <p:cNvPr id="14" name="TextBox 13"/>
          <p:cNvSpPr txBox="1"/>
          <p:nvPr/>
        </p:nvSpPr>
        <p:spPr>
          <a:xfrm>
            <a:off x="759619" y="3268998"/>
            <a:ext cx="924548" cy="369332"/>
          </a:xfrm>
          <a:prstGeom prst="rect">
            <a:avLst/>
          </a:prstGeom>
          <a:noFill/>
        </p:spPr>
        <p:txBody>
          <a:bodyPr wrap="none" rtlCol="0">
            <a:spAutoFit/>
          </a:bodyPr>
          <a:lstStyle/>
          <a:p>
            <a:r>
              <a:rPr lang="en-US" b="1" dirty="0" smtClean="0">
                <a:solidFill>
                  <a:srgbClr val="FF0000"/>
                </a:solidFill>
              </a:rPr>
              <a:t>Te  map</a:t>
            </a:r>
            <a:endParaRPr lang="en-US" b="1" dirty="0">
              <a:solidFill>
                <a:srgbClr val="FF0000"/>
              </a:solidFill>
            </a:endParaRPr>
          </a:p>
        </p:txBody>
      </p:sp>
      <p:sp>
        <p:nvSpPr>
          <p:cNvPr id="15" name="TextBox 14"/>
          <p:cNvSpPr txBox="1"/>
          <p:nvPr/>
        </p:nvSpPr>
        <p:spPr>
          <a:xfrm>
            <a:off x="3404641" y="3268999"/>
            <a:ext cx="925253" cy="369332"/>
          </a:xfrm>
          <a:prstGeom prst="rect">
            <a:avLst/>
          </a:prstGeom>
          <a:noFill/>
        </p:spPr>
        <p:txBody>
          <a:bodyPr wrap="none" rtlCol="0">
            <a:spAutoFit/>
          </a:bodyPr>
          <a:lstStyle/>
          <a:p>
            <a:r>
              <a:rPr lang="en-US" b="1" dirty="0" smtClean="0">
                <a:solidFill>
                  <a:srgbClr val="FF0000"/>
                </a:solidFill>
              </a:rPr>
              <a:t>Ge map</a:t>
            </a:r>
            <a:endParaRPr lang="en-US" b="1" dirty="0">
              <a:solidFill>
                <a:srgbClr val="FF0000"/>
              </a:solidFill>
            </a:endParaRPr>
          </a:p>
        </p:txBody>
      </p:sp>
      <p:sp>
        <p:nvSpPr>
          <p:cNvPr id="16" name="TextBox 15"/>
          <p:cNvSpPr txBox="1"/>
          <p:nvPr/>
        </p:nvSpPr>
        <p:spPr>
          <a:xfrm>
            <a:off x="6033663" y="3268998"/>
            <a:ext cx="893193" cy="369332"/>
          </a:xfrm>
          <a:prstGeom prst="rect">
            <a:avLst/>
          </a:prstGeom>
          <a:noFill/>
        </p:spPr>
        <p:txBody>
          <a:bodyPr wrap="none" rtlCol="0">
            <a:spAutoFit/>
          </a:bodyPr>
          <a:lstStyle/>
          <a:p>
            <a:r>
              <a:rPr lang="en-US" b="1" dirty="0" smtClean="0">
                <a:solidFill>
                  <a:srgbClr val="FF0000"/>
                </a:solidFill>
              </a:rPr>
              <a:t>As map</a:t>
            </a:r>
            <a:endParaRPr lang="en-US" b="1" dirty="0">
              <a:solidFill>
                <a:srgbClr val="FF0000"/>
              </a:solidFill>
            </a:endParaRPr>
          </a:p>
        </p:txBody>
      </p:sp>
      <p:sp>
        <p:nvSpPr>
          <p:cNvPr id="17" name="TextBox 16"/>
          <p:cNvSpPr txBox="1"/>
          <p:nvPr/>
        </p:nvSpPr>
        <p:spPr>
          <a:xfrm>
            <a:off x="8674325" y="3259059"/>
            <a:ext cx="886781" cy="369332"/>
          </a:xfrm>
          <a:prstGeom prst="rect">
            <a:avLst/>
          </a:prstGeom>
          <a:noFill/>
        </p:spPr>
        <p:txBody>
          <a:bodyPr wrap="none" rtlCol="0">
            <a:spAutoFit/>
          </a:bodyPr>
          <a:lstStyle/>
          <a:p>
            <a:r>
              <a:rPr lang="en-US" b="1" dirty="0" smtClean="0">
                <a:solidFill>
                  <a:srgbClr val="FF0000"/>
                </a:solidFill>
              </a:rPr>
              <a:t>Se map</a:t>
            </a:r>
            <a:endParaRPr lang="en-US" b="1" dirty="0">
              <a:solidFill>
                <a:srgbClr val="FF0000"/>
              </a:solidFill>
            </a:endParaRPr>
          </a:p>
        </p:txBody>
      </p:sp>
      <p:sp>
        <p:nvSpPr>
          <p:cNvPr id="18" name="TextBox 17"/>
          <p:cNvSpPr txBox="1"/>
          <p:nvPr/>
        </p:nvSpPr>
        <p:spPr>
          <a:xfrm>
            <a:off x="1322149" y="0"/>
            <a:ext cx="9421810" cy="707886"/>
          </a:xfrm>
          <a:prstGeom prst="rect">
            <a:avLst/>
          </a:prstGeom>
          <a:noFill/>
        </p:spPr>
        <p:txBody>
          <a:bodyPr wrap="none" rtlCol="0">
            <a:spAutoFit/>
          </a:bodyPr>
          <a:lstStyle/>
          <a:p>
            <a:r>
              <a:rPr lang="en-US" sz="4000" b="1" dirty="0" smtClean="0"/>
              <a:t>EDS elemental maps for cells using SD delta</a:t>
            </a:r>
            <a:endParaRPr lang="en-US" sz="4000" b="1" dirty="0"/>
          </a:p>
        </p:txBody>
      </p:sp>
      <p:sp>
        <p:nvSpPr>
          <p:cNvPr id="19" name="TextBox 18"/>
          <p:cNvSpPr txBox="1"/>
          <p:nvPr/>
        </p:nvSpPr>
        <p:spPr>
          <a:xfrm>
            <a:off x="150687" y="5959490"/>
            <a:ext cx="11457871" cy="830997"/>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75000"/>
                    <a:lumOff val="25000"/>
                  </a:schemeClr>
                </a:solidFill>
              </a:rPr>
              <a:t>EDS maps show that As and Se move to the edge and Si and O move to the center of SD cells while there is not much change for Ge atoms.    </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9979279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472273" y="864158"/>
            <a:ext cx="11166430" cy="3275763"/>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01053" y="69574"/>
            <a:ext cx="9095119" cy="707886"/>
          </a:xfrm>
          <a:prstGeom prst="rect">
            <a:avLst/>
          </a:prstGeom>
          <a:noFill/>
        </p:spPr>
        <p:txBody>
          <a:bodyPr wrap="none" rtlCol="0">
            <a:spAutoFit/>
          </a:bodyPr>
          <a:lstStyle/>
          <a:p>
            <a:r>
              <a:rPr lang="en-US" sz="4000" b="1" dirty="0" smtClean="0"/>
              <a:t>Electrostatic charging during TEM analysis</a:t>
            </a:r>
            <a:endParaRPr lang="en-US" sz="4000" b="1" dirty="0"/>
          </a:p>
        </p:txBody>
      </p:sp>
      <p:sp>
        <p:nvSpPr>
          <p:cNvPr id="4" name="Oval 3"/>
          <p:cNvSpPr/>
          <p:nvPr/>
        </p:nvSpPr>
        <p:spPr>
          <a:xfrm>
            <a:off x="2826207" y="2141019"/>
            <a:ext cx="646044" cy="64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cxnSp>
        <p:nvCxnSpPr>
          <p:cNvPr id="7" name="Straight Arrow Connector 6"/>
          <p:cNvCxnSpPr>
            <a:endCxn id="9" idx="3"/>
          </p:cNvCxnSpPr>
          <p:nvPr/>
        </p:nvCxnSpPr>
        <p:spPr>
          <a:xfrm flipV="1">
            <a:off x="3149229" y="1800301"/>
            <a:ext cx="1090281" cy="66374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19199" y="1470171"/>
            <a:ext cx="471604" cy="584775"/>
          </a:xfrm>
          <a:prstGeom prst="rect">
            <a:avLst/>
          </a:prstGeom>
          <a:noFill/>
        </p:spPr>
        <p:txBody>
          <a:bodyPr wrap="none" rtlCol="0">
            <a:spAutoFit/>
          </a:bodyPr>
          <a:lstStyle/>
          <a:p>
            <a:r>
              <a:rPr lang="en-US" sz="3200" dirty="0" smtClean="0"/>
              <a:t>r</a:t>
            </a:r>
            <a:r>
              <a:rPr lang="en-US" sz="3200" baseline="-25000" dirty="0" smtClean="0"/>
              <a:t>p</a:t>
            </a:r>
            <a:endParaRPr lang="en-US" sz="3200" baseline="-25000" dirty="0"/>
          </a:p>
        </p:txBody>
      </p:sp>
      <p:sp>
        <p:nvSpPr>
          <p:cNvPr id="9" name="Oval 8"/>
          <p:cNvSpPr/>
          <p:nvPr/>
        </p:nvSpPr>
        <p:spPr>
          <a:xfrm>
            <a:off x="4221046" y="1696651"/>
            <a:ext cx="126080" cy="12143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p:cNvSpPr txBox="1"/>
              <p:nvPr/>
            </p:nvSpPr>
            <p:spPr>
              <a:xfrm>
                <a:off x="4236792" y="1117725"/>
                <a:ext cx="2480936" cy="95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𝑝</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𝜌</m:t>
                          </m:r>
                        </m:num>
                        <m:den>
                          <m:r>
                            <a:rPr lang="en-US" sz="2800" b="0" i="1" smtClean="0">
                              <a:latin typeface="Cambria Math" panose="02040503050406030204" pitchFamily="18" charset="0"/>
                            </a:rPr>
                            <m:t>4</m:t>
                          </m:r>
                          <m:r>
                            <a:rPr lang="en-US" sz="2800" b="0" i="1" smtClean="0">
                              <a:latin typeface="Cambria Math" panose="02040503050406030204" pitchFamily="18" charset="0"/>
                              <a:ea typeface="Cambria Math" panose="02040503050406030204" pitchFamily="18" charset="0"/>
                            </a:rPr>
                            <m:t>𝜋</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𝜀</m:t>
                              </m:r>
                            </m:e>
                            <m:sub>
                              <m:r>
                                <a:rPr lang="en-US" sz="2800" b="0" i="1" smtClean="0">
                                  <a:latin typeface="Cambria Math" panose="02040503050406030204" pitchFamily="18" charset="0"/>
                                  <a:ea typeface="Cambria Math" panose="02040503050406030204" pitchFamily="18" charset="0"/>
                                </a:rPr>
                                <m:t>0</m:t>
                              </m:r>
                            </m:sub>
                          </m:sSub>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𝜀</m:t>
                              </m:r>
                            </m:e>
                            <m:sub>
                              <m:r>
                                <a:rPr lang="en-US" sz="2800" b="0" i="1" smtClean="0">
                                  <a:latin typeface="Cambria Math" panose="02040503050406030204" pitchFamily="18" charset="0"/>
                                  <a:ea typeface="Cambria Math" panose="02040503050406030204" pitchFamily="18" charset="0"/>
                                </a:rPr>
                                <m:t>𝑟</m:t>
                              </m:r>
                            </m:sub>
                          </m:sSub>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𝑟</m:t>
                              </m:r>
                            </m:e>
                            <m:sub>
                              <m:r>
                                <a:rPr lang="en-US" sz="2800" b="0" i="1" smtClean="0">
                                  <a:latin typeface="Cambria Math" panose="02040503050406030204" pitchFamily="18" charset="0"/>
                                  <a:ea typeface="Cambria Math" panose="02040503050406030204" pitchFamily="18" charset="0"/>
                                </a:rPr>
                                <m:t>𝑝</m:t>
                              </m:r>
                            </m:sub>
                          </m:sSub>
                        </m:den>
                      </m:f>
                    </m:oMath>
                  </m:oMathPara>
                </a14:m>
                <a:endParaRPr lang="en-US" sz="2800" dirty="0"/>
              </a:p>
            </p:txBody>
          </p:sp>
        </mc:Choice>
        <mc:Fallback xmlns="">
          <p:sp>
            <p:nvSpPr>
              <p:cNvPr id="29" name="TextBox 28"/>
              <p:cNvSpPr txBox="1">
                <a:spLocks noRot="1" noChangeAspect="1" noMove="1" noResize="1" noEditPoints="1" noAdjustHandles="1" noChangeArrowheads="1" noChangeShapeType="1" noTextEdit="1"/>
              </p:cNvSpPr>
              <p:nvPr/>
            </p:nvSpPr>
            <p:spPr>
              <a:xfrm>
                <a:off x="4236792" y="1117725"/>
                <a:ext cx="2480936" cy="950197"/>
              </a:xfrm>
              <a:prstGeom prst="rect">
                <a:avLst/>
              </a:prstGeom>
              <a:blipFill rotWithShape="0">
                <a:blip r:embed="rId2"/>
                <a:stretch>
                  <a:fillRect/>
                </a:stretch>
              </a:blipFill>
            </p:spPr>
            <p:txBody>
              <a:bodyPr/>
              <a:lstStyle/>
              <a:p>
                <a:r>
                  <a:rPr lang="en-US">
                    <a:noFill/>
                  </a:rPr>
                  <a:t> </a:t>
                </a:r>
              </a:p>
            </p:txBody>
          </p:sp>
        </mc:Fallback>
      </mc:AlternateContent>
      <p:sp>
        <p:nvSpPr>
          <p:cNvPr id="30" name="TextBox 29"/>
          <p:cNvSpPr txBox="1"/>
          <p:nvPr/>
        </p:nvSpPr>
        <p:spPr>
          <a:xfrm>
            <a:off x="2924070" y="2059913"/>
            <a:ext cx="465192" cy="769441"/>
          </a:xfrm>
          <a:prstGeom prst="rect">
            <a:avLst/>
          </a:prstGeom>
          <a:noFill/>
        </p:spPr>
        <p:txBody>
          <a:bodyPr wrap="none" rtlCol="0">
            <a:spAutoFit/>
          </a:bodyPr>
          <a:lstStyle/>
          <a:p>
            <a:r>
              <a:rPr lang="en-US" sz="4400" dirty="0" smtClean="0">
                <a:solidFill>
                  <a:srgbClr val="FF0000"/>
                </a:solidFill>
              </a:rPr>
              <a:t>+</a:t>
            </a:r>
            <a:endParaRPr lang="en-US" sz="4400" dirty="0">
              <a:solidFill>
                <a:srgbClr val="FF0000"/>
              </a:solidFill>
            </a:endParaRPr>
          </a:p>
        </p:txBody>
      </p:sp>
      <p:sp>
        <p:nvSpPr>
          <p:cNvPr id="46" name="TextBox 45"/>
          <p:cNvSpPr txBox="1"/>
          <p:nvPr/>
        </p:nvSpPr>
        <p:spPr>
          <a:xfrm>
            <a:off x="2037707" y="1045532"/>
            <a:ext cx="2223044" cy="461665"/>
          </a:xfrm>
          <a:prstGeom prst="rect">
            <a:avLst/>
          </a:prstGeom>
          <a:noFill/>
        </p:spPr>
        <p:txBody>
          <a:bodyPr wrap="none" rtlCol="0">
            <a:spAutoFit/>
          </a:bodyPr>
          <a:lstStyle/>
          <a:p>
            <a:r>
              <a:rPr lang="en-US" sz="2400" dirty="0" smtClean="0"/>
              <a:t>Illuminated area</a:t>
            </a:r>
            <a:endParaRPr lang="en-US" sz="2400" dirty="0"/>
          </a:p>
        </p:txBody>
      </p:sp>
      <p:cxnSp>
        <p:nvCxnSpPr>
          <p:cNvPr id="48" name="Straight Arrow Connector 47"/>
          <p:cNvCxnSpPr>
            <a:stCxn id="46" idx="2"/>
            <a:endCxn id="30" idx="0"/>
          </p:cNvCxnSpPr>
          <p:nvPr/>
        </p:nvCxnSpPr>
        <p:spPr>
          <a:xfrm>
            <a:off x="3149229" y="1507197"/>
            <a:ext cx="7437" cy="552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592475" y="2562330"/>
            <a:ext cx="381837" cy="267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2158212" y="2686873"/>
                <a:ext cx="51841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𝐸</m:t>
                          </m:r>
                        </m:sub>
                      </m:sSub>
                    </m:oMath>
                  </m:oMathPara>
                </a14:m>
                <a:endParaRPr lang="en-US"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2158212" y="2686873"/>
                <a:ext cx="518411" cy="461665"/>
              </a:xfrm>
              <a:prstGeom prst="rect">
                <a:avLst/>
              </a:prstGeom>
              <a:blipFill rotWithShape="0">
                <a:blip r:embed="rId3"/>
                <a:stretch>
                  <a:fillRect b="-1333"/>
                </a:stretch>
              </a:blipFill>
            </p:spPr>
            <p:txBody>
              <a:bodyPr/>
              <a:lstStyle/>
              <a:p>
                <a:r>
                  <a:rPr lang="en-US">
                    <a:noFill/>
                  </a:rPr>
                  <a:t> </a:t>
                </a:r>
              </a:p>
            </p:txBody>
          </p:sp>
        </mc:Fallback>
      </mc:AlternateContent>
      <p:sp>
        <p:nvSpPr>
          <p:cNvPr id="60" name="TextBox 59"/>
          <p:cNvSpPr txBox="1"/>
          <p:nvPr/>
        </p:nvSpPr>
        <p:spPr>
          <a:xfrm>
            <a:off x="699951" y="2985049"/>
            <a:ext cx="4252511" cy="461665"/>
          </a:xfrm>
          <a:prstGeom prst="rect">
            <a:avLst/>
          </a:prstGeom>
          <a:noFill/>
        </p:spPr>
        <p:txBody>
          <a:bodyPr wrap="none" rtlCol="0">
            <a:spAutoFit/>
          </a:bodyPr>
          <a:lstStyle/>
          <a:p>
            <a:r>
              <a:rPr lang="en-US" sz="2400" dirty="0" smtClean="0"/>
              <a:t>(Secondary and Auger electrons)</a:t>
            </a:r>
            <a:endParaRPr lang="en-US" sz="2400" dirty="0"/>
          </a:p>
        </p:txBody>
      </p:sp>
      <p:cxnSp>
        <p:nvCxnSpPr>
          <p:cNvPr id="62" name="Straight Arrow Connector 61"/>
          <p:cNvCxnSpPr/>
          <p:nvPr/>
        </p:nvCxnSpPr>
        <p:spPr>
          <a:xfrm flipH="1" flipV="1">
            <a:off x="3231160" y="2537420"/>
            <a:ext cx="647504" cy="19573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p:cNvSpPr txBox="1"/>
              <p:nvPr/>
            </p:nvSpPr>
            <p:spPr>
              <a:xfrm>
                <a:off x="3835590" y="2537359"/>
                <a:ext cx="50129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𝐴</m:t>
                          </m:r>
                        </m:sub>
                      </m:sSub>
                    </m:oMath>
                  </m:oMathPara>
                </a14:m>
                <a:endParaRPr lang="en-US" sz="2400" dirty="0"/>
              </a:p>
            </p:txBody>
          </p:sp>
        </mc:Choice>
        <mc:Fallback xmlns="">
          <p:sp>
            <p:nvSpPr>
              <p:cNvPr id="65" name="TextBox 64"/>
              <p:cNvSpPr txBox="1">
                <a:spLocks noRot="1" noChangeAspect="1" noMove="1" noResize="1" noEditPoints="1" noAdjustHandles="1" noChangeArrowheads="1" noChangeShapeType="1" noTextEdit="1"/>
              </p:cNvSpPr>
              <p:nvPr/>
            </p:nvSpPr>
            <p:spPr>
              <a:xfrm>
                <a:off x="3835590" y="2537359"/>
                <a:ext cx="501291" cy="461665"/>
              </a:xfrm>
              <a:prstGeom prst="rect">
                <a:avLst/>
              </a:prstGeom>
              <a:blipFill rotWithShape="0">
                <a:blip r:embed="rId4"/>
                <a:stretch>
                  <a:fillRect b="-1316"/>
                </a:stretch>
              </a:blipFill>
            </p:spPr>
            <p:txBody>
              <a:bodyPr/>
              <a:lstStyle/>
              <a:p>
                <a:r>
                  <a:rPr lang="en-US">
                    <a:noFill/>
                  </a:rPr>
                  <a:t> </a:t>
                </a:r>
              </a:p>
            </p:txBody>
          </p:sp>
        </mc:Fallback>
      </mc:AlternateContent>
      <p:sp>
        <p:nvSpPr>
          <p:cNvPr id="66" name="TextBox 65"/>
          <p:cNvSpPr txBox="1"/>
          <p:nvPr/>
        </p:nvSpPr>
        <p:spPr>
          <a:xfrm>
            <a:off x="4185754" y="2522851"/>
            <a:ext cx="2761205" cy="461665"/>
          </a:xfrm>
          <a:prstGeom prst="rect">
            <a:avLst/>
          </a:prstGeom>
          <a:noFill/>
        </p:spPr>
        <p:txBody>
          <a:bodyPr wrap="none" rtlCol="0">
            <a:spAutoFit/>
          </a:bodyPr>
          <a:lstStyle/>
          <a:p>
            <a:r>
              <a:rPr lang="en-US" sz="2400" dirty="0" smtClean="0"/>
              <a:t>(Attracted electrons)</a:t>
            </a:r>
            <a:endParaRPr lang="en-US" sz="2400" dirty="0"/>
          </a:p>
        </p:txBody>
      </p:sp>
      <p:sp>
        <p:nvSpPr>
          <p:cNvPr id="69" name="Rectangle 68"/>
          <p:cNvSpPr/>
          <p:nvPr/>
        </p:nvSpPr>
        <p:spPr>
          <a:xfrm>
            <a:off x="7820603" y="1722724"/>
            <a:ext cx="3084844" cy="16581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113855" y="1719625"/>
            <a:ext cx="442127" cy="1661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a:off x="10596172" y="1719625"/>
            <a:ext cx="0" cy="1661233"/>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0319657" y="2429661"/>
            <a:ext cx="287258" cy="461665"/>
          </a:xfrm>
          <a:prstGeom prst="rect">
            <a:avLst/>
          </a:prstGeom>
          <a:noFill/>
        </p:spPr>
        <p:txBody>
          <a:bodyPr wrap="none" rtlCol="0">
            <a:spAutoFit/>
          </a:bodyPr>
          <a:lstStyle/>
          <a:p>
            <a:r>
              <a:rPr lang="en-US" sz="2400" dirty="0" smtClean="0"/>
              <a:t>t</a:t>
            </a:r>
            <a:endParaRPr lang="en-US" sz="2400" dirty="0"/>
          </a:p>
        </p:txBody>
      </p:sp>
      <p:sp>
        <p:nvSpPr>
          <p:cNvPr id="74" name="TextBox 73"/>
          <p:cNvSpPr txBox="1"/>
          <p:nvPr/>
        </p:nvSpPr>
        <p:spPr>
          <a:xfrm>
            <a:off x="9156330" y="2757143"/>
            <a:ext cx="389850" cy="584775"/>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sp>
        <p:nvSpPr>
          <p:cNvPr id="75" name="TextBox 74"/>
          <p:cNvSpPr txBox="1"/>
          <p:nvPr/>
        </p:nvSpPr>
        <p:spPr>
          <a:xfrm>
            <a:off x="9139993" y="1612037"/>
            <a:ext cx="389850" cy="584775"/>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sp>
        <p:nvSpPr>
          <p:cNvPr id="76" name="TextBox 75"/>
          <p:cNvSpPr txBox="1"/>
          <p:nvPr/>
        </p:nvSpPr>
        <p:spPr>
          <a:xfrm>
            <a:off x="9139993" y="1889747"/>
            <a:ext cx="389850" cy="584775"/>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sp>
        <p:nvSpPr>
          <p:cNvPr id="77" name="TextBox 76"/>
          <p:cNvSpPr txBox="1"/>
          <p:nvPr/>
        </p:nvSpPr>
        <p:spPr>
          <a:xfrm>
            <a:off x="9153063" y="2182134"/>
            <a:ext cx="389850" cy="584775"/>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sp>
        <p:nvSpPr>
          <p:cNvPr id="78" name="TextBox 77"/>
          <p:cNvSpPr txBox="1"/>
          <p:nvPr/>
        </p:nvSpPr>
        <p:spPr>
          <a:xfrm>
            <a:off x="9159598" y="2449756"/>
            <a:ext cx="389850" cy="584775"/>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sp>
        <p:nvSpPr>
          <p:cNvPr id="79" name="TextBox 78"/>
          <p:cNvSpPr txBox="1"/>
          <p:nvPr/>
        </p:nvSpPr>
        <p:spPr>
          <a:xfrm>
            <a:off x="8583805" y="3513623"/>
            <a:ext cx="1712328" cy="400110"/>
          </a:xfrm>
          <a:prstGeom prst="rect">
            <a:avLst/>
          </a:prstGeom>
          <a:noFill/>
        </p:spPr>
        <p:txBody>
          <a:bodyPr wrap="none" rtlCol="0">
            <a:spAutoFit/>
          </a:bodyPr>
          <a:lstStyle/>
          <a:p>
            <a:r>
              <a:rPr lang="en-US" sz="2000" dirty="0" smtClean="0"/>
              <a:t>TEM specimen</a:t>
            </a:r>
            <a:endParaRPr lang="en-US" sz="2000" dirty="0"/>
          </a:p>
        </p:txBody>
      </p:sp>
      <p:sp>
        <p:nvSpPr>
          <p:cNvPr id="80" name="TextBox 79"/>
          <p:cNvSpPr txBox="1"/>
          <p:nvPr/>
        </p:nvSpPr>
        <p:spPr>
          <a:xfrm>
            <a:off x="8223396" y="963916"/>
            <a:ext cx="2223044" cy="461665"/>
          </a:xfrm>
          <a:prstGeom prst="rect">
            <a:avLst/>
          </a:prstGeom>
          <a:noFill/>
        </p:spPr>
        <p:txBody>
          <a:bodyPr wrap="none" rtlCol="0">
            <a:spAutoFit/>
          </a:bodyPr>
          <a:lstStyle/>
          <a:p>
            <a:r>
              <a:rPr lang="en-US" sz="2400" dirty="0" smtClean="0"/>
              <a:t>Illuminated area</a:t>
            </a:r>
            <a:endParaRPr lang="en-US" sz="2400" dirty="0"/>
          </a:p>
        </p:txBody>
      </p:sp>
      <p:cxnSp>
        <p:nvCxnSpPr>
          <p:cNvPr id="83" name="Straight Arrow Connector 82"/>
          <p:cNvCxnSpPr/>
          <p:nvPr/>
        </p:nvCxnSpPr>
        <p:spPr>
          <a:xfrm>
            <a:off x="9324870" y="1346479"/>
            <a:ext cx="10048" cy="342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19676" y="4353122"/>
            <a:ext cx="11457871" cy="2385268"/>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Ø"/>
            </a:pPr>
            <a:r>
              <a:rPr lang="en-US" sz="2400" dirty="0" smtClean="0">
                <a:solidFill>
                  <a:schemeClr val="tx1">
                    <a:lumMod val="65000"/>
                    <a:lumOff val="35000"/>
                  </a:schemeClr>
                </a:solidFill>
              </a:rPr>
              <a:t>Illuminated area in STEM analysis can be considered as a nano-column with positive charges. These positive charges come from emission of secondary and Auger electrons, which can be compensated by the electrons attracted towards the illuminated  area based on Ohm’s law.</a:t>
            </a:r>
          </a:p>
          <a:p>
            <a:pPr marL="342900" indent="-342900" algn="just">
              <a:spcAft>
                <a:spcPts val="600"/>
              </a:spcAft>
              <a:buFont typeface="Wingdings" panose="05000000000000000000" pitchFamily="2" charset="2"/>
              <a:buChar char="Ø"/>
            </a:pPr>
            <a:r>
              <a:rPr lang="en-US" sz="2400" dirty="0" smtClean="0">
                <a:solidFill>
                  <a:schemeClr val="tx1">
                    <a:lumMod val="65000"/>
                    <a:lumOff val="35000"/>
                  </a:schemeClr>
                </a:solidFill>
              </a:rPr>
              <a:t>The charge accumulation is determined by the beam intensity, dwell time and resistivity of the material being analyzed.    </a:t>
            </a:r>
            <a:endParaRPr lang="en-US" sz="2400" dirty="0">
              <a:solidFill>
                <a:schemeClr val="tx1">
                  <a:lumMod val="65000"/>
                  <a:lumOff val="35000"/>
                </a:schemeClr>
              </a:solidFill>
            </a:endParaRPr>
          </a:p>
        </p:txBody>
      </p:sp>
      <mc:AlternateContent xmlns:mc="http://schemas.openxmlformats.org/markup-compatibility/2006" xmlns:a14="http://schemas.microsoft.com/office/drawing/2010/main">
        <mc:Choice Requires="a14">
          <p:sp>
            <p:nvSpPr>
              <p:cNvPr id="88" name="TextBox 87"/>
              <p:cNvSpPr txBox="1"/>
              <p:nvPr/>
            </p:nvSpPr>
            <p:spPr>
              <a:xfrm>
                <a:off x="4336881" y="3531707"/>
                <a:ext cx="3260115" cy="523220"/>
              </a:xfrm>
              <a:prstGeom prst="rect">
                <a:avLst/>
              </a:prstGeom>
              <a:solidFill>
                <a:srgbClr val="00B0F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𝑑</m:t>
                      </m:r>
                      <m:r>
                        <a:rPr lang="en-US" sz="2800" b="0" i="1" smtClean="0">
                          <a:latin typeface="Cambria Math" panose="02040503050406030204" pitchFamily="18" charset="0"/>
                          <a:ea typeface="Cambria Math" panose="02040503050406030204" pitchFamily="18" charset="0"/>
                        </a:rPr>
                        <m:t>𝜌</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𝑑𝑡</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𝐼</m:t>
                          </m:r>
                        </m:e>
                        <m:sub>
                          <m:r>
                            <a:rPr lang="en-US" sz="2800" b="0" i="1" smtClean="0">
                              <a:latin typeface="Cambria Math" panose="02040503050406030204" pitchFamily="18" charset="0"/>
                            </a:rPr>
                            <m:t>𝐸</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𝐼</m:t>
                          </m:r>
                        </m:e>
                        <m:sub>
                          <m:r>
                            <a:rPr lang="en-US" sz="2800" b="0" i="1" smtClean="0">
                              <a:latin typeface="Cambria Math" panose="02040503050406030204" pitchFamily="18" charset="0"/>
                            </a:rPr>
                            <m:t>𝐴</m:t>
                          </m:r>
                        </m:sub>
                      </m:sSub>
                    </m:oMath>
                  </m:oMathPara>
                </a14:m>
                <a:endParaRPr lang="en-US" sz="2800" dirty="0"/>
              </a:p>
            </p:txBody>
          </p:sp>
        </mc:Choice>
        <mc:Fallback xmlns="">
          <p:sp>
            <p:nvSpPr>
              <p:cNvPr id="88" name="TextBox 87"/>
              <p:cNvSpPr txBox="1">
                <a:spLocks noRot="1" noChangeAspect="1" noMove="1" noResize="1" noEditPoints="1" noAdjustHandles="1" noChangeArrowheads="1" noChangeShapeType="1" noTextEdit="1"/>
              </p:cNvSpPr>
              <p:nvPr/>
            </p:nvSpPr>
            <p:spPr>
              <a:xfrm>
                <a:off x="4336881" y="3531707"/>
                <a:ext cx="3260115" cy="523220"/>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16676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4055748" y="691452"/>
            <a:ext cx="3684754" cy="3684754"/>
          </a:xfrm>
          <a:prstGeom prst="rect">
            <a:avLst/>
          </a:prstGeom>
        </p:spPr>
      </p:pic>
      <p:pic>
        <p:nvPicPr>
          <p:cNvPr id="29" name="Picture 28"/>
          <p:cNvPicPr>
            <a:picLocks noChangeAspect="1"/>
          </p:cNvPicPr>
          <p:nvPr/>
        </p:nvPicPr>
        <p:blipFill>
          <a:blip r:embed="rId3"/>
          <a:stretch>
            <a:fillRect/>
          </a:stretch>
        </p:blipFill>
        <p:spPr>
          <a:xfrm>
            <a:off x="8036736" y="691452"/>
            <a:ext cx="3684898" cy="3684898"/>
          </a:xfrm>
          <a:prstGeom prst="rect">
            <a:avLst/>
          </a:prstGeom>
        </p:spPr>
      </p:pic>
      <p:pic>
        <p:nvPicPr>
          <p:cNvPr id="25" name="Picture 24"/>
          <p:cNvPicPr>
            <a:picLocks noChangeAspect="1"/>
          </p:cNvPicPr>
          <p:nvPr/>
        </p:nvPicPr>
        <p:blipFill>
          <a:blip r:embed="rId4"/>
          <a:stretch>
            <a:fillRect/>
          </a:stretch>
        </p:blipFill>
        <p:spPr>
          <a:xfrm>
            <a:off x="127823" y="691452"/>
            <a:ext cx="3684898" cy="3684898"/>
          </a:xfrm>
          <a:prstGeom prst="rect">
            <a:avLst/>
          </a:prstGeom>
        </p:spPr>
      </p:pic>
      <p:sp>
        <p:nvSpPr>
          <p:cNvPr id="2" name="Rectangle 1"/>
          <p:cNvSpPr/>
          <p:nvPr/>
        </p:nvSpPr>
        <p:spPr>
          <a:xfrm>
            <a:off x="122887" y="0"/>
            <a:ext cx="11975125" cy="646331"/>
          </a:xfrm>
          <a:prstGeom prst="rect">
            <a:avLst/>
          </a:prstGeom>
        </p:spPr>
        <p:txBody>
          <a:bodyPr wrap="square">
            <a:spAutoFit/>
          </a:bodyPr>
          <a:lstStyle/>
          <a:p>
            <a:pPr algn="ctr"/>
            <a:r>
              <a:rPr lang="en-US" sz="3600" b="1" dirty="0" smtClean="0"/>
              <a:t>Sidewall amorphization of PM materials caused by FIB  milling</a:t>
            </a:r>
          </a:p>
        </p:txBody>
      </p:sp>
      <p:cxnSp>
        <p:nvCxnSpPr>
          <p:cNvPr id="10" name="Straight Connector 9"/>
          <p:cNvCxnSpPr/>
          <p:nvPr/>
        </p:nvCxnSpPr>
        <p:spPr>
          <a:xfrm>
            <a:off x="2211572" y="1446028"/>
            <a:ext cx="31898" cy="2488019"/>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890977" y="1428308"/>
            <a:ext cx="120502" cy="251637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761227" y="1402094"/>
            <a:ext cx="197409" cy="24362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2959" y="2567061"/>
            <a:ext cx="1562800" cy="369332"/>
          </a:xfrm>
          <a:prstGeom prst="rect">
            <a:avLst/>
          </a:prstGeom>
          <a:noFill/>
        </p:spPr>
        <p:txBody>
          <a:bodyPr wrap="none" rtlCol="0">
            <a:spAutoFit/>
          </a:bodyPr>
          <a:lstStyle/>
          <a:p>
            <a:r>
              <a:rPr lang="en-US" b="1" dirty="0" smtClean="0">
                <a:solidFill>
                  <a:schemeClr val="tx2"/>
                </a:solidFill>
              </a:rPr>
              <a:t>Crystalline PM</a:t>
            </a:r>
            <a:endParaRPr lang="en-US" b="1" dirty="0">
              <a:solidFill>
                <a:schemeClr val="tx2"/>
              </a:solidFill>
            </a:endParaRPr>
          </a:p>
        </p:txBody>
      </p:sp>
      <p:sp>
        <p:nvSpPr>
          <p:cNvPr id="16" name="TextBox 15"/>
          <p:cNvSpPr txBox="1"/>
          <p:nvPr/>
        </p:nvSpPr>
        <p:spPr>
          <a:xfrm>
            <a:off x="5622660" y="2480562"/>
            <a:ext cx="1562800" cy="369332"/>
          </a:xfrm>
          <a:prstGeom prst="rect">
            <a:avLst/>
          </a:prstGeom>
          <a:noFill/>
        </p:spPr>
        <p:txBody>
          <a:bodyPr wrap="none" rtlCol="0">
            <a:spAutoFit/>
          </a:bodyPr>
          <a:lstStyle/>
          <a:p>
            <a:r>
              <a:rPr lang="en-US" b="1" dirty="0" smtClean="0">
                <a:solidFill>
                  <a:schemeClr val="tx2"/>
                </a:solidFill>
              </a:rPr>
              <a:t>Crystalline PM</a:t>
            </a:r>
            <a:endParaRPr lang="en-US" b="1" dirty="0">
              <a:solidFill>
                <a:schemeClr val="tx2"/>
              </a:solidFill>
            </a:endParaRPr>
          </a:p>
        </p:txBody>
      </p:sp>
      <p:sp>
        <p:nvSpPr>
          <p:cNvPr id="17" name="TextBox 16"/>
          <p:cNvSpPr txBox="1"/>
          <p:nvPr/>
        </p:nvSpPr>
        <p:spPr>
          <a:xfrm>
            <a:off x="9608343" y="2382395"/>
            <a:ext cx="1562800" cy="369332"/>
          </a:xfrm>
          <a:prstGeom prst="rect">
            <a:avLst/>
          </a:prstGeom>
          <a:noFill/>
        </p:spPr>
        <p:txBody>
          <a:bodyPr wrap="none" rtlCol="0">
            <a:spAutoFit/>
          </a:bodyPr>
          <a:lstStyle/>
          <a:p>
            <a:r>
              <a:rPr lang="en-US" b="1" dirty="0" smtClean="0">
                <a:solidFill>
                  <a:schemeClr val="tx2"/>
                </a:solidFill>
              </a:rPr>
              <a:t>Crystalline PM</a:t>
            </a:r>
            <a:endParaRPr lang="en-US" b="1" dirty="0">
              <a:solidFill>
                <a:schemeClr val="tx2"/>
              </a:solidFill>
            </a:endParaRPr>
          </a:p>
        </p:txBody>
      </p:sp>
      <p:sp>
        <p:nvSpPr>
          <p:cNvPr id="18" name="TextBox 17"/>
          <p:cNvSpPr txBox="1"/>
          <p:nvPr/>
        </p:nvSpPr>
        <p:spPr>
          <a:xfrm>
            <a:off x="2392326" y="2312602"/>
            <a:ext cx="830677" cy="369332"/>
          </a:xfrm>
          <a:prstGeom prst="rect">
            <a:avLst/>
          </a:prstGeom>
          <a:noFill/>
        </p:spPr>
        <p:txBody>
          <a:bodyPr wrap="none" rtlCol="0">
            <a:spAutoFit/>
          </a:bodyPr>
          <a:lstStyle/>
          <a:p>
            <a:r>
              <a:rPr lang="en-US" dirty="0" smtClean="0">
                <a:solidFill>
                  <a:schemeClr val="bg1"/>
                </a:solidFill>
              </a:rPr>
              <a:t>28 nm </a:t>
            </a:r>
            <a:endParaRPr lang="en-US" dirty="0">
              <a:solidFill>
                <a:schemeClr val="bg1"/>
              </a:solidFill>
            </a:endParaRPr>
          </a:p>
        </p:txBody>
      </p:sp>
      <p:sp>
        <p:nvSpPr>
          <p:cNvPr id="19" name="TextBox 18"/>
          <p:cNvSpPr txBox="1"/>
          <p:nvPr/>
        </p:nvSpPr>
        <p:spPr>
          <a:xfrm>
            <a:off x="4104381" y="2129815"/>
            <a:ext cx="777777" cy="369332"/>
          </a:xfrm>
          <a:prstGeom prst="rect">
            <a:avLst/>
          </a:prstGeom>
          <a:noFill/>
        </p:spPr>
        <p:txBody>
          <a:bodyPr wrap="none" rtlCol="0">
            <a:spAutoFit/>
          </a:bodyPr>
          <a:lstStyle/>
          <a:p>
            <a:r>
              <a:rPr lang="en-US" dirty="0" smtClean="0">
                <a:solidFill>
                  <a:schemeClr val="bg1"/>
                </a:solidFill>
              </a:rPr>
              <a:t>16 nm</a:t>
            </a:r>
            <a:endParaRPr lang="en-US" dirty="0">
              <a:solidFill>
                <a:schemeClr val="bg1"/>
              </a:solidFill>
            </a:endParaRPr>
          </a:p>
        </p:txBody>
      </p:sp>
      <p:sp>
        <p:nvSpPr>
          <p:cNvPr id="20" name="TextBox 19"/>
          <p:cNvSpPr txBox="1"/>
          <p:nvPr/>
        </p:nvSpPr>
        <p:spPr>
          <a:xfrm>
            <a:off x="8006748" y="2197729"/>
            <a:ext cx="660758" cy="369332"/>
          </a:xfrm>
          <a:prstGeom prst="rect">
            <a:avLst/>
          </a:prstGeom>
          <a:noFill/>
        </p:spPr>
        <p:txBody>
          <a:bodyPr wrap="none" rtlCol="0">
            <a:spAutoFit/>
          </a:bodyPr>
          <a:lstStyle/>
          <a:p>
            <a:r>
              <a:rPr lang="en-US" dirty="0" smtClean="0">
                <a:solidFill>
                  <a:schemeClr val="bg1"/>
                </a:solidFill>
              </a:rPr>
              <a:t>6 nm</a:t>
            </a:r>
            <a:endParaRPr lang="en-US" dirty="0">
              <a:solidFill>
                <a:schemeClr val="bg1"/>
              </a:solidFill>
            </a:endParaRPr>
          </a:p>
        </p:txBody>
      </p:sp>
      <p:sp>
        <p:nvSpPr>
          <p:cNvPr id="21" name="TextBox 20"/>
          <p:cNvSpPr txBox="1"/>
          <p:nvPr/>
        </p:nvSpPr>
        <p:spPr>
          <a:xfrm>
            <a:off x="1320323" y="778291"/>
            <a:ext cx="2385987" cy="338554"/>
          </a:xfrm>
          <a:prstGeom prst="rect">
            <a:avLst/>
          </a:prstGeom>
          <a:noFill/>
        </p:spPr>
        <p:txBody>
          <a:bodyPr wrap="square" rtlCol="0">
            <a:spAutoFit/>
          </a:bodyPr>
          <a:lstStyle/>
          <a:p>
            <a:r>
              <a:rPr lang="en-US" sz="1600" dirty="0" smtClean="0">
                <a:solidFill>
                  <a:schemeClr val="bg1"/>
                </a:solidFill>
              </a:rPr>
              <a:t>Amorphous damage layer</a:t>
            </a:r>
            <a:endParaRPr lang="en-US" sz="1600" dirty="0">
              <a:solidFill>
                <a:schemeClr val="bg1"/>
              </a:solidFill>
            </a:endParaRPr>
          </a:p>
        </p:txBody>
      </p:sp>
      <p:sp>
        <p:nvSpPr>
          <p:cNvPr id="22" name="TextBox 21"/>
          <p:cNvSpPr txBox="1"/>
          <p:nvPr/>
        </p:nvSpPr>
        <p:spPr>
          <a:xfrm>
            <a:off x="5230934" y="784973"/>
            <a:ext cx="2385987" cy="338554"/>
          </a:xfrm>
          <a:prstGeom prst="rect">
            <a:avLst/>
          </a:prstGeom>
          <a:noFill/>
        </p:spPr>
        <p:txBody>
          <a:bodyPr wrap="square" rtlCol="0">
            <a:spAutoFit/>
          </a:bodyPr>
          <a:lstStyle/>
          <a:p>
            <a:r>
              <a:rPr lang="en-US" sz="1600" dirty="0" smtClean="0">
                <a:solidFill>
                  <a:schemeClr val="bg1"/>
                </a:solidFill>
              </a:rPr>
              <a:t>Amorphous damage layer</a:t>
            </a:r>
            <a:endParaRPr lang="en-US" sz="1600" dirty="0">
              <a:solidFill>
                <a:schemeClr val="bg1"/>
              </a:solidFill>
            </a:endParaRPr>
          </a:p>
        </p:txBody>
      </p:sp>
      <p:cxnSp>
        <p:nvCxnSpPr>
          <p:cNvPr id="24" name="Straight Arrow Connector 23"/>
          <p:cNvCxnSpPr>
            <a:stCxn id="21" idx="2"/>
          </p:cNvCxnSpPr>
          <p:nvPr/>
        </p:nvCxnSpPr>
        <p:spPr>
          <a:xfrm>
            <a:off x="2513317" y="1116845"/>
            <a:ext cx="76472" cy="725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365635" y="755110"/>
            <a:ext cx="2385987" cy="338554"/>
          </a:xfrm>
          <a:prstGeom prst="rect">
            <a:avLst/>
          </a:prstGeom>
          <a:noFill/>
        </p:spPr>
        <p:txBody>
          <a:bodyPr wrap="square" rtlCol="0">
            <a:spAutoFit/>
          </a:bodyPr>
          <a:lstStyle/>
          <a:p>
            <a:r>
              <a:rPr lang="en-US" sz="1600" dirty="0" smtClean="0">
                <a:solidFill>
                  <a:schemeClr val="bg1"/>
                </a:solidFill>
              </a:rPr>
              <a:t>Amorphous damage layer</a:t>
            </a:r>
            <a:endParaRPr lang="en-US" sz="1600" dirty="0">
              <a:solidFill>
                <a:schemeClr val="bg1"/>
              </a:solidFill>
            </a:endParaRPr>
          </a:p>
        </p:txBody>
      </p:sp>
      <p:cxnSp>
        <p:nvCxnSpPr>
          <p:cNvPr id="32" name="Straight Arrow Connector 31"/>
          <p:cNvCxnSpPr/>
          <p:nvPr/>
        </p:nvCxnSpPr>
        <p:spPr>
          <a:xfrm flipH="1">
            <a:off x="8859932" y="1041991"/>
            <a:ext cx="549882" cy="358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742122" y="1095153"/>
            <a:ext cx="531616" cy="574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22887" y="4358760"/>
            <a:ext cx="3689834" cy="369332"/>
          </a:xfrm>
          <a:prstGeom prst="rect">
            <a:avLst/>
          </a:prstGeom>
          <a:solidFill>
            <a:srgbClr val="FFC000"/>
          </a:solidFill>
        </p:spPr>
        <p:txBody>
          <a:bodyPr wrap="square" rtlCol="0">
            <a:spAutoFit/>
          </a:bodyPr>
          <a:lstStyle/>
          <a:p>
            <a:pPr algn="ctr"/>
            <a:r>
              <a:rPr lang="en-US" dirty="0" smtClean="0"/>
              <a:t>FIB finish at 30kV, 40pA</a:t>
            </a:r>
            <a:endParaRPr lang="en-US" dirty="0"/>
          </a:p>
        </p:txBody>
      </p:sp>
      <p:sp>
        <p:nvSpPr>
          <p:cNvPr id="41" name="TextBox 40"/>
          <p:cNvSpPr txBox="1"/>
          <p:nvPr/>
        </p:nvSpPr>
        <p:spPr>
          <a:xfrm>
            <a:off x="124018" y="712382"/>
            <a:ext cx="710451" cy="369332"/>
          </a:xfrm>
          <a:prstGeom prst="rect">
            <a:avLst/>
          </a:prstGeom>
          <a:noFill/>
        </p:spPr>
        <p:txBody>
          <a:bodyPr wrap="none" rtlCol="0">
            <a:spAutoFit/>
          </a:bodyPr>
          <a:lstStyle/>
          <a:p>
            <a:r>
              <a:rPr lang="en-US" dirty="0" smtClean="0">
                <a:solidFill>
                  <a:srgbClr val="FF0000"/>
                </a:solidFill>
              </a:rPr>
              <a:t>STEM</a:t>
            </a:r>
            <a:endParaRPr lang="en-US" dirty="0">
              <a:solidFill>
                <a:srgbClr val="FF0000"/>
              </a:solidFill>
            </a:endParaRPr>
          </a:p>
        </p:txBody>
      </p:sp>
      <p:sp>
        <p:nvSpPr>
          <p:cNvPr id="42" name="TextBox 41"/>
          <p:cNvSpPr txBox="1"/>
          <p:nvPr/>
        </p:nvSpPr>
        <p:spPr>
          <a:xfrm>
            <a:off x="4072241" y="694661"/>
            <a:ext cx="710451" cy="369332"/>
          </a:xfrm>
          <a:prstGeom prst="rect">
            <a:avLst/>
          </a:prstGeom>
          <a:noFill/>
        </p:spPr>
        <p:txBody>
          <a:bodyPr wrap="none" rtlCol="0">
            <a:spAutoFit/>
          </a:bodyPr>
          <a:lstStyle/>
          <a:p>
            <a:r>
              <a:rPr lang="en-US" dirty="0" smtClean="0">
                <a:solidFill>
                  <a:srgbClr val="FF0000"/>
                </a:solidFill>
              </a:rPr>
              <a:t>STEM</a:t>
            </a:r>
            <a:endParaRPr lang="en-US" dirty="0">
              <a:solidFill>
                <a:srgbClr val="FF0000"/>
              </a:solidFill>
            </a:endParaRPr>
          </a:p>
        </p:txBody>
      </p:sp>
      <p:sp>
        <p:nvSpPr>
          <p:cNvPr id="43" name="TextBox 42"/>
          <p:cNvSpPr txBox="1"/>
          <p:nvPr/>
        </p:nvSpPr>
        <p:spPr>
          <a:xfrm>
            <a:off x="8038186" y="694661"/>
            <a:ext cx="710451" cy="369332"/>
          </a:xfrm>
          <a:prstGeom prst="rect">
            <a:avLst/>
          </a:prstGeom>
          <a:noFill/>
        </p:spPr>
        <p:txBody>
          <a:bodyPr wrap="none" rtlCol="0">
            <a:spAutoFit/>
          </a:bodyPr>
          <a:lstStyle/>
          <a:p>
            <a:r>
              <a:rPr lang="en-US" dirty="0" smtClean="0">
                <a:solidFill>
                  <a:srgbClr val="FF0000"/>
                </a:solidFill>
              </a:rPr>
              <a:t>STEM</a:t>
            </a:r>
            <a:endParaRPr lang="en-US" dirty="0">
              <a:solidFill>
                <a:srgbClr val="FF0000"/>
              </a:solidFill>
            </a:endParaRPr>
          </a:p>
        </p:txBody>
      </p:sp>
      <p:sp>
        <p:nvSpPr>
          <p:cNvPr id="44" name="TextBox 43"/>
          <p:cNvSpPr txBox="1"/>
          <p:nvPr/>
        </p:nvSpPr>
        <p:spPr>
          <a:xfrm>
            <a:off x="4039212" y="4372936"/>
            <a:ext cx="3689834" cy="369332"/>
          </a:xfrm>
          <a:prstGeom prst="rect">
            <a:avLst/>
          </a:prstGeom>
          <a:solidFill>
            <a:srgbClr val="FFC000"/>
          </a:solidFill>
        </p:spPr>
        <p:txBody>
          <a:bodyPr wrap="square" rtlCol="0">
            <a:spAutoFit/>
          </a:bodyPr>
          <a:lstStyle/>
          <a:p>
            <a:pPr algn="ctr"/>
            <a:r>
              <a:rPr lang="en-US" dirty="0" smtClean="0"/>
              <a:t>FIB finish at 16kV, 23pA</a:t>
            </a:r>
            <a:endParaRPr lang="en-US" dirty="0"/>
          </a:p>
        </p:txBody>
      </p:sp>
      <p:sp>
        <p:nvSpPr>
          <p:cNvPr id="45" name="TextBox 44"/>
          <p:cNvSpPr txBox="1"/>
          <p:nvPr/>
        </p:nvSpPr>
        <p:spPr>
          <a:xfrm>
            <a:off x="8037054" y="4351672"/>
            <a:ext cx="3689834" cy="369332"/>
          </a:xfrm>
          <a:prstGeom prst="rect">
            <a:avLst/>
          </a:prstGeom>
          <a:solidFill>
            <a:srgbClr val="FFC000"/>
          </a:solidFill>
        </p:spPr>
        <p:txBody>
          <a:bodyPr wrap="square" rtlCol="0">
            <a:spAutoFit/>
          </a:bodyPr>
          <a:lstStyle/>
          <a:p>
            <a:pPr algn="ctr"/>
            <a:r>
              <a:rPr lang="en-US" dirty="0" smtClean="0"/>
              <a:t>FIB finish at 5kV, 7pA</a:t>
            </a:r>
            <a:endParaRPr lang="en-US" dirty="0"/>
          </a:p>
        </p:txBody>
      </p:sp>
      <p:sp>
        <p:nvSpPr>
          <p:cNvPr id="46" name="TextBox 45"/>
          <p:cNvSpPr txBox="1"/>
          <p:nvPr/>
        </p:nvSpPr>
        <p:spPr>
          <a:xfrm>
            <a:off x="122887" y="5086848"/>
            <a:ext cx="11698156" cy="153888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sidewall damage layer thickness mainly depends on the voltage used in final milling. The higher the voltage, the thicker the amorphous damage layer, roughly 1 nm per 1kV.</a:t>
            </a: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Compared with the voltage, the FIB current plays a minor role in determining the damage layer thickness.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19627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35" y="116699"/>
            <a:ext cx="10919271" cy="1013226"/>
          </a:xfrm>
          <a:prstGeom prst="rect">
            <a:avLst/>
          </a:prstGeom>
          <a:noFill/>
        </p:spPr>
        <p:txBody>
          <a:bodyPr wrap="none" rtlCol="0">
            <a:spAutoFit/>
          </a:bodyPr>
          <a:lstStyle/>
          <a:p>
            <a:pPr algn="ctr">
              <a:lnSpc>
                <a:spcPts val="3500"/>
              </a:lnSpc>
            </a:pPr>
            <a:r>
              <a:rPr lang="en-US" sz="4000" b="1" dirty="0" smtClean="0"/>
              <a:t>Effect of electron dose on elemental redistribution</a:t>
            </a:r>
          </a:p>
          <a:p>
            <a:pPr algn="ctr">
              <a:lnSpc>
                <a:spcPts val="3500"/>
              </a:lnSpc>
            </a:pPr>
            <a:r>
              <a:rPr lang="en-US" sz="4000" b="1" dirty="0" smtClean="0"/>
              <a:t> of a blanket wafer sample</a:t>
            </a:r>
            <a:endParaRPr lang="en-US" sz="4000" b="1" dirty="0"/>
          </a:p>
        </p:txBody>
      </p:sp>
      <p:pic>
        <p:nvPicPr>
          <p:cNvPr id="3" name="Picture 4"/>
          <p:cNvPicPr>
            <a:picLocks noChangeAspect="1" noChangeArrowheads="1"/>
          </p:cNvPicPr>
          <p:nvPr/>
        </p:nvPicPr>
        <p:blipFill>
          <a:blip r:embed="rId2" cstate="print"/>
          <a:srcRect/>
          <a:stretch>
            <a:fillRect/>
          </a:stretch>
        </p:blipFill>
        <p:spPr bwMode="auto">
          <a:xfrm>
            <a:off x="-77923" y="1059656"/>
            <a:ext cx="4259232" cy="2281191"/>
          </a:xfrm>
          <a:prstGeom prst="rect">
            <a:avLst/>
          </a:prstGeom>
          <a:noFill/>
        </p:spPr>
      </p:pic>
      <p:pic>
        <p:nvPicPr>
          <p:cNvPr id="4" name="Picture 5"/>
          <p:cNvPicPr>
            <a:picLocks noChangeAspect="1" noChangeArrowheads="1"/>
          </p:cNvPicPr>
          <p:nvPr/>
        </p:nvPicPr>
        <p:blipFill>
          <a:blip r:embed="rId3" cstate="print"/>
          <a:srcRect/>
          <a:stretch>
            <a:fillRect/>
          </a:stretch>
        </p:blipFill>
        <p:spPr bwMode="auto">
          <a:xfrm>
            <a:off x="3996755" y="1075154"/>
            <a:ext cx="4259232" cy="2281191"/>
          </a:xfrm>
          <a:prstGeom prst="rect">
            <a:avLst/>
          </a:prstGeom>
          <a:noFill/>
        </p:spPr>
      </p:pic>
      <p:pic>
        <p:nvPicPr>
          <p:cNvPr id="5" name="Picture 6"/>
          <p:cNvPicPr>
            <a:picLocks noChangeAspect="1" noChangeArrowheads="1"/>
          </p:cNvPicPr>
          <p:nvPr/>
        </p:nvPicPr>
        <p:blipFill>
          <a:blip r:embed="rId4" cstate="print"/>
          <a:srcRect/>
          <a:stretch>
            <a:fillRect/>
          </a:stretch>
        </p:blipFill>
        <p:spPr bwMode="auto">
          <a:xfrm>
            <a:off x="7986787" y="1067275"/>
            <a:ext cx="4343878" cy="2445404"/>
          </a:xfrm>
          <a:prstGeom prst="rect">
            <a:avLst/>
          </a:prstGeom>
          <a:noFill/>
        </p:spPr>
      </p:pic>
      <p:pic>
        <p:nvPicPr>
          <p:cNvPr id="6" name="Picture 7"/>
          <p:cNvPicPr>
            <a:picLocks noChangeAspect="1" noChangeArrowheads="1"/>
          </p:cNvPicPr>
          <p:nvPr/>
        </p:nvPicPr>
        <p:blipFill>
          <a:blip r:embed="rId5" cstate="print"/>
          <a:srcRect/>
          <a:stretch>
            <a:fillRect/>
          </a:stretch>
        </p:blipFill>
        <p:spPr bwMode="auto">
          <a:xfrm>
            <a:off x="-77923" y="3299014"/>
            <a:ext cx="4259232" cy="2281191"/>
          </a:xfrm>
          <a:prstGeom prst="rect">
            <a:avLst/>
          </a:prstGeom>
          <a:noFill/>
        </p:spPr>
      </p:pic>
      <p:pic>
        <p:nvPicPr>
          <p:cNvPr id="7" name="Picture 8"/>
          <p:cNvPicPr>
            <a:picLocks noChangeAspect="1" noChangeArrowheads="1"/>
          </p:cNvPicPr>
          <p:nvPr/>
        </p:nvPicPr>
        <p:blipFill>
          <a:blip r:embed="rId6" cstate="print"/>
          <a:srcRect/>
          <a:stretch>
            <a:fillRect/>
          </a:stretch>
        </p:blipFill>
        <p:spPr bwMode="auto">
          <a:xfrm>
            <a:off x="3996755" y="3348726"/>
            <a:ext cx="4259232" cy="2281191"/>
          </a:xfrm>
          <a:prstGeom prst="rect">
            <a:avLst/>
          </a:prstGeom>
          <a:noFill/>
        </p:spPr>
      </p:pic>
      <p:pic>
        <p:nvPicPr>
          <p:cNvPr id="8" name="Picture 9"/>
          <p:cNvPicPr>
            <a:picLocks noChangeAspect="1" noChangeArrowheads="1"/>
          </p:cNvPicPr>
          <p:nvPr/>
        </p:nvPicPr>
        <p:blipFill>
          <a:blip r:embed="rId7" cstate="print"/>
          <a:srcRect/>
          <a:stretch>
            <a:fillRect/>
          </a:stretch>
        </p:blipFill>
        <p:spPr bwMode="auto">
          <a:xfrm>
            <a:off x="8029110" y="3389927"/>
            <a:ext cx="4259232" cy="2281191"/>
          </a:xfrm>
          <a:prstGeom prst="rect">
            <a:avLst/>
          </a:prstGeom>
          <a:noFill/>
        </p:spPr>
      </p:pic>
      <p:sp>
        <p:nvSpPr>
          <p:cNvPr id="9" name="TextBox 8"/>
          <p:cNvSpPr txBox="1"/>
          <p:nvPr/>
        </p:nvSpPr>
        <p:spPr>
          <a:xfrm>
            <a:off x="398653" y="1208600"/>
            <a:ext cx="890218" cy="153888"/>
          </a:xfrm>
          <a:prstGeom prst="rect">
            <a:avLst/>
          </a:prstGeom>
          <a:solidFill>
            <a:srgbClr val="FFC000"/>
          </a:solidFill>
        </p:spPr>
        <p:txBody>
          <a:bodyPr wrap="square" lIns="0" tIns="0" rIns="0" bIns="0" rtlCol="0">
            <a:spAutoFit/>
          </a:bodyPr>
          <a:lstStyle/>
          <a:p>
            <a:r>
              <a:rPr lang="en-US" sz="1000" dirty="0" smtClean="0">
                <a:latin typeface="Calibri"/>
                <a:cs typeface="Calibri"/>
              </a:rPr>
              <a:t>2 nA, 5 frames</a:t>
            </a:r>
          </a:p>
        </p:txBody>
      </p:sp>
      <p:sp>
        <p:nvSpPr>
          <p:cNvPr id="10" name="TextBox 9"/>
          <p:cNvSpPr txBox="1"/>
          <p:nvPr/>
        </p:nvSpPr>
        <p:spPr>
          <a:xfrm>
            <a:off x="4515904" y="1213988"/>
            <a:ext cx="968039" cy="153888"/>
          </a:xfrm>
          <a:prstGeom prst="rect">
            <a:avLst/>
          </a:prstGeom>
          <a:solidFill>
            <a:srgbClr val="FFC000"/>
          </a:solidFill>
        </p:spPr>
        <p:txBody>
          <a:bodyPr wrap="square" lIns="0" tIns="0" rIns="0" bIns="0" rtlCol="0">
            <a:spAutoFit/>
          </a:bodyPr>
          <a:lstStyle/>
          <a:p>
            <a:r>
              <a:rPr lang="en-US" sz="1000" dirty="0" smtClean="0">
                <a:latin typeface="Calibri"/>
                <a:cs typeface="Calibri"/>
              </a:rPr>
              <a:t>2 nA, 10 frames</a:t>
            </a:r>
          </a:p>
        </p:txBody>
      </p:sp>
      <p:sp>
        <p:nvSpPr>
          <p:cNvPr id="11" name="TextBox 10"/>
          <p:cNvSpPr txBox="1"/>
          <p:nvPr/>
        </p:nvSpPr>
        <p:spPr>
          <a:xfrm>
            <a:off x="8505936" y="1199108"/>
            <a:ext cx="968039" cy="153888"/>
          </a:xfrm>
          <a:prstGeom prst="rect">
            <a:avLst/>
          </a:prstGeom>
          <a:solidFill>
            <a:srgbClr val="FFC000"/>
          </a:solidFill>
        </p:spPr>
        <p:txBody>
          <a:bodyPr wrap="square" lIns="0" tIns="0" rIns="0" bIns="0" rtlCol="0">
            <a:spAutoFit/>
          </a:bodyPr>
          <a:lstStyle/>
          <a:p>
            <a:r>
              <a:rPr lang="en-US" sz="1000" dirty="0" smtClean="0">
                <a:latin typeface="Calibri"/>
                <a:cs typeface="Calibri"/>
              </a:rPr>
              <a:t>2 nA, 50 frames</a:t>
            </a:r>
          </a:p>
        </p:txBody>
      </p:sp>
      <p:sp>
        <p:nvSpPr>
          <p:cNvPr id="12" name="TextBox 11"/>
          <p:cNvSpPr txBox="1"/>
          <p:nvPr/>
        </p:nvSpPr>
        <p:spPr>
          <a:xfrm>
            <a:off x="398653" y="3432460"/>
            <a:ext cx="1083826" cy="153888"/>
          </a:xfrm>
          <a:prstGeom prst="rect">
            <a:avLst/>
          </a:prstGeom>
          <a:solidFill>
            <a:srgbClr val="FFC000"/>
          </a:solidFill>
        </p:spPr>
        <p:txBody>
          <a:bodyPr wrap="square" lIns="0" tIns="0" rIns="0" bIns="0" rtlCol="0">
            <a:spAutoFit/>
          </a:bodyPr>
          <a:lstStyle/>
          <a:p>
            <a:r>
              <a:rPr lang="en-US" sz="1000" dirty="0" smtClean="0">
                <a:latin typeface="Calibri"/>
                <a:cs typeface="Calibri"/>
              </a:rPr>
              <a:t>0.2 nA, 50 frames</a:t>
            </a:r>
          </a:p>
        </p:txBody>
      </p:sp>
      <p:sp>
        <p:nvSpPr>
          <p:cNvPr id="13" name="TextBox 12"/>
          <p:cNvSpPr txBox="1"/>
          <p:nvPr/>
        </p:nvSpPr>
        <p:spPr>
          <a:xfrm>
            <a:off x="4476176" y="3478348"/>
            <a:ext cx="1161648" cy="153888"/>
          </a:xfrm>
          <a:prstGeom prst="rect">
            <a:avLst/>
          </a:prstGeom>
          <a:solidFill>
            <a:srgbClr val="FFC000"/>
          </a:solidFill>
        </p:spPr>
        <p:txBody>
          <a:bodyPr wrap="square" lIns="0" tIns="0" rIns="0" bIns="0" rtlCol="0">
            <a:spAutoFit/>
          </a:bodyPr>
          <a:lstStyle/>
          <a:p>
            <a:r>
              <a:rPr lang="en-US" sz="1000" dirty="0" smtClean="0">
                <a:latin typeface="Calibri"/>
                <a:cs typeface="Calibri"/>
              </a:rPr>
              <a:t>0.2 nA, 100 frames</a:t>
            </a:r>
          </a:p>
        </p:txBody>
      </p:sp>
      <p:sp>
        <p:nvSpPr>
          <p:cNvPr id="14" name="TextBox 13"/>
          <p:cNvSpPr txBox="1"/>
          <p:nvPr/>
        </p:nvSpPr>
        <p:spPr>
          <a:xfrm>
            <a:off x="8505936" y="3557243"/>
            <a:ext cx="1161648" cy="153888"/>
          </a:xfrm>
          <a:prstGeom prst="rect">
            <a:avLst/>
          </a:prstGeom>
          <a:solidFill>
            <a:srgbClr val="FFC000"/>
          </a:solidFill>
        </p:spPr>
        <p:txBody>
          <a:bodyPr wrap="square" lIns="0" tIns="0" rIns="0" bIns="0" rtlCol="0">
            <a:spAutoFit/>
          </a:bodyPr>
          <a:lstStyle/>
          <a:p>
            <a:r>
              <a:rPr lang="en-US" sz="1000" dirty="0" smtClean="0">
                <a:latin typeface="Calibri"/>
                <a:cs typeface="Calibri"/>
              </a:rPr>
              <a:t>0.2 nA, 500 frames</a:t>
            </a:r>
          </a:p>
        </p:txBody>
      </p:sp>
      <p:sp>
        <p:nvSpPr>
          <p:cNvPr id="15" name="TextBox 14"/>
          <p:cNvSpPr txBox="1"/>
          <p:nvPr/>
        </p:nvSpPr>
        <p:spPr>
          <a:xfrm>
            <a:off x="159191" y="6019997"/>
            <a:ext cx="11902179" cy="738664"/>
          </a:xfrm>
          <a:prstGeom prst="rect">
            <a:avLst/>
          </a:prstGeom>
          <a:noFill/>
        </p:spPr>
        <p:txBody>
          <a:bodyPr wrap="square" lIns="0" tIns="0" rIns="0" bIns="0" rtlCol="0">
            <a:spAutoFit/>
          </a:bodyPr>
          <a:lstStyle/>
          <a:p>
            <a:pPr algn="just">
              <a:buFont typeface="Wingdings" pitchFamily="2" charset="2"/>
              <a:buChar char="Ø"/>
            </a:pPr>
            <a:r>
              <a:rPr lang="en-US" sz="2400" dirty="0" smtClean="0">
                <a:solidFill>
                  <a:schemeClr val="tx1">
                    <a:lumMod val="65000"/>
                    <a:lumOff val="35000"/>
                  </a:schemeClr>
                </a:solidFill>
                <a:latin typeface="Calibri"/>
                <a:cs typeface="Calibri"/>
              </a:rPr>
              <a:t> The SD beam damage during EDS mapping seems to be controlled by the electron dose only.</a:t>
            </a:r>
          </a:p>
          <a:p>
            <a:pPr>
              <a:buFont typeface="Wingdings" pitchFamily="2" charset="2"/>
              <a:buChar char="Ø"/>
            </a:pPr>
            <a:r>
              <a:rPr lang="en-US" sz="2400" dirty="0">
                <a:solidFill>
                  <a:schemeClr val="tx1">
                    <a:lumMod val="65000"/>
                    <a:lumOff val="35000"/>
                  </a:schemeClr>
                </a:solidFill>
                <a:latin typeface="Calibri"/>
                <a:cs typeface="Calibri"/>
              </a:rPr>
              <a:t> S</a:t>
            </a:r>
            <a:r>
              <a:rPr lang="en-US" sz="2400" dirty="0" smtClean="0">
                <a:solidFill>
                  <a:schemeClr val="tx1">
                    <a:lumMod val="65000"/>
                    <a:lumOff val="35000"/>
                  </a:schemeClr>
                </a:solidFill>
                <a:latin typeface="Calibri"/>
                <a:cs typeface="Calibri"/>
              </a:rPr>
              <a:t>mall beam current  seems  to have negligible effect on reducing the beam damage in SD.</a:t>
            </a:r>
          </a:p>
        </p:txBody>
      </p:sp>
      <p:sp>
        <p:nvSpPr>
          <p:cNvPr id="17" name="TextBox 16"/>
          <p:cNvSpPr txBox="1"/>
          <p:nvPr/>
        </p:nvSpPr>
        <p:spPr>
          <a:xfrm>
            <a:off x="2951879" y="5650665"/>
            <a:ext cx="6480941" cy="369332"/>
          </a:xfrm>
          <a:prstGeom prst="rect">
            <a:avLst/>
          </a:prstGeom>
          <a:solidFill>
            <a:srgbClr val="FFC000"/>
          </a:solidFill>
        </p:spPr>
        <p:txBody>
          <a:bodyPr wrap="none" rtlCol="0">
            <a:spAutoFit/>
          </a:bodyPr>
          <a:lstStyle/>
          <a:p>
            <a:r>
              <a:rPr lang="en-US" b="1" dirty="0" smtClean="0"/>
              <a:t>Vertical line scan across a SD delta layer in a blanket wafer sample</a:t>
            </a:r>
            <a:endParaRPr lang="en-US" b="1" dirty="0"/>
          </a:p>
        </p:txBody>
      </p:sp>
    </p:spTree>
    <p:extLst>
      <p:ext uri="{BB962C8B-B14F-4D97-AF65-F5344CB8AC3E}">
        <p14:creationId xmlns:p14="http://schemas.microsoft.com/office/powerpoint/2010/main" val="32441718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4836" y="64558"/>
            <a:ext cx="10919271" cy="1013226"/>
          </a:xfrm>
          <a:prstGeom prst="rect">
            <a:avLst/>
          </a:prstGeom>
          <a:noFill/>
        </p:spPr>
        <p:txBody>
          <a:bodyPr wrap="none" rtlCol="0">
            <a:spAutoFit/>
          </a:bodyPr>
          <a:lstStyle/>
          <a:p>
            <a:pPr algn="ctr">
              <a:lnSpc>
                <a:spcPts val="3500"/>
              </a:lnSpc>
            </a:pPr>
            <a:r>
              <a:rPr lang="en-US" sz="4000" b="1" dirty="0" smtClean="0"/>
              <a:t>Effect of electron dose on elemental redistribution</a:t>
            </a:r>
          </a:p>
          <a:p>
            <a:pPr algn="ctr">
              <a:lnSpc>
                <a:spcPts val="3500"/>
              </a:lnSpc>
            </a:pPr>
            <a:r>
              <a:rPr lang="en-US" sz="4000" b="1" dirty="0" smtClean="0"/>
              <a:t> of a patterned sample</a:t>
            </a:r>
            <a:endParaRPr lang="en-US" sz="4000" b="1" dirty="0"/>
          </a:p>
        </p:txBody>
      </p:sp>
      <p:pic>
        <p:nvPicPr>
          <p:cNvPr id="4" name="Picture 18"/>
          <p:cNvPicPr>
            <a:picLocks noChangeAspect="1" noChangeArrowheads="1"/>
          </p:cNvPicPr>
          <p:nvPr/>
        </p:nvPicPr>
        <p:blipFill>
          <a:blip r:embed="rId2" cstate="print"/>
          <a:srcRect t="54780" b="21069"/>
          <a:stretch>
            <a:fillRect/>
          </a:stretch>
        </p:blipFill>
        <p:spPr bwMode="auto">
          <a:xfrm>
            <a:off x="3531325" y="1257014"/>
            <a:ext cx="4341264" cy="1048124"/>
          </a:xfrm>
          <a:prstGeom prst="rect">
            <a:avLst/>
          </a:prstGeom>
          <a:noFill/>
          <a:ln w="9525">
            <a:noFill/>
            <a:miter lim="800000"/>
            <a:headEnd/>
            <a:tailEnd/>
          </a:ln>
          <a:effectLst/>
        </p:spPr>
      </p:pic>
      <p:pic>
        <p:nvPicPr>
          <p:cNvPr id="5" name="Picture 22"/>
          <p:cNvPicPr>
            <a:picLocks noChangeAspect="1" noChangeArrowheads="1"/>
          </p:cNvPicPr>
          <p:nvPr/>
        </p:nvPicPr>
        <p:blipFill>
          <a:blip r:embed="rId3" cstate="print"/>
          <a:srcRect t="54780" b="21069"/>
          <a:stretch>
            <a:fillRect/>
          </a:stretch>
        </p:blipFill>
        <p:spPr bwMode="auto">
          <a:xfrm>
            <a:off x="3531325" y="2950123"/>
            <a:ext cx="4341264" cy="1048124"/>
          </a:xfrm>
          <a:prstGeom prst="rect">
            <a:avLst/>
          </a:prstGeom>
          <a:noFill/>
          <a:ln w="9525">
            <a:noFill/>
            <a:miter lim="800000"/>
            <a:headEnd/>
            <a:tailEnd/>
          </a:ln>
          <a:effectLst/>
        </p:spPr>
      </p:pic>
      <p:pic>
        <p:nvPicPr>
          <p:cNvPr id="6" name="Picture 26"/>
          <p:cNvPicPr>
            <a:picLocks noChangeAspect="1" noChangeArrowheads="1"/>
          </p:cNvPicPr>
          <p:nvPr/>
        </p:nvPicPr>
        <p:blipFill>
          <a:blip r:embed="rId4" cstate="print"/>
          <a:srcRect t="58994" b="16855"/>
          <a:stretch>
            <a:fillRect/>
          </a:stretch>
        </p:blipFill>
        <p:spPr bwMode="auto">
          <a:xfrm>
            <a:off x="3531325" y="4573144"/>
            <a:ext cx="4341264" cy="1048083"/>
          </a:xfrm>
          <a:prstGeom prst="rect">
            <a:avLst/>
          </a:prstGeom>
          <a:noFill/>
          <a:ln w="9525">
            <a:noFill/>
            <a:miter lim="800000"/>
            <a:headEnd/>
            <a:tailEnd/>
          </a:ln>
          <a:effectLst/>
        </p:spPr>
      </p:pic>
      <p:sp>
        <p:nvSpPr>
          <p:cNvPr id="7" name="TextBox 6"/>
          <p:cNvSpPr txBox="1"/>
          <p:nvPr/>
        </p:nvSpPr>
        <p:spPr>
          <a:xfrm>
            <a:off x="4078877" y="2305138"/>
            <a:ext cx="3429000" cy="307777"/>
          </a:xfrm>
          <a:prstGeom prst="rect">
            <a:avLst/>
          </a:prstGeom>
          <a:solidFill>
            <a:srgbClr val="FFC000"/>
          </a:solidFill>
        </p:spPr>
        <p:txBody>
          <a:bodyPr wrap="square" rtlCol="0">
            <a:spAutoFit/>
          </a:bodyPr>
          <a:lstStyle/>
          <a:p>
            <a:pPr algn="ctr"/>
            <a:r>
              <a:rPr lang="en-US" altLang="zh-CN" sz="1400" b="1" dirty="0" smtClean="0">
                <a:solidFill>
                  <a:schemeClr val="tx1">
                    <a:lumMod val="65000"/>
                    <a:lumOff val="35000"/>
                  </a:schemeClr>
                </a:solidFill>
              </a:rPr>
              <a:t>Emission current 5</a:t>
            </a:r>
            <a:r>
              <a:rPr lang="en-US" altLang="zh-CN" sz="1400" b="1" dirty="0" smtClean="0">
                <a:solidFill>
                  <a:schemeClr val="tx1">
                    <a:lumMod val="65000"/>
                    <a:lumOff val="35000"/>
                  </a:schemeClr>
                </a:solidFill>
                <a:sym typeface="Symbol"/>
              </a:rPr>
              <a:t></a:t>
            </a:r>
            <a:r>
              <a:rPr lang="en-US" altLang="zh-CN" sz="1400" b="1" dirty="0" smtClean="0">
                <a:solidFill>
                  <a:schemeClr val="tx1">
                    <a:lumMod val="65000"/>
                    <a:lumOff val="35000"/>
                  </a:schemeClr>
                </a:solidFill>
              </a:rPr>
              <a:t>A, 10 frames</a:t>
            </a:r>
            <a:endParaRPr lang="en-US" sz="1400" b="1" dirty="0" smtClean="0">
              <a:solidFill>
                <a:schemeClr val="tx1">
                  <a:lumMod val="65000"/>
                  <a:lumOff val="35000"/>
                </a:schemeClr>
              </a:solidFill>
            </a:endParaRPr>
          </a:p>
        </p:txBody>
      </p:sp>
      <p:sp>
        <p:nvSpPr>
          <p:cNvPr id="8" name="TextBox 7"/>
          <p:cNvSpPr txBox="1"/>
          <p:nvPr/>
        </p:nvSpPr>
        <p:spPr>
          <a:xfrm>
            <a:off x="3926477" y="3998247"/>
            <a:ext cx="3733800" cy="307777"/>
          </a:xfrm>
          <a:prstGeom prst="rect">
            <a:avLst/>
          </a:prstGeom>
          <a:solidFill>
            <a:srgbClr val="FFC000"/>
          </a:solidFill>
        </p:spPr>
        <p:txBody>
          <a:bodyPr wrap="square" rtlCol="0">
            <a:spAutoFit/>
          </a:bodyPr>
          <a:lstStyle/>
          <a:p>
            <a:pPr algn="ctr"/>
            <a:r>
              <a:rPr lang="en-US" altLang="zh-CN" sz="1400" b="1" dirty="0" smtClean="0">
                <a:solidFill>
                  <a:schemeClr val="tx1">
                    <a:lumMod val="65000"/>
                    <a:lumOff val="35000"/>
                  </a:schemeClr>
                </a:solidFill>
              </a:rPr>
              <a:t>Emission current 13-14</a:t>
            </a:r>
            <a:r>
              <a:rPr lang="en-US" altLang="zh-CN" sz="1400" b="1" dirty="0" smtClean="0">
                <a:solidFill>
                  <a:schemeClr val="tx1">
                    <a:lumMod val="65000"/>
                    <a:lumOff val="35000"/>
                  </a:schemeClr>
                </a:solidFill>
                <a:sym typeface="Symbol"/>
              </a:rPr>
              <a:t></a:t>
            </a:r>
            <a:r>
              <a:rPr lang="en-US" altLang="zh-CN" sz="1400" b="1" dirty="0" smtClean="0">
                <a:solidFill>
                  <a:schemeClr val="tx1">
                    <a:lumMod val="65000"/>
                    <a:lumOff val="35000"/>
                  </a:schemeClr>
                </a:solidFill>
              </a:rPr>
              <a:t>A, 10 frames</a:t>
            </a:r>
            <a:endParaRPr lang="en-US" sz="1400" b="1" dirty="0" smtClean="0">
              <a:solidFill>
                <a:schemeClr val="tx1">
                  <a:lumMod val="65000"/>
                  <a:lumOff val="35000"/>
                </a:schemeClr>
              </a:solidFill>
            </a:endParaRPr>
          </a:p>
        </p:txBody>
      </p:sp>
      <p:sp>
        <p:nvSpPr>
          <p:cNvPr id="9" name="TextBox 8"/>
          <p:cNvSpPr txBox="1"/>
          <p:nvPr/>
        </p:nvSpPr>
        <p:spPr>
          <a:xfrm>
            <a:off x="3873157" y="5621227"/>
            <a:ext cx="3657600" cy="307777"/>
          </a:xfrm>
          <a:prstGeom prst="rect">
            <a:avLst/>
          </a:prstGeom>
          <a:solidFill>
            <a:srgbClr val="FFC000"/>
          </a:solidFill>
        </p:spPr>
        <p:txBody>
          <a:bodyPr wrap="square" rtlCol="0">
            <a:spAutoFit/>
          </a:bodyPr>
          <a:lstStyle/>
          <a:p>
            <a:pPr algn="ctr"/>
            <a:r>
              <a:rPr lang="en-US" altLang="zh-CN" sz="1400" b="1" dirty="0" smtClean="0">
                <a:solidFill>
                  <a:srgbClr val="FF0000"/>
                </a:solidFill>
              </a:rPr>
              <a:t>Emission current 13-14</a:t>
            </a:r>
            <a:r>
              <a:rPr lang="en-US" altLang="zh-CN" sz="1400" b="1" dirty="0" smtClean="0">
                <a:solidFill>
                  <a:srgbClr val="FF0000"/>
                </a:solidFill>
                <a:sym typeface="Symbol"/>
              </a:rPr>
              <a:t></a:t>
            </a:r>
            <a:r>
              <a:rPr lang="en-US" altLang="zh-CN" sz="1400" b="1" dirty="0" smtClean="0">
                <a:solidFill>
                  <a:srgbClr val="FF0000"/>
                </a:solidFill>
              </a:rPr>
              <a:t>A, 51 frames</a:t>
            </a:r>
            <a:endParaRPr lang="en-US" sz="1400" b="1" dirty="0" smtClean="0">
              <a:solidFill>
                <a:srgbClr val="FF0000"/>
              </a:solidFill>
            </a:endParaRPr>
          </a:p>
        </p:txBody>
      </p:sp>
      <p:sp>
        <p:nvSpPr>
          <p:cNvPr id="10" name="TextBox 9"/>
          <p:cNvSpPr txBox="1"/>
          <p:nvPr/>
        </p:nvSpPr>
        <p:spPr>
          <a:xfrm>
            <a:off x="3531325" y="1206656"/>
            <a:ext cx="877163" cy="369332"/>
          </a:xfrm>
          <a:prstGeom prst="rect">
            <a:avLst/>
          </a:prstGeom>
          <a:noFill/>
        </p:spPr>
        <p:txBody>
          <a:bodyPr wrap="none" rtlCol="0">
            <a:spAutoFit/>
          </a:bodyPr>
          <a:lstStyle/>
          <a:p>
            <a:r>
              <a:rPr lang="en-US" dirty="0" smtClean="0">
                <a:solidFill>
                  <a:schemeClr val="bg1"/>
                </a:solidFill>
              </a:rPr>
              <a:t>As map</a:t>
            </a:r>
            <a:endParaRPr lang="en-US" dirty="0">
              <a:solidFill>
                <a:schemeClr val="bg1"/>
              </a:solidFill>
            </a:endParaRPr>
          </a:p>
        </p:txBody>
      </p:sp>
      <p:sp>
        <p:nvSpPr>
          <p:cNvPr id="11" name="TextBox 10"/>
          <p:cNvSpPr txBox="1"/>
          <p:nvPr/>
        </p:nvSpPr>
        <p:spPr>
          <a:xfrm>
            <a:off x="3531325" y="2918207"/>
            <a:ext cx="877163" cy="369332"/>
          </a:xfrm>
          <a:prstGeom prst="rect">
            <a:avLst/>
          </a:prstGeom>
          <a:noFill/>
        </p:spPr>
        <p:txBody>
          <a:bodyPr wrap="none" rtlCol="0">
            <a:spAutoFit/>
          </a:bodyPr>
          <a:lstStyle/>
          <a:p>
            <a:r>
              <a:rPr lang="en-US" dirty="0" smtClean="0">
                <a:solidFill>
                  <a:schemeClr val="bg1"/>
                </a:solidFill>
              </a:rPr>
              <a:t>As map</a:t>
            </a:r>
            <a:endParaRPr lang="en-US" dirty="0">
              <a:solidFill>
                <a:schemeClr val="bg1"/>
              </a:solidFill>
            </a:endParaRPr>
          </a:p>
        </p:txBody>
      </p:sp>
      <p:sp>
        <p:nvSpPr>
          <p:cNvPr id="13" name="TextBox 12"/>
          <p:cNvSpPr txBox="1"/>
          <p:nvPr/>
        </p:nvSpPr>
        <p:spPr>
          <a:xfrm>
            <a:off x="3531325" y="4511589"/>
            <a:ext cx="877163" cy="369332"/>
          </a:xfrm>
          <a:prstGeom prst="rect">
            <a:avLst/>
          </a:prstGeom>
          <a:noFill/>
        </p:spPr>
        <p:txBody>
          <a:bodyPr wrap="none" rtlCol="0">
            <a:spAutoFit/>
          </a:bodyPr>
          <a:lstStyle/>
          <a:p>
            <a:r>
              <a:rPr lang="en-US" dirty="0" smtClean="0">
                <a:solidFill>
                  <a:schemeClr val="bg1"/>
                </a:solidFill>
              </a:rPr>
              <a:t>As map</a:t>
            </a:r>
            <a:endParaRPr lang="en-US" dirty="0">
              <a:solidFill>
                <a:schemeClr val="bg1"/>
              </a:solidFill>
            </a:endParaRPr>
          </a:p>
        </p:txBody>
      </p:sp>
      <p:sp>
        <p:nvSpPr>
          <p:cNvPr id="14" name="TextBox 13"/>
          <p:cNvSpPr txBox="1"/>
          <p:nvPr/>
        </p:nvSpPr>
        <p:spPr>
          <a:xfrm>
            <a:off x="125335" y="6132189"/>
            <a:ext cx="11639945" cy="738664"/>
          </a:xfrm>
          <a:prstGeom prst="rect">
            <a:avLst/>
          </a:prstGeom>
          <a:noFill/>
        </p:spPr>
        <p:txBody>
          <a:bodyPr wrap="square" lIns="0" tIns="0" rIns="0" bIns="0" rtlCol="0">
            <a:spAutoFit/>
          </a:bodyPr>
          <a:lstStyle/>
          <a:p>
            <a:pPr algn="just">
              <a:buFont typeface="Wingdings" pitchFamily="2" charset="2"/>
              <a:buChar char="Ø"/>
            </a:pPr>
            <a:r>
              <a:rPr lang="en-US" sz="2400" dirty="0" smtClean="0">
                <a:solidFill>
                  <a:schemeClr val="tx1">
                    <a:lumMod val="65000"/>
                    <a:lumOff val="35000"/>
                  </a:schemeClr>
                </a:solidFill>
                <a:latin typeface="Calibri"/>
                <a:cs typeface="Calibri"/>
              </a:rPr>
              <a:t> The magnitude of elemental redistribution (e.g., As) during EDS mapping increases with the </a:t>
            </a:r>
          </a:p>
          <a:p>
            <a:pPr algn="just"/>
            <a:r>
              <a:rPr lang="en-US" sz="2400" dirty="0" smtClean="0">
                <a:solidFill>
                  <a:schemeClr val="tx1">
                    <a:lumMod val="65000"/>
                    <a:lumOff val="35000"/>
                  </a:schemeClr>
                </a:solidFill>
                <a:latin typeface="Calibri"/>
                <a:cs typeface="Calibri"/>
              </a:rPr>
              <a:t>    electron dose.</a:t>
            </a:r>
          </a:p>
        </p:txBody>
      </p:sp>
    </p:spTree>
    <p:extLst>
      <p:ext uri="{BB962C8B-B14F-4D97-AF65-F5344CB8AC3E}">
        <p14:creationId xmlns:p14="http://schemas.microsoft.com/office/powerpoint/2010/main" val="41982975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4927" y="86991"/>
            <a:ext cx="9355190" cy="707886"/>
          </a:xfrm>
          <a:prstGeom prst="rect">
            <a:avLst/>
          </a:prstGeom>
          <a:noFill/>
          <a:ln w="28575">
            <a:noFill/>
          </a:ln>
        </p:spPr>
        <p:txBody>
          <a:bodyPr wrap="none" rtlCol="0">
            <a:spAutoFit/>
          </a:bodyPr>
          <a:lstStyle/>
          <a:p>
            <a:r>
              <a:rPr lang="en-US" sz="4000" b="1" dirty="0" smtClean="0"/>
              <a:t>Effect of using cold stage on beam damage </a:t>
            </a:r>
            <a:endParaRPr lang="en-US" sz="4000" b="1" dirty="0"/>
          </a:p>
        </p:txBody>
      </p:sp>
      <p:pic>
        <p:nvPicPr>
          <p:cNvPr id="3" name="Picture 2"/>
          <p:cNvPicPr>
            <a:picLocks noChangeAspect="1"/>
          </p:cNvPicPr>
          <p:nvPr/>
        </p:nvPicPr>
        <p:blipFill>
          <a:blip r:embed="rId2"/>
          <a:stretch>
            <a:fillRect/>
          </a:stretch>
        </p:blipFill>
        <p:spPr>
          <a:xfrm>
            <a:off x="151188" y="3863167"/>
            <a:ext cx="11889623" cy="1457779"/>
          </a:xfrm>
          <a:prstGeom prst="rect">
            <a:avLst/>
          </a:prstGeom>
        </p:spPr>
      </p:pic>
      <p:sp>
        <p:nvSpPr>
          <p:cNvPr id="4" name="TextBox 3"/>
          <p:cNvSpPr txBox="1"/>
          <p:nvPr/>
        </p:nvSpPr>
        <p:spPr>
          <a:xfrm>
            <a:off x="337860" y="883921"/>
            <a:ext cx="2584425" cy="646331"/>
          </a:xfrm>
          <a:prstGeom prst="rect">
            <a:avLst/>
          </a:prstGeom>
          <a:solidFill>
            <a:schemeClr val="accent2"/>
          </a:solidFill>
        </p:spPr>
        <p:txBody>
          <a:bodyPr wrap="none" rtlCol="0">
            <a:spAutoFit/>
          </a:bodyPr>
          <a:lstStyle/>
          <a:p>
            <a:pPr algn="ctr"/>
            <a:r>
              <a:rPr lang="en-US" dirty="0" smtClean="0"/>
              <a:t>20 frames</a:t>
            </a:r>
          </a:p>
          <a:p>
            <a:pPr algn="ctr"/>
            <a:r>
              <a:rPr lang="en-US" dirty="0" smtClean="0"/>
              <a:t>(50us dwell time, 200kV) </a:t>
            </a:r>
            <a:endParaRPr lang="en-US" dirty="0"/>
          </a:p>
        </p:txBody>
      </p:sp>
      <p:pic>
        <p:nvPicPr>
          <p:cNvPr id="8" name="Picture 7"/>
          <p:cNvPicPr>
            <a:picLocks noChangeAspect="1"/>
          </p:cNvPicPr>
          <p:nvPr/>
        </p:nvPicPr>
        <p:blipFill>
          <a:blip r:embed="rId3"/>
          <a:stretch>
            <a:fillRect/>
          </a:stretch>
        </p:blipFill>
        <p:spPr>
          <a:xfrm>
            <a:off x="151187" y="1902098"/>
            <a:ext cx="11878440" cy="1485536"/>
          </a:xfrm>
          <a:prstGeom prst="rect">
            <a:avLst/>
          </a:prstGeom>
        </p:spPr>
      </p:pic>
      <p:sp>
        <p:nvSpPr>
          <p:cNvPr id="9" name="Rectangle 8"/>
          <p:cNvSpPr/>
          <p:nvPr/>
        </p:nvSpPr>
        <p:spPr>
          <a:xfrm>
            <a:off x="151186" y="794877"/>
            <a:ext cx="2957773" cy="477860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08959" y="794877"/>
            <a:ext cx="2957773" cy="477860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66730" y="794877"/>
            <a:ext cx="2957773" cy="477860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24383" y="794876"/>
            <a:ext cx="3005244" cy="477860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3809" y="1658237"/>
            <a:ext cx="1972528" cy="369332"/>
          </a:xfrm>
          <a:prstGeom prst="rect">
            <a:avLst/>
          </a:prstGeom>
          <a:noFill/>
        </p:spPr>
        <p:txBody>
          <a:bodyPr wrap="none" rtlCol="0">
            <a:spAutoFit/>
          </a:bodyPr>
          <a:lstStyle/>
          <a:p>
            <a:r>
              <a:rPr lang="en-US" dirty="0" smtClean="0">
                <a:solidFill>
                  <a:srgbClr val="002060"/>
                </a:solidFill>
              </a:rPr>
              <a:t>Room temperature</a:t>
            </a:r>
            <a:endParaRPr lang="en-US" dirty="0">
              <a:solidFill>
                <a:srgbClr val="002060"/>
              </a:solidFill>
            </a:endParaRPr>
          </a:p>
        </p:txBody>
      </p:sp>
      <p:sp>
        <p:nvSpPr>
          <p:cNvPr id="14" name="TextBox 13"/>
          <p:cNvSpPr txBox="1"/>
          <p:nvPr/>
        </p:nvSpPr>
        <p:spPr>
          <a:xfrm>
            <a:off x="3655148" y="1625334"/>
            <a:ext cx="1972528" cy="369332"/>
          </a:xfrm>
          <a:prstGeom prst="rect">
            <a:avLst/>
          </a:prstGeom>
          <a:noFill/>
        </p:spPr>
        <p:txBody>
          <a:bodyPr wrap="none" rtlCol="0">
            <a:spAutoFit/>
          </a:bodyPr>
          <a:lstStyle/>
          <a:p>
            <a:r>
              <a:rPr lang="en-US" dirty="0" smtClean="0">
                <a:solidFill>
                  <a:srgbClr val="002060"/>
                </a:solidFill>
              </a:rPr>
              <a:t>Room temperature</a:t>
            </a:r>
            <a:endParaRPr lang="en-US" dirty="0">
              <a:solidFill>
                <a:srgbClr val="002060"/>
              </a:solidFill>
            </a:endParaRPr>
          </a:p>
        </p:txBody>
      </p:sp>
      <p:sp>
        <p:nvSpPr>
          <p:cNvPr id="15" name="TextBox 14"/>
          <p:cNvSpPr txBox="1"/>
          <p:nvPr/>
        </p:nvSpPr>
        <p:spPr>
          <a:xfrm>
            <a:off x="6625395" y="1625334"/>
            <a:ext cx="1972528" cy="369332"/>
          </a:xfrm>
          <a:prstGeom prst="rect">
            <a:avLst/>
          </a:prstGeom>
          <a:noFill/>
        </p:spPr>
        <p:txBody>
          <a:bodyPr wrap="none" rtlCol="0">
            <a:spAutoFit/>
          </a:bodyPr>
          <a:lstStyle/>
          <a:p>
            <a:r>
              <a:rPr lang="en-US" dirty="0" smtClean="0">
                <a:solidFill>
                  <a:srgbClr val="002060"/>
                </a:solidFill>
              </a:rPr>
              <a:t>Room temperature</a:t>
            </a:r>
            <a:endParaRPr lang="en-US" dirty="0">
              <a:solidFill>
                <a:srgbClr val="002060"/>
              </a:solidFill>
            </a:endParaRPr>
          </a:p>
        </p:txBody>
      </p:sp>
      <p:sp>
        <p:nvSpPr>
          <p:cNvPr id="16" name="TextBox 15"/>
          <p:cNvSpPr txBox="1"/>
          <p:nvPr/>
        </p:nvSpPr>
        <p:spPr>
          <a:xfrm>
            <a:off x="9553275" y="1601140"/>
            <a:ext cx="1972528" cy="369332"/>
          </a:xfrm>
          <a:prstGeom prst="rect">
            <a:avLst/>
          </a:prstGeom>
          <a:noFill/>
        </p:spPr>
        <p:txBody>
          <a:bodyPr wrap="none" rtlCol="0">
            <a:spAutoFit/>
          </a:bodyPr>
          <a:lstStyle/>
          <a:p>
            <a:r>
              <a:rPr lang="en-US" dirty="0" smtClean="0">
                <a:solidFill>
                  <a:srgbClr val="002060"/>
                </a:solidFill>
              </a:rPr>
              <a:t>Room temperature</a:t>
            </a:r>
            <a:endParaRPr lang="en-US" dirty="0">
              <a:solidFill>
                <a:srgbClr val="002060"/>
              </a:solidFill>
            </a:endParaRPr>
          </a:p>
        </p:txBody>
      </p:sp>
      <p:sp>
        <p:nvSpPr>
          <p:cNvPr id="17" name="TextBox 16"/>
          <p:cNvSpPr txBox="1"/>
          <p:nvPr/>
        </p:nvSpPr>
        <p:spPr>
          <a:xfrm>
            <a:off x="1188809" y="3607197"/>
            <a:ext cx="811441" cy="369332"/>
          </a:xfrm>
          <a:prstGeom prst="rect">
            <a:avLst/>
          </a:prstGeom>
          <a:noFill/>
        </p:spPr>
        <p:txBody>
          <a:bodyPr wrap="none" rtlCol="0">
            <a:spAutoFit/>
          </a:bodyPr>
          <a:lstStyle/>
          <a:p>
            <a:r>
              <a:rPr lang="en-US" dirty="0" smtClean="0">
                <a:solidFill>
                  <a:srgbClr val="002060"/>
                </a:solidFill>
              </a:rPr>
              <a:t>-180</a:t>
            </a:r>
            <a:r>
              <a:rPr lang="en-US" baseline="30000" dirty="0" smtClean="0">
                <a:solidFill>
                  <a:srgbClr val="002060"/>
                </a:solidFill>
              </a:rPr>
              <a:t>o</a:t>
            </a:r>
            <a:r>
              <a:rPr lang="en-US" dirty="0" smtClean="0">
                <a:solidFill>
                  <a:srgbClr val="002060"/>
                </a:solidFill>
              </a:rPr>
              <a:t>C</a:t>
            </a:r>
            <a:endParaRPr lang="en-US" dirty="0">
              <a:solidFill>
                <a:srgbClr val="002060"/>
              </a:solidFill>
            </a:endParaRPr>
          </a:p>
        </p:txBody>
      </p:sp>
      <p:sp>
        <p:nvSpPr>
          <p:cNvPr id="18" name="TextBox 17"/>
          <p:cNvSpPr txBox="1"/>
          <p:nvPr/>
        </p:nvSpPr>
        <p:spPr>
          <a:xfrm>
            <a:off x="4235691" y="3607197"/>
            <a:ext cx="811441" cy="369332"/>
          </a:xfrm>
          <a:prstGeom prst="rect">
            <a:avLst/>
          </a:prstGeom>
          <a:noFill/>
        </p:spPr>
        <p:txBody>
          <a:bodyPr wrap="none" rtlCol="0">
            <a:spAutoFit/>
          </a:bodyPr>
          <a:lstStyle/>
          <a:p>
            <a:r>
              <a:rPr lang="en-US" dirty="0" smtClean="0">
                <a:solidFill>
                  <a:srgbClr val="002060"/>
                </a:solidFill>
              </a:rPr>
              <a:t>-180</a:t>
            </a:r>
            <a:r>
              <a:rPr lang="en-US" baseline="30000" dirty="0" smtClean="0">
                <a:solidFill>
                  <a:srgbClr val="002060"/>
                </a:solidFill>
              </a:rPr>
              <a:t>o</a:t>
            </a:r>
            <a:r>
              <a:rPr lang="en-US" dirty="0" smtClean="0">
                <a:solidFill>
                  <a:srgbClr val="002060"/>
                </a:solidFill>
              </a:rPr>
              <a:t>C</a:t>
            </a:r>
            <a:endParaRPr lang="en-US" dirty="0">
              <a:solidFill>
                <a:srgbClr val="002060"/>
              </a:solidFill>
            </a:endParaRPr>
          </a:p>
        </p:txBody>
      </p:sp>
      <p:sp>
        <p:nvSpPr>
          <p:cNvPr id="19" name="TextBox 18"/>
          <p:cNvSpPr txBox="1"/>
          <p:nvPr/>
        </p:nvSpPr>
        <p:spPr>
          <a:xfrm>
            <a:off x="7155786" y="3607197"/>
            <a:ext cx="811441" cy="369332"/>
          </a:xfrm>
          <a:prstGeom prst="rect">
            <a:avLst/>
          </a:prstGeom>
          <a:noFill/>
        </p:spPr>
        <p:txBody>
          <a:bodyPr wrap="none" rtlCol="0">
            <a:spAutoFit/>
          </a:bodyPr>
          <a:lstStyle/>
          <a:p>
            <a:r>
              <a:rPr lang="en-US" dirty="0" smtClean="0">
                <a:solidFill>
                  <a:srgbClr val="002060"/>
                </a:solidFill>
              </a:rPr>
              <a:t>-180</a:t>
            </a:r>
            <a:r>
              <a:rPr lang="en-US" baseline="30000" dirty="0" smtClean="0">
                <a:solidFill>
                  <a:srgbClr val="002060"/>
                </a:solidFill>
              </a:rPr>
              <a:t>o</a:t>
            </a:r>
            <a:r>
              <a:rPr lang="en-US" dirty="0" smtClean="0">
                <a:solidFill>
                  <a:srgbClr val="002060"/>
                </a:solidFill>
              </a:rPr>
              <a:t>C</a:t>
            </a:r>
            <a:endParaRPr lang="en-US" dirty="0">
              <a:solidFill>
                <a:srgbClr val="002060"/>
              </a:solidFill>
            </a:endParaRPr>
          </a:p>
        </p:txBody>
      </p:sp>
      <p:sp>
        <p:nvSpPr>
          <p:cNvPr id="20" name="TextBox 19"/>
          <p:cNvSpPr txBox="1"/>
          <p:nvPr/>
        </p:nvSpPr>
        <p:spPr>
          <a:xfrm>
            <a:off x="10151115" y="3607197"/>
            <a:ext cx="811441" cy="369332"/>
          </a:xfrm>
          <a:prstGeom prst="rect">
            <a:avLst/>
          </a:prstGeom>
          <a:noFill/>
        </p:spPr>
        <p:txBody>
          <a:bodyPr wrap="none" rtlCol="0">
            <a:spAutoFit/>
          </a:bodyPr>
          <a:lstStyle/>
          <a:p>
            <a:r>
              <a:rPr lang="en-US" dirty="0" smtClean="0">
                <a:solidFill>
                  <a:srgbClr val="002060"/>
                </a:solidFill>
              </a:rPr>
              <a:t>-180</a:t>
            </a:r>
            <a:r>
              <a:rPr lang="en-US" baseline="30000" dirty="0" smtClean="0">
                <a:solidFill>
                  <a:srgbClr val="002060"/>
                </a:solidFill>
              </a:rPr>
              <a:t>o</a:t>
            </a:r>
            <a:r>
              <a:rPr lang="en-US" dirty="0" smtClean="0">
                <a:solidFill>
                  <a:srgbClr val="002060"/>
                </a:solidFill>
              </a:rPr>
              <a:t>C</a:t>
            </a:r>
            <a:endParaRPr lang="en-US" dirty="0">
              <a:solidFill>
                <a:srgbClr val="002060"/>
              </a:solidFill>
            </a:endParaRPr>
          </a:p>
        </p:txBody>
      </p:sp>
      <p:sp>
        <p:nvSpPr>
          <p:cNvPr id="21" name="TextBox 20"/>
          <p:cNvSpPr txBox="1"/>
          <p:nvPr/>
        </p:nvSpPr>
        <p:spPr>
          <a:xfrm>
            <a:off x="158553" y="5900637"/>
            <a:ext cx="11889625" cy="738664"/>
          </a:xfrm>
          <a:prstGeom prst="rect">
            <a:avLst/>
          </a:prstGeom>
          <a:noFill/>
        </p:spPr>
        <p:txBody>
          <a:bodyPr wrap="square" lIns="0" tIns="0" rIns="0" bIns="0" rtlCol="0">
            <a:spAutoFit/>
          </a:bodyPr>
          <a:lstStyle/>
          <a:p>
            <a:pPr algn="just">
              <a:buFont typeface="Wingdings" pitchFamily="2" charset="2"/>
              <a:buChar char="Ø"/>
            </a:pPr>
            <a:r>
              <a:rPr lang="en-US" sz="2400" dirty="0" smtClean="0">
                <a:solidFill>
                  <a:schemeClr val="tx1">
                    <a:lumMod val="65000"/>
                    <a:lumOff val="35000"/>
                  </a:schemeClr>
                </a:solidFill>
                <a:latin typeface="Calibri"/>
                <a:cs typeface="Calibri"/>
              </a:rPr>
              <a:t> Structural damage of SD is controlled by electron dose.</a:t>
            </a:r>
          </a:p>
          <a:p>
            <a:pPr algn="just">
              <a:buFont typeface="Wingdings" pitchFamily="2" charset="2"/>
              <a:buChar char="Ø"/>
            </a:pPr>
            <a:r>
              <a:rPr lang="en-US" sz="2400" dirty="0">
                <a:solidFill>
                  <a:schemeClr val="tx1">
                    <a:lumMod val="65000"/>
                    <a:lumOff val="35000"/>
                  </a:schemeClr>
                </a:solidFill>
                <a:latin typeface="Calibri"/>
                <a:cs typeface="Calibri"/>
              </a:rPr>
              <a:t> T</a:t>
            </a:r>
            <a:r>
              <a:rPr lang="en-US" sz="2400" dirty="0" smtClean="0">
                <a:solidFill>
                  <a:schemeClr val="tx1">
                    <a:lumMod val="65000"/>
                    <a:lumOff val="35000"/>
                  </a:schemeClr>
                </a:solidFill>
                <a:latin typeface="Calibri"/>
                <a:cs typeface="Calibri"/>
              </a:rPr>
              <a:t>he use of cold stage to cool down the specimen does not seem to help reduce the damage.</a:t>
            </a:r>
          </a:p>
        </p:txBody>
      </p:sp>
      <p:sp>
        <p:nvSpPr>
          <p:cNvPr id="22" name="TextBox 21"/>
          <p:cNvSpPr txBox="1"/>
          <p:nvPr/>
        </p:nvSpPr>
        <p:spPr>
          <a:xfrm>
            <a:off x="3295511" y="918306"/>
            <a:ext cx="2584425" cy="646331"/>
          </a:xfrm>
          <a:prstGeom prst="rect">
            <a:avLst/>
          </a:prstGeom>
          <a:solidFill>
            <a:schemeClr val="accent2"/>
          </a:solidFill>
        </p:spPr>
        <p:txBody>
          <a:bodyPr wrap="none" rtlCol="0">
            <a:spAutoFit/>
          </a:bodyPr>
          <a:lstStyle/>
          <a:p>
            <a:pPr algn="ctr"/>
            <a:r>
              <a:rPr lang="en-US" dirty="0" smtClean="0"/>
              <a:t>50 frames</a:t>
            </a:r>
          </a:p>
          <a:p>
            <a:pPr algn="ctr"/>
            <a:r>
              <a:rPr lang="en-US" dirty="0" smtClean="0"/>
              <a:t>(50us dwell time, 200kV) </a:t>
            </a:r>
            <a:endParaRPr lang="en-US" dirty="0"/>
          </a:p>
        </p:txBody>
      </p:sp>
      <p:sp>
        <p:nvSpPr>
          <p:cNvPr id="23" name="TextBox 22"/>
          <p:cNvSpPr txBox="1"/>
          <p:nvPr/>
        </p:nvSpPr>
        <p:spPr>
          <a:xfrm>
            <a:off x="6241867" y="913206"/>
            <a:ext cx="2584425" cy="646331"/>
          </a:xfrm>
          <a:prstGeom prst="rect">
            <a:avLst/>
          </a:prstGeom>
          <a:solidFill>
            <a:schemeClr val="accent2"/>
          </a:solidFill>
        </p:spPr>
        <p:txBody>
          <a:bodyPr wrap="none" rtlCol="0">
            <a:spAutoFit/>
          </a:bodyPr>
          <a:lstStyle/>
          <a:p>
            <a:pPr algn="ctr"/>
            <a:r>
              <a:rPr lang="en-US" dirty="0" smtClean="0"/>
              <a:t>100 frames</a:t>
            </a:r>
          </a:p>
          <a:p>
            <a:pPr algn="ctr"/>
            <a:r>
              <a:rPr lang="en-US" dirty="0" smtClean="0"/>
              <a:t>(50us dwell time, 200kV) </a:t>
            </a:r>
            <a:endParaRPr lang="en-US" dirty="0"/>
          </a:p>
        </p:txBody>
      </p:sp>
      <p:sp>
        <p:nvSpPr>
          <p:cNvPr id="24" name="TextBox 23"/>
          <p:cNvSpPr txBox="1"/>
          <p:nvPr/>
        </p:nvSpPr>
        <p:spPr>
          <a:xfrm>
            <a:off x="9247326" y="913205"/>
            <a:ext cx="2584425" cy="646331"/>
          </a:xfrm>
          <a:prstGeom prst="rect">
            <a:avLst/>
          </a:prstGeom>
          <a:solidFill>
            <a:schemeClr val="accent2"/>
          </a:solidFill>
        </p:spPr>
        <p:txBody>
          <a:bodyPr wrap="none" rtlCol="0">
            <a:spAutoFit/>
          </a:bodyPr>
          <a:lstStyle/>
          <a:p>
            <a:pPr algn="ctr"/>
            <a:r>
              <a:rPr lang="en-US" dirty="0" smtClean="0"/>
              <a:t>150 frames</a:t>
            </a:r>
          </a:p>
          <a:p>
            <a:pPr algn="ctr"/>
            <a:r>
              <a:rPr lang="en-US" dirty="0" smtClean="0"/>
              <a:t>(50us dwell time, 200kV) </a:t>
            </a:r>
            <a:endParaRPr lang="en-US" dirty="0"/>
          </a:p>
        </p:txBody>
      </p:sp>
    </p:spTree>
    <p:extLst>
      <p:ext uri="{BB962C8B-B14F-4D97-AF65-F5344CB8AC3E}">
        <p14:creationId xmlns:p14="http://schemas.microsoft.com/office/powerpoint/2010/main" val="23583120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899" y="113212"/>
            <a:ext cx="11585287" cy="707886"/>
          </a:xfrm>
          <a:prstGeom prst="rect">
            <a:avLst/>
          </a:prstGeom>
          <a:noFill/>
        </p:spPr>
        <p:txBody>
          <a:bodyPr wrap="none" rtlCol="0">
            <a:spAutoFit/>
          </a:bodyPr>
          <a:lstStyle/>
          <a:p>
            <a:r>
              <a:rPr lang="en-US" sz="4000" b="1" dirty="0" smtClean="0"/>
              <a:t>Key learnings from radiation damage of SXP materials</a:t>
            </a:r>
            <a:endParaRPr lang="en-US" sz="4000" b="1" dirty="0"/>
          </a:p>
        </p:txBody>
      </p:sp>
      <p:sp>
        <p:nvSpPr>
          <p:cNvPr id="3" name="TextBox 2"/>
          <p:cNvSpPr txBox="1"/>
          <p:nvPr/>
        </p:nvSpPr>
        <p:spPr>
          <a:xfrm>
            <a:off x="429899" y="1230401"/>
            <a:ext cx="11509552" cy="3908762"/>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Radiation damage in SXP samples causes both elemental redistribution and structural distortion especially for SD materials.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This radiation damage seems to be mainly controlled by the electron dose. Within the current beam intensities used for analysis, the effect of dose rate seems negligible.</a:t>
            </a: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Decrease in specimen temperature does not seem to help reducing the beam caused damage.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Based on the proposed damage mechanisms, reducing the beam voltage is likely to help reducing the knock-on damage on PM, but may not help in reducing the damage on SD since the latter is controlled either by ionization damage or charging. </a:t>
            </a: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key for SXP sample analysis is to maximize the signal while minimizing the electron dose.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09006" y="1140823"/>
            <a:ext cx="11806180" cy="39983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6108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744683" y="1351588"/>
            <a:ext cx="8690843" cy="2685721"/>
          </a:xfrm>
          <a:prstGeom prst="rect">
            <a:avLst/>
          </a:prstGeom>
          <a:solidFill>
            <a:schemeClr val="accent1">
              <a:alpha val="25000"/>
            </a:scheme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28D0D317-147F-4441-A527-62FA5804F430}" type="datetime4">
              <a:rPr lang="en-US" smtClean="0"/>
              <a:pPr/>
              <a:t>February 22, 2017</a:t>
            </a:fld>
            <a:endParaRPr lang="en-US"/>
          </a:p>
        </p:txBody>
      </p:sp>
      <p:sp>
        <p:nvSpPr>
          <p:cNvPr id="6" name="Rectangle 5"/>
          <p:cNvSpPr/>
          <p:nvPr/>
        </p:nvSpPr>
        <p:spPr>
          <a:xfrm>
            <a:off x="4956875" y="1666070"/>
            <a:ext cx="2069024" cy="495945"/>
          </a:xfrm>
          <a:prstGeom prst="rect">
            <a:avLst/>
          </a:prstGeom>
          <a:solidFill>
            <a:srgbClr val="FFC000">
              <a:alpha val="50000"/>
            </a:srgb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018870" y="1759059"/>
            <a:ext cx="1984839" cy="307777"/>
          </a:xfrm>
          <a:prstGeom prst="rect">
            <a:avLst/>
          </a:prstGeom>
          <a:noFill/>
        </p:spPr>
        <p:txBody>
          <a:bodyPr wrap="none" lIns="0" tIns="0" rIns="0" bIns="0" rtlCol="0">
            <a:spAutoFit/>
          </a:bodyPr>
          <a:lstStyle/>
          <a:p>
            <a:r>
              <a:rPr lang="en-US" sz="2000" dirty="0">
                <a:solidFill>
                  <a:srgbClr val="000000"/>
                </a:solidFill>
                <a:latin typeface="Calibri"/>
                <a:cs typeface="Calibri"/>
              </a:rPr>
              <a:t>Lower TEM voltage</a:t>
            </a:r>
          </a:p>
        </p:txBody>
      </p:sp>
      <p:sp>
        <p:nvSpPr>
          <p:cNvPr id="8" name="Rectangle 7"/>
          <p:cNvSpPr/>
          <p:nvPr/>
        </p:nvSpPr>
        <p:spPr>
          <a:xfrm>
            <a:off x="1815885" y="1671236"/>
            <a:ext cx="2939511" cy="495945"/>
          </a:xfrm>
          <a:prstGeom prst="rect">
            <a:avLst/>
          </a:prstGeom>
          <a:solidFill>
            <a:srgbClr val="FFC000">
              <a:alpha val="50000"/>
            </a:srgb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1839132" y="1779722"/>
            <a:ext cx="2867260" cy="307777"/>
          </a:xfrm>
          <a:prstGeom prst="rect">
            <a:avLst/>
          </a:prstGeom>
          <a:noFill/>
        </p:spPr>
        <p:txBody>
          <a:bodyPr wrap="none" lIns="0" tIns="0" rIns="0" bIns="0" rtlCol="0">
            <a:spAutoFit/>
          </a:bodyPr>
          <a:lstStyle/>
          <a:p>
            <a:r>
              <a:rPr lang="en-US" sz="2000" dirty="0">
                <a:solidFill>
                  <a:srgbClr val="000000"/>
                </a:solidFill>
                <a:latin typeface="Calibri"/>
                <a:cs typeface="Calibri"/>
              </a:rPr>
              <a:t>Incident beam optimization</a:t>
            </a:r>
          </a:p>
        </p:txBody>
      </p:sp>
      <p:sp>
        <p:nvSpPr>
          <p:cNvPr id="11" name="Rectangle 10"/>
          <p:cNvSpPr/>
          <p:nvPr/>
        </p:nvSpPr>
        <p:spPr>
          <a:xfrm>
            <a:off x="7240292" y="1671235"/>
            <a:ext cx="3081894" cy="495945"/>
          </a:xfrm>
          <a:prstGeom prst="rect">
            <a:avLst/>
          </a:prstGeom>
          <a:solidFill>
            <a:srgbClr val="FFC000">
              <a:alpha val="50000"/>
            </a:srgb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7302286" y="1764224"/>
            <a:ext cx="2998578" cy="307777"/>
          </a:xfrm>
          <a:prstGeom prst="rect">
            <a:avLst/>
          </a:prstGeom>
          <a:noFill/>
        </p:spPr>
        <p:txBody>
          <a:bodyPr wrap="none" lIns="0" tIns="0" rIns="0" bIns="0" rtlCol="0">
            <a:spAutoFit/>
          </a:bodyPr>
          <a:lstStyle/>
          <a:p>
            <a:r>
              <a:rPr lang="en-US" sz="2000" dirty="0">
                <a:solidFill>
                  <a:srgbClr val="000000"/>
                </a:solidFill>
                <a:latin typeface="Calibri"/>
                <a:cs typeface="Calibri"/>
              </a:rPr>
              <a:t>Increase collection efficiency</a:t>
            </a:r>
          </a:p>
        </p:txBody>
      </p:sp>
      <p:sp>
        <p:nvSpPr>
          <p:cNvPr id="14" name="Rectangle 13"/>
          <p:cNvSpPr/>
          <p:nvPr/>
        </p:nvSpPr>
        <p:spPr>
          <a:xfrm>
            <a:off x="4522923" y="2805193"/>
            <a:ext cx="2936929" cy="929899"/>
          </a:xfrm>
          <a:prstGeom prst="rect">
            <a:avLst/>
          </a:prstGeom>
          <a:solidFill>
            <a:srgbClr val="FFC000">
              <a:alpha val="50000"/>
            </a:srgb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4633993" y="2970509"/>
            <a:ext cx="2724464" cy="615553"/>
          </a:xfrm>
          <a:prstGeom prst="rect">
            <a:avLst/>
          </a:prstGeom>
          <a:noFill/>
        </p:spPr>
        <p:txBody>
          <a:bodyPr wrap="none" lIns="0" tIns="0" rIns="0" bIns="0" rtlCol="0">
            <a:spAutoFit/>
          </a:bodyPr>
          <a:lstStyle/>
          <a:p>
            <a:pPr algn="ctr"/>
            <a:r>
              <a:rPr lang="en-US" sz="2000" dirty="0">
                <a:solidFill>
                  <a:srgbClr val="000000"/>
                </a:solidFill>
                <a:latin typeface="Calibri"/>
                <a:cs typeface="Calibri"/>
              </a:rPr>
              <a:t>Maximize signal collection</a:t>
            </a:r>
          </a:p>
          <a:p>
            <a:pPr algn="ctr"/>
            <a:r>
              <a:rPr lang="en-US" sz="2000" dirty="0">
                <a:solidFill>
                  <a:srgbClr val="000000"/>
                </a:solidFill>
                <a:latin typeface="Calibri"/>
                <a:cs typeface="Calibri"/>
              </a:rPr>
              <a:t>Minimize beam damage</a:t>
            </a:r>
          </a:p>
        </p:txBody>
      </p:sp>
      <p:cxnSp>
        <p:nvCxnSpPr>
          <p:cNvPr id="17" name="Elbow Connector 16"/>
          <p:cNvCxnSpPr>
            <a:endCxn id="14" idx="1"/>
          </p:cNvCxnSpPr>
          <p:nvPr/>
        </p:nvCxnSpPr>
        <p:spPr>
          <a:xfrm>
            <a:off x="2066442" y="2169764"/>
            <a:ext cx="2456481" cy="1100379"/>
          </a:xfrm>
          <a:prstGeom prst="bentConnector3">
            <a:avLst>
              <a:gd name="adj1" fmla="val 50000"/>
            </a:avLst>
          </a:prstGeom>
          <a:ln w="12700" cap="rnd"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2"/>
            <a:endCxn id="14" idx="0"/>
          </p:cNvCxnSpPr>
          <p:nvPr/>
        </p:nvCxnSpPr>
        <p:spPr>
          <a:xfrm>
            <a:off x="5991387" y="2162014"/>
            <a:ext cx="0" cy="643178"/>
          </a:xfrm>
          <a:prstGeom prst="straightConnector1">
            <a:avLst/>
          </a:prstGeom>
          <a:ln w="12700" cap="rnd"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flipH="1">
            <a:off x="7441770" y="2167181"/>
            <a:ext cx="2456481" cy="1100379"/>
          </a:xfrm>
          <a:prstGeom prst="bentConnector3">
            <a:avLst>
              <a:gd name="adj1" fmla="val 42555"/>
            </a:avLst>
          </a:prstGeom>
          <a:ln w="12700" cap="rnd"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8200" y="4473910"/>
            <a:ext cx="10683200" cy="369332"/>
          </a:xfrm>
          <a:prstGeom prst="rect">
            <a:avLst/>
          </a:prstGeom>
          <a:noFill/>
        </p:spPr>
        <p:txBody>
          <a:bodyPr wrap="square" lIns="0" tIns="0" rIns="0" bIns="0" rtlCol="0">
            <a:spAutoFit/>
          </a:bodyPr>
          <a:lstStyle/>
          <a:p>
            <a:pPr>
              <a:buFont typeface="Wingdings" pitchFamily="2" charset="2"/>
              <a:buChar char="Ø"/>
            </a:pPr>
            <a:r>
              <a:rPr lang="en-US" sz="2400" dirty="0">
                <a:solidFill>
                  <a:schemeClr val="tx1">
                    <a:lumMod val="65000"/>
                    <a:lumOff val="35000"/>
                  </a:schemeClr>
                </a:solidFill>
                <a:latin typeface="Calibri"/>
                <a:cs typeface="Calibri"/>
              </a:rPr>
              <a:t> The ultimate goal is to get enough signal before the specimen </a:t>
            </a:r>
            <a:r>
              <a:rPr lang="en-US" sz="2400" dirty="0" smtClean="0">
                <a:solidFill>
                  <a:schemeClr val="tx1">
                    <a:lumMod val="65000"/>
                    <a:lumOff val="35000"/>
                  </a:schemeClr>
                </a:solidFill>
                <a:latin typeface="Calibri"/>
                <a:cs typeface="Calibri"/>
              </a:rPr>
              <a:t>is beam </a:t>
            </a:r>
            <a:r>
              <a:rPr lang="en-US" sz="2400" dirty="0">
                <a:solidFill>
                  <a:schemeClr val="tx1">
                    <a:lumMod val="65000"/>
                    <a:lumOff val="35000"/>
                  </a:schemeClr>
                </a:solidFill>
                <a:latin typeface="Calibri"/>
                <a:cs typeface="Calibri"/>
              </a:rPr>
              <a:t>damaged.    </a:t>
            </a:r>
          </a:p>
        </p:txBody>
      </p:sp>
      <p:sp>
        <p:nvSpPr>
          <p:cNvPr id="18" name="Rectangle 17"/>
          <p:cNvSpPr/>
          <p:nvPr/>
        </p:nvSpPr>
        <p:spPr>
          <a:xfrm>
            <a:off x="139337" y="207101"/>
            <a:ext cx="12192000" cy="707886"/>
          </a:xfrm>
          <a:prstGeom prst="rect">
            <a:avLst/>
          </a:prstGeom>
        </p:spPr>
        <p:txBody>
          <a:bodyPr wrap="square">
            <a:spAutoFit/>
          </a:bodyPr>
          <a:lstStyle/>
          <a:p>
            <a:pPr algn="ctr"/>
            <a:r>
              <a:rPr lang="en-US" sz="4000" b="1" dirty="0">
                <a:ea typeface="Tahoma" panose="020B0604030504040204" pitchFamily="34" charset="0"/>
                <a:cs typeface="Tahoma" panose="020B0604030504040204" pitchFamily="34" charset="0"/>
              </a:rPr>
              <a:t>Strategies for reducing beam </a:t>
            </a:r>
            <a:r>
              <a:rPr lang="en-US" sz="4000" b="1" dirty="0" smtClean="0">
                <a:ea typeface="Tahoma" panose="020B0604030504040204" pitchFamily="34" charset="0"/>
                <a:cs typeface="Tahoma" panose="020B0604030504040204" pitchFamily="34" charset="0"/>
              </a:rPr>
              <a:t>damage in </a:t>
            </a:r>
            <a:r>
              <a:rPr lang="en-US" sz="4000" b="1" dirty="0">
                <a:ea typeface="Tahoma" panose="020B0604030504040204" pitchFamily="34" charset="0"/>
                <a:cs typeface="Tahoma" panose="020B0604030504040204" pitchFamily="34" charset="0"/>
              </a:rPr>
              <a:t>EDS analysis</a:t>
            </a:r>
          </a:p>
        </p:txBody>
      </p:sp>
    </p:spTree>
    <p:extLst>
      <p:ext uri="{BB962C8B-B14F-4D97-AF65-F5344CB8AC3E}">
        <p14:creationId xmlns:p14="http://schemas.microsoft.com/office/powerpoint/2010/main" val="2465381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D0D317-147F-4441-A527-62FA5804F430}" type="datetime4">
              <a:rPr lang="en-US" smtClean="0"/>
              <a:pPr/>
              <a:t>February 22, 2017</a:t>
            </a:fld>
            <a:endParaRPr lang="en-US"/>
          </a:p>
        </p:txBody>
      </p:sp>
      <p:sp>
        <p:nvSpPr>
          <p:cNvPr id="5" name="Title 10"/>
          <p:cNvSpPr>
            <a:spLocks noGrp="1"/>
          </p:cNvSpPr>
          <p:nvPr>
            <p:ph type="title"/>
          </p:nvPr>
        </p:nvSpPr>
        <p:spPr>
          <a:xfrm>
            <a:off x="802841" y="95794"/>
            <a:ext cx="10516181" cy="726815"/>
          </a:xfrm>
        </p:spPr>
        <p:txBody>
          <a:bodyPr>
            <a:normAutofit/>
          </a:bodyPr>
          <a:lstStyle/>
          <a:p>
            <a:pPr algn="ctr"/>
            <a:r>
              <a:rPr lang="en-US" sz="4000" b="1" dirty="0">
                <a:latin typeface="+mn-lt"/>
              </a:rPr>
              <a:t>Effect of lower TEM voltage</a:t>
            </a:r>
          </a:p>
        </p:txBody>
      </p:sp>
      <p:sp>
        <p:nvSpPr>
          <p:cNvPr id="22" name="TextBox 21"/>
          <p:cNvSpPr txBox="1"/>
          <p:nvPr/>
        </p:nvSpPr>
        <p:spPr>
          <a:xfrm>
            <a:off x="703506" y="3394161"/>
            <a:ext cx="10556678" cy="2585323"/>
          </a:xfrm>
          <a:prstGeom prst="rect">
            <a:avLst/>
          </a:prstGeom>
          <a:noFill/>
        </p:spPr>
        <p:txBody>
          <a:bodyPr wrap="square" lIns="0" tIns="0" rIns="0" bIns="0" rtlCol="0">
            <a:spAutoFit/>
          </a:bodyPr>
          <a:lstStyle/>
          <a:p>
            <a:pPr>
              <a:buFont typeface="Wingdings" pitchFamily="2" charset="2"/>
              <a:buChar char="Ø"/>
            </a:pPr>
            <a:r>
              <a:rPr lang="en-US" sz="2400" dirty="0">
                <a:solidFill>
                  <a:schemeClr val="tx1">
                    <a:lumMod val="65000"/>
                    <a:lumOff val="35000"/>
                  </a:schemeClr>
                </a:solidFill>
                <a:latin typeface="Calibri"/>
                <a:cs typeface="Calibri"/>
              </a:rPr>
              <a:t> The lower voltage increases interaction between incident </a:t>
            </a:r>
            <a:r>
              <a:rPr lang="en-US" sz="2400" dirty="0" smtClean="0">
                <a:solidFill>
                  <a:schemeClr val="tx1">
                    <a:lumMod val="65000"/>
                    <a:lumOff val="35000"/>
                  </a:schemeClr>
                </a:solidFill>
                <a:latin typeface="Calibri"/>
                <a:cs typeface="Calibri"/>
              </a:rPr>
              <a:t>electrons  </a:t>
            </a:r>
            <a:r>
              <a:rPr lang="en-US" sz="2400" dirty="0">
                <a:solidFill>
                  <a:schemeClr val="tx1">
                    <a:lumMod val="65000"/>
                    <a:lumOff val="35000"/>
                  </a:schemeClr>
                </a:solidFill>
                <a:latin typeface="Calibri"/>
                <a:cs typeface="Calibri"/>
              </a:rPr>
              <a:t>and </a:t>
            </a:r>
            <a:r>
              <a:rPr lang="en-US" sz="2400" dirty="0" smtClean="0">
                <a:solidFill>
                  <a:schemeClr val="tx1">
                    <a:lumMod val="65000"/>
                    <a:lumOff val="35000"/>
                  </a:schemeClr>
                </a:solidFill>
                <a:latin typeface="Calibri"/>
                <a:cs typeface="Calibri"/>
              </a:rPr>
              <a:t>specimen, </a:t>
            </a:r>
          </a:p>
          <a:p>
            <a:r>
              <a:rPr lang="en-US" sz="2400" dirty="0" smtClean="0">
                <a:solidFill>
                  <a:schemeClr val="tx1">
                    <a:lumMod val="65000"/>
                    <a:lumOff val="35000"/>
                  </a:schemeClr>
                </a:solidFill>
                <a:latin typeface="Calibri"/>
                <a:cs typeface="Calibri"/>
              </a:rPr>
              <a:t>     therefore </a:t>
            </a:r>
            <a:r>
              <a:rPr lang="en-US" sz="2400" dirty="0">
                <a:solidFill>
                  <a:schemeClr val="tx1">
                    <a:lumMod val="65000"/>
                    <a:lumOff val="35000"/>
                  </a:schemeClr>
                </a:solidFill>
                <a:latin typeface="Calibri"/>
                <a:cs typeface="Calibri"/>
              </a:rPr>
              <a:t>generating more signals for a given </a:t>
            </a:r>
            <a:r>
              <a:rPr lang="en-US" sz="2400" dirty="0" smtClean="0">
                <a:solidFill>
                  <a:schemeClr val="tx1">
                    <a:lumMod val="65000"/>
                    <a:lumOff val="35000"/>
                  </a:schemeClr>
                </a:solidFill>
                <a:latin typeface="Calibri"/>
                <a:cs typeface="Calibri"/>
              </a:rPr>
              <a:t>specimen</a:t>
            </a:r>
            <a:r>
              <a:rPr lang="en-US" sz="2400" dirty="0">
                <a:solidFill>
                  <a:schemeClr val="tx1">
                    <a:lumMod val="65000"/>
                    <a:lumOff val="35000"/>
                  </a:schemeClr>
                </a:solidFill>
                <a:latin typeface="Calibri"/>
                <a:cs typeface="Calibri"/>
              </a:rPr>
              <a:t>. </a:t>
            </a:r>
          </a:p>
          <a:p>
            <a:endParaRPr lang="en-US" sz="1200" dirty="0">
              <a:solidFill>
                <a:schemeClr val="tx1">
                  <a:lumMod val="65000"/>
                  <a:lumOff val="35000"/>
                </a:schemeClr>
              </a:solidFill>
              <a:latin typeface="Calibri"/>
              <a:cs typeface="Calibri"/>
            </a:endParaRPr>
          </a:p>
          <a:p>
            <a:pPr>
              <a:buFont typeface="Wingdings" pitchFamily="2" charset="2"/>
              <a:buChar char="Ø"/>
            </a:pPr>
            <a:r>
              <a:rPr lang="en-US" sz="2400" dirty="0">
                <a:solidFill>
                  <a:schemeClr val="tx1">
                    <a:lumMod val="65000"/>
                    <a:lumOff val="35000"/>
                  </a:schemeClr>
                </a:solidFill>
                <a:latin typeface="Calibri"/>
                <a:cs typeface="Calibri"/>
              </a:rPr>
              <a:t> Using elements in SxP samples as an example, TEM operated at </a:t>
            </a:r>
            <a:r>
              <a:rPr lang="en-US" sz="2400" dirty="0" smtClean="0">
                <a:solidFill>
                  <a:schemeClr val="tx1">
                    <a:lumMod val="65000"/>
                    <a:lumOff val="35000"/>
                  </a:schemeClr>
                </a:solidFill>
                <a:latin typeface="Calibri"/>
                <a:cs typeface="Calibri"/>
              </a:rPr>
              <a:t>80kV and </a:t>
            </a:r>
            <a:r>
              <a:rPr lang="en-US" sz="2400" dirty="0">
                <a:solidFill>
                  <a:schemeClr val="tx1">
                    <a:lumMod val="65000"/>
                    <a:lumOff val="35000"/>
                  </a:schemeClr>
                </a:solidFill>
                <a:latin typeface="Calibri"/>
                <a:cs typeface="Calibri"/>
              </a:rPr>
              <a:t>40kV can </a:t>
            </a:r>
            <a:endParaRPr lang="en-US" sz="2400" dirty="0" smtClean="0">
              <a:solidFill>
                <a:schemeClr val="tx1">
                  <a:lumMod val="65000"/>
                  <a:lumOff val="35000"/>
                </a:schemeClr>
              </a:solidFill>
              <a:latin typeface="Calibri"/>
              <a:cs typeface="Calibri"/>
            </a:endParaRPr>
          </a:p>
          <a:p>
            <a:r>
              <a:rPr lang="en-US" sz="2400" dirty="0" smtClean="0">
                <a:solidFill>
                  <a:schemeClr val="tx1">
                    <a:lumMod val="65000"/>
                    <a:lumOff val="35000"/>
                  </a:schemeClr>
                </a:solidFill>
                <a:latin typeface="Calibri"/>
                <a:cs typeface="Calibri"/>
              </a:rPr>
              <a:t>     increase </a:t>
            </a:r>
            <a:r>
              <a:rPr lang="en-US" sz="2400" dirty="0">
                <a:solidFill>
                  <a:schemeClr val="tx1">
                    <a:lumMod val="65000"/>
                    <a:lumOff val="35000"/>
                  </a:schemeClr>
                </a:solidFill>
                <a:latin typeface="Calibri"/>
                <a:cs typeface="Calibri"/>
              </a:rPr>
              <a:t>the X-ray generation by 2 to 3 times </a:t>
            </a:r>
            <a:r>
              <a:rPr lang="en-US" sz="2400" dirty="0" smtClean="0">
                <a:solidFill>
                  <a:schemeClr val="tx1">
                    <a:lumMod val="65000"/>
                    <a:lumOff val="35000"/>
                  </a:schemeClr>
                </a:solidFill>
                <a:latin typeface="Calibri"/>
                <a:cs typeface="Calibri"/>
              </a:rPr>
              <a:t>compared to </a:t>
            </a:r>
            <a:r>
              <a:rPr lang="en-US" sz="2400" dirty="0">
                <a:solidFill>
                  <a:schemeClr val="tx1">
                    <a:lumMod val="65000"/>
                    <a:lumOff val="35000"/>
                  </a:schemeClr>
                </a:solidFill>
                <a:latin typeface="Calibri"/>
                <a:cs typeface="Calibri"/>
              </a:rPr>
              <a:t>TEM operated at 200kV.</a:t>
            </a:r>
          </a:p>
          <a:p>
            <a:endParaRPr lang="en-US" sz="1200" dirty="0">
              <a:solidFill>
                <a:schemeClr val="tx1">
                  <a:lumMod val="65000"/>
                  <a:lumOff val="35000"/>
                </a:schemeClr>
              </a:solidFill>
              <a:latin typeface="Calibri"/>
              <a:cs typeface="Calibri"/>
            </a:endParaRPr>
          </a:p>
          <a:p>
            <a:pPr>
              <a:buFont typeface="Wingdings" pitchFamily="2" charset="2"/>
              <a:buChar char="Ø"/>
            </a:pPr>
            <a:r>
              <a:rPr lang="en-US" sz="2400" dirty="0">
                <a:solidFill>
                  <a:schemeClr val="tx1">
                    <a:lumMod val="65000"/>
                    <a:lumOff val="35000"/>
                  </a:schemeClr>
                </a:solidFill>
                <a:latin typeface="Calibri"/>
                <a:cs typeface="Calibri"/>
              </a:rPr>
              <a:t> The lower voltage can reduce the knock-on damage in the specimen.</a:t>
            </a:r>
          </a:p>
          <a:p>
            <a:r>
              <a:rPr lang="en-US" sz="2400" dirty="0">
                <a:solidFill>
                  <a:schemeClr val="tx1">
                    <a:lumMod val="65000"/>
                    <a:lumOff val="35000"/>
                  </a:schemeClr>
                </a:solidFill>
                <a:latin typeface="Calibri"/>
                <a:cs typeface="Calibri"/>
              </a:rPr>
              <a:t>    </a:t>
            </a:r>
          </a:p>
        </p:txBody>
      </p:sp>
      <p:graphicFrame>
        <p:nvGraphicFramePr>
          <p:cNvPr id="18" name="Table 17"/>
          <p:cNvGraphicFramePr>
            <a:graphicFrameLocks noGrp="1"/>
          </p:cNvGraphicFramePr>
          <p:nvPr>
            <p:extLst>
              <p:ext uri="{D42A27DB-BD31-4B8C-83A1-F6EECF244321}">
                <p14:modId xmlns:p14="http://schemas.microsoft.com/office/powerpoint/2010/main" val="2990369651"/>
              </p:ext>
            </p:extLst>
          </p:nvPr>
        </p:nvGraphicFramePr>
        <p:xfrm>
          <a:off x="1736293" y="1784933"/>
          <a:ext cx="8491103" cy="1232362"/>
        </p:xfrm>
        <a:graphic>
          <a:graphicData uri="http://schemas.openxmlformats.org/drawingml/2006/table">
            <a:tbl>
              <a:tblPr/>
              <a:tblGrid>
                <a:gridCol w="1100608"/>
                <a:gridCol w="1042681"/>
                <a:gridCol w="1061992"/>
                <a:gridCol w="1028201"/>
                <a:gridCol w="1081301"/>
                <a:gridCol w="1086127"/>
                <a:gridCol w="1028201"/>
                <a:gridCol w="1061992"/>
              </a:tblGrid>
              <a:tr h="362460">
                <a:tc>
                  <a:txBody>
                    <a:bodyPr/>
                    <a:lstStyle/>
                    <a:p>
                      <a:pPr algn="ctr" fontAlgn="b"/>
                      <a:r>
                        <a:rPr lang="en-US" sz="1600" b="1" i="0" u="none" strike="noStrike" dirty="0">
                          <a:solidFill>
                            <a:srgbClr val="000000"/>
                          </a:solidFill>
                          <a:latin typeface="Calibri"/>
                        </a:rPr>
                        <a:t>Elements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Si-K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Ge-K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As-K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Se-K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In-L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Sb-L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r h="434951">
                <a:tc>
                  <a:txBody>
                    <a:bodyPr/>
                    <a:lstStyle/>
                    <a:p>
                      <a:pPr algn="ctr" fontAlgn="b"/>
                      <a:r>
                        <a:rPr lang="en-US" sz="1600" b="1" i="0" u="none" strike="noStrike">
                          <a:solidFill>
                            <a:srgbClr val="000000"/>
                          </a:solidFill>
                          <a:latin typeface="Calibri"/>
                        </a:rPr>
                        <a:t>Q</a:t>
                      </a:r>
                      <a:r>
                        <a:rPr lang="en-US" sz="1600" b="1" i="0" u="none" strike="noStrike" baseline="-25000">
                          <a:solidFill>
                            <a:srgbClr val="000000"/>
                          </a:solidFill>
                          <a:latin typeface="Calibri"/>
                        </a:rPr>
                        <a:t>80</a:t>
                      </a:r>
                      <a:r>
                        <a:rPr lang="en-US" sz="1600" b="1" i="0" u="none" strike="noStrike">
                          <a:solidFill>
                            <a:srgbClr val="000000"/>
                          </a:solidFill>
                          <a:latin typeface="Calibri"/>
                        </a:rPr>
                        <a:t>/Q</a:t>
                      </a:r>
                      <a:r>
                        <a:rPr lang="en-US" sz="1600" b="1" i="0" u="none" strike="noStrike" baseline="-25000">
                          <a:solidFill>
                            <a:srgbClr val="000000"/>
                          </a:solidFill>
                          <a:latin typeface="Calibri"/>
                        </a:rPr>
                        <a:t>200</a:t>
                      </a:r>
                      <a:endParaRPr lang="en-US" sz="1600" b="1"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1.94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1.93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r h="434951">
                <a:tc>
                  <a:txBody>
                    <a:bodyPr/>
                    <a:lstStyle/>
                    <a:p>
                      <a:pPr algn="ctr" fontAlgn="b"/>
                      <a:r>
                        <a:rPr lang="en-US" sz="1600" b="1" i="0" u="none" strike="noStrike">
                          <a:solidFill>
                            <a:srgbClr val="000000"/>
                          </a:solidFill>
                          <a:latin typeface="Calibri"/>
                        </a:rPr>
                        <a:t>Q</a:t>
                      </a:r>
                      <a:r>
                        <a:rPr lang="en-US" sz="1600" b="1" i="0" u="none" strike="noStrike" baseline="-25000">
                          <a:solidFill>
                            <a:srgbClr val="000000"/>
                          </a:solidFill>
                          <a:latin typeface="Calibri"/>
                        </a:rPr>
                        <a:t>40</a:t>
                      </a:r>
                      <a:r>
                        <a:rPr lang="en-US" sz="1600" b="1" i="0" u="none" strike="noStrike">
                          <a:solidFill>
                            <a:srgbClr val="000000"/>
                          </a:solidFill>
                          <a:latin typeface="Calibri"/>
                        </a:rPr>
                        <a:t>/Q</a:t>
                      </a:r>
                      <a:r>
                        <a:rPr lang="en-US" sz="1600" b="1" i="0" u="none" strike="noStrike" baseline="-25000">
                          <a:solidFill>
                            <a:srgbClr val="000000"/>
                          </a:solidFill>
                          <a:latin typeface="Calibri"/>
                        </a:rPr>
                        <a:t>200</a:t>
                      </a:r>
                      <a:endParaRPr lang="en-US" sz="1600" b="1"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dirty="0">
                          <a:solidFill>
                            <a:srgbClr val="000000"/>
                          </a:solidFill>
                          <a:latin typeface="Calibri"/>
                        </a:rPr>
                        <a:t>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2.21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a:solidFill>
                            <a:srgbClr val="000000"/>
                          </a:solidFill>
                          <a:latin typeface="Calibri"/>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c>
                  <a:txBody>
                    <a:bodyPr/>
                    <a:lstStyle/>
                    <a:p>
                      <a:pPr algn="ctr" fontAlgn="b"/>
                      <a:r>
                        <a:rPr lang="en-US" sz="1600" b="1" i="0" u="none" strike="noStrike" dirty="0">
                          <a:solidFill>
                            <a:srgbClr val="000000"/>
                          </a:solidFill>
                          <a:latin typeface="Calibri"/>
                        </a:rPr>
                        <a:t>2.97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alpha val="50000"/>
                      </a:srgbClr>
                    </a:solidFill>
                  </a:tcPr>
                </a:tc>
              </a:tr>
            </a:tbl>
          </a:graphicData>
        </a:graphic>
      </p:graphicFrame>
      <p:sp>
        <p:nvSpPr>
          <p:cNvPr id="19" name="TextBox 18"/>
          <p:cNvSpPr txBox="1"/>
          <p:nvPr/>
        </p:nvSpPr>
        <p:spPr>
          <a:xfrm>
            <a:off x="1894469" y="1477156"/>
            <a:ext cx="8332927" cy="307777"/>
          </a:xfrm>
          <a:prstGeom prst="rect">
            <a:avLst/>
          </a:prstGeom>
          <a:noFill/>
        </p:spPr>
        <p:txBody>
          <a:bodyPr wrap="square" lIns="0" tIns="0" rIns="0" bIns="0" rtlCol="0">
            <a:spAutoFit/>
          </a:bodyPr>
          <a:lstStyle/>
          <a:p>
            <a:r>
              <a:rPr lang="en-US" sz="2000" b="1" dirty="0">
                <a:solidFill>
                  <a:srgbClr val="0042C8"/>
                </a:solidFill>
                <a:latin typeface="Calibri"/>
                <a:cs typeface="Calibri"/>
              </a:rPr>
              <a:t>Estimated ratio of ionization cross section at 80kV and 40kV over that at 200kV </a:t>
            </a:r>
          </a:p>
        </p:txBody>
      </p:sp>
    </p:spTree>
    <p:extLst>
      <p:ext uri="{BB962C8B-B14F-4D97-AF65-F5344CB8AC3E}">
        <p14:creationId xmlns:p14="http://schemas.microsoft.com/office/powerpoint/2010/main" val="8874354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7035" y="818606"/>
            <a:ext cx="7112725" cy="4402257"/>
          </a:xfrm>
          <a:prstGeom prst="rect">
            <a:avLst/>
          </a:prstGeom>
          <a:solidFill>
            <a:schemeClr val="accent4">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639"/>
            <a:ext cx="11092265" cy="906916"/>
          </a:xfrm>
        </p:spPr>
        <p:txBody>
          <a:bodyPr>
            <a:noAutofit/>
          </a:bodyPr>
          <a:lstStyle/>
          <a:p>
            <a:pPr algn="ctr"/>
            <a:r>
              <a:rPr lang="en-US" sz="4000" b="1" dirty="0">
                <a:latin typeface="+mn-lt"/>
              </a:rPr>
              <a:t>Experimental c</a:t>
            </a:r>
            <a:r>
              <a:rPr lang="en-US" sz="4000" b="1" dirty="0" smtClean="0">
                <a:latin typeface="+mn-lt"/>
              </a:rPr>
              <a:t>onfirmation of beam voltage effect</a:t>
            </a:r>
            <a:endParaRPr lang="en-US" sz="4000" b="1" dirty="0">
              <a:latin typeface="+mn-lt"/>
            </a:endParaRPr>
          </a:p>
        </p:txBody>
      </p:sp>
      <p:sp>
        <p:nvSpPr>
          <p:cNvPr id="3" name="Date Placeholder 2"/>
          <p:cNvSpPr>
            <a:spLocks noGrp="1"/>
          </p:cNvSpPr>
          <p:nvPr>
            <p:ph type="dt" sz="half" idx="10"/>
          </p:nvPr>
        </p:nvSpPr>
        <p:spPr/>
        <p:txBody>
          <a:bodyPr/>
          <a:lstStyle/>
          <a:p>
            <a:fld id="{28D0D317-147F-4441-A527-62FA5804F430}" type="datetime4">
              <a:rPr lang="en-US" smtClean="0"/>
              <a:pPr/>
              <a:t>February 22, 2017</a:t>
            </a:fld>
            <a:endParaRPr lang="en-US"/>
          </a:p>
        </p:txBody>
      </p:sp>
      <p:graphicFrame>
        <p:nvGraphicFramePr>
          <p:cNvPr id="4" name="Chart 3"/>
          <p:cNvGraphicFramePr/>
          <p:nvPr>
            <p:extLst>
              <p:ext uri="{D42A27DB-BD31-4B8C-83A1-F6EECF244321}">
                <p14:modId xmlns:p14="http://schemas.microsoft.com/office/powerpoint/2010/main" val="308033139"/>
              </p:ext>
            </p:extLst>
          </p:nvPr>
        </p:nvGraphicFramePr>
        <p:xfrm>
          <a:off x="2896083" y="913950"/>
          <a:ext cx="6470059" cy="43069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54212" y="5316207"/>
            <a:ext cx="11353800" cy="1292662"/>
          </a:xfrm>
          <a:prstGeom prst="rect">
            <a:avLst/>
          </a:prstGeom>
          <a:noFill/>
        </p:spPr>
        <p:txBody>
          <a:bodyPr wrap="square" lIns="0" tIns="0" rIns="0" bIns="0" rtlCol="0">
            <a:spAutoFit/>
          </a:bodyPr>
          <a:lstStyle/>
          <a:p>
            <a:pPr>
              <a:buFont typeface="Wingdings" pitchFamily="2" charset="2"/>
              <a:buChar char="Ø"/>
            </a:pPr>
            <a:r>
              <a:rPr lang="en-US" sz="2400" dirty="0">
                <a:solidFill>
                  <a:schemeClr val="tx1">
                    <a:lumMod val="65000"/>
                    <a:lumOff val="35000"/>
                  </a:schemeClr>
                </a:solidFill>
                <a:latin typeface="Calibri"/>
                <a:cs typeface="Calibri"/>
              </a:rPr>
              <a:t> Similar area of a pure Si sample (40 nm thick) was used to </a:t>
            </a:r>
            <a:r>
              <a:rPr lang="en-US" sz="2400" dirty="0" smtClean="0">
                <a:solidFill>
                  <a:schemeClr val="tx1">
                    <a:lumMod val="65000"/>
                    <a:lumOff val="35000"/>
                  </a:schemeClr>
                </a:solidFill>
                <a:latin typeface="Calibri"/>
                <a:cs typeface="Calibri"/>
              </a:rPr>
              <a:t>collect Si-K </a:t>
            </a:r>
            <a:r>
              <a:rPr lang="en-US" sz="2400" dirty="0">
                <a:solidFill>
                  <a:schemeClr val="tx1">
                    <a:lumMod val="65000"/>
                    <a:lumOff val="35000"/>
                  </a:schemeClr>
                </a:solidFill>
                <a:latin typeface="Calibri"/>
                <a:cs typeface="Calibri"/>
              </a:rPr>
              <a:t>x-rays at both 80kV </a:t>
            </a:r>
            <a:r>
              <a:rPr lang="en-US" sz="2400" dirty="0" smtClean="0">
                <a:solidFill>
                  <a:schemeClr val="tx1">
                    <a:lumMod val="65000"/>
                    <a:lumOff val="35000"/>
                  </a:schemeClr>
                </a:solidFill>
                <a:latin typeface="Calibri"/>
                <a:cs typeface="Calibri"/>
              </a:rPr>
              <a:t> </a:t>
            </a:r>
          </a:p>
          <a:p>
            <a:r>
              <a:rPr lang="en-US" sz="2400" dirty="0" smtClean="0">
                <a:solidFill>
                  <a:schemeClr val="tx1">
                    <a:lumMod val="65000"/>
                    <a:lumOff val="35000"/>
                  </a:schemeClr>
                </a:solidFill>
                <a:latin typeface="Calibri"/>
                <a:cs typeface="Calibri"/>
              </a:rPr>
              <a:t>     and </a:t>
            </a:r>
            <a:r>
              <a:rPr lang="en-US" sz="2400" dirty="0">
                <a:solidFill>
                  <a:schemeClr val="tx1">
                    <a:lumMod val="65000"/>
                    <a:lumOff val="35000"/>
                  </a:schemeClr>
                </a:solidFill>
                <a:latin typeface="Calibri"/>
                <a:cs typeface="Calibri"/>
              </a:rPr>
              <a:t>200kV for the same electron dose. </a:t>
            </a:r>
            <a:endParaRPr lang="en-US" sz="2400" dirty="0" smtClean="0">
              <a:solidFill>
                <a:schemeClr val="tx1">
                  <a:lumMod val="65000"/>
                  <a:lumOff val="35000"/>
                </a:schemeClr>
              </a:solidFill>
              <a:latin typeface="Calibri"/>
              <a:cs typeface="Calibri"/>
            </a:endParaRPr>
          </a:p>
          <a:p>
            <a:endParaRPr lang="en-US" sz="1200" dirty="0" smtClean="0">
              <a:solidFill>
                <a:schemeClr val="tx1">
                  <a:lumMod val="65000"/>
                  <a:lumOff val="35000"/>
                </a:schemeClr>
              </a:solidFill>
              <a:latin typeface="Calibri"/>
              <a:cs typeface="Calibri"/>
            </a:endParaRPr>
          </a:p>
          <a:p>
            <a:pPr>
              <a:buFont typeface="Wingdings" pitchFamily="2" charset="2"/>
              <a:buChar char="Ø"/>
            </a:pPr>
            <a:r>
              <a:rPr lang="en-US" sz="2400" dirty="0">
                <a:solidFill>
                  <a:schemeClr val="tx1">
                    <a:lumMod val="65000"/>
                    <a:lumOff val="35000"/>
                  </a:schemeClr>
                </a:solidFill>
                <a:latin typeface="Calibri"/>
                <a:cs typeface="Calibri"/>
              </a:rPr>
              <a:t> </a:t>
            </a:r>
            <a:r>
              <a:rPr lang="en-US" sz="2400" dirty="0" smtClean="0">
                <a:solidFill>
                  <a:schemeClr val="tx1">
                    <a:lumMod val="65000"/>
                    <a:lumOff val="35000"/>
                  </a:schemeClr>
                </a:solidFill>
                <a:latin typeface="Calibri"/>
                <a:cs typeface="Calibri"/>
              </a:rPr>
              <a:t>The </a:t>
            </a:r>
            <a:r>
              <a:rPr lang="en-US" sz="2400" dirty="0">
                <a:solidFill>
                  <a:schemeClr val="tx1">
                    <a:lumMod val="65000"/>
                    <a:lumOff val="35000"/>
                  </a:schemeClr>
                </a:solidFill>
                <a:latin typeface="Calibri"/>
                <a:cs typeface="Calibri"/>
              </a:rPr>
              <a:t>total x-ray counts at 80 kV is roughly twice of that at 200kV.      </a:t>
            </a:r>
          </a:p>
        </p:txBody>
      </p:sp>
    </p:spTree>
    <p:extLst>
      <p:ext uri="{BB962C8B-B14F-4D97-AF65-F5344CB8AC3E}">
        <p14:creationId xmlns:p14="http://schemas.microsoft.com/office/powerpoint/2010/main" val="36259467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1"/>
          <p:cNvSpPr>
            <a:spLocks noGrp="1"/>
          </p:cNvSpPr>
          <p:nvPr>
            <p:ph type="dt" sz="quarter" idx="10"/>
          </p:nvPr>
        </p:nvSpPr>
        <p:spPr bwMode="auto">
          <a:noFill/>
          <a:ln>
            <a:miter lim="800000"/>
            <a:headEnd/>
            <a:tailEnd/>
          </a:ln>
        </p:spPr>
        <p:txBody>
          <a:bodyPr/>
          <a:lstStyle/>
          <a:p>
            <a:fld id="{4A16DE20-9361-4CFB-8CA5-DAF1143CC886}" type="datetime4">
              <a:rPr lang="en-US"/>
              <a:pPr/>
              <a:t>February 22, 2017</a:t>
            </a:fld>
            <a:endParaRPr lang="en-US"/>
          </a:p>
        </p:txBody>
      </p:sp>
      <p:sp>
        <p:nvSpPr>
          <p:cNvPr id="4" name="Title 2"/>
          <p:cNvSpPr>
            <a:spLocks noGrp="1"/>
          </p:cNvSpPr>
          <p:nvPr>
            <p:ph type="title"/>
          </p:nvPr>
        </p:nvSpPr>
        <p:spPr>
          <a:xfrm>
            <a:off x="747609" y="31832"/>
            <a:ext cx="10515600" cy="781830"/>
          </a:xfrm>
        </p:spPr>
        <p:txBody>
          <a:bodyPr>
            <a:normAutofit/>
          </a:bodyPr>
          <a:lstStyle/>
          <a:p>
            <a:pPr algn="ctr"/>
            <a:r>
              <a:rPr lang="en-US" sz="4000" b="1" dirty="0">
                <a:latin typeface="+mn-lt"/>
              </a:rPr>
              <a:t>How to </a:t>
            </a:r>
            <a:r>
              <a:rPr lang="en-US" sz="4000" b="1" dirty="0" smtClean="0">
                <a:latin typeface="+mn-lt"/>
              </a:rPr>
              <a:t>maximize </a:t>
            </a:r>
            <a:r>
              <a:rPr lang="en-US" sz="4000" b="1" dirty="0">
                <a:latin typeface="+mn-lt"/>
              </a:rPr>
              <a:t>X-ray </a:t>
            </a:r>
            <a:r>
              <a:rPr lang="en-US" sz="4000" b="1" dirty="0" smtClean="0">
                <a:latin typeface="+mn-lt"/>
              </a:rPr>
              <a:t>collection</a:t>
            </a:r>
            <a:r>
              <a:rPr lang="en-US" sz="4000" b="1" dirty="0">
                <a:latin typeface="+mn-lt"/>
              </a:rPr>
              <a:t>?</a:t>
            </a:r>
          </a:p>
        </p:txBody>
      </p:sp>
      <p:sp>
        <p:nvSpPr>
          <p:cNvPr id="5" name="TextBox 4"/>
          <p:cNvSpPr txBox="1"/>
          <p:nvPr/>
        </p:nvSpPr>
        <p:spPr>
          <a:xfrm>
            <a:off x="581701" y="3860414"/>
            <a:ext cx="11357749" cy="2585323"/>
          </a:xfrm>
          <a:prstGeom prst="rect">
            <a:avLst/>
          </a:prstGeom>
          <a:noFill/>
        </p:spPr>
        <p:txBody>
          <a:bodyPr wrap="square" lIns="0" tIns="0" rIns="0" bIns="0" rtlCol="0">
            <a:spAutoFit/>
          </a:bodyPr>
          <a:lstStyle/>
          <a:p>
            <a:pPr algn="just">
              <a:buFont typeface="Wingdings" pitchFamily="2" charset="2"/>
              <a:buChar char="Ø"/>
            </a:pPr>
            <a:r>
              <a:rPr lang="en-US" sz="2400" dirty="0">
                <a:solidFill>
                  <a:schemeClr val="tx1">
                    <a:lumMod val="65000"/>
                    <a:lumOff val="35000"/>
                  </a:schemeClr>
                </a:solidFill>
                <a:latin typeface="Calibri"/>
                <a:cs typeface="Calibri"/>
              </a:rPr>
              <a:t> Increase the collection angle. In our new ARM, two EDS detectors are installed, </a:t>
            </a:r>
            <a:r>
              <a:rPr lang="en-US" sz="2400" dirty="0" smtClean="0">
                <a:solidFill>
                  <a:schemeClr val="tx1">
                    <a:lumMod val="65000"/>
                    <a:lumOff val="35000"/>
                  </a:schemeClr>
                </a:solidFill>
                <a:latin typeface="Calibri"/>
                <a:cs typeface="Calibri"/>
              </a:rPr>
              <a:t>thus </a:t>
            </a:r>
          </a:p>
          <a:p>
            <a:pPr algn="just"/>
            <a:r>
              <a:rPr lang="en-US" sz="2400" dirty="0" smtClean="0">
                <a:solidFill>
                  <a:schemeClr val="tx1">
                    <a:lumMod val="65000"/>
                    <a:lumOff val="35000"/>
                  </a:schemeClr>
                </a:solidFill>
                <a:latin typeface="Calibri"/>
                <a:cs typeface="Calibri"/>
              </a:rPr>
              <a:t>    double </a:t>
            </a:r>
            <a:r>
              <a:rPr lang="en-US" sz="2400" dirty="0">
                <a:solidFill>
                  <a:schemeClr val="tx1">
                    <a:lumMod val="65000"/>
                    <a:lumOff val="35000"/>
                  </a:schemeClr>
                </a:solidFill>
                <a:latin typeface="Calibri"/>
                <a:cs typeface="Calibri"/>
              </a:rPr>
              <a:t>the collection angle, or collection efficiency.</a:t>
            </a:r>
          </a:p>
          <a:p>
            <a:pPr algn="just"/>
            <a:endParaRPr lang="en-US" sz="1200" dirty="0">
              <a:solidFill>
                <a:schemeClr val="tx1">
                  <a:lumMod val="65000"/>
                  <a:lumOff val="35000"/>
                </a:schemeClr>
              </a:solidFill>
              <a:latin typeface="Calibri"/>
              <a:cs typeface="Calibri"/>
            </a:endParaRPr>
          </a:p>
          <a:p>
            <a:pPr algn="just">
              <a:buFont typeface="Wingdings" pitchFamily="2" charset="2"/>
              <a:buChar char="Ø"/>
            </a:pPr>
            <a:r>
              <a:rPr lang="en-US" sz="2400" dirty="0">
                <a:solidFill>
                  <a:schemeClr val="tx1">
                    <a:lumMod val="65000"/>
                    <a:lumOff val="35000"/>
                  </a:schemeClr>
                </a:solidFill>
                <a:latin typeface="Calibri"/>
                <a:cs typeface="Calibri"/>
              </a:rPr>
              <a:t> Optimize the microscope operating parameters, looking for the best probe </a:t>
            </a:r>
            <a:r>
              <a:rPr lang="en-US" sz="2400" dirty="0" smtClean="0">
                <a:solidFill>
                  <a:schemeClr val="tx1">
                    <a:lumMod val="65000"/>
                    <a:lumOff val="35000"/>
                  </a:schemeClr>
                </a:solidFill>
                <a:latin typeface="Calibri"/>
                <a:cs typeface="Calibri"/>
              </a:rPr>
              <a:t>condition to   </a:t>
            </a:r>
          </a:p>
          <a:p>
            <a:pPr algn="just"/>
            <a:r>
              <a:rPr lang="en-US" sz="2400" dirty="0">
                <a:solidFill>
                  <a:schemeClr val="tx1">
                    <a:lumMod val="65000"/>
                    <a:lumOff val="35000"/>
                  </a:schemeClr>
                </a:solidFill>
                <a:latin typeface="Calibri"/>
                <a:cs typeface="Calibri"/>
              </a:rPr>
              <a:t> </a:t>
            </a:r>
            <a:r>
              <a:rPr lang="en-US" sz="2400" dirty="0" smtClean="0">
                <a:solidFill>
                  <a:schemeClr val="tx1">
                    <a:lumMod val="65000"/>
                    <a:lumOff val="35000"/>
                  </a:schemeClr>
                </a:solidFill>
                <a:latin typeface="Calibri"/>
                <a:cs typeface="Calibri"/>
              </a:rPr>
              <a:t>    maximize </a:t>
            </a:r>
            <a:r>
              <a:rPr lang="en-US" sz="2400" dirty="0">
                <a:solidFill>
                  <a:schemeClr val="tx1">
                    <a:lumMod val="65000"/>
                    <a:lumOff val="35000"/>
                  </a:schemeClr>
                </a:solidFill>
                <a:latin typeface="Calibri"/>
                <a:cs typeface="Calibri"/>
              </a:rPr>
              <a:t>the x-ray collection efficiency. </a:t>
            </a:r>
          </a:p>
          <a:p>
            <a:pPr algn="just"/>
            <a:endParaRPr lang="en-US" sz="1200" dirty="0">
              <a:solidFill>
                <a:schemeClr val="tx1">
                  <a:lumMod val="65000"/>
                  <a:lumOff val="35000"/>
                </a:schemeClr>
              </a:solidFill>
              <a:latin typeface="Calibri"/>
              <a:cs typeface="Calibri"/>
            </a:endParaRPr>
          </a:p>
          <a:p>
            <a:pPr algn="just">
              <a:buFont typeface="Wingdings" pitchFamily="2" charset="2"/>
              <a:buChar char="Ø"/>
            </a:pPr>
            <a:r>
              <a:rPr lang="en-US" sz="2400" dirty="0">
                <a:solidFill>
                  <a:schemeClr val="tx1">
                    <a:lumMod val="65000"/>
                    <a:lumOff val="35000"/>
                  </a:schemeClr>
                </a:solidFill>
                <a:latin typeface="Calibri"/>
                <a:cs typeface="Calibri"/>
              </a:rPr>
              <a:t> Optimize the EDS process time to achieve higher counts without sacrificing  the </a:t>
            </a:r>
            <a:r>
              <a:rPr lang="en-US" sz="2400" dirty="0" smtClean="0">
                <a:solidFill>
                  <a:schemeClr val="tx1">
                    <a:lumMod val="65000"/>
                    <a:lumOff val="35000"/>
                  </a:schemeClr>
                </a:solidFill>
                <a:latin typeface="Calibri"/>
                <a:cs typeface="Calibri"/>
              </a:rPr>
              <a:t>energy  </a:t>
            </a:r>
          </a:p>
          <a:p>
            <a:pPr algn="just"/>
            <a:r>
              <a:rPr lang="en-US" sz="2400" dirty="0" smtClean="0">
                <a:solidFill>
                  <a:schemeClr val="tx1">
                    <a:lumMod val="65000"/>
                    <a:lumOff val="35000"/>
                  </a:schemeClr>
                </a:solidFill>
                <a:latin typeface="Calibri"/>
                <a:cs typeface="Calibri"/>
              </a:rPr>
              <a:t>     resolution</a:t>
            </a:r>
            <a:r>
              <a:rPr lang="en-US" sz="2400" dirty="0">
                <a:solidFill>
                  <a:schemeClr val="tx1">
                    <a:lumMod val="65000"/>
                    <a:lumOff val="35000"/>
                  </a:schemeClr>
                </a:solidFill>
                <a:latin typeface="Calibri"/>
                <a:cs typeface="Calibri"/>
              </a:rPr>
              <a:t>. </a:t>
            </a:r>
          </a:p>
        </p:txBody>
      </p:sp>
      <p:grpSp>
        <p:nvGrpSpPr>
          <p:cNvPr id="19" name="Group 18"/>
          <p:cNvGrpSpPr/>
          <p:nvPr/>
        </p:nvGrpSpPr>
        <p:grpSpPr>
          <a:xfrm>
            <a:off x="2562385" y="928353"/>
            <a:ext cx="6741764" cy="1635071"/>
            <a:chOff x="1053883" y="1061634"/>
            <a:chExt cx="6741764" cy="1635071"/>
          </a:xfrm>
        </p:grpSpPr>
        <p:sp>
          <p:nvSpPr>
            <p:cNvPr id="6" name="Oval 5"/>
            <p:cNvSpPr/>
            <p:nvPr/>
          </p:nvSpPr>
          <p:spPr>
            <a:xfrm>
              <a:off x="3037668" y="1061634"/>
              <a:ext cx="2750949" cy="666427"/>
            </a:xfrm>
            <a:prstGeom prst="ellipse">
              <a:avLst/>
            </a:prstGeom>
            <a:solidFill>
              <a:schemeClr val="accent1">
                <a:lumMod val="40000"/>
                <a:lumOff val="60000"/>
              </a:scheme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3115159" y="1247614"/>
              <a:ext cx="2634311" cy="307777"/>
            </a:xfrm>
            <a:prstGeom prst="rect">
              <a:avLst/>
            </a:prstGeom>
            <a:noFill/>
          </p:spPr>
          <p:txBody>
            <a:bodyPr wrap="none" lIns="0" tIns="0" rIns="0" bIns="0" rtlCol="0">
              <a:spAutoFit/>
            </a:bodyPr>
            <a:lstStyle/>
            <a:p>
              <a:r>
                <a:rPr lang="en-US" sz="2000" dirty="0">
                  <a:solidFill>
                    <a:srgbClr val="000000"/>
                  </a:solidFill>
                  <a:latin typeface="Calibri"/>
                  <a:cs typeface="Calibri"/>
                </a:rPr>
                <a:t>Maximize x-ray collection</a:t>
              </a:r>
            </a:p>
          </p:txBody>
        </p:sp>
        <p:sp>
          <p:nvSpPr>
            <p:cNvPr id="8" name="Rectangle 7"/>
            <p:cNvSpPr/>
            <p:nvPr/>
          </p:nvSpPr>
          <p:spPr>
            <a:xfrm>
              <a:off x="1053883" y="2146516"/>
              <a:ext cx="3107411" cy="550189"/>
            </a:xfrm>
            <a:prstGeom prst="rect">
              <a:avLst/>
            </a:prstGeom>
            <a:solidFill>
              <a:schemeClr val="accent1">
                <a:lumMod val="40000"/>
                <a:lumOff val="60000"/>
              </a:scheme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1146875" y="2231756"/>
              <a:ext cx="2976071" cy="307777"/>
            </a:xfrm>
            <a:prstGeom prst="rect">
              <a:avLst/>
            </a:prstGeom>
            <a:noFill/>
          </p:spPr>
          <p:txBody>
            <a:bodyPr wrap="none" lIns="0" tIns="0" rIns="0" bIns="0" rtlCol="0">
              <a:spAutoFit/>
            </a:bodyPr>
            <a:lstStyle/>
            <a:p>
              <a:r>
                <a:rPr lang="en-US" sz="2000" dirty="0">
                  <a:solidFill>
                    <a:srgbClr val="000000"/>
                  </a:solidFill>
                  <a:latin typeface="Calibri"/>
                  <a:cs typeface="Calibri"/>
                </a:rPr>
                <a:t>Increase the collection angle</a:t>
              </a:r>
            </a:p>
          </p:txBody>
        </p:sp>
        <p:sp>
          <p:nvSpPr>
            <p:cNvPr id="10" name="Rectangle 9"/>
            <p:cNvSpPr/>
            <p:nvPr/>
          </p:nvSpPr>
          <p:spPr>
            <a:xfrm>
              <a:off x="4608161" y="2136184"/>
              <a:ext cx="3187486" cy="550189"/>
            </a:xfrm>
            <a:prstGeom prst="rect">
              <a:avLst/>
            </a:prstGeom>
            <a:solidFill>
              <a:schemeClr val="accent1">
                <a:lumMod val="40000"/>
                <a:lumOff val="60000"/>
              </a:scheme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4701153" y="2221424"/>
              <a:ext cx="3063018" cy="307777"/>
            </a:xfrm>
            <a:prstGeom prst="rect">
              <a:avLst/>
            </a:prstGeom>
            <a:noFill/>
          </p:spPr>
          <p:txBody>
            <a:bodyPr wrap="none" lIns="0" tIns="0" rIns="0" bIns="0" rtlCol="0">
              <a:spAutoFit/>
            </a:bodyPr>
            <a:lstStyle/>
            <a:p>
              <a:r>
                <a:rPr lang="en-US" sz="2000" dirty="0">
                  <a:solidFill>
                    <a:srgbClr val="000000"/>
                  </a:solidFill>
                  <a:latin typeface="Calibri"/>
                  <a:cs typeface="Calibri"/>
                </a:rPr>
                <a:t>Optimize the probe condition</a:t>
              </a:r>
            </a:p>
          </p:txBody>
        </p:sp>
        <p:cxnSp>
          <p:nvCxnSpPr>
            <p:cNvPr id="13" name="Shape 12"/>
            <p:cNvCxnSpPr>
              <a:stCxn id="10" idx="0"/>
              <a:endCxn id="6" idx="6"/>
            </p:cNvCxnSpPr>
            <p:nvPr/>
          </p:nvCxnSpPr>
          <p:spPr>
            <a:xfrm rot="16200000" flipV="1">
              <a:off x="5624593" y="1558872"/>
              <a:ext cx="741336" cy="413287"/>
            </a:xfrm>
            <a:prstGeom prst="bentConnector2">
              <a:avLst/>
            </a:prstGeom>
            <a:ln w="28575" cap="rnd" cmpd="sng">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hape 15"/>
            <p:cNvCxnSpPr>
              <a:stCxn id="8" idx="0"/>
            </p:cNvCxnSpPr>
            <p:nvPr/>
          </p:nvCxnSpPr>
          <p:spPr>
            <a:xfrm rot="5400000" flipH="1" flipV="1">
              <a:off x="2451961" y="1553060"/>
              <a:ext cx="749084" cy="437828"/>
            </a:xfrm>
            <a:prstGeom prst="bentConnector3">
              <a:avLst>
                <a:gd name="adj1" fmla="val 99655"/>
              </a:avLst>
            </a:prstGeom>
            <a:ln w="28575" cap="rnd" cmpd="sng">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0" name="Rectangle 19"/>
          <p:cNvSpPr/>
          <p:nvPr/>
        </p:nvSpPr>
        <p:spPr>
          <a:xfrm>
            <a:off x="4003728" y="2953465"/>
            <a:ext cx="3866826" cy="550189"/>
          </a:xfrm>
          <a:prstGeom prst="rect">
            <a:avLst/>
          </a:prstGeom>
          <a:solidFill>
            <a:schemeClr val="accent1">
              <a:lumMod val="40000"/>
              <a:lumOff val="60000"/>
            </a:scheme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4029560" y="3092950"/>
            <a:ext cx="3859711" cy="307777"/>
          </a:xfrm>
          <a:prstGeom prst="rect">
            <a:avLst/>
          </a:prstGeom>
          <a:noFill/>
        </p:spPr>
        <p:txBody>
          <a:bodyPr wrap="none" lIns="0" tIns="0" rIns="0" bIns="0" rtlCol="0">
            <a:spAutoFit/>
          </a:bodyPr>
          <a:lstStyle/>
          <a:p>
            <a:r>
              <a:rPr lang="en-US" sz="2000" dirty="0">
                <a:solidFill>
                  <a:srgbClr val="000000"/>
                </a:solidFill>
                <a:latin typeface="Calibri"/>
                <a:cs typeface="Calibri"/>
              </a:rPr>
              <a:t>Optimize the EDS collection process</a:t>
            </a:r>
          </a:p>
        </p:txBody>
      </p:sp>
      <p:cxnSp>
        <p:nvCxnSpPr>
          <p:cNvPr id="24" name="Straight Arrow Connector 23"/>
          <p:cNvCxnSpPr>
            <a:stCxn id="20" idx="0"/>
            <a:endCxn id="6" idx="4"/>
          </p:cNvCxnSpPr>
          <p:nvPr/>
        </p:nvCxnSpPr>
        <p:spPr>
          <a:xfrm flipH="1" flipV="1">
            <a:off x="5921645" y="1594780"/>
            <a:ext cx="15496" cy="1358685"/>
          </a:xfrm>
          <a:prstGeom prst="straightConnector1">
            <a:avLst/>
          </a:prstGeom>
          <a:ln w="28575" cap="rnd" cmpd="sng">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7004396"/>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3074" y="888274"/>
            <a:ext cx="9831977" cy="355199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7" name="Date Placeholder 1"/>
          <p:cNvSpPr>
            <a:spLocks noGrp="1"/>
          </p:cNvSpPr>
          <p:nvPr>
            <p:ph type="dt" sz="quarter" idx="10"/>
          </p:nvPr>
        </p:nvSpPr>
        <p:spPr bwMode="auto">
          <a:noFill/>
          <a:ln>
            <a:miter lim="800000"/>
            <a:headEnd/>
            <a:tailEnd/>
          </a:ln>
        </p:spPr>
        <p:txBody>
          <a:bodyPr/>
          <a:lstStyle/>
          <a:p>
            <a:fld id="{A080AC99-90A5-4CF4-99DF-8B0A6266D06C}" type="datetime4">
              <a:rPr lang="en-US"/>
              <a:pPr/>
              <a:t>February 22, 2017</a:t>
            </a:fld>
            <a:endParaRPr lang="en-US"/>
          </a:p>
        </p:txBody>
      </p:sp>
      <p:sp>
        <p:nvSpPr>
          <p:cNvPr id="3" name="Title 2"/>
          <p:cNvSpPr txBox="1">
            <a:spLocks/>
          </p:cNvSpPr>
          <p:nvPr/>
        </p:nvSpPr>
        <p:spPr>
          <a:xfrm>
            <a:off x="1601494" y="0"/>
            <a:ext cx="9144000" cy="655209"/>
          </a:xfrm>
          <a:prstGeom prst="rect">
            <a:avLst/>
          </a:prstGeom>
        </p:spPr>
        <p:txBody>
          <a:bodyPr/>
          <a:lstStyle/>
          <a:p>
            <a:pPr algn="ctr" defTabSz="457200" fontAlgn="base">
              <a:spcBef>
                <a:spcPct val="0"/>
              </a:spcBef>
              <a:spcAft>
                <a:spcPct val="0"/>
              </a:spcAft>
              <a:defRPr/>
            </a:pPr>
            <a:r>
              <a:rPr lang="en-US" sz="4000" b="1" dirty="0">
                <a:ea typeface="MS PGothic" pitchFamily="34" charset="-128"/>
                <a:cs typeface="ＭＳ Ｐゴシック" charset="0"/>
              </a:rPr>
              <a:t>Optimizing the </a:t>
            </a:r>
            <a:r>
              <a:rPr lang="en-US" sz="4000" b="1" dirty="0" smtClean="0">
                <a:cs typeface="ＭＳ Ｐゴシック" charset="0"/>
              </a:rPr>
              <a:t>probe condition</a:t>
            </a:r>
            <a:endParaRPr lang="en-US" sz="4000" b="1" dirty="0">
              <a:ea typeface="MS PGothic" pitchFamily="34" charset="-128"/>
              <a:cs typeface="ＭＳ Ｐゴシック" charset="0"/>
            </a:endParaRPr>
          </a:p>
        </p:txBody>
      </p:sp>
      <p:sp>
        <p:nvSpPr>
          <p:cNvPr id="4" name="TextBox 3"/>
          <p:cNvSpPr txBox="1"/>
          <p:nvPr/>
        </p:nvSpPr>
        <p:spPr>
          <a:xfrm>
            <a:off x="2694122" y="1131375"/>
            <a:ext cx="3239146" cy="369332"/>
          </a:xfrm>
          <a:prstGeom prst="rect">
            <a:avLst/>
          </a:prstGeom>
          <a:solidFill>
            <a:schemeClr val="accent1">
              <a:lumMod val="60000"/>
              <a:lumOff val="40000"/>
              <a:alpha val="50000"/>
            </a:schemeClr>
          </a:solidFill>
          <a:ln>
            <a:solidFill>
              <a:schemeClr val="accent1">
                <a:lumMod val="40000"/>
                <a:lumOff val="60000"/>
              </a:schemeClr>
            </a:solidFill>
          </a:ln>
        </p:spPr>
        <p:txBody>
          <a:bodyPr wrap="square" lIns="0" tIns="0" rIns="0" bIns="0" rtlCol="0">
            <a:spAutoFit/>
          </a:bodyPr>
          <a:lstStyle/>
          <a:p>
            <a:pPr algn="ctr"/>
            <a:r>
              <a:rPr lang="en-US" sz="2400" b="1" dirty="0">
                <a:solidFill>
                  <a:srgbClr val="000000"/>
                </a:solidFill>
                <a:latin typeface="Calibri"/>
                <a:cs typeface="Calibri"/>
              </a:rPr>
              <a:t>Test 1 on pure Si sample</a:t>
            </a:r>
          </a:p>
        </p:txBody>
      </p:sp>
      <p:graphicFrame>
        <p:nvGraphicFramePr>
          <p:cNvPr id="5" name="Chart 4"/>
          <p:cNvGraphicFramePr/>
          <p:nvPr/>
        </p:nvGraphicFramePr>
        <p:xfrm>
          <a:off x="1795221" y="1410347"/>
          <a:ext cx="4378273" cy="282069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38200" y="4659826"/>
            <a:ext cx="10944497" cy="1661993"/>
          </a:xfrm>
          <a:prstGeom prst="rect">
            <a:avLst/>
          </a:prstGeom>
          <a:noFill/>
        </p:spPr>
        <p:txBody>
          <a:bodyPr wrap="square" lIns="0" tIns="0" rIns="0" bIns="0" rtlCol="0">
            <a:spAutoFit/>
          </a:bodyPr>
          <a:lstStyle/>
          <a:p>
            <a:pPr algn="just">
              <a:buFont typeface="Wingdings" pitchFamily="2" charset="2"/>
              <a:buChar char="Ø"/>
            </a:pPr>
            <a:r>
              <a:rPr lang="en-US" sz="2400" dirty="0">
                <a:solidFill>
                  <a:schemeClr val="tx1">
                    <a:lumMod val="65000"/>
                    <a:lumOff val="35000"/>
                  </a:schemeClr>
                </a:solidFill>
                <a:latin typeface="Calibri"/>
                <a:cs typeface="Calibri"/>
              </a:rPr>
              <a:t>  Similar area is used to evaluate the effect of various probe currents on </a:t>
            </a:r>
            <a:r>
              <a:rPr lang="en-US" sz="2400" dirty="0" smtClean="0">
                <a:solidFill>
                  <a:schemeClr val="tx1">
                    <a:lumMod val="65000"/>
                    <a:lumOff val="35000"/>
                  </a:schemeClr>
                </a:solidFill>
                <a:latin typeface="Calibri"/>
                <a:cs typeface="Calibri"/>
              </a:rPr>
              <a:t>total X-ray </a:t>
            </a:r>
          </a:p>
          <a:p>
            <a:pPr algn="just"/>
            <a:r>
              <a:rPr lang="en-US" sz="2400" dirty="0" smtClean="0">
                <a:solidFill>
                  <a:schemeClr val="tx1">
                    <a:lumMod val="65000"/>
                    <a:lumOff val="35000"/>
                  </a:schemeClr>
                </a:solidFill>
                <a:latin typeface="Calibri"/>
                <a:cs typeface="Calibri"/>
              </a:rPr>
              <a:t>     counts  </a:t>
            </a:r>
            <a:r>
              <a:rPr lang="en-US" sz="2400" dirty="0">
                <a:solidFill>
                  <a:schemeClr val="tx1">
                    <a:lumMod val="65000"/>
                    <a:lumOff val="35000"/>
                  </a:schemeClr>
                </a:solidFill>
                <a:latin typeface="Calibri"/>
                <a:cs typeface="Calibri"/>
              </a:rPr>
              <a:t>collected over the same dose.</a:t>
            </a:r>
          </a:p>
          <a:p>
            <a:pPr algn="just"/>
            <a:endParaRPr lang="en-US" sz="1200" dirty="0">
              <a:solidFill>
                <a:schemeClr val="tx1">
                  <a:lumMod val="65000"/>
                  <a:lumOff val="35000"/>
                </a:schemeClr>
              </a:solidFill>
              <a:latin typeface="Calibri"/>
              <a:cs typeface="Calibri"/>
            </a:endParaRPr>
          </a:p>
          <a:p>
            <a:pPr algn="just">
              <a:buFont typeface="Wingdings" pitchFamily="2" charset="2"/>
              <a:buChar char="Ø"/>
            </a:pPr>
            <a:r>
              <a:rPr lang="en-US" sz="2400" dirty="0">
                <a:solidFill>
                  <a:schemeClr val="tx1">
                    <a:lumMod val="65000"/>
                    <a:lumOff val="35000"/>
                  </a:schemeClr>
                </a:solidFill>
                <a:latin typeface="Calibri"/>
                <a:cs typeface="Calibri"/>
              </a:rPr>
              <a:t>  There exist optimum values for probe currents (100PA-250PA) which generate </a:t>
            </a:r>
            <a:r>
              <a:rPr lang="en-US" sz="2400" dirty="0" smtClean="0">
                <a:solidFill>
                  <a:schemeClr val="tx1">
                    <a:lumMod val="65000"/>
                    <a:lumOff val="35000"/>
                  </a:schemeClr>
                </a:solidFill>
                <a:latin typeface="Calibri"/>
                <a:cs typeface="Calibri"/>
              </a:rPr>
              <a:t>     </a:t>
            </a:r>
          </a:p>
          <a:p>
            <a:pPr algn="just"/>
            <a:r>
              <a:rPr lang="en-US" sz="2400" dirty="0" smtClean="0">
                <a:solidFill>
                  <a:schemeClr val="tx1">
                    <a:lumMod val="65000"/>
                    <a:lumOff val="35000"/>
                  </a:schemeClr>
                </a:solidFill>
                <a:latin typeface="Calibri"/>
                <a:cs typeface="Calibri"/>
              </a:rPr>
              <a:t>     maximum </a:t>
            </a:r>
            <a:r>
              <a:rPr lang="en-US" sz="2400" dirty="0">
                <a:solidFill>
                  <a:schemeClr val="tx1">
                    <a:lumMod val="65000"/>
                    <a:lumOff val="35000"/>
                  </a:schemeClr>
                </a:solidFill>
                <a:latin typeface="Calibri"/>
                <a:cs typeface="Calibri"/>
              </a:rPr>
              <a:t>X-ray counts for the same dose.</a:t>
            </a:r>
          </a:p>
        </p:txBody>
      </p:sp>
      <p:graphicFrame>
        <p:nvGraphicFramePr>
          <p:cNvPr id="7" name="Chart 6"/>
          <p:cNvGraphicFramePr/>
          <p:nvPr/>
        </p:nvGraphicFramePr>
        <p:xfrm>
          <a:off x="6041757" y="1340604"/>
          <a:ext cx="4362772" cy="309966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845085" y="1121043"/>
            <a:ext cx="3295973" cy="369332"/>
          </a:xfrm>
          <a:prstGeom prst="rect">
            <a:avLst/>
          </a:prstGeom>
          <a:solidFill>
            <a:schemeClr val="accent1">
              <a:lumMod val="60000"/>
              <a:lumOff val="40000"/>
              <a:alpha val="50000"/>
            </a:schemeClr>
          </a:solidFill>
        </p:spPr>
        <p:txBody>
          <a:bodyPr wrap="square" lIns="0" tIns="0" rIns="0" bIns="0" rtlCol="0">
            <a:spAutoFit/>
          </a:bodyPr>
          <a:lstStyle/>
          <a:p>
            <a:pPr algn="ctr"/>
            <a:r>
              <a:rPr lang="en-US" sz="2400" b="1" dirty="0">
                <a:solidFill>
                  <a:srgbClr val="000000"/>
                </a:solidFill>
                <a:latin typeface="Calibri"/>
                <a:cs typeface="Calibri"/>
              </a:rPr>
              <a:t>Test 2 on a SxP sample</a:t>
            </a:r>
          </a:p>
        </p:txBody>
      </p:sp>
    </p:spTree>
    <p:extLst>
      <p:ext uri="{BB962C8B-B14F-4D97-AF65-F5344CB8AC3E}">
        <p14:creationId xmlns:p14="http://schemas.microsoft.com/office/powerpoint/2010/main" val="3065611542"/>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Date Placeholder 1"/>
          <p:cNvSpPr>
            <a:spLocks noGrp="1"/>
          </p:cNvSpPr>
          <p:nvPr>
            <p:ph type="dt" sz="quarter" idx="10"/>
          </p:nvPr>
        </p:nvSpPr>
        <p:spPr bwMode="auto">
          <a:noFill/>
          <a:ln>
            <a:miter lim="800000"/>
            <a:headEnd/>
            <a:tailEnd/>
          </a:ln>
        </p:spPr>
        <p:txBody>
          <a:bodyPr/>
          <a:lstStyle/>
          <a:p>
            <a:fld id="{568DD857-3DA3-44C8-BE3C-8618E37DDA35}" type="datetime4">
              <a:rPr lang="en-US"/>
              <a:pPr/>
              <a:t>February 22, 2017</a:t>
            </a:fld>
            <a:endParaRPr lang="en-US"/>
          </a:p>
        </p:txBody>
      </p:sp>
      <p:sp>
        <p:nvSpPr>
          <p:cNvPr id="5" name="Title 2"/>
          <p:cNvSpPr txBox="1">
            <a:spLocks noGrp="1"/>
          </p:cNvSpPr>
          <p:nvPr>
            <p:ph type="title"/>
          </p:nvPr>
        </p:nvSpPr>
        <p:spPr>
          <a:xfrm>
            <a:off x="0" y="-70139"/>
            <a:ext cx="12261667" cy="626199"/>
          </a:xfrm>
          <a:prstGeom prst="rect">
            <a:avLst/>
          </a:prstGeom>
        </p:spPr>
        <p:txBody>
          <a:bodyPr>
            <a:normAutofit fontScale="90000"/>
          </a:bodyPr>
          <a:lstStyle/>
          <a:p>
            <a:pPr algn="ctr" defTabSz="457200" fontAlgn="base">
              <a:lnSpc>
                <a:spcPct val="100000"/>
              </a:lnSpc>
              <a:spcAft>
                <a:spcPct val="0"/>
              </a:spcAft>
              <a:defRPr/>
            </a:pPr>
            <a:r>
              <a:rPr lang="en-US" b="1" dirty="0">
                <a:latin typeface="+mn-lt"/>
                <a:ea typeface="MS PGothic" pitchFamily="34" charset="-128"/>
                <a:cs typeface="ＭＳ Ｐゴシック" charset="0"/>
              </a:rPr>
              <a:t>Comparison of </a:t>
            </a:r>
            <a:r>
              <a:rPr lang="en-US" b="1" dirty="0" smtClean="0">
                <a:latin typeface="+mn-lt"/>
                <a:ea typeface="MS PGothic" pitchFamily="34" charset="-128"/>
                <a:cs typeface="ＭＳ Ｐゴシック" charset="0"/>
              </a:rPr>
              <a:t>elemental distribution </a:t>
            </a:r>
            <a:r>
              <a:rPr lang="en-US" b="1" dirty="0">
                <a:latin typeface="+mn-lt"/>
                <a:ea typeface="MS PGothic" pitchFamily="34" charset="-128"/>
                <a:cs typeface="ＭＳ Ｐゴシック" charset="0"/>
              </a:rPr>
              <a:t>after EDS </a:t>
            </a:r>
            <a:r>
              <a:rPr lang="en-US" b="1" dirty="0" smtClean="0">
                <a:latin typeface="+mn-lt"/>
                <a:ea typeface="MS PGothic" pitchFamily="34" charset="-128"/>
                <a:cs typeface="ＭＳ Ｐゴシック" charset="0"/>
              </a:rPr>
              <a:t>mapping</a:t>
            </a:r>
            <a:endParaRPr lang="en-US" b="1" dirty="0">
              <a:latin typeface="+mn-lt"/>
              <a:ea typeface="MS PGothic" pitchFamily="34" charset="-128"/>
              <a:cs typeface="ＭＳ Ｐゴシック" charset="0"/>
            </a:endParaRPr>
          </a:p>
        </p:txBody>
      </p:sp>
      <p:pic>
        <p:nvPicPr>
          <p:cNvPr id="29702" name="Picture 6"/>
          <p:cNvPicPr>
            <a:picLocks noChangeAspect="1" noChangeArrowheads="1"/>
          </p:cNvPicPr>
          <p:nvPr/>
        </p:nvPicPr>
        <p:blipFill>
          <a:blip r:embed="rId2" cstate="print"/>
          <a:srcRect/>
          <a:stretch>
            <a:fillRect/>
          </a:stretch>
        </p:blipFill>
        <p:spPr bwMode="auto">
          <a:xfrm>
            <a:off x="2597257" y="814477"/>
            <a:ext cx="2528685" cy="2528685"/>
          </a:xfrm>
          <a:prstGeom prst="rect">
            <a:avLst/>
          </a:prstGeom>
          <a:noFill/>
          <a:ln w="9525">
            <a:noFill/>
            <a:miter lim="800000"/>
            <a:headEnd/>
            <a:tailEnd/>
          </a:ln>
          <a:effectLst/>
        </p:spPr>
      </p:pic>
      <p:cxnSp>
        <p:nvCxnSpPr>
          <p:cNvPr id="10" name="Straight Arrow Connector 9"/>
          <p:cNvCxnSpPr/>
          <p:nvPr/>
        </p:nvCxnSpPr>
        <p:spPr>
          <a:xfrm>
            <a:off x="3851442" y="1269856"/>
            <a:ext cx="2291" cy="1287438"/>
          </a:xfrm>
          <a:prstGeom prst="straightConnector1">
            <a:avLst/>
          </a:prstGeom>
          <a:ln w="12700" cap="rnd"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9704" name="Picture 8"/>
          <p:cNvPicPr>
            <a:picLocks noChangeAspect="1" noChangeArrowheads="1"/>
          </p:cNvPicPr>
          <p:nvPr/>
        </p:nvPicPr>
        <p:blipFill>
          <a:blip r:embed="rId3" cstate="print"/>
          <a:srcRect/>
          <a:stretch>
            <a:fillRect/>
          </a:stretch>
        </p:blipFill>
        <p:spPr bwMode="auto">
          <a:xfrm>
            <a:off x="6855890" y="783078"/>
            <a:ext cx="2570616" cy="2577640"/>
          </a:xfrm>
          <a:prstGeom prst="rect">
            <a:avLst/>
          </a:prstGeom>
          <a:noFill/>
          <a:ln w="9525">
            <a:noFill/>
            <a:miter lim="800000"/>
            <a:headEnd/>
            <a:tailEnd/>
          </a:ln>
          <a:effectLst/>
        </p:spPr>
      </p:pic>
      <p:pic>
        <p:nvPicPr>
          <p:cNvPr id="29705" name="Picture 9"/>
          <p:cNvPicPr>
            <a:picLocks noChangeAspect="1" noChangeArrowheads="1"/>
          </p:cNvPicPr>
          <p:nvPr/>
        </p:nvPicPr>
        <p:blipFill>
          <a:blip r:embed="rId4" cstate="print"/>
          <a:srcRect/>
          <a:stretch>
            <a:fillRect/>
          </a:stretch>
        </p:blipFill>
        <p:spPr bwMode="auto">
          <a:xfrm>
            <a:off x="1658600" y="3422131"/>
            <a:ext cx="4381350" cy="2330012"/>
          </a:xfrm>
          <a:prstGeom prst="rect">
            <a:avLst/>
          </a:prstGeom>
          <a:noFill/>
          <a:ln w="9525">
            <a:noFill/>
            <a:miter lim="800000"/>
            <a:headEnd/>
            <a:tailEnd/>
          </a:ln>
          <a:effectLst/>
        </p:spPr>
      </p:pic>
      <p:pic>
        <p:nvPicPr>
          <p:cNvPr id="29706" name="Picture 10"/>
          <p:cNvPicPr>
            <a:picLocks noChangeAspect="1" noChangeArrowheads="1"/>
          </p:cNvPicPr>
          <p:nvPr/>
        </p:nvPicPr>
        <p:blipFill>
          <a:blip r:embed="rId5" cstate="print"/>
          <a:srcRect/>
          <a:stretch>
            <a:fillRect/>
          </a:stretch>
        </p:blipFill>
        <p:spPr bwMode="auto">
          <a:xfrm>
            <a:off x="6016305" y="3400930"/>
            <a:ext cx="4381350" cy="2330012"/>
          </a:xfrm>
          <a:prstGeom prst="rect">
            <a:avLst/>
          </a:prstGeom>
          <a:noFill/>
          <a:ln w="9525">
            <a:noFill/>
            <a:miter lim="800000"/>
            <a:headEnd/>
            <a:tailEnd/>
          </a:ln>
          <a:effectLst/>
        </p:spPr>
      </p:pic>
      <p:cxnSp>
        <p:nvCxnSpPr>
          <p:cNvPr id="16" name="Straight Arrow Connector 15"/>
          <p:cNvCxnSpPr/>
          <p:nvPr/>
        </p:nvCxnSpPr>
        <p:spPr>
          <a:xfrm>
            <a:off x="8121526" y="1223473"/>
            <a:ext cx="2291" cy="1287438"/>
          </a:xfrm>
          <a:prstGeom prst="straightConnector1">
            <a:avLst/>
          </a:prstGeom>
          <a:ln w="12700" cap="rnd"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0878" y="5752143"/>
            <a:ext cx="11407281" cy="738664"/>
          </a:xfrm>
          <a:prstGeom prst="rect">
            <a:avLst/>
          </a:prstGeom>
          <a:noFill/>
        </p:spPr>
        <p:txBody>
          <a:bodyPr wrap="square" lIns="0" tIns="0" rIns="0" bIns="0" rtlCol="0">
            <a:spAutoFit/>
          </a:bodyPr>
          <a:lstStyle/>
          <a:p>
            <a:pPr algn="just">
              <a:buFont typeface="Wingdings" pitchFamily="2" charset="2"/>
              <a:buChar char="Ø"/>
            </a:pPr>
            <a:r>
              <a:rPr lang="en-US" sz="2400" dirty="0">
                <a:solidFill>
                  <a:schemeClr val="tx1">
                    <a:lumMod val="65000"/>
                    <a:lumOff val="35000"/>
                  </a:schemeClr>
                </a:solidFill>
                <a:latin typeface="Calibri"/>
                <a:cs typeface="Calibri"/>
              </a:rPr>
              <a:t> For similar amount of x-ray counts collected, </a:t>
            </a:r>
            <a:r>
              <a:rPr lang="en-US" sz="2400" dirty="0" smtClean="0">
                <a:solidFill>
                  <a:schemeClr val="tx1">
                    <a:lumMod val="65000"/>
                    <a:lumOff val="35000"/>
                  </a:schemeClr>
                </a:solidFill>
                <a:latin typeface="Calibri"/>
                <a:cs typeface="Calibri"/>
              </a:rPr>
              <a:t>dual EDS detectors at 80kV  in </a:t>
            </a:r>
            <a:r>
              <a:rPr lang="en-US" sz="2400" dirty="0">
                <a:solidFill>
                  <a:schemeClr val="tx1">
                    <a:lumMod val="65000"/>
                    <a:lumOff val="35000"/>
                  </a:schemeClr>
                </a:solidFill>
                <a:latin typeface="Calibri"/>
                <a:cs typeface="Calibri"/>
              </a:rPr>
              <a:t>new </a:t>
            </a:r>
            <a:r>
              <a:rPr lang="en-US" sz="2400" dirty="0" smtClean="0">
                <a:solidFill>
                  <a:schemeClr val="tx1">
                    <a:lumMod val="65000"/>
                    <a:lumOff val="35000"/>
                  </a:schemeClr>
                </a:solidFill>
                <a:latin typeface="Calibri"/>
                <a:cs typeface="Calibri"/>
              </a:rPr>
              <a:t>ARM </a:t>
            </a:r>
          </a:p>
          <a:p>
            <a:pPr algn="just"/>
            <a:r>
              <a:rPr lang="en-US" sz="2400" dirty="0">
                <a:solidFill>
                  <a:schemeClr val="tx1">
                    <a:lumMod val="65000"/>
                    <a:lumOff val="35000"/>
                  </a:schemeClr>
                </a:solidFill>
                <a:latin typeface="Calibri"/>
                <a:cs typeface="Calibri"/>
              </a:rPr>
              <a:t> </a:t>
            </a:r>
            <a:r>
              <a:rPr lang="en-US" sz="2400" dirty="0" smtClean="0">
                <a:solidFill>
                  <a:schemeClr val="tx1">
                    <a:lumMod val="65000"/>
                    <a:lumOff val="35000"/>
                  </a:schemeClr>
                </a:solidFill>
                <a:latin typeface="Calibri"/>
                <a:cs typeface="Calibri"/>
              </a:rPr>
              <a:t>    shows </a:t>
            </a:r>
            <a:r>
              <a:rPr lang="en-US" sz="2400" dirty="0">
                <a:solidFill>
                  <a:schemeClr val="tx1">
                    <a:lumMod val="65000"/>
                    <a:lumOff val="35000"/>
                  </a:schemeClr>
                </a:solidFill>
                <a:latin typeface="Calibri"/>
                <a:cs typeface="Calibri"/>
              </a:rPr>
              <a:t>significantly less </a:t>
            </a:r>
            <a:r>
              <a:rPr lang="en-US" sz="2400" dirty="0" smtClean="0">
                <a:solidFill>
                  <a:schemeClr val="tx1">
                    <a:lumMod val="65000"/>
                    <a:lumOff val="35000"/>
                  </a:schemeClr>
                </a:solidFill>
                <a:latin typeface="Calibri"/>
                <a:cs typeface="Calibri"/>
              </a:rPr>
              <a:t>damage </a:t>
            </a:r>
            <a:r>
              <a:rPr lang="en-US" sz="2400" dirty="0">
                <a:solidFill>
                  <a:schemeClr val="tx1">
                    <a:lumMod val="65000"/>
                    <a:lumOff val="35000"/>
                  </a:schemeClr>
                </a:solidFill>
                <a:latin typeface="Calibri"/>
                <a:cs typeface="Calibri"/>
              </a:rPr>
              <a:t>than </a:t>
            </a:r>
            <a:r>
              <a:rPr lang="en-US" sz="2400" dirty="0" smtClean="0">
                <a:solidFill>
                  <a:schemeClr val="tx1">
                    <a:lumMod val="65000"/>
                    <a:lumOff val="35000"/>
                  </a:schemeClr>
                </a:solidFill>
                <a:latin typeface="Calibri"/>
                <a:cs typeface="Calibri"/>
              </a:rPr>
              <a:t>single EDS detector 200kV at 200kV in </a:t>
            </a:r>
            <a:r>
              <a:rPr lang="en-US" sz="2400" dirty="0">
                <a:solidFill>
                  <a:schemeClr val="tx1">
                    <a:lumMod val="65000"/>
                    <a:lumOff val="35000"/>
                  </a:schemeClr>
                </a:solidFill>
                <a:latin typeface="Calibri"/>
                <a:cs typeface="Calibri"/>
              </a:rPr>
              <a:t>old ARM.      </a:t>
            </a:r>
          </a:p>
        </p:txBody>
      </p:sp>
      <p:sp>
        <p:nvSpPr>
          <p:cNvPr id="21" name="Down Arrow 20"/>
          <p:cNvSpPr/>
          <p:nvPr/>
        </p:nvSpPr>
        <p:spPr>
          <a:xfrm>
            <a:off x="3740258" y="3193467"/>
            <a:ext cx="317715" cy="542441"/>
          </a:xfrm>
          <a:prstGeom prst="downArrow">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Down Arrow 21"/>
          <p:cNvSpPr/>
          <p:nvPr/>
        </p:nvSpPr>
        <p:spPr>
          <a:xfrm>
            <a:off x="8053953" y="3276125"/>
            <a:ext cx="317715" cy="542441"/>
          </a:xfrm>
          <a:prstGeom prst="downArrow">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4189709" y="3642918"/>
            <a:ext cx="1069524" cy="307777"/>
          </a:xfrm>
          <a:prstGeom prst="rect">
            <a:avLst/>
          </a:prstGeom>
          <a:noFill/>
        </p:spPr>
        <p:txBody>
          <a:bodyPr wrap="none" lIns="0" tIns="0" rIns="0" bIns="0" rtlCol="0">
            <a:spAutoFit/>
          </a:bodyPr>
          <a:lstStyle/>
          <a:p>
            <a:r>
              <a:rPr lang="en-US" sz="2000" b="1" dirty="0">
                <a:solidFill>
                  <a:srgbClr val="FF0000"/>
                </a:solidFill>
                <a:latin typeface="Calibri"/>
                <a:cs typeface="Calibri"/>
              </a:rPr>
              <a:t>New ARM</a:t>
            </a:r>
          </a:p>
        </p:txBody>
      </p:sp>
      <p:sp>
        <p:nvSpPr>
          <p:cNvPr id="24" name="TextBox 23"/>
          <p:cNvSpPr txBox="1"/>
          <p:nvPr/>
        </p:nvSpPr>
        <p:spPr>
          <a:xfrm>
            <a:off x="8588645" y="3632586"/>
            <a:ext cx="955390" cy="307777"/>
          </a:xfrm>
          <a:prstGeom prst="rect">
            <a:avLst/>
          </a:prstGeom>
          <a:noFill/>
        </p:spPr>
        <p:txBody>
          <a:bodyPr wrap="none" lIns="0" tIns="0" rIns="0" bIns="0" rtlCol="0">
            <a:spAutoFit/>
          </a:bodyPr>
          <a:lstStyle/>
          <a:p>
            <a:r>
              <a:rPr lang="en-US" sz="2000" b="1" dirty="0">
                <a:solidFill>
                  <a:srgbClr val="FF0000"/>
                </a:solidFill>
                <a:latin typeface="Calibri"/>
                <a:cs typeface="Calibri"/>
              </a:rPr>
              <a:t>Old ARM</a:t>
            </a:r>
          </a:p>
        </p:txBody>
      </p:sp>
      <p:sp>
        <p:nvSpPr>
          <p:cNvPr id="25" name="Text Box 17"/>
          <p:cNvSpPr txBox="1">
            <a:spLocks noChangeArrowheads="1"/>
          </p:cNvSpPr>
          <p:nvPr/>
        </p:nvSpPr>
        <p:spPr bwMode="auto">
          <a:xfrm>
            <a:off x="6399052" y="531345"/>
            <a:ext cx="3567002" cy="261610"/>
          </a:xfrm>
          <a:prstGeom prst="rect">
            <a:avLst/>
          </a:prstGeom>
          <a:noFill/>
          <a:ln w="9525">
            <a:noFill/>
            <a:miter lim="800000"/>
            <a:headEnd/>
            <a:tailEnd/>
          </a:ln>
          <a:effectLst/>
        </p:spPr>
        <p:txBody>
          <a:bodyPr wrap="none">
            <a:spAutoFit/>
          </a:bodyPr>
          <a:lstStyle/>
          <a:p>
            <a:r>
              <a:rPr lang="en-US" sz="1100" u="sng" dirty="0"/>
              <a:t>ARM-CF, single SDD detector operating at 200kV (old ARM)</a:t>
            </a:r>
          </a:p>
        </p:txBody>
      </p:sp>
      <p:sp>
        <p:nvSpPr>
          <p:cNvPr id="26" name="Text Box 18"/>
          <p:cNvSpPr txBox="1">
            <a:spLocks noChangeArrowheads="1"/>
          </p:cNvSpPr>
          <p:nvPr/>
        </p:nvSpPr>
        <p:spPr bwMode="auto">
          <a:xfrm>
            <a:off x="2175800" y="558431"/>
            <a:ext cx="3379451" cy="253916"/>
          </a:xfrm>
          <a:prstGeom prst="rect">
            <a:avLst/>
          </a:prstGeom>
          <a:noFill/>
          <a:ln w="9525">
            <a:noFill/>
            <a:miter lim="800000"/>
            <a:headEnd/>
            <a:tailEnd/>
          </a:ln>
          <a:effectLst/>
        </p:spPr>
        <p:txBody>
          <a:bodyPr wrap="none">
            <a:spAutoFit/>
          </a:bodyPr>
          <a:lstStyle/>
          <a:p>
            <a:r>
              <a:rPr lang="en-US" sz="1050" u="sng" dirty="0"/>
              <a:t>ARM-SF, dual SDD detectors operating at 80kV (new ARM)</a:t>
            </a:r>
          </a:p>
        </p:txBody>
      </p:sp>
    </p:spTree>
    <p:extLst>
      <p:ext uri="{BB962C8B-B14F-4D97-AF65-F5344CB8AC3E}">
        <p14:creationId xmlns:p14="http://schemas.microsoft.com/office/powerpoint/2010/main" val="1917735730"/>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689" y="156272"/>
            <a:ext cx="11975125" cy="707886"/>
          </a:xfrm>
          <a:prstGeom prst="rect">
            <a:avLst/>
          </a:prstGeom>
        </p:spPr>
        <p:txBody>
          <a:bodyPr wrap="square">
            <a:spAutoFit/>
          </a:bodyPr>
          <a:lstStyle/>
          <a:p>
            <a:pPr algn="ctr"/>
            <a:r>
              <a:rPr lang="en-US" sz="4000" b="1" dirty="0" smtClean="0"/>
              <a:t>Key learning from radiation damage</a:t>
            </a:r>
          </a:p>
        </p:txBody>
      </p:sp>
      <p:sp>
        <p:nvSpPr>
          <p:cNvPr id="3" name="TextBox 2"/>
          <p:cNvSpPr txBox="1"/>
          <p:nvPr/>
        </p:nvSpPr>
        <p:spPr>
          <a:xfrm>
            <a:off x="487268" y="1026576"/>
            <a:ext cx="11160446" cy="3416320"/>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Sidewall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adiation damage in FIB milling causes surface amorphization of crystalline PM cells and milling at high kV (&gt;10kV) could change crystalline PM cells (~20 nm thick) into 100% amorphous phase. </a:t>
            </a:r>
          </a:p>
          <a:p>
            <a:pPr marL="342900" indent="-342900" algn="just">
              <a:buFont typeface="Wingdings" panose="05000000000000000000" pitchFamily="2" charset="2"/>
              <a:buChar char="Ø"/>
            </a:pPr>
            <a:endParaRPr lang="en-US" sz="1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For current FIB tools, 5kV final milling or subsequent low angle Ar milling is recommended to reduce the damage. </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Further reduction of the radiation damage would require even lower kV for final milling. The new generation FIB is capable of milling at 500V, which significantly reduces damage layer to &lt;1nm each side. </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381838" y="864157"/>
            <a:ext cx="11355734" cy="378265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0429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a:xfrm>
            <a:off x="555734" y="-46809"/>
            <a:ext cx="11368543" cy="817870"/>
          </a:xfrm>
        </p:spPr>
        <p:txBody>
          <a:bodyPr>
            <a:normAutofit/>
          </a:bodyPr>
          <a:lstStyle/>
          <a:p>
            <a:r>
              <a:rPr lang="en-US" sz="4000" b="1" dirty="0" smtClean="0">
                <a:latin typeface="+mn-lt"/>
              </a:rPr>
              <a:t>Comparison of e-beam </a:t>
            </a:r>
            <a:r>
              <a:rPr lang="en-US" sz="4000" b="1" dirty="0">
                <a:latin typeface="+mn-lt"/>
              </a:rPr>
              <a:t>d</a:t>
            </a:r>
            <a:r>
              <a:rPr lang="en-US" sz="4000" b="1" dirty="0" smtClean="0">
                <a:latin typeface="+mn-lt"/>
              </a:rPr>
              <a:t>amages </a:t>
            </a:r>
            <a:r>
              <a:rPr lang="en-US" sz="4000" b="1" dirty="0">
                <a:latin typeface="+mn-lt"/>
              </a:rPr>
              <a:t>a</a:t>
            </a:r>
            <a:r>
              <a:rPr lang="en-US" sz="4000" b="1" dirty="0" smtClean="0">
                <a:latin typeface="+mn-lt"/>
              </a:rPr>
              <a:t>fter EDS mapping</a:t>
            </a:r>
          </a:p>
        </p:txBody>
      </p:sp>
      <p:sp>
        <p:nvSpPr>
          <p:cNvPr id="22532" name="Date Placeholder 1"/>
          <p:cNvSpPr>
            <a:spLocks noGrp="1"/>
          </p:cNvSpPr>
          <p:nvPr>
            <p:ph type="dt" sz="quarter" idx="10"/>
          </p:nvPr>
        </p:nvSpPr>
        <p:spPr bwMode="auto">
          <a:noFill/>
          <a:ln>
            <a:miter lim="800000"/>
            <a:headEnd/>
            <a:tailEnd/>
          </a:ln>
        </p:spPr>
        <p:txBody>
          <a:bodyPr/>
          <a:lstStyle/>
          <a:p>
            <a:fld id="{DCE9754F-C7EF-4B5A-87E2-0430EA56A8A2}" type="datetime4">
              <a:rPr lang="en-US"/>
              <a:pPr/>
              <a:t>February 22, 2017</a:t>
            </a:fld>
            <a:endParaRPr lang="en-US"/>
          </a:p>
        </p:txBody>
      </p:sp>
      <p:grpSp>
        <p:nvGrpSpPr>
          <p:cNvPr id="2" name="Group 32"/>
          <p:cNvGrpSpPr>
            <a:grpSpLocks/>
          </p:cNvGrpSpPr>
          <p:nvPr/>
        </p:nvGrpSpPr>
        <p:grpSpPr bwMode="auto">
          <a:xfrm>
            <a:off x="1788655" y="751265"/>
            <a:ext cx="9080502" cy="5675313"/>
            <a:chOff x="196" y="483"/>
            <a:chExt cx="5720" cy="3575"/>
          </a:xfrm>
        </p:grpSpPr>
        <p:grpSp>
          <p:nvGrpSpPr>
            <p:cNvPr id="3" name="Group 26"/>
            <p:cNvGrpSpPr>
              <a:grpSpLocks/>
            </p:cNvGrpSpPr>
            <p:nvPr/>
          </p:nvGrpSpPr>
          <p:grpSpPr bwMode="auto">
            <a:xfrm>
              <a:off x="196" y="483"/>
              <a:ext cx="5205" cy="3343"/>
              <a:chOff x="260" y="699"/>
              <a:chExt cx="5205" cy="3343"/>
            </a:xfrm>
          </p:grpSpPr>
          <p:grpSp>
            <p:nvGrpSpPr>
              <p:cNvPr id="4" name="Group 25"/>
              <p:cNvGrpSpPr>
                <a:grpSpLocks/>
              </p:cNvGrpSpPr>
              <p:nvPr/>
            </p:nvGrpSpPr>
            <p:grpSpPr bwMode="auto">
              <a:xfrm>
                <a:off x="567" y="699"/>
                <a:ext cx="2442" cy="3343"/>
                <a:chOff x="567" y="699"/>
                <a:chExt cx="2442" cy="3343"/>
              </a:xfrm>
            </p:grpSpPr>
            <p:sp>
              <p:nvSpPr>
                <p:cNvPr id="22537" name="Text Box 9"/>
                <p:cNvSpPr txBox="1">
                  <a:spLocks noChangeArrowheads="1"/>
                </p:cNvSpPr>
                <p:nvPr/>
              </p:nvSpPr>
              <p:spPr bwMode="auto">
                <a:xfrm>
                  <a:off x="995" y="3809"/>
                  <a:ext cx="1611" cy="233"/>
                </a:xfrm>
                <a:prstGeom prst="rect">
                  <a:avLst/>
                </a:prstGeom>
                <a:noFill/>
                <a:ln w="9525">
                  <a:noFill/>
                  <a:miter lim="800000"/>
                  <a:headEnd/>
                  <a:tailEnd/>
                </a:ln>
                <a:effectLst/>
              </p:spPr>
              <p:txBody>
                <a:bodyPr wrap="none">
                  <a:spAutoFit/>
                </a:bodyPr>
                <a:lstStyle/>
                <a:p>
                  <a:pPr algn="ctr"/>
                  <a:r>
                    <a:rPr lang="en-US"/>
                    <a:t>Total net counts: </a:t>
                  </a:r>
                  <a:r>
                    <a:rPr lang="en-US" b="1" u="sng"/>
                    <a:t>269,985</a:t>
                  </a:r>
                </a:p>
              </p:txBody>
            </p:sp>
            <p:pic>
              <p:nvPicPr>
                <p:cNvPr id="22540" name="Picture 12" descr="SxP ARM-CF-200-Before EDS"/>
                <p:cNvPicPr>
                  <a:picLocks noChangeAspect="1" noChangeArrowheads="1"/>
                </p:cNvPicPr>
                <p:nvPr/>
              </p:nvPicPr>
              <p:blipFill>
                <a:blip r:embed="rId2" cstate="print"/>
                <a:srcRect/>
                <a:stretch>
                  <a:fillRect/>
                </a:stretch>
              </p:blipFill>
              <p:spPr bwMode="auto">
                <a:xfrm>
                  <a:off x="591" y="907"/>
                  <a:ext cx="2417" cy="1410"/>
                </a:xfrm>
                <a:prstGeom prst="rect">
                  <a:avLst/>
                </a:prstGeom>
                <a:noFill/>
              </p:spPr>
            </p:pic>
            <p:pic>
              <p:nvPicPr>
                <p:cNvPr id="22541" name="Picture 13" descr="SxP ARM-CF-200-After EDS"/>
                <p:cNvPicPr>
                  <a:picLocks noChangeAspect="1" noChangeArrowheads="1"/>
                </p:cNvPicPr>
                <p:nvPr/>
              </p:nvPicPr>
              <p:blipFill>
                <a:blip r:embed="rId3" cstate="print"/>
                <a:srcRect/>
                <a:stretch>
                  <a:fillRect/>
                </a:stretch>
              </p:blipFill>
              <p:spPr bwMode="auto">
                <a:xfrm>
                  <a:off x="591" y="2335"/>
                  <a:ext cx="2418" cy="1411"/>
                </a:xfrm>
                <a:prstGeom prst="rect">
                  <a:avLst/>
                </a:prstGeom>
                <a:noFill/>
              </p:spPr>
            </p:pic>
            <p:sp>
              <p:nvSpPr>
                <p:cNvPr id="22545" name="Text Box 17"/>
                <p:cNvSpPr txBox="1">
                  <a:spLocks noChangeArrowheads="1"/>
                </p:cNvSpPr>
                <p:nvPr/>
              </p:nvSpPr>
              <p:spPr bwMode="auto">
                <a:xfrm>
                  <a:off x="567" y="699"/>
                  <a:ext cx="2247" cy="165"/>
                </a:xfrm>
                <a:prstGeom prst="rect">
                  <a:avLst/>
                </a:prstGeom>
                <a:noFill/>
                <a:ln w="9525">
                  <a:noFill/>
                  <a:miter lim="800000"/>
                  <a:headEnd/>
                  <a:tailEnd/>
                </a:ln>
                <a:effectLst/>
              </p:spPr>
              <p:txBody>
                <a:bodyPr wrap="none">
                  <a:spAutoFit/>
                </a:bodyPr>
                <a:lstStyle/>
                <a:p>
                  <a:r>
                    <a:rPr lang="en-US" sz="1100" u="sng" dirty="0"/>
                    <a:t>ARM-CF, single SDD detector operating at 200kV (old ARM)</a:t>
                  </a:r>
                </a:p>
              </p:txBody>
            </p:sp>
          </p:grpSp>
          <p:grpSp>
            <p:nvGrpSpPr>
              <p:cNvPr id="5" name="Group 21"/>
              <p:cNvGrpSpPr>
                <a:grpSpLocks/>
              </p:cNvGrpSpPr>
              <p:nvPr/>
            </p:nvGrpSpPr>
            <p:grpSpPr bwMode="auto">
              <a:xfrm>
                <a:off x="3047" y="699"/>
                <a:ext cx="2418" cy="3342"/>
                <a:chOff x="3047" y="699"/>
                <a:chExt cx="2418" cy="3342"/>
              </a:xfrm>
            </p:grpSpPr>
            <p:sp>
              <p:nvSpPr>
                <p:cNvPr id="22536" name="Text Box 8"/>
                <p:cNvSpPr txBox="1">
                  <a:spLocks noChangeArrowheads="1"/>
                </p:cNvSpPr>
                <p:nvPr/>
              </p:nvSpPr>
              <p:spPr bwMode="auto">
                <a:xfrm>
                  <a:off x="3451" y="3808"/>
                  <a:ext cx="1611" cy="233"/>
                </a:xfrm>
                <a:prstGeom prst="rect">
                  <a:avLst/>
                </a:prstGeom>
                <a:noFill/>
                <a:ln w="9525">
                  <a:noFill/>
                  <a:miter lim="800000"/>
                  <a:headEnd/>
                  <a:tailEnd/>
                </a:ln>
                <a:effectLst/>
              </p:spPr>
              <p:txBody>
                <a:bodyPr wrap="none">
                  <a:spAutoFit/>
                </a:bodyPr>
                <a:lstStyle/>
                <a:p>
                  <a:pPr algn="ctr"/>
                  <a:r>
                    <a:rPr lang="en-US"/>
                    <a:t>Total net counts: </a:t>
                  </a:r>
                  <a:r>
                    <a:rPr lang="en-US" b="1" u="sng"/>
                    <a:t>277,827</a:t>
                  </a:r>
                  <a:endParaRPr lang="en-US"/>
                </a:p>
              </p:txBody>
            </p:sp>
            <p:grpSp>
              <p:nvGrpSpPr>
                <p:cNvPr id="6" name="Group 19"/>
                <p:cNvGrpSpPr>
                  <a:grpSpLocks/>
                </p:cNvGrpSpPr>
                <p:nvPr/>
              </p:nvGrpSpPr>
              <p:grpSpPr bwMode="auto">
                <a:xfrm>
                  <a:off x="3047" y="907"/>
                  <a:ext cx="2418" cy="2839"/>
                  <a:chOff x="3047" y="907"/>
                  <a:chExt cx="2418" cy="2839"/>
                </a:xfrm>
              </p:grpSpPr>
              <p:pic>
                <p:nvPicPr>
                  <p:cNvPr id="22542" name="Picture 14" descr="SxP ARM-SF-200-Before EDS"/>
                  <p:cNvPicPr>
                    <a:picLocks noChangeAspect="1" noChangeArrowheads="1"/>
                  </p:cNvPicPr>
                  <p:nvPr/>
                </p:nvPicPr>
                <p:blipFill>
                  <a:blip r:embed="rId4" cstate="print"/>
                  <a:srcRect/>
                  <a:stretch>
                    <a:fillRect/>
                  </a:stretch>
                </p:blipFill>
                <p:spPr bwMode="auto">
                  <a:xfrm>
                    <a:off x="3047" y="907"/>
                    <a:ext cx="2418" cy="1411"/>
                  </a:xfrm>
                  <a:prstGeom prst="rect">
                    <a:avLst/>
                  </a:prstGeom>
                  <a:noFill/>
                </p:spPr>
              </p:pic>
              <p:pic>
                <p:nvPicPr>
                  <p:cNvPr id="22543" name="Picture 15" descr="SxP ARM-SF-200-After EDS"/>
                  <p:cNvPicPr>
                    <a:picLocks noChangeAspect="1" noChangeArrowheads="1"/>
                  </p:cNvPicPr>
                  <p:nvPr/>
                </p:nvPicPr>
                <p:blipFill>
                  <a:blip r:embed="rId5" cstate="print"/>
                  <a:srcRect/>
                  <a:stretch>
                    <a:fillRect/>
                  </a:stretch>
                </p:blipFill>
                <p:spPr bwMode="auto">
                  <a:xfrm>
                    <a:off x="3047" y="2335"/>
                    <a:ext cx="2418" cy="1411"/>
                  </a:xfrm>
                  <a:prstGeom prst="rect">
                    <a:avLst/>
                  </a:prstGeom>
                  <a:noFill/>
                </p:spPr>
              </p:pic>
            </p:grpSp>
            <p:sp>
              <p:nvSpPr>
                <p:cNvPr id="22546" name="Text Box 18"/>
                <p:cNvSpPr txBox="1">
                  <a:spLocks noChangeArrowheads="1"/>
                </p:cNvSpPr>
                <p:nvPr/>
              </p:nvSpPr>
              <p:spPr bwMode="auto">
                <a:xfrm>
                  <a:off x="3106" y="699"/>
                  <a:ext cx="2129" cy="160"/>
                </a:xfrm>
                <a:prstGeom prst="rect">
                  <a:avLst/>
                </a:prstGeom>
                <a:noFill/>
                <a:ln w="9525">
                  <a:noFill/>
                  <a:miter lim="800000"/>
                  <a:headEnd/>
                  <a:tailEnd/>
                </a:ln>
                <a:effectLst/>
              </p:spPr>
              <p:txBody>
                <a:bodyPr wrap="none">
                  <a:spAutoFit/>
                </a:bodyPr>
                <a:lstStyle/>
                <a:p>
                  <a:r>
                    <a:rPr lang="en-US" sz="1050" u="sng" dirty="0"/>
                    <a:t>ARM-SF, dual SDD detectors operating at 80kV (new ARM)</a:t>
                  </a:r>
                </a:p>
              </p:txBody>
            </p:sp>
          </p:grpSp>
          <p:sp>
            <p:nvSpPr>
              <p:cNvPr id="22551" name="Text Box 23"/>
              <p:cNvSpPr txBox="1">
                <a:spLocks noChangeArrowheads="1"/>
              </p:cNvSpPr>
              <p:nvPr/>
            </p:nvSpPr>
            <p:spPr bwMode="auto">
              <a:xfrm rot="10800000">
                <a:off x="262" y="917"/>
                <a:ext cx="291" cy="1290"/>
              </a:xfrm>
              <a:prstGeom prst="rect">
                <a:avLst/>
              </a:prstGeom>
              <a:noFill/>
              <a:ln w="9525">
                <a:noFill/>
                <a:miter lim="800000"/>
                <a:headEnd/>
                <a:tailEnd/>
              </a:ln>
              <a:effectLst/>
            </p:spPr>
            <p:txBody>
              <a:bodyPr vert="eaVert" wrap="none">
                <a:spAutoFit/>
              </a:bodyPr>
              <a:lstStyle/>
              <a:p>
                <a:r>
                  <a:rPr lang="en-US" b="1"/>
                  <a:t>Before EDS Mapping</a:t>
                </a:r>
              </a:p>
            </p:txBody>
          </p:sp>
          <p:sp>
            <p:nvSpPr>
              <p:cNvPr id="22552" name="Text Box 24"/>
              <p:cNvSpPr txBox="1">
                <a:spLocks noChangeArrowheads="1"/>
              </p:cNvSpPr>
              <p:nvPr/>
            </p:nvSpPr>
            <p:spPr bwMode="auto">
              <a:xfrm rot="10800000">
                <a:off x="260" y="2336"/>
                <a:ext cx="291" cy="1199"/>
              </a:xfrm>
              <a:prstGeom prst="rect">
                <a:avLst/>
              </a:prstGeom>
              <a:noFill/>
              <a:ln w="9525">
                <a:noFill/>
                <a:miter lim="800000"/>
                <a:headEnd/>
                <a:tailEnd/>
              </a:ln>
              <a:effectLst/>
            </p:spPr>
            <p:txBody>
              <a:bodyPr vert="eaVert" wrap="none">
                <a:spAutoFit/>
              </a:bodyPr>
              <a:lstStyle/>
              <a:p>
                <a:r>
                  <a:rPr lang="en-US" b="1"/>
                  <a:t>After EDS Mapping</a:t>
                </a:r>
              </a:p>
            </p:txBody>
          </p:sp>
        </p:grpSp>
        <p:sp>
          <p:nvSpPr>
            <p:cNvPr id="22555" name="Rectangle 27"/>
            <p:cNvSpPr>
              <a:spLocks noChangeArrowheads="1"/>
            </p:cNvSpPr>
            <p:nvPr/>
          </p:nvSpPr>
          <p:spPr bwMode="auto">
            <a:xfrm>
              <a:off x="648" y="2352"/>
              <a:ext cx="2208" cy="944"/>
            </a:xfrm>
            <a:prstGeom prst="rect">
              <a:avLst/>
            </a:prstGeom>
            <a:noFill/>
            <a:ln w="28575">
              <a:solidFill>
                <a:srgbClr val="E9E676"/>
              </a:solidFill>
              <a:miter lim="800000"/>
              <a:headEnd/>
              <a:tailEnd/>
            </a:ln>
            <a:effectLst/>
          </p:spPr>
          <p:txBody>
            <a:bodyPr wrap="none" anchor="ctr"/>
            <a:lstStyle/>
            <a:p>
              <a:pPr algn="ctr"/>
              <a:endParaRPr lang="en-US">
                <a:solidFill>
                  <a:schemeClr val="bg1"/>
                </a:solidFill>
              </a:endParaRPr>
            </a:p>
          </p:txBody>
        </p:sp>
        <p:sp>
          <p:nvSpPr>
            <p:cNvPr id="22557" name="Rectangle 29"/>
            <p:cNvSpPr>
              <a:spLocks noChangeArrowheads="1"/>
            </p:cNvSpPr>
            <p:nvPr/>
          </p:nvSpPr>
          <p:spPr bwMode="auto">
            <a:xfrm>
              <a:off x="3000" y="2352"/>
              <a:ext cx="2208" cy="944"/>
            </a:xfrm>
            <a:prstGeom prst="rect">
              <a:avLst/>
            </a:prstGeom>
            <a:noFill/>
            <a:ln w="28575">
              <a:solidFill>
                <a:srgbClr val="E9E676"/>
              </a:solidFill>
              <a:miter lim="800000"/>
              <a:headEnd/>
              <a:tailEnd/>
            </a:ln>
            <a:effectLst/>
          </p:spPr>
          <p:txBody>
            <a:bodyPr wrap="none" anchor="ctr"/>
            <a:lstStyle/>
            <a:p>
              <a:pPr algn="ctr"/>
              <a:endParaRPr lang="en-US">
                <a:solidFill>
                  <a:schemeClr val="bg1"/>
                </a:solidFill>
              </a:endParaRPr>
            </a:p>
          </p:txBody>
        </p:sp>
        <p:sp>
          <p:nvSpPr>
            <p:cNvPr id="22559" name="Text Box 31"/>
            <p:cNvSpPr txBox="1">
              <a:spLocks noChangeArrowheads="1"/>
            </p:cNvSpPr>
            <p:nvPr/>
          </p:nvSpPr>
          <p:spPr bwMode="auto">
            <a:xfrm>
              <a:off x="294" y="3825"/>
              <a:ext cx="5622" cy="233"/>
            </a:xfrm>
            <a:prstGeom prst="rect">
              <a:avLst/>
            </a:prstGeom>
            <a:noFill/>
            <a:ln w="9525">
              <a:noFill/>
              <a:miter lim="800000"/>
              <a:headEnd/>
              <a:tailEnd/>
            </a:ln>
            <a:effectLst/>
          </p:spPr>
          <p:txBody>
            <a:bodyPr wrap="none">
              <a:spAutoFit/>
            </a:bodyPr>
            <a:lstStyle/>
            <a:p>
              <a:r>
                <a:rPr lang="en-US" dirty="0">
                  <a:solidFill>
                    <a:schemeClr val="tx1">
                      <a:lumMod val="65000"/>
                      <a:lumOff val="35000"/>
                    </a:schemeClr>
                  </a:solidFill>
                </a:rPr>
                <a:t>Note: Total net counts were calculated within the yellow box with the same elemental setting</a:t>
              </a:r>
            </a:p>
          </p:txBody>
        </p:sp>
      </p:grpSp>
      <p:sp>
        <p:nvSpPr>
          <p:cNvPr id="22" name="Down Arrow 21"/>
          <p:cNvSpPr/>
          <p:nvPr/>
        </p:nvSpPr>
        <p:spPr>
          <a:xfrm>
            <a:off x="4104469" y="991893"/>
            <a:ext cx="387457" cy="333213"/>
          </a:xfrm>
          <a:prstGeom prst="downArrow">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Down Arrow 22"/>
          <p:cNvSpPr/>
          <p:nvPr/>
        </p:nvSpPr>
        <p:spPr>
          <a:xfrm>
            <a:off x="7976462" y="981561"/>
            <a:ext cx="387457" cy="333213"/>
          </a:xfrm>
          <a:prstGeom prst="downArrow">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96056206"/>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Date Placeholder 1"/>
          <p:cNvSpPr>
            <a:spLocks noGrp="1"/>
          </p:cNvSpPr>
          <p:nvPr>
            <p:ph type="dt" sz="quarter" idx="10"/>
          </p:nvPr>
        </p:nvSpPr>
        <p:spPr bwMode="auto">
          <a:noFill/>
          <a:ln>
            <a:miter lim="800000"/>
            <a:headEnd/>
            <a:tailEnd/>
          </a:ln>
        </p:spPr>
        <p:txBody>
          <a:bodyPr/>
          <a:lstStyle/>
          <a:p>
            <a:fld id="{568DD857-3DA3-44C8-BE3C-8618E37DDA35}" type="datetime4">
              <a:rPr lang="en-US"/>
              <a:pPr/>
              <a:t>February 22, 2017</a:t>
            </a:fld>
            <a:endParaRPr lang="en-US"/>
          </a:p>
        </p:txBody>
      </p:sp>
      <p:sp>
        <p:nvSpPr>
          <p:cNvPr id="4" name="TextBox 3"/>
          <p:cNvSpPr txBox="1"/>
          <p:nvPr/>
        </p:nvSpPr>
        <p:spPr>
          <a:xfrm>
            <a:off x="374468" y="1095706"/>
            <a:ext cx="11451771" cy="3693319"/>
          </a:xfrm>
          <a:prstGeom prst="rect">
            <a:avLst/>
          </a:prstGeom>
          <a:noFill/>
        </p:spPr>
        <p:txBody>
          <a:bodyPr wrap="square" lIns="0" tIns="0" rIns="0" bIns="0" rtlCol="0">
            <a:spAutoFit/>
          </a:bodyPr>
          <a:lstStyle/>
          <a:p>
            <a:pPr marL="274320" indent="-274320" algn="just">
              <a:buFont typeface="Wingdings" pitchFamily="2" charset="2"/>
              <a:buChar char="Ø"/>
            </a:pPr>
            <a:r>
              <a:rPr lang="en-US" sz="2400" dirty="0">
                <a:solidFill>
                  <a:schemeClr val="tx1">
                    <a:lumMod val="65000"/>
                    <a:lumOff val="35000"/>
                  </a:schemeClr>
                </a:solidFill>
                <a:latin typeface="Calibri"/>
                <a:cs typeface="Calibri"/>
              </a:rPr>
              <a:t>L</a:t>
            </a:r>
            <a:r>
              <a:rPr lang="en-US" sz="2400" dirty="0" smtClean="0">
                <a:solidFill>
                  <a:schemeClr val="tx1">
                    <a:lumMod val="65000"/>
                    <a:lumOff val="35000"/>
                  </a:schemeClr>
                </a:solidFill>
                <a:latin typeface="Calibri"/>
                <a:cs typeface="Calibri"/>
              </a:rPr>
              <a:t>ower </a:t>
            </a:r>
            <a:r>
              <a:rPr lang="en-US" sz="2400" dirty="0">
                <a:solidFill>
                  <a:schemeClr val="tx1">
                    <a:lumMod val="65000"/>
                    <a:lumOff val="35000"/>
                  </a:schemeClr>
                </a:solidFill>
                <a:latin typeface="Calibri"/>
                <a:cs typeface="Calibri"/>
              </a:rPr>
              <a:t>TEM voltage and increase </a:t>
            </a:r>
            <a:r>
              <a:rPr lang="en-US" sz="2400" dirty="0" smtClean="0">
                <a:solidFill>
                  <a:schemeClr val="tx1">
                    <a:lumMod val="65000"/>
                    <a:lumOff val="35000"/>
                  </a:schemeClr>
                </a:solidFill>
                <a:latin typeface="Calibri"/>
                <a:cs typeface="Calibri"/>
              </a:rPr>
              <a:t>in signal </a:t>
            </a:r>
            <a:r>
              <a:rPr lang="en-US" sz="2400" dirty="0">
                <a:solidFill>
                  <a:schemeClr val="tx1">
                    <a:lumMod val="65000"/>
                    <a:lumOff val="35000"/>
                  </a:schemeClr>
                </a:solidFill>
                <a:latin typeface="Calibri"/>
                <a:cs typeface="Calibri"/>
              </a:rPr>
              <a:t>detection efficiency can </a:t>
            </a:r>
            <a:r>
              <a:rPr lang="en-US" sz="2400" dirty="0" smtClean="0">
                <a:solidFill>
                  <a:schemeClr val="tx1">
                    <a:lumMod val="65000"/>
                    <a:lumOff val="35000"/>
                  </a:schemeClr>
                </a:solidFill>
                <a:latin typeface="Calibri"/>
                <a:cs typeface="Calibri"/>
              </a:rPr>
              <a:t>solve </a:t>
            </a:r>
            <a:r>
              <a:rPr lang="en-US" sz="2400" dirty="0">
                <a:solidFill>
                  <a:schemeClr val="tx1">
                    <a:lumMod val="65000"/>
                    <a:lumOff val="35000"/>
                  </a:schemeClr>
                </a:solidFill>
                <a:latin typeface="Calibri"/>
                <a:cs typeface="Calibri"/>
              </a:rPr>
              <a:t>the problems </a:t>
            </a:r>
            <a:r>
              <a:rPr lang="en-US" sz="2400" dirty="0" smtClean="0">
                <a:solidFill>
                  <a:schemeClr val="tx1">
                    <a:lumMod val="65000"/>
                    <a:lumOff val="35000"/>
                  </a:schemeClr>
                </a:solidFill>
                <a:latin typeface="Calibri"/>
                <a:cs typeface="Calibri"/>
              </a:rPr>
              <a:t>     caused by </a:t>
            </a:r>
            <a:r>
              <a:rPr lang="en-US" sz="2400" dirty="0">
                <a:solidFill>
                  <a:schemeClr val="tx1">
                    <a:lumMod val="65000"/>
                    <a:lumOff val="35000"/>
                  </a:schemeClr>
                </a:solidFill>
                <a:latin typeface="Calibri"/>
                <a:cs typeface="Calibri"/>
              </a:rPr>
              <a:t>continuously shrinking devices </a:t>
            </a:r>
            <a:r>
              <a:rPr lang="en-US" sz="2400" dirty="0" smtClean="0">
                <a:solidFill>
                  <a:schemeClr val="tx1">
                    <a:lumMod val="65000"/>
                    <a:lumOff val="35000"/>
                  </a:schemeClr>
                </a:solidFill>
                <a:latin typeface="Calibri"/>
                <a:cs typeface="Calibri"/>
              </a:rPr>
              <a:t>and beam </a:t>
            </a:r>
            <a:r>
              <a:rPr lang="en-US" sz="2400" dirty="0">
                <a:solidFill>
                  <a:schemeClr val="tx1">
                    <a:lumMod val="65000"/>
                    <a:lumOff val="35000"/>
                  </a:schemeClr>
                </a:solidFill>
                <a:latin typeface="Calibri"/>
                <a:cs typeface="Calibri"/>
              </a:rPr>
              <a:t>sensitive materials introduced in </a:t>
            </a:r>
            <a:r>
              <a:rPr lang="en-US" sz="2400" dirty="0" smtClean="0">
                <a:solidFill>
                  <a:schemeClr val="tx1">
                    <a:lumMod val="65000"/>
                    <a:lumOff val="35000"/>
                  </a:schemeClr>
                </a:solidFill>
                <a:latin typeface="Calibri"/>
                <a:cs typeface="Calibri"/>
              </a:rPr>
              <a:t>new     memory </a:t>
            </a:r>
            <a:r>
              <a:rPr lang="en-US" sz="2400" dirty="0">
                <a:solidFill>
                  <a:schemeClr val="tx1">
                    <a:lumMod val="65000"/>
                    <a:lumOff val="35000"/>
                  </a:schemeClr>
                </a:solidFill>
                <a:latin typeface="Calibri"/>
                <a:cs typeface="Calibri"/>
              </a:rPr>
              <a:t>devices.</a:t>
            </a:r>
          </a:p>
          <a:p>
            <a:pPr algn="just">
              <a:buFont typeface="Wingdings" pitchFamily="2" charset="2"/>
              <a:buChar char="Ø"/>
            </a:pPr>
            <a:endParaRPr lang="en-US" sz="1200" dirty="0">
              <a:solidFill>
                <a:schemeClr val="tx1">
                  <a:lumMod val="65000"/>
                  <a:lumOff val="35000"/>
                </a:schemeClr>
              </a:solidFill>
              <a:latin typeface="Calibri"/>
              <a:cs typeface="Calibri"/>
            </a:endParaRPr>
          </a:p>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The </a:t>
            </a:r>
            <a:r>
              <a:rPr lang="en-US" sz="2400" dirty="0">
                <a:solidFill>
                  <a:schemeClr val="tx1">
                    <a:lumMod val="65000"/>
                    <a:lumOff val="35000"/>
                  </a:schemeClr>
                </a:solidFill>
                <a:latin typeface="Calibri"/>
                <a:cs typeface="Calibri"/>
              </a:rPr>
              <a:t>new ARM with dual EDS detector operated at 80kV with </a:t>
            </a:r>
            <a:r>
              <a:rPr lang="en-US" sz="2400" dirty="0" smtClean="0">
                <a:solidFill>
                  <a:schemeClr val="tx1">
                    <a:lumMod val="65000"/>
                    <a:lumOff val="35000"/>
                  </a:schemeClr>
                </a:solidFill>
                <a:latin typeface="Calibri"/>
                <a:cs typeface="Calibri"/>
              </a:rPr>
              <a:t>optimum </a:t>
            </a:r>
            <a:r>
              <a:rPr lang="en-US" sz="2400" dirty="0">
                <a:solidFill>
                  <a:schemeClr val="tx1">
                    <a:lumMod val="65000"/>
                    <a:lumOff val="35000"/>
                  </a:schemeClr>
                </a:solidFill>
                <a:latin typeface="Calibri"/>
                <a:cs typeface="Calibri"/>
              </a:rPr>
              <a:t>probe </a:t>
            </a:r>
            <a:r>
              <a:rPr lang="en-US" sz="2400" dirty="0" smtClean="0">
                <a:solidFill>
                  <a:schemeClr val="tx1">
                    <a:lumMod val="65000"/>
                    <a:lumOff val="35000"/>
                  </a:schemeClr>
                </a:solidFill>
                <a:latin typeface="Calibri"/>
                <a:cs typeface="Calibri"/>
              </a:rPr>
              <a:t>condition    significantly </a:t>
            </a:r>
            <a:r>
              <a:rPr lang="en-US" sz="2400" dirty="0">
                <a:solidFill>
                  <a:schemeClr val="tx1">
                    <a:lumMod val="65000"/>
                    <a:lumOff val="35000"/>
                  </a:schemeClr>
                </a:solidFill>
                <a:latin typeface="Calibri"/>
                <a:cs typeface="Calibri"/>
              </a:rPr>
              <a:t>reduces the beam damage</a:t>
            </a:r>
            <a:r>
              <a:rPr lang="en-US" sz="2400" dirty="0" smtClean="0">
                <a:solidFill>
                  <a:schemeClr val="tx1">
                    <a:lumMod val="65000"/>
                    <a:lumOff val="35000"/>
                  </a:schemeClr>
                </a:solidFill>
                <a:latin typeface="Calibri"/>
                <a:cs typeface="Calibri"/>
              </a:rPr>
              <a:t>. Compared </a:t>
            </a:r>
            <a:r>
              <a:rPr lang="en-US" sz="2400" dirty="0">
                <a:solidFill>
                  <a:schemeClr val="tx1">
                    <a:lumMod val="65000"/>
                    <a:lumOff val="35000"/>
                  </a:schemeClr>
                </a:solidFill>
                <a:latin typeface="Calibri"/>
                <a:cs typeface="Calibri"/>
              </a:rPr>
              <a:t>with the old ARM with single EDS </a:t>
            </a:r>
            <a:r>
              <a:rPr lang="en-US" sz="2400" dirty="0" smtClean="0">
                <a:solidFill>
                  <a:schemeClr val="tx1">
                    <a:lumMod val="65000"/>
                    <a:lumOff val="35000"/>
                  </a:schemeClr>
                </a:solidFill>
                <a:latin typeface="Calibri"/>
                <a:cs typeface="Calibri"/>
              </a:rPr>
              <a:t>    detector </a:t>
            </a:r>
            <a:r>
              <a:rPr lang="en-US" sz="2400" dirty="0">
                <a:solidFill>
                  <a:schemeClr val="tx1">
                    <a:lumMod val="65000"/>
                    <a:lumOff val="35000"/>
                  </a:schemeClr>
                </a:solidFill>
                <a:latin typeface="Calibri"/>
                <a:cs typeface="Calibri"/>
              </a:rPr>
              <a:t>operated </a:t>
            </a:r>
            <a:r>
              <a:rPr lang="en-US" sz="2400" dirty="0" smtClean="0">
                <a:solidFill>
                  <a:schemeClr val="tx1">
                    <a:lumMod val="65000"/>
                    <a:lumOff val="35000"/>
                  </a:schemeClr>
                </a:solidFill>
                <a:latin typeface="Calibri"/>
                <a:cs typeface="Calibri"/>
              </a:rPr>
              <a:t>at 200kV with large but non-optimized probe, </a:t>
            </a:r>
            <a:r>
              <a:rPr lang="en-US" sz="2400" dirty="0">
                <a:solidFill>
                  <a:schemeClr val="tx1">
                    <a:lumMod val="65000"/>
                    <a:lumOff val="35000"/>
                  </a:schemeClr>
                </a:solidFill>
                <a:latin typeface="Calibri"/>
                <a:cs typeface="Calibri"/>
              </a:rPr>
              <a:t>only ~1/5 of electron dose is needed to obtain the </a:t>
            </a:r>
            <a:r>
              <a:rPr lang="en-US" sz="2400" dirty="0" smtClean="0">
                <a:solidFill>
                  <a:schemeClr val="tx1">
                    <a:lumMod val="65000"/>
                    <a:lumOff val="35000"/>
                  </a:schemeClr>
                </a:solidFill>
                <a:latin typeface="Calibri"/>
                <a:cs typeface="Calibri"/>
              </a:rPr>
              <a:t>similar  amount </a:t>
            </a:r>
            <a:r>
              <a:rPr lang="en-US" sz="2400" dirty="0">
                <a:solidFill>
                  <a:schemeClr val="tx1">
                    <a:lumMod val="65000"/>
                    <a:lumOff val="35000"/>
                  </a:schemeClr>
                </a:solidFill>
                <a:latin typeface="Calibri"/>
                <a:cs typeface="Calibri"/>
              </a:rPr>
              <a:t>of x-ray counts.  </a:t>
            </a:r>
          </a:p>
          <a:p>
            <a:pPr algn="just"/>
            <a:endParaRPr lang="en-US" sz="1200" dirty="0">
              <a:solidFill>
                <a:schemeClr val="tx1">
                  <a:lumMod val="65000"/>
                  <a:lumOff val="35000"/>
                </a:schemeClr>
              </a:solidFill>
              <a:latin typeface="Calibri"/>
              <a:cs typeface="Calibri"/>
            </a:endParaRPr>
          </a:p>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For </a:t>
            </a:r>
            <a:r>
              <a:rPr lang="en-US" sz="2400" dirty="0">
                <a:solidFill>
                  <a:schemeClr val="tx1">
                    <a:lumMod val="65000"/>
                    <a:lumOff val="35000"/>
                  </a:schemeClr>
                </a:solidFill>
                <a:latin typeface="Calibri"/>
                <a:cs typeface="Calibri"/>
              </a:rPr>
              <a:t>future TEM samples &lt;10 nm, 30-40kV TEM is </a:t>
            </a:r>
            <a:r>
              <a:rPr lang="en-US" sz="2400" dirty="0" smtClean="0">
                <a:solidFill>
                  <a:schemeClr val="tx1">
                    <a:lumMod val="65000"/>
                    <a:lumOff val="35000"/>
                  </a:schemeClr>
                </a:solidFill>
                <a:latin typeface="Calibri"/>
                <a:cs typeface="Calibri"/>
              </a:rPr>
              <a:t>recommended to ensure enough signals are generated.    </a:t>
            </a:r>
            <a:endParaRPr lang="en-US" sz="2400" dirty="0">
              <a:solidFill>
                <a:schemeClr val="tx1">
                  <a:lumMod val="65000"/>
                  <a:lumOff val="35000"/>
                </a:schemeClr>
              </a:solidFill>
              <a:latin typeface="Calibri"/>
              <a:cs typeface="Calibri"/>
            </a:endParaRPr>
          </a:p>
        </p:txBody>
      </p:sp>
      <p:sp>
        <p:nvSpPr>
          <p:cNvPr id="6" name="TextBox 5"/>
          <p:cNvSpPr txBox="1"/>
          <p:nvPr/>
        </p:nvSpPr>
        <p:spPr>
          <a:xfrm>
            <a:off x="243840" y="0"/>
            <a:ext cx="11887200" cy="707886"/>
          </a:xfrm>
          <a:prstGeom prst="rect">
            <a:avLst/>
          </a:prstGeom>
          <a:noFill/>
        </p:spPr>
        <p:txBody>
          <a:bodyPr wrap="square" rtlCol="0">
            <a:spAutoFit/>
          </a:bodyPr>
          <a:lstStyle/>
          <a:p>
            <a:pPr algn="ctr"/>
            <a:r>
              <a:rPr lang="en-US" sz="4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Summary on strategies of SXP EDS analysis</a:t>
            </a:r>
            <a:endParaRPr lang="en-US" sz="4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4528575"/>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48" y="148045"/>
            <a:ext cx="11190515" cy="707886"/>
          </a:xfrm>
          <a:prstGeom prst="rect">
            <a:avLst/>
          </a:prstGeom>
        </p:spPr>
        <p:txBody>
          <a:bodyPr wrap="square">
            <a:spAutoFit/>
          </a:bodyPr>
          <a:lstStyle/>
          <a:p>
            <a:r>
              <a:rPr lang="en-US" sz="4000" b="1" dirty="0"/>
              <a:t>Composition estimate for PM and SD cell </a:t>
            </a:r>
            <a:r>
              <a:rPr lang="en-US" sz="4000" b="1" dirty="0" smtClean="0"/>
              <a:t>materials</a:t>
            </a:r>
            <a:endParaRPr lang="en-US" sz="4000" b="1" dirty="0"/>
          </a:p>
        </p:txBody>
      </p:sp>
      <p:sp>
        <p:nvSpPr>
          <p:cNvPr id="3" name="TextBox 2"/>
          <p:cNvSpPr txBox="1"/>
          <p:nvPr/>
        </p:nvSpPr>
        <p:spPr>
          <a:xfrm>
            <a:off x="653142" y="1384396"/>
            <a:ext cx="11396749" cy="3046988"/>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latin typeface="Tahoma" panose="020B0604030504040204" pitchFamily="34" charset="0"/>
                <a:ea typeface="Tahoma" panose="020B0604030504040204" pitchFamily="34" charset="0"/>
                <a:cs typeface="Tahoma" panose="020B0604030504040204" pitchFamily="34" charset="0"/>
              </a:rPr>
              <a:t>Why using EDS for composition estimate of chalcogenide elements?</a:t>
            </a:r>
          </a:p>
          <a:p>
            <a:pPr algn="just"/>
            <a:endParaRPr lang="en-US" sz="1200" dirty="0">
              <a:latin typeface="Tahoma" panose="020B0604030504040204" pitchFamily="34" charset="0"/>
              <a:ea typeface="Tahoma" panose="020B0604030504040204" pitchFamily="34" charset="0"/>
              <a:cs typeface="Tahoma" panose="020B0604030504040204" pitchFamily="34" charset="0"/>
            </a:endParaRPr>
          </a:p>
          <a:p>
            <a:pPr marL="731520" indent="-342900" algn="just">
              <a:buFont typeface="Wingdings" panose="05000000000000000000" pitchFamily="2" charset="2"/>
              <a:buChar char="§"/>
            </a:pPr>
            <a:r>
              <a:rPr lang="en-US" sz="2400" dirty="0" smtClean="0">
                <a:latin typeface="Tahoma" panose="020B0604030504040204" pitchFamily="34" charset="0"/>
                <a:ea typeface="Tahoma" panose="020B0604030504040204" pitchFamily="34" charset="0"/>
                <a:cs typeface="Tahoma" panose="020B0604030504040204" pitchFamily="34" charset="0"/>
              </a:rPr>
              <a:t>Disadvantage of using EELS</a:t>
            </a:r>
          </a:p>
          <a:p>
            <a:pPr marL="731520" indent="-342900" algn="just">
              <a:buFont typeface="Wingdings" panose="05000000000000000000" pitchFamily="2" charset="2"/>
              <a:buChar char="§"/>
            </a:pPr>
            <a:r>
              <a:rPr lang="en-US" sz="2400" dirty="0" smtClean="0">
                <a:latin typeface="Tahoma" panose="020B0604030504040204" pitchFamily="34" charset="0"/>
                <a:ea typeface="Tahoma" panose="020B0604030504040204" pitchFamily="34" charset="0"/>
                <a:cs typeface="Tahoma" panose="020B0604030504040204" pitchFamily="34" charset="0"/>
              </a:rPr>
              <a:t>Choice of X-ray lines</a:t>
            </a:r>
          </a:p>
          <a:p>
            <a:pPr marL="342900" indent="-342900" algn="just">
              <a:buFont typeface="Wingdings" panose="05000000000000000000" pitchFamily="2" charset="2"/>
              <a:buChar char="Ø"/>
            </a:pPr>
            <a:endParaRPr lang="en-US" sz="24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smtClean="0">
                <a:latin typeface="Tahoma" panose="020B0604030504040204" pitchFamily="34" charset="0"/>
                <a:ea typeface="Tahoma" panose="020B0604030504040204" pitchFamily="34" charset="0"/>
                <a:cs typeface="Tahoma" panose="020B0604030504040204" pitchFamily="34" charset="0"/>
              </a:rPr>
              <a:t>Factors affecting the precision of composition estimate results.</a:t>
            </a:r>
          </a:p>
          <a:p>
            <a:pPr marL="342900" indent="-342900" algn="just">
              <a:buFont typeface="Wingdings" panose="05000000000000000000" pitchFamily="2" charset="2"/>
              <a:buChar char="Ø"/>
            </a:pPr>
            <a:endParaRPr lang="en-US" sz="1200" dirty="0" smtClean="0">
              <a:latin typeface="Tahoma" panose="020B0604030504040204" pitchFamily="34" charset="0"/>
              <a:ea typeface="Tahoma" panose="020B0604030504040204" pitchFamily="34" charset="0"/>
              <a:cs typeface="Tahoma" panose="020B0604030504040204" pitchFamily="34" charset="0"/>
            </a:endParaRPr>
          </a:p>
          <a:p>
            <a:pPr marL="731520" indent="-342900" algn="just">
              <a:buFont typeface="Wingdings" panose="05000000000000000000" pitchFamily="2" charset="2"/>
              <a:buChar char="§"/>
            </a:pPr>
            <a:r>
              <a:rPr lang="en-US" sz="2400" dirty="0" smtClean="0">
                <a:latin typeface="Tahoma" panose="020B0604030504040204" pitchFamily="34" charset="0"/>
                <a:ea typeface="Tahoma" panose="020B0604030504040204" pitchFamily="34" charset="0"/>
                <a:cs typeface="Tahoma" panose="020B0604030504040204" pitchFamily="34" charset="0"/>
              </a:rPr>
              <a:t>Effect of box size used for composition estimate</a:t>
            </a:r>
          </a:p>
          <a:p>
            <a:pPr marL="731520" indent="-342900" algn="just">
              <a:buFont typeface="Wingdings" panose="05000000000000000000" pitchFamily="2" charset="2"/>
              <a:buChar char="§"/>
            </a:pPr>
            <a:r>
              <a:rPr lang="en-US" sz="2400" dirty="0" smtClean="0">
                <a:latin typeface="Tahoma" panose="020B0604030504040204" pitchFamily="34" charset="0"/>
                <a:ea typeface="Tahoma" panose="020B0604030504040204" pitchFamily="34" charset="0"/>
                <a:cs typeface="Tahoma" panose="020B0604030504040204" pitchFamily="34" charset="0"/>
              </a:rPr>
              <a:t>Effect of elements involved in X-ray intensity calculations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13898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469" y="60960"/>
            <a:ext cx="11817531" cy="707886"/>
          </a:xfrm>
          <a:prstGeom prst="rect">
            <a:avLst/>
          </a:prstGeom>
        </p:spPr>
        <p:txBody>
          <a:bodyPr wrap="square">
            <a:spAutoFit/>
          </a:bodyPr>
          <a:lstStyle/>
          <a:p>
            <a:r>
              <a:rPr lang="en-US" sz="4000" b="1" dirty="0" smtClean="0"/>
              <a:t>Disadvantages of using EELS for composition estimate</a:t>
            </a:r>
            <a:endParaRPr lang="en-US" sz="4000" b="1" dirty="0"/>
          </a:p>
        </p:txBody>
      </p:sp>
      <p:pic>
        <p:nvPicPr>
          <p:cNvPr id="3" name="Picture 2"/>
          <p:cNvPicPr>
            <a:picLocks noChangeAspect="1"/>
          </p:cNvPicPr>
          <p:nvPr/>
        </p:nvPicPr>
        <p:blipFill>
          <a:blip r:embed="rId2"/>
          <a:stretch>
            <a:fillRect/>
          </a:stretch>
        </p:blipFill>
        <p:spPr>
          <a:xfrm>
            <a:off x="844751" y="768846"/>
            <a:ext cx="5242520" cy="3708400"/>
          </a:xfrm>
          <a:prstGeom prst="rect">
            <a:avLst/>
          </a:prstGeom>
        </p:spPr>
      </p:pic>
      <p:pic>
        <p:nvPicPr>
          <p:cNvPr id="4" name="Picture 3"/>
          <p:cNvPicPr>
            <a:picLocks noChangeAspect="1"/>
          </p:cNvPicPr>
          <p:nvPr/>
        </p:nvPicPr>
        <p:blipFill>
          <a:blip r:embed="rId3"/>
          <a:stretch>
            <a:fillRect/>
          </a:stretch>
        </p:blipFill>
        <p:spPr>
          <a:xfrm>
            <a:off x="6122104" y="768846"/>
            <a:ext cx="5229826" cy="3695700"/>
          </a:xfrm>
          <a:prstGeom prst="rect">
            <a:avLst/>
          </a:prstGeom>
        </p:spPr>
      </p:pic>
      <p:sp>
        <p:nvSpPr>
          <p:cNvPr id="6" name="TextBox 5"/>
          <p:cNvSpPr txBox="1"/>
          <p:nvPr/>
        </p:nvSpPr>
        <p:spPr>
          <a:xfrm>
            <a:off x="305252" y="4477246"/>
            <a:ext cx="11407281" cy="2215991"/>
          </a:xfrm>
          <a:prstGeom prst="rect">
            <a:avLst/>
          </a:prstGeom>
          <a:noFill/>
        </p:spPr>
        <p:txBody>
          <a:bodyPr wrap="square" lIns="0" tIns="0" rIns="0" bIns="0" rtlCol="0">
            <a:spAutoFit/>
          </a:bodyPr>
          <a:lstStyle/>
          <a:p>
            <a:pPr marL="274320" indent="-274320" algn="just">
              <a:buFont typeface="Wingdings" pitchFamily="2" charset="2"/>
              <a:buChar char="Ø"/>
            </a:pPr>
            <a:r>
              <a:rPr lang="en-US" sz="2400" dirty="0">
                <a:solidFill>
                  <a:schemeClr val="tx1">
                    <a:lumMod val="65000"/>
                    <a:lumOff val="35000"/>
                  </a:schemeClr>
                </a:solidFill>
                <a:latin typeface="Calibri"/>
                <a:cs typeface="Calibri"/>
              </a:rPr>
              <a:t> </a:t>
            </a:r>
            <a:r>
              <a:rPr lang="en-US" sz="2400" dirty="0" smtClean="0">
                <a:solidFill>
                  <a:schemeClr val="tx1">
                    <a:lumMod val="65000"/>
                    <a:lumOff val="35000"/>
                  </a:schemeClr>
                </a:solidFill>
                <a:latin typeface="Calibri"/>
                <a:cs typeface="Calibri"/>
              </a:rPr>
              <a:t>The elements involved in composition analysis are heavily overlapped in EELS spectrum. Conventional background subtraction method is not suitable to extract the signals</a:t>
            </a:r>
          </a:p>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The required dwell time for data acquisition is usually long enough to damage the sample significantly.</a:t>
            </a:r>
          </a:p>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Even though the MLLS fitting method  can be used to extract the signals, the reliability of fitting and the limited counts usually result in larger errors than EDS analysis.    </a:t>
            </a:r>
            <a:endParaRPr lang="en-US" sz="2400" dirty="0">
              <a:solidFill>
                <a:schemeClr val="tx1">
                  <a:lumMod val="65000"/>
                  <a:lumOff val="35000"/>
                </a:schemeClr>
              </a:solidFill>
              <a:latin typeface="Calibri"/>
              <a:cs typeface="Calibri"/>
            </a:endParaRPr>
          </a:p>
        </p:txBody>
      </p:sp>
    </p:spTree>
    <p:extLst>
      <p:ext uri="{BB962C8B-B14F-4D97-AF65-F5344CB8AC3E}">
        <p14:creationId xmlns:p14="http://schemas.microsoft.com/office/powerpoint/2010/main" val="19587125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218" y="121919"/>
            <a:ext cx="11416937" cy="707886"/>
          </a:xfrm>
          <a:prstGeom prst="rect">
            <a:avLst/>
          </a:prstGeom>
        </p:spPr>
        <p:txBody>
          <a:bodyPr wrap="square">
            <a:spAutoFit/>
          </a:bodyPr>
          <a:lstStyle/>
          <a:p>
            <a:pPr algn="ctr"/>
            <a:r>
              <a:rPr lang="en-US" sz="4000" b="1" dirty="0" smtClean="0"/>
              <a:t>Advantages of using EDS for composition estimate</a:t>
            </a:r>
            <a:endParaRPr lang="en-US" sz="4000" b="1" dirty="0"/>
          </a:p>
        </p:txBody>
      </p:sp>
      <p:sp>
        <p:nvSpPr>
          <p:cNvPr id="3" name="TextBox 2"/>
          <p:cNvSpPr txBox="1"/>
          <p:nvPr/>
        </p:nvSpPr>
        <p:spPr>
          <a:xfrm>
            <a:off x="322218" y="967692"/>
            <a:ext cx="11407281" cy="5601533"/>
          </a:xfrm>
          <a:prstGeom prst="rect">
            <a:avLst/>
          </a:prstGeom>
          <a:noFill/>
        </p:spPr>
        <p:txBody>
          <a:bodyPr wrap="square" lIns="0" tIns="0" rIns="0" bIns="0" rtlCol="0">
            <a:spAutoFit/>
          </a:bodyPr>
          <a:lstStyle/>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Operation is simple and straightforward.</a:t>
            </a:r>
          </a:p>
          <a:p>
            <a:pPr marL="274320" indent="-274320" algn="just">
              <a:buFont typeface="Wingdings" pitchFamily="2" charset="2"/>
              <a:buChar char="Ø"/>
            </a:pPr>
            <a:endParaRPr lang="en-US" sz="1200" dirty="0" smtClean="0">
              <a:solidFill>
                <a:schemeClr val="tx1">
                  <a:lumMod val="65000"/>
                  <a:lumOff val="35000"/>
                </a:schemeClr>
              </a:solidFill>
              <a:latin typeface="Calibri"/>
              <a:cs typeface="Calibri"/>
            </a:endParaRPr>
          </a:p>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The commercial software is very mature in signal deconvolution and great progress has been made in recent years in terms of improving the multichannel pulse processor and increase the collection angle of the detector. The use of windowless detector also enables detection of light elements such as B.</a:t>
            </a:r>
          </a:p>
          <a:p>
            <a:pPr marL="274320" indent="-274320" algn="just">
              <a:buFont typeface="Wingdings" pitchFamily="2" charset="2"/>
              <a:buChar char="Ø"/>
            </a:pPr>
            <a:endParaRPr lang="en-US" sz="1600" dirty="0">
              <a:solidFill>
                <a:schemeClr val="tx1">
                  <a:lumMod val="65000"/>
                  <a:lumOff val="35000"/>
                </a:schemeClr>
              </a:solidFill>
              <a:latin typeface="Calibri"/>
              <a:cs typeface="Calibri"/>
            </a:endParaRPr>
          </a:p>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The dwell time for EDS data collection can be very small (e.g., 1 us). This is helpful in reducing beam caused damage. </a:t>
            </a:r>
          </a:p>
          <a:p>
            <a:pPr marL="274320" indent="-274320" algn="just">
              <a:buFont typeface="Wingdings" pitchFamily="2" charset="2"/>
              <a:buChar char="Ø"/>
            </a:pPr>
            <a:endParaRPr lang="en-US" sz="1200" dirty="0" smtClean="0">
              <a:solidFill>
                <a:schemeClr val="tx1">
                  <a:lumMod val="65000"/>
                  <a:lumOff val="35000"/>
                </a:schemeClr>
              </a:solidFill>
              <a:latin typeface="Calibri"/>
              <a:cs typeface="Calibri"/>
            </a:endParaRPr>
          </a:p>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Data processing is straightforward with less inputs from operator. This ensures that the results are independent of the operator, which is critical for maintaining consistent results between different operators.</a:t>
            </a:r>
          </a:p>
          <a:p>
            <a:pPr marL="274320" indent="-274320" algn="just">
              <a:buFont typeface="Wingdings" pitchFamily="2" charset="2"/>
              <a:buChar char="Ø"/>
            </a:pPr>
            <a:endParaRPr lang="en-US" sz="1200" dirty="0" smtClean="0">
              <a:solidFill>
                <a:schemeClr val="tx1">
                  <a:lumMod val="65000"/>
                  <a:lumOff val="35000"/>
                </a:schemeClr>
              </a:solidFill>
              <a:latin typeface="Calibri"/>
              <a:cs typeface="Calibri"/>
            </a:endParaRPr>
          </a:p>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Composition estimates are possible since the results can be independent of the sample thickness if appropriate X-ray lines are chosen for quantification in the material system used for PM and SD.     </a:t>
            </a:r>
            <a:endParaRPr lang="en-US" sz="2400" dirty="0">
              <a:solidFill>
                <a:schemeClr val="tx1">
                  <a:lumMod val="65000"/>
                  <a:lumOff val="35000"/>
                </a:schemeClr>
              </a:solidFill>
              <a:latin typeface="Calibri"/>
              <a:cs typeface="Calibri"/>
            </a:endParaRPr>
          </a:p>
        </p:txBody>
      </p:sp>
    </p:spTree>
    <p:extLst>
      <p:ext uri="{BB962C8B-B14F-4D97-AF65-F5344CB8AC3E}">
        <p14:creationId xmlns:p14="http://schemas.microsoft.com/office/powerpoint/2010/main" val="38001654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54002" y="1308375"/>
            <a:ext cx="5266320" cy="3957447"/>
          </a:xfrm>
          <a:prstGeom prst="rect">
            <a:avLst/>
          </a:prstGeom>
          <a:solidFill>
            <a:schemeClr val="accent4">
              <a:lumMod val="40000"/>
              <a:lumOff val="6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6543" y="1308375"/>
            <a:ext cx="4947064" cy="3957447"/>
          </a:xfrm>
          <a:prstGeom prst="rect">
            <a:avLst/>
          </a:prstGeom>
          <a:solidFill>
            <a:schemeClr val="accent4">
              <a:lumMod val="40000"/>
              <a:lumOff val="6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29581" y="-75900"/>
            <a:ext cx="11416937" cy="707886"/>
          </a:xfrm>
          <a:prstGeom prst="rect">
            <a:avLst/>
          </a:prstGeom>
        </p:spPr>
        <p:txBody>
          <a:bodyPr wrap="square">
            <a:spAutoFit/>
          </a:bodyPr>
          <a:lstStyle/>
          <a:p>
            <a:pPr algn="ctr"/>
            <a:r>
              <a:rPr lang="en-US" sz="4000" b="1" dirty="0" smtClean="0"/>
              <a:t>Choice of X-ray lines for composition estimate</a:t>
            </a:r>
            <a:endParaRPr lang="en-US" sz="4000" b="1" dirty="0"/>
          </a:p>
        </p:txBody>
      </p:sp>
      <p:graphicFrame>
        <p:nvGraphicFramePr>
          <p:cNvPr id="3" name="Chart 2"/>
          <p:cNvGraphicFramePr>
            <a:graphicFrameLocks/>
          </p:cNvGraphicFramePr>
          <p:nvPr>
            <p:extLst>
              <p:ext uri="{D42A27DB-BD31-4B8C-83A1-F6EECF244321}">
                <p14:modId xmlns:p14="http://schemas.microsoft.com/office/powerpoint/2010/main" val="892905089"/>
              </p:ext>
            </p:extLst>
          </p:nvPr>
        </p:nvGraphicFramePr>
        <p:xfrm>
          <a:off x="429581" y="1437667"/>
          <a:ext cx="5246752" cy="38375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701036343"/>
              </p:ext>
            </p:extLst>
          </p:nvPr>
        </p:nvGraphicFramePr>
        <p:xfrm>
          <a:off x="6473064" y="1366229"/>
          <a:ext cx="5381054" cy="390379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758142" y="5270027"/>
            <a:ext cx="2798330" cy="369332"/>
          </a:xfrm>
          <a:prstGeom prst="rect">
            <a:avLst/>
          </a:prstGeom>
          <a:solidFill>
            <a:srgbClr val="00B050"/>
          </a:solidFill>
          <a:ln>
            <a:solidFill>
              <a:schemeClr val="accent1">
                <a:lumMod val="40000"/>
                <a:lumOff val="60000"/>
              </a:schemeClr>
            </a:solidFill>
          </a:ln>
        </p:spPr>
        <p:txBody>
          <a:bodyPr wrap="none" rtlCol="0">
            <a:spAutoFit/>
          </a:bodyPr>
          <a:lstStyle/>
          <a:p>
            <a:r>
              <a:rPr lang="en-US" dirty="0" smtClean="0"/>
              <a:t>Correct choice of X-ray lines</a:t>
            </a:r>
            <a:endParaRPr lang="en-US" dirty="0"/>
          </a:p>
        </p:txBody>
      </p:sp>
      <p:sp>
        <p:nvSpPr>
          <p:cNvPr id="11" name="TextBox 10"/>
          <p:cNvSpPr txBox="1"/>
          <p:nvPr/>
        </p:nvSpPr>
        <p:spPr>
          <a:xfrm>
            <a:off x="7709623" y="5270027"/>
            <a:ext cx="2733184" cy="369332"/>
          </a:xfrm>
          <a:prstGeom prst="rect">
            <a:avLst/>
          </a:prstGeom>
          <a:solidFill>
            <a:srgbClr val="FF0000"/>
          </a:solidFill>
          <a:ln>
            <a:solidFill>
              <a:schemeClr val="accent1">
                <a:lumMod val="40000"/>
                <a:lumOff val="60000"/>
              </a:schemeClr>
            </a:solidFill>
          </a:ln>
        </p:spPr>
        <p:txBody>
          <a:bodyPr wrap="none" rtlCol="0">
            <a:spAutoFit/>
          </a:bodyPr>
          <a:lstStyle/>
          <a:p>
            <a:r>
              <a:rPr lang="en-US" dirty="0" smtClean="0"/>
              <a:t>Wrong choice of X-ray lines</a:t>
            </a:r>
            <a:endParaRPr lang="en-US" dirty="0"/>
          </a:p>
        </p:txBody>
      </p:sp>
      <p:sp>
        <p:nvSpPr>
          <p:cNvPr id="12" name="TextBox 11"/>
          <p:cNvSpPr txBox="1"/>
          <p:nvPr/>
        </p:nvSpPr>
        <p:spPr>
          <a:xfrm>
            <a:off x="296911" y="5709099"/>
            <a:ext cx="11407281" cy="1107996"/>
          </a:xfrm>
          <a:prstGeom prst="rect">
            <a:avLst/>
          </a:prstGeom>
          <a:noFill/>
        </p:spPr>
        <p:txBody>
          <a:bodyPr wrap="square" lIns="0" tIns="0" rIns="0" bIns="0" rtlCol="0">
            <a:spAutoFit/>
          </a:bodyPr>
          <a:lstStyle/>
          <a:p>
            <a:pPr marL="274320" indent="-274320" algn="just">
              <a:buFont typeface="Wingdings" pitchFamily="2" charset="2"/>
              <a:buChar char="Ø"/>
            </a:pPr>
            <a:r>
              <a:rPr lang="en-US" sz="2400" dirty="0" smtClean="0">
                <a:solidFill>
                  <a:schemeClr val="tx1">
                    <a:lumMod val="65000"/>
                    <a:lumOff val="35000"/>
                  </a:schemeClr>
                </a:solidFill>
                <a:latin typeface="Calibri"/>
                <a:cs typeface="Calibri"/>
              </a:rPr>
              <a:t>X-ray lines used for quantification should be:  Ge-K, As-K, Se-K, In-L, Sb-L and Te-L. These lines have comparable X-ray absorption within the specimen, independent of specimen thickness. </a:t>
            </a:r>
          </a:p>
        </p:txBody>
      </p:sp>
      <p:sp>
        <p:nvSpPr>
          <p:cNvPr id="13" name="TextBox 12"/>
          <p:cNvSpPr txBox="1"/>
          <p:nvPr/>
        </p:nvSpPr>
        <p:spPr>
          <a:xfrm>
            <a:off x="1872035" y="804250"/>
            <a:ext cx="8738482" cy="523220"/>
          </a:xfrm>
          <a:prstGeom prst="rect">
            <a:avLst/>
          </a:prstGeom>
          <a:solidFill>
            <a:srgbClr val="FFC000"/>
          </a:solidFill>
        </p:spPr>
        <p:txBody>
          <a:bodyPr wrap="none" rtlCol="0">
            <a:spAutoFit/>
          </a:bodyPr>
          <a:lstStyle/>
          <a:p>
            <a:r>
              <a:rPr lang="en-US" sz="2800" dirty="0" smtClean="0"/>
              <a:t>EDS composition estimates from same area of PM material</a:t>
            </a:r>
            <a:endParaRPr lang="en-US" sz="2800" dirty="0"/>
          </a:p>
        </p:txBody>
      </p:sp>
    </p:spTree>
    <p:extLst>
      <p:ext uri="{BB962C8B-B14F-4D97-AF65-F5344CB8AC3E}">
        <p14:creationId xmlns:p14="http://schemas.microsoft.com/office/powerpoint/2010/main" val="9598532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21642" y="934257"/>
            <a:ext cx="3514725" cy="3486150"/>
          </a:xfrm>
          <a:prstGeom prst="rect">
            <a:avLst/>
          </a:prstGeom>
          <a:noFill/>
          <a:ln w="9525">
            <a:noFill/>
            <a:miter lim="800000"/>
            <a:headEnd/>
            <a:tailEnd/>
          </a:ln>
          <a:effectLst/>
        </p:spPr>
      </p:pic>
      <p:sp>
        <p:nvSpPr>
          <p:cNvPr id="5" name="Rectangle 4"/>
          <p:cNvSpPr/>
          <p:nvPr/>
        </p:nvSpPr>
        <p:spPr>
          <a:xfrm>
            <a:off x="3135825" y="1813303"/>
            <a:ext cx="1131376" cy="1418095"/>
          </a:xfrm>
          <a:prstGeom prst="rect">
            <a:avLst/>
          </a:prstGeom>
          <a:ln w="12700" cmpd="sng">
            <a:solidFill>
              <a:srgbClr val="0066C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C00000"/>
              </a:solidFill>
            </a:endParaRPr>
          </a:p>
        </p:txBody>
      </p:sp>
      <p:sp>
        <p:nvSpPr>
          <p:cNvPr id="7" name="Rectangle 6"/>
          <p:cNvSpPr/>
          <p:nvPr/>
        </p:nvSpPr>
        <p:spPr>
          <a:xfrm>
            <a:off x="3050583" y="1704814"/>
            <a:ext cx="1317356" cy="1627322"/>
          </a:xfrm>
          <a:prstGeom prst="rect">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2988591" y="1658319"/>
            <a:ext cx="1433593" cy="1751308"/>
          </a:xfrm>
          <a:prstGeom prst="rect">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a:off x="2918847" y="1580828"/>
            <a:ext cx="1580828" cy="1914041"/>
          </a:xfrm>
          <a:prstGeom prst="rect">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2841356" y="1487837"/>
            <a:ext cx="1735810" cy="2115520"/>
          </a:xfrm>
          <a:prstGeom prst="rect">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3197818" y="1867546"/>
            <a:ext cx="999641" cy="1294108"/>
          </a:xfrm>
          <a:prstGeom prst="rect">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2763865" y="1418095"/>
            <a:ext cx="1898543" cy="2270502"/>
          </a:xfrm>
          <a:prstGeom prst="rect">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655377" y="1317357"/>
            <a:ext cx="2092271" cy="2456481"/>
          </a:xfrm>
          <a:prstGeom prst="rect">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ectangle 13"/>
          <p:cNvSpPr/>
          <p:nvPr/>
        </p:nvSpPr>
        <p:spPr>
          <a:xfrm>
            <a:off x="2515892" y="1201120"/>
            <a:ext cx="2340244" cy="2673457"/>
          </a:xfrm>
          <a:prstGeom prst="rect">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p:cNvSpPr/>
          <p:nvPr/>
        </p:nvSpPr>
        <p:spPr>
          <a:xfrm>
            <a:off x="2407404" y="1077133"/>
            <a:ext cx="2557221" cy="2921431"/>
          </a:xfrm>
          <a:prstGeom prst="rect">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a:off x="2283417" y="991893"/>
            <a:ext cx="2789696" cy="3107410"/>
          </a:xfrm>
          <a:prstGeom prst="rect">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3399296" y="2332496"/>
            <a:ext cx="609141" cy="246221"/>
          </a:xfrm>
          <a:prstGeom prst="rect">
            <a:avLst/>
          </a:prstGeom>
          <a:noFill/>
        </p:spPr>
        <p:txBody>
          <a:bodyPr wrap="none" lIns="0" tIns="0" rIns="0" bIns="0" rtlCol="0">
            <a:spAutoFit/>
          </a:bodyPr>
          <a:lstStyle/>
          <a:p>
            <a:r>
              <a:rPr lang="en-US" sz="1600" dirty="0">
                <a:solidFill>
                  <a:srgbClr val="C00000"/>
                </a:solidFill>
                <a:latin typeface="Calibri"/>
                <a:cs typeface="Calibri"/>
              </a:rPr>
              <a:t>PM cell</a:t>
            </a:r>
          </a:p>
        </p:txBody>
      </p:sp>
      <p:graphicFrame>
        <p:nvGraphicFramePr>
          <p:cNvPr id="18" name="Chart 17"/>
          <p:cNvGraphicFramePr/>
          <p:nvPr/>
        </p:nvGraphicFramePr>
        <p:xfrm>
          <a:off x="5741234" y="792755"/>
          <a:ext cx="4429126" cy="404812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3740259" y="2874935"/>
            <a:ext cx="398827" cy="215444"/>
          </a:xfrm>
          <a:prstGeom prst="rect">
            <a:avLst/>
          </a:prstGeom>
          <a:noFill/>
        </p:spPr>
        <p:txBody>
          <a:bodyPr wrap="none" lIns="0" tIns="0" rIns="0" bIns="0" rtlCol="0">
            <a:spAutoFit/>
          </a:bodyPr>
          <a:lstStyle/>
          <a:p>
            <a:r>
              <a:rPr lang="en-US" sz="1400" dirty="0">
                <a:solidFill>
                  <a:schemeClr val="bg1"/>
                </a:solidFill>
                <a:latin typeface="Calibri"/>
                <a:cs typeface="Calibri"/>
              </a:rPr>
              <a:t>Box 1</a:t>
            </a:r>
          </a:p>
        </p:txBody>
      </p:sp>
      <p:sp>
        <p:nvSpPr>
          <p:cNvPr id="20" name="TextBox 19"/>
          <p:cNvSpPr txBox="1"/>
          <p:nvPr/>
        </p:nvSpPr>
        <p:spPr>
          <a:xfrm>
            <a:off x="4977541" y="4166460"/>
            <a:ext cx="490199" cy="215444"/>
          </a:xfrm>
          <a:prstGeom prst="rect">
            <a:avLst/>
          </a:prstGeom>
          <a:noFill/>
        </p:spPr>
        <p:txBody>
          <a:bodyPr wrap="none" lIns="0" tIns="0" rIns="0" bIns="0" rtlCol="0">
            <a:spAutoFit/>
          </a:bodyPr>
          <a:lstStyle/>
          <a:p>
            <a:r>
              <a:rPr lang="en-US" sz="1400" dirty="0">
                <a:solidFill>
                  <a:schemeClr val="bg1"/>
                </a:solidFill>
                <a:latin typeface="Calibri"/>
                <a:cs typeface="Calibri"/>
              </a:rPr>
              <a:t>Box 11</a:t>
            </a:r>
          </a:p>
        </p:txBody>
      </p:sp>
      <p:cxnSp>
        <p:nvCxnSpPr>
          <p:cNvPr id="22" name="Straight Arrow Connector 21"/>
          <p:cNvCxnSpPr/>
          <p:nvPr/>
        </p:nvCxnSpPr>
        <p:spPr>
          <a:xfrm>
            <a:off x="4189708" y="3161654"/>
            <a:ext cx="860156" cy="937648"/>
          </a:xfrm>
          <a:prstGeom prst="straightConnector1">
            <a:avLst/>
          </a:prstGeom>
          <a:ln w="12700" cap="rnd"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 Placeholder 5"/>
          <p:cNvSpPr txBox="1">
            <a:spLocks/>
          </p:cNvSpPr>
          <p:nvPr/>
        </p:nvSpPr>
        <p:spPr>
          <a:xfrm>
            <a:off x="120609" y="4742480"/>
            <a:ext cx="11808456" cy="2111363"/>
          </a:xfrm>
          <a:prstGeom prst="rect">
            <a:avLst/>
          </a:prstGeom>
        </p:spPr>
        <p:txBody>
          <a:bodyPr/>
          <a:lstStyle/>
          <a:p>
            <a:pPr marL="274320" indent="-274320" algn="just">
              <a:buFont typeface="Wingdings"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EDS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is chosen to quantify chalcogenide elements (Ge, Sb, Te, As, Se) in SxP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samples with appropriate X-ray lines used for each element. </a:t>
            </a:r>
            <a:endPar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274320" indent="-274320" algn="just">
              <a:buFont typeface="Wingdings" pitchFamily="2" charset="2"/>
              <a:buChar char="Ø"/>
            </a:pPr>
            <a:endParaRPr lang="en-US" sz="1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274320" indent="-274320" algn="just">
              <a:buFont typeface="Wingdings"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To obtain reliable data, all elements having overlap with elements of interest   are taken into consideration for peak deconvolution and the box size used for quantification has to be a few nanometer larger than the cell size.  </a:t>
            </a:r>
          </a:p>
          <a:p>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5109276" y="1942454"/>
            <a:ext cx="398827" cy="215444"/>
          </a:xfrm>
          <a:prstGeom prst="rect">
            <a:avLst/>
          </a:prstGeom>
          <a:noFill/>
        </p:spPr>
        <p:txBody>
          <a:bodyPr wrap="none" lIns="0" tIns="0" rIns="0" bIns="0" rtlCol="0">
            <a:spAutoFit/>
          </a:bodyPr>
          <a:lstStyle/>
          <a:p>
            <a:r>
              <a:rPr lang="en-US" sz="1400" dirty="0">
                <a:solidFill>
                  <a:schemeClr val="bg1"/>
                </a:solidFill>
                <a:latin typeface="Calibri"/>
                <a:cs typeface="Calibri"/>
              </a:rPr>
              <a:t>Box 7</a:t>
            </a:r>
          </a:p>
        </p:txBody>
      </p:sp>
      <p:cxnSp>
        <p:nvCxnSpPr>
          <p:cNvPr id="27" name="Straight Arrow Connector 26"/>
          <p:cNvCxnSpPr>
            <a:stCxn id="25" idx="1"/>
          </p:cNvCxnSpPr>
          <p:nvPr/>
        </p:nvCxnSpPr>
        <p:spPr>
          <a:xfrm flipH="1">
            <a:off x="4662407" y="2050177"/>
            <a:ext cx="446868" cy="11099"/>
          </a:xfrm>
          <a:prstGeom prst="straightConnector1">
            <a:avLst/>
          </a:prstGeom>
          <a:ln w="12700" cap="rnd"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219268" y="1007391"/>
            <a:ext cx="15498" cy="3169403"/>
          </a:xfrm>
          <a:prstGeom prst="line">
            <a:avLst/>
          </a:prstGeom>
          <a:ln w="127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8242515" y="2231756"/>
            <a:ext cx="1115878" cy="0"/>
          </a:xfrm>
          <a:prstGeom prst="straightConnector1">
            <a:avLst/>
          </a:prstGeom>
          <a:ln w="12700" cap="rnd"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358754" y="1991532"/>
            <a:ext cx="945195" cy="215444"/>
          </a:xfrm>
          <a:prstGeom prst="rect">
            <a:avLst/>
          </a:prstGeom>
          <a:noFill/>
        </p:spPr>
        <p:txBody>
          <a:bodyPr wrap="none" lIns="0" tIns="0" rIns="0" bIns="0" rtlCol="0">
            <a:spAutoFit/>
          </a:bodyPr>
          <a:lstStyle/>
          <a:p>
            <a:r>
              <a:rPr lang="en-US" sz="1400" dirty="0">
                <a:latin typeface="Calibri"/>
                <a:cs typeface="Calibri"/>
              </a:rPr>
              <a:t>Reliable data</a:t>
            </a:r>
          </a:p>
        </p:txBody>
      </p:sp>
      <p:sp>
        <p:nvSpPr>
          <p:cNvPr id="28" name="Rectangle 27"/>
          <p:cNvSpPr/>
          <p:nvPr/>
        </p:nvSpPr>
        <p:spPr>
          <a:xfrm>
            <a:off x="394746" y="0"/>
            <a:ext cx="11416937" cy="707886"/>
          </a:xfrm>
          <a:prstGeom prst="rect">
            <a:avLst/>
          </a:prstGeom>
        </p:spPr>
        <p:txBody>
          <a:bodyPr wrap="square">
            <a:spAutoFit/>
          </a:bodyPr>
          <a:lstStyle/>
          <a:p>
            <a:pPr algn="ctr"/>
            <a:r>
              <a:rPr lang="en-US" sz="4000" b="1" dirty="0" smtClean="0"/>
              <a:t>Effect of box size on composition estimate results</a:t>
            </a:r>
            <a:endParaRPr lang="en-US" sz="4000" b="1" dirty="0"/>
          </a:p>
        </p:txBody>
      </p:sp>
    </p:spTree>
    <p:extLst>
      <p:ext uri="{BB962C8B-B14F-4D97-AF65-F5344CB8AC3E}">
        <p14:creationId xmlns:p14="http://schemas.microsoft.com/office/powerpoint/2010/main" val="20813891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230" y="-8239"/>
            <a:ext cx="11546431" cy="707886"/>
          </a:xfrm>
          <a:prstGeom prst="rect">
            <a:avLst/>
          </a:prstGeom>
          <a:noFill/>
        </p:spPr>
        <p:txBody>
          <a:bodyPr wrap="none" rtlCol="0">
            <a:spAutoFit/>
          </a:bodyPr>
          <a:lstStyle/>
          <a:p>
            <a:r>
              <a:rPr lang="en-US" sz="4000" b="1" dirty="0" smtClean="0"/>
              <a:t>Effect of box size on contamination analysis: Se in PM</a:t>
            </a:r>
            <a:endParaRPr lang="en-US" sz="4000" b="1" dirty="0"/>
          </a:p>
        </p:txBody>
      </p:sp>
      <p:pic>
        <p:nvPicPr>
          <p:cNvPr id="3" name="Picture 2"/>
          <p:cNvPicPr>
            <a:picLocks noChangeAspect="1"/>
          </p:cNvPicPr>
          <p:nvPr/>
        </p:nvPicPr>
        <p:blipFill rotWithShape="1">
          <a:blip r:embed="rId2"/>
          <a:srcRect t="8680"/>
          <a:stretch/>
        </p:blipFill>
        <p:spPr>
          <a:xfrm>
            <a:off x="1494683" y="762385"/>
            <a:ext cx="4078013" cy="4065900"/>
          </a:xfrm>
          <a:prstGeom prst="rect">
            <a:avLst/>
          </a:prstGeom>
        </p:spPr>
      </p:pic>
      <p:cxnSp>
        <p:nvCxnSpPr>
          <p:cNvPr id="7" name="Straight Connector 6"/>
          <p:cNvCxnSpPr/>
          <p:nvPr/>
        </p:nvCxnSpPr>
        <p:spPr>
          <a:xfrm>
            <a:off x="2818392" y="4493727"/>
            <a:ext cx="8332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78846" y="4139765"/>
            <a:ext cx="712054" cy="400110"/>
          </a:xfrm>
          <a:prstGeom prst="rect">
            <a:avLst/>
          </a:prstGeom>
          <a:noFill/>
        </p:spPr>
        <p:txBody>
          <a:bodyPr wrap="none" rtlCol="0">
            <a:spAutoFit/>
          </a:bodyPr>
          <a:lstStyle/>
          <a:p>
            <a:r>
              <a:rPr lang="en-US" sz="2000" dirty="0" smtClean="0"/>
              <a:t>5 nm</a:t>
            </a:r>
            <a:endParaRPr lang="en-US" sz="2000" dirty="0"/>
          </a:p>
        </p:txBody>
      </p:sp>
      <p:pic>
        <p:nvPicPr>
          <p:cNvPr id="9" name="Picture 8"/>
          <p:cNvPicPr>
            <a:picLocks noChangeAspect="1"/>
          </p:cNvPicPr>
          <p:nvPr/>
        </p:nvPicPr>
        <p:blipFill rotWithShape="1">
          <a:blip r:embed="rId2"/>
          <a:srcRect t="8680"/>
          <a:stretch/>
        </p:blipFill>
        <p:spPr>
          <a:xfrm>
            <a:off x="6325445" y="762385"/>
            <a:ext cx="4078013" cy="4065900"/>
          </a:xfrm>
          <a:prstGeom prst="rect">
            <a:avLst/>
          </a:prstGeom>
        </p:spPr>
      </p:pic>
      <p:cxnSp>
        <p:nvCxnSpPr>
          <p:cNvPr id="10" name="Straight Connector 9"/>
          <p:cNvCxnSpPr/>
          <p:nvPr/>
        </p:nvCxnSpPr>
        <p:spPr>
          <a:xfrm>
            <a:off x="8098979" y="4493727"/>
            <a:ext cx="8332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159433" y="4139765"/>
            <a:ext cx="712054" cy="400110"/>
          </a:xfrm>
          <a:prstGeom prst="rect">
            <a:avLst/>
          </a:prstGeom>
          <a:noFill/>
        </p:spPr>
        <p:txBody>
          <a:bodyPr wrap="none" rtlCol="0">
            <a:spAutoFit/>
          </a:bodyPr>
          <a:lstStyle/>
          <a:p>
            <a:r>
              <a:rPr lang="en-US" sz="2000" dirty="0" smtClean="0"/>
              <a:t>5 nm</a:t>
            </a:r>
            <a:endParaRPr lang="en-US" sz="2000" dirty="0"/>
          </a:p>
        </p:txBody>
      </p:sp>
      <p:graphicFrame>
        <p:nvGraphicFramePr>
          <p:cNvPr id="12" name="Table 11"/>
          <p:cNvGraphicFramePr>
            <a:graphicFrameLocks noGrp="1"/>
          </p:cNvGraphicFramePr>
          <p:nvPr>
            <p:extLst>
              <p:ext uri="{D42A27DB-BD31-4B8C-83A1-F6EECF244321}">
                <p14:modId xmlns:p14="http://schemas.microsoft.com/office/powerpoint/2010/main" val="2894244768"/>
              </p:ext>
            </p:extLst>
          </p:nvPr>
        </p:nvGraphicFramePr>
        <p:xfrm>
          <a:off x="4244103" y="857835"/>
          <a:ext cx="1231900" cy="1524000"/>
        </p:xfrm>
        <a:graphic>
          <a:graphicData uri="http://schemas.openxmlformats.org/drawingml/2006/table">
            <a:tbl>
              <a:tblPr>
                <a:tableStyleId>{5C22544A-7EE6-4342-B048-85BDC9FD1C3A}</a:tableStyleId>
              </a:tblPr>
              <a:tblGrid>
                <a:gridCol w="635000"/>
                <a:gridCol w="596900"/>
              </a:tblGrid>
              <a:tr h="190500">
                <a:tc>
                  <a:txBody>
                    <a:bodyPr/>
                    <a:lstStyle/>
                    <a:p>
                      <a:pPr algn="l" fontAlgn="b"/>
                      <a:r>
                        <a:rPr lang="en-US" sz="1100" u="none" strike="noStrike" dirty="0">
                          <a:effectLst/>
                        </a:rPr>
                        <a:t>Element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Atom %</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Ge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18.37</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As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0.48</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dirty="0">
                          <a:solidFill>
                            <a:srgbClr val="FF0000"/>
                          </a:solidFill>
                          <a:effectLst/>
                        </a:rPr>
                        <a:t>Se K</a:t>
                      </a:r>
                      <a:endParaRPr lang="en-US" sz="1100" b="0"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solidFill>
                            <a:srgbClr val="FF0000"/>
                          </a:solidFill>
                          <a:effectLst/>
                        </a:rPr>
                        <a:t>1.36</a:t>
                      </a:r>
                      <a:endParaRPr lang="en-US" sz="1100" b="0" i="0" u="none" strike="noStrike" dirty="0">
                        <a:solidFill>
                          <a:srgbClr val="FF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In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3.51</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Sb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27.16</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dirty="0">
                          <a:effectLst/>
                        </a:rPr>
                        <a:t>Te 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49.13</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100</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13" name="Rectangle 12"/>
          <p:cNvSpPr/>
          <p:nvPr/>
        </p:nvSpPr>
        <p:spPr>
          <a:xfrm>
            <a:off x="3446585" y="2471894"/>
            <a:ext cx="542611" cy="894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3" idx="0"/>
          </p:cNvCxnSpPr>
          <p:nvPr/>
        </p:nvCxnSpPr>
        <p:spPr>
          <a:xfrm flipV="1">
            <a:off x="3717891" y="1879042"/>
            <a:ext cx="472272" cy="5928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extLst>
              <p:ext uri="{D42A27DB-BD31-4B8C-83A1-F6EECF244321}">
                <p14:modId xmlns:p14="http://schemas.microsoft.com/office/powerpoint/2010/main" val="919523960"/>
              </p:ext>
            </p:extLst>
          </p:nvPr>
        </p:nvGraphicFramePr>
        <p:xfrm>
          <a:off x="9067311" y="847786"/>
          <a:ext cx="1231900" cy="1524000"/>
        </p:xfrm>
        <a:graphic>
          <a:graphicData uri="http://schemas.openxmlformats.org/drawingml/2006/table">
            <a:tbl>
              <a:tblPr>
                <a:tableStyleId>{5C22544A-7EE6-4342-B048-85BDC9FD1C3A}</a:tableStyleId>
              </a:tblPr>
              <a:tblGrid>
                <a:gridCol w="635000"/>
                <a:gridCol w="596900"/>
              </a:tblGrid>
              <a:tr h="190500">
                <a:tc>
                  <a:txBody>
                    <a:bodyPr/>
                    <a:lstStyle/>
                    <a:p>
                      <a:pPr algn="l" fontAlgn="b"/>
                      <a:r>
                        <a:rPr lang="en-US" sz="1100" u="none" strike="noStrike" dirty="0">
                          <a:effectLst/>
                        </a:rPr>
                        <a:t>Element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Atom %</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Ge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19.59</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As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0.59</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dirty="0">
                          <a:solidFill>
                            <a:srgbClr val="FF0000"/>
                          </a:solidFill>
                          <a:effectLst/>
                        </a:rPr>
                        <a:t>Se K</a:t>
                      </a:r>
                      <a:endParaRPr lang="en-US" sz="1100" b="0"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solidFill>
                            <a:srgbClr val="FF0000"/>
                          </a:solidFill>
                          <a:effectLst/>
                        </a:rPr>
                        <a:t>0.55</a:t>
                      </a:r>
                      <a:endParaRPr lang="en-US" sz="1100" b="0" i="0" u="none" strike="noStrike" dirty="0">
                        <a:solidFill>
                          <a:srgbClr val="FF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In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2.67</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Sb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26.43</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dirty="0">
                          <a:effectLst/>
                        </a:rPr>
                        <a:t>Te 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50.17</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100</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17" name="Rectangle 16"/>
          <p:cNvSpPr/>
          <p:nvPr/>
        </p:nvSpPr>
        <p:spPr>
          <a:xfrm>
            <a:off x="8324257" y="2703007"/>
            <a:ext cx="468050" cy="4119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8601389" y="1818752"/>
            <a:ext cx="411982" cy="8842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10365" y="753626"/>
            <a:ext cx="1447832" cy="369332"/>
          </a:xfrm>
          <a:prstGeom prst="rect">
            <a:avLst/>
          </a:prstGeom>
          <a:noFill/>
        </p:spPr>
        <p:txBody>
          <a:bodyPr wrap="none" rtlCol="0">
            <a:spAutoFit/>
          </a:bodyPr>
          <a:lstStyle/>
          <a:p>
            <a:r>
              <a:rPr lang="en-US" dirty="0" smtClean="0">
                <a:solidFill>
                  <a:schemeClr val="bg1">
                    <a:lumMod val="95000"/>
                  </a:schemeClr>
                </a:solidFill>
              </a:rPr>
              <a:t>TL160419008</a:t>
            </a:r>
            <a:endParaRPr lang="en-US" dirty="0">
              <a:solidFill>
                <a:schemeClr val="bg1">
                  <a:lumMod val="95000"/>
                </a:schemeClr>
              </a:solidFill>
            </a:endParaRPr>
          </a:p>
        </p:txBody>
      </p:sp>
      <p:sp>
        <p:nvSpPr>
          <p:cNvPr id="21" name="TextBox 20"/>
          <p:cNvSpPr txBox="1"/>
          <p:nvPr/>
        </p:nvSpPr>
        <p:spPr>
          <a:xfrm>
            <a:off x="1498879" y="735204"/>
            <a:ext cx="1447832" cy="369332"/>
          </a:xfrm>
          <a:prstGeom prst="rect">
            <a:avLst/>
          </a:prstGeom>
          <a:noFill/>
        </p:spPr>
        <p:txBody>
          <a:bodyPr wrap="none" rtlCol="0">
            <a:spAutoFit/>
          </a:bodyPr>
          <a:lstStyle/>
          <a:p>
            <a:r>
              <a:rPr lang="en-US" dirty="0" smtClean="0">
                <a:solidFill>
                  <a:schemeClr val="bg1">
                    <a:lumMod val="95000"/>
                  </a:schemeClr>
                </a:solidFill>
              </a:rPr>
              <a:t>TL160419008</a:t>
            </a:r>
            <a:endParaRPr lang="en-US" dirty="0">
              <a:solidFill>
                <a:schemeClr val="bg1">
                  <a:lumMod val="95000"/>
                </a:schemeClr>
              </a:solidFill>
            </a:endParaRPr>
          </a:p>
        </p:txBody>
      </p:sp>
      <p:sp>
        <p:nvSpPr>
          <p:cNvPr id="22" name="TextBox 21"/>
          <p:cNvSpPr txBox="1"/>
          <p:nvPr/>
        </p:nvSpPr>
        <p:spPr>
          <a:xfrm>
            <a:off x="158964" y="5407015"/>
            <a:ext cx="11396749" cy="1323439"/>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Reliable analysis of Se in PM requires box size larger than the cells be used for quantification analysis (left).  Experimental evidence was found that Se tends to segregate to the W/PM interface. The choice of the central part of PM only for contamination analysis would underestimate the Se concentration (right).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1494683" y="4835370"/>
            <a:ext cx="4078013" cy="369332"/>
          </a:xfrm>
          <a:prstGeom prst="rect">
            <a:avLst/>
          </a:prstGeom>
          <a:solidFill>
            <a:srgbClr val="FFC000"/>
          </a:solidFill>
        </p:spPr>
        <p:txBody>
          <a:bodyPr wrap="square" rtlCol="0">
            <a:spAutoFit/>
          </a:bodyPr>
          <a:lstStyle/>
          <a:p>
            <a:pPr algn="ctr"/>
            <a:r>
              <a:rPr lang="en-US" dirty="0" smtClean="0"/>
              <a:t>Larger box than the cell</a:t>
            </a:r>
            <a:endParaRPr lang="en-US" dirty="0"/>
          </a:p>
        </p:txBody>
      </p:sp>
      <p:sp>
        <p:nvSpPr>
          <p:cNvPr id="24" name="TextBox 23"/>
          <p:cNvSpPr txBox="1"/>
          <p:nvPr/>
        </p:nvSpPr>
        <p:spPr>
          <a:xfrm>
            <a:off x="6325444" y="4835370"/>
            <a:ext cx="4078013" cy="369332"/>
          </a:xfrm>
          <a:prstGeom prst="rect">
            <a:avLst/>
          </a:prstGeom>
          <a:solidFill>
            <a:srgbClr val="FFC000"/>
          </a:solidFill>
        </p:spPr>
        <p:txBody>
          <a:bodyPr wrap="square" rtlCol="0">
            <a:spAutoFit/>
          </a:bodyPr>
          <a:lstStyle/>
          <a:p>
            <a:pPr algn="ctr"/>
            <a:r>
              <a:rPr lang="en-US" dirty="0" smtClean="0"/>
              <a:t>Smaller box than the cell</a:t>
            </a:r>
            <a:endParaRPr lang="en-US" dirty="0"/>
          </a:p>
        </p:txBody>
      </p:sp>
    </p:spTree>
    <p:extLst>
      <p:ext uri="{BB962C8B-B14F-4D97-AF65-F5344CB8AC3E}">
        <p14:creationId xmlns:p14="http://schemas.microsoft.com/office/powerpoint/2010/main" val="30752664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5820" y="-33342"/>
            <a:ext cx="9516580" cy="707886"/>
          </a:xfrm>
          <a:prstGeom prst="rect">
            <a:avLst/>
          </a:prstGeom>
          <a:noFill/>
        </p:spPr>
        <p:txBody>
          <a:bodyPr wrap="none" rtlCol="0">
            <a:spAutoFit/>
          </a:bodyPr>
          <a:lstStyle/>
          <a:p>
            <a:r>
              <a:rPr lang="en-US" sz="4000" b="1" dirty="0" smtClean="0"/>
              <a:t>Does larger box size overestimate Se in PM?</a:t>
            </a:r>
            <a:endParaRPr lang="en-US" sz="4000" b="1" dirty="0"/>
          </a:p>
        </p:txBody>
      </p:sp>
      <p:grpSp>
        <p:nvGrpSpPr>
          <p:cNvPr id="13" name="Group 12"/>
          <p:cNvGrpSpPr/>
          <p:nvPr/>
        </p:nvGrpSpPr>
        <p:grpSpPr>
          <a:xfrm>
            <a:off x="4194964" y="1201781"/>
            <a:ext cx="3643998" cy="3565427"/>
            <a:chOff x="4092442" y="1489455"/>
            <a:chExt cx="2926080" cy="2920940"/>
          </a:xfrm>
        </p:grpSpPr>
        <p:pic>
          <p:nvPicPr>
            <p:cNvPr id="3" name="Picture 2"/>
            <p:cNvPicPr>
              <a:picLocks noChangeAspect="1"/>
            </p:cNvPicPr>
            <p:nvPr/>
          </p:nvPicPr>
          <p:blipFill rotWithShape="1">
            <a:blip r:embed="rId2"/>
            <a:srcRect t="8569"/>
            <a:stretch/>
          </p:blipFill>
          <p:spPr>
            <a:xfrm>
              <a:off x="4092442" y="1489455"/>
              <a:ext cx="2926080" cy="2920940"/>
            </a:xfrm>
            <a:prstGeom prst="rect">
              <a:avLst/>
            </a:prstGeom>
          </p:spPr>
        </p:pic>
        <p:cxnSp>
          <p:nvCxnSpPr>
            <p:cNvPr id="5" name="Straight Connector 4"/>
            <p:cNvCxnSpPr/>
            <p:nvPr/>
          </p:nvCxnSpPr>
          <p:spPr>
            <a:xfrm flipV="1">
              <a:off x="5198126" y="4301766"/>
              <a:ext cx="584791" cy="53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01632" y="3993422"/>
              <a:ext cx="709499" cy="302572"/>
            </a:xfrm>
            <a:prstGeom prst="rect">
              <a:avLst/>
            </a:prstGeom>
            <a:noFill/>
          </p:spPr>
          <p:txBody>
            <a:bodyPr wrap="none" rtlCol="0">
              <a:spAutoFit/>
            </a:bodyPr>
            <a:lstStyle/>
            <a:p>
              <a:r>
                <a:rPr lang="en-US" dirty="0" smtClean="0">
                  <a:solidFill>
                    <a:schemeClr val="bg1"/>
                  </a:solidFill>
                </a:rPr>
                <a:t>  50 nm</a:t>
              </a:r>
              <a:endParaRPr lang="en-US" dirty="0">
                <a:solidFill>
                  <a:schemeClr val="bg1"/>
                </a:solidFill>
              </a:endParaRPr>
            </a:p>
          </p:txBody>
        </p:sp>
      </p:grpSp>
      <p:sp>
        <p:nvSpPr>
          <p:cNvPr id="8" name="Rectangle 7"/>
          <p:cNvSpPr/>
          <p:nvPr/>
        </p:nvSpPr>
        <p:spPr>
          <a:xfrm>
            <a:off x="5126584" y="3092524"/>
            <a:ext cx="486208" cy="765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329805704"/>
              </p:ext>
            </p:extLst>
          </p:nvPr>
        </p:nvGraphicFramePr>
        <p:xfrm>
          <a:off x="6496665" y="1254295"/>
          <a:ext cx="1285678" cy="1548544"/>
        </p:xfrm>
        <a:graphic>
          <a:graphicData uri="http://schemas.openxmlformats.org/drawingml/2006/table">
            <a:tbl>
              <a:tblPr>
                <a:tableStyleId>{5C22544A-7EE6-4342-B048-85BDC9FD1C3A}</a:tableStyleId>
              </a:tblPr>
              <a:tblGrid>
                <a:gridCol w="668929"/>
                <a:gridCol w="616749"/>
              </a:tblGrid>
              <a:tr h="193568">
                <a:tc>
                  <a:txBody>
                    <a:bodyPr/>
                    <a:lstStyle/>
                    <a:p>
                      <a:pPr algn="l" fontAlgn="b"/>
                      <a:r>
                        <a:rPr lang="en-US" sz="1100" u="none" strike="noStrike" dirty="0">
                          <a:effectLst/>
                        </a:rPr>
                        <a:t>Element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Atom %</a:t>
                      </a:r>
                      <a:endParaRPr lang="en-US" sz="1100" b="0" i="0" u="none" strike="noStrike">
                        <a:solidFill>
                          <a:srgbClr val="000000"/>
                        </a:solidFill>
                        <a:effectLst/>
                        <a:latin typeface="Calibri" panose="020F0502020204030204" pitchFamily="34" charset="0"/>
                      </a:endParaRPr>
                    </a:p>
                  </a:txBody>
                  <a:tcPr marL="9525" marR="9525" marT="9525" marB="0" anchor="b"/>
                </a:tc>
              </a:tr>
              <a:tr h="193568">
                <a:tc>
                  <a:txBody>
                    <a:bodyPr/>
                    <a:lstStyle/>
                    <a:p>
                      <a:pPr algn="l" fontAlgn="b"/>
                      <a:r>
                        <a:rPr lang="en-US" sz="1100" u="none" strike="noStrike">
                          <a:effectLst/>
                        </a:rPr>
                        <a:t>Ge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21.54</a:t>
                      </a:r>
                      <a:endParaRPr lang="en-US" sz="1100" b="0" i="0" u="none" strike="noStrike">
                        <a:solidFill>
                          <a:srgbClr val="000000"/>
                        </a:solidFill>
                        <a:effectLst/>
                        <a:latin typeface="Calibri" panose="020F0502020204030204" pitchFamily="34" charset="0"/>
                      </a:endParaRPr>
                    </a:p>
                  </a:txBody>
                  <a:tcPr marL="9525" marR="9525" marT="9525" marB="0" anchor="b"/>
                </a:tc>
              </a:tr>
              <a:tr h="193568">
                <a:tc>
                  <a:txBody>
                    <a:bodyPr/>
                    <a:lstStyle/>
                    <a:p>
                      <a:pPr algn="l" fontAlgn="b"/>
                      <a:r>
                        <a:rPr lang="en-US" sz="1100" u="none" strike="noStrike">
                          <a:effectLst/>
                        </a:rPr>
                        <a:t>As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r>
              <a:tr h="193568">
                <a:tc>
                  <a:txBody>
                    <a:bodyPr/>
                    <a:lstStyle/>
                    <a:p>
                      <a:pPr algn="l" fontAlgn="b"/>
                      <a:r>
                        <a:rPr lang="en-US" sz="1100" u="none" strike="noStrike" dirty="0">
                          <a:solidFill>
                            <a:srgbClr val="FF0000"/>
                          </a:solidFill>
                          <a:effectLst/>
                        </a:rPr>
                        <a:t>Se K</a:t>
                      </a:r>
                      <a:endParaRPr lang="en-US" sz="1100" b="0"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solidFill>
                            <a:srgbClr val="FF0000"/>
                          </a:solidFill>
                          <a:effectLst/>
                        </a:rPr>
                        <a:t>     ---</a:t>
                      </a:r>
                      <a:endParaRPr lang="en-US" sz="1100" b="0" i="0" u="none" strike="noStrike" dirty="0">
                        <a:solidFill>
                          <a:srgbClr val="FF0000"/>
                        </a:solidFill>
                        <a:effectLst/>
                        <a:latin typeface="Calibri" panose="020F0502020204030204" pitchFamily="34" charset="0"/>
                      </a:endParaRPr>
                    </a:p>
                  </a:txBody>
                  <a:tcPr marL="9525" marR="9525" marT="9525" marB="0" anchor="b"/>
                </a:tc>
              </a:tr>
              <a:tr h="193568">
                <a:tc>
                  <a:txBody>
                    <a:bodyPr/>
                    <a:lstStyle/>
                    <a:p>
                      <a:pPr algn="l" fontAlgn="b"/>
                      <a:r>
                        <a:rPr lang="en-US" sz="1100" u="none" strike="noStrike">
                          <a:effectLst/>
                        </a:rPr>
                        <a:t>In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4.31</a:t>
                      </a:r>
                      <a:endParaRPr lang="en-US" sz="1100" b="0" i="0" u="none" strike="noStrike" dirty="0">
                        <a:solidFill>
                          <a:srgbClr val="000000"/>
                        </a:solidFill>
                        <a:effectLst/>
                        <a:latin typeface="Calibri" panose="020F0502020204030204" pitchFamily="34" charset="0"/>
                      </a:endParaRPr>
                    </a:p>
                  </a:txBody>
                  <a:tcPr marL="9525" marR="9525" marT="9525" marB="0" anchor="b"/>
                </a:tc>
              </a:tr>
              <a:tr h="193568">
                <a:tc>
                  <a:txBody>
                    <a:bodyPr/>
                    <a:lstStyle/>
                    <a:p>
                      <a:pPr algn="l" fontAlgn="b"/>
                      <a:r>
                        <a:rPr lang="en-US" sz="1100" u="none" strike="noStrike">
                          <a:effectLst/>
                        </a:rPr>
                        <a:t>Sb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29.07</a:t>
                      </a:r>
                      <a:endParaRPr lang="en-US" sz="1100" b="0" i="0" u="none" strike="noStrike" dirty="0">
                        <a:solidFill>
                          <a:srgbClr val="000000"/>
                        </a:solidFill>
                        <a:effectLst/>
                        <a:latin typeface="Calibri" panose="020F0502020204030204" pitchFamily="34" charset="0"/>
                      </a:endParaRPr>
                    </a:p>
                  </a:txBody>
                  <a:tcPr marL="9525" marR="9525" marT="9525" marB="0" anchor="b"/>
                </a:tc>
              </a:tr>
              <a:tr h="193568">
                <a:tc>
                  <a:txBody>
                    <a:bodyPr/>
                    <a:lstStyle/>
                    <a:p>
                      <a:pPr algn="l" fontAlgn="b"/>
                      <a:r>
                        <a:rPr lang="en-US" sz="1100" u="none" strike="noStrike" dirty="0">
                          <a:effectLst/>
                        </a:rPr>
                        <a:t>Te 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45.08</a:t>
                      </a:r>
                      <a:endParaRPr lang="en-US" sz="1100" b="0" i="0" u="none" strike="noStrike" dirty="0">
                        <a:solidFill>
                          <a:srgbClr val="000000"/>
                        </a:solidFill>
                        <a:effectLst/>
                        <a:latin typeface="Calibri" panose="020F0502020204030204" pitchFamily="34" charset="0"/>
                      </a:endParaRPr>
                    </a:p>
                  </a:txBody>
                  <a:tcPr marL="9525" marR="9525" marT="9525" marB="0" anchor="b"/>
                </a:tc>
              </a:tr>
              <a:tr h="193568">
                <a:tc>
                  <a:txBody>
                    <a:bodyPr/>
                    <a:lstStyle/>
                    <a:p>
                      <a:pPr algn="l"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100</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10" name="TextBox 9"/>
          <p:cNvSpPr txBox="1"/>
          <p:nvPr/>
        </p:nvSpPr>
        <p:spPr>
          <a:xfrm>
            <a:off x="4201050" y="1209775"/>
            <a:ext cx="1803060" cy="369332"/>
          </a:xfrm>
          <a:prstGeom prst="rect">
            <a:avLst/>
          </a:prstGeom>
          <a:noFill/>
        </p:spPr>
        <p:txBody>
          <a:bodyPr wrap="square" rtlCol="0">
            <a:spAutoFit/>
          </a:bodyPr>
          <a:lstStyle/>
          <a:p>
            <a:r>
              <a:rPr lang="en-US" dirty="0" smtClean="0">
                <a:solidFill>
                  <a:schemeClr val="bg1"/>
                </a:solidFill>
              </a:rPr>
              <a:t>TL160721001</a:t>
            </a:r>
            <a:endParaRPr lang="en-US" dirty="0">
              <a:solidFill>
                <a:schemeClr val="bg1"/>
              </a:solidFill>
            </a:endParaRPr>
          </a:p>
        </p:txBody>
      </p:sp>
      <p:cxnSp>
        <p:nvCxnSpPr>
          <p:cNvPr id="12" name="Straight Arrow Connector 11"/>
          <p:cNvCxnSpPr/>
          <p:nvPr/>
        </p:nvCxnSpPr>
        <p:spPr>
          <a:xfrm flipV="1">
            <a:off x="5609470" y="2216426"/>
            <a:ext cx="860908" cy="8863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94964" y="839880"/>
            <a:ext cx="3643998" cy="369332"/>
          </a:xfrm>
          <a:prstGeom prst="rect">
            <a:avLst/>
          </a:prstGeom>
          <a:solidFill>
            <a:srgbClr val="FFC000"/>
          </a:solidFill>
        </p:spPr>
        <p:txBody>
          <a:bodyPr wrap="square" rtlCol="0">
            <a:spAutoFit/>
          </a:bodyPr>
          <a:lstStyle/>
          <a:p>
            <a:pPr algn="ctr"/>
            <a:r>
              <a:rPr lang="en-US" dirty="0" smtClean="0"/>
              <a:t>PM only </a:t>
            </a:r>
            <a:endParaRPr lang="en-US" dirty="0"/>
          </a:p>
        </p:txBody>
      </p:sp>
      <p:pic>
        <p:nvPicPr>
          <p:cNvPr id="16" name="Picture 15"/>
          <p:cNvPicPr>
            <a:picLocks noChangeAspect="1"/>
          </p:cNvPicPr>
          <p:nvPr/>
        </p:nvPicPr>
        <p:blipFill rotWithShape="1">
          <a:blip r:embed="rId3"/>
          <a:srcRect t="8245"/>
          <a:stretch/>
        </p:blipFill>
        <p:spPr>
          <a:xfrm>
            <a:off x="375312" y="1211719"/>
            <a:ext cx="3569745" cy="3569661"/>
          </a:xfrm>
          <a:prstGeom prst="rect">
            <a:avLst/>
          </a:prstGeom>
        </p:spPr>
      </p:pic>
      <p:cxnSp>
        <p:nvCxnSpPr>
          <p:cNvPr id="21" name="Straight Connector 20"/>
          <p:cNvCxnSpPr/>
          <p:nvPr/>
        </p:nvCxnSpPr>
        <p:spPr>
          <a:xfrm>
            <a:off x="1728239" y="4681581"/>
            <a:ext cx="8790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65580" y="4337050"/>
            <a:ext cx="777777" cy="369332"/>
          </a:xfrm>
          <a:prstGeom prst="rect">
            <a:avLst/>
          </a:prstGeom>
          <a:noFill/>
        </p:spPr>
        <p:txBody>
          <a:bodyPr wrap="none" rtlCol="0">
            <a:spAutoFit/>
          </a:bodyPr>
          <a:lstStyle/>
          <a:p>
            <a:r>
              <a:rPr lang="en-US" dirty="0" smtClean="0">
                <a:solidFill>
                  <a:schemeClr val="bg1"/>
                </a:solidFill>
              </a:rPr>
              <a:t>50 nm</a:t>
            </a:r>
            <a:endParaRPr lang="en-US" dirty="0">
              <a:solidFill>
                <a:schemeClr val="bg1"/>
              </a:solidFill>
            </a:endParaRPr>
          </a:p>
        </p:txBody>
      </p:sp>
      <p:sp>
        <p:nvSpPr>
          <p:cNvPr id="23" name="TextBox 22"/>
          <p:cNvSpPr txBox="1"/>
          <p:nvPr/>
        </p:nvSpPr>
        <p:spPr>
          <a:xfrm>
            <a:off x="368579" y="842445"/>
            <a:ext cx="3582827" cy="369332"/>
          </a:xfrm>
          <a:prstGeom prst="rect">
            <a:avLst/>
          </a:prstGeom>
          <a:solidFill>
            <a:srgbClr val="FFC000"/>
          </a:solidFill>
        </p:spPr>
        <p:txBody>
          <a:bodyPr wrap="square" rtlCol="0">
            <a:spAutoFit/>
          </a:bodyPr>
          <a:lstStyle/>
          <a:p>
            <a:pPr algn="ctr"/>
            <a:r>
              <a:rPr lang="en-US" dirty="0" smtClean="0"/>
              <a:t>Blanket wafer</a:t>
            </a:r>
            <a:endParaRPr lang="en-US" dirty="0"/>
          </a:p>
        </p:txBody>
      </p:sp>
      <p:sp>
        <p:nvSpPr>
          <p:cNvPr id="25" name="Rectangle 24"/>
          <p:cNvSpPr/>
          <p:nvPr/>
        </p:nvSpPr>
        <p:spPr>
          <a:xfrm>
            <a:off x="1739353" y="1898374"/>
            <a:ext cx="496956" cy="924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2343814076"/>
              </p:ext>
            </p:extLst>
          </p:nvPr>
        </p:nvGraphicFramePr>
        <p:xfrm>
          <a:off x="2680142" y="1250413"/>
          <a:ext cx="1231900" cy="1524000"/>
        </p:xfrm>
        <a:graphic>
          <a:graphicData uri="http://schemas.openxmlformats.org/drawingml/2006/table">
            <a:tbl>
              <a:tblPr>
                <a:tableStyleId>{5C22544A-7EE6-4342-B048-85BDC9FD1C3A}</a:tableStyleId>
              </a:tblPr>
              <a:tblGrid>
                <a:gridCol w="635000"/>
                <a:gridCol w="596900"/>
              </a:tblGrid>
              <a:tr h="190500">
                <a:tc>
                  <a:txBody>
                    <a:bodyPr/>
                    <a:lstStyle/>
                    <a:p>
                      <a:pPr algn="l" fontAlgn="b"/>
                      <a:r>
                        <a:rPr lang="en-US" sz="1100" u="none" strike="noStrike" dirty="0">
                          <a:effectLst/>
                        </a:rPr>
                        <a:t>Element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Atom %</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Ge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23.15</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As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dirty="0">
                          <a:solidFill>
                            <a:srgbClr val="FF0000"/>
                          </a:solidFill>
                          <a:effectLst/>
                        </a:rPr>
                        <a:t>Se K</a:t>
                      </a:r>
                      <a:endParaRPr lang="en-US" sz="1100" b="0"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     </a:t>
                      </a:r>
                      <a:r>
                        <a:rPr lang="en-US" sz="1100" u="none" strike="noStrike" dirty="0">
                          <a:solidFill>
                            <a:srgbClr val="FF0000"/>
                          </a:solidFill>
                          <a:effectLst/>
                        </a:rPr>
                        <a:t>---</a:t>
                      </a:r>
                      <a:endParaRPr lang="en-US" sz="1100" b="0" i="0" u="none" strike="noStrike" dirty="0">
                        <a:solidFill>
                          <a:srgbClr val="FF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In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4.23</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Sb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29.65</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dirty="0">
                          <a:effectLst/>
                        </a:rPr>
                        <a:t>Te 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42.97</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100</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cxnSp>
        <p:nvCxnSpPr>
          <p:cNvPr id="29" name="Straight Arrow Connector 28"/>
          <p:cNvCxnSpPr/>
          <p:nvPr/>
        </p:nvCxnSpPr>
        <p:spPr>
          <a:xfrm flipV="1">
            <a:off x="2256187" y="1769165"/>
            <a:ext cx="387626" cy="1490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7691" y="1232452"/>
            <a:ext cx="1447832" cy="369332"/>
          </a:xfrm>
          <a:prstGeom prst="rect">
            <a:avLst/>
          </a:prstGeom>
          <a:noFill/>
        </p:spPr>
        <p:txBody>
          <a:bodyPr wrap="none" rtlCol="0">
            <a:spAutoFit/>
          </a:bodyPr>
          <a:lstStyle/>
          <a:p>
            <a:r>
              <a:rPr lang="en-US" dirty="0" smtClean="0">
                <a:solidFill>
                  <a:schemeClr val="bg1"/>
                </a:solidFill>
              </a:rPr>
              <a:t>TL150209003</a:t>
            </a:r>
            <a:endParaRPr lang="en-US" dirty="0">
              <a:solidFill>
                <a:schemeClr val="bg1"/>
              </a:solidFill>
            </a:endParaRPr>
          </a:p>
        </p:txBody>
      </p:sp>
      <p:sp>
        <p:nvSpPr>
          <p:cNvPr id="31" name="TextBox 30"/>
          <p:cNvSpPr txBox="1"/>
          <p:nvPr/>
        </p:nvSpPr>
        <p:spPr>
          <a:xfrm>
            <a:off x="233788" y="5167910"/>
            <a:ext cx="11396749" cy="1323439"/>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composition analyses of blanket wafer and PM only samples show zero percent of Se in PM. This indicates that the Se presence in PM, if detected, of patterned PM+SD cells are real and caused by processing. The box size larger than the cell used for composition analysis would include the W lamella, which should not overestimate the Se contamination.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rotWithShape="1">
          <a:blip r:embed="rId4"/>
          <a:srcRect t="8652"/>
          <a:stretch/>
        </p:blipFill>
        <p:spPr>
          <a:xfrm>
            <a:off x="8120269" y="1238864"/>
            <a:ext cx="3551970" cy="3542515"/>
          </a:xfrm>
          <a:prstGeom prst="rect">
            <a:avLst/>
          </a:prstGeom>
        </p:spPr>
      </p:pic>
      <p:cxnSp>
        <p:nvCxnSpPr>
          <p:cNvPr id="35" name="Straight Connector 34"/>
          <p:cNvCxnSpPr/>
          <p:nvPr/>
        </p:nvCxnSpPr>
        <p:spPr>
          <a:xfrm>
            <a:off x="9591287" y="4648262"/>
            <a:ext cx="725209" cy="149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571703" y="4322301"/>
            <a:ext cx="777777" cy="369332"/>
          </a:xfrm>
          <a:prstGeom prst="rect">
            <a:avLst/>
          </a:prstGeom>
          <a:noFill/>
        </p:spPr>
        <p:txBody>
          <a:bodyPr wrap="none" rtlCol="0">
            <a:spAutoFit/>
          </a:bodyPr>
          <a:lstStyle/>
          <a:p>
            <a:r>
              <a:rPr lang="en-US" dirty="0" smtClean="0"/>
              <a:t>50 nm</a:t>
            </a:r>
            <a:endParaRPr lang="en-US" dirty="0"/>
          </a:p>
        </p:txBody>
      </p:sp>
      <p:graphicFrame>
        <p:nvGraphicFramePr>
          <p:cNvPr id="38" name="Table 37"/>
          <p:cNvGraphicFramePr>
            <a:graphicFrameLocks noGrp="1"/>
          </p:cNvGraphicFramePr>
          <p:nvPr>
            <p:extLst>
              <p:ext uri="{D42A27DB-BD31-4B8C-83A1-F6EECF244321}">
                <p14:modId xmlns:p14="http://schemas.microsoft.com/office/powerpoint/2010/main" val="1397966329"/>
              </p:ext>
            </p:extLst>
          </p:nvPr>
        </p:nvGraphicFramePr>
        <p:xfrm>
          <a:off x="10398637" y="1270385"/>
          <a:ext cx="1231900" cy="1524000"/>
        </p:xfrm>
        <a:graphic>
          <a:graphicData uri="http://schemas.openxmlformats.org/drawingml/2006/table">
            <a:tbl>
              <a:tblPr>
                <a:tableStyleId>{5C22544A-7EE6-4342-B048-85BDC9FD1C3A}</a:tableStyleId>
              </a:tblPr>
              <a:tblGrid>
                <a:gridCol w="635000"/>
                <a:gridCol w="596900"/>
              </a:tblGrid>
              <a:tr h="190500">
                <a:tc>
                  <a:txBody>
                    <a:bodyPr/>
                    <a:lstStyle/>
                    <a:p>
                      <a:pPr algn="l" fontAlgn="b"/>
                      <a:r>
                        <a:rPr lang="en-US" sz="1100" u="none" strike="noStrike" dirty="0">
                          <a:effectLst/>
                        </a:rPr>
                        <a:t>Element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Atom %</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Ge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18.37</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As 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0.48</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dirty="0">
                          <a:solidFill>
                            <a:srgbClr val="FF0000"/>
                          </a:solidFill>
                          <a:effectLst/>
                        </a:rPr>
                        <a:t>Se K</a:t>
                      </a:r>
                      <a:endParaRPr lang="en-US" sz="1100" b="0"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solidFill>
                            <a:srgbClr val="FF0000"/>
                          </a:solidFill>
                          <a:effectLst/>
                        </a:rPr>
                        <a:t>1.36</a:t>
                      </a:r>
                      <a:endParaRPr lang="en-US" sz="1100" b="0" i="0" u="none" strike="noStrike" dirty="0">
                        <a:solidFill>
                          <a:srgbClr val="FF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In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3.51</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Sb 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27.16</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dirty="0">
                          <a:effectLst/>
                        </a:rPr>
                        <a:t>Te 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49.13</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100</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39" name="Rectangle 38"/>
          <p:cNvSpPr/>
          <p:nvPr/>
        </p:nvSpPr>
        <p:spPr>
          <a:xfrm>
            <a:off x="9298857" y="2774413"/>
            <a:ext cx="442452" cy="7725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flipV="1">
            <a:off x="9763432" y="2182761"/>
            <a:ext cx="597310" cy="5899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120269" y="868482"/>
            <a:ext cx="3546214" cy="369332"/>
          </a:xfrm>
          <a:prstGeom prst="rect">
            <a:avLst/>
          </a:prstGeom>
          <a:solidFill>
            <a:srgbClr val="FFC000"/>
          </a:solidFill>
        </p:spPr>
        <p:txBody>
          <a:bodyPr wrap="square" rtlCol="0">
            <a:spAutoFit/>
          </a:bodyPr>
          <a:lstStyle/>
          <a:p>
            <a:pPr algn="ctr"/>
            <a:r>
              <a:rPr lang="en-US" dirty="0" smtClean="0"/>
              <a:t>PM and SD, patterned</a:t>
            </a:r>
            <a:endParaRPr lang="en-US" dirty="0"/>
          </a:p>
        </p:txBody>
      </p:sp>
      <p:sp>
        <p:nvSpPr>
          <p:cNvPr id="43" name="TextBox 42"/>
          <p:cNvSpPr txBox="1"/>
          <p:nvPr/>
        </p:nvSpPr>
        <p:spPr>
          <a:xfrm>
            <a:off x="8156028" y="1220394"/>
            <a:ext cx="1447832" cy="369332"/>
          </a:xfrm>
          <a:prstGeom prst="rect">
            <a:avLst/>
          </a:prstGeom>
          <a:noFill/>
        </p:spPr>
        <p:txBody>
          <a:bodyPr wrap="none" rtlCol="0">
            <a:spAutoFit/>
          </a:bodyPr>
          <a:lstStyle/>
          <a:p>
            <a:r>
              <a:rPr lang="en-US" dirty="0" smtClean="0">
                <a:solidFill>
                  <a:schemeClr val="bg1">
                    <a:lumMod val="95000"/>
                  </a:schemeClr>
                </a:solidFill>
              </a:rPr>
              <a:t>TL160419008</a:t>
            </a:r>
            <a:endParaRPr lang="en-US" dirty="0">
              <a:solidFill>
                <a:schemeClr val="bg1">
                  <a:lumMod val="95000"/>
                </a:schemeClr>
              </a:solidFill>
            </a:endParaRPr>
          </a:p>
        </p:txBody>
      </p:sp>
    </p:spTree>
    <p:extLst>
      <p:ext uri="{BB962C8B-B14F-4D97-AF65-F5344CB8AC3E}">
        <p14:creationId xmlns:p14="http://schemas.microsoft.com/office/powerpoint/2010/main" val="20253801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846" y="-6217"/>
            <a:ext cx="13184777" cy="707886"/>
          </a:xfrm>
          <a:prstGeom prst="rect">
            <a:avLst/>
          </a:prstGeom>
        </p:spPr>
        <p:txBody>
          <a:bodyPr wrap="square">
            <a:spAutoFit/>
          </a:bodyPr>
          <a:lstStyle/>
          <a:p>
            <a:pPr marL="388620" algn="just"/>
            <a:r>
              <a:rPr lang="en-US" sz="4000" b="1" dirty="0" smtClean="0">
                <a:ea typeface="Tahoma" panose="020B0604030504040204" pitchFamily="34" charset="0"/>
                <a:cs typeface="Tahoma" panose="020B0604030504040204" pitchFamily="34" charset="0"/>
              </a:rPr>
              <a:t>Selecting </a:t>
            </a:r>
            <a:r>
              <a:rPr lang="en-US" sz="4000" b="1" dirty="0">
                <a:ea typeface="Tahoma" panose="020B0604030504040204" pitchFamily="34" charset="0"/>
                <a:cs typeface="Tahoma" panose="020B0604030504040204" pitchFamily="34" charset="0"/>
              </a:rPr>
              <a:t>elements involved in X-ray intensity calculations  </a:t>
            </a:r>
          </a:p>
        </p:txBody>
      </p:sp>
      <p:pic>
        <p:nvPicPr>
          <p:cNvPr id="4" name="Picture 3"/>
          <p:cNvPicPr>
            <a:picLocks noChangeAspect="1"/>
          </p:cNvPicPr>
          <p:nvPr/>
        </p:nvPicPr>
        <p:blipFill>
          <a:blip r:embed="rId2"/>
          <a:stretch>
            <a:fillRect/>
          </a:stretch>
        </p:blipFill>
        <p:spPr>
          <a:xfrm>
            <a:off x="2320018" y="768846"/>
            <a:ext cx="7639050" cy="4857750"/>
          </a:xfrm>
          <a:prstGeom prst="rect">
            <a:avLst/>
          </a:prstGeom>
        </p:spPr>
      </p:pic>
      <p:sp>
        <p:nvSpPr>
          <p:cNvPr id="5" name="TextBox 4"/>
          <p:cNvSpPr txBox="1"/>
          <p:nvPr/>
        </p:nvSpPr>
        <p:spPr>
          <a:xfrm>
            <a:off x="165463" y="5755592"/>
            <a:ext cx="11756571" cy="101566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Although only six chalcogenide elements are required in composition estimates, all other elements present in the area of analysis (e.g., circled) which have peak overlap with these six elements are required to take into consideration when calculating the x-ray intensities of the six elements.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6820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268" y="1026576"/>
            <a:ext cx="11160446" cy="5078313"/>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Preferential FIB milling refers to different milling rate for atoms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of different types due to their different response to the incident Ga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ions. </a:t>
            </a:r>
          </a:p>
          <a:p>
            <a:pPr marL="342900" indent="-342900" algn="just">
              <a:buFont typeface="Wingdings" panose="05000000000000000000" pitchFamily="2" charset="2"/>
              <a:buChar char="Ø"/>
            </a:pPr>
            <a:endParaRPr lang="en-US" sz="1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result of preferential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milling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is that the sample material will not be milled stoichiometrically. Thus the composition near the surface is modified compared </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to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bulk composition.</a:t>
            </a: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When the sample is relatively thick (for example, a few rows thick), the composition change near the surface may not have obvious effect on the overall composition of the PM and SD cells.  </a:t>
            </a:r>
          </a:p>
          <a:p>
            <a:pPr marL="342900" indent="-342900" algn="just">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When the sample is vey thin (for example, single row samples as required for specific bit analysis), the surface composition change, if present, may have non-negligible effect on the overall composition analysis of both PM and SD cells</a:t>
            </a:r>
            <a:r>
              <a:rPr 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endPar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527929" y="87240"/>
            <a:ext cx="11079123" cy="707886"/>
          </a:xfrm>
          <a:prstGeom prst="rect">
            <a:avLst/>
          </a:prstGeom>
        </p:spPr>
        <p:txBody>
          <a:bodyPr wrap="none">
            <a:spAutoFit/>
          </a:bodyPr>
          <a:lstStyle/>
          <a:p>
            <a:r>
              <a:rPr lang="en-US" sz="4000" b="1" dirty="0" smtClean="0"/>
              <a:t>Composition change due to preferential FIB milling </a:t>
            </a:r>
          </a:p>
        </p:txBody>
      </p:sp>
    </p:spTree>
    <p:extLst>
      <p:ext uri="{BB962C8B-B14F-4D97-AF65-F5344CB8AC3E}">
        <p14:creationId xmlns:p14="http://schemas.microsoft.com/office/powerpoint/2010/main" val="7510931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19" y="0"/>
            <a:ext cx="13324113" cy="707886"/>
          </a:xfrm>
          <a:prstGeom prst="rect">
            <a:avLst/>
          </a:prstGeom>
        </p:spPr>
        <p:txBody>
          <a:bodyPr wrap="square">
            <a:spAutoFit/>
          </a:bodyPr>
          <a:lstStyle/>
          <a:p>
            <a:pPr marL="388620" algn="ctr"/>
            <a:r>
              <a:rPr lang="en-US" sz="4000" b="1" dirty="0" smtClean="0">
                <a:ea typeface="Tahoma" panose="020B0604030504040204" pitchFamily="34" charset="0"/>
                <a:cs typeface="Tahoma" panose="020B0604030504040204" pitchFamily="34" charset="0"/>
              </a:rPr>
              <a:t>Example: effect of Ga and Pt on PM composition analysis</a:t>
            </a:r>
            <a:endParaRPr lang="en-US" sz="4000" b="1" dirty="0">
              <a:ea typeface="Tahoma" panose="020B0604030504040204" pitchFamily="34" charset="0"/>
              <a:cs typeface="Tahoma" panose="020B0604030504040204" pitchFamily="34" charset="0"/>
            </a:endParaRPr>
          </a:p>
        </p:txBody>
      </p:sp>
      <p:graphicFrame>
        <p:nvGraphicFramePr>
          <p:cNvPr id="3" name="Chart 2"/>
          <p:cNvGraphicFramePr>
            <a:graphicFrameLocks/>
          </p:cNvGraphicFramePr>
          <p:nvPr>
            <p:extLst>
              <p:ext uri="{D42A27DB-BD31-4B8C-83A1-F6EECF244321}">
                <p14:modId xmlns:p14="http://schemas.microsoft.com/office/powerpoint/2010/main" val="4068477503"/>
              </p:ext>
            </p:extLst>
          </p:nvPr>
        </p:nvGraphicFramePr>
        <p:xfrm>
          <a:off x="2264230" y="866738"/>
          <a:ext cx="7027816" cy="4332279"/>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p:cNvSpPr/>
          <p:nvPr/>
        </p:nvSpPr>
        <p:spPr>
          <a:xfrm>
            <a:off x="3381163" y="2354375"/>
            <a:ext cx="3336325" cy="8649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 y="5480965"/>
            <a:ext cx="11756571" cy="707886"/>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Without considering the Pt from protective layer deposition and Ga from Ga source, the results may not be reliable, especially when the Pt and Ga are high on sample surface.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650888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413357" y="1356102"/>
            <a:ext cx="3045417" cy="821410"/>
          </a:xfrm>
          <a:prstGeom prst="rect">
            <a:avLst/>
          </a:prstGeom>
          <a:solidFill>
            <a:srgbClr val="FFC000">
              <a:alpha val="35000"/>
            </a:srgbClr>
          </a:solidFill>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746797" y="0"/>
            <a:ext cx="10515600" cy="598131"/>
          </a:xfrm>
        </p:spPr>
        <p:txBody>
          <a:bodyPr>
            <a:normAutofit fontScale="90000"/>
          </a:bodyPr>
          <a:lstStyle/>
          <a:p>
            <a:pPr algn="ctr"/>
            <a:r>
              <a:rPr lang="en-US" sz="4000" b="1" dirty="0">
                <a:latin typeface="+mn-lt"/>
              </a:rPr>
              <a:t>Si quantification in SD delta for SxP samples</a:t>
            </a:r>
          </a:p>
        </p:txBody>
      </p:sp>
      <p:pic>
        <p:nvPicPr>
          <p:cNvPr id="4" name="Picture 3"/>
          <p:cNvPicPr>
            <a:picLocks noChangeAspect="1" noChangeArrowheads="1"/>
          </p:cNvPicPr>
          <p:nvPr/>
        </p:nvPicPr>
        <p:blipFill>
          <a:blip r:embed="rId3" cstate="print"/>
          <a:srcRect/>
          <a:stretch>
            <a:fillRect/>
          </a:stretch>
        </p:blipFill>
        <p:spPr bwMode="auto">
          <a:xfrm>
            <a:off x="1648073" y="648025"/>
            <a:ext cx="5223205" cy="2657287"/>
          </a:xfrm>
          <a:prstGeom prst="rect">
            <a:avLst/>
          </a:prstGeom>
          <a:noFill/>
          <a:ln w="9525">
            <a:noFill/>
            <a:miter lim="800000"/>
            <a:headEnd/>
            <a:tailEnd/>
          </a:ln>
          <a:effectLst/>
        </p:spPr>
      </p:pic>
      <p:graphicFrame>
        <p:nvGraphicFramePr>
          <p:cNvPr id="5122" name="Object 2"/>
          <p:cNvGraphicFramePr>
            <a:graphicFrameLocks noChangeAspect="1"/>
          </p:cNvGraphicFramePr>
          <p:nvPr/>
        </p:nvGraphicFramePr>
        <p:xfrm>
          <a:off x="7413303" y="1385296"/>
          <a:ext cx="3006725" cy="763587"/>
        </p:xfrm>
        <a:graphic>
          <a:graphicData uri="http://schemas.openxmlformats.org/presentationml/2006/ole">
            <mc:AlternateContent xmlns:mc="http://schemas.openxmlformats.org/markup-compatibility/2006">
              <mc:Choice xmlns:v="urn:schemas-microsoft-com:vml" Requires="v">
                <p:oleObj spid="_x0000_s2122" name="Equation" r:id="rId4" imgW="1701720" imgH="431640" progId="Equation.3">
                  <p:embed/>
                </p:oleObj>
              </mc:Choice>
              <mc:Fallback>
                <p:oleObj name="Equation" r:id="rId4" imgW="170172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3303" y="1385296"/>
                        <a:ext cx="3006725" cy="763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ight Arrow 6"/>
          <p:cNvSpPr/>
          <p:nvPr/>
        </p:nvSpPr>
        <p:spPr>
          <a:xfrm>
            <a:off x="6777925" y="1611825"/>
            <a:ext cx="604434" cy="317715"/>
          </a:xfrm>
          <a:prstGeom prst="rightArrow">
            <a:avLst/>
          </a:pr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 Placeholder 5"/>
          <p:cNvSpPr txBox="1">
            <a:spLocks/>
          </p:cNvSpPr>
          <p:nvPr/>
        </p:nvSpPr>
        <p:spPr>
          <a:xfrm>
            <a:off x="209080" y="3487631"/>
            <a:ext cx="11382028" cy="3113467"/>
          </a:xfrm>
          <a:prstGeom prst="rect">
            <a:avLst/>
          </a:prstGeom>
        </p:spPr>
        <p:txBody>
          <a:bodyPr/>
          <a:lstStyle/>
          <a:p>
            <a:pPr>
              <a:buFont typeface="Wingdings"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Si in SD can not be analyzed using EDS due to X-ray fluorescence effect</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p>
          <a:p>
            <a:pPr>
              <a:buFont typeface="Wingdings"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274320" indent="-274320" algn="just">
              <a:buFont typeface="Wingdings"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Ge</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As and Se are heavily overlapped in EELS analysis, which makes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conventional  EELS quantification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difficult. </a:t>
            </a:r>
            <a:endPar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buFont typeface="Wingdings"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274320" indent="-274320" algn="just">
              <a:buFont typeface="Wingdings"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new approach is developed to quantify the SD delta composition.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Using EELS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to obtain the Si atomic percent by treating the other elements as one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single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element SAG, then using EDS to get composition of Ge, As and Se</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p>
          <a:p>
            <a:pPr marL="274320" indent="-274320" algn="just">
              <a:buFont typeface="Wingdings"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274320" indent="-274320" algn="just">
              <a:buFont typeface="Wingdings"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In the above equation used for EELS analysis,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is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determined using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conventional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EELS method while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sym typeface="Symbol"/>
              </a:rPr>
              <a:t> (3.947) is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sym typeface="Symbol"/>
              </a:rPr>
              <a:t>determined from calibration of a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sym typeface="Symbol"/>
              </a:rPr>
              <a:t>standard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sym typeface="Symbol"/>
              </a:rPr>
              <a:t>sample of known Si at%.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123" name="Object 3"/>
          <p:cNvGraphicFramePr>
            <a:graphicFrameLocks noChangeAspect="1"/>
          </p:cNvGraphicFramePr>
          <p:nvPr>
            <p:extLst>
              <p:ext uri="{D42A27DB-BD31-4B8C-83A1-F6EECF244321}">
                <p14:modId xmlns:p14="http://schemas.microsoft.com/office/powerpoint/2010/main" val="1202161694"/>
              </p:ext>
            </p:extLst>
          </p:nvPr>
        </p:nvGraphicFramePr>
        <p:xfrm>
          <a:off x="6077095" y="5971939"/>
          <a:ext cx="794183" cy="304155"/>
        </p:xfrm>
        <a:graphic>
          <a:graphicData uri="http://schemas.openxmlformats.org/presentationml/2006/ole">
            <mc:AlternateContent xmlns:mc="http://schemas.openxmlformats.org/markup-compatibility/2006">
              <mc:Choice xmlns:v="urn:schemas-microsoft-com:vml" Requires="v">
                <p:oleObj spid="_x0000_s2123" name="Equation" r:id="rId6" imgW="596880" imgH="228600" progId="Equation.3">
                  <p:embed/>
                </p:oleObj>
              </mc:Choice>
              <mc:Fallback>
                <p:oleObj name="Equation" r:id="rId6" imgW="5968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7095" y="5971939"/>
                        <a:ext cx="794183" cy="30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997946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08658363"/>
              </p:ext>
            </p:extLst>
          </p:nvPr>
        </p:nvGraphicFramePr>
        <p:xfrm>
          <a:off x="2446198" y="1127762"/>
          <a:ext cx="3253562" cy="1676400"/>
        </p:xfrm>
        <a:graphic>
          <a:graphicData uri="http://schemas.openxmlformats.org/drawingml/2006/table">
            <a:tbl>
              <a:tblPr/>
              <a:tblGrid>
                <a:gridCol w="723014"/>
                <a:gridCol w="632637"/>
                <a:gridCol w="632637"/>
                <a:gridCol w="632637"/>
                <a:gridCol w="632637"/>
              </a:tblGrid>
              <a:tr h="209550">
                <a:tc>
                  <a:txBody>
                    <a:bodyPr/>
                    <a:lstStyle/>
                    <a:p>
                      <a:pPr algn="ctr" fontAlgn="b">
                        <a:lnSpc>
                          <a:spcPct val="100000"/>
                        </a:lnSpc>
                      </a:pPr>
                      <a:r>
                        <a:rPr lang="en-US" sz="1200" b="1" i="0" u="none" strike="noStrike" baseline="0" dirty="0" smtClean="0">
                          <a:solidFill>
                            <a:srgbClr val="000000"/>
                          </a:solidFill>
                          <a:latin typeface="Arial" pitchFamily="34" charset="0"/>
                          <a:cs typeface="Arial" pitchFamily="34" charset="0"/>
                        </a:rPr>
                        <a:t>SD (at.%)</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a:t>
                      </a:r>
                      <a:r>
                        <a:rPr lang="en-US" sz="1200" b="1" i="0" u="none" strike="noStrike" baseline="0" dirty="0" smtClean="0">
                          <a:solidFill>
                            <a:srgbClr val="000000"/>
                          </a:solidFill>
                          <a:latin typeface="Arial" pitchFamily="34" charset="0"/>
                          <a:cs typeface="Arial" pitchFamily="34" charset="0"/>
                        </a:rPr>
                        <a:t> 5</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 6</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 7</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 8</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Si</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FF0000"/>
                          </a:solidFill>
                          <a:latin typeface="Calibri"/>
                        </a:rPr>
                        <a:t>3.56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FF0000"/>
                          </a:solidFill>
                          <a:latin typeface="Calibri"/>
                        </a:rPr>
                        <a:t>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5.57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4.24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Ge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12.83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12.79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12.74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As</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29.15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28.65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53.79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In</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Sb</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Te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bl>
          </a:graphicData>
        </a:graphic>
      </p:graphicFrame>
      <p:sp>
        <p:nvSpPr>
          <p:cNvPr id="6" name="TextBox 17"/>
          <p:cNvSpPr txBox="1"/>
          <p:nvPr/>
        </p:nvSpPr>
        <p:spPr>
          <a:xfrm>
            <a:off x="3168193" y="823796"/>
            <a:ext cx="1828800" cy="307777"/>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chemeClr val="tx1"/>
                </a:solidFill>
                <a:latin typeface="Tahoma" pitchFamily="34" charset="0"/>
                <a:ea typeface="MS PGothic" pitchFamily="34" charset="-128"/>
                <a:cs typeface="+mn-cs"/>
              </a:defRPr>
            </a:lvl1pPr>
            <a:lvl2pPr marL="457200" algn="l" rtl="0" fontAlgn="base">
              <a:spcBef>
                <a:spcPct val="0"/>
              </a:spcBef>
              <a:spcAft>
                <a:spcPct val="0"/>
              </a:spcAft>
              <a:defRPr sz="1200" kern="1200">
                <a:solidFill>
                  <a:schemeClr val="tx1"/>
                </a:solidFill>
                <a:latin typeface="Tahoma" pitchFamily="34" charset="0"/>
                <a:ea typeface="MS PGothic" pitchFamily="34" charset="-128"/>
                <a:cs typeface="+mn-cs"/>
              </a:defRPr>
            </a:lvl2pPr>
            <a:lvl3pPr marL="914400" algn="l" rtl="0" fontAlgn="base">
              <a:spcBef>
                <a:spcPct val="0"/>
              </a:spcBef>
              <a:spcAft>
                <a:spcPct val="0"/>
              </a:spcAft>
              <a:defRPr sz="1200" kern="1200">
                <a:solidFill>
                  <a:schemeClr val="tx1"/>
                </a:solidFill>
                <a:latin typeface="Tahoma" pitchFamily="34" charset="0"/>
                <a:ea typeface="MS PGothic" pitchFamily="34" charset="-128"/>
                <a:cs typeface="+mn-cs"/>
              </a:defRPr>
            </a:lvl3pPr>
            <a:lvl4pPr marL="1371600" algn="l" rtl="0" fontAlgn="base">
              <a:spcBef>
                <a:spcPct val="0"/>
              </a:spcBef>
              <a:spcAft>
                <a:spcPct val="0"/>
              </a:spcAft>
              <a:defRPr sz="1200" kern="1200">
                <a:solidFill>
                  <a:schemeClr val="tx1"/>
                </a:solidFill>
                <a:latin typeface="Tahoma" pitchFamily="34" charset="0"/>
                <a:ea typeface="MS PGothic" pitchFamily="34" charset="-128"/>
                <a:cs typeface="+mn-cs"/>
              </a:defRPr>
            </a:lvl4pPr>
            <a:lvl5pPr marL="1828800" algn="l" rtl="0" fontAlgn="base">
              <a:spcBef>
                <a:spcPct val="0"/>
              </a:spcBef>
              <a:spcAft>
                <a:spcPct val="0"/>
              </a:spcAft>
              <a:defRPr sz="1200" kern="1200">
                <a:solidFill>
                  <a:schemeClr val="tx1"/>
                </a:solidFill>
                <a:latin typeface="Tahoma" pitchFamily="34" charset="0"/>
                <a:ea typeface="MS PGothic" pitchFamily="34" charset="-128"/>
                <a:cs typeface="+mn-cs"/>
              </a:defRPr>
            </a:lvl5pPr>
            <a:lvl6pPr marL="2286000" algn="l" defTabSz="914400" rtl="0" eaLnBrk="1" latinLnBrk="0" hangingPunct="1">
              <a:defRPr sz="1200" kern="1200">
                <a:solidFill>
                  <a:schemeClr val="tx1"/>
                </a:solidFill>
                <a:latin typeface="Tahoma" pitchFamily="34" charset="0"/>
                <a:ea typeface="MS PGothic" pitchFamily="34" charset="-128"/>
                <a:cs typeface="+mn-cs"/>
              </a:defRPr>
            </a:lvl6pPr>
            <a:lvl7pPr marL="2743200" algn="l" defTabSz="914400" rtl="0" eaLnBrk="1" latinLnBrk="0" hangingPunct="1">
              <a:defRPr sz="1200" kern="1200">
                <a:solidFill>
                  <a:schemeClr val="tx1"/>
                </a:solidFill>
                <a:latin typeface="Tahoma" pitchFamily="34" charset="0"/>
                <a:ea typeface="MS PGothic" pitchFamily="34" charset="-128"/>
                <a:cs typeface="+mn-cs"/>
              </a:defRPr>
            </a:lvl7pPr>
            <a:lvl8pPr marL="3200400" algn="l" defTabSz="914400" rtl="0" eaLnBrk="1" latinLnBrk="0" hangingPunct="1">
              <a:defRPr sz="1200" kern="1200">
                <a:solidFill>
                  <a:schemeClr val="tx1"/>
                </a:solidFill>
                <a:latin typeface="Tahoma" pitchFamily="34" charset="0"/>
                <a:ea typeface="MS PGothic" pitchFamily="34" charset="-128"/>
                <a:cs typeface="+mn-cs"/>
              </a:defRPr>
            </a:lvl8pPr>
            <a:lvl9pPr marL="3657600" algn="l" defTabSz="914400" rtl="0" eaLnBrk="1" latinLnBrk="0" hangingPunct="1">
              <a:defRPr sz="1200" kern="1200">
                <a:solidFill>
                  <a:schemeClr val="tx1"/>
                </a:solidFill>
                <a:latin typeface="Tahoma" pitchFamily="34" charset="0"/>
                <a:ea typeface="MS PGothic" pitchFamily="34" charset="-128"/>
                <a:cs typeface="+mn-cs"/>
              </a:defRPr>
            </a:lvl9pPr>
          </a:lstStyle>
          <a:p>
            <a:pPr algn="ctr"/>
            <a:r>
              <a:rPr lang="en-US" sz="1400" b="1" dirty="0">
                <a:solidFill>
                  <a:srgbClr val="FF0000"/>
                </a:solidFill>
              </a:rPr>
              <a:t>TL141029004</a:t>
            </a:r>
          </a:p>
        </p:txBody>
      </p:sp>
      <p:graphicFrame>
        <p:nvGraphicFramePr>
          <p:cNvPr id="7" name="Table 6"/>
          <p:cNvGraphicFramePr>
            <a:graphicFrameLocks noGrp="1"/>
          </p:cNvGraphicFramePr>
          <p:nvPr>
            <p:extLst>
              <p:ext uri="{D42A27DB-BD31-4B8C-83A1-F6EECF244321}">
                <p14:modId xmlns:p14="http://schemas.microsoft.com/office/powerpoint/2010/main" val="2657163056"/>
              </p:ext>
            </p:extLst>
          </p:nvPr>
        </p:nvGraphicFramePr>
        <p:xfrm>
          <a:off x="6195238" y="1127762"/>
          <a:ext cx="3253562" cy="1676400"/>
        </p:xfrm>
        <a:graphic>
          <a:graphicData uri="http://schemas.openxmlformats.org/drawingml/2006/table">
            <a:tbl>
              <a:tblPr/>
              <a:tblGrid>
                <a:gridCol w="723014"/>
                <a:gridCol w="632637"/>
                <a:gridCol w="632637"/>
                <a:gridCol w="632637"/>
                <a:gridCol w="632637"/>
              </a:tblGrid>
              <a:tr h="209550">
                <a:tc>
                  <a:txBody>
                    <a:bodyPr/>
                    <a:lstStyle/>
                    <a:p>
                      <a:pPr algn="ctr" fontAlgn="b">
                        <a:lnSpc>
                          <a:spcPct val="100000"/>
                        </a:lnSpc>
                      </a:pPr>
                      <a:r>
                        <a:rPr lang="en-US" sz="1200" b="1" i="0" u="none" strike="noStrike" baseline="0" dirty="0" smtClean="0">
                          <a:solidFill>
                            <a:srgbClr val="000000"/>
                          </a:solidFill>
                          <a:latin typeface="Arial" pitchFamily="34" charset="0"/>
                          <a:cs typeface="Arial" pitchFamily="34" charset="0"/>
                        </a:rPr>
                        <a:t>SD (at.%)</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a:t>
                      </a:r>
                      <a:r>
                        <a:rPr lang="en-US" sz="1200" b="1" i="0" u="none" strike="noStrike" baseline="0" dirty="0" smtClean="0">
                          <a:solidFill>
                            <a:srgbClr val="000000"/>
                          </a:solidFill>
                          <a:latin typeface="Arial" pitchFamily="34" charset="0"/>
                          <a:cs typeface="Arial" pitchFamily="34" charset="0"/>
                        </a:rPr>
                        <a:t> 5</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 6</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 7</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 8</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Si</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FF0000"/>
                          </a:solidFill>
                          <a:latin typeface="Calibri"/>
                        </a:rPr>
                        <a:t>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3.56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4.24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Ge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As</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28.96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28.66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29.37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52.82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52.27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53.57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In</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Sb</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Te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bl>
          </a:graphicData>
        </a:graphic>
      </p:graphicFrame>
      <p:sp>
        <p:nvSpPr>
          <p:cNvPr id="8" name="TextBox 17"/>
          <p:cNvSpPr txBox="1"/>
          <p:nvPr/>
        </p:nvSpPr>
        <p:spPr>
          <a:xfrm>
            <a:off x="6911518" y="817248"/>
            <a:ext cx="1828800" cy="307777"/>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chemeClr val="tx1"/>
                </a:solidFill>
                <a:latin typeface="Tahoma" pitchFamily="34" charset="0"/>
                <a:ea typeface="MS PGothic" pitchFamily="34" charset="-128"/>
                <a:cs typeface="+mn-cs"/>
              </a:defRPr>
            </a:lvl1pPr>
            <a:lvl2pPr marL="457200" algn="l" rtl="0" fontAlgn="base">
              <a:spcBef>
                <a:spcPct val="0"/>
              </a:spcBef>
              <a:spcAft>
                <a:spcPct val="0"/>
              </a:spcAft>
              <a:defRPr sz="1200" kern="1200">
                <a:solidFill>
                  <a:schemeClr val="tx1"/>
                </a:solidFill>
                <a:latin typeface="Tahoma" pitchFamily="34" charset="0"/>
                <a:ea typeface="MS PGothic" pitchFamily="34" charset="-128"/>
                <a:cs typeface="+mn-cs"/>
              </a:defRPr>
            </a:lvl2pPr>
            <a:lvl3pPr marL="914400" algn="l" rtl="0" fontAlgn="base">
              <a:spcBef>
                <a:spcPct val="0"/>
              </a:spcBef>
              <a:spcAft>
                <a:spcPct val="0"/>
              </a:spcAft>
              <a:defRPr sz="1200" kern="1200">
                <a:solidFill>
                  <a:schemeClr val="tx1"/>
                </a:solidFill>
                <a:latin typeface="Tahoma" pitchFamily="34" charset="0"/>
                <a:ea typeface="MS PGothic" pitchFamily="34" charset="-128"/>
                <a:cs typeface="+mn-cs"/>
              </a:defRPr>
            </a:lvl3pPr>
            <a:lvl4pPr marL="1371600" algn="l" rtl="0" fontAlgn="base">
              <a:spcBef>
                <a:spcPct val="0"/>
              </a:spcBef>
              <a:spcAft>
                <a:spcPct val="0"/>
              </a:spcAft>
              <a:defRPr sz="1200" kern="1200">
                <a:solidFill>
                  <a:schemeClr val="tx1"/>
                </a:solidFill>
                <a:latin typeface="Tahoma" pitchFamily="34" charset="0"/>
                <a:ea typeface="MS PGothic" pitchFamily="34" charset="-128"/>
                <a:cs typeface="+mn-cs"/>
              </a:defRPr>
            </a:lvl4pPr>
            <a:lvl5pPr marL="1828800" algn="l" rtl="0" fontAlgn="base">
              <a:spcBef>
                <a:spcPct val="0"/>
              </a:spcBef>
              <a:spcAft>
                <a:spcPct val="0"/>
              </a:spcAft>
              <a:defRPr sz="1200" kern="1200">
                <a:solidFill>
                  <a:schemeClr val="tx1"/>
                </a:solidFill>
                <a:latin typeface="Tahoma" pitchFamily="34" charset="0"/>
                <a:ea typeface="MS PGothic" pitchFamily="34" charset="-128"/>
                <a:cs typeface="+mn-cs"/>
              </a:defRPr>
            </a:lvl5pPr>
            <a:lvl6pPr marL="2286000" algn="l" defTabSz="914400" rtl="0" eaLnBrk="1" latinLnBrk="0" hangingPunct="1">
              <a:defRPr sz="1200" kern="1200">
                <a:solidFill>
                  <a:schemeClr val="tx1"/>
                </a:solidFill>
                <a:latin typeface="Tahoma" pitchFamily="34" charset="0"/>
                <a:ea typeface="MS PGothic" pitchFamily="34" charset="-128"/>
                <a:cs typeface="+mn-cs"/>
              </a:defRPr>
            </a:lvl6pPr>
            <a:lvl7pPr marL="2743200" algn="l" defTabSz="914400" rtl="0" eaLnBrk="1" latinLnBrk="0" hangingPunct="1">
              <a:defRPr sz="1200" kern="1200">
                <a:solidFill>
                  <a:schemeClr val="tx1"/>
                </a:solidFill>
                <a:latin typeface="Tahoma" pitchFamily="34" charset="0"/>
                <a:ea typeface="MS PGothic" pitchFamily="34" charset="-128"/>
                <a:cs typeface="+mn-cs"/>
              </a:defRPr>
            </a:lvl7pPr>
            <a:lvl8pPr marL="3200400" algn="l" defTabSz="914400" rtl="0" eaLnBrk="1" latinLnBrk="0" hangingPunct="1">
              <a:defRPr sz="1200" kern="1200">
                <a:solidFill>
                  <a:schemeClr val="tx1"/>
                </a:solidFill>
                <a:latin typeface="Tahoma" pitchFamily="34" charset="0"/>
                <a:ea typeface="MS PGothic" pitchFamily="34" charset="-128"/>
                <a:cs typeface="+mn-cs"/>
              </a:defRPr>
            </a:lvl8pPr>
            <a:lvl9pPr marL="3657600" algn="l" defTabSz="914400" rtl="0" eaLnBrk="1" latinLnBrk="0" hangingPunct="1">
              <a:defRPr sz="1200" kern="1200">
                <a:solidFill>
                  <a:schemeClr val="tx1"/>
                </a:solidFill>
                <a:latin typeface="Tahoma" pitchFamily="34" charset="0"/>
                <a:ea typeface="MS PGothic" pitchFamily="34" charset="-128"/>
                <a:cs typeface="+mn-cs"/>
              </a:defRPr>
            </a:lvl9pPr>
          </a:lstStyle>
          <a:p>
            <a:pPr algn="ctr"/>
            <a:r>
              <a:rPr lang="en-US" sz="1400" b="1" dirty="0">
                <a:solidFill>
                  <a:srgbClr val="FF0000"/>
                </a:solidFill>
              </a:rPr>
              <a:t>TL141029005</a:t>
            </a:r>
          </a:p>
        </p:txBody>
      </p:sp>
      <p:graphicFrame>
        <p:nvGraphicFramePr>
          <p:cNvPr id="9" name="Table 8"/>
          <p:cNvGraphicFramePr>
            <a:graphicFrameLocks noGrp="1"/>
          </p:cNvGraphicFramePr>
          <p:nvPr>
            <p:extLst>
              <p:ext uri="{D42A27DB-BD31-4B8C-83A1-F6EECF244321}">
                <p14:modId xmlns:p14="http://schemas.microsoft.com/office/powerpoint/2010/main" val="3246159799"/>
              </p:ext>
            </p:extLst>
          </p:nvPr>
        </p:nvGraphicFramePr>
        <p:xfrm>
          <a:off x="2446198" y="3352796"/>
          <a:ext cx="3253562" cy="1676400"/>
        </p:xfrm>
        <a:graphic>
          <a:graphicData uri="http://schemas.openxmlformats.org/drawingml/2006/table">
            <a:tbl>
              <a:tblPr/>
              <a:tblGrid>
                <a:gridCol w="723014"/>
                <a:gridCol w="632637"/>
                <a:gridCol w="632637"/>
                <a:gridCol w="632637"/>
                <a:gridCol w="632637"/>
              </a:tblGrid>
              <a:tr h="209550">
                <a:tc>
                  <a:txBody>
                    <a:bodyPr/>
                    <a:lstStyle/>
                    <a:p>
                      <a:pPr algn="ctr" fontAlgn="b">
                        <a:lnSpc>
                          <a:spcPct val="100000"/>
                        </a:lnSpc>
                      </a:pPr>
                      <a:r>
                        <a:rPr lang="en-US" sz="1200" b="1" i="0" u="none" strike="noStrike" baseline="0" dirty="0" smtClean="0">
                          <a:solidFill>
                            <a:srgbClr val="000000"/>
                          </a:solidFill>
                          <a:latin typeface="Arial" pitchFamily="34" charset="0"/>
                          <a:cs typeface="Arial" pitchFamily="34" charset="0"/>
                        </a:rPr>
                        <a:t>SD (at.%)</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a:t>
                      </a:r>
                      <a:r>
                        <a:rPr lang="en-US" sz="1200" b="1" i="0" u="none" strike="noStrike" baseline="0" dirty="0" smtClean="0">
                          <a:solidFill>
                            <a:srgbClr val="000000"/>
                          </a:solidFill>
                          <a:latin typeface="Arial" pitchFamily="34" charset="0"/>
                          <a:cs typeface="Arial" pitchFamily="34" charset="0"/>
                        </a:rPr>
                        <a:t> 5</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 6</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 7</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Box 8</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Si</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5.24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4.58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6.55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Ge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13.36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13.45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As</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30.65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30.22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30.44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29.81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In</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Sb</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Te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bl>
          </a:graphicData>
        </a:graphic>
      </p:graphicFrame>
      <p:sp>
        <p:nvSpPr>
          <p:cNvPr id="10" name="TextBox 17"/>
          <p:cNvSpPr txBox="1"/>
          <p:nvPr/>
        </p:nvSpPr>
        <p:spPr>
          <a:xfrm>
            <a:off x="3253918" y="3028947"/>
            <a:ext cx="1828800" cy="307777"/>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chemeClr val="tx1"/>
                </a:solidFill>
                <a:latin typeface="Tahoma" pitchFamily="34" charset="0"/>
                <a:ea typeface="MS PGothic" pitchFamily="34" charset="-128"/>
                <a:cs typeface="+mn-cs"/>
              </a:defRPr>
            </a:lvl1pPr>
            <a:lvl2pPr marL="457200" algn="l" rtl="0" fontAlgn="base">
              <a:spcBef>
                <a:spcPct val="0"/>
              </a:spcBef>
              <a:spcAft>
                <a:spcPct val="0"/>
              </a:spcAft>
              <a:defRPr sz="1200" kern="1200">
                <a:solidFill>
                  <a:schemeClr val="tx1"/>
                </a:solidFill>
                <a:latin typeface="Tahoma" pitchFamily="34" charset="0"/>
                <a:ea typeface="MS PGothic" pitchFamily="34" charset="-128"/>
                <a:cs typeface="+mn-cs"/>
              </a:defRPr>
            </a:lvl2pPr>
            <a:lvl3pPr marL="914400" algn="l" rtl="0" fontAlgn="base">
              <a:spcBef>
                <a:spcPct val="0"/>
              </a:spcBef>
              <a:spcAft>
                <a:spcPct val="0"/>
              </a:spcAft>
              <a:defRPr sz="1200" kern="1200">
                <a:solidFill>
                  <a:schemeClr val="tx1"/>
                </a:solidFill>
                <a:latin typeface="Tahoma" pitchFamily="34" charset="0"/>
                <a:ea typeface="MS PGothic" pitchFamily="34" charset="-128"/>
                <a:cs typeface="+mn-cs"/>
              </a:defRPr>
            </a:lvl3pPr>
            <a:lvl4pPr marL="1371600" algn="l" rtl="0" fontAlgn="base">
              <a:spcBef>
                <a:spcPct val="0"/>
              </a:spcBef>
              <a:spcAft>
                <a:spcPct val="0"/>
              </a:spcAft>
              <a:defRPr sz="1200" kern="1200">
                <a:solidFill>
                  <a:schemeClr val="tx1"/>
                </a:solidFill>
                <a:latin typeface="Tahoma" pitchFamily="34" charset="0"/>
                <a:ea typeface="MS PGothic" pitchFamily="34" charset="-128"/>
                <a:cs typeface="+mn-cs"/>
              </a:defRPr>
            </a:lvl4pPr>
            <a:lvl5pPr marL="1828800" algn="l" rtl="0" fontAlgn="base">
              <a:spcBef>
                <a:spcPct val="0"/>
              </a:spcBef>
              <a:spcAft>
                <a:spcPct val="0"/>
              </a:spcAft>
              <a:defRPr sz="1200" kern="1200">
                <a:solidFill>
                  <a:schemeClr val="tx1"/>
                </a:solidFill>
                <a:latin typeface="Tahoma" pitchFamily="34" charset="0"/>
                <a:ea typeface="MS PGothic" pitchFamily="34" charset="-128"/>
                <a:cs typeface="+mn-cs"/>
              </a:defRPr>
            </a:lvl5pPr>
            <a:lvl6pPr marL="2286000" algn="l" defTabSz="914400" rtl="0" eaLnBrk="1" latinLnBrk="0" hangingPunct="1">
              <a:defRPr sz="1200" kern="1200">
                <a:solidFill>
                  <a:schemeClr val="tx1"/>
                </a:solidFill>
                <a:latin typeface="Tahoma" pitchFamily="34" charset="0"/>
                <a:ea typeface="MS PGothic" pitchFamily="34" charset="-128"/>
                <a:cs typeface="+mn-cs"/>
              </a:defRPr>
            </a:lvl6pPr>
            <a:lvl7pPr marL="2743200" algn="l" defTabSz="914400" rtl="0" eaLnBrk="1" latinLnBrk="0" hangingPunct="1">
              <a:defRPr sz="1200" kern="1200">
                <a:solidFill>
                  <a:schemeClr val="tx1"/>
                </a:solidFill>
                <a:latin typeface="Tahoma" pitchFamily="34" charset="0"/>
                <a:ea typeface="MS PGothic" pitchFamily="34" charset="-128"/>
                <a:cs typeface="+mn-cs"/>
              </a:defRPr>
            </a:lvl7pPr>
            <a:lvl8pPr marL="3200400" algn="l" defTabSz="914400" rtl="0" eaLnBrk="1" latinLnBrk="0" hangingPunct="1">
              <a:defRPr sz="1200" kern="1200">
                <a:solidFill>
                  <a:schemeClr val="tx1"/>
                </a:solidFill>
                <a:latin typeface="Tahoma" pitchFamily="34" charset="0"/>
                <a:ea typeface="MS PGothic" pitchFamily="34" charset="-128"/>
                <a:cs typeface="+mn-cs"/>
              </a:defRPr>
            </a:lvl8pPr>
            <a:lvl9pPr marL="3657600" algn="l" defTabSz="914400" rtl="0" eaLnBrk="1" latinLnBrk="0" hangingPunct="1">
              <a:defRPr sz="1200" kern="1200">
                <a:solidFill>
                  <a:schemeClr val="tx1"/>
                </a:solidFill>
                <a:latin typeface="Tahoma" pitchFamily="34" charset="0"/>
                <a:ea typeface="MS PGothic" pitchFamily="34" charset="-128"/>
                <a:cs typeface="+mn-cs"/>
              </a:defRPr>
            </a:lvl9pPr>
          </a:lstStyle>
          <a:p>
            <a:pPr algn="ctr"/>
            <a:r>
              <a:rPr lang="en-US" sz="1400" b="1" dirty="0">
                <a:solidFill>
                  <a:srgbClr val="FF0000"/>
                </a:solidFill>
              </a:rPr>
              <a:t>TL141029007</a:t>
            </a:r>
          </a:p>
        </p:txBody>
      </p:sp>
      <p:graphicFrame>
        <p:nvGraphicFramePr>
          <p:cNvPr id="11" name="Table 10"/>
          <p:cNvGraphicFramePr>
            <a:graphicFrameLocks noGrp="1"/>
          </p:cNvGraphicFramePr>
          <p:nvPr>
            <p:extLst>
              <p:ext uri="{D42A27DB-BD31-4B8C-83A1-F6EECF244321}">
                <p14:modId xmlns:p14="http://schemas.microsoft.com/office/powerpoint/2010/main" val="3257193064"/>
              </p:ext>
            </p:extLst>
          </p:nvPr>
        </p:nvGraphicFramePr>
        <p:xfrm>
          <a:off x="6195238" y="3352796"/>
          <a:ext cx="3253562" cy="1676400"/>
        </p:xfrm>
        <a:graphic>
          <a:graphicData uri="http://schemas.openxmlformats.org/drawingml/2006/table">
            <a:tbl>
              <a:tblPr/>
              <a:tblGrid>
                <a:gridCol w="723014"/>
                <a:gridCol w="632637"/>
                <a:gridCol w="632637"/>
                <a:gridCol w="632637"/>
                <a:gridCol w="632637"/>
              </a:tblGrid>
              <a:tr h="209550">
                <a:tc>
                  <a:txBody>
                    <a:bodyPr/>
                    <a:lstStyle/>
                    <a:p>
                      <a:pPr algn="ctr" fontAlgn="b">
                        <a:lnSpc>
                          <a:spcPct val="100000"/>
                        </a:lnSpc>
                      </a:pPr>
                      <a:r>
                        <a:rPr lang="en-US" sz="1200" b="1" i="0" u="none" strike="noStrike" baseline="0" dirty="0" smtClean="0">
                          <a:solidFill>
                            <a:srgbClr val="000000"/>
                          </a:solidFill>
                          <a:latin typeface="Arial" pitchFamily="34" charset="0"/>
                          <a:cs typeface="Arial" pitchFamily="34" charset="0"/>
                        </a:rPr>
                        <a:t>SD (at.%)</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Bit</a:t>
                      </a:r>
                      <a:r>
                        <a:rPr lang="en-US" sz="1200" b="1" i="0" u="none" strike="noStrike" baseline="0" dirty="0" smtClean="0">
                          <a:solidFill>
                            <a:srgbClr val="000000"/>
                          </a:solidFill>
                          <a:latin typeface="Arial" pitchFamily="34" charset="0"/>
                          <a:cs typeface="Arial" pitchFamily="34" charset="0"/>
                        </a:rPr>
                        <a:t> 5</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Bit 6</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Bit 7</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c>
                  <a:txBody>
                    <a:bodyPr/>
                    <a:lstStyle/>
                    <a:p>
                      <a:pPr algn="ctr" fontAlgn="b">
                        <a:lnSpc>
                          <a:spcPct val="100000"/>
                        </a:lnSpc>
                        <a:spcBef>
                          <a:spcPts val="0"/>
                        </a:spcBef>
                        <a:spcAft>
                          <a:spcPts val="0"/>
                        </a:spcAft>
                      </a:pPr>
                      <a:r>
                        <a:rPr lang="en-US" sz="1200" b="1" i="0" u="none" strike="noStrike" dirty="0" smtClean="0">
                          <a:solidFill>
                            <a:srgbClr val="000000"/>
                          </a:solidFill>
                          <a:latin typeface="Arial" pitchFamily="34" charset="0"/>
                          <a:cs typeface="Arial" pitchFamily="34" charset="0"/>
                        </a:rPr>
                        <a:t>Bit 8</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B22D"/>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Si</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FF0000"/>
                          </a:solidFill>
                          <a:latin typeface="Calibri"/>
                        </a:rPr>
                        <a:t>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7.51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FF0000"/>
                          </a:solidFill>
                          <a:latin typeface="Calibri"/>
                        </a:rPr>
                        <a:t>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Ge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12.87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12.91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As</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27.02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51.48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51.66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In</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Sb</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r h="209550">
                <a:tc>
                  <a:txBody>
                    <a:bodyPr/>
                    <a:lstStyle/>
                    <a:p>
                      <a:pPr algn="ctr" fontAlgn="b"/>
                      <a:r>
                        <a:rPr lang="en-US" sz="1200" b="1" i="0" u="none" strike="noStrike" dirty="0" smtClean="0">
                          <a:solidFill>
                            <a:srgbClr val="000000"/>
                          </a:solidFill>
                          <a:latin typeface="Arial" pitchFamily="34" charset="0"/>
                          <a:cs typeface="Arial" pitchFamily="34" charset="0"/>
                        </a:rPr>
                        <a:t>Te</a:t>
                      </a:r>
                      <a:endParaRPr lang="en-US" sz="1200" b="1" i="0" u="none" strike="noStrike" dirty="0">
                        <a:solidFill>
                          <a:srgbClr val="000000"/>
                        </a:solidFill>
                        <a:latin typeface="Arial" pitchFamily="34" charset="0"/>
                        <a:cs typeface="Arial" pitchFamily="34" charset="0"/>
                      </a:endParaRPr>
                    </a:p>
                  </a:txBody>
                  <a:tcPr marL="8208" marR="8208" marT="8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a:solidFill>
                            <a:srgbClr val="000000"/>
                          </a:solidFill>
                          <a:latin typeface="Calibri"/>
                        </a:rPr>
                        <a:t>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ctr" fontAlgn="b"/>
                      <a:r>
                        <a:rPr lang="en-US" sz="1200" b="0" i="0" u="none" strike="noStrike" dirty="0">
                          <a:solidFill>
                            <a:srgbClr val="000000"/>
                          </a:solidFill>
                          <a:latin typeface="Calibri"/>
                        </a:rPr>
                        <a:t>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r>
            </a:tbl>
          </a:graphicData>
        </a:graphic>
      </p:graphicFrame>
      <p:sp>
        <p:nvSpPr>
          <p:cNvPr id="12" name="TextBox 17"/>
          <p:cNvSpPr txBox="1"/>
          <p:nvPr/>
        </p:nvSpPr>
        <p:spPr>
          <a:xfrm>
            <a:off x="6911518" y="3038472"/>
            <a:ext cx="1828800" cy="307777"/>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chemeClr val="tx1"/>
                </a:solidFill>
                <a:latin typeface="Tahoma" pitchFamily="34" charset="0"/>
                <a:ea typeface="MS PGothic" pitchFamily="34" charset="-128"/>
                <a:cs typeface="+mn-cs"/>
              </a:defRPr>
            </a:lvl1pPr>
            <a:lvl2pPr marL="457200" algn="l" rtl="0" fontAlgn="base">
              <a:spcBef>
                <a:spcPct val="0"/>
              </a:spcBef>
              <a:spcAft>
                <a:spcPct val="0"/>
              </a:spcAft>
              <a:defRPr sz="1200" kern="1200">
                <a:solidFill>
                  <a:schemeClr val="tx1"/>
                </a:solidFill>
                <a:latin typeface="Tahoma" pitchFamily="34" charset="0"/>
                <a:ea typeface="MS PGothic" pitchFamily="34" charset="-128"/>
                <a:cs typeface="+mn-cs"/>
              </a:defRPr>
            </a:lvl2pPr>
            <a:lvl3pPr marL="914400" algn="l" rtl="0" fontAlgn="base">
              <a:spcBef>
                <a:spcPct val="0"/>
              </a:spcBef>
              <a:spcAft>
                <a:spcPct val="0"/>
              </a:spcAft>
              <a:defRPr sz="1200" kern="1200">
                <a:solidFill>
                  <a:schemeClr val="tx1"/>
                </a:solidFill>
                <a:latin typeface="Tahoma" pitchFamily="34" charset="0"/>
                <a:ea typeface="MS PGothic" pitchFamily="34" charset="-128"/>
                <a:cs typeface="+mn-cs"/>
              </a:defRPr>
            </a:lvl3pPr>
            <a:lvl4pPr marL="1371600" algn="l" rtl="0" fontAlgn="base">
              <a:spcBef>
                <a:spcPct val="0"/>
              </a:spcBef>
              <a:spcAft>
                <a:spcPct val="0"/>
              </a:spcAft>
              <a:defRPr sz="1200" kern="1200">
                <a:solidFill>
                  <a:schemeClr val="tx1"/>
                </a:solidFill>
                <a:latin typeface="Tahoma" pitchFamily="34" charset="0"/>
                <a:ea typeface="MS PGothic" pitchFamily="34" charset="-128"/>
                <a:cs typeface="+mn-cs"/>
              </a:defRPr>
            </a:lvl4pPr>
            <a:lvl5pPr marL="1828800" algn="l" rtl="0" fontAlgn="base">
              <a:spcBef>
                <a:spcPct val="0"/>
              </a:spcBef>
              <a:spcAft>
                <a:spcPct val="0"/>
              </a:spcAft>
              <a:defRPr sz="1200" kern="1200">
                <a:solidFill>
                  <a:schemeClr val="tx1"/>
                </a:solidFill>
                <a:latin typeface="Tahoma" pitchFamily="34" charset="0"/>
                <a:ea typeface="MS PGothic" pitchFamily="34" charset="-128"/>
                <a:cs typeface="+mn-cs"/>
              </a:defRPr>
            </a:lvl5pPr>
            <a:lvl6pPr marL="2286000" algn="l" defTabSz="914400" rtl="0" eaLnBrk="1" latinLnBrk="0" hangingPunct="1">
              <a:defRPr sz="1200" kern="1200">
                <a:solidFill>
                  <a:schemeClr val="tx1"/>
                </a:solidFill>
                <a:latin typeface="Tahoma" pitchFamily="34" charset="0"/>
                <a:ea typeface="MS PGothic" pitchFamily="34" charset="-128"/>
                <a:cs typeface="+mn-cs"/>
              </a:defRPr>
            </a:lvl6pPr>
            <a:lvl7pPr marL="2743200" algn="l" defTabSz="914400" rtl="0" eaLnBrk="1" latinLnBrk="0" hangingPunct="1">
              <a:defRPr sz="1200" kern="1200">
                <a:solidFill>
                  <a:schemeClr val="tx1"/>
                </a:solidFill>
                <a:latin typeface="Tahoma" pitchFamily="34" charset="0"/>
                <a:ea typeface="MS PGothic" pitchFamily="34" charset="-128"/>
                <a:cs typeface="+mn-cs"/>
              </a:defRPr>
            </a:lvl7pPr>
            <a:lvl8pPr marL="3200400" algn="l" defTabSz="914400" rtl="0" eaLnBrk="1" latinLnBrk="0" hangingPunct="1">
              <a:defRPr sz="1200" kern="1200">
                <a:solidFill>
                  <a:schemeClr val="tx1"/>
                </a:solidFill>
                <a:latin typeface="Tahoma" pitchFamily="34" charset="0"/>
                <a:ea typeface="MS PGothic" pitchFamily="34" charset="-128"/>
                <a:cs typeface="+mn-cs"/>
              </a:defRPr>
            </a:lvl8pPr>
            <a:lvl9pPr marL="3657600" algn="l" defTabSz="914400" rtl="0" eaLnBrk="1" latinLnBrk="0" hangingPunct="1">
              <a:defRPr sz="1200" kern="1200">
                <a:solidFill>
                  <a:schemeClr val="tx1"/>
                </a:solidFill>
                <a:latin typeface="Tahoma" pitchFamily="34" charset="0"/>
                <a:ea typeface="MS PGothic" pitchFamily="34" charset="-128"/>
                <a:cs typeface="+mn-cs"/>
              </a:defRPr>
            </a:lvl9pPr>
          </a:lstStyle>
          <a:p>
            <a:pPr algn="ctr"/>
            <a:r>
              <a:rPr lang="en-US" sz="1400" b="1" dirty="0">
                <a:solidFill>
                  <a:srgbClr val="FF0000"/>
                </a:solidFill>
              </a:rPr>
              <a:t>TL141029008</a:t>
            </a:r>
          </a:p>
        </p:txBody>
      </p:sp>
      <p:sp>
        <p:nvSpPr>
          <p:cNvPr id="13" name="TextBox 12"/>
          <p:cNvSpPr txBox="1"/>
          <p:nvPr/>
        </p:nvSpPr>
        <p:spPr>
          <a:xfrm>
            <a:off x="1358810" y="0"/>
            <a:ext cx="9370150" cy="707886"/>
          </a:xfrm>
          <a:prstGeom prst="rect">
            <a:avLst/>
          </a:prstGeom>
          <a:noFill/>
        </p:spPr>
        <p:txBody>
          <a:bodyPr wrap="square" rtlCol="0">
            <a:spAutoFit/>
          </a:bodyPr>
          <a:lstStyle/>
          <a:p>
            <a:pPr algn="ctr"/>
            <a:r>
              <a:rPr lang="en-US" sz="4000" b="1" dirty="0" smtClean="0">
                <a:solidFill>
                  <a:srgbClr val="000000"/>
                </a:solidFill>
                <a:cs typeface="Arial" pitchFamily="34" charset="0"/>
              </a:rPr>
              <a:t>Examples of EELS analysis of Si in SD delta</a:t>
            </a:r>
            <a:endParaRPr lang="en-US" sz="4000" b="1" dirty="0">
              <a:solidFill>
                <a:srgbClr val="000000"/>
              </a:solidFill>
              <a:cs typeface="Arial" pitchFamily="34" charset="0"/>
            </a:endParaRPr>
          </a:p>
        </p:txBody>
      </p:sp>
    </p:spTree>
    <p:extLst>
      <p:ext uri="{BB962C8B-B14F-4D97-AF65-F5344CB8AC3E}">
        <p14:creationId xmlns:p14="http://schemas.microsoft.com/office/powerpoint/2010/main" val="191548525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46797" y="104503"/>
            <a:ext cx="10515600" cy="598131"/>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mn-lt"/>
              </a:rPr>
              <a:t>EELS analysis of O in PM </a:t>
            </a:r>
            <a:endParaRPr lang="en-US" sz="4000" b="1"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660" y="891709"/>
            <a:ext cx="7349450" cy="4228451"/>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029" y="1060316"/>
            <a:ext cx="3793788" cy="3793788"/>
          </a:xfrm>
          <a:prstGeom prst="rect">
            <a:avLst/>
          </a:prstGeom>
        </p:spPr>
      </p:pic>
      <p:sp>
        <p:nvSpPr>
          <p:cNvPr id="5" name="TextBox 4"/>
          <p:cNvSpPr txBox="1"/>
          <p:nvPr/>
        </p:nvSpPr>
        <p:spPr>
          <a:xfrm>
            <a:off x="3716047" y="2221182"/>
            <a:ext cx="546945" cy="369332"/>
          </a:xfrm>
          <a:prstGeom prst="rect">
            <a:avLst/>
          </a:prstGeom>
          <a:noFill/>
        </p:spPr>
        <p:txBody>
          <a:bodyPr wrap="none" rtlCol="0">
            <a:spAutoFit/>
          </a:bodyPr>
          <a:lstStyle/>
          <a:p>
            <a:r>
              <a:rPr lang="en-US" b="1" dirty="0">
                <a:solidFill>
                  <a:srgbClr val="FF0000"/>
                </a:solidFill>
                <a:latin typeface="Segoe UI" panose="020B0502040204020203" pitchFamily="34" charset="0"/>
                <a:cs typeface="Segoe UI" panose="020B0502040204020203" pitchFamily="34" charset="0"/>
              </a:rPr>
              <a:t>PM</a:t>
            </a:r>
          </a:p>
        </p:txBody>
      </p:sp>
      <p:sp>
        <p:nvSpPr>
          <p:cNvPr id="6" name="TextBox 5"/>
          <p:cNvSpPr txBox="1"/>
          <p:nvPr/>
        </p:nvSpPr>
        <p:spPr>
          <a:xfrm>
            <a:off x="3716047" y="2967964"/>
            <a:ext cx="484428" cy="369332"/>
          </a:xfrm>
          <a:prstGeom prst="rect">
            <a:avLst/>
          </a:prstGeom>
          <a:noFill/>
        </p:spPr>
        <p:txBody>
          <a:bodyPr wrap="none" rtlCol="0">
            <a:spAutoFit/>
          </a:bodyPr>
          <a:lstStyle/>
          <a:p>
            <a:r>
              <a:rPr lang="en-US" b="1" dirty="0">
                <a:solidFill>
                  <a:srgbClr val="FF0000"/>
                </a:solidFill>
                <a:latin typeface="Segoe UI" panose="020B0502040204020203" pitchFamily="34" charset="0"/>
                <a:cs typeface="Segoe UI" panose="020B0502040204020203" pitchFamily="34" charset="0"/>
              </a:rPr>
              <a:t>SD</a:t>
            </a:r>
          </a:p>
        </p:txBody>
      </p:sp>
      <p:sp>
        <p:nvSpPr>
          <p:cNvPr id="7" name="TextBox 6"/>
          <p:cNvSpPr txBox="1"/>
          <p:nvPr/>
        </p:nvSpPr>
        <p:spPr>
          <a:xfrm>
            <a:off x="3700017" y="4223935"/>
            <a:ext cx="643125" cy="369332"/>
          </a:xfrm>
          <a:prstGeom prst="rect">
            <a:avLst/>
          </a:prstGeom>
          <a:noFill/>
        </p:spPr>
        <p:txBody>
          <a:bodyPr wrap="none" rtlCol="0">
            <a:spAutoFit/>
          </a:bodyPr>
          <a:lstStyle/>
          <a:p>
            <a:r>
              <a:rPr lang="en-US" b="1" dirty="0">
                <a:solidFill>
                  <a:srgbClr val="FF0000"/>
                </a:solidFill>
                <a:latin typeface="Segoe UI" panose="020B0502040204020203" pitchFamily="34" charset="0"/>
                <a:cs typeface="Segoe UI" panose="020B0502040204020203" pitchFamily="34" charset="0"/>
              </a:rPr>
              <a:t>SiO</a:t>
            </a:r>
            <a:r>
              <a:rPr lang="en-US" b="1" baseline="-25000" dirty="0">
                <a:solidFill>
                  <a:srgbClr val="FF0000"/>
                </a:solidFill>
                <a:latin typeface="Segoe UI" panose="020B0502040204020203" pitchFamily="34" charset="0"/>
                <a:cs typeface="Segoe UI" panose="020B0502040204020203" pitchFamily="34" charset="0"/>
              </a:rPr>
              <a:t>2</a:t>
            </a:r>
          </a:p>
        </p:txBody>
      </p:sp>
      <p:sp>
        <p:nvSpPr>
          <p:cNvPr id="8" name="TextBox 7"/>
          <p:cNvSpPr txBox="1"/>
          <p:nvPr/>
        </p:nvSpPr>
        <p:spPr>
          <a:xfrm>
            <a:off x="3472390" y="3236781"/>
            <a:ext cx="1098378" cy="369332"/>
          </a:xfrm>
          <a:prstGeom prst="rect">
            <a:avLst/>
          </a:prstGeom>
          <a:noFill/>
        </p:spPr>
        <p:txBody>
          <a:bodyPr wrap="none" rtlCol="0">
            <a:spAutoFit/>
          </a:bodyPr>
          <a:lstStyle/>
          <a:p>
            <a:r>
              <a:rPr lang="en-US" b="1" dirty="0">
                <a:solidFill>
                  <a:srgbClr val="FF0000"/>
                </a:solidFill>
                <a:latin typeface="Segoe UI" panose="020B0502040204020203" pitchFamily="34" charset="0"/>
                <a:cs typeface="Segoe UI" panose="020B0502040204020203" pitchFamily="34" charset="0"/>
              </a:rPr>
              <a:t>WSiNOx</a:t>
            </a:r>
          </a:p>
        </p:txBody>
      </p:sp>
      <p:sp>
        <p:nvSpPr>
          <p:cNvPr id="9" name="TextBox 8"/>
          <p:cNvSpPr txBox="1"/>
          <p:nvPr/>
        </p:nvSpPr>
        <p:spPr>
          <a:xfrm>
            <a:off x="3700017" y="1282231"/>
            <a:ext cx="562975" cy="369332"/>
          </a:xfrm>
          <a:prstGeom prst="rect">
            <a:avLst/>
          </a:prstGeom>
          <a:noFill/>
        </p:spPr>
        <p:txBody>
          <a:bodyPr wrap="none" rtlCol="0">
            <a:spAutoFit/>
          </a:bodyPr>
          <a:lstStyle/>
          <a:p>
            <a:r>
              <a:rPr lang="en-US" b="1" dirty="0">
                <a:solidFill>
                  <a:srgbClr val="FF0000"/>
                </a:solidFill>
                <a:latin typeface="Segoe UI" panose="020B0502040204020203" pitchFamily="34" charset="0"/>
                <a:cs typeface="Segoe UI" panose="020B0502040204020203" pitchFamily="34" charset="0"/>
              </a:rPr>
              <a:t>SiN</a:t>
            </a:r>
          </a:p>
        </p:txBody>
      </p:sp>
      <p:cxnSp>
        <p:nvCxnSpPr>
          <p:cNvPr id="10" name="Straight Arrow Connector 9"/>
          <p:cNvCxnSpPr/>
          <p:nvPr/>
        </p:nvCxnSpPr>
        <p:spPr>
          <a:xfrm>
            <a:off x="1857983" y="1651563"/>
            <a:ext cx="0" cy="2686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59962" y="1050588"/>
            <a:ext cx="14136" cy="3764607"/>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85703" y="558044"/>
            <a:ext cx="601447" cy="369332"/>
          </a:xfrm>
          <a:prstGeom prst="rect">
            <a:avLst/>
          </a:prstGeom>
          <a:noFill/>
        </p:spPr>
        <p:txBody>
          <a:bodyPr wrap="none" rtlCol="0">
            <a:spAutoFit/>
          </a:bodyPr>
          <a:lstStyle/>
          <a:p>
            <a:r>
              <a:rPr lang="en-US" b="1" dirty="0">
                <a:latin typeface="Segoe UI" panose="020B0502040204020203" pitchFamily="34" charset="0"/>
                <a:cs typeface="Segoe UI" panose="020B0502040204020203" pitchFamily="34" charset="0"/>
              </a:rPr>
              <a:t>O-K</a:t>
            </a:r>
          </a:p>
        </p:txBody>
      </p:sp>
      <p:sp>
        <p:nvSpPr>
          <p:cNvPr id="13" name="Rectangle 12"/>
          <p:cNvSpPr/>
          <p:nvPr/>
        </p:nvSpPr>
        <p:spPr>
          <a:xfrm>
            <a:off x="5530168" y="5147802"/>
            <a:ext cx="5580434" cy="369332"/>
          </a:xfrm>
          <a:prstGeom prst="rect">
            <a:avLst/>
          </a:prstGeom>
        </p:spPr>
        <p:txBody>
          <a:bodyPr wrap="square">
            <a:spAutoFit/>
          </a:bodyPr>
          <a:lstStyle/>
          <a:p>
            <a:pPr algn="ctr"/>
            <a:r>
              <a:rPr lang="en-US" dirty="0"/>
              <a:t>O-K edge is superimposed at the onset of Sb-M</a:t>
            </a:r>
            <a:r>
              <a:rPr lang="en-US" baseline="-25000" dirty="0"/>
              <a:t>4,5</a:t>
            </a:r>
            <a:r>
              <a:rPr lang="en-US" dirty="0"/>
              <a:t>.</a:t>
            </a:r>
          </a:p>
        </p:txBody>
      </p:sp>
      <p:cxnSp>
        <p:nvCxnSpPr>
          <p:cNvPr id="14" name="Straight Arrow Connector 13"/>
          <p:cNvCxnSpPr/>
          <p:nvPr/>
        </p:nvCxnSpPr>
        <p:spPr>
          <a:xfrm>
            <a:off x="5673381" y="3781782"/>
            <a:ext cx="0" cy="1750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6311" y="5845160"/>
            <a:ext cx="11756571" cy="707886"/>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When analyzing O in PM, the EDS results may not be reliable due to X-ray fluorescence effect. EELS can be employed for this type of analysis using a fresh TEM sample.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41903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4498848" y="6467062"/>
            <a:ext cx="1905000" cy="246221"/>
          </a:xfrm>
        </p:spPr>
        <p:txBody>
          <a:bodyPr/>
          <a:lstStyle/>
          <a:p>
            <a:r>
              <a:rPr lang="en-US"/>
              <a:t>  </a:t>
            </a:r>
            <a:endParaRPr lang="en-US" dirty="0"/>
          </a:p>
        </p:txBody>
      </p:sp>
      <p:sp>
        <p:nvSpPr>
          <p:cNvPr id="26" name="TextBox 25"/>
          <p:cNvSpPr txBox="1"/>
          <p:nvPr/>
        </p:nvSpPr>
        <p:spPr>
          <a:xfrm>
            <a:off x="1323391" y="-25667"/>
            <a:ext cx="9220200" cy="707886"/>
          </a:xfrm>
          <a:prstGeom prst="rect">
            <a:avLst/>
          </a:prstGeom>
          <a:noFill/>
        </p:spPr>
        <p:txBody>
          <a:bodyPr wrap="square" rtlCol="0">
            <a:spAutoFit/>
          </a:bodyPr>
          <a:lstStyle/>
          <a:p>
            <a:pPr algn="ctr"/>
            <a:r>
              <a:rPr lang="en-US" sz="4000" b="1" dirty="0">
                <a:solidFill>
                  <a:srgbClr val="000000"/>
                </a:solidFill>
              </a:rPr>
              <a:t> </a:t>
            </a:r>
            <a:r>
              <a:rPr lang="en-US" sz="4000" b="1" dirty="0" smtClean="0">
                <a:solidFill>
                  <a:srgbClr val="000000"/>
                </a:solidFill>
              </a:rPr>
              <a:t>Analysis of O in SD using </a:t>
            </a:r>
            <a:r>
              <a:rPr lang="en-US" sz="4000" b="1" dirty="0" smtClean="0">
                <a:solidFill>
                  <a:srgbClr val="000000"/>
                </a:solidFill>
                <a:ea typeface="Tahoma" panose="020B0604030504040204" pitchFamily="34" charset="0"/>
                <a:cs typeface="Tahoma" panose="020B0604030504040204" pitchFamily="34" charset="0"/>
              </a:rPr>
              <a:t>EFTEM/EELS</a:t>
            </a:r>
            <a:endParaRPr lang="en-US" sz="4000" b="1" dirty="0">
              <a:solidFill>
                <a:srgbClr val="000000"/>
              </a:solidFill>
              <a:latin typeface="+mj-lt"/>
            </a:endParaRPr>
          </a:p>
        </p:txBody>
      </p:sp>
      <p:grpSp>
        <p:nvGrpSpPr>
          <p:cNvPr id="5" name="Group 4"/>
          <p:cNvGrpSpPr/>
          <p:nvPr/>
        </p:nvGrpSpPr>
        <p:grpSpPr>
          <a:xfrm>
            <a:off x="3038716" y="1018032"/>
            <a:ext cx="6871638" cy="4468368"/>
            <a:chOff x="1514715" y="974019"/>
            <a:chExt cx="6511361" cy="4207581"/>
          </a:xfrm>
        </p:grpSpPr>
        <p:pic>
          <p:nvPicPr>
            <p:cNvPr id="58" name="Picture 57"/>
            <p:cNvPicPr>
              <a:picLocks noChangeAspect="1"/>
            </p:cNvPicPr>
            <p:nvPr/>
          </p:nvPicPr>
          <p:blipFill rotWithShape="1">
            <a:blip r:embed="rId2">
              <a:extLst>
                <a:ext uri="{28A0092B-C50C-407E-A947-70E740481C1C}">
                  <a14:useLocalDpi xmlns:a14="http://schemas.microsoft.com/office/drawing/2010/main" val="0"/>
                </a:ext>
              </a:extLst>
            </a:blip>
            <a:srcRect l="20557" b="10304"/>
            <a:stretch/>
          </p:blipFill>
          <p:spPr>
            <a:xfrm>
              <a:off x="5899868" y="3136442"/>
              <a:ext cx="2126208" cy="2045158"/>
            </a:xfrm>
            <a:prstGeom prst="rect">
              <a:avLst/>
            </a:prstGeom>
          </p:spPr>
        </p:pic>
        <p:grpSp>
          <p:nvGrpSpPr>
            <p:cNvPr id="4" name="Group 3"/>
            <p:cNvGrpSpPr/>
            <p:nvPr/>
          </p:nvGrpSpPr>
          <p:grpSpPr>
            <a:xfrm>
              <a:off x="1514715" y="974019"/>
              <a:ext cx="6486285" cy="4207581"/>
              <a:chOff x="1514715" y="974019"/>
              <a:chExt cx="6486285" cy="4207581"/>
            </a:xfrm>
          </p:grpSpPr>
          <p:pic>
            <p:nvPicPr>
              <p:cNvPr id="25" name="Picture 24" descr="Oxygen map.tif"/>
              <p:cNvPicPr>
                <a:picLocks noChangeAspect="1"/>
              </p:cNvPicPr>
              <p:nvPr/>
            </p:nvPicPr>
            <p:blipFill>
              <a:blip r:embed="rId3" cstate="print"/>
              <a:srcRect l="23906" b="23906"/>
              <a:stretch>
                <a:fillRect/>
              </a:stretch>
            </p:blipFill>
            <p:spPr>
              <a:xfrm>
                <a:off x="3743556" y="3162501"/>
                <a:ext cx="2107561" cy="2019099"/>
              </a:xfrm>
              <a:prstGeom prst="rect">
                <a:avLst/>
              </a:prstGeom>
            </p:spPr>
          </p:pic>
          <p:pic>
            <p:nvPicPr>
              <p:cNvPr id="21" name="Picture 20" descr="Oxygen map 000.tif"/>
              <p:cNvPicPr>
                <a:picLocks noChangeAspect="1"/>
              </p:cNvPicPr>
              <p:nvPr/>
            </p:nvPicPr>
            <p:blipFill>
              <a:blip r:embed="rId4" cstate="print">
                <a:lum bright="-3000"/>
              </a:blip>
              <a:srcRect t="7031" r="7031"/>
              <a:stretch>
                <a:fillRect/>
              </a:stretch>
            </p:blipFill>
            <p:spPr>
              <a:xfrm>
                <a:off x="3760759" y="1031196"/>
                <a:ext cx="2107575" cy="2019099"/>
              </a:xfrm>
              <a:prstGeom prst="rect">
                <a:avLst/>
              </a:prstGeom>
            </p:spPr>
          </p:pic>
          <p:pic>
            <p:nvPicPr>
              <p:cNvPr id="23" name="Picture 22" descr="Silicon map 001.tif"/>
              <p:cNvPicPr>
                <a:picLocks noChangeAspect="1"/>
              </p:cNvPicPr>
              <p:nvPr/>
            </p:nvPicPr>
            <p:blipFill>
              <a:blip r:embed="rId5" cstate="print"/>
              <a:srcRect t="7031" r="7031"/>
              <a:stretch>
                <a:fillRect/>
              </a:stretch>
            </p:blipFill>
            <p:spPr>
              <a:xfrm>
                <a:off x="5893425" y="1031196"/>
                <a:ext cx="2107575" cy="2019099"/>
              </a:xfrm>
              <a:prstGeom prst="rect">
                <a:avLst/>
              </a:prstGeom>
            </p:spPr>
          </p:pic>
          <p:pic>
            <p:nvPicPr>
              <p:cNvPr id="19" name="Picture 18" descr="image.tif"/>
              <p:cNvPicPr>
                <a:picLocks noChangeAspect="1"/>
              </p:cNvPicPr>
              <p:nvPr/>
            </p:nvPicPr>
            <p:blipFill>
              <a:blip r:embed="rId6" cstate="print"/>
              <a:srcRect t="14063" r="14063"/>
              <a:stretch>
                <a:fillRect/>
              </a:stretch>
            </p:blipFill>
            <p:spPr>
              <a:xfrm>
                <a:off x="1590458" y="1031196"/>
                <a:ext cx="2107575" cy="2019099"/>
              </a:xfrm>
              <a:prstGeom prst="rect">
                <a:avLst/>
              </a:prstGeom>
            </p:spPr>
          </p:pic>
          <p:pic>
            <p:nvPicPr>
              <p:cNvPr id="9" name="Picture 8" descr="image after EDS.tif"/>
              <p:cNvPicPr>
                <a:picLocks noChangeAspect="1"/>
              </p:cNvPicPr>
              <p:nvPr/>
            </p:nvPicPr>
            <p:blipFill>
              <a:blip r:embed="rId7" cstate="print"/>
              <a:stretch>
                <a:fillRect/>
              </a:stretch>
            </p:blipFill>
            <p:spPr>
              <a:xfrm>
                <a:off x="1588697" y="3162501"/>
                <a:ext cx="2096483" cy="2019099"/>
              </a:xfrm>
              <a:prstGeom prst="rect">
                <a:avLst/>
              </a:prstGeom>
            </p:spPr>
          </p:pic>
          <p:cxnSp>
            <p:nvCxnSpPr>
              <p:cNvPr id="30" name="Straight Arrow Connector 29"/>
              <p:cNvCxnSpPr/>
              <p:nvPr/>
            </p:nvCxnSpPr>
            <p:spPr bwMode="auto">
              <a:xfrm flipH="1">
                <a:off x="2717284" y="1780982"/>
                <a:ext cx="439550" cy="489193"/>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31" name="TextBox 30"/>
              <p:cNvSpPr txBox="1"/>
              <p:nvPr/>
            </p:nvSpPr>
            <p:spPr>
              <a:xfrm>
                <a:off x="2717283" y="1283559"/>
                <a:ext cx="838587" cy="570516"/>
              </a:xfrm>
              <a:prstGeom prst="rect">
                <a:avLst/>
              </a:prstGeom>
              <a:noFill/>
            </p:spPr>
            <p:txBody>
              <a:bodyPr wrap="square" rtlCol="0">
                <a:spAutoFit/>
              </a:bodyPr>
              <a:lstStyle/>
              <a:p>
                <a:pPr algn="ctr"/>
                <a:r>
                  <a:rPr lang="en-US" sz="1400" b="1" dirty="0">
                    <a:solidFill>
                      <a:schemeClr val="bg1"/>
                    </a:solidFill>
                  </a:rPr>
                  <a:t>SD delta</a:t>
                </a:r>
              </a:p>
            </p:txBody>
          </p:sp>
          <p:sp>
            <p:nvSpPr>
              <p:cNvPr id="33" name="TextBox 32"/>
              <p:cNvSpPr txBox="1"/>
              <p:nvPr/>
            </p:nvSpPr>
            <p:spPr>
              <a:xfrm>
                <a:off x="4819928" y="1253936"/>
                <a:ext cx="838587" cy="570516"/>
              </a:xfrm>
              <a:prstGeom prst="rect">
                <a:avLst/>
              </a:prstGeom>
              <a:noFill/>
            </p:spPr>
            <p:txBody>
              <a:bodyPr wrap="square" rtlCol="0">
                <a:spAutoFit/>
              </a:bodyPr>
              <a:lstStyle/>
              <a:p>
                <a:pPr algn="ctr"/>
                <a:r>
                  <a:rPr lang="en-US" sz="1400" b="1" dirty="0">
                    <a:solidFill>
                      <a:schemeClr val="bg1"/>
                    </a:solidFill>
                  </a:rPr>
                  <a:t>SD delta</a:t>
                </a:r>
              </a:p>
            </p:txBody>
          </p:sp>
          <p:cxnSp>
            <p:nvCxnSpPr>
              <p:cNvPr id="34" name="Straight Arrow Connector 33"/>
              <p:cNvCxnSpPr/>
              <p:nvPr/>
            </p:nvCxnSpPr>
            <p:spPr bwMode="auto">
              <a:xfrm flipH="1">
                <a:off x="6920780" y="1795143"/>
                <a:ext cx="375935" cy="582949"/>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35" name="TextBox 34"/>
              <p:cNvSpPr txBox="1"/>
              <p:nvPr/>
            </p:nvSpPr>
            <p:spPr>
              <a:xfrm>
                <a:off x="6936461" y="1325511"/>
                <a:ext cx="838587" cy="570516"/>
              </a:xfrm>
              <a:prstGeom prst="rect">
                <a:avLst/>
              </a:prstGeom>
              <a:noFill/>
            </p:spPr>
            <p:txBody>
              <a:bodyPr wrap="square" rtlCol="0">
                <a:spAutoFit/>
              </a:bodyPr>
              <a:lstStyle/>
              <a:p>
                <a:pPr algn="ctr"/>
                <a:r>
                  <a:rPr lang="en-US" sz="1400" b="1" dirty="0">
                    <a:solidFill>
                      <a:schemeClr val="bg1"/>
                    </a:solidFill>
                  </a:rPr>
                  <a:t>SD delta</a:t>
                </a:r>
              </a:p>
            </p:txBody>
          </p:sp>
          <p:cxnSp>
            <p:nvCxnSpPr>
              <p:cNvPr id="36" name="Straight Arrow Connector 35"/>
              <p:cNvCxnSpPr/>
              <p:nvPr/>
            </p:nvCxnSpPr>
            <p:spPr bwMode="auto">
              <a:xfrm flipH="1">
                <a:off x="2581628" y="1560770"/>
                <a:ext cx="271311" cy="80925"/>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cxnSp>
            <p:nvCxnSpPr>
              <p:cNvPr id="37" name="Straight Arrow Connector 36"/>
              <p:cNvCxnSpPr/>
              <p:nvPr/>
            </p:nvCxnSpPr>
            <p:spPr bwMode="auto">
              <a:xfrm flipH="1">
                <a:off x="6791863" y="1660764"/>
                <a:ext cx="289196" cy="80924"/>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cxnSp>
            <p:nvCxnSpPr>
              <p:cNvPr id="38" name="Straight Arrow Connector 37"/>
              <p:cNvCxnSpPr/>
              <p:nvPr/>
            </p:nvCxnSpPr>
            <p:spPr bwMode="auto">
              <a:xfrm flipH="1">
                <a:off x="4846340" y="1732509"/>
                <a:ext cx="392882" cy="509633"/>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cxnSp>
            <p:nvCxnSpPr>
              <p:cNvPr id="39" name="Straight Arrow Connector 38"/>
              <p:cNvCxnSpPr/>
              <p:nvPr/>
            </p:nvCxnSpPr>
            <p:spPr bwMode="auto">
              <a:xfrm flipH="1">
                <a:off x="4684288" y="1579839"/>
                <a:ext cx="271311" cy="80925"/>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cxnSp>
            <p:nvCxnSpPr>
              <p:cNvPr id="40" name="Straight Arrow Connector 39"/>
              <p:cNvCxnSpPr/>
              <p:nvPr/>
            </p:nvCxnSpPr>
            <p:spPr bwMode="auto">
              <a:xfrm flipH="1">
                <a:off x="2265443" y="4021140"/>
                <a:ext cx="439550" cy="489193"/>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41" name="TextBox 40"/>
              <p:cNvSpPr txBox="1"/>
              <p:nvPr/>
            </p:nvSpPr>
            <p:spPr>
              <a:xfrm>
                <a:off x="2318247" y="3567231"/>
                <a:ext cx="838587" cy="570516"/>
              </a:xfrm>
              <a:prstGeom prst="rect">
                <a:avLst/>
              </a:prstGeom>
              <a:noFill/>
            </p:spPr>
            <p:txBody>
              <a:bodyPr wrap="square" rtlCol="0">
                <a:spAutoFit/>
              </a:bodyPr>
              <a:lstStyle/>
              <a:p>
                <a:pPr algn="ctr"/>
                <a:r>
                  <a:rPr lang="en-US" sz="1400" b="1" dirty="0">
                    <a:solidFill>
                      <a:schemeClr val="bg1"/>
                    </a:solidFill>
                  </a:rPr>
                  <a:t>SD delta</a:t>
                </a:r>
              </a:p>
            </p:txBody>
          </p:sp>
          <p:sp>
            <p:nvSpPr>
              <p:cNvPr id="42" name="TextBox 41"/>
              <p:cNvSpPr txBox="1"/>
              <p:nvPr/>
            </p:nvSpPr>
            <p:spPr>
              <a:xfrm>
                <a:off x="4479753" y="3539344"/>
                <a:ext cx="838587" cy="570516"/>
              </a:xfrm>
              <a:prstGeom prst="rect">
                <a:avLst/>
              </a:prstGeom>
              <a:noFill/>
            </p:spPr>
            <p:txBody>
              <a:bodyPr wrap="square" rtlCol="0">
                <a:spAutoFit/>
              </a:bodyPr>
              <a:lstStyle/>
              <a:p>
                <a:pPr algn="ctr"/>
                <a:r>
                  <a:rPr lang="en-US" sz="1400" b="1" dirty="0">
                    <a:solidFill>
                      <a:schemeClr val="bg1"/>
                    </a:solidFill>
                  </a:rPr>
                  <a:t>SD delta</a:t>
                </a:r>
              </a:p>
            </p:txBody>
          </p:sp>
          <p:cxnSp>
            <p:nvCxnSpPr>
              <p:cNvPr id="43" name="Straight Arrow Connector 42"/>
              <p:cNvCxnSpPr/>
              <p:nvPr/>
            </p:nvCxnSpPr>
            <p:spPr bwMode="auto">
              <a:xfrm flipH="1">
                <a:off x="6792215" y="3950790"/>
                <a:ext cx="375935" cy="582949"/>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44" name="TextBox 43"/>
              <p:cNvSpPr txBox="1"/>
              <p:nvPr/>
            </p:nvSpPr>
            <p:spPr>
              <a:xfrm>
                <a:off x="6764354" y="3507630"/>
                <a:ext cx="838587" cy="570516"/>
              </a:xfrm>
              <a:prstGeom prst="rect">
                <a:avLst/>
              </a:prstGeom>
              <a:noFill/>
            </p:spPr>
            <p:txBody>
              <a:bodyPr wrap="square" rtlCol="0">
                <a:spAutoFit/>
              </a:bodyPr>
              <a:lstStyle/>
              <a:p>
                <a:pPr algn="ctr"/>
                <a:r>
                  <a:rPr lang="en-US" sz="1400" b="1" dirty="0">
                    <a:solidFill>
                      <a:schemeClr val="bg1"/>
                    </a:solidFill>
                  </a:rPr>
                  <a:t>SD delta</a:t>
                </a:r>
              </a:p>
            </p:txBody>
          </p:sp>
          <p:cxnSp>
            <p:nvCxnSpPr>
              <p:cNvPr id="45" name="Straight Arrow Connector 44"/>
              <p:cNvCxnSpPr/>
              <p:nvPr/>
            </p:nvCxnSpPr>
            <p:spPr bwMode="auto">
              <a:xfrm flipH="1">
                <a:off x="2164920" y="3878597"/>
                <a:ext cx="271311" cy="80925"/>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cxnSp>
            <p:nvCxnSpPr>
              <p:cNvPr id="46" name="Straight Arrow Connector 45"/>
              <p:cNvCxnSpPr/>
              <p:nvPr/>
            </p:nvCxnSpPr>
            <p:spPr bwMode="auto">
              <a:xfrm flipH="1">
                <a:off x="6607928" y="3900922"/>
                <a:ext cx="312852" cy="201142"/>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cxnSp>
            <p:nvCxnSpPr>
              <p:cNvPr id="47" name="Straight Arrow Connector 46"/>
              <p:cNvCxnSpPr/>
              <p:nvPr/>
            </p:nvCxnSpPr>
            <p:spPr bwMode="auto">
              <a:xfrm flipH="1">
                <a:off x="4551509" y="3959522"/>
                <a:ext cx="392882" cy="509633"/>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cxnSp>
            <p:nvCxnSpPr>
              <p:cNvPr id="48" name="Straight Arrow Connector 47"/>
              <p:cNvCxnSpPr/>
              <p:nvPr/>
            </p:nvCxnSpPr>
            <p:spPr bwMode="auto">
              <a:xfrm flipH="1">
                <a:off x="4357478" y="3900922"/>
                <a:ext cx="244550" cy="120218"/>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49" name="TextBox 48"/>
              <p:cNvSpPr txBox="1"/>
              <p:nvPr/>
            </p:nvSpPr>
            <p:spPr>
              <a:xfrm>
                <a:off x="1904036" y="974019"/>
                <a:ext cx="1314561" cy="335598"/>
              </a:xfrm>
              <a:prstGeom prst="rect">
                <a:avLst/>
              </a:prstGeom>
              <a:noFill/>
            </p:spPr>
            <p:txBody>
              <a:bodyPr wrap="square" rtlCol="0">
                <a:spAutoFit/>
              </a:bodyPr>
              <a:lstStyle/>
              <a:p>
                <a:pPr algn="ctr"/>
                <a:r>
                  <a:rPr lang="en-US" sz="1400" b="1" dirty="0">
                    <a:solidFill>
                      <a:srgbClr val="FF0000"/>
                    </a:solidFill>
                  </a:rPr>
                  <a:t>TEM image</a:t>
                </a:r>
              </a:p>
            </p:txBody>
          </p:sp>
          <p:sp>
            <p:nvSpPr>
              <p:cNvPr id="50" name="TextBox 49"/>
              <p:cNvSpPr txBox="1"/>
              <p:nvPr/>
            </p:nvSpPr>
            <p:spPr>
              <a:xfrm>
                <a:off x="4297528" y="1023949"/>
                <a:ext cx="884160" cy="335598"/>
              </a:xfrm>
              <a:prstGeom prst="rect">
                <a:avLst/>
              </a:prstGeom>
              <a:noFill/>
            </p:spPr>
            <p:txBody>
              <a:bodyPr wrap="square" rtlCol="0">
                <a:spAutoFit/>
              </a:bodyPr>
              <a:lstStyle/>
              <a:p>
                <a:pPr algn="ctr"/>
                <a:r>
                  <a:rPr lang="en-US" sz="1400" b="1" dirty="0">
                    <a:solidFill>
                      <a:srgbClr val="FF0000"/>
                    </a:solidFill>
                  </a:rPr>
                  <a:t>O map</a:t>
                </a:r>
              </a:p>
            </p:txBody>
          </p:sp>
          <p:sp>
            <p:nvSpPr>
              <p:cNvPr id="51" name="TextBox 50"/>
              <p:cNvSpPr txBox="1"/>
              <p:nvPr/>
            </p:nvSpPr>
            <p:spPr>
              <a:xfrm>
                <a:off x="6518567" y="1023949"/>
                <a:ext cx="857363" cy="335598"/>
              </a:xfrm>
              <a:prstGeom prst="rect">
                <a:avLst/>
              </a:prstGeom>
              <a:noFill/>
            </p:spPr>
            <p:txBody>
              <a:bodyPr wrap="square" rtlCol="0">
                <a:spAutoFit/>
              </a:bodyPr>
              <a:lstStyle/>
              <a:p>
                <a:pPr algn="ctr"/>
                <a:r>
                  <a:rPr lang="en-US" sz="1400" b="1" dirty="0">
                    <a:solidFill>
                      <a:srgbClr val="FF0000"/>
                    </a:solidFill>
                  </a:rPr>
                  <a:t>Si map</a:t>
                </a:r>
              </a:p>
            </p:txBody>
          </p:sp>
          <p:sp>
            <p:nvSpPr>
              <p:cNvPr id="52" name="TextBox 51"/>
              <p:cNvSpPr txBox="1"/>
              <p:nvPr/>
            </p:nvSpPr>
            <p:spPr>
              <a:xfrm>
                <a:off x="1964887" y="3114149"/>
                <a:ext cx="1314561" cy="335598"/>
              </a:xfrm>
              <a:prstGeom prst="rect">
                <a:avLst/>
              </a:prstGeom>
              <a:noFill/>
            </p:spPr>
            <p:txBody>
              <a:bodyPr wrap="square" rtlCol="0">
                <a:spAutoFit/>
              </a:bodyPr>
              <a:lstStyle/>
              <a:p>
                <a:pPr algn="ctr"/>
                <a:r>
                  <a:rPr lang="en-US" sz="1400" b="1" dirty="0">
                    <a:solidFill>
                      <a:srgbClr val="FF0000"/>
                    </a:solidFill>
                  </a:rPr>
                  <a:t>TEM image</a:t>
                </a:r>
              </a:p>
            </p:txBody>
          </p:sp>
          <p:sp>
            <p:nvSpPr>
              <p:cNvPr id="53" name="TextBox 52"/>
              <p:cNvSpPr txBox="1"/>
              <p:nvPr/>
            </p:nvSpPr>
            <p:spPr>
              <a:xfrm>
                <a:off x="4349038" y="3116849"/>
                <a:ext cx="832650" cy="335598"/>
              </a:xfrm>
              <a:prstGeom prst="rect">
                <a:avLst/>
              </a:prstGeom>
              <a:noFill/>
            </p:spPr>
            <p:txBody>
              <a:bodyPr wrap="square" rtlCol="0">
                <a:spAutoFit/>
              </a:bodyPr>
              <a:lstStyle/>
              <a:p>
                <a:pPr algn="ctr"/>
                <a:r>
                  <a:rPr lang="en-US" sz="1400" b="1" dirty="0">
                    <a:solidFill>
                      <a:srgbClr val="FF0000"/>
                    </a:solidFill>
                  </a:rPr>
                  <a:t>O map</a:t>
                </a:r>
              </a:p>
            </p:txBody>
          </p:sp>
          <p:sp>
            <p:nvSpPr>
              <p:cNvPr id="54" name="TextBox 53"/>
              <p:cNvSpPr txBox="1"/>
              <p:nvPr/>
            </p:nvSpPr>
            <p:spPr>
              <a:xfrm>
                <a:off x="6419067" y="3124670"/>
                <a:ext cx="875595" cy="335598"/>
              </a:xfrm>
              <a:prstGeom prst="rect">
                <a:avLst/>
              </a:prstGeom>
              <a:noFill/>
            </p:spPr>
            <p:txBody>
              <a:bodyPr wrap="square" rtlCol="0">
                <a:spAutoFit/>
              </a:bodyPr>
              <a:lstStyle/>
              <a:p>
                <a:pPr algn="ctr"/>
                <a:r>
                  <a:rPr lang="en-US" sz="1400" b="1" dirty="0">
                    <a:solidFill>
                      <a:srgbClr val="FF0000"/>
                    </a:solidFill>
                  </a:rPr>
                  <a:t>Si map</a:t>
                </a:r>
              </a:p>
            </p:txBody>
          </p:sp>
          <p:sp>
            <p:nvSpPr>
              <p:cNvPr id="22" name="Rectangle 21"/>
              <p:cNvSpPr/>
              <p:nvPr/>
            </p:nvSpPr>
            <p:spPr bwMode="auto">
              <a:xfrm>
                <a:off x="1673787" y="2923783"/>
                <a:ext cx="383880" cy="60092"/>
              </a:xfrm>
              <a:prstGeom prst="rect">
                <a:avLst/>
              </a:prstGeom>
              <a:solidFill>
                <a:schemeClr val="bg1"/>
              </a:solidFill>
              <a:ln w="9525" cap="rnd" cmpd="sng" algn="ctr">
                <a:solidFill>
                  <a:schemeClr val="bg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eaLnBrk="0" fontAlgn="base" hangingPunct="0">
                  <a:spcBef>
                    <a:spcPct val="0"/>
                  </a:spcBef>
                  <a:spcAft>
                    <a:spcPct val="0"/>
                  </a:spcAft>
                </a:pPr>
                <a:endParaRPr lang="en-US" sz="1200">
                  <a:latin typeface="Tahoma" pitchFamily="34" charset="0"/>
                </a:endParaRPr>
              </a:p>
            </p:txBody>
          </p:sp>
          <p:sp>
            <p:nvSpPr>
              <p:cNvPr id="24" name="TextBox 23"/>
              <p:cNvSpPr txBox="1"/>
              <p:nvPr/>
            </p:nvSpPr>
            <p:spPr>
              <a:xfrm>
                <a:off x="1514715" y="2625938"/>
                <a:ext cx="1129530" cy="402718"/>
              </a:xfrm>
              <a:prstGeom prst="rect">
                <a:avLst/>
              </a:prstGeom>
              <a:noFill/>
            </p:spPr>
            <p:txBody>
              <a:bodyPr wrap="square" rtlCol="0">
                <a:spAutoFit/>
              </a:bodyPr>
              <a:lstStyle/>
              <a:p>
                <a:r>
                  <a:rPr lang="en-US" dirty="0">
                    <a:solidFill>
                      <a:schemeClr val="bg1"/>
                    </a:solidFill>
                  </a:rPr>
                  <a:t>20 nm</a:t>
                </a:r>
              </a:p>
            </p:txBody>
          </p:sp>
          <p:sp>
            <p:nvSpPr>
              <p:cNvPr id="55" name="Rectangle 54"/>
              <p:cNvSpPr/>
              <p:nvPr/>
            </p:nvSpPr>
            <p:spPr bwMode="auto">
              <a:xfrm>
                <a:off x="1662540" y="5035968"/>
                <a:ext cx="338717" cy="57689"/>
              </a:xfrm>
              <a:prstGeom prst="rect">
                <a:avLst/>
              </a:prstGeom>
              <a:solidFill>
                <a:schemeClr val="bg1"/>
              </a:solidFill>
              <a:ln w="9525" cap="rnd" cmpd="sng" algn="ctr">
                <a:solidFill>
                  <a:schemeClr val="bg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eaLnBrk="0" fontAlgn="base" hangingPunct="0">
                  <a:spcBef>
                    <a:spcPct val="0"/>
                  </a:spcBef>
                  <a:spcAft>
                    <a:spcPct val="0"/>
                  </a:spcAft>
                </a:pPr>
                <a:endParaRPr lang="en-US" sz="1200">
                  <a:latin typeface="Tahoma" pitchFamily="34" charset="0"/>
                </a:endParaRPr>
              </a:p>
            </p:txBody>
          </p:sp>
          <p:sp>
            <p:nvSpPr>
              <p:cNvPr id="56" name="TextBox 55"/>
              <p:cNvSpPr txBox="1"/>
              <p:nvPr/>
            </p:nvSpPr>
            <p:spPr>
              <a:xfrm>
                <a:off x="1524005" y="4709025"/>
                <a:ext cx="965002" cy="402718"/>
              </a:xfrm>
              <a:prstGeom prst="rect">
                <a:avLst/>
              </a:prstGeom>
              <a:noFill/>
            </p:spPr>
            <p:txBody>
              <a:bodyPr wrap="square" rtlCol="0">
                <a:spAutoFit/>
              </a:bodyPr>
              <a:lstStyle/>
              <a:p>
                <a:r>
                  <a:rPr lang="en-US" dirty="0">
                    <a:solidFill>
                      <a:schemeClr val="bg1"/>
                    </a:solidFill>
                  </a:rPr>
                  <a:t>20 nm</a:t>
                </a:r>
              </a:p>
            </p:txBody>
          </p:sp>
        </p:grpSp>
      </p:grpSp>
      <p:sp>
        <p:nvSpPr>
          <p:cNvPr id="6" name="Rectangle 5"/>
          <p:cNvSpPr/>
          <p:nvPr/>
        </p:nvSpPr>
        <p:spPr>
          <a:xfrm>
            <a:off x="676040" y="5812398"/>
            <a:ext cx="10983541" cy="707886"/>
          </a:xfrm>
          <a:prstGeom prst="rect">
            <a:avLst/>
          </a:prstGeom>
        </p:spPr>
        <p:txBody>
          <a:bodyPr wrap="square">
            <a:spAutoFit/>
          </a:bodyPr>
          <a:lstStyle/>
          <a:p>
            <a:pPr marL="171450" indent="-171450" algn="just">
              <a:buClr>
                <a:schemeClr val="tx1"/>
              </a:buClr>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combination of EFTEM/EELS can be used to analyze the presence and distribution of O in SD, assuming that EFTEM provides much less damage compared with EELS spectrum imaging. </a:t>
            </a:r>
            <a:endPar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Box 56"/>
          <p:cNvSpPr txBox="1"/>
          <p:nvPr/>
        </p:nvSpPr>
        <p:spPr>
          <a:xfrm>
            <a:off x="1449604" y="1541156"/>
            <a:ext cx="1626271" cy="830997"/>
          </a:xfrm>
          <a:prstGeom prst="rect">
            <a:avLst/>
          </a:prstGeom>
          <a:noFill/>
        </p:spPr>
        <p:txBody>
          <a:bodyPr wrap="square" rtlCol="0">
            <a:spAutoFit/>
          </a:bodyPr>
          <a:lstStyle/>
          <a:p>
            <a:pPr algn="ctr"/>
            <a:r>
              <a:rPr lang="en-US" sz="1600" b="1" dirty="0" smtClean="0">
                <a:solidFill>
                  <a:srgbClr val="3333FF"/>
                </a:solidFill>
              </a:rPr>
              <a:t>EFTEM maps before   </a:t>
            </a:r>
            <a:r>
              <a:rPr lang="en-US" sz="1600" b="1" dirty="0">
                <a:solidFill>
                  <a:srgbClr val="3333FF"/>
                </a:solidFill>
              </a:rPr>
              <a:t>EELS SI data collection</a:t>
            </a:r>
          </a:p>
        </p:txBody>
      </p:sp>
      <p:sp>
        <p:nvSpPr>
          <p:cNvPr id="59" name="TextBox 58"/>
          <p:cNvSpPr txBox="1"/>
          <p:nvPr/>
        </p:nvSpPr>
        <p:spPr>
          <a:xfrm>
            <a:off x="1602645" y="3856418"/>
            <a:ext cx="1462698" cy="830997"/>
          </a:xfrm>
          <a:prstGeom prst="rect">
            <a:avLst/>
          </a:prstGeom>
          <a:noFill/>
        </p:spPr>
        <p:txBody>
          <a:bodyPr wrap="square" rtlCol="0">
            <a:spAutoFit/>
          </a:bodyPr>
          <a:lstStyle/>
          <a:p>
            <a:pPr algn="ctr"/>
            <a:r>
              <a:rPr lang="en-US" sz="1600" b="1" dirty="0" smtClean="0">
                <a:solidFill>
                  <a:srgbClr val="3333FF"/>
                </a:solidFill>
              </a:rPr>
              <a:t>EFTEM maps after EELS </a:t>
            </a:r>
            <a:r>
              <a:rPr lang="en-US" sz="1600" b="1" dirty="0">
                <a:solidFill>
                  <a:srgbClr val="3333FF"/>
                </a:solidFill>
              </a:rPr>
              <a:t>SI data </a:t>
            </a:r>
            <a:r>
              <a:rPr lang="en-US" sz="1600" b="1" dirty="0" smtClean="0">
                <a:solidFill>
                  <a:srgbClr val="3333FF"/>
                </a:solidFill>
              </a:rPr>
              <a:t>collection</a:t>
            </a:r>
            <a:endParaRPr lang="en-US" sz="1600" b="1" dirty="0">
              <a:solidFill>
                <a:srgbClr val="3333FF"/>
              </a:solidFill>
            </a:endParaRPr>
          </a:p>
        </p:txBody>
      </p:sp>
    </p:spTree>
    <p:extLst>
      <p:ext uri="{BB962C8B-B14F-4D97-AF65-F5344CB8AC3E}">
        <p14:creationId xmlns:p14="http://schemas.microsoft.com/office/powerpoint/2010/main" val="368563693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339" y="-28986"/>
            <a:ext cx="12182374" cy="707886"/>
          </a:xfrm>
          <a:prstGeom prst="rect">
            <a:avLst/>
          </a:prstGeom>
          <a:noFill/>
        </p:spPr>
        <p:txBody>
          <a:bodyPr wrap="none" rtlCol="0">
            <a:spAutoFit/>
          </a:bodyPr>
          <a:lstStyle/>
          <a:p>
            <a:r>
              <a:rPr lang="en-US" sz="4000" b="1" dirty="0" smtClean="0"/>
              <a:t>Exploring low loss EELS applications in SXP TEM analysis </a:t>
            </a:r>
            <a:endParaRPr lang="en-US" sz="4000" b="1" dirty="0"/>
          </a:p>
        </p:txBody>
      </p:sp>
      <p:sp>
        <p:nvSpPr>
          <p:cNvPr id="3" name="Rectangle 2"/>
          <p:cNvSpPr/>
          <p:nvPr/>
        </p:nvSpPr>
        <p:spPr>
          <a:xfrm>
            <a:off x="360222" y="899474"/>
            <a:ext cx="6851883" cy="5570756"/>
          </a:xfrm>
          <a:prstGeom prst="rect">
            <a:avLst/>
          </a:prstGeom>
        </p:spPr>
        <p:txBody>
          <a:bodyPr wrap="square">
            <a:spAutoFit/>
          </a:bodyPr>
          <a:lstStyle/>
          <a:p>
            <a:pPr marL="171450" indent="-171450" algn="just">
              <a:buClr>
                <a:schemeClr val="tx1"/>
              </a:buClr>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current EDS analysis has limitations in providing structural information on PM and SD.</a:t>
            </a:r>
          </a:p>
          <a:p>
            <a:pPr marL="171450" indent="-171450" algn="just">
              <a:buClr>
                <a:schemeClr val="tx1"/>
              </a:buClr>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gn="just">
              <a:buClr>
                <a:schemeClr val="tx1"/>
              </a:buClr>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current EELS system does not have good enough energy resolution (~0.3eV to be best), which prohibits reliable low loss analysis that potentially provides structural and compositional information of PM and SD.</a:t>
            </a:r>
          </a:p>
          <a:p>
            <a:pPr marL="171450" indent="-171450" algn="just">
              <a:buClr>
                <a:schemeClr val="tx1"/>
              </a:buClr>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gn="just">
              <a:buClr>
                <a:schemeClr val="tx1"/>
              </a:buClr>
              <a:buFont typeface="Wingdings" panose="05000000000000000000" pitchFamily="2" charset="2"/>
              <a:buChar char="Ø"/>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The ideal EELS system should have very high energy resolution (0.01eV) with enough currents so that certain low loss analysis can be conducted</a:t>
            </a:r>
          </a:p>
          <a:p>
            <a:pPr marL="171450" indent="-171450" algn="just">
              <a:buClr>
                <a:schemeClr val="tx1"/>
              </a:buClr>
              <a:buFont typeface="Wingdings" panose="05000000000000000000" pitchFamily="2" charset="2"/>
              <a:buChar char="Ø"/>
            </a:pPr>
            <a:endParaRPr lang="en-US" sz="1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640080" indent="-342900" algn="just">
              <a:buClr>
                <a:schemeClr val="tx1"/>
              </a:buClr>
              <a:buFont typeface="Wingdings" panose="05000000000000000000" pitchFamily="2" charset="2"/>
              <a:buChar char="§"/>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Band gap map to measure crystalline/amorphous ratio in PM (no tilting needed)</a:t>
            </a:r>
          </a:p>
          <a:p>
            <a:pPr marL="640080" indent="-342900" algn="just">
              <a:buClr>
                <a:schemeClr val="tx1"/>
              </a:buClr>
              <a:buFont typeface="Wingdings" panose="05000000000000000000" pitchFamily="2" charset="2"/>
              <a:buChar char="§"/>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Vibrational spectroscopy to measure structural change within SD.</a:t>
            </a:r>
          </a:p>
          <a:p>
            <a:pPr marL="640080" indent="-342900" algn="just">
              <a:buClr>
                <a:schemeClr val="tx1"/>
              </a:buClr>
              <a:buFont typeface="Wingdings" panose="05000000000000000000" pitchFamily="2" charset="2"/>
              <a:buChar char="§"/>
            </a:pP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Low loss spectrum can be collected with very short time (e.g., 0.001s or less dwell time) so that beam damage may not be an issue.</a:t>
            </a: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5686" y="3328300"/>
            <a:ext cx="3810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5686" y="612088"/>
            <a:ext cx="38290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23"/>
          <p:cNvCxnSpPr>
            <a:cxnSpLocks noChangeShapeType="1"/>
          </p:cNvCxnSpPr>
          <p:nvPr/>
        </p:nvCxnSpPr>
        <p:spPr bwMode="auto">
          <a:xfrm>
            <a:off x="10458224" y="1443938"/>
            <a:ext cx="0" cy="422751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10" name="TextBox 16"/>
          <p:cNvSpPr txBox="1">
            <a:spLocks noChangeArrowheads="1"/>
          </p:cNvSpPr>
          <p:nvPr/>
        </p:nvSpPr>
        <p:spPr bwMode="auto">
          <a:xfrm>
            <a:off x="10216924" y="1099450"/>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eaLnBrk="1" hangingPunct="1">
              <a:spcBef>
                <a:spcPct val="0"/>
              </a:spcBef>
              <a:buFontTx/>
              <a:buNone/>
            </a:pPr>
            <a:r>
              <a:rPr lang="en-US" altLang="en-US" sz="1400">
                <a:latin typeface="Helvetica" panose="020B0604020202020204" pitchFamily="34" charset="0"/>
              </a:rPr>
              <a:t>173</a:t>
            </a:r>
          </a:p>
        </p:txBody>
      </p:sp>
      <p:sp>
        <p:nvSpPr>
          <p:cNvPr id="11" name="TextBox 17"/>
          <p:cNvSpPr txBox="1">
            <a:spLocks noChangeArrowheads="1"/>
          </p:cNvSpPr>
          <p:nvPr/>
        </p:nvSpPr>
        <p:spPr bwMode="auto">
          <a:xfrm>
            <a:off x="9781949" y="3933138"/>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eaLnBrk="1" hangingPunct="1">
              <a:spcBef>
                <a:spcPct val="0"/>
              </a:spcBef>
              <a:buFontTx/>
              <a:buNone/>
            </a:pPr>
            <a:r>
              <a:rPr lang="en-US" altLang="en-US" sz="1400">
                <a:latin typeface="Helvetica" panose="020B0604020202020204" pitchFamily="34" charset="0"/>
              </a:rPr>
              <a:t>150</a:t>
            </a:r>
          </a:p>
        </p:txBody>
      </p:sp>
      <p:sp>
        <p:nvSpPr>
          <p:cNvPr id="12" name="TextBox 11"/>
          <p:cNvSpPr txBox="1"/>
          <p:nvPr/>
        </p:nvSpPr>
        <p:spPr>
          <a:xfrm>
            <a:off x="8701220" y="5896018"/>
            <a:ext cx="2644057" cy="461665"/>
          </a:xfrm>
          <a:prstGeom prst="rect">
            <a:avLst/>
          </a:prstGeom>
          <a:noFill/>
        </p:spPr>
        <p:txBody>
          <a:bodyPr wrap="none" rtlCol="0">
            <a:spAutoFit/>
          </a:bodyPr>
          <a:lstStyle/>
          <a:p>
            <a:r>
              <a:rPr lang="en-US" sz="1200" dirty="0" smtClean="0"/>
              <a:t>Top: Hexagonal BN with stronger bonds</a:t>
            </a:r>
          </a:p>
          <a:p>
            <a:r>
              <a:rPr lang="en-US" sz="1200" dirty="0" smtClean="0"/>
              <a:t>Bottom: Cubic BN with weaker bonds. </a:t>
            </a:r>
            <a:endParaRPr lang="en-US" sz="1200" dirty="0"/>
          </a:p>
        </p:txBody>
      </p:sp>
      <p:sp>
        <p:nvSpPr>
          <p:cNvPr id="14" name="Text Box 1027"/>
          <p:cNvSpPr txBox="1">
            <a:spLocks noChangeArrowheads="1"/>
          </p:cNvSpPr>
          <p:nvPr/>
        </p:nvSpPr>
        <p:spPr bwMode="auto">
          <a:xfrm>
            <a:off x="7800806" y="6377944"/>
            <a:ext cx="44448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1100" i="1" dirty="0">
                <a:latin typeface="Helvetica" panose="020B0604020202020204" pitchFamily="34" charset="0"/>
              </a:rPr>
              <a:t>Quentin Ramasse, Fredrik Hage (Daresbury SuperSTEM), Rebecca Nicholls (Oxford) and Keith Refson (Rutherford Appleton Labs) </a:t>
            </a:r>
          </a:p>
        </p:txBody>
      </p:sp>
    </p:spTree>
    <p:extLst>
      <p:ext uri="{BB962C8B-B14F-4D97-AF65-F5344CB8AC3E}">
        <p14:creationId xmlns:p14="http://schemas.microsoft.com/office/powerpoint/2010/main" val="3782988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707" y="-26097"/>
            <a:ext cx="8949501" cy="707886"/>
          </a:xfrm>
          <a:prstGeom prst="rect">
            <a:avLst/>
          </a:prstGeom>
          <a:noFill/>
        </p:spPr>
        <p:txBody>
          <a:bodyPr wrap="none" rtlCol="0">
            <a:spAutoFit/>
          </a:bodyPr>
          <a:lstStyle/>
          <a:p>
            <a:r>
              <a:rPr lang="en-US" sz="4000" b="1" dirty="0" smtClean="0"/>
              <a:t>Preferential milling experimental </a:t>
            </a:r>
            <a:r>
              <a:rPr lang="en-US" sz="4000" b="1" dirty="0"/>
              <a:t>design</a:t>
            </a:r>
          </a:p>
        </p:txBody>
      </p:sp>
      <p:grpSp>
        <p:nvGrpSpPr>
          <p:cNvPr id="77" name="Group 76"/>
          <p:cNvGrpSpPr/>
          <p:nvPr/>
        </p:nvGrpSpPr>
        <p:grpSpPr>
          <a:xfrm>
            <a:off x="650591" y="724630"/>
            <a:ext cx="4861335" cy="2488360"/>
            <a:chOff x="449580" y="716122"/>
            <a:chExt cx="4151801" cy="1967217"/>
          </a:xfrm>
        </p:grpSpPr>
        <p:sp>
          <p:nvSpPr>
            <p:cNvPr id="3" name="Rectangle 2"/>
            <p:cNvSpPr/>
            <p:nvPr/>
          </p:nvSpPr>
          <p:spPr>
            <a:xfrm>
              <a:off x="186690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5" name="Rectangle 4"/>
            <p:cNvSpPr/>
            <p:nvPr/>
          </p:nvSpPr>
          <p:spPr>
            <a:xfrm>
              <a:off x="186690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sp>
          <p:nvSpPr>
            <p:cNvPr id="6" name="Rectangle 5"/>
            <p:cNvSpPr/>
            <p:nvPr/>
          </p:nvSpPr>
          <p:spPr>
            <a:xfrm>
              <a:off x="258318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7" name="Rectangle 6"/>
            <p:cNvSpPr/>
            <p:nvPr/>
          </p:nvSpPr>
          <p:spPr>
            <a:xfrm>
              <a:off x="258318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sp>
          <p:nvSpPr>
            <p:cNvPr id="8" name="Rectangle 7"/>
            <p:cNvSpPr/>
            <p:nvPr/>
          </p:nvSpPr>
          <p:spPr>
            <a:xfrm>
              <a:off x="329946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9" name="Rectangle 8"/>
            <p:cNvSpPr/>
            <p:nvPr/>
          </p:nvSpPr>
          <p:spPr>
            <a:xfrm>
              <a:off x="329946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sp>
          <p:nvSpPr>
            <p:cNvPr id="10" name="Rectangle 9"/>
            <p:cNvSpPr/>
            <p:nvPr/>
          </p:nvSpPr>
          <p:spPr>
            <a:xfrm>
              <a:off x="115062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11" name="Rectangle 10"/>
            <p:cNvSpPr/>
            <p:nvPr/>
          </p:nvSpPr>
          <p:spPr>
            <a:xfrm>
              <a:off x="115062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sp>
          <p:nvSpPr>
            <p:cNvPr id="12" name="Rectangle 11"/>
            <p:cNvSpPr/>
            <p:nvPr/>
          </p:nvSpPr>
          <p:spPr>
            <a:xfrm>
              <a:off x="44958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13" name="Rectangle 12"/>
            <p:cNvSpPr/>
            <p:nvPr/>
          </p:nvSpPr>
          <p:spPr>
            <a:xfrm>
              <a:off x="44958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cxnSp>
          <p:nvCxnSpPr>
            <p:cNvPr id="25" name="Straight Connector 24"/>
            <p:cNvCxnSpPr/>
            <p:nvPr/>
          </p:nvCxnSpPr>
          <p:spPr>
            <a:xfrm flipH="1">
              <a:off x="1615440" y="1154430"/>
              <a:ext cx="7620" cy="1516380"/>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480310" y="1154430"/>
              <a:ext cx="7620" cy="1516380"/>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487929" y="2549556"/>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993143" y="2550416"/>
              <a:ext cx="605790" cy="3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399133" y="716122"/>
              <a:ext cx="539291" cy="462304"/>
            </a:xfrm>
            <a:prstGeom prst="rect">
              <a:avLst/>
            </a:prstGeom>
            <a:noFill/>
          </p:spPr>
          <p:txBody>
            <a:bodyPr wrap="none" rtlCol="0">
              <a:spAutoFit/>
            </a:bodyPr>
            <a:lstStyle/>
            <a:p>
              <a:r>
                <a:rPr lang="en-US" sz="1600" dirty="0"/>
                <a:t>Front</a:t>
              </a:r>
            </a:p>
            <a:p>
              <a:r>
                <a:rPr lang="en-US" sz="1600" dirty="0"/>
                <a:t>side</a:t>
              </a:r>
            </a:p>
          </p:txBody>
        </p:sp>
        <p:sp>
          <p:nvSpPr>
            <p:cNvPr id="41" name="TextBox 40"/>
            <p:cNvSpPr txBox="1"/>
            <p:nvPr/>
          </p:nvSpPr>
          <p:spPr>
            <a:xfrm>
              <a:off x="2255520" y="725852"/>
              <a:ext cx="591534" cy="462304"/>
            </a:xfrm>
            <a:prstGeom prst="rect">
              <a:avLst/>
            </a:prstGeom>
            <a:noFill/>
          </p:spPr>
          <p:txBody>
            <a:bodyPr wrap="square" rtlCol="0">
              <a:spAutoFit/>
            </a:bodyPr>
            <a:lstStyle/>
            <a:p>
              <a:r>
                <a:rPr lang="en-US" sz="1600" dirty="0"/>
                <a:t>Back</a:t>
              </a:r>
            </a:p>
            <a:p>
              <a:r>
                <a:rPr lang="en-US" sz="1600" dirty="0"/>
                <a:t>side</a:t>
              </a:r>
            </a:p>
          </p:txBody>
        </p:sp>
        <p:sp>
          <p:nvSpPr>
            <p:cNvPr id="44" name="TextBox 43"/>
            <p:cNvSpPr txBox="1"/>
            <p:nvPr/>
          </p:nvSpPr>
          <p:spPr>
            <a:xfrm>
              <a:off x="3161122" y="2415689"/>
              <a:ext cx="1440259" cy="267650"/>
            </a:xfrm>
            <a:prstGeom prst="rect">
              <a:avLst/>
            </a:prstGeom>
            <a:noFill/>
          </p:spPr>
          <p:txBody>
            <a:bodyPr wrap="square" rtlCol="0">
              <a:spAutoFit/>
            </a:bodyPr>
            <a:lstStyle/>
            <a:p>
              <a:r>
                <a:rPr lang="en-US" sz="1600" dirty="0"/>
                <a:t>Sample thickness</a:t>
              </a:r>
            </a:p>
          </p:txBody>
        </p:sp>
        <p:sp>
          <p:nvSpPr>
            <p:cNvPr id="46" name="Rectangle 45"/>
            <p:cNvSpPr/>
            <p:nvPr/>
          </p:nvSpPr>
          <p:spPr>
            <a:xfrm>
              <a:off x="449580" y="191262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47" name="Rectangle 46"/>
            <p:cNvSpPr/>
            <p:nvPr/>
          </p:nvSpPr>
          <p:spPr>
            <a:xfrm>
              <a:off x="1150620" y="192024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48" name="Rectangle 47"/>
            <p:cNvSpPr/>
            <p:nvPr/>
          </p:nvSpPr>
          <p:spPr>
            <a:xfrm>
              <a:off x="1866900" y="192024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49" name="Rectangle 48"/>
            <p:cNvSpPr/>
            <p:nvPr/>
          </p:nvSpPr>
          <p:spPr>
            <a:xfrm>
              <a:off x="2583180" y="192024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50" name="Rectangle 49"/>
            <p:cNvSpPr/>
            <p:nvPr/>
          </p:nvSpPr>
          <p:spPr>
            <a:xfrm>
              <a:off x="3299460" y="192024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57" name="Rectangle 56"/>
            <p:cNvSpPr/>
            <p:nvPr/>
          </p:nvSpPr>
          <p:spPr>
            <a:xfrm>
              <a:off x="822960" y="1356360"/>
              <a:ext cx="327660" cy="102108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531620" y="1356360"/>
              <a:ext cx="320040" cy="102108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255520" y="1356360"/>
              <a:ext cx="312420" cy="102108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956560" y="1356360"/>
              <a:ext cx="342900" cy="102108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flipV="1">
              <a:off x="3128010" y="1154430"/>
              <a:ext cx="255270" cy="331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973471" y="929640"/>
              <a:ext cx="1458902" cy="267650"/>
            </a:xfrm>
            <a:prstGeom prst="rect">
              <a:avLst/>
            </a:prstGeom>
            <a:noFill/>
          </p:spPr>
          <p:txBody>
            <a:bodyPr wrap="none" rtlCol="0">
              <a:spAutoFit/>
            </a:bodyPr>
            <a:lstStyle/>
            <a:p>
              <a:r>
                <a:rPr lang="en-US" sz="1600" dirty="0"/>
                <a:t>Dielectric material</a:t>
              </a:r>
              <a:endParaRPr lang="en-US" sz="1200" dirty="0"/>
            </a:p>
          </p:txBody>
        </p:sp>
      </p:grpSp>
      <p:grpSp>
        <p:nvGrpSpPr>
          <p:cNvPr id="78" name="Group 77"/>
          <p:cNvGrpSpPr/>
          <p:nvPr/>
        </p:nvGrpSpPr>
        <p:grpSpPr>
          <a:xfrm>
            <a:off x="6231950" y="741565"/>
            <a:ext cx="5066197" cy="2562214"/>
            <a:chOff x="5166360" y="767677"/>
            <a:chExt cx="3920403" cy="1952702"/>
          </a:xfrm>
        </p:grpSpPr>
        <p:sp>
          <p:nvSpPr>
            <p:cNvPr id="14" name="Rectangle 13"/>
            <p:cNvSpPr/>
            <p:nvPr/>
          </p:nvSpPr>
          <p:spPr>
            <a:xfrm>
              <a:off x="660654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15" name="Rectangle 14"/>
            <p:cNvSpPr/>
            <p:nvPr/>
          </p:nvSpPr>
          <p:spPr>
            <a:xfrm>
              <a:off x="660654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sp>
          <p:nvSpPr>
            <p:cNvPr id="16" name="Rectangle 15"/>
            <p:cNvSpPr/>
            <p:nvPr/>
          </p:nvSpPr>
          <p:spPr>
            <a:xfrm>
              <a:off x="732282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17" name="Rectangle 16"/>
            <p:cNvSpPr/>
            <p:nvPr/>
          </p:nvSpPr>
          <p:spPr>
            <a:xfrm>
              <a:off x="732282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sp>
          <p:nvSpPr>
            <p:cNvPr id="18" name="Rectangle 17"/>
            <p:cNvSpPr/>
            <p:nvPr/>
          </p:nvSpPr>
          <p:spPr>
            <a:xfrm>
              <a:off x="803910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19" name="Rectangle 18"/>
            <p:cNvSpPr/>
            <p:nvPr/>
          </p:nvSpPr>
          <p:spPr>
            <a:xfrm>
              <a:off x="803910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sp>
          <p:nvSpPr>
            <p:cNvPr id="20" name="Rectangle 19"/>
            <p:cNvSpPr/>
            <p:nvPr/>
          </p:nvSpPr>
          <p:spPr>
            <a:xfrm>
              <a:off x="589026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21" name="Rectangle 20"/>
            <p:cNvSpPr/>
            <p:nvPr/>
          </p:nvSpPr>
          <p:spPr>
            <a:xfrm>
              <a:off x="589026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sp>
          <p:nvSpPr>
            <p:cNvPr id="22" name="Rectangle 21"/>
            <p:cNvSpPr/>
            <p:nvPr/>
          </p:nvSpPr>
          <p:spPr>
            <a:xfrm>
              <a:off x="5166360" y="1356360"/>
              <a:ext cx="365760" cy="5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PM</a:t>
              </a:r>
            </a:p>
          </p:txBody>
        </p:sp>
        <p:sp>
          <p:nvSpPr>
            <p:cNvPr id="23" name="Rectangle 22"/>
            <p:cNvSpPr/>
            <p:nvPr/>
          </p:nvSpPr>
          <p:spPr>
            <a:xfrm>
              <a:off x="5166360" y="2087880"/>
              <a:ext cx="36576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SD</a:t>
              </a:r>
            </a:p>
          </p:txBody>
        </p:sp>
        <p:cxnSp>
          <p:nvCxnSpPr>
            <p:cNvPr id="30" name="Straight Connector 29"/>
            <p:cNvCxnSpPr/>
            <p:nvPr/>
          </p:nvCxnSpPr>
          <p:spPr>
            <a:xfrm>
              <a:off x="6355080" y="1188720"/>
              <a:ext cx="22860" cy="1409700"/>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789420" y="1188720"/>
              <a:ext cx="22860" cy="1409700"/>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6808470" y="2522220"/>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60720" y="2510790"/>
              <a:ext cx="605790" cy="3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110758" y="767677"/>
              <a:ext cx="488642" cy="445666"/>
            </a:xfrm>
            <a:prstGeom prst="rect">
              <a:avLst/>
            </a:prstGeom>
            <a:noFill/>
          </p:spPr>
          <p:txBody>
            <a:bodyPr wrap="none" rtlCol="0">
              <a:spAutoFit/>
            </a:bodyPr>
            <a:lstStyle/>
            <a:p>
              <a:r>
                <a:rPr lang="en-US" sz="1600" dirty="0"/>
                <a:t>Front</a:t>
              </a:r>
            </a:p>
            <a:p>
              <a:r>
                <a:rPr lang="en-US" sz="1600" dirty="0"/>
                <a:t>side</a:t>
              </a:r>
            </a:p>
          </p:txBody>
        </p:sp>
        <p:sp>
          <p:nvSpPr>
            <p:cNvPr id="43" name="TextBox 42"/>
            <p:cNvSpPr txBox="1"/>
            <p:nvPr/>
          </p:nvSpPr>
          <p:spPr>
            <a:xfrm>
              <a:off x="6603147" y="772955"/>
              <a:ext cx="444333" cy="445666"/>
            </a:xfrm>
            <a:prstGeom prst="rect">
              <a:avLst/>
            </a:prstGeom>
            <a:noFill/>
          </p:spPr>
          <p:txBody>
            <a:bodyPr wrap="none" rtlCol="0">
              <a:spAutoFit/>
            </a:bodyPr>
            <a:lstStyle/>
            <a:p>
              <a:r>
                <a:rPr lang="en-US" sz="1600" dirty="0"/>
                <a:t>Back</a:t>
              </a:r>
            </a:p>
            <a:p>
              <a:r>
                <a:rPr lang="en-US" sz="1600" dirty="0"/>
                <a:t>side</a:t>
              </a:r>
            </a:p>
          </p:txBody>
        </p:sp>
        <p:sp>
          <p:nvSpPr>
            <p:cNvPr id="45" name="TextBox 44"/>
            <p:cNvSpPr txBox="1"/>
            <p:nvPr/>
          </p:nvSpPr>
          <p:spPr>
            <a:xfrm>
              <a:off x="7470615" y="2381825"/>
              <a:ext cx="1616148" cy="338554"/>
            </a:xfrm>
            <a:prstGeom prst="rect">
              <a:avLst/>
            </a:prstGeom>
            <a:noFill/>
          </p:spPr>
          <p:txBody>
            <a:bodyPr wrap="none" rtlCol="0">
              <a:spAutoFit/>
            </a:bodyPr>
            <a:lstStyle/>
            <a:p>
              <a:r>
                <a:rPr lang="en-US" sz="1600" dirty="0"/>
                <a:t>Sample thickness</a:t>
              </a:r>
            </a:p>
          </p:txBody>
        </p:sp>
        <p:sp>
          <p:nvSpPr>
            <p:cNvPr id="51" name="Rectangle 50"/>
            <p:cNvSpPr/>
            <p:nvPr/>
          </p:nvSpPr>
          <p:spPr>
            <a:xfrm>
              <a:off x="5167033" y="192405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52" name="Rectangle 51"/>
            <p:cNvSpPr/>
            <p:nvPr/>
          </p:nvSpPr>
          <p:spPr>
            <a:xfrm>
              <a:off x="5890260" y="190500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53" name="Rectangle 52"/>
            <p:cNvSpPr/>
            <p:nvPr/>
          </p:nvSpPr>
          <p:spPr>
            <a:xfrm>
              <a:off x="6606540" y="190500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54" name="Rectangle 53"/>
            <p:cNvSpPr/>
            <p:nvPr/>
          </p:nvSpPr>
          <p:spPr>
            <a:xfrm>
              <a:off x="7322820" y="192024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55" name="Rectangle 54"/>
            <p:cNvSpPr/>
            <p:nvPr/>
          </p:nvSpPr>
          <p:spPr>
            <a:xfrm>
              <a:off x="8039100" y="1912620"/>
              <a:ext cx="365760" cy="1752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t>
              </a:r>
            </a:p>
          </p:txBody>
        </p:sp>
        <p:sp>
          <p:nvSpPr>
            <p:cNvPr id="65" name="Rectangle 64"/>
            <p:cNvSpPr/>
            <p:nvPr/>
          </p:nvSpPr>
          <p:spPr>
            <a:xfrm>
              <a:off x="5554980" y="1356360"/>
              <a:ext cx="335280" cy="102108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278880" y="1356360"/>
              <a:ext cx="335280" cy="102108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995160" y="1356360"/>
              <a:ext cx="320040" cy="102108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711440" y="1356360"/>
              <a:ext cx="312420" cy="102108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561036" y="917284"/>
              <a:ext cx="1321885" cy="258017"/>
            </a:xfrm>
            <a:prstGeom prst="rect">
              <a:avLst/>
            </a:prstGeom>
            <a:noFill/>
          </p:spPr>
          <p:txBody>
            <a:bodyPr wrap="none" rtlCol="0">
              <a:spAutoFit/>
            </a:bodyPr>
            <a:lstStyle/>
            <a:p>
              <a:r>
                <a:rPr lang="en-US" sz="1600" dirty="0"/>
                <a:t>Dielectric material</a:t>
              </a:r>
            </a:p>
          </p:txBody>
        </p:sp>
        <p:cxnSp>
          <p:nvCxnSpPr>
            <p:cNvPr id="71" name="Straight Arrow Connector 70"/>
            <p:cNvCxnSpPr/>
            <p:nvPr/>
          </p:nvCxnSpPr>
          <p:spPr>
            <a:xfrm flipV="1">
              <a:off x="7867650" y="1127760"/>
              <a:ext cx="224790" cy="358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647651" y="3631234"/>
            <a:ext cx="1885644" cy="369332"/>
          </a:xfrm>
          <a:prstGeom prst="rect">
            <a:avLst/>
          </a:prstGeom>
          <a:noFill/>
        </p:spPr>
        <p:txBody>
          <a:bodyPr wrap="none" rtlCol="0">
            <a:spAutoFit/>
          </a:bodyPr>
          <a:lstStyle/>
          <a:p>
            <a:r>
              <a:rPr lang="en-US" dirty="0"/>
              <a:t>Single row sample</a:t>
            </a:r>
          </a:p>
        </p:txBody>
      </p:sp>
      <p:sp>
        <p:nvSpPr>
          <p:cNvPr id="74" name="Down Arrow 73"/>
          <p:cNvSpPr/>
          <p:nvPr/>
        </p:nvSpPr>
        <p:spPr>
          <a:xfrm rot="10800000">
            <a:off x="2421392" y="3303778"/>
            <a:ext cx="205740" cy="38153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rot="10800000">
            <a:off x="8000020" y="3368480"/>
            <a:ext cx="205740" cy="38153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7272733" y="3673953"/>
            <a:ext cx="1925592" cy="369332"/>
          </a:xfrm>
          <a:prstGeom prst="rect">
            <a:avLst/>
          </a:prstGeom>
          <a:noFill/>
        </p:spPr>
        <p:txBody>
          <a:bodyPr wrap="none" rtlCol="0">
            <a:spAutoFit/>
          </a:bodyPr>
          <a:lstStyle/>
          <a:p>
            <a:r>
              <a:rPr lang="en-US" dirty="0"/>
              <a:t>Partial row sample</a:t>
            </a:r>
          </a:p>
        </p:txBody>
      </p:sp>
      <p:sp>
        <p:nvSpPr>
          <p:cNvPr id="79" name="TextBox 78"/>
          <p:cNvSpPr txBox="1"/>
          <p:nvPr/>
        </p:nvSpPr>
        <p:spPr>
          <a:xfrm>
            <a:off x="152490" y="4225869"/>
            <a:ext cx="11743948" cy="2108269"/>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Two types of TEM specimens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were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used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to verify the preferential milling phenomenon.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One is single row specimen which contains a whole row of memory cells sealed between dielectric material,  and the other is called partial row specimen which has cell materials partially milled </a:t>
            </a:r>
            <a:r>
              <a:rPr 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least from </a:t>
            </a: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one side of the specimen.</a:t>
            </a:r>
          </a:p>
          <a:p>
            <a:pPr algn="just"/>
            <a:endParaRPr lang="en-US" sz="11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To achieve statistical significance, multiple specimens from adjacent locations of the same die are  prepared to ensure enough number of bits for analysis. </a:t>
            </a:r>
          </a:p>
        </p:txBody>
      </p:sp>
    </p:spTree>
    <p:extLst>
      <p:ext uri="{BB962C8B-B14F-4D97-AF65-F5344CB8AC3E}">
        <p14:creationId xmlns:p14="http://schemas.microsoft.com/office/powerpoint/2010/main" val="679431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3455" y="-48904"/>
            <a:ext cx="5419112" cy="707886"/>
          </a:xfrm>
          <a:prstGeom prst="rect">
            <a:avLst/>
          </a:prstGeom>
          <a:noFill/>
        </p:spPr>
        <p:txBody>
          <a:bodyPr wrap="none" rtlCol="0">
            <a:spAutoFit/>
          </a:bodyPr>
          <a:lstStyle/>
          <a:p>
            <a:r>
              <a:rPr lang="en-US" sz="4000" b="1" dirty="0"/>
              <a:t>TEM sample preparation</a:t>
            </a:r>
          </a:p>
        </p:txBody>
      </p:sp>
      <p:sp>
        <p:nvSpPr>
          <p:cNvPr id="79" name="TextBox 78"/>
          <p:cNvSpPr txBox="1"/>
          <p:nvPr/>
        </p:nvSpPr>
        <p:spPr>
          <a:xfrm>
            <a:off x="321796" y="5800416"/>
            <a:ext cx="11330575" cy="101566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To avoid location variation of the composition, both single row and partial row specimens were prepared from the same membrane. Specimen was tilted about 15</a:t>
            </a:r>
            <a:r>
              <a:rPr lang="en-US" sz="2000" baseline="30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o</a:t>
            </a:r>
            <a:r>
              <a:rPr lang="en-US"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to confirm the area having single row or partial row of memory cells.</a:t>
            </a:r>
          </a:p>
        </p:txBody>
      </p:sp>
      <p:grpSp>
        <p:nvGrpSpPr>
          <p:cNvPr id="82" name="Group 81"/>
          <p:cNvGrpSpPr>
            <a:grpSpLocks noChangeAspect="1"/>
          </p:cNvGrpSpPr>
          <p:nvPr/>
        </p:nvGrpSpPr>
        <p:grpSpPr>
          <a:xfrm>
            <a:off x="3200431" y="712771"/>
            <a:ext cx="5573306" cy="2064536"/>
            <a:chOff x="441847" y="2004303"/>
            <a:chExt cx="4703107" cy="1737360"/>
          </a:xfrm>
        </p:grpSpPr>
        <p:pic>
          <p:nvPicPr>
            <p:cNvPr id="83" name="\\Bofs8\lims\TEMLab\Images\Current Jobs\Ying Li\project damage\lastmy-single row\0323\JPEG_images\TL160107001-10_N4_605_P.jpg"/>
            <p:cNvPicPr>
              <a:picLocks noChangeAspect="1"/>
            </p:cNvPicPr>
            <p:nvPr/>
          </p:nvPicPr>
          <p:blipFill rotWithShape="1">
            <a:blip r:embed="rId2">
              <a:extLst>
                <a:ext uri="{28A0092B-C50C-407E-A947-70E740481C1C}">
                  <a14:useLocalDpi xmlns:a14="http://schemas.microsoft.com/office/drawing/2010/main" val="0"/>
                </a:ext>
              </a:extLst>
            </a:blip>
            <a:srcRect l="14514" t="25332" b="47855"/>
            <a:stretch/>
          </p:blipFill>
          <p:spPr>
            <a:xfrm>
              <a:off x="441847" y="2004303"/>
              <a:ext cx="4703107" cy="1737360"/>
            </a:xfrm>
            <a:prstGeom prst="rect">
              <a:avLst/>
            </a:prstGeom>
          </p:spPr>
        </p:pic>
        <p:sp>
          <p:nvSpPr>
            <p:cNvPr id="84" name="TextBox 83"/>
            <p:cNvSpPr txBox="1"/>
            <p:nvPr/>
          </p:nvSpPr>
          <p:spPr>
            <a:xfrm>
              <a:off x="568033" y="2329952"/>
              <a:ext cx="2029968" cy="284902"/>
            </a:xfrm>
            <a:prstGeom prst="rect">
              <a:avLst/>
            </a:prstGeom>
            <a:solidFill>
              <a:srgbClr val="FFC000"/>
            </a:solidFill>
          </p:spPr>
          <p:txBody>
            <a:bodyPr wrap="square" rtlCol="0">
              <a:spAutoFit/>
            </a:bodyPr>
            <a:lstStyle/>
            <a:p>
              <a:r>
                <a:rPr lang="en-US" sz="1600" b="1" dirty="0"/>
                <a:t>single row area</a:t>
              </a:r>
            </a:p>
          </p:txBody>
        </p:sp>
        <p:sp>
          <p:nvSpPr>
            <p:cNvPr id="85" name="TextBox 84"/>
            <p:cNvSpPr txBox="1"/>
            <p:nvPr/>
          </p:nvSpPr>
          <p:spPr>
            <a:xfrm>
              <a:off x="3329846" y="2344856"/>
              <a:ext cx="1528755" cy="284902"/>
            </a:xfrm>
            <a:prstGeom prst="rect">
              <a:avLst/>
            </a:prstGeom>
            <a:solidFill>
              <a:srgbClr val="FFC000"/>
            </a:solidFill>
          </p:spPr>
          <p:txBody>
            <a:bodyPr wrap="square" rtlCol="0">
              <a:spAutoFit/>
            </a:bodyPr>
            <a:lstStyle/>
            <a:p>
              <a:r>
                <a:rPr lang="en-US" sz="1600" b="1" dirty="0"/>
                <a:t>partial row area</a:t>
              </a:r>
            </a:p>
          </p:txBody>
        </p:sp>
      </p:grpSp>
      <p:sp>
        <p:nvSpPr>
          <p:cNvPr id="33" name="Right Arrow 32"/>
          <p:cNvSpPr/>
          <p:nvPr/>
        </p:nvSpPr>
        <p:spPr>
          <a:xfrm rot="5400000">
            <a:off x="4346999" y="2798313"/>
            <a:ext cx="363873" cy="32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p:cNvSpPr/>
          <p:nvPr/>
        </p:nvSpPr>
        <p:spPr>
          <a:xfrm rot="5400000">
            <a:off x="7300508" y="2799308"/>
            <a:ext cx="388438" cy="32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p:nvPicPr>
        <p:blipFill rotWithShape="1">
          <a:blip r:embed="rId3">
            <a:extLst>
              <a:ext uri="{28A0092B-C50C-407E-A947-70E740481C1C}">
                <a14:useLocalDpi xmlns:a14="http://schemas.microsoft.com/office/drawing/2010/main" val="0"/>
              </a:ext>
            </a:extLst>
          </a:blip>
          <a:srcRect l="32725" t="18533" r="24121" b="47686"/>
          <a:stretch/>
        </p:blipFill>
        <p:spPr>
          <a:xfrm>
            <a:off x="3215968" y="3138188"/>
            <a:ext cx="2514600" cy="2316727"/>
          </a:xfrm>
          <a:prstGeom prst="rect">
            <a:avLst/>
          </a:prstGeom>
        </p:spPr>
      </p:pic>
      <p:cxnSp>
        <p:nvCxnSpPr>
          <p:cNvPr id="89" name="Straight Connector 88"/>
          <p:cNvCxnSpPr/>
          <p:nvPr/>
        </p:nvCxnSpPr>
        <p:spPr>
          <a:xfrm>
            <a:off x="3972053" y="5259882"/>
            <a:ext cx="8418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991931" y="4970062"/>
            <a:ext cx="768159" cy="338554"/>
          </a:xfrm>
          <a:prstGeom prst="rect">
            <a:avLst/>
          </a:prstGeom>
          <a:noFill/>
        </p:spPr>
        <p:txBody>
          <a:bodyPr wrap="none" rtlCol="0">
            <a:spAutoFit/>
          </a:bodyPr>
          <a:lstStyle/>
          <a:p>
            <a:r>
              <a:rPr lang="en-US" sz="1600" dirty="0">
                <a:solidFill>
                  <a:schemeClr val="bg1"/>
                </a:solidFill>
              </a:rPr>
              <a:t>100nm</a:t>
            </a:r>
          </a:p>
        </p:txBody>
      </p:sp>
      <p:pic>
        <p:nvPicPr>
          <p:cNvPr id="91" name="Picture 90"/>
          <p:cNvPicPr>
            <a:picLocks noChangeAspect="1"/>
          </p:cNvPicPr>
          <p:nvPr/>
        </p:nvPicPr>
        <p:blipFill rotWithShape="1">
          <a:blip r:embed="rId4">
            <a:extLst>
              <a:ext uri="{28A0092B-C50C-407E-A947-70E740481C1C}">
                <a14:useLocalDpi xmlns:a14="http://schemas.microsoft.com/office/drawing/2010/main" val="0"/>
              </a:ext>
            </a:extLst>
          </a:blip>
          <a:srcRect l="25731" t="19859" r="30944" b="46674"/>
          <a:stretch/>
        </p:blipFill>
        <p:spPr>
          <a:xfrm>
            <a:off x="6266325" y="3150327"/>
            <a:ext cx="2524539" cy="2295030"/>
          </a:xfrm>
          <a:prstGeom prst="rect">
            <a:avLst/>
          </a:prstGeom>
        </p:spPr>
      </p:pic>
      <p:cxnSp>
        <p:nvCxnSpPr>
          <p:cNvPr id="92" name="Straight Connector 91"/>
          <p:cNvCxnSpPr/>
          <p:nvPr/>
        </p:nvCxnSpPr>
        <p:spPr>
          <a:xfrm>
            <a:off x="7045780" y="5231031"/>
            <a:ext cx="8418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065658" y="4941211"/>
            <a:ext cx="768159" cy="338554"/>
          </a:xfrm>
          <a:prstGeom prst="rect">
            <a:avLst/>
          </a:prstGeom>
          <a:noFill/>
        </p:spPr>
        <p:txBody>
          <a:bodyPr wrap="none" rtlCol="0">
            <a:spAutoFit/>
          </a:bodyPr>
          <a:lstStyle/>
          <a:p>
            <a:r>
              <a:rPr lang="en-US" sz="1600" dirty="0">
                <a:solidFill>
                  <a:schemeClr val="bg1"/>
                </a:solidFill>
              </a:rPr>
              <a:t>100nm</a:t>
            </a:r>
          </a:p>
        </p:txBody>
      </p:sp>
      <p:sp>
        <p:nvSpPr>
          <p:cNvPr id="56" name="TextBox 55"/>
          <p:cNvSpPr txBox="1"/>
          <p:nvPr/>
        </p:nvSpPr>
        <p:spPr>
          <a:xfrm>
            <a:off x="3215968" y="718760"/>
            <a:ext cx="1364348" cy="338554"/>
          </a:xfrm>
          <a:prstGeom prst="rect">
            <a:avLst/>
          </a:prstGeom>
          <a:solidFill>
            <a:schemeClr val="tx1"/>
          </a:solidFill>
        </p:spPr>
        <p:txBody>
          <a:bodyPr wrap="none" rtlCol="0">
            <a:spAutoFit/>
          </a:bodyPr>
          <a:lstStyle/>
          <a:p>
            <a:r>
              <a:rPr lang="en-US" sz="1600" dirty="0">
                <a:solidFill>
                  <a:schemeClr val="bg1"/>
                </a:solidFill>
              </a:rPr>
              <a:t>BF TEM image</a:t>
            </a:r>
          </a:p>
        </p:txBody>
      </p:sp>
      <p:sp>
        <p:nvSpPr>
          <p:cNvPr id="58" name="TextBox 57"/>
          <p:cNvSpPr txBox="1"/>
          <p:nvPr/>
        </p:nvSpPr>
        <p:spPr>
          <a:xfrm>
            <a:off x="3215968" y="3171009"/>
            <a:ext cx="1471941" cy="338554"/>
          </a:xfrm>
          <a:prstGeom prst="rect">
            <a:avLst/>
          </a:prstGeom>
          <a:solidFill>
            <a:schemeClr val="tx1"/>
          </a:solidFill>
        </p:spPr>
        <p:txBody>
          <a:bodyPr wrap="none" rtlCol="0">
            <a:spAutoFit/>
          </a:bodyPr>
          <a:lstStyle/>
          <a:p>
            <a:r>
              <a:rPr lang="en-US" sz="1600" dirty="0">
                <a:solidFill>
                  <a:schemeClr val="bg1"/>
                </a:solidFill>
              </a:rPr>
              <a:t>DF STEM image</a:t>
            </a:r>
          </a:p>
        </p:txBody>
      </p:sp>
      <p:sp>
        <p:nvSpPr>
          <p:cNvPr id="95" name="Right Arrow 94"/>
          <p:cNvSpPr/>
          <p:nvPr/>
        </p:nvSpPr>
        <p:spPr>
          <a:xfrm rot="5400000">
            <a:off x="4358289" y="1458527"/>
            <a:ext cx="363873" cy="32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ight Arrow 95"/>
          <p:cNvSpPr/>
          <p:nvPr/>
        </p:nvSpPr>
        <p:spPr>
          <a:xfrm rot="5400000">
            <a:off x="7303185" y="1478133"/>
            <a:ext cx="403085" cy="32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6266325" y="3157310"/>
            <a:ext cx="1471941" cy="338554"/>
          </a:xfrm>
          <a:prstGeom prst="rect">
            <a:avLst/>
          </a:prstGeom>
          <a:solidFill>
            <a:schemeClr val="tx1"/>
          </a:solidFill>
        </p:spPr>
        <p:txBody>
          <a:bodyPr wrap="none" rtlCol="0">
            <a:spAutoFit/>
          </a:bodyPr>
          <a:lstStyle/>
          <a:p>
            <a:r>
              <a:rPr lang="en-US" sz="1600" dirty="0">
                <a:solidFill>
                  <a:schemeClr val="bg1"/>
                </a:solidFill>
              </a:rPr>
              <a:t>DF STEM image</a:t>
            </a:r>
          </a:p>
        </p:txBody>
      </p:sp>
      <p:sp>
        <p:nvSpPr>
          <p:cNvPr id="98" name="TextBox 97"/>
          <p:cNvSpPr txBox="1"/>
          <p:nvPr/>
        </p:nvSpPr>
        <p:spPr>
          <a:xfrm>
            <a:off x="3214498" y="5432300"/>
            <a:ext cx="2530501" cy="338554"/>
          </a:xfrm>
          <a:prstGeom prst="rect">
            <a:avLst/>
          </a:prstGeom>
          <a:solidFill>
            <a:srgbClr val="FFC000"/>
          </a:solidFill>
        </p:spPr>
        <p:txBody>
          <a:bodyPr wrap="none" rtlCol="0">
            <a:spAutoFit/>
          </a:bodyPr>
          <a:lstStyle/>
          <a:p>
            <a:pPr algn="ctr"/>
            <a:r>
              <a:rPr lang="en-US" sz="1600" dirty="0"/>
              <a:t>Single row, specimen tilt 15</a:t>
            </a:r>
            <a:r>
              <a:rPr lang="en-US" sz="1600" baseline="30000" dirty="0"/>
              <a:t>o</a:t>
            </a:r>
          </a:p>
        </p:txBody>
      </p:sp>
      <p:sp>
        <p:nvSpPr>
          <p:cNvPr id="99" name="TextBox 98"/>
          <p:cNvSpPr txBox="1"/>
          <p:nvPr/>
        </p:nvSpPr>
        <p:spPr>
          <a:xfrm>
            <a:off x="6266325" y="5403007"/>
            <a:ext cx="2550297" cy="338554"/>
          </a:xfrm>
          <a:prstGeom prst="rect">
            <a:avLst/>
          </a:prstGeom>
          <a:solidFill>
            <a:srgbClr val="FFC000"/>
          </a:solidFill>
        </p:spPr>
        <p:txBody>
          <a:bodyPr wrap="square" rtlCol="0">
            <a:spAutoFit/>
          </a:bodyPr>
          <a:lstStyle/>
          <a:p>
            <a:pPr algn="ctr"/>
            <a:r>
              <a:rPr lang="en-US" sz="1600" dirty="0"/>
              <a:t>Partial row, specimen tilt 15</a:t>
            </a:r>
            <a:r>
              <a:rPr lang="en-US" sz="1600" baseline="30000" dirty="0"/>
              <a:t>o</a:t>
            </a:r>
          </a:p>
        </p:txBody>
      </p:sp>
    </p:spTree>
    <p:extLst>
      <p:ext uri="{BB962C8B-B14F-4D97-AF65-F5344CB8AC3E}">
        <p14:creationId xmlns:p14="http://schemas.microsoft.com/office/powerpoint/2010/main" val="4048971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A7AE3A38E8631E43880A07ED4233B6A4" ma:contentTypeVersion="3" ma:contentTypeDescription="" ma:contentTypeScope="" ma:versionID="efd085c3be982c6a6d5de21050b982f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d0f6f0b-6f82-4a9a-81e4-04de45000ff3" ContentTypeId="0x010100CD6E6A531DF33E4DA07FC6A59B083B631201" PreviousValue="false"/>
</file>

<file path=customXml/item3.xml><?xml version="1.0" encoding="utf-8"?>
<p:properties xmlns:p="http://schemas.microsoft.com/office/2006/metadata/properties" xmlns:xsi="http://www.w3.org/2001/XMLSchema-instance" xmlns:pc="http://schemas.microsoft.com/office/infopath/2007/PartnerControls">
  <documentManagement>
    <Workyear xmlns="470f668d-8261-4ab2-9257-0fb5e77b4895">2012</Workyear>
    <Workweek xmlns="470f668d-8261-4ab2-9257-0fb5e77b4895" xsi:nil="true"/>
  </documentManagement>
</p:properties>
</file>

<file path=customXml/item4.xml><?xml version="1.0" encoding="utf-8"?>
<p:properties xmlns:p="http://schemas.microsoft.com/office/2006/metadata/properties" xmlns:xsi="http://www.w3.org/2001/XMLSchema-instance" xmlns:pc="http://schemas.microsoft.com/office/infopath/2007/PartnerControls">
  <documentManagement>
    <WorkflowRoute xmlns="9da2a8c5-e2e9-492f-892b-673e1ab35ec9" xsi:nil="true"/>
    <MicronRecord xmlns="9da2a8c5-e2e9-492f-892b-673e1ab35ec9">No</MicronRecord>
    <EmCategory xmlns="9da2a8c5-e2e9-492f-892b-673e1ab35ec9" xsi:nil="true"/>
    <WorkflowNotification xmlns="9da2a8c5-e2e9-492f-892b-673e1ab35ec9">
      <UserInfo>
        <DisplayName/>
        <AccountId xsi:nil="true"/>
        <AccountType/>
      </UserInfo>
    </WorkflowNotification>
    <i_chronicle_id xmlns="9da2a8c5-e2e9-492f-892b-673e1ab35ec9" xsi:nil="true"/>
    <r_object_id xmlns="9da2a8c5-e2e9-492f-892b-673e1ab35ec9" xsi:nil="true"/>
    <r_version_label xmlns="9da2a8c5-e2e9-492f-892b-673e1ab35ec9" xsi:nil="true"/>
    <DocType xmlns="9da2a8c5-e2e9-492f-892b-673e1ab35ec9" xsi:nil="true"/>
    <EDC_MfgStatus xmlns="9da2a8c5-e2e9-492f-892b-673e1ab35ec9" xsi:nil="true"/>
    <EDC_MfgArea xmlns="9da2a8c5-e2e9-492f-892b-673e1ab35ec9" xsi:nil="true"/>
    <MTKeywords xmlns="9da2a8c5-e2e9-492f-892b-673e1ab35ec9" xsi:nil="true"/>
    <EmAttachment xmlns="9da2a8c5-e2e9-492f-892b-673e1ab35ec9">No</EmAttachment>
    <EDC_ControlPlanDocument xmlns="9da2a8c5-e2e9-492f-892b-673e1ab35ec9" xsi:nil="true"/>
    <DocumentComment xmlns="9da2a8c5-e2e9-492f-892b-673e1ab35ec9" xsi:nil="true"/>
    <EmFrom xmlns="9da2a8c5-e2e9-492f-892b-673e1ab35ec9" xsi:nil="true"/>
    <EDC_MfgFacility xmlns="9da2a8c5-e2e9-492f-892b-673e1ab35ec9" xsi:nil="true"/>
    <object_name xmlns="9da2a8c5-e2e9-492f-892b-673e1ab35ec9" xsi:nil="true"/>
    <EmFolder xmlns="9da2a8c5-e2e9-492f-892b-673e1ab35ec9" xsi:nil="true"/>
    <EDC_DocumentType xmlns="9da2a8c5-e2e9-492f-892b-673e1ab35ec9" xsi:nil="true"/>
    <EDC_DesignID xmlns="9da2a8c5-e2e9-492f-892b-673e1ab35ec9" xsi:nil="true"/>
    <EDC_EquipmentTechnology xmlns="9da2a8c5-e2e9-492f-892b-673e1ab35ec9" xsi:nil="true"/>
    <EmConversationID xmlns="9da2a8c5-e2e9-492f-892b-673e1ab35ec9" xsi:nil="true"/>
    <EDC_MfgDepartment xmlns="9da2a8c5-e2e9-492f-892b-673e1ab35ec9" xsi:nil="true"/>
    <EDC_MfgProcess xmlns="9da2a8c5-e2e9-492f-892b-673e1ab35ec9" xsi:nil="true"/>
    <WorkflowType xmlns="9da2a8c5-e2e9-492f-892b-673e1ab35ec9">Circular</WorkflowType>
    <EmReceivedDate xmlns="9da2a8c5-e2e9-492f-892b-673e1ab35ec9" xsi:nil="true"/>
    <EDC_ManufacturingGroup xmlns="9da2a8c5-e2e9-492f-892b-673e1ab35ec9" xsi:nil="true"/>
    <EmSubject xmlns="9da2a8c5-e2e9-492f-892b-673e1ab35ec9" xsi:nil="true"/>
    <EDC_FabModule xmlns="9da2a8c5-e2e9-492f-892b-673e1ab35ec9" xsi:nil="true"/>
    <_dlc_DocId xmlns="1ee697fb-a359-421f-bb2a-541b04e762ca">C3UQQ6NZZHQJ-1829774635-915</_dlc_DocId>
    <_dlc_DocIdUrl xmlns="1ee697fb-a359-421f-bb2a-541b04e762ca">
      <Url>http://edcfab4.micron.com/fab4/RTL010/_layouts/15/DocIdRedir.aspx?ID=C3UQQ6NZZHQJ-1829774635-915</Url>
      <Description>C3UQQ6NZZHQJ-1829774635-915</Description>
    </_dlc_DocIdUrl>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F62303-78CF-4BD5-81F3-A3C2E8220F00}"/>
</file>

<file path=customXml/itemProps2.xml><?xml version="1.0" encoding="utf-8"?>
<ds:datastoreItem xmlns:ds="http://schemas.openxmlformats.org/officeDocument/2006/customXml" ds:itemID="{ED062BEA-7A73-4426-A419-E515D778FD9B}">
  <ds:schemaRefs>
    <ds:schemaRef ds:uri="Microsoft.SharePoint.Taxonomy.ContentTypeSync"/>
  </ds:schemaRefs>
</ds:datastoreItem>
</file>

<file path=customXml/itemProps3.xml><?xml version="1.0" encoding="utf-8"?>
<ds:datastoreItem xmlns:ds="http://schemas.openxmlformats.org/officeDocument/2006/customXml" ds:itemID="{8B4584F5-AD02-475A-A159-03095686035D}"/>
</file>

<file path=customXml/itemProps4.xml><?xml version="1.0" encoding="utf-8"?>
<ds:datastoreItem xmlns:ds="http://schemas.openxmlformats.org/officeDocument/2006/customXml" ds:itemID="{8B4584F5-AD02-475A-A159-03095686035D}">
  <ds:schemaRefs>
    <ds:schemaRef ds:uri="1ee697fb-a359-421f-bb2a-541b04e762ca"/>
    <ds:schemaRef ds:uri="9da2a8c5-e2e9-492f-892b-673e1ab35ec9"/>
    <ds:schemaRef ds:uri="http://schemas.microsoft.com/sharepoint/v3/fields"/>
    <ds:schemaRef ds:uri="http://purl.org/dc/elements/1.1/"/>
    <ds:schemaRef ds:uri="http://schemas.microsoft.com/sharepoint/v3"/>
    <ds:schemaRef ds:uri="http://schemas.microsoft.com/office/2006/documentManagement/types"/>
    <ds:schemaRef ds:uri="http://schemas.openxmlformats.org/package/2006/metadata/core-properties"/>
    <ds:schemaRef ds:uri="http://purl.org/dc/term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5.xml><?xml version="1.0" encoding="utf-8"?>
<ds:datastoreItem xmlns:ds="http://schemas.openxmlformats.org/officeDocument/2006/customXml" ds:itemID="{A24E0B8D-B134-4EE6-A7B5-A63EAAF66AAC}"/>
</file>

<file path=docProps/app.xml><?xml version="1.0" encoding="utf-8"?>
<Properties xmlns="http://schemas.openxmlformats.org/officeDocument/2006/extended-properties" xmlns:vt="http://schemas.openxmlformats.org/officeDocument/2006/docPropsVTypes">
  <TotalTime>32408</TotalTime>
  <Words>7107</Words>
  <Application>Microsoft Office PowerPoint</Application>
  <PresentationFormat>Widescreen</PresentationFormat>
  <Paragraphs>1208</Paragraphs>
  <Slides>75</Slides>
  <Notes>1</Notes>
  <HiddenSlides>0</HiddenSlides>
  <MMClips>3</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92" baseType="lpstr">
      <vt:lpstr>MS PGothic</vt:lpstr>
      <vt:lpstr>MS PGothic</vt:lpstr>
      <vt:lpstr>宋体</vt:lpstr>
      <vt:lpstr>Arial</vt:lpstr>
      <vt:lpstr>Calibri</vt:lpstr>
      <vt:lpstr>Calibri Light</vt:lpstr>
      <vt:lpstr>Cambria Math</vt:lpstr>
      <vt:lpstr>Comic Sans MS</vt:lpstr>
      <vt:lpstr>Helvetica</vt:lpstr>
      <vt:lpstr>Lucida Sans Unicode</vt:lpstr>
      <vt:lpstr>Segoe UI</vt:lpstr>
      <vt:lpstr>Symbol</vt:lpstr>
      <vt:lpstr>Tahoma</vt:lpstr>
      <vt:lpstr>Times New Roman</vt:lpstr>
      <vt:lpstr>Wingdings</vt:lpstr>
      <vt:lpstr>Office Theme</vt:lpstr>
      <vt:lpstr>Equation</vt:lpstr>
      <vt:lpstr>FIB Preparation and TEM analysis of SXP Samples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 of lower TEM voltage</vt:lpstr>
      <vt:lpstr>Experimental confirmation of beam voltage effect</vt:lpstr>
      <vt:lpstr>How to maximize X-ray collection?</vt:lpstr>
      <vt:lpstr>PowerPoint Presentation</vt:lpstr>
      <vt:lpstr>Comparison of elemental distribution after EDS mapping</vt:lpstr>
      <vt:lpstr>Comparison of e-beam damages after EDS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 quantification in SD delta for SxP samples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 Preparation and TEM analysis of SXP Samples</dc:title>
  <dc:creator>John Jin (jjin)</dc:creator>
  <cp:lastModifiedBy>Paolo Fantini (pfantini)</cp:lastModifiedBy>
  <cp:revision>290</cp:revision>
  <dcterms:created xsi:type="dcterms:W3CDTF">2016-07-06T20:01:48Z</dcterms:created>
  <dcterms:modified xsi:type="dcterms:W3CDTF">2017-02-22T17:32:42Z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0x0101006FF2AFC2669BE544ABDBC9272D7E8CD800A7AE3A38E8631E43880A07ED4233B6A4</vt:lpwstr>
  </property>
  <property fmtid="{D5CDD505-2E9C-101B-9397-08002B2CF9AE}" pid="3" name="_dlc_DocIdItemGuid">
    <vt:lpwstr>55d8945c-f840-4cfd-ac0d-029e534c5b39</vt:lpwstr>
  </property>
</Properties>
</file>