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vml" ContentType="application/vnd.openxmlformats-officedocument.vmlDrawing"/>
  <Override PartName="/ppt/presentation.xml" ContentType="application/vnd.openxmlformats-officedocument.presentationml.presentation.main+xml"/>
  <Override PartName="/ppt/slides/slide18.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327" r:id="rId3"/>
    <p:sldId id="329" r:id="rId4"/>
    <p:sldId id="337" r:id="rId5"/>
    <p:sldId id="352" r:id="rId6"/>
    <p:sldId id="351" r:id="rId7"/>
    <p:sldId id="339" r:id="rId8"/>
    <p:sldId id="338" r:id="rId9"/>
    <p:sldId id="350" r:id="rId10"/>
    <p:sldId id="341" r:id="rId11"/>
    <p:sldId id="331" r:id="rId12"/>
    <p:sldId id="332" r:id="rId13"/>
    <p:sldId id="335" r:id="rId14"/>
    <p:sldId id="342" r:id="rId15"/>
    <p:sldId id="307" r:id="rId16"/>
    <p:sldId id="286" r:id="rId17"/>
    <p:sldId id="287" r:id="rId18"/>
    <p:sldId id="303" r:id="rId19"/>
    <p:sldId id="343" r:id="rId20"/>
    <p:sldId id="300" r:id="rId21"/>
    <p:sldId id="301" r:id="rId22"/>
    <p:sldId id="302" r:id="rId23"/>
    <p:sldId id="308" r:id="rId24"/>
    <p:sldId id="289" r:id="rId25"/>
    <p:sldId id="290" r:id="rId26"/>
    <p:sldId id="310" r:id="rId27"/>
    <p:sldId id="291" r:id="rId28"/>
    <p:sldId id="309" r:id="rId29"/>
    <p:sldId id="345" r:id="rId30"/>
    <p:sldId id="317" r:id="rId31"/>
    <p:sldId id="311" r:id="rId32"/>
    <p:sldId id="316" r:id="rId33"/>
    <p:sldId id="318" r:id="rId34"/>
    <p:sldId id="325" r:id="rId35"/>
    <p:sldId id="324" r:id="rId36"/>
    <p:sldId id="292" r:id="rId37"/>
    <p:sldId id="293" r:id="rId38"/>
    <p:sldId id="347" r:id="rId39"/>
    <p:sldId id="348" r:id="rId40"/>
    <p:sldId id="304" r:id="rId41"/>
    <p:sldId id="305" r:id="rId42"/>
    <p:sldId id="34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FF00"/>
    <a:srgbClr val="FF3399"/>
    <a:srgbClr val="0823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594" y="1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45EDA6-36D4-48B6-857F-45DF5A4A929E}" type="datetimeFigureOut">
              <a:rPr lang="en-US" smtClean="0"/>
              <a:t>2/9/2017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DF6EB2-BDB7-403D-9948-59F58EA5CA2C}" type="slidenum">
              <a:rPr lang="en-US" smtClean="0"/>
              <a:t>‹#›</a:t>
            </a:fld>
            <a:endParaRPr lang="en-US"/>
          </a:p>
        </p:txBody>
      </p:sp>
    </p:spTree>
    <p:extLst>
      <p:ext uri="{BB962C8B-B14F-4D97-AF65-F5344CB8AC3E}">
        <p14:creationId xmlns:p14="http://schemas.microsoft.com/office/powerpoint/2010/main" val="2654013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2F9A3-36A2-42CD-B4DD-91A1781EC73E}" type="slidenum">
              <a:rPr lang="en-US" smtClean="0"/>
              <a:t>18</a:t>
            </a:fld>
            <a:endParaRPr lang="en-US"/>
          </a:p>
        </p:txBody>
      </p:sp>
    </p:spTree>
    <p:extLst>
      <p:ext uri="{BB962C8B-B14F-4D97-AF65-F5344CB8AC3E}">
        <p14:creationId xmlns:p14="http://schemas.microsoft.com/office/powerpoint/2010/main" val="3676405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descr="intel_rgb_1700"/>
          <p:cNvPicPr>
            <a:picLocks noChangeAspect="1" noChangeArrowheads="1"/>
          </p:cNvPicPr>
          <p:nvPr/>
        </p:nvPicPr>
        <p:blipFill>
          <a:blip r:embed="rId2" cstate="print"/>
          <a:srcRect l="13802" t="18047" r="13551" b="18378"/>
          <a:stretch>
            <a:fillRect/>
          </a:stretch>
        </p:blipFill>
        <p:spPr bwMode="auto">
          <a:xfrm>
            <a:off x="9861552" y="538164"/>
            <a:ext cx="1731433" cy="860425"/>
          </a:xfrm>
          <a:prstGeom prst="rect">
            <a:avLst/>
          </a:prstGeom>
          <a:noFill/>
          <a:ln w="9525">
            <a:noFill/>
            <a:miter lim="800000"/>
            <a:headEnd/>
            <a:tailEnd/>
          </a:ln>
        </p:spPr>
      </p:pic>
      <p:sp>
        <p:nvSpPr>
          <p:cNvPr id="4114" name="Rectangle 18"/>
          <p:cNvSpPr>
            <a:spLocks noGrp="1" noChangeArrowheads="1"/>
          </p:cNvSpPr>
          <p:nvPr>
            <p:ph type="ctrTitle"/>
          </p:nvPr>
        </p:nvSpPr>
        <p:spPr>
          <a:xfrm>
            <a:off x="3227917" y="3651250"/>
            <a:ext cx="8354483" cy="457200"/>
          </a:xfrm>
        </p:spPr>
        <p:txBody>
          <a:bodyPr anchor="b">
            <a:spAutoFit/>
          </a:bodyPr>
          <a:lstStyle>
            <a:lvl1pPr algn="r">
              <a:defRPr sz="3000">
                <a:solidFill>
                  <a:srgbClr val="0860A8"/>
                </a:solidFill>
              </a:defRPr>
            </a:lvl1pPr>
          </a:lstStyle>
          <a:p>
            <a:r>
              <a:rPr lang="en-US" smtClean="0"/>
              <a:t>Click to edit Master title style</a:t>
            </a:r>
            <a:endParaRPr lang="en-US"/>
          </a:p>
        </p:txBody>
      </p:sp>
      <p:sp>
        <p:nvSpPr>
          <p:cNvPr id="4115" name="Rectangle 19"/>
          <p:cNvSpPr>
            <a:spLocks noGrp="1" noChangeArrowheads="1"/>
          </p:cNvSpPr>
          <p:nvPr>
            <p:ph type="subTitle" idx="1"/>
          </p:nvPr>
        </p:nvSpPr>
        <p:spPr>
          <a:xfrm>
            <a:off x="5240920" y="4478338"/>
            <a:ext cx="6341480" cy="461665"/>
          </a:xfrm>
        </p:spPr>
        <p:txBody>
          <a:bodyPr wrap="none">
            <a:spAutoFit/>
          </a:bodyPr>
          <a:lstStyle>
            <a:lvl1pPr algn="r">
              <a:defRPr sz="3000">
                <a:solidFill>
                  <a:srgbClr val="0860A8"/>
                </a:solidFill>
              </a:defRPr>
            </a:lvl1pPr>
          </a:lstStyle>
          <a:p>
            <a:r>
              <a:rPr lang="en-US" smtClean="0"/>
              <a:t>Click to edit Master subtitle style</a:t>
            </a:r>
            <a:endParaRPr lang="en-US"/>
          </a:p>
        </p:txBody>
      </p:sp>
    </p:spTree>
    <p:extLst>
      <p:ext uri="{BB962C8B-B14F-4D97-AF65-F5344CB8AC3E}">
        <p14:creationId xmlns:p14="http://schemas.microsoft.com/office/powerpoint/2010/main" val="215211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65282E7F-954D-4111-A4C3-F890CF103D4D}" type="datetime1">
              <a:rPr lang="en-US" smtClean="0"/>
              <a:t>2/9/2017</a:t>
            </a:fld>
            <a:endParaRPr lang="en-US"/>
          </a:p>
        </p:txBody>
      </p:sp>
      <p:sp>
        <p:nvSpPr>
          <p:cNvPr id="5"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5772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5551" y="273050"/>
            <a:ext cx="2745316" cy="567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3050"/>
            <a:ext cx="8034867" cy="567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6C8B5675-AA44-4F03-A75E-362F61087213}" type="datetime1">
              <a:rPr lang="en-US" smtClean="0"/>
              <a:t>2/9/2017</a:t>
            </a:fld>
            <a:endParaRPr lang="en-US"/>
          </a:p>
        </p:txBody>
      </p:sp>
      <p:sp>
        <p:nvSpPr>
          <p:cNvPr id="5"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801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221317" y="6357938"/>
            <a:ext cx="1420283" cy="304800"/>
          </a:xfrm>
          <a:ln/>
        </p:spPr>
        <p:txBody>
          <a:bodyPr/>
          <a:lstStyle>
            <a:lvl1pPr>
              <a:defRPr/>
            </a:lvl1pPr>
          </a:lstStyle>
          <a:p>
            <a:fld id="{A47F3C97-14DA-4C44-881E-4C51AE49FCA1}" type="datetime1">
              <a:rPr lang="en-US" smtClean="0"/>
              <a:t>2/9/2017</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021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D595031-05A9-4049-899A-44456A2D8981}" type="datetime1">
              <a:rPr lang="en-US" smtClean="0"/>
              <a:t>2/9/2017</a:t>
            </a:fld>
            <a:endParaRPr lang="en-US"/>
          </a:p>
        </p:txBody>
      </p:sp>
      <p:sp>
        <p:nvSpPr>
          <p:cNvPr id="5"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3567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5" y="914400"/>
            <a:ext cx="538903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9718" y="914400"/>
            <a:ext cx="5391149"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1221318" y="6357938"/>
            <a:ext cx="1392629" cy="304800"/>
          </a:xfrm>
          <a:ln/>
        </p:spPr>
        <p:txBody>
          <a:bodyPr/>
          <a:lstStyle>
            <a:lvl1pPr>
              <a:defRPr/>
            </a:lvl1pPr>
          </a:lstStyle>
          <a:p>
            <a:fld id="{2A09F68B-1E98-4B4C-8B75-CAF3F06C05F7}" type="datetime1">
              <a:rPr lang="en-US" smtClean="0"/>
              <a:t>2/9/2017</a:t>
            </a:fld>
            <a:endParaRPr lang="en-US"/>
          </a:p>
        </p:txBody>
      </p:sp>
      <p:sp>
        <p:nvSpPr>
          <p:cNvPr id="6"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80760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E6000389-0995-4E6A-8B64-B3B4F6DC3364}" type="datetime1">
              <a:rPr lang="en-US" smtClean="0"/>
              <a:t>2/9/2017</a:t>
            </a:fld>
            <a:endParaRPr lang="en-US"/>
          </a:p>
        </p:txBody>
      </p:sp>
      <p:sp>
        <p:nvSpPr>
          <p:cNvPr id="8"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418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2A513BD-22E4-4026-A975-961462D89ED1}" type="datetime1">
              <a:rPr lang="en-US" smtClean="0"/>
              <a:t>2/9/2017</a:t>
            </a:fld>
            <a:endParaRPr lang="en-US"/>
          </a:p>
        </p:txBody>
      </p:sp>
      <p:sp>
        <p:nvSpPr>
          <p:cNvPr id="4"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0841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DAE69C2-490D-440E-9A04-472689F90601}" type="datetime1">
              <a:rPr lang="en-US" smtClean="0"/>
              <a:t>2/9/2017</a:t>
            </a:fld>
            <a:endParaRPr lang="en-US"/>
          </a:p>
        </p:txBody>
      </p:sp>
      <p:sp>
        <p:nvSpPr>
          <p:cNvPr id="3"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1019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98A7D50-472D-45EC-8934-9D2D9ECFC375}" type="datetime1">
              <a:rPr lang="en-US" smtClean="0"/>
              <a:t>2/9/2017</a:t>
            </a:fld>
            <a:endParaRPr lang="en-US"/>
          </a:p>
        </p:txBody>
      </p:sp>
      <p:sp>
        <p:nvSpPr>
          <p:cNvPr id="6"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9456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BD701AA-51DF-4429-9B57-327AEFD458A3}" type="datetime1">
              <a:rPr lang="en-US" smtClean="0"/>
              <a:t>2/9/2017</a:t>
            </a:fld>
            <a:endParaRPr lang="en-US"/>
          </a:p>
        </p:txBody>
      </p:sp>
      <p:sp>
        <p:nvSpPr>
          <p:cNvPr id="6" name="Rectangle 6"/>
          <p:cNvSpPr>
            <a:spLocks noGrp="1" noChangeArrowheads="1"/>
          </p:cNvSpPr>
          <p:nvPr>
            <p:ph type="sldNum" sz="quarter" idx="11"/>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114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p:nvSpPr>
        <p:spPr bwMode="white">
          <a:xfrm>
            <a:off x="4234" y="6185636"/>
            <a:ext cx="12187767" cy="706581"/>
          </a:xfrm>
          <a:prstGeom prst="rect">
            <a:avLst/>
          </a:prstGeom>
          <a:solidFill>
            <a:srgbClr val="0860A8"/>
          </a:solidFill>
          <a:ln w="9525">
            <a:noFill/>
            <a:miter lim="800000"/>
            <a:headEnd/>
            <a:tailEnd/>
          </a:ln>
          <a:effectLst/>
        </p:spPr>
        <p:txBody>
          <a:bodyPr wrap="none" anchor="ctr"/>
          <a:lstStyle/>
          <a:p>
            <a:pPr>
              <a:defRPr/>
            </a:pPr>
            <a:endParaRPr lang="en-US" sz="1800"/>
          </a:p>
        </p:txBody>
      </p:sp>
      <p:sp>
        <p:nvSpPr>
          <p:cNvPr id="1027" name="Rectangle 2"/>
          <p:cNvSpPr>
            <a:spLocks noGrp="1" noChangeArrowheads="1"/>
          </p:cNvSpPr>
          <p:nvPr>
            <p:ph type="title"/>
          </p:nvPr>
        </p:nvSpPr>
        <p:spPr bwMode="auto">
          <a:xfrm>
            <a:off x="607485" y="273050"/>
            <a:ext cx="10983383" cy="527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07485" y="914400"/>
            <a:ext cx="10983383" cy="5029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1221318" y="6357938"/>
            <a:ext cx="1305852"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1100" b="1" smtClean="0">
                <a:solidFill>
                  <a:srgbClr val="FFFFFF"/>
                </a:solidFill>
              </a:defRPr>
            </a:lvl1pPr>
          </a:lstStyle>
          <a:p>
            <a:fld id="{C403BCD5-2761-4338-BA87-247D64FF1AF9}" type="datetime1">
              <a:rPr lang="en-US" smtClean="0"/>
              <a:t>2/9/2017</a:t>
            </a:fld>
            <a:endParaRPr lang="en-US"/>
          </a:p>
        </p:txBody>
      </p:sp>
      <p:sp>
        <p:nvSpPr>
          <p:cNvPr id="1030" name="Rectangle 6"/>
          <p:cNvSpPr>
            <a:spLocks noGrp="1" noChangeArrowheads="1"/>
          </p:cNvSpPr>
          <p:nvPr>
            <p:ph type="sldNum" sz="quarter" idx="4"/>
          </p:nvPr>
        </p:nvSpPr>
        <p:spPr bwMode="auto">
          <a:xfrm>
            <a:off x="611718" y="6357938"/>
            <a:ext cx="554567"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800" b="1" smtClean="0">
                <a:solidFill>
                  <a:srgbClr val="FFFFFF"/>
                </a:solidFill>
              </a:defRPr>
            </a:lvl1pPr>
          </a:lstStyle>
          <a:p>
            <a:fld id="{B6F15528-21DE-4FAA-801E-634DDDAF4B2B}" type="slidenum">
              <a:rPr lang="en-US" smtClean="0"/>
              <a:pPr/>
              <a:t>‹#›</a:t>
            </a:fld>
            <a:endParaRPr lang="en-US"/>
          </a:p>
        </p:txBody>
      </p:sp>
      <p:pic>
        <p:nvPicPr>
          <p:cNvPr id="1031" name="Picture 14" descr="Intel_white"/>
          <p:cNvPicPr>
            <a:picLocks noChangeAspect="1" noChangeArrowheads="1"/>
          </p:cNvPicPr>
          <p:nvPr/>
        </p:nvPicPr>
        <p:blipFill>
          <a:blip r:embed="rId13" cstate="print"/>
          <a:srcRect/>
          <a:stretch>
            <a:fillRect/>
          </a:stretch>
        </p:blipFill>
        <p:spPr bwMode="auto">
          <a:xfrm>
            <a:off x="10773174" y="6238062"/>
            <a:ext cx="1081617" cy="541338"/>
          </a:xfrm>
          <a:prstGeom prst="rect">
            <a:avLst/>
          </a:prstGeom>
          <a:noFill/>
          <a:ln w="9525">
            <a:noFill/>
            <a:miter lim="800000"/>
            <a:headEnd/>
            <a:tailEnd/>
          </a:ln>
        </p:spPr>
      </p:pic>
      <p:sp>
        <p:nvSpPr>
          <p:cNvPr id="1042" name="Text Box 18"/>
          <p:cNvSpPr txBox="1">
            <a:spLocks noChangeArrowheads="1"/>
          </p:cNvSpPr>
          <p:nvPr/>
        </p:nvSpPr>
        <p:spPr bwMode="auto">
          <a:xfrm>
            <a:off x="2864379" y="6417007"/>
            <a:ext cx="7891428" cy="184666"/>
          </a:xfrm>
          <a:prstGeom prst="rect">
            <a:avLst/>
          </a:prstGeom>
          <a:noFill/>
          <a:ln w="50800" algn="ctr">
            <a:noFill/>
            <a:miter lim="800000"/>
            <a:headEnd/>
            <a:tailEnd/>
          </a:ln>
          <a:effectLst/>
        </p:spPr>
        <p:txBody>
          <a:bodyPr wrap="square" lIns="0" tIns="0" rIns="0" bIns="0">
            <a:spAutoFit/>
          </a:bodyPr>
          <a:lstStyle/>
          <a:p>
            <a:pPr algn="l">
              <a:spcBef>
                <a:spcPct val="50000"/>
              </a:spcBef>
              <a:defRPr/>
            </a:pPr>
            <a:r>
              <a:rPr lang="en-US" sz="1200" dirty="0" smtClean="0">
                <a:solidFill>
                  <a:schemeClr val="bg1"/>
                </a:solidFill>
              </a:rPr>
              <a:t>NSG Labs	FMTEM		Intel Confidential</a:t>
            </a:r>
            <a:endParaRPr lang="en-US" sz="1200" dirty="0">
              <a:solidFill>
                <a:schemeClr val="bg1"/>
              </a:solidFill>
            </a:endParaRPr>
          </a:p>
        </p:txBody>
      </p:sp>
    </p:spTree>
    <p:extLst>
      <p:ext uri="{BB962C8B-B14F-4D97-AF65-F5344CB8AC3E}">
        <p14:creationId xmlns:p14="http://schemas.microsoft.com/office/powerpoint/2010/main" val="2777614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p:titleStyle>
    <p:bodyStyle>
      <a:lvl1pPr algn="l" rtl="0" eaLnBrk="1" fontAlgn="base" hangingPunct="1">
        <a:spcBef>
          <a:spcPct val="60000"/>
        </a:spcBef>
        <a:spcAft>
          <a:spcPct val="0"/>
        </a:spcAft>
        <a:defRPr>
          <a:solidFill>
            <a:schemeClr val="tx1"/>
          </a:solidFill>
          <a:latin typeface="+mn-lt"/>
          <a:ea typeface="+mn-ea"/>
          <a:cs typeface="+mn-cs"/>
        </a:defRPr>
      </a:lvl1pPr>
      <a:lvl2pPr marL="246063" indent="-244475" algn="l" rtl="0" eaLnBrk="1" fontAlgn="base" hangingPunct="1">
        <a:spcBef>
          <a:spcPct val="40000"/>
        </a:spcBef>
        <a:spcAft>
          <a:spcPct val="0"/>
        </a:spcAft>
        <a:buSzPct val="125000"/>
        <a:buFont typeface="Times" pitchFamily="18" charset="0"/>
        <a:buChar char="•"/>
        <a:defRPr>
          <a:solidFill>
            <a:schemeClr val="tx1"/>
          </a:solidFill>
          <a:latin typeface="+mn-lt"/>
        </a:defRPr>
      </a:lvl2pPr>
      <a:lvl3pPr marL="571500" indent="-323850" algn="l" rtl="0" eaLnBrk="1" fontAlgn="base" hangingPunct="1">
        <a:spcBef>
          <a:spcPct val="20000"/>
        </a:spcBef>
        <a:spcAft>
          <a:spcPct val="0"/>
        </a:spcAft>
        <a:buChar char="–"/>
        <a:defRPr sz="1600">
          <a:solidFill>
            <a:schemeClr val="tx1"/>
          </a:solidFill>
          <a:latin typeface="+mn-lt"/>
        </a:defRPr>
      </a:lvl3pPr>
      <a:lvl4pPr marL="725488" indent="-152400" algn="l" rtl="0" eaLnBrk="1" fontAlgn="base" hangingPunct="1">
        <a:spcBef>
          <a:spcPct val="20000"/>
        </a:spcBef>
        <a:spcAft>
          <a:spcPct val="0"/>
        </a:spcAft>
        <a:buFont typeface="Times" pitchFamily="18" charset="0"/>
        <a:buChar char="•"/>
        <a:defRPr sz="1600">
          <a:solidFill>
            <a:schemeClr val="tx1"/>
          </a:solidFill>
          <a:latin typeface="+mn-lt"/>
        </a:defRPr>
      </a:lvl4pPr>
      <a:lvl5pPr marL="1136650" indent="-409575" algn="l" rtl="0" eaLnBrk="1" fontAlgn="base" hangingPunct="1">
        <a:spcBef>
          <a:spcPct val="20000"/>
        </a:spcBef>
        <a:spcAft>
          <a:spcPct val="0"/>
        </a:spcAft>
        <a:buChar char="–"/>
        <a:defRPr sz="1600">
          <a:solidFill>
            <a:schemeClr val="tx1"/>
          </a:solidFill>
          <a:latin typeface="+mn-lt"/>
        </a:defRPr>
      </a:lvl5pPr>
      <a:lvl6pPr marL="1593850" indent="-409575" algn="l" rtl="0" eaLnBrk="1" fontAlgn="base" hangingPunct="1">
        <a:spcBef>
          <a:spcPct val="20000"/>
        </a:spcBef>
        <a:spcAft>
          <a:spcPct val="0"/>
        </a:spcAft>
        <a:buChar char="–"/>
        <a:defRPr sz="1600">
          <a:solidFill>
            <a:schemeClr val="tx1"/>
          </a:solidFill>
          <a:latin typeface="+mn-lt"/>
        </a:defRPr>
      </a:lvl6pPr>
      <a:lvl7pPr marL="2051050" indent="-409575" algn="l" rtl="0" eaLnBrk="1" fontAlgn="base" hangingPunct="1">
        <a:spcBef>
          <a:spcPct val="20000"/>
        </a:spcBef>
        <a:spcAft>
          <a:spcPct val="0"/>
        </a:spcAft>
        <a:buChar char="–"/>
        <a:defRPr sz="1600">
          <a:solidFill>
            <a:schemeClr val="tx1"/>
          </a:solidFill>
          <a:latin typeface="+mn-lt"/>
        </a:defRPr>
      </a:lvl7pPr>
      <a:lvl8pPr marL="2508250" indent="-409575" algn="l" rtl="0" eaLnBrk="1" fontAlgn="base" hangingPunct="1">
        <a:spcBef>
          <a:spcPct val="20000"/>
        </a:spcBef>
        <a:spcAft>
          <a:spcPct val="0"/>
        </a:spcAft>
        <a:buChar char="–"/>
        <a:defRPr sz="1600">
          <a:solidFill>
            <a:schemeClr val="tx1"/>
          </a:solidFill>
          <a:latin typeface="+mn-lt"/>
        </a:defRPr>
      </a:lvl8pPr>
      <a:lvl9pPr marL="2965450" indent="-409575"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intelweb.micron.com/sites/sxp/10s/SXP%20Cell%20Sync%20Meeting/Intel%20TEM%20Folder/pfa-942/PFA-942%20FM%20TEM%20Report.pptx" TargetMode="Externa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4.xml"/><Relationship Id="rId7"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8.xml"/><Relationship Id="rId10" Type="http://schemas.openxmlformats.org/officeDocument/2006/relationships/slide" Target="slide35.xml"/><Relationship Id="rId4" Type="http://schemas.openxmlformats.org/officeDocument/2006/relationships/slide" Target="slide5.xml"/><Relationship Id="rId9" Type="http://schemas.openxmlformats.org/officeDocument/2006/relationships/slide" Target="slide23.xml"/></Relationships>
</file>

<file path=ppt/slides/_rels/slide2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0.wmf"/><Relationship Id="rId5" Type="http://schemas.openxmlformats.org/officeDocument/2006/relationships/oleObject" Target="../embeddings/oleObject2.bin"/><Relationship Id="rId4" Type="http://schemas.openxmlformats.org/officeDocument/2006/relationships/image" Target="../media/image109.wmf"/></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tif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37.tif"/><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tiff"/></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284" y="2514600"/>
            <a:ext cx="11353800" cy="1107996"/>
          </a:xfrm>
        </p:spPr>
        <p:txBody>
          <a:bodyPr/>
          <a:lstStyle/>
          <a:p>
            <a:r>
              <a:rPr lang="en-US" altLang="zh-CN" sz="3600" dirty="0" smtClean="0"/>
              <a:t>State of art about the TEM characterization of chalcogenides-based cells</a:t>
            </a:r>
            <a:endParaRPr lang="en-US" sz="3600" dirty="0"/>
          </a:p>
        </p:txBody>
      </p:sp>
      <p:sp>
        <p:nvSpPr>
          <p:cNvPr id="3" name="Subtitle 2"/>
          <p:cNvSpPr>
            <a:spLocks noGrp="1"/>
          </p:cNvSpPr>
          <p:nvPr>
            <p:ph type="subTitle" idx="1"/>
          </p:nvPr>
        </p:nvSpPr>
        <p:spPr>
          <a:xfrm>
            <a:off x="411284" y="4191000"/>
            <a:ext cx="11461472" cy="960263"/>
          </a:xfrm>
        </p:spPr>
        <p:txBody>
          <a:bodyPr/>
          <a:lstStyle/>
          <a:p>
            <a:r>
              <a:rPr lang="en-US" sz="2400" u="sng" dirty="0" smtClean="0">
                <a:solidFill>
                  <a:schemeClr val="accent1">
                    <a:lumMod val="75000"/>
                  </a:schemeClr>
                </a:solidFill>
              </a:rPr>
              <a:t>Hefei Hu</a:t>
            </a:r>
            <a:r>
              <a:rPr lang="en-US" sz="2400" dirty="0" smtClean="0">
                <a:solidFill>
                  <a:schemeClr val="accent1">
                    <a:lumMod val="75000"/>
                  </a:schemeClr>
                </a:solidFill>
              </a:rPr>
              <a:t>, Rohini Sankaran, Mary Alexander, Dan Baumbach, John Nugent</a:t>
            </a:r>
          </a:p>
          <a:p>
            <a:r>
              <a:rPr lang="en-US" sz="2400" dirty="0" smtClean="0">
                <a:solidFill>
                  <a:schemeClr val="accent1">
                    <a:lumMod val="75000"/>
                  </a:schemeClr>
                </a:solidFill>
              </a:rPr>
              <a:t>Intel Folsom TEM lab</a:t>
            </a:r>
            <a:endParaRPr lang="en-US" sz="2400" dirty="0">
              <a:solidFill>
                <a:schemeClr val="accent1">
                  <a:lumMod val="75000"/>
                </a:schemeClr>
              </a:solidFill>
            </a:endParaRPr>
          </a:p>
        </p:txBody>
      </p:sp>
      <p:sp>
        <p:nvSpPr>
          <p:cNvPr id="4" name="Date Placeholder 3"/>
          <p:cNvSpPr>
            <a:spLocks noGrp="1"/>
          </p:cNvSpPr>
          <p:nvPr>
            <p:ph type="dt" sz="half" idx="4294967295"/>
          </p:nvPr>
        </p:nvSpPr>
        <p:spPr>
          <a:xfrm>
            <a:off x="1524000" y="6356351"/>
            <a:ext cx="2133600" cy="365125"/>
          </a:xfrm>
        </p:spPr>
        <p:txBody>
          <a:bodyPr/>
          <a:lstStyle/>
          <a:p>
            <a:fld id="{3F83EBD1-1009-4F4B-89FE-45AFB4077650}" type="datetime1">
              <a:rPr lang="en-US" smtClean="0"/>
              <a:t>2/9/2017</a:t>
            </a:fld>
            <a:endParaRPr lang="en-US"/>
          </a:p>
        </p:txBody>
      </p:sp>
      <p:sp>
        <p:nvSpPr>
          <p:cNvPr id="5" name="Slide Number Placeholder 4"/>
          <p:cNvSpPr>
            <a:spLocks noGrp="1"/>
          </p:cNvSpPr>
          <p:nvPr>
            <p:ph type="sldNum" sz="quarter" idx="4294967295"/>
          </p:nvPr>
        </p:nvSpPr>
        <p:spPr>
          <a:xfrm>
            <a:off x="8534400" y="6356351"/>
            <a:ext cx="2133600" cy="365125"/>
          </a:xfrm>
        </p:spPr>
        <p:txBody>
          <a:bodyPr/>
          <a:lstStyle/>
          <a:p>
            <a:fld id="{B6F15528-21DE-4FAA-801E-634DDDAF4B2B}" type="slidenum">
              <a:rPr lang="en-US" smtClean="0"/>
              <a:pPr/>
              <a:t>1</a:t>
            </a:fld>
            <a:endParaRPr lang="en-US"/>
          </a:p>
        </p:txBody>
      </p:sp>
      <p:sp>
        <p:nvSpPr>
          <p:cNvPr id="6" name="Footer Placeholder 5"/>
          <p:cNvSpPr>
            <a:spLocks noGrp="1"/>
          </p:cNvSpPr>
          <p:nvPr>
            <p:ph type="ftr" sz="quarter" idx="4294967295"/>
          </p:nvPr>
        </p:nvSpPr>
        <p:spPr>
          <a:xfrm>
            <a:off x="1524000" y="6356351"/>
            <a:ext cx="2895600" cy="365125"/>
          </a:xfrm>
          <a:prstGeom prst="rect">
            <a:avLst/>
          </a:prstGeom>
        </p:spPr>
        <p:txBody>
          <a:bodyPr/>
          <a:lstStyle/>
          <a:p>
            <a:r>
              <a:rPr lang="en-US" dirty="0" smtClean="0"/>
              <a:t>Intel Confidential</a:t>
            </a:r>
            <a:endParaRPr lang="en-US" dirty="0"/>
          </a:p>
        </p:txBody>
      </p:sp>
    </p:spTree>
    <p:extLst>
      <p:ext uri="{BB962C8B-B14F-4D97-AF65-F5344CB8AC3E}">
        <p14:creationId xmlns:p14="http://schemas.microsoft.com/office/powerpoint/2010/main" val="4233645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82" y="2438400"/>
            <a:ext cx="10983383" cy="1143000"/>
          </a:xfrm>
        </p:spPr>
        <p:txBody>
          <a:bodyPr/>
          <a:lstStyle/>
          <a:p>
            <a:pPr algn="r"/>
            <a:r>
              <a:rPr lang="en-US" sz="3600" dirty="0">
                <a:solidFill>
                  <a:srgbClr val="0070C0"/>
                </a:solidFill>
              </a:rPr>
              <a:t>Determination of amorphous thickness by combing NBD and </a:t>
            </a:r>
            <a:r>
              <a:rPr lang="en-US" sz="3600" dirty="0" smtClean="0">
                <a:solidFill>
                  <a:srgbClr val="0070C0"/>
                </a:solidFill>
              </a:rPr>
              <a:t>DF-STEM</a:t>
            </a:r>
            <a:endParaRPr lang="en-US" sz="3600" dirty="0">
              <a:solidFill>
                <a:srgbClr val="0070C0"/>
              </a:solidFill>
            </a:endParaRPr>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1201022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11</a:t>
            </a:fld>
            <a:endParaRPr lang="en-US"/>
          </a:p>
        </p:txBody>
      </p:sp>
      <p:pic>
        <p:nvPicPr>
          <p:cNvPr id="6" name="Picture 5"/>
          <p:cNvPicPr>
            <a:picLocks noChangeAspect="1"/>
          </p:cNvPicPr>
          <p:nvPr/>
        </p:nvPicPr>
        <p:blipFill>
          <a:blip r:embed="rId2"/>
          <a:stretch>
            <a:fillRect/>
          </a:stretch>
        </p:blipFill>
        <p:spPr>
          <a:xfrm>
            <a:off x="5127907" y="847454"/>
            <a:ext cx="1099871" cy="3673572"/>
          </a:xfrm>
          <a:prstGeom prst="rect">
            <a:avLst/>
          </a:prstGeom>
        </p:spPr>
      </p:pic>
      <p:sp>
        <p:nvSpPr>
          <p:cNvPr id="7" name="TextBox 3"/>
          <p:cNvSpPr txBox="1"/>
          <p:nvPr/>
        </p:nvSpPr>
        <p:spPr>
          <a:xfrm>
            <a:off x="-1313" y="77322"/>
            <a:ext cx="1219462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Optimization of camera length </a:t>
            </a:r>
            <a:r>
              <a:rPr lang="en-US" sz="2400" dirty="0" smtClean="0"/>
              <a:t>(</a:t>
            </a:r>
            <a:r>
              <a:rPr lang="en-US" sz="2000" dirty="0" smtClean="0"/>
              <a:t>tested on 4 </a:t>
            </a:r>
            <a:r>
              <a:rPr lang="en-US" sz="2000" dirty="0"/>
              <a:t>partially </a:t>
            </a:r>
            <a:r>
              <a:rPr lang="en-US" sz="2000" dirty="0" smtClean="0"/>
              <a:t>crystalline/amorphous bits</a:t>
            </a:r>
            <a:r>
              <a:rPr lang="en-US" sz="2400" dirty="0" smtClean="0"/>
              <a:t>)</a:t>
            </a:r>
            <a:endParaRPr lang="en-US" sz="2400" dirty="0"/>
          </a:p>
        </p:txBody>
      </p:sp>
      <p:pic>
        <p:nvPicPr>
          <p:cNvPr id="8" name="Picture 7"/>
          <p:cNvPicPr>
            <a:picLocks noChangeAspect="1"/>
          </p:cNvPicPr>
          <p:nvPr/>
        </p:nvPicPr>
        <p:blipFill rotWithShape="1">
          <a:blip r:embed="rId3"/>
          <a:srcRect l="40132" t="11136" r="39551" b="10896"/>
          <a:stretch/>
        </p:blipFill>
        <p:spPr>
          <a:xfrm>
            <a:off x="338648" y="927072"/>
            <a:ext cx="981768" cy="3722256"/>
          </a:xfrm>
          <a:prstGeom prst="rect">
            <a:avLst/>
          </a:prstGeom>
        </p:spPr>
      </p:pic>
      <p:pic>
        <p:nvPicPr>
          <p:cNvPr id="9" name="Picture 8"/>
          <p:cNvPicPr>
            <a:picLocks noChangeAspect="1"/>
          </p:cNvPicPr>
          <p:nvPr/>
        </p:nvPicPr>
        <p:blipFill rotWithShape="1">
          <a:blip r:embed="rId4"/>
          <a:srcRect l="37673" t="10114" r="41595" b="12898"/>
          <a:stretch/>
        </p:blipFill>
        <p:spPr>
          <a:xfrm>
            <a:off x="1576409" y="880891"/>
            <a:ext cx="1009819" cy="3694546"/>
          </a:xfrm>
          <a:prstGeom prst="rect">
            <a:avLst/>
          </a:prstGeom>
        </p:spPr>
      </p:pic>
      <p:sp>
        <p:nvSpPr>
          <p:cNvPr id="10" name="TextBox 7"/>
          <p:cNvSpPr txBox="1"/>
          <p:nvPr/>
        </p:nvSpPr>
        <p:spPr>
          <a:xfrm>
            <a:off x="248312" y="583958"/>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0000"/>
                </a:solidFill>
              </a:rPr>
              <a:t>cl=150mm</a:t>
            </a:r>
            <a:endParaRPr lang="en-US" sz="1400" dirty="0">
              <a:solidFill>
                <a:srgbClr val="FF0000"/>
              </a:solidFill>
            </a:endParaRPr>
          </a:p>
        </p:txBody>
      </p:sp>
      <p:sp>
        <p:nvSpPr>
          <p:cNvPr id="11" name="TextBox 5"/>
          <p:cNvSpPr txBox="1"/>
          <p:nvPr/>
        </p:nvSpPr>
        <p:spPr>
          <a:xfrm>
            <a:off x="1496925" y="593377"/>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0000"/>
                </a:solidFill>
              </a:rPr>
              <a:t>cl=200mm</a:t>
            </a:r>
            <a:endParaRPr lang="en-US" sz="1400" dirty="0">
              <a:solidFill>
                <a:srgbClr val="FF0000"/>
              </a:solidFill>
            </a:endParaRPr>
          </a:p>
        </p:txBody>
      </p:sp>
      <p:pic>
        <p:nvPicPr>
          <p:cNvPr id="12" name="Picture 11"/>
          <p:cNvPicPr>
            <a:picLocks noChangeAspect="1"/>
          </p:cNvPicPr>
          <p:nvPr/>
        </p:nvPicPr>
        <p:blipFill rotWithShape="1">
          <a:blip r:embed="rId5"/>
          <a:srcRect l="35884" t="10847" r="43150" b="11261"/>
          <a:stretch/>
        </p:blipFill>
        <p:spPr>
          <a:xfrm>
            <a:off x="2814002" y="917836"/>
            <a:ext cx="1037870" cy="3740727"/>
          </a:xfrm>
          <a:prstGeom prst="rect">
            <a:avLst/>
          </a:prstGeom>
        </p:spPr>
      </p:pic>
      <p:sp>
        <p:nvSpPr>
          <p:cNvPr id="13" name="TextBox 9"/>
          <p:cNvSpPr txBox="1"/>
          <p:nvPr/>
        </p:nvSpPr>
        <p:spPr>
          <a:xfrm>
            <a:off x="2751717" y="583957"/>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0000"/>
                </a:solidFill>
              </a:rPr>
              <a:t>cl=300mm</a:t>
            </a:r>
            <a:endParaRPr lang="en-US" sz="1400" dirty="0">
              <a:solidFill>
                <a:srgbClr val="FF0000"/>
              </a:solidFill>
            </a:endParaRPr>
          </a:p>
        </p:txBody>
      </p:sp>
      <p:pic>
        <p:nvPicPr>
          <p:cNvPr id="14" name="Picture 13"/>
          <p:cNvPicPr>
            <a:picLocks noChangeAspect="1"/>
          </p:cNvPicPr>
          <p:nvPr/>
        </p:nvPicPr>
        <p:blipFill rotWithShape="1">
          <a:blip r:embed="rId6"/>
          <a:srcRect l="41405" t="11872" r="35583" b="13171"/>
          <a:stretch/>
        </p:blipFill>
        <p:spPr>
          <a:xfrm>
            <a:off x="4056484" y="899455"/>
            <a:ext cx="988495" cy="3712833"/>
          </a:xfrm>
          <a:prstGeom prst="rect">
            <a:avLst/>
          </a:prstGeom>
        </p:spPr>
      </p:pic>
      <p:sp>
        <p:nvSpPr>
          <p:cNvPr id="15" name="TextBox 11"/>
          <p:cNvSpPr txBox="1"/>
          <p:nvPr/>
        </p:nvSpPr>
        <p:spPr>
          <a:xfrm>
            <a:off x="3950438" y="595045"/>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50"/>
                </a:solidFill>
              </a:rPr>
              <a:t>cl=490mm</a:t>
            </a:r>
            <a:endParaRPr lang="en-US" sz="1400" dirty="0">
              <a:solidFill>
                <a:srgbClr val="00B050"/>
              </a:solidFill>
            </a:endParaRPr>
          </a:p>
        </p:txBody>
      </p:sp>
      <p:sp>
        <p:nvSpPr>
          <p:cNvPr id="16" name="TextBox 13"/>
          <p:cNvSpPr txBox="1"/>
          <p:nvPr/>
        </p:nvSpPr>
        <p:spPr>
          <a:xfrm>
            <a:off x="5141313" y="614348"/>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50"/>
                </a:solidFill>
              </a:rPr>
              <a:t>cl=680mm</a:t>
            </a:r>
            <a:endParaRPr lang="en-US" sz="1400" dirty="0">
              <a:solidFill>
                <a:srgbClr val="00B050"/>
              </a:solidFill>
            </a:endParaRPr>
          </a:p>
        </p:txBody>
      </p:sp>
      <p:pic>
        <p:nvPicPr>
          <p:cNvPr id="17" name="Picture 16"/>
          <p:cNvPicPr>
            <a:picLocks noChangeAspect="1"/>
          </p:cNvPicPr>
          <p:nvPr/>
        </p:nvPicPr>
        <p:blipFill rotWithShape="1">
          <a:blip r:embed="rId7"/>
          <a:srcRect t="11424" b="11054"/>
          <a:stretch/>
        </p:blipFill>
        <p:spPr>
          <a:xfrm>
            <a:off x="6312217" y="917836"/>
            <a:ext cx="987338" cy="3666836"/>
          </a:xfrm>
          <a:prstGeom prst="rect">
            <a:avLst/>
          </a:prstGeom>
        </p:spPr>
      </p:pic>
      <p:sp>
        <p:nvSpPr>
          <p:cNvPr id="18" name="TextBox 17"/>
          <p:cNvSpPr txBox="1"/>
          <p:nvPr/>
        </p:nvSpPr>
        <p:spPr>
          <a:xfrm>
            <a:off x="6241893" y="614348"/>
            <a:ext cx="116570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50"/>
                </a:solidFill>
              </a:rPr>
              <a:t>cl=970mm</a:t>
            </a:r>
            <a:endParaRPr lang="en-US" sz="1400" dirty="0">
              <a:solidFill>
                <a:srgbClr val="00B050"/>
              </a:solidFill>
            </a:endParaRPr>
          </a:p>
        </p:txBody>
      </p:sp>
      <p:pic>
        <p:nvPicPr>
          <p:cNvPr id="19" name="Picture 18"/>
          <p:cNvPicPr>
            <a:picLocks noChangeAspect="1"/>
          </p:cNvPicPr>
          <p:nvPr/>
        </p:nvPicPr>
        <p:blipFill rotWithShape="1">
          <a:blip r:embed="rId8"/>
          <a:srcRect t="9723" b="11796"/>
          <a:stretch/>
        </p:blipFill>
        <p:spPr>
          <a:xfrm>
            <a:off x="7490212" y="834709"/>
            <a:ext cx="1060268" cy="3768436"/>
          </a:xfrm>
          <a:prstGeom prst="rect">
            <a:avLst/>
          </a:prstGeom>
        </p:spPr>
      </p:pic>
      <p:pic>
        <p:nvPicPr>
          <p:cNvPr id="20" name="Picture 19"/>
          <p:cNvPicPr>
            <a:picLocks noChangeAspect="1"/>
          </p:cNvPicPr>
          <p:nvPr/>
        </p:nvPicPr>
        <p:blipFill rotWithShape="1">
          <a:blip r:embed="rId9"/>
          <a:srcRect t="10731" b="11473"/>
          <a:stretch/>
        </p:blipFill>
        <p:spPr>
          <a:xfrm>
            <a:off x="8722532" y="899363"/>
            <a:ext cx="979640" cy="3722255"/>
          </a:xfrm>
          <a:prstGeom prst="rect">
            <a:avLst/>
          </a:prstGeom>
        </p:spPr>
      </p:pic>
      <p:pic>
        <p:nvPicPr>
          <p:cNvPr id="21" name="Picture 20"/>
          <p:cNvPicPr>
            <a:picLocks noChangeAspect="1"/>
          </p:cNvPicPr>
          <p:nvPr/>
        </p:nvPicPr>
        <p:blipFill rotWithShape="1">
          <a:blip r:embed="rId10"/>
          <a:srcRect t="11293" b="10996"/>
          <a:stretch/>
        </p:blipFill>
        <p:spPr>
          <a:xfrm>
            <a:off x="9832109" y="917837"/>
            <a:ext cx="1008808" cy="3694546"/>
          </a:xfrm>
          <a:prstGeom prst="rect">
            <a:avLst/>
          </a:prstGeom>
        </p:spPr>
      </p:pic>
      <p:pic>
        <p:nvPicPr>
          <p:cNvPr id="22" name="Picture 21"/>
          <p:cNvPicPr>
            <a:picLocks noChangeAspect="1"/>
          </p:cNvPicPr>
          <p:nvPr/>
        </p:nvPicPr>
        <p:blipFill rotWithShape="1">
          <a:blip r:embed="rId11"/>
          <a:srcRect t="10659" b="11244"/>
          <a:stretch/>
        </p:blipFill>
        <p:spPr>
          <a:xfrm>
            <a:off x="10971992" y="899362"/>
            <a:ext cx="979819" cy="3703783"/>
          </a:xfrm>
          <a:prstGeom prst="rect">
            <a:avLst/>
          </a:prstGeom>
        </p:spPr>
      </p:pic>
      <p:sp>
        <p:nvSpPr>
          <p:cNvPr id="23" name="TextBox 22"/>
          <p:cNvSpPr txBox="1"/>
          <p:nvPr/>
        </p:nvSpPr>
        <p:spPr>
          <a:xfrm>
            <a:off x="7388778" y="566801"/>
            <a:ext cx="12795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C000"/>
                </a:solidFill>
              </a:rPr>
              <a:t>cl=1850mm</a:t>
            </a:r>
            <a:endParaRPr lang="en-US" sz="1400" dirty="0">
              <a:solidFill>
                <a:srgbClr val="FFC000"/>
              </a:solidFill>
            </a:endParaRPr>
          </a:p>
        </p:txBody>
      </p:sp>
      <p:sp>
        <p:nvSpPr>
          <p:cNvPr id="24" name="TextBox 23"/>
          <p:cNvSpPr txBox="1"/>
          <p:nvPr/>
        </p:nvSpPr>
        <p:spPr>
          <a:xfrm>
            <a:off x="8573958" y="575543"/>
            <a:ext cx="12795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C000"/>
                </a:solidFill>
              </a:rPr>
              <a:t>cl=3000mm</a:t>
            </a:r>
            <a:endParaRPr lang="en-US" sz="1400" dirty="0">
              <a:solidFill>
                <a:srgbClr val="FFC000"/>
              </a:solidFill>
            </a:endParaRPr>
          </a:p>
        </p:txBody>
      </p:sp>
      <p:sp>
        <p:nvSpPr>
          <p:cNvPr id="25" name="TextBox 24"/>
          <p:cNvSpPr txBox="1"/>
          <p:nvPr/>
        </p:nvSpPr>
        <p:spPr>
          <a:xfrm>
            <a:off x="9694107" y="580681"/>
            <a:ext cx="12795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C000"/>
                </a:solidFill>
              </a:rPr>
              <a:t>cl=4000mm</a:t>
            </a:r>
            <a:endParaRPr lang="en-US" sz="1400" dirty="0">
              <a:solidFill>
                <a:srgbClr val="FFC000"/>
              </a:solidFill>
            </a:endParaRPr>
          </a:p>
        </p:txBody>
      </p:sp>
      <p:sp>
        <p:nvSpPr>
          <p:cNvPr id="26" name="TextBox 25"/>
          <p:cNvSpPr txBox="1"/>
          <p:nvPr/>
        </p:nvSpPr>
        <p:spPr>
          <a:xfrm>
            <a:off x="10865680" y="593376"/>
            <a:ext cx="127951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C000"/>
                </a:solidFill>
              </a:rPr>
              <a:t>cl=4500mm</a:t>
            </a:r>
            <a:endParaRPr lang="en-US" sz="1400" dirty="0">
              <a:solidFill>
                <a:srgbClr val="FFC000"/>
              </a:solidFill>
            </a:endParaRPr>
          </a:p>
        </p:txBody>
      </p:sp>
      <p:sp>
        <p:nvSpPr>
          <p:cNvPr id="27" name="TextBox 27"/>
          <p:cNvSpPr txBox="1"/>
          <p:nvPr/>
        </p:nvSpPr>
        <p:spPr>
          <a:xfrm>
            <a:off x="774657" y="4616889"/>
            <a:ext cx="275588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rgbClr val="FF0000"/>
                </a:solidFill>
              </a:rPr>
              <a:t>HAADF STEM – Z contrast</a:t>
            </a:r>
            <a:endParaRPr lang="en-US" sz="1400" b="1" dirty="0">
              <a:solidFill>
                <a:srgbClr val="FF0000"/>
              </a:solidFill>
            </a:endParaRPr>
          </a:p>
        </p:txBody>
      </p:sp>
      <p:sp>
        <p:nvSpPr>
          <p:cNvPr id="28" name="Rectangle 27"/>
          <p:cNvSpPr/>
          <p:nvPr/>
        </p:nvSpPr>
        <p:spPr bwMode="auto">
          <a:xfrm>
            <a:off x="248312" y="607731"/>
            <a:ext cx="3669109" cy="4014949"/>
          </a:xfrm>
          <a:prstGeom prst="rect">
            <a:avLst/>
          </a:prstGeom>
          <a:noFill/>
          <a:ln w="38100" cap="flat" cmpd="sng" algn="ctr">
            <a:solidFill>
              <a:srgbClr val="FF0000"/>
            </a:solid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1" i="0" u="none" strike="noStrike" cap="none" normalizeH="0" baseline="0" smtClean="0">
              <a:ln>
                <a:noFill/>
              </a:ln>
              <a:solidFill>
                <a:schemeClr val="tx1"/>
              </a:solidFill>
              <a:effectLst/>
              <a:latin typeface="Verdana" pitchFamily="34" charset="0"/>
              <a:cs typeface="Arial" charset="0"/>
            </a:endParaRPr>
          </a:p>
        </p:txBody>
      </p:sp>
      <p:sp>
        <p:nvSpPr>
          <p:cNvPr id="29" name="Rectangle 28"/>
          <p:cNvSpPr/>
          <p:nvPr/>
        </p:nvSpPr>
        <p:spPr bwMode="auto">
          <a:xfrm>
            <a:off x="4005853" y="599738"/>
            <a:ext cx="3351651" cy="4030288"/>
          </a:xfrm>
          <a:prstGeom prst="rect">
            <a:avLst/>
          </a:prstGeom>
          <a:noFill/>
          <a:ln w="38100" cap="flat" cmpd="sng" algn="ctr">
            <a:solidFill>
              <a:srgbClr val="00B050"/>
            </a:solid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1" i="0" u="none" strike="noStrike" cap="none" normalizeH="0" baseline="0" smtClean="0">
              <a:ln>
                <a:noFill/>
              </a:ln>
              <a:solidFill>
                <a:schemeClr val="tx1"/>
              </a:solidFill>
              <a:effectLst/>
              <a:latin typeface="Verdana" pitchFamily="34" charset="0"/>
              <a:cs typeface="Arial" charset="0"/>
            </a:endParaRPr>
          </a:p>
        </p:txBody>
      </p:sp>
      <p:sp>
        <p:nvSpPr>
          <p:cNvPr id="30" name="TextBox 30"/>
          <p:cNvSpPr txBox="1"/>
          <p:nvPr/>
        </p:nvSpPr>
        <p:spPr>
          <a:xfrm>
            <a:off x="4107896" y="4645223"/>
            <a:ext cx="324960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rgbClr val="00B050"/>
                </a:solidFill>
              </a:rPr>
              <a:t>DF STEM – diffraction contrast</a:t>
            </a:r>
            <a:endParaRPr lang="en-US" sz="1400" b="1" dirty="0">
              <a:solidFill>
                <a:srgbClr val="00B050"/>
              </a:solidFill>
            </a:endParaRPr>
          </a:p>
        </p:txBody>
      </p:sp>
      <p:sp>
        <p:nvSpPr>
          <p:cNvPr id="31" name="Rectangle 30"/>
          <p:cNvSpPr/>
          <p:nvPr/>
        </p:nvSpPr>
        <p:spPr bwMode="auto">
          <a:xfrm>
            <a:off x="7416834" y="590501"/>
            <a:ext cx="4635308" cy="4030288"/>
          </a:xfrm>
          <a:prstGeom prst="rect">
            <a:avLst/>
          </a:prstGeom>
          <a:noFill/>
          <a:ln w="38100" cap="flat" cmpd="sng" algn="ctr">
            <a:solidFill>
              <a:srgbClr val="FFC000"/>
            </a:solid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1" i="0" u="none" strike="noStrike" cap="none" normalizeH="0" baseline="0" smtClean="0">
              <a:ln>
                <a:noFill/>
              </a:ln>
              <a:solidFill>
                <a:schemeClr val="tx1"/>
              </a:solidFill>
              <a:effectLst/>
              <a:latin typeface="Verdana" pitchFamily="34" charset="0"/>
              <a:cs typeface="Arial" charset="0"/>
            </a:endParaRPr>
          </a:p>
        </p:txBody>
      </p:sp>
      <p:sp>
        <p:nvSpPr>
          <p:cNvPr id="32" name="TextBox 32"/>
          <p:cNvSpPr txBox="1"/>
          <p:nvPr/>
        </p:nvSpPr>
        <p:spPr>
          <a:xfrm>
            <a:off x="7551543" y="4605587"/>
            <a:ext cx="431560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rgbClr val="FFC000"/>
                </a:solidFill>
              </a:rPr>
              <a:t>BF STEM – </a:t>
            </a:r>
            <a:r>
              <a:rPr lang="en-US" sz="1400" b="1" dirty="0" err="1" smtClean="0">
                <a:solidFill>
                  <a:srgbClr val="FFC000"/>
                </a:solidFill>
              </a:rPr>
              <a:t>diffraction+thickness</a:t>
            </a:r>
            <a:r>
              <a:rPr lang="en-US" sz="1400" b="1" dirty="0" smtClean="0">
                <a:solidFill>
                  <a:srgbClr val="FFC000"/>
                </a:solidFill>
              </a:rPr>
              <a:t> contrast</a:t>
            </a:r>
            <a:endParaRPr lang="en-US" sz="1400" b="1" dirty="0">
              <a:solidFill>
                <a:srgbClr val="FFC000"/>
              </a:solidFill>
            </a:endParaRPr>
          </a:p>
        </p:txBody>
      </p:sp>
      <p:sp>
        <p:nvSpPr>
          <p:cNvPr id="33" name="TextBox 33"/>
          <p:cNvSpPr txBox="1"/>
          <p:nvPr/>
        </p:nvSpPr>
        <p:spPr>
          <a:xfrm rot="16200000" flipH="1">
            <a:off x="61074" y="2644969"/>
            <a:ext cx="1068710" cy="25391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90 </a:t>
            </a:r>
            <a:r>
              <a:rPr lang="en-US" sz="1050" dirty="0" err="1" smtClean="0"/>
              <a:t>uA</a:t>
            </a:r>
            <a:r>
              <a:rPr lang="en-US" sz="1050" dirty="0" smtClean="0"/>
              <a:t>/0/(31)</a:t>
            </a:r>
            <a:endParaRPr lang="en-US" sz="1050" dirty="0"/>
          </a:p>
        </p:txBody>
      </p:sp>
      <p:sp>
        <p:nvSpPr>
          <p:cNvPr id="34" name="TextBox 34"/>
          <p:cNvSpPr txBox="1"/>
          <p:nvPr/>
        </p:nvSpPr>
        <p:spPr>
          <a:xfrm rot="16200000" flipH="1">
            <a:off x="401051" y="2653429"/>
            <a:ext cx="1246912" cy="25391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90 </a:t>
            </a:r>
            <a:r>
              <a:rPr lang="en-US" sz="1050" dirty="0" err="1" smtClean="0"/>
              <a:t>uA</a:t>
            </a:r>
            <a:r>
              <a:rPr lang="en-US" sz="1050" dirty="0" smtClean="0"/>
              <a:t>/1e6/(30)</a:t>
            </a:r>
            <a:endParaRPr lang="en-US" sz="1050" dirty="0"/>
          </a:p>
        </p:txBody>
      </p:sp>
      <p:sp>
        <p:nvSpPr>
          <p:cNvPr id="35" name="TextBox 35"/>
          <p:cNvSpPr txBox="1"/>
          <p:nvPr/>
        </p:nvSpPr>
        <p:spPr>
          <a:xfrm>
            <a:off x="12062" y="5169231"/>
            <a:ext cx="1218125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FF0000"/>
                </a:solidFill>
              </a:rPr>
              <a:t>HAADF STEM </a:t>
            </a:r>
            <a:r>
              <a:rPr lang="en-US" sz="1600" dirty="0"/>
              <a:t>provides difference in contrast only for bit </a:t>
            </a:r>
            <a:r>
              <a:rPr lang="en-US" sz="1600" b="1" dirty="0"/>
              <a:t>30</a:t>
            </a:r>
            <a:r>
              <a:rPr lang="en-US" sz="1600" dirty="0"/>
              <a:t> on 2D1 (</a:t>
            </a:r>
            <a:r>
              <a:rPr lang="en-US" sz="1600" dirty="0">
                <a:solidFill>
                  <a:srgbClr val="FF0000"/>
                </a:solidFill>
              </a:rPr>
              <a:t>cl 150mm</a:t>
            </a:r>
            <a:r>
              <a:rPr lang="en-US" sz="1600" dirty="0"/>
              <a:t>), but not for the other 3 bits.</a:t>
            </a:r>
          </a:p>
          <a:p>
            <a:pPr marL="285750" indent="-285750">
              <a:buFont typeface="Arial" panose="020B0604020202020204" pitchFamily="34" charset="0"/>
              <a:buChar char="•"/>
            </a:pPr>
            <a:r>
              <a:rPr lang="en-US" sz="1600" dirty="0" smtClean="0">
                <a:solidFill>
                  <a:srgbClr val="FFC000"/>
                </a:solidFill>
              </a:rPr>
              <a:t>BF </a:t>
            </a:r>
            <a:r>
              <a:rPr lang="en-US" sz="1600" dirty="0">
                <a:solidFill>
                  <a:srgbClr val="FFC000"/>
                </a:solidFill>
              </a:rPr>
              <a:t>STEM </a:t>
            </a:r>
            <a:r>
              <a:rPr lang="en-US" sz="1600" dirty="0"/>
              <a:t>provides </a:t>
            </a:r>
            <a:r>
              <a:rPr lang="en-US" sz="1600" dirty="0" smtClean="0"/>
              <a:t>some contrast difference between </a:t>
            </a:r>
            <a:r>
              <a:rPr lang="en-US" sz="1600" dirty="0"/>
              <a:t>crystalline </a:t>
            </a:r>
            <a:r>
              <a:rPr lang="en-US" sz="1600" dirty="0" smtClean="0"/>
              <a:t>and amorphous phase, </a:t>
            </a:r>
            <a:r>
              <a:rPr lang="en-US" sz="1600" dirty="0"/>
              <a:t>but thickness contrast washes it out a little bit</a:t>
            </a:r>
            <a:r>
              <a:rPr lang="en-US" sz="1600" dirty="0" smtClean="0"/>
              <a:t>.</a:t>
            </a:r>
          </a:p>
          <a:p>
            <a:pPr marL="285750" indent="-285750">
              <a:buFont typeface="Arial" panose="020B0604020202020204" pitchFamily="34" charset="0"/>
              <a:buChar char="•"/>
            </a:pPr>
            <a:r>
              <a:rPr lang="en-US" sz="1600" dirty="0" smtClean="0">
                <a:solidFill>
                  <a:srgbClr val="00B050"/>
                </a:solidFill>
              </a:rPr>
              <a:t>DF STEM </a:t>
            </a:r>
            <a:r>
              <a:rPr lang="en-US" sz="1600" dirty="0" smtClean="0"/>
              <a:t>leads to better diffraction contrast, providing contrast difference for all the other 3 bits (</a:t>
            </a:r>
            <a:r>
              <a:rPr lang="en-US" sz="1600" dirty="0" smtClean="0">
                <a:solidFill>
                  <a:srgbClr val="00B0F0"/>
                </a:solidFill>
              </a:rPr>
              <a:t>cl 680mm</a:t>
            </a:r>
            <a:r>
              <a:rPr lang="en-US" sz="1600" dirty="0" smtClean="0"/>
              <a:t>)</a:t>
            </a:r>
          </a:p>
          <a:p>
            <a:pPr marL="285750" indent="-285750">
              <a:buFont typeface="Arial" panose="020B0604020202020204" pitchFamily="34" charset="0"/>
              <a:buChar char="•"/>
            </a:pPr>
            <a:r>
              <a:rPr lang="en-US" sz="1600" b="1" dirty="0" smtClean="0"/>
              <a:t>cl 680mm was used to take DF STEM images for this sample.</a:t>
            </a:r>
          </a:p>
        </p:txBody>
      </p:sp>
      <p:cxnSp>
        <p:nvCxnSpPr>
          <p:cNvPr id="36" name="Straight Arrow Connector 35"/>
          <p:cNvCxnSpPr/>
          <p:nvPr/>
        </p:nvCxnSpPr>
        <p:spPr bwMode="auto">
          <a:xfrm flipV="1">
            <a:off x="5439601" y="3306282"/>
            <a:ext cx="138748" cy="280859"/>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cxnSp>
        <p:nvCxnSpPr>
          <p:cNvPr id="37" name="Straight Arrow Connector 36"/>
          <p:cNvCxnSpPr/>
          <p:nvPr/>
        </p:nvCxnSpPr>
        <p:spPr bwMode="auto">
          <a:xfrm flipH="1" flipV="1">
            <a:off x="5750401" y="3306282"/>
            <a:ext cx="139642" cy="280860"/>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38" name="TextBox 42"/>
          <p:cNvSpPr txBox="1"/>
          <p:nvPr/>
        </p:nvSpPr>
        <p:spPr>
          <a:xfrm>
            <a:off x="5119666" y="2981536"/>
            <a:ext cx="110158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39" name="Straight Arrow Connector 38"/>
          <p:cNvCxnSpPr/>
          <p:nvPr/>
        </p:nvCxnSpPr>
        <p:spPr bwMode="auto">
          <a:xfrm>
            <a:off x="5439600" y="3821352"/>
            <a:ext cx="138749" cy="236837"/>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cxnSp>
        <p:nvCxnSpPr>
          <p:cNvPr id="40" name="Straight Arrow Connector 39"/>
          <p:cNvCxnSpPr/>
          <p:nvPr/>
        </p:nvCxnSpPr>
        <p:spPr bwMode="auto">
          <a:xfrm flipH="1">
            <a:off x="5759369" y="3857012"/>
            <a:ext cx="130673" cy="201177"/>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41" name="TextBox 47"/>
          <p:cNvSpPr txBox="1"/>
          <p:nvPr/>
        </p:nvSpPr>
        <p:spPr>
          <a:xfrm>
            <a:off x="5104309" y="4048585"/>
            <a:ext cx="119455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cxnSp>
        <p:nvCxnSpPr>
          <p:cNvPr id="42" name="Straight Arrow Connector 41"/>
          <p:cNvCxnSpPr/>
          <p:nvPr/>
        </p:nvCxnSpPr>
        <p:spPr bwMode="auto">
          <a:xfrm>
            <a:off x="5439600" y="1496756"/>
            <a:ext cx="138749" cy="323920"/>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43" name="TextBox 50"/>
          <p:cNvSpPr txBox="1"/>
          <p:nvPr/>
        </p:nvSpPr>
        <p:spPr>
          <a:xfrm>
            <a:off x="5154250" y="1847098"/>
            <a:ext cx="110158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44" name="Straight Arrow Connector 43"/>
          <p:cNvCxnSpPr/>
          <p:nvPr/>
        </p:nvCxnSpPr>
        <p:spPr bwMode="auto">
          <a:xfrm flipV="1">
            <a:off x="5439600" y="1093322"/>
            <a:ext cx="138749" cy="166255"/>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45" name="TextBox 53"/>
          <p:cNvSpPr txBox="1"/>
          <p:nvPr/>
        </p:nvSpPr>
        <p:spPr>
          <a:xfrm>
            <a:off x="5033307" y="782846"/>
            <a:ext cx="119455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cxnSp>
        <p:nvCxnSpPr>
          <p:cNvPr id="46" name="Straight Arrow Connector 45"/>
          <p:cNvCxnSpPr/>
          <p:nvPr/>
        </p:nvCxnSpPr>
        <p:spPr bwMode="auto">
          <a:xfrm flipH="1">
            <a:off x="842986" y="1654766"/>
            <a:ext cx="187788" cy="232730"/>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47" name="TextBox 56"/>
          <p:cNvSpPr txBox="1"/>
          <p:nvPr/>
        </p:nvSpPr>
        <p:spPr>
          <a:xfrm>
            <a:off x="278740" y="1842049"/>
            <a:ext cx="110158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48" name="Straight Arrow Connector 47"/>
          <p:cNvCxnSpPr/>
          <p:nvPr/>
        </p:nvCxnSpPr>
        <p:spPr bwMode="auto">
          <a:xfrm flipH="1" flipV="1">
            <a:off x="842986" y="1259577"/>
            <a:ext cx="167033" cy="160568"/>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49" name="TextBox 59"/>
          <p:cNvSpPr txBox="1"/>
          <p:nvPr/>
        </p:nvSpPr>
        <p:spPr>
          <a:xfrm>
            <a:off x="244418" y="880891"/>
            <a:ext cx="119455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spTree>
    <p:extLst>
      <p:ext uri="{BB962C8B-B14F-4D97-AF65-F5344CB8AC3E}">
        <p14:creationId xmlns:p14="http://schemas.microsoft.com/office/powerpoint/2010/main" val="4118688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12</a:t>
            </a:fld>
            <a:endParaRPr lang="en-US"/>
          </a:p>
        </p:txBody>
      </p:sp>
      <p:sp>
        <p:nvSpPr>
          <p:cNvPr id="6" name="TextBox 3"/>
          <p:cNvSpPr txBox="1"/>
          <p:nvPr/>
        </p:nvSpPr>
        <p:spPr>
          <a:xfrm>
            <a:off x="129309" y="350128"/>
            <a:ext cx="1120370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Orientation-dependent contrast of DF STEM images (cl 680mm)</a:t>
            </a:r>
            <a:endParaRPr lang="en-US" sz="2400" b="1" dirty="0"/>
          </a:p>
        </p:txBody>
      </p:sp>
      <p:pic>
        <p:nvPicPr>
          <p:cNvPr id="7" name="Picture 6"/>
          <p:cNvPicPr>
            <a:picLocks noChangeAspect="1"/>
          </p:cNvPicPr>
          <p:nvPr/>
        </p:nvPicPr>
        <p:blipFill>
          <a:blip r:embed="rId2"/>
          <a:stretch>
            <a:fillRect/>
          </a:stretch>
        </p:blipFill>
        <p:spPr>
          <a:xfrm>
            <a:off x="1124031" y="1129396"/>
            <a:ext cx="1610321" cy="5378476"/>
          </a:xfrm>
          <a:prstGeom prst="rect">
            <a:avLst/>
          </a:prstGeom>
        </p:spPr>
      </p:pic>
      <p:cxnSp>
        <p:nvCxnSpPr>
          <p:cNvPr id="8" name="Straight Arrow Connector 7"/>
          <p:cNvCxnSpPr/>
          <p:nvPr/>
        </p:nvCxnSpPr>
        <p:spPr bwMode="auto">
          <a:xfrm flipV="1">
            <a:off x="1595459" y="4797723"/>
            <a:ext cx="138748" cy="411206"/>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cxnSp>
        <p:nvCxnSpPr>
          <p:cNvPr id="9" name="Straight Arrow Connector 8"/>
          <p:cNvCxnSpPr/>
          <p:nvPr/>
        </p:nvCxnSpPr>
        <p:spPr bwMode="auto">
          <a:xfrm flipH="1" flipV="1">
            <a:off x="2105498" y="4862652"/>
            <a:ext cx="139642" cy="411208"/>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10" name="TextBox 8"/>
          <p:cNvSpPr txBox="1"/>
          <p:nvPr/>
        </p:nvSpPr>
        <p:spPr>
          <a:xfrm>
            <a:off x="1359112" y="4404963"/>
            <a:ext cx="1101584"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11" name="Straight Arrow Connector 10"/>
          <p:cNvCxnSpPr/>
          <p:nvPr/>
        </p:nvCxnSpPr>
        <p:spPr bwMode="auto">
          <a:xfrm>
            <a:off x="1618650" y="5490786"/>
            <a:ext cx="138749" cy="346753"/>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cxnSp>
        <p:nvCxnSpPr>
          <p:cNvPr id="12" name="Straight Arrow Connector 11"/>
          <p:cNvCxnSpPr/>
          <p:nvPr/>
        </p:nvCxnSpPr>
        <p:spPr bwMode="auto">
          <a:xfrm flipH="1">
            <a:off x="2105498" y="5516889"/>
            <a:ext cx="130673" cy="294545"/>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13" name="TextBox 11"/>
          <p:cNvSpPr txBox="1"/>
          <p:nvPr/>
        </p:nvSpPr>
        <p:spPr>
          <a:xfrm>
            <a:off x="1359112" y="5837541"/>
            <a:ext cx="1194558"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cxnSp>
        <p:nvCxnSpPr>
          <p:cNvPr id="14" name="Straight Arrow Connector 13"/>
          <p:cNvCxnSpPr/>
          <p:nvPr/>
        </p:nvCxnSpPr>
        <p:spPr bwMode="auto">
          <a:xfrm>
            <a:off x="1563028" y="2039910"/>
            <a:ext cx="138749" cy="474251"/>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15" name="TextBox 13"/>
          <p:cNvSpPr txBox="1"/>
          <p:nvPr/>
        </p:nvSpPr>
        <p:spPr>
          <a:xfrm>
            <a:off x="1405599" y="2469205"/>
            <a:ext cx="1101584"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16" name="Straight Arrow Connector 15"/>
          <p:cNvCxnSpPr/>
          <p:nvPr/>
        </p:nvCxnSpPr>
        <p:spPr bwMode="auto">
          <a:xfrm flipV="1">
            <a:off x="1590043" y="1543408"/>
            <a:ext cx="138749" cy="243415"/>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17" name="TextBox 15"/>
          <p:cNvSpPr txBox="1"/>
          <p:nvPr/>
        </p:nvSpPr>
        <p:spPr>
          <a:xfrm>
            <a:off x="1359112" y="1238252"/>
            <a:ext cx="1194558"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sp>
        <p:nvSpPr>
          <p:cNvPr id="18" name="TextBox 16"/>
          <p:cNvSpPr txBox="1"/>
          <p:nvPr/>
        </p:nvSpPr>
        <p:spPr>
          <a:xfrm>
            <a:off x="1464910" y="842813"/>
            <a:ext cx="88998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No tilt</a:t>
            </a:r>
            <a:endParaRPr lang="en-US" dirty="0">
              <a:solidFill>
                <a:srgbClr val="FF0000"/>
              </a:solidFill>
            </a:endParaRPr>
          </a:p>
        </p:txBody>
      </p:sp>
      <p:sp>
        <p:nvSpPr>
          <p:cNvPr id="19" name="TextBox 17"/>
          <p:cNvSpPr txBox="1"/>
          <p:nvPr/>
        </p:nvSpPr>
        <p:spPr>
          <a:xfrm rot="16200000" flipH="1">
            <a:off x="1069969" y="3584849"/>
            <a:ext cx="1068710" cy="25391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90 </a:t>
            </a:r>
            <a:r>
              <a:rPr lang="en-US" sz="1050" dirty="0" err="1" smtClean="0"/>
              <a:t>uA</a:t>
            </a:r>
            <a:r>
              <a:rPr lang="en-US" sz="1050" dirty="0" smtClean="0"/>
              <a:t>/0/(31)</a:t>
            </a:r>
            <a:endParaRPr lang="en-US" sz="1050" dirty="0"/>
          </a:p>
        </p:txBody>
      </p:sp>
      <p:sp>
        <p:nvSpPr>
          <p:cNvPr id="20" name="TextBox 18"/>
          <p:cNvSpPr txBox="1"/>
          <p:nvPr/>
        </p:nvSpPr>
        <p:spPr>
          <a:xfrm rot="16200000" flipH="1">
            <a:off x="1649271" y="3575383"/>
            <a:ext cx="1246912" cy="25391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t>90 </a:t>
            </a:r>
            <a:r>
              <a:rPr lang="en-US" sz="1050" dirty="0" err="1" smtClean="0"/>
              <a:t>uA</a:t>
            </a:r>
            <a:r>
              <a:rPr lang="en-US" sz="1050" dirty="0" smtClean="0"/>
              <a:t>/1e6/(30)</a:t>
            </a:r>
            <a:endParaRPr lang="en-US" sz="1050" dirty="0"/>
          </a:p>
        </p:txBody>
      </p:sp>
      <p:pic>
        <p:nvPicPr>
          <p:cNvPr id="21" name="Picture 20"/>
          <p:cNvPicPr>
            <a:picLocks noChangeAspect="1"/>
          </p:cNvPicPr>
          <p:nvPr/>
        </p:nvPicPr>
        <p:blipFill>
          <a:blip r:embed="rId3"/>
          <a:stretch>
            <a:fillRect/>
          </a:stretch>
        </p:blipFill>
        <p:spPr>
          <a:xfrm>
            <a:off x="3376918" y="1153529"/>
            <a:ext cx="1447695" cy="5337980"/>
          </a:xfrm>
          <a:prstGeom prst="rect">
            <a:avLst/>
          </a:prstGeom>
        </p:spPr>
      </p:pic>
      <p:sp>
        <p:nvSpPr>
          <p:cNvPr id="22" name="TextBox 20"/>
          <p:cNvSpPr txBox="1"/>
          <p:nvPr/>
        </p:nvSpPr>
        <p:spPr>
          <a:xfrm>
            <a:off x="3381589" y="843364"/>
            <a:ext cx="14430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5° beta tilt</a:t>
            </a:r>
            <a:endParaRPr lang="en-US" dirty="0">
              <a:solidFill>
                <a:srgbClr val="FF0000"/>
              </a:solidFill>
            </a:endParaRPr>
          </a:p>
        </p:txBody>
      </p:sp>
      <p:cxnSp>
        <p:nvCxnSpPr>
          <p:cNvPr id="23" name="Straight Arrow Connector 22"/>
          <p:cNvCxnSpPr>
            <a:endCxn id="24" idx="0"/>
          </p:cNvCxnSpPr>
          <p:nvPr/>
        </p:nvCxnSpPr>
        <p:spPr bwMode="auto">
          <a:xfrm flipH="1">
            <a:off x="4131555" y="2130068"/>
            <a:ext cx="307906" cy="410286"/>
          </a:xfrm>
          <a:prstGeom prst="straightConnector1">
            <a:avLst/>
          </a:prstGeom>
          <a:solidFill>
            <a:schemeClr val="tx2"/>
          </a:solidFill>
          <a:ln w="19050" cap="flat" cmpd="sng" algn="ctr">
            <a:solidFill>
              <a:srgbClr val="FFFF00"/>
            </a:solidFill>
            <a:prstDash val="solid"/>
            <a:round/>
            <a:headEnd type="none" w="med" len="med"/>
            <a:tailEnd type="triangle"/>
          </a:ln>
          <a:effectLst/>
        </p:spPr>
      </p:cxnSp>
      <p:sp>
        <p:nvSpPr>
          <p:cNvPr id="24" name="TextBox 22"/>
          <p:cNvSpPr txBox="1"/>
          <p:nvPr/>
        </p:nvSpPr>
        <p:spPr>
          <a:xfrm>
            <a:off x="3580763" y="2540354"/>
            <a:ext cx="1101584"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00"/>
                </a:solidFill>
              </a:rPr>
              <a:t>crystalline</a:t>
            </a:r>
            <a:endParaRPr lang="en-US" sz="1400" dirty="0">
              <a:solidFill>
                <a:srgbClr val="FFFF00"/>
              </a:solidFill>
            </a:endParaRPr>
          </a:p>
        </p:txBody>
      </p:sp>
      <p:cxnSp>
        <p:nvCxnSpPr>
          <p:cNvPr id="25" name="Straight Arrow Connector 24"/>
          <p:cNvCxnSpPr/>
          <p:nvPr/>
        </p:nvCxnSpPr>
        <p:spPr bwMode="auto">
          <a:xfrm flipH="1" flipV="1">
            <a:off x="4248727" y="1592129"/>
            <a:ext cx="144553" cy="205719"/>
          </a:xfrm>
          <a:prstGeom prst="straightConnector1">
            <a:avLst/>
          </a:prstGeom>
          <a:solidFill>
            <a:schemeClr val="tx2"/>
          </a:solidFill>
          <a:ln w="19050" cap="flat" cmpd="sng" algn="ctr">
            <a:solidFill>
              <a:srgbClr val="00B0F0"/>
            </a:solidFill>
            <a:prstDash val="solid"/>
            <a:round/>
            <a:headEnd type="none" w="med" len="med"/>
            <a:tailEnd type="triangle"/>
          </a:ln>
          <a:effectLst/>
        </p:spPr>
      </p:cxnSp>
      <p:sp>
        <p:nvSpPr>
          <p:cNvPr id="26" name="TextBox 24"/>
          <p:cNvSpPr txBox="1"/>
          <p:nvPr/>
        </p:nvSpPr>
        <p:spPr>
          <a:xfrm>
            <a:off x="3534276" y="1309401"/>
            <a:ext cx="1194558" cy="450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00B0F0"/>
                </a:solidFill>
              </a:rPr>
              <a:t>amorphous</a:t>
            </a:r>
            <a:endParaRPr lang="en-US" sz="1400" dirty="0">
              <a:solidFill>
                <a:srgbClr val="00B0F0"/>
              </a:solidFill>
            </a:endParaRPr>
          </a:p>
        </p:txBody>
      </p:sp>
      <p:sp>
        <p:nvSpPr>
          <p:cNvPr id="27" name="TextBox 27"/>
          <p:cNvSpPr txBox="1"/>
          <p:nvPr/>
        </p:nvSpPr>
        <p:spPr>
          <a:xfrm>
            <a:off x="5292436" y="1414917"/>
            <a:ext cx="6770255"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With cl 680mm at </a:t>
            </a:r>
            <a:r>
              <a:rPr lang="en-US" dirty="0">
                <a:solidFill>
                  <a:srgbClr val="FF0000"/>
                </a:solidFill>
              </a:rPr>
              <a:t>5° beta </a:t>
            </a:r>
            <a:r>
              <a:rPr lang="en-US" dirty="0" smtClean="0">
                <a:solidFill>
                  <a:srgbClr val="FF0000"/>
                </a:solidFill>
              </a:rPr>
              <a:t>tilt, </a:t>
            </a:r>
            <a:r>
              <a:rPr lang="en-US" dirty="0" smtClean="0"/>
              <a:t>the bit that doesn’t show contrast at zero tilt shows good contrast between amorphous and crystalline areas.</a:t>
            </a:r>
          </a:p>
          <a:p>
            <a:pPr marL="285750" indent="-285750">
              <a:buFont typeface="Arial" panose="020B0604020202020204" pitchFamily="34" charset="0"/>
              <a:buChar char="•"/>
            </a:pPr>
            <a:r>
              <a:rPr lang="en-US" dirty="0" smtClean="0"/>
              <a:t>Tilt of 5°/10°/15° in beta direction and tilt of 10° in alpha direction were used to image all the bits</a:t>
            </a:r>
            <a:endParaRPr lang="en-US" dirty="0"/>
          </a:p>
        </p:txBody>
      </p:sp>
    </p:spTree>
    <p:extLst>
      <p:ext uri="{BB962C8B-B14F-4D97-AF65-F5344CB8AC3E}">
        <p14:creationId xmlns:p14="http://schemas.microsoft.com/office/powerpoint/2010/main" val="3185413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13</a:t>
            </a:fld>
            <a:endParaRPr lang="en-US"/>
          </a:p>
        </p:txBody>
      </p:sp>
      <p:sp>
        <p:nvSpPr>
          <p:cNvPr id="6" name="TextBox 14"/>
          <p:cNvSpPr txBox="1">
            <a:spLocks noGrp="1"/>
          </p:cNvSpPr>
          <p:nvPr>
            <p:ph idx="1"/>
          </p:nvPr>
        </p:nvSpPr>
        <p:spPr>
          <a:xfrm>
            <a:off x="4322401" y="685800"/>
            <a:ext cx="7716459" cy="52599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ts val="600"/>
              </a:spcBef>
              <a:spcAft>
                <a:spcPts val="600"/>
              </a:spcAft>
              <a:buFont typeface="Arial" panose="020B0604020202020204" pitchFamily="34" charset="0"/>
              <a:buChar char="•"/>
            </a:pPr>
            <a:r>
              <a:rPr lang="en-US" dirty="0" smtClean="0"/>
              <a:t>All the partially amorphous bits show clear contrast difference between amorphous and crystalline phases at different tilt angles.</a:t>
            </a:r>
          </a:p>
          <a:p>
            <a:pPr marL="285750" indent="-285750">
              <a:spcBef>
                <a:spcPts val="600"/>
              </a:spcBef>
              <a:spcAft>
                <a:spcPts val="600"/>
              </a:spcAft>
              <a:buFont typeface="Arial" panose="020B0604020202020204" pitchFamily="34" charset="0"/>
              <a:buChar char="•"/>
            </a:pPr>
            <a:r>
              <a:rPr lang="en-US" b="1" dirty="0" smtClean="0"/>
              <a:t>Caution</a:t>
            </a:r>
            <a:r>
              <a:rPr lang="en-US" dirty="0" smtClean="0"/>
              <a:t>: either amorphous or crystalline phase could show brighter contrast than the other phase due to the nature of diffraction contrast (bit 07 vs bit 06 on the left image). Hence, scanning NBD is needed to provide determinate phase information (whether it’s crystalline or amorphous, and phase identification). NBD study of this sample can </a:t>
            </a:r>
            <a:r>
              <a:rPr lang="en-US" dirty="0"/>
              <a:t>be found here: </a:t>
            </a:r>
            <a:r>
              <a:rPr lang="en-US" dirty="0">
                <a:hlinkClick r:id="rId2"/>
              </a:rPr>
              <a:t>https://</a:t>
            </a:r>
            <a:r>
              <a:rPr lang="en-US" dirty="0" smtClean="0">
                <a:hlinkClick r:id="rId2"/>
              </a:rPr>
              <a:t>intelweb.micron.com/sites/sxp/10s/SXP%20Cell%20Sync%20Meeting/Intel%20TEM%20Folder/pfa-942/PFA-942%20FM%20TEM%20Report.pptx</a:t>
            </a:r>
            <a:endParaRPr lang="en-US" dirty="0" smtClean="0"/>
          </a:p>
          <a:p>
            <a:pPr marL="285750" indent="-285750">
              <a:spcBef>
                <a:spcPts val="600"/>
              </a:spcBef>
              <a:spcAft>
                <a:spcPts val="600"/>
              </a:spcAft>
              <a:buFont typeface="Arial" panose="020B0604020202020204" pitchFamily="34" charset="0"/>
              <a:buChar char="•"/>
            </a:pPr>
            <a:r>
              <a:rPr lang="en-US" dirty="0" smtClean="0"/>
              <a:t>Once phase information is determined by NBD, contrast of DF STEM can be correctly interpreted (whether it’s amorphous or crystalline). Amorphous thickness or fraction can be measured using DF STEM images. </a:t>
            </a:r>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3"/>
          <a:stretch>
            <a:fillRect/>
          </a:stretch>
        </p:blipFill>
        <p:spPr>
          <a:xfrm>
            <a:off x="498191" y="609600"/>
            <a:ext cx="3506575" cy="5412745"/>
          </a:xfrm>
          <a:prstGeom prst="rect">
            <a:avLst/>
          </a:prstGeom>
        </p:spPr>
      </p:pic>
      <p:sp>
        <p:nvSpPr>
          <p:cNvPr id="8" name="TextBox 5"/>
          <p:cNvSpPr txBox="1"/>
          <p:nvPr/>
        </p:nvSpPr>
        <p:spPr>
          <a:xfrm rot="5400000">
            <a:off x="358340" y="3131306"/>
            <a:ext cx="10695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124108</a:t>
            </a:r>
            <a:endParaRPr lang="en-US" dirty="0">
              <a:solidFill>
                <a:srgbClr val="FFFF00"/>
              </a:solidFill>
            </a:endParaRPr>
          </a:p>
        </p:txBody>
      </p:sp>
      <p:sp>
        <p:nvSpPr>
          <p:cNvPr id="9" name="TextBox 6"/>
          <p:cNvSpPr txBox="1"/>
          <p:nvPr/>
        </p:nvSpPr>
        <p:spPr>
          <a:xfrm rot="5400000">
            <a:off x="3059976" y="3131306"/>
            <a:ext cx="10695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124104</a:t>
            </a:r>
            <a:endParaRPr lang="en-US" dirty="0">
              <a:solidFill>
                <a:srgbClr val="FFFF00"/>
              </a:solidFill>
            </a:endParaRPr>
          </a:p>
        </p:txBody>
      </p:sp>
      <p:sp>
        <p:nvSpPr>
          <p:cNvPr id="10" name="TextBox 7"/>
          <p:cNvSpPr txBox="1"/>
          <p:nvPr/>
        </p:nvSpPr>
        <p:spPr>
          <a:xfrm>
            <a:off x="1327349" y="541045"/>
            <a:ext cx="782587"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90uA</a:t>
            </a:r>
          </a:p>
          <a:p>
            <a:r>
              <a:rPr lang="en-US" dirty="0">
                <a:solidFill>
                  <a:srgbClr val="FF0000"/>
                </a:solidFill>
              </a:rPr>
              <a:t>0</a:t>
            </a:r>
          </a:p>
        </p:txBody>
      </p:sp>
      <p:sp>
        <p:nvSpPr>
          <p:cNvPr id="11" name="TextBox 8"/>
          <p:cNvSpPr txBox="1"/>
          <p:nvPr/>
        </p:nvSpPr>
        <p:spPr>
          <a:xfrm>
            <a:off x="2008075" y="537864"/>
            <a:ext cx="782587"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90uA</a:t>
            </a:r>
          </a:p>
          <a:p>
            <a:r>
              <a:rPr lang="en-US" dirty="0" smtClean="0">
                <a:solidFill>
                  <a:srgbClr val="FF0000"/>
                </a:solidFill>
              </a:rPr>
              <a:t>1e6</a:t>
            </a:r>
            <a:endParaRPr lang="en-US" dirty="0">
              <a:solidFill>
                <a:srgbClr val="FF0000"/>
              </a:solidFill>
            </a:endParaRPr>
          </a:p>
        </p:txBody>
      </p:sp>
      <p:sp>
        <p:nvSpPr>
          <p:cNvPr id="12" name="TextBox 9"/>
          <p:cNvSpPr txBox="1"/>
          <p:nvPr/>
        </p:nvSpPr>
        <p:spPr>
          <a:xfrm rot="5400000">
            <a:off x="999214" y="3131306"/>
            <a:ext cx="10695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124107</a:t>
            </a:r>
            <a:endParaRPr lang="en-US" dirty="0">
              <a:solidFill>
                <a:srgbClr val="FFFF00"/>
              </a:solidFill>
            </a:endParaRPr>
          </a:p>
        </p:txBody>
      </p:sp>
      <p:sp>
        <p:nvSpPr>
          <p:cNvPr id="13" name="TextBox 10"/>
          <p:cNvSpPr txBox="1"/>
          <p:nvPr/>
        </p:nvSpPr>
        <p:spPr>
          <a:xfrm rot="5400000">
            <a:off x="1759840" y="3131306"/>
            <a:ext cx="10695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124106</a:t>
            </a:r>
            <a:endParaRPr lang="en-US" dirty="0">
              <a:solidFill>
                <a:srgbClr val="FFFF00"/>
              </a:solidFill>
            </a:endParaRPr>
          </a:p>
        </p:txBody>
      </p:sp>
      <p:pic>
        <p:nvPicPr>
          <p:cNvPr id="14" name="Picture 13"/>
          <p:cNvPicPr>
            <a:picLocks noChangeAspect="1"/>
          </p:cNvPicPr>
          <p:nvPr/>
        </p:nvPicPr>
        <p:blipFill>
          <a:blip r:embed="rId4"/>
          <a:stretch>
            <a:fillRect/>
          </a:stretch>
        </p:blipFill>
        <p:spPr>
          <a:xfrm>
            <a:off x="30018" y="5286037"/>
            <a:ext cx="1047750" cy="1609725"/>
          </a:xfrm>
          <a:prstGeom prst="rect">
            <a:avLst/>
          </a:prstGeom>
          <a:ln w="31750">
            <a:solidFill>
              <a:srgbClr val="00B0F0"/>
            </a:solidFill>
          </a:ln>
        </p:spPr>
      </p:pic>
      <p:sp>
        <p:nvSpPr>
          <p:cNvPr id="15" name="TextBox 16"/>
          <p:cNvSpPr txBox="1"/>
          <p:nvPr/>
        </p:nvSpPr>
        <p:spPr>
          <a:xfrm>
            <a:off x="128936" y="5254121"/>
            <a:ext cx="84991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B0F0"/>
                </a:solidFill>
              </a:rPr>
              <a:t>5° tilt</a:t>
            </a:r>
            <a:endParaRPr lang="en-US" dirty="0">
              <a:solidFill>
                <a:srgbClr val="00B0F0"/>
              </a:solidFill>
            </a:endParaRPr>
          </a:p>
        </p:txBody>
      </p:sp>
      <p:cxnSp>
        <p:nvCxnSpPr>
          <p:cNvPr id="16" name="Straight Arrow Connector 15"/>
          <p:cNvCxnSpPr>
            <a:endCxn id="15" idx="0"/>
          </p:cNvCxnSpPr>
          <p:nvPr/>
        </p:nvCxnSpPr>
        <p:spPr bwMode="auto">
          <a:xfrm flipH="1">
            <a:off x="553893" y="4782245"/>
            <a:ext cx="980083" cy="471876"/>
          </a:xfrm>
          <a:prstGeom prst="straightConnector1">
            <a:avLst/>
          </a:prstGeom>
          <a:solidFill>
            <a:schemeClr val="tx2"/>
          </a:solidFill>
          <a:ln w="25400" cap="flat" cmpd="sng" algn="ctr">
            <a:solidFill>
              <a:srgbClr val="00B0F0"/>
            </a:solidFill>
            <a:prstDash val="solid"/>
            <a:round/>
            <a:headEnd type="none" w="med" len="med"/>
            <a:tailEnd type="triangle"/>
          </a:ln>
          <a:effectLst/>
        </p:spPr>
      </p:cxnSp>
      <p:pic>
        <p:nvPicPr>
          <p:cNvPr id="17" name="Picture 16"/>
          <p:cNvPicPr>
            <a:picLocks noChangeAspect="1"/>
          </p:cNvPicPr>
          <p:nvPr/>
        </p:nvPicPr>
        <p:blipFill>
          <a:blip r:embed="rId5"/>
          <a:stretch>
            <a:fillRect/>
          </a:stretch>
        </p:blipFill>
        <p:spPr>
          <a:xfrm>
            <a:off x="2509059" y="2036826"/>
            <a:ext cx="838200" cy="1628775"/>
          </a:xfrm>
          <a:prstGeom prst="rect">
            <a:avLst/>
          </a:prstGeom>
          <a:ln w="25400">
            <a:solidFill>
              <a:srgbClr val="00B0F0"/>
            </a:solidFill>
          </a:ln>
        </p:spPr>
      </p:pic>
      <p:cxnSp>
        <p:nvCxnSpPr>
          <p:cNvPr id="18" name="Straight Arrow Connector 17"/>
          <p:cNvCxnSpPr>
            <a:endCxn id="17" idx="0"/>
          </p:cNvCxnSpPr>
          <p:nvPr/>
        </p:nvCxnSpPr>
        <p:spPr bwMode="auto">
          <a:xfrm>
            <a:off x="2251478" y="1507360"/>
            <a:ext cx="676681" cy="529466"/>
          </a:xfrm>
          <a:prstGeom prst="straightConnector1">
            <a:avLst/>
          </a:prstGeom>
          <a:solidFill>
            <a:schemeClr val="tx2"/>
          </a:solidFill>
          <a:ln w="28575" cap="flat" cmpd="sng" algn="ctr">
            <a:solidFill>
              <a:srgbClr val="00B0F0"/>
            </a:solidFill>
            <a:prstDash val="solid"/>
            <a:round/>
            <a:headEnd type="none" w="med" len="med"/>
            <a:tailEnd type="triangle"/>
          </a:ln>
          <a:effectLst/>
        </p:spPr>
      </p:cxnSp>
      <p:sp>
        <p:nvSpPr>
          <p:cNvPr id="19" name="TextBox 22"/>
          <p:cNvSpPr txBox="1"/>
          <p:nvPr/>
        </p:nvSpPr>
        <p:spPr>
          <a:xfrm>
            <a:off x="2403416" y="2036826"/>
            <a:ext cx="99738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B0F0"/>
                </a:solidFill>
              </a:rPr>
              <a:t>10° tilt</a:t>
            </a:r>
            <a:endParaRPr lang="en-US" dirty="0">
              <a:solidFill>
                <a:srgbClr val="00B0F0"/>
              </a:solidFill>
            </a:endParaRPr>
          </a:p>
        </p:txBody>
      </p:sp>
      <p:sp>
        <p:nvSpPr>
          <p:cNvPr id="2" name="TextBox 1"/>
          <p:cNvSpPr txBox="1"/>
          <p:nvPr/>
        </p:nvSpPr>
        <p:spPr>
          <a:xfrm>
            <a:off x="2082228" y="4468092"/>
            <a:ext cx="293480" cy="369332"/>
          </a:xfrm>
          <a:prstGeom prst="rect">
            <a:avLst/>
          </a:prstGeom>
          <a:noFill/>
        </p:spPr>
        <p:txBody>
          <a:bodyPr wrap="square" rtlCol="0">
            <a:spAutoFit/>
          </a:bodyPr>
          <a:lstStyle/>
          <a:p>
            <a:pPr algn="l"/>
            <a:r>
              <a:rPr lang="en-US" dirty="0" smtClean="0">
                <a:solidFill>
                  <a:srgbClr val="FFFF00"/>
                </a:solidFill>
              </a:rPr>
              <a:t>c</a:t>
            </a:r>
          </a:p>
        </p:txBody>
      </p:sp>
      <p:sp>
        <p:nvSpPr>
          <p:cNvPr id="26" name="TextBox 25"/>
          <p:cNvSpPr txBox="1"/>
          <p:nvPr/>
        </p:nvSpPr>
        <p:spPr>
          <a:xfrm>
            <a:off x="351451" y="5646105"/>
            <a:ext cx="293480" cy="369332"/>
          </a:xfrm>
          <a:prstGeom prst="rect">
            <a:avLst/>
          </a:prstGeom>
          <a:noFill/>
        </p:spPr>
        <p:txBody>
          <a:bodyPr wrap="square" rtlCol="0">
            <a:spAutoFit/>
          </a:bodyPr>
          <a:lstStyle/>
          <a:p>
            <a:pPr algn="l"/>
            <a:r>
              <a:rPr lang="en-US" dirty="0" smtClean="0">
                <a:solidFill>
                  <a:srgbClr val="FFFF00"/>
                </a:solidFill>
              </a:rPr>
              <a:t>c</a:t>
            </a:r>
          </a:p>
        </p:txBody>
      </p:sp>
      <p:sp>
        <p:nvSpPr>
          <p:cNvPr id="27" name="TextBox 26"/>
          <p:cNvSpPr txBox="1"/>
          <p:nvPr/>
        </p:nvSpPr>
        <p:spPr>
          <a:xfrm>
            <a:off x="2085108" y="4761344"/>
            <a:ext cx="293480" cy="369332"/>
          </a:xfrm>
          <a:prstGeom prst="rect">
            <a:avLst/>
          </a:prstGeom>
          <a:noFill/>
        </p:spPr>
        <p:txBody>
          <a:bodyPr wrap="square" rtlCol="0">
            <a:spAutoFit/>
          </a:bodyPr>
          <a:lstStyle/>
          <a:p>
            <a:pPr algn="l"/>
            <a:r>
              <a:rPr lang="en-US" dirty="0">
                <a:solidFill>
                  <a:srgbClr val="00B0F0"/>
                </a:solidFill>
              </a:rPr>
              <a:t>a</a:t>
            </a:r>
            <a:endParaRPr lang="en-US" dirty="0" smtClean="0">
              <a:solidFill>
                <a:srgbClr val="00B0F0"/>
              </a:solidFill>
            </a:endParaRPr>
          </a:p>
        </p:txBody>
      </p:sp>
      <p:sp>
        <p:nvSpPr>
          <p:cNvPr id="28" name="TextBox 27"/>
          <p:cNvSpPr txBox="1"/>
          <p:nvPr/>
        </p:nvSpPr>
        <p:spPr>
          <a:xfrm>
            <a:off x="378688" y="6061488"/>
            <a:ext cx="293480" cy="369332"/>
          </a:xfrm>
          <a:prstGeom prst="rect">
            <a:avLst/>
          </a:prstGeom>
          <a:noFill/>
        </p:spPr>
        <p:txBody>
          <a:bodyPr wrap="square" rtlCol="0">
            <a:spAutoFit/>
          </a:bodyPr>
          <a:lstStyle/>
          <a:p>
            <a:pPr algn="l"/>
            <a:r>
              <a:rPr lang="en-US" dirty="0" smtClean="0">
                <a:solidFill>
                  <a:srgbClr val="00B0F0"/>
                </a:solidFill>
              </a:rPr>
              <a:t>a</a:t>
            </a:r>
          </a:p>
        </p:txBody>
      </p:sp>
    </p:spTree>
    <p:extLst>
      <p:ext uri="{BB962C8B-B14F-4D97-AF65-F5344CB8AC3E}">
        <p14:creationId xmlns:p14="http://schemas.microsoft.com/office/powerpoint/2010/main" val="4253666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8400"/>
            <a:ext cx="10668000" cy="1143000"/>
          </a:xfrm>
        </p:spPr>
        <p:txBody>
          <a:bodyPr/>
          <a:lstStyle/>
          <a:p>
            <a:pPr lvl="1" algn="r"/>
            <a:r>
              <a:rPr lang="en-US" sz="3600" dirty="0"/>
              <a:t>EDX analysis of </a:t>
            </a:r>
            <a:r>
              <a:rPr lang="en-US" sz="3600" dirty="0" smtClean="0"/>
              <a:t>PM</a:t>
            </a:r>
            <a:br>
              <a:rPr lang="en-US" sz="3600" dirty="0" smtClean="0"/>
            </a:br>
            <a:r>
              <a:rPr lang="en-US" sz="3600" b="0" dirty="0" smtClean="0">
                <a:solidFill>
                  <a:schemeClr val="accent1">
                    <a:lumMod val="75000"/>
                  </a:schemeClr>
                </a:solidFill>
              </a:rPr>
              <a:t>- </a:t>
            </a:r>
            <a:r>
              <a:rPr lang="en-US" b="0" dirty="0" smtClean="0">
                <a:solidFill>
                  <a:schemeClr val="accent1">
                    <a:lumMod val="75000"/>
                  </a:schemeClr>
                </a:solidFill>
              </a:rPr>
              <a:t>Bit-level </a:t>
            </a:r>
            <a:r>
              <a:rPr lang="en-US" b="0" dirty="0">
                <a:solidFill>
                  <a:schemeClr val="accent1">
                    <a:lumMod val="75000"/>
                  </a:schemeClr>
                </a:solidFill>
              </a:rPr>
              <a:t>correlation (segregation and contamination)</a:t>
            </a:r>
            <a:r>
              <a:rPr lang="en-US" dirty="0"/>
              <a:t/>
            </a:r>
            <a:br>
              <a:rPr lang="en-US" dirty="0"/>
            </a:br>
            <a:r>
              <a:rPr lang="en-US" sz="3600" dirty="0" smtClean="0"/>
              <a:t> </a:t>
            </a:r>
            <a:endParaRPr lang="en-US" sz="3600"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743877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5791200" cy="527050"/>
          </a:xfrm>
        </p:spPr>
        <p:txBody>
          <a:bodyPr/>
          <a:lstStyle/>
          <a:p>
            <a:r>
              <a:rPr lang="en-US" dirty="0" smtClean="0"/>
              <a:t>Set probability PFA (LQ 54)</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384813833"/>
              </p:ext>
            </p:extLst>
          </p:nvPr>
        </p:nvGraphicFramePr>
        <p:xfrm>
          <a:off x="1524000" y="762000"/>
          <a:ext cx="8620889" cy="4381500"/>
        </p:xfrm>
        <a:graphic>
          <a:graphicData uri="http://schemas.openxmlformats.org/drawingml/2006/table">
            <a:tbl>
              <a:tblPr/>
              <a:tblGrid>
                <a:gridCol w="1065717"/>
                <a:gridCol w="304491"/>
                <a:gridCol w="583607"/>
                <a:gridCol w="342552"/>
                <a:gridCol w="291803"/>
                <a:gridCol w="494797"/>
                <a:gridCol w="485282"/>
                <a:gridCol w="558233"/>
                <a:gridCol w="507484"/>
                <a:gridCol w="647042"/>
                <a:gridCol w="980079"/>
                <a:gridCol w="558233"/>
                <a:gridCol w="685104"/>
                <a:gridCol w="1116465"/>
              </a:tblGrid>
              <a:tr h="190500">
                <a:tc>
                  <a:txBody>
                    <a:bodyPr/>
                    <a:lstStyle/>
                    <a:p>
                      <a:pPr algn="l" fontAlgn="b"/>
                      <a:r>
                        <a:rPr lang="en-US" sz="1100" b="0" i="0" u="none" strike="noStrike" dirty="0">
                          <a:solidFill>
                            <a:srgbClr val="000000"/>
                          </a:solidFill>
                          <a:effectLst/>
                          <a:latin typeface="Calibri" panose="020F0502020204030204" pitchFamily="34" charset="0"/>
                        </a:rPr>
                        <a:t>Wafer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Partition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Slice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X_Addr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Y_Addr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Phys WL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Phys BL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Phys Slice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 Phys Quat. 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set prob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Final State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100" b="0" i="0" u="none" strike="noStrike" dirty="0">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260577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virgin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dirty="0">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dirty="0">
                          <a:solidFill>
                            <a:srgbClr val="000000"/>
                          </a:solidFill>
                          <a:effectLst/>
                          <a:latin typeface="Calibri" panose="020F0502020204030204" pitchFamily="34" charset="0"/>
                        </a:rPr>
                        <a:t>260581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rst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LQ47FA_even.npt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a:solidFill>
                            <a:srgbClr val="000000"/>
                          </a:solidFill>
                          <a:effectLst/>
                          <a:latin typeface="Calibri" panose="020F0502020204030204" pitchFamily="34" charset="0"/>
                        </a:rPr>
                        <a:t>9423612.0D3 w23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260597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Calibri" panose="020F0502020204030204" pitchFamily="34" charset="0"/>
                        </a:rPr>
                        <a:t>LQ47FA_odd.npt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9050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207329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260598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a:solidFill>
                            <a:srgbClr val="000000"/>
                          </a:solidFill>
                          <a:effectLst/>
                          <a:latin typeface="Calibri" panose="020F0502020204030204" pitchFamily="34" charset="0"/>
                        </a:rPr>
                        <a:t>virgin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8" name="TextBox 7"/>
          <p:cNvSpPr txBox="1"/>
          <p:nvPr/>
        </p:nvSpPr>
        <p:spPr>
          <a:xfrm>
            <a:off x="1524000" y="5410200"/>
            <a:ext cx="4233210" cy="646331"/>
          </a:xfrm>
          <a:prstGeom prst="rect">
            <a:avLst/>
          </a:prstGeom>
          <a:noFill/>
        </p:spPr>
        <p:txBody>
          <a:bodyPr wrap="none" rtlCol="0">
            <a:spAutoFit/>
          </a:bodyPr>
          <a:lstStyle/>
          <a:p>
            <a:pPr marL="285750" indent="-285750" algn="l">
              <a:buFont typeface="Arial" panose="020B0604020202020204" pitchFamily="34" charset="0"/>
              <a:buChar char="•"/>
            </a:pPr>
            <a:r>
              <a:rPr lang="en-US" dirty="0" smtClean="0"/>
              <a:t>The shortest pulse was used</a:t>
            </a:r>
          </a:p>
          <a:p>
            <a:pPr marL="285750" indent="-285750" algn="l">
              <a:buFont typeface="Arial" panose="020B0604020202020204" pitchFamily="34" charset="0"/>
              <a:buChar char="•"/>
            </a:pPr>
            <a:r>
              <a:rPr lang="en-US" dirty="0" smtClean="0"/>
              <a:t>Each bit was tested for 20 times</a:t>
            </a:r>
          </a:p>
        </p:txBody>
      </p:sp>
    </p:spTree>
    <p:extLst>
      <p:ext uri="{BB962C8B-B14F-4D97-AF65-F5344CB8AC3E}">
        <p14:creationId xmlns:p14="http://schemas.microsoft.com/office/powerpoint/2010/main" val="2910483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7147"/>
            <a:ext cx="10983383" cy="527050"/>
          </a:xfrm>
        </p:spPr>
        <p:txBody>
          <a:bodyPr/>
          <a:lstStyle/>
          <a:p>
            <a:r>
              <a:rPr lang="en-US" dirty="0"/>
              <a:t>Set probability </a:t>
            </a:r>
            <a:r>
              <a:rPr lang="en-US" dirty="0" smtClean="0"/>
              <a:t>PFA (Set </a:t>
            </a:r>
            <a:r>
              <a:rPr lang="en-US" dirty="0" err="1" smtClean="0"/>
              <a:t>prob</a:t>
            </a:r>
            <a:r>
              <a:rPr lang="en-US" dirty="0" smtClean="0"/>
              <a:t> vs composition (LQ 54) )</a:t>
            </a:r>
            <a:endParaRPr lang="en-US" dirty="0"/>
          </a:p>
        </p:txBody>
      </p:sp>
      <p:sp>
        <p:nvSpPr>
          <p:cNvPr id="5" name="Date Placeholder 4"/>
          <p:cNvSpPr>
            <a:spLocks noGrp="1"/>
          </p:cNvSpPr>
          <p:nvPr>
            <p:ph type="dt" sz="half" idx="10"/>
          </p:nvPr>
        </p:nvSpPr>
        <p:spPr/>
        <p:txBody>
          <a:bodyPr/>
          <a:lstStyle/>
          <a:p>
            <a:fld id="{2A09F68B-1E98-4B4C-8B75-CAF3F06C05F7}" type="datetime1">
              <a:rPr lang="en-US" smtClean="0"/>
              <a:t>2/9/2017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16</a:t>
            </a:fld>
            <a:endParaRPr lang="en-US"/>
          </a:p>
        </p:txBody>
      </p:sp>
      <p:pic>
        <p:nvPicPr>
          <p:cNvPr id="11" name="Picture 10"/>
          <p:cNvPicPr>
            <a:picLocks noChangeAspect="1"/>
          </p:cNvPicPr>
          <p:nvPr/>
        </p:nvPicPr>
        <p:blipFill>
          <a:blip r:embed="rId2"/>
          <a:stretch>
            <a:fillRect/>
          </a:stretch>
        </p:blipFill>
        <p:spPr>
          <a:xfrm>
            <a:off x="76200" y="732541"/>
            <a:ext cx="2952750" cy="2209800"/>
          </a:xfrm>
          <a:prstGeom prst="rect">
            <a:avLst/>
          </a:prstGeom>
        </p:spPr>
      </p:pic>
      <p:pic>
        <p:nvPicPr>
          <p:cNvPr id="12" name="Picture 11"/>
          <p:cNvPicPr>
            <a:picLocks noChangeAspect="1"/>
          </p:cNvPicPr>
          <p:nvPr/>
        </p:nvPicPr>
        <p:blipFill>
          <a:blip r:embed="rId3"/>
          <a:stretch>
            <a:fillRect/>
          </a:stretch>
        </p:blipFill>
        <p:spPr>
          <a:xfrm>
            <a:off x="95250" y="2998028"/>
            <a:ext cx="2914650" cy="2171700"/>
          </a:xfrm>
          <a:prstGeom prst="rect">
            <a:avLst/>
          </a:prstGeom>
        </p:spPr>
      </p:pic>
      <p:pic>
        <p:nvPicPr>
          <p:cNvPr id="13" name="Picture 12"/>
          <p:cNvPicPr>
            <a:picLocks noChangeAspect="1"/>
          </p:cNvPicPr>
          <p:nvPr/>
        </p:nvPicPr>
        <p:blipFill>
          <a:blip r:embed="rId4"/>
          <a:stretch>
            <a:fillRect/>
          </a:stretch>
        </p:blipFill>
        <p:spPr>
          <a:xfrm>
            <a:off x="3119808" y="3007655"/>
            <a:ext cx="2867025" cy="2200275"/>
          </a:xfrm>
          <a:prstGeom prst="rect">
            <a:avLst/>
          </a:prstGeom>
        </p:spPr>
      </p:pic>
      <p:pic>
        <p:nvPicPr>
          <p:cNvPr id="14" name="Picture 13"/>
          <p:cNvPicPr>
            <a:picLocks noChangeAspect="1"/>
          </p:cNvPicPr>
          <p:nvPr/>
        </p:nvPicPr>
        <p:blipFill>
          <a:blip r:embed="rId5"/>
          <a:stretch>
            <a:fillRect/>
          </a:stretch>
        </p:blipFill>
        <p:spPr>
          <a:xfrm>
            <a:off x="3119808" y="757306"/>
            <a:ext cx="2905125" cy="2200275"/>
          </a:xfrm>
          <a:prstGeom prst="rect">
            <a:avLst/>
          </a:prstGeom>
        </p:spPr>
      </p:pic>
      <p:pic>
        <p:nvPicPr>
          <p:cNvPr id="15" name="Picture 14"/>
          <p:cNvPicPr>
            <a:picLocks noChangeAspect="1"/>
          </p:cNvPicPr>
          <p:nvPr/>
        </p:nvPicPr>
        <p:blipFill>
          <a:blip r:embed="rId6"/>
          <a:stretch>
            <a:fillRect/>
          </a:stretch>
        </p:blipFill>
        <p:spPr>
          <a:xfrm>
            <a:off x="6123125" y="756796"/>
            <a:ext cx="2905125" cy="2228850"/>
          </a:xfrm>
          <a:prstGeom prst="rect">
            <a:avLst/>
          </a:prstGeom>
        </p:spPr>
      </p:pic>
      <p:pic>
        <p:nvPicPr>
          <p:cNvPr id="16" name="Picture 15"/>
          <p:cNvPicPr>
            <a:picLocks noChangeAspect="1"/>
          </p:cNvPicPr>
          <p:nvPr/>
        </p:nvPicPr>
        <p:blipFill>
          <a:blip r:embed="rId7"/>
          <a:stretch>
            <a:fillRect/>
          </a:stretch>
        </p:blipFill>
        <p:spPr>
          <a:xfrm>
            <a:off x="9141936" y="759653"/>
            <a:ext cx="2990850" cy="2238375"/>
          </a:xfrm>
          <a:prstGeom prst="rect">
            <a:avLst/>
          </a:prstGeom>
        </p:spPr>
      </p:pic>
      <p:pic>
        <p:nvPicPr>
          <p:cNvPr id="17" name="Picture 16"/>
          <p:cNvPicPr>
            <a:picLocks noChangeAspect="1"/>
          </p:cNvPicPr>
          <p:nvPr/>
        </p:nvPicPr>
        <p:blipFill>
          <a:blip r:embed="rId8"/>
          <a:stretch>
            <a:fillRect/>
          </a:stretch>
        </p:blipFill>
        <p:spPr>
          <a:xfrm>
            <a:off x="9179379" y="3020718"/>
            <a:ext cx="2990850" cy="2219325"/>
          </a:xfrm>
          <a:prstGeom prst="rect">
            <a:avLst/>
          </a:prstGeom>
        </p:spPr>
      </p:pic>
      <p:pic>
        <p:nvPicPr>
          <p:cNvPr id="18" name="Picture 17"/>
          <p:cNvPicPr>
            <a:picLocks noChangeAspect="1"/>
          </p:cNvPicPr>
          <p:nvPr/>
        </p:nvPicPr>
        <p:blipFill>
          <a:blip r:embed="rId9"/>
          <a:stretch>
            <a:fillRect/>
          </a:stretch>
        </p:blipFill>
        <p:spPr>
          <a:xfrm>
            <a:off x="6099312" y="3030243"/>
            <a:ext cx="2952750" cy="2209800"/>
          </a:xfrm>
          <a:prstGeom prst="rect">
            <a:avLst/>
          </a:prstGeom>
        </p:spPr>
      </p:pic>
      <p:sp>
        <p:nvSpPr>
          <p:cNvPr id="19" name="Rectangle 18"/>
          <p:cNvSpPr/>
          <p:nvPr/>
        </p:nvSpPr>
        <p:spPr bwMode="auto">
          <a:xfrm>
            <a:off x="0" y="644197"/>
            <a:ext cx="12132786" cy="2363458"/>
          </a:xfrm>
          <a:prstGeom prst="rect">
            <a:avLst/>
          </a:prstGeom>
          <a:solidFill>
            <a:schemeClr val="bg1">
              <a:alpha val="53000"/>
            </a:schemeClr>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20" name="Rectangle 19"/>
          <p:cNvSpPr/>
          <p:nvPr/>
        </p:nvSpPr>
        <p:spPr bwMode="auto">
          <a:xfrm>
            <a:off x="152400" y="2970050"/>
            <a:ext cx="2866189" cy="2363458"/>
          </a:xfrm>
          <a:prstGeom prst="rect">
            <a:avLst/>
          </a:prstGeom>
          <a:solidFill>
            <a:schemeClr val="bg1">
              <a:alpha val="53000"/>
            </a:schemeClr>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21" name="Rectangle 20"/>
          <p:cNvSpPr/>
          <p:nvPr/>
        </p:nvSpPr>
        <p:spPr bwMode="auto">
          <a:xfrm>
            <a:off x="6123125" y="2937609"/>
            <a:ext cx="6025155" cy="2363458"/>
          </a:xfrm>
          <a:prstGeom prst="rect">
            <a:avLst/>
          </a:prstGeom>
          <a:solidFill>
            <a:schemeClr val="bg1">
              <a:alpha val="53000"/>
            </a:schemeClr>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pic>
        <p:nvPicPr>
          <p:cNvPr id="22" name="Picture 21"/>
          <p:cNvPicPr>
            <a:picLocks noChangeAspect="1"/>
          </p:cNvPicPr>
          <p:nvPr/>
        </p:nvPicPr>
        <p:blipFill>
          <a:blip r:embed="rId10"/>
          <a:stretch>
            <a:fillRect/>
          </a:stretch>
        </p:blipFill>
        <p:spPr>
          <a:xfrm>
            <a:off x="11506200" y="413586"/>
            <a:ext cx="685800" cy="361950"/>
          </a:xfrm>
          <a:prstGeom prst="rect">
            <a:avLst/>
          </a:prstGeom>
        </p:spPr>
      </p:pic>
      <p:sp>
        <p:nvSpPr>
          <p:cNvPr id="23" name="TextBox 22"/>
          <p:cNvSpPr txBox="1"/>
          <p:nvPr/>
        </p:nvSpPr>
        <p:spPr>
          <a:xfrm>
            <a:off x="316345" y="5323655"/>
            <a:ext cx="7179017" cy="369332"/>
          </a:xfrm>
          <a:prstGeom prst="rect">
            <a:avLst/>
          </a:prstGeom>
          <a:noFill/>
        </p:spPr>
        <p:txBody>
          <a:bodyPr wrap="none" rtlCol="0">
            <a:spAutoFit/>
          </a:bodyPr>
          <a:lstStyle/>
          <a:p>
            <a:pPr algn="l"/>
            <a:r>
              <a:rPr lang="en-US" dirty="0" smtClean="0"/>
              <a:t>Se contamination in PM shows correlation to SET probability.</a:t>
            </a:r>
          </a:p>
        </p:txBody>
      </p:sp>
    </p:spTree>
    <p:extLst>
      <p:ext uri="{BB962C8B-B14F-4D97-AF65-F5344CB8AC3E}">
        <p14:creationId xmlns:p14="http://schemas.microsoft.com/office/powerpoint/2010/main" val="17243015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0983383" cy="527050"/>
          </a:xfrm>
        </p:spPr>
        <p:txBody>
          <a:bodyPr/>
          <a:lstStyle/>
          <a:p>
            <a:r>
              <a:rPr lang="en-US" dirty="0"/>
              <a:t>Set probability </a:t>
            </a:r>
            <a:r>
              <a:rPr lang="en-US" dirty="0" smtClean="0"/>
              <a:t>PFA (set vs </a:t>
            </a:r>
            <a:r>
              <a:rPr lang="en-US" dirty="0" err="1" smtClean="0"/>
              <a:t>rst</a:t>
            </a:r>
            <a:r>
              <a:rPr lang="en-US" dirty="0" smtClean="0"/>
              <a:t> (LQ 54)) </a:t>
            </a:r>
            <a:endParaRPr lang="en-US" dirty="0"/>
          </a:p>
        </p:txBody>
      </p:sp>
      <p:pic>
        <p:nvPicPr>
          <p:cNvPr id="7" name="Content Placeholder 6"/>
          <p:cNvPicPr>
            <a:picLocks noGrp="1" noChangeAspect="1"/>
          </p:cNvPicPr>
          <p:nvPr>
            <p:ph sz="half" idx="1"/>
          </p:nvPr>
        </p:nvPicPr>
        <p:blipFill>
          <a:blip r:embed="rId2"/>
          <a:stretch>
            <a:fillRect/>
          </a:stretch>
        </p:blipFill>
        <p:spPr>
          <a:xfrm>
            <a:off x="607485" y="914400"/>
            <a:ext cx="5387975" cy="3357816"/>
          </a:xfrm>
          <a:prstGeom prst="rect">
            <a:avLst/>
          </a:prstGeom>
        </p:spPr>
      </p:pic>
      <p:pic>
        <p:nvPicPr>
          <p:cNvPr id="8" name="Content Placeholder 7"/>
          <p:cNvPicPr>
            <a:picLocks noGrp="1" noChangeAspect="1"/>
          </p:cNvPicPr>
          <p:nvPr>
            <p:ph sz="half" idx="2"/>
          </p:nvPr>
        </p:nvPicPr>
        <p:blipFill>
          <a:blip r:embed="rId3"/>
          <a:stretch>
            <a:fillRect/>
          </a:stretch>
        </p:blipFill>
        <p:spPr>
          <a:xfrm>
            <a:off x="6101253" y="936110"/>
            <a:ext cx="5837844" cy="3245279"/>
          </a:xfrm>
          <a:prstGeom prst="rect">
            <a:avLst/>
          </a:prstGeom>
        </p:spPr>
      </p:pic>
      <p:sp>
        <p:nvSpPr>
          <p:cNvPr id="5" name="Date Placeholder 4"/>
          <p:cNvSpPr>
            <a:spLocks noGrp="1"/>
          </p:cNvSpPr>
          <p:nvPr>
            <p:ph type="dt" sz="half" idx="10"/>
          </p:nvPr>
        </p:nvSpPr>
        <p:spPr/>
        <p:txBody>
          <a:bodyPr/>
          <a:lstStyle/>
          <a:p>
            <a:fld id="{2A09F68B-1E98-4B4C-8B75-CAF3F06C05F7}" type="datetime1">
              <a:rPr lang="en-US" smtClean="0"/>
              <a:t>2/9/2017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17</a:t>
            </a:fld>
            <a:endParaRPr lang="en-US"/>
          </a:p>
        </p:txBody>
      </p:sp>
      <p:sp>
        <p:nvSpPr>
          <p:cNvPr id="10" name="TextBox 9"/>
          <p:cNvSpPr txBox="1"/>
          <p:nvPr/>
        </p:nvSpPr>
        <p:spPr>
          <a:xfrm>
            <a:off x="838200" y="4507166"/>
            <a:ext cx="4342086" cy="369332"/>
          </a:xfrm>
          <a:prstGeom prst="rect">
            <a:avLst/>
          </a:prstGeom>
          <a:noFill/>
        </p:spPr>
        <p:txBody>
          <a:bodyPr wrap="none" rtlCol="0">
            <a:spAutoFit/>
          </a:bodyPr>
          <a:lstStyle/>
          <a:p>
            <a:pPr algn="l"/>
            <a:r>
              <a:rPr lang="en-US" dirty="0" err="1" smtClean="0"/>
              <a:t>Te</a:t>
            </a:r>
            <a:r>
              <a:rPr lang="en-US" dirty="0" smtClean="0"/>
              <a:t>/Sb occurs similar for set and </a:t>
            </a:r>
            <a:r>
              <a:rPr lang="en-US" dirty="0" err="1" smtClean="0"/>
              <a:t>rst</a:t>
            </a:r>
            <a:r>
              <a:rPr lang="en-US" dirty="0" smtClean="0"/>
              <a:t>.</a:t>
            </a:r>
          </a:p>
        </p:txBody>
      </p:sp>
    </p:spTree>
    <p:extLst>
      <p:ext uri="{BB962C8B-B14F-4D97-AF65-F5344CB8AC3E}">
        <p14:creationId xmlns:p14="http://schemas.microsoft.com/office/powerpoint/2010/main" val="1134749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6385" y="67897"/>
            <a:ext cx="2066636" cy="460000"/>
          </a:xfrm>
        </p:spPr>
        <p:txBody>
          <a:bodyPr/>
          <a:lstStyle/>
          <a:p>
            <a:pPr algn="l"/>
            <a:r>
              <a:rPr lang="en-US" sz="2424" dirty="0" err="1" smtClean="0"/>
              <a:t>T</a:t>
            </a:r>
            <a:r>
              <a:rPr lang="en-US" sz="2424" baseline="-25000" dirty="0" err="1" smtClean="0"/>
              <a:t>growth</a:t>
            </a:r>
            <a:r>
              <a:rPr lang="en-US" sz="2424" dirty="0" smtClean="0"/>
              <a:t> PFA</a:t>
            </a:r>
            <a:endParaRPr lang="en-US" sz="2424"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202" y="104842"/>
            <a:ext cx="4903553" cy="339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390" y="104842"/>
            <a:ext cx="4893900" cy="339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498" y="3521338"/>
            <a:ext cx="4874595" cy="339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4433921" y="2967311"/>
            <a:ext cx="646364" cy="0"/>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41583" y="2597960"/>
            <a:ext cx="1015715" cy="353302"/>
          </a:xfrm>
          <a:prstGeom prst="rect">
            <a:avLst/>
          </a:prstGeom>
          <a:noFill/>
        </p:spPr>
        <p:txBody>
          <a:bodyPr wrap="square" rtlCol="0">
            <a:spAutoFit/>
          </a:bodyPr>
          <a:lstStyle/>
          <a:p>
            <a:r>
              <a:rPr lang="en-US" sz="848" dirty="0"/>
              <a:t>Crystallization 1-&gt; 7 </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8079" y="3798351"/>
            <a:ext cx="3878185" cy="293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1710" y="3890689"/>
            <a:ext cx="3318772" cy="2770132"/>
            <a:chOff x="0" y="2590800"/>
            <a:chExt cx="2738755" cy="2286000"/>
          </a:xfrm>
        </p:grpSpPr>
        <p:pic>
          <p:nvPicPr>
            <p:cNvPr id="1031" name="Picture 2" descr="cid:image001.png@01D27D67.050E6A60"/>
            <p:cNvPicPr>
              <a:picLocks noChangeAspect="1" noChangeArrowheads="1"/>
            </p:cNvPicPr>
            <p:nvPr/>
          </p:nvPicPr>
          <p:blipFill rotWithShape="1">
            <a:blip r:embed="rId7">
              <a:extLst>
                <a:ext uri="{28A0092B-C50C-407E-A947-70E740481C1C}">
                  <a14:useLocalDpi xmlns:a14="http://schemas.microsoft.com/office/drawing/2010/main" val="0"/>
                </a:ext>
              </a:extLst>
            </a:blip>
            <a:srcRect t="5271"/>
            <a:stretch/>
          </p:blipFill>
          <p:spPr bwMode="auto">
            <a:xfrm>
              <a:off x="0" y="2721077"/>
              <a:ext cx="2738755" cy="215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6200" y="2590800"/>
              <a:ext cx="1981200" cy="384050"/>
            </a:xfrm>
            <a:prstGeom prst="rect">
              <a:avLst/>
            </a:prstGeom>
            <a:solidFill>
              <a:srgbClr val="92D050"/>
            </a:solidFill>
          </p:spPr>
          <p:txBody>
            <a:bodyPr wrap="square" rtlCol="0">
              <a:spAutoFit/>
            </a:bodyPr>
            <a:lstStyle/>
            <a:p>
              <a:r>
                <a:rPr lang="en-US" sz="1212" u="sng" dirty="0"/>
                <a:t>E-test Result: </a:t>
              </a:r>
            </a:p>
            <a:p>
              <a:r>
                <a:rPr lang="en-US" sz="1212" dirty="0" err="1"/>
                <a:t>tgrow</a:t>
              </a:r>
              <a:r>
                <a:rPr lang="en-US" sz="1212" dirty="0"/>
                <a:t> </a:t>
              </a:r>
              <a:r>
                <a:rPr lang="en-US" sz="1212" dirty="0" err="1"/>
                <a:t>vs</a:t>
              </a:r>
              <a:r>
                <a:rPr lang="en-US" sz="1212" dirty="0"/>
                <a:t> cycle from virgin</a:t>
              </a:r>
            </a:p>
          </p:txBody>
        </p:sp>
      </p:grpSp>
      <p:sp>
        <p:nvSpPr>
          <p:cNvPr id="14" name="TextBox 13"/>
          <p:cNvSpPr txBox="1"/>
          <p:nvPr/>
        </p:nvSpPr>
        <p:spPr>
          <a:xfrm>
            <a:off x="4249245" y="658869"/>
            <a:ext cx="831040" cy="390620"/>
          </a:xfrm>
          <a:prstGeom prst="rect">
            <a:avLst/>
          </a:prstGeom>
          <a:noFill/>
        </p:spPr>
        <p:txBody>
          <a:bodyPr wrap="square" rtlCol="0">
            <a:spAutoFit/>
          </a:bodyPr>
          <a:lstStyle/>
          <a:p>
            <a:r>
              <a:rPr lang="en-US" sz="969" dirty="0"/>
              <a:t>Virgin + placement</a:t>
            </a:r>
          </a:p>
        </p:txBody>
      </p:sp>
      <p:sp>
        <p:nvSpPr>
          <p:cNvPr id="21" name="TextBox 20"/>
          <p:cNvSpPr txBox="1"/>
          <p:nvPr/>
        </p:nvSpPr>
        <p:spPr>
          <a:xfrm>
            <a:off x="1386776" y="6476145"/>
            <a:ext cx="1292728" cy="539763"/>
          </a:xfrm>
          <a:prstGeom prst="rect">
            <a:avLst/>
          </a:prstGeom>
          <a:noFill/>
        </p:spPr>
        <p:txBody>
          <a:bodyPr wrap="square" rtlCol="0">
            <a:spAutoFit/>
          </a:bodyPr>
          <a:lstStyle/>
          <a:p>
            <a:r>
              <a:rPr lang="en-US" sz="969" dirty="0"/>
              <a:t>0: Virgin + test (reset + set + RO)</a:t>
            </a:r>
          </a:p>
        </p:txBody>
      </p:sp>
      <p:sp>
        <p:nvSpPr>
          <p:cNvPr id="16" name="TextBox 15"/>
          <p:cNvSpPr txBox="1"/>
          <p:nvPr/>
        </p:nvSpPr>
        <p:spPr>
          <a:xfrm>
            <a:off x="94048" y="843544"/>
            <a:ext cx="3047145" cy="2180340"/>
          </a:xfrm>
          <a:prstGeom prst="rect">
            <a:avLst/>
          </a:prstGeom>
          <a:noFill/>
        </p:spPr>
        <p:txBody>
          <a:bodyPr wrap="square" rtlCol="0">
            <a:spAutoFit/>
          </a:bodyPr>
          <a:lstStyle/>
          <a:p>
            <a:r>
              <a:rPr lang="en-US" sz="969" u="sng" dirty="0"/>
              <a:t>PFA Result: </a:t>
            </a:r>
          </a:p>
          <a:p>
            <a:pPr marL="346272" indent="-346272">
              <a:buFont typeface="Wingdings" panose="05000000000000000000" pitchFamily="2" charset="2"/>
              <a:buChar char="q"/>
            </a:pPr>
            <a:r>
              <a:rPr lang="en-US" sz="969" dirty="0"/>
              <a:t>“Gradual” element segregation builds up for both decks from virgin to a few cycles. No significant difference between decks up to probe condition. </a:t>
            </a:r>
          </a:p>
          <a:p>
            <a:pPr marL="346272" indent="-346272">
              <a:buFont typeface="Wingdings" panose="05000000000000000000" pitchFamily="2" charset="2"/>
              <a:buChar char="q"/>
            </a:pPr>
            <a:r>
              <a:rPr lang="en-US" sz="969" dirty="0"/>
              <a:t>From probe to 1million cycle, D1 has larger segregation increase than D0</a:t>
            </a:r>
          </a:p>
          <a:p>
            <a:r>
              <a:rPr lang="en-US" sz="969" u="sng" dirty="0"/>
              <a:t>Test Result: </a:t>
            </a:r>
          </a:p>
          <a:p>
            <a:pPr marL="346272" indent="-346272">
              <a:buFont typeface="Wingdings" panose="05000000000000000000" pitchFamily="2" charset="2"/>
              <a:buChar char="q"/>
            </a:pPr>
            <a:r>
              <a:rPr lang="en-US" sz="969" dirty="0"/>
              <a:t>Growth time shows significant deck-to-deck difference in 1-2 cycles after virgin. </a:t>
            </a:r>
          </a:p>
          <a:p>
            <a:pPr marL="346272" indent="-346272">
              <a:buFont typeface="Wingdings" panose="05000000000000000000" pitchFamily="2" charset="2"/>
              <a:buChar char="q"/>
            </a:pPr>
            <a:r>
              <a:rPr lang="en-US" sz="969" dirty="0"/>
              <a:t>At probe condition, usually 30ns </a:t>
            </a:r>
            <a:r>
              <a:rPr lang="en-US" sz="969" dirty="0" err="1"/>
              <a:t>tgrow</a:t>
            </a:r>
            <a:r>
              <a:rPr lang="en-US" sz="969" dirty="0"/>
              <a:t> deck to deck difference</a:t>
            </a:r>
          </a:p>
          <a:p>
            <a:endParaRPr lang="en-US" sz="969" dirty="0"/>
          </a:p>
        </p:txBody>
      </p:sp>
      <p:sp>
        <p:nvSpPr>
          <p:cNvPr id="17" name="TextBox 16"/>
          <p:cNvSpPr txBox="1"/>
          <p:nvPr/>
        </p:nvSpPr>
        <p:spPr>
          <a:xfrm>
            <a:off x="1756127" y="5460430"/>
            <a:ext cx="646364" cy="427938"/>
          </a:xfrm>
          <a:prstGeom prst="rect">
            <a:avLst/>
          </a:prstGeom>
          <a:noFill/>
        </p:spPr>
        <p:txBody>
          <a:bodyPr wrap="square" rtlCol="0">
            <a:spAutoFit/>
          </a:bodyPr>
          <a:lstStyle/>
          <a:p>
            <a:r>
              <a:rPr lang="en-US" sz="2181" dirty="0"/>
              <a:t>A</a:t>
            </a:r>
          </a:p>
        </p:txBody>
      </p:sp>
      <p:sp>
        <p:nvSpPr>
          <p:cNvPr id="25" name="TextBox 24"/>
          <p:cNvSpPr txBox="1"/>
          <p:nvPr/>
        </p:nvSpPr>
        <p:spPr>
          <a:xfrm>
            <a:off x="2402491" y="4629391"/>
            <a:ext cx="646364" cy="427938"/>
          </a:xfrm>
          <a:prstGeom prst="rect">
            <a:avLst/>
          </a:prstGeom>
          <a:noFill/>
        </p:spPr>
        <p:txBody>
          <a:bodyPr wrap="square" rtlCol="0">
            <a:spAutoFit/>
          </a:bodyPr>
          <a:lstStyle/>
          <a:p>
            <a:r>
              <a:rPr lang="en-US" sz="2181" dirty="0"/>
              <a:t>B</a:t>
            </a:r>
          </a:p>
        </p:txBody>
      </p:sp>
      <p:sp>
        <p:nvSpPr>
          <p:cNvPr id="26" name="TextBox 25"/>
          <p:cNvSpPr txBox="1"/>
          <p:nvPr/>
        </p:nvSpPr>
        <p:spPr>
          <a:xfrm>
            <a:off x="925087" y="5737443"/>
            <a:ext cx="646364" cy="427938"/>
          </a:xfrm>
          <a:prstGeom prst="rect">
            <a:avLst/>
          </a:prstGeom>
          <a:noFill/>
        </p:spPr>
        <p:txBody>
          <a:bodyPr wrap="square" rtlCol="0">
            <a:spAutoFit/>
          </a:bodyPr>
          <a:lstStyle/>
          <a:p>
            <a:r>
              <a:rPr lang="en-US" sz="2181" dirty="0"/>
              <a:t>B</a:t>
            </a:r>
          </a:p>
        </p:txBody>
      </p:sp>
      <p:sp>
        <p:nvSpPr>
          <p:cNvPr id="27" name="TextBox 26"/>
          <p:cNvSpPr txBox="1"/>
          <p:nvPr/>
        </p:nvSpPr>
        <p:spPr>
          <a:xfrm>
            <a:off x="371061" y="5922119"/>
            <a:ext cx="646364" cy="427938"/>
          </a:xfrm>
          <a:prstGeom prst="rect">
            <a:avLst/>
          </a:prstGeom>
          <a:noFill/>
        </p:spPr>
        <p:txBody>
          <a:bodyPr wrap="square" rtlCol="0">
            <a:spAutoFit/>
          </a:bodyPr>
          <a:lstStyle/>
          <a:p>
            <a:r>
              <a:rPr lang="en-US" sz="2181" dirty="0"/>
              <a:t>A</a:t>
            </a:r>
          </a:p>
        </p:txBody>
      </p:sp>
      <p:pic>
        <p:nvPicPr>
          <p:cNvPr id="103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3146" y="2320948"/>
            <a:ext cx="1565894" cy="178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544" y="3336662"/>
            <a:ext cx="3416496" cy="260199"/>
          </a:xfrm>
          <a:prstGeom prst="rect">
            <a:avLst/>
          </a:prstGeom>
          <a:noFill/>
        </p:spPr>
        <p:txBody>
          <a:bodyPr wrap="square" rtlCol="0">
            <a:spAutoFit/>
          </a:bodyPr>
          <a:lstStyle/>
          <a:p>
            <a:r>
              <a:rPr lang="en-US" sz="1091" dirty="0"/>
              <a:t>PFA 1029 Yao-Feng Rohini Hefei Lu Hongmei</a:t>
            </a:r>
          </a:p>
        </p:txBody>
      </p:sp>
      <p:pic>
        <p:nvPicPr>
          <p:cNvPr id="28" name="Picture 1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3539"/>
          <a:stretch/>
        </p:blipFill>
        <p:spPr bwMode="auto">
          <a:xfrm>
            <a:off x="94048" y="2874974"/>
            <a:ext cx="3416496" cy="720572"/>
          </a:xfrm>
          <a:prstGeom prst="rect">
            <a:avLst/>
          </a:prstGeom>
          <a:solidFill>
            <a:schemeClr val="accent1"/>
          </a:solidFill>
          <a:ln>
            <a:noFill/>
          </a:ln>
          <a:effectLst/>
          <a:extLst/>
        </p:spPr>
      </p:pic>
      <p:sp>
        <p:nvSpPr>
          <p:cNvPr id="12" name="Rectangle 11"/>
          <p:cNvSpPr/>
          <p:nvPr/>
        </p:nvSpPr>
        <p:spPr>
          <a:xfrm>
            <a:off x="186385" y="3059649"/>
            <a:ext cx="3047145" cy="92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81"/>
          </a:p>
        </p:txBody>
      </p:sp>
    </p:spTree>
    <p:extLst>
      <p:ext uri="{BB962C8B-B14F-4D97-AF65-F5344CB8AC3E}">
        <p14:creationId xmlns:p14="http://schemas.microsoft.com/office/powerpoint/2010/main" val="1098927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8400"/>
            <a:ext cx="10668000" cy="1143000"/>
          </a:xfrm>
        </p:spPr>
        <p:txBody>
          <a:bodyPr/>
          <a:lstStyle/>
          <a:p>
            <a:pPr lvl="1" algn="r"/>
            <a:r>
              <a:rPr lang="en-US" sz="3600" dirty="0"/>
              <a:t>EDX analysis of </a:t>
            </a:r>
            <a:r>
              <a:rPr lang="en-US" sz="3600" dirty="0" smtClean="0"/>
              <a:t>PM</a:t>
            </a:r>
            <a:br>
              <a:rPr lang="en-US" sz="3600" dirty="0" smtClean="0"/>
            </a:br>
            <a:r>
              <a:rPr lang="en-US" sz="2400" b="0" dirty="0" smtClean="0">
                <a:solidFill>
                  <a:schemeClr val="accent1">
                    <a:lumMod val="75000"/>
                  </a:schemeClr>
                </a:solidFill>
              </a:rPr>
              <a:t>- Electrical </a:t>
            </a:r>
            <a:r>
              <a:rPr lang="en-US" sz="2400" b="0" dirty="0">
                <a:solidFill>
                  <a:schemeClr val="accent1">
                    <a:lumMod val="75000"/>
                  </a:schemeClr>
                </a:solidFill>
              </a:rPr>
              <a:t>distance (ED) dependent segregation </a:t>
            </a:r>
            <a:endParaRPr lang="en-US" sz="2400"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1218445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07484" y="800100"/>
            <a:ext cx="10983383" cy="5029200"/>
          </a:xfrm>
        </p:spPr>
        <p:txBody>
          <a:bodyPr/>
          <a:lstStyle/>
          <a:p>
            <a:pPr marL="285750" indent="-285750">
              <a:buFont typeface="Wingdings" panose="05000000000000000000" pitchFamily="2" charset="2"/>
              <a:buChar char="Ø"/>
            </a:pPr>
            <a:r>
              <a:rPr lang="en-US" dirty="0" smtClean="0">
                <a:hlinkClick r:id="rId2" action="ppaction://hlinksldjump"/>
              </a:rPr>
              <a:t>Structural analysis by (scanning) electron diffraction</a:t>
            </a:r>
            <a:endParaRPr lang="en-US" dirty="0" smtClean="0"/>
          </a:p>
          <a:p>
            <a:pPr marL="531813" lvl="1" indent="-285750">
              <a:buFont typeface="Arial" panose="020B0604020202020204" pitchFamily="34" charset="0"/>
              <a:buChar char="•"/>
            </a:pPr>
            <a:r>
              <a:rPr lang="en-US" dirty="0" smtClean="0">
                <a:hlinkClick r:id="rId3" action="ppaction://hlinksldjump"/>
              </a:rPr>
              <a:t>Detection of nucleation site (small </a:t>
            </a:r>
            <a:r>
              <a:rPr lang="en-US" dirty="0" err="1" smtClean="0">
                <a:hlinkClick r:id="rId3" action="ppaction://hlinksldjump"/>
              </a:rPr>
              <a:t>nano</a:t>
            </a:r>
            <a:r>
              <a:rPr lang="en-US" dirty="0" smtClean="0">
                <a:hlinkClick r:id="rId3" action="ppaction://hlinksldjump"/>
              </a:rPr>
              <a:t>-crystal)</a:t>
            </a:r>
            <a:endParaRPr lang="en-US" dirty="0" smtClean="0"/>
          </a:p>
          <a:p>
            <a:pPr marL="531813" lvl="1" indent="-285750">
              <a:buFont typeface="Arial" panose="020B0604020202020204" pitchFamily="34" charset="0"/>
              <a:buChar char="•"/>
            </a:pPr>
            <a:r>
              <a:rPr lang="en-US" dirty="0" smtClean="0">
                <a:hlinkClick r:id="rId4" action="ppaction://hlinksldjump"/>
              </a:rPr>
              <a:t>Amorphous transition on dual deck</a:t>
            </a:r>
            <a:endParaRPr lang="en-US" dirty="0" smtClean="0"/>
          </a:p>
          <a:p>
            <a:pPr marL="531813" lvl="1" indent="-285750">
              <a:buFont typeface="Arial" panose="020B0604020202020204" pitchFamily="34" charset="0"/>
              <a:buChar char="•"/>
            </a:pPr>
            <a:r>
              <a:rPr lang="en-US" dirty="0" smtClean="0">
                <a:hlinkClick r:id="rId5" action="ppaction://hlinksldjump"/>
              </a:rPr>
              <a:t>Analysis of amorphous diffraction ring</a:t>
            </a:r>
            <a:endParaRPr lang="en-US" dirty="0" smtClean="0"/>
          </a:p>
          <a:p>
            <a:pPr marL="285750" indent="-285750">
              <a:buFont typeface="Wingdings" panose="05000000000000000000" pitchFamily="2" charset="2"/>
              <a:buChar char="Ø"/>
            </a:pPr>
            <a:r>
              <a:rPr lang="en-US" dirty="0" smtClean="0">
                <a:hlinkClick r:id="rId6" action="ppaction://hlinksldjump"/>
              </a:rPr>
              <a:t>Determination of amorphous thickness by combing NBD and DF-STEM</a:t>
            </a:r>
            <a:endParaRPr lang="en-US" dirty="0" smtClean="0"/>
          </a:p>
          <a:p>
            <a:pPr marL="285750" indent="-285750">
              <a:buFont typeface="Wingdings" panose="05000000000000000000" pitchFamily="2" charset="2"/>
              <a:buChar char="Ø"/>
            </a:pPr>
            <a:r>
              <a:rPr lang="en-US" dirty="0" smtClean="0"/>
              <a:t>EDX analysis of PM</a:t>
            </a:r>
          </a:p>
          <a:p>
            <a:pPr marL="531813" lvl="1" indent="-285750">
              <a:buFont typeface="Arial" panose="020B0604020202020204" pitchFamily="34" charset="0"/>
              <a:buChar char="•"/>
            </a:pPr>
            <a:r>
              <a:rPr lang="en-US" dirty="0" smtClean="0">
                <a:hlinkClick r:id="rId7" action="ppaction://hlinksldjump"/>
              </a:rPr>
              <a:t>Bit-level correlation (segregation and contamination)</a:t>
            </a:r>
            <a:endParaRPr lang="en-US" dirty="0" smtClean="0"/>
          </a:p>
          <a:p>
            <a:pPr marL="531813" lvl="1" indent="-285750">
              <a:buFont typeface="Arial" panose="020B0604020202020204" pitchFamily="34" charset="0"/>
              <a:buChar char="•"/>
            </a:pPr>
            <a:r>
              <a:rPr lang="en-US" dirty="0" smtClean="0">
                <a:hlinkClick r:id="rId8" action="ppaction://hlinksldjump"/>
              </a:rPr>
              <a:t>Electrical distance (ED) dependent segregation </a:t>
            </a:r>
            <a:endParaRPr lang="en-US" dirty="0" smtClean="0"/>
          </a:p>
          <a:p>
            <a:pPr marL="285750" indent="-285750">
              <a:buFont typeface="Wingdings" panose="05000000000000000000" pitchFamily="2" charset="2"/>
              <a:buChar char="Ø"/>
            </a:pPr>
            <a:r>
              <a:rPr lang="en-US" dirty="0" smtClean="0">
                <a:hlinkClick r:id="rId9" action="ppaction://hlinksldjump"/>
              </a:rPr>
              <a:t>Challenge of EDX analysis of SD</a:t>
            </a:r>
            <a:endParaRPr lang="en-US" dirty="0" smtClean="0"/>
          </a:p>
          <a:p>
            <a:pPr marL="531813" lvl="1" indent="-285750"/>
            <a:r>
              <a:rPr lang="en-US" dirty="0" smtClean="0"/>
              <a:t>FIB prep induced segregation in SD</a:t>
            </a:r>
          </a:p>
          <a:p>
            <a:pPr marL="531813" lvl="1" indent="-285750"/>
            <a:r>
              <a:rPr lang="en-US" dirty="0" smtClean="0"/>
              <a:t>Si% quantification in SD delta – planar view sample prep</a:t>
            </a:r>
          </a:p>
          <a:p>
            <a:pPr marL="285750" indent="-285750">
              <a:buFont typeface="Wingdings" panose="05000000000000000000" pitchFamily="2" charset="2"/>
              <a:buChar char="Ø"/>
            </a:pPr>
            <a:r>
              <a:rPr lang="en-US" dirty="0" smtClean="0">
                <a:hlinkClick r:id="rId10" action="ppaction://hlinksldjump"/>
              </a:rPr>
              <a:t>Electron energy loss spectroscopy (EELS)</a:t>
            </a:r>
            <a:endParaRPr lang="en-US" dirty="0" smtClean="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4284341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22" y="111704"/>
            <a:ext cx="10983383" cy="527050"/>
          </a:xfrm>
        </p:spPr>
        <p:txBody>
          <a:bodyPr/>
          <a:lstStyle/>
          <a:p>
            <a:r>
              <a:rPr lang="en-US" dirty="0"/>
              <a:t>PM segregation at NN/MM/FF on 2D0 and 2D1</a:t>
            </a:r>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20</a:t>
            </a:fld>
            <a:endParaRPr lang="en-US"/>
          </a:p>
        </p:txBody>
      </p:sp>
      <p:pic>
        <p:nvPicPr>
          <p:cNvPr id="7" name="Picture 6"/>
          <p:cNvPicPr>
            <a:picLocks noChangeAspect="1"/>
          </p:cNvPicPr>
          <p:nvPr/>
        </p:nvPicPr>
        <p:blipFill rotWithShape="1">
          <a:blip r:embed="rId2"/>
          <a:srcRect r="52385"/>
          <a:stretch/>
        </p:blipFill>
        <p:spPr>
          <a:xfrm>
            <a:off x="0" y="2133600"/>
            <a:ext cx="3276600" cy="4015105"/>
          </a:xfrm>
          <a:prstGeom prst="rect">
            <a:avLst/>
          </a:prstGeom>
        </p:spPr>
      </p:pic>
      <p:sp>
        <p:nvSpPr>
          <p:cNvPr id="3" name="TextBox 2"/>
          <p:cNvSpPr txBox="1"/>
          <p:nvPr/>
        </p:nvSpPr>
        <p:spPr>
          <a:xfrm>
            <a:off x="611718" y="6173272"/>
            <a:ext cx="8742458" cy="369332"/>
          </a:xfrm>
          <a:prstGeom prst="rect">
            <a:avLst/>
          </a:prstGeom>
          <a:noFill/>
        </p:spPr>
        <p:txBody>
          <a:bodyPr wrap="none" rtlCol="0">
            <a:spAutoFit/>
          </a:bodyPr>
          <a:lstStyle/>
          <a:p>
            <a:pPr algn="l"/>
            <a:r>
              <a:rPr lang="en-US" dirty="0" smtClean="0"/>
              <a:t>Top vs bottom EDX analysis doesn’t show much difference at different ED.</a:t>
            </a:r>
          </a:p>
        </p:txBody>
      </p:sp>
      <p:pic>
        <p:nvPicPr>
          <p:cNvPr id="13" name="Picture 12"/>
          <p:cNvPicPr>
            <a:picLocks noChangeAspect="1"/>
          </p:cNvPicPr>
          <p:nvPr/>
        </p:nvPicPr>
        <p:blipFill rotWithShape="1">
          <a:blip r:embed="rId2"/>
          <a:srcRect l="46508"/>
          <a:stretch/>
        </p:blipFill>
        <p:spPr>
          <a:xfrm>
            <a:off x="3823435" y="2143013"/>
            <a:ext cx="3681022" cy="4015105"/>
          </a:xfrm>
          <a:prstGeom prst="rect">
            <a:avLst/>
          </a:prstGeom>
        </p:spPr>
      </p:pic>
      <p:pic>
        <p:nvPicPr>
          <p:cNvPr id="8" name="Picture 7" descr="Te/Sb segregation index &#10;{█(=((Te/Sb)_top)/((Te/Sb)_bottom)  (D0)@=1/[(Te/Sb)_top/(Te/Sb)_bottom ](D1))┤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493" y="2435385"/>
            <a:ext cx="1906588" cy="13001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3503173" y="794664"/>
            <a:ext cx="2814320" cy="1476098"/>
          </a:xfrm>
          <a:prstGeom prst="rect">
            <a:avLst/>
          </a:prstGeom>
        </p:spPr>
      </p:pic>
      <p:pic>
        <p:nvPicPr>
          <p:cNvPr id="15" name="Picture 14"/>
          <p:cNvPicPr>
            <a:picLocks noChangeAspect="1"/>
          </p:cNvPicPr>
          <p:nvPr/>
        </p:nvPicPr>
        <p:blipFill>
          <a:blip r:embed="rId5"/>
          <a:stretch>
            <a:fillRect/>
          </a:stretch>
        </p:blipFill>
        <p:spPr>
          <a:xfrm>
            <a:off x="300644" y="746599"/>
            <a:ext cx="2952196" cy="1516649"/>
          </a:xfrm>
          <a:prstGeom prst="rect">
            <a:avLst/>
          </a:prstGeom>
        </p:spPr>
      </p:pic>
      <p:sp>
        <p:nvSpPr>
          <p:cNvPr id="16" name="TextBox 15"/>
          <p:cNvSpPr txBox="1"/>
          <p:nvPr/>
        </p:nvSpPr>
        <p:spPr>
          <a:xfrm>
            <a:off x="7645399" y="4127297"/>
            <a:ext cx="4572001" cy="1754326"/>
          </a:xfrm>
          <a:prstGeom prst="rect">
            <a:avLst/>
          </a:prstGeom>
          <a:noFill/>
        </p:spPr>
        <p:txBody>
          <a:bodyPr wrap="square" rtlCol="0">
            <a:spAutoFit/>
          </a:bodyPr>
          <a:lstStyle/>
          <a:p>
            <a:pPr marL="285750" indent="-285750" algn="l">
              <a:buFont typeface="Arial" panose="020B0604020202020204" pitchFamily="34" charset="0"/>
              <a:buChar char="•"/>
            </a:pPr>
            <a:r>
              <a:rPr lang="en-US" altLang="zh-CN" dirty="0" err="1" smtClean="0"/>
              <a:t>Vt</a:t>
            </a:r>
            <a:r>
              <a:rPr lang="en-US" altLang="zh-CN" dirty="0" smtClean="0"/>
              <a:t> window seems to be anti-correlated to PM segregation index</a:t>
            </a:r>
          </a:p>
          <a:p>
            <a:pPr marL="285750" indent="-285750">
              <a:buFont typeface="Arial" panose="020B0604020202020204" pitchFamily="34" charset="0"/>
              <a:buChar char="•"/>
            </a:pPr>
            <a:r>
              <a:rPr lang="en-US" dirty="0"/>
              <a:t>FF has the smallest window, which is probably not seasoned properly. Trim by ED has been implemented. </a:t>
            </a:r>
          </a:p>
          <a:p>
            <a:pPr marL="285750" indent="-285750" algn="l">
              <a:buFont typeface="Arial" panose="020B0604020202020204" pitchFamily="34" charset="0"/>
              <a:buChar char="•"/>
            </a:pPr>
            <a:endParaRPr lang="en-US" dirty="0" smtClean="0"/>
          </a:p>
        </p:txBody>
      </p:sp>
    </p:spTree>
    <p:extLst>
      <p:ext uri="{BB962C8B-B14F-4D97-AF65-F5344CB8AC3E}">
        <p14:creationId xmlns:p14="http://schemas.microsoft.com/office/powerpoint/2010/main" val="3522990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9F7AE3C-EECB-4CBA-990A-8A502BD73A43}" type="datetime1">
              <a:rPr lang="en-US" smtClean="0"/>
              <a:pPr>
                <a:defRPr/>
              </a:pPr>
              <a:t>2/9/2017</a:t>
            </a:fld>
            <a:endParaRPr lang="en-US" dirty="0"/>
          </a:p>
        </p:txBody>
      </p:sp>
      <p:sp>
        <p:nvSpPr>
          <p:cNvPr id="5" name="Slide Number Placeholder 4"/>
          <p:cNvSpPr>
            <a:spLocks noGrp="1"/>
          </p:cNvSpPr>
          <p:nvPr>
            <p:ph type="sldNum" sz="quarter" idx="11"/>
          </p:nvPr>
        </p:nvSpPr>
        <p:spPr/>
        <p:txBody>
          <a:bodyPr/>
          <a:lstStyle/>
          <a:p>
            <a:pPr>
              <a:defRPr/>
            </a:pPr>
            <a:fld id="{10F84386-BAA1-48C0-859F-15B6863FCE3B}" type="slidenum">
              <a:rPr lang="en-US" smtClean="0"/>
              <a:pPr>
                <a:defRPr/>
              </a:pPr>
              <a:t>21</a:t>
            </a:fld>
            <a:endParaRPr lang="en-US" dirty="0"/>
          </a:p>
        </p:txBody>
      </p:sp>
      <p:sp>
        <p:nvSpPr>
          <p:cNvPr id="6" name="Title 5"/>
          <p:cNvSpPr>
            <a:spLocks noGrp="1"/>
          </p:cNvSpPr>
          <p:nvPr>
            <p:ph type="title"/>
          </p:nvPr>
        </p:nvSpPr>
        <p:spPr/>
        <p:txBody>
          <a:bodyPr/>
          <a:lstStyle/>
          <a:p>
            <a:r>
              <a:rPr lang="en-US" sz="2400"/>
              <a:t>PFA-942 sample 3 </a:t>
            </a:r>
            <a:r>
              <a:rPr lang="en-US" sz="2400" smtClean="0"/>
              <a:t>raw EDX </a:t>
            </a:r>
            <a:r>
              <a:rPr lang="en-US" sz="2400"/>
              <a:t>linescan (2D0</a:t>
            </a:r>
            <a:r>
              <a:rPr lang="en-US" sz="2400" smtClean="0"/>
              <a:t>)</a:t>
            </a:r>
            <a:endParaRPr lang="en-US"/>
          </a:p>
        </p:txBody>
      </p:sp>
      <p:pic>
        <p:nvPicPr>
          <p:cNvPr id="7" name="Picture 6"/>
          <p:cNvPicPr>
            <a:picLocks noChangeAspect="1"/>
          </p:cNvPicPr>
          <p:nvPr/>
        </p:nvPicPr>
        <p:blipFill>
          <a:blip r:embed="rId2"/>
          <a:stretch>
            <a:fillRect/>
          </a:stretch>
        </p:blipFill>
        <p:spPr>
          <a:xfrm>
            <a:off x="200062" y="996381"/>
            <a:ext cx="3479175" cy="2550816"/>
          </a:xfrm>
          <a:prstGeom prst="rect">
            <a:avLst/>
          </a:prstGeom>
        </p:spPr>
      </p:pic>
      <p:pic>
        <p:nvPicPr>
          <p:cNvPr id="8" name="Picture 7"/>
          <p:cNvPicPr>
            <a:picLocks noChangeAspect="1"/>
          </p:cNvPicPr>
          <p:nvPr/>
        </p:nvPicPr>
        <p:blipFill>
          <a:blip r:embed="rId3"/>
          <a:stretch>
            <a:fillRect/>
          </a:stretch>
        </p:blipFill>
        <p:spPr>
          <a:xfrm>
            <a:off x="4019244" y="996381"/>
            <a:ext cx="3479175" cy="2550816"/>
          </a:xfrm>
          <a:prstGeom prst="rect">
            <a:avLst/>
          </a:prstGeom>
        </p:spPr>
      </p:pic>
      <p:pic>
        <p:nvPicPr>
          <p:cNvPr id="9" name="Picture 8"/>
          <p:cNvPicPr>
            <a:picLocks noChangeAspect="1"/>
          </p:cNvPicPr>
          <p:nvPr/>
        </p:nvPicPr>
        <p:blipFill>
          <a:blip r:embed="rId4"/>
          <a:stretch>
            <a:fillRect/>
          </a:stretch>
        </p:blipFill>
        <p:spPr>
          <a:xfrm>
            <a:off x="7734738" y="996381"/>
            <a:ext cx="3479175" cy="2550816"/>
          </a:xfrm>
          <a:prstGeom prst="rect">
            <a:avLst/>
          </a:prstGeom>
        </p:spPr>
      </p:pic>
      <p:cxnSp>
        <p:nvCxnSpPr>
          <p:cNvPr id="10" name="Straight Arrow Connector 9"/>
          <p:cNvCxnSpPr/>
          <p:nvPr/>
        </p:nvCxnSpPr>
        <p:spPr bwMode="auto">
          <a:xfrm>
            <a:off x="897967" y="2110824"/>
            <a:ext cx="561413" cy="0"/>
          </a:xfrm>
          <a:prstGeom prst="straightConnector1">
            <a:avLst/>
          </a:prstGeom>
          <a:solidFill>
            <a:schemeClr val="tx2"/>
          </a:solidFill>
          <a:ln w="31750" cap="flat" cmpd="sng" algn="ctr">
            <a:solidFill>
              <a:srgbClr val="00B050"/>
            </a:solidFill>
            <a:prstDash val="solid"/>
            <a:round/>
            <a:headEnd type="triangle"/>
            <a:tailEnd type="triangle"/>
          </a:ln>
          <a:effectLst>
            <a:outerShdw blurRad="50800" dist="38100" dir="2700000" algn="tl" rotWithShape="0">
              <a:prstClr val="black">
                <a:alpha val="40000"/>
              </a:prstClr>
            </a:outerShdw>
          </a:effectLst>
        </p:spPr>
      </p:cxnSp>
      <p:sp>
        <p:nvSpPr>
          <p:cNvPr id="11" name="TextBox 10"/>
          <p:cNvSpPr txBox="1"/>
          <p:nvPr/>
        </p:nvSpPr>
        <p:spPr>
          <a:xfrm>
            <a:off x="800205" y="2141922"/>
            <a:ext cx="1840568" cy="646331"/>
          </a:xfrm>
          <a:prstGeom prst="rect">
            <a:avLst/>
          </a:prstGeom>
          <a:noFill/>
        </p:spPr>
        <p:txBody>
          <a:bodyPr wrap="none" rtlCol="0">
            <a:spAutoFit/>
          </a:bodyPr>
          <a:lstStyle/>
          <a:p>
            <a:r>
              <a:rPr lang="en-US" b="1" dirty="0" smtClean="0">
                <a:solidFill>
                  <a:srgbClr val="00B050"/>
                </a:solidFill>
                <a:effectLst>
                  <a:outerShdw blurRad="38100" dist="38100" dir="2700000" algn="tl">
                    <a:srgbClr val="000000">
                      <a:alpha val="43137"/>
                    </a:srgbClr>
                  </a:outerShdw>
                </a:effectLst>
              </a:rPr>
              <a:t>8nm</a:t>
            </a:r>
          </a:p>
          <a:p>
            <a:r>
              <a:rPr lang="en-US" b="1" dirty="0">
                <a:solidFill>
                  <a:srgbClr val="00B050"/>
                </a:solidFill>
                <a:effectLst>
                  <a:outerShdw blurRad="38100" dist="38100" dir="2700000" algn="tl">
                    <a:srgbClr val="000000">
                      <a:alpha val="43137"/>
                    </a:srgbClr>
                  </a:outerShdw>
                </a:effectLst>
              </a:rPr>
              <a:t>Sb </a:t>
            </a:r>
            <a:r>
              <a:rPr lang="en-US" b="1" dirty="0" smtClean="0">
                <a:solidFill>
                  <a:srgbClr val="00B050"/>
                </a:solidFill>
                <a:effectLst>
                  <a:outerShdw blurRad="38100" dist="38100" dir="2700000" algn="tl">
                    <a:srgbClr val="000000">
                      <a:alpha val="43137"/>
                    </a:srgbClr>
                  </a:outerShdw>
                </a:effectLst>
              </a:rPr>
              <a:t>saturated</a:t>
            </a:r>
            <a:endParaRPr lang="en-US" b="1" dirty="0">
              <a:solidFill>
                <a:srgbClr val="00B050"/>
              </a:solidFill>
              <a:effectLst>
                <a:outerShdw blurRad="38100" dist="38100" dir="2700000" algn="tl">
                  <a:srgbClr val="000000">
                    <a:alpha val="43137"/>
                  </a:srgbClr>
                </a:outerShdw>
              </a:effectLst>
            </a:endParaRPr>
          </a:p>
        </p:txBody>
      </p:sp>
      <p:cxnSp>
        <p:nvCxnSpPr>
          <p:cNvPr id="12" name="Straight Arrow Connector 11"/>
          <p:cNvCxnSpPr/>
          <p:nvPr/>
        </p:nvCxnSpPr>
        <p:spPr bwMode="auto">
          <a:xfrm>
            <a:off x="4752285" y="2126708"/>
            <a:ext cx="561413" cy="0"/>
          </a:xfrm>
          <a:prstGeom prst="straightConnector1">
            <a:avLst/>
          </a:prstGeom>
          <a:solidFill>
            <a:schemeClr val="tx2"/>
          </a:solidFill>
          <a:ln w="31750" cap="flat" cmpd="sng" algn="ctr">
            <a:solidFill>
              <a:srgbClr val="00B050"/>
            </a:solidFill>
            <a:prstDash val="solid"/>
            <a:round/>
            <a:headEnd type="triangle"/>
            <a:tailEnd type="triangle"/>
          </a:ln>
          <a:effectLst>
            <a:outerShdw blurRad="50800" dist="38100" dir="2700000" algn="tl" rotWithShape="0">
              <a:prstClr val="black">
                <a:alpha val="40000"/>
              </a:prstClr>
            </a:outerShdw>
          </a:effectLst>
        </p:spPr>
      </p:cxnSp>
      <p:sp>
        <p:nvSpPr>
          <p:cNvPr id="13" name="TextBox 12"/>
          <p:cNvSpPr txBox="1"/>
          <p:nvPr/>
        </p:nvSpPr>
        <p:spPr>
          <a:xfrm>
            <a:off x="4672995" y="2097598"/>
            <a:ext cx="1840568" cy="646331"/>
          </a:xfrm>
          <a:prstGeom prst="rect">
            <a:avLst/>
          </a:prstGeom>
          <a:noFill/>
        </p:spPr>
        <p:txBody>
          <a:bodyPr wrap="none" rtlCol="0">
            <a:spAutoFit/>
          </a:bodyPr>
          <a:lstStyle/>
          <a:p>
            <a:r>
              <a:rPr lang="en-US" b="1" smtClean="0">
                <a:solidFill>
                  <a:srgbClr val="00B050"/>
                </a:solidFill>
                <a:effectLst>
                  <a:outerShdw blurRad="38100" dist="38100" dir="2700000" algn="tl">
                    <a:srgbClr val="000000">
                      <a:alpha val="43137"/>
                    </a:srgbClr>
                  </a:outerShdw>
                </a:effectLst>
              </a:rPr>
              <a:t>7nm</a:t>
            </a:r>
            <a:endParaRPr lang="en-US" b="1" dirty="0" smtClean="0">
              <a:solidFill>
                <a:srgbClr val="00B050"/>
              </a:solidFill>
              <a:effectLst>
                <a:outerShdw blurRad="38100" dist="38100" dir="2700000" algn="tl">
                  <a:srgbClr val="000000">
                    <a:alpha val="43137"/>
                  </a:srgbClr>
                </a:outerShdw>
              </a:effectLst>
            </a:endParaRPr>
          </a:p>
          <a:p>
            <a:r>
              <a:rPr lang="en-US" b="1" dirty="0" smtClean="0">
                <a:solidFill>
                  <a:srgbClr val="00B050"/>
                </a:solidFill>
                <a:effectLst>
                  <a:outerShdw blurRad="38100" dist="38100" dir="2700000" algn="tl">
                    <a:srgbClr val="000000">
                      <a:alpha val="43137"/>
                    </a:srgbClr>
                  </a:outerShdw>
                </a:effectLst>
              </a:rPr>
              <a:t>Sb saturated</a:t>
            </a:r>
            <a:endParaRPr lang="en-US" b="1" dirty="0">
              <a:solidFill>
                <a:srgbClr val="00B050"/>
              </a:solidFill>
              <a:effectLst>
                <a:outerShdw blurRad="38100" dist="38100" dir="2700000" algn="tl">
                  <a:srgbClr val="000000">
                    <a:alpha val="43137"/>
                  </a:srgbClr>
                </a:outerShdw>
              </a:effectLst>
            </a:endParaRPr>
          </a:p>
        </p:txBody>
      </p:sp>
      <p:sp>
        <p:nvSpPr>
          <p:cNvPr id="14" name="TextBox 13"/>
          <p:cNvSpPr txBox="1"/>
          <p:nvPr/>
        </p:nvSpPr>
        <p:spPr>
          <a:xfrm>
            <a:off x="9072468" y="1741492"/>
            <a:ext cx="1479892" cy="369332"/>
          </a:xfrm>
          <a:prstGeom prst="rect">
            <a:avLst/>
          </a:prstGeom>
          <a:noFill/>
        </p:spPr>
        <p:txBody>
          <a:bodyPr wrap="none" rtlCol="0">
            <a:spAutoFit/>
          </a:bodyPr>
          <a:lstStyle/>
          <a:p>
            <a:r>
              <a:rPr lang="en-US" b="1" dirty="0" smtClean="0">
                <a:solidFill>
                  <a:srgbClr val="00B050"/>
                </a:solidFill>
                <a:effectLst>
                  <a:outerShdw blurRad="38100" dist="38100" dir="2700000" algn="tl">
                    <a:srgbClr val="000000">
                      <a:alpha val="43137"/>
                    </a:srgbClr>
                  </a:outerShdw>
                </a:effectLst>
              </a:rPr>
              <a:t>No flattop</a:t>
            </a:r>
            <a:endParaRPr lang="en-US" b="1" dirty="0">
              <a:solidFill>
                <a:srgbClr val="00B050"/>
              </a:solidFill>
              <a:effectLst>
                <a:outerShdw blurRad="38100" dist="38100" dir="2700000" algn="tl">
                  <a:srgbClr val="000000">
                    <a:alpha val="43137"/>
                  </a:srgbClr>
                </a:outerShdw>
              </a:effectLst>
            </a:endParaRPr>
          </a:p>
        </p:txBody>
      </p:sp>
      <p:cxnSp>
        <p:nvCxnSpPr>
          <p:cNvPr id="15" name="Straight Arrow Connector 14"/>
          <p:cNvCxnSpPr>
            <a:stCxn id="14" idx="1"/>
          </p:cNvCxnSpPr>
          <p:nvPr/>
        </p:nvCxnSpPr>
        <p:spPr bwMode="auto">
          <a:xfrm flipH="1">
            <a:off x="8766051" y="1926158"/>
            <a:ext cx="306417" cy="7977"/>
          </a:xfrm>
          <a:prstGeom prst="straightConnector1">
            <a:avLst/>
          </a:prstGeom>
          <a:solidFill>
            <a:schemeClr val="tx2"/>
          </a:solidFill>
          <a:ln w="34925" cap="flat" cmpd="sng" algn="ctr">
            <a:solidFill>
              <a:srgbClr val="00B050"/>
            </a:solidFill>
            <a:prstDash val="solid"/>
            <a:round/>
            <a:headEnd type="none" w="med" len="med"/>
            <a:tailEnd type="triangle"/>
          </a:ln>
          <a:effectLst>
            <a:outerShdw blurRad="50800" dist="38100" dir="2700000" algn="tl" rotWithShape="0">
              <a:prstClr val="black">
                <a:alpha val="40000"/>
              </a:prstClr>
            </a:outerShdw>
          </a:effectLst>
        </p:spPr>
      </p:cxnSp>
      <p:sp>
        <p:nvSpPr>
          <p:cNvPr id="25" name="TextBox 24"/>
          <p:cNvSpPr txBox="1"/>
          <p:nvPr/>
        </p:nvSpPr>
        <p:spPr>
          <a:xfrm>
            <a:off x="76200" y="3672838"/>
            <a:ext cx="11803425" cy="2123658"/>
          </a:xfrm>
          <a:prstGeom prst="rect">
            <a:avLst/>
          </a:prstGeom>
          <a:solidFill>
            <a:schemeClr val="bg1"/>
          </a:solidFill>
        </p:spPr>
        <p:txBody>
          <a:bodyPr wrap="square" rtlCol="0">
            <a:spAutoFit/>
          </a:bodyPr>
          <a:lstStyle/>
          <a:p>
            <a:pPr marL="285750" indent="-285750">
              <a:spcAft>
                <a:spcPts val="600"/>
              </a:spcAft>
              <a:buFont typeface="Wingdings" panose="05000000000000000000" pitchFamily="2" charset="2"/>
              <a:buChar char="Ø"/>
            </a:pPr>
            <a:r>
              <a:rPr lang="en-US" sz="1600" dirty="0" smtClean="0"/>
              <a:t>12 bits of each location (NN/MM/FF) on 2D0 are averaged to improve statistics.</a:t>
            </a:r>
          </a:p>
          <a:p>
            <a:pPr marL="285750" indent="-285750">
              <a:spcAft>
                <a:spcPts val="600"/>
              </a:spcAft>
              <a:buFont typeface="Wingdings" panose="05000000000000000000" pitchFamily="2" charset="2"/>
              <a:buChar char="Ø"/>
            </a:pPr>
            <a:r>
              <a:rPr lang="en-US" sz="1600" dirty="0" smtClean="0"/>
              <a:t>On </a:t>
            </a:r>
            <a:r>
              <a:rPr lang="en-US" sz="1600" b="1" dirty="0" smtClean="0"/>
              <a:t>2D0</a:t>
            </a:r>
            <a:r>
              <a:rPr lang="en-US" sz="1600" dirty="0" smtClean="0"/>
              <a:t>, </a:t>
            </a:r>
          </a:p>
          <a:p>
            <a:pPr marL="742950" lvl="1" indent="-285750">
              <a:spcAft>
                <a:spcPts val="600"/>
              </a:spcAft>
              <a:buFont typeface="Wingdings" panose="05000000000000000000" pitchFamily="2" charset="2"/>
              <a:buChar char="v"/>
            </a:pPr>
            <a:r>
              <a:rPr lang="en-US" sz="1600" dirty="0" smtClean="0"/>
              <a:t>At NN/MM, Sb is found to be saturated in the area of 8nm/7nm from bottom W lamella. </a:t>
            </a:r>
          </a:p>
          <a:p>
            <a:pPr marL="742950" lvl="1" indent="-285750">
              <a:spcAft>
                <a:spcPts val="600"/>
              </a:spcAft>
              <a:buFont typeface="Wingdings" panose="05000000000000000000" pitchFamily="2" charset="2"/>
              <a:buChar char="v"/>
            </a:pPr>
            <a:r>
              <a:rPr lang="en-US" sz="1600" dirty="0" smtClean="0"/>
              <a:t>At FF, Sb is not saturated at PM bottom, which can be explained by its larger electrical distance from the driver.</a:t>
            </a:r>
          </a:p>
          <a:p>
            <a:pPr marL="285750" indent="-285750">
              <a:spcAft>
                <a:spcPts val="600"/>
              </a:spcAft>
              <a:buFont typeface="Wingdings" panose="05000000000000000000" pitchFamily="2" charset="2"/>
              <a:buChar char="Ø"/>
            </a:pPr>
            <a:r>
              <a:rPr lang="en-US" sz="1600" dirty="0" smtClean="0"/>
              <a:t>Sb saturation is consistent with </a:t>
            </a:r>
            <a:r>
              <a:rPr lang="en-US" sz="1600" dirty="0" err="1" smtClean="0"/>
              <a:t>Vt</a:t>
            </a:r>
            <a:r>
              <a:rPr lang="en-US" sz="1600" dirty="0" smtClean="0"/>
              <a:t> window. FF has the smallest window, which is probably not seasoned properly. Trim by ED has been implemented. </a:t>
            </a:r>
          </a:p>
        </p:txBody>
      </p:sp>
      <p:grpSp>
        <p:nvGrpSpPr>
          <p:cNvPr id="26" name="Group 25"/>
          <p:cNvGrpSpPr/>
          <p:nvPr/>
        </p:nvGrpSpPr>
        <p:grpSpPr>
          <a:xfrm>
            <a:off x="11327305" y="1146643"/>
            <a:ext cx="697199" cy="1249589"/>
            <a:chOff x="10852727" y="992970"/>
            <a:chExt cx="697199" cy="1249589"/>
          </a:xfrm>
        </p:grpSpPr>
        <p:sp>
          <p:nvSpPr>
            <p:cNvPr id="27" name="Oval 26"/>
            <p:cNvSpPr/>
            <p:nvPr/>
          </p:nvSpPr>
          <p:spPr bwMode="auto">
            <a:xfrm>
              <a:off x="10852727" y="1099127"/>
              <a:ext cx="157018" cy="157018"/>
            </a:xfrm>
            <a:prstGeom prst="ellipse">
              <a:avLst/>
            </a:prstGeom>
            <a:solidFill>
              <a:srgbClr val="FF000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8" name="Oval 27"/>
            <p:cNvSpPr/>
            <p:nvPr/>
          </p:nvSpPr>
          <p:spPr bwMode="auto">
            <a:xfrm>
              <a:off x="10852727" y="1408552"/>
              <a:ext cx="157018" cy="157018"/>
            </a:xfrm>
            <a:prstGeom prst="ellipse">
              <a:avLst/>
            </a:prstGeom>
            <a:solidFill>
              <a:srgbClr val="FDB605">
                <a:lumMod val="60000"/>
                <a:lumOff val="40000"/>
              </a:srgbClr>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9" name="Oval 28"/>
            <p:cNvSpPr/>
            <p:nvPr/>
          </p:nvSpPr>
          <p:spPr bwMode="auto">
            <a:xfrm>
              <a:off x="10852727" y="1691211"/>
              <a:ext cx="157018" cy="157018"/>
            </a:xfrm>
            <a:prstGeom prst="ellipse">
              <a:avLst/>
            </a:prstGeom>
            <a:solidFill>
              <a:srgbClr val="00B05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30" name="Oval 29"/>
            <p:cNvSpPr/>
            <p:nvPr/>
          </p:nvSpPr>
          <p:spPr bwMode="auto">
            <a:xfrm>
              <a:off x="10852727" y="1973871"/>
              <a:ext cx="157018" cy="157018"/>
            </a:xfrm>
            <a:prstGeom prst="ellipse">
              <a:avLst/>
            </a:prstGeom>
            <a:solidFill>
              <a:srgbClr val="0070C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31" name="TextBox 30"/>
            <p:cNvSpPr txBox="1"/>
            <p:nvPr/>
          </p:nvSpPr>
          <p:spPr>
            <a:xfrm>
              <a:off x="11044476" y="992970"/>
              <a:ext cx="5020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Ge</a:t>
              </a:r>
            </a:p>
          </p:txBody>
        </p:sp>
        <p:sp>
          <p:nvSpPr>
            <p:cNvPr id="32" name="TextBox 31"/>
            <p:cNvSpPr txBox="1"/>
            <p:nvPr/>
          </p:nvSpPr>
          <p:spPr>
            <a:xfrm>
              <a:off x="11081345" y="1282066"/>
              <a:ext cx="4283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In</a:t>
              </a:r>
            </a:p>
          </p:txBody>
        </p:sp>
        <p:sp>
          <p:nvSpPr>
            <p:cNvPr id="33" name="TextBox 32"/>
            <p:cNvSpPr txBox="1"/>
            <p:nvPr/>
          </p:nvSpPr>
          <p:spPr>
            <a:xfrm>
              <a:off x="11063896" y="1585054"/>
              <a:ext cx="48603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Sb</a:t>
              </a:r>
            </a:p>
          </p:txBody>
        </p:sp>
        <p:sp>
          <p:nvSpPr>
            <p:cNvPr id="34" name="TextBox 33"/>
            <p:cNvSpPr txBox="1"/>
            <p:nvPr/>
          </p:nvSpPr>
          <p:spPr>
            <a:xfrm>
              <a:off x="11092750" y="1873227"/>
              <a:ext cx="44037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000000"/>
                  </a:solidFill>
                  <a:effectLst/>
                  <a:uLnTx/>
                  <a:uFillTx/>
                </a:rPr>
                <a:t>Te</a:t>
              </a:r>
              <a:endParaRPr kumimoji="0" lang="en-US" sz="1800" b="0" i="0" u="none" strike="noStrike" kern="0" cap="none" spc="0" normalizeH="0" baseline="0" noProof="0" dirty="0" smtClean="0">
                <a:ln>
                  <a:noFill/>
                </a:ln>
                <a:solidFill>
                  <a:srgbClr val="000000"/>
                </a:solidFill>
                <a:effectLst/>
                <a:uLnTx/>
                <a:uFillTx/>
              </a:endParaRPr>
            </a:p>
          </p:txBody>
        </p:sp>
      </p:grpSp>
    </p:spTree>
    <p:extLst>
      <p:ext uri="{BB962C8B-B14F-4D97-AF65-F5344CB8AC3E}">
        <p14:creationId xmlns:p14="http://schemas.microsoft.com/office/powerpoint/2010/main" val="3859037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9F7AE3C-EECB-4CBA-990A-8A502BD73A43}" type="datetime1">
              <a:rPr lang="en-US" smtClean="0"/>
              <a:pPr>
                <a:defRPr/>
              </a:pPr>
              <a:t>2/9/2017</a:t>
            </a:fld>
            <a:endParaRPr lang="en-US" dirty="0"/>
          </a:p>
        </p:txBody>
      </p:sp>
      <p:sp>
        <p:nvSpPr>
          <p:cNvPr id="5" name="Slide Number Placeholder 4"/>
          <p:cNvSpPr>
            <a:spLocks noGrp="1"/>
          </p:cNvSpPr>
          <p:nvPr>
            <p:ph type="sldNum" sz="quarter" idx="11"/>
          </p:nvPr>
        </p:nvSpPr>
        <p:spPr/>
        <p:txBody>
          <a:bodyPr/>
          <a:lstStyle/>
          <a:p>
            <a:pPr>
              <a:defRPr/>
            </a:pPr>
            <a:fld id="{10F84386-BAA1-48C0-859F-15B6863FCE3B}" type="slidenum">
              <a:rPr lang="en-US" smtClean="0"/>
              <a:pPr>
                <a:defRPr/>
              </a:pPr>
              <a:t>22</a:t>
            </a:fld>
            <a:endParaRPr lang="en-US" dirty="0"/>
          </a:p>
        </p:txBody>
      </p:sp>
      <p:sp>
        <p:nvSpPr>
          <p:cNvPr id="6" name="Title 5"/>
          <p:cNvSpPr>
            <a:spLocks noGrp="1"/>
          </p:cNvSpPr>
          <p:nvPr>
            <p:ph type="title"/>
          </p:nvPr>
        </p:nvSpPr>
        <p:spPr/>
        <p:txBody>
          <a:bodyPr/>
          <a:lstStyle/>
          <a:p>
            <a:r>
              <a:rPr lang="en-US" sz="2400"/>
              <a:t>PFA-942 sample 3 </a:t>
            </a:r>
            <a:r>
              <a:rPr lang="en-US" sz="2400" smtClean="0"/>
              <a:t>raw EDX </a:t>
            </a:r>
            <a:r>
              <a:rPr lang="en-US" sz="2400"/>
              <a:t>linescan (2D1</a:t>
            </a:r>
            <a:r>
              <a:rPr lang="en-US" sz="2400" smtClean="0"/>
              <a:t>)</a:t>
            </a:r>
            <a:endParaRPr lang="en-US"/>
          </a:p>
        </p:txBody>
      </p:sp>
      <p:pic>
        <p:nvPicPr>
          <p:cNvPr id="7" name="Picture 6"/>
          <p:cNvPicPr>
            <a:picLocks noChangeAspect="1"/>
          </p:cNvPicPr>
          <p:nvPr/>
        </p:nvPicPr>
        <p:blipFill>
          <a:blip r:embed="rId2"/>
          <a:stretch>
            <a:fillRect/>
          </a:stretch>
        </p:blipFill>
        <p:spPr>
          <a:xfrm>
            <a:off x="3992655" y="970552"/>
            <a:ext cx="3566807" cy="2602087"/>
          </a:xfrm>
          <a:prstGeom prst="rect">
            <a:avLst/>
          </a:prstGeom>
        </p:spPr>
      </p:pic>
      <p:grpSp>
        <p:nvGrpSpPr>
          <p:cNvPr id="17" name="Group 16"/>
          <p:cNvGrpSpPr/>
          <p:nvPr/>
        </p:nvGrpSpPr>
        <p:grpSpPr>
          <a:xfrm>
            <a:off x="11327305" y="1146643"/>
            <a:ext cx="697199" cy="1249589"/>
            <a:chOff x="10852727" y="992970"/>
            <a:chExt cx="697199" cy="1249589"/>
          </a:xfrm>
        </p:grpSpPr>
        <p:sp>
          <p:nvSpPr>
            <p:cNvPr id="18" name="Oval 17"/>
            <p:cNvSpPr/>
            <p:nvPr/>
          </p:nvSpPr>
          <p:spPr bwMode="auto">
            <a:xfrm>
              <a:off x="10852727" y="1099127"/>
              <a:ext cx="157018" cy="157018"/>
            </a:xfrm>
            <a:prstGeom prst="ellipse">
              <a:avLst/>
            </a:prstGeom>
            <a:solidFill>
              <a:srgbClr val="FF000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19" name="Oval 18"/>
            <p:cNvSpPr/>
            <p:nvPr/>
          </p:nvSpPr>
          <p:spPr bwMode="auto">
            <a:xfrm>
              <a:off x="10852727" y="1408552"/>
              <a:ext cx="157018" cy="157018"/>
            </a:xfrm>
            <a:prstGeom prst="ellipse">
              <a:avLst/>
            </a:prstGeom>
            <a:solidFill>
              <a:srgbClr val="FDB605">
                <a:lumMod val="60000"/>
                <a:lumOff val="40000"/>
              </a:srgbClr>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0" name="Oval 19"/>
            <p:cNvSpPr/>
            <p:nvPr/>
          </p:nvSpPr>
          <p:spPr bwMode="auto">
            <a:xfrm>
              <a:off x="10852727" y="1691211"/>
              <a:ext cx="157018" cy="157018"/>
            </a:xfrm>
            <a:prstGeom prst="ellipse">
              <a:avLst/>
            </a:prstGeom>
            <a:solidFill>
              <a:srgbClr val="00B05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1" name="Oval 20"/>
            <p:cNvSpPr/>
            <p:nvPr/>
          </p:nvSpPr>
          <p:spPr bwMode="auto">
            <a:xfrm>
              <a:off x="10852727" y="1973871"/>
              <a:ext cx="157018" cy="157018"/>
            </a:xfrm>
            <a:prstGeom prst="ellipse">
              <a:avLst/>
            </a:prstGeom>
            <a:solidFill>
              <a:srgbClr val="0070C0"/>
            </a:solidFill>
            <a:ln w="9525" cap="flat" cmpd="sng" algn="ctr">
              <a:noFill/>
              <a:prstDash val="solid"/>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lvl="0" indent="0" algn="ctr" defTabSz="91440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0" cap="none" spc="0" normalizeH="0" baseline="0" noProof="0" smtClean="0">
                <a:ln>
                  <a:noFill/>
                </a:ln>
                <a:solidFill>
                  <a:srgbClr val="000000"/>
                </a:solidFill>
                <a:effectLst/>
                <a:uLnTx/>
                <a:uFillTx/>
                <a:cs typeface="Arial" charset="0"/>
              </a:endParaRPr>
            </a:p>
          </p:txBody>
        </p:sp>
        <p:sp>
          <p:nvSpPr>
            <p:cNvPr id="22" name="TextBox 21"/>
            <p:cNvSpPr txBox="1"/>
            <p:nvPr/>
          </p:nvSpPr>
          <p:spPr>
            <a:xfrm>
              <a:off x="11044476" y="992970"/>
              <a:ext cx="5020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Ge</a:t>
              </a:r>
            </a:p>
          </p:txBody>
        </p:sp>
        <p:sp>
          <p:nvSpPr>
            <p:cNvPr id="23" name="TextBox 22"/>
            <p:cNvSpPr txBox="1"/>
            <p:nvPr/>
          </p:nvSpPr>
          <p:spPr>
            <a:xfrm>
              <a:off x="11081345" y="1282066"/>
              <a:ext cx="4283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In</a:t>
              </a:r>
            </a:p>
          </p:txBody>
        </p:sp>
        <p:sp>
          <p:nvSpPr>
            <p:cNvPr id="24" name="TextBox 23"/>
            <p:cNvSpPr txBox="1"/>
            <p:nvPr/>
          </p:nvSpPr>
          <p:spPr>
            <a:xfrm>
              <a:off x="11063896" y="1585054"/>
              <a:ext cx="48603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Sb</a:t>
              </a:r>
            </a:p>
          </p:txBody>
        </p:sp>
        <p:sp>
          <p:nvSpPr>
            <p:cNvPr id="25" name="TextBox 24"/>
            <p:cNvSpPr txBox="1"/>
            <p:nvPr/>
          </p:nvSpPr>
          <p:spPr>
            <a:xfrm>
              <a:off x="11092750" y="1873227"/>
              <a:ext cx="44037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000000"/>
                  </a:solidFill>
                  <a:effectLst/>
                  <a:uLnTx/>
                  <a:uFillTx/>
                </a:rPr>
                <a:t>Te</a:t>
              </a:r>
              <a:endParaRPr kumimoji="0" lang="en-US" sz="1800" b="0" i="0" u="none" strike="noStrike" kern="0" cap="none" spc="0" normalizeH="0" baseline="0" noProof="0" dirty="0" smtClean="0">
                <a:ln>
                  <a:noFill/>
                </a:ln>
                <a:solidFill>
                  <a:srgbClr val="000000"/>
                </a:solidFill>
                <a:effectLst/>
                <a:uLnTx/>
                <a:uFillTx/>
              </a:endParaRPr>
            </a:p>
          </p:txBody>
        </p:sp>
      </p:grpSp>
      <p:cxnSp>
        <p:nvCxnSpPr>
          <p:cNvPr id="26" name="Straight Arrow Connector 25"/>
          <p:cNvCxnSpPr/>
          <p:nvPr/>
        </p:nvCxnSpPr>
        <p:spPr bwMode="auto">
          <a:xfrm>
            <a:off x="4768355" y="1439537"/>
            <a:ext cx="293885" cy="0"/>
          </a:xfrm>
          <a:prstGeom prst="straightConnector1">
            <a:avLst/>
          </a:prstGeom>
          <a:solidFill>
            <a:schemeClr val="tx2"/>
          </a:solidFill>
          <a:ln w="31750" cap="flat" cmpd="sng" algn="ctr">
            <a:solidFill>
              <a:srgbClr val="00B0F0"/>
            </a:solidFill>
            <a:prstDash val="solid"/>
            <a:round/>
            <a:headEnd type="triangle"/>
            <a:tailEnd type="triangle"/>
          </a:ln>
          <a:effectLst>
            <a:outerShdw blurRad="50800" dist="38100" dir="2700000" algn="tl" rotWithShape="0">
              <a:prstClr val="black">
                <a:alpha val="40000"/>
              </a:prstClr>
            </a:outerShdw>
          </a:effectLst>
        </p:spPr>
      </p:cxnSp>
      <p:sp>
        <p:nvSpPr>
          <p:cNvPr id="27" name="TextBox 26"/>
          <p:cNvSpPr txBox="1"/>
          <p:nvPr/>
        </p:nvSpPr>
        <p:spPr>
          <a:xfrm>
            <a:off x="4567077" y="647386"/>
            <a:ext cx="1826141" cy="646331"/>
          </a:xfrm>
          <a:prstGeom prst="rect">
            <a:avLst/>
          </a:prstGeom>
          <a:noFill/>
        </p:spPr>
        <p:txBody>
          <a:bodyPr wrap="none" rtlCol="0">
            <a:spAutoFit/>
          </a:bodyPr>
          <a:lstStyle/>
          <a:p>
            <a:r>
              <a:rPr lang="en-US" b="1" dirty="0" err="1">
                <a:solidFill>
                  <a:srgbClr val="00B0F0"/>
                </a:solidFill>
                <a:effectLst>
                  <a:outerShdw blurRad="38100" dist="38100" dir="2700000" algn="tl">
                    <a:srgbClr val="000000">
                      <a:alpha val="43137"/>
                    </a:srgbClr>
                  </a:outerShdw>
                </a:effectLst>
              </a:rPr>
              <a:t>Te</a:t>
            </a:r>
            <a:r>
              <a:rPr lang="en-US" b="1" dirty="0">
                <a:solidFill>
                  <a:srgbClr val="00B0F0"/>
                </a:solidFill>
                <a:effectLst>
                  <a:outerShdw blurRad="38100" dist="38100" dir="2700000" algn="tl">
                    <a:srgbClr val="000000">
                      <a:alpha val="43137"/>
                    </a:srgbClr>
                  </a:outerShdw>
                </a:effectLst>
              </a:rPr>
              <a:t> </a:t>
            </a:r>
            <a:r>
              <a:rPr lang="en-US" b="1" dirty="0" smtClean="0">
                <a:solidFill>
                  <a:srgbClr val="00B0F0"/>
                </a:solidFill>
                <a:effectLst>
                  <a:outerShdw blurRad="38100" dist="38100" dir="2700000" algn="tl">
                    <a:srgbClr val="000000">
                      <a:alpha val="43137"/>
                    </a:srgbClr>
                  </a:outerShdw>
                </a:effectLst>
              </a:rPr>
              <a:t>saturated</a:t>
            </a:r>
          </a:p>
          <a:p>
            <a:r>
              <a:rPr lang="en-US" b="1" dirty="0" smtClean="0">
                <a:solidFill>
                  <a:srgbClr val="00B0F0"/>
                </a:solidFill>
                <a:effectLst>
                  <a:outerShdw blurRad="38100" dist="38100" dir="2700000" algn="tl">
                    <a:srgbClr val="000000">
                      <a:alpha val="43137"/>
                    </a:srgbClr>
                  </a:outerShdw>
                </a:effectLst>
              </a:rPr>
              <a:t>4nm</a:t>
            </a:r>
            <a:endParaRPr lang="en-US" b="1" dirty="0">
              <a:solidFill>
                <a:srgbClr val="00B0F0"/>
              </a:solidFill>
              <a:effectLst>
                <a:outerShdw blurRad="38100" dist="38100" dir="2700000" algn="tl">
                  <a:srgbClr val="000000">
                    <a:alpha val="43137"/>
                  </a:srgbClr>
                </a:outerShdw>
              </a:effectLst>
            </a:endParaRPr>
          </a:p>
        </p:txBody>
      </p:sp>
      <p:sp>
        <p:nvSpPr>
          <p:cNvPr id="28" name="TextBox 27"/>
          <p:cNvSpPr txBox="1"/>
          <p:nvPr/>
        </p:nvSpPr>
        <p:spPr>
          <a:xfrm>
            <a:off x="322146" y="3661492"/>
            <a:ext cx="11698970" cy="2123658"/>
          </a:xfrm>
          <a:prstGeom prst="rect">
            <a:avLst/>
          </a:prstGeom>
          <a:solidFill>
            <a:schemeClr val="bg1"/>
          </a:solidFill>
        </p:spPr>
        <p:txBody>
          <a:bodyPr wrap="square" rtlCol="0">
            <a:spAutoFit/>
          </a:bodyPr>
          <a:lstStyle/>
          <a:p>
            <a:pPr marL="285750" indent="-285750">
              <a:spcAft>
                <a:spcPts val="600"/>
              </a:spcAft>
              <a:buFont typeface="Wingdings" panose="05000000000000000000" pitchFamily="2" charset="2"/>
              <a:buChar char="Ø"/>
            </a:pPr>
            <a:r>
              <a:rPr lang="en-US" sz="1600" dirty="0" smtClean="0"/>
              <a:t>12 bits of each location (NN/MM/FF) on 2D1 are averaged to improve statistics.</a:t>
            </a:r>
          </a:p>
          <a:p>
            <a:pPr marL="285750" indent="-285750">
              <a:spcAft>
                <a:spcPts val="600"/>
              </a:spcAft>
              <a:buFont typeface="Wingdings" panose="05000000000000000000" pitchFamily="2" charset="2"/>
              <a:buChar char="Ø"/>
            </a:pPr>
            <a:r>
              <a:rPr lang="en-US" sz="1600" dirty="0" smtClean="0"/>
              <a:t>On </a:t>
            </a:r>
            <a:r>
              <a:rPr lang="en-US" sz="1600" b="1" dirty="0" smtClean="0"/>
              <a:t>2D1</a:t>
            </a:r>
            <a:r>
              <a:rPr lang="en-US" sz="1600" dirty="0" smtClean="0"/>
              <a:t>, </a:t>
            </a:r>
          </a:p>
          <a:p>
            <a:pPr marL="742950" lvl="1" indent="-285750">
              <a:spcAft>
                <a:spcPts val="600"/>
              </a:spcAft>
              <a:buFont typeface="Wingdings" panose="05000000000000000000" pitchFamily="2" charset="2"/>
              <a:buChar char="v"/>
            </a:pPr>
            <a:r>
              <a:rPr lang="en-US" sz="1600" dirty="0" smtClean="0"/>
              <a:t>At NN/NN, </a:t>
            </a:r>
            <a:r>
              <a:rPr lang="en-US" sz="1600" dirty="0" err="1" smtClean="0"/>
              <a:t>Te</a:t>
            </a:r>
            <a:r>
              <a:rPr lang="en-US" sz="1600" dirty="0" smtClean="0"/>
              <a:t> is found to be saturated in the area of 7nm/4nm from bottom W lamella.</a:t>
            </a:r>
          </a:p>
          <a:p>
            <a:pPr marL="742950" lvl="1" indent="-285750">
              <a:spcAft>
                <a:spcPts val="600"/>
              </a:spcAft>
              <a:buFont typeface="Wingdings" panose="05000000000000000000" pitchFamily="2" charset="2"/>
              <a:buChar char="v"/>
            </a:pPr>
            <a:r>
              <a:rPr lang="en-US" sz="1600" dirty="0" smtClean="0"/>
              <a:t>At FF is not saturated at PM bottom, </a:t>
            </a:r>
            <a:r>
              <a:rPr lang="en-US" sz="1600" dirty="0"/>
              <a:t>which can be explained by its larger electrical distance from the driver</a:t>
            </a:r>
            <a:r>
              <a:rPr lang="en-US" sz="1600" dirty="0" smtClean="0"/>
              <a:t>.</a:t>
            </a:r>
          </a:p>
          <a:p>
            <a:pPr marL="285750" indent="-285750">
              <a:spcAft>
                <a:spcPts val="600"/>
              </a:spcAft>
              <a:buFont typeface="Wingdings" panose="05000000000000000000" pitchFamily="2" charset="2"/>
              <a:buChar char="Ø"/>
            </a:pPr>
            <a:r>
              <a:rPr lang="en-US" sz="1600" dirty="0" err="1" smtClean="0"/>
              <a:t>Te</a:t>
            </a:r>
            <a:r>
              <a:rPr lang="en-US" sz="1600" dirty="0" smtClean="0"/>
              <a:t> </a:t>
            </a:r>
            <a:r>
              <a:rPr lang="en-US" sz="1600" dirty="0"/>
              <a:t>saturation is consistent with </a:t>
            </a:r>
            <a:r>
              <a:rPr lang="en-US" sz="1600" dirty="0" err="1"/>
              <a:t>Vt</a:t>
            </a:r>
            <a:r>
              <a:rPr lang="en-US" sz="1600" dirty="0"/>
              <a:t> window. FF has the smallest window, which is probably not seasoned properly. Trim by ED has been implemented. </a:t>
            </a:r>
          </a:p>
        </p:txBody>
      </p:sp>
      <p:pic>
        <p:nvPicPr>
          <p:cNvPr id="29" name="Picture 28"/>
          <p:cNvPicPr>
            <a:picLocks noChangeAspect="1"/>
          </p:cNvPicPr>
          <p:nvPr/>
        </p:nvPicPr>
        <p:blipFill>
          <a:blip r:embed="rId3"/>
          <a:stretch>
            <a:fillRect/>
          </a:stretch>
        </p:blipFill>
        <p:spPr>
          <a:xfrm>
            <a:off x="322145" y="1017332"/>
            <a:ext cx="3479175" cy="2550816"/>
          </a:xfrm>
          <a:prstGeom prst="rect">
            <a:avLst/>
          </a:prstGeom>
        </p:spPr>
      </p:pic>
      <p:sp>
        <p:nvSpPr>
          <p:cNvPr id="30" name="TextBox 29"/>
          <p:cNvSpPr txBox="1"/>
          <p:nvPr/>
        </p:nvSpPr>
        <p:spPr>
          <a:xfrm>
            <a:off x="607485" y="661870"/>
            <a:ext cx="1826141" cy="646331"/>
          </a:xfrm>
          <a:prstGeom prst="rect">
            <a:avLst/>
          </a:prstGeom>
          <a:noFill/>
        </p:spPr>
        <p:txBody>
          <a:bodyPr wrap="none" rtlCol="0">
            <a:spAutoFit/>
          </a:bodyPr>
          <a:lstStyle/>
          <a:p>
            <a:r>
              <a:rPr lang="en-US" b="1" dirty="0" err="1">
                <a:solidFill>
                  <a:srgbClr val="00B0F0"/>
                </a:solidFill>
                <a:effectLst>
                  <a:outerShdw blurRad="38100" dist="38100" dir="2700000" algn="tl">
                    <a:srgbClr val="000000">
                      <a:alpha val="43137"/>
                    </a:srgbClr>
                  </a:outerShdw>
                </a:effectLst>
              </a:rPr>
              <a:t>Te</a:t>
            </a:r>
            <a:r>
              <a:rPr lang="en-US" b="1" dirty="0">
                <a:solidFill>
                  <a:srgbClr val="00B0F0"/>
                </a:solidFill>
                <a:effectLst>
                  <a:outerShdw blurRad="38100" dist="38100" dir="2700000" algn="tl">
                    <a:srgbClr val="000000">
                      <a:alpha val="43137"/>
                    </a:srgbClr>
                  </a:outerShdw>
                </a:effectLst>
              </a:rPr>
              <a:t> </a:t>
            </a:r>
            <a:r>
              <a:rPr lang="en-US" b="1" dirty="0" smtClean="0">
                <a:solidFill>
                  <a:srgbClr val="00B0F0"/>
                </a:solidFill>
                <a:effectLst>
                  <a:outerShdw blurRad="38100" dist="38100" dir="2700000" algn="tl">
                    <a:srgbClr val="000000">
                      <a:alpha val="43137"/>
                    </a:srgbClr>
                  </a:outerShdw>
                </a:effectLst>
              </a:rPr>
              <a:t>saturated</a:t>
            </a:r>
          </a:p>
          <a:p>
            <a:r>
              <a:rPr lang="en-US" b="1" dirty="0">
                <a:solidFill>
                  <a:srgbClr val="00B0F0"/>
                </a:solidFill>
                <a:effectLst>
                  <a:outerShdw blurRad="38100" dist="38100" dir="2700000" algn="tl">
                    <a:srgbClr val="000000">
                      <a:alpha val="43137"/>
                    </a:srgbClr>
                  </a:outerShdw>
                </a:effectLst>
              </a:rPr>
              <a:t>7</a:t>
            </a:r>
            <a:r>
              <a:rPr lang="en-US" b="1" smtClean="0">
                <a:solidFill>
                  <a:srgbClr val="00B0F0"/>
                </a:solidFill>
                <a:effectLst>
                  <a:outerShdw blurRad="38100" dist="38100" dir="2700000" algn="tl">
                    <a:srgbClr val="000000">
                      <a:alpha val="43137"/>
                    </a:srgbClr>
                  </a:outerShdw>
                </a:effectLst>
              </a:rPr>
              <a:t>nm</a:t>
            </a:r>
            <a:endParaRPr lang="en-US" b="1" dirty="0">
              <a:solidFill>
                <a:srgbClr val="00B0F0"/>
              </a:solidFill>
              <a:effectLst>
                <a:outerShdw blurRad="38100" dist="38100" dir="2700000" algn="tl">
                  <a:srgbClr val="000000">
                    <a:alpha val="43137"/>
                  </a:srgbClr>
                </a:outerShdw>
              </a:effectLst>
            </a:endParaRPr>
          </a:p>
        </p:txBody>
      </p:sp>
      <p:cxnSp>
        <p:nvCxnSpPr>
          <p:cNvPr id="31" name="Straight Arrow Connector 30"/>
          <p:cNvCxnSpPr/>
          <p:nvPr/>
        </p:nvCxnSpPr>
        <p:spPr bwMode="auto">
          <a:xfrm>
            <a:off x="1008847" y="1370663"/>
            <a:ext cx="611443" cy="0"/>
          </a:xfrm>
          <a:prstGeom prst="straightConnector1">
            <a:avLst/>
          </a:prstGeom>
          <a:solidFill>
            <a:schemeClr val="tx2"/>
          </a:solidFill>
          <a:ln w="31750" cap="flat" cmpd="sng" algn="ctr">
            <a:solidFill>
              <a:srgbClr val="00B0F0"/>
            </a:solidFill>
            <a:prstDash val="solid"/>
            <a:round/>
            <a:headEnd type="triangle"/>
            <a:tailEnd type="triangle"/>
          </a:ln>
          <a:effectLst>
            <a:outerShdw blurRad="50800" dist="38100" dir="2700000" algn="tl" rotWithShape="0">
              <a:prstClr val="black">
                <a:alpha val="40000"/>
              </a:prstClr>
            </a:outerShdw>
          </a:effectLst>
        </p:spPr>
      </p:cxnSp>
      <p:pic>
        <p:nvPicPr>
          <p:cNvPr id="32" name="Picture 31"/>
          <p:cNvPicPr>
            <a:picLocks noChangeAspect="1"/>
          </p:cNvPicPr>
          <p:nvPr/>
        </p:nvPicPr>
        <p:blipFill>
          <a:blip r:embed="rId4"/>
          <a:stretch>
            <a:fillRect/>
          </a:stretch>
        </p:blipFill>
        <p:spPr>
          <a:xfrm>
            <a:off x="7607922" y="985035"/>
            <a:ext cx="3479175" cy="2550816"/>
          </a:xfrm>
          <a:prstGeom prst="rect">
            <a:avLst/>
          </a:prstGeom>
        </p:spPr>
      </p:pic>
      <p:sp>
        <p:nvSpPr>
          <p:cNvPr id="33" name="TextBox 32"/>
          <p:cNvSpPr txBox="1"/>
          <p:nvPr/>
        </p:nvSpPr>
        <p:spPr>
          <a:xfrm>
            <a:off x="8987363" y="1252800"/>
            <a:ext cx="1479892" cy="369332"/>
          </a:xfrm>
          <a:prstGeom prst="rect">
            <a:avLst/>
          </a:prstGeom>
          <a:noFill/>
        </p:spPr>
        <p:txBody>
          <a:bodyPr wrap="none" rtlCol="0">
            <a:spAutoFit/>
          </a:bodyPr>
          <a:lstStyle/>
          <a:p>
            <a:r>
              <a:rPr lang="en-US" b="1" dirty="0" smtClean="0">
                <a:solidFill>
                  <a:srgbClr val="00B0F0"/>
                </a:solidFill>
                <a:effectLst>
                  <a:outerShdw blurRad="38100" dist="38100" dir="2700000" algn="tl">
                    <a:srgbClr val="000000">
                      <a:alpha val="43137"/>
                    </a:srgbClr>
                  </a:outerShdw>
                </a:effectLst>
              </a:rPr>
              <a:t>No flattop</a:t>
            </a:r>
            <a:endParaRPr lang="en-US" b="1" dirty="0">
              <a:solidFill>
                <a:srgbClr val="00B0F0"/>
              </a:solidFill>
              <a:effectLst>
                <a:outerShdw blurRad="38100" dist="38100" dir="2700000" algn="tl">
                  <a:srgbClr val="000000">
                    <a:alpha val="43137"/>
                  </a:srgbClr>
                </a:outerShdw>
              </a:effectLst>
            </a:endParaRPr>
          </a:p>
        </p:txBody>
      </p:sp>
      <p:cxnSp>
        <p:nvCxnSpPr>
          <p:cNvPr id="34" name="Straight Arrow Connector 33"/>
          <p:cNvCxnSpPr/>
          <p:nvPr/>
        </p:nvCxnSpPr>
        <p:spPr bwMode="auto">
          <a:xfrm flipH="1">
            <a:off x="8672221" y="1459833"/>
            <a:ext cx="306417" cy="7977"/>
          </a:xfrm>
          <a:prstGeom prst="straightConnector1">
            <a:avLst/>
          </a:prstGeom>
          <a:solidFill>
            <a:schemeClr val="tx2"/>
          </a:solidFill>
          <a:ln w="34925"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859757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11201400" cy="527050"/>
          </a:xfrm>
        </p:spPr>
        <p:txBody>
          <a:bodyPr/>
          <a:lstStyle/>
          <a:p>
            <a:pPr algn="r"/>
            <a:r>
              <a:rPr lang="en-US" sz="3600" dirty="0"/>
              <a:t>Challenge of EDX analysis of SD</a:t>
            </a:r>
            <a:br>
              <a:rPr lang="en-US" sz="3600" dirty="0"/>
            </a:br>
            <a:r>
              <a:rPr lang="en-US" sz="2800" b="0" dirty="0" smtClean="0">
                <a:solidFill>
                  <a:schemeClr val="accent1">
                    <a:lumMod val="75000"/>
                  </a:schemeClr>
                </a:solidFill>
              </a:rPr>
              <a:t>- FIB </a:t>
            </a:r>
            <a:r>
              <a:rPr lang="en-US" sz="2800" b="0" dirty="0">
                <a:solidFill>
                  <a:schemeClr val="accent1">
                    <a:lumMod val="75000"/>
                  </a:schemeClr>
                </a:solidFill>
              </a:rPr>
              <a:t>prep induced segregation in SD</a:t>
            </a:r>
          </a:p>
        </p:txBody>
      </p:sp>
      <p:sp>
        <p:nvSpPr>
          <p:cNvPr id="5" name="Date Placeholder 4"/>
          <p:cNvSpPr>
            <a:spLocks noGrp="1"/>
          </p:cNvSpPr>
          <p:nvPr>
            <p:ph type="dt" sz="half" idx="10"/>
          </p:nvPr>
        </p:nvSpPr>
        <p:spPr/>
        <p:txBody>
          <a:bodyPr/>
          <a:lstStyle/>
          <a:p>
            <a:fld id="{2A09F68B-1E98-4B4C-8B75-CAF3F06C05F7}" type="datetime1">
              <a:rPr lang="en-US" smtClean="0"/>
              <a:t>2/9/2017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2492406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83383" cy="527050"/>
          </a:xfrm>
        </p:spPr>
        <p:txBody>
          <a:bodyPr/>
          <a:lstStyle/>
          <a:p>
            <a:r>
              <a:rPr lang="en-US" dirty="0" smtClean="0"/>
              <a:t>Sample prep challenge for SD delta</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24</a:t>
            </a:fld>
            <a:endParaRPr lang="en-US"/>
          </a:p>
        </p:txBody>
      </p:sp>
      <p:sp>
        <p:nvSpPr>
          <p:cNvPr id="6" name="TextBox 5"/>
          <p:cNvSpPr txBox="1"/>
          <p:nvPr/>
        </p:nvSpPr>
        <p:spPr>
          <a:xfrm>
            <a:off x="0" y="449196"/>
            <a:ext cx="11664778" cy="1754326"/>
          </a:xfrm>
          <a:prstGeom prst="rect">
            <a:avLst/>
          </a:prstGeom>
          <a:noFill/>
        </p:spPr>
        <p:txBody>
          <a:bodyPr wrap="square" rtlCol="0">
            <a:spAutoFit/>
          </a:bodyPr>
          <a:lstStyle/>
          <a:p>
            <a:pPr marL="342900" indent="-342900" algn="l">
              <a:buAutoNum type="arabicPeriod"/>
            </a:pPr>
            <a:r>
              <a:rPr lang="en-US" dirty="0" smtClean="0"/>
              <a:t>Sample prep induced Se/As segregation in SD delta was a long-standing problem, making it impossible to see the true signal of Se/As segregation from electrical programming. </a:t>
            </a:r>
          </a:p>
          <a:p>
            <a:pPr marL="342900" indent="-342900" algn="l">
              <a:buAutoNum type="arabicPeriod"/>
            </a:pPr>
            <a:r>
              <a:rPr lang="en-US" dirty="0" smtClean="0"/>
              <a:t>This Se/As segregation was shown experimentally to be cut-direction dependent, as demonstrated in the figure below:</a:t>
            </a:r>
          </a:p>
          <a:p>
            <a:pPr marL="800100" lvl="1" indent="-342900">
              <a:buFont typeface="+mj-lt"/>
              <a:buAutoNum type="alphaLcParenR"/>
            </a:pPr>
            <a:r>
              <a:rPr lang="en-US" dirty="0" smtClean="0"/>
              <a:t>on x-cut, Se moves towards SD bottom and As moves towards SD top.</a:t>
            </a:r>
          </a:p>
          <a:p>
            <a:pPr marL="800100" lvl="1" indent="-342900">
              <a:buFont typeface="+mj-lt"/>
              <a:buAutoNum type="alphaLcParenR"/>
            </a:pPr>
            <a:r>
              <a:rPr lang="en-US" dirty="0" smtClean="0"/>
              <a:t>on y-cut, Se and As move in an opposite direction.</a:t>
            </a:r>
          </a:p>
        </p:txBody>
      </p:sp>
      <p:pic>
        <p:nvPicPr>
          <p:cNvPr id="7" name="Picture 6"/>
          <p:cNvPicPr>
            <a:picLocks noChangeAspect="1"/>
          </p:cNvPicPr>
          <p:nvPr/>
        </p:nvPicPr>
        <p:blipFill>
          <a:blip r:embed="rId2"/>
          <a:stretch>
            <a:fillRect/>
          </a:stretch>
        </p:blipFill>
        <p:spPr>
          <a:xfrm>
            <a:off x="762000" y="2590800"/>
            <a:ext cx="5438766" cy="2801789"/>
          </a:xfrm>
          <a:prstGeom prst="rect">
            <a:avLst/>
          </a:prstGeom>
        </p:spPr>
      </p:pic>
      <p:sp>
        <p:nvSpPr>
          <p:cNvPr id="8" name="TextBox 7"/>
          <p:cNvSpPr txBox="1"/>
          <p:nvPr/>
        </p:nvSpPr>
        <p:spPr>
          <a:xfrm>
            <a:off x="230884" y="5484143"/>
            <a:ext cx="6909777" cy="307777"/>
          </a:xfrm>
          <a:prstGeom prst="rect">
            <a:avLst/>
          </a:prstGeom>
          <a:noFill/>
        </p:spPr>
        <p:txBody>
          <a:bodyPr wrap="none" rtlCol="0">
            <a:spAutoFit/>
          </a:bodyPr>
          <a:lstStyle/>
          <a:p>
            <a:r>
              <a:rPr lang="en-US" sz="1400" dirty="0" smtClean="0"/>
              <a:t>Wafer information: Rev </a:t>
            </a:r>
            <a:r>
              <a:rPr lang="en-US" sz="1400" dirty="0"/>
              <a:t>6.7 WL BGM, </a:t>
            </a:r>
            <a:r>
              <a:rPr lang="en-US" sz="1400" dirty="0" err="1"/>
              <a:t>WLWSiN</a:t>
            </a:r>
            <a:r>
              <a:rPr lang="en-US" sz="1400" dirty="0"/>
              <a:t>, 65NCMP </a:t>
            </a:r>
            <a:r>
              <a:rPr lang="en-US" sz="1400" dirty="0" smtClean="0"/>
              <a:t>PL6118, virgin die</a:t>
            </a:r>
          </a:p>
        </p:txBody>
      </p:sp>
      <p:pic>
        <p:nvPicPr>
          <p:cNvPr id="9" name="Content Placeholder 6"/>
          <p:cNvPicPr>
            <a:picLocks noGrp="1" noChangeAspect="1"/>
          </p:cNvPicPr>
          <p:nvPr>
            <p:ph sz="half" idx="1"/>
          </p:nvPr>
        </p:nvPicPr>
        <p:blipFill rotWithShape="1">
          <a:blip r:embed="rId3"/>
          <a:srcRect r="58044"/>
          <a:stretch/>
        </p:blipFill>
        <p:spPr>
          <a:xfrm>
            <a:off x="8046225" y="2127368"/>
            <a:ext cx="1398388" cy="3595125"/>
          </a:xfrm>
          <a:prstGeom prst="rect">
            <a:avLst/>
          </a:prstGeom>
        </p:spPr>
      </p:pic>
      <p:pic>
        <p:nvPicPr>
          <p:cNvPr id="10" name="Content Placeholder 7"/>
          <p:cNvPicPr>
            <a:picLocks noChangeAspect="1"/>
          </p:cNvPicPr>
          <p:nvPr/>
        </p:nvPicPr>
        <p:blipFill rotWithShape="1">
          <a:blip r:embed="rId4"/>
          <a:srcRect r="57544"/>
          <a:stretch/>
        </p:blipFill>
        <p:spPr>
          <a:xfrm>
            <a:off x="10145611" y="2150555"/>
            <a:ext cx="1331043" cy="3605051"/>
          </a:xfrm>
          <a:prstGeom prst="rect">
            <a:avLst/>
          </a:prstGeom>
        </p:spPr>
      </p:pic>
      <p:sp>
        <p:nvSpPr>
          <p:cNvPr id="11" name="TextBox 10"/>
          <p:cNvSpPr txBox="1"/>
          <p:nvPr/>
        </p:nvSpPr>
        <p:spPr>
          <a:xfrm>
            <a:off x="8510443" y="2052489"/>
            <a:ext cx="628698" cy="277485"/>
          </a:xfrm>
          <a:prstGeom prst="rect">
            <a:avLst/>
          </a:prstGeom>
          <a:noFill/>
        </p:spPr>
        <p:txBody>
          <a:bodyPr wrap="none" rtlCol="0">
            <a:spAutoFit/>
          </a:bodyPr>
          <a:lstStyle/>
          <a:p>
            <a:pPr algn="l"/>
            <a:r>
              <a:rPr lang="en-US" altLang="zh-CN" dirty="0">
                <a:solidFill>
                  <a:srgbClr val="0070C0"/>
                </a:solidFill>
              </a:rPr>
              <a:t>Ga</a:t>
            </a:r>
            <a:r>
              <a:rPr lang="en-US" baseline="30000" dirty="0" smtClean="0">
                <a:solidFill>
                  <a:srgbClr val="0070C0"/>
                </a:solidFill>
              </a:rPr>
              <a:t>+</a:t>
            </a:r>
          </a:p>
        </p:txBody>
      </p:sp>
      <p:sp>
        <p:nvSpPr>
          <p:cNvPr id="13" name="TextBox 12"/>
          <p:cNvSpPr txBox="1"/>
          <p:nvPr/>
        </p:nvSpPr>
        <p:spPr>
          <a:xfrm>
            <a:off x="8405506" y="5186300"/>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17" name="TextBox 16"/>
          <p:cNvSpPr txBox="1"/>
          <p:nvPr/>
        </p:nvSpPr>
        <p:spPr>
          <a:xfrm>
            <a:off x="8388738" y="4936665"/>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18" name="TextBox 17"/>
          <p:cNvSpPr txBox="1"/>
          <p:nvPr/>
        </p:nvSpPr>
        <p:spPr>
          <a:xfrm>
            <a:off x="8961570" y="4950612"/>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20" name="TextBox 19"/>
          <p:cNvSpPr txBox="1"/>
          <p:nvPr/>
        </p:nvSpPr>
        <p:spPr>
          <a:xfrm>
            <a:off x="8979094" y="5175124"/>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25" name="TextBox 24"/>
          <p:cNvSpPr txBox="1"/>
          <p:nvPr/>
        </p:nvSpPr>
        <p:spPr>
          <a:xfrm>
            <a:off x="10389872" y="2489384"/>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27" name="TextBox 26"/>
          <p:cNvSpPr txBox="1"/>
          <p:nvPr/>
        </p:nvSpPr>
        <p:spPr>
          <a:xfrm>
            <a:off x="10370384" y="2748785"/>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30" name="TextBox 29"/>
          <p:cNvSpPr txBox="1"/>
          <p:nvPr/>
        </p:nvSpPr>
        <p:spPr>
          <a:xfrm>
            <a:off x="10377678" y="2964814"/>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32" name="TextBox 31"/>
          <p:cNvSpPr txBox="1"/>
          <p:nvPr/>
        </p:nvSpPr>
        <p:spPr>
          <a:xfrm>
            <a:off x="10364849" y="3188137"/>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36" name="TextBox 35"/>
          <p:cNvSpPr txBox="1"/>
          <p:nvPr/>
        </p:nvSpPr>
        <p:spPr>
          <a:xfrm>
            <a:off x="10991563" y="2498414"/>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38" name="TextBox 37"/>
          <p:cNvSpPr txBox="1"/>
          <p:nvPr/>
        </p:nvSpPr>
        <p:spPr>
          <a:xfrm>
            <a:off x="10999486" y="2748762"/>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41" name="TextBox 40"/>
          <p:cNvSpPr txBox="1"/>
          <p:nvPr/>
        </p:nvSpPr>
        <p:spPr>
          <a:xfrm>
            <a:off x="10990538" y="2961296"/>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43" name="TextBox 42"/>
          <p:cNvSpPr txBox="1"/>
          <p:nvPr/>
        </p:nvSpPr>
        <p:spPr>
          <a:xfrm>
            <a:off x="10977710" y="3148149"/>
            <a:ext cx="332142" cy="231237"/>
          </a:xfrm>
          <a:prstGeom prst="rect">
            <a:avLst/>
          </a:prstGeom>
          <a:noFill/>
        </p:spPr>
        <p:txBody>
          <a:bodyPr wrap="none" rtlCol="0">
            <a:spAutoFit/>
          </a:bodyPr>
          <a:lstStyle/>
          <a:p>
            <a:pPr algn="l"/>
            <a:r>
              <a:rPr lang="en-US" sz="1400" dirty="0" smtClean="0">
                <a:solidFill>
                  <a:srgbClr val="FF0000"/>
                </a:solidFill>
              </a:rPr>
              <a:t>+</a:t>
            </a:r>
          </a:p>
        </p:txBody>
      </p:sp>
      <p:sp>
        <p:nvSpPr>
          <p:cNvPr id="44" name="Up Arrow 43"/>
          <p:cNvSpPr/>
          <p:nvPr/>
        </p:nvSpPr>
        <p:spPr bwMode="auto">
          <a:xfrm>
            <a:off x="8204252" y="3584785"/>
            <a:ext cx="582953" cy="805571"/>
          </a:xfrm>
          <a:prstGeom prst="upArrow">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5" name="Up Arrow 44"/>
          <p:cNvSpPr/>
          <p:nvPr/>
        </p:nvSpPr>
        <p:spPr bwMode="auto">
          <a:xfrm>
            <a:off x="8813273" y="3595206"/>
            <a:ext cx="599114" cy="814763"/>
          </a:xfrm>
          <a:prstGeom prst="upArrow">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6" name="TextBox 45"/>
          <p:cNvSpPr txBox="1"/>
          <p:nvPr/>
        </p:nvSpPr>
        <p:spPr>
          <a:xfrm rot="16200000">
            <a:off x="8163410" y="4024421"/>
            <a:ext cx="572312" cy="173732"/>
          </a:xfrm>
          <a:prstGeom prst="rect">
            <a:avLst/>
          </a:prstGeom>
          <a:noFill/>
        </p:spPr>
        <p:txBody>
          <a:bodyPr wrap="none" rtlCol="0">
            <a:spAutoFit/>
          </a:bodyPr>
          <a:lstStyle/>
          <a:p>
            <a:pPr algn="l"/>
            <a:r>
              <a:rPr lang="en-US" sz="1400" dirty="0" smtClean="0">
                <a:solidFill>
                  <a:srgbClr val="FF0000"/>
                </a:solidFill>
              </a:rPr>
              <a:t>E-field</a:t>
            </a:r>
          </a:p>
        </p:txBody>
      </p:sp>
      <p:sp>
        <p:nvSpPr>
          <p:cNvPr id="47" name="TextBox 46"/>
          <p:cNvSpPr txBox="1"/>
          <p:nvPr/>
        </p:nvSpPr>
        <p:spPr>
          <a:xfrm rot="16200000">
            <a:off x="8766119" y="4073062"/>
            <a:ext cx="572312" cy="173732"/>
          </a:xfrm>
          <a:prstGeom prst="rect">
            <a:avLst/>
          </a:prstGeom>
          <a:noFill/>
        </p:spPr>
        <p:txBody>
          <a:bodyPr wrap="none" rtlCol="0">
            <a:spAutoFit/>
          </a:bodyPr>
          <a:lstStyle/>
          <a:p>
            <a:pPr algn="l"/>
            <a:r>
              <a:rPr lang="en-US" sz="1400" dirty="0" smtClean="0">
                <a:solidFill>
                  <a:srgbClr val="FF0000"/>
                </a:solidFill>
              </a:rPr>
              <a:t>E-field</a:t>
            </a:r>
          </a:p>
        </p:txBody>
      </p:sp>
      <p:sp>
        <p:nvSpPr>
          <p:cNvPr id="48" name="Up Arrow 47"/>
          <p:cNvSpPr/>
          <p:nvPr/>
        </p:nvSpPr>
        <p:spPr bwMode="auto">
          <a:xfrm rot="10800000">
            <a:off x="10204234" y="3596522"/>
            <a:ext cx="636758" cy="788861"/>
          </a:xfrm>
          <a:prstGeom prst="upArrow">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49" name="Up Arrow 48"/>
          <p:cNvSpPr/>
          <p:nvPr/>
        </p:nvSpPr>
        <p:spPr bwMode="auto">
          <a:xfrm rot="10800000">
            <a:off x="10782369" y="3588841"/>
            <a:ext cx="662964" cy="796542"/>
          </a:xfrm>
          <a:prstGeom prst="upArrow">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50" name="TextBox 49"/>
          <p:cNvSpPr txBox="1"/>
          <p:nvPr/>
        </p:nvSpPr>
        <p:spPr>
          <a:xfrm rot="16200000">
            <a:off x="10198443" y="3943176"/>
            <a:ext cx="572312" cy="173732"/>
          </a:xfrm>
          <a:prstGeom prst="rect">
            <a:avLst/>
          </a:prstGeom>
          <a:noFill/>
        </p:spPr>
        <p:txBody>
          <a:bodyPr wrap="none" rtlCol="0">
            <a:spAutoFit/>
          </a:bodyPr>
          <a:lstStyle/>
          <a:p>
            <a:pPr algn="l"/>
            <a:r>
              <a:rPr lang="en-US" sz="1400" dirty="0" smtClean="0">
                <a:solidFill>
                  <a:srgbClr val="FF0000"/>
                </a:solidFill>
              </a:rPr>
              <a:t>E-field</a:t>
            </a:r>
          </a:p>
        </p:txBody>
      </p:sp>
      <p:sp>
        <p:nvSpPr>
          <p:cNvPr id="51" name="TextBox 50"/>
          <p:cNvSpPr txBox="1"/>
          <p:nvPr/>
        </p:nvSpPr>
        <p:spPr>
          <a:xfrm rot="16200000">
            <a:off x="10783141" y="3933493"/>
            <a:ext cx="572312" cy="173732"/>
          </a:xfrm>
          <a:prstGeom prst="rect">
            <a:avLst/>
          </a:prstGeom>
          <a:noFill/>
        </p:spPr>
        <p:txBody>
          <a:bodyPr wrap="none" rtlCol="0">
            <a:spAutoFit/>
          </a:bodyPr>
          <a:lstStyle/>
          <a:p>
            <a:pPr algn="l"/>
            <a:r>
              <a:rPr lang="en-US" sz="1400" dirty="0" smtClean="0">
                <a:solidFill>
                  <a:srgbClr val="FF0000"/>
                </a:solidFill>
              </a:rPr>
              <a:t>E-field</a:t>
            </a:r>
          </a:p>
        </p:txBody>
      </p:sp>
      <p:sp>
        <p:nvSpPr>
          <p:cNvPr id="52" name="TextBox 51"/>
          <p:cNvSpPr txBox="1"/>
          <p:nvPr/>
        </p:nvSpPr>
        <p:spPr>
          <a:xfrm>
            <a:off x="7786389" y="5821387"/>
            <a:ext cx="2053767" cy="254360"/>
          </a:xfrm>
          <a:prstGeom prst="rect">
            <a:avLst/>
          </a:prstGeom>
          <a:noFill/>
        </p:spPr>
        <p:txBody>
          <a:bodyPr wrap="none" rtlCol="0">
            <a:spAutoFit/>
          </a:bodyPr>
          <a:lstStyle/>
          <a:p>
            <a:pPr algn="l"/>
            <a:r>
              <a:rPr lang="en-US" sz="1600" dirty="0" smtClean="0"/>
              <a:t>X-cut: floating WL</a:t>
            </a:r>
          </a:p>
        </p:txBody>
      </p:sp>
      <p:sp>
        <p:nvSpPr>
          <p:cNvPr id="53" name="TextBox 52"/>
          <p:cNvSpPr txBox="1"/>
          <p:nvPr/>
        </p:nvSpPr>
        <p:spPr>
          <a:xfrm>
            <a:off x="9947999" y="5796576"/>
            <a:ext cx="1970796" cy="254360"/>
          </a:xfrm>
          <a:prstGeom prst="rect">
            <a:avLst/>
          </a:prstGeom>
          <a:noFill/>
        </p:spPr>
        <p:txBody>
          <a:bodyPr wrap="none" rtlCol="0">
            <a:spAutoFit/>
          </a:bodyPr>
          <a:lstStyle/>
          <a:p>
            <a:pPr algn="l"/>
            <a:r>
              <a:rPr lang="en-US" sz="1600" dirty="0" smtClean="0"/>
              <a:t>Y-cut: floating BL</a:t>
            </a:r>
          </a:p>
        </p:txBody>
      </p:sp>
      <p:cxnSp>
        <p:nvCxnSpPr>
          <p:cNvPr id="54" name="Straight Arrow Connector 53"/>
          <p:cNvCxnSpPr/>
          <p:nvPr/>
        </p:nvCxnSpPr>
        <p:spPr bwMode="auto">
          <a:xfrm>
            <a:off x="8117217"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5" name="Straight Arrow Connector 54"/>
          <p:cNvCxnSpPr/>
          <p:nvPr/>
        </p:nvCxnSpPr>
        <p:spPr bwMode="auto">
          <a:xfrm>
            <a:off x="8362336"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6" name="Straight Arrow Connector 55"/>
          <p:cNvCxnSpPr/>
          <p:nvPr/>
        </p:nvCxnSpPr>
        <p:spPr bwMode="auto">
          <a:xfrm>
            <a:off x="8599452"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7" name="Straight Arrow Connector 56"/>
          <p:cNvCxnSpPr/>
          <p:nvPr/>
        </p:nvCxnSpPr>
        <p:spPr bwMode="auto">
          <a:xfrm>
            <a:off x="8841683"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8" name="Straight Arrow Connector 57"/>
          <p:cNvCxnSpPr/>
          <p:nvPr/>
        </p:nvCxnSpPr>
        <p:spPr bwMode="auto">
          <a:xfrm>
            <a:off x="9084176"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59" name="Straight Arrow Connector 58"/>
          <p:cNvCxnSpPr/>
          <p:nvPr/>
        </p:nvCxnSpPr>
        <p:spPr bwMode="auto">
          <a:xfrm>
            <a:off x="9344669" y="2450147"/>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
        <p:nvSpPr>
          <p:cNvPr id="60" name="TextBox 59"/>
          <p:cNvSpPr txBox="1"/>
          <p:nvPr/>
        </p:nvSpPr>
        <p:spPr>
          <a:xfrm>
            <a:off x="10543749" y="2059075"/>
            <a:ext cx="628698" cy="277485"/>
          </a:xfrm>
          <a:prstGeom prst="rect">
            <a:avLst/>
          </a:prstGeom>
          <a:noFill/>
        </p:spPr>
        <p:txBody>
          <a:bodyPr wrap="none" rtlCol="0">
            <a:spAutoFit/>
          </a:bodyPr>
          <a:lstStyle/>
          <a:p>
            <a:pPr algn="l"/>
            <a:r>
              <a:rPr lang="en-US" dirty="0" smtClean="0">
                <a:solidFill>
                  <a:srgbClr val="0070C0"/>
                </a:solidFill>
              </a:rPr>
              <a:t>Ga</a:t>
            </a:r>
            <a:r>
              <a:rPr lang="en-US" baseline="30000" dirty="0" smtClean="0">
                <a:solidFill>
                  <a:srgbClr val="0070C0"/>
                </a:solidFill>
              </a:rPr>
              <a:t>+</a:t>
            </a:r>
          </a:p>
        </p:txBody>
      </p:sp>
      <p:cxnSp>
        <p:nvCxnSpPr>
          <p:cNvPr id="61" name="Straight Arrow Connector 60"/>
          <p:cNvCxnSpPr/>
          <p:nvPr/>
        </p:nvCxnSpPr>
        <p:spPr bwMode="auto">
          <a:xfrm>
            <a:off x="10204234" y="2380731"/>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2" name="Straight Arrow Connector 61"/>
          <p:cNvCxnSpPr/>
          <p:nvPr/>
        </p:nvCxnSpPr>
        <p:spPr bwMode="auto">
          <a:xfrm>
            <a:off x="10519582" y="2378069"/>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3" name="Straight Arrow Connector 62"/>
          <p:cNvCxnSpPr/>
          <p:nvPr/>
        </p:nvCxnSpPr>
        <p:spPr bwMode="auto">
          <a:xfrm>
            <a:off x="10782047" y="2349898"/>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4" name="Straight Arrow Connector 63"/>
          <p:cNvCxnSpPr/>
          <p:nvPr/>
        </p:nvCxnSpPr>
        <p:spPr bwMode="auto">
          <a:xfrm>
            <a:off x="10977710" y="2340076"/>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5" name="Straight Arrow Connector 64"/>
          <p:cNvCxnSpPr/>
          <p:nvPr/>
        </p:nvCxnSpPr>
        <p:spPr bwMode="auto">
          <a:xfrm>
            <a:off x="11194476" y="2329974"/>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cxnSp>
        <p:nvCxnSpPr>
          <p:cNvPr id="66" name="Straight Arrow Connector 65"/>
          <p:cNvCxnSpPr/>
          <p:nvPr/>
        </p:nvCxnSpPr>
        <p:spPr bwMode="auto">
          <a:xfrm>
            <a:off x="11445333" y="2349106"/>
            <a:ext cx="0" cy="298615"/>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
        <p:nvSpPr>
          <p:cNvPr id="71" name="TextBox 70"/>
          <p:cNvSpPr txBox="1"/>
          <p:nvPr/>
        </p:nvSpPr>
        <p:spPr>
          <a:xfrm>
            <a:off x="8327370" y="4621737"/>
            <a:ext cx="321805" cy="156359"/>
          </a:xfrm>
          <a:prstGeom prst="rect">
            <a:avLst/>
          </a:prstGeom>
          <a:noFill/>
        </p:spPr>
        <p:txBody>
          <a:bodyPr wrap="none" rtlCol="0">
            <a:spAutoFit/>
          </a:bodyPr>
          <a:lstStyle/>
          <a:p>
            <a:pPr algn="l"/>
            <a:r>
              <a:rPr lang="en-US" sz="1200" dirty="0" smtClean="0">
                <a:solidFill>
                  <a:srgbClr val="FFFF00"/>
                </a:solidFill>
              </a:rPr>
              <a:t>Se</a:t>
            </a:r>
            <a:r>
              <a:rPr lang="en-US" sz="1200" baseline="30000" dirty="0" smtClean="0">
                <a:solidFill>
                  <a:srgbClr val="FFFF00"/>
                </a:solidFill>
              </a:rPr>
              <a:t>-</a:t>
            </a:r>
          </a:p>
        </p:txBody>
      </p:sp>
      <p:sp>
        <p:nvSpPr>
          <p:cNvPr id="72" name="TextBox 71"/>
          <p:cNvSpPr txBox="1"/>
          <p:nvPr/>
        </p:nvSpPr>
        <p:spPr>
          <a:xfrm>
            <a:off x="8322338" y="4391372"/>
            <a:ext cx="341075" cy="156359"/>
          </a:xfrm>
          <a:prstGeom prst="rect">
            <a:avLst/>
          </a:prstGeom>
          <a:noFill/>
        </p:spPr>
        <p:txBody>
          <a:bodyPr wrap="none" rtlCol="0">
            <a:spAutoFit/>
          </a:bodyPr>
          <a:lstStyle/>
          <a:p>
            <a:pPr algn="l"/>
            <a:r>
              <a:rPr lang="en-US" sz="1200" dirty="0" smtClean="0">
                <a:solidFill>
                  <a:srgbClr val="FFFF00"/>
                </a:solidFill>
              </a:rPr>
              <a:t>As</a:t>
            </a:r>
            <a:r>
              <a:rPr lang="en-US" sz="1200" baseline="30000" dirty="0" smtClean="0">
                <a:solidFill>
                  <a:srgbClr val="FFFF00"/>
                </a:solidFill>
              </a:rPr>
              <a:t>+</a:t>
            </a:r>
          </a:p>
        </p:txBody>
      </p:sp>
      <p:sp>
        <p:nvSpPr>
          <p:cNvPr id="73" name="TextBox 72"/>
          <p:cNvSpPr txBox="1"/>
          <p:nvPr/>
        </p:nvSpPr>
        <p:spPr>
          <a:xfrm>
            <a:off x="8950321" y="4606972"/>
            <a:ext cx="321805" cy="156359"/>
          </a:xfrm>
          <a:prstGeom prst="rect">
            <a:avLst/>
          </a:prstGeom>
          <a:noFill/>
        </p:spPr>
        <p:txBody>
          <a:bodyPr wrap="none" rtlCol="0">
            <a:spAutoFit/>
          </a:bodyPr>
          <a:lstStyle/>
          <a:p>
            <a:pPr algn="l"/>
            <a:r>
              <a:rPr lang="en-US" sz="1200" dirty="0" smtClean="0">
                <a:solidFill>
                  <a:srgbClr val="FFFF00"/>
                </a:solidFill>
              </a:rPr>
              <a:t>Se</a:t>
            </a:r>
            <a:r>
              <a:rPr lang="en-US" sz="1200" baseline="30000" dirty="0" smtClean="0">
                <a:solidFill>
                  <a:srgbClr val="FFFF00"/>
                </a:solidFill>
              </a:rPr>
              <a:t>-</a:t>
            </a:r>
          </a:p>
        </p:txBody>
      </p:sp>
      <p:sp>
        <p:nvSpPr>
          <p:cNvPr id="74" name="TextBox 73"/>
          <p:cNvSpPr txBox="1"/>
          <p:nvPr/>
        </p:nvSpPr>
        <p:spPr>
          <a:xfrm>
            <a:off x="8955521" y="4415913"/>
            <a:ext cx="341075" cy="156359"/>
          </a:xfrm>
          <a:prstGeom prst="rect">
            <a:avLst/>
          </a:prstGeom>
          <a:noFill/>
        </p:spPr>
        <p:txBody>
          <a:bodyPr wrap="none" rtlCol="0">
            <a:spAutoFit/>
          </a:bodyPr>
          <a:lstStyle/>
          <a:p>
            <a:pPr algn="l"/>
            <a:r>
              <a:rPr lang="en-US" sz="1200" dirty="0" smtClean="0">
                <a:solidFill>
                  <a:srgbClr val="FFFF00"/>
                </a:solidFill>
              </a:rPr>
              <a:t>As</a:t>
            </a:r>
            <a:r>
              <a:rPr lang="en-US" sz="1200" baseline="30000" dirty="0" smtClean="0">
                <a:solidFill>
                  <a:srgbClr val="FFFF00"/>
                </a:solidFill>
              </a:rPr>
              <a:t>+</a:t>
            </a:r>
          </a:p>
        </p:txBody>
      </p:sp>
      <p:sp>
        <p:nvSpPr>
          <p:cNvPr id="75" name="TextBox 74"/>
          <p:cNvSpPr txBox="1"/>
          <p:nvPr/>
        </p:nvSpPr>
        <p:spPr>
          <a:xfrm>
            <a:off x="10343594" y="4385383"/>
            <a:ext cx="321805" cy="156359"/>
          </a:xfrm>
          <a:prstGeom prst="rect">
            <a:avLst/>
          </a:prstGeom>
          <a:noFill/>
        </p:spPr>
        <p:txBody>
          <a:bodyPr wrap="none" rtlCol="0">
            <a:spAutoFit/>
          </a:bodyPr>
          <a:lstStyle/>
          <a:p>
            <a:pPr algn="l"/>
            <a:r>
              <a:rPr lang="en-US" sz="1200" dirty="0" smtClean="0">
                <a:solidFill>
                  <a:srgbClr val="FFFF00"/>
                </a:solidFill>
              </a:rPr>
              <a:t>Se</a:t>
            </a:r>
            <a:r>
              <a:rPr lang="en-US" sz="1200" baseline="30000" dirty="0" smtClean="0">
                <a:solidFill>
                  <a:srgbClr val="FFFF00"/>
                </a:solidFill>
              </a:rPr>
              <a:t>-</a:t>
            </a:r>
          </a:p>
        </p:txBody>
      </p:sp>
      <p:sp>
        <p:nvSpPr>
          <p:cNvPr id="76" name="TextBox 75"/>
          <p:cNvSpPr txBox="1"/>
          <p:nvPr/>
        </p:nvSpPr>
        <p:spPr>
          <a:xfrm>
            <a:off x="10352075" y="4595904"/>
            <a:ext cx="341075" cy="156359"/>
          </a:xfrm>
          <a:prstGeom prst="rect">
            <a:avLst/>
          </a:prstGeom>
          <a:noFill/>
        </p:spPr>
        <p:txBody>
          <a:bodyPr wrap="none" rtlCol="0">
            <a:spAutoFit/>
          </a:bodyPr>
          <a:lstStyle/>
          <a:p>
            <a:pPr algn="l"/>
            <a:r>
              <a:rPr lang="en-US" sz="1200" dirty="0" smtClean="0">
                <a:solidFill>
                  <a:srgbClr val="FFFF00"/>
                </a:solidFill>
              </a:rPr>
              <a:t>As</a:t>
            </a:r>
            <a:r>
              <a:rPr lang="en-US" sz="1200" baseline="30000" dirty="0" smtClean="0">
                <a:solidFill>
                  <a:srgbClr val="FFFF00"/>
                </a:solidFill>
              </a:rPr>
              <a:t>+</a:t>
            </a:r>
          </a:p>
        </p:txBody>
      </p:sp>
      <p:sp>
        <p:nvSpPr>
          <p:cNvPr id="77" name="TextBox 76"/>
          <p:cNvSpPr txBox="1"/>
          <p:nvPr/>
        </p:nvSpPr>
        <p:spPr>
          <a:xfrm>
            <a:off x="10933397" y="4438478"/>
            <a:ext cx="321805" cy="156359"/>
          </a:xfrm>
          <a:prstGeom prst="rect">
            <a:avLst/>
          </a:prstGeom>
          <a:noFill/>
        </p:spPr>
        <p:txBody>
          <a:bodyPr wrap="none" rtlCol="0">
            <a:spAutoFit/>
          </a:bodyPr>
          <a:lstStyle/>
          <a:p>
            <a:pPr algn="l"/>
            <a:r>
              <a:rPr lang="en-US" sz="1200" dirty="0" smtClean="0">
                <a:solidFill>
                  <a:srgbClr val="FFFF00"/>
                </a:solidFill>
              </a:rPr>
              <a:t>Se</a:t>
            </a:r>
            <a:r>
              <a:rPr lang="en-US" sz="1200" baseline="30000" dirty="0" smtClean="0">
                <a:solidFill>
                  <a:srgbClr val="FFFF00"/>
                </a:solidFill>
              </a:rPr>
              <a:t>-</a:t>
            </a:r>
          </a:p>
        </p:txBody>
      </p:sp>
      <p:sp>
        <p:nvSpPr>
          <p:cNvPr id="78" name="TextBox 77"/>
          <p:cNvSpPr txBox="1"/>
          <p:nvPr/>
        </p:nvSpPr>
        <p:spPr>
          <a:xfrm>
            <a:off x="10943313" y="4621737"/>
            <a:ext cx="341075" cy="156359"/>
          </a:xfrm>
          <a:prstGeom prst="rect">
            <a:avLst/>
          </a:prstGeom>
          <a:noFill/>
        </p:spPr>
        <p:txBody>
          <a:bodyPr wrap="none" rtlCol="0">
            <a:spAutoFit/>
          </a:bodyPr>
          <a:lstStyle/>
          <a:p>
            <a:pPr algn="l"/>
            <a:r>
              <a:rPr lang="en-US" sz="1200" dirty="0" smtClean="0">
                <a:solidFill>
                  <a:srgbClr val="FFFF00"/>
                </a:solidFill>
              </a:rPr>
              <a:t>As</a:t>
            </a:r>
            <a:r>
              <a:rPr lang="en-US" sz="1200" baseline="30000" dirty="0" smtClean="0">
                <a:solidFill>
                  <a:srgbClr val="FFFF00"/>
                </a:solidFill>
              </a:rPr>
              <a:t>+</a:t>
            </a:r>
          </a:p>
        </p:txBody>
      </p:sp>
    </p:spTree>
    <p:extLst>
      <p:ext uri="{BB962C8B-B14F-4D97-AF65-F5344CB8AC3E}">
        <p14:creationId xmlns:p14="http://schemas.microsoft.com/office/powerpoint/2010/main" val="391249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983383" cy="527050"/>
          </a:xfrm>
        </p:spPr>
        <p:txBody>
          <a:bodyPr/>
          <a:lstStyle/>
          <a:p>
            <a:r>
              <a:rPr lang="en-US" dirty="0" smtClean="0"/>
              <a:t>Grounding method (single deck)</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25</a:t>
            </a:fld>
            <a:endParaRPr lang="en-US"/>
          </a:p>
        </p:txBody>
      </p:sp>
      <p:pic>
        <p:nvPicPr>
          <p:cNvPr id="78" name="Picture 77"/>
          <p:cNvPicPr>
            <a:picLocks noChangeAspect="1"/>
          </p:cNvPicPr>
          <p:nvPr/>
        </p:nvPicPr>
        <p:blipFill>
          <a:blip r:embed="rId2"/>
          <a:stretch>
            <a:fillRect/>
          </a:stretch>
        </p:blipFill>
        <p:spPr>
          <a:xfrm>
            <a:off x="473148" y="1072554"/>
            <a:ext cx="5641611" cy="3042666"/>
          </a:xfrm>
          <a:prstGeom prst="rect">
            <a:avLst/>
          </a:prstGeom>
        </p:spPr>
      </p:pic>
      <p:sp>
        <p:nvSpPr>
          <p:cNvPr id="79" name="TextBox 78"/>
          <p:cNvSpPr txBox="1"/>
          <p:nvPr/>
        </p:nvSpPr>
        <p:spPr>
          <a:xfrm>
            <a:off x="4200089" y="1253206"/>
            <a:ext cx="899605" cy="369332"/>
          </a:xfrm>
          <a:prstGeom prst="rect">
            <a:avLst/>
          </a:prstGeom>
          <a:noFill/>
        </p:spPr>
        <p:txBody>
          <a:bodyPr wrap="none" rtlCol="0">
            <a:spAutoFit/>
          </a:bodyPr>
          <a:lstStyle/>
          <a:p>
            <a:pPr algn="l"/>
            <a:r>
              <a:rPr lang="en-US" dirty="0" smtClean="0">
                <a:solidFill>
                  <a:srgbClr val="0070C0"/>
                </a:solidFill>
              </a:rPr>
              <a:t>Pt cap</a:t>
            </a:r>
          </a:p>
        </p:txBody>
      </p:sp>
      <p:cxnSp>
        <p:nvCxnSpPr>
          <p:cNvPr id="80" name="Straight Arrow Connector 79"/>
          <p:cNvCxnSpPr/>
          <p:nvPr/>
        </p:nvCxnSpPr>
        <p:spPr bwMode="auto">
          <a:xfrm>
            <a:off x="572365" y="1609153"/>
            <a:ext cx="100853" cy="29604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1" name="Straight Arrow Connector 80"/>
          <p:cNvCxnSpPr>
            <a:stCxn id="88" idx="2"/>
          </p:cNvCxnSpPr>
          <p:nvPr/>
        </p:nvCxnSpPr>
        <p:spPr bwMode="auto">
          <a:xfrm>
            <a:off x="855721" y="1609068"/>
            <a:ext cx="149636" cy="31895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2" name="Straight Arrow Connector 81"/>
          <p:cNvCxnSpPr/>
          <p:nvPr/>
        </p:nvCxnSpPr>
        <p:spPr bwMode="auto">
          <a:xfrm>
            <a:off x="1231902" y="1571052"/>
            <a:ext cx="77768" cy="33887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3" name="Straight Arrow Connector 82"/>
          <p:cNvCxnSpPr/>
          <p:nvPr/>
        </p:nvCxnSpPr>
        <p:spPr bwMode="auto">
          <a:xfrm flipH="1">
            <a:off x="1596615" y="1608536"/>
            <a:ext cx="1" cy="28791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4" name="Straight Arrow Connector 83"/>
          <p:cNvCxnSpPr/>
          <p:nvPr/>
        </p:nvCxnSpPr>
        <p:spPr bwMode="auto">
          <a:xfrm>
            <a:off x="1883560" y="1562128"/>
            <a:ext cx="5034" cy="31252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5" name="Straight Arrow Connector 84"/>
          <p:cNvCxnSpPr/>
          <p:nvPr/>
        </p:nvCxnSpPr>
        <p:spPr bwMode="auto">
          <a:xfrm>
            <a:off x="2193715" y="1562128"/>
            <a:ext cx="2955" cy="33976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6" name="Straight Arrow Connector 85"/>
          <p:cNvCxnSpPr/>
          <p:nvPr/>
        </p:nvCxnSpPr>
        <p:spPr bwMode="auto">
          <a:xfrm>
            <a:off x="2465147" y="1587528"/>
            <a:ext cx="15826" cy="235637"/>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7" name="Straight Arrow Connector 86"/>
          <p:cNvCxnSpPr/>
          <p:nvPr/>
        </p:nvCxnSpPr>
        <p:spPr bwMode="auto">
          <a:xfrm>
            <a:off x="2683439" y="1501718"/>
            <a:ext cx="21895" cy="328142"/>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88" name="TextBox 87"/>
          <p:cNvSpPr txBox="1"/>
          <p:nvPr/>
        </p:nvSpPr>
        <p:spPr>
          <a:xfrm>
            <a:off x="671215" y="1270514"/>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89" name="TextBox 88"/>
          <p:cNvSpPr txBox="1"/>
          <p:nvPr/>
        </p:nvSpPr>
        <p:spPr>
          <a:xfrm>
            <a:off x="1093847" y="1257380"/>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0" name="TextBox 89"/>
          <p:cNvSpPr txBox="1"/>
          <p:nvPr/>
        </p:nvSpPr>
        <p:spPr>
          <a:xfrm>
            <a:off x="1412109" y="1295547"/>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1" name="TextBox 90"/>
          <p:cNvSpPr txBox="1"/>
          <p:nvPr/>
        </p:nvSpPr>
        <p:spPr>
          <a:xfrm>
            <a:off x="1730261" y="1275940"/>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2" name="TextBox 91"/>
          <p:cNvSpPr txBox="1"/>
          <p:nvPr/>
        </p:nvSpPr>
        <p:spPr>
          <a:xfrm>
            <a:off x="2048523" y="1271769"/>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3" name="TextBox 92"/>
          <p:cNvSpPr txBox="1"/>
          <p:nvPr/>
        </p:nvSpPr>
        <p:spPr>
          <a:xfrm>
            <a:off x="2314427" y="1303480"/>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4" name="TextBox 93"/>
          <p:cNvSpPr txBox="1"/>
          <p:nvPr/>
        </p:nvSpPr>
        <p:spPr>
          <a:xfrm>
            <a:off x="2540850" y="1240050"/>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5" name="TextBox 94"/>
          <p:cNvSpPr txBox="1"/>
          <p:nvPr/>
        </p:nvSpPr>
        <p:spPr>
          <a:xfrm>
            <a:off x="402183" y="1292071"/>
            <a:ext cx="369012" cy="338554"/>
          </a:xfrm>
          <a:prstGeom prst="rect">
            <a:avLst/>
          </a:prstGeom>
          <a:noFill/>
        </p:spPr>
        <p:txBody>
          <a:bodyPr wrap="none" rtlCol="0">
            <a:spAutoFit/>
          </a:bodyPr>
          <a:lstStyle/>
          <a:p>
            <a:pPr algn="l"/>
            <a:r>
              <a:rPr lang="en-US" sz="1600" dirty="0" smtClean="0"/>
              <a:t>e</a:t>
            </a:r>
            <a:r>
              <a:rPr lang="en-US" sz="1600" baseline="30000" dirty="0" smtClean="0"/>
              <a:t>-</a:t>
            </a:r>
          </a:p>
        </p:txBody>
      </p:sp>
      <p:sp>
        <p:nvSpPr>
          <p:cNvPr id="96" name="TextBox 95"/>
          <p:cNvSpPr txBox="1"/>
          <p:nvPr/>
        </p:nvSpPr>
        <p:spPr>
          <a:xfrm>
            <a:off x="585463" y="1927338"/>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97" name="TextBox 96"/>
          <p:cNvSpPr txBox="1"/>
          <p:nvPr/>
        </p:nvSpPr>
        <p:spPr>
          <a:xfrm>
            <a:off x="582719" y="2120928"/>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98" name="TextBox 97"/>
          <p:cNvSpPr txBox="1"/>
          <p:nvPr/>
        </p:nvSpPr>
        <p:spPr>
          <a:xfrm>
            <a:off x="586149" y="2337168"/>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99" name="TextBox 98"/>
          <p:cNvSpPr txBox="1"/>
          <p:nvPr/>
        </p:nvSpPr>
        <p:spPr>
          <a:xfrm>
            <a:off x="893007" y="1928024"/>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0" name="TextBox 99"/>
          <p:cNvSpPr txBox="1"/>
          <p:nvPr/>
        </p:nvSpPr>
        <p:spPr>
          <a:xfrm>
            <a:off x="890263" y="2121614"/>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1" name="TextBox 100"/>
          <p:cNvSpPr txBox="1"/>
          <p:nvPr/>
        </p:nvSpPr>
        <p:spPr>
          <a:xfrm>
            <a:off x="893693" y="2337854"/>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2" name="TextBox 101"/>
          <p:cNvSpPr txBox="1"/>
          <p:nvPr/>
        </p:nvSpPr>
        <p:spPr>
          <a:xfrm>
            <a:off x="1179959" y="191978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3" name="TextBox 102"/>
          <p:cNvSpPr txBox="1"/>
          <p:nvPr/>
        </p:nvSpPr>
        <p:spPr>
          <a:xfrm>
            <a:off x="1177215" y="211337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4" name="TextBox 103"/>
          <p:cNvSpPr txBox="1"/>
          <p:nvPr/>
        </p:nvSpPr>
        <p:spPr>
          <a:xfrm>
            <a:off x="1180645" y="232961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5" name="TextBox 104"/>
          <p:cNvSpPr txBox="1"/>
          <p:nvPr/>
        </p:nvSpPr>
        <p:spPr>
          <a:xfrm>
            <a:off x="1450435" y="189507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6" name="TextBox 105"/>
          <p:cNvSpPr txBox="1"/>
          <p:nvPr/>
        </p:nvSpPr>
        <p:spPr>
          <a:xfrm>
            <a:off x="1447691" y="208866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7" name="TextBox 106"/>
          <p:cNvSpPr txBox="1"/>
          <p:nvPr/>
        </p:nvSpPr>
        <p:spPr>
          <a:xfrm>
            <a:off x="1451121" y="230490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8" name="TextBox 107"/>
          <p:cNvSpPr txBox="1"/>
          <p:nvPr/>
        </p:nvSpPr>
        <p:spPr>
          <a:xfrm>
            <a:off x="1720911" y="189164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09" name="TextBox 108"/>
          <p:cNvSpPr txBox="1"/>
          <p:nvPr/>
        </p:nvSpPr>
        <p:spPr>
          <a:xfrm>
            <a:off x="1718167" y="208523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0" name="TextBox 109"/>
          <p:cNvSpPr txBox="1"/>
          <p:nvPr/>
        </p:nvSpPr>
        <p:spPr>
          <a:xfrm>
            <a:off x="1721597" y="2301472"/>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1" name="TextBox 110"/>
          <p:cNvSpPr txBox="1"/>
          <p:nvPr/>
        </p:nvSpPr>
        <p:spPr>
          <a:xfrm>
            <a:off x="2044245" y="187516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2" name="TextBox 111"/>
          <p:cNvSpPr txBox="1"/>
          <p:nvPr/>
        </p:nvSpPr>
        <p:spPr>
          <a:xfrm>
            <a:off x="2041501" y="206875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3" name="TextBox 112"/>
          <p:cNvSpPr txBox="1"/>
          <p:nvPr/>
        </p:nvSpPr>
        <p:spPr>
          <a:xfrm>
            <a:off x="2044931" y="228499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4" name="TextBox 113"/>
          <p:cNvSpPr txBox="1"/>
          <p:nvPr/>
        </p:nvSpPr>
        <p:spPr>
          <a:xfrm>
            <a:off x="2314721" y="187516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5" name="TextBox 114"/>
          <p:cNvSpPr txBox="1"/>
          <p:nvPr/>
        </p:nvSpPr>
        <p:spPr>
          <a:xfrm>
            <a:off x="2311977" y="206875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6" name="TextBox 115"/>
          <p:cNvSpPr txBox="1"/>
          <p:nvPr/>
        </p:nvSpPr>
        <p:spPr>
          <a:xfrm>
            <a:off x="2315407" y="228499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7" name="TextBox 116"/>
          <p:cNvSpPr txBox="1"/>
          <p:nvPr/>
        </p:nvSpPr>
        <p:spPr>
          <a:xfrm>
            <a:off x="2568721" y="187516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8" name="TextBox 117"/>
          <p:cNvSpPr txBox="1"/>
          <p:nvPr/>
        </p:nvSpPr>
        <p:spPr>
          <a:xfrm>
            <a:off x="2565977" y="206875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19" name="TextBox 118"/>
          <p:cNvSpPr txBox="1"/>
          <p:nvPr/>
        </p:nvSpPr>
        <p:spPr>
          <a:xfrm>
            <a:off x="2569407" y="2284996"/>
            <a:ext cx="300082" cy="261610"/>
          </a:xfrm>
          <a:prstGeom prst="rect">
            <a:avLst/>
          </a:prstGeom>
          <a:noFill/>
        </p:spPr>
        <p:txBody>
          <a:bodyPr wrap="none" rtlCol="0">
            <a:spAutoFit/>
          </a:bodyPr>
          <a:lstStyle/>
          <a:p>
            <a:pPr algn="l"/>
            <a:r>
              <a:rPr lang="en-US" sz="1100" dirty="0" smtClean="0">
                <a:solidFill>
                  <a:srgbClr val="FF0000"/>
                </a:solidFill>
              </a:rPr>
              <a:t>+</a:t>
            </a:r>
          </a:p>
        </p:txBody>
      </p:sp>
      <p:sp>
        <p:nvSpPr>
          <p:cNvPr id="120" name="TextBox 119"/>
          <p:cNvSpPr txBox="1"/>
          <p:nvPr/>
        </p:nvSpPr>
        <p:spPr>
          <a:xfrm>
            <a:off x="37011" y="4205316"/>
            <a:ext cx="6740103" cy="615553"/>
          </a:xfrm>
          <a:prstGeom prst="rect">
            <a:avLst/>
          </a:prstGeom>
          <a:noFill/>
        </p:spPr>
        <p:txBody>
          <a:bodyPr wrap="square" rtlCol="0">
            <a:spAutoFit/>
          </a:bodyPr>
          <a:lstStyle/>
          <a:p>
            <a:pPr algn="l"/>
            <a:r>
              <a:rPr lang="en-US" sz="1700" dirty="0" smtClean="0"/>
              <a:t>WL is connected to BL through Pt cap, making WL and BL equal potential.</a:t>
            </a:r>
          </a:p>
        </p:txBody>
      </p:sp>
      <p:pic>
        <p:nvPicPr>
          <p:cNvPr id="121" name="Content Placeholder 10"/>
          <p:cNvPicPr>
            <a:picLocks noChangeAspect="1"/>
          </p:cNvPicPr>
          <p:nvPr/>
        </p:nvPicPr>
        <p:blipFill>
          <a:blip r:embed="rId3"/>
          <a:stretch>
            <a:fillRect/>
          </a:stretch>
        </p:blipFill>
        <p:spPr bwMode="auto">
          <a:xfrm>
            <a:off x="6530208" y="1074775"/>
            <a:ext cx="5294317" cy="3032718"/>
          </a:xfrm>
          <a:prstGeom prst="rect">
            <a:avLst/>
          </a:prstGeom>
          <a:noFill/>
          <a:ln w="9525">
            <a:noFill/>
            <a:miter lim="800000"/>
            <a:headEnd/>
            <a:tailEnd/>
          </a:ln>
        </p:spPr>
      </p:pic>
    </p:spTree>
    <p:extLst>
      <p:ext uri="{BB962C8B-B14F-4D97-AF65-F5344CB8AC3E}">
        <p14:creationId xmlns:p14="http://schemas.microsoft.com/office/powerpoint/2010/main" val="31121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241450" y="672584"/>
            <a:ext cx="3437659" cy="2052205"/>
          </a:xfrm>
          <a:prstGeom prst="rect">
            <a:avLst/>
          </a:prstGeom>
        </p:spPr>
      </p:pic>
      <p:pic>
        <p:nvPicPr>
          <p:cNvPr id="10" name="Content Placeholder 9"/>
          <p:cNvPicPr>
            <a:picLocks noGrp="1" noChangeAspect="1"/>
          </p:cNvPicPr>
          <p:nvPr>
            <p:ph sz="half" idx="2"/>
          </p:nvPr>
        </p:nvPicPr>
        <p:blipFill>
          <a:blip r:embed="rId3"/>
          <a:stretch>
            <a:fillRect/>
          </a:stretch>
        </p:blipFill>
        <p:spPr>
          <a:xfrm>
            <a:off x="3985595" y="695384"/>
            <a:ext cx="3454977" cy="2043545"/>
          </a:xfrm>
          <a:prstGeom prst="rect">
            <a:avLst/>
          </a:prstGeom>
        </p:spPr>
      </p:pic>
      <p:sp>
        <p:nvSpPr>
          <p:cNvPr id="4" name="Date Placeholder 3"/>
          <p:cNvSpPr>
            <a:spLocks noGrp="1"/>
          </p:cNvSpPr>
          <p:nvPr>
            <p:ph type="dt" sz="half" idx="10"/>
          </p:nvPr>
        </p:nvSpPr>
        <p:spPr/>
        <p:txBody>
          <a:bodyPr/>
          <a:lstStyle/>
          <a:p>
            <a:pPr>
              <a:defRPr/>
            </a:pPr>
            <a:fld id="{49F7AE3C-EECB-4CBA-990A-8A502BD73A43}" type="datetime1">
              <a:rPr lang="en-US" smtClean="0"/>
              <a:pPr>
                <a:defRPr/>
              </a:pPr>
              <a:t>2/9/2017</a:t>
            </a:fld>
            <a:endParaRPr lang="en-US" dirty="0"/>
          </a:p>
        </p:txBody>
      </p:sp>
      <p:sp>
        <p:nvSpPr>
          <p:cNvPr id="5" name="Slide Number Placeholder 4"/>
          <p:cNvSpPr>
            <a:spLocks noGrp="1"/>
          </p:cNvSpPr>
          <p:nvPr>
            <p:ph type="sldNum" sz="quarter" idx="11"/>
          </p:nvPr>
        </p:nvSpPr>
        <p:spPr/>
        <p:txBody>
          <a:bodyPr/>
          <a:lstStyle/>
          <a:p>
            <a:pPr>
              <a:defRPr/>
            </a:pPr>
            <a:fld id="{10F84386-BAA1-48C0-859F-15B6863FCE3B}" type="slidenum">
              <a:rPr lang="en-US" smtClean="0"/>
              <a:pPr>
                <a:defRPr/>
              </a:pPr>
              <a:t>26</a:t>
            </a:fld>
            <a:endParaRPr lang="en-US" dirty="0"/>
          </a:p>
        </p:txBody>
      </p:sp>
      <p:sp>
        <p:nvSpPr>
          <p:cNvPr id="6" name="Title 5"/>
          <p:cNvSpPr>
            <a:spLocks noGrp="1"/>
          </p:cNvSpPr>
          <p:nvPr>
            <p:ph type="title"/>
          </p:nvPr>
        </p:nvSpPr>
        <p:spPr>
          <a:xfrm>
            <a:off x="0" y="11661"/>
            <a:ext cx="10983383" cy="527050"/>
          </a:xfrm>
        </p:spPr>
        <p:txBody>
          <a:bodyPr/>
          <a:lstStyle/>
          <a:p>
            <a:r>
              <a:rPr lang="en-US" dirty="0" smtClean="0"/>
              <a:t>Segregation vs cycling/final state </a:t>
            </a:r>
            <a:r>
              <a:rPr lang="en-US" dirty="0"/>
              <a:t>(LQ67)</a:t>
            </a:r>
          </a:p>
        </p:txBody>
      </p:sp>
      <p:sp>
        <p:nvSpPr>
          <p:cNvPr id="8" name="TextBox 7"/>
          <p:cNvSpPr txBox="1"/>
          <p:nvPr/>
        </p:nvSpPr>
        <p:spPr>
          <a:xfrm>
            <a:off x="688274" y="733071"/>
            <a:ext cx="518091" cy="369332"/>
          </a:xfrm>
          <a:prstGeom prst="rect">
            <a:avLst/>
          </a:prstGeom>
          <a:noFill/>
        </p:spPr>
        <p:txBody>
          <a:bodyPr wrap="none" rtlCol="0">
            <a:spAutoFit/>
          </a:bodyPr>
          <a:lstStyle/>
          <a:p>
            <a:pPr algn="l"/>
            <a:r>
              <a:rPr lang="en-US" dirty="0" smtClean="0"/>
              <a:t>PM</a:t>
            </a:r>
          </a:p>
        </p:txBody>
      </p:sp>
      <p:sp>
        <p:nvSpPr>
          <p:cNvPr id="9" name="TextBox 8"/>
          <p:cNvSpPr txBox="1"/>
          <p:nvPr/>
        </p:nvSpPr>
        <p:spPr>
          <a:xfrm>
            <a:off x="219891" y="5086798"/>
            <a:ext cx="11972109" cy="923330"/>
          </a:xfrm>
          <a:prstGeom prst="rect">
            <a:avLst/>
          </a:prstGeom>
          <a:noFill/>
        </p:spPr>
        <p:txBody>
          <a:bodyPr wrap="square" rtlCol="0">
            <a:spAutoFit/>
          </a:bodyPr>
          <a:lstStyle/>
          <a:p>
            <a:pPr algn="l"/>
            <a:r>
              <a:rPr lang="en-US" dirty="0" smtClean="0"/>
              <a:t>*Note: 1. cycling of “-1” means virgin bits</a:t>
            </a:r>
          </a:p>
          <a:p>
            <a:pPr algn="l"/>
            <a:r>
              <a:rPr lang="en-US" dirty="0"/>
              <a:t> </a:t>
            </a:r>
            <a:r>
              <a:rPr lang="en-US" dirty="0" smtClean="0"/>
              <a:t>          2. The sample is properly grounded, but it is noted that virgin SD showed Se/As index of 1.1. It’s possible that chemical gradient existed </a:t>
            </a:r>
            <a:r>
              <a:rPr lang="en-US" smtClean="0"/>
              <a:t>in virgin bits.</a:t>
            </a:r>
            <a:endParaRPr lang="en-US" dirty="0" smtClean="0"/>
          </a:p>
        </p:txBody>
      </p:sp>
      <p:sp>
        <p:nvSpPr>
          <p:cNvPr id="11" name="TextBox 10"/>
          <p:cNvSpPr txBox="1"/>
          <p:nvPr/>
        </p:nvSpPr>
        <p:spPr>
          <a:xfrm>
            <a:off x="4451452" y="795886"/>
            <a:ext cx="519694" cy="369332"/>
          </a:xfrm>
          <a:prstGeom prst="rect">
            <a:avLst/>
          </a:prstGeom>
          <a:noFill/>
        </p:spPr>
        <p:txBody>
          <a:bodyPr wrap="none" rtlCol="0">
            <a:spAutoFit/>
          </a:bodyPr>
          <a:lstStyle/>
          <a:p>
            <a:pPr algn="l"/>
            <a:r>
              <a:rPr lang="en-US" dirty="0" smtClean="0"/>
              <a:t>SD</a:t>
            </a:r>
          </a:p>
        </p:txBody>
      </p:sp>
      <p:sp>
        <p:nvSpPr>
          <p:cNvPr id="12" name="TextBox 11"/>
          <p:cNvSpPr txBox="1"/>
          <p:nvPr/>
        </p:nvSpPr>
        <p:spPr>
          <a:xfrm>
            <a:off x="7490106" y="733071"/>
            <a:ext cx="4701894" cy="2308324"/>
          </a:xfrm>
          <a:prstGeom prst="rect">
            <a:avLst/>
          </a:prstGeom>
          <a:noFill/>
        </p:spPr>
        <p:txBody>
          <a:bodyPr wrap="square" rtlCol="0">
            <a:spAutoFit/>
          </a:bodyPr>
          <a:lstStyle/>
          <a:p>
            <a:pPr algn="l"/>
            <a:r>
              <a:rPr lang="en-US" dirty="0" smtClean="0"/>
              <a:t>1. Segregation in PM remains more or less the same with cycling. No obvious difference between SET/RST states except for 1e7 cycling which showed strong segregation for RST bits</a:t>
            </a:r>
          </a:p>
          <a:p>
            <a:pPr algn="l"/>
            <a:r>
              <a:rPr lang="en-US" dirty="0" smtClean="0"/>
              <a:t>2. Segregation in SD clearly increases with cycling. RST bits showed stronger segregation than SET bits.</a:t>
            </a:r>
          </a:p>
        </p:txBody>
      </p:sp>
      <p:pic>
        <p:nvPicPr>
          <p:cNvPr id="18" name="Content Placeholder 17"/>
          <p:cNvPicPr>
            <a:picLocks noGrp="1" noChangeAspect="1"/>
          </p:cNvPicPr>
          <p:nvPr>
            <p:ph sz="half" idx="1"/>
          </p:nvPr>
        </p:nvPicPr>
        <p:blipFill>
          <a:blip r:embed="rId4"/>
          <a:stretch>
            <a:fillRect/>
          </a:stretch>
        </p:blipFill>
        <p:spPr>
          <a:xfrm>
            <a:off x="241450" y="2738929"/>
            <a:ext cx="3662795" cy="2234045"/>
          </a:xfrm>
          <a:prstGeom prst="rect">
            <a:avLst/>
          </a:prstGeom>
        </p:spPr>
      </p:pic>
      <p:pic>
        <p:nvPicPr>
          <p:cNvPr id="16" name="Picture 15"/>
          <p:cNvPicPr>
            <a:picLocks noChangeAspect="1"/>
          </p:cNvPicPr>
          <p:nvPr/>
        </p:nvPicPr>
        <p:blipFill>
          <a:blip r:embed="rId5"/>
          <a:stretch>
            <a:fillRect/>
          </a:stretch>
        </p:blipFill>
        <p:spPr>
          <a:xfrm>
            <a:off x="3998960" y="2796420"/>
            <a:ext cx="3593523" cy="2216727"/>
          </a:xfrm>
          <a:prstGeom prst="rect">
            <a:avLst/>
          </a:prstGeom>
        </p:spPr>
      </p:pic>
      <p:sp>
        <p:nvSpPr>
          <p:cNvPr id="17" name="TextBox 16"/>
          <p:cNvSpPr txBox="1"/>
          <p:nvPr/>
        </p:nvSpPr>
        <p:spPr>
          <a:xfrm>
            <a:off x="4451452" y="2857366"/>
            <a:ext cx="519694" cy="369332"/>
          </a:xfrm>
          <a:prstGeom prst="rect">
            <a:avLst/>
          </a:prstGeom>
          <a:noFill/>
        </p:spPr>
        <p:txBody>
          <a:bodyPr wrap="none" rtlCol="0">
            <a:spAutoFit/>
          </a:bodyPr>
          <a:lstStyle/>
          <a:p>
            <a:pPr algn="l"/>
            <a:r>
              <a:rPr lang="en-US" dirty="0" smtClean="0"/>
              <a:t>SD</a:t>
            </a:r>
          </a:p>
        </p:txBody>
      </p:sp>
      <p:sp>
        <p:nvSpPr>
          <p:cNvPr id="20" name="TextBox 19"/>
          <p:cNvSpPr txBox="1"/>
          <p:nvPr/>
        </p:nvSpPr>
        <p:spPr>
          <a:xfrm>
            <a:off x="688274" y="2832482"/>
            <a:ext cx="518091" cy="369332"/>
          </a:xfrm>
          <a:prstGeom prst="rect">
            <a:avLst/>
          </a:prstGeom>
          <a:noFill/>
        </p:spPr>
        <p:txBody>
          <a:bodyPr wrap="none" rtlCol="0">
            <a:spAutoFit/>
          </a:bodyPr>
          <a:lstStyle/>
          <a:p>
            <a:pPr algn="l"/>
            <a:r>
              <a:rPr lang="en-US" dirty="0" smtClean="0"/>
              <a:t>PM</a:t>
            </a:r>
          </a:p>
        </p:txBody>
      </p:sp>
    </p:spTree>
    <p:extLst>
      <p:ext uri="{BB962C8B-B14F-4D97-AF65-F5344CB8AC3E}">
        <p14:creationId xmlns:p14="http://schemas.microsoft.com/office/powerpoint/2010/main" val="3108680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27</a:t>
            </a:fld>
            <a:endParaRPr lang="en-US"/>
          </a:p>
        </p:txBody>
      </p:sp>
      <p:sp>
        <p:nvSpPr>
          <p:cNvPr id="6" name="Title 1"/>
          <p:cNvSpPr>
            <a:spLocks noGrp="1"/>
          </p:cNvSpPr>
          <p:nvPr>
            <p:ph type="title"/>
          </p:nvPr>
        </p:nvSpPr>
        <p:spPr>
          <a:xfrm>
            <a:off x="0" y="-5754"/>
            <a:ext cx="10983383" cy="527050"/>
          </a:xfrm>
        </p:spPr>
        <p:txBody>
          <a:bodyPr/>
          <a:lstStyle/>
          <a:p>
            <a:r>
              <a:rPr lang="en-US" dirty="0" smtClean="0"/>
              <a:t>Grounding method (dual deck)</a:t>
            </a:r>
            <a:endParaRPr lang="en-US" dirty="0"/>
          </a:p>
        </p:txBody>
      </p:sp>
      <p:grpSp>
        <p:nvGrpSpPr>
          <p:cNvPr id="7" name="Group 6"/>
          <p:cNvGrpSpPr/>
          <p:nvPr/>
        </p:nvGrpSpPr>
        <p:grpSpPr>
          <a:xfrm>
            <a:off x="188162" y="3624308"/>
            <a:ext cx="4724275" cy="2729605"/>
            <a:chOff x="62076" y="448272"/>
            <a:chExt cx="4712768" cy="2722957"/>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18878"/>
            <a:stretch/>
          </p:blipFill>
          <p:spPr>
            <a:xfrm>
              <a:off x="62076" y="448272"/>
              <a:ext cx="4712768" cy="2722957"/>
            </a:xfrm>
            <a:prstGeom prst="rect">
              <a:avLst/>
            </a:prstGeom>
          </p:spPr>
        </p:pic>
        <p:sp>
          <p:nvSpPr>
            <p:cNvPr id="9" name="TextBox 8"/>
            <p:cNvSpPr txBox="1"/>
            <p:nvPr/>
          </p:nvSpPr>
          <p:spPr>
            <a:xfrm>
              <a:off x="3276600" y="448272"/>
              <a:ext cx="1302771" cy="287589"/>
            </a:xfrm>
            <a:prstGeom prst="rect">
              <a:avLst/>
            </a:prstGeom>
            <a:noFill/>
          </p:spPr>
          <p:txBody>
            <a:bodyPr wrap="none" rtlCol="0">
              <a:spAutoFit/>
            </a:bodyPr>
            <a:lstStyle/>
            <a:p>
              <a:pPr algn="l"/>
              <a:r>
                <a:rPr lang="en-US" sz="1867" dirty="0"/>
                <a:t>Pfa-956 </a:t>
              </a:r>
              <a:r>
                <a:rPr lang="en-US" sz="1867" dirty="0" err="1"/>
                <a:t>ycut</a:t>
              </a:r>
              <a:endParaRPr lang="en-US" sz="1867" dirty="0"/>
            </a:p>
          </p:txBody>
        </p:sp>
      </p:grpSp>
      <p:grpSp>
        <p:nvGrpSpPr>
          <p:cNvPr id="10" name="Group 9"/>
          <p:cNvGrpSpPr/>
          <p:nvPr/>
        </p:nvGrpSpPr>
        <p:grpSpPr>
          <a:xfrm>
            <a:off x="176622" y="521296"/>
            <a:ext cx="4721030" cy="3012608"/>
            <a:chOff x="4800600" y="437289"/>
            <a:chExt cx="4284334" cy="2733941"/>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0766"/>
            <a:stretch/>
          </p:blipFill>
          <p:spPr>
            <a:xfrm>
              <a:off x="4800600" y="448273"/>
              <a:ext cx="4284334" cy="2722957"/>
            </a:xfrm>
            <a:prstGeom prst="rect">
              <a:avLst/>
            </a:prstGeom>
          </p:spPr>
        </p:pic>
        <p:sp>
          <p:nvSpPr>
            <p:cNvPr id="12" name="TextBox 11"/>
            <p:cNvSpPr txBox="1"/>
            <p:nvPr/>
          </p:nvSpPr>
          <p:spPr>
            <a:xfrm>
              <a:off x="7577815" y="437289"/>
              <a:ext cx="1289728" cy="284742"/>
            </a:xfrm>
            <a:prstGeom prst="rect">
              <a:avLst/>
            </a:prstGeom>
            <a:noFill/>
          </p:spPr>
          <p:txBody>
            <a:bodyPr wrap="none" rtlCol="0">
              <a:spAutoFit/>
            </a:bodyPr>
            <a:lstStyle/>
            <a:p>
              <a:pPr algn="l"/>
              <a:r>
                <a:rPr lang="en-US" sz="1867" dirty="0"/>
                <a:t>Pfa-956 </a:t>
              </a:r>
              <a:r>
                <a:rPr lang="en-US" sz="1867" dirty="0" err="1"/>
                <a:t>xcut</a:t>
              </a:r>
              <a:endParaRPr lang="en-US" sz="1867" dirty="0"/>
            </a:p>
          </p:txBody>
        </p:sp>
      </p:grpSp>
      <p:grpSp>
        <p:nvGrpSpPr>
          <p:cNvPr id="13" name="Group 12"/>
          <p:cNvGrpSpPr/>
          <p:nvPr/>
        </p:nvGrpSpPr>
        <p:grpSpPr>
          <a:xfrm>
            <a:off x="5715000" y="533400"/>
            <a:ext cx="5106882" cy="6069348"/>
            <a:chOff x="610288" y="440991"/>
            <a:chExt cx="5106882" cy="6069348"/>
          </a:xfrm>
        </p:grpSpPr>
        <p:pic>
          <p:nvPicPr>
            <p:cNvPr id="14" name="Picture 13"/>
            <p:cNvPicPr>
              <a:picLocks noChangeAspect="1"/>
            </p:cNvPicPr>
            <p:nvPr/>
          </p:nvPicPr>
          <p:blipFill>
            <a:blip r:embed="rId4"/>
            <a:stretch>
              <a:fillRect/>
            </a:stretch>
          </p:blipFill>
          <p:spPr>
            <a:xfrm>
              <a:off x="610288" y="440991"/>
              <a:ext cx="4164912" cy="6069348"/>
            </a:xfrm>
            <a:prstGeom prst="rect">
              <a:avLst/>
            </a:prstGeom>
          </p:spPr>
        </p:pic>
        <p:sp>
          <p:nvSpPr>
            <p:cNvPr id="15" name="Oval 14"/>
            <p:cNvSpPr/>
            <p:nvPr/>
          </p:nvSpPr>
          <p:spPr bwMode="auto">
            <a:xfrm>
              <a:off x="4067398" y="892398"/>
              <a:ext cx="76333" cy="76333"/>
            </a:xfrm>
            <a:prstGeom prst="ellipse">
              <a:avLst/>
            </a:prstGeom>
            <a:solidFill>
              <a:srgbClr val="0070C0"/>
            </a:solidFill>
            <a:ln w="2857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endParaRPr lang="en-US" sz="3200">
                <a:latin typeface="Verdana" pitchFamily="34" charset="0"/>
              </a:endParaRPr>
            </a:p>
          </p:txBody>
        </p:sp>
        <p:sp>
          <p:nvSpPr>
            <p:cNvPr id="16" name="Oval 15"/>
            <p:cNvSpPr/>
            <p:nvPr/>
          </p:nvSpPr>
          <p:spPr bwMode="auto">
            <a:xfrm>
              <a:off x="4061559" y="1466190"/>
              <a:ext cx="76333" cy="76333"/>
            </a:xfrm>
            <a:prstGeom prst="ellipse">
              <a:avLst/>
            </a:prstGeom>
            <a:solidFill>
              <a:srgbClr val="FF00FF"/>
            </a:solidFill>
            <a:ln w="2857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endParaRPr lang="en-US" sz="3200">
                <a:latin typeface="Verdana" pitchFamily="34" charset="0"/>
              </a:endParaRPr>
            </a:p>
          </p:txBody>
        </p:sp>
        <p:sp>
          <p:nvSpPr>
            <p:cNvPr id="17" name="Oval 16"/>
            <p:cNvSpPr/>
            <p:nvPr/>
          </p:nvSpPr>
          <p:spPr bwMode="auto">
            <a:xfrm>
              <a:off x="4061559" y="1984203"/>
              <a:ext cx="76333" cy="76333"/>
            </a:xfrm>
            <a:prstGeom prst="ellipse">
              <a:avLst/>
            </a:prstGeom>
            <a:solidFill>
              <a:schemeClr val="bg2"/>
            </a:solidFill>
            <a:ln w="28575"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endParaRPr lang="en-US" sz="3200">
                <a:latin typeface="Verdana" pitchFamily="34" charset="0"/>
              </a:endParaRPr>
            </a:p>
          </p:txBody>
        </p:sp>
        <p:sp>
          <p:nvSpPr>
            <p:cNvPr id="18" name="TextBox 17"/>
            <p:cNvSpPr txBox="1"/>
            <p:nvPr/>
          </p:nvSpPr>
          <p:spPr>
            <a:xfrm>
              <a:off x="4137893" y="630266"/>
              <a:ext cx="1164101" cy="584775"/>
            </a:xfrm>
            <a:prstGeom prst="rect">
              <a:avLst/>
            </a:prstGeom>
            <a:noFill/>
          </p:spPr>
          <p:txBody>
            <a:bodyPr wrap="none" rtlCol="0">
              <a:spAutoFit/>
            </a:bodyPr>
            <a:lstStyle/>
            <a:p>
              <a:pPr algn="l"/>
              <a:r>
                <a:rPr lang="en-US" sz="1600" dirty="0"/>
                <a:t>Properly </a:t>
              </a:r>
            </a:p>
            <a:p>
              <a:pPr algn="l"/>
              <a:r>
                <a:rPr lang="en-US" sz="1600" dirty="0"/>
                <a:t>grounded</a:t>
              </a:r>
            </a:p>
          </p:txBody>
        </p:sp>
        <p:sp>
          <p:nvSpPr>
            <p:cNvPr id="19" name="TextBox 18"/>
            <p:cNvSpPr txBox="1"/>
            <p:nvPr/>
          </p:nvSpPr>
          <p:spPr>
            <a:xfrm>
              <a:off x="4147128" y="1196579"/>
              <a:ext cx="1473480" cy="584775"/>
            </a:xfrm>
            <a:prstGeom prst="rect">
              <a:avLst/>
            </a:prstGeom>
            <a:noFill/>
          </p:spPr>
          <p:txBody>
            <a:bodyPr wrap="none" rtlCol="0">
              <a:spAutoFit/>
            </a:bodyPr>
            <a:lstStyle/>
            <a:p>
              <a:pPr algn="l"/>
              <a:r>
                <a:rPr lang="en-US" sz="1600" dirty="0">
                  <a:solidFill>
                    <a:srgbClr val="FF00FF"/>
                  </a:solidFill>
                </a:rPr>
                <a:t>Not properly</a:t>
              </a:r>
            </a:p>
            <a:p>
              <a:pPr algn="l"/>
              <a:r>
                <a:rPr lang="en-US" sz="1600" dirty="0">
                  <a:solidFill>
                    <a:srgbClr val="FF00FF"/>
                  </a:solidFill>
                </a:rPr>
                <a:t>grounded</a:t>
              </a:r>
            </a:p>
          </p:txBody>
        </p:sp>
        <p:sp>
          <p:nvSpPr>
            <p:cNvPr id="20" name="TextBox 19"/>
            <p:cNvSpPr txBox="1"/>
            <p:nvPr/>
          </p:nvSpPr>
          <p:spPr>
            <a:xfrm>
              <a:off x="4137892" y="1815626"/>
              <a:ext cx="1579278" cy="338554"/>
            </a:xfrm>
            <a:prstGeom prst="rect">
              <a:avLst/>
            </a:prstGeom>
            <a:noFill/>
          </p:spPr>
          <p:txBody>
            <a:bodyPr wrap="none" rtlCol="0">
              <a:spAutoFit/>
            </a:bodyPr>
            <a:lstStyle/>
            <a:p>
              <a:pPr algn="l"/>
              <a:r>
                <a:rPr lang="en-US" sz="1600" dirty="0">
                  <a:solidFill>
                    <a:srgbClr val="FF0000"/>
                  </a:solidFill>
                </a:rPr>
                <a:t>No grounding</a:t>
              </a:r>
            </a:p>
          </p:txBody>
        </p:sp>
      </p:grpSp>
    </p:spTree>
    <p:extLst>
      <p:ext uri="{BB962C8B-B14F-4D97-AF65-F5344CB8AC3E}">
        <p14:creationId xmlns:p14="http://schemas.microsoft.com/office/powerpoint/2010/main" val="25734901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70061"/>
            <a:ext cx="10983383" cy="527050"/>
          </a:xfrm>
        </p:spPr>
        <p:txBody>
          <a:bodyPr/>
          <a:lstStyle/>
          <a:p>
            <a:r>
              <a:rPr lang="en-US" dirty="0" smtClean="0"/>
              <a:t>Segregation in SD </a:t>
            </a:r>
            <a:r>
              <a:rPr lang="en-US" altLang="zh-CN" dirty="0" smtClean="0"/>
              <a:t>delta</a:t>
            </a:r>
            <a:r>
              <a:rPr lang="en-US" dirty="0" smtClean="0"/>
              <a:t> on dual deck (submitted by </a:t>
            </a:r>
            <a:r>
              <a:rPr lang="en-US" dirty="0" err="1" smtClean="0"/>
              <a:t>Fuga</a:t>
            </a:r>
            <a:r>
              <a:rPr lang="en-US" dirty="0" smtClean="0"/>
              <a:t>)</a:t>
            </a:r>
            <a:endParaRPr lang="en-US" dirty="0"/>
          </a:p>
        </p:txBody>
      </p:sp>
      <p:sp>
        <p:nvSpPr>
          <p:cNvPr id="5" name="Date Placeholder 4"/>
          <p:cNvSpPr>
            <a:spLocks noGrp="1"/>
          </p:cNvSpPr>
          <p:nvPr>
            <p:ph type="dt" sz="half" idx="10"/>
          </p:nvPr>
        </p:nvSpPr>
        <p:spPr/>
        <p:txBody>
          <a:bodyPr/>
          <a:lstStyle/>
          <a:p>
            <a:fld id="{2A09F68B-1E98-4B4C-8B75-CAF3F06C05F7}" type="datetime1">
              <a:rPr lang="en-US" smtClean="0"/>
              <a:t>2/9/2017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28</a:t>
            </a:fld>
            <a:endParaRPr lang="en-US"/>
          </a:p>
        </p:txBody>
      </p:sp>
      <p:pic>
        <p:nvPicPr>
          <p:cNvPr id="7" name="Picture 6"/>
          <p:cNvPicPr>
            <a:picLocks noChangeAspect="1"/>
          </p:cNvPicPr>
          <p:nvPr/>
        </p:nvPicPr>
        <p:blipFill>
          <a:blip r:embed="rId2"/>
          <a:stretch>
            <a:fillRect/>
          </a:stretch>
        </p:blipFill>
        <p:spPr>
          <a:xfrm>
            <a:off x="588627" y="918408"/>
            <a:ext cx="4909757" cy="3768757"/>
          </a:xfrm>
          <a:prstGeom prst="rect">
            <a:avLst/>
          </a:prstGeom>
        </p:spPr>
      </p:pic>
      <p:sp>
        <p:nvSpPr>
          <p:cNvPr id="8" name="TextBox 7"/>
          <p:cNvSpPr txBox="1"/>
          <p:nvPr/>
        </p:nvSpPr>
        <p:spPr>
          <a:xfrm>
            <a:off x="457200" y="4908462"/>
            <a:ext cx="11734800" cy="830997"/>
          </a:xfrm>
          <a:prstGeom prst="rect">
            <a:avLst/>
          </a:prstGeom>
          <a:noFill/>
        </p:spPr>
        <p:txBody>
          <a:bodyPr wrap="square" rtlCol="0">
            <a:spAutoFit/>
          </a:bodyPr>
          <a:lstStyle/>
          <a:p>
            <a:pPr marL="285750" indent="-285750" algn="l">
              <a:buFont typeface="Wingdings" panose="05000000000000000000" pitchFamily="2" charset="2"/>
              <a:buChar char="Ø"/>
            </a:pPr>
            <a:r>
              <a:rPr lang="en-US" sz="1600" dirty="0" smtClean="0"/>
              <a:t>SD top is Se rich and As poor on 2D1, which is opposite to our previous observation in SD1.</a:t>
            </a:r>
          </a:p>
          <a:p>
            <a:pPr marL="285750" indent="-285750">
              <a:buFont typeface="Wingdings" panose="05000000000000000000" pitchFamily="2" charset="2"/>
              <a:buChar char="Ø"/>
            </a:pPr>
            <a:r>
              <a:rPr lang="en-US" sz="1600" dirty="0" smtClean="0"/>
              <a:t>Overall, in terms of final state, segregation in SD shows the same trend as seen in PM:</a:t>
            </a:r>
            <a:br>
              <a:rPr lang="en-US" sz="1600" dirty="0" smtClean="0"/>
            </a:br>
            <a:r>
              <a:rPr lang="en-US" sz="1600" dirty="0" smtClean="0"/>
              <a:t>Untouched </a:t>
            </a:r>
            <a:r>
              <a:rPr lang="en-US" sz="1600" dirty="0"/>
              <a:t>&lt; SET &lt; </a:t>
            </a:r>
            <a:r>
              <a:rPr lang="en-US" sz="1600" dirty="0" err="1"/>
              <a:t>Seas_SET</a:t>
            </a:r>
            <a:r>
              <a:rPr lang="en-US" sz="1600" dirty="0"/>
              <a:t> &lt; </a:t>
            </a:r>
            <a:r>
              <a:rPr lang="en-US" sz="1600" dirty="0" smtClean="0"/>
              <a:t>RST</a:t>
            </a:r>
          </a:p>
        </p:txBody>
      </p:sp>
      <p:grpSp>
        <p:nvGrpSpPr>
          <p:cNvPr id="9" name="Group 8"/>
          <p:cNvGrpSpPr/>
          <p:nvPr/>
        </p:nvGrpSpPr>
        <p:grpSpPr>
          <a:xfrm>
            <a:off x="5748000" y="911481"/>
            <a:ext cx="5978795" cy="3822429"/>
            <a:chOff x="27605" y="500062"/>
            <a:chExt cx="8753554" cy="5596418"/>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5" y="500062"/>
              <a:ext cx="8753554" cy="282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9" y="3341315"/>
              <a:ext cx="8737810" cy="275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468745" y="607705"/>
            <a:ext cx="1176925" cy="369332"/>
          </a:xfrm>
          <a:prstGeom prst="rect">
            <a:avLst/>
          </a:prstGeom>
          <a:noFill/>
        </p:spPr>
        <p:txBody>
          <a:bodyPr wrap="none" rtlCol="0">
            <a:spAutoFit/>
          </a:bodyPr>
          <a:lstStyle/>
          <a:p>
            <a:pPr algn="l"/>
            <a:r>
              <a:rPr lang="en-US" altLang="zh-CN" dirty="0" smtClean="0"/>
              <a:t>SD delta</a:t>
            </a:r>
            <a:endParaRPr lang="en-US" dirty="0" smtClean="0"/>
          </a:p>
        </p:txBody>
      </p:sp>
      <p:sp>
        <p:nvSpPr>
          <p:cNvPr id="13" name="TextBox 12"/>
          <p:cNvSpPr txBox="1"/>
          <p:nvPr/>
        </p:nvSpPr>
        <p:spPr>
          <a:xfrm>
            <a:off x="5705725" y="575464"/>
            <a:ext cx="667170" cy="369332"/>
          </a:xfrm>
          <a:prstGeom prst="rect">
            <a:avLst/>
          </a:prstGeom>
          <a:noFill/>
        </p:spPr>
        <p:txBody>
          <a:bodyPr wrap="none" rtlCol="0">
            <a:spAutoFit/>
          </a:bodyPr>
          <a:lstStyle/>
          <a:p>
            <a:pPr algn="l"/>
            <a:r>
              <a:rPr lang="en-US" altLang="zh-CN" dirty="0" smtClean="0"/>
              <a:t>SD1</a:t>
            </a:r>
            <a:endParaRPr lang="en-US" dirty="0" smtClean="0"/>
          </a:p>
        </p:txBody>
      </p:sp>
    </p:spTree>
    <p:extLst>
      <p:ext uri="{BB962C8B-B14F-4D97-AF65-F5344CB8AC3E}">
        <p14:creationId xmlns:p14="http://schemas.microsoft.com/office/powerpoint/2010/main" val="4106570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11201400" cy="527050"/>
          </a:xfrm>
        </p:spPr>
        <p:txBody>
          <a:bodyPr/>
          <a:lstStyle/>
          <a:p>
            <a:pPr algn="r"/>
            <a:r>
              <a:rPr lang="en-US" sz="3600" dirty="0"/>
              <a:t>Challenge of EDX analysis of SD</a:t>
            </a:r>
            <a:br>
              <a:rPr lang="en-US" sz="3600" dirty="0"/>
            </a:br>
            <a:r>
              <a:rPr lang="en-US" sz="2800" b="0" dirty="0" smtClean="0">
                <a:solidFill>
                  <a:schemeClr val="accent1">
                    <a:lumMod val="75000"/>
                  </a:schemeClr>
                </a:solidFill>
              </a:rPr>
              <a:t>- </a:t>
            </a:r>
            <a:r>
              <a:rPr lang="it-IT" sz="2800" b="0" dirty="0">
                <a:solidFill>
                  <a:schemeClr val="accent1">
                    <a:lumMod val="75000"/>
                  </a:schemeClr>
                </a:solidFill>
              </a:rPr>
              <a:t>Si% quantification in SD delta</a:t>
            </a:r>
            <a:endParaRPr lang="en-US" sz="2800" b="0" dirty="0">
              <a:solidFill>
                <a:schemeClr val="accent1">
                  <a:lumMod val="75000"/>
                </a:schemeClr>
              </a:solidFill>
            </a:endParaRPr>
          </a:p>
        </p:txBody>
      </p:sp>
      <p:sp>
        <p:nvSpPr>
          <p:cNvPr id="5" name="Date Placeholder 4"/>
          <p:cNvSpPr>
            <a:spLocks noGrp="1"/>
          </p:cNvSpPr>
          <p:nvPr>
            <p:ph type="dt" sz="half" idx="10"/>
          </p:nvPr>
        </p:nvSpPr>
        <p:spPr/>
        <p:txBody>
          <a:bodyPr/>
          <a:lstStyle/>
          <a:p>
            <a:fld id="{2A09F68B-1E98-4B4C-8B75-CAF3F06C05F7}" type="datetime1">
              <a:rPr lang="en-US" smtClean="0"/>
              <a:t>2/9/2017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471463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82" y="2438400"/>
            <a:ext cx="10983383" cy="1143000"/>
          </a:xfrm>
        </p:spPr>
        <p:txBody>
          <a:bodyPr/>
          <a:lstStyle/>
          <a:p>
            <a:pPr algn="r"/>
            <a:r>
              <a:rPr lang="en-US" sz="3600" dirty="0"/>
              <a:t>Structural analysis by electron </a:t>
            </a:r>
            <a:r>
              <a:rPr lang="en-US" sz="3600" dirty="0" smtClean="0"/>
              <a:t>diffraction</a:t>
            </a:r>
            <a:br>
              <a:rPr lang="en-US" sz="3600" dirty="0" smtClean="0"/>
            </a:br>
            <a:r>
              <a:rPr lang="en-US" sz="3200" b="0" dirty="0" smtClean="0">
                <a:solidFill>
                  <a:schemeClr val="accent1">
                    <a:lumMod val="75000"/>
                  </a:schemeClr>
                </a:solidFill>
              </a:rPr>
              <a:t>- Phase identification</a:t>
            </a:r>
            <a:r>
              <a:rPr lang="en-US" sz="3600" dirty="0">
                <a:solidFill>
                  <a:schemeClr val="accent1">
                    <a:lumMod val="75000"/>
                  </a:schemeClr>
                </a:solidFill>
              </a:rPr>
              <a:t/>
            </a:r>
            <a:br>
              <a:rPr lang="en-US" sz="3600" dirty="0">
                <a:solidFill>
                  <a:schemeClr val="accent1">
                    <a:lumMod val="75000"/>
                  </a:schemeClr>
                </a:solidFill>
              </a:rPr>
            </a:br>
            <a:endParaRPr lang="en-US" sz="3600" dirty="0">
              <a:solidFill>
                <a:schemeClr val="accent1">
                  <a:lumMod val="75000"/>
                </a:schemeClr>
              </a:solidFill>
            </a:endParaRPr>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4688064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3321"/>
            <a:ext cx="10983383" cy="527050"/>
          </a:xfrm>
        </p:spPr>
        <p:txBody>
          <a:bodyPr/>
          <a:lstStyle/>
          <a:p>
            <a:r>
              <a:rPr lang="en-US" dirty="0" smtClean="0"/>
              <a:t>Planar-view sample prep – quantification of Si in SD delta</a:t>
            </a:r>
            <a:endParaRPr lang="en-US" dirty="0"/>
          </a:p>
        </p:txBody>
      </p:sp>
      <p:pic>
        <p:nvPicPr>
          <p:cNvPr id="23" name="Content Placeholder 22"/>
          <p:cNvPicPr>
            <a:picLocks noGrp="1" noChangeAspect="1"/>
          </p:cNvPicPr>
          <p:nvPr>
            <p:ph sz="half" idx="1"/>
          </p:nvPr>
        </p:nvPicPr>
        <p:blipFill>
          <a:blip r:embed="rId2"/>
          <a:stretch>
            <a:fillRect/>
          </a:stretch>
        </p:blipFill>
        <p:spPr>
          <a:xfrm>
            <a:off x="304800" y="762000"/>
            <a:ext cx="7171395" cy="5172264"/>
          </a:xfrm>
          <a:prstGeom prst="rect">
            <a:avLst/>
          </a:prstGeom>
        </p:spPr>
      </p:pic>
      <p:sp>
        <p:nvSpPr>
          <p:cNvPr id="5" name="Date Placeholder 4"/>
          <p:cNvSpPr>
            <a:spLocks noGrp="1"/>
          </p:cNvSpPr>
          <p:nvPr>
            <p:ph type="dt" sz="half" idx="10"/>
          </p:nvPr>
        </p:nvSpPr>
        <p:spPr/>
        <p:txBody>
          <a:bodyPr/>
          <a:lstStyle/>
          <a:p>
            <a:fld id="{2A09F68B-1E98-4B4C-8B75-CAF3F06C05F7}" type="datetime1">
              <a:rPr lang="en-US" smtClean="0"/>
              <a:t>2/9/2017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1894037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15" y="190254"/>
            <a:ext cx="10983383" cy="527050"/>
          </a:xfrm>
        </p:spPr>
        <p:txBody>
          <a:bodyPr/>
          <a:lstStyle/>
          <a:p>
            <a:r>
              <a:rPr lang="en-US" dirty="0" smtClean="0"/>
              <a:t>EDX analysis of SD delta - </a:t>
            </a:r>
            <a:r>
              <a:rPr lang="en-US" dirty="0" err="1" smtClean="0"/>
              <a:t>linescan</a:t>
            </a:r>
            <a:endParaRPr lang="en-US" dirty="0"/>
          </a:p>
        </p:txBody>
      </p:sp>
      <p:sp>
        <p:nvSpPr>
          <p:cNvPr id="5" name="Date Placeholder 4"/>
          <p:cNvSpPr>
            <a:spLocks noGrp="1"/>
          </p:cNvSpPr>
          <p:nvPr>
            <p:ph type="dt" sz="half" idx="10"/>
          </p:nvPr>
        </p:nvSpPr>
        <p:spPr/>
        <p:txBody>
          <a:bodyPr/>
          <a:lstStyle/>
          <a:p>
            <a:fld id="{2A09F68B-1E98-4B4C-8B75-CAF3F06C05F7}" type="datetime1">
              <a:rPr lang="en-US" smtClean="0"/>
              <a:t>2/9/2017</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31</a:t>
            </a:fld>
            <a:endParaRPr lang="en-US"/>
          </a:p>
        </p:txBody>
      </p:sp>
      <p:pic>
        <p:nvPicPr>
          <p:cNvPr id="13" name="Content Placeholder 6"/>
          <p:cNvPicPr>
            <a:picLocks noGrp="1" noChangeAspect="1"/>
          </p:cNvPicPr>
          <p:nvPr>
            <p:ph sz="half" idx="1"/>
          </p:nvPr>
        </p:nvPicPr>
        <p:blipFill>
          <a:blip r:embed="rId2"/>
          <a:stretch>
            <a:fillRect/>
          </a:stretch>
        </p:blipFill>
        <p:spPr>
          <a:xfrm>
            <a:off x="4805783" y="1317268"/>
            <a:ext cx="3680059" cy="2286249"/>
          </a:xfrm>
          <a:prstGeom prst="rect">
            <a:avLst/>
          </a:prstGeom>
        </p:spPr>
      </p:pic>
      <p:grpSp>
        <p:nvGrpSpPr>
          <p:cNvPr id="14" name="Group 13"/>
          <p:cNvGrpSpPr/>
          <p:nvPr/>
        </p:nvGrpSpPr>
        <p:grpSpPr>
          <a:xfrm>
            <a:off x="143225" y="863890"/>
            <a:ext cx="4552950" cy="4600575"/>
            <a:chOff x="544424" y="800099"/>
            <a:chExt cx="4139045" cy="4182341"/>
          </a:xfrm>
        </p:grpSpPr>
        <p:pic>
          <p:nvPicPr>
            <p:cNvPr id="15" name="Picture 14"/>
            <p:cNvPicPr>
              <a:picLocks noChangeAspect="1"/>
            </p:cNvPicPr>
            <p:nvPr/>
          </p:nvPicPr>
          <p:blipFill>
            <a:blip r:embed="rId3"/>
            <a:stretch>
              <a:fillRect/>
            </a:stretch>
          </p:blipFill>
          <p:spPr>
            <a:xfrm>
              <a:off x="544424" y="800099"/>
              <a:ext cx="4139045" cy="4182341"/>
            </a:xfrm>
            <a:prstGeom prst="rect">
              <a:avLst/>
            </a:prstGeom>
          </p:spPr>
        </p:pic>
        <p:sp>
          <p:nvSpPr>
            <p:cNvPr id="16" name="Right Arrow 15"/>
            <p:cNvSpPr/>
            <p:nvPr/>
          </p:nvSpPr>
          <p:spPr bwMode="auto">
            <a:xfrm>
              <a:off x="1917632" y="2930598"/>
              <a:ext cx="2104498" cy="307300"/>
            </a:xfrm>
            <a:prstGeom prst="rightArrow">
              <a:avLst/>
            </a:prstGeom>
            <a:noFill/>
            <a:ln w="28575"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7" name="Down Arrow 16"/>
            <p:cNvSpPr/>
            <p:nvPr/>
          </p:nvSpPr>
          <p:spPr bwMode="auto">
            <a:xfrm rot="10800000">
              <a:off x="3215625" y="2429264"/>
              <a:ext cx="384050" cy="1190555"/>
            </a:xfrm>
            <a:prstGeom prst="downArrow">
              <a:avLst/>
            </a:prstGeom>
            <a:noFill/>
            <a:ln w="28575" cap="flat" cmpd="sng" algn="ctr">
              <a:solidFill>
                <a:srgbClr val="00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
          <p:nvSpPr>
            <p:cNvPr id="18" name="TextBox 17"/>
            <p:cNvSpPr txBox="1"/>
            <p:nvPr/>
          </p:nvSpPr>
          <p:spPr>
            <a:xfrm>
              <a:off x="952340" y="3210616"/>
              <a:ext cx="2358979" cy="400110"/>
            </a:xfrm>
            <a:prstGeom prst="rect">
              <a:avLst/>
            </a:prstGeom>
            <a:noFill/>
          </p:spPr>
          <p:txBody>
            <a:bodyPr wrap="none" rtlCol="0">
              <a:spAutoFit/>
            </a:bodyPr>
            <a:lstStyle/>
            <a:p>
              <a:pPr algn="l"/>
              <a:r>
                <a:rPr lang="en-US" sz="2000" dirty="0" smtClean="0">
                  <a:solidFill>
                    <a:srgbClr val="0000FF"/>
                  </a:solidFill>
                </a:rPr>
                <a:t>Lateral EDX scan</a:t>
              </a:r>
            </a:p>
          </p:txBody>
        </p:sp>
        <p:sp>
          <p:nvSpPr>
            <p:cNvPr id="19" name="TextBox 18"/>
            <p:cNvSpPr txBox="1"/>
            <p:nvPr/>
          </p:nvSpPr>
          <p:spPr>
            <a:xfrm>
              <a:off x="2131829" y="1856381"/>
              <a:ext cx="2420534" cy="400110"/>
            </a:xfrm>
            <a:prstGeom prst="rect">
              <a:avLst/>
            </a:prstGeom>
            <a:noFill/>
          </p:spPr>
          <p:txBody>
            <a:bodyPr wrap="none" rtlCol="0">
              <a:spAutoFit/>
            </a:bodyPr>
            <a:lstStyle/>
            <a:p>
              <a:pPr algn="l"/>
              <a:r>
                <a:rPr lang="en-US" sz="2000" dirty="0" smtClean="0">
                  <a:solidFill>
                    <a:srgbClr val="00FF00"/>
                  </a:solidFill>
                </a:rPr>
                <a:t>vertical EDX scan</a:t>
              </a:r>
            </a:p>
          </p:txBody>
        </p:sp>
      </p:grpSp>
      <p:sp>
        <p:nvSpPr>
          <p:cNvPr id="20" name="TextBox 19"/>
          <p:cNvSpPr txBox="1"/>
          <p:nvPr/>
        </p:nvSpPr>
        <p:spPr>
          <a:xfrm>
            <a:off x="4815497" y="855865"/>
            <a:ext cx="2358979" cy="400110"/>
          </a:xfrm>
          <a:prstGeom prst="rect">
            <a:avLst/>
          </a:prstGeom>
          <a:noFill/>
        </p:spPr>
        <p:txBody>
          <a:bodyPr wrap="none" rtlCol="0">
            <a:spAutoFit/>
          </a:bodyPr>
          <a:lstStyle/>
          <a:p>
            <a:pPr algn="l"/>
            <a:r>
              <a:rPr lang="en-US" sz="2000" dirty="0" smtClean="0">
                <a:solidFill>
                  <a:srgbClr val="0000FF"/>
                </a:solidFill>
              </a:rPr>
              <a:t>Lateral EDX scan</a:t>
            </a:r>
          </a:p>
        </p:txBody>
      </p:sp>
      <p:pic>
        <p:nvPicPr>
          <p:cNvPr id="21" name="Picture 20"/>
          <p:cNvPicPr>
            <a:picLocks noChangeAspect="1"/>
          </p:cNvPicPr>
          <p:nvPr/>
        </p:nvPicPr>
        <p:blipFill>
          <a:blip r:embed="rId4"/>
          <a:stretch>
            <a:fillRect/>
          </a:stretch>
        </p:blipFill>
        <p:spPr>
          <a:xfrm>
            <a:off x="8880189" y="1317268"/>
            <a:ext cx="3051766" cy="2290354"/>
          </a:xfrm>
          <a:prstGeom prst="rect">
            <a:avLst/>
          </a:prstGeom>
        </p:spPr>
      </p:pic>
      <p:sp>
        <p:nvSpPr>
          <p:cNvPr id="22" name="TextBox 21"/>
          <p:cNvSpPr txBox="1"/>
          <p:nvPr/>
        </p:nvSpPr>
        <p:spPr>
          <a:xfrm>
            <a:off x="8880189" y="881252"/>
            <a:ext cx="2420534" cy="400110"/>
          </a:xfrm>
          <a:prstGeom prst="rect">
            <a:avLst/>
          </a:prstGeom>
          <a:noFill/>
        </p:spPr>
        <p:txBody>
          <a:bodyPr wrap="none" rtlCol="0">
            <a:spAutoFit/>
          </a:bodyPr>
          <a:lstStyle/>
          <a:p>
            <a:pPr algn="l"/>
            <a:r>
              <a:rPr lang="en-US" sz="2000" dirty="0" smtClean="0">
                <a:solidFill>
                  <a:srgbClr val="00FF00"/>
                </a:solidFill>
              </a:rPr>
              <a:t>vertical EDX scan</a:t>
            </a:r>
          </a:p>
        </p:txBody>
      </p:sp>
      <p:pic>
        <p:nvPicPr>
          <p:cNvPr id="23" name="Picture 22"/>
          <p:cNvPicPr>
            <a:picLocks noChangeAspect="1"/>
          </p:cNvPicPr>
          <p:nvPr/>
        </p:nvPicPr>
        <p:blipFill>
          <a:blip r:embed="rId5"/>
          <a:stretch>
            <a:fillRect/>
          </a:stretch>
        </p:blipFill>
        <p:spPr>
          <a:xfrm>
            <a:off x="7632200" y="1327730"/>
            <a:ext cx="1056409" cy="995795"/>
          </a:xfrm>
          <a:prstGeom prst="rect">
            <a:avLst/>
          </a:prstGeom>
        </p:spPr>
      </p:pic>
      <p:pic>
        <p:nvPicPr>
          <p:cNvPr id="24" name="Picture 23"/>
          <p:cNvPicPr>
            <a:picLocks noChangeAspect="1"/>
          </p:cNvPicPr>
          <p:nvPr/>
        </p:nvPicPr>
        <p:blipFill>
          <a:blip r:embed="rId5"/>
          <a:stretch>
            <a:fillRect/>
          </a:stretch>
        </p:blipFill>
        <p:spPr>
          <a:xfrm>
            <a:off x="11069662" y="1327649"/>
            <a:ext cx="960372" cy="905268"/>
          </a:xfrm>
          <a:prstGeom prst="rect">
            <a:avLst/>
          </a:prstGeom>
        </p:spPr>
      </p:pic>
      <p:sp>
        <p:nvSpPr>
          <p:cNvPr id="25" name="TextBox 24"/>
          <p:cNvSpPr txBox="1"/>
          <p:nvPr/>
        </p:nvSpPr>
        <p:spPr>
          <a:xfrm>
            <a:off x="4931792" y="3843044"/>
            <a:ext cx="6785085" cy="369332"/>
          </a:xfrm>
          <a:prstGeom prst="rect">
            <a:avLst/>
          </a:prstGeom>
          <a:noFill/>
        </p:spPr>
        <p:txBody>
          <a:bodyPr wrap="square" rtlCol="0">
            <a:spAutoFit/>
          </a:bodyPr>
          <a:lstStyle/>
          <a:p>
            <a:pPr algn="l"/>
            <a:r>
              <a:rPr lang="en-US" dirty="0" smtClean="0"/>
              <a:t>There is a flat area of Si in SD which is from SD.</a:t>
            </a:r>
          </a:p>
        </p:txBody>
      </p:sp>
    </p:spTree>
    <p:extLst>
      <p:ext uri="{BB962C8B-B14F-4D97-AF65-F5344CB8AC3E}">
        <p14:creationId xmlns:p14="http://schemas.microsoft.com/office/powerpoint/2010/main" val="4036467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32</a:t>
            </a:fld>
            <a:endParaRPr lang="en-US"/>
          </a:p>
        </p:txBody>
      </p:sp>
      <p:sp>
        <p:nvSpPr>
          <p:cNvPr id="6" name="TextBox 5"/>
          <p:cNvSpPr txBox="1"/>
          <p:nvPr/>
        </p:nvSpPr>
        <p:spPr>
          <a:xfrm>
            <a:off x="64655" y="57090"/>
            <a:ext cx="8040984" cy="400110"/>
          </a:xfrm>
          <a:prstGeom prst="rect">
            <a:avLst/>
          </a:prstGeom>
          <a:noFill/>
        </p:spPr>
        <p:txBody>
          <a:bodyPr wrap="none" rtlCol="0">
            <a:spAutoFit/>
          </a:bodyPr>
          <a:lstStyle/>
          <a:p>
            <a:r>
              <a:rPr lang="en-US" sz="2000" b="1" dirty="0" smtClean="0"/>
              <a:t>SD v10 – composition as a function of acquisition time</a:t>
            </a:r>
            <a:endParaRPr lang="en-US" sz="2000" b="1" dirty="0"/>
          </a:p>
        </p:txBody>
      </p:sp>
      <p:graphicFrame>
        <p:nvGraphicFramePr>
          <p:cNvPr id="7" name="Object 6"/>
          <p:cNvGraphicFramePr>
            <a:graphicFrameLocks noChangeAspect="1"/>
          </p:cNvGraphicFramePr>
          <p:nvPr>
            <p:extLst>
              <p:ext uri="{D42A27DB-BD31-4B8C-83A1-F6EECF244321}">
                <p14:modId xmlns:p14="http://schemas.microsoft.com/office/powerpoint/2010/main" val="690169487"/>
              </p:ext>
            </p:extLst>
          </p:nvPr>
        </p:nvGraphicFramePr>
        <p:xfrm>
          <a:off x="2872555" y="322292"/>
          <a:ext cx="5189057" cy="3970575"/>
        </p:xfrm>
        <a:graphic>
          <a:graphicData uri="http://schemas.openxmlformats.org/presentationml/2006/ole">
            <mc:AlternateContent xmlns:mc="http://schemas.openxmlformats.org/markup-compatibility/2006">
              <mc:Choice xmlns:v="urn:schemas-microsoft-com:vml" Requires="v">
                <p:oleObj spid="_x0000_s5300" name="Graph" r:id="rId3" imgW="3920760" imgH="3000960" progId="Origin50.Graph">
                  <p:embed/>
                </p:oleObj>
              </mc:Choice>
              <mc:Fallback>
                <p:oleObj name="Graph" r:id="rId3" imgW="3920760" imgH="3000960" progId="Origin50.Graph">
                  <p:embed/>
                  <p:pic>
                    <p:nvPicPr>
                      <p:cNvPr id="0" name=""/>
                      <p:cNvPicPr/>
                      <p:nvPr/>
                    </p:nvPicPr>
                    <p:blipFill>
                      <a:blip r:embed="rId4"/>
                      <a:stretch>
                        <a:fillRect/>
                      </a:stretch>
                    </p:blipFill>
                    <p:spPr>
                      <a:xfrm>
                        <a:off x="2872555" y="322292"/>
                        <a:ext cx="5189057" cy="3970575"/>
                      </a:xfrm>
                      <a:prstGeom prst="rect">
                        <a:avLst/>
                      </a:prstGeom>
                    </p:spPr>
                  </p:pic>
                </p:oleObj>
              </mc:Fallback>
            </mc:AlternateContent>
          </a:graphicData>
        </a:graphic>
      </p:graphicFrame>
      <p:grpSp>
        <p:nvGrpSpPr>
          <p:cNvPr id="8" name="Group 7"/>
          <p:cNvGrpSpPr/>
          <p:nvPr/>
        </p:nvGrpSpPr>
        <p:grpSpPr>
          <a:xfrm>
            <a:off x="6820582" y="304800"/>
            <a:ext cx="5219018" cy="3993499"/>
            <a:chOff x="5638800" y="552053"/>
            <a:chExt cx="6946513" cy="5315347"/>
          </a:xfrm>
        </p:grpSpPr>
        <p:graphicFrame>
          <p:nvGraphicFramePr>
            <p:cNvPr id="9" name="Object 8"/>
            <p:cNvGraphicFramePr>
              <a:graphicFrameLocks noChangeAspect="1"/>
            </p:cNvGraphicFramePr>
            <p:nvPr>
              <p:extLst/>
            </p:nvPr>
          </p:nvGraphicFramePr>
          <p:xfrm>
            <a:off x="5638800" y="552053"/>
            <a:ext cx="6946513" cy="5315347"/>
          </p:xfrm>
          <a:graphic>
            <a:graphicData uri="http://schemas.openxmlformats.org/presentationml/2006/ole">
              <mc:AlternateContent xmlns:mc="http://schemas.openxmlformats.org/markup-compatibility/2006">
                <mc:Choice xmlns:v="urn:schemas-microsoft-com:vml" Requires="v">
                  <p:oleObj spid="_x0000_s5301" name="Graph" r:id="rId5" imgW="3920760" imgH="3000960" progId="Origin50.Graph">
                    <p:embed/>
                  </p:oleObj>
                </mc:Choice>
                <mc:Fallback>
                  <p:oleObj name="Graph" r:id="rId5" imgW="3920760" imgH="3000960" progId="Origin50.Graph">
                    <p:embed/>
                    <p:pic>
                      <p:nvPicPr>
                        <p:cNvPr id="0" name=""/>
                        <p:cNvPicPr/>
                        <p:nvPr/>
                      </p:nvPicPr>
                      <p:blipFill>
                        <a:blip r:embed="rId6"/>
                        <a:stretch>
                          <a:fillRect/>
                        </a:stretch>
                      </p:blipFill>
                      <p:spPr>
                        <a:xfrm>
                          <a:off x="5638800" y="552053"/>
                          <a:ext cx="6946513" cy="5315347"/>
                        </a:xfrm>
                        <a:prstGeom prst="rect">
                          <a:avLst/>
                        </a:prstGeom>
                      </p:spPr>
                    </p:pic>
                  </p:oleObj>
                </mc:Fallback>
              </mc:AlternateContent>
            </a:graphicData>
          </a:graphic>
        </p:graphicFrame>
        <p:cxnSp>
          <p:nvCxnSpPr>
            <p:cNvPr id="10" name="Straight Arrow Connector 9"/>
            <p:cNvCxnSpPr/>
            <p:nvPr/>
          </p:nvCxnSpPr>
          <p:spPr bwMode="auto">
            <a:xfrm flipH="1">
              <a:off x="6934200" y="1828800"/>
              <a:ext cx="762000" cy="0"/>
            </a:xfrm>
            <a:prstGeom prst="straightConnector1">
              <a:avLst/>
            </a:prstGeom>
            <a:solidFill>
              <a:schemeClr val="tx2"/>
            </a:solidFill>
            <a:ln w="38100" cap="flat" cmpd="sng" algn="ctr">
              <a:solidFill>
                <a:srgbClr val="2006BA"/>
              </a:solidFill>
              <a:prstDash val="solid"/>
              <a:round/>
              <a:headEnd type="none" w="med" len="med"/>
              <a:tailEnd type="triangle"/>
            </a:ln>
            <a:effectLst/>
          </p:spPr>
        </p:cxnSp>
        <p:cxnSp>
          <p:nvCxnSpPr>
            <p:cNvPr id="11" name="Straight Arrow Connector 10"/>
            <p:cNvCxnSpPr/>
            <p:nvPr/>
          </p:nvCxnSpPr>
          <p:spPr bwMode="auto">
            <a:xfrm flipH="1">
              <a:off x="6934200" y="2895600"/>
              <a:ext cx="762000" cy="0"/>
            </a:xfrm>
            <a:prstGeom prst="straightConnector1">
              <a:avLst/>
            </a:prstGeom>
            <a:solidFill>
              <a:schemeClr val="tx2"/>
            </a:solidFill>
            <a:ln w="38100" cap="flat" cmpd="sng" algn="ctr">
              <a:solidFill>
                <a:srgbClr val="FF0000"/>
              </a:solidFill>
              <a:prstDash val="solid"/>
              <a:round/>
              <a:headEnd type="none" w="med" len="med"/>
              <a:tailEnd type="triangle"/>
            </a:ln>
            <a:effectLst/>
          </p:spPr>
        </p:cxnSp>
        <p:cxnSp>
          <p:nvCxnSpPr>
            <p:cNvPr id="12" name="Straight Arrow Connector 11"/>
            <p:cNvCxnSpPr/>
            <p:nvPr/>
          </p:nvCxnSpPr>
          <p:spPr bwMode="auto">
            <a:xfrm flipH="1">
              <a:off x="6934200" y="4343400"/>
              <a:ext cx="762000" cy="0"/>
            </a:xfrm>
            <a:prstGeom prst="straightConnector1">
              <a:avLst/>
            </a:prstGeom>
            <a:solidFill>
              <a:schemeClr val="tx2"/>
            </a:solidFill>
            <a:ln w="38100"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a:off x="11049000" y="2209800"/>
              <a:ext cx="533400" cy="0"/>
            </a:xfrm>
            <a:prstGeom prst="straightConnector1">
              <a:avLst/>
            </a:prstGeom>
            <a:solidFill>
              <a:schemeClr val="tx2"/>
            </a:solidFill>
            <a:ln w="38100" cap="flat" cmpd="sng" algn="ctr">
              <a:solidFill>
                <a:srgbClr val="00E668"/>
              </a:solidFill>
              <a:prstDash val="solid"/>
              <a:round/>
              <a:headEnd type="none" w="med" len="med"/>
              <a:tailEnd type="triangle"/>
            </a:ln>
            <a:effectLst/>
          </p:spPr>
        </p:cxnSp>
      </p:grpSp>
      <p:grpSp>
        <p:nvGrpSpPr>
          <p:cNvPr id="14" name="Group 13"/>
          <p:cNvGrpSpPr/>
          <p:nvPr/>
        </p:nvGrpSpPr>
        <p:grpSpPr>
          <a:xfrm>
            <a:off x="53609" y="685800"/>
            <a:ext cx="3279734" cy="3147766"/>
            <a:chOff x="232081" y="1100952"/>
            <a:chExt cx="2710524" cy="2601459"/>
          </a:xfrm>
        </p:grpSpPr>
        <p:pic>
          <p:nvPicPr>
            <p:cNvPr id="15" name="Picture 14"/>
            <p:cNvPicPr>
              <a:picLocks noChangeAspect="1"/>
            </p:cNvPicPr>
            <p:nvPr/>
          </p:nvPicPr>
          <p:blipFill>
            <a:blip r:embed="rId7"/>
            <a:stretch>
              <a:fillRect/>
            </a:stretch>
          </p:blipFill>
          <p:spPr>
            <a:xfrm>
              <a:off x="232081" y="1100952"/>
              <a:ext cx="2710524" cy="2601459"/>
            </a:xfrm>
            <a:prstGeom prst="rect">
              <a:avLst/>
            </a:prstGeom>
          </p:spPr>
        </p:pic>
        <p:sp>
          <p:nvSpPr>
            <p:cNvPr id="16" name="TextBox 15"/>
            <p:cNvSpPr txBox="1"/>
            <p:nvPr/>
          </p:nvSpPr>
          <p:spPr>
            <a:xfrm>
              <a:off x="1948422" y="1161142"/>
              <a:ext cx="994183" cy="369332"/>
            </a:xfrm>
            <a:prstGeom prst="rect">
              <a:avLst/>
            </a:prstGeom>
            <a:noFill/>
          </p:spPr>
          <p:txBody>
            <a:bodyPr wrap="none" rtlCol="0">
              <a:spAutoFit/>
            </a:bodyPr>
            <a:lstStyle/>
            <a:p>
              <a:r>
                <a:rPr lang="en-US" dirty="0" smtClean="0">
                  <a:solidFill>
                    <a:srgbClr val="FFFF00"/>
                  </a:solidFill>
                </a:rPr>
                <a:t>Si map</a:t>
              </a:r>
              <a:endParaRPr lang="en-US" dirty="0">
                <a:solidFill>
                  <a:srgbClr val="FFFF00"/>
                </a:solidFill>
              </a:endParaRPr>
            </a:p>
          </p:txBody>
        </p:sp>
      </p:grpSp>
      <p:sp>
        <p:nvSpPr>
          <p:cNvPr id="17" name="TextBox 16"/>
          <p:cNvSpPr txBox="1"/>
          <p:nvPr/>
        </p:nvSpPr>
        <p:spPr>
          <a:xfrm>
            <a:off x="3975404" y="4102108"/>
            <a:ext cx="3330395" cy="369332"/>
          </a:xfrm>
          <a:prstGeom prst="rect">
            <a:avLst/>
          </a:prstGeom>
          <a:noFill/>
        </p:spPr>
        <p:txBody>
          <a:bodyPr wrap="square" rtlCol="0">
            <a:spAutoFit/>
          </a:bodyPr>
          <a:lstStyle/>
          <a:p>
            <a:r>
              <a:rPr lang="en-US" dirty="0" smtClean="0"/>
              <a:t>Quantification without Si</a:t>
            </a:r>
            <a:endParaRPr lang="en-US" dirty="0"/>
          </a:p>
        </p:txBody>
      </p:sp>
      <p:sp>
        <p:nvSpPr>
          <p:cNvPr id="18" name="TextBox 17"/>
          <p:cNvSpPr txBox="1"/>
          <p:nvPr/>
        </p:nvSpPr>
        <p:spPr>
          <a:xfrm>
            <a:off x="7955701" y="4108201"/>
            <a:ext cx="3330395" cy="369332"/>
          </a:xfrm>
          <a:prstGeom prst="rect">
            <a:avLst/>
          </a:prstGeom>
          <a:noFill/>
        </p:spPr>
        <p:txBody>
          <a:bodyPr wrap="square" rtlCol="0">
            <a:spAutoFit/>
          </a:bodyPr>
          <a:lstStyle/>
          <a:p>
            <a:r>
              <a:rPr lang="en-US" dirty="0" smtClean="0"/>
              <a:t>Quantification with Si</a:t>
            </a:r>
            <a:endParaRPr lang="en-US" dirty="0"/>
          </a:p>
        </p:txBody>
      </p:sp>
      <p:cxnSp>
        <p:nvCxnSpPr>
          <p:cNvPr id="19" name="Straight Arrow Connector 18"/>
          <p:cNvCxnSpPr/>
          <p:nvPr/>
        </p:nvCxnSpPr>
        <p:spPr bwMode="auto">
          <a:xfrm flipH="1" flipV="1">
            <a:off x="1905000" y="2590800"/>
            <a:ext cx="214051" cy="457200"/>
          </a:xfrm>
          <a:prstGeom prst="straightConnector1">
            <a:avLst/>
          </a:prstGeom>
          <a:solidFill>
            <a:schemeClr val="tx2"/>
          </a:solidFill>
          <a:ln w="34925" cap="flat" cmpd="sng" algn="ctr">
            <a:solidFill>
              <a:srgbClr val="FFFF00"/>
            </a:solidFill>
            <a:prstDash val="solid"/>
            <a:round/>
            <a:headEnd type="none" w="med" len="med"/>
            <a:tailEnd type="triangle"/>
          </a:ln>
          <a:effectLst/>
        </p:spPr>
      </p:cxnSp>
      <p:sp>
        <p:nvSpPr>
          <p:cNvPr id="20" name="TextBox 19"/>
          <p:cNvSpPr txBox="1"/>
          <p:nvPr/>
        </p:nvSpPr>
        <p:spPr>
          <a:xfrm>
            <a:off x="982792" y="3128536"/>
            <a:ext cx="2295180" cy="369332"/>
          </a:xfrm>
          <a:prstGeom prst="rect">
            <a:avLst/>
          </a:prstGeom>
          <a:noFill/>
        </p:spPr>
        <p:txBody>
          <a:bodyPr wrap="none" rtlCol="0">
            <a:spAutoFit/>
          </a:bodyPr>
          <a:lstStyle/>
          <a:p>
            <a:r>
              <a:rPr lang="en-US" dirty="0" smtClean="0">
                <a:solidFill>
                  <a:srgbClr val="FFFF00"/>
                </a:solidFill>
              </a:rPr>
              <a:t>Quantification box</a:t>
            </a:r>
            <a:endParaRPr lang="en-US" dirty="0">
              <a:solidFill>
                <a:srgbClr val="FFFF00"/>
              </a:solidFill>
            </a:endParaRPr>
          </a:p>
        </p:txBody>
      </p:sp>
      <p:sp>
        <p:nvSpPr>
          <p:cNvPr id="21" name="TextBox 20"/>
          <p:cNvSpPr txBox="1"/>
          <p:nvPr/>
        </p:nvSpPr>
        <p:spPr>
          <a:xfrm>
            <a:off x="77938" y="4752485"/>
            <a:ext cx="11961662" cy="923330"/>
          </a:xfrm>
          <a:prstGeom prst="rect">
            <a:avLst/>
          </a:prstGeom>
          <a:noFill/>
        </p:spPr>
        <p:txBody>
          <a:bodyPr wrap="square" rtlCol="0">
            <a:spAutoFit/>
          </a:bodyPr>
          <a:lstStyle/>
          <a:p>
            <a:pPr marL="342900" indent="-342900">
              <a:buAutoNum type="arabicPeriod"/>
            </a:pPr>
            <a:r>
              <a:rPr lang="en-US" dirty="0" smtClean="0"/>
              <a:t>EDX quantification was done every 1 minute to monitor composition change. </a:t>
            </a:r>
          </a:p>
          <a:p>
            <a:pPr marL="342900" indent="-342900">
              <a:buAutoNum type="arabicPeriod"/>
            </a:pPr>
            <a:r>
              <a:rPr lang="en-US" dirty="0" smtClean="0"/>
              <a:t>Se% was found to be gradually decreasing</a:t>
            </a:r>
            <a:r>
              <a:rPr lang="en-US" dirty="0"/>
              <a:t> </a:t>
            </a:r>
            <a:r>
              <a:rPr lang="en-US" dirty="0" smtClean="0"/>
              <a:t>and Si% was increasing during EDX mapping. There was also a small increase in Ge%</a:t>
            </a:r>
            <a:endParaRPr lang="en-US" dirty="0"/>
          </a:p>
        </p:txBody>
      </p:sp>
    </p:spTree>
    <p:extLst>
      <p:ext uri="{BB962C8B-B14F-4D97-AF65-F5344CB8AC3E}">
        <p14:creationId xmlns:p14="http://schemas.microsoft.com/office/powerpoint/2010/main" val="15059160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33</a:t>
            </a:fld>
            <a:endParaRPr lang="en-US"/>
          </a:p>
        </p:txBody>
      </p:sp>
      <p:pic>
        <p:nvPicPr>
          <p:cNvPr id="6" name="Content Placeholder 3"/>
          <p:cNvPicPr>
            <a:picLocks noGrp="1" noChangeAspect="1"/>
          </p:cNvPicPr>
          <p:nvPr/>
        </p:nvPicPr>
        <p:blipFill>
          <a:blip r:embed="rId2"/>
          <a:stretch>
            <a:fillRect/>
          </a:stretch>
        </p:blipFill>
        <p:spPr>
          <a:xfrm>
            <a:off x="115456" y="1125431"/>
            <a:ext cx="3932994" cy="1312969"/>
          </a:xfrm>
          <a:prstGeom prst="rect">
            <a:avLst/>
          </a:prstGeom>
        </p:spPr>
      </p:pic>
      <p:sp>
        <p:nvSpPr>
          <p:cNvPr id="7" name="TextBox 6"/>
          <p:cNvSpPr txBox="1"/>
          <p:nvPr/>
        </p:nvSpPr>
        <p:spPr>
          <a:xfrm>
            <a:off x="34636" y="781865"/>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1min</a:t>
            </a:r>
            <a:endParaRPr lang="en-US" dirty="0"/>
          </a:p>
        </p:txBody>
      </p:sp>
      <p:pic>
        <p:nvPicPr>
          <p:cNvPr id="8" name="Picture 7"/>
          <p:cNvPicPr>
            <a:picLocks noChangeAspect="1"/>
          </p:cNvPicPr>
          <p:nvPr/>
        </p:nvPicPr>
        <p:blipFill>
          <a:blip r:embed="rId3"/>
          <a:stretch>
            <a:fillRect/>
          </a:stretch>
        </p:blipFill>
        <p:spPr>
          <a:xfrm>
            <a:off x="4142321" y="1133764"/>
            <a:ext cx="3909335" cy="1312969"/>
          </a:xfrm>
          <a:prstGeom prst="rect">
            <a:avLst/>
          </a:prstGeom>
        </p:spPr>
      </p:pic>
      <p:sp>
        <p:nvSpPr>
          <p:cNvPr id="9" name="TextBox 8"/>
          <p:cNvSpPr txBox="1"/>
          <p:nvPr/>
        </p:nvSpPr>
        <p:spPr>
          <a:xfrm>
            <a:off x="4032286" y="812795"/>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a:t>
            </a:r>
            <a:r>
              <a:rPr lang="en-US" dirty="0" smtClean="0"/>
              <a:t>min</a:t>
            </a:r>
            <a:endParaRPr lang="en-US" dirty="0"/>
          </a:p>
        </p:txBody>
      </p:sp>
      <p:pic>
        <p:nvPicPr>
          <p:cNvPr id="10" name="Picture 9"/>
          <p:cNvPicPr>
            <a:picLocks noChangeAspect="1"/>
          </p:cNvPicPr>
          <p:nvPr/>
        </p:nvPicPr>
        <p:blipFill>
          <a:blip r:embed="rId4"/>
          <a:stretch>
            <a:fillRect/>
          </a:stretch>
        </p:blipFill>
        <p:spPr>
          <a:xfrm>
            <a:off x="8134290" y="1133764"/>
            <a:ext cx="3937641" cy="1312547"/>
          </a:xfrm>
          <a:prstGeom prst="rect">
            <a:avLst/>
          </a:prstGeom>
        </p:spPr>
      </p:pic>
      <p:sp>
        <p:nvSpPr>
          <p:cNvPr id="11" name="TextBox 10"/>
          <p:cNvSpPr txBox="1"/>
          <p:nvPr/>
        </p:nvSpPr>
        <p:spPr>
          <a:xfrm>
            <a:off x="8079244" y="812795"/>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4min</a:t>
            </a:r>
            <a:endParaRPr lang="en-US" dirty="0"/>
          </a:p>
        </p:txBody>
      </p:sp>
      <p:pic>
        <p:nvPicPr>
          <p:cNvPr id="12" name="Picture 11"/>
          <p:cNvPicPr>
            <a:picLocks noChangeAspect="1"/>
          </p:cNvPicPr>
          <p:nvPr/>
        </p:nvPicPr>
        <p:blipFill>
          <a:blip r:embed="rId5"/>
          <a:stretch>
            <a:fillRect/>
          </a:stretch>
        </p:blipFill>
        <p:spPr>
          <a:xfrm>
            <a:off x="103911" y="2871147"/>
            <a:ext cx="3915250" cy="1312969"/>
          </a:xfrm>
          <a:prstGeom prst="rect">
            <a:avLst/>
          </a:prstGeom>
        </p:spPr>
      </p:pic>
      <p:sp>
        <p:nvSpPr>
          <p:cNvPr id="13" name="TextBox 12"/>
          <p:cNvSpPr txBox="1"/>
          <p:nvPr/>
        </p:nvSpPr>
        <p:spPr>
          <a:xfrm>
            <a:off x="34636" y="2535391"/>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a:t>
            </a:r>
            <a:r>
              <a:rPr lang="en-US" dirty="0" smtClean="0"/>
              <a:t>min</a:t>
            </a:r>
            <a:endParaRPr lang="en-US" dirty="0"/>
          </a:p>
        </p:txBody>
      </p:sp>
      <p:pic>
        <p:nvPicPr>
          <p:cNvPr id="14" name="Picture 13"/>
          <p:cNvPicPr>
            <a:picLocks noChangeAspect="1"/>
          </p:cNvPicPr>
          <p:nvPr/>
        </p:nvPicPr>
        <p:blipFill>
          <a:blip r:embed="rId6"/>
          <a:stretch>
            <a:fillRect/>
          </a:stretch>
        </p:blipFill>
        <p:spPr>
          <a:xfrm>
            <a:off x="4151744" y="2881183"/>
            <a:ext cx="3855498" cy="1292896"/>
          </a:xfrm>
          <a:prstGeom prst="rect">
            <a:avLst/>
          </a:prstGeom>
        </p:spPr>
      </p:pic>
      <p:sp>
        <p:nvSpPr>
          <p:cNvPr id="15" name="TextBox 14"/>
          <p:cNvSpPr txBox="1"/>
          <p:nvPr/>
        </p:nvSpPr>
        <p:spPr>
          <a:xfrm>
            <a:off x="4032285" y="2535391"/>
            <a:ext cx="600689"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8min</a:t>
            </a:r>
            <a:endParaRPr lang="en-US" dirty="0"/>
          </a:p>
        </p:txBody>
      </p:sp>
      <p:pic>
        <p:nvPicPr>
          <p:cNvPr id="16" name="Picture 15"/>
          <p:cNvPicPr>
            <a:picLocks noChangeAspect="1"/>
          </p:cNvPicPr>
          <p:nvPr/>
        </p:nvPicPr>
        <p:blipFill>
          <a:blip r:embed="rId7"/>
          <a:stretch>
            <a:fillRect/>
          </a:stretch>
        </p:blipFill>
        <p:spPr>
          <a:xfrm>
            <a:off x="8134290" y="2871147"/>
            <a:ext cx="3870630" cy="1294114"/>
          </a:xfrm>
          <a:prstGeom prst="rect">
            <a:avLst/>
          </a:prstGeom>
        </p:spPr>
      </p:pic>
      <p:sp>
        <p:nvSpPr>
          <p:cNvPr id="17" name="TextBox 16"/>
          <p:cNvSpPr txBox="1"/>
          <p:nvPr/>
        </p:nvSpPr>
        <p:spPr>
          <a:xfrm>
            <a:off x="8079244" y="2514600"/>
            <a:ext cx="707070" cy="33575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10min</a:t>
            </a:r>
            <a:endParaRPr lang="en-US" dirty="0"/>
          </a:p>
        </p:txBody>
      </p:sp>
      <p:sp>
        <p:nvSpPr>
          <p:cNvPr id="18" name="TextBox 17"/>
          <p:cNvSpPr txBox="1"/>
          <p:nvPr/>
        </p:nvSpPr>
        <p:spPr>
          <a:xfrm>
            <a:off x="64655" y="57090"/>
            <a:ext cx="6612708" cy="400110"/>
          </a:xfrm>
          <a:prstGeom prst="rect">
            <a:avLst/>
          </a:prstGeom>
          <a:noFill/>
        </p:spPr>
        <p:txBody>
          <a:bodyPr wrap="none" rtlCol="0">
            <a:spAutoFit/>
          </a:bodyPr>
          <a:lstStyle/>
          <a:p>
            <a:r>
              <a:rPr lang="en-US" sz="2000" b="1" dirty="0" smtClean="0"/>
              <a:t>SD v12 – EDX mapping over acquisition time</a:t>
            </a:r>
            <a:endParaRPr lang="en-US" sz="2000" b="1" dirty="0"/>
          </a:p>
        </p:txBody>
      </p:sp>
      <p:sp>
        <p:nvSpPr>
          <p:cNvPr id="19" name="TextBox 18"/>
          <p:cNvSpPr txBox="1"/>
          <p:nvPr/>
        </p:nvSpPr>
        <p:spPr>
          <a:xfrm>
            <a:off x="34636" y="4288917"/>
            <a:ext cx="11984184" cy="923330"/>
          </a:xfrm>
          <a:prstGeom prst="rect">
            <a:avLst/>
          </a:prstGeom>
          <a:noFill/>
        </p:spPr>
        <p:txBody>
          <a:bodyPr wrap="square" rtlCol="0">
            <a:spAutoFit/>
          </a:bodyPr>
          <a:lstStyle/>
          <a:p>
            <a:r>
              <a:rPr lang="en-US" dirty="0" smtClean="0"/>
              <a:t>Se was gradually moving out of the cell during EDX mapping, </a:t>
            </a:r>
            <a:r>
              <a:rPr lang="en-US" dirty="0"/>
              <a:t>while Ge and As maps showed no obvious change.</a:t>
            </a:r>
          </a:p>
          <a:p>
            <a:endParaRPr lang="en-US" dirty="0"/>
          </a:p>
        </p:txBody>
      </p:sp>
    </p:spTree>
    <p:extLst>
      <p:ext uri="{BB962C8B-B14F-4D97-AF65-F5344CB8AC3E}">
        <p14:creationId xmlns:p14="http://schemas.microsoft.com/office/powerpoint/2010/main" val="23566272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57" y="99462"/>
            <a:ext cx="10983383" cy="527050"/>
          </a:xfrm>
        </p:spPr>
        <p:txBody>
          <a:bodyPr/>
          <a:lstStyle/>
          <a:p>
            <a:r>
              <a:rPr lang="en-US" dirty="0" smtClean="0"/>
              <a:t>Comparison of EDX collection efficiency</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955809439"/>
              </p:ext>
            </p:extLst>
          </p:nvPr>
        </p:nvGraphicFramePr>
        <p:xfrm>
          <a:off x="6636494" y="757581"/>
          <a:ext cx="5536734" cy="2072640"/>
        </p:xfrm>
        <a:graphic>
          <a:graphicData uri="http://schemas.openxmlformats.org/drawingml/2006/table">
            <a:tbl>
              <a:tblPr firstRow="1" bandRow="1">
                <a:tableStyleId>{5C22544A-7EE6-4342-B048-85BDC9FD1C3A}</a:tableStyleId>
              </a:tblPr>
              <a:tblGrid>
                <a:gridCol w="1471186"/>
                <a:gridCol w="1045029"/>
                <a:gridCol w="1036320"/>
                <a:gridCol w="1074609"/>
                <a:gridCol w="909590"/>
              </a:tblGrid>
              <a:tr h="345511">
                <a:tc>
                  <a:txBody>
                    <a:bodyPr/>
                    <a:lstStyle/>
                    <a:p>
                      <a:endParaRPr lang="en-US" dirty="0"/>
                    </a:p>
                  </a:txBody>
                  <a:tcPr/>
                </a:tc>
                <a:tc>
                  <a:txBody>
                    <a:bodyPr/>
                    <a:lstStyle/>
                    <a:p>
                      <a:r>
                        <a:rPr lang="en-US" sz="1400" dirty="0" err="1" smtClean="0"/>
                        <a:t>Tecnai</a:t>
                      </a:r>
                      <a:r>
                        <a:rPr lang="en-US" sz="1400" dirty="0" smtClean="0"/>
                        <a:t> (200kV)</a:t>
                      </a:r>
                      <a:endParaRPr lang="en-US" sz="1400" dirty="0"/>
                    </a:p>
                  </a:txBody>
                  <a:tcPr/>
                </a:tc>
                <a:tc>
                  <a:txBody>
                    <a:bodyPr/>
                    <a:lstStyle/>
                    <a:p>
                      <a:r>
                        <a:rPr lang="en-US" sz="1400" dirty="0" smtClean="0"/>
                        <a:t>Osiris (200kV)</a:t>
                      </a:r>
                      <a:endParaRPr lang="en-US" sz="1400" dirty="0"/>
                    </a:p>
                  </a:txBody>
                  <a:tcPr/>
                </a:tc>
                <a:tc>
                  <a:txBody>
                    <a:bodyPr/>
                    <a:lstStyle/>
                    <a:p>
                      <a:r>
                        <a:rPr lang="en-US" sz="1400" dirty="0" smtClean="0"/>
                        <a:t>Themis (200kV)</a:t>
                      </a:r>
                      <a:endParaRPr lang="en-US" sz="1400" dirty="0"/>
                    </a:p>
                  </a:txBody>
                  <a:tcPr/>
                </a:tc>
                <a:tc>
                  <a:txBody>
                    <a:bodyPr/>
                    <a:lstStyle/>
                    <a:p>
                      <a:r>
                        <a:rPr lang="en-US" sz="1400" dirty="0" smtClean="0"/>
                        <a:t>Themis (80kV)</a:t>
                      </a:r>
                      <a:endParaRPr lang="en-US" sz="1400" dirty="0"/>
                    </a:p>
                  </a:txBody>
                  <a:tcPr/>
                </a:tc>
              </a:tr>
              <a:tr h="370840">
                <a:tc>
                  <a:txBody>
                    <a:bodyPr/>
                    <a:lstStyle/>
                    <a:p>
                      <a:r>
                        <a:rPr lang="en-US" sz="1400" dirty="0" smtClean="0"/>
                        <a:t>Beam current (</a:t>
                      </a:r>
                      <a:r>
                        <a:rPr lang="en-US" sz="1400" dirty="0" err="1" smtClean="0"/>
                        <a:t>nA</a:t>
                      </a:r>
                      <a:r>
                        <a:rPr lang="en-US" sz="1400" dirty="0" smtClean="0"/>
                        <a:t>)</a:t>
                      </a:r>
                      <a:endParaRPr lang="en-US" sz="1400" dirty="0"/>
                    </a:p>
                  </a:txBody>
                  <a:tcPr/>
                </a:tc>
                <a:tc>
                  <a:txBody>
                    <a:bodyPr/>
                    <a:lstStyle/>
                    <a:p>
                      <a:r>
                        <a:rPr lang="en-US" sz="1400" dirty="0" smtClean="0"/>
                        <a:t>1.0</a:t>
                      </a:r>
                      <a:endParaRPr lang="en-US" sz="1400" dirty="0"/>
                    </a:p>
                  </a:txBody>
                  <a:tcPr/>
                </a:tc>
                <a:tc>
                  <a:txBody>
                    <a:bodyPr/>
                    <a:lstStyle/>
                    <a:p>
                      <a:r>
                        <a:rPr lang="en-US" sz="1400" dirty="0" smtClean="0"/>
                        <a:t>0.31</a:t>
                      </a:r>
                      <a:endParaRPr lang="en-US" sz="1400" dirty="0"/>
                    </a:p>
                  </a:txBody>
                  <a:tcPr/>
                </a:tc>
                <a:tc>
                  <a:txBody>
                    <a:bodyPr/>
                    <a:lstStyle/>
                    <a:p>
                      <a:r>
                        <a:rPr lang="en-US" sz="1400" dirty="0" smtClean="0"/>
                        <a:t>1.0</a:t>
                      </a:r>
                      <a:endParaRPr lang="en-US" sz="1400" dirty="0"/>
                    </a:p>
                  </a:txBody>
                  <a:tcPr/>
                </a:tc>
                <a:tc>
                  <a:txBody>
                    <a:bodyPr/>
                    <a:lstStyle/>
                    <a:p>
                      <a:r>
                        <a:rPr lang="en-US" sz="1400" dirty="0" smtClean="0"/>
                        <a:t>1.0</a:t>
                      </a:r>
                      <a:endParaRPr lang="en-US" sz="1400" dirty="0"/>
                    </a:p>
                  </a:txBody>
                  <a:tcPr/>
                </a:tc>
              </a:tr>
              <a:tr h="370840">
                <a:tc>
                  <a:txBody>
                    <a:bodyPr/>
                    <a:lstStyle/>
                    <a:p>
                      <a:r>
                        <a:rPr lang="en-US" sz="1400" dirty="0" smtClean="0"/>
                        <a:t>Se peak count</a:t>
                      </a:r>
                      <a:r>
                        <a:rPr lang="en-US" sz="1400" baseline="0" dirty="0" smtClean="0"/>
                        <a:t> rate (cps/eV)</a:t>
                      </a:r>
                      <a:endParaRPr lang="en-US" sz="1400" dirty="0"/>
                    </a:p>
                  </a:txBody>
                  <a:tcPr/>
                </a:tc>
                <a:tc>
                  <a:txBody>
                    <a:bodyPr/>
                    <a:lstStyle/>
                    <a:p>
                      <a:r>
                        <a:rPr lang="en-US" sz="1400" dirty="0" smtClean="0"/>
                        <a:t>1.2</a:t>
                      </a:r>
                      <a:endParaRPr lang="en-US" sz="1400" dirty="0"/>
                    </a:p>
                  </a:txBody>
                  <a:tcPr/>
                </a:tc>
                <a:tc>
                  <a:txBody>
                    <a:bodyPr/>
                    <a:lstStyle/>
                    <a:p>
                      <a:r>
                        <a:rPr lang="en-US" sz="1400" dirty="0" smtClean="0"/>
                        <a:t>0.8</a:t>
                      </a:r>
                      <a:endParaRPr lang="en-US" sz="1400" dirty="0"/>
                    </a:p>
                  </a:txBody>
                  <a:tcPr/>
                </a:tc>
                <a:tc>
                  <a:txBody>
                    <a:bodyPr/>
                    <a:lstStyle/>
                    <a:p>
                      <a:r>
                        <a:rPr lang="en-US" sz="1400" dirty="0" smtClean="0"/>
                        <a:t>5.4</a:t>
                      </a:r>
                      <a:endParaRPr lang="en-US" sz="1400" dirty="0"/>
                    </a:p>
                  </a:txBody>
                  <a:tcPr/>
                </a:tc>
                <a:tc>
                  <a:txBody>
                    <a:bodyPr/>
                    <a:lstStyle/>
                    <a:p>
                      <a:r>
                        <a:rPr lang="en-US" sz="1400" dirty="0" smtClean="0"/>
                        <a:t>9.0</a:t>
                      </a:r>
                      <a:endParaRPr lang="en-US" sz="1400" dirty="0"/>
                    </a:p>
                  </a:txBody>
                  <a:tcPr/>
                </a:tc>
              </a:tr>
              <a:tr h="370840">
                <a:tc>
                  <a:txBody>
                    <a:bodyPr/>
                    <a:lstStyle/>
                    <a:p>
                      <a:r>
                        <a:rPr lang="en-US" sz="1400" dirty="0" smtClean="0"/>
                        <a:t>Efficiency</a:t>
                      </a:r>
                    </a:p>
                    <a:p>
                      <a:r>
                        <a:rPr lang="en-US" sz="1400" dirty="0" smtClean="0"/>
                        <a:t>(cps/eV/</a:t>
                      </a:r>
                      <a:r>
                        <a:rPr lang="en-US" sz="1400" dirty="0" err="1" smtClean="0"/>
                        <a:t>nA</a:t>
                      </a:r>
                      <a:r>
                        <a:rPr lang="en-US" sz="1400" dirty="0" smtClean="0"/>
                        <a:t>)</a:t>
                      </a:r>
                      <a:endParaRPr lang="en-US" sz="1400" dirty="0"/>
                    </a:p>
                  </a:txBody>
                  <a:tcPr/>
                </a:tc>
                <a:tc>
                  <a:txBody>
                    <a:bodyPr/>
                    <a:lstStyle/>
                    <a:p>
                      <a:r>
                        <a:rPr lang="en-US" sz="1400" dirty="0" smtClean="0"/>
                        <a:t>1.2</a:t>
                      </a:r>
                      <a:endParaRPr lang="en-US" sz="1400" dirty="0"/>
                    </a:p>
                  </a:txBody>
                  <a:tcPr/>
                </a:tc>
                <a:tc>
                  <a:txBody>
                    <a:bodyPr/>
                    <a:lstStyle/>
                    <a:p>
                      <a:r>
                        <a:rPr lang="en-US" sz="1400" dirty="0" smtClean="0"/>
                        <a:t>2.6</a:t>
                      </a:r>
                    </a:p>
                  </a:txBody>
                  <a:tcPr/>
                </a:tc>
                <a:tc>
                  <a:txBody>
                    <a:bodyPr/>
                    <a:lstStyle/>
                    <a:p>
                      <a:r>
                        <a:rPr lang="en-US" sz="1400" dirty="0" smtClean="0"/>
                        <a:t>5.4 </a:t>
                      </a:r>
                    </a:p>
                  </a:txBody>
                  <a:tcPr/>
                </a:tc>
                <a:tc>
                  <a:txBody>
                    <a:bodyPr/>
                    <a:lstStyle/>
                    <a:p>
                      <a:r>
                        <a:rPr lang="en-US" sz="1400" dirty="0" smtClean="0"/>
                        <a:t>9.0</a:t>
                      </a:r>
                      <a:endParaRPr lang="en-US" sz="1400" dirty="0"/>
                    </a:p>
                  </a:txBody>
                  <a:tcPr/>
                </a:tc>
              </a:tr>
            </a:tbl>
          </a:graphicData>
        </a:graphic>
      </p:graphicFrame>
      <p:grpSp>
        <p:nvGrpSpPr>
          <p:cNvPr id="7" name="Group 6"/>
          <p:cNvGrpSpPr/>
          <p:nvPr/>
        </p:nvGrpSpPr>
        <p:grpSpPr>
          <a:xfrm>
            <a:off x="119395" y="704923"/>
            <a:ext cx="6435806" cy="1279897"/>
            <a:chOff x="126604" y="1177402"/>
            <a:chExt cx="7079387" cy="1703543"/>
          </a:xfrm>
        </p:grpSpPr>
        <p:pic>
          <p:nvPicPr>
            <p:cNvPr id="8" name="Picture 7"/>
            <p:cNvPicPr>
              <a:picLocks noChangeAspect="1"/>
            </p:cNvPicPr>
            <p:nvPr/>
          </p:nvPicPr>
          <p:blipFill>
            <a:blip r:embed="rId2"/>
            <a:stretch>
              <a:fillRect/>
            </a:stretch>
          </p:blipFill>
          <p:spPr>
            <a:xfrm>
              <a:off x="126604" y="1234791"/>
              <a:ext cx="7079387" cy="1646154"/>
            </a:xfrm>
            <a:prstGeom prst="rect">
              <a:avLst/>
            </a:prstGeom>
          </p:spPr>
        </p:pic>
        <p:sp>
          <p:nvSpPr>
            <p:cNvPr id="9" name="TextBox 8"/>
            <p:cNvSpPr txBox="1"/>
            <p:nvPr/>
          </p:nvSpPr>
          <p:spPr>
            <a:xfrm>
              <a:off x="5141005" y="1247490"/>
              <a:ext cx="1930337" cy="446892"/>
            </a:xfrm>
            <a:prstGeom prst="rect">
              <a:avLst/>
            </a:prstGeom>
            <a:noFill/>
          </p:spPr>
          <p:txBody>
            <a:bodyPr wrap="none" rtlCol="0">
              <a:spAutoFit/>
            </a:bodyPr>
            <a:lstStyle/>
            <a:p>
              <a:r>
                <a:rPr lang="en-US" b="1" dirty="0" err="1" smtClean="0">
                  <a:solidFill>
                    <a:srgbClr val="FFFF00"/>
                  </a:solidFill>
                </a:rPr>
                <a:t>Tecnai</a:t>
              </a:r>
              <a:r>
                <a:rPr lang="en-US" b="1" dirty="0" smtClean="0">
                  <a:solidFill>
                    <a:srgbClr val="FFFF00"/>
                  </a:solidFill>
                </a:rPr>
                <a:t> 200kV</a:t>
              </a:r>
              <a:endParaRPr lang="en-US" dirty="0">
                <a:solidFill>
                  <a:srgbClr val="FFFF00"/>
                </a:solidFill>
              </a:endParaRPr>
            </a:p>
          </p:txBody>
        </p:sp>
        <p:cxnSp>
          <p:nvCxnSpPr>
            <p:cNvPr id="10" name="Straight Connector 9"/>
            <p:cNvCxnSpPr/>
            <p:nvPr/>
          </p:nvCxnSpPr>
          <p:spPr bwMode="auto">
            <a:xfrm flipH="1">
              <a:off x="478970" y="1606759"/>
              <a:ext cx="4066903" cy="0"/>
            </a:xfrm>
            <a:prstGeom prst="line">
              <a:avLst/>
            </a:prstGeom>
            <a:solidFill>
              <a:schemeClr val="tx2"/>
            </a:solidFill>
            <a:ln w="15875" cap="flat" cmpd="sng" algn="ctr">
              <a:solidFill>
                <a:srgbClr val="FFFF00"/>
              </a:solidFill>
              <a:prstDash val="sysDash"/>
              <a:round/>
              <a:headEnd type="none" w="med" len="med"/>
              <a:tailEnd type="none" w="med" len="med"/>
            </a:ln>
            <a:effectLst/>
          </p:spPr>
        </p:cxnSp>
        <p:sp>
          <p:nvSpPr>
            <p:cNvPr id="11" name="TextBox 10"/>
            <p:cNvSpPr txBox="1"/>
            <p:nvPr/>
          </p:nvSpPr>
          <p:spPr>
            <a:xfrm>
              <a:off x="782445" y="1177402"/>
              <a:ext cx="3532249" cy="491581"/>
            </a:xfrm>
            <a:prstGeom prst="rect">
              <a:avLst/>
            </a:prstGeom>
            <a:noFill/>
          </p:spPr>
          <p:txBody>
            <a:bodyPr wrap="none" rtlCol="0">
              <a:spAutoFit/>
            </a:bodyPr>
            <a:lstStyle/>
            <a:p>
              <a:r>
                <a:rPr lang="en-US" dirty="0" smtClean="0">
                  <a:solidFill>
                    <a:srgbClr val="FFFF00"/>
                  </a:solidFill>
                </a:rPr>
                <a:t>~ 1.2 cps/eV at Se peak </a:t>
              </a:r>
              <a:endParaRPr lang="en-US" dirty="0">
                <a:solidFill>
                  <a:srgbClr val="FFFF00"/>
                </a:solidFill>
              </a:endParaRPr>
            </a:p>
          </p:txBody>
        </p:sp>
      </p:grpSp>
      <p:grpSp>
        <p:nvGrpSpPr>
          <p:cNvPr id="12" name="Group 11"/>
          <p:cNvGrpSpPr/>
          <p:nvPr/>
        </p:nvGrpSpPr>
        <p:grpSpPr>
          <a:xfrm>
            <a:off x="103510" y="2065128"/>
            <a:ext cx="6441104" cy="1439742"/>
            <a:chOff x="103564" y="3618165"/>
            <a:chExt cx="7085215" cy="2478080"/>
          </a:xfrm>
        </p:grpSpPr>
        <p:pic>
          <p:nvPicPr>
            <p:cNvPr id="13" name="Picture 12"/>
            <p:cNvPicPr>
              <a:picLocks noChangeAspect="1"/>
            </p:cNvPicPr>
            <p:nvPr/>
          </p:nvPicPr>
          <p:blipFill>
            <a:blip r:embed="rId3"/>
            <a:stretch>
              <a:fillRect/>
            </a:stretch>
          </p:blipFill>
          <p:spPr>
            <a:xfrm>
              <a:off x="103564" y="3618165"/>
              <a:ext cx="7085215" cy="2478080"/>
            </a:xfrm>
            <a:prstGeom prst="rect">
              <a:avLst/>
            </a:prstGeom>
          </p:spPr>
        </p:pic>
        <p:sp>
          <p:nvSpPr>
            <p:cNvPr id="14" name="TextBox 13"/>
            <p:cNvSpPr txBox="1"/>
            <p:nvPr/>
          </p:nvSpPr>
          <p:spPr>
            <a:xfrm>
              <a:off x="5035713" y="3741365"/>
              <a:ext cx="2020105" cy="446893"/>
            </a:xfrm>
            <a:prstGeom prst="rect">
              <a:avLst/>
            </a:prstGeom>
            <a:noFill/>
          </p:spPr>
          <p:txBody>
            <a:bodyPr wrap="none" rtlCol="0">
              <a:spAutoFit/>
            </a:bodyPr>
            <a:lstStyle/>
            <a:p>
              <a:r>
                <a:rPr lang="en-US" b="1" dirty="0" smtClean="0">
                  <a:solidFill>
                    <a:srgbClr val="0070C0"/>
                  </a:solidFill>
                </a:rPr>
                <a:t>Themis 200kV</a:t>
              </a:r>
              <a:endParaRPr lang="en-US" dirty="0">
                <a:solidFill>
                  <a:srgbClr val="0070C0"/>
                </a:solidFill>
              </a:endParaRPr>
            </a:p>
          </p:txBody>
        </p:sp>
        <p:cxnSp>
          <p:nvCxnSpPr>
            <p:cNvPr id="15" name="Straight Connector 14"/>
            <p:cNvCxnSpPr/>
            <p:nvPr/>
          </p:nvCxnSpPr>
          <p:spPr bwMode="auto">
            <a:xfrm flipH="1">
              <a:off x="275951" y="4026016"/>
              <a:ext cx="4214328" cy="0"/>
            </a:xfrm>
            <a:prstGeom prst="line">
              <a:avLst/>
            </a:prstGeom>
            <a:solidFill>
              <a:schemeClr val="tx2"/>
            </a:solidFill>
            <a:ln w="15875" cap="flat" cmpd="sng" algn="ctr">
              <a:solidFill>
                <a:srgbClr val="0070C0"/>
              </a:solidFill>
              <a:prstDash val="sysDash"/>
              <a:round/>
              <a:headEnd type="none" w="med" len="med"/>
              <a:tailEnd type="none" w="med" len="med"/>
            </a:ln>
            <a:effectLst/>
          </p:spPr>
        </p:cxnSp>
        <p:sp>
          <p:nvSpPr>
            <p:cNvPr id="16" name="TextBox 15"/>
            <p:cNvSpPr txBox="1"/>
            <p:nvPr/>
          </p:nvSpPr>
          <p:spPr>
            <a:xfrm>
              <a:off x="275951" y="4064535"/>
              <a:ext cx="3459955" cy="491581"/>
            </a:xfrm>
            <a:prstGeom prst="rect">
              <a:avLst/>
            </a:prstGeom>
            <a:noFill/>
          </p:spPr>
          <p:txBody>
            <a:bodyPr wrap="none" rtlCol="0">
              <a:spAutoFit/>
            </a:bodyPr>
            <a:lstStyle/>
            <a:p>
              <a:r>
                <a:rPr lang="en-US" dirty="0" smtClean="0">
                  <a:solidFill>
                    <a:srgbClr val="0070C0"/>
                  </a:solidFill>
                </a:rPr>
                <a:t>~ 5.4 cps/eV at Se peak</a:t>
              </a:r>
              <a:endParaRPr lang="en-US" dirty="0">
                <a:solidFill>
                  <a:srgbClr val="0070C0"/>
                </a:solidFill>
              </a:endParaRPr>
            </a:p>
          </p:txBody>
        </p:sp>
      </p:grpSp>
      <p:sp>
        <p:nvSpPr>
          <p:cNvPr id="17" name="TextBox 16"/>
          <p:cNvSpPr txBox="1"/>
          <p:nvPr/>
        </p:nvSpPr>
        <p:spPr>
          <a:xfrm>
            <a:off x="6636494" y="2877020"/>
            <a:ext cx="5536735" cy="2862322"/>
          </a:xfrm>
          <a:prstGeom prst="rect">
            <a:avLst/>
          </a:prstGeom>
          <a:noFill/>
        </p:spPr>
        <p:txBody>
          <a:bodyPr wrap="square" rtlCol="0">
            <a:spAutoFit/>
          </a:bodyPr>
          <a:lstStyle/>
          <a:p>
            <a:r>
              <a:rPr lang="en-US" b="1" dirty="0" smtClean="0"/>
              <a:t>Comparison method: </a:t>
            </a:r>
          </a:p>
          <a:p>
            <a:pPr marL="285750" indent="-285750">
              <a:buFont typeface="Wingdings" panose="05000000000000000000" pitchFamily="2" charset="2"/>
              <a:buChar char="Ø"/>
            </a:pPr>
            <a:r>
              <a:rPr lang="en-US" dirty="0" smtClean="0"/>
              <a:t>Spectra from the same size of area on SD are extracted from different TEMs/settings for efficiency comparison. </a:t>
            </a:r>
          </a:p>
          <a:p>
            <a:pPr marL="285750" indent="-285750">
              <a:buFont typeface="Wingdings" panose="05000000000000000000" pitchFamily="2" charset="2"/>
              <a:buChar char="Ø"/>
            </a:pPr>
            <a:r>
              <a:rPr lang="en-US" dirty="0" smtClean="0"/>
              <a:t>Se peak counts are taken as a reference</a:t>
            </a:r>
          </a:p>
          <a:p>
            <a:pPr marL="285750" indent="-285750">
              <a:buFont typeface="Wingdings" panose="05000000000000000000" pitchFamily="2" charset="2"/>
              <a:buChar char="Ø"/>
            </a:pPr>
            <a:endParaRPr lang="en-US" dirty="0"/>
          </a:p>
          <a:p>
            <a:r>
              <a:rPr lang="en-US" dirty="0" smtClean="0"/>
              <a:t>Conclusion: Compared to </a:t>
            </a:r>
            <a:r>
              <a:rPr lang="en-US" dirty="0" err="1" smtClean="0"/>
              <a:t>Tecnai</a:t>
            </a:r>
            <a:r>
              <a:rPr lang="en-US" dirty="0" smtClean="0"/>
              <a:t> 200kV in </a:t>
            </a:r>
            <a:r>
              <a:rPr lang="en-US" dirty="0"/>
              <a:t>F</a:t>
            </a:r>
            <a:r>
              <a:rPr lang="en-US" dirty="0" smtClean="0"/>
              <a:t>olsom, Themis 200kV provides ~4.5 times more efficiency and Themis 80kv provides 7.5 times more efficiency.</a:t>
            </a:r>
            <a:endParaRPr lang="en-US" dirty="0"/>
          </a:p>
        </p:txBody>
      </p:sp>
      <p:grpSp>
        <p:nvGrpSpPr>
          <p:cNvPr id="19" name="Group 18"/>
          <p:cNvGrpSpPr/>
          <p:nvPr/>
        </p:nvGrpSpPr>
        <p:grpSpPr>
          <a:xfrm>
            <a:off x="117412" y="3585179"/>
            <a:ext cx="6427202" cy="1439668"/>
            <a:chOff x="128548" y="4737539"/>
            <a:chExt cx="7069922" cy="2044037"/>
          </a:xfrm>
        </p:grpSpPr>
        <p:pic>
          <p:nvPicPr>
            <p:cNvPr id="20" name="Picture 19"/>
            <p:cNvPicPr>
              <a:picLocks noChangeAspect="1"/>
            </p:cNvPicPr>
            <p:nvPr/>
          </p:nvPicPr>
          <p:blipFill>
            <a:blip r:embed="rId4"/>
            <a:stretch>
              <a:fillRect/>
            </a:stretch>
          </p:blipFill>
          <p:spPr>
            <a:xfrm>
              <a:off x="128548" y="4737539"/>
              <a:ext cx="7069922" cy="2044037"/>
            </a:xfrm>
            <a:prstGeom prst="rect">
              <a:avLst/>
            </a:prstGeom>
          </p:spPr>
        </p:pic>
        <p:cxnSp>
          <p:nvCxnSpPr>
            <p:cNvPr id="21" name="Straight Connector 20"/>
            <p:cNvCxnSpPr/>
            <p:nvPr/>
          </p:nvCxnSpPr>
          <p:spPr bwMode="auto">
            <a:xfrm flipH="1">
              <a:off x="217899" y="4960194"/>
              <a:ext cx="4214328" cy="0"/>
            </a:xfrm>
            <a:prstGeom prst="line">
              <a:avLst/>
            </a:prstGeom>
            <a:solidFill>
              <a:schemeClr val="tx2"/>
            </a:solidFill>
            <a:ln w="15875" cap="flat" cmpd="sng" algn="ctr">
              <a:solidFill>
                <a:srgbClr val="0070C0"/>
              </a:solidFill>
              <a:prstDash val="sysDash"/>
              <a:round/>
              <a:headEnd type="none" w="med" len="med"/>
              <a:tailEnd type="none" w="med" len="med"/>
            </a:ln>
            <a:effectLst/>
          </p:spPr>
        </p:cxnSp>
        <p:sp>
          <p:nvSpPr>
            <p:cNvPr id="22" name="TextBox 21"/>
            <p:cNvSpPr txBox="1"/>
            <p:nvPr/>
          </p:nvSpPr>
          <p:spPr>
            <a:xfrm>
              <a:off x="327184" y="4969882"/>
              <a:ext cx="3073790" cy="406265"/>
            </a:xfrm>
            <a:prstGeom prst="rect">
              <a:avLst/>
            </a:prstGeom>
            <a:noFill/>
          </p:spPr>
          <p:txBody>
            <a:bodyPr wrap="none" rtlCol="0">
              <a:spAutoFit/>
            </a:bodyPr>
            <a:lstStyle/>
            <a:p>
              <a:r>
                <a:rPr lang="en-US" dirty="0" smtClean="0">
                  <a:solidFill>
                    <a:srgbClr val="0070C0"/>
                  </a:solidFill>
                </a:rPr>
                <a:t>~ 9 cps/eV at Se peak</a:t>
              </a:r>
              <a:endParaRPr lang="en-US" dirty="0">
                <a:solidFill>
                  <a:srgbClr val="0070C0"/>
                </a:solidFill>
              </a:endParaRPr>
            </a:p>
          </p:txBody>
        </p:sp>
        <p:sp>
          <p:nvSpPr>
            <p:cNvPr id="23" name="TextBox 22"/>
            <p:cNvSpPr txBox="1"/>
            <p:nvPr/>
          </p:nvSpPr>
          <p:spPr>
            <a:xfrm>
              <a:off x="5218871" y="4804718"/>
              <a:ext cx="1856598" cy="369332"/>
            </a:xfrm>
            <a:prstGeom prst="rect">
              <a:avLst/>
            </a:prstGeom>
            <a:noFill/>
          </p:spPr>
          <p:txBody>
            <a:bodyPr wrap="none" rtlCol="0">
              <a:spAutoFit/>
            </a:bodyPr>
            <a:lstStyle/>
            <a:p>
              <a:r>
                <a:rPr lang="en-US" b="1" dirty="0" smtClean="0">
                  <a:solidFill>
                    <a:srgbClr val="0070C0"/>
                  </a:solidFill>
                </a:rPr>
                <a:t>Themis 80kV</a:t>
              </a:r>
              <a:endParaRPr lang="en-US" dirty="0">
                <a:solidFill>
                  <a:srgbClr val="0070C0"/>
                </a:solidFill>
              </a:endParaRPr>
            </a:p>
          </p:txBody>
        </p:sp>
      </p:grpSp>
      <p:pic>
        <p:nvPicPr>
          <p:cNvPr id="24"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89" y="5072163"/>
            <a:ext cx="6429745" cy="16334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587281" y="5199788"/>
            <a:ext cx="1826141" cy="369332"/>
          </a:xfrm>
          <a:prstGeom prst="rect">
            <a:avLst/>
          </a:prstGeom>
          <a:noFill/>
        </p:spPr>
        <p:txBody>
          <a:bodyPr wrap="none" rtlCol="0">
            <a:spAutoFit/>
          </a:bodyPr>
          <a:lstStyle/>
          <a:p>
            <a:r>
              <a:rPr lang="en-US" b="1" dirty="0" smtClean="0">
                <a:solidFill>
                  <a:srgbClr val="0070C0"/>
                </a:solidFill>
              </a:rPr>
              <a:t>Osiris 200kV</a:t>
            </a:r>
            <a:endParaRPr lang="en-US" dirty="0">
              <a:solidFill>
                <a:srgbClr val="0070C0"/>
              </a:solidFill>
            </a:endParaRPr>
          </a:p>
        </p:txBody>
      </p:sp>
      <p:cxnSp>
        <p:nvCxnSpPr>
          <p:cNvPr id="26" name="Straight Connector 25"/>
          <p:cNvCxnSpPr/>
          <p:nvPr/>
        </p:nvCxnSpPr>
        <p:spPr bwMode="auto">
          <a:xfrm flipH="1">
            <a:off x="297990" y="5609996"/>
            <a:ext cx="3831207" cy="0"/>
          </a:xfrm>
          <a:prstGeom prst="line">
            <a:avLst/>
          </a:prstGeom>
          <a:solidFill>
            <a:schemeClr val="tx2"/>
          </a:solidFill>
          <a:ln w="15875" cap="flat" cmpd="sng" algn="ctr">
            <a:solidFill>
              <a:srgbClr val="0070C0"/>
            </a:solidFill>
            <a:prstDash val="sysDash"/>
            <a:round/>
            <a:headEnd type="none" w="med" len="med"/>
            <a:tailEnd type="none" w="med" len="med"/>
          </a:ln>
          <a:effectLst/>
        </p:spPr>
      </p:cxnSp>
      <p:sp>
        <p:nvSpPr>
          <p:cNvPr id="27" name="TextBox 26"/>
          <p:cNvSpPr txBox="1"/>
          <p:nvPr/>
        </p:nvSpPr>
        <p:spPr>
          <a:xfrm>
            <a:off x="435753" y="5105090"/>
            <a:ext cx="3025187" cy="369332"/>
          </a:xfrm>
          <a:prstGeom prst="rect">
            <a:avLst/>
          </a:prstGeom>
          <a:noFill/>
        </p:spPr>
        <p:txBody>
          <a:bodyPr wrap="none" rtlCol="0">
            <a:spAutoFit/>
          </a:bodyPr>
          <a:lstStyle/>
          <a:p>
            <a:r>
              <a:rPr lang="en-US" dirty="0" smtClean="0">
                <a:solidFill>
                  <a:srgbClr val="0070C0"/>
                </a:solidFill>
              </a:rPr>
              <a:t>~ 0.8 cps/eV at Se peak</a:t>
            </a:r>
            <a:endParaRPr lang="en-US" dirty="0">
              <a:solidFill>
                <a:srgbClr val="0070C0"/>
              </a:solidFill>
            </a:endParaRPr>
          </a:p>
        </p:txBody>
      </p:sp>
    </p:spTree>
    <p:extLst>
      <p:ext uri="{BB962C8B-B14F-4D97-AF65-F5344CB8AC3E}">
        <p14:creationId xmlns:p14="http://schemas.microsoft.com/office/powerpoint/2010/main" val="40000153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819400"/>
            <a:ext cx="8206315" cy="527050"/>
          </a:xfrm>
        </p:spPr>
        <p:txBody>
          <a:bodyPr/>
          <a:lstStyle/>
          <a:p>
            <a:r>
              <a:rPr lang="en-US" dirty="0" smtClean="0"/>
              <a:t>Electron Energy Loss Spectroscopy (EELS)</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26250373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36</a:t>
            </a:fld>
            <a:endParaRPr lang="en-US"/>
          </a:p>
        </p:txBody>
      </p:sp>
      <p:sp>
        <p:nvSpPr>
          <p:cNvPr id="8" name="TextBox 6"/>
          <p:cNvSpPr txBox="1"/>
          <p:nvPr/>
        </p:nvSpPr>
        <p:spPr>
          <a:xfrm>
            <a:off x="1014050" y="2356728"/>
            <a:ext cx="15240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smtClean="0"/>
              <a:t>Specimen</a:t>
            </a:r>
            <a:endParaRPr lang="zh-CN" altLang="en-US" sz="2000" dirty="0"/>
          </a:p>
        </p:txBody>
      </p:sp>
      <p:sp>
        <p:nvSpPr>
          <p:cNvPr id="9" name="TextBox 26"/>
          <p:cNvSpPr txBox="1"/>
          <p:nvPr/>
        </p:nvSpPr>
        <p:spPr>
          <a:xfrm>
            <a:off x="1130299" y="3145186"/>
            <a:ext cx="124843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smtClean="0"/>
              <a:t>ADF detector</a:t>
            </a:r>
            <a:endParaRPr lang="zh-CN" altLang="en-US" sz="2000" dirty="0"/>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571" y="1258344"/>
            <a:ext cx="54864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8"/>
          <p:cNvSpPr txBox="1"/>
          <p:nvPr/>
        </p:nvSpPr>
        <p:spPr>
          <a:xfrm>
            <a:off x="1085691" y="1502206"/>
            <a:ext cx="138071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smtClean="0"/>
              <a:t>Electron probe </a:t>
            </a:r>
            <a:endParaRPr lang="zh-CN" altLang="en-US" sz="2000" dirty="0"/>
          </a:p>
        </p:txBody>
      </p:sp>
      <p:grpSp>
        <p:nvGrpSpPr>
          <p:cNvPr id="12" name="Group 11"/>
          <p:cNvGrpSpPr/>
          <p:nvPr/>
        </p:nvGrpSpPr>
        <p:grpSpPr>
          <a:xfrm>
            <a:off x="2458909" y="1295400"/>
            <a:ext cx="2875091" cy="3611360"/>
            <a:chOff x="583423" y="243736"/>
            <a:chExt cx="5093398" cy="6397745"/>
          </a:xfrm>
        </p:grpSpPr>
        <p:grpSp>
          <p:nvGrpSpPr>
            <p:cNvPr id="15" name="Group 14"/>
            <p:cNvGrpSpPr/>
            <p:nvPr/>
          </p:nvGrpSpPr>
          <p:grpSpPr>
            <a:xfrm>
              <a:off x="1173909" y="1927812"/>
              <a:ext cx="4502912" cy="4713669"/>
              <a:chOff x="1746914" y="2000250"/>
              <a:chExt cx="4502912" cy="4713669"/>
            </a:xfrm>
          </p:grpSpPr>
          <p:sp>
            <p:nvSpPr>
              <p:cNvPr id="20" name="Arc 19"/>
              <p:cNvSpPr/>
              <p:nvPr/>
            </p:nvSpPr>
            <p:spPr>
              <a:xfrm rot="10800000">
                <a:off x="2712135" y="3236794"/>
                <a:ext cx="3251936" cy="2931994"/>
              </a:xfrm>
              <a:prstGeom prst="arc">
                <a:avLst>
                  <a:gd name="adj1" fmla="val 16200000"/>
                  <a:gd name="adj2" fmla="val 9578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1" name="Arc 20"/>
              <p:cNvSpPr/>
              <p:nvPr/>
            </p:nvSpPr>
            <p:spPr>
              <a:xfrm rot="10800000">
                <a:off x="2709862" y="3261815"/>
                <a:ext cx="3240562" cy="3179928"/>
              </a:xfrm>
              <a:prstGeom prst="arc">
                <a:avLst>
                  <a:gd name="adj1" fmla="val 16200000"/>
                  <a:gd name="adj2" fmla="val 95782"/>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22" name="Group 21"/>
              <p:cNvGrpSpPr/>
              <p:nvPr/>
            </p:nvGrpSpPr>
            <p:grpSpPr>
              <a:xfrm rot="10800000">
                <a:off x="2131796" y="3248166"/>
                <a:ext cx="3436489" cy="3465753"/>
                <a:chOff x="4858603" y="2477847"/>
                <a:chExt cx="3436489" cy="3465753"/>
              </a:xfrm>
            </p:grpSpPr>
            <p:sp>
              <p:nvSpPr>
                <p:cNvPr id="40" name="Arc 39"/>
                <p:cNvSpPr/>
                <p:nvPr/>
              </p:nvSpPr>
              <p:spPr>
                <a:xfrm>
                  <a:off x="4858603" y="2497540"/>
                  <a:ext cx="3411940" cy="3446060"/>
                </a:xfrm>
                <a:prstGeom prst="arc">
                  <a:avLst>
                    <a:gd name="adj1" fmla="val 15908134"/>
                    <a:gd name="adj2" fmla="val 238658"/>
                  </a:avLst>
                </a:prstGeom>
                <a:noFill/>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1" name="Arc 40"/>
                <p:cNvSpPr/>
                <p:nvPr/>
              </p:nvSpPr>
              <p:spPr>
                <a:xfrm>
                  <a:off x="5461379" y="3318680"/>
                  <a:ext cx="1840173" cy="1858575"/>
                </a:xfrm>
                <a:prstGeom prst="arc">
                  <a:avLst>
                    <a:gd name="adj1" fmla="val 16200000"/>
                    <a:gd name="adj2" fmla="val 238658"/>
                  </a:avLst>
                </a:prstGeom>
                <a:noFill/>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42" name="Straight Connector 41"/>
                <p:cNvCxnSpPr/>
                <p:nvPr/>
              </p:nvCxnSpPr>
              <p:spPr>
                <a:xfrm rot="16200000" flipH="1" flipV="1">
                  <a:off x="5954616" y="2901991"/>
                  <a:ext cx="870330" cy="22041"/>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269350" y="4324490"/>
                  <a:ext cx="1025742" cy="14423"/>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rot="10800000">
                <a:off x="2260383" y="3143391"/>
                <a:ext cx="3436489" cy="3465753"/>
                <a:chOff x="4858603" y="2477847"/>
                <a:chExt cx="3436489" cy="3465753"/>
              </a:xfrm>
            </p:grpSpPr>
            <p:sp>
              <p:nvSpPr>
                <p:cNvPr id="36" name="Arc 35"/>
                <p:cNvSpPr/>
                <p:nvPr/>
              </p:nvSpPr>
              <p:spPr>
                <a:xfrm>
                  <a:off x="4858603" y="2497540"/>
                  <a:ext cx="3411940" cy="3446060"/>
                </a:xfrm>
                <a:prstGeom prst="arc">
                  <a:avLst>
                    <a:gd name="adj1" fmla="val 15908134"/>
                    <a:gd name="adj2" fmla="val 238658"/>
                  </a:avLst>
                </a:prstGeom>
                <a:noFill/>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7" name="Arc 36"/>
                <p:cNvSpPr/>
                <p:nvPr/>
              </p:nvSpPr>
              <p:spPr>
                <a:xfrm>
                  <a:off x="5461379" y="3318680"/>
                  <a:ext cx="1840173" cy="1858575"/>
                </a:xfrm>
                <a:prstGeom prst="arc">
                  <a:avLst>
                    <a:gd name="adj1" fmla="val 16200000"/>
                    <a:gd name="adj2" fmla="val 238658"/>
                  </a:avLst>
                </a:prstGeom>
                <a:noFill/>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38" name="Straight Connector 37"/>
                <p:cNvCxnSpPr/>
                <p:nvPr/>
              </p:nvCxnSpPr>
              <p:spPr>
                <a:xfrm rot="16200000" flipH="1" flipV="1">
                  <a:off x="5954616" y="2901991"/>
                  <a:ext cx="870330" cy="22041"/>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269350" y="4324490"/>
                  <a:ext cx="1025742" cy="14423"/>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746914" y="2000250"/>
                <a:ext cx="4502912" cy="4591619"/>
                <a:chOff x="1746914" y="2000250"/>
                <a:chExt cx="4502912" cy="4591619"/>
              </a:xfrm>
            </p:grpSpPr>
            <p:grpSp>
              <p:nvGrpSpPr>
                <p:cNvPr id="25" name="Group 24"/>
                <p:cNvGrpSpPr/>
                <p:nvPr/>
              </p:nvGrpSpPr>
              <p:grpSpPr>
                <a:xfrm>
                  <a:off x="1746914" y="4135270"/>
                  <a:ext cx="2088107" cy="573207"/>
                  <a:chOff x="5268036" y="3425588"/>
                  <a:chExt cx="2088107" cy="655092"/>
                </a:xfrm>
              </p:grpSpPr>
              <p:sp>
                <p:nvSpPr>
                  <p:cNvPr id="34" name="Oval 33"/>
                  <p:cNvSpPr/>
                  <p:nvPr/>
                </p:nvSpPr>
                <p:spPr>
                  <a:xfrm>
                    <a:off x="5268036" y="3425588"/>
                    <a:ext cx="2088107" cy="655092"/>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p:cNvSpPr/>
                  <p:nvPr/>
                </p:nvSpPr>
                <p:spPr>
                  <a:xfrm>
                    <a:off x="5957248" y="3647364"/>
                    <a:ext cx="709683" cy="211540"/>
                  </a:xfrm>
                  <a:prstGeom prst="ellipse">
                    <a:avLst/>
                  </a:prstGeom>
                  <a:solidFill>
                    <a:srgbClr val="FFFFF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6" name="Can 25"/>
                <p:cNvSpPr/>
                <p:nvPr/>
              </p:nvSpPr>
              <p:spPr>
                <a:xfrm>
                  <a:off x="2703819" y="2000250"/>
                  <a:ext cx="76200" cy="914400"/>
                </a:xfrm>
                <a:prstGeom prst="can">
                  <a:avLst/>
                </a:prstGeom>
                <a:solidFill>
                  <a:srgbClr val="327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 name="Group 26"/>
                <p:cNvGrpSpPr/>
                <p:nvPr/>
              </p:nvGrpSpPr>
              <p:grpSpPr>
                <a:xfrm rot="10800000">
                  <a:off x="1928173" y="2647310"/>
                  <a:ext cx="1752600" cy="1953905"/>
                  <a:chOff x="838200" y="4419600"/>
                  <a:chExt cx="1676400" cy="1953905"/>
                </a:xfrm>
              </p:grpSpPr>
              <p:sp>
                <p:nvSpPr>
                  <p:cNvPr id="32" name="Freeform 31"/>
                  <p:cNvSpPr/>
                  <p:nvPr/>
                </p:nvSpPr>
                <p:spPr>
                  <a:xfrm>
                    <a:off x="838200" y="4572000"/>
                    <a:ext cx="1665027" cy="1801505"/>
                  </a:xfrm>
                  <a:custGeom>
                    <a:avLst/>
                    <a:gdLst>
                      <a:gd name="connsiteX0" fmla="*/ 0 w 1665027"/>
                      <a:gd name="connsiteY0" fmla="*/ 13648 h 1801505"/>
                      <a:gd name="connsiteX1" fmla="*/ 218364 w 1665027"/>
                      <a:gd name="connsiteY1" fmla="*/ 109182 h 1801505"/>
                      <a:gd name="connsiteX2" fmla="*/ 627797 w 1665027"/>
                      <a:gd name="connsiteY2" fmla="*/ 204717 h 1801505"/>
                      <a:gd name="connsiteX3" fmla="*/ 955343 w 1665027"/>
                      <a:gd name="connsiteY3" fmla="*/ 191069 h 1801505"/>
                      <a:gd name="connsiteX4" fmla="*/ 1255594 w 1665027"/>
                      <a:gd name="connsiteY4" fmla="*/ 150126 h 1801505"/>
                      <a:gd name="connsiteX5" fmla="*/ 1569492 w 1665027"/>
                      <a:gd name="connsiteY5" fmla="*/ 68239 h 1801505"/>
                      <a:gd name="connsiteX6" fmla="*/ 1665027 w 1665027"/>
                      <a:gd name="connsiteY6" fmla="*/ 0 h 1801505"/>
                      <a:gd name="connsiteX7" fmla="*/ 900752 w 1665027"/>
                      <a:gd name="connsiteY7" fmla="*/ 1801505 h 1801505"/>
                      <a:gd name="connsiteX8" fmla="*/ 0 w 1665027"/>
                      <a:gd name="connsiteY8" fmla="*/ 13648 h 18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5027" h="1801505">
                        <a:moveTo>
                          <a:pt x="0" y="13648"/>
                        </a:moveTo>
                        <a:lnTo>
                          <a:pt x="218364" y="109182"/>
                        </a:lnTo>
                        <a:lnTo>
                          <a:pt x="627797" y="204717"/>
                        </a:lnTo>
                        <a:lnTo>
                          <a:pt x="955343" y="191069"/>
                        </a:lnTo>
                        <a:lnTo>
                          <a:pt x="1255594" y="150126"/>
                        </a:lnTo>
                        <a:lnTo>
                          <a:pt x="1569492" y="68239"/>
                        </a:lnTo>
                        <a:lnTo>
                          <a:pt x="1665027" y="0"/>
                        </a:lnTo>
                        <a:lnTo>
                          <a:pt x="900752" y="1801505"/>
                        </a:lnTo>
                        <a:lnTo>
                          <a:pt x="0" y="13648"/>
                        </a:lnTo>
                        <a:close/>
                      </a:path>
                    </a:pathLst>
                  </a:custGeom>
                  <a:gradFill>
                    <a:gsLst>
                      <a:gs pos="0">
                        <a:srgbClr val="DDEBCF">
                          <a:alpha val="18000"/>
                        </a:srgbClr>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p:cNvSpPr/>
                  <p:nvPr/>
                </p:nvSpPr>
                <p:spPr>
                  <a:xfrm>
                    <a:off x="838200" y="4419600"/>
                    <a:ext cx="1676400" cy="381000"/>
                  </a:xfrm>
                  <a:prstGeom prst="ellipse">
                    <a:avLst/>
                  </a:prstGeom>
                  <a:solidFill>
                    <a:schemeClr val="accent3">
                      <a:lumMod val="40000"/>
                      <a:lumOff val="60000"/>
                      <a:alpha val="3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chemeClr val="tx1"/>
                        </a:solidFill>
                      </a:ln>
                    </a:endParaRPr>
                  </a:p>
                </p:txBody>
              </p:sp>
            </p:grpSp>
            <p:sp>
              <p:nvSpPr>
                <p:cNvPr id="29" name="Freeform 28"/>
                <p:cNvSpPr/>
                <p:nvPr/>
              </p:nvSpPr>
              <p:spPr>
                <a:xfrm>
                  <a:off x="4405955" y="5117910"/>
                  <a:ext cx="1332931" cy="1337481"/>
                </a:xfrm>
                <a:custGeom>
                  <a:avLst/>
                  <a:gdLst>
                    <a:gd name="connsiteX0" fmla="*/ 1244221 w 1332931"/>
                    <a:gd name="connsiteY0" fmla="*/ 1337481 h 1337481"/>
                    <a:gd name="connsiteX1" fmla="*/ 15922 w 1332931"/>
                    <a:gd name="connsiteY1" fmla="*/ 1323833 h 1337481"/>
                    <a:gd name="connsiteX2" fmla="*/ 1148686 w 1332931"/>
                    <a:gd name="connsiteY2" fmla="*/ 1241947 h 1337481"/>
                    <a:gd name="connsiteX3" fmla="*/ 1121391 w 1332931"/>
                    <a:gd name="connsiteY3" fmla="*/ 1050878 h 1337481"/>
                    <a:gd name="connsiteX4" fmla="*/ 1135038 w 1332931"/>
                    <a:gd name="connsiteY4" fmla="*/ 887105 h 1337481"/>
                    <a:gd name="connsiteX5" fmla="*/ 1257868 w 1332931"/>
                    <a:gd name="connsiteY5" fmla="*/ 696036 h 1337481"/>
                    <a:gd name="connsiteX6" fmla="*/ 1298812 w 1332931"/>
                    <a:gd name="connsiteY6" fmla="*/ 0 h 13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931" h="1337481">
                      <a:moveTo>
                        <a:pt x="1244221" y="1337481"/>
                      </a:moveTo>
                      <a:lnTo>
                        <a:pt x="15922" y="1323833"/>
                      </a:lnTo>
                      <a:cubicBezTo>
                        <a:pt x="0" y="1307911"/>
                        <a:pt x="964441" y="1287439"/>
                        <a:pt x="1148686" y="1241947"/>
                      </a:cubicBezTo>
                      <a:cubicBezTo>
                        <a:pt x="1332931" y="1196455"/>
                        <a:pt x="1123666" y="1110018"/>
                        <a:pt x="1121391" y="1050878"/>
                      </a:cubicBezTo>
                      <a:cubicBezTo>
                        <a:pt x="1119116" y="991738"/>
                        <a:pt x="1112292" y="946245"/>
                        <a:pt x="1135038" y="887105"/>
                      </a:cubicBezTo>
                      <a:cubicBezTo>
                        <a:pt x="1157784" y="827965"/>
                        <a:pt x="1230572" y="843887"/>
                        <a:pt x="1257868" y="696036"/>
                      </a:cubicBezTo>
                      <a:cubicBezTo>
                        <a:pt x="1285164" y="548185"/>
                        <a:pt x="1291988" y="274092"/>
                        <a:pt x="1298812" y="0"/>
                      </a:cubicBez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30" name="Straight Arrow Connector 29"/>
                <p:cNvCxnSpPr/>
                <p:nvPr/>
              </p:nvCxnSpPr>
              <p:spPr>
                <a:xfrm rot="5400000" flipH="1" flipV="1">
                  <a:off x="4879075" y="5670645"/>
                  <a:ext cx="1828800" cy="1364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1" name="TextBox 120"/>
                <p:cNvSpPr txBox="1"/>
                <p:nvPr/>
              </p:nvSpPr>
              <p:spPr>
                <a:xfrm>
                  <a:off x="5323477" y="3945201"/>
                  <a:ext cx="926349" cy="81786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latin typeface="Symbol" pitchFamily="18" charset="2"/>
                    </a:rPr>
                    <a:t>D</a:t>
                  </a:r>
                  <a:r>
                    <a:rPr lang="en-US" sz="2400" dirty="0" smtClean="0"/>
                    <a:t>E</a:t>
                  </a:r>
                  <a:endParaRPr lang="en-US" sz="2400" dirty="0"/>
                </a:p>
              </p:txBody>
            </p:sp>
          </p:grpSp>
        </p:grpSp>
        <p:sp>
          <p:nvSpPr>
            <p:cNvPr id="16" name="Cube 15"/>
            <p:cNvSpPr/>
            <p:nvPr/>
          </p:nvSpPr>
          <p:spPr>
            <a:xfrm>
              <a:off x="583423" y="1734671"/>
              <a:ext cx="3307977" cy="1300682"/>
            </a:xfrm>
            <a:prstGeom prst="cube">
              <a:avLst>
                <a:gd name="adj" fmla="val 64012"/>
              </a:avLst>
            </a:prstGeom>
            <a:solidFill>
              <a:schemeClr val="accent1">
                <a:alpha val="66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 name="Group 16"/>
            <p:cNvGrpSpPr/>
            <p:nvPr/>
          </p:nvGrpSpPr>
          <p:grpSpPr>
            <a:xfrm>
              <a:off x="1269441" y="243736"/>
              <a:ext cx="1676400" cy="1953905"/>
              <a:chOff x="838200" y="4419600"/>
              <a:chExt cx="1676400" cy="1953905"/>
            </a:xfrm>
          </p:grpSpPr>
          <p:sp>
            <p:nvSpPr>
              <p:cNvPr id="18" name="Freeform 17"/>
              <p:cNvSpPr/>
              <p:nvPr/>
            </p:nvSpPr>
            <p:spPr>
              <a:xfrm>
                <a:off x="838200" y="4572000"/>
                <a:ext cx="1665027" cy="1801505"/>
              </a:xfrm>
              <a:custGeom>
                <a:avLst/>
                <a:gdLst>
                  <a:gd name="connsiteX0" fmla="*/ 0 w 1665027"/>
                  <a:gd name="connsiteY0" fmla="*/ 13648 h 1801505"/>
                  <a:gd name="connsiteX1" fmla="*/ 218364 w 1665027"/>
                  <a:gd name="connsiteY1" fmla="*/ 109182 h 1801505"/>
                  <a:gd name="connsiteX2" fmla="*/ 627797 w 1665027"/>
                  <a:gd name="connsiteY2" fmla="*/ 204717 h 1801505"/>
                  <a:gd name="connsiteX3" fmla="*/ 955343 w 1665027"/>
                  <a:gd name="connsiteY3" fmla="*/ 191069 h 1801505"/>
                  <a:gd name="connsiteX4" fmla="*/ 1255594 w 1665027"/>
                  <a:gd name="connsiteY4" fmla="*/ 150126 h 1801505"/>
                  <a:gd name="connsiteX5" fmla="*/ 1569492 w 1665027"/>
                  <a:gd name="connsiteY5" fmla="*/ 68239 h 1801505"/>
                  <a:gd name="connsiteX6" fmla="*/ 1665027 w 1665027"/>
                  <a:gd name="connsiteY6" fmla="*/ 0 h 1801505"/>
                  <a:gd name="connsiteX7" fmla="*/ 900752 w 1665027"/>
                  <a:gd name="connsiteY7" fmla="*/ 1801505 h 1801505"/>
                  <a:gd name="connsiteX8" fmla="*/ 0 w 1665027"/>
                  <a:gd name="connsiteY8" fmla="*/ 13648 h 18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5027" h="1801505">
                    <a:moveTo>
                      <a:pt x="0" y="13648"/>
                    </a:moveTo>
                    <a:lnTo>
                      <a:pt x="218364" y="109182"/>
                    </a:lnTo>
                    <a:lnTo>
                      <a:pt x="627797" y="204717"/>
                    </a:lnTo>
                    <a:lnTo>
                      <a:pt x="955343" y="191069"/>
                    </a:lnTo>
                    <a:lnTo>
                      <a:pt x="1255594" y="150126"/>
                    </a:lnTo>
                    <a:lnTo>
                      <a:pt x="1569492" y="68239"/>
                    </a:lnTo>
                    <a:lnTo>
                      <a:pt x="1665027" y="0"/>
                    </a:lnTo>
                    <a:lnTo>
                      <a:pt x="900752" y="1801505"/>
                    </a:lnTo>
                    <a:lnTo>
                      <a:pt x="0" y="13648"/>
                    </a:lnTo>
                    <a:close/>
                  </a:path>
                </a:pathLst>
              </a:custGeom>
              <a:gradFill>
                <a:gsLst>
                  <a:gs pos="0">
                    <a:srgbClr val="DDEBCF">
                      <a:alpha val="53000"/>
                    </a:srgbClr>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p:cNvSpPr/>
              <p:nvPr/>
            </p:nvSpPr>
            <p:spPr>
              <a:xfrm>
                <a:off x="838200" y="4419600"/>
                <a:ext cx="1676400" cy="381000"/>
              </a:xfrm>
              <a:prstGeom prst="ellipse">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13" name="Freeform 12"/>
          <p:cNvSpPr/>
          <p:nvPr/>
        </p:nvSpPr>
        <p:spPr>
          <a:xfrm rot="10800000">
            <a:off x="3295333" y="2768450"/>
            <a:ext cx="145542" cy="1016902"/>
          </a:xfrm>
          <a:custGeom>
            <a:avLst/>
            <a:gdLst>
              <a:gd name="connsiteX0" fmla="*/ 0 w 1665027"/>
              <a:gd name="connsiteY0" fmla="*/ 13648 h 1801505"/>
              <a:gd name="connsiteX1" fmla="*/ 218364 w 1665027"/>
              <a:gd name="connsiteY1" fmla="*/ 109182 h 1801505"/>
              <a:gd name="connsiteX2" fmla="*/ 627797 w 1665027"/>
              <a:gd name="connsiteY2" fmla="*/ 204717 h 1801505"/>
              <a:gd name="connsiteX3" fmla="*/ 955343 w 1665027"/>
              <a:gd name="connsiteY3" fmla="*/ 191069 h 1801505"/>
              <a:gd name="connsiteX4" fmla="*/ 1255594 w 1665027"/>
              <a:gd name="connsiteY4" fmla="*/ 150126 h 1801505"/>
              <a:gd name="connsiteX5" fmla="*/ 1569492 w 1665027"/>
              <a:gd name="connsiteY5" fmla="*/ 68239 h 1801505"/>
              <a:gd name="connsiteX6" fmla="*/ 1665027 w 1665027"/>
              <a:gd name="connsiteY6" fmla="*/ 0 h 1801505"/>
              <a:gd name="connsiteX7" fmla="*/ 900752 w 1665027"/>
              <a:gd name="connsiteY7" fmla="*/ 1801505 h 1801505"/>
              <a:gd name="connsiteX8" fmla="*/ 0 w 1665027"/>
              <a:gd name="connsiteY8" fmla="*/ 13648 h 18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5027" h="1801505">
                <a:moveTo>
                  <a:pt x="0" y="13648"/>
                </a:moveTo>
                <a:lnTo>
                  <a:pt x="218364" y="109182"/>
                </a:lnTo>
                <a:lnTo>
                  <a:pt x="627797" y="204717"/>
                </a:lnTo>
                <a:lnTo>
                  <a:pt x="955343" y="191069"/>
                </a:lnTo>
                <a:lnTo>
                  <a:pt x="1255594" y="150126"/>
                </a:lnTo>
                <a:lnTo>
                  <a:pt x="1569492" y="68239"/>
                </a:lnTo>
                <a:lnTo>
                  <a:pt x="1665027" y="0"/>
                </a:lnTo>
                <a:lnTo>
                  <a:pt x="900752" y="1801505"/>
                </a:lnTo>
                <a:lnTo>
                  <a:pt x="0" y="13648"/>
                </a:lnTo>
                <a:close/>
              </a:path>
            </a:pathLst>
          </a:custGeom>
          <a:gradFill>
            <a:gsLst>
              <a:gs pos="0">
                <a:srgbClr val="DDEBCF">
                  <a:alpha val="18000"/>
                </a:srgbClr>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
          <p:cNvSpPr txBox="1"/>
          <p:nvPr/>
        </p:nvSpPr>
        <p:spPr>
          <a:xfrm>
            <a:off x="2747502" y="5061500"/>
            <a:ext cx="258649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EELS spectrometer</a:t>
            </a:r>
            <a:endParaRPr lang="en-US" dirty="0"/>
          </a:p>
        </p:txBody>
      </p:sp>
      <p:sp>
        <p:nvSpPr>
          <p:cNvPr id="44" name="Rectangle 43"/>
          <p:cNvSpPr/>
          <p:nvPr/>
        </p:nvSpPr>
        <p:spPr>
          <a:xfrm>
            <a:off x="6096000" y="5678549"/>
            <a:ext cx="6251938" cy="523220"/>
          </a:xfrm>
          <a:prstGeom prst="rect">
            <a:avLst/>
          </a:prstGeom>
        </p:spPr>
        <p:txBody>
          <a:bodyPr wrap="square">
            <a:spAutoFit/>
          </a:bodyPr>
          <a:lstStyle/>
          <a:p>
            <a:r>
              <a:rPr lang="en-US" sz="1400" dirty="0" smtClean="0"/>
              <a:t>R. Egerton, Electron Energy-loss Spectroscopy in the Electron Microscope, 3</a:t>
            </a:r>
            <a:r>
              <a:rPr lang="en-US" sz="1400" baseline="30000" dirty="0" smtClean="0"/>
              <a:t>rd</a:t>
            </a:r>
            <a:r>
              <a:rPr lang="en-US" sz="1400" dirty="0" smtClean="0"/>
              <a:t> Edition, Springer, 2011</a:t>
            </a:r>
            <a:endParaRPr lang="en-US" sz="1400" dirty="0"/>
          </a:p>
        </p:txBody>
      </p:sp>
      <p:sp>
        <p:nvSpPr>
          <p:cNvPr id="45" name="Title 1"/>
          <p:cNvSpPr>
            <a:spLocks noGrp="1"/>
          </p:cNvSpPr>
          <p:nvPr>
            <p:ph type="title"/>
          </p:nvPr>
        </p:nvSpPr>
        <p:spPr>
          <a:xfrm>
            <a:off x="0" y="9791"/>
            <a:ext cx="11362268" cy="527050"/>
          </a:xfrm>
        </p:spPr>
        <p:txBody>
          <a:bodyPr>
            <a:normAutofit fontScale="90000"/>
          </a:bodyPr>
          <a:lstStyle/>
          <a:p>
            <a:r>
              <a:rPr lang="en-US" sz="3600" dirty="0" smtClean="0"/>
              <a:t> Electron energy loss spectroscopy in ADF-STEM</a:t>
            </a:r>
            <a:endParaRPr lang="en-US" sz="3600" dirty="0"/>
          </a:p>
        </p:txBody>
      </p:sp>
    </p:spTree>
    <p:extLst>
      <p:ext uri="{BB962C8B-B14F-4D97-AF65-F5344CB8AC3E}">
        <p14:creationId xmlns:p14="http://schemas.microsoft.com/office/powerpoint/2010/main" val="29446145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62" y="77511"/>
            <a:ext cx="10983383" cy="527050"/>
          </a:xfrm>
        </p:spPr>
        <p:txBody>
          <a:bodyPr/>
          <a:lstStyle/>
          <a:p>
            <a:r>
              <a:rPr lang="en-US" altLang="zh-CN" sz="2800" dirty="0"/>
              <a:t>Fine structures of different carbon materials </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37</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519" y="1205592"/>
            <a:ext cx="3652562" cy="4287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494" y="1273582"/>
            <a:ext cx="3526612" cy="422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248400" y="5514178"/>
            <a:ext cx="4876800" cy="369332"/>
          </a:xfrm>
          <a:prstGeom prst="rect">
            <a:avLst/>
          </a:prstGeom>
        </p:spPr>
        <p:txBody>
          <a:bodyPr wrap="square">
            <a:spAutoFit/>
          </a:bodyPr>
          <a:lstStyle/>
          <a:p>
            <a:r>
              <a:rPr lang="en-US" dirty="0" smtClean="0"/>
              <a:t>R. </a:t>
            </a:r>
            <a:r>
              <a:rPr lang="en-US" dirty="0" err="1" smtClean="0"/>
              <a:t>Kuzuo</a:t>
            </a:r>
            <a:r>
              <a:rPr lang="en-US" dirty="0" smtClean="0"/>
              <a:t> et al., Phys. Rev. B, 49 (1994)</a:t>
            </a:r>
            <a:endParaRPr lang="en-US" dirty="0"/>
          </a:p>
        </p:txBody>
      </p:sp>
      <p:sp>
        <p:nvSpPr>
          <p:cNvPr id="9" name="TextBox 8"/>
          <p:cNvSpPr txBox="1"/>
          <p:nvPr/>
        </p:nvSpPr>
        <p:spPr>
          <a:xfrm>
            <a:off x="2209800" y="853887"/>
            <a:ext cx="1760155" cy="419695"/>
          </a:xfrm>
          <a:prstGeom prst="rect">
            <a:avLst/>
          </a:prstGeom>
          <a:noFill/>
        </p:spPr>
        <p:txBody>
          <a:bodyPr wrap="none" rtlCol="0">
            <a:spAutoFit/>
          </a:bodyPr>
          <a:lstStyle/>
          <a:p>
            <a:r>
              <a:rPr lang="en-US" sz="2400" b="1" u="sng" dirty="0" smtClean="0">
                <a:effectLst>
                  <a:outerShdw blurRad="38100" dist="38100" dir="2700000" algn="tl">
                    <a:srgbClr val="000000">
                      <a:alpha val="43137"/>
                    </a:srgbClr>
                  </a:outerShdw>
                </a:effectLst>
              </a:rPr>
              <a:t>Low-loss EELS</a:t>
            </a:r>
            <a:endParaRPr lang="en-US" sz="2400" b="1" u="sng" dirty="0">
              <a:effectLst>
                <a:outerShdw blurRad="38100" dist="38100" dir="2700000" algn="tl">
                  <a:srgbClr val="000000">
                    <a:alpha val="43137"/>
                  </a:srgbClr>
                </a:outerShdw>
              </a:effectLst>
            </a:endParaRPr>
          </a:p>
        </p:txBody>
      </p:sp>
      <p:sp>
        <p:nvSpPr>
          <p:cNvPr id="10" name="TextBox 9"/>
          <p:cNvSpPr txBox="1"/>
          <p:nvPr/>
        </p:nvSpPr>
        <p:spPr>
          <a:xfrm>
            <a:off x="6400800" y="846719"/>
            <a:ext cx="1820195" cy="419695"/>
          </a:xfrm>
          <a:prstGeom prst="rect">
            <a:avLst/>
          </a:prstGeom>
          <a:noFill/>
        </p:spPr>
        <p:txBody>
          <a:bodyPr wrap="none" rtlCol="0">
            <a:spAutoFit/>
          </a:bodyPr>
          <a:lstStyle/>
          <a:p>
            <a:r>
              <a:rPr lang="en-US" sz="2400" b="1" u="sng" dirty="0" smtClean="0">
                <a:effectLst>
                  <a:outerShdw blurRad="38100" dist="38100" dir="2700000" algn="tl">
                    <a:srgbClr val="000000">
                      <a:alpha val="43137"/>
                    </a:srgbClr>
                  </a:outerShdw>
                </a:effectLst>
              </a:rPr>
              <a:t>Core-loss EELS</a:t>
            </a:r>
            <a:endParaRPr lang="en-US" sz="24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3623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81285"/>
            <a:ext cx="2438400" cy="527050"/>
          </a:xfrm>
        </p:spPr>
        <p:txBody>
          <a:bodyPr/>
          <a:lstStyle/>
          <a:p>
            <a:r>
              <a:rPr lang="en-US" dirty="0" smtClean="0"/>
              <a:t>SD core loss</a:t>
            </a:r>
            <a:endParaRPr lang="en-US" dirty="0"/>
          </a:p>
        </p:txBody>
      </p:sp>
      <p:pic>
        <p:nvPicPr>
          <p:cNvPr id="6" name="Content Placeholder 5"/>
          <p:cNvPicPr>
            <a:picLocks noGrp="1" noChangeAspect="1"/>
          </p:cNvPicPr>
          <p:nvPr>
            <p:ph idx="1"/>
          </p:nvPr>
        </p:nvPicPr>
        <p:blipFill>
          <a:blip r:embed="rId2"/>
          <a:stretch>
            <a:fillRect/>
          </a:stretch>
        </p:blipFill>
        <p:spPr>
          <a:xfrm>
            <a:off x="1552575" y="914400"/>
            <a:ext cx="8201025" cy="4343400"/>
          </a:xfrm>
          <a:prstGeom prst="rect">
            <a:avLst/>
          </a:prstGeom>
        </p:spPr>
      </p:pic>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38</a:t>
            </a:fld>
            <a:endParaRPr lang="en-US"/>
          </a:p>
        </p:txBody>
      </p:sp>
      <p:sp>
        <p:nvSpPr>
          <p:cNvPr id="7" name="TextBox 6"/>
          <p:cNvSpPr txBox="1"/>
          <p:nvPr/>
        </p:nvSpPr>
        <p:spPr>
          <a:xfrm>
            <a:off x="1898262" y="5257800"/>
            <a:ext cx="6554358" cy="369332"/>
          </a:xfrm>
          <a:prstGeom prst="rect">
            <a:avLst/>
          </a:prstGeom>
          <a:noFill/>
        </p:spPr>
        <p:txBody>
          <a:bodyPr wrap="none" rtlCol="0">
            <a:spAutoFit/>
          </a:bodyPr>
          <a:lstStyle/>
          <a:p>
            <a:pPr algn="l"/>
            <a:r>
              <a:rPr lang="en-US" dirty="0" smtClean="0"/>
              <a:t>Ge/As/Se all have broad peaks with no fine structures</a:t>
            </a:r>
          </a:p>
        </p:txBody>
      </p:sp>
      <p:sp>
        <p:nvSpPr>
          <p:cNvPr id="8" name="TextBox 7"/>
          <p:cNvSpPr txBox="1"/>
          <p:nvPr/>
        </p:nvSpPr>
        <p:spPr>
          <a:xfrm>
            <a:off x="9995565" y="5791200"/>
            <a:ext cx="2196435" cy="369332"/>
          </a:xfrm>
          <a:prstGeom prst="rect">
            <a:avLst/>
          </a:prstGeom>
          <a:noFill/>
        </p:spPr>
        <p:txBody>
          <a:bodyPr wrap="none" rtlCol="0">
            <a:spAutoFit/>
          </a:bodyPr>
          <a:lstStyle/>
          <a:p>
            <a:pPr algn="l"/>
            <a:r>
              <a:rPr lang="en-US" dirty="0" smtClean="0"/>
              <a:t>Hongqi Li, Micron</a:t>
            </a:r>
          </a:p>
        </p:txBody>
      </p:sp>
    </p:spTree>
    <p:extLst>
      <p:ext uri="{BB962C8B-B14F-4D97-AF65-F5344CB8AC3E}">
        <p14:creationId xmlns:p14="http://schemas.microsoft.com/office/powerpoint/2010/main" val="7963112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39</a:t>
            </a:fld>
            <a:endParaRPr lang="en-US"/>
          </a:p>
        </p:txBody>
      </p:sp>
      <p:pic>
        <p:nvPicPr>
          <p:cNvPr id="6" name="Picture 5"/>
          <p:cNvPicPr>
            <a:picLocks noChangeAspect="1"/>
          </p:cNvPicPr>
          <p:nvPr/>
        </p:nvPicPr>
        <p:blipFill rotWithShape="1">
          <a:blip r:embed="rId2"/>
          <a:srcRect l="8790" r="10841"/>
          <a:stretch/>
        </p:blipFill>
        <p:spPr>
          <a:xfrm>
            <a:off x="457200" y="457200"/>
            <a:ext cx="4876800" cy="4565821"/>
          </a:xfrm>
          <a:prstGeom prst="rect">
            <a:avLst/>
          </a:prstGeom>
        </p:spPr>
      </p:pic>
      <p:grpSp>
        <p:nvGrpSpPr>
          <p:cNvPr id="7" name="Group 6"/>
          <p:cNvGrpSpPr/>
          <p:nvPr/>
        </p:nvGrpSpPr>
        <p:grpSpPr>
          <a:xfrm>
            <a:off x="3429000" y="1142453"/>
            <a:ext cx="1420408" cy="718066"/>
            <a:chOff x="8832447" y="1263134"/>
            <a:chExt cx="1420408" cy="718066"/>
          </a:xfrm>
          <a:solidFill>
            <a:schemeClr val="bg1"/>
          </a:solidFill>
        </p:grpSpPr>
        <p:cxnSp>
          <p:nvCxnSpPr>
            <p:cNvPr id="8" name="Straight Connector 7"/>
            <p:cNvCxnSpPr/>
            <p:nvPr/>
          </p:nvCxnSpPr>
          <p:spPr bwMode="auto">
            <a:xfrm>
              <a:off x="8832447" y="1447800"/>
              <a:ext cx="409932" cy="0"/>
            </a:xfrm>
            <a:prstGeom prst="line">
              <a:avLst/>
            </a:prstGeom>
            <a:grpFill/>
            <a:ln w="31750" cap="flat" cmpd="sng" algn="ctr">
              <a:solidFill>
                <a:schemeClr val="tx1"/>
              </a:solidFill>
              <a:prstDash val="solid"/>
              <a:round/>
              <a:headEnd type="none" w="med" len="med"/>
              <a:tailEnd type="none" w="med" len="med"/>
            </a:ln>
            <a:effectLst/>
          </p:spPr>
        </p:cxnSp>
        <p:sp>
          <p:nvSpPr>
            <p:cNvPr id="9" name="TextBox 8"/>
            <p:cNvSpPr txBox="1"/>
            <p:nvPr/>
          </p:nvSpPr>
          <p:spPr>
            <a:xfrm>
              <a:off x="9220200" y="1263134"/>
              <a:ext cx="667170" cy="369332"/>
            </a:xfrm>
            <a:prstGeom prst="rect">
              <a:avLst/>
            </a:prstGeom>
            <a:grpFill/>
          </p:spPr>
          <p:txBody>
            <a:bodyPr wrap="none" rtlCol="0">
              <a:spAutoFit/>
            </a:bodyPr>
            <a:lstStyle/>
            <a:p>
              <a:r>
                <a:rPr lang="en-US" dirty="0" smtClean="0"/>
                <a:t>SD1</a:t>
              </a:r>
              <a:endParaRPr lang="en-US" dirty="0"/>
            </a:p>
          </p:txBody>
        </p:sp>
        <p:cxnSp>
          <p:nvCxnSpPr>
            <p:cNvPr id="10" name="Straight Connector 9"/>
            <p:cNvCxnSpPr/>
            <p:nvPr/>
          </p:nvCxnSpPr>
          <p:spPr bwMode="auto">
            <a:xfrm>
              <a:off x="8844022" y="1796534"/>
              <a:ext cx="398357" cy="0"/>
            </a:xfrm>
            <a:prstGeom prst="line">
              <a:avLst/>
            </a:prstGeom>
            <a:grpFill/>
            <a:ln w="31750" cap="flat" cmpd="sng" algn="ctr">
              <a:solidFill>
                <a:srgbClr val="FF0000"/>
              </a:solidFill>
              <a:prstDash val="solid"/>
              <a:round/>
              <a:headEnd type="none" w="med" len="med"/>
              <a:tailEnd type="none" w="med" len="med"/>
            </a:ln>
            <a:effectLst/>
          </p:spPr>
        </p:cxnSp>
        <p:sp>
          <p:nvSpPr>
            <p:cNvPr id="11" name="TextBox 10"/>
            <p:cNvSpPr txBox="1"/>
            <p:nvPr/>
          </p:nvSpPr>
          <p:spPr>
            <a:xfrm>
              <a:off x="9220200" y="1611868"/>
              <a:ext cx="1032655" cy="369332"/>
            </a:xfrm>
            <a:prstGeom prst="rect">
              <a:avLst/>
            </a:prstGeom>
            <a:grpFill/>
          </p:spPr>
          <p:txBody>
            <a:bodyPr wrap="none" rtlCol="0">
              <a:spAutoFit/>
            </a:bodyPr>
            <a:lstStyle/>
            <a:p>
              <a:r>
                <a:rPr lang="en-US" dirty="0" smtClean="0"/>
                <a:t>SD v10</a:t>
              </a:r>
              <a:endParaRPr lang="en-US" dirty="0"/>
            </a:p>
          </p:txBody>
        </p:sp>
      </p:grpSp>
      <p:pic>
        <p:nvPicPr>
          <p:cNvPr id="12" name="Picture 11"/>
          <p:cNvPicPr>
            <a:picLocks noChangeAspect="1"/>
          </p:cNvPicPr>
          <p:nvPr/>
        </p:nvPicPr>
        <p:blipFill rotWithShape="1">
          <a:blip r:embed="rId3"/>
          <a:srcRect l="11224" r="9950"/>
          <a:stretch/>
        </p:blipFill>
        <p:spPr>
          <a:xfrm>
            <a:off x="6341918" y="386014"/>
            <a:ext cx="4918364" cy="4672278"/>
          </a:xfrm>
          <a:prstGeom prst="rect">
            <a:avLst/>
          </a:prstGeom>
        </p:spPr>
      </p:pic>
      <p:grpSp>
        <p:nvGrpSpPr>
          <p:cNvPr id="13" name="Group 12"/>
          <p:cNvGrpSpPr/>
          <p:nvPr/>
        </p:nvGrpSpPr>
        <p:grpSpPr>
          <a:xfrm>
            <a:off x="9067800" y="1152752"/>
            <a:ext cx="1420408" cy="718066"/>
            <a:chOff x="8832447" y="1263134"/>
            <a:chExt cx="1420408" cy="718066"/>
          </a:xfrm>
          <a:solidFill>
            <a:schemeClr val="bg1"/>
          </a:solidFill>
        </p:grpSpPr>
        <p:cxnSp>
          <p:nvCxnSpPr>
            <p:cNvPr id="14" name="Straight Connector 13"/>
            <p:cNvCxnSpPr/>
            <p:nvPr/>
          </p:nvCxnSpPr>
          <p:spPr bwMode="auto">
            <a:xfrm>
              <a:off x="8832447" y="1447800"/>
              <a:ext cx="409932" cy="0"/>
            </a:xfrm>
            <a:prstGeom prst="line">
              <a:avLst/>
            </a:prstGeom>
            <a:grpFill/>
            <a:ln w="31750" cap="flat" cmpd="sng" algn="ctr">
              <a:solidFill>
                <a:schemeClr val="tx1"/>
              </a:solidFill>
              <a:prstDash val="solid"/>
              <a:round/>
              <a:headEnd type="none" w="med" len="med"/>
              <a:tailEnd type="none" w="med" len="med"/>
            </a:ln>
            <a:effectLst/>
          </p:spPr>
        </p:cxnSp>
        <p:sp>
          <p:nvSpPr>
            <p:cNvPr id="15" name="TextBox 14"/>
            <p:cNvSpPr txBox="1"/>
            <p:nvPr/>
          </p:nvSpPr>
          <p:spPr>
            <a:xfrm>
              <a:off x="9220200" y="1263134"/>
              <a:ext cx="667170" cy="369332"/>
            </a:xfrm>
            <a:prstGeom prst="rect">
              <a:avLst/>
            </a:prstGeom>
            <a:grpFill/>
          </p:spPr>
          <p:txBody>
            <a:bodyPr wrap="none" rtlCol="0">
              <a:spAutoFit/>
            </a:bodyPr>
            <a:lstStyle/>
            <a:p>
              <a:r>
                <a:rPr lang="en-US" dirty="0" smtClean="0"/>
                <a:t>SD1</a:t>
              </a:r>
              <a:endParaRPr lang="en-US" dirty="0"/>
            </a:p>
          </p:txBody>
        </p:sp>
        <p:cxnSp>
          <p:nvCxnSpPr>
            <p:cNvPr id="16" name="Straight Connector 15"/>
            <p:cNvCxnSpPr/>
            <p:nvPr/>
          </p:nvCxnSpPr>
          <p:spPr bwMode="auto">
            <a:xfrm>
              <a:off x="8844022" y="1796534"/>
              <a:ext cx="398357" cy="0"/>
            </a:xfrm>
            <a:prstGeom prst="line">
              <a:avLst/>
            </a:prstGeom>
            <a:grpFill/>
            <a:ln w="31750" cap="flat" cmpd="sng" algn="ctr">
              <a:solidFill>
                <a:srgbClr val="FF0000"/>
              </a:solidFill>
              <a:prstDash val="solid"/>
              <a:round/>
              <a:headEnd type="none" w="med" len="med"/>
              <a:tailEnd type="none" w="med" len="med"/>
            </a:ln>
            <a:effectLst/>
          </p:spPr>
        </p:cxnSp>
        <p:sp>
          <p:nvSpPr>
            <p:cNvPr id="17" name="TextBox 16"/>
            <p:cNvSpPr txBox="1"/>
            <p:nvPr/>
          </p:nvSpPr>
          <p:spPr>
            <a:xfrm>
              <a:off x="9220200" y="1611868"/>
              <a:ext cx="1032655" cy="369332"/>
            </a:xfrm>
            <a:prstGeom prst="rect">
              <a:avLst/>
            </a:prstGeom>
            <a:grpFill/>
          </p:spPr>
          <p:txBody>
            <a:bodyPr wrap="none" rtlCol="0">
              <a:spAutoFit/>
            </a:bodyPr>
            <a:lstStyle/>
            <a:p>
              <a:r>
                <a:rPr lang="en-US" dirty="0" smtClean="0"/>
                <a:t>SD v10</a:t>
              </a:r>
              <a:endParaRPr lang="en-US" dirty="0"/>
            </a:p>
          </p:txBody>
        </p:sp>
      </p:grpSp>
      <p:sp>
        <p:nvSpPr>
          <p:cNvPr id="18" name="Rectangle 17"/>
          <p:cNvSpPr/>
          <p:nvPr/>
        </p:nvSpPr>
        <p:spPr bwMode="auto">
          <a:xfrm>
            <a:off x="2039075" y="3294925"/>
            <a:ext cx="3200400" cy="1066800"/>
          </a:xfrm>
          <a:prstGeom prst="rect">
            <a:avLst/>
          </a:prstGeom>
          <a:noFill/>
          <a:ln w="38100" cap="flat" cmpd="sng" algn="ctr">
            <a:solidFill>
              <a:srgbClr val="00E668"/>
            </a:solidFill>
            <a:prstDash val="dash"/>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p>
            <a: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pPr>
            <a:endParaRPr kumimoji="0" lang="en-US" sz="2000" b="1" i="0" u="none" strike="noStrike" cap="none" normalizeH="0" baseline="0" smtClean="0">
              <a:ln>
                <a:noFill/>
              </a:ln>
              <a:solidFill>
                <a:schemeClr val="tx1"/>
              </a:solidFill>
              <a:effectLst/>
              <a:latin typeface="Verdana" pitchFamily="34" charset="0"/>
              <a:cs typeface="Arial" charset="0"/>
            </a:endParaRPr>
          </a:p>
        </p:txBody>
      </p:sp>
      <p:cxnSp>
        <p:nvCxnSpPr>
          <p:cNvPr id="19" name="Straight Arrow Connector 18"/>
          <p:cNvCxnSpPr/>
          <p:nvPr/>
        </p:nvCxnSpPr>
        <p:spPr bwMode="auto">
          <a:xfrm flipV="1">
            <a:off x="2039075" y="619352"/>
            <a:ext cx="4437925" cy="2675573"/>
          </a:xfrm>
          <a:prstGeom prst="straightConnector1">
            <a:avLst/>
          </a:prstGeom>
          <a:solidFill>
            <a:schemeClr val="tx2"/>
          </a:solidFill>
          <a:ln w="25400" cap="flat" cmpd="sng" algn="ctr">
            <a:solidFill>
              <a:srgbClr val="00E668"/>
            </a:solidFill>
            <a:prstDash val="sysDash"/>
            <a:round/>
            <a:headEnd type="none" w="med" len="med"/>
            <a:tailEnd type="triangle"/>
          </a:ln>
          <a:effectLst/>
        </p:spPr>
      </p:cxnSp>
      <p:cxnSp>
        <p:nvCxnSpPr>
          <p:cNvPr id="20" name="Straight Arrow Connector 19"/>
          <p:cNvCxnSpPr/>
          <p:nvPr/>
        </p:nvCxnSpPr>
        <p:spPr bwMode="auto">
          <a:xfrm>
            <a:off x="5225586" y="4351427"/>
            <a:ext cx="1251414" cy="68173"/>
          </a:xfrm>
          <a:prstGeom prst="straightConnector1">
            <a:avLst/>
          </a:prstGeom>
          <a:solidFill>
            <a:schemeClr val="tx2"/>
          </a:solidFill>
          <a:ln w="25400" cap="flat" cmpd="sng" algn="ctr">
            <a:solidFill>
              <a:srgbClr val="00E668"/>
            </a:solidFill>
            <a:prstDash val="sysDash"/>
            <a:round/>
            <a:headEnd type="none" w="med" len="med"/>
            <a:tailEnd type="triangle"/>
          </a:ln>
          <a:effectLst/>
        </p:spPr>
      </p:cxnSp>
      <p:sp>
        <p:nvSpPr>
          <p:cNvPr id="21" name="TextBox 20"/>
          <p:cNvSpPr txBox="1"/>
          <p:nvPr/>
        </p:nvSpPr>
        <p:spPr>
          <a:xfrm>
            <a:off x="638445" y="648111"/>
            <a:ext cx="1794081" cy="369332"/>
          </a:xfrm>
          <a:prstGeom prst="rect">
            <a:avLst/>
          </a:prstGeom>
          <a:noFill/>
        </p:spPr>
        <p:txBody>
          <a:bodyPr wrap="none" rtlCol="0">
            <a:spAutoFit/>
          </a:bodyPr>
          <a:lstStyle/>
          <a:p>
            <a:r>
              <a:rPr lang="en-US" dirty="0" smtClean="0"/>
              <a:t>Plasmon peak</a:t>
            </a:r>
            <a:endParaRPr lang="en-US" dirty="0"/>
          </a:p>
        </p:txBody>
      </p:sp>
      <p:sp>
        <p:nvSpPr>
          <p:cNvPr id="22" name="TextBox 21"/>
          <p:cNvSpPr txBox="1"/>
          <p:nvPr/>
        </p:nvSpPr>
        <p:spPr>
          <a:xfrm>
            <a:off x="2188939" y="3394607"/>
            <a:ext cx="332142" cy="369332"/>
          </a:xfrm>
          <a:prstGeom prst="rect">
            <a:avLst/>
          </a:prstGeom>
          <a:noFill/>
        </p:spPr>
        <p:txBody>
          <a:bodyPr wrap="none" rtlCol="0">
            <a:spAutoFit/>
          </a:bodyPr>
          <a:lstStyle/>
          <a:p>
            <a:r>
              <a:rPr lang="en-US" dirty="0" smtClean="0"/>
              <a:t>1</a:t>
            </a:r>
            <a:endParaRPr lang="en-US" dirty="0"/>
          </a:p>
        </p:txBody>
      </p:sp>
      <p:sp>
        <p:nvSpPr>
          <p:cNvPr id="23" name="TextBox 22"/>
          <p:cNvSpPr txBox="1"/>
          <p:nvPr/>
        </p:nvSpPr>
        <p:spPr>
          <a:xfrm>
            <a:off x="2803633" y="3651179"/>
            <a:ext cx="332142" cy="369332"/>
          </a:xfrm>
          <a:prstGeom prst="rect">
            <a:avLst/>
          </a:prstGeom>
          <a:noFill/>
        </p:spPr>
        <p:txBody>
          <a:bodyPr wrap="none" rtlCol="0">
            <a:spAutoFit/>
          </a:bodyPr>
          <a:lstStyle/>
          <a:p>
            <a:r>
              <a:rPr lang="en-US" dirty="0" smtClean="0"/>
              <a:t>2</a:t>
            </a:r>
            <a:endParaRPr lang="en-US" dirty="0"/>
          </a:p>
        </p:txBody>
      </p:sp>
      <p:sp>
        <p:nvSpPr>
          <p:cNvPr id="24" name="TextBox 23"/>
          <p:cNvSpPr txBox="1"/>
          <p:nvPr/>
        </p:nvSpPr>
        <p:spPr>
          <a:xfrm>
            <a:off x="3595533" y="3780429"/>
            <a:ext cx="332142" cy="369332"/>
          </a:xfrm>
          <a:prstGeom prst="rect">
            <a:avLst/>
          </a:prstGeom>
          <a:noFill/>
        </p:spPr>
        <p:txBody>
          <a:bodyPr wrap="none" rtlCol="0">
            <a:spAutoFit/>
          </a:bodyPr>
          <a:lstStyle/>
          <a:p>
            <a:r>
              <a:rPr lang="en-US" dirty="0" smtClean="0"/>
              <a:t>3</a:t>
            </a:r>
            <a:endParaRPr lang="en-US" dirty="0"/>
          </a:p>
        </p:txBody>
      </p:sp>
      <p:sp>
        <p:nvSpPr>
          <p:cNvPr id="25" name="TextBox 24"/>
          <p:cNvSpPr txBox="1"/>
          <p:nvPr/>
        </p:nvSpPr>
        <p:spPr>
          <a:xfrm>
            <a:off x="9092251" y="3209941"/>
            <a:ext cx="332142" cy="369332"/>
          </a:xfrm>
          <a:prstGeom prst="rect">
            <a:avLst/>
          </a:prstGeom>
          <a:noFill/>
        </p:spPr>
        <p:txBody>
          <a:bodyPr wrap="none" rtlCol="0">
            <a:spAutoFit/>
          </a:bodyPr>
          <a:lstStyle/>
          <a:p>
            <a:r>
              <a:rPr lang="en-US" dirty="0"/>
              <a:t>3</a:t>
            </a:r>
          </a:p>
        </p:txBody>
      </p:sp>
      <p:sp>
        <p:nvSpPr>
          <p:cNvPr id="26" name="TextBox 25"/>
          <p:cNvSpPr txBox="1"/>
          <p:nvPr/>
        </p:nvSpPr>
        <p:spPr>
          <a:xfrm>
            <a:off x="8126058" y="2450068"/>
            <a:ext cx="332142" cy="369332"/>
          </a:xfrm>
          <a:prstGeom prst="rect">
            <a:avLst/>
          </a:prstGeom>
          <a:noFill/>
        </p:spPr>
        <p:txBody>
          <a:bodyPr wrap="none" rtlCol="0">
            <a:spAutoFit/>
          </a:bodyPr>
          <a:lstStyle/>
          <a:p>
            <a:r>
              <a:rPr lang="en-US" dirty="0"/>
              <a:t>2</a:t>
            </a:r>
          </a:p>
        </p:txBody>
      </p:sp>
      <p:sp>
        <p:nvSpPr>
          <p:cNvPr id="27" name="TextBox 26"/>
          <p:cNvSpPr txBox="1"/>
          <p:nvPr/>
        </p:nvSpPr>
        <p:spPr>
          <a:xfrm>
            <a:off x="7286412" y="1583108"/>
            <a:ext cx="332142" cy="369332"/>
          </a:xfrm>
          <a:prstGeom prst="rect">
            <a:avLst/>
          </a:prstGeom>
          <a:noFill/>
        </p:spPr>
        <p:txBody>
          <a:bodyPr wrap="none" rtlCol="0">
            <a:spAutoFit/>
          </a:bodyPr>
          <a:lstStyle/>
          <a:p>
            <a:r>
              <a:rPr lang="en-US" dirty="0" smtClean="0"/>
              <a:t>1</a:t>
            </a:r>
            <a:endParaRPr lang="en-US" dirty="0"/>
          </a:p>
        </p:txBody>
      </p:sp>
      <p:sp>
        <p:nvSpPr>
          <p:cNvPr id="28" name="TextBox 27"/>
          <p:cNvSpPr txBox="1"/>
          <p:nvPr/>
        </p:nvSpPr>
        <p:spPr>
          <a:xfrm>
            <a:off x="106100" y="4976150"/>
            <a:ext cx="11845725" cy="923330"/>
          </a:xfrm>
          <a:prstGeom prst="rect">
            <a:avLst/>
          </a:prstGeom>
          <a:noFill/>
        </p:spPr>
        <p:txBody>
          <a:bodyPr wrap="square" rtlCol="0">
            <a:spAutoFit/>
          </a:bodyPr>
          <a:lstStyle/>
          <a:p>
            <a:pPr marL="342900" indent="-342900">
              <a:buAutoNum type="arabicPeriod"/>
            </a:pPr>
            <a:r>
              <a:rPr lang="en-US" dirty="0" smtClean="0"/>
              <a:t>Plasmon energy is the same for SD1 and SD delta v10</a:t>
            </a:r>
          </a:p>
          <a:p>
            <a:pPr marL="342900" indent="-342900">
              <a:buAutoNum type="arabicPeriod"/>
            </a:pPr>
            <a:r>
              <a:rPr lang="en-US" dirty="0" smtClean="0"/>
              <a:t>Three transitions (peak 1, 2 and 3) were observed in low-loss region. No much difference between SD1 and SD delta v10 was observed.</a:t>
            </a:r>
            <a:endParaRPr lang="en-US" dirty="0"/>
          </a:p>
        </p:txBody>
      </p:sp>
      <p:sp>
        <p:nvSpPr>
          <p:cNvPr id="29" name="Title 1"/>
          <p:cNvSpPr>
            <a:spLocks noGrp="1"/>
          </p:cNvSpPr>
          <p:nvPr>
            <p:ph type="title"/>
          </p:nvPr>
        </p:nvSpPr>
        <p:spPr>
          <a:xfrm>
            <a:off x="129191" y="77923"/>
            <a:ext cx="2438400" cy="527050"/>
          </a:xfrm>
        </p:spPr>
        <p:txBody>
          <a:bodyPr/>
          <a:lstStyle/>
          <a:p>
            <a:r>
              <a:rPr lang="en-US" dirty="0" smtClean="0"/>
              <a:t>SD low loss</a:t>
            </a:r>
            <a:endParaRPr lang="en-US" dirty="0"/>
          </a:p>
        </p:txBody>
      </p:sp>
    </p:spTree>
    <p:extLst>
      <p:ext uri="{BB962C8B-B14F-4D97-AF65-F5344CB8AC3E}">
        <p14:creationId xmlns:p14="http://schemas.microsoft.com/office/powerpoint/2010/main" val="3471510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634"/>
            <a:ext cx="6211902" cy="527050"/>
          </a:xfrm>
        </p:spPr>
        <p:txBody>
          <a:bodyPr/>
          <a:lstStyle/>
          <a:p>
            <a:r>
              <a:rPr lang="en-US" dirty="0"/>
              <a:t>Detection of nucleation site</a:t>
            </a:r>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4</a:t>
            </a:fld>
            <a:endParaRPr lang="en-US"/>
          </a:p>
        </p:txBody>
      </p:sp>
      <p:pic>
        <p:nvPicPr>
          <p:cNvPr id="48" name="Picture 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3249" y="104115"/>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7462" y="96232"/>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0824" y="101978"/>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4555" y="104115"/>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3185" y="94095"/>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5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3249" y="1228174"/>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0824" y="1220353"/>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5814" y="1228174"/>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5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36836" y="1220291"/>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5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69539" y="1220291"/>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5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91450" y="2347808"/>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5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43796" y="2341192"/>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5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69539" y="2333309"/>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11902" y="2355657"/>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40611" y="2349075"/>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6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11902" y="3466378"/>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6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46323" y="3469115"/>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6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506114" y="3471684"/>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6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643796" y="3474427"/>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6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61656" y="3469115"/>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6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211902" y="4584604"/>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354206" y="4595223"/>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6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501580" y="4589910"/>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70"/>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643796" y="4592652"/>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7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769539" y="4595223"/>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7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1902" y="5702823"/>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7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359992" y="5713442"/>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7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10202" y="5723895"/>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75"/>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651679" y="5722738"/>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76"/>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0769539" y="5713442"/>
            <a:ext cx="1089264" cy="108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Box 36"/>
          <p:cNvSpPr txBox="1"/>
          <p:nvPr/>
        </p:nvSpPr>
        <p:spPr>
          <a:xfrm>
            <a:off x="244709" y="4735625"/>
            <a:ext cx="5622692"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smtClean="0">
                <a:ln>
                  <a:noFill/>
                </a:ln>
                <a:solidFill>
                  <a:srgbClr val="000000"/>
                </a:solidFill>
                <a:effectLst/>
                <a:uLnTx/>
                <a:uFillTx/>
                <a:latin typeface="Verdana"/>
                <a:ea typeface="+mn-ea"/>
                <a:cs typeface="+mn-cs"/>
              </a:rPr>
              <a:t>5</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nm probe size, scanning capability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dirty="0" smtClean="0">
                <a:solidFill>
                  <a:srgbClr val="000000"/>
                </a:solidFill>
                <a:latin typeface="Verdana"/>
              </a:rPr>
              <a:t>Provides a definitive answer on crystallinity (compared to HRTEM)</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9" name="Rectangle 78"/>
          <p:cNvSpPr/>
          <p:nvPr/>
        </p:nvSpPr>
        <p:spPr bwMode="auto">
          <a:xfrm>
            <a:off x="6114879" y="18651"/>
            <a:ext cx="5889367" cy="6820699"/>
          </a:xfrm>
          <a:prstGeom prst="rect">
            <a:avLst/>
          </a:prstGeom>
          <a:noFill/>
          <a:ln w="50800" cap="flat" cmpd="sng" algn="ctr">
            <a:solidFill>
              <a:srgbClr val="FF5C00">
                <a:shade val="50000"/>
              </a:srgbClr>
            </a:solidFill>
            <a:prstDash val="dash"/>
            <a:round/>
            <a:headEnd type="none" w="med" len="med"/>
            <a:tailEnd type="none" w="med" len="med"/>
          </a:ln>
          <a:effectLst/>
        </p:spPr>
        <p:txBody>
          <a:bodyPr vert="horz" wrap="non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1200" cap="none" spc="0" normalizeH="0" baseline="0" noProof="0" smtClean="0">
              <a:ln>
                <a:noFill/>
              </a:ln>
              <a:solidFill>
                <a:srgbClr val="000000"/>
              </a:solidFill>
              <a:effectLst/>
              <a:uLnTx/>
              <a:uFillTx/>
              <a:latin typeface="Verdana" pitchFamily="34" charset="0"/>
              <a:ea typeface="+mn-ea"/>
              <a:cs typeface="Arial" charset="0"/>
            </a:endParaRPr>
          </a:p>
        </p:txBody>
      </p:sp>
      <p:cxnSp>
        <p:nvCxnSpPr>
          <p:cNvPr id="81" name="Straight Arrow Connector 80"/>
          <p:cNvCxnSpPr/>
          <p:nvPr/>
        </p:nvCxnSpPr>
        <p:spPr bwMode="auto">
          <a:xfrm flipV="1">
            <a:off x="4841576" y="29645"/>
            <a:ext cx="1255675" cy="1735278"/>
          </a:xfrm>
          <a:prstGeom prst="straightConnector1">
            <a:avLst/>
          </a:prstGeom>
          <a:solidFill>
            <a:srgbClr val="0860A8"/>
          </a:solidFill>
          <a:ln w="9525" cap="flat" cmpd="sng" algn="ctr">
            <a:noFill/>
            <a:prstDash val="solid"/>
            <a:round/>
            <a:headEnd type="none" w="med" len="med"/>
            <a:tailEnd type="triangle"/>
          </a:ln>
          <a:effectLst/>
        </p:spPr>
      </p:cxnSp>
      <p:cxnSp>
        <p:nvCxnSpPr>
          <p:cNvPr id="82" name="Straight Arrow Connector 81"/>
          <p:cNvCxnSpPr/>
          <p:nvPr/>
        </p:nvCxnSpPr>
        <p:spPr bwMode="auto">
          <a:xfrm flipV="1">
            <a:off x="4477783" y="18652"/>
            <a:ext cx="1638553" cy="676424"/>
          </a:xfrm>
          <a:prstGeom prst="straightConnector1">
            <a:avLst/>
          </a:prstGeom>
          <a:solidFill>
            <a:srgbClr val="0860A8"/>
          </a:solidFill>
          <a:ln w="28575" cap="flat" cmpd="sng" algn="ctr">
            <a:solidFill>
              <a:srgbClr val="FF5C00">
                <a:shade val="50000"/>
              </a:srgbClr>
            </a:solidFill>
            <a:prstDash val="dash"/>
            <a:round/>
            <a:headEnd type="none" w="med" len="med"/>
            <a:tailEnd type="triangle"/>
          </a:ln>
          <a:effectLst/>
        </p:spPr>
      </p:cxnSp>
      <p:cxnSp>
        <p:nvCxnSpPr>
          <p:cNvPr id="83" name="Straight Arrow Connector 82"/>
          <p:cNvCxnSpPr/>
          <p:nvPr/>
        </p:nvCxnSpPr>
        <p:spPr bwMode="auto">
          <a:xfrm>
            <a:off x="4573376" y="4343400"/>
            <a:ext cx="1552872" cy="2488098"/>
          </a:xfrm>
          <a:prstGeom prst="straightConnector1">
            <a:avLst/>
          </a:prstGeom>
          <a:solidFill>
            <a:srgbClr val="0860A8"/>
          </a:solidFill>
          <a:ln w="28575" cap="flat" cmpd="sng" algn="ctr">
            <a:solidFill>
              <a:srgbClr val="FF5C00">
                <a:shade val="50000"/>
              </a:srgbClr>
            </a:solidFill>
            <a:prstDash val="dash"/>
            <a:round/>
            <a:headEnd type="none" w="med" len="med"/>
            <a:tailEnd type="triangle"/>
          </a:ln>
          <a:effectLst/>
        </p:spPr>
      </p:cxnSp>
      <p:sp>
        <p:nvSpPr>
          <p:cNvPr id="85" name="Oval 84"/>
          <p:cNvSpPr/>
          <p:nvPr/>
        </p:nvSpPr>
        <p:spPr bwMode="auto">
          <a:xfrm>
            <a:off x="8000220" y="-76200"/>
            <a:ext cx="4251503" cy="4726629"/>
          </a:xfrm>
          <a:prstGeom prst="ellipse">
            <a:avLst/>
          </a:prstGeom>
          <a:noFill/>
          <a:ln w="53975" cap="flat" cmpd="sng" algn="ctr">
            <a:solidFill>
              <a:srgbClr val="92D050"/>
            </a:solidFill>
            <a:prstDash val="sysDash"/>
            <a:round/>
            <a:headEnd type="none" w="med" len="med"/>
            <a:tailEnd type="none" w="med" len="med"/>
          </a:ln>
          <a:effectLst/>
        </p:spPr>
        <p:txBody>
          <a:bodyPr vert="horz" wrap="square" lIns="91372" tIns="45688" rIns="91372" bIns="45688"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30000"/>
              </a:spcBef>
              <a:spcAft>
                <a:spcPct val="0"/>
              </a:spcAft>
              <a:buClr>
                <a:srgbClr val="000000"/>
              </a:buClr>
              <a:buSzTx/>
              <a:buFont typeface="Wingdings" pitchFamily="2" charset="2"/>
              <a:buNone/>
              <a:tabLst/>
              <a:defRPr/>
            </a:pPr>
            <a:endParaRPr kumimoji="0" lang="en-US" sz="2000" b="1" i="0" u="none" strike="noStrike" kern="1200" cap="none" spc="0" normalizeH="0" baseline="0" noProof="0" smtClean="0">
              <a:ln>
                <a:noFill/>
              </a:ln>
              <a:solidFill>
                <a:srgbClr val="000000"/>
              </a:solidFill>
              <a:effectLst/>
              <a:uLnTx/>
              <a:uFillTx/>
              <a:latin typeface="Verdana" pitchFamily="34" charset="0"/>
              <a:ea typeface="+mn-ea"/>
              <a:cs typeface="Arial" charset="0"/>
            </a:endParaRPr>
          </a:p>
        </p:txBody>
      </p:sp>
      <p:pic>
        <p:nvPicPr>
          <p:cNvPr id="87" name="Picture 86"/>
          <p:cNvPicPr>
            <a:picLocks noChangeAspect="1"/>
          </p:cNvPicPr>
          <p:nvPr/>
        </p:nvPicPr>
        <p:blipFill>
          <a:blip r:embed="rId32"/>
          <a:stretch>
            <a:fillRect/>
          </a:stretch>
        </p:blipFill>
        <p:spPr>
          <a:xfrm>
            <a:off x="1463975" y="638727"/>
            <a:ext cx="3109401" cy="3770641"/>
          </a:xfrm>
          <a:prstGeom prst="rect">
            <a:avLst/>
          </a:prstGeom>
        </p:spPr>
      </p:pic>
    </p:spTree>
    <p:extLst>
      <p:ext uri="{BB962C8B-B14F-4D97-AF65-F5344CB8AC3E}">
        <p14:creationId xmlns:p14="http://schemas.microsoft.com/office/powerpoint/2010/main" val="30984569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40</a:t>
            </a:fld>
            <a:endParaRPr lang="en-US"/>
          </a:p>
        </p:txBody>
      </p:sp>
      <p:sp>
        <p:nvSpPr>
          <p:cNvPr id="6" name="Title 1"/>
          <p:cNvSpPr txBox="1">
            <a:spLocks/>
          </p:cNvSpPr>
          <p:nvPr/>
        </p:nvSpPr>
        <p:spPr bwMode="auto">
          <a:xfrm>
            <a:off x="0" y="1"/>
            <a:ext cx="10363200" cy="5277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kern="0" smtClean="0"/>
              <a:t>EELS mapping of SD</a:t>
            </a:r>
            <a:endParaRPr lang="en-US" kern="0" dirty="0"/>
          </a:p>
        </p:txBody>
      </p:sp>
      <p:pic>
        <p:nvPicPr>
          <p:cNvPr id="7" name="Picture 6"/>
          <p:cNvPicPr>
            <a:picLocks noChangeAspect="1"/>
          </p:cNvPicPr>
          <p:nvPr/>
        </p:nvPicPr>
        <p:blipFill>
          <a:blip r:embed="rId2"/>
          <a:stretch>
            <a:fillRect/>
          </a:stretch>
        </p:blipFill>
        <p:spPr>
          <a:xfrm>
            <a:off x="43107" y="607520"/>
            <a:ext cx="5080900" cy="2430229"/>
          </a:xfrm>
          <a:prstGeom prst="rect">
            <a:avLst/>
          </a:prstGeom>
        </p:spPr>
      </p:pic>
      <p:grpSp>
        <p:nvGrpSpPr>
          <p:cNvPr id="8" name="Group 7"/>
          <p:cNvGrpSpPr/>
          <p:nvPr/>
        </p:nvGrpSpPr>
        <p:grpSpPr>
          <a:xfrm>
            <a:off x="7094970" y="617325"/>
            <a:ext cx="5120973" cy="2424853"/>
            <a:chOff x="4747981" y="675741"/>
            <a:chExt cx="5120973" cy="2424853"/>
          </a:xfrm>
        </p:grpSpPr>
        <p:pic>
          <p:nvPicPr>
            <p:cNvPr id="9" name="Picture 8"/>
            <p:cNvPicPr>
              <a:picLocks noChangeAspect="1"/>
            </p:cNvPicPr>
            <p:nvPr/>
          </p:nvPicPr>
          <p:blipFill>
            <a:blip r:embed="rId3"/>
            <a:stretch>
              <a:fillRect/>
            </a:stretch>
          </p:blipFill>
          <p:spPr>
            <a:xfrm>
              <a:off x="4747981" y="675741"/>
              <a:ext cx="5097030" cy="2424853"/>
            </a:xfrm>
            <a:prstGeom prst="rect">
              <a:avLst/>
            </a:prstGeom>
          </p:spPr>
        </p:pic>
        <p:cxnSp>
          <p:nvCxnSpPr>
            <p:cNvPr id="10" name="Straight Arrow Connector 9"/>
            <p:cNvCxnSpPr/>
            <p:nvPr/>
          </p:nvCxnSpPr>
          <p:spPr bwMode="auto">
            <a:xfrm>
              <a:off x="5959300" y="2002716"/>
              <a:ext cx="0" cy="367056"/>
            </a:xfrm>
            <a:prstGeom prst="straightConnector1">
              <a:avLst/>
            </a:prstGeom>
            <a:solidFill>
              <a:schemeClr val="tx2"/>
            </a:solidFill>
            <a:ln w="25400" cap="flat" cmpd="sng" algn="ctr">
              <a:solidFill>
                <a:srgbClr val="FF0000"/>
              </a:solidFill>
              <a:prstDash val="solid"/>
              <a:round/>
              <a:headEnd type="none" w="med" len="med"/>
              <a:tailEnd type="triangle"/>
            </a:ln>
            <a:effectLst/>
          </p:spPr>
        </p:cxnSp>
        <p:sp>
          <p:nvSpPr>
            <p:cNvPr id="11" name="TextBox 10"/>
            <p:cNvSpPr txBox="1"/>
            <p:nvPr/>
          </p:nvSpPr>
          <p:spPr>
            <a:xfrm>
              <a:off x="7964265" y="718920"/>
              <a:ext cx="1904689" cy="523220"/>
            </a:xfrm>
            <a:prstGeom prst="rect">
              <a:avLst/>
            </a:prstGeom>
            <a:noFill/>
          </p:spPr>
          <p:txBody>
            <a:bodyPr wrap="none" rtlCol="0">
              <a:spAutoFit/>
            </a:bodyPr>
            <a:lstStyle/>
            <a:p>
              <a:r>
                <a:rPr lang="en-US" sz="1400" b="1" dirty="0" smtClean="0">
                  <a:solidFill>
                    <a:srgbClr val="FF0000"/>
                  </a:solidFill>
                </a:rPr>
                <a:t>Spectrum from</a:t>
              </a:r>
            </a:p>
            <a:p>
              <a:r>
                <a:rPr lang="en-US" sz="1400" b="1" dirty="0" smtClean="0">
                  <a:solidFill>
                    <a:srgbClr val="FF0000"/>
                  </a:solidFill>
                </a:rPr>
                <a:t>Carbon electrode</a:t>
              </a:r>
              <a:endParaRPr lang="en-US" sz="1400" b="1" dirty="0">
                <a:solidFill>
                  <a:srgbClr val="FF0000"/>
                </a:solidFill>
              </a:endParaRPr>
            </a:p>
          </p:txBody>
        </p:sp>
        <p:sp>
          <p:nvSpPr>
            <p:cNvPr id="12" name="TextBox 11"/>
            <p:cNvSpPr txBox="1"/>
            <p:nvPr/>
          </p:nvSpPr>
          <p:spPr>
            <a:xfrm>
              <a:off x="5265406" y="1633384"/>
              <a:ext cx="1406154" cy="369332"/>
            </a:xfrm>
            <a:prstGeom prst="rect">
              <a:avLst/>
            </a:prstGeom>
            <a:noFill/>
          </p:spPr>
          <p:txBody>
            <a:bodyPr wrap="none" rtlCol="0">
              <a:spAutoFit/>
            </a:bodyPr>
            <a:lstStyle/>
            <a:p>
              <a:r>
                <a:rPr lang="el-GR" i="1" dirty="0" smtClean="0">
                  <a:solidFill>
                    <a:srgbClr val="FF0000"/>
                  </a:solidFill>
                </a:rPr>
                <a:t>ϖ</a:t>
              </a:r>
              <a:r>
                <a:rPr lang="en-US" dirty="0" smtClean="0">
                  <a:solidFill>
                    <a:srgbClr val="FF0000"/>
                  </a:solidFill>
                </a:rPr>
                <a:t> </a:t>
              </a:r>
              <a:r>
                <a:rPr lang="en-US" dirty="0" err="1" smtClean="0">
                  <a:solidFill>
                    <a:srgbClr val="FF0000"/>
                  </a:solidFill>
                </a:rPr>
                <a:t>plasmon</a:t>
              </a:r>
              <a:endParaRPr lang="en-US" dirty="0">
                <a:solidFill>
                  <a:srgbClr val="FF0000"/>
                </a:solidFill>
              </a:endParaRPr>
            </a:p>
          </p:txBody>
        </p:sp>
        <p:cxnSp>
          <p:nvCxnSpPr>
            <p:cNvPr id="13" name="Straight Arrow Connector 12"/>
            <p:cNvCxnSpPr/>
            <p:nvPr/>
          </p:nvCxnSpPr>
          <p:spPr bwMode="auto">
            <a:xfrm flipH="1" flipV="1">
              <a:off x="7700357" y="919312"/>
              <a:ext cx="12007" cy="436188"/>
            </a:xfrm>
            <a:prstGeom prst="straightConnector1">
              <a:avLst/>
            </a:prstGeom>
            <a:solidFill>
              <a:schemeClr val="tx2"/>
            </a:solidFill>
            <a:ln w="25400" cap="flat" cmpd="sng" algn="ctr">
              <a:solidFill>
                <a:srgbClr val="FF0000"/>
              </a:solidFill>
              <a:prstDash val="solid"/>
              <a:round/>
              <a:headEnd type="none" w="med" len="med"/>
              <a:tailEnd type="triangle"/>
            </a:ln>
            <a:effectLst/>
          </p:spPr>
        </p:cxnSp>
        <p:sp>
          <p:nvSpPr>
            <p:cNvPr id="14" name="TextBox 13"/>
            <p:cNvSpPr txBox="1"/>
            <p:nvPr/>
          </p:nvSpPr>
          <p:spPr>
            <a:xfrm>
              <a:off x="7383818" y="1383024"/>
              <a:ext cx="1160895" cy="646331"/>
            </a:xfrm>
            <a:prstGeom prst="rect">
              <a:avLst/>
            </a:prstGeom>
            <a:noFill/>
          </p:spPr>
          <p:txBody>
            <a:bodyPr wrap="none" rtlCol="0">
              <a:spAutoFit/>
            </a:bodyPr>
            <a:lstStyle/>
            <a:p>
              <a:r>
                <a:rPr lang="el-GR" i="1" dirty="0" smtClean="0">
                  <a:solidFill>
                    <a:srgbClr val="FF0000"/>
                  </a:solidFill>
                </a:rPr>
                <a:t>ϖ</a:t>
              </a:r>
              <a:r>
                <a:rPr lang="en-US" i="1" dirty="0" smtClean="0">
                  <a:solidFill>
                    <a:srgbClr val="FF0000"/>
                  </a:solidFill>
                </a:rPr>
                <a:t>+</a:t>
              </a:r>
              <a:r>
                <a:rPr lang="el-GR" dirty="0" smtClean="0">
                  <a:solidFill>
                    <a:srgbClr val="FF0000"/>
                  </a:solidFill>
                </a:rPr>
                <a:t>σ</a:t>
              </a:r>
              <a:r>
                <a:rPr lang="en-US" dirty="0" smtClean="0">
                  <a:solidFill>
                    <a:srgbClr val="FF0000"/>
                  </a:solidFill>
                </a:rPr>
                <a:t> </a:t>
              </a:r>
            </a:p>
            <a:p>
              <a:r>
                <a:rPr lang="en-US" dirty="0" err="1" smtClean="0">
                  <a:solidFill>
                    <a:srgbClr val="FF0000"/>
                  </a:solidFill>
                </a:rPr>
                <a:t>plasmon</a:t>
              </a:r>
              <a:endParaRPr lang="en-US" dirty="0">
                <a:solidFill>
                  <a:srgbClr val="FF0000"/>
                </a:solidFill>
              </a:endParaRPr>
            </a:p>
          </p:txBody>
        </p:sp>
      </p:grpSp>
      <p:pic>
        <p:nvPicPr>
          <p:cNvPr id="15" name="Picture 14"/>
          <p:cNvPicPr>
            <a:picLocks noChangeAspect="1"/>
          </p:cNvPicPr>
          <p:nvPr/>
        </p:nvPicPr>
        <p:blipFill>
          <a:blip r:embed="rId4"/>
          <a:stretch>
            <a:fillRect/>
          </a:stretch>
        </p:blipFill>
        <p:spPr>
          <a:xfrm>
            <a:off x="7133603" y="3294201"/>
            <a:ext cx="5038391" cy="2667691"/>
          </a:xfrm>
          <a:prstGeom prst="rect">
            <a:avLst/>
          </a:prstGeom>
        </p:spPr>
      </p:pic>
      <p:cxnSp>
        <p:nvCxnSpPr>
          <p:cNvPr id="16" name="Straight Arrow Connector 15"/>
          <p:cNvCxnSpPr/>
          <p:nvPr/>
        </p:nvCxnSpPr>
        <p:spPr bwMode="auto">
          <a:xfrm flipH="1" flipV="1">
            <a:off x="9534728" y="3479405"/>
            <a:ext cx="12007" cy="436188"/>
          </a:xfrm>
          <a:prstGeom prst="straightConnector1">
            <a:avLst/>
          </a:prstGeom>
          <a:solidFill>
            <a:schemeClr val="tx2"/>
          </a:solidFill>
          <a:ln w="25400" cap="flat" cmpd="sng" algn="ctr">
            <a:solidFill>
              <a:srgbClr val="FFC000"/>
            </a:solidFill>
            <a:prstDash val="solid"/>
            <a:round/>
            <a:headEnd type="none" w="med" len="med"/>
            <a:tailEnd type="triangle"/>
          </a:ln>
          <a:effectLst/>
        </p:spPr>
      </p:cxnSp>
      <p:sp>
        <p:nvSpPr>
          <p:cNvPr id="17" name="TextBox 16"/>
          <p:cNvSpPr txBox="1"/>
          <p:nvPr/>
        </p:nvSpPr>
        <p:spPr>
          <a:xfrm>
            <a:off x="8878415" y="3982950"/>
            <a:ext cx="1577676" cy="369332"/>
          </a:xfrm>
          <a:prstGeom prst="rect">
            <a:avLst/>
          </a:prstGeom>
          <a:noFill/>
        </p:spPr>
        <p:txBody>
          <a:bodyPr wrap="none" rtlCol="0">
            <a:spAutoFit/>
          </a:bodyPr>
          <a:lstStyle/>
          <a:p>
            <a:r>
              <a:rPr lang="en-US" dirty="0" smtClean="0">
                <a:solidFill>
                  <a:srgbClr val="FFC000"/>
                </a:solidFill>
              </a:rPr>
              <a:t>SD </a:t>
            </a:r>
            <a:r>
              <a:rPr lang="en-US" dirty="0" err="1" smtClean="0">
                <a:solidFill>
                  <a:srgbClr val="FFC000"/>
                </a:solidFill>
              </a:rPr>
              <a:t>plasmon</a:t>
            </a:r>
            <a:endParaRPr lang="en-US" dirty="0">
              <a:solidFill>
                <a:srgbClr val="FFC000"/>
              </a:solidFill>
            </a:endParaRPr>
          </a:p>
        </p:txBody>
      </p:sp>
      <p:sp>
        <p:nvSpPr>
          <p:cNvPr id="18" name="TextBox 17"/>
          <p:cNvSpPr txBox="1"/>
          <p:nvPr/>
        </p:nvSpPr>
        <p:spPr>
          <a:xfrm>
            <a:off x="10363200" y="3340905"/>
            <a:ext cx="1764597" cy="523220"/>
          </a:xfrm>
          <a:prstGeom prst="rect">
            <a:avLst/>
          </a:prstGeom>
          <a:noFill/>
        </p:spPr>
        <p:txBody>
          <a:bodyPr wrap="square" rtlCol="0">
            <a:spAutoFit/>
          </a:bodyPr>
          <a:lstStyle/>
          <a:p>
            <a:r>
              <a:rPr lang="en-US" sz="1400" b="1" dirty="0" smtClean="0">
                <a:solidFill>
                  <a:srgbClr val="FFC000"/>
                </a:solidFill>
              </a:rPr>
              <a:t>Spectrum from SD</a:t>
            </a:r>
            <a:endParaRPr lang="en-US" sz="1400" b="1" dirty="0">
              <a:solidFill>
                <a:srgbClr val="FFC000"/>
              </a:solidFill>
            </a:endParaRPr>
          </a:p>
        </p:txBody>
      </p:sp>
      <p:grpSp>
        <p:nvGrpSpPr>
          <p:cNvPr id="19" name="Group 18"/>
          <p:cNvGrpSpPr/>
          <p:nvPr/>
        </p:nvGrpSpPr>
        <p:grpSpPr>
          <a:xfrm>
            <a:off x="4947548" y="1497325"/>
            <a:ext cx="2533650" cy="3295650"/>
            <a:chOff x="-116862" y="939159"/>
            <a:chExt cx="2533650" cy="3295650"/>
          </a:xfrm>
        </p:grpSpPr>
        <p:pic>
          <p:nvPicPr>
            <p:cNvPr id="20" name="Picture 19"/>
            <p:cNvPicPr>
              <a:picLocks noChangeAspect="1"/>
            </p:cNvPicPr>
            <p:nvPr/>
          </p:nvPicPr>
          <p:blipFill>
            <a:blip r:embed="rId5"/>
            <a:stretch>
              <a:fillRect/>
            </a:stretch>
          </p:blipFill>
          <p:spPr>
            <a:xfrm>
              <a:off x="-116862" y="939159"/>
              <a:ext cx="2533650" cy="3295650"/>
            </a:xfrm>
            <a:prstGeom prst="rect">
              <a:avLst/>
            </a:prstGeom>
          </p:spPr>
        </p:pic>
        <p:sp>
          <p:nvSpPr>
            <p:cNvPr id="21" name="TextBox 20"/>
            <p:cNvSpPr txBox="1"/>
            <p:nvPr/>
          </p:nvSpPr>
          <p:spPr>
            <a:xfrm>
              <a:off x="919509" y="2616856"/>
              <a:ext cx="540533" cy="369332"/>
            </a:xfrm>
            <a:prstGeom prst="rect">
              <a:avLst/>
            </a:prstGeom>
            <a:noFill/>
          </p:spPr>
          <p:txBody>
            <a:bodyPr wrap="none" rtlCol="0">
              <a:spAutoFit/>
            </a:bodyPr>
            <a:lstStyle/>
            <a:p>
              <a:r>
                <a:rPr lang="en-US" b="1" dirty="0" smtClean="0">
                  <a:solidFill>
                    <a:srgbClr val="FFC000"/>
                  </a:solidFill>
                </a:rPr>
                <a:t>SD</a:t>
              </a:r>
              <a:endParaRPr lang="en-US" b="1" dirty="0">
                <a:solidFill>
                  <a:srgbClr val="FFC000"/>
                </a:solidFill>
              </a:endParaRPr>
            </a:p>
          </p:txBody>
        </p:sp>
        <p:sp>
          <p:nvSpPr>
            <p:cNvPr id="22" name="TextBox 21"/>
            <p:cNvSpPr txBox="1"/>
            <p:nvPr/>
          </p:nvSpPr>
          <p:spPr>
            <a:xfrm>
              <a:off x="1006978" y="2051995"/>
              <a:ext cx="351378" cy="369332"/>
            </a:xfrm>
            <a:prstGeom prst="rect">
              <a:avLst/>
            </a:prstGeom>
            <a:noFill/>
          </p:spPr>
          <p:txBody>
            <a:bodyPr wrap="none" rtlCol="0">
              <a:spAutoFit/>
            </a:bodyPr>
            <a:lstStyle/>
            <a:p>
              <a:r>
                <a:rPr lang="en-US" b="1" dirty="0" smtClean="0">
                  <a:solidFill>
                    <a:srgbClr val="FF0000"/>
                  </a:solidFill>
                </a:rPr>
                <a:t>C</a:t>
              </a:r>
              <a:endParaRPr lang="en-US" b="1" dirty="0">
                <a:solidFill>
                  <a:srgbClr val="FF0000"/>
                </a:solidFill>
              </a:endParaRPr>
            </a:p>
          </p:txBody>
        </p:sp>
        <p:sp>
          <p:nvSpPr>
            <p:cNvPr id="23" name="TextBox 22"/>
            <p:cNvSpPr txBox="1"/>
            <p:nvPr/>
          </p:nvSpPr>
          <p:spPr>
            <a:xfrm rot="10800000">
              <a:off x="231849" y="2550487"/>
              <a:ext cx="400110" cy="550792"/>
            </a:xfrm>
            <a:prstGeom prst="rect">
              <a:avLst/>
            </a:prstGeom>
            <a:noFill/>
          </p:spPr>
          <p:txBody>
            <a:bodyPr vert="eaVert" wrap="none" rtlCol="0">
              <a:spAutoFit/>
            </a:bodyPr>
            <a:lstStyle/>
            <a:p>
              <a:r>
                <a:rPr lang="en-US" sz="1400" b="1" dirty="0" smtClean="0">
                  <a:solidFill>
                    <a:srgbClr val="0070C0"/>
                  </a:solidFill>
                </a:rPr>
                <a:t>liner</a:t>
              </a:r>
              <a:endParaRPr lang="en-US" sz="1400" b="1" dirty="0">
                <a:solidFill>
                  <a:srgbClr val="0070C0"/>
                </a:solidFill>
              </a:endParaRPr>
            </a:p>
          </p:txBody>
        </p:sp>
      </p:grpSp>
      <p:cxnSp>
        <p:nvCxnSpPr>
          <p:cNvPr id="24" name="Straight Arrow Connector 23"/>
          <p:cNvCxnSpPr/>
          <p:nvPr/>
        </p:nvCxnSpPr>
        <p:spPr bwMode="auto">
          <a:xfrm flipH="1">
            <a:off x="10902967" y="4811586"/>
            <a:ext cx="1" cy="357511"/>
          </a:xfrm>
          <a:prstGeom prst="straightConnector1">
            <a:avLst/>
          </a:prstGeom>
          <a:solidFill>
            <a:schemeClr val="tx2"/>
          </a:solidFill>
          <a:ln w="25400" cap="flat" cmpd="sng" algn="ctr">
            <a:solidFill>
              <a:srgbClr val="FFC000"/>
            </a:solidFill>
            <a:prstDash val="solid"/>
            <a:round/>
            <a:headEnd type="none" w="med" len="med"/>
            <a:tailEnd type="triangle"/>
          </a:ln>
          <a:effectLst/>
        </p:spPr>
      </p:cxnSp>
      <p:cxnSp>
        <p:nvCxnSpPr>
          <p:cNvPr id="25" name="Straight Arrow Connector 24"/>
          <p:cNvCxnSpPr/>
          <p:nvPr/>
        </p:nvCxnSpPr>
        <p:spPr bwMode="auto">
          <a:xfrm flipH="1">
            <a:off x="11877404" y="4990341"/>
            <a:ext cx="1" cy="357511"/>
          </a:xfrm>
          <a:prstGeom prst="straightConnector1">
            <a:avLst/>
          </a:prstGeom>
          <a:solidFill>
            <a:schemeClr val="tx2"/>
          </a:solidFill>
          <a:ln w="25400" cap="flat" cmpd="sng" algn="ctr">
            <a:solidFill>
              <a:srgbClr val="FFC000"/>
            </a:solidFill>
            <a:prstDash val="solid"/>
            <a:round/>
            <a:headEnd type="none" w="med" len="med"/>
            <a:tailEnd type="triangle"/>
          </a:ln>
          <a:effectLst/>
        </p:spPr>
      </p:cxnSp>
      <p:sp>
        <p:nvSpPr>
          <p:cNvPr id="26" name="TextBox 25"/>
          <p:cNvSpPr txBox="1"/>
          <p:nvPr/>
        </p:nvSpPr>
        <p:spPr>
          <a:xfrm>
            <a:off x="11322447" y="4623025"/>
            <a:ext cx="1011815" cy="369332"/>
          </a:xfrm>
          <a:prstGeom prst="rect">
            <a:avLst/>
          </a:prstGeom>
          <a:noFill/>
        </p:spPr>
        <p:txBody>
          <a:bodyPr wrap="none" rtlCol="0">
            <a:spAutoFit/>
          </a:bodyPr>
          <a:lstStyle/>
          <a:p>
            <a:r>
              <a:rPr lang="en-US" dirty="0" smtClean="0">
                <a:solidFill>
                  <a:srgbClr val="FFC000"/>
                </a:solidFill>
              </a:rPr>
              <a:t>As-</a:t>
            </a:r>
            <a:r>
              <a:rPr lang="en-US" i="1" dirty="0" smtClean="0">
                <a:solidFill>
                  <a:srgbClr val="FFC000"/>
                </a:solidFill>
              </a:rPr>
              <a:t>M</a:t>
            </a:r>
            <a:r>
              <a:rPr lang="en-US" baseline="-25000" dirty="0" smtClean="0">
                <a:solidFill>
                  <a:srgbClr val="FFC000"/>
                </a:solidFill>
              </a:rPr>
              <a:t>4,5</a:t>
            </a:r>
            <a:endParaRPr lang="en-US" baseline="-25000" dirty="0">
              <a:solidFill>
                <a:srgbClr val="FFC000"/>
              </a:solidFill>
            </a:endParaRPr>
          </a:p>
        </p:txBody>
      </p:sp>
      <p:sp>
        <p:nvSpPr>
          <p:cNvPr id="27" name="TextBox 26"/>
          <p:cNvSpPr txBox="1"/>
          <p:nvPr/>
        </p:nvSpPr>
        <p:spPr>
          <a:xfrm>
            <a:off x="10363200" y="4438359"/>
            <a:ext cx="1051891" cy="369332"/>
          </a:xfrm>
          <a:prstGeom prst="rect">
            <a:avLst/>
          </a:prstGeom>
          <a:noFill/>
        </p:spPr>
        <p:txBody>
          <a:bodyPr wrap="none" rtlCol="0">
            <a:spAutoFit/>
          </a:bodyPr>
          <a:lstStyle/>
          <a:p>
            <a:r>
              <a:rPr lang="en-US" dirty="0" smtClean="0">
                <a:solidFill>
                  <a:srgbClr val="FFC000"/>
                </a:solidFill>
              </a:rPr>
              <a:t>Ge-</a:t>
            </a:r>
            <a:r>
              <a:rPr lang="en-US" i="1" dirty="0" smtClean="0">
                <a:solidFill>
                  <a:srgbClr val="FFC000"/>
                </a:solidFill>
              </a:rPr>
              <a:t>M</a:t>
            </a:r>
            <a:r>
              <a:rPr lang="en-US" baseline="-25000" dirty="0" smtClean="0">
                <a:solidFill>
                  <a:srgbClr val="FFC000"/>
                </a:solidFill>
              </a:rPr>
              <a:t>4,5</a:t>
            </a:r>
            <a:endParaRPr lang="en-US" baseline="-25000" dirty="0">
              <a:solidFill>
                <a:srgbClr val="FFC000"/>
              </a:solidFill>
            </a:endParaRPr>
          </a:p>
        </p:txBody>
      </p:sp>
      <p:sp>
        <p:nvSpPr>
          <p:cNvPr id="28" name="TextBox 27"/>
          <p:cNvSpPr txBox="1"/>
          <p:nvPr/>
        </p:nvSpPr>
        <p:spPr>
          <a:xfrm>
            <a:off x="3395082" y="627805"/>
            <a:ext cx="1693092" cy="523220"/>
          </a:xfrm>
          <a:prstGeom prst="rect">
            <a:avLst/>
          </a:prstGeom>
          <a:noFill/>
        </p:spPr>
        <p:txBody>
          <a:bodyPr wrap="none" rtlCol="0">
            <a:spAutoFit/>
          </a:bodyPr>
          <a:lstStyle/>
          <a:p>
            <a:r>
              <a:rPr lang="en-US" sz="1400" b="1" dirty="0" smtClean="0">
                <a:solidFill>
                  <a:srgbClr val="0070C0"/>
                </a:solidFill>
              </a:rPr>
              <a:t>Spectrum from</a:t>
            </a:r>
          </a:p>
          <a:p>
            <a:r>
              <a:rPr lang="en-US" sz="1400" b="1" dirty="0" smtClean="0">
                <a:solidFill>
                  <a:srgbClr val="0070C0"/>
                </a:solidFill>
              </a:rPr>
              <a:t>liner</a:t>
            </a:r>
            <a:endParaRPr lang="en-US" sz="1400" b="1" dirty="0">
              <a:solidFill>
                <a:srgbClr val="0070C0"/>
              </a:solidFill>
            </a:endParaRPr>
          </a:p>
        </p:txBody>
      </p:sp>
      <p:sp>
        <p:nvSpPr>
          <p:cNvPr id="29" name="TextBox 28"/>
          <p:cNvSpPr txBox="1"/>
          <p:nvPr/>
        </p:nvSpPr>
        <p:spPr>
          <a:xfrm>
            <a:off x="-10840" y="3099570"/>
            <a:ext cx="4958388"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Carbon </a:t>
            </a:r>
            <a:r>
              <a:rPr lang="el-GR" i="1" dirty="0" smtClean="0">
                <a:solidFill>
                  <a:srgbClr val="FF0000"/>
                </a:solidFill>
              </a:rPr>
              <a:t>ϖ</a:t>
            </a:r>
            <a:r>
              <a:rPr lang="en-US" i="1" dirty="0" smtClean="0"/>
              <a:t> </a:t>
            </a:r>
            <a:r>
              <a:rPr lang="en-US" dirty="0" smtClean="0"/>
              <a:t>and</a:t>
            </a:r>
            <a:r>
              <a:rPr lang="en-US" i="1" dirty="0" smtClean="0"/>
              <a:t> </a:t>
            </a:r>
            <a:r>
              <a:rPr lang="el-GR" dirty="0" smtClean="0">
                <a:solidFill>
                  <a:srgbClr val="FF0000"/>
                </a:solidFill>
              </a:rPr>
              <a:t>σ</a:t>
            </a:r>
            <a:r>
              <a:rPr lang="en-US" dirty="0" smtClean="0"/>
              <a:t> bonding are observed in carbon electrode, reflected by two </a:t>
            </a:r>
            <a:r>
              <a:rPr lang="en-US" dirty="0" err="1" smtClean="0"/>
              <a:t>plasmon</a:t>
            </a:r>
            <a:r>
              <a:rPr lang="en-US" dirty="0" smtClean="0"/>
              <a:t> peaks (~5eV and ~23.6eV).</a:t>
            </a:r>
          </a:p>
          <a:p>
            <a:pPr marL="285750" indent="-285750">
              <a:buFont typeface="Arial" panose="020B0604020202020204" pitchFamily="34" charset="0"/>
              <a:buChar char="•"/>
            </a:pPr>
            <a:r>
              <a:rPr lang="en-US" dirty="0" smtClean="0"/>
              <a:t>Plasmon energy of SD (~18 eV) is lower than that of carbon electrode (~23.6 eV).</a:t>
            </a:r>
          </a:p>
          <a:p>
            <a:pPr marL="285750" indent="-285750">
              <a:buFont typeface="Arial" panose="020B0604020202020204" pitchFamily="34" charset="0"/>
              <a:buChar char="•"/>
            </a:pPr>
            <a:r>
              <a:rPr lang="en-US" dirty="0" smtClean="0"/>
              <a:t>Ge-</a:t>
            </a:r>
            <a:r>
              <a:rPr lang="en-US" i="1" dirty="0" smtClean="0"/>
              <a:t>M</a:t>
            </a:r>
            <a:r>
              <a:rPr lang="en-US" baseline="-25000" dirty="0" smtClean="0"/>
              <a:t>4,5</a:t>
            </a:r>
            <a:r>
              <a:rPr lang="en-US" dirty="0" smtClean="0"/>
              <a:t> and As-</a:t>
            </a:r>
            <a:r>
              <a:rPr lang="en-US" i="1" dirty="0" smtClean="0"/>
              <a:t>M</a:t>
            </a:r>
            <a:r>
              <a:rPr lang="en-US" baseline="-25000" dirty="0" smtClean="0"/>
              <a:t>4,5</a:t>
            </a:r>
            <a:r>
              <a:rPr lang="en-US" dirty="0" smtClean="0"/>
              <a:t> edges are observed in SD low-loss spectrum.</a:t>
            </a:r>
          </a:p>
          <a:p>
            <a:pPr marL="285750" indent="-285750">
              <a:buFont typeface="Arial" panose="020B0604020202020204" pitchFamily="34" charset="0"/>
              <a:buChar char="•"/>
            </a:pPr>
            <a:r>
              <a:rPr lang="en-US" dirty="0" smtClean="0"/>
              <a:t>Edge A and B are observed in seal, but not identified yet.</a:t>
            </a:r>
            <a:endParaRPr lang="en-US" dirty="0"/>
          </a:p>
        </p:txBody>
      </p:sp>
      <p:cxnSp>
        <p:nvCxnSpPr>
          <p:cNvPr id="30" name="Straight Arrow Connector 29"/>
          <p:cNvCxnSpPr/>
          <p:nvPr/>
        </p:nvCxnSpPr>
        <p:spPr bwMode="auto">
          <a:xfrm flipH="1" flipV="1">
            <a:off x="2937324" y="833542"/>
            <a:ext cx="12007" cy="436188"/>
          </a:xfrm>
          <a:prstGeom prst="straightConnector1">
            <a:avLst/>
          </a:prstGeom>
          <a:solidFill>
            <a:schemeClr val="tx2"/>
          </a:solidFill>
          <a:ln w="25400" cap="flat" cmpd="sng" algn="ctr">
            <a:solidFill>
              <a:srgbClr val="0070C0"/>
            </a:solidFill>
            <a:prstDash val="solid"/>
            <a:round/>
            <a:headEnd type="none" w="med" len="med"/>
            <a:tailEnd type="triangle"/>
          </a:ln>
          <a:effectLst/>
        </p:spPr>
      </p:cxnSp>
      <p:sp>
        <p:nvSpPr>
          <p:cNvPr id="31" name="TextBox 30"/>
          <p:cNvSpPr txBox="1"/>
          <p:nvPr/>
        </p:nvSpPr>
        <p:spPr>
          <a:xfrm>
            <a:off x="2468354" y="1309591"/>
            <a:ext cx="1160895" cy="646331"/>
          </a:xfrm>
          <a:prstGeom prst="rect">
            <a:avLst/>
          </a:prstGeom>
          <a:noFill/>
        </p:spPr>
        <p:txBody>
          <a:bodyPr wrap="none" rtlCol="0">
            <a:spAutoFit/>
          </a:bodyPr>
          <a:lstStyle/>
          <a:p>
            <a:r>
              <a:rPr lang="en-US" dirty="0" smtClean="0">
                <a:solidFill>
                  <a:srgbClr val="0070C0"/>
                </a:solidFill>
              </a:rPr>
              <a:t>liner</a:t>
            </a:r>
          </a:p>
          <a:p>
            <a:r>
              <a:rPr lang="en-US" dirty="0" err="1" smtClean="0">
                <a:solidFill>
                  <a:srgbClr val="0070C0"/>
                </a:solidFill>
              </a:rPr>
              <a:t>plasmon</a:t>
            </a:r>
            <a:endParaRPr lang="en-US" dirty="0">
              <a:solidFill>
                <a:srgbClr val="0070C0"/>
              </a:solidFill>
            </a:endParaRPr>
          </a:p>
        </p:txBody>
      </p:sp>
      <p:cxnSp>
        <p:nvCxnSpPr>
          <p:cNvPr id="32" name="Straight Arrow Connector 31"/>
          <p:cNvCxnSpPr/>
          <p:nvPr/>
        </p:nvCxnSpPr>
        <p:spPr bwMode="auto">
          <a:xfrm>
            <a:off x="1797312" y="1745042"/>
            <a:ext cx="6618" cy="398514"/>
          </a:xfrm>
          <a:prstGeom prst="straightConnector1">
            <a:avLst/>
          </a:prstGeom>
          <a:solidFill>
            <a:schemeClr val="tx2"/>
          </a:solidFill>
          <a:ln w="25400" cap="flat" cmpd="sng" algn="ctr">
            <a:solidFill>
              <a:srgbClr val="0070C0"/>
            </a:solidFill>
            <a:prstDash val="solid"/>
            <a:round/>
            <a:headEnd type="none" w="med" len="med"/>
            <a:tailEnd type="triangle"/>
          </a:ln>
          <a:effectLst/>
        </p:spPr>
      </p:cxnSp>
      <p:sp>
        <p:nvSpPr>
          <p:cNvPr id="33" name="TextBox 32"/>
          <p:cNvSpPr txBox="1"/>
          <p:nvPr/>
        </p:nvSpPr>
        <p:spPr>
          <a:xfrm>
            <a:off x="1633050" y="1453302"/>
            <a:ext cx="325730" cy="338554"/>
          </a:xfrm>
          <a:prstGeom prst="rect">
            <a:avLst/>
          </a:prstGeom>
          <a:noFill/>
        </p:spPr>
        <p:txBody>
          <a:bodyPr wrap="none" rtlCol="0">
            <a:spAutoFit/>
          </a:bodyPr>
          <a:lstStyle/>
          <a:p>
            <a:r>
              <a:rPr lang="en-US" sz="1600" dirty="0" smtClean="0">
                <a:solidFill>
                  <a:srgbClr val="0070C0"/>
                </a:solidFill>
              </a:rPr>
              <a:t>A</a:t>
            </a:r>
            <a:endParaRPr lang="en-US" sz="1600" dirty="0">
              <a:solidFill>
                <a:srgbClr val="0070C0"/>
              </a:solidFill>
            </a:endParaRPr>
          </a:p>
        </p:txBody>
      </p:sp>
      <p:sp>
        <p:nvSpPr>
          <p:cNvPr id="34" name="TextBox 33"/>
          <p:cNvSpPr txBox="1"/>
          <p:nvPr/>
        </p:nvSpPr>
        <p:spPr>
          <a:xfrm>
            <a:off x="1989943" y="897747"/>
            <a:ext cx="308098" cy="307777"/>
          </a:xfrm>
          <a:prstGeom prst="rect">
            <a:avLst/>
          </a:prstGeom>
          <a:noFill/>
        </p:spPr>
        <p:txBody>
          <a:bodyPr wrap="none" rtlCol="0">
            <a:spAutoFit/>
          </a:bodyPr>
          <a:lstStyle/>
          <a:p>
            <a:r>
              <a:rPr lang="en-US" sz="1400" dirty="0" smtClean="0">
                <a:solidFill>
                  <a:srgbClr val="0070C0"/>
                </a:solidFill>
              </a:rPr>
              <a:t>B</a:t>
            </a:r>
            <a:endParaRPr lang="en-US" sz="1400" dirty="0">
              <a:solidFill>
                <a:srgbClr val="0070C0"/>
              </a:solidFill>
            </a:endParaRPr>
          </a:p>
        </p:txBody>
      </p:sp>
      <p:cxnSp>
        <p:nvCxnSpPr>
          <p:cNvPr id="35" name="Straight Arrow Connector 34"/>
          <p:cNvCxnSpPr/>
          <p:nvPr/>
        </p:nvCxnSpPr>
        <p:spPr bwMode="auto">
          <a:xfrm>
            <a:off x="2155659" y="1282431"/>
            <a:ext cx="6618" cy="398514"/>
          </a:xfrm>
          <a:prstGeom prst="straightConnector1">
            <a:avLst/>
          </a:prstGeom>
          <a:solidFill>
            <a:schemeClr val="tx2"/>
          </a:solidFill>
          <a:ln w="2540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1965526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41</a:t>
            </a:fld>
            <a:endParaRPr lang="en-US"/>
          </a:p>
        </p:txBody>
      </p:sp>
      <p:sp>
        <p:nvSpPr>
          <p:cNvPr id="6" name="Title 1"/>
          <p:cNvSpPr txBox="1">
            <a:spLocks/>
          </p:cNvSpPr>
          <p:nvPr/>
        </p:nvSpPr>
        <p:spPr bwMode="auto">
          <a:xfrm>
            <a:off x="0" y="1"/>
            <a:ext cx="10363200" cy="5277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kern="0" smtClean="0"/>
              <a:t>EELS mapping of SD - continued</a:t>
            </a:r>
            <a:endParaRPr lang="en-US" kern="0" dirty="0"/>
          </a:p>
        </p:txBody>
      </p:sp>
      <p:grpSp>
        <p:nvGrpSpPr>
          <p:cNvPr id="7" name="Group 6"/>
          <p:cNvGrpSpPr/>
          <p:nvPr/>
        </p:nvGrpSpPr>
        <p:grpSpPr>
          <a:xfrm>
            <a:off x="631755" y="1943721"/>
            <a:ext cx="2533650" cy="3295650"/>
            <a:chOff x="-116862" y="939159"/>
            <a:chExt cx="2533650" cy="3295650"/>
          </a:xfrm>
        </p:grpSpPr>
        <p:pic>
          <p:nvPicPr>
            <p:cNvPr id="8" name="Picture 7"/>
            <p:cNvPicPr>
              <a:picLocks noChangeAspect="1"/>
            </p:cNvPicPr>
            <p:nvPr/>
          </p:nvPicPr>
          <p:blipFill>
            <a:blip r:embed="rId2"/>
            <a:stretch>
              <a:fillRect/>
            </a:stretch>
          </p:blipFill>
          <p:spPr>
            <a:xfrm>
              <a:off x="-116862" y="939159"/>
              <a:ext cx="2533650" cy="3295650"/>
            </a:xfrm>
            <a:prstGeom prst="rect">
              <a:avLst/>
            </a:prstGeom>
          </p:spPr>
        </p:pic>
        <p:sp>
          <p:nvSpPr>
            <p:cNvPr id="9" name="TextBox 8"/>
            <p:cNvSpPr txBox="1"/>
            <p:nvPr/>
          </p:nvSpPr>
          <p:spPr>
            <a:xfrm>
              <a:off x="912400" y="2635710"/>
              <a:ext cx="540533" cy="369332"/>
            </a:xfrm>
            <a:prstGeom prst="rect">
              <a:avLst/>
            </a:prstGeom>
            <a:noFill/>
          </p:spPr>
          <p:txBody>
            <a:bodyPr wrap="none" rtlCol="0">
              <a:spAutoFit/>
            </a:bodyPr>
            <a:lstStyle/>
            <a:p>
              <a:r>
                <a:rPr lang="en-US" b="1" dirty="0" smtClean="0">
                  <a:solidFill>
                    <a:srgbClr val="FFFF00"/>
                  </a:solidFill>
                </a:rPr>
                <a:t>SD</a:t>
              </a:r>
              <a:endParaRPr lang="en-US" b="1" dirty="0">
                <a:solidFill>
                  <a:srgbClr val="FFFF00"/>
                </a:solidFill>
              </a:endParaRPr>
            </a:p>
          </p:txBody>
        </p:sp>
        <p:sp>
          <p:nvSpPr>
            <p:cNvPr id="10" name="TextBox 9"/>
            <p:cNvSpPr txBox="1"/>
            <p:nvPr/>
          </p:nvSpPr>
          <p:spPr>
            <a:xfrm>
              <a:off x="1006978" y="2051995"/>
              <a:ext cx="351378" cy="369332"/>
            </a:xfrm>
            <a:prstGeom prst="rect">
              <a:avLst/>
            </a:prstGeom>
            <a:noFill/>
          </p:spPr>
          <p:txBody>
            <a:bodyPr wrap="none" rtlCol="0">
              <a:spAutoFit/>
            </a:bodyPr>
            <a:lstStyle/>
            <a:p>
              <a:r>
                <a:rPr lang="en-US" b="1" dirty="0" smtClean="0">
                  <a:solidFill>
                    <a:srgbClr val="FF0000"/>
                  </a:solidFill>
                </a:rPr>
                <a:t>C</a:t>
              </a:r>
              <a:endParaRPr lang="en-US" b="1" dirty="0">
                <a:solidFill>
                  <a:srgbClr val="FF0000"/>
                </a:solidFill>
              </a:endParaRPr>
            </a:p>
          </p:txBody>
        </p:sp>
        <p:sp>
          <p:nvSpPr>
            <p:cNvPr id="11" name="TextBox 10"/>
            <p:cNvSpPr txBox="1"/>
            <p:nvPr/>
          </p:nvSpPr>
          <p:spPr>
            <a:xfrm rot="10800000">
              <a:off x="231849" y="2576936"/>
              <a:ext cx="400110" cy="497893"/>
            </a:xfrm>
            <a:prstGeom prst="rect">
              <a:avLst/>
            </a:prstGeom>
            <a:noFill/>
          </p:spPr>
          <p:txBody>
            <a:bodyPr vert="eaVert" wrap="none" rtlCol="0">
              <a:spAutoFit/>
            </a:bodyPr>
            <a:lstStyle/>
            <a:p>
              <a:r>
                <a:rPr lang="en-US" sz="1400" b="1" dirty="0" smtClean="0">
                  <a:solidFill>
                    <a:srgbClr val="0070C0"/>
                  </a:solidFill>
                </a:rPr>
                <a:t>seal</a:t>
              </a:r>
              <a:endParaRPr lang="en-US" sz="1400" b="1" dirty="0">
                <a:solidFill>
                  <a:srgbClr val="0070C0"/>
                </a:solidFill>
              </a:endParaRPr>
            </a:p>
          </p:txBody>
        </p:sp>
      </p:grpSp>
      <p:pic>
        <p:nvPicPr>
          <p:cNvPr id="12" name="Picture 11"/>
          <p:cNvPicPr>
            <a:picLocks noChangeAspect="1"/>
          </p:cNvPicPr>
          <p:nvPr/>
        </p:nvPicPr>
        <p:blipFill>
          <a:blip r:embed="rId3"/>
          <a:stretch>
            <a:fillRect/>
          </a:stretch>
        </p:blipFill>
        <p:spPr>
          <a:xfrm>
            <a:off x="3794520" y="3759510"/>
            <a:ext cx="3069508" cy="2945309"/>
          </a:xfrm>
          <a:prstGeom prst="rect">
            <a:avLst/>
          </a:prstGeom>
        </p:spPr>
      </p:pic>
      <p:pic>
        <p:nvPicPr>
          <p:cNvPr id="13" name="Picture 12"/>
          <p:cNvPicPr>
            <a:picLocks noChangeAspect="1"/>
          </p:cNvPicPr>
          <p:nvPr/>
        </p:nvPicPr>
        <p:blipFill>
          <a:blip r:embed="rId4"/>
          <a:stretch>
            <a:fillRect/>
          </a:stretch>
        </p:blipFill>
        <p:spPr>
          <a:xfrm>
            <a:off x="3794520" y="668042"/>
            <a:ext cx="3081337" cy="2951223"/>
          </a:xfrm>
          <a:prstGeom prst="rect">
            <a:avLst/>
          </a:prstGeom>
        </p:spPr>
      </p:pic>
      <p:pic>
        <p:nvPicPr>
          <p:cNvPr id="14" name="Picture 13"/>
          <p:cNvPicPr>
            <a:picLocks noChangeAspect="1"/>
          </p:cNvPicPr>
          <p:nvPr/>
        </p:nvPicPr>
        <p:blipFill>
          <a:blip r:embed="rId5"/>
          <a:stretch>
            <a:fillRect/>
          </a:stretch>
        </p:blipFill>
        <p:spPr>
          <a:xfrm>
            <a:off x="7370357" y="668042"/>
            <a:ext cx="3063595" cy="2951223"/>
          </a:xfrm>
          <a:prstGeom prst="rect">
            <a:avLst/>
          </a:prstGeom>
        </p:spPr>
      </p:pic>
      <p:pic>
        <p:nvPicPr>
          <p:cNvPr id="15" name="Picture 14"/>
          <p:cNvPicPr>
            <a:picLocks noChangeAspect="1"/>
          </p:cNvPicPr>
          <p:nvPr/>
        </p:nvPicPr>
        <p:blipFill>
          <a:blip r:embed="rId6"/>
          <a:stretch>
            <a:fillRect/>
          </a:stretch>
        </p:blipFill>
        <p:spPr>
          <a:xfrm>
            <a:off x="7370357" y="3766717"/>
            <a:ext cx="3081337" cy="2945309"/>
          </a:xfrm>
          <a:prstGeom prst="rect">
            <a:avLst/>
          </a:prstGeom>
        </p:spPr>
      </p:pic>
      <p:sp>
        <p:nvSpPr>
          <p:cNvPr id="16" name="TextBox 15"/>
          <p:cNvSpPr txBox="1"/>
          <p:nvPr/>
        </p:nvSpPr>
        <p:spPr>
          <a:xfrm>
            <a:off x="3794520" y="681761"/>
            <a:ext cx="3028393" cy="338554"/>
          </a:xfrm>
          <a:prstGeom prst="rect">
            <a:avLst/>
          </a:prstGeom>
          <a:noFill/>
        </p:spPr>
        <p:txBody>
          <a:bodyPr wrap="none" rtlCol="0">
            <a:spAutoFit/>
          </a:bodyPr>
          <a:lstStyle/>
          <a:p>
            <a:r>
              <a:rPr lang="en-US" sz="1600" dirty="0" smtClean="0">
                <a:solidFill>
                  <a:schemeClr val="bg1"/>
                </a:solidFill>
              </a:rPr>
              <a:t>Carbon</a:t>
            </a:r>
            <a:r>
              <a:rPr lang="el-GR" sz="1600" i="1" dirty="0" smtClean="0">
                <a:solidFill>
                  <a:srgbClr val="FF0000"/>
                </a:solidFill>
              </a:rPr>
              <a:t> </a:t>
            </a:r>
            <a:r>
              <a:rPr lang="el-GR" sz="1600" i="1" dirty="0" smtClean="0">
                <a:solidFill>
                  <a:schemeClr val="bg1"/>
                </a:solidFill>
              </a:rPr>
              <a:t>ϖ</a:t>
            </a:r>
            <a:r>
              <a:rPr lang="en-US" sz="1600" i="1" dirty="0" smtClean="0">
                <a:solidFill>
                  <a:schemeClr val="bg1"/>
                </a:solidFill>
              </a:rPr>
              <a:t> </a:t>
            </a:r>
            <a:r>
              <a:rPr lang="en-US" sz="1600" dirty="0" err="1" smtClean="0">
                <a:solidFill>
                  <a:schemeClr val="bg1"/>
                </a:solidFill>
              </a:rPr>
              <a:t>plasmon</a:t>
            </a:r>
            <a:r>
              <a:rPr lang="el-GR" sz="1600" i="1" dirty="0" smtClean="0">
                <a:solidFill>
                  <a:srgbClr val="FF0000"/>
                </a:solidFill>
              </a:rPr>
              <a:t> </a:t>
            </a:r>
            <a:r>
              <a:rPr lang="en-US" sz="1600" dirty="0">
                <a:solidFill>
                  <a:schemeClr val="bg1"/>
                </a:solidFill>
              </a:rPr>
              <a:t>(</a:t>
            </a:r>
            <a:r>
              <a:rPr lang="en-US" sz="1600" dirty="0" smtClean="0">
                <a:solidFill>
                  <a:schemeClr val="bg1"/>
                </a:solidFill>
              </a:rPr>
              <a:t>4-6 eV)</a:t>
            </a:r>
            <a:endParaRPr lang="en-US" sz="1600" dirty="0">
              <a:solidFill>
                <a:schemeClr val="bg1"/>
              </a:solidFill>
            </a:endParaRPr>
          </a:p>
        </p:txBody>
      </p:sp>
      <p:sp>
        <p:nvSpPr>
          <p:cNvPr id="17" name="TextBox 16"/>
          <p:cNvSpPr txBox="1"/>
          <p:nvPr/>
        </p:nvSpPr>
        <p:spPr>
          <a:xfrm>
            <a:off x="7368669" y="675249"/>
            <a:ext cx="2685351" cy="338554"/>
          </a:xfrm>
          <a:prstGeom prst="rect">
            <a:avLst/>
          </a:prstGeom>
          <a:noFill/>
        </p:spPr>
        <p:txBody>
          <a:bodyPr wrap="none" rtlCol="0">
            <a:spAutoFit/>
          </a:bodyPr>
          <a:lstStyle/>
          <a:p>
            <a:r>
              <a:rPr lang="en-US" sz="1600" dirty="0" smtClean="0">
                <a:solidFill>
                  <a:schemeClr val="bg1"/>
                </a:solidFill>
              </a:rPr>
              <a:t>Liner edge A (10-11 eV)</a:t>
            </a:r>
            <a:endParaRPr lang="en-US" sz="1600" dirty="0">
              <a:solidFill>
                <a:schemeClr val="bg1"/>
              </a:solidFill>
            </a:endParaRPr>
          </a:p>
        </p:txBody>
      </p:sp>
      <p:sp>
        <p:nvSpPr>
          <p:cNvPr id="18" name="TextBox 17"/>
          <p:cNvSpPr txBox="1"/>
          <p:nvPr/>
        </p:nvSpPr>
        <p:spPr>
          <a:xfrm>
            <a:off x="3794520" y="3807007"/>
            <a:ext cx="1689886" cy="338554"/>
          </a:xfrm>
          <a:prstGeom prst="rect">
            <a:avLst/>
          </a:prstGeom>
          <a:noFill/>
        </p:spPr>
        <p:txBody>
          <a:bodyPr wrap="none" rtlCol="0">
            <a:spAutoFit/>
          </a:bodyPr>
          <a:lstStyle/>
          <a:p>
            <a:r>
              <a:rPr lang="en-US" sz="1600" dirty="0" smtClean="0">
                <a:solidFill>
                  <a:schemeClr val="bg1"/>
                </a:solidFill>
              </a:rPr>
              <a:t>SD (17-19 eV)</a:t>
            </a:r>
            <a:endParaRPr lang="en-US" sz="1600" dirty="0">
              <a:solidFill>
                <a:schemeClr val="bg1"/>
              </a:solidFill>
            </a:endParaRPr>
          </a:p>
        </p:txBody>
      </p:sp>
      <p:sp>
        <p:nvSpPr>
          <p:cNvPr id="19" name="TextBox 18"/>
          <p:cNvSpPr txBox="1"/>
          <p:nvPr/>
        </p:nvSpPr>
        <p:spPr>
          <a:xfrm>
            <a:off x="7368669" y="3766717"/>
            <a:ext cx="976358" cy="338554"/>
          </a:xfrm>
          <a:prstGeom prst="rect">
            <a:avLst/>
          </a:prstGeom>
          <a:noFill/>
        </p:spPr>
        <p:txBody>
          <a:bodyPr wrap="none" rtlCol="0">
            <a:spAutoFit/>
          </a:bodyPr>
          <a:lstStyle/>
          <a:p>
            <a:r>
              <a:rPr lang="en-US" sz="1600" dirty="0" smtClean="0">
                <a:solidFill>
                  <a:schemeClr val="bg1"/>
                </a:solidFill>
              </a:rPr>
              <a:t>Overlay</a:t>
            </a:r>
            <a:endParaRPr lang="en-US" sz="1600" dirty="0">
              <a:solidFill>
                <a:schemeClr val="bg1"/>
              </a:solidFill>
            </a:endParaRPr>
          </a:p>
        </p:txBody>
      </p:sp>
    </p:spTree>
    <p:extLst>
      <p:ext uri="{BB962C8B-B14F-4D97-AF65-F5344CB8AC3E}">
        <p14:creationId xmlns:p14="http://schemas.microsoft.com/office/powerpoint/2010/main" val="2577138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smtClean="0"/>
              <a:t>Electron diffraction can be used to identify phase information of crystalline PM and study amorphous PM </a:t>
            </a:r>
            <a:r>
              <a:rPr lang="en-US" smtClean="0"/>
              <a:t>and </a:t>
            </a:r>
            <a:r>
              <a:rPr lang="en-US" smtClean="0"/>
              <a:t>SD</a:t>
            </a:r>
            <a:r>
              <a:rPr lang="en-US" dirty="0"/>
              <a:t>.</a:t>
            </a:r>
            <a:endParaRPr lang="en-US" dirty="0" smtClean="0"/>
          </a:p>
          <a:p>
            <a:pPr marL="285750" indent="-285750">
              <a:buFont typeface="Arial" panose="020B0604020202020204" pitchFamily="34" charset="0"/>
              <a:buChar char="•"/>
            </a:pPr>
            <a:r>
              <a:rPr lang="en-US" dirty="0" smtClean="0"/>
              <a:t>Contrast between amorphous and crystalline areas can be distinguished by DF-STEM imaging with optimized CL. Diffraction may be needed to determine whether it’s contrast of amorphous phase or crystalline phase.</a:t>
            </a:r>
          </a:p>
          <a:p>
            <a:pPr marL="285750" indent="-285750">
              <a:buFont typeface="Arial" panose="020B0604020202020204" pitchFamily="34" charset="0"/>
              <a:buChar char="•"/>
            </a:pPr>
            <a:r>
              <a:rPr lang="en-US" dirty="0" smtClean="0"/>
              <a:t>Bit-level correlation between composition and electrical signals is generally not clear. So far, the only clear trend is that Se contamination in PM decreases PM set probability.</a:t>
            </a:r>
          </a:p>
          <a:p>
            <a:pPr marL="285750" indent="-285750">
              <a:buFont typeface="Arial" panose="020B0604020202020204" pitchFamily="34" charset="0"/>
              <a:buChar char="•"/>
            </a:pPr>
            <a:r>
              <a:rPr lang="en-US" dirty="0" smtClean="0"/>
              <a:t>EDX analysis of SD delta is very challenging. Grounding method has been developed to get rid of FIB induced segregation. However, SD segregation direction is not polarity dependent, which needs to be further verified. Planar-view sample prep is developed to quantify Si%, but beam damage causes composition change during data collection.</a:t>
            </a:r>
          </a:p>
          <a:p>
            <a:pPr marL="285750" indent="-285750">
              <a:buFont typeface="Arial" panose="020B0604020202020204" pitchFamily="34" charset="0"/>
              <a:buChar char="•"/>
            </a:pPr>
            <a:r>
              <a:rPr lang="en-US" dirty="0" smtClean="0"/>
              <a:t>EELS may be useful for future experiments.</a:t>
            </a:r>
          </a:p>
          <a:p>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253603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945"/>
            <a:ext cx="10983383" cy="527050"/>
          </a:xfrm>
        </p:spPr>
        <p:txBody>
          <a:bodyPr/>
          <a:lstStyle/>
          <a:p>
            <a:r>
              <a:rPr lang="en-US" dirty="0" smtClean="0"/>
              <a:t>Amorphous transition</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5</a:t>
            </a:fld>
            <a:endParaRPr lang="en-US"/>
          </a:p>
        </p:txBody>
      </p:sp>
      <p:sp>
        <p:nvSpPr>
          <p:cNvPr id="10" name="Slide Number Placeholder 4"/>
          <p:cNvSpPr>
            <a:spLocks noGrp="1"/>
          </p:cNvSpPr>
          <p:nvPr/>
        </p:nvSpPr>
        <p:spPr>
          <a:xfrm>
            <a:off x="1023854" y="6366334"/>
            <a:ext cx="274320" cy="228600"/>
          </a:xfrm>
          <a:prstGeom prst="rect">
            <a:avLst/>
          </a:prstGeom>
          <a:noFill/>
          <a:ln>
            <a:noFill/>
          </a:ln>
        </p:spPr>
        <p:txBody>
          <a:bodyPr wrap="none" lIns="0" tIns="0" rIns="0" bIns="0" anchor="ctr" anchorCtr="0"/>
          <a:lstStyle>
            <a:defPPr>
              <a:defRPr lang="en-US"/>
            </a:defPPr>
            <a:lvl1pPr marL="0" algn="ctr" defTabSz="914400" rtl="0" eaLnBrk="1" latinLnBrk="0" hangingPunct="1">
              <a:defRPr lang="en-US" sz="1100" b="1" kern="1200" smtClean="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0D904593-1668-4B95-BA96-EF3EF43EDF4E}" type="slidenum">
              <a:rPr kumimoji="0" sz="1800" b="0" i="0" u="none" strike="noStrike" kern="0" cap="none" spc="0" normalizeH="0" baseline="0" noProof="0">
                <a:ln>
                  <a:noFill/>
                </a:ln>
                <a:solidFill>
                  <a:srgbClr val="58595B"/>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5</a:t>
            </a:fld>
            <a:endParaRPr kumimoji="0" sz="1800" b="0" i="0" u="none" strike="noStrike" kern="0" cap="none" spc="0" normalizeH="0" baseline="0" noProof="0" dirty="0">
              <a:ln>
                <a:noFill/>
              </a:ln>
              <a:solidFill>
                <a:srgbClr val="58595B"/>
              </a:solidFill>
              <a:effectLst/>
              <a:uLnTx/>
              <a:uFillTx/>
            </a:endParaRPr>
          </a:p>
        </p:txBody>
      </p:sp>
      <p:sp>
        <p:nvSpPr>
          <p:cNvPr id="23" name="TextBox 86"/>
          <p:cNvSpPr txBox="1"/>
          <p:nvPr/>
        </p:nvSpPr>
        <p:spPr>
          <a:xfrm>
            <a:off x="3421906" y="5207073"/>
            <a:ext cx="104067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Element </a:t>
            </a:r>
          </a:p>
        </p:txBody>
      </p:sp>
      <p:grpSp>
        <p:nvGrpSpPr>
          <p:cNvPr id="24" name="Group 23"/>
          <p:cNvGrpSpPr/>
          <p:nvPr/>
        </p:nvGrpSpPr>
        <p:grpSpPr>
          <a:xfrm>
            <a:off x="103624" y="833344"/>
            <a:ext cx="1726755" cy="4614343"/>
            <a:chOff x="3733696" y="724400"/>
            <a:chExt cx="1726755" cy="4614343"/>
          </a:xfrm>
        </p:grpSpPr>
        <p:sp>
          <p:nvSpPr>
            <p:cNvPr id="82" name="Rectangle 81"/>
            <p:cNvSpPr/>
            <p:nvPr/>
          </p:nvSpPr>
          <p:spPr>
            <a:xfrm>
              <a:off x="3836132" y="1750566"/>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3" name="Rectangle 82"/>
            <p:cNvSpPr/>
            <p:nvPr/>
          </p:nvSpPr>
          <p:spPr>
            <a:xfrm>
              <a:off x="3836132" y="2227399"/>
              <a:ext cx="571500" cy="1114224"/>
            </a:xfrm>
            <a:prstGeom prst="rect">
              <a:avLst/>
            </a:prstGeom>
            <a:gradFill flip="none" rotWithShape="1">
              <a:gsLst>
                <a:gs pos="14000">
                  <a:srgbClr val="F9CFB3"/>
                </a:gs>
                <a:gs pos="0">
                  <a:schemeClr val="accent3">
                    <a:lumMod val="5000"/>
                    <a:lumOff val="95000"/>
                  </a:schemeClr>
                </a:gs>
                <a:gs pos="50000">
                  <a:schemeClr val="accent3">
                    <a:lumMod val="45000"/>
                    <a:lumOff val="55000"/>
                  </a:schemeClr>
                </a:gs>
                <a:gs pos="100000">
                  <a:schemeClr val="accent3">
                    <a:lumMod val="7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4" name="Rectangle 83"/>
            <p:cNvSpPr/>
            <p:nvPr/>
          </p:nvSpPr>
          <p:spPr>
            <a:xfrm>
              <a:off x="3836132" y="3347390"/>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5" name="Rectangle 84"/>
            <p:cNvSpPr/>
            <p:nvPr/>
          </p:nvSpPr>
          <p:spPr>
            <a:xfrm>
              <a:off x="3836132" y="3829990"/>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6" name="Rectangle 85"/>
            <p:cNvSpPr/>
            <p:nvPr/>
          </p:nvSpPr>
          <p:spPr>
            <a:xfrm>
              <a:off x="3836132" y="4341148"/>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7" name="Rectangle 86"/>
            <p:cNvSpPr/>
            <p:nvPr/>
          </p:nvSpPr>
          <p:spPr>
            <a:xfrm>
              <a:off x="3836132" y="1092081"/>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8" name="Rectangle 87"/>
            <p:cNvSpPr/>
            <p:nvPr/>
          </p:nvSpPr>
          <p:spPr>
            <a:xfrm>
              <a:off x="4779542" y="1732099"/>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9" name="Rectangle 88"/>
            <p:cNvSpPr/>
            <p:nvPr/>
          </p:nvSpPr>
          <p:spPr>
            <a:xfrm>
              <a:off x="4779542" y="3328923"/>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0" name="Rectangle 89"/>
            <p:cNvSpPr/>
            <p:nvPr/>
          </p:nvSpPr>
          <p:spPr>
            <a:xfrm>
              <a:off x="4779542" y="3811523"/>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1" name="Rectangle 90"/>
            <p:cNvSpPr/>
            <p:nvPr/>
          </p:nvSpPr>
          <p:spPr>
            <a:xfrm>
              <a:off x="4779542" y="4322681"/>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2" name="Rectangle 91"/>
            <p:cNvSpPr/>
            <p:nvPr/>
          </p:nvSpPr>
          <p:spPr>
            <a:xfrm>
              <a:off x="4779542" y="1073614"/>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3" name="TextBox 77"/>
            <p:cNvSpPr txBox="1"/>
            <p:nvPr/>
          </p:nvSpPr>
          <p:spPr>
            <a:xfrm>
              <a:off x="4845939" y="1094272"/>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4" name="TextBox 78"/>
            <p:cNvSpPr txBox="1"/>
            <p:nvPr/>
          </p:nvSpPr>
          <p:spPr>
            <a:xfrm>
              <a:off x="3861532" y="110556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5" name="TextBox 79"/>
            <p:cNvSpPr txBox="1"/>
            <p:nvPr/>
          </p:nvSpPr>
          <p:spPr>
            <a:xfrm>
              <a:off x="3900157" y="4281037"/>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6" name="TextBox 80"/>
            <p:cNvSpPr txBox="1"/>
            <p:nvPr/>
          </p:nvSpPr>
          <p:spPr>
            <a:xfrm>
              <a:off x="4815063" y="430687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7" name="Rectangle 96"/>
            <p:cNvSpPr/>
            <p:nvPr/>
          </p:nvSpPr>
          <p:spPr>
            <a:xfrm>
              <a:off x="4779542" y="2220812"/>
              <a:ext cx="571500" cy="1114224"/>
            </a:xfrm>
            <a:prstGeom prst="rect">
              <a:avLst/>
            </a:prstGeom>
            <a:gradFill flip="none" rotWithShape="1">
              <a:gsLst>
                <a:gs pos="14000">
                  <a:srgbClr val="F9CFB3"/>
                </a:gs>
                <a:gs pos="0">
                  <a:schemeClr val="accent3">
                    <a:lumMod val="5000"/>
                    <a:lumOff val="95000"/>
                  </a:schemeClr>
                </a:gs>
                <a:gs pos="50000">
                  <a:schemeClr val="accent3">
                    <a:lumMod val="45000"/>
                    <a:lumOff val="55000"/>
                  </a:schemeClr>
                </a:gs>
                <a:gs pos="100000">
                  <a:schemeClr val="accent3">
                    <a:lumMod val="7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8" name="TextBox 87"/>
            <p:cNvSpPr txBox="1"/>
            <p:nvPr/>
          </p:nvSpPr>
          <p:spPr>
            <a:xfrm>
              <a:off x="3733696" y="5000189"/>
              <a:ext cx="172675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Thermal profile </a:t>
              </a:r>
            </a:p>
          </p:txBody>
        </p:sp>
        <p:sp>
          <p:nvSpPr>
            <p:cNvPr id="99" name="TextBox 88"/>
            <p:cNvSpPr txBox="1"/>
            <p:nvPr/>
          </p:nvSpPr>
          <p:spPr>
            <a:xfrm>
              <a:off x="3815498" y="3103879"/>
              <a:ext cx="63671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Hotter</a:t>
              </a:r>
            </a:p>
          </p:txBody>
        </p:sp>
        <p:sp>
          <p:nvSpPr>
            <p:cNvPr id="100" name="TextBox 89"/>
            <p:cNvSpPr txBox="1"/>
            <p:nvPr/>
          </p:nvSpPr>
          <p:spPr>
            <a:xfrm>
              <a:off x="3765740" y="2193982"/>
              <a:ext cx="67197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5B4FF"/>
                  </a:solidFill>
                  <a:effectLst/>
                  <a:uLnTx/>
                  <a:uFillTx/>
                  <a:latin typeface="Arial" panose="020B0604020202020204" pitchFamily="34" charset="0"/>
                  <a:cs typeface="Arial" panose="020B0604020202020204" pitchFamily="34" charset="0"/>
                </a:rPr>
                <a:t>Cooler</a:t>
              </a:r>
            </a:p>
          </p:txBody>
        </p:sp>
        <p:sp>
          <p:nvSpPr>
            <p:cNvPr id="101" name="TextBox 90"/>
            <p:cNvSpPr txBox="1"/>
            <p:nvPr/>
          </p:nvSpPr>
          <p:spPr>
            <a:xfrm>
              <a:off x="3815498" y="734396"/>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102" name="TextBox 91"/>
            <p:cNvSpPr txBox="1"/>
            <p:nvPr/>
          </p:nvSpPr>
          <p:spPr>
            <a:xfrm>
              <a:off x="4779542" y="724400"/>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grpSp>
      <p:sp>
        <p:nvSpPr>
          <p:cNvPr id="32" name="TextBox 137"/>
          <p:cNvSpPr txBox="1"/>
          <p:nvPr/>
        </p:nvSpPr>
        <p:spPr>
          <a:xfrm>
            <a:off x="180970" y="5570785"/>
            <a:ext cx="11356526"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 and 2D1 has opposite element segregation direction because of polarity.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However, the thermal profile in the PM are matched between decks because stack is matched</a:t>
            </a:r>
            <a:r>
              <a:rPr kumimoji="0" lang="en-US" sz="1600" b="0" i="0" u="none" strike="noStrike" kern="0" cap="none" spc="0" normalizeH="0" baseline="0" noProof="0" dirty="0" smtClean="0">
                <a:ln>
                  <a:noFill/>
                </a:ln>
                <a:solidFill>
                  <a:srgbClr val="58595B"/>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endParaRPr>
          </a:p>
        </p:txBody>
      </p:sp>
      <p:grpSp>
        <p:nvGrpSpPr>
          <p:cNvPr id="39" name="Group 38"/>
          <p:cNvGrpSpPr/>
          <p:nvPr/>
        </p:nvGrpSpPr>
        <p:grpSpPr>
          <a:xfrm>
            <a:off x="1877810" y="852444"/>
            <a:ext cx="3800169" cy="4326862"/>
            <a:chOff x="30168" y="680956"/>
            <a:chExt cx="3800169" cy="4326862"/>
          </a:xfrm>
        </p:grpSpPr>
        <p:sp>
          <p:nvSpPr>
            <p:cNvPr id="50" name="Rectangle 49"/>
            <p:cNvSpPr/>
            <p:nvPr/>
          </p:nvSpPr>
          <p:spPr>
            <a:xfrm>
              <a:off x="1035763" y="1805176"/>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1" name="Rectangle 50"/>
            <p:cNvSpPr/>
            <p:nvPr/>
          </p:nvSpPr>
          <p:spPr>
            <a:xfrm>
              <a:off x="1035763" y="2282009"/>
              <a:ext cx="571500" cy="1114224"/>
            </a:xfrm>
            <a:prstGeom prst="rect">
              <a:avLst/>
            </a:prstGeom>
            <a:gradFill>
              <a:gsLst>
                <a:gs pos="11000">
                  <a:srgbClr val="FFC000"/>
                </a:gs>
                <a:gs pos="100000">
                  <a:schemeClr val="accent1">
                    <a:lumMod val="45000"/>
                    <a:lumOff val="55000"/>
                  </a:schemeClr>
                </a:gs>
                <a:gs pos="79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2" name="Rectangle 51"/>
            <p:cNvSpPr/>
            <p:nvPr/>
          </p:nvSpPr>
          <p:spPr>
            <a:xfrm>
              <a:off x="1035763" y="3402000"/>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3" name="Rectangle 52"/>
            <p:cNvSpPr/>
            <p:nvPr/>
          </p:nvSpPr>
          <p:spPr>
            <a:xfrm>
              <a:off x="1035763" y="3884600"/>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4" name="Rectangle 53"/>
            <p:cNvSpPr/>
            <p:nvPr/>
          </p:nvSpPr>
          <p:spPr>
            <a:xfrm>
              <a:off x="1035763" y="4395758"/>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5" name="Rectangle 54"/>
            <p:cNvSpPr/>
            <p:nvPr/>
          </p:nvSpPr>
          <p:spPr>
            <a:xfrm>
              <a:off x="1035763" y="1146691"/>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6" name="TextBox 34"/>
            <p:cNvSpPr txBox="1"/>
            <p:nvPr/>
          </p:nvSpPr>
          <p:spPr>
            <a:xfrm>
              <a:off x="998137" y="690952"/>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57" name="Rectangle 56"/>
            <p:cNvSpPr/>
            <p:nvPr/>
          </p:nvSpPr>
          <p:spPr>
            <a:xfrm>
              <a:off x="1979173" y="1786709"/>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8" name="Rectangle 57"/>
            <p:cNvSpPr/>
            <p:nvPr/>
          </p:nvSpPr>
          <p:spPr>
            <a:xfrm rot="10800000">
              <a:off x="1979173" y="2269459"/>
              <a:ext cx="571500" cy="1114224"/>
            </a:xfrm>
            <a:prstGeom prst="rect">
              <a:avLst/>
            </a:prstGeom>
            <a:gradFill>
              <a:gsLst>
                <a:gs pos="11000">
                  <a:srgbClr val="FFC000"/>
                </a:gs>
                <a:gs pos="100000">
                  <a:schemeClr val="accent1">
                    <a:lumMod val="45000"/>
                    <a:lumOff val="55000"/>
                  </a:schemeClr>
                </a:gs>
                <a:gs pos="79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9" name="Rectangle 58"/>
            <p:cNvSpPr/>
            <p:nvPr/>
          </p:nvSpPr>
          <p:spPr>
            <a:xfrm>
              <a:off x="1979173" y="3383533"/>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0" name="Rectangle 59"/>
            <p:cNvSpPr/>
            <p:nvPr/>
          </p:nvSpPr>
          <p:spPr>
            <a:xfrm>
              <a:off x="1979173" y="3866133"/>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1" name="Rectangle 60"/>
            <p:cNvSpPr/>
            <p:nvPr/>
          </p:nvSpPr>
          <p:spPr>
            <a:xfrm>
              <a:off x="1979173" y="4377291"/>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2" name="Rectangle 61"/>
            <p:cNvSpPr/>
            <p:nvPr/>
          </p:nvSpPr>
          <p:spPr>
            <a:xfrm>
              <a:off x="1979173" y="1128224"/>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3" name="TextBox 41"/>
            <p:cNvSpPr txBox="1"/>
            <p:nvPr/>
          </p:nvSpPr>
          <p:spPr>
            <a:xfrm>
              <a:off x="1962181" y="680956"/>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sp>
          <p:nvSpPr>
            <p:cNvPr id="64" name="TextBox 42"/>
            <p:cNvSpPr txBox="1"/>
            <p:nvPr/>
          </p:nvSpPr>
          <p:spPr>
            <a:xfrm>
              <a:off x="524449" y="4590651"/>
              <a:ext cx="49244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TEC</a:t>
              </a:r>
            </a:p>
          </p:txBody>
        </p:sp>
        <p:sp>
          <p:nvSpPr>
            <p:cNvPr id="65" name="TextBox 43"/>
            <p:cNvSpPr txBox="1"/>
            <p:nvPr/>
          </p:nvSpPr>
          <p:spPr>
            <a:xfrm>
              <a:off x="524865" y="4032535"/>
              <a:ext cx="39786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SD</a:t>
              </a:r>
            </a:p>
          </p:txBody>
        </p:sp>
        <p:sp>
          <p:nvSpPr>
            <p:cNvPr id="66" name="TextBox 44"/>
            <p:cNvSpPr txBox="1"/>
            <p:nvPr/>
          </p:nvSpPr>
          <p:spPr>
            <a:xfrm>
              <a:off x="477576" y="3548562"/>
              <a:ext cx="52610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MED</a:t>
              </a:r>
            </a:p>
          </p:txBody>
        </p:sp>
        <p:sp>
          <p:nvSpPr>
            <p:cNvPr id="67" name="TextBox 45"/>
            <p:cNvSpPr txBox="1"/>
            <p:nvPr/>
          </p:nvSpPr>
          <p:spPr>
            <a:xfrm>
              <a:off x="456104" y="2659477"/>
              <a:ext cx="41549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PM</a:t>
              </a:r>
            </a:p>
          </p:txBody>
        </p:sp>
        <p:sp>
          <p:nvSpPr>
            <p:cNvPr id="68" name="TextBox 46"/>
            <p:cNvSpPr txBox="1"/>
            <p:nvPr/>
          </p:nvSpPr>
          <p:spPr>
            <a:xfrm>
              <a:off x="548614" y="1824555"/>
              <a:ext cx="49244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TEC</a:t>
              </a:r>
            </a:p>
          </p:txBody>
        </p:sp>
        <p:sp>
          <p:nvSpPr>
            <p:cNvPr id="69" name="TextBox 47"/>
            <p:cNvSpPr txBox="1"/>
            <p:nvPr/>
          </p:nvSpPr>
          <p:spPr>
            <a:xfrm>
              <a:off x="543239" y="1353731"/>
              <a:ext cx="33054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W</a:t>
              </a:r>
            </a:p>
          </p:txBody>
        </p:sp>
        <p:sp>
          <p:nvSpPr>
            <p:cNvPr id="70" name="TextBox 51"/>
            <p:cNvSpPr txBox="1"/>
            <p:nvPr/>
          </p:nvSpPr>
          <p:spPr>
            <a:xfrm>
              <a:off x="2045570" y="1148882"/>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1" name="TextBox 52"/>
            <p:cNvSpPr txBox="1"/>
            <p:nvPr/>
          </p:nvSpPr>
          <p:spPr>
            <a:xfrm>
              <a:off x="1061163" y="116017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2" name="TextBox 53"/>
            <p:cNvSpPr txBox="1"/>
            <p:nvPr/>
          </p:nvSpPr>
          <p:spPr>
            <a:xfrm>
              <a:off x="1099788" y="4335647"/>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3" name="TextBox 54"/>
            <p:cNvSpPr txBox="1"/>
            <p:nvPr/>
          </p:nvSpPr>
          <p:spPr>
            <a:xfrm>
              <a:off x="2014694" y="436148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4" name="TextBox 55"/>
            <p:cNvSpPr txBox="1"/>
            <p:nvPr/>
          </p:nvSpPr>
          <p:spPr>
            <a:xfrm>
              <a:off x="1016892" y="2357785"/>
              <a:ext cx="6372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Te</a:t>
              </a: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 rich</a:t>
              </a:r>
            </a:p>
          </p:txBody>
        </p:sp>
        <p:sp>
          <p:nvSpPr>
            <p:cNvPr id="75" name="TextBox 56"/>
            <p:cNvSpPr txBox="1"/>
            <p:nvPr/>
          </p:nvSpPr>
          <p:spPr>
            <a:xfrm>
              <a:off x="977920" y="3120926"/>
              <a:ext cx="91082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Sb/Ge rich</a:t>
              </a:r>
            </a:p>
          </p:txBody>
        </p:sp>
        <p:sp>
          <p:nvSpPr>
            <p:cNvPr id="76" name="TextBox 57"/>
            <p:cNvSpPr txBox="1"/>
            <p:nvPr/>
          </p:nvSpPr>
          <p:spPr>
            <a:xfrm>
              <a:off x="1946277" y="3107288"/>
              <a:ext cx="6372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Te</a:t>
              </a: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 rich</a:t>
              </a:r>
            </a:p>
          </p:txBody>
        </p:sp>
        <p:sp>
          <p:nvSpPr>
            <p:cNvPr id="77" name="TextBox 58"/>
            <p:cNvSpPr txBox="1"/>
            <p:nvPr/>
          </p:nvSpPr>
          <p:spPr>
            <a:xfrm>
              <a:off x="1910884" y="2294540"/>
              <a:ext cx="91082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Sb/Ge rich</a:t>
              </a:r>
            </a:p>
          </p:txBody>
        </p:sp>
        <p:sp>
          <p:nvSpPr>
            <p:cNvPr id="78" name="TextBox 127"/>
            <p:cNvSpPr txBox="1"/>
            <p:nvPr/>
          </p:nvSpPr>
          <p:spPr>
            <a:xfrm>
              <a:off x="72714" y="3060661"/>
              <a:ext cx="172868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Low Melting temperature</a:t>
              </a:r>
            </a:p>
          </p:txBody>
        </p:sp>
        <p:sp>
          <p:nvSpPr>
            <p:cNvPr id="79" name="TextBox 140"/>
            <p:cNvSpPr txBox="1"/>
            <p:nvPr/>
          </p:nvSpPr>
          <p:spPr>
            <a:xfrm>
              <a:off x="2595980" y="3122841"/>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High Melting temperature</a:t>
              </a:r>
            </a:p>
          </p:txBody>
        </p:sp>
        <p:sp>
          <p:nvSpPr>
            <p:cNvPr id="80" name="TextBox 142"/>
            <p:cNvSpPr txBox="1"/>
            <p:nvPr/>
          </p:nvSpPr>
          <p:spPr>
            <a:xfrm>
              <a:off x="2710659" y="2280486"/>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Low Melting temperature</a:t>
              </a:r>
            </a:p>
          </p:txBody>
        </p:sp>
        <p:sp>
          <p:nvSpPr>
            <p:cNvPr id="81" name="TextBox 143"/>
            <p:cNvSpPr txBox="1"/>
            <p:nvPr/>
          </p:nvSpPr>
          <p:spPr>
            <a:xfrm>
              <a:off x="30168" y="2204877"/>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High Melting temperature</a:t>
              </a:r>
            </a:p>
          </p:txBody>
        </p:sp>
      </p:grpSp>
      <p:sp>
        <p:nvSpPr>
          <p:cNvPr id="3" name="TextBox 2"/>
          <p:cNvSpPr txBox="1"/>
          <p:nvPr/>
        </p:nvSpPr>
        <p:spPr>
          <a:xfrm>
            <a:off x="4435470" y="4776192"/>
            <a:ext cx="2381806" cy="369332"/>
          </a:xfrm>
          <a:prstGeom prst="rect">
            <a:avLst/>
          </a:prstGeom>
          <a:noFill/>
        </p:spPr>
        <p:txBody>
          <a:bodyPr wrap="none" rtlCol="0">
            <a:spAutoFit/>
          </a:bodyPr>
          <a:lstStyle/>
          <a:p>
            <a:pPr algn="l"/>
            <a:r>
              <a:rPr lang="en-US" dirty="0" smtClean="0"/>
              <a:t>Hongmei/Yao-Feng</a:t>
            </a:r>
          </a:p>
        </p:txBody>
      </p:sp>
    </p:spTree>
    <p:extLst>
      <p:ext uri="{BB962C8B-B14F-4D97-AF65-F5344CB8AC3E}">
        <p14:creationId xmlns:p14="http://schemas.microsoft.com/office/powerpoint/2010/main" val="329289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945"/>
            <a:ext cx="10983383" cy="527050"/>
          </a:xfrm>
        </p:spPr>
        <p:txBody>
          <a:bodyPr/>
          <a:lstStyle/>
          <a:p>
            <a:r>
              <a:rPr lang="en-US" dirty="0" smtClean="0"/>
              <a:t>Amorphous transition</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6</a:t>
            </a:fld>
            <a:endParaRPr lang="en-US"/>
          </a:p>
        </p:txBody>
      </p:sp>
      <p:sp>
        <p:nvSpPr>
          <p:cNvPr id="7" name="Rectangle 6"/>
          <p:cNvSpPr/>
          <p:nvPr/>
        </p:nvSpPr>
        <p:spPr>
          <a:xfrm rot="10800000">
            <a:off x="7267301" y="2266720"/>
            <a:ext cx="571500" cy="1114224"/>
          </a:xfrm>
          <a:prstGeom prst="rect">
            <a:avLst/>
          </a:prstGeom>
          <a:pattFill prst="dkUpDiag">
            <a:fgClr>
              <a:schemeClr val="accent3">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 name="Rectangle 7"/>
          <p:cNvSpPr/>
          <p:nvPr/>
        </p:nvSpPr>
        <p:spPr>
          <a:xfrm>
            <a:off x="6141234" y="2270844"/>
            <a:ext cx="571500" cy="1114224"/>
          </a:xfrm>
          <a:prstGeom prst="rect">
            <a:avLst/>
          </a:prstGeom>
          <a:pattFill prst="dkUpDiag">
            <a:fgClr>
              <a:schemeClr val="accent3">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0" name="Slide Number Placeholder 4"/>
          <p:cNvSpPr>
            <a:spLocks noGrp="1"/>
          </p:cNvSpPr>
          <p:nvPr/>
        </p:nvSpPr>
        <p:spPr>
          <a:xfrm>
            <a:off x="1023854" y="6366334"/>
            <a:ext cx="274320" cy="228600"/>
          </a:xfrm>
          <a:prstGeom prst="rect">
            <a:avLst/>
          </a:prstGeom>
          <a:noFill/>
          <a:ln>
            <a:noFill/>
          </a:ln>
        </p:spPr>
        <p:txBody>
          <a:bodyPr wrap="none" lIns="0" tIns="0" rIns="0" bIns="0" anchor="ctr" anchorCtr="0"/>
          <a:lstStyle>
            <a:defPPr>
              <a:defRPr lang="en-US"/>
            </a:defPPr>
            <a:lvl1pPr marL="0" algn="ctr" defTabSz="914400" rtl="0" eaLnBrk="1" latinLnBrk="0" hangingPunct="1">
              <a:defRPr lang="en-US" sz="1100" b="1" kern="1200" smtClean="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fld id="{0D904593-1668-4B95-BA96-EF3EF43EDF4E}" type="slidenum">
              <a:rPr kumimoji="0" sz="1800" b="0" i="0" u="none" strike="noStrike" kern="0" cap="none" spc="0" normalizeH="0" baseline="0" noProof="0">
                <a:ln>
                  <a:noFill/>
                </a:ln>
                <a:solidFill>
                  <a:srgbClr val="58595B"/>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6</a:t>
            </a:fld>
            <a:endParaRPr kumimoji="0" sz="1800" b="0" i="0" u="none" strike="noStrike" kern="0" cap="none" spc="0" normalizeH="0" baseline="0" noProof="0" dirty="0">
              <a:ln>
                <a:noFill/>
              </a:ln>
              <a:solidFill>
                <a:srgbClr val="58595B"/>
              </a:solidFill>
              <a:effectLst/>
              <a:uLnTx/>
              <a:uFillTx/>
            </a:endParaRPr>
          </a:p>
        </p:txBody>
      </p:sp>
      <p:sp>
        <p:nvSpPr>
          <p:cNvPr id="12" name="Rectangle 11"/>
          <p:cNvSpPr/>
          <p:nvPr/>
        </p:nvSpPr>
        <p:spPr>
          <a:xfrm>
            <a:off x="7271622" y="1792888"/>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3" name="Rectangle 12"/>
          <p:cNvSpPr/>
          <p:nvPr/>
        </p:nvSpPr>
        <p:spPr>
          <a:xfrm>
            <a:off x="7271622" y="3389712"/>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4" name="Rectangle 13"/>
          <p:cNvSpPr/>
          <p:nvPr/>
        </p:nvSpPr>
        <p:spPr>
          <a:xfrm>
            <a:off x="7271622" y="3872312"/>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5" name="Rectangle 14"/>
          <p:cNvSpPr/>
          <p:nvPr/>
        </p:nvSpPr>
        <p:spPr>
          <a:xfrm>
            <a:off x="7271622" y="4383470"/>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6" name="Rectangle 15"/>
          <p:cNvSpPr/>
          <p:nvPr/>
        </p:nvSpPr>
        <p:spPr>
          <a:xfrm>
            <a:off x="7271622" y="1134403"/>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7" name="Freeform 16"/>
          <p:cNvSpPr/>
          <p:nvPr/>
        </p:nvSpPr>
        <p:spPr>
          <a:xfrm rot="10800000">
            <a:off x="7274573" y="2274905"/>
            <a:ext cx="556956" cy="358481"/>
          </a:xfrm>
          <a:custGeom>
            <a:avLst/>
            <a:gdLst>
              <a:gd name="connsiteX0" fmla="*/ 558800 w 558800"/>
              <a:gd name="connsiteY0" fmla="*/ 317500 h 331374"/>
              <a:gd name="connsiteX1" fmla="*/ 139700 w 558800"/>
              <a:gd name="connsiteY1" fmla="*/ 330200 h 331374"/>
              <a:gd name="connsiteX2" fmla="*/ 0 w 558800"/>
              <a:gd name="connsiteY2" fmla="*/ 279400 h 331374"/>
              <a:gd name="connsiteX3" fmla="*/ 38100 w 558800"/>
              <a:gd name="connsiteY3" fmla="*/ 127000 h 331374"/>
              <a:gd name="connsiteX4" fmla="*/ 63500 w 558800"/>
              <a:gd name="connsiteY4" fmla="*/ 88900 h 331374"/>
              <a:gd name="connsiteX5" fmla="*/ 101600 w 558800"/>
              <a:gd name="connsiteY5" fmla="*/ 12700 h 331374"/>
              <a:gd name="connsiteX6" fmla="*/ 139700 w 558800"/>
              <a:gd name="connsiteY6" fmla="*/ 0 h 331374"/>
              <a:gd name="connsiteX7" fmla="*/ 469900 w 558800"/>
              <a:gd name="connsiteY7" fmla="*/ 12700 h 331374"/>
              <a:gd name="connsiteX8" fmla="*/ 495300 w 558800"/>
              <a:gd name="connsiteY8" fmla="*/ 50800 h 331374"/>
              <a:gd name="connsiteX9" fmla="*/ 520700 w 558800"/>
              <a:gd name="connsiteY9" fmla="*/ 127000 h 331374"/>
              <a:gd name="connsiteX10" fmla="*/ 546100 w 558800"/>
              <a:gd name="connsiteY10" fmla="*/ 203200 h 331374"/>
              <a:gd name="connsiteX11" fmla="*/ 558800 w 558800"/>
              <a:gd name="connsiteY11" fmla="*/ 241300 h 331374"/>
              <a:gd name="connsiteX12" fmla="*/ 558800 w 558800"/>
              <a:gd name="connsiteY12" fmla="*/ 317500 h 3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800" h="331374">
                <a:moveTo>
                  <a:pt x="558800" y="317500"/>
                </a:moveTo>
                <a:cubicBezTo>
                  <a:pt x="419100" y="321733"/>
                  <a:pt x="279464" y="330200"/>
                  <a:pt x="139700" y="330200"/>
                </a:cubicBezTo>
                <a:cubicBezTo>
                  <a:pt x="19820" y="330200"/>
                  <a:pt x="42846" y="343668"/>
                  <a:pt x="0" y="279400"/>
                </a:cubicBezTo>
                <a:cubicBezTo>
                  <a:pt x="6348" y="241312"/>
                  <a:pt x="15738" y="160543"/>
                  <a:pt x="38100" y="127000"/>
                </a:cubicBezTo>
                <a:cubicBezTo>
                  <a:pt x="46567" y="114300"/>
                  <a:pt x="56674" y="102552"/>
                  <a:pt x="63500" y="88900"/>
                </a:cubicBezTo>
                <a:cubicBezTo>
                  <a:pt x="78838" y="58224"/>
                  <a:pt x="71270" y="36964"/>
                  <a:pt x="101600" y="12700"/>
                </a:cubicBezTo>
                <a:cubicBezTo>
                  <a:pt x="112053" y="4337"/>
                  <a:pt x="127000" y="4233"/>
                  <a:pt x="139700" y="0"/>
                </a:cubicBezTo>
                <a:cubicBezTo>
                  <a:pt x="249767" y="4233"/>
                  <a:pt x="360859" y="-2877"/>
                  <a:pt x="469900" y="12700"/>
                </a:cubicBezTo>
                <a:cubicBezTo>
                  <a:pt x="485010" y="14859"/>
                  <a:pt x="489101" y="36852"/>
                  <a:pt x="495300" y="50800"/>
                </a:cubicBezTo>
                <a:cubicBezTo>
                  <a:pt x="506174" y="75266"/>
                  <a:pt x="512233" y="101600"/>
                  <a:pt x="520700" y="127000"/>
                </a:cubicBezTo>
                <a:lnTo>
                  <a:pt x="546100" y="203200"/>
                </a:lnTo>
                <a:cubicBezTo>
                  <a:pt x="550333" y="215900"/>
                  <a:pt x="558800" y="227913"/>
                  <a:pt x="558800" y="241300"/>
                </a:cubicBezTo>
                <a:lnTo>
                  <a:pt x="558800" y="317500"/>
                </a:lnTo>
                <a:close/>
              </a:path>
            </a:pathLst>
          </a:cu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8" name="Rectangle 17"/>
          <p:cNvSpPr/>
          <p:nvPr/>
        </p:nvSpPr>
        <p:spPr>
          <a:xfrm>
            <a:off x="6145621" y="1784158"/>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19" name="Rectangle 18"/>
          <p:cNvSpPr/>
          <p:nvPr/>
        </p:nvSpPr>
        <p:spPr>
          <a:xfrm>
            <a:off x="6145621" y="3380982"/>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20" name="Rectangle 19"/>
          <p:cNvSpPr/>
          <p:nvPr/>
        </p:nvSpPr>
        <p:spPr>
          <a:xfrm>
            <a:off x="6145621" y="3863582"/>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21" name="Rectangle 20"/>
          <p:cNvSpPr/>
          <p:nvPr/>
        </p:nvSpPr>
        <p:spPr>
          <a:xfrm>
            <a:off x="6145621" y="4374740"/>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22" name="Rectangle 21"/>
          <p:cNvSpPr/>
          <p:nvPr/>
        </p:nvSpPr>
        <p:spPr>
          <a:xfrm>
            <a:off x="6145621" y="1125673"/>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23" name="TextBox 86"/>
          <p:cNvSpPr txBox="1"/>
          <p:nvPr/>
        </p:nvSpPr>
        <p:spPr>
          <a:xfrm>
            <a:off x="3421906" y="5207073"/>
            <a:ext cx="104067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Element </a:t>
            </a:r>
          </a:p>
        </p:txBody>
      </p:sp>
      <p:grpSp>
        <p:nvGrpSpPr>
          <p:cNvPr id="24" name="Group 23"/>
          <p:cNvGrpSpPr/>
          <p:nvPr/>
        </p:nvGrpSpPr>
        <p:grpSpPr>
          <a:xfrm>
            <a:off x="103624" y="833344"/>
            <a:ext cx="1726755" cy="4614343"/>
            <a:chOff x="3733696" y="724400"/>
            <a:chExt cx="1726755" cy="4614343"/>
          </a:xfrm>
        </p:grpSpPr>
        <p:sp>
          <p:nvSpPr>
            <p:cNvPr id="82" name="Rectangle 81"/>
            <p:cNvSpPr/>
            <p:nvPr/>
          </p:nvSpPr>
          <p:spPr>
            <a:xfrm>
              <a:off x="3836132" y="1750566"/>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3" name="Rectangle 82"/>
            <p:cNvSpPr/>
            <p:nvPr/>
          </p:nvSpPr>
          <p:spPr>
            <a:xfrm>
              <a:off x="3836132" y="2227399"/>
              <a:ext cx="571500" cy="1114224"/>
            </a:xfrm>
            <a:prstGeom prst="rect">
              <a:avLst/>
            </a:prstGeom>
            <a:gradFill flip="none" rotWithShape="1">
              <a:gsLst>
                <a:gs pos="14000">
                  <a:srgbClr val="F9CFB3"/>
                </a:gs>
                <a:gs pos="0">
                  <a:schemeClr val="accent3">
                    <a:lumMod val="5000"/>
                    <a:lumOff val="95000"/>
                  </a:schemeClr>
                </a:gs>
                <a:gs pos="50000">
                  <a:schemeClr val="accent3">
                    <a:lumMod val="45000"/>
                    <a:lumOff val="55000"/>
                  </a:schemeClr>
                </a:gs>
                <a:gs pos="100000">
                  <a:schemeClr val="accent3">
                    <a:lumMod val="7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4" name="Rectangle 83"/>
            <p:cNvSpPr/>
            <p:nvPr/>
          </p:nvSpPr>
          <p:spPr>
            <a:xfrm>
              <a:off x="3836132" y="3347390"/>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5" name="Rectangle 84"/>
            <p:cNvSpPr/>
            <p:nvPr/>
          </p:nvSpPr>
          <p:spPr>
            <a:xfrm>
              <a:off x="3836132" y="3829990"/>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6" name="Rectangle 85"/>
            <p:cNvSpPr/>
            <p:nvPr/>
          </p:nvSpPr>
          <p:spPr>
            <a:xfrm>
              <a:off x="3836132" y="4341148"/>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7" name="Rectangle 86"/>
            <p:cNvSpPr/>
            <p:nvPr/>
          </p:nvSpPr>
          <p:spPr>
            <a:xfrm>
              <a:off x="3836132" y="1092081"/>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8" name="Rectangle 87"/>
            <p:cNvSpPr/>
            <p:nvPr/>
          </p:nvSpPr>
          <p:spPr>
            <a:xfrm>
              <a:off x="4779542" y="1732099"/>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89" name="Rectangle 88"/>
            <p:cNvSpPr/>
            <p:nvPr/>
          </p:nvSpPr>
          <p:spPr>
            <a:xfrm>
              <a:off x="4779542" y="3328923"/>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0" name="Rectangle 89"/>
            <p:cNvSpPr/>
            <p:nvPr/>
          </p:nvSpPr>
          <p:spPr>
            <a:xfrm>
              <a:off x="4779542" y="3811523"/>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1" name="Rectangle 90"/>
            <p:cNvSpPr/>
            <p:nvPr/>
          </p:nvSpPr>
          <p:spPr>
            <a:xfrm>
              <a:off x="4779542" y="4322681"/>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2" name="Rectangle 91"/>
            <p:cNvSpPr/>
            <p:nvPr/>
          </p:nvSpPr>
          <p:spPr>
            <a:xfrm>
              <a:off x="4779542" y="1073614"/>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3" name="TextBox 77"/>
            <p:cNvSpPr txBox="1"/>
            <p:nvPr/>
          </p:nvSpPr>
          <p:spPr>
            <a:xfrm>
              <a:off x="4845939" y="1094272"/>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4" name="TextBox 78"/>
            <p:cNvSpPr txBox="1"/>
            <p:nvPr/>
          </p:nvSpPr>
          <p:spPr>
            <a:xfrm>
              <a:off x="3861532" y="110556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5" name="TextBox 79"/>
            <p:cNvSpPr txBox="1"/>
            <p:nvPr/>
          </p:nvSpPr>
          <p:spPr>
            <a:xfrm>
              <a:off x="3900157" y="4281037"/>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6" name="TextBox 80"/>
            <p:cNvSpPr txBox="1"/>
            <p:nvPr/>
          </p:nvSpPr>
          <p:spPr>
            <a:xfrm>
              <a:off x="4815063" y="430687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97" name="Rectangle 96"/>
            <p:cNvSpPr/>
            <p:nvPr/>
          </p:nvSpPr>
          <p:spPr>
            <a:xfrm>
              <a:off x="4779542" y="2220812"/>
              <a:ext cx="571500" cy="1114224"/>
            </a:xfrm>
            <a:prstGeom prst="rect">
              <a:avLst/>
            </a:prstGeom>
            <a:gradFill flip="none" rotWithShape="1">
              <a:gsLst>
                <a:gs pos="14000">
                  <a:srgbClr val="F9CFB3"/>
                </a:gs>
                <a:gs pos="0">
                  <a:schemeClr val="accent3">
                    <a:lumMod val="5000"/>
                    <a:lumOff val="95000"/>
                  </a:schemeClr>
                </a:gs>
                <a:gs pos="50000">
                  <a:schemeClr val="accent3">
                    <a:lumMod val="45000"/>
                    <a:lumOff val="55000"/>
                  </a:schemeClr>
                </a:gs>
                <a:gs pos="100000">
                  <a:schemeClr val="accent3">
                    <a:lumMod val="7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98" name="TextBox 87"/>
            <p:cNvSpPr txBox="1"/>
            <p:nvPr/>
          </p:nvSpPr>
          <p:spPr>
            <a:xfrm>
              <a:off x="3733696" y="5000189"/>
              <a:ext cx="172675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Thermal profile </a:t>
              </a:r>
            </a:p>
          </p:txBody>
        </p:sp>
        <p:sp>
          <p:nvSpPr>
            <p:cNvPr id="99" name="TextBox 88"/>
            <p:cNvSpPr txBox="1"/>
            <p:nvPr/>
          </p:nvSpPr>
          <p:spPr>
            <a:xfrm>
              <a:off x="3815498" y="3103879"/>
              <a:ext cx="63671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Hotter</a:t>
              </a:r>
            </a:p>
          </p:txBody>
        </p:sp>
        <p:sp>
          <p:nvSpPr>
            <p:cNvPr id="100" name="TextBox 89"/>
            <p:cNvSpPr txBox="1"/>
            <p:nvPr/>
          </p:nvSpPr>
          <p:spPr>
            <a:xfrm>
              <a:off x="3765740" y="2193982"/>
              <a:ext cx="67197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5B4FF"/>
                  </a:solidFill>
                  <a:effectLst/>
                  <a:uLnTx/>
                  <a:uFillTx/>
                  <a:latin typeface="Arial" panose="020B0604020202020204" pitchFamily="34" charset="0"/>
                  <a:cs typeface="Arial" panose="020B0604020202020204" pitchFamily="34" charset="0"/>
                </a:rPr>
                <a:t>Cooler</a:t>
              </a:r>
            </a:p>
          </p:txBody>
        </p:sp>
        <p:sp>
          <p:nvSpPr>
            <p:cNvPr id="101" name="TextBox 90"/>
            <p:cNvSpPr txBox="1"/>
            <p:nvPr/>
          </p:nvSpPr>
          <p:spPr>
            <a:xfrm>
              <a:off x="3815498" y="734396"/>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102" name="TextBox 91"/>
            <p:cNvSpPr txBox="1"/>
            <p:nvPr/>
          </p:nvSpPr>
          <p:spPr>
            <a:xfrm>
              <a:off x="4779542" y="724400"/>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grpSp>
      <p:sp>
        <p:nvSpPr>
          <p:cNvPr id="25" name="TextBox 97"/>
          <p:cNvSpPr txBox="1"/>
          <p:nvPr/>
        </p:nvSpPr>
        <p:spPr>
          <a:xfrm>
            <a:off x="6350130" y="5076533"/>
            <a:ext cx="185980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Amorphousizing</a:t>
            </a:r>
            <a:endPar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endParaRPr>
          </a:p>
        </p:txBody>
      </p:sp>
      <p:sp>
        <p:nvSpPr>
          <p:cNvPr id="26" name="TextBox 119"/>
          <p:cNvSpPr txBox="1"/>
          <p:nvPr/>
        </p:nvSpPr>
        <p:spPr>
          <a:xfrm>
            <a:off x="6096000" y="796888"/>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27" name="TextBox 120"/>
          <p:cNvSpPr txBox="1"/>
          <p:nvPr/>
        </p:nvSpPr>
        <p:spPr>
          <a:xfrm>
            <a:off x="7339929" y="803479"/>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sp>
        <p:nvSpPr>
          <p:cNvPr id="28" name="TextBox 129"/>
          <p:cNvSpPr txBox="1"/>
          <p:nvPr/>
        </p:nvSpPr>
        <p:spPr>
          <a:xfrm>
            <a:off x="7369121" y="1075908"/>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29" name="TextBox 130"/>
          <p:cNvSpPr txBox="1"/>
          <p:nvPr/>
        </p:nvSpPr>
        <p:spPr>
          <a:xfrm>
            <a:off x="6219304" y="1099766"/>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30" name="TextBox 133"/>
          <p:cNvSpPr txBox="1"/>
          <p:nvPr/>
        </p:nvSpPr>
        <p:spPr>
          <a:xfrm>
            <a:off x="6231386" y="4289073"/>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31" name="TextBox 134"/>
          <p:cNvSpPr txBox="1"/>
          <p:nvPr/>
        </p:nvSpPr>
        <p:spPr>
          <a:xfrm>
            <a:off x="7146292" y="4314913"/>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32" name="TextBox 137"/>
          <p:cNvSpPr txBox="1"/>
          <p:nvPr/>
        </p:nvSpPr>
        <p:spPr>
          <a:xfrm>
            <a:off x="180970" y="5570785"/>
            <a:ext cx="11356526"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 and 2D1 has opposite element segregation direction because of polarity.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However, the thermal profile in the PM are matched between decks because stack is matched</a:t>
            </a:r>
            <a:r>
              <a:rPr kumimoji="0" lang="en-US" sz="1600" b="0" i="0" u="none" strike="noStrike" kern="0" cap="none" spc="0" normalizeH="0" baseline="0" noProof="0" dirty="0" smtClean="0">
                <a:ln>
                  <a:noFill/>
                </a:ln>
                <a:solidFill>
                  <a:srgbClr val="58595B"/>
                </a:solidFill>
                <a:effectLst/>
                <a:uLnTx/>
                <a:uFillTx/>
                <a:latin typeface="Arial" panose="020B0604020202020204" pitchFamily="34" charset="0"/>
                <a:cs typeface="Arial" panose="020B0604020202020204" pitchFamily="34" charset="0"/>
              </a:rPr>
              <a:t>.</a:t>
            </a:r>
            <a:endParaRPr kumimoji="0" lang="en-US" sz="16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endParaRPr>
          </a:p>
        </p:txBody>
      </p:sp>
      <p:sp>
        <p:nvSpPr>
          <p:cNvPr id="33" name="Freeform 32"/>
          <p:cNvSpPr/>
          <p:nvPr/>
        </p:nvSpPr>
        <p:spPr>
          <a:xfrm>
            <a:off x="6139369" y="3046631"/>
            <a:ext cx="558800" cy="331374"/>
          </a:xfrm>
          <a:custGeom>
            <a:avLst/>
            <a:gdLst>
              <a:gd name="connsiteX0" fmla="*/ 558800 w 558800"/>
              <a:gd name="connsiteY0" fmla="*/ 317500 h 331374"/>
              <a:gd name="connsiteX1" fmla="*/ 139700 w 558800"/>
              <a:gd name="connsiteY1" fmla="*/ 330200 h 331374"/>
              <a:gd name="connsiteX2" fmla="*/ 0 w 558800"/>
              <a:gd name="connsiteY2" fmla="*/ 279400 h 331374"/>
              <a:gd name="connsiteX3" fmla="*/ 38100 w 558800"/>
              <a:gd name="connsiteY3" fmla="*/ 127000 h 331374"/>
              <a:gd name="connsiteX4" fmla="*/ 63500 w 558800"/>
              <a:gd name="connsiteY4" fmla="*/ 88900 h 331374"/>
              <a:gd name="connsiteX5" fmla="*/ 101600 w 558800"/>
              <a:gd name="connsiteY5" fmla="*/ 12700 h 331374"/>
              <a:gd name="connsiteX6" fmla="*/ 139700 w 558800"/>
              <a:gd name="connsiteY6" fmla="*/ 0 h 331374"/>
              <a:gd name="connsiteX7" fmla="*/ 469900 w 558800"/>
              <a:gd name="connsiteY7" fmla="*/ 12700 h 331374"/>
              <a:gd name="connsiteX8" fmla="*/ 495300 w 558800"/>
              <a:gd name="connsiteY8" fmla="*/ 50800 h 331374"/>
              <a:gd name="connsiteX9" fmla="*/ 520700 w 558800"/>
              <a:gd name="connsiteY9" fmla="*/ 127000 h 331374"/>
              <a:gd name="connsiteX10" fmla="*/ 546100 w 558800"/>
              <a:gd name="connsiteY10" fmla="*/ 203200 h 331374"/>
              <a:gd name="connsiteX11" fmla="*/ 558800 w 558800"/>
              <a:gd name="connsiteY11" fmla="*/ 241300 h 331374"/>
              <a:gd name="connsiteX12" fmla="*/ 558800 w 558800"/>
              <a:gd name="connsiteY12" fmla="*/ 317500 h 3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800" h="331374">
                <a:moveTo>
                  <a:pt x="558800" y="317500"/>
                </a:moveTo>
                <a:cubicBezTo>
                  <a:pt x="419100" y="321733"/>
                  <a:pt x="279464" y="330200"/>
                  <a:pt x="139700" y="330200"/>
                </a:cubicBezTo>
                <a:cubicBezTo>
                  <a:pt x="19820" y="330200"/>
                  <a:pt x="42846" y="343668"/>
                  <a:pt x="0" y="279400"/>
                </a:cubicBezTo>
                <a:cubicBezTo>
                  <a:pt x="6348" y="241312"/>
                  <a:pt x="15738" y="160543"/>
                  <a:pt x="38100" y="127000"/>
                </a:cubicBezTo>
                <a:cubicBezTo>
                  <a:pt x="46567" y="114300"/>
                  <a:pt x="56674" y="102552"/>
                  <a:pt x="63500" y="88900"/>
                </a:cubicBezTo>
                <a:cubicBezTo>
                  <a:pt x="78838" y="58224"/>
                  <a:pt x="71270" y="36964"/>
                  <a:pt x="101600" y="12700"/>
                </a:cubicBezTo>
                <a:cubicBezTo>
                  <a:pt x="112053" y="4337"/>
                  <a:pt x="127000" y="4233"/>
                  <a:pt x="139700" y="0"/>
                </a:cubicBezTo>
                <a:cubicBezTo>
                  <a:pt x="249767" y="4233"/>
                  <a:pt x="360859" y="-2877"/>
                  <a:pt x="469900" y="12700"/>
                </a:cubicBezTo>
                <a:cubicBezTo>
                  <a:pt x="485010" y="14859"/>
                  <a:pt x="489101" y="36852"/>
                  <a:pt x="495300" y="50800"/>
                </a:cubicBezTo>
                <a:cubicBezTo>
                  <a:pt x="506174" y="75266"/>
                  <a:pt x="512233" y="101600"/>
                  <a:pt x="520700" y="127000"/>
                </a:cubicBezTo>
                <a:lnTo>
                  <a:pt x="546100" y="203200"/>
                </a:lnTo>
                <a:cubicBezTo>
                  <a:pt x="550333" y="215900"/>
                  <a:pt x="558800" y="227913"/>
                  <a:pt x="558800" y="241300"/>
                </a:cubicBezTo>
                <a:lnTo>
                  <a:pt x="558800" y="3175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35" name="Right Arrow 34"/>
          <p:cNvSpPr/>
          <p:nvPr/>
        </p:nvSpPr>
        <p:spPr>
          <a:xfrm rot="5400000">
            <a:off x="7334334" y="2763598"/>
            <a:ext cx="493749" cy="1537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36" name="Right Arrow 35"/>
          <p:cNvSpPr/>
          <p:nvPr/>
        </p:nvSpPr>
        <p:spPr>
          <a:xfrm rot="16200000">
            <a:off x="6180109" y="2732568"/>
            <a:ext cx="493749" cy="1537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38" name="TextBox 141"/>
          <p:cNvSpPr txBox="1"/>
          <p:nvPr/>
        </p:nvSpPr>
        <p:spPr>
          <a:xfrm>
            <a:off x="5876798" y="333734"/>
            <a:ext cx="22269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Amorphous start from Sb rich area for both decks.  </a:t>
            </a:r>
          </a:p>
        </p:txBody>
      </p:sp>
      <p:grpSp>
        <p:nvGrpSpPr>
          <p:cNvPr id="39" name="Group 38"/>
          <p:cNvGrpSpPr/>
          <p:nvPr/>
        </p:nvGrpSpPr>
        <p:grpSpPr>
          <a:xfrm>
            <a:off x="1877810" y="852444"/>
            <a:ext cx="3800169" cy="4326862"/>
            <a:chOff x="30168" y="680956"/>
            <a:chExt cx="3800169" cy="4326862"/>
          </a:xfrm>
        </p:grpSpPr>
        <p:sp>
          <p:nvSpPr>
            <p:cNvPr id="50" name="Rectangle 49"/>
            <p:cNvSpPr/>
            <p:nvPr/>
          </p:nvSpPr>
          <p:spPr>
            <a:xfrm>
              <a:off x="1035763" y="1805176"/>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1" name="Rectangle 50"/>
            <p:cNvSpPr/>
            <p:nvPr/>
          </p:nvSpPr>
          <p:spPr>
            <a:xfrm>
              <a:off x="1035763" y="2282009"/>
              <a:ext cx="571500" cy="1114224"/>
            </a:xfrm>
            <a:prstGeom prst="rect">
              <a:avLst/>
            </a:prstGeom>
            <a:gradFill>
              <a:gsLst>
                <a:gs pos="11000">
                  <a:srgbClr val="FFC000"/>
                </a:gs>
                <a:gs pos="100000">
                  <a:schemeClr val="accent1">
                    <a:lumMod val="45000"/>
                    <a:lumOff val="55000"/>
                  </a:schemeClr>
                </a:gs>
                <a:gs pos="79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2" name="Rectangle 51"/>
            <p:cNvSpPr/>
            <p:nvPr/>
          </p:nvSpPr>
          <p:spPr>
            <a:xfrm>
              <a:off x="1035763" y="3402000"/>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3" name="Rectangle 52"/>
            <p:cNvSpPr/>
            <p:nvPr/>
          </p:nvSpPr>
          <p:spPr>
            <a:xfrm>
              <a:off x="1035763" y="3884600"/>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4" name="Rectangle 53"/>
            <p:cNvSpPr/>
            <p:nvPr/>
          </p:nvSpPr>
          <p:spPr>
            <a:xfrm>
              <a:off x="1035763" y="4395758"/>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5" name="Rectangle 54"/>
            <p:cNvSpPr/>
            <p:nvPr/>
          </p:nvSpPr>
          <p:spPr>
            <a:xfrm>
              <a:off x="1035763" y="1146691"/>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6" name="TextBox 34"/>
            <p:cNvSpPr txBox="1"/>
            <p:nvPr/>
          </p:nvSpPr>
          <p:spPr>
            <a:xfrm>
              <a:off x="998137" y="690952"/>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2D0</a:t>
              </a:r>
            </a:p>
          </p:txBody>
        </p:sp>
        <p:sp>
          <p:nvSpPr>
            <p:cNvPr id="57" name="Rectangle 56"/>
            <p:cNvSpPr/>
            <p:nvPr/>
          </p:nvSpPr>
          <p:spPr>
            <a:xfrm>
              <a:off x="1979173" y="1786709"/>
              <a:ext cx="571500" cy="482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8" name="Rectangle 57"/>
            <p:cNvSpPr/>
            <p:nvPr/>
          </p:nvSpPr>
          <p:spPr>
            <a:xfrm rot="10800000">
              <a:off x="1979173" y="2269459"/>
              <a:ext cx="571500" cy="1114224"/>
            </a:xfrm>
            <a:prstGeom prst="rect">
              <a:avLst/>
            </a:prstGeom>
            <a:gradFill>
              <a:gsLst>
                <a:gs pos="11000">
                  <a:srgbClr val="FFC000"/>
                </a:gs>
                <a:gs pos="100000">
                  <a:schemeClr val="accent1">
                    <a:lumMod val="45000"/>
                    <a:lumOff val="55000"/>
                  </a:schemeClr>
                </a:gs>
                <a:gs pos="79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59" name="Rectangle 58"/>
            <p:cNvSpPr/>
            <p:nvPr/>
          </p:nvSpPr>
          <p:spPr>
            <a:xfrm>
              <a:off x="1979173" y="3383533"/>
              <a:ext cx="571500" cy="58082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0" name="Rectangle 59"/>
            <p:cNvSpPr/>
            <p:nvPr/>
          </p:nvSpPr>
          <p:spPr>
            <a:xfrm>
              <a:off x="1979173" y="3866133"/>
              <a:ext cx="571500" cy="580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1" name="Rectangle 60"/>
            <p:cNvSpPr/>
            <p:nvPr/>
          </p:nvSpPr>
          <p:spPr>
            <a:xfrm>
              <a:off x="1979173" y="4377291"/>
              <a:ext cx="571500" cy="580824"/>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2" name="Rectangle 61"/>
            <p:cNvSpPr/>
            <p:nvPr/>
          </p:nvSpPr>
          <p:spPr>
            <a:xfrm>
              <a:off x="1979173" y="1128224"/>
              <a:ext cx="571500" cy="676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A9B9D"/>
                </a:solidFill>
                <a:effectLst/>
                <a:uLnTx/>
                <a:uFillTx/>
                <a:cs typeface="Segoe UI" panose="020B0502040204020203" pitchFamily="34" charset="0"/>
              </a:endParaRPr>
            </a:p>
          </p:txBody>
        </p:sp>
        <p:sp>
          <p:nvSpPr>
            <p:cNvPr id="63" name="TextBox 41"/>
            <p:cNvSpPr txBox="1"/>
            <p:nvPr/>
          </p:nvSpPr>
          <p:spPr>
            <a:xfrm>
              <a:off x="1962181" y="680956"/>
              <a:ext cx="55976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2D1</a:t>
              </a:r>
            </a:p>
          </p:txBody>
        </p:sp>
        <p:sp>
          <p:nvSpPr>
            <p:cNvPr id="64" name="TextBox 42"/>
            <p:cNvSpPr txBox="1"/>
            <p:nvPr/>
          </p:nvSpPr>
          <p:spPr>
            <a:xfrm>
              <a:off x="524449" y="4590651"/>
              <a:ext cx="49244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TEC</a:t>
              </a:r>
            </a:p>
          </p:txBody>
        </p:sp>
        <p:sp>
          <p:nvSpPr>
            <p:cNvPr id="65" name="TextBox 43"/>
            <p:cNvSpPr txBox="1"/>
            <p:nvPr/>
          </p:nvSpPr>
          <p:spPr>
            <a:xfrm>
              <a:off x="524865" y="4032535"/>
              <a:ext cx="39786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SD</a:t>
              </a:r>
            </a:p>
          </p:txBody>
        </p:sp>
        <p:sp>
          <p:nvSpPr>
            <p:cNvPr id="66" name="TextBox 44"/>
            <p:cNvSpPr txBox="1"/>
            <p:nvPr/>
          </p:nvSpPr>
          <p:spPr>
            <a:xfrm>
              <a:off x="477576" y="3548562"/>
              <a:ext cx="52610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MED</a:t>
              </a:r>
            </a:p>
          </p:txBody>
        </p:sp>
        <p:sp>
          <p:nvSpPr>
            <p:cNvPr id="67" name="TextBox 45"/>
            <p:cNvSpPr txBox="1"/>
            <p:nvPr/>
          </p:nvSpPr>
          <p:spPr>
            <a:xfrm>
              <a:off x="456104" y="2659477"/>
              <a:ext cx="41549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PM</a:t>
              </a:r>
            </a:p>
          </p:txBody>
        </p:sp>
        <p:sp>
          <p:nvSpPr>
            <p:cNvPr id="68" name="TextBox 46"/>
            <p:cNvSpPr txBox="1"/>
            <p:nvPr/>
          </p:nvSpPr>
          <p:spPr>
            <a:xfrm>
              <a:off x="548614" y="1824555"/>
              <a:ext cx="49244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TEC</a:t>
              </a:r>
            </a:p>
          </p:txBody>
        </p:sp>
        <p:sp>
          <p:nvSpPr>
            <p:cNvPr id="69" name="TextBox 47"/>
            <p:cNvSpPr txBox="1"/>
            <p:nvPr/>
          </p:nvSpPr>
          <p:spPr>
            <a:xfrm>
              <a:off x="543239" y="1353731"/>
              <a:ext cx="33054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W</a:t>
              </a:r>
            </a:p>
          </p:txBody>
        </p:sp>
        <p:sp>
          <p:nvSpPr>
            <p:cNvPr id="70" name="TextBox 51"/>
            <p:cNvSpPr txBox="1"/>
            <p:nvPr/>
          </p:nvSpPr>
          <p:spPr>
            <a:xfrm>
              <a:off x="2045570" y="1148882"/>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1" name="TextBox 52"/>
            <p:cNvSpPr txBox="1"/>
            <p:nvPr/>
          </p:nvSpPr>
          <p:spPr>
            <a:xfrm>
              <a:off x="1061163" y="116017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2" name="TextBox 53"/>
            <p:cNvSpPr txBox="1"/>
            <p:nvPr/>
          </p:nvSpPr>
          <p:spPr>
            <a:xfrm>
              <a:off x="1099788" y="4335647"/>
              <a:ext cx="36901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3" name="TextBox 54"/>
            <p:cNvSpPr txBox="1"/>
            <p:nvPr/>
          </p:nvSpPr>
          <p:spPr>
            <a:xfrm>
              <a:off x="2014694" y="4361487"/>
              <a:ext cx="50045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cs typeface="Segoe UI" panose="020B0502040204020203" pitchFamily="34" charset="0"/>
                </a:rPr>
                <a:t>+</a:t>
              </a:r>
            </a:p>
          </p:txBody>
        </p:sp>
        <p:sp>
          <p:nvSpPr>
            <p:cNvPr id="74" name="TextBox 55"/>
            <p:cNvSpPr txBox="1"/>
            <p:nvPr/>
          </p:nvSpPr>
          <p:spPr>
            <a:xfrm>
              <a:off x="1016892" y="2357785"/>
              <a:ext cx="6372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Te</a:t>
              </a: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 rich</a:t>
              </a:r>
            </a:p>
          </p:txBody>
        </p:sp>
        <p:sp>
          <p:nvSpPr>
            <p:cNvPr id="75" name="TextBox 56"/>
            <p:cNvSpPr txBox="1"/>
            <p:nvPr/>
          </p:nvSpPr>
          <p:spPr>
            <a:xfrm>
              <a:off x="977920" y="3120926"/>
              <a:ext cx="91082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Sb/Ge rich</a:t>
              </a:r>
            </a:p>
          </p:txBody>
        </p:sp>
        <p:sp>
          <p:nvSpPr>
            <p:cNvPr id="76" name="TextBox 57"/>
            <p:cNvSpPr txBox="1"/>
            <p:nvPr/>
          </p:nvSpPr>
          <p:spPr>
            <a:xfrm>
              <a:off x="1946277" y="3107288"/>
              <a:ext cx="63729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58595B"/>
                  </a:solidFill>
                  <a:effectLst/>
                  <a:uLnTx/>
                  <a:uFillTx/>
                  <a:latin typeface="Arial" panose="020B0604020202020204" pitchFamily="34" charset="0"/>
                  <a:cs typeface="Arial" panose="020B0604020202020204" pitchFamily="34" charset="0"/>
                </a:rPr>
                <a:t>Te</a:t>
              </a: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 rich</a:t>
              </a:r>
            </a:p>
          </p:txBody>
        </p:sp>
        <p:sp>
          <p:nvSpPr>
            <p:cNvPr id="77" name="TextBox 58"/>
            <p:cNvSpPr txBox="1"/>
            <p:nvPr/>
          </p:nvSpPr>
          <p:spPr>
            <a:xfrm>
              <a:off x="1910884" y="2294540"/>
              <a:ext cx="91082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Sb/Ge rich</a:t>
              </a:r>
            </a:p>
          </p:txBody>
        </p:sp>
        <p:sp>
          <p:nvSpPr>
            <p:cNvPr id="78" name="TextBox 127"/>
            <p:cNvSpPr txBox="1"/>
            <p:nvPr/>
          </p:nvSpPr>
          <p:spPr>
            <a:xfrm>
              <a:off x="72714" y="3060661"/>
              <a:ext cx="172868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Low Melting temperature</a:t>
              </a:r>
            </a:p>
          </p:txBody>
        </p:sp>
        <p:sp>
          <p:nvSpPr>
            <p:cNvPr id="79" name="TextBox 140"/>
            <p:cNvSpPr txBox="1"/>
            <p:nvPr/>
          </p:nvSpPr>
          <p:spPr>
            <a:xfrm>
              <a:off x="2595980" y="3122841"/>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High Melting temperature</a:t>
              </a:r>
            </a:p>
          </p:txBody>
        </p:sp>
        <p:sp>
          <p:nvSpPr>
            <p:cNvPr id="80" name="TextBox 142"/>
            <p:cNvSpPr txBox="1"/>
            <p:nvPr/>
          </p:nvSpPr>
          <p:spPr>
            <a:xfrm>
              <a:off x="2710659" y="2280486"/>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Low Melting temperature</a:t>
              </a:r>
            </a:p>
          </p:txBody>
        </p:sp>
        <p:sp>
          <p:nvSpPr>
            <p:cNvPr id="81" name="TextBox 143"/>
            <p:cNvSpPr txBox="1"/>
            <p:nvPr/>
          </p:nvSpPr>
          <p:spPr>
            <a:xfrm>
              <a:off x="30168" y="2204877"/>
              <a:ext cx="1119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95B"/>
                  </a:solidFill>
                  <a:effectLst/>
                  <a:uLnTx/>
                  <a:uFillTx/>
                  <a:latin typeface="Arial" panose="020B0604020202020204" pitchFamily="34" charset="0"/>
                  <a:cs typeface="Arial" panose="020B0604020202020204" pitchFamily="34" charset="0"/>
                </a:rPr>
                <a:t>High Melting temperature</a:t>
              </a:r>
            </a:p>
          </p:txBody>
        </p:sp>
      </p:grpSp>
      <p:pic>
        <p:nvPicPr>
          <p:cNvPr id="103" name="Picture 102"/>
          <p:cNvPicPr>
            <a:picLocks noChangeAspect="1"/>
          </p:cNvPicPr>
          <p:nvPr/>
        </p:nvPicPr>
        <p:blipFill>
          <a:blip r:embed="rId2"/>
          <a:stretch>
            <a:fillRect/>
          </a:stretch>
        </p:blipFill>
        <p:spPr>
          <a:xfrm>
            <a:off x="8557017" y="757075"/>
            <a:ext cx="1445267" cy="1876311"/>
          </a:xfrm>
          <a:prstGeom prst="rect">
            <a:avLst/>
          </a:prstGeom>
        </p:spPr>
      </p:pic>
      <p:pic>
        <p:nvPicPr>
          <p:cNvPr id="104" name="Picture 103"/>
          <p:cNvPicPr>
            <a:picLocks noChangeAspect="1"/>
          </p:cNvPicPr>
          <p:nvPr/>
        </p:nvPicPr>
        <p:blipFill rotWithShape="1">
          <a:blip r:embed="rId3"/>
          <a:srcRect l="34113" t="23005" r="24367" b="32706"/>
          <a:stretch/>
        </p:blipFill>
        <p:spPr>
          <a:xfrm>
            <a:off x="10781397" y="424742"/>
            <a:ext cx="1165975" cy="1243706"/>
          </a:xfrm>
          <a:prstGeom prst="rect">
            <a:avLst/>
          </a:prstGeom>
        </p:spPr>
      </p:pic>
      <p:sp>
        <p:nvSpPr>
          <p:cNvPr id="105" name="Rectangle 104"/>
          <p:cNvSpPr/>
          <p:nvPr/>
        </p:nvSpPr>
        <p:spPr bwMode="auto">
          <a:xfrm rot="20438233">
            <a:off x="8822288" y="1057972"/>
            <a:ext cx="554805" cy="238897"/>
          </a:xfrm>
          <a:prstGeom prst="rect">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cxnSp>
        <p:nvCxnSpPr>
          <p:cNvPr id="106" name="Straight Arrow Connector 105"/>
          <p:cNvCxnSpPr>
            <a:endCxn id="104" idx="1"/>
          </p:cNvCxnSpPr>
          <p:nvPr/>
        </p:nvCxnSpPr>
        <p:spPr bwMode="auto">
          <a:xfrm flipV="1">
            <a:off x="9099690" y="1046595"/>
            <a:ext cx="1681707" cy="12974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pic>
        <p:nvPicPr>
          <p:cNvPr id="107" name="Picture 106"/>
          <p:cNvPicPr>
            <a:picLocks noChangeAspect="1"/>
          </p:cNvPicPr>
          <p:nvPr/>
        </p:nvPicPr>
        <p:blipFill rotWithShape="1">
          <a:blip r:embed="rId4"/>
          <a:srcRect l="33623" t="20811" r="22088" b="29364"/>
          <a:stretch/>
        </p:blipFill>
        <p:spPr>
          <a:xfrm>
            <a:off x="10783648" y="1754997"/>
            <a:ext cx="1219200" cy="1371600"/>
          </a:xfrm>
          <a:prstGeom prst="rect">
            <a:avLst/>
          </a:prstGeom>
        </p:spPr>
      </p:pic>
      <p:cxnSp>
        <p:nvCxnSpPr>
          <p:cNvPr id="108" name="Straight Arrow Connector 107"/>
          <p:cNvCxnSpPr>
            <a:endCxn id="107" idx="1"/>
          </p:cNvCxnSpPr>
          <p:nvPr/>
        </p:nvCxnSpPr>
        <p:spPr bwMode="auto">
          <a:xfrm>
            <a:off x="9342098" y="1901396"/>
            <a:ext cx="1441550" cy="53940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11" name="TextBox 110"/>
          <p:cNvSpPr txBox="1"/>
          <p:nvPr/>
        </p:nvSpPr>
        <p:spPr>
          <a:xfrm>
            <a:off x="8551531" y="446288"/>
            <a:ext cx="657552" cy="369332"/>
          </a:xfrm>
          <a:prstGeom prst="rect">
            <a:avLst/>
          </a:prstGeom>
          <a:noFill/>
        </p:spPr>
        <p:txBody>
          <a:bodyPr wrap="none" rtlCol="0">
            <a:spAutoFit/>
          </a:bodyPr>
          <a:lstStyle/>
          <a:p>
            <a:pPr algn="l"/>
            <a:r>
              <a:rPr lang="en-US" dirty="0" smtClean="0"/>
              <a:t>2D1</a:t>
            </a:r>
          </a:p>
        </p:txBody>
      </p:sp>
      <p:sp>
        <p:nvSpPr>
          <p:cNvPr id="112" name="TextBox 111"/>
          <p:cNvSpPr txBox="1"/>
          <p:nvPr/>
        </p:nvSpPr>
        <p:spPr>
          <a:xfrm>
            <a:off x="8551531" y="3526661"/>
            <a:ext cx="657552" cy="369332"/>
          </a:xfrm>
          <a:prstGeom prst="rect">
            <a:avLst/>
          </a:prstGeom>
          <a:noFill/>
        </p:spPr>
        <p:txBody>
          <a:bodyPr wrap="none" rtlCol="0">
            <a:spAutoFit/>
          </a:bodyPr>
          <a:lstStyle/>
          <a:p>
            <a:pPr algn="l"/>
            <a:r>
              <a:rPr lang="en-US" dirty="0" smtClean="0"/>
              <a:t>2D0</a:t>
            </a:r>
          </a:p>
        </p:txBody>
      </p:sp>
      <p:pic>
        <p:nvPicPr>
          <p:cNvPr id="113" name="Picture 112"/>
          <p:cNvPicPr>
            <a:picLocks noChangeAspect="1"/>
          </p:cNvPicPr>
          <p:nvPr/>
        </p:nvPicPr>
        <p:blipFill rotWithShape="1">
          <a:blip r:embed="rId5">
            <a:extLst>
              <a:ext uri="{28A0092B-C50C-407E-A947-70E740481C1C}">
                <a14:useLocalDpi xmlns:a14="http://schemas.microsoft.com/office/drawing/2010/main" val="0"/>
              </a:ext>
            </a:extLst>
          </a:blip>
          <a:srcRect l="35751" t="40289" r="51760" b="38559"/>
          <a:stretch/>
        </p:blipFill>
        <p:spPr>
          <a:xfrm>
            <a:off x="8740282" y="3887380"/>
            <a:ext cx="1203632" cy="1989473"/>
          </a:xfrm>
          <a:prstGeom prst="rect">
            <a:avLst/>
          </a:prstGeom>
        </p:spPr>
      </p:pic>
      <p:sp>
        <p:nvSpPr>
          <p:cNvPr id="114" name="Rectangle 113"/>
          <p:cNvSpPr/>
          <p:nvPr/>
        </p:nvSpPr>
        <p:spPr bwMode="auto">
          <a:xfrm rot="20419956">
            <a:off x="9109907" y="5189343"/>
            <a:ext cx="575466" cy="326790"/>
          </a:xfrm>
          <a:prstGeom prst="rect">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pic>
        <p:nvPicPr>
          <p:cNvPr id="115" name="Picture 114"/>
          <p:cNvPicPr>
            <a:picLocks noChangeAspect="1"/>
          </p:cNvPicPr>
          <p:nvPr/>
        </p:nvPicPr>
        <p:blipFill rotWithShape="1">
          <a:blip r:embed="rId6" cstate="print">
            <a:extLst>
              <a:ext uri="{28A0092B-C50C-407E-A947-70E740481C1C}">
                <a14:useLocalDpi xmlns:a14="http://schemas.microsoft.com/office/drawing/2010/main" val="0"/>
              </a:ext>
            </a:extLst>
          </a:blip>
          <a:srcRect l="26644" t="16691" r="13145" b="19752"/>
          <a:stretch/>
        </p:blipFill>
        <p:spPr>
          <a:xfrm>
            <a:off x="10809960" y="3327267"/>
            <a:ext cx="1191378" cy="1257564"/>
          </a:xfrm>
          <a:prstGeom prst="rect">
            <a:avLst/>
          </a:prstGeom>
        </p:spPr>
      </p:pic>
      <p:pic>
        <p:nvPicPr>
          <p:cNvPr id="116" name="Picture 1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1074" y="4934060"/>
            <a:ext cx="1158745" cy="1158745"/>
          </a:xfrm>
          <a:prstGeom prst="rect">
            <a:avLst/>
          </a:prstGeom>
        </p:spPr>
      </p:pic>
      <p:cxnSp>
        <p:nvCxnSpPr>
          <p:cNvPr id="118" name="Straight Arrow Connector 117"/>
          <p:cNvCxnSpPr>
            <a:endCxn id="115" idx="1"/>
          </p:cNvCxnSpPr>
          <p:nvPr/>
        </p:nvCxnSpPr>
        <p:spPr bwMode="auto">
          <a:xfrm flipV="1">
            <a:off x="9209083" y="3956049"/>
            <a:ext cx="1600877" cy="92792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20" name="Straight Arrow Connector 119"/>
          <p:cNvCxnSpPr>
            <a:endCxn id="116" idx="1"/>
          </p:cNvCxnSpPr>
          <p:nvPr/>
        </p:nvCxnSpPr>
        <p:spPr bwMode="auto">
          <a:xfrm>
            <a:off x="9399524" y="5323771"/>
            <a:ext cx="1441550" cy="189662"/>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22" name="TextBox 121"/>
          <p:cNvSpPr txBox="1"/>
          <p:nvPr/>
        </p:nvSpPr>
        <p:spPr>
          <a:xfrm>
            <a:off x="4435470" y="4776192"/>
            <a:ext cx="2381806" cy="369332"/>
          </a:xfrm>
          <a:prstGeom prst="rect">
            <a:avLst/>
          </a:prstGeom>
          <a:noFill/>
        </p:spPr>
        <p:txBody>
          <a:bodyPr wrap="none" rtlCol="0">
            <a:spAutoFit/>
          </a:bodyPr>
          <a:lstStyle/>
          <a:p>
            <a:pPr algn="l"/>
            <a:r>
              <a:rPr lang="en-US" dirty="0" smtClean="0"/>
              <a:t>Hongmei/Yao-Feng</a:t>
            </a:r>
          </a:p>
        </p:txBody>
      </p:sp>
    </p:spTree>
    <p:extLst>
      <p:ext uri="{BB962C8B-B14F-4D97-AF65-F5344CB8AC3E}">
        <p14:creationId xmlns:p14="http://schemas.microsoft.com/office/powerpoint/2010/main" val="3445777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36945"/>
            <a:ext cx="10983383" cy="527050"/>
          </a:xfrm>
        </p:spPr>
        <p:txBody>
          <a:bodyPr/>
          <a:lstStyle/>
          <a:p>
            <a:r>
              <a:rPr lang="en-US" dirty="0" smtClean="0"/>
              <a:t>Phase identification</a:t>
            </a:r>
            <a:endParaRPr lang="en-US" dirty="0"/>
          </a:p>
        </p:txBody>
      </p:sp>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7</a:t>
            </a:fld>
            <a:endParaRPr lang="en-US"/>
          </a:p>
        </p:txBody>
      </p:sp>
      <p:sp>
        <p:nvSpPr>
          <p:cNvPr id="6" name="Title 1"/>
          <p:cNvSpPr txBox="1">
            <a:spLocks/>
          </p:cNvSpPr>
          <p:nvPr/>
        </p:nvSpPr>
        <p:spPr bwMode="auto">
          <a:xfrm>
            <a:off x="1170903" y="511851"/>
            <a:ext cx="4378779" cy="527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sz="2000" kern="0" dirty="0"/>
              <a:t>PFA-347 Group 3 </a:t>
            </a:r>
            <a:r>
              <a:rPr lang="en-US" sz="2000" kern="0" dirty="0">
                <a:solidFill>
                  <a:srgbClr val="FF0000"/>
                </a:solidFill>
              </a:rPr>
              <a:t>FCC</a:t>
            </a:r>
            <a:r>
              <a:rPr lang="en-US" sz="2000" kern="0" dirty="0"/>
              <a:t> </a:t>
            </a:r>
            <a:r>
              <a:rPr lang="en-US" sz="2000" kern="0" dirty="0" smtClean="0"/>
              <a:t>[3 -1 2]</a:t>
            </a:r>
            <a:endParaRPr lang="en-US" sz="2000" kern="0" dirty="0"/>
          </a:p>
        </p:txBody>
      </p:sp>
      <p:pic>
        <p:nvPicPr>
          <p:cNvPr id="7" name="Picture 2" descr="Z:\TEM\Data\2015 1st half\PFA-347\pfa-347-grp3 folsom\nbd\006.t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21317" y="848100"/>
            <a:ext cx="4041775" cy="404177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flipV="1">
            <a:off x="3198982" y="3113995"/>
            <a:ext cx="841275" cy="92536"/>
          </a:xfrm>
          <a:prstGeom prst="straightConnector1">
            <a:avLst/>
          </a:prstGeom>
          <a:solidFill>
            <a:schemeClr val="accent1"/>
          </a:solidFill>
          <a:ln w="25400" cap="flat" cmpd="sng" algn="ctr">
            <a:solidFill>
              <a:srgbClr val="00FF00"/>
            </a:solidFill>
            <a:prstDash val="solid"/>
            <a:round/>
            <a:headEnd type="none" w="med" len="med"/>
            <a:tailEnd type="triangle"/>
          </a:ln>
          <a:effectLst/>
        </p:spPr>
      </p:cxnSp>
      <p:cxnSp>
        <p:nvCxnSpPr>
          <p:cNvPr id="9" name="Straight Arrow Connector 8"/>
          <p:cNvCxnSpPr/>
          <p:nvPr/>
        </p:nvCxnSpPr>
        <p:spPr bwMode="auto">
          <a:xfrm flipV="1">
            <a:off x="3198982" y="2885968"/>
            <a:ext cx="75585" cy="316950"/>
          </a:xfrm>
          <a:prstGeom prst="straightConnector1">
            <a:avLst/>
          </a:prstGeom>
          <a:solidFill>
            <a:schemeClr val="accent1"/>
          </a:solidFill>
          <a:ln w="25400" cap="flat" cmpd="sng" algn="ctr">
            <a:solidFill>
              <a:srgbClr val="00FF00"/>
            </a:solidFill>
            <a:prstDash val="solid"/>
            <a:round/>
            <a:headEnd type="none" w="med" len="med"/>
            <a:tailEnd type="triangle"/>
          </a:ln>
          <a:effectLst/>
        </p:spPr>
      </p:cxnSp>
      <p:sp>
        <p:nvSpPr>
          <p:cNvPr id="10" name="TextBox 9"/>
          <p:cNvSpPr txBox="1"/>
          <p:nvPr/>
        </p:nvSpPr>
        <p:spPr>
          <a:xfrm>
            <a:off x="3753159" y="3210672"/>
            <a:ext cx="574196" cy="369332"/>
          </a:xfrm>
          <a:prstGeom prst="rect">
            <a:avLst/>
          </a:prstGeom>
          <a:noFill/>
        </p:spPr>
        <p:txBody>
          <a:bodyPr wrap="none" rtlCol="0">
            <a:spAutoFit/>
          </a:bodyPr>
          <a:lstStyle>
            <a:defPPr>
              <a:defRPr lang="en-US"/>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US" sz="1800" dirty="0" smtClean="0">
                <a:solidFill>
                  <a:srgbClr val="00FF00"/>
                </a:solidFill>
              </a:rPr>
              <a:t>d</a:t>
            </a:r>
            <a:r>
              <a:rPr lang="en-US" sz="1800" baseline="-25000" dirty="0" smtClean="0">
                <a:solidFill>
                  <a:srgbClr val="00FF00"/>
                </a:solidFill>
              </a:rPr>
              <a:t>1</a:t>
            </a:r>
            <a:r>
              <a:rPr lang="en-US" sz="1800" dirty="0" smtClean="0">
                <a:solidFill>
                  <a:srgbClr val="00FF00"/>
                </a:solidFill>
              </a:rPr>
              <a:t>*</a:t>
            </a:r>
          </a:p>
        </p:txBody>
      </p:sp>
      <p:sp>
        <p:nvSpPr>
          <p:cNvPr id="11" name="TextBox 9"/>
          <p:cNvSpPr txBox="1"/>
          <p:nvPr/>
        </p:nvSpPr>
        <p:spPr>
          <a:xfrm>
            <a:off x="3319517" y="2614730"/>
            <a:ext cx="574196" cy="369332"/>
          </a:xfrm>
          <a:prstGeom prst="rect">
            <a:avLst/>
          </a:prstGeom>
          <a:noFill/>
        </p:spPr>
        <p:txBody>
          <a:bodyPr wrap="none" rtlCol="0">
            <a:spAutoFit/>
          </a:bodyPr>
          <a:lstStyle>
            <a:defPPr>
              <a:defRPr lang="en-US"/>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US" sz="1800" dirty="0" smtClean="0">
                <a:solidFill>
                  <a:srgbClr val="00FF00"/>
                </a:solidFill>
              </a:rPr>
              <a:t>d</a:t>
            </a:r>
            <a:r>
              <a:rPr lang="en-US" sz="1800" baseline="-25000" dirty="0" smtClean="0">
                <a:solidFill>
                  <a:srgbClr val="00FF00"/>
                </a:solidFill>
              </a:rPr>
              <a:t>2</a:t>
            </a:r>
            <a:r>
              <a:rPr lang="en-US" sz="1800" dirty="0" smtClean="0">
                <a:solidFill>
                  <a:srgbClr val="00FF00"/>
                </a:solidFill>
              </a:rPr>
              <a:t>*</a:t>
            </a:r>
          </a:p>
        </p:txBody>
      </p:sp>
      <p:pic>
        <p:nvPicPr>
          <p:cNvPr id="12" name="Content Placeholder 2"/>
          <p:cNvPicPr>
            <a:picLocks noChangeAspect="1"/>
          </p:cNvPicPr>
          <p:nvPr/>
        </p:nvPicPr>
        <p:blipFill rotWithShape="1">
          <a:blip r:embed="rId3"/>
          <a:srcRect l="15749" r="16037"/>
          <a:stretch/>
        </p:blipFill>
        <p:spPr>
          <a:xfrm>
            <a:off x="3819261" y="843495"/>
            <a:ext cx="1443831" cy="1477253"/>
          </a:xfrm>
          <a:prstGeom prst="rect">
            <a:avLst/>
          </a:prstGeom>
        </p:spPr>
      </p:pic>
      <p:sp>
        <p:nvSpPr>
          <p:cNvPr id="13" name="TextBox 12"/>
          <p:cNvSpPr txBox="1"/>
          <p:nvPr/>
        </p:nvSpPr>
        <p:spPr>
          <a:xfrm>
            <a:off x="3819261" y="838200"/>
            <a:ext cx="1146468" cy="307777"/>
          </a:xfrm>
          <a:prstGeom prst="rect">
            <a:avLst/>
          </a:prstGeom>
          <a:noFill/>
        </p:spPr>
        <p:txBody>
          <a:bodyPr wrap="none" rtlCol="0">
            <a:spAutoFit/>
          </a:bodyPr>
          <a:lstStyle/>
          <a:p>
            <a:pPr algn="l"/>
            <a:r>
              <a:rPr lang="en-US" sz="1400" dirty="0" smtClean="0"/>
              <a:t>Simulation</a:t>
            </a:r>
          </a:p>
        </p:txBody>
      </p:sp>
      <p:sp>
        <p:nvSpPr>
          <p:cNvPr id="14" name="TextBox 13"/>
          <p:cNvSpPr txBox="1"/>
          <p:nvPr/>
        </p:nvSpPr>
        <p:spPr>
          <a:xfrm>
            <a:off x="1141575" y="5006201"/>
            <a:ext cx="4437433" cy="1077218"/>
          </a:xfrm>
          <a:prstGeom prst="rect">
            <a:avLst/>
          </a:prstGeom>
          <a:solidFill>
            <a:schemeClr val="bg1"/>
          </a:solidFill>
        </p:spPr>
        <p:txBody>
          <a:bodyPr wrap="none" rtlCol="0">
            <a:spAutoFit/>
          </a:bodyPr>
          <a:lstStyle/>
          <a:p>
            <a:pPr algn="l"/>
            <a:r>
              <a:rPr lang="en-US" sz="1600" dirty="0" smtClean="0">
                <a:solidFill>
                  <a:srgbClr val="FF0000"/>
                </a:solidFill>
              </a:rPr>
              <a:t>Measured  d</a:t>
            </a:r>
            <a:r>
              <a:rPr lang="en-US" sz="1600" baseline="-25000" dirty="0" smtClean="0">
                <a:solidFill>
                  <a:srgbClr val="FF0000"/>
                </a:solidFill>
              </a:rPr>
              <a:t>1</a:t>
            </a:r>
            <a:r>
              <a:rPr lang="en-US" sz="1600" dirty="0" smtClean="0">
                <a:solidFill>
                  <a:srgbClr val="FF0000"/>
                </a:solidFill>
              </a:rPr>
              <a:t>= 1/d</a:t>
            </a:r>
            <a:r>
              <a:rPr lang="en-US" sz="1600" baseline="-25000" dirty="0" smtClean="0">
                <a:solidFill>
                  <a:srgbClr val="FF0000"/>
                </a:solidFill>
              </a:rPr>
              <a:t>1</a:t>
            </a:r>
            <a:r>
              <a:rPr lang="en-US" sz="1600" dirty="0" smtClean="0">
                <a:solidFill>
                  <a:srgbClr val="FF0000"/>
                </a:solidFill>
              </a:rPr>
              <a:t>* = 1.38 Å </a:t>
            </a:r>
            <a:r>
              <a:rPr lang="en-US" sz="1600" dirty="0" smtClean="0"/>
              <a:t>(1 -3 -3) </a:t>
            </a:r>
          </a:p>
          <a:p>
            <a:pPr algn="l"/>
            <a:r>
              <a:rPr lang="en-US" sz="1600" dirty="0" smtClean="0"/>
              <a:t>Calculated d</a:t>
            </a:r>
            <a:r>
              <a:rPr lang="en-US" sz="1600" baseline="-25000" dirty="0" smtClean="0"/>
              <a:t>1</a:t>
            </a:r>
            <a:r>
              <a:rPr lang="en-US" sz="1600" dirty="0" smtClean="0"/>
              <a:t> = 1.38 Å, 0.0 % difference</a:t>
            </a:r>
            <a:endParaRPr lang="en-US" sz="1600" dirty="0" smtClean="0">
              <a:solidFill>
                <a:srgbClr val="FF0000"/>
              </a:solidFill>
            </a:endParaRPr>
          </a:p>
          <a:p>
            <a:pPr algn="l"/>
            <a:r>
              <a:rPr lang="en-US" sz="1600" dirty="0" smtClean="0">
                <a:solidFill>
                  <a:srgbClr val="FF0000"/>
                </a:solidFill>
              </a:rPr>
              <a:t>Measured  d</a:t>
            </a:r>
            <a:r>
              <a:rPr lang="en-US" sz="1600" baseline="-25000" dirty="0" smtClean="0">
                <a:solidFill>
                  <a:srgbClr val="FF0000"/>
                </a:solidFill>
              </a:rPr>
              <a:t>2</a:t>
            </a:r>
            <a:r>
              <a:rPr lang="en-US" sz="1600" dirty="0" smtClean="0">
                <a:solidFill>
                  <a:srgbClr val="FF0000"/>
                </a:solidFill>
              </a:rPr>
              <a:t> = 1/d</a:t>
            </a:r>
            <a:r>
              <a:rPr lang="en-US" sz="1600" baseline="-25000" dirty="0" smtClean="0">
                <a:solidFill>
                  <a:srgbClr val="FF0000"/>
                </a:solidFill>
              </a:rPr>
              <a:t>2</a:t>
            </a:r>
            <a:r>
              <a:rPr lang="en-US" sz="1600" dirty="0" smtClean="0">
                <a:solidFill>
                  <a:srgbClr val="FF0000"/>
                </a:solidFill>
              </a:rPr>
              <a:t>* = 3.45 </a:t>
            </a:r>
            <a:r>
              <a:rPr lang="en-US" sz="1600" dirty="0">
                <a:solidFill>
                  <a:srgbClr val="FF0000"/>
                </a:solidFill>
              </a:rPr>
              <a:t>Å </a:t>
            </a:r>
            <a:r>
              <a:rPr lang="en-US" sz="1600" dirty="0" smtClean="0"/>
              <a:t>(-1 -1 1)</a:t>
            </a:r>
          </a:p>
          <a:p>
            <a:pPr algn="l"/>
            <a:r>
              <a:rPr lang="en-US" sz="1600" dirty="0" smtClean="0"/>
              <a:t>Calculated d</a:t>
            </a:r>
            <a:r>
              <a:rPr lang="en-US" sz="1600" baseline="-25000" dirty="0" smtClean="0"/>
              <a:t>2</a:t>
            </a:r>
            <a:r>
              <a:rPr lang="en-US" sz="1600" dirty="0" smtClean="0"/>
              <a:t> = 3.48 Å</a:t>
            </a:r>
            <a:r>
              <a:rPr lang="en-US" sz="1600" dirty="0"/>
              <a:t>, </a:t>
            </a:r>
            <a:r>
              <a:rPr lang="en-US" sz="1600" dirty="0" smtClean="0"/>
              <a:t>0.9 % difference</a:t>
            </a:r>
          </a:p>
        </p:txBody>
      </p:sp>
      <p:sp>
        <p:nvSpPr>
          <p:cNvPr id="15" name="Title 1"/>
          <p:cNvSpPr txBox="1">
            <a:spLocks/>
          </p:cNvSpPr>
          <p:nvPr/>
        </p:nvSpPr>
        <p:spPr bwMode="auto">
          <a:xfrm>
            <a:off x="6674404" y="506466"/>
            <a:ext cx="5127827" cy="527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sz="2000" kern="0" dirty="0"/>
              <a:t>PFA-302 sample 3 66 </a:t>
            </a:r>
            <a:r>
              <a:rPr lang="en-US" sz="2000" kern="0" dirty="0">
                <a:solidFill>
                  <a:srgbClr val="FF0000"/>
                </a:solidFill>
              </a:rPr>
              <a:t>HCP</a:t>
            </a:r>
            <a:r>
              <a:rPr lang="en-US" sz="2000" kern="0" dirty="0"/>
              <a:t> </a:t>
            </a:r>
            <a:r>
              <a:rPr lang="en-US" sz="2000" kern="0" dirty="0" smtClean="0"/>
              <a:t>[</a:t>
            </a:r>
            <a:r>
              <a:rPr lang="en-US" sz="2000" kern="0" dirty="0"/>
              <a:t>3 4 -2]</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441" y="888513"/>
            <a:ext cx="4028347" cy="4028347"/>
          </a:xfrm>
          <a:prstGeom prst="rect">
            <a:avLst/>
          </a:prstGeom>
        </p:spPr>
      </p:pic>
      <p:cxnSp>
        <p:nvCxnSpPr>
          <p:cNvPr id="17" name="Straight Arrow Connector 16"/>
          <p:cNvCxnSpPr/>
          <p:nvPr/>
        </p:nvCxnSpPr>
        <p:spPr bwMode="auto">
          <a:xfrm flipH="1" flipV="1">
            <a:off x="8085282" y="2184613"/>
            <a:ext cx="603211" cy="797167"/>
          </a:xfrm>
          <a:prstGeom prst="straightConnector1">
            <a:avLst/>
          </a:prstGeom>
          <a:solidFill>
            <a:schemeClr val="accent1"/>
          </a:solidFill>
          <a:ln w="25400" cap="flat" cmpd="sng" algn="ctr">
            <a:solidFill>
              <a:srgbClr val="00FF00"/>
            </a:solidFill>
            <a:prstDash val="solid"/>
            <a:round/>
            <a:headEnd type="none" w="med" len="med"/>
            <a:tailEnd type="triangle"/>
          </a:ln>
          <a:effectLst/>
        </p:spPr>
      </p:cxnSp>
      <p:cxnSp>
        <p:nvCxnSpPr>
          <p:cNvPr id="18" name="Straight Arrow Connector 17"/>
          <p:cNvCxnSpPr/>
          <p:nvPr/>
        </p:nvCxnSpPr>
        <p:spPr bwMode="auto">
          <a:xfrm flipV="1">
            <a:off x="8679256" y="2551931"/>
            <a:ext cx="543607" cy="439829"/>
          </a:xfrm>
          <a:prstGeom prst="straightConnector1">
            <a:avLst/>
          </a:prstGeom>
          <a:solidFill>
            <a:schemeClr val="accent1"/>
          </a:solidFill>
          <a:ln w="25400" cap="flat" cmpd="sng" algn="ctr">
            <a:solidFill>
              <a:srgbClr val="00FF00"/>
            </a:solidFill>
            <a:prstDash val="solid"/>
            <a:round/>
            <a:headEnd type="none" w="med" len="med"/>
            <a:tailEnd type="triangle"/>
          </a:ln>
          <a:effectLst/>
        </p:spPr>
      </p:cxnSp>
      <p:sp>
        <p:nvSpPr>
          <p:cNvPr id="19" name="TextBox 18"/>
          <p:cNvSpPr txBox="1"/>
          <p:nvPr/>
        </p:nvSpPr>
        <p:spPr>
          <a:xfrm>
            <a:off x="8957327" y="2103425"/>
            <a:ext cx="556563" cy="369332"/>
          </a:xfrm>
          <a:prstGeom prst="rect">
            <a:avLst/>
          </a:prstGeom>
          <a:noFill/>
        </p:spPr>
        <p:txBody>
          <a:bodyPr wrap="none" rtlCol="0">
            <a:spAutoFit/>
          </a:bodyPr>
          <a:lstStyle>
            <a:defPPr>
              <a:defRPr lang="en-US"/>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US" sz="1800" dirty="0" smtClean="0">
                <a:solidFill>
                  <a:srgbClr val="00FF00"/>
                </a:solidFill>
              </a:rPr>
              <a:t>d</a:t>
            </a:r>
            <a:r>
              <a:rPr lang="en-US" sz="1800" baseline="-25000" dirty="0" smtClean="0">
                <a:solidFill>
                  <a:srgbClr val="00FF00"/>
                </a:solidFill>
              </a:rPr>
              <a:t>1</a:t>
            </a:r>
            <a:r>
              <a:rPr lang="en-US" baseline="30000" dirty="0" smtClean="0">
                <a:solidFill>
                  <a:srgbClr val="00FF00"/>
                </a:solidFill>
              </a:rPr>
              <a:t>*</a:t>
            </a:r>
          </a:p>
        </p:txBody>
      </p:sp>
      <p:sp>
        <p:nvSpPr>
          <p:cNvPr id="20" name="TextBox 9"/>
          <p:cNvSpPr txBox="1"/>
          <p:nvPr/>
        </p:nvSpPr>
        <p:spPr>
          <a:xfrm>
            <a:off x="7971743" y="1759716"/>
            <a:ext cx="524503" cy="369332"/>
          </a:xfrm>
          <a:prstGeom prst="rect">
            <a:avLst/>
          </a:prstGeom>
          <a:noFill/>
        </p:spPr>
        <p:txBody>
          <a:bodyPr wrap="none" rtlCol="0">
            <a:spAutoFit/>
          </a:bodyPr>
          <a:lstStyle>
            <a:defPPr>
              <a:defRPr lang="en-US"/>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US" sz="1800" dirty="0" smtClean="0">
                <a:solidFill>
                  <a:srgbClr val="00FF00"/>
                </a:solidFill>
              </a:rPr>
              <a:t>d</a:t>
            </a:r>
            <a:r>
              <a:rPr lang="en-US" sz="1800" baseline="-25000" dirty="0" smtClean="0">
                <a:solidFill>
                  <a:srgbClr val="00FF00"/>
                </a:solidFill>
              </a:rPr>
              <a:t>2</a:t>
            </a:r>
            <a:r>
              <a:rPr lang="en-US" sz="1800" baseline="30000" dirty="0" smtClean="0">
                <a:solidFill>
                  <a:srgbClr val="00FF00"/>
                </a:solidFill>
              </a:rPr>
              <a:t>*</a:t>
            </a:r>
          </a:p>
        </p:txBody>
      </p:sp>
      <p:sp>
        <p:nvSpPr>
          <p:cNvPr id="25" name="TextBox 24"/>
          <p:cNvSpPr txBox="1"/>
          <p:nvPr/>
        </p:nvSpPr>
        <p:spPr>
          <a:xfrm>
            <a:off x="7010400" y="5027991"/>
            <a:ext cx="4520789" cy="1077218"/>
          </a:xfrm>
          <a:prstGeom prst="rect">
            <a:avLst/>
          </a:prstGeom>
          <a:noFill/>
        </p:spPr>
        <p:txBody>
          <a:bodyPr wrap="none" rtlCol="0">
            <a:spAutoFit/>
          </a:bodyPr>
          <a:lstStyle/>
          <a:p>
            <a:pPr algn="l"/>
            <a:r>
              <a:rPr lang="en-US" sz="1600" dirty="0" smtClean="0">
                <a:solidFill>
                  <a:srgbClr val="FF0000"/>
                </a:solidFill>
              </a:rPr>
              <a:t>Measured </a:t>
            </a:r>
            <a:r>
              <a:rPr lang="en-US" sz="1600" dirty="0">
                <a:solidFill>
                  <a:srgbClr val="FF0000"/>
                </a:solidFill>
              </a:rPr>
              <a:t>d</a:t>
            </a:r>
            <a:r>
              <a:rPr lang="en-US" sz="1600" baseline="-25000" dirty="0">
                <a:solidFill>
                  <a:srgbClr val="FF0000"/>
                </a:solidFill>
              </a:rPr>
              <a:t>1</a:t>
            </a:r>
            <a:r>
              <a:rPr lang="en-US" sz="1600" dirty="0" smtClean="0">
                <a:solidFill>
                  <a:srgbClr val="FF0000"/>
                </a:solidFill>
              </a:rPr>
              <a:t> = 1/d</a:t>
            </a:r>
            <a:r>
              <a:rPr lang="en-US" sz="1600" baseline="-25000" dirty="0" smtClean="0">
                <a:solidFill>
                  <a:srgbClr val="FF0000"/>
                </a:solidFill>
              </a:rPr>
              <a:t>1</a:t>
            </a:r>
            <a:r>
              <a:rPr lang="en-US" sz="1600" dirty="0" smtClean="0">
                <a:solidFill>
                  <a:srgbClr val="FF0000"/>
                </a:solidFill>
              </a:rPr>
              <a:t>* = 3.354 Å </a:t>
            </a:r>
            <a:r>
              <a:rPr lang="en-US" sz="1600" dirty="0"/>
              <a:t>(0 -1 -2)</a:t>
            </a:r>
          </a:p>
          <a:p>
            <a:pPr algn="l"/>
            <a:r>
              <a:rPr lang="en-US" sz="1600" dirty="0"/>
              <a:t>Calculated d1 = </a:t>
            </a:r>
            <a:r>
              <a:rPr lang="en-US" sz="1600" dirty="0" smtClean="0"/>
              <a:t>3.368Å</a:t>
            </a:r>
            <a:r>
              <a:rPr lang="en-US" sz="1600" dirty="0"/>
              <a:t>, </a:t>
            </a:r>
            <a:r>
              <a:rPr lang="en-US" sz="1600" dirty="0" smtClean="0"/>
              <a:t>0.4% difference</a:t>
            </a:r>
            <a:r>
              <a:rPr lang="en-US" sz="1600" dirty="0" smtClean="0">
                <a:solidFill>
                  <a:srgbClr val="FF0000"/>
                </a:solidFill>
              </a:rPr>
              <a:t> </a:t>
            </a:r>
            <a:endParaRPr lang="en-US" sz="1600" dirty="0">
              <a:solidFill>
                <a:srgbClr val="FF0000"/>
              </a:solidFill>
            </a:endParaRPr>
          </a:p>
          <a:p>
            <a:pPr algn="l"/>
            <a:r>
              <a:rPr lang="en-US" sz="1600" dirty="0" smtClean="0">
                <a:solidFill>
                  <a:srgbClr val="FF0000"/>
                </a:solidFill>
              </a:rPr>
              <a:t>Measured d</a:t>
            </a:r>
            <a:r>
              <a:rPr lang="en-US" sz="1600" baseline="-25000" dirty="0" smtClean="0">
                <a:solidFill>
                  <a:srgbClr val="FF0000"/>
                </a:solidFill>
              </a:rPr>
              <a:t>2</a:t>
            </a:r>
            <a:r>
              <a:rPr lang="en-US" sz="1600" dirty="0" smtClean="0">
                <a:solidFill>
                  <a:srgbClr val="FF0000"/>
                </a:solidFill>
              </a:rPr>
              <a:t> = 1/d</a:t>
            </a:r>
            <a:r>
              <a:rPr lang="en-US" sz="1600" baseline="-25000" dirty="0" smtClean="0">
                <a:solidFill>
                  <a:srgbClr val="FF0000"/>
                </a:solidFill>
              </a:rPr>
              <a:t>2</a:t>
            </a:r>
            <a:r>
              <a:rPr lang="en-US" sz="1600" dirty="0" smtClean="0">
                <a:solidFill>
                  <a:srgbClr val="FF0000"/>
                </a:solidFill>
              </a:rPr>
              <a:t>* = 2.087 Å </a:t>
            </a:r>
            <a:r>
              <a:rPr lang="en-US" sz="1600" dirty="0"/>
              <a:t>(2 -1 1)</a:t>
            </a:r>
          </a:p>
          <a:p>
            <a:pPr algn="l"/>
            <a:r>
              <a:rPr lang="en-US" sz="1600" dirty="0"/>
              <a:t>Calculated d2 = </a:t>
            </a:r>
            <a:r>
              <a:rPr lang="en-US" sz="1600" dirty="0" smtClean="0"/>
              <a:t>2.097Å</a:t>
            </a:r>
            <a:r>
              <a:rPr lang="en-US" sz="1600" dirty="0"/>
              <a:t>, </a:t>
            </a:r>
            <a:r>
              <a:rPr lang="en-US" sz="1600" dirty="0" smtClean="0"/>
              <a:t>0.5% difference</a:t>
            </a:r>
          </a:p>
        </p:txBody>
      </p:sp>
      <p:pic>
        <p:nvPicPr>
          <p:cNvPr id="26" name="Picture 25"/>
          <p:cNvPicPr>
            <a:picLocks noChangeAspect="1"/>
          </p:cNvPicPr>
          <p:nvPr/>
        </p:nvPicPr>
        <p:blipFill rotWithShape="1">
          <a:blip r:embed="rId5"/>
          <a:srcRect l="25649" t="23572" r="40259" b="16777"/>
          <a:stretch/>
        </p:blipFill>
        <p:spPr>
          <a:xfrm>
            <a:off x="9642012" y="882309"/>
            <a:ext cx="1504963" cy="1415381"/>
          </a:xfrm>
          <a:prstGeom prst="rect">
            <a:avLst/>
          </a:prstGeom>
        </p:spPr>
      </p:pic>
    </p:spTree>
    <p:extLst>
      <p:ext uri="{BB962C8B-B14F-4D97-AF65-F5344CB8AC3E}">
        <p14:creationId xmlns:p14="http://schemas.microsoft.com/office/powerpoint/2010/main" val="2576245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8</a:t>
            </a:fld>
            <a:endParaRPr lang="en-US"/>
          </a:p>
        </p:txBody>
      </p:sp>
      <p:sp>
        <p:nvSpPr>
          <p:cNvPr id="6" name="Title 1"/>
          <p:cNvSpPr txBox="1">
            <a:spLocks/>
          </p:cNvSpPr>
          <p:nvPr/>
        </p:nvSpPr>
        <p:spPr bwMode="auto">
          <a:xfrm>
            <a:off x="86547" y="6424"/>
            <a:ext cx="7360120" cy="5333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sz="2800" b="0" kern="0" dirty="0" smtClean="0"/>
              <a:t>Quantitative analysis of amorphous rings</a:t>
            </a:r>
            <a:endParaRPr lang="en-US" sz="2800" b="0" kern="0" dirty="0"/>
          </a:p>
        </p:txBody>
      </p:sp>
      <p:grpSp>
        <p:nvGrpSpPr>
          <p:cNvPr id="7" name="Group 6"/>
          <p:cNvGrpSpPr/>
          <p:nvPr/>
        </p:nvGrpSpPr>
        <p:grpSpPr>
          <a:xfrm>
            <a:off x="291737" y="1524000"/>
            <a:ext cx="2279506" cy="2279506"/>
            <a:chOff x="291737" y="1225126"/>
            <a:chExt cx="2279506" cy="2279506"/>
          </a:xfrm>
        </p:grpSpPr>
        <p:pic>
          <p:nvPicPr>
            <p:cNvPr id="8" name="Picture 7"/>
            <p:cNvPicPr>
              <a:picLocks noChangeAspect="1"/>
            </p:cNvPicPr>
            <p:nvPr/>
          </p:nvPicPr>
          <p:blipFill>
            <a:blip r:embed="rId2"/>
            <a:stretch>
              <a:fillRect/>
            </a:stretch>
          </p:blipFill>
          <p:spPr>
            <a:xfrm>
              <a:off x="291737" y="1225126"/>
              <a:ext cx="2279506" cy="2279506"/>
            </a:xfrm>
            <a:prstGeom prst="rect">
              <a:avLst/>
            </a:prstGeom>
          </p:spPr>
        </p:pic>
        <p:sp>
          <p:nvSpPr>
            <p:cNvPr id="9" name="TextBox 8"/>
            <p:cNvSpPr txBox="1"/>
            <p:nvPr/>
          </p:nvSpPr>
          <p:spPr>
            <a:xfrm>
              <a:off x="291737" y="1298078"/>
              <a:ext cx="1643912" cy="553998"/>
            </a:xfrm>
            <a:prstGeom prst="rect">
              <a:avLst/>
            </a:prstGeom>
            <a:noFill/>
          </p:spPr>
          <p:txBody>
            <a:bodyPr wrap="none" rtlCol="0">
              <a:spAutoFit/>
            </a:bodyPr>
            <a:lstStyle/>
            <a:p>
              <a:r>
                <a:rPr lang="en-US" dirty="0" smtClean="0">
                  <a:solidFill>
                    <a:srgbClr val="FFFF00"/>
                  </a:solidFill>
                </a:rPr>
                <a:t>SD1 </a:t>
              </a:r>
            </a:p>
            <a:p>
              <a:r>
                <a:rPr lang="en-US" sz="1200" dirty="0" smtClean="0">
                  <a:solidFill>
                    <a:srgbClr val="FFFF00"/>
                  </a:solidFill>
                </a:rPr>
                <a:t>Electron diffraction</a:t>
              </a:r>
            </a:p>
          </p:txBody>
        </p:sp>
      </p:grpSp>
      <p:grpSp>
        <p:nvGrpSpPr>
          <p:cNvPr id="10" name="Group 9"/>
          <p:cNvGrpSpPr/>
          <p:nvPr/>
        </p:nvGrpSpPr>
        <p:grpSpPr>
          <a:xfrm>
            <a:off x="291737" y="3810000"/>
            <a:ext cx="2279506" cy="2270620"/>
            <a:chOff x="291737" y="3152753"/>
            <a:chExt cx="2279506" cy="2270620"/>
          </a:xfrm>
        </p:grpSpPr>
        <p:pic>
          <p:nvPicPr>
            <p:cNvPr id="11" name="Picture 10"/>
            <p:cNvPicPr>
              <a:picLocks noChangeAspect="1"/>
            </p:cNvPicPr>
            <p:nvPr/>
          </p:nvPicPr>
          <p:blipFill>
            <a:blip r:embed="rId3"/>
            <a:stretch>
              <a:fillRect/>
            </a:stretch>
          </p:blipFill>
          <p:spPr>
            <a:xfrm>
              <a:off x="291737" y="3152753"/>
              <a:ext cx="2279506" cy="2270620"/>
            </a:xfrm>
            <a:prstGeom prst="rect">
              <a:avLst/>
            </a:prstGeom>
          </p:spPr>
        </p:pic>
        <p:sp>
          <p:nvSpPr>
            <p:cNvPr id="12" name="TextBox 11"/>
            <p:cNvSpPr txBox="1"/>
            <p:nvPr/>
          </p:nvSpPr>
          <p:spPr>
            <a:xfrm>
              <a:off x="291737" y="3200400"/>
              <a:ext cx="1643912" cy="553998"/>
            </a:xfrm>
            <a:prstGeom prst="rect">
              <a:avLst/>
            </a:prstGeom>
            <a:noFill/>
          </p:spPr>
          <p:txBody>
            <a:bodyPr wrap="none" rtlCol="0">
              <a:spAutoFit/>
            </a:bodyPr>
            <a:lstStyle/>
            <a:p>
              <a:r>
                <a:rPr lang="en-US" dirty="0" smtClean="0">
                  <a:solidFill>
                    <a:srgbClr val="FFFF00"/>
                  </a:solidFill>
                </a:rPr>
                <a:t>SD v10</a:t>
              </a:r>
            </a:p>
            <a:p>
              <a:r>
                <a:rPr lang="en-US" sz="1200" dirty="0" smtClean="0">
                  <a:solidFill>
                    <a:srgbClr val="FFFF00"/>
                  </a:solidFill>
                </a:rPr>
                <a:t>Electron diffraction</a:t>
              </a:r>
              <a:endParaRPr lang="en-US" dirty="0">
                <a:solidFill>
                  <a:srgbClr val="FFFF00"/>
                </a:solidFill>
              </a:endParaRPr>
            </a:p>
          </p:txBody>
        </p:sp>
      </p:grpSp>
      <p:graphicFrame>
        <p:nvGraphicFramePr>
          <p:cNvPr id="13" name="Content Placeholder 8"/>
          <p:cNvGraphicFramePr>
            <a:graphicFrameLocks/>
          </p:cNvGraphicFramePr>
          <p:nvPr>
            <p:extLst>
              <p:ext uri="{D42A27DB-BD31-4B8C-83A1-F6EECF244321}">
                <p14:modId xmlns:p14="http://schemas.microsoft.com/office/powerpoint/2010/main" val="1421302900"/>
              </p:ext>
            </p:extLst>
          </p:nvPr>
        </p:nvGraphicFramePr>
        <p:xfrm>
          <a:off x="274320" y="533400"/>
          <a:ext cx="9174479" cy="1044948"/>
        </p:xfrm>
        <a:graphic>
          <a:graphicData uri="http://schemas.openxmlformats.org/drawingml/2006/table">
            <a:tbl>
              <a:tblPr firstRow="1" bandRow="1">
                <a:tableStyleId>{5C22544A-7EE6-4342-B048-85BDC9FD1C3A}</a:tableStyleId>
              </a:tblPr>
              <a:tblGrid>
                <a:gridCol w="1552463"/>
                <a:gridCol w="903102"/>
                <a:gridCol w="903102"/>
                <a:gridCol w="888527"/>
                <a:gridCol w="807751"/>
                <a:gridCol w="807751"/>
                <a:gridCol w="1696279"/>
                <a:gridCol w="1615504"/>
              </a:tblGrid>
              <a:tr h="258892">
                <a:tc>
                  <a:txBody>
                    <a:bodyPr/>
                    <a:lstStyle/>
                    <a:p>
                      <a:endParaRPr lang="en-US" sz="1400" dirty="0"/>
                    </a:p>
                  </a:txBody>
                  <a:tcPr marL="63836" marR="63836" marT="31918" marB="31918"/>
                </a:tc>
                <a:tc>
                  <a:txBody>
                    <a:bodyPr/>
                    <a:lstStyle/>
                    <a:p>
                      <a:r>
                        <a:rPr lang="en-US" sz="1400" dirty="0" smtClean="0"/>
                        <a:t>PFA number</a:t>
                      </a:r>
                      <a:endParaRPr lang="en-US" sz="1400" dirty="0"/>
                    </a:p>
                  </a:txBody>
                  <a:tcPr marL="63836" marR="63836" marT="31918" marB="31918"/>
                </a:tc>
                <a:tc>
                  <a:txBody>
                    <a:bodyPr/>
                    <a:lstStyle/>
                    <a:p>
                      <a:r>
                        <a:rPr lang="en-US" sz="1400" dirty="0" smtClean="0"/>
                        <a:t>Ge%</a:t>
                      </a:r>
                      <a:endParaRPr lang="en-US" sz="1400" dirty="0"/>
                    </a:p>
                  </a:txBody>
                  <a:tcPr marL="63836" marR="63836" marT="31918" marB="31918"/>
                </a:tc>
                <a:tc>
                  <a:txBody>
                    <a:bodyPr/>
                    <a:lstStyle/>
                    <a:p>
                      <a:r>
                        <a:rPr lang="en-US" sz="1400" dirty="0" smtClean="0"/>
                        <a:t>As%</a:t>
                      </a:r>
                      <a:endParaRPr lang="en-US" sz="1400" dirty="0"/>
                    </a:p>
                  </a:txBody>
                  <a:tcPr marL="63836" marR="63836" marT="31918" marB="31918"/>
                </a:tc>
                <a:tc>
                  <a:txBody>
                    <a:bodyPr/>
                    <a:lstStyle/>
                    <a:p>
                      <a:r>
                        <a:rPr lang="en-US" sz="1400" dirty="0" smtClean="0"/>
                        <a:t>Se%</a:t>
                      </a:r>
                      <a:endParaRPr lang="en-US" sz="1400" dirty="0"/>
                    </a:p>
                  </a:txBody>
                  <a:tcPr marL="63836" marR="63836" marT="31918" marB="31918"/>
                </a:tc>
                <a:tc>
                  <a:txBody>
                    <a:bodyPr/>
                    <a:lstStyle/>
                    <a:p>
                      <a:r>
                        <a:rPr lang="en-US" sz="1400" dirty="0" smtClean="0"/>
                        <a:t>Si%</a:t>
                      </a:r>
                      <a:endParaRPr lang="en-US" sz="1400" dirty="0"/>
                    </a:p>
                  </a:txBody>
                  <a:tcPr marL="63836" marR="63836" marT="31918" marB="319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63836" marR="63836" marT="31918" marB="31918"/>
                </a:tc>
                <a:tc>
                  <a:txBody>
                    <a:bodyPr/>
                    <a:lstStyle/>
                    <a:p>
                      <a:endParaRPr lang="en-US" sz="1400" dirty="0"/>
                    </a:p>
                  </a:txBody>
                  <a:tcPr marL="63836" marR="63836" marT="31918" marB="31918"/>
                </a:tc>
              </a:tr>
              <a:tr h="258892">
                <a:tc>
                  <a:txBody>
                    <a:bodyPr/>
                    <a:lstStyle/>
                    <a:p>
                      <a:r>
                        <a:rPr lang="en-US" sz="1400" dirty="0" smtClean="0"/>
                        <a:t>SD1</a:t>
                      </a:r>
                      <a:endParaRPr lang="en-US" sz="1400" dirty="0"/>
                    </a:p>
                  </a:txBody>
                  <a:tcPr marL="63836" marR="63836" marT="31918" marB="31918"/>
                </a:tc>
                <a:tc>
                  <a:txBody>
                    <a:bodyPr/>
                    <a:lstStyle/>
                    <a:p>
                      <a:r>
                        <a:rPr lang="en-US" sz="1400" dirty="0" smtClean="0"/>
                        <a:t>PFA-560</a:t>
                      </a:r>
                      <a:endParaRPr lang="en-US" sz="1400" dirty="0"/>
                    </a:p>
                  </a:txBody>
                  <a:tcPr marL="63836" marR="63836" marT="31918" marB="31918"/>
                </a:tc>
                <a:tc>
                  <a:txBody>
                    <a:bodyPr/>
                    <a:lstStyle/>
                    <a:p>
                      <a:r>
                        <a:rPr lang="en-US" sz="1400" dirty="0" smtClean="0"/>
                        <a:t>26.1</a:t>
                      </a:r>
                      <a:endParaRPr lang="en-US" sz="1400" dirty="0"/>
                    </a:p>
                  </a:txBody>
                  <a:tcPr marL="63836" marR="63836" marT="31918" marB="31918"/>
                </a:tc>
                <a:tc>
                  <a:txBody>
                    <a:bodyPr/>
                    <a:lstStyle/>
                    <a:p>
                      <a:r>
                        <a:rPr lang="en-US" sz="1400" dirty="0" smtClean="0"/>
                        <a:t>29.3</a:t>
                      </a:r>
                      <a:endParaRPr lang="en-US" sz="1400" dirty="0"/>
                    </a:p>
                  </a:txBody>
                  <a:tcPr marL="63836" marR="63836" marT="31918" marB="31918"/>
                </a:tc>
                <a:tc>
                  <a:txBody>
                    <a:bodyPr/>
                    <a:lstStyle/>
                    <a:p>
                      <a:r>
                        <a:rPr lang="en-US" sz="1400" dirty="0" smtClean="0"/>
                        <a:t>44.4</a:t>
                      </a:r>
                      <a:endParaRPr lang="en-US" sz="1400" dirty="0"/>
                    </a:p>
                  </a:txBody>
                  <a:tcPr marL="63836" marR="63836" marT="31918" marB="31918"/>
                </a:tc>
                <a:tc>
                  <a:txBody>
                    <a:bodyPr/>
                    <a:lstStyle/>
                    <a:p>
                      <a:r>
                        <a:rPr lang="en-US" sz="1400" dirty="0" smtClean="0"/>
                        <a:t>0</a:t>
                      </a:r>
                      <a:endParaRPr lang="en-US" sz="1400" dirty="0"/>
                    </a:p>
                  </a:txBody>
                  <a:tcPr marL="63836" marR="63836" marT="31918" marB="31918"/>
                </a:tc>
                <a:tc>
                  <a:txBody>
                    <a:bodyPr/>
                    <a:lstStyle/>
                    <a:p>
                      <a:endParaRPr lang="en-US" sz="1400" dirty="0"/>
                    </a:p>
                  </a:txBody>
                  <a:tcPr marL="63836" marR="63836" marT="31918" marB="31918"/>
                </a:tc>
                <a:tc>
                  <a:txBody>
                    <a:bodyPr/>
                    <a:lstStyle/>
                    <a:p>
                      <a:endParaRPr lang="en-US" sz="1400" dirty="0"/>
                    </a:p>
                  </a:txBody>
                  <a:tcPr marL="63836" marR="63836" marT="31918" marB="31918"/>
                </a:tc>
              </a:tr>
              <a:tr h="258892">
                <a:tc>
                  <a:txBody>
                    <a:bodyPr/>
                    <a:lstStyle/>
                    <a:p>
                      <a:r>
                        <a:rPr lang="en-US" sz="1400" dirty="0" smtClean="0"/>
                        <a:t>SD2 ver10</a:t>
                      </a:r>
                    </a:p>
                  </a:txBody>
                  <a:tcPr marL="63836" marR="63836" marT="31918" marB="31918"/>
                </a:tc>
                <a:tc>
                  <a:txBody>
                    <a:bodyPr/>
                    <a:lstStyle/>
                    <a:p>
                      <a:r>
                        <a:rPr lang="en-US" sz="1400" smtClean="0"/>
                        <a:t>PFA-591</a:t>
                      </a:r>
                      <a:endParaRPr lang="en-US" sz="1400" dirty="0"/>
                    </a:p>
                  </a:txBody>
                  <a:tcPr marL="63836" marR="63836" marT="31918" marB="31918"/>
                </a:tc>
                <a:tc>
                  <a:txBody>
                    <a:bodyPr/>
                    <a:lstStyle/>
                    <a:p>
                      <a:r>
                        <a:rPr lang="en-US" sz="1400" dirty="0" smtClean="0"/>
                        <a:t>15.4</a:t>
                      </a:r>
                      <a:endParaRPr lang="en-US" sz="1400" dirty="0"/>
                    </a:p>
                  </a:txBody>
                  <a:tcPr marL="63836" marR="63836" marT="31918" marB="31918"/>
                </a:tc>
                <a:tc>
                  <a:txBody>
                    <a:bodyPr/>
                    <a:lstStyle/>
                    <a:p>
                      <a:r>
                        <a:rPr lang="en-US" sz="1400" dirty="0" smtClean="0"/>
                        <a:t>29.9</a:t>
                      </a:r>
                      <a:endParaRPr lang="en-US" sz="1400" dirty="0"/>
                    </a:p>
                  </a:txBody>
                  <a:tcPr marL="63836" marR="63836" marT="31918" marB="31918"/>
                </a:tc>
                <a:tc>
                  <a:txBody>
                    <a:bodyPr/>
                    <a:lstStyle/>
                    <a:p>
                      <a:r>
                        <a:rPr lang="en-US" sz="1400" dirty="0" smtClean="0"/>
                        <a:t>48.3</a:t>
                      </a:r>
                      <a:endParaRPr lang="en-US" sz="1400" dirty="0"/>
                    </a:p>
                  </a:txBody>
                  <a:tcPr marL="63836" marR="63836" marT="31918" marB="31918"/>
                </a:tc>
                <a:tc>
                  <a:txBody>
                    <a:bodyPr/>
                    <a:lstStyle/>
                    <a:p>
                      <a:r>
                        <a:rPr lang="en-US" sz="1400" dirty="0" smtClean="0"/>
                        <a:t>6.5</a:t>
                      </a:r>
                      <a:endParaRPr lang="en-US" sz="1400" dirty="0"/>
                    </a:p>
                  </a:txBody>
                  <a:tcPr marL="63836" marR="63836" marT="31918" marB="31918"/>
                </a:tc>
                <a:tc>
                  <a:txBody>
                    <a:bodyPr/>
                    <a:lstStyle/>
                    <a:p>
                      <a:endParaRPr lang="en-US" sz="1400" dirty="0"/>
                    </a:p>
                  </a:txBody>
                  <a:tcPr marL="63836" marR="63836" marT="31918" marB="31918"/>
                </a:tc>
                <a:tc>
                  <a:txBody>
                    <a:bodyPr/>
                    <a:lstStyle/>
                    <a:p>
                      <a:endParaRPr lang="en-US" sz="1400" dirty="0"/>
                    </a:p>
                  </a:txBody>
                  <a:tcPr marL="63836" marR="63836" marT="31918" marB="31918"/>
                </a:tc>
              </a:tr>
            </a:tbl>
          </a:graphicData>
        </a:graphic>
      </p:graphicFrame>
    </p:spTree>
    <p:extLst>
      <p:ext uri="{BB962C8B-B14F-4D97-AF65-F5344CB8AC3E}">
        <p14:creationId xmlns:p14="http://schemas.microsoft.com/office/powerpoint/2010/main" val="1828337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7F3C97-14DA-4C44-881E-4C51AE49FCA1}" type="datetime1">
              <a:rPr lang="en-US" smtClean="0"/>
              <a:t>2/9/2017</a:t>
            </a:fld>
            <a:endParaRPr lang="en-US" dirty="0"/>
          </a:p>
        </p:txBody>
      </p:sp>
      <p:sp>
        <p:nvSpPr>
          <p:cNvPr id="5" name="Slide Number Placeholder 4"/>
          <p:cNvSpPr>
            <a:spLocks noGrp="1"/>
          </p:cNvSpPr>
          <p:nvPr>
            <p:ph type="sldNum" sz="quarter" idx="11"/>
          </p:nvPr>
        </p:nvSpPr>
        <p:spPr/>
        <p:txBody>
          <a:bodyPr/>
          <a:lstStyle/>
          <a:p>
            <a:fld id="{B6F15528-21DE-4FAA-801E-634DDDAF4B2B}" type="slidenum">
              <a:rPr lang="en-US" smtClean="0"/>
              <a:pPr/>
              <a:t>9</a:t>
            </a:fld>
            <a:endParaRPr lang="en-US"/>
          </a:p>
        </p:txBody>
      </p:sp>
      <p:sp>
        <p:nvSpPr>
          <p:cNvPr id="6" name="Title 1"/>
          <p:cNvSpPr txBox="1">
            <a:spLocks/>
          </p:cNvSpPr>
          <p:nvPr/>
        </p:nvSpPr>
        <p:spPr bwMode="auto">
          <a:xfrm>
            <a:off x="86547" y="6424"/>
            <a:ext cx="7360120" cy="5333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b="1">
                <a:solidFill>
                  <a:schemeClr val="tx1"/>
                </a:solidFill>
                <a:latin typeface="Verdana" pitchFamily="34" charset="0"/>
              </a:defRPr>
            </a:lvl2pPr>
            <a:lvl3pPr algn="l" rtl="0" eaLnBrk="1" fontAlgn="base" hangingPunct="1">
              <a:spcBef>
                <a:spcPct val="0"/>
              </a:spcBef>
              <a:spcAft>
                <a:spcPct val="0"/>
              </a:spcAft>
              <a:defRPr sz="2600" b="1">
                <a:solidFill>
                  <a:schemeClr val="tx1"/>
                </a:solidFill>
                <a:latin typeface="Verdana" pitchFamily="34" charset="0"/>
              </a:defRPr>
            </a:lvl3pPr>
            <a:lvl4pPr algn="l" rtl="0" eaLnBrk="1" fontAlgn="base" hangingPunct="1">
              <a:spcBef>
                <a:spcPct val="0"/>
              </a:spcBef>
              <a:spcAft>
                <a:spcPct val="0"/>
              </a:spcAft>
              <a:defRPr sz="2600" b="1">
                <a:solidFill>
                  <a:schemeClr val="tx1"/>
                </a:solidFill>
                <a:latin typeface="Verdana" pitchFamily="34" charset="0"/>
              </a:defRPr>
            </a:lvl4pPr>
            <a:lvl5pPr algn="l" rtl="0" eaLnBrk="1" fontAlgn="base" hangingPunct="1">
              <a:spcBef>
                <a:spcPct val="0"/>
              </a:spcBef>
              <a:spcAft>
                <a:spcPct val="0"/>
              </a:spcAft>
              <a:defRPr sz="2600" b="1">
                <a:solidFill>
                  <a:schemeClr val="tx1"/>
                </a:solidFill>
                <a:latin typeface="Verdana" pitchFamily="34" charset="0"/>
              </a:defRPr>
            </a:lvl5pPr>
            <a:lvl6pPr marL="457200" algn="l" rtl="0" eaLnBrk="1" fontAlgn="base" hangingPunct="1">
              <a:spcBef>
                <a:spcPct val="0"/>
              </a:spcBef>
              <a:spcAft>
                <a:spcPct val="0"/>
              </a:spcAft>
              <a:defRPr sz="2600" b="1">
                <a:solidFill>
                  <a:schemeClr val="tx1"/>
                </a:solidFill>
                <a:latin typeface="Verdana" pitchFamily="34" charset="0"/>
              </a:defRPr>
            </a:lvl6pPr>
            <a:lvl7pPr marL="914400" algn="l" rtl="0" eaLnBrk="1" fontAlgn="base" hangingPunct="1">
              <a:spcBef>
                <a:spcPct val="0"/>
              </a:spcBef>
              <a:spcAft>
                <a:spcPct val="0"/>
              </a:spcAft>
              <a:defRPr sz="2600" b="1">
                <a:solidFill>
                  <a:schemeClr val="tx1"/>
                </a:solidFill>
                <a:latin typeface="Verdana" pitchFamily="34" charset="0"/>
              </a:defRPr>
            </a:lvl7pPr>
            <a:lvl8pPr marL="1371600" algn="l" rtl="0" eaLnBrk="1" fontAlgn="base" hangingPunct="1">
              <a:spcBef>
                <a:spcPct val="0"/>
              </a:spcBef>
              <a:spcAft>
                <a:spcPct val="0"/>
              </a:spcAft>
              <a:defRPr sz="2600" b="1">
                <a:solidFill>
                  <a:schemeClr val="tx1"/>
                </a:solidFill>
                <a:latin typeface="Verdana" pitchFamily="34" charset="0"/>
              </a:defRPr>
            </a:lvl8pPr>
            <a:lvl9pPr marL="1828800" algn="l" rtl="0" eaLnBrk="1" fontAlgn="base" hangingPunct="1">
              <a:spcBef>
                <a:spcPct val="0"/>
              </a:spcBef>
              <a:spcAft>
                <a:spcPct val="0"/>
              </a:spcAft>
              <a:defRPr sz="2600" b="1">
                <a:solidFill>
                  <a:schemeClr val="tx1"/>
                </a:solidFill>
                <a:latin typeface="Verdana" pitchFamily="34" charset="0"/>
              </a:defRPr>
            </a:lvl9pPr>
          </a:lstStyle>
          <a:p>
            <a:r>
              <a:rPr lang="en-US" sz="2800" b="0" kern="0" dirty="0" smtClean="0"/>
              <a:t>Quantitative analysis of amorphous rings</a:t>
            </a:r>
            <a:endParaRPr lang="en-US" sz="2800" b="0" kern="0" dirty="0"/>
          </a:p>
        </p:txBody>
      </p:sp>
      <p:grpSp>
        <p:nvGrpSpPr>
          <p:cNvPr id="7" name="Group 6"/>
          <p:cNvGrpSpPr/>
          <p:nvPr/>
        </p:nvGrpSpPr>
        <p:grpSpPr>
          <a:xfrm>
            <a:off x="291737" y="1524000"/>
            <a:ext cx="2279506" cy="2279506"/>
            <a:chOff x="291737" y="1225126"/>
            <a:chExt cx="2279506" cy="2279506"/>
          </a:xfrm>
        </p:grpSpPr>
        <p:pic>
          <p:nvPicPr>
            <p:cNvPr id="8" name="Picture 7"/>
            <p:cNvPicPr>
              <a:picLocks noChangeAspect="1"/>
            </p:cNvPicPr>
            <p:nvPr/>
          </p:nvPicPr>
          <p:blipFill>
            <a:blip r:embed="rId2"/>
            <a:stretch>
              <a:fillRect/>
            </a:stretch>
          </p:blipFill>
          <p:spPr>
            <a:xfrm>
              <a:off x="291737" y="1225126"/>
              <a:ext cx="2279506" cy="2279506"/>
            </a:xfrm>
            <a:prstGeom prst="rect">
              <a:avLst/>
            </a:prstGeom>
          </p:spPr>
        </p:pic>
        <p:sp>
          <p:nvSpPr>
            <p:cNvPr id="9" name="TextBox 8"/>
            <p:cNvSpPr txBox="1"/>
            <p:nvPr/>
          </p:nvSpPr>
          <p:spPr>
            <a:xfrm>
              <a:off x="291737" y="1298078"/>
              <a:ext cx="1643912" cy="553998"/>
            </a:xfrm>
            <a:prstGeom prst="rect">
              <a:avLst/>
            </a:prstGeom>
            <a:noFill/>
          </p:spPr>
          <p:txBody>
            <a:bodyPr wrap="none" rtlCol="0">
              <a:spAutoFit/>
            </a:bodyPr>
            <a:lstStyle/>
            <a:p>
              <a:r>
                <a:rPr lang="en-US" dirty="0" smtClean="0">
                  <a:solidFill>
                    <a:srgbClr val="FFFF00"/>
                  </a:solidFill>
                </a:rPr>
                <a:t>SD1 </a:t>
              </a:r>
            </a:p>
            <a:p>
              <a:r>
                <a:rPr lang="en-US" sz="1200" dirty="0" smtClean="0">
                  <a:solidFill>
                    <a:srgbClr val="FFFF00"/>
                  </a:solidFill>
                </a:rPr>
                <a:t>Electron diffraction</a:t>
              </a:r>
            </a:p>
          </p:txBody>
        </p:sp>
      </p:grpSp>
      <p:grpSp>
        <p:nvGrpSpPr>
          <p:cNvPr id="10" name="Group 9"/>
          <p:cNvGrpSpPr/>
          <p:nvPr/>
        </p:nvGrpSpPr>
        <p:grpSpPr>
          <a:xfrm>
            <a:off x="291737" y="3810000"/>
            <a:ext cx="2279506" cy="2270620"/>
            <a:chOff x="291737" y="3152753"/>
            <a:chExt cx="2279506" cy="2270620"/>
          </a:xfrm>
        </p:grpSpPr>
        <p:pic>
          <p:nvPicPr>
            <p:cNvPr id="11" name="Picture 10"/>
            <p:cNvPicPr>
              <a:picLocks noChangeAspect="1"/>
            </p:cNvPicPr>
            <p:nvPr/>
          </p:nvPicPr>
          <p:blipFill>
            <a:blip r:embed="rId3"/>
            <a:stretch>
              <a:fillRect/>
            </a:stretch>
          </p:blipFill>
          <p:spPr>
            <a:xfrm>
              <a:off x="291737" y="3152753"/>
              <a:ext cx="2279506" cy="2270620"/>
            </a:xfrm>
            <a:prstGeom prst="rect">
              <a:avLst/>
            </a:prstGeom>
          </p:spPr>
        </p:pic>
        <p:sp>
          <p:nvSpPr>
            <p:cNvPr id="12" name="TextBox 11"/>
            <p:cNvSpPr txBox="1"/>
            <p:nvPr/>
          </p:nvSpPr>
          <p:spPr>
            <a:xfrm>
              <a:off x="291737" y="3200400"/>
              <a:ext cx="1643912" cy="553998"/>
            </a:xfrm>
            <a:prstGeom prst="rect">
              <a:avLst/>
            </a:prstGeom>
            <a:noFill/>
          </p:spPr>
          <p:txBody>
            <a:bodyPr wrap="none" rtlCol="0">
              <a:spAutoFit/>
            </a:bodyPr>
            <a:lstStyle/>
            <a:p>
              <a:r>
                <a:rPr lang="en-US" dirty="0" smtClean="0">
                  <a:solidFill>
                    <a:srgbClr val="FFFF00"/>
                  </a:solidFill>
                </a:rPr>
                <a:t>SD v10</a:t>
              </a:r>
            </a:p>
            <a:p>
              <a:r>
                <a:rPr lang="en-US" sz="1200" dirty="0" smtClean="0">
                  <a:solidFill>
                    <a:srgbClr val="FFFF00"/>
                  </a:solidFill>
                </a:rPr>
                <a:t>Electron diffraction</a:t>
              </a:r>
              <a:endParaRPr lang="en-US" dirty="0">
                <a:solidFill>
                  <a:srgbClr val="FFFF00"/>
                </a:solidFill>
              </a:endParaRPr>
            </a:p>
          </p:txBody>
        </p:sp>
      </p:grpSp>
      <p:graphicFrame>
        <p:nvGraphicFramePr>
          <p:cNvPr id="13" name="Content Placeholder 8"/>
          <p:cNvGraphicFramePr>
            <a:graphicFrameLocks/>
          </p:cNvGraphicFramePr>
          <p:nvPr>
            <p:extLst/>
          </p:nvPr>
        </p:nvGraphicFramePr>
        <p:xfrm>
          <a:off x="274320" y="533400"/>
          <a:ext cx="9174479" cy="1044948"/>
        </p:xfrm>
        <a:graphic>
          <a:graphicData uri="http://schemas.openxmlformats.org/drawingml/2006/table">
            <a:tbl>
              <a:tblPr firstRow="1" bandRow="1">
                <a:tableStyleId>{5C22544A-7EE6-4342-B048-85BDC9FD1C3A}</a:tableStyleId>
              </a:tblPr>
              <a:tblGrid>
                <a:gridCol w="1552463"/>
                <a:gridCol w="903102"/>
                <a:gridCol w="903102"/>
                <a:gridCol w="888527"/>
                <a:gridCol w="807751"/>
                <a:gridCol w="807751"/>
                <a:gridCol w="1696279"/>
                <a:gridCol w="1615504"/>
              </a:tblGrid>
              <a:tr h="258892">
                <a:tc>
                  <a:txBody>
                    <a:bodyPr/>
                    <a:lstStyle/>
                    <a:p>
                      <a:endParaRPr lang="en-US" sz="1400" dirty="0"/>
                    </a:p>
                  </a:txBody>
                  <a:tcPr marL="63836" marR="63836" marT="31918" marB="31918"/>
                </a:tc>
                <a:tc>
                  <a:txBody>
                    <a:bodyPr/>
                    <a:lstStyle/>
                    <a:p>
                      <a:r>
                        <a:rPr lang="en-US" sz="1400" dirty="0" smtClean="0"/>
                        <a:t>PFA number</a:t>
                      </a:r>
                      <a:endParaRPr lang="en-US" sz="1400" dirty="0"/>
                    </a:p>
                  </a:txBody>
                  <a:tcPr marL="63836" marR="63836" marT="31918" marB="31918"/>
                </a:tc>
                <a:tc>
                  <a:txBody>
                    <a:bodyPr/>
                    <a:lstStyle/>
                    <a:p>
                      <a:r>
                        <a:rPr lang="en-US" sz="1400" dirty="0" smtClean="0"/>
                        <a:t>Ge%</a:t>
                      </a:r>
                      <a:endParaRPr lang="en-US" sz="1400" dirty="0"/>
                    </a:p>
                  </a:txBody>
                  <a:tcPr marL="63836" marR="63836" marT="31918" marB="31918"/>
                </a:tc>
                <a:tc>
                  <a:txBody>
                    <a:bodyPr/>
                    <a:lstStyle/>
                    <a:p>
                      <a:r>
                        <a:rPr lang="en-US" sz="1400" dirty="0" smtClean="0"/>
                        <a:t>As%</a:t>
                      </a:r>
                      <a:endParaRPr lang="en-US" sz="1400" dirty="0"/>
                    </a:p>
                  </a:txBody>
                  <a:tcPr marL="63836" marR="63836" marT="31918" marB="31918"/>
                </a:tc>
                <a:tc>
                  <a:txBody>
                    <a:bodyPr/>
                    <a:lstStyle/>
                    <a:p>
                      <a:r>
                        <a:rPr lang="en-US" sz="1400" dirty="0" smtClean="0"/>
                        <a:t>Se%</a:t>
                      </a:r>
                      <a:endParaRPr lang="en-US" sz="1400" dirty="0"/>
                    </a:p>
                  </a:txBody>
                  <a:tcPr marL="63836" marR="63836" marT="31918" marB="31918"/>
                </a:tc>
                <a:tc>
                  <a:txBody>
                    <a:bodyPr/>
                    <a:lstStyle/>
                    <a:p>
                      <a:r>
                        <a:rPr lang="en-US" sz="1400" dirty="0" smtClean="0"/>
                        <a:t>Si%</a:t>
                      </a:r>
                      <a:endParaRPr lang="en-US" sz="1400" dirty="0"/>
                    </a:p>
                  </a:txBody>
                  <a:tcPr marL="63836" marR="63836" marT="31918" marB="319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Peak 1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(1/Å)</a:t>
                      </a:r>
                      <a:endParaRPr lang="en-US" sz="1400" dirty="0"/>
                    </a:p>
                  </a:txBody>
                  <a:tcPr marL="63836" marR="63836" marT="31918" marB="31918"/>
                </a:tc>
                <a:tc>
                  <a:txBody>
                    <a:bodyPr/>
                    <a:lstStyle/>
                    <a:p>
                      <a:r>
                        <a:rPr lang="en-US" sz="1400" dirty="0" smtClean="0"/>
                        <a:t>Peak2</a:t>
                      </a:r>
                    </a:p>
                    <a:p>
                      <a:r>
                        <a:rPr lang="en-US" sz="1400" dirty="0" smtClean="0"/>
                        <a:t>(1/Å)</a:t>
                      </a:r>
                      <a:endParaRPr lang="en-US" sz="1400" dirty="0"/>
                    </a:p>
                  </a:txBody>
                  <a:tcPr marL="63836" marR="63836" marT="31918" marB="31918"/>
                </a:tc>
              </a:tr>
              <a:tr h="258892">
                <a:tc>
                  <a:txBody>
                    <a:bodyPr/>
                    <a:lstStyle/>
                    <a:p>
                      <a:r>
                        <a:rPr lang="en-US" sz="1400" dirty="0" smtClean="0"/>
                        <a:t>SD1</a:t>
                      </a:r>
                      <a:endParaRPr lang="en-US" sz="1400" dirty="0"/>
                    </a:p>
                  </a:txBody>
                  <a:tcPr marL="63836" marR="63836" marT="31918" marB="31918"/>
                </a:tc>
                <a:tc>
                  <a:txBody>
                    <a:bodyPr/>
                    <a:lstStyle/>
                    <a:p>
                      <a:r>
                        <a:rPr lang="en-US" sz="1400" dirty="0" smtClean="0"/>
                        <a:t>PFA-560</a:t>
                      </a:r>
                      <a:endParaRPr lang="en-US" sz="1400" dirty="0"/>
                    </a:p>
                  </a:txBody>
                  <a:tcPr marL="63836" marR="63836" marT="31918" marB="31918"/>
                </a:tc>
                <a:tc>
                  <a:txBody>
                    <a:bodyPr/>
                    <a:lstStyle/>
                    <a:p>
                      <a:r>
                        <a:rPr lang="en-US" sz="1400" dirty="0" smtClean="0"/>
                        <a:t>26.1</a:t>
                      </a:r>
                      <a:endParaRPr lang="en-US" sz="1400" dirty="0"/>
                    </a:p>
                  </a:txBody>
                  <a:tcPr marL="63836" marR="63836" marT="31918" marB="31918"/>
                </a:tc>
                <a:tc>
                  <a:txBody>
                    <a:bodyPr/>
                    <a:lstStyle/>
                    <a:p>
                      <a:r>
                        <a:rPr lang="en-US" sz="1400" dirty="0" smtClean="0"/>
                        <a:t>29.3</a:t>
                      </a:r>
                      <a:endParaRPr lang="en-US" sz="1400" dirty="0"/>
                    </a:p>
                  </a:txBody>
                  <a:tcPr marL="63836" marR="63836" marT="31918" marB="31918"/>
                </a:tc>
                <a:tc>
                  <a:txBody>
                    <a:bodyPr/>
                    <a:lstStyle/>
                    <a:p>
                      <a:r>
                        <a:rPr lang="en-US" sz="1400" dirty="0" smtClean="0"/>
                        <a:t>44.4</a:t>
                      </a:r>
                      <a:endParaRPr lang="en-US" sz="1400" dirty="0"/>
                    </a:p>
                  </a:txBody>
                  <a:tcPr marL="63836" marR="63836" marT="31918" marB="31918"/>
                </a:tc>
                <a:tc>
                  <a:txBody>
                    <a:bodyPr/>
                    <a:lstStyle/>
                    <a:p>
                      <a:r>
                        <a:rPr lang="en-US" sz="1400" dirty="0" smtClean="0"/>
                        <a:t>0</a:t>
                      </a:r>
                      <a:endParaRPr lang="en-US" sz="1400" dirty="0"/>
                    </a:p>
                  </a:txBody>
                  <a:tcPr marL="63836" marR="63836" marT="31918" marB="31918"/>
                </a:tc>
                <a:tc>
                  <a:txBody>
                    <a:bodyPr/>
                    <a:lstStyle/>
                    <a:p>
                      <a:r>
                        <a:rPr lang="en-US" sz="1400" dirty="0" smtClean="0"/>
                        <a:t>3.43</a:t>
                      </a:r>
                      <a:endParaRPr lang="en-US" sz="1400" dirty="0"/>
                    </a:p>
                  </a:txBody>
                  <a:tcPr marL="63836" marR="63836" marT="31918" marB="31918"/>
                </a:tc>
                <a:tc>
                  <a:txBody>
                    <a:bodyPr/>
                    <a:lstStyle/>
                    <a:p>
                      <a:r>
                        <a:rPr lang="en-US" sz="1400" dirty="0" smtClean="0"/>
                        <a:t>5.81</a:t>
                      </a:r>
                      <a:endParaRPr lang="en-US" sz="1400" dirty="0"/>
                    </a:p>
                  </a:txBody>
                  <a:tcPr marL="63836" marR="63836" marT="31918" marB="31918"/>
                </a:tc>
              </a:tr>
              <a:tr h="258892">
                <a:tc>
                  <a:txBody>
                    <a:bodyPr/>
                    <a:lstStyle/>
                    <a:p>
                      <a:r>
                        <a:rPr lang="en-US" sz="1400" dirty="0" smtClean="0"/>
                        <a:t>SD2 ver10</a:t>
                      </a:r>
                    </a:p>
                  </a:txBody>
                  <a:tcPr marL="63836" marR="63836" marT="31918" marB="31918"/>
                </a:tc>
                <a:tc>
                  <a:txBody>
                    <a:bodyPr/>
                    <a:lstStyle/>
                    <a:p>
                      <a:r>
                        <a:rPr lang="en-US" sz="1400" smtClean="0"/>
                        <a:t>PFA-591</a:t>
                      </a:r>
                      <a:endParaRPr lang="en-US" sz="1400" dirty="0"/>
                    </a:p>
                  </a:txBody>
                  <a:tcPr marL="63836" marR="63836" marT="31918" marB="31918"/>
                </a:tc>
                <a:tc>
                  <a:txBody>
                    <a:bodyPr/>
                    <a:lstStyle/>
                    <a:p>
                      <a:r>
                        <a:rPr lang="en-US" sz="1400" dirty="0" smtClean="0"/>
                        <a:t>15.4</a:t>
                      </a:r>
                      <a:endParaRPr lang="en-US" sz="1400" dirty="0"/>
                    </a:p>
                  </a:txBody>
                  <a:tcPr marL="63836" marR="63836" marT="31918" marB="31918"/>
                </a:tc>
                <a:tc>
                  <a:txBody>
                    <a:bodyPr/>
                    <a:lstStyle/>
                    <a:p>
                      <a:r>
                        <a:rPr lang="en-US" sz="1400" dirty="0" smtClean="0"/>
                        <a:t>29.9</a:t>
                      </a:r>
                      <a:endParaRPr lang="en-US" sz="1400" dirty="0"/>
                    </a:p>
                  </a:txBody>
                  <a:tcPr marL="63836" marR="63836" marT="31918" marB="31918"/>
                </a:tc>
                <a:tc>
                  <a:txBody>
                    <a:bodyPr/>
                    <a:lstStyle/>
                    <a:p>
                      <a:r>
                        <a:rPr lang="en-US" sz="1400" dirty="0" smtClean="0"/>
                        <a:t>48.3</a:t>
                      </a:r>
                      <a:endParaRPr lang="en-US" sz="1400" dirty="0"/>
                    </a:p>
                  </a:txBody>
                  <a:tcPr marL="63836" marR="63836" marT="31918" marB="31918"/>
                </a:tc>
                <a:tc>
                  <a:txBody>
                    <a:bodyPr/>
                    <a:lstStyle/>
                    <a:p>
                      <a:r>
                        <a:rPr lang="en-US" sz="1400" dirty="0" smtClean="0"/>
                        <a:t>6.5</a:t>
                      </a:r>
                      <a:endParaRPr lang="en-US" sz="1400" dirty="0"/>
                    </a:p>
                  </a:txBody>
                  <a:tcPr marL="63836" marR="63836" marT="31918" marB="31918"/>
                </a:tc>
                <a:tc>
                  <a:txBody>
                    <a:bodyPr/>
                    <a:lstStyle/>
                    <a:p>
                      <a:r>
                        <a:rPr lang="en-US" sz="1400" dirty="0" smtClean="0"/>
                        <a:t>3.43</a:t>
                      </a:r>
                      <a:endParaRPr lang="en-US" sz="1400" dirty="0"/>
                    </a:p>
                  </a:txBody>
                  <a:tcPr marL="63836" marR="63836" marT="31918" marB="31918"/>
                </a:tc>
                <a:tc>
                  <a:txBody>
                    <a:bodyPr/>
                    <a:lstStyle/>
                    <a:p>
                      <a:r>
                        <a:rPr lang="en-US" sz="1400" dirty="0" smtClean="0"/>
                        <a:t>5.78</a:t>
                      </a:r>
                      <a:endParaRPr lang="en-US" sz="1400" dirty="0"/>
                    </a:p>
                  </a:txBody>
                  <a:tcPr marL="63836" marR="63836" marT="31918" marB="31918"/>
                </a:tc>
              </a:tr>
            </a:tbl>
          </a:graphicData>
        </a:graphic>
      </p:graphicFrame>
      <p:grpSp>
        <p:nvGrpSpPr>
          <p:cNvPr id="14" name="Group 13"/>
          <p:cNvGrpSpPr/>
          <p:nvPr/>
        </p:nvGrpSpPr>
        <p:grpSpPr>
          <a:xfrm>
            <a:off x="2614812" y="1763496"/>
            <a:ext cx="5406038" cy="3967416"/>
            <a:chOff x="2590800" y="1981200"/>
            <a:chExt cx="4750083" cy="3417332"/>
          </a:xfrm>
        </p:grpSpPr>
        <p:grpSp>
          <p:nvGrpSpPr>
            <p:cNvPr id="15" name="Group 14"/>
            <p:cNvGrpSpPr/>
            <p:nvPr/>
          </p:nvGrpSpPr>
          <p:grpSpPr>
            <a:xfrm>
              <a:off x="2590800" y="1981200"/>
              <a:ext cx="4750083" cy="3312415"/>
              <a:chOff x="6400800" y="838200"/>
              <a:chExt cx="5747600" cy="4408824"/>
            </a:xfrm>
          </p:grpSpPr>
          <p:pic>
            <p:nvPicPr>
              <p:cNvPr id="19" name="Picture 18"/>
              <p:cNvPicPr>
                <a:picLocks noChangeAspect="1"/>
              </p:cNvPicPr>
              <p:nvPr/>
            </p:nvPicPr>
            <p:blipFill>
              <a:blip r:embed="rId4"/>
              <a:stretch>
                <a:fillRect/>
              </a:stretch>
            </p:blipFill>
            <p:spPr>
              <a:xfrm>
                <a:off x="6400800" y="838200"/>
                <a:ext cx="5747600" cy="4408824"/>
              </a:xfrm>
              <a:prstGeom prst="rect">
                <a:avLst/>
              </a:prstGeom>
            </p:spPr>
          </p:pic>
          <p:sp>
            <p:nvSpPr>
              <p:cNvPr id="20" name="TextBox 19"/>
              <p:cNvSpPr txBox="1"/>
              <p:nvPr/>
            </p:nvSpPr>
            <p:spPr>
              <a:xfrm>
                <a:off x="10711600" y="896982"/>
                <a:ext cx="506870" cy="276999"/>
              </a:xfrm>
              <a:prstGeom prst="rect">
                <a:avLst/>
              </a:prstGeom>
              <a:noFill/>
            </p:spPr>
            <p:txBody>
              <a:bodyPr wrap="none" rtlCol="0">
                <a:spAutoFit/>
              </a:bodyPr>
              <a:lstStyle/>
              <a:p>
                <a:r>
                  <a:rPr lang="en-US" sz="1200" dirty="0" smtClean="0"/>
                  <a:t>SD1</a:t>
                </a:r>
                <a:endParaRPr lang="en-US" sz="1200" dirty="0"/>
              </a:p>
            </p:txBody>
          </p:sp>
          <p:sp>
            <p:nvSpPr>
              <p:cNvPr id="21" name="TextBox 20"/>
              <p:cNvSpPr txBox="1"/>
              <p:nvPr/>
            </p:nvSpPr>
            <p:spPr>
              <a:xfrm>
                <a:off x="10711600" y="1129099"/>
                <a:ext cx="750526" cy="276999"/>
              </a:xfrm>
              <a:prstGeom prst="rect">
                <a:avLst/>
              </a:prstGeom>
              <a:noFill/>
            </p:spPr>
            <p:txBody>
              <a:bodyPr wrap="none" rtlCol="0">
                <a:spAutoFit/>
              </a:bodyPr>
              <a:lstStyle/>
              <a:p>
                <a:r>
                  <a:rPr lang="en-US" sz="1200" dirty="0" smtClean="0"/>
                  <a:t>SD v10</a:t>
                </a:r>
                <a:endParaRPr lang="en-US" sz="1200" dirty="0"/>
              </a:p>
            </p:txBody>
          </p:sp>
        </p:grpSp>
        <p:sp>
          <p:nvSpPr>
            <p:cNvPr id="16" name="TextBox 15"/>
            <p:cNvSpPr txBox="1"/>
            <p:nvPr/>
          </p:nvSpPr>
          <p:spPr>
            <a:xfrm>
              <a:off x="4724400" y="5029200"/>
              <a:ext cx="593432" cy="369332"/>
            </a:xfrm>
            <a:prstGeom prst="rect">
              <a:avLst/>
            </a:prstGeom>
            <a:noFill/>
          </p:spPr>
          <p:txBody>
            <a:bodyPr wrap="none" rtlCol="0">
              <a:spAutoFit/>
            </a:bodyPr>
            <a:lstStyle/>
            <a:p>
              <a:r>
                <a:rPr lang="en-US" dirty="0" smtClean="0"/>
                <a:t>1/Å</a:t>
              </a:r>
              <a:endParaRPr lang="en-US" dirty="0"/>
            </a:p>
          </p:txBody>
        </p:sp>
        <p:sp>
          <p:nvSpPr>
            <p:cNvPr id="17" name="TextBox 16"/>
            <p:cNvSpPr txBox="1"/>
            <p:nvPr/>
          </p:nvSpPr>
          <p:spPr>
            <a:xfrm>
              <a:off x="3602839" y="2221468"/>
              <a:ext cx="843240" cy="318124"/>
            </a:xfrm>
            <a:prstGeom prst="rect">
              <a:avLst/>
            </a:prstGeom>
            <a:noFill/>
          </p:spPr>
          <p:txBody>
            <a:bodyPr wrap="none" rtlCol="0">
              <a:spAutoFit/>
            </a:bodyPr>
            <a:lstStyle/>
            <a:p>
              <a:r>
                <a:rPr lang="en-US" dirty="0" smtClean="0">
                  <a:solidFill>
                    <a:srgbClr val="33CC33"/>
                  </a:solidFill>
                </a:rPr>
                <a:t>Peak 1</a:t>
              </a:r>
              <a:endParaRPr lang="en-US" dirty="0">
                <a:solidFill>
                  <a:srgbClr val="33CC33"/>
                </a:solidFill>
              </a:endParaRPr>
            </a:p>
          </p:txBody>
        </p:sp>
        <p:sp>
          <p:nvSpPr>
            <p:cNvPr id="18" name="TextBox 17"/>
            <p:cNvSpPr txBox="1"/>
            <p:nvPr/>
          </p:nvSpPr>
          <p:spPr>
            <a:xfrm>
              <a:off x="5105400" y="3659216"/>
              <a:ext cx="843240" cy="318124"/>
            </a:xfrm>
            <a:prstGeom prst="rect">
              <a:avLst/>
            </a:prstGeom>
            <a:noFill/>
          </p:spPr>
          <p:txBody>
            <a:bodyPr wrap="none" rtlCol="0">
              <a:spAutoFit/>
            </a:bodyPr>
            <a:lstStyle/>
            <a:p>
              <a:r>
                <a:rPr lang="en-US" dirty="0" smtClean="0">
                  <a:solidFill>
                    <a:srgbClr val="00B0F0"/>
                  </a:solidFill>
                </a:rPr>
                <a:t>Peak 2</a:t>
              </a:r>
              <a:endParaRPr lang="en-US" dirty="0">
                <a:solidFill>
                  <a:srgbClr val="00B0F0"/>
                </a:solidFill>
              </a:endParaRPr>
            </a:p>
          </p:txBody>
        </p:sp>
      </p:grpSp>
      <p:sp>
        <p:nvSpPr>
          <p:cNvPr id="22" name="TextBox 21"/>
          <p:cNvSpPr txBox="1"/>
          <p:nvPr/>
        </p:nvSpPr>
        <p:spPr>
          <a:xfrm>
            <a:off x="8064419" y="2141411"/>
            <a:ext cx="4174348" cy="1200329"/>
          </a:xfrm>
          <a:prstGeom prst="rect">
            <a:avLst/>
          </a:prstGeom>
          <a:noFill/>
        </p:spPr>
        <p:txBody>
          <a:bodyPr wrap="none" rtlCol="0">
            <a:spAutoFit/>
          </a:bodyPr>
          <a:lstStyle/>
          <a:p>
            <a:r>
              <a:rPr lang="en-US" dirty="0" smtClean="0"/>
              <a:t>Curve fitting:</a:t>
            </a:r>
          </a:p>
          <a:p>
            <a:pPr marL="342900" indent="-342900">
              <a:buAutoNum type="arabicPeriod"/>
            </a:pPr>
            <a:r>
              <a:rPr lang="en-US" dirty="0" smtClean="0"/>
              <a:t>background: exponential decay</a:t>
            </a:r>
          </a:p>
          <a:p>
            <a:pPr marL="342900" indent="-342900">
              <a:buAutoNum type="arabicPeriod"/>
            </a:pPr>
            <a:r>
              <a:rPr lang="en-US" dirty="0" smtClean="0"/>
              <a:t>Peak 1: </a:t>
            </a:r>
            <a:r>
              <a:rPr lang="en-US" dirty="0" err="1" smtClean="0"/>
              <a:t>Lorentzian</a:t>
            </a:r>
            <a:r>
              <a:rPr lang="en-US" dirty="0" smtClean="0"/>
              <a:t> function</a:t>
            </a:r>
          </a:p>
          <a:p>
            <a:pPr marL="342900" indent="-342900">
              <a:buAutoNum type="arabicPeriod"/>
            </a:pPr>
            <a:r>
              <a:rPr lang="en-US" dirty="0" smtClean="0"/>
              <a:t>Peak 2: Gaussian function</a:t>
            </a:r>
          </a:p>
        </p:txBody>
      </p:sp>
      <p:sp>
        <p:nvSpPr>
          <p:cNvPr id="23" name="TextBox 22"/>
          <p:cNvSpPr txBox="1"/>
          <p:nvPr/>
        </p:nvSpPr>
        <p:spPr>
          <a:xfrm>
            <a:off x="8229600" y="3711620"/>
            <a:ext cx="3657600" cy="646331"/>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No obvious difference between SD1 and SD v10</a:t>
            </a:r>
            <a:endParaRPr lang="en-US" b="1" dirty="0">
              <a:effectLst>
                <a:outerShdw blurRad="38100" dist="38100" dir="2700000" algn="tl">
                  <a:srgbClr val="000000">
                    <a:alpha val="43137"/>
                  </a:srgbClr>
                </a:outerShdw>
              </a:effectLst>
            </a:endParaRPr>
          </a:p>
        </p:txBody>
      </p:sp>
      <p:cxnSp>
        <p:nvCxnSpPr>
          <p:cNvPr id="3" name="Straight Arrow Connector 2"/>
          <p:cNvCxnSpPr/>
          <p:nvPr/>
        </p:nvCxnSpPr>
        <p:spPr bwMode="auto">
          <a:xfrm flipV="1">
            <a:off x="1676400" y="2663753"/>
            <a:ext cx="2438400" cy="155647"/>
          </a:xfrm>
          <a:prstGeom prst="straightConnector1">
            <a:avLst/>
          </a:prstGeom>
          <a:solidFill>
            <a:schemeClr val="accent1"/>
          </a:solidFill>
          <a:ln w="25400" cap="flat" cmpd="sng" algn="ctr">
            <a:solidFill>
              <a:srgbClr val="33CC33"/>
            </a:solidFill>
            <a:prstDash val="sysDash"/>
            <a:round/>
            <a:headEnd type="none" w="med" len="med"/>
            <a:tailEnd type="triangle"/>
          </a:ln>
          <a:effectLst/>
        </p:spPr>
      </p:cxnSp>
      <p:cxnSp>
        <p:nvCxnSpPr>
          <p:cNvPr id="25" name="Straight Arrow Connector 24"/>
          <p:cNvCxnSpPr/>
          <p:nvPr/>
        </p:nvCxnSpPr>
        <p:spPr bwMode="auto">
          <a:xfrm flipV="1">
            <a:off x="1676400" y="2851794"/>
            <a:ext cx="2514600" cy="2151105"/>
          </a:xfrm>
          <a:prstGeom prst="straightConnector1">
            <a:avLst/>
          </a:prstGeom>
          <a:solidFill>
            <a:schemeClr val="accent1"/>
          </a:solidFill>
          <a:ln w="25400" cap="flat" cmpd="sng" algn="ctr">
            <a:solidFill>
              <a:srgbClr val="33CC33"/>
            </a:solidFill>
            <a:prstDash val="sysDash"/>
            <a:round/>
            <a:headEnd type="none" w="med" len="med"/>
            <a:tailEnd type="triangle"/>
          </a:ln>
          <a:effectLst/>
        </p:spPr>
      </p:cxnSp>
      <p:cxnSp>
        <p:nvCxnSpPr>
          <p:cNvPr id="27" name="Straight Arrow Connector 26"/>
          <p:cNvCxnSpPr>
            <a:endCxn id="18" idx="1"/>
          </p:cNvCxnSpPr>
          <p:nvPr/>
        </p:nvCxnSpPr>
        <p:spPr bwMode="auto">
          <a:xfrm>
            <a:off x="1979218" y="2984026"/>
            <a:ext cx="3497444" cy="912260"/>
          </a:xfrm>
          <a:prstGeom prst="straightConnector1">
            <a:avLst/>
          </a:prstGeom>
          <a:solidFill>
            <a:schemeClr val="accent1"/>
          </a:solidFill>
          <a:ln w="25400" cap="flat" cmpd="sng" algn="ctr">
            <a:solidFill>
              <a:srgbClr val="00B0F0"/>
            </a:solidFill>
            <a:prstDash val="sysDash"/>
            <a:round/>
            <a:headEnd type="none" w="med" len="med"/>
            <a:tailEnd type="triangle"/>
          </a:ln>
          <a:effectLst/>
        </p:spPr>
      </p:cxnSp>
      <p:cxnSp>
        <p:nvCxnSpPr>
          <p:cNvPr id="29" name="Straight Arrow Connector 28"/>
          <p:cNvCxnSpPr/>
          <p:nvPr/>
        </p:nvCxnSpPr>
        <p:spPr bwMode="auto">
          <a:xfrm flipV="1">
            <a:off x="1931458" y="4325551"/>
            <a:ext cx="3786971" cy="787218"/>
          </a:xfrm>
          <a:prstGeom prst="straightConnector1">
            <a:avLst/>
          </a:prstGeom>
          <a:solidFill>
            <a:schemeClr val="accent1"/>
          </a:solidFill>
          <a:ln w="25400" cap="flat" cmpd="sng" algn="ctr">
            <a:solidFill>
              <a:srgbClr val="00B0F0"/>
            </a:solidFill>
            <a:prstDash val="sysDash"/>
            <a:round/>
            <a:headEnd type="none" w="med" len="med"/>
            <a:tailEnd type="triangle"/>
          </a:ln>
          <a:effectLst/>
        </p:spPr>
      </p:cxnSp>
    </p:spTree>
    <p:extLst>
      <p:ext uri="{BB962C8B-B14F-4D97-AF65-F5344CB8AC3E}">
        <p14:creationId xmlns:p14="http://schemas.microsoft.com/office/powerpoint/2010/main" val="1732433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el Folsom TEM">
  <a:themeElements>
    <a:clrScheme name="Analysis Report 2">
      <a:dk1>
        <a:srgbClr val="0860A8"/>
      </a:dk1>
      <a:lt1>
        <a:srgbClr val="FFFFFF"/>
      </a:lt1>
      <a:dk2>
        <a:srgbClr val="F5E647"/>
      </a:dk2>
      <a:lt2>
        <a:srgbClr val="FF5C47"/>
      </a:lt2>
      <a:accent1>
        <a:srgbClr val="A6CAE1"/>
      </a:accent1>
      <a:accent2>
        <a:srgbClr val="567EB9"/>
      </a:accent2>
      <a:accent3>
        <a:srgbClr val="FFFFFF"/>
      </a:accent3>
      <a:accent4>
        <a:srgbClr val="06518F"/>
      </a:accent4>
      <a:accent5>
        <a:srgbClr val="D0E1EE"/>
      </a:accent5>
      <a:accent6>
        <a:srgbClr val="4D72A7"/>
      </a:accent6>
      <a:hlink>
        <a:srgbClr val="0C2E86"/>
      </a:hlink>
      <a:folHlink>
        <a:srgbClr val="AA014C"/>
      </a:folHlink>
    </a:clrScheme>
    <a:fontScheme name="Analysis Repor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chemeClr val="tx1"/>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lgn="l">
          <a:defRPr dirty="0" err="1" smtClean="0"/>
        </a:defPPr>
      </a:lstStyle>
    </a:txDef>
  </a:objectDefaults>
  <a:extraClrSchemeLst>
    <a:extraClrScheme>
      <a:clrScheme name="Analysis Report 1">
        <a:dk1>
          <a:srgbClr val="FF5C00"/>
        </a:dk1>
        <a:lt1>
          <a:srgbClr val="FFFFFF"/>
        </a:lt1>
        <a:dk2>
          <a:srgbClr val="0C2E86"/>
        </a:dk2>
        <a:lt2>
          <a:srgbClr val="F5E647"/>
        </a:lt2>
        <a:accent1>
          <a:srgbClr val="A6CAE1"/>
        </a:accent1>
        <a:accent2>
          <a:srgbClr val="567EB9"/>
        </a:accent2>
        <a:accent3>
          <a:srgbClr val="AAADC3"/>
        </a:accent3>
        <a:accent4>
          <a:srgbClr val="DADADA"/>
        </a:accent4>
        <a:accent5>
          <a:srgbClr val="D0E1EE"/>
        </a:accent5>
        <a:accent6>
          <a:srgbClr val="4D72A7"/>
        </a:accent6>
        <a:hlink>
          <a:srgbClr val="0860A8"/>
        </a:hlink>
        <a:folHlink>
          <a:srgbClr val="AA014C"/>
        </a:folHlink>
      </a:clrScheme>
      <a:clrMap bg1="dk2" tx1="lt1" bg2="dk1" tx2="lt2" accent1="accent1" accent2="accent2" accent3="accent3" accent4="accent4" accent5="accent5" accent6="accent6" hlink="hlink" folHlink="folHlink"/>
    </a:extraClrScheme>
    <a:extraClrScheme>
      <a:clrScheme name="Analysis Report 2">
        <a:dk1>
          <a:srgbClr val="0860A8"/>
        </a:dk1>
        <a:lt1>
          <a:srgbClr val="FFFFFF"/>
        </a:lt1>
        <a:dk2>
          <a:srgbClr val="F5E647"/>
        </a:dk2>
        <a:lt2>
          <a:srgbClr val="FF5C47"/>
        </a:lt2>
        <a:accent1>
          <a:srgbClr val="A6CAE1"/>
        </a:accent1>
        <a:accent2>
          <a:srgbClr val="567EB9"/>
        </a:accent2>
        <a:accent3>
          <a:srgbClr val="FFFFFF"/>
        </a:accent3>
        <a:accent4>
          <a:srgbClr val="06518F"/>
        </a:accent4>
        <a:accent5>
          <a:srgbClr val="D0E1EE"/>
        </a:accent5>
        <a:accent6>
          <a:srgbClr val="4D72A7"/>
        </a:accent6>
        <a:hlink>
          <a:srgbClr val="0C2E86"/>
        </a:hlink>
        <a:folHlink>
          <a:srgbClr val="AA014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tel Folsom TEM" id="{8C37FFBC-49E7-411A-8052-33625E555E79}" vid="{CD86C9F1-E60B-4E7B-A09A-A113CA45DF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A7AE3A38E8631E43880A07ED4233B6A4" ma:contentTypeVersion="3" ma:contentTypeDescription="" ma:contentTypeScope="" ma:versionID="efd085c3be982c6a6d5de21050b982f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orkyear xmlns="470f668d-8261-4ab2-9257-0fb5e77b4895">2012</Workyear>
    <Workweek xmlns="470f668d-8261-4ab2-9257-0fb5e77b4895" xsi:nil="true"/>
  </documentManagement>
</p:properties>
</file>

<file path=customXml/itemProps1.xml><?xml version="1.0" encoding="utf-8"?>
<ds:datastoreItem xmlns:ds="http://schemas.openxmlformats.org/officeDocument/2006/customXml" ds:itemID="{42E5A627-2467-4674-8A1F-AF05FF2E6899}"/>
</file>

<file path=customXml/itemProps2.xml><?xml version="1.0" encoding="utf-8"?>
<ds:datastoreItem xmlns:ds="http://schemas.openxmlformats.org/officeDocument/2006/customXml" ds:itemID="{63CD9E48-000B-4816-8925-B9E1834342A6}"/>
</file>

<file path=customXml/itemProps3.xml><?xml version="1.0" encoding="utf-8"?>
<ds:datastoreItem xmlns:ds="http://schemas.openxmlformats.org/officeDocument/2006/customXml" ds:itemID="{9E330896-8BAD-4FC1-8241-C2B41F9D4803}"/>
</file>

<file path=docProps/app.xml><?xml version="1.0" encoding="utf-8"?>
<Properties xmlns="http://schemas.openxmlformats.org/officeDocument/2006/extended-properties" xmlns:vt="http://schemas.openxmlformats.org/officeDocument/2006/docPropsVTypes">
  <Template>Intel Folsom TEM</Template>
  <TotalTime>13577</TotalTime>
  <Words>2855</Words>
  <Application>Microsoft Office PowerPoint</Application>
  <PresentationFormat>Widescreen</PresentationFormat>
  <Paragraphs>918</Paragraphs>
  <Slides>42</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Arial</vt:lpstr>
      <vt:lpstr>Calibri</vt:lpstr>
      <vt:lpstr>Segoe UI</vt:lpstr>
      <vt:lpstr>Symbol</vt:lpstr>
      <vt:lpstr>Times</vt:lpstr>
      <vt:lpstr>Verdana</vt:lpstr>
      <vt:lpstr>Wingdings</vt:lpstr>
      <vt:lpstr>Intel Folsom TEM</vt:lpstr>
      <vt:lpstr>Graph</vt:lpstr>
      <vt:lpstr>State of art about the TEM characterization of chalcogenides-based cells</vt:lpstr>
      <vt:lpstr>Outline</vt:lpstr>
      <vt:lpstr>Structural analysis by electron diffraction - Phase identification </vt:lpstr>
      <vt:lpstr>Detection of nucleation site</vt:lpstr>
      <vt:lpstr>Amorphous transition</vt:lpstr>
      <vt:lpstr>Amorphous transition</vt:lpstr>
      <vt:lpstr>Phase identification</vt:lpstr>
      <vt:lpstr>PowerPoint Presentation</vt:lpstr>
      <vt:lpstr>PowerPoint Presentation</vt:lpstr>
      <vt:lpstr>Determination of amorphous thickness by combing NBD and DF-STEM</vt:lpstr>
      <vt:lpstr>PowerPoint Presentation</vt:lpstr>
      <vt:lpstr>PowerPoint Presentation</vt:lpstr>
      <vt:lpstr>PowerPoint Presentation</vt:lpstr>
      <vt:lpstr>EDX analysis of PM - Bit-level correlation (segregation and contamination)  </vt:lpstr>
      <vt:lpstr>Set probability PFA (LQ 54)</vt:lpstr>
      <vt:lpstr>Set probability PFA (Set prob vs composition (LQ 54) )</vt:lpstr>
      <vt:lpstr>Set probability PFA (set vs rst (LQ 54)) </vt:lpstr>
      <vt:lpstr>Tgrowth PFA</vt:lpstr>
      <vt:lpstr>EDX analysis of PM - Electrical distance (ED) dependent segregation </vt:lpstr>
      <vt:lpstr>PM segregation at NN/MM/FF on 2D0 and 2D1</vt:lpstr>
      <vt:lpstr>PFA-942 sample 3 raw EDX linescan (2D0)</vt:lpstr>
      <vt:lpstr>PFA-942 sample 3 raw EDX linescan (2D1)</vt:lpstr>
      <vt:lpstr>Challenge of EDX analysis of SD - FIB prep induced segregation in SD</vt:lpstr>
      <vt:lpstr>Sample prep challenge for SD delta</vt:lpstr>
      <vt:lpstr>Grounding method (single deck)</vt:lpstr>
      <vt:lpstr>Segregation vs cycling/final state (LQ67)</vt:lpstr>
      <vt:lpstr>Grounding method (dual deck)</vt:lpstr>
      <vt:lpstr>Segregation in SD delta on dual deck (submitted by Fuga)</vt:lpstr>
      <vt:lpstr>Challenge of EDX analysis of SD - Si% quantification in SD delta</vt:lpstr>
      <vt:lpstr>Planar-view sample prep – quantification of Si in SD delta</vt:lpstr>
      <vt:lpstr>EDX analysis of SD delta - linescan</vt:lpstr>
      <vt:lpstr>PowerPoint Presentation</vt:lpstr>
      <vt:lpstr>PowerPoint Presentation</vt:lpstr>
      <vt:lpstr>Comparison of EDX collection efficiency</vt:lpstr>
      <vt:lpstr>Electron Energy Loss Spectroscopy (EELS)</vt:lpstr>
      <vt:lpstr> Electron energy loss spectroscopy in ADF-STEM</vt:lpstr>
      <vt:lpstr>Fine structures of different carbon materials </vt:lpstr>
      <vt:lpstr>SD core loss</vt:lpstr>
      <vt:lpstr>SD low loss</vt:lpstr>
      <vt:lpstr>PowerPoint Presentation</vt:lpstr>
      <vt:lpstr>PowerPoint Presentation</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PFA-324 loc 01 TEM analysis</dc:title>
  <dc:creator>Hu, Hefei</dc:creator>
  <cp:lastModifiedBy>Hu, Hefei</cp:lastModifiedBy>
  <cp:revision>337</cp:revision>
  <dcterms:created xsi:type="dcterms:W3CDTF">2006-08-16T00:00:00Z</dcterms:created>
  <dcterms:modified xsi:type="dcterms:W3CDTF">2017-02-09T16:59:44Z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0x0101006FF2AFC2669BE544ABDBC9272D7E8CD800A7AE3A38E8631E43880A07ED4233B6A4</vt:lpwstr>
  </property>
</Properties>
</file>