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Layouts/slideLayout15.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9"/>
  </p:notesMasterIdLst>
  <p:sldIdLst>
    <p:sldId id="300" r:id="rId2"/>
    <p:sldId id="314" r:id="rId3"/>
    <p:sldId id="319" r:id="rId4"/>
    <p:sldId id="320" r:id="rId5"/>
    <p:sldId id="321" r:id="rId6"/>
    <p:sldId id="322" r:id="rId7"/>
    <p:sldId id="323" r:id="rId8"/>
  </p:sldIdLst>
  <p:sldSz cx="12192000" cy="6858000"/>
  <p:notesSz cx="6797675" cy="987266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A7E0"/>
    <a:srgbClr val="FF6600"/>
    <a:srgbClr val="FFFFCC"/>
    <a:srgbClr val="FF9900"/>
    <a:srgbClr val="45B4FF"/>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78" autoAdjust="0"/>
    <p:restoredTop sz="94681" autoAdjust="0"/>
  </p:normalViewPr>
  <p:slideViewPr>
    <p:cSldViewPr snapToGrid="0">
      <p:cViewPr varScale="1">
        <p:scale>
          <a:sx n="90" d="100"/>
          <a:sy n="90" d="100"/>
        </p:scale>
        <p:origin x="1032" y="8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DB40669C-9E7F-40B6-AA24-95609E538717}" type="datetimeFigureOut">
              <a:rPr lang="en-US" smtClean="0"/>
              <a:t>2/1/2017</a:t>
            </a:fld>
            <a:endParaRPr lang="en-US"/>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February 1,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3.xml"/><Relationship Id="rId6" Type="http://schemas.openxmlformats.org/officeDocument/2006/relationships/slide" Target="slide6.xml"/><Relationship Id="rId5" Type="http://schemas.openxmlformats.org/officeDocument/2006/relationships/hyperlink" Target="https://intelweb.micron.com/sites/sxp/10s/VT%20Evolution%20TF/Forms/AllItems.aspx" TargetMode="External"/><Relationship Id="rId4" Type="http://schemas.openxmlformats.org/officeDocument/2006/relationships/hyperlink" Target="https://intelweb.micron.com/sites/sxp/10s/SXPCellArchTeam/30s%20Mat.%20PF/WW02_2017/In-SAG%20value%20proposition.pptx"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slide" Target="slide3.x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2" y="721257"/>
            <a:ext cx="8156384" cy="1734724"/>
          </a:xfrm>
        </p:spPr>
        <p:txBody>
          <a:bodyPr>
            <a:normAutofit fontScale="90000"/>
          </a:bodyPr>
          <a:lstStyle/>
          <a:p>
            <a:r>
              <a:rPr lang="en-US" dirty="0" smtClean="0"/>
              <a:t>On the superposition of time, temperature and cycling effects on the V</a:t>
            </a:r>
            <a:r>
              <a:rPr lang="en-US" baseline="-25000" dirty="0" smtClean="0"/>
              <a:t>TH</a:t>
            </a:r>
            <a:r>
              <a:rPr lang="en-US" dirty="0" smtClean="0"/>
              <a:t> stability</a:t>
            </a:r>
            <a:endParaRPr lang="en-US" dirty="0"/>
          </a:p>
        </p:txBody>
      </p:sp>
      <p:sp>
        <p:nvSpPr>
          <p:cNvPr id="4" name="Text Placeholder 3"/>
          <p:cNvSpPr>
            <a:spLocks noGrp="1"/>
          </p:cNvSpPr>
          <p:nvPr>
            <p:ph type="body" sz="quarter" idx="10"/>
          </p:nvPr>
        </p:nvSpPr>
        <p:spPr/>
        <p:txBody>
          <a:bodyPr>
            <a:normAutofit/>
          </a:bodyPr>
          <a:lstStyle/>
          <a:p>
            <a:r>
              <a:rPr lang="en-US" dirty="0" smtClean="0"/>
              <a:t>Building a </a:t>
            </a:r>
            <a:r>
              <a:rPr lang="en-US" dirty="0"/>
              <a:t>strategy </a:t>
            </a:r>
            <a:r>
              <a:rPr lang="en-US" dirty="0" smtClean="0"/>
              <a:t>the V</a:t>
            </a:r>
            <a:r>
              <a:rPr lang="en-US" baseline="-25000" dirty="0" smtClean="0"/>
              <a:t>T </a:t>
            </a:r>
            <a:r>
              <a:rPr lang="en-US" dirty="0" smtClean="0"/>
              <a:t>control </a:t>
            </a:r>
            <a:endParaRPr lang="en-US" dirty="0"/>
          </a:p>
        </p:txBody>
      </p:sp>
      <p:sp>
        <p:nvSpPr>
          <p:cNvPr id="5" name="Text Placeholder 4"/>
          <p:cNvSpPr>
            <a:spLocks noGrp="1"/>
          </p:cNvSpPr>
          <p:nvPr>
            <p:ph type="body" sz="quarter" idx="12"/>
          </p:nvPr>
        </p:nvSpPr>
        <p:spPr/>
        <p:txBody>
          <a:bodyPr/>
          <a:lstStyle/>
          <a:p>
            <a:r>
              <a:rPr lang="en-US" dirty="0" smtClean="0"/>
              <a:t>Paolo and DerChang</a:t>
            </a:r>
            <a:endParaRPr lang="en-US" dirty="0"/>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t>
            </a:r>
            <a:r>
              <a:rPr lang="en-US" baseline="-25000" dirty="0"/>
              <a:t>TH</a:t>
            </a:r>
            <a:r>
              <a:rPr lang="en-US" dirty="0"/>
              <a:t> </a:t>
            </a:r>
            <a:r>
              <a:rPr lang="en-US" dirty="0" smtClean="0"/>
              <a:t>trend vs the device life time: a holistic figure</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February 1,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grpSp>
        <p:nvGrpSpPr>
          <p:cNvPr id="34" name="Group 33"/>
          <p:cNvGrpSpPr/>
          <p:nvPr/>
        </p:nvGrpSpPr>
        <p:grpSpPr>
          <a:xfrm>
            <a:off x="4946447" y="1814204"/>
            <a:ext cx="6846401" cy="4267570"/>
            <a:chOff x="2017885" y="1282859"/>
            <a:chExt cx="6846401" cy="4267570"/>
          </a:xfrm>
        </p:grpSpPr>
        <p:pic>
          <p:nvPicPr>
            <p:cNvPr id="33" name="Picture 32"/>
            <p:cNvPicPr>
              <a:picLocks noChangeAspect="1"/>
            </p:cNvPicPr>
            <p:nvPr/>
          </p:nvPicPr>
          <p:blipFill>
            <a:blip r:embed="rId2"/>
            <a:stretch>
              <a:fillRect/>
            </a:stretch>
          </p:blipFill>
          <p:spPr>
            <a:xfrm>
              <a:off x="2017885" y="1282859"/>
              <a:ext cx="6846401" cy="4267570"/>
            </a:xfrm>
            <a:prstGeom prst="rect">
              <a:avLst/>
            </a:prstGeom>
          </p:spPr>
        </p:pic>
        <p:sp>
          <p:nvSpPr>
            <p:cNvPr id="9" name="TextBox 8"/>
            <p:cNvSpPr txBox="1"/>
            <p:nvPr/>
          </p:nvSpPr>
          <p:spPr>
            <a:xfrm>
              <a:off x="3039761" y="1412085"/>
              <a:ext cx="654908" cy="369332"/>
            </a:xfrm>
            <a:prstGeom prst="rect">
              <a:avLst/>
            </a:prstGeom>
            <a:noFill/>
          </p:spPr>
          <p:txBody>
            <a:bodyPr wrap="square" rtlCol="0">
              <a:spAutoFit/>
            </a:bodyPr>
            <a:lstStyle/>
            <a:p>
              <a:r>
                <a:rPr lang="en-US" b="1" dirty="0" smtClean="0">
                  <a:latin typeface="Segoe UI" panose="020B0502040204020203" pitchFamily="34" charset="0"/>
                  <a:cs typeface="Segoe UI" panose="020B0502040204020203" pitchFamily="34" charset="0"/>
                </a:rPr>
                <a:t>FF</a:t>
              </a:r>
            </a:p>
          </p:txBody>
        </p:sp>
        <p:sp>
          <p:nvSpPr>
            <p:cNvPr id="10" name="TextBox 9"/>
            <p:cNvSpPr txBox="1"/>
            <p:nvPr/>
          </p:nvSpPr>
          <p:spPr>
            <a:xfrm>
              <a:off x="3229232" y="3405645"/>
              <a:ext cx="654908" cy="369332"/>
            </a:xfrm>
            <a:prstGeom prst="rect">
              <a:avLst/>
            </a:prstGeom>
            <a:noFill/>
          </p:spPr>
          <p:txBody>
            <a:bodyPr wrap="square" rtlCol="0">
              <a:spAutoFit/>
            </a:bodyPr>
            <a:lstStyle/>
            <a:p>
              <a:r>
                <a:rPr lang="en-US" b="1" dirty="0">
                  <a:latin typeface="Segoe UI" panose="020B0502040204020203" pitchFamily="34" charset="0"/>
                  <a:cs typeface="Segoe UI" panose="020B0502040204020203" pitchFamily="34" charset="0"/>
                </a:rPr>
                <a:t>S</a:t>
              </a:r>
              <a:r>
                <a:rPr lang="en-US" b="1" dirty="0" smtClean="0">
                  <a:latin typeface="Segoe UI" panose="020B0502040204020203" pitchFamily="34" charset="0"/>
                  <a:cs typeface="Segoe UI" panose="020B0502040204020203" pitchFamily="34" charset="0"/>
                </a:rPr>
                <a:t>F</a:t>
              </a:r>
            </a:p>
          </p:txBody>
        </p:sp>
        <p:sp>
          <p:nvSpPr>
            <p:cNvPr id="11" name="TextBox 10"/>
            <p:cNvSpPr txBox="1"/>
            <p:nvPr/>
          </p:nvSpPr>
          <p:spPr>
            <a:xfrm>
              <a:off x="3359271" y="4324605"/>
              <a:ext cx="1054442" cy="369332"/>
            </a:xfrm>
            <a:prstGeom prst="rect">
              <a:avLst/>
            </a:prstGeom>
            <a:noFill/>
          </p:spPr>
          <p:txBody>
            <a:bodyPr wrap="square" rtlCol="0">
              <a:spAutoFit/>
            </a:bodyPr>
            <a:lstStyle/>
            <a:p>
              <a:r>
                <a:rPr lang="en-US" b="1" dirty="0" smtClean="0">
                  <a:latin typeface="Segoe UI" panose="020B0502040204020203" pitchFamily="34" charset="0"/>
                  <a:cs typeface="Segoe UI" panose="020B0502040204020203" pitchFamily="34" charset="0"/>
                </a:rPr>
                <a:t>Cycling</a:t>
              </a:r>
            </a:p>
          </p:txBody>
        </p:sp>
        <p:cxnSp>
          <p:nvCxnSpPr>
            <p:cNvPr id="13" name="Straight Connector 12"/>
            <p:cNvCxnSpPr/>
            <p:nvPr/>
          </p:nvCxnSpPr>
          <p:spPr>
            <a:xfrm>
              <a:off x="3892381" y="4337222"/>
              <a:ext cx="1470454"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5334588" y="3672047"/>
              <a:ext cx="2834358" cy="67178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157154" y="3793262"/>
              <a:ext cx="804611" cy="54396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5376033" y="3469954"/>
              <a:ext cx="2626947" cy="849585"/>
            </a:xfrm>
            <a:prstGeom prst="line">
              <a:avLst/>
            </a:prstGeom>
            <a:ln>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5321390" y="3235801"/>
              <a:ext cx="2649994" cy="1101958"/>
            </a:xfrm>
            <a:prstGeom prst="line">
              <a:avLst/>
            </a:prstGeom>
            <a:ln>
              <a:solidFill>
                <a:srgbClr val="FF9900"/>
              </a:solidFill>
              <a:prstDash val="dash"/>
            </a:ln>
          </p:spPr>
          <p:style>
            <a:lnRef idx="1">
              <a:schemeClr val="accent1"/>
            </a:lnRef>
            <a:fillRef idx="0">
              <a:schemeClr val="accent1"/>
            </a:fillRef>
            <a:effectRef idx="0">
              <a:schemeClr val="accent1"/>
            </a:effectRef>
            <a:fontRef idx="minor">
              <a:schemeClr val="tx1"/>
            </a:fontRef>
          </p:style>
        </p:cxnSp>
        <p:sp>
          <p:nvSpPr>
            <p:cNvPr id="28" name="Arc 27"/>
            <p:cNvSpPr/>
            <p:nvPr/>
          </p:nvSpPr>
          <p:spPr>
            <a:xfrm rot="1341004">
              <a:off x="6530847" y="3044341"/>
              <a:ext cx="1169861" cy="1271908"/>
            </a:xfrm>
            <a:prstGeom prst="arc">
              <a:avLst>
                <a:gd name="adj1" fmla="val 15773264"/>
                <a:gd name="adj2" fmla="val 0"/>
              </a:avLst>
            </a:prstGeom>
            <a:ln w="31750">
              <a:solidFill>
                <a:schemeClr val="bg2"/>
              </a:solidFill>
              <a:headEnd type="arrow"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362835" y="3011892"/>
              <a:ext cx="2395940" cy="1305882"/>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7449911" y="3897597"/>
              <a:ext cx="380697" cy="369332"/>
            </a:xfrm>
            <a:prstGeom prst="rect">
              <a:avLst/>
            </a:prstGeom>
            <a:noFill/>
          </p:spPr>
          <p:txBody>
            <a:bodyPr wrap="square" rtlCol="0">
              <a:spAutoFit/>
            </a:bodyPr>
            <a:lstStyle/>
            <a:p>
              <a:r>
                <a:rPr lang="en-US" b="1" dirty="0" smtClean="0">
                  <a:solidFill>
                    <a:schemeClr val="bg1">
                      <a:lumMod val="50000"/>
                    </a:schemeClr>
                  </a:solidFill>
                  <a:latin typeface="Segoe UI" panose="020B0502040204020203" pitchFamily="34" charset="0"/>
                  <a:cs typeface="Segoe UI" panose="020B0502040204020203" pitchFamily="34" charset="0"/>
                </a:rPr>
                <a:t>T</a:t>
              </a:r>
            </a:p>
          </p:txBody>
        </p:sp>
      </p:grpSp>
      <p:sp>
        <p:nvSpPr>
          <p:cNvPr id="35" name="Rectangle 34"/>
          <p:cNvSpPr/>
          <p:nvPr/>
        </p:nvSpPr>
        <p:spPr>
          <a:xfrm>
            <a:off x="5980677" y="1213939"/>
            <a:ext cx="922004" cy="4012975"/>
          </a:xfrm>
          <a:prstGeom prst="rect">
            <a:avLst/>
          </a:prstGeom>
          <a:solidFill>
            <a:schemeClr val="accent1">
              <a:lumMod val="20000"/>
              <a:lumOff val="8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6" name="Rectangle 35"/>
          <p:cNvSpPr/>
          <p:nvPr/>
        </p:nvSpPr>
        <p:spPr>
          <a:xfrm>
            <a:off x="6870367" y="1225666"/>
            <a:ext cx="4612314" cy="4004734"/>
          </a:xfrm>
          <a:prstGeom prst="rect">
            <a:avLst/>
          </a:prstGeom>
          <a:solidFill>
            <a:srgbClr val="FFFFCC">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7" name="TextBox 36"/>
          <p:cNvSpPr txBox="1"/>
          <p:nvPr/>
        </p:nvSpPr>
        <p:spPr>
          <a:xfrm>
            <a:off x="6085716" y="1201582"/>
            <a:ext cx="910282" cy="646331"/>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Stress</a:t>
            </a:r>
          </a:p>
          <a:p>
            <a:r>
              <a:rPr lang="en-US" dirty="0" smtClean="0">
                <a:latin typeface="Segoe UI" panose="020B0502040204020203" pitchFamily="34" charset="0"/>
                <a:cs typeface="Segoe UI" panose="020B0502040204020203" pitchFamily="34" charset="0"/>
              </a:rPr>
              <a:t>time</a:t>
            </a:r>
          </a:p>
        </p:txBody>
      </p:sp>
      <p:sp>
        <p:nvSpPr>
          <p:cNvPr id="38" name="TextBox 37"/>
          <p:cNvSpPr txBox="1"/>
          <p:nvPr/>
        </p:nvSpPr>
        <p:spPr>
          <a:xfrm>
            <a:off x="8178670" y="1336343"/>
            <a:ext cx="2433776"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Recovery time</a:t>
            </a:r>
          </a:p>
        </p:txBody>
      </p:sp>
      <p:cxnSp>
        <p:nvCxnSpPr>
          <p:cNvPr id="40" name="Straight Arrow Connector 39"/>
          <p:cNvCxnSpPr/>
          <p:nvPr/>
        </p:nvCxnSpPr>
        <p:spPr>
          <a:xfrm>
            <a:off x="6153676" y="2263334"/>
            <a:ext cx="0" cy="1962417"/>
          </a:xfrm>
          <a:prstGeom prst="straightConnector1">
            <a:avLst/>
          </a:prstGeom>
          <a:ln w="19050">
            <a:solidFill>
              <a:srgbClr val="FF0000"/>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6150195" y="2692390"/>
            <a:ext cx="1009137" cy="1077218"/>
          </a:xfrm>
          <a:prstGeom prst="rect">
            <a:avLst/>
          </a:prstGeom>
          <a:noFill/>
        </p:spPr>
        <p:txBody>
          <a:bodyPr wrap="square" rtlCol="0">
            <a:spAutoFit/>
          </a:bodyPr>
          <a:lstStyle/>
          <a:p>
            <a:r>
              <a:rPr lang="en-US" sz="1600" b="1" dirty="0" err="1" smtClean="0">
                <a:latin typeface="Segoe UI" panose="020B0502040204020203" pitchFamily="34" charset="0"/>
                <a:cs typeface="Segoe UI" panose="020B0502040204020203" pitchFamily="34" charset="0"/>
              </a:rPr>
              <a:t>Segr</a:t>
            </a:r>
            <a:r>
              <a:rPr lang="en-US" sz="1600" b="1" dirty="0" smtClean="0">
                <a:latin typeface="Segoe UI" panose="020B0502040204020203" pitchFamily="34" charset="0"/>
                <a:cs typeface="Segoe UI" panose="020B0502040204020203" pitchFamily="34" charset="0"/>
              </a:rPr>
              <a:t> + Drift + E/I forming</a:t>
            </a:r>
          </a:p>
        </p:txBody>
      </p:sp>
      <p:sp>
        <p:nvSpPr>
          <p:cNvPr id="46" name="TextBox 45"/>
          <p:cNvSpPr txBox="1"/>
          <p:nvPr/>
        </p:nvSpPr>
        <p:spPr>
          <a:xfrm>
            <a:off x="8633468" y="2906203"/>
            <a:ext cx="1009137" cy="338554"/>
          </a:xfrm>
          <a:prstGeom prst="rect">
            <a:avLst/>
          </a:prstGeom>
          <a:noFill/>
        </p:spPr>
        <p:txBody>
          <a:bodyPr wrap="square" rtlCol="0">
            <a:spAutoFit/>
          </a:bodyPr>
          <a:lstStyle/>
          <a:p>
            <a:r>
              <a:rPr lang="en-US" sz="1600" b="1" dirty="0" smtClean="0">
                <a:latin typeface="Segoe UI" panose="020B0502040204020203" pitchFamily="34" charset="0"/>
                <a:cs typeface="Segoe UI" panose="020B0502040204020203" pitchFamily="34" charset="0"/>
              </a:rPr>
              <a:t>Drift</a:t>
            </a:r>
          </a:p>
        </p:txBody>
      </p:sp>
      <p:cxnSp>
        <p:nvCxnSpPr>
          <p:cNvPr id="47" name="Straight Arrow Connector 46"/>
          <p:cNvCxnSpPr/>
          <p:nvPr/>
        </p:nvCxnSpPr>
        <p:spPr>
          <a:xfrm>
            <a:off x="11096378" y="2180954"/>
            <a:ext cx="0" cy="1118302"/>
          </a:xfrm>
          <a:prstGeom prst="straightConnector1">
            <a:avLst/>
          </a:prstGeom>
          <a:ln w="19050">
            <a:solidFill>
              <a:srgbClr val="FF0000"/>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9397532" y="2237513"/>
            <a:ext cx="1686488" cy="584775"/>
          </a:xfrm>
          <a:prstGeom prst="rect">
            <a:avLst/>
          </a:prstGeom>
          <a:noFill/>
        </p:spPr>
        <p:txBody>
          <a:bodyPr wrap="square" rtlCol="0">
            <a:spAutoFit/>
          </a:bodyPr>
          <a:lstStyle/>
          <a:p>
            <a:r>
              <a:rPr lang="en-US" sz="1600" b="1" dirty="0" smtClean="0">
                <a:latin typeface="Segoe UI" panose="020B0502040204020203" pitchFamily="34" charset="0"/>
                <a:cs typeface="Segoe UI" panose="020B0502040204020203" pitchFamily="34" charset="0"/>
              </a:rPr>
              <a:t>Permanent loss in 10 </a:t>
            </a:r>
            <a:r>
              <a:rPr lang="en-US" sz="1600" b="1" dirty="0" err="1" smtClean="0">
                <a:latin typeface="Segoe UI" panose="020B0502040204020203" pitchFamily="34" charset="0"/>
                <a:cs typeface="Segoe UI" panose="020B0502040204020203" pitchFamily="34" charset="0"/>
              </a:rPr>
              <a:t>yrs</a:t>
            </a:r>
            <a:r>
              <a:rPr lang="en-US" sz="1600" b="1" dirty="0" smtClean="0">
                <a:latin typeface="Segoe UI" panose="020B0502040204020203" pitchFamily="34" charset="0"/>
                <a:cs typeface="Segoe UI" panose="020B0502040204020203" pitchFamily="34" charset="0"/>
              </a:rPr>
              <a:t> @85</a:t>
            </a:r>
            <a:r>
              <a:rPr lang="en-US" sz="1600" b="1" dirty="0" smtClean="0">
                <a:latin typeface="Segoe UI" panose="020B0502040204020203" pitchFamily="34" charset="0"/>
                <a:cs typeface="Segoe UI" panose="020B0502040204020203" pitchFamily="34" charset="0"/>
                <a:sym typeface="Symbol" panose="05050102010706020507" pitchFamily="18" charset="2"/>
              </a:rPr>
              <a:t></a:t>
            </a:r>
            <a:r>
              <a:rPr lang="en-US" sz="1600" b="1" dirty="0" smtClean="0">
                <a:latin typeface="Segoe UI" panose="020B0502040204020203" pitchFamily="34" charset="0"/>
                <a:cs typeface="Segoe UI" panose="020B0502040204020203" pitchFamily="34" charset="0"/>
              </a:rPr>
              <a:t>C</a:t>
            </a:r>
          </a:p>
        </p:txBody>
      </p:sp>
      <p:sp>
        <p:nvSpPr>
          <p:cNvPr id="51" name="Left Brace 50"/>
          <p:cNvSpPr/>
          <p:nvPr/>
        </p:nvSpPr>
        <p:spPr>
          <a:xfrm rot="5400000">
            <a:off x="8906478" y="1367924"/>
            <a:ext cx="101778" cy="3964442"/>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Left Brace 51"/>
          <p:cNvSpPr/>
          <p:nvPr/>
        </p:nvSpPr>
        <p:spPr>
          <a:xfrm rot="-1200000" flipH="1">
            <a:off x="6856841" y="4237621"/>
            <a:ext cx="85728" cy="580459"/>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TextBox 52"/>
          <p:cNvSpPr txBox="1"/>
          <p:nvPr/>
        </p:nvSpPr>
        <p:spPr>
          <a:xfrm rot="20380855">
            <a:off x="6928916" y="3793160"/>
            <a:ext cx="1768862" cy="738664"/>
          </a:xfrm>
          <a:prstGeom prst="rect">
            <a:avLst/>
          </a:prstGeom>
          <a:noFill/>
        </p:spPr>
        <p:txBody>
          <a:bodyPr wrap="square" rtlCol="0">
            <a:spAutoFit/>
          </a:bodyPr>
          <a:lstStyle/>
          <a:p>
            <a:r>
              <a:rPr lang="en-US" sz="1400" b="1" dirty="0" smtClean="0">
                <a:latin typeface="Segoe UI" panose="020B0502040204020203" pitchFamily="34" charset="0"/>
                <a:cs typeface="Segoe UI" panose="020B0502040204020203" pitchFamily="34" charset="0"/>
              </a:rPr>
              <a:t>Contaminants +…</a:t>
            </a:r>
            <a:endParaRPr lang="en-US" sz="1400" b="1" dirty="0">
              <a:latin typeface="Segoe UI" panose="020B0502040204020203" pitchFamily="34" charset="0"/>
              <a:cs typeface="Segoe UI" panose="020B0502040204020203" pitchFamily="34" charset="0"/>
            </a:endParaRPr>
          </a:p>
          <a:p>
            <a:r>
              <a:rPr lang="en-US" sz="1400" b="1" dirty="0" smtClean="0">
                <a:latin typeface="Segoe UI" panose="020B0502040204020203" pitchFamily="34" charset="0"/>
                <a:cs typeface="Segoe UI" panose="020B0502040204020203" pitchFamily="34" charset="0"/>
              </a:rPr>
              <a:t> induced </a:t>
            </a:r>
            <a:r>
              <a:rPr lang="en-US" sz="1400" b="1" dirty="0" err="1" smtClean="0">
                <a:latin typeface="Segoe UI" panose="020B0502040204020203" pitchFamily="34" charset="0"/>
                <a:cs typeface="Segoe UI" panose="020B0502040204020203" pitchFamily="34" charset="0"/>
              </a:rPr>
              <a:t>Cyc</a:t>
            </a:r>
            <a:r>
              <a:rPr lang="en-US" sz="1400" b="1" dirty="0" smtClean="0">
                <a:latin typeface="Segoe UI" panose="020B0502040204020203" pitchFamily="34" charset="0"/>
                <a:cs typeface="Segoe UI" panose="020B0502040204020203" pitchFamily="34" charset="0"/>
              </a:rPr>
              <a:t> degradation</a:t>
            </a:r>
          </a:p>
        </p:txBody>
      </p:sp>
      <p:sp>
        <p:nvSpPr>
          <p:cNvPr id="59" name="TextBox 58"/>
          <p:cNvSpPr txBox="1"/>
          <p:nvPr/>
        </p:nvSpPr>
        <p:spPr>
          <a:xfrm>
            <a:off x="428218" y="1075210"/>
            <a:ext cx="4748657" cy="2683812"/>
          </a:xfrm>
          <a:prstGeom prst="rect">
            <a:avLst/>
          </a:prstGeom>
          <a:noFill/>
        </p:spPr>
        <p:txBody>
          <a:bodyPr wrap="square">
            <a:spAutoFit/>
          </a:bodyPr>
          <a:lstStyle/>
          <a:p>
            <a:pPr marL="285750" indent="-285750">
              <a:lnSpc>
                <a:spcPct val="110000"/>
              </a:lnSpc>
              <a:spcBef>
                <a:spcPts val="600"/>
              </a:spcBef>
              <a:buClr>
                <a:srgbClr val="0033CC"/>
              </a:buClr>
              <a:buFont typeface="Wingdings" panose="05000000000000000000" pitchFamily="2" charset="2"/>
              <a:buChar char="q"/>
              <a:defRPr/>
            </a:pPr>
            <a:r>
              <a:rPr lang="it-IT" dirty="0" smtClean="0">
                <a:solidFill>
                  <a:schemeClr val="tx1"/>
                </a:solidFill>
              </a:rPr>
              <a:t>The overall figure of the V</a:t>
            </a:r>
            <a:r>
              <a:rPr lang="it-IT" baseline="-25000" dirty="0" smtClean="0">
                <a:solidFill>
                  <a:schemeClr val="tx1"/>
                </a:solidFill>
              </a:rPr>
              <a:t>TH</a:t>
            </a:r>
            <a:r>
              <a:rPr lang="it-IT" dirty="0"/>
              <a:t> </a:t>
            </a:r>
            <a:r>
              <a:rPr lang="it-IT" dirty="0" smtClean="0"/>
              <a:t>evolution </a:t>
            </a:r>
            <a:r>
              <a:rPr lang="it-IT" dirty="0" smtClean="0">
                <a:solidFill>
                  <a:schemeClr val="tx1"/>
                </a:solidFill>
              </a:rPr>
              <a:t>returs a wide V</a:t>
            </a:r>
            <a:r>
              <a:rPr lang="it-IT" baseline="-25000" dirty="0" smtClean="0">
                <a:solidFill>
                  <a:schemeClr val="tx1"/>
                </a:solidFill>
              </a:rPr>
              <a:t>T</a:t>
            </a:r>
            <a:r>
              <a:rPr lang="it-IT" dirty="0" smtClean="0">
                <a:solidFill>
                  <a:schemeClr val="tx1"/>
                </a:solidFill>
              </a:rPr>
              <a:t> range (&gt;3 Volts!) </a:t>
            </a:r>
            <a:r>
              <a:rPr lang="it-IT" dirty="0" smtClean="0"/>
              <a:t>spanned </a:t>
            </a:r>
            <a:r>
              <a:rPr lang="it-IT" dirty="0"/>
              <a:t>over the </a:t>
            </a:r>
            <a:r>
              <a:rPr lang="it-IT" dirty="0" smtClean="0"/>
              <a:t>entire device life time</a:t>
            </a:r>
          </a:p>
          <a:p>
            <a:pPr marL="285750" indent="-285750">
              <a:lnSpc>
                <a:spcPct val="110000"/>
              </a:lnSpc>
              <a:spcBef>
                <a:spcPts val="600"/>
              </a:spcBef>
              <a:buClr>
                <a:srgbClr val="0033CC"/>
              </a:buClr>
              <a:buFont typeface="Wingdings" panose="05000000000000000000" pitchFamily="2" charset="2"/>
              <a:buChar char="q"/>
              <a:defRPr/>
            </a:pPr>
            <a:r>
              <a:rPr lang="it-IT" dirty="0" smtClean="0"/>
              <a:t>To </a:t>
            </a:r>
            <a:r>
              <a:rPr lang="it-IT" dirty="0"/>
              <a:t>scale down the SxP </a:t>
            </a:r>
            <a:r>
              <a:rPr lang="it-IT" dirty="0" smtClean="0"/>
              <a:t>technology we need to learn how to control better and better the V</a:t>
            </a:r>
            <a:r>
              <a:rPr lang="it-IT" baseline="-25000" dirty="0" smtClean="0"/>
              <a:t>T</a:t>
            </a:r>
            <a:r>
              <a:rPr lang="it-IT" dirty="0" smtClean="0"/>
              <a:t> evolution</a:t>
            </a:r>
          </a:p>
          <a:p>
            <a:pPr marL="285750" indent="-285750">
              <a:lnSpc>
                <a:spcPct val="110000"/>
              </a:lnSpc>
              <a:spcBef>
                <a:spcPts val="600"/>
              </a:spcBef>
              <a:buClr>
                <a:srgbClr val="0033CC"/>
              </a:buClr>
              <a:buFont typeface="Wingdings" panose="05000000000000000000" pitchFamily="2" charset="2"/>
              <a:buChar char="q"/>
              <a:defRPr/>
            </a:pPr>
            <a:r>
              <a:rPr lang="it-IT" dirty="0" smtClean="0"/>
              <a:t>This aim can be reached only with a well addressed 360</a:t>
            </a:r>
            <a:r>
              <a:rPr lang="it-IT" dirty="0" smtClean="0">
                <a:sym typeface="Symbol" panose="05050102010706020507" pitchFamily="18" charset="2"/>
              </a:rPr>
              <a:t></a:t>
            </a:r>
            <a:r>
              <a:rPr lang="it-IT" dirty="0" smtClean="0"/>
              <a:t> MAP strategy</a:t>
            </a:r>
          </a:p>
        </p:txBody>
      </p:sp>
      <p:pic>
        <p:nvPicPr>
          <p:cNvPr id="3" name="Picture 2"/>
          <p:cNvPicPr>
            <a:picLocks noChangeAspect="1"/>
          </p:cNvPicPr>
          <p:nvPr/>
        </p:nvPicPr>
        <p:blipFill>
          <a:blip r:embed="rId3"/>
          <a:stretch>
            <a:fillRect/>
          </a:stretch>
        </p:blipFill>
        <p:spPr>
          <a:xfrm>
            <a:off x="1318323" y="3713883"/>
            <a:ext cx="3047068" cy="2553555"/>
          </a:xfrm>
          <a:prstGeom prst="rect">
            <a:avLst/>
          </a:prstGeom>
        </p:spPr>
      </p:pic>
    </p:spTree>
    <p:extLst>
      <p:ext uri="{BB962C8B-B14F-4D97-AF65-F5344CB8AC3E}">
        <p14:creationId xmlns:p14="http://schemas.microsoft.com/office/powerpoint/2010/main" val="31212879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Key-points of the strategy to control the V</a:t>
            </a:r>
            <a:r>
              <a:rPr lang="en-US" baseline="-25000" dirty="0" smtClean="0"/>
              <a:t>TH</a:t>
            </a:r>
            <a:endParaRPr lang="en-US" dirty="0"/>
          </a:p>
        </p:txBody>
      </p:sp>
      <p:sp>
        <p:nvSpPr>
          <p:cNvPr id="3" name="Content Placeholder 2"/>
          <p:cNvSpPr>
            <a:spLocks noGrp="1"/>
          </p:cNvSpPr>
          <p:nvPr>
            <p:ph idx="1"/>
          </p:nvPr>
        </p:nvSpPr>
        <p:spPr>
          <a:xfrm>
            <a:off x="910984" y="1388962"/>
            <a:ext cx="10375904" cy="4418635"/>
          </a:xfrm>
        </p:spPr>
        <p:txBody>
          <a:bodyPr/>
          <a:lstStyle/>
          <a:p>
            <a:pPr marL="365760" indent="-365760">
              <a:buFont typeface="Wingdings" panose="05000000000000000000" pitchFamily="2" charset="2"/>
              <a:buChar char="q"/>
            </a:pPr>
            <a:r>
              <a:rPr lang="en-US" dirty="0" smtClean="0"/>
              <a:t>Develop a physics-based switching model allowing to indicate the physical quantities modulating the switching [</a:t>
            </a:r>
            <a:r>
              <a:rPr lang="en-US" dirty="0" smtClean="0">
                <a:hlinkClick r:id="rId2" action="ppaction://hlinksldjump"/>
              </a:rPr>
              <a:t>link</a:t>
            </a:r>
            <a:r>
              <a:rPr lang="en-US" dirty="0" smtClean="0"/>
              <a:t>]</a:t>
            </a:r>
          </a:p>
          <a:p>
            <a:pPr marL="365760" indent="-365760">
              <a:buFont typeface="Wingdings" panose="05000000000000000000" pitchFamily="2" charset="2"/>
              <a:buChar char="q"/>
            </a:pPr>
            <a:r>
              <a:rPr lang="en-US" dirty="0" smtClean="0"/>
              <a:t>How does the process manipulate or is neutral with respect to SD material? In S15 a huge impact of the process is captured, however the microscopic understanding is still incomplete [</a:t>
            </a:r>
            <a:r>
              <a:rPr lang="en-US" dirty="0" smtClean="0">
                <a:hlinkClick r:id="rId3" action="ppaction://hlinksldjump"/>
              </a:rPr>
              <a:t>link</a:t>
            </a:r>
            <a:r>
              <a:rPr lang="en-US" dirty="0" smtClean="0"/>
              <a:t>] </a:t>
            </a:r>
          </a:p>
          <a:p>
            <a:pPr marL="365760" indent="-365760">
              <a:buFont typeface="Wingdings" panose="05000000000000000000" pitchFamily="2" charset="2"/>
              <a:buChar char="q"/>
            </a:pPr>
            <a:r>
              <a:rPr lang="en-US" dirty="0" smtClean="0"/>
              <a:t>More stable SD materials (In-</a:t>
            </a:r>
            <a:r>
              <a:rPr lang="en-US" dirty="0" err="1" smtClean="0"/>
              <a:t>SiSAG</a:t>
            </a:r>
            <a:r>
              <a:rPr lang="en-US" dirty="0" smtClean="0"/>
              <a:t> is a candidate – see </a:t>
            </a:r>
            <a:r>
              <a:rPr lang="en-US" dirty="0" smtClean="0">
                <a:hlinkClick r:id="rId4"/>
              </a:rPr>
              <a:t>last meeting</a:t>
            </a:r>
            <a:r>
              <a:rPr lang="en-US" dirty="0" smtClean="0"/>
              <a:t>)</a:t>
            </a:r>
          </a:p>
          <a:p>
            <a:pPr marL="365760" indent="-365760">
              <a:buFont typeface="Wingdings" panose="05000000000000000000" pitchFamily="2" charset="2"/>
              <a:buChar char="q"/>
            </a:pPr>
            <a:r>
              <a:rPr lang="en-US" dirty="0" err="1" smtClean="0"/>
              <a:t>Algo</a:t>
            </a:r>
            <a:r>
              <a:rPr lang="en-US" dirty="0" smtClean="0"/>
              <a:t>: the role of readout </a:t>
            </a:r>
            <a:r>
              <a:rPr lang="en-US" dirty="0" err="1" smtClean="0"/>
              <a:t>Algo</a:t>
            </a:r>
            <a:r>
              <a:rPr lang="en-US" dirty="0" smtClean="0"/>
              <a:t> (</a:t>
            </a:r>
            <a:r>
              <a:rPr lang="en-US" dirty="0" err="1" smtClean="0"/>
              <a:t>tsense</a:t>
            </a:r>
            <a:r>
              <a:rPr lang="en-US" dirty="0" smtClean="0"/>
              <a:t>); better understanding of Seasoning and cycling effects [</a:t>
            </a:r>
            <a:r>
              <a:rPr lang="en-US" dirty="0" smtClean="0">
                <a:hlinkClick r:id="rId5"/>
              </a:rPr>
              <a:t>V</a:t>
            </a:r>
            <a:r>
              <a:rPr lang="en-US" baseline="-25000" dirty="0" smtClean="0">
                <a:hlinkClick r:id="rId5"/>
              </a:rPr>
              <a:t>T</a:t>
            </a:r>
            <a:r>
              <a:rPr lang="en-US" dirty="0" smtClean="0">
                <a:hlinkClick r:id="rId5"/>
              </a:rPr>
              <a:t> evolution huddle</a:t>
            </a:r>
            <a:r>
              <a:rPr lang="en-US" dirty="0" smtClean="0"/>
              <a:t>]</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February 1,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8" name="Rectangle 7"/>
          <p:cNvSpPr/>
          <p:nvPr/>
        </p:nvSpPr>
        <p:spPr>
          <a:xfrm>
            <a:off x="10364841" y="5716042"/>
            <a:ext cx="922047" cy="369332"/>
          </a:xfrm>
          <a:prstGeom prst="rect">
            <a:avLst/>
          </a:prstGeom>
        </p:spPr>
        <p:txBody>
          <a:bodyPr wrap="none">
            <a:spAutoFit/>
          </a:bodyPr>
          <a:lstStyle/>
          <a:p>
            <a:r>
              <a:rPr lang="en-US" dirty="0" smtClean="0"/>
              <a:t>to </a:t>
            </a:r>
            <a:r>
              <a:rPr lang="en-US" dirty="0" smtClean="0">
                <a:hlinkClick r:id="rId6" action="ppaction://hlinksldjump"/>
              </a:rPr>
              <a:t>Goal</a:t>
            </a:r>
            <a:endParaRPr lang="en-US" dirty="0"/>
          </a:p>
        </p:txBody>
      </p:sp>
    </p:spTree>
    <p:extLst>
      <p:ext uri="{BB962C8B-B14F-4D97-AF65-F5344CB8AC3E}">
        <p14:creationId xmlns:p14="http://schemas.microsoft.com/office/powerpoint/2010/main" val="40720337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p:cNvPicPr>
            <a:picLocks noChangeAspect="1" noChangeArrowheads="1"/>
          </p:cNvPicPr>
          <p:nvPr/>
        </p:nvPicPr>
        <p:blipFill>
          <a:blip r:embed="rId3" cstate="print"/>
          <a:srcRect/>
          <a:stretch>
            <a:fillRect/>
          </a:stretch>
        </p:blipFill>
        <p:spPr bwMode="auto">
          <a:xfrm>
            <a:off x="6071955" y="1080095"/>
            <a:ext cx="4948392" cy="2967323"/>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smtClean="0"/>
              <a:t>Switching model understanding</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February 1,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graphicFrame>
        <p:nvGraphicFramePr>
          <p:cNvPr id="8" name="Object 6"/>
          <p:cNvGraphicFramePr>
            <a:graphicFrameLocks noChangeAspect="1"/>
          </p:cNvGraphicFramePr>
          <p:nvPr>
            <p:extLst>
              <p:ext uri="{D42A27DB-BD31-4B8C-83A1-F6EECF244321}">
                <p14:modId xmlns:p14="http://schemas.microsoft.com/office/powerpoint/2010/main" val="1872957968"/>
              </p:ext>
            </p:extLst>
          </p:nvPr>
        </p:nvGraphicFramePr>
        <p:xfrm>
          <a:off x="10581069" y="3773815"/>
          <a:ext cx="1056328" cy="624710"/>
        </p:xfrm>
        <a:graphic>
          <a:graphicData uri="http://schemas.openxmlformats.org/presentationml/2006/ole">
            <mc:AlternateContent xmlns:mc="http://schemas.openxmlformats.org/markup-compatibility/2006">
              <mc:Choice xmlns:v="urn:schemas-microsoft-com:vml" Requires="v">
                <p:oleObj spid="_x0000_s3099" name="Equation" r:id="rId4" imgW="711000" imgH="419040" progId="Equation.3">
                  <p:embed/>
                </p:oleObj>
              </mc:Choice>
              <mc:Fallback>
                <p:oleObj name="Equation" r:id="rId4" imgW="711000" imgH="419040" progId="Equation.3">
                  <p:embed/>
                  <p:pic>
                    <p:nvPicPr>
                      <p:cNvPr id="0" name=""/>
                      <p:cNvPicPr>
                        <a:picLocks noChangeAspect="1" noChangeArrowheads="1"/>
                      </p:cNvPicPr>
                      <p:nvPr/>
                    </p:nvPicPr>
                    <p:blipFill>
                      <a:blip r:embed="rId5"/>
                      <a:srcRect/>
                      <a:stretch>
                        <a:fillRect/>
                      </a:stretch>
                    </p:blipFill>
                    <p:spPr bwMode="auto">
                      <a:xfrm>
                        <a:off x="10581069" y="3773815"/>
                        <a:ext cx="1056328" cy="624710"/>
                      </a:xfrm>
                      <a:prstGeom prst="rect">
                        <a:avLst/>
                      </a:prstGeom>
                      <a:noFill/>
                    </p:spPr>
                  </p:pic>
                </p:oleObj>
              </mc:Fallback>
            </mc:AlternateContent>
          </a:graphicData>
        </a:graphic>
      </p:graphicFrame>
      <p:grpSp>
        <p:nvGrpSpPr>
          <p:cNvPr id="11" name="Group 10"/>
          <p:cNvGrpSpPr/>
          <p:nvPr/>
        </p:nvGrpSpPr>
        <p:grpSpPr>
          <a:xfrm>
            <a:off x="7134296" y="4048137"/>
            <a:ext cx="3746827" cy="1984836"/>
            <a:chOff x="5819249" y="2677930"/>
            <a:chExt cx="3306889" cy="1751784"/>
          </a:xfrm>
        </p:grpSpPr>
        <p:grpSp>
          <p:nvGrpSpPr>
            <p:cNvPr id="12" name="Group 11"/>
            <p:cNvGrpSpPr/>
            <p:nvPr/>
          </p:nvGrpSpPr>
          <p:grpSpPr>
            <a:xfrm>
              <a:off x="5819249" y="2677930"/>
              <a:ext cx="3306889" cy="1594065"/>
              <a:chOff x="805407" y="4165893"/>
              <a:chExt cx="3570265" cy="1721028"/>
            </a:xfrm>
          </p:grpSpPr>
          <p:sp>
            <p:nvSpPr>
              <p:cNvPr id="14" name="Rectangle 13"/>
              <p:cNvSpPr/>
              <p:nvPr/>
            </p:nvSpPr>
            <p:spPr>
              <a:xfrm>
                <a:off x="1583768" y="4702494"/>
                <a:ext cx="2137145" cy="877186"/>
              </a:xfrm>
              <a:prstGeom prst="rect">
                <a:avLst/>
              </a:prstGeom>
              <a:solidFill>
                <a:srgbClr val="FF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5" name="Freeform 14"/>
              <p:cNvSpPr/>
              <p:nvPr/>
            </p:nvSpPr>
            <p:spPr>
              <a:xfrm>
                <a:off x="2160270" y="4713174"/>
                <a:ext cx="1551623" cy="865823"/>
              </a:xfrm>
              <a:custGeom>
                <a:avLst/>
                <a:gdLst>
                  <a:gd name="connsiteX0" fmla="*/ 0 w 2068830"/>
                  <a:gd name="connsiteY0" fmla="*/ 1154430 h 1154430"/>
                  <a:gd name="connsiteX1" fmla="*/ 720090 w 2068830"/>
                  <a:gd name="connsiteY1" fmla="*/ 1097280 h 1154430"/>
                  <a:gd name="connsiteX2" fmla="*/ 1417320 w 2068830"/>
                  <a:gd name="connsiteY2" fmla="*/ 914400 h 1154430"/>
                  <a:gd name="connsiteX3" fmla="*/ 1714500 w 2068830"/>
                  <a:gd name="connsiteY3" fmla="*/ 628650 h 1154430"/>
                  <a:gd name="connsiteX4" fmla="*/ 2068830 w 2068830"/>
                  <a:gd name="connsiteY4" fmla="*/ 0 h 11544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8830" h="1154430">
                    <a:moveTo>
                      <a:pt x="0" y="1154430"/>
                    </a:moveTo>
                    <a:cubicBezTo>
                      <a:pt x="241935" y="1145857"/>
                      <a:pt x="483870" y="1137285"/>
                      <a:pt x="720090" y="1097280"/>
                    </a:cubicBezTo>
                    <a:cubicBezTo>
                      <a:pt x="956310" y="1057275"/>
                      <a:pt x="1251585" y="992505"/>
                      <a:pt x="1417320" y="914400"/>
                    </a:cubicBezTo>
                    <a:cubicBezTo>
                      <a:pt x="1583055" y="836295"/>
                      <a:pt x="1605915" y="781050"/>
                      <a:pt x="1714500" y="628650"/>
                    </a:cubicBezTo>
                    <a:cubicBezTo>
                      <a:pt x="1823085" y="476250"/>
                      <a:pt x="1945957" y="238125"/>
                      <a:pt x="2068830"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188517" y="4873841"/>
                <a:ext cx="456905" cy="415498"/>
              </a:xfrm>
              <a:prstGeom prst="rect">
                <a:avLst/>
              </a:prstGeom>
              <a:noFill/>
            </p:spPr>
            <p:txBody>
              <a:bodyPr wrap="square" rtlCol="0">
                <a:spAutoFit/>
              </a:bodyPr>
              <a:lstStyle/>
              <a:p>
                <a:r>
                  <a:rPr lang="en-US" sz="2100" dirty="0">
                    <a:latin typeface="Segoe UI" panose="020B0502040204020203" pitchFamily="34" charset="0"/>
                    <a:cs typeface="Segoe UI" panose="020B0502040204020203" pitchFamily="34" charset="0"/>
                  </a:rPr>
                  <a:t>+</a:t>
                </a:r>
              </a:p>
            </p:txBody>
          </p:sp>
          <p:sp>
            <p:nvSpPr>
              <p:cNvPr id="17" name="TextBox 16"/>
              <p:cNvSpPr txBox="1"/>
              <p:nvPr/>
            </p:nvSpPr>
            <p:spPr>
              <a:xfrm>
                <a:off x="3729593" y="4910989"/>
                <a:ext cx="456905" cy="415498"/>
              </a:xfrm>
              <a:prstGeom prst="rect">
                <a:avLst/>
              </a:prstGeom>
              <a:noFill/>
            </p:spPr>
            <p:txBody>
              <a:bodyPr wrap="square" rtlCol="0">
                <a:spAutoFit/>
              </a:bodyPr>
              <a:lstStyle/>
              <a:p>
                <a:r>
                  <a:rPr lang="en-US" sz="2100" dirty="0">
                    <a:latin typeface="Segoe UI" panose="020B0502040204020203" pitchFamily="34" charset="0"/>
                    <a:cs typeface="Segoe UI" panose="020B0502040204020203" pitchFamily="34" charset="0"/>
                  </a:rPr>
                  <a:t>-</a:t>
                </a:r>
              </a:p>
            </p:txBody>
          </p:sp>
          <p:cxnSp>
            <p:nvCxnSpPr>
              <p:cNvPr id="18" name="Straight Arrow Connector 17"/>
              <p:cNvCxnSpPr/>
              <p:nvPr/>
            </p:nvCxnSpPr>
            <p:spPr>
              <a:xfrm>
                <a:off x="1145825" y="5765121"/>
                <a:ext cx="2943932" cy="19377"/>
              </a:xfrm>
              <a:prstGeom prst="straightConnector1">
                <a:avLst/>
              </a:prstGeom>
              <a:ln w="2540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1228753" y="4446898"/>
                <a:ext cx="0" cy="1440023"/>
              </a:xfrm>
              <a:prstGeom prst="straightConnector1">
                <a:avLst/>
              </a:prstGeom>
              <a:ln w="2540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rot="16200000">
                <a:off x="225723" y="4745577"/>
                <a:ext cx="1458430" cy="299061"/>
              </a:xfrm>
              <a:prstGeom prst="rect">
                <a:avLst/>
              </a:prstGeom>
              <a:noFill/>
            </p:spPr>
            <p:txBody>
              <a:bodyPr wrap="square" rtlCol="0">
                <a:spAutoFit/>
              </a:bodyPr>
              <a:lstStyle/>
              <a:p>
                <a:r>
                  <a:rPr lang="en-US" sz="1200" dirty="0" smtClean="0">
                    <a:latin typeface="Segoe UI" panose="020B0502040204020203" pitchFamily="34" charset="0"/>
                    <a:cs typeface="Segoe UI" panose="020B0502040204020203" pitchFamily="34" charset="0"/>
                  </a:rPr>
                  <a:t>Holes energy</a:t>
                </a:r>
              </a:p>
            </p:txBody>
          </p:sp>
          <p:sp>
            <p:nvSpPr>
              <p:cNvPr id="21" name="TextBox 20"/>
              <p:cNvSpPr txBox="1"/>
              <p:nvPr/>
            </p:nvSpPr>
            <p:spPr>
              <a:xfrm>
                <a:off x="1541306" y="4213421"/>
                <a:ext cx="2834366" cy="299061"/>
              </a:xfrm>
              <a:prstGeom prst="rect">
                <a:avLst/>
              </a:prstGeom>
              <a:noFill/>
            </p:spPr>
            <p:txBody>
              <a:bodyPr wrap="square" rtlCol="0">
                <a:spAutoFit/>
              </a:bodyPr>
              <a:lstStyle/>
              <a:p>
                <a:r>
                  <a:rPr lang="en-US" sz="1200" dirty="0" smtClean="0">
                    <a:latin typeface="Segoe UI" panose="020B0502040204020203" pitchFamily="34" charset="0"/>
                    <a:cs typeface="Segoe UI" panose="020B0502040204020203" pitchFamily="34" charset="0"/>
                  </a:rPr>
                  <a:t>Highest II probability for holes</a:t>
                </a:r>
              </a:p>
            </p:txBody>
          </p:sp>
          <p:sp>
            <p:nvSpPr>
              <p:cNvPr id="22" name="Oval 21"/>
              <p:cNvSpPr/>
              <p:nvPr/>
            </p:nvSpPr>
            <p:spPr>
              <a:xfrm>
                <a:off x="3323536" y="4590154"/>
                <a:ext cx="505778" cy="446296"/>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cxnSp>
            <p:nvCxnSpPr>
              <p:cNvPr id="23" name="Straight Arrow Connector 22"/>
              <p:cNvCxnSpPr/>
              <p:nvPr/>
            </p:nvCxnSpPr>
            <p:spPr>
              <a:xfrm flipH="1" flipV="1">
                <a:off x="3162626" y="4521920"/>
                <a:ext cx="210285" cy="156786"/>
              </a:xfrm>
              <a:prstGeom prst="straightConnector1">
                <a:avLst/>
              </a:prstGeom>
              <a:ln w="25400">
                <a:solidFill>
                  <a:srgbClr val="C00000"/>
                </a:solidFill>
                <a:tailEnd type="arrow" w="lg" len="med"/>
              </a:ln>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6914705" y="4152715"/>
              <a:ext cx="1305770" cy="276999"/>
            </a:xfrm>
            <a:prstGeom prst="rect">
              <a:avLst/>
            </a:prstGeom>
            <a:noFill/>
          </p:spPr>
          <p:txBody>
            <a:bodyPr wrap="square" rtlCol="0">
              <a:spAutoFit/>
            </a:bodyPr>
            <a:lstStyle/>
            <a:p>
              <a:r>
                <a:rPr lang="en-US" sz="1200" dirty="0" smtClean="0">
                  <a:latin typeface="Segoe UI" panose="020B0502040204020203" pitchFamily="34" charset="0"/>
                  <a:cs typeface="Segoe UI" panose="020B0502040204020203" pitchFamily="34" charset="0"/>
                </a:rPr>
                <a:t>SD thickness</a:t>
              </a:r>
            </a:p>
          </p:txBody>
        </p:sp>
      </p:grpSp>
      <p:sp>
        <p:nvSpPr>
          <p:cNvPr id="26" name="Down Arrow 25"/>
          <p:cNvSpPr/>
          <p:nvPr/>
        </p:nvSpPr>
        <p:spPr>
          <a:xfrm>
            <a:off x="3007609" y="4531224"/>
            <a:ext cx="572874" cy="563401"/>
          </a:xfrm>
          <a:prstGeom prst="down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cxnSp>
        <p:nvCxnSpPr>
          <p:cNvPr id="27" name="Straight Arrow Connector 26"/>
          <p:cNvCxnSpPr/>
          <p:nvPr/>
        </p:nvCxnSpPr>
        <p:spPr>
          <a:xfrm flipV="1">
            <a:off x="10115028" y="4062345"/>
            <a:ext cx="385434" cy="128167"/>
          </a:xfrm>
          <a:prstGeom prst="straightConnector1">
            <a:avLst/>
          </a:prstGeom>
          <a:ln w="25400">
            <a:solidFill>
              <a:srgbClr val="C00000"/>
            </a:solidFill>
            <a:tailEnd type="arrow" w="lg" len="med"/>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10798891" y="5819808"/>
            <a:ext cx="657744" cy="369332"/>
          </a:xfrm>
          <a:prstGeom prst="rect">
            <a:avLst/>
          </a:prstGeom>
        </p:spPr>
        <p:txBody>
          <a:bodyPr wrap="none">
            <a:spAutoFit/>
          </a:bodyPr>
          <a:lstStyle/>
          <a:p>
            <a:r>
              <a:rPr lang="en-US" dirty="0" smtClean="0">
                <a:hlinkClick r:id="rId6" action="ppaction://hlinksldjump"/>
              </a:rPr>
              <a:t>back</a:t>
            </a:r>
            <a:endParaRPr lang="en-US" dirty="0"/>
          </a:p>
        </p:txBody>
      </p:sp>
      <p:sp>
        <p:nvSpPr>
          <p:cNvPr id="30" name="TextBox 23"/>
          <p:cNvSpPr txBox="1"/>
          <p:nvPr/>
        </p:nvSpPr>
        <p:spPr>
          <a:xfrm>
            <a:off x="741594" y="1167836"/>
            <a:ext cx="4962267" cy="3293209"/>
          </a:xfrm>
          <a:prstGeom prst="rect">
            <a:avLst/>
          </a:prstGeom>
          <a:noFill/>
        </p:spPr>
        <p:txBody>
          <a:bodyPr wrap="square">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10000"/>
              </a:lnSpc>
              <a:spcBef>
                <a:spcPts val="600"/>
              </a:spcBef>
              <a:buClr>
                <a:srgbClr val="0033CC"/>
              </a:buClr>
              <a:buFont typeface="Wingdings" panose="05000000000000000000" pitchFamily="2" charset="2"/>
              <a:buChar char="q"/>
              <a:defRPr/>
            </a:pPr>
            <a:r>
              <a:rPr lang="it-IT" sz="2000" dirty="0" smtClean="0"/>
              <a:t>The relationship </a:t>
            </a:r>
            <a:r>
              <a:rPr lang="it-IT" sz="2000" dirty="0" err="1" smtClean="0"/>
              <a:t>between</a:t>
            </a:r>
            <a:r>
              <a:rPr lang="it-IT" sz="2000" dirty="0" smtClean="0"/>
              <a:t> V</a:t>
            </a:r>
            <a:r>
              <a:rPr lang="it-IT" sz="2000" baseline="-25000" dirty="0" smtClean="0"/>
              <a:t>TH</a:t>
            </a:r>
            <a:r>
              <a:rPr lang="it-IT" sz="2000" dirty="0" smtClean="0"/>
              <a:t> and the SD film optical band-gap has </a:t>
            </a:r>
            <a:r>
              <a:rPr lang="it-IT" sz="2000" dirty="0" err="1" smtClean="0"/>
              <a:t>been</a:t>
            </a:r>
            <a:r>
              <a:rPr lang="it-IT" sz="2000" dirty="0" smtClean="0"/>
              <a:t> </a:t>
            </a:r>
            <a:r>
              <a:rPr lang="it-IT" sz="2000" dirty="0" err="1" smtClean="0"/>
              <a:t>highlighted</a:t>
            </a:r>
            <a:r>
              <a:rPr lang="it-IT" sz="2000" dirty="0" smtClean="0"/>
              <a:t> and </a:t>
            </a:r>
            <a:r>
              <a:rPr lang="it-IT" sz="2000" dirty="0" err="1" smtClean="0"/>
              <a:t>verified</a:t>
            </a:r>
            <a:r>
              <a:rPr lang="it-IT" sz="2000" dirty="0" smtClean="0"/>
              <a:t> on </a:t>
            </a:r>
            <a:r>
              <a:rPr lang="it-IT" sz="2000" dirty="0" err="1" smtClean="0"/>
              <a:t>variuos</a:t>
            </a:r>
            <a:r>
              <a:rPr lang="it-IT" sz="2000" dirty="0" smtClean="0"/>
              <a:t> vehicles/cell rev</a:t>
            </a:r>
          </a:p>
          <a:p>
            <a:pPr marL="285750" indent="-285750">
              <a:lnSpc>
                <a:spcPct val="110000"/>
              </a:lnSpc>
              <a:spcBef>
                <a:spcPts val="600"/>
              </a:spcBef>
              <a:buClr>
                <a:srgbClr val="0033CC"/>
              </a:buClr>
              <a:buFont typeface="Wingdings" panose="05000000000000000000" pitchFamily="2" charset="2"/>
              <a:buChar char="q"/>
              <a:defRPr/>
            </a:pPr>
            <a:r>
              <a:rPr lang="it-IT" sz="2000" dirty="0" smtClean="0"/>
              <a:t>The gap dependence </a:t>
            </a:r>
            <a:r>
              <a:rPr lang="it-IT" sz="2000" dirty="0"/>
              <a:t>of V</a:t>
            </a:r>
            <a:r>
              <a:rPr lang="it-IT" sz="2000" baseline="-25000" dirty="0"/>
              <a:t>TH </a:t>
            </a:r>
            <a:r>
              <a:rPr lang="it-IT" sz="2000" dirty="0" smtClean="0"/>
              <a:t>has been also physically explained in terms of avalanche phenomena at switching </a:t>
            </a:r>
          </a:p>
          <a:p>
            <a:pPr marL="285750" indent="-285750">
              <a:lnSpc>
                <a:spcPct val="110000"/>
              </a:lnSpc>
              <a:spcBef>
                <a:spcPts val="600"/>
              </a:spcBef>
              <a:buClr>
                <a:srgbClr val="0033CC"/>
              </a:buClr>
              <a:buFont typeface="Wingdings" panose="05000000000000000000" pitchFamily="2" charset="2"/>
              <a:buChar char="q"/>
              <a:defRPr/>
            </a:pPr>
            <a:r>
              <a:rPr lang="it-IT" sz="2000" dirty="0" smtClean="0"/>
              <a:t>However, a complete physics-based model of switching is still under scrutiny</a:t>
            </a:r>
          </a:p>
        </p:txBody>
      </p:sp>
      <p:sp>
        <p:nvSpPr>
          <p:cNvPr id="31" name="Rectangle 30"/>
          <p:cNvSpPr/>
          <p:nvPr/>
        </p:nvSpPr>
        <p:spPr>
          <a:xfrm>
            <a:off x="992084" y="5147837"/>
            <a:ext cx="5380699" cy="1015663"/>
          </a:xfrm>
          <a:prstGeom prst="rect">
            <a:avLst/>
          </a:prstGeom>
        </p:spPr>
        <p:txBody>
          <a:bodyPr wrap="square">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smtClean="0"/>
              <a:t>We are addressing this also thru the collaboration with </a:t>
            </a:r>
            <a:r>
              <a:rPr lang="en-US" sz="2000" dirty="0" err="1" smtClean="0"/>
              <a:t>Politecnico</a:t>
            </a:r>
            <a:r>
              <a:rPr lang="en-US" sz="2000" dirty="0" smtClean="0"/>
              <a:t> of Milano (update scheduled for next month)</a:t>
            </a:r>
            <a:endParaRPr lang="en-US" sz="2000" dirty="0"/>
          </a:p>
        </p:txBody>
      </p:sp>
    </p:spTree>
    <p:extLst>
      <p:ext uri="{BB962C8B-B14F-4D97-AF65-F5344CB8AC3E}">
        <p14:creationId xmlns:p14="http://schemas.microsoft.com/office/powerpoint/2010/main" val="1373926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2"/>
          <a:stretch>
            <a:fillRect/>
          </a:stretch>
        </p:blipFill>
        <p:spPr>
          <a:xfrm>
            <a:off x="5316651" y="1284507"/>
            <a:ext cx="6561463" cy="4151721"/>
          </a:xfrm>
          <a:prstGeom prst="rect">
            <a:avLst/>
          </a:prstGeom>
        </p:spPr>
      </p:pic>
      <p:sp>
        <p:nvSpPr>
          <p:cNvPr id="2" name="Title 1"/>
          <p:cNvSpPr>
            <a:spLocks noGrp="1"/>
          </p:cNvSpPr>
          <p:nvPr>
            <p:ph type="title"/>
          </p:nvPr>
        </p:nvSpPr>
        <p:spPr/>
        <p:txBody>
          <a:bodyPr/>
          <a:lstStyle/>
          <a:p>
            <a:r>
              <a:rPr lang="en-US" dirty="0" smtClean="0"/>
              <a:t>The key role of the process on drift performances</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February 1,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10" name="TextBox 9"/>
          <p:cNvSpPr txBox="1"/>
          <p:nvPr/>
        </p:nvSpPr>
        <p:spPr>
          <a:xfrm>
            <a:off x="576711" y="1377945"/>
            <a:ext cx="4589148" cy="2928109"/>
          </a:xfrm>
          <a:prstGeom prst="rect">
            <a:avLst/>
          </a:prstGeom>
          <a:noFill/>
        </p:spPr>
        <p:txBody>
          <a:bodyPr wrap="square">
            <a:spAutoFit/>
          </a:bodyPr>
          <a:lstStyle/>
          <a:p>
            <a:pPr marL="285750" indent="-285750">
              <a:lnSpc>
                <a:spcPct val="110000"/>
              </a:lnSpc>
              <a:spcBef>
                <a:spcPts val="600"/>
              </a:spcBef>
              <a:buClr>
                <a:srgbClr val="0033CC"/>
              </a:buClr>
              <a:buFont typeface="Wingdings" panose="05000000000000000000" pitchFamily="2" charset="2"/>
              <a:buChar char="q"/>
              <a:defRPr/>
            </a:pPr>
            <a:r>
              <a:rPr lang="it-IT" sz="2000" dirty="0" smtClean="0"/>
              <a:t>The pronounced</a:t>
            </a:r>
            <a:r>
              <a:rPr lang="it-IT" sz="2000" dirty="0" smtClean="0">
                <a:solidFill>
                  <a:schemeClr val="tx1"/>
                </a:solidFill>
              </a:rPr>
              <a:t> impact of the cell rev. </a:t>
            </a:r>
            <a:r>
              <a:rPr lang="it-IT" sz="2000" dirty="0"/>
              <a:t>i</a:t>
            </a:r>
            <a:r>
              <a:rPr lang="it-IT" sz="2000" dirty="0" smtClean="0">
                <a:solidFill>
                  <a:schemeClr val="tx1"/>
                </a:solidFill>
              </a:rPr>
              <a:t>s captured, neglecting the same SDv12 film that Swapnil deposited! </a:t>
            </a:r>
            <a:endParaRPr lang="it-IT" sz="2000" dirty="0" smtClean="0"/>
          </a:p>
          <a:p>
            <a:pPr marL="285750" indent="-285750">
              <a:lnSpc>
                <a:spcPct val="110000"/>
              </a:lnSpc>
              <a:spcBef>
                <a:spcPts val="600"/>
              </a:spcBef>
              <a:buClr>
                <a:srgbClr val="0033CC"/>
              </a:buClr>
              <a:buFont typeface="Wingdings" panose="05000000000000000000" pitchFamily="2" charset="2"/>
              <a:buChar char="q"/>
              <a:defRPr/>
            </a:pPr>
            <a:r>
              <a:rPr lang="it-IT" sz="2000" dirty="0" smtClean="0"/>
              <a:t>The role of SD film is observable, but the process impact is huge</a:t>
            </a:r>
          </a:p>
          <a:p>
            <a:pPr marL="285750" indent="-285750">
              <a:lnSpc>
                <a:spcPct val="110000"/>
              </a:lnSpc>
              <a:spcBef>
                <a:spcPts val="600"/>
              </a:spcBef>
              <a:buClr>
                <a:srgbClr val="0033CC"/>
              </a:buClr>
              <a:buFont typeface="Wingdings" panose="05000000000000000000" pitchFamily="2" charset="2"/>
              <a:buChar char="q"/>
              <a:defRPr/>
            </a:pPr>
            <a:r>
              <a:rPr lang="it-IT" sz="2000" dirty="0" smtClean="0"/>
              <a:t>We need to enhance our ability to invetigate microscopically how process alterates the SD cell</a:t>
            </a:r>
          </a:p>
        </p:txBody>
      </p:sp>
      <p:sp>
        <p:nvSpPr>
          <p:cNvPr id="11" name="Rectangle 10"/>
          <p:cNvSpPr/>
          <p:nvPr/>
        </p:nvSpPr>
        <p:spPr>
          <a:xfrm>
            <a:off x="711626" y="5081358"/>
            <a:ext cx="5380699" cy="1015663"/>
          </a:xfrm>
          <a:prstGeom prst="rect">
            <a:avLst/>
          </a:prstGeom>
        </p:spPr>
        <p:txBody>
          <a:bodyPr wrap="square">
            <a:spAutoFit/>
          </a:bodyPr>
          <a:lstStyle/>
          <a:p>
            <a:r>
              <a:rPr lang="it-IT" sz="2000" dirty="0" smtClean="0"/>
              <a:t>At the next meeting Hefei will give the picture of the State of the Art </a:t>
            </a:r>
            <a:r>
              <a:rPr lang="en-US" sz="2000" dirty="0" smtClean="0"/>
              <a:t>about </a:t>
            </a:r>
            <a:r>
              <a:rPr lang="en-US" sz="2000" dirty="0"/>
              <a:t>the TEM characterization of chalcogenides-based cells</a:t>
            </a:r>
          </a:p>
        </p:txBody>
      </p:sp>
      <p:sp>
        <p:nvSpPr>
          <p:cNvPr id="12" name="Down Arrow 11"/>
          <p:cNvSpPr/>
          <p:nvPr/>
        </p:nvSpPr>
        <p:spPr>
          <a:xfrm>
            <a:off x="2633031" y="4383173"/>
            <a:ext cx="643347" cy="563401"/>
          </a:xfrm>
          <a:prstGeom prst="down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3" name="Rectangle 12"/>
          <p:cNvSpPr/>
          <p:nvPr/>
        </p:nvSpPr>
        <p:spPr>
          <a:xfrm>
            <a:off x="7046701" y="1515047"/>
            <a:ext cx="2060949" cy="338554"/>
          </a:xfrm>
          <a:prstGeom prst="rect">
            <a:avLst/>
          </a:prstGeom>
        </p:spPr>
        <p:txBody>
          <a:bodyPr wrap="none">
            <a:spAutoFit/>
          </a:bodyPr>
          <a:lstStyle/>
          <a:p>
            <a:r>
              <a:rPr lang="it-IT" sz="1600" b="1" dirty="0" smtClean="0">
                <a:solidFill>
                  <a:srgbClr val="FF6600"/>
                </a:solidFill>
              </a:rPr>
              <a:t>SDv12 – old cell rev</a:t>
            </a:r>
            <a:endParaRPr lang="en-US" sz="1600" b="1" dirty="0">
              <a:solidFill>
                <a:srgbClr val="FF6600"/>
              </a:solidFill>
            </a:endParaRPr>
          </a:p>
        </p:txBody>
      </p:sp>
      <p:sp>
        <p:nvSpPr>
          <p:cNvPr id="14" name="Rectangle 13"/>
          <p:cNvSpPr/>
          <p:nvPr/>
        </p:nvSpPr>
        <p:spPr>
          <a:xfrm>
            <a:off x="9403397" y="2608647"/>
            <a:ext cx="2149114" cy="338554"/>
          </a:xfrm>
          <a:prstGeom prst="rect">
            <a:avLst/>
          </a:prstGeom>
        </p:spPr>
        <p:txBody>
          <a:bodyPr wrap="none">
            <a:spAutoFit/>
          </a:bodyPr>
          <a:lstStyle/>
          <a:p>
            <a:r>
              <a:rPr lang="it-IT" sz="1600" b="1" dirty="0" smtClean="0">
                <a:solidFill>
                  <a:srgbClr val="3399FF"/>
                </a:solidFill>
              </a:rPr>
              <a:t>SDv12 – new cell rev</a:t>
            </a:r>
            <a:endParaRPr lang="en-US" sz="1600" b="1" dirty="0">
              <a:solidFill>
                <a:srgbClr val="3399FF"/>
              </a:solidFill>
            </a:endParaRPr>
          </a:p>
        </p:txBody>
      </p:sp>
      <p:cxnSp>
        <p:nvCxnSpPr>
          <p:cNvPr id="15" name="Straight Arrow Connector 14"/>
          <p:cNvCxnSpPr/>
          <p:nvPr/>
        </p:nvCxnSpPr>
        <p:spPr>
          <a:xfrm>
            <a:off x="8433390" y="2385265"/>
            <a:ext cx="0" cy="1216820"/>
          </a:xfrm>
          <a:prstGeom prst="straightConnector1">
            <a:avLst/>
          </a:prstGeom>
          <a:ln w="19050">
            <a:solidFill>
              <a:srgbClr val="FF0000"/>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10798891" y="5819808"/>
            <a:ext cx="657744" cy="369332"/>
          </a:xfrm>
          <a:prstGeom prst="rect">
            <a:avLst/>
          </a:prstGeom>
        </p:spPr>
        <p:txBody>
          <a:bodyPr wrap="none">
            <a:spAutoFit/>
          </a:bodyPr>
          <a:lstStyle/>
          <a:p>
            <a:r>
              <a:rPr lang="en-US" dirty="0" smtClean="0">
                <a:hlinkClick r:id="rId3" action="ppaction://hlinksldjump"/>
              </a:rPr>
              <a:t>back</a:t>
            </a:r>
            <a:endParaRPr lang="en-US" dirty="0"/>
          </a:p>
        </p:txBody>
      </p:sp>
      <p:cxnSp>
        <p:nvCxnSpPr>
          <p:cNvPr id="20" name="Straight Arrow Connector 19"/>
          <p:cNvCxnSpPr/>
          <p:nvPr/>
        </p:nvCxnSpPr>
        <p:spPr>
          <a:xfrm flipV="1">
            <a:off x="9348396" y="3462231"/>
            <a:ext cx="0" cy="399760"/>
          </a:xfrm>
          <a:prstGeom prst="straightConnector1">
            <a:avLst/>
          </a:prstGeom>
          <a:ln w="19050">
            <a:solidFill>
              <a:schemeClr val="bg1">
                <a:lumMod val="50000"/>
              </a:schemeClr>
            </a:solidFill>
            <a:tailEnd type="arrow" w="med" len="sm"/>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9061298" y="3912213"/>
            <a:ext cx="574196" cy="307777"/>
          </a:xfrm>
          <a:prstGeom prst="rect">
            <a:avLst/>
          </a:prstGeom>
        </p:spPr>
        <p:txBody>
          <a:bodyPr wrap="none">
            <a:spAutoFit/>
          </a:bodyPr>
          <a:lstStyle/>
          <a:p>
            <a:r>
              <a:rPr lang="it-IT" sz="1400" b="1" dirty="0" smtClean="0">
                <a:solidFill>
                  <a:schemeClr val="bg1">
                    <a:lumMod val="50000"/>
                  </a:schemeClr>
                </a:solidFill>
              </a:rPr>
              <a:t>85</a:t>
            </a:r>
            <a:r>
              <a:rPr lang="it-IT" sz="1400" b="1" dirty="0" smtClean="0">
                <a:solidFill>
                  <a:schemeClr val="bg1">
                    <a:lumMod val="50000"/>
                  </a:schemeClr>
                </a:solidFill>
                <a:sym typeface="Symbol" panose="05050102010706020507" pitchFamily="18" charset="2"/>
              </a:rPr>
              <a:t></a:t>
            </a:r>
            <a:r>
              <a:rPr lang="it-IT" sz="1400" b="1" dirty="0" smtClean="0">
                <a:solidFill>
                  <a:schemeClr val="bg1">
                    <a:lumMod val="50000"/>
                  </a:schemeClr>
                </a:solidFill>
              </a:rPr>
              <a:t>C</a:t>
            </a:r>
            <a:endParaRPr lang="en-US" sz="1400" dirty="0">
              <a:solidFill>
                <a:schemeClr val="bg1">
                  <a:lumMod val="50000"/>
                </a:schemeClr>
              </a:solidFill>
            </a:endParaRPr>
          </a:p>
        </p:txBody>
      </p:sp>
      <p:cxnSp>
        <p:nvCxnSpPr>
          <p:cNvPr id="22" name="Straight Arrow Connector 21"/>
          <p:cNvCxnSpPr/>
          <p:nvPr/>
        </p:nvCxnSpPr>
        <p:spPr>
          <a:xfrm flipV="1">
            <a:off x="7973208" y="4077220"/>
            <a:ext cx="0" cy="304140"/>
          </a:xfrm>
          <a:prstGeom prst="straightConnector1">
            <a:avLst/>
          </a:prstGeom>
          <a:ln w="19050">
            <a:solidFill>
              <a:schemeClr val="bg1">
                <a:lumMod val="50000"/>
              </a:schemeClr>
            </a:solidFill>
            <a:tailEnd type="arrow" w="med" len="sm"/>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7707626" y="4365832"/>
            <a:ext cx="574196" cy="307777"/>
          </a:xfrm>
          <a:prstGeom prst="rect">
            <a:avLst/>
          </a:prstGeom>
        </p:spPr>
        <p:txBody>
          <a:bodyPr wrap="none">
            <a:spAutoFit/>
          </a:bodyPr>
          <a:lstStyle/>
          <a:p>
            <a:r>
              <a:rPr lang="it-IT" sz="1400" b="1" dirty="0" smtClean="0">
                <a:solidFill>
                  <a:schemeClr val="bg1">
                    <a:lumMod val="50000"/>
                  </a:schemeClr>
                </a:solidFill>
              </a:rPr>
              <a:t>40</a:t>
            </a:r>
            <a:r>
              <a:rPr lang="it-IT" sz="1400" b="1" dirty="0" smtClean="0">
                <a:solidFill>
                  <a:schemeClr val="bg1">
                    <a:lumMod val="50000"/>
                  </a:schemeClr>
                </a:solidFill>
                <a:sym typeface="Symbol" panose="05050102010706020507" pitchFamily="18" charset="2"/>
              </a:rPr>
              <a:t></a:t>
            </a:r>
            <a:r>
              <a:rPr lang="it-IT" sz="1400" b="1" dirty="0" smtClean="0">
                <a:solidFill>
                  <a:schemeClr val="bg1">
                    <a:lumMod val="50000"/>
                  </a:schemeClr>
                </a:solidFill>
              </a:rPr>
              <a:t>C</a:t>
            </a:r>
            <a:endParaRPr lang="en-US" sz="1400" dirty="0">
              <a:solidFill>
                <a:schemeClr val="bg1">
                  <a:lumMod val="50000"/>
                </a:schemeClr>
              </a:solidFill>
            </a:endParaRPr>
          </a:p>
        </p:txBody>
      </p:sp>
    </p:spTree>
    <p:extLst>
      <p:ext uri="{BB962C8B-B14F-4D97-AF65-F5344CB8AC3E}">
        <p14:creationId xmlns:p14="http://schemas.microsoft.com/office/powerpoint/2010/main" val="38801242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t>
            </a:r>
            <a:r>
              <a:rPr lang="en-US" baseline="-25000" dirty="0" smtClean="0"/>
              <a:t>T</a:t>
            </a:r>
            <a:r>
              <a:rPr lang="en-US" dirty="0" smtClean="0"/>
              <a:t> evolution: 30S goal</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February 1,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9" name="Content Placeholder 8"/>
          <p:cNvSpPr txBox="1">
            <a:spLocks noGrp="1"/>
          </p:cNvSpPr>
          <p:nvPr>
            <p:ph idx="1"/>
          </p:nvPr>
        </p:nvSpPr>
        <p:spPr>
          <a:xfrm>
            <a:off x="859261" y="1287274"/>
            <a:ext cx="7270281" cy="1533753"/>
          </a:xfrm>
          <a:prstGeom prst="rect">
            <a:avLst/>
          </a:prstGeom>
          <a:noFill/>
        </p:spPr>
        <p:txBody>
          <a:bodyPr wrap="square">
            <a:spAutoFit/>
          </a:bodyPr>
          <a:lstStyle/>
          <a:p>
            <a:pPr marL="285750" indent="-285750">
              <a:lnSpc>
                <a:spcPct val="110000"/>
              </a:lnSpc>
              <a:spcBef>
                <a:spcPts val="600"/>
              </a:spcBef>
              <a:buClr>
                <a:srgbClr val="0033CC"/>
              </a:buClr>
              <a:buFont typeface="Wingdings" panose="05000000000000000000" pitchFamily="2" charset="2"/>
              <a:buChar char="q"/>
              <a:defRPr/>
            </a:pPr>
            <a:r>
              <a:rPr lang="it-IT" sz="2000" dirty="0" smtClean="0"/>
              <a:t>Today the key-points of the learnt lesson from S15 to mitigate drift thru the process are reported (Jenny, Dany, Darren, DerChang)</a:t>
            </a:r>
          </a:p>
          <a:p>
            <a:pPr marL="285750" indent="-285750">
              <a:lnSpc>
                <a:spcPct val="110000"/>
              </a:lnSpc>
              <a:spcBef>
                <a:spcPts val="600"/>
              </a:spcBef>
              <a:buClr>
                <a:srgbClr val="0033CC"/>
              </a:buClr>
              <a:buFont typeface="Wingdings" panose="05000000000000000000" pitchFamily="2" charset="2"/>
              <a:buChar char="q"/>
              <a:defRPr/>
            </a:pPr>
            <a:r>
              <a:rPr lang="it-IT" sz="2000" dirty="0" smtClean="0"/>
              <a:t>The goal of 30S is to strongly tighten the V</a:t>
            </a:r>
            <a:r>
              <a:rPr lang="it-IT" sz="2000" baseline="-25000" dirty="0" smtClean="0"/>
              <a:t>T</a:t>
            </a:r>
            <a:r>
              <a:rPr lang="it-IT" sz="2000" dirty="0" smtClean="0"/>
              <a:t> evolution  </a:t>
            </a:r>
          </a:p>
        </p:txBody>
      </p:sp>
      <p:pic>
        <p:nvPicPr>
          <p:cNvPr id="12" name="Picture 11"/>
          <p:cNvPicPr>
            <a:picLocks noChangeAspect="1"/>
          </p:cNvPicPr>
          <p:nvPr/>
        </p:nvPicPr>
        <p:blipFill>
          <a:blip r:embed="rId2"/>
          <a:stretch>
            <a:fillRect/>
          </a:stretch>
        </p:blipFill>
        <p:spPr>
          <a:xfrm>
            <a:off x="4100025" y="3453654"/>
            <a:ext cx="4513309" cy="2813283"/>
          </a:xfrm>
          <a:prstGeom prst="rect">
            <a:avLst/>
          </a:prstGeom>
        </p:spPr>
      </p:pic>
      <p:sp>
        <p:nvSpPr>
          <p:cNvPr id="13" name="Rectangle 12"/>
          <p:cNvSpPr/>
          <p:nvPr/>
        </p:nvSpPr>
        <p:spPr>
          <a:xfrm>
            <a:off x="4771829" y="3191058"/>
            <a:ext cx="721278" cy="2506128"/>
          </a:xfrm>
          <a:prstGeom prst="rect">
            <a:avLst/>
          </a:prstGeom>
          <a:solidFill>
            <a:schemeClr val="accent1">
              <a:lumMod val="20000"/>
              <a:lumOff val="8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4" name="Rectangle 13"/>
          <p:cNvSpPr/>
          <p:nvPr/>
        </p:nvSpPr>
        <p:spPr>
          <a:xfrm>
            <a:off x="5493107" y="3191057"/>
            <a:ext cx="2914029" cy="2506128"/>
          </a:xfrm>
          <a:prstGeom prst="rect">
            <a:avLst/>
          </a:prstGeom>
          <a:solidFill>
            <a:srgbClr val="FFFFCC">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5" name="TextBox 14"/>
          <p:cNvSpPr txBox="1"/>
          <p:nvPr/>
        </p:nvSpPr>
        <p:spPr>
          <a:xfrm>
            <a:off x="4831768" y="3141439"/>
            <a:ext cx="910282" cy="461665"/>
          </a:xfrm>
          <a:prstGeom prst="rect">
            <a:avLst/>
          </a:prstGeom>
          <a:noFill/>
        </p:spPr>
        <p:txBody>
          <a:bodyPr wrap="square" rtlCol="0">
            <a:spAutoFit/>
          </a:bodyPr>
          <a:lstStyle/>
          <a:p>
            <a:r>
              <a:rPr lang="en-US" sz="1200" dirty="0" smtClean="0">
                <a:latin typeface="Segoe UI" panose="020B0502040204020203" pitchFamily="34" charset="0"/>
                <a:cs typeface="Segoe UI" panose="020B0502040204020203" pitchFamily="34" charset="0"/>
              </a:rPr>
              <a:t>Stress</a:t>
            </a:r>
          </a:p>
          <a:p>
            <a:r>
              <a:rPr lang="en-US" sz="1200" dirty="0" smtClean="0">
                <a:latin typeface="Segoe UI" panose="020B0502040204020203" pitchFamily="34" charset="0"/>
                <a:cs typeface="Segoe UI" panose="020B0502040204020203" pitchFamily="34" charset="0"/>
              </a:rPr>
              <a:t>time</a:t>
            </a:r>
          </a:p>
        </p:txBody>
      </p:sp>
      <p:sp>
        <p:nvSpPr>
          <p:cNvPr id="16" name="TextBox 15"/>
          <p:cNvSpPr txBox="1"/>
          <p:nvPr/>
        </p:nvSpPr>
        <p:spPr>
          <a:xfrm>
            <a:off x="6352249" y="3228343"/>
            <a:ext cx="1527742" cy="276999"/>
          </a:xfrm>
          <a:prstGeom prst="rect">
            <a:avLst/>
          </a:prstGeom>
          <a:noFill/>
        </p:spPr>
        <p:txBody>
          <a:bodyPr wrap="square" rtlCol="0">
            <a:spAutoFit/>
          </a:bodyPr>
          <a:lstStyle/>
          <a:p>
            <a:r>
              <a:rPr lang="en-US" sz="1200" dirty="0" smtClean="0">
                <a:latin typeface="Segoe UI" panose="020B0502040204020203" pitchFamily="34" charset="0"/>
                <a:cs typeface="Segoe UI" panose="020B0502040204020203" pitchFamily="34" charset="0"/>
              </a:rPr>
              <a:t>Recovery time</a:t>
            </a:r>
          </a:p>
        </p:txBody>
      </p:sp>
      <p:sp>
        <p:nvSpPr>
          <p:cNvPr id="18" name="TextBox 17"/>
          <p:cNvSpPr txBox="1"/>
          <p:nvPr/>
        </p:nvSpPr>
        <p:spPr>
          <a:xfrm>
            <a:off x="1094209" y="3327002"/>
            <a:ext cx="2843184" cy="2616101"/>
          </a:xfrm>
          <a:prstGeom prst="rect">
            <a:avLst/>
          </a:prstGeom>
          <a:noFill/>
        </p:spPr>
        <p:txBody>
          <a:bodyPr wrap="square" rtlCol="0">
            <a:spAutoFit/>
          </a:bodyPr>
          <a:lstStyle/>
          <a:p>
            <a:pPr marL="285750" indent="-285750">
              <a:spcAft>
                <a:spcPts val="600"/>
              </a:spcAft>
              <a:buFont typeface="Wingdings" panose="05000000000000000000" pitchFamily="2" charset="2"/>
              <a:buChar char="q"/>
            </a:pPr>
            <a:r>
              <a:rPr lang="en-US" sz="1600" b="1" dirty="0" smtClean="0">
                <a:latin typeface="Segoe UI" panose="020B0502040204020203" pitchFamily="34" charset="0"/>
                <a:cs typeface="Segoe UI" panose="020B0502040204020203" pitchFamily="34" charset="0"/>
              </a:rPr>
              <a:t>Forming limited:</a:t>
            </a:r>
          </a:p>
          <a:p>
            <a:pPr marL="742950" lvl="1" indent="-285750">
              <a:buFont typeface="Wingdings" panose="05000000000000000000" pitchFamily="2" charset="2"/>
              <a:buChar char="ü"/>
            </a:pPr>
            <a:r>
              <a:rPr lang="en-US" sz="1600" dirty="0" smtClean="0">
                <a:latin typeface="Segoe UI" panose="020B0502040204020203" pitchFamily="34" charset="0"/>
                <a:cs typeface="Segoe UI" panose="020B0502040204020203" pitchFamily="34" charset="0"/>
              </a:rPr>
              <a:t>Al</a:t>
            </a:r>
            <a:r>
              <a:rPr lang="en-US" sz="1600" baseline="-25000" dirty="0" smtClean="0">
                <a:latin typeface="Segoe UI" panose="020B0502040204020203" pitchFamily="34" charset="0"/>
                <a:cs typeface="Segoe UI" panose="020B0502040204020203" pitchFamily="34" charset="0"/>
              </a:rPr>
              <a:t>2</a:t>
            </a:r>
            <a:r>
              <a:rPr lang="en-US" sz="1600" dirty="0" smtClean="0">
                <a:latin typeface="Segoe UI" panose="020B0502040204020203" pitchFamily="34" charset="0"/>
                <a:cs typeface="Segoe UI" panose="020B0502040204020203" pitchFamily="34" charset="0"/>
              </a:rPr>
              <a:t>O</a:t>
            </a:r>
            <a:r>
              <a:rPr lang="en-US" sz="1600" baseline="-25000" dirty="0" smtClean="0">
                <a:latin typeface="Segoe UI" panose="020B0502040204020203" pitchFamily="34" charset="0"/>
                <a:cs typeface="Segoe UI" panose="020B0502040204020203" pitchFamily="34" charset="0"/>
              </a:rPr>
              <a:t>3</a:t>
            </a:r>
            <a:r>
              <a:rPr lang="en-US" sz="1600" dirty="0" smtClean="0">
                <a:latin typeface="Segoe UI" panose="020B0502040204020203" pitchFamily="34" charset="0"/>
                <a:cs typeface="Segoe UI" panose="020B0502040204020203" pitchFamily="34" charset="0"/>
              </a:rPr>
              <a:t> laminas</a:t>
            </a:r>
          </a:p>
          <a:p>
            <a:pPr marL="742950" lvl="1" indent="-285750">
              <a:spcAft>
                <a:spcPts val="600"/>
              </a:spcAft>
              <a:buFont typeface="Wingdings" panose="05000000000000000000" pitchFamily="2" charset="2"/>
              <a:buChar char="ü"/>
            </a:pPr>
            <a:r>
              <a:rPr lang="en-US" sz="1600" dirty="0" smtClean="0">
                <a:latin typeface="Segoe UI" panose="020B0502040204020203" pitchFamily="34" charset="0"/>
                <a:cs typeface="Segoe UI" panose="020B0502040204020203" pitchFamily="34" charset="0"/>
              </a:rPr>
              <a:t>Bi-layered SD</a:t>
            </a:r>
            <a:endParaRPr lang="en-US" sz="1600" b="1" dirty="0">
              <a:latin typeface="Segoe UI" panose="020B0502040204020203" pitchFamily="34" charset="0"/>
              <a:cs typeface="Segoe UI" panose="020B0502040204020203" pitchFamily="34" charset="0"/>
            </a:endParaRPr>
          </a:p>
          <a:p>
            <a:pPr marL="285750" indent="-285750">
              <a:buFont typeface="Wingdings" panose="05000000000000000000" pitchFamily="2" charset="2"/>
              <a:buChar char="q"/>
            </a:pPr>
            <a:r>
              <a:rPr lang="en-US" sz="1600" b="1" dirty="0" smtClean="0">
                <a:latin typeface="Segoe UI" panose="020B0502040204020203" pitchFamily="34" charset="0"/>
                <a:cs typeface="Segoe UI" panose="020B0502040204020203" pitchFamily="34" charset="0"/>
              </a:rPr>
              <a:t>Cycling degradation limited:</a:t>
            </a:r>
            <a:endParaRPr lang="en-US" sz="1600" b="1" dirty="0">
              <a:latin typeface="Segoe UI" panose="020B0502040204020203" pitchFamily="34" charset="0"/>
              <a:cs typeface="Segoe UI" panose="020B0502040204020203" pitchFamily="34" charset="0"/>
            </a:endParaRPr>
          </a:p>
          <a:p>
            <a:pPr marL="742950" lvl="1" indent="-285750">
              <a:spcBef>
                <a:spcPts val="600"/>
              </a:spcBef>
              <a:spcAft>
                <a:spcPts val="600"/>
              </a:spcAft>
              <a:buFont typeface="Wingdings" panose="05000000000000000000" pitchFamily="2" charset="2"/>
              <a:buChar char="ü"/>
            </a:pPr>
            <a:r>
              <a:rPr lang="en-US" sz="1600" dirty="0" smtClean="0">
                <a:latin typeface="Segoe UI" panose="020B0502040204020203" pitchFamily="34" charset="0"/>
                <a:cs typeface="Segoe UI" panose="020B0502040204020203" pitchFamily="34" charset="0"/>
              </a:rPr>
              <a:t>H-k seal Cell </a:t>
            </a:r>
            <a:r>
              <a:rPr lang="en-US" sz="1600" dirty="0" err="1" smtClean="0">
                <a:latin typeface="Segoe UI" panose="020B0502040204020203" pitchFamily="34" charset="0"/>
                <a:cs typeface="Segoe UI" panose="020B0502040204020203" pitchFamily="34" charset="0"/>
              </a:rPr>
              <a:t>iso</a:t>
            </a:r>
            <a:endParaRPr lang="en-US" sz="1600" dirty="0" smtClean="0">
              <a:latin typeface="Segoe UI" panose="020B0502040204020203" pitchFamily="34" charset="0"/>
              <a:cs typeface="Segoe UI" panose="020B0502040204020203" pitchFamily="34" charset="0"/>
            </a:endParaRPr>
          </a:p>
          <a:p>
            <a:pPr marL="285750" indent="-285750">
              <a:buFont typeface="Wingdings" panose="05000000000000000000" pitchFamily="2" charset="2"/>
              <a:buChar char="q"/>
            </a:pPr>
            <a:r>
              <a:rPr lang="en-US" sz="1600" b="1" dirty="0" smtClean="0">
                <a:latin typeface="Segoe UI" panose="020B0502040204020203" pitchFamily="34" charset="0"/>
                <a:cs typeface="Segoe UI" panose="020B0502040204020203" pitchFamily="34" charset="0"/>
              </a:rPr>
              <a:t>Drift limited:</a:t>
            </a:r>
          </a:p>
          <a:p>
            <a:pPr marL="742950" lvl="1" indent="-285750">
              <a:buFont typeface="Wingdings" panose="05000000000000000000" pitchFamily="2" charset="2"/>
              <a:buChar char="ü"/>
            </a:pPr>
            <a:r>
              <a:rPr lang="en-US" sz="1600" dirty="0" smtClean="0">
                <a:latin typeface="Segoe UI" panose="020B0502040204020203" pitchFamily="34" charset="0"/>
                <a:cs typeface="Segoe UI" panose="020B0502040204020203" pitchFamily="34" charset="0"/>
              </a:rPr>
              <a:t>In-</a:t>
            </a:r>
            <a:r>
              <a:rPr lang="en-US" sz="1600" dirty="0" err="1" smtClean="0">
                <a:latin typeface="Segoe UI" panose="020B0502040204020203" pitchFamily="34" charset="0"/>
                <a:cs typeface="Segoe UI" panose="020B0502040204020203" pitchFamily="34" charset="0"/>
              </a:rPr>
              <a:t>SiSAG</a:t>
            </a:r>
            <a:r>
              <a:rPr lang="en-US" sz="1600" dirty="0" smtClean="0">
                <a:latin typeface="Segoe UI" panose="020B0502040204020203" pitchFamily="34" charset="0"/>
                <a:cs typeface="Segoe UI" panose="020B0502040204020203" pitchFamily="34" charset="0"/>
              </a:rPr>
              <a:t> film</a:t>
            </a:r>
          </a:p>
          <a:p>
            <a:pPr marL="742950" lvl="1" indent="-285750">
              <a:buFont typeface="Wingdings" panose="05000000000000000000" pitchFamily="2" charset="2"/>
              <a:buChar char="ü"/>
            </a:pPr>
            <a:r>
              <a:rPr lang="en-US" sz="1600" dirty="0" smtClean="0">
                <a:latin typeface="Segoe UI" panose="020B0502040204020203" pitchFamily="34" charset="0"/>
                <a:cs typeface="Segoe UI" panose="020B0502040204020203" pitchFamily="34" charset="0"/>
              </a:rPr>
              <a:t>Process optimization</a:t>
            </a:r>
            <a:endParaRPr lang="en-US" sz="1600" dirty="0">
              <a:latin typeface="Segoe UI" panose="020B0502040204020203" pitchFamily="34" charset="0"/>
              <a:cs typeface="Segoe UI" panose="020B0502040204020203" pitchFamily="34" charset="0"/>
            </a:endParaRPr>
          </a:p>
        </p:txBody>
      </p:sp>
      <p:sp>
        <p:nvSpPr>
          <p:cNvPr id="19" name="Left Brace 18"/>
          <p:cNvSpPr/>
          <p:nvPr/>
        </p:nvSpPr>
        <p:spPr>
          <a:xfrm>
            <a:off x="3961765" y="3885396"/>
            <a:ext cx="110943" cy="1557975"/>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Box 20"/>
          <p:cNvSpPr txBox="1"/>
          <p:nvPr/>
        </p:nvSpPr>
        <p:spPr>
          <a:xfrm>
            <a:off x="1095546" y="2971110"/>
            <a:ext cx="2861104" cy="338554"/>
          </a:xfrm>
          <a:prstGeom prst="rect">
            <a:avLst/>
          </a:prstGeom>
          <a:noFill/>
        </p:spPr>
        <p:txBody>
          <a:bodyPr wrap="square" rtlCol="0">
            <a:spAutoFit/>
          </a:bodyPr>
          <a:lstStyle/>
          <a:p>
            <a:r>
              <a:rPr lang="en-US" sz="1600" b="1" dirty="0" smtClean="0">
                <a:latin typeface="Segoe UI" panose="020B0502040204020203" pitchFamily="34" charset="0"/>
                <a:cs typeface="Segoe UI" panose="020B0502040204020203" pitchFamily="34" charset="0"/>
              </a:rPr>
              <a:t>Some seminal ideas:</a:t>
            </a:r>
          </a:p>
        </p:txBody>
      </p:sp>
      <p:pic>
        <p:nvPicPr>
          <p:cNvPr id="20" name="Picture 19"/>
          <p:cNvPicPr>
            <a:picLocks noChangeAspect="1"/>
          </p:cNvPicPr>
          <p:nvPr/>
        </p:nvPicPr>
        <p:blipFill>
          <a:blip r:embed="rId3"/>
          <a:stretch>
            <a:fillRect/>
          </a:stretch>
        </p:blipFill>
        <p:spPr>
          <a:xfrm>
            <a:off x="8244140" y="951787"/>
            <a:ext cx="3047068" cy="2553555"/>
          </a:xfrm>
          <a:prstGeom prst="rect">
            <a:avLst/>
          </a:prstGeom>
        </p:spPr>
      </p:pic>
      <p:sp>
        <p:nvSpPr>
          <p:cNvPr id="11" name="Oval 10"/>
          <p:cNvSpPr/>
          <p:nvPr/>
        </p:nvSpPr>
        <p:spPr>
          <a:xfrm rot="18658155">
            <a:off x="10344580" y="2722163"/>
            <a:ext cx="858685" cy="38806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75141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30s Pathfinding Strategy</a:t>
            </a:r>
            <a:endParaRPr lang="en-US" dirty="0"/>
          </a:p>
        </p:txBody>
      </p:sp>
      <p:sp>
        <p:nvSpPr>
          <p:cNvPr id="3" name="Content Placeholder 2"/>
          <p:cNvSpPr>
            <a:spLocks noGrp="1"/>
          </p:cNvSpPr>
          <p:nvPr>
            <p:ph idx="1"/>
          </p:nvPr>
        </p:nvSpPr>
        <p:spPr>
          <a:xfrm>
            <a:off x="915305" y="1388962"/>
            <a:ext cx="10375904" cy="4418635"/>
          </a:xfrm>
        </p:spPr>
        <p:txBody>
          <a:bodyPr/>
          <a:lstStyle/>
          <a:p>
            <a:pPr>
              <a:buFont typeface="Wingdings" panose="05000000000000000000" pitchFamily="2" charset="2"/>
              <a:buChar char="q"/>
            </a:pPr>
            <a:r>
              <a:rPr lang="en-US" dirty="0" smtClean="0"/>
              <a:t>Expanding </a:t>
            </a:r>
            <a:r>
              <a:rPr lang="en-US" dirty="0"/>
              <a:t>scorecard </a:t>
            </a:r>
            <a:r>
              <a:rPr lang="en-US" dirty="0" smtClean="0"/>
              <a:t>with probe-able </a:t>
            </a:r>
            <a:r>
              <a:rPr lang="en-US" dirty="0"/>
              <a:t>single </a:t>
            </a:r>
            <a:r>
              <a:rPr lang="en-US" dirty="0" err="1"/>
              <a:t>chal</a:t>
            </a:r>
            <a:r>
              <a:rPr lang="en-US" dirty="0"/>
              <a:t> </a:t>
            </a:r>
            <a:r>
              <a:rPr lang="en-US" dirty="0" smtClean="0"/>
              <a:t>L1D.</a:t>
            </a:r>
          </a:p>
          <a:p>
            <a:pPr lvl="1">
              <a:buFont typeface="Wingdings" panose="05000000000000000000" pitchFamily="2" charset="2"/>
              <a:buChar char="ü"/>
            </a:pPr>
            <a:r>
              <a:rPr lang="en-US" dirty="0" smtClean="0"/>
              <a:t>L1E: Electrical testable </a:t>
            </a:r>
            <a:r>
              <a:rPr lang="en-US" dirty="0" smtClean="0"/>
              <a:t>L1D </a:t>
            </a:r>
            <a:r>
              <a:rPr lang="en-US" dirty="0" smtClean="0">
                <a:sym typeface="Wingdings" panose="05000000000000000000" pitchFamily="2" charset="2"/>
              </a:rPr>
              <a:t> this is what we called L2</a:t>
            </a:r>
            <a:r>
              <a:rPr lang="en-US" dirty="0">
                <a:sym typeface="Wingdings" panose="05000000000000000000" pitchFamily="2" charset="2"/>
              </a:rPr>
              <a:t> </a:t>
            </a:r>
            <a:r>
              <a:rPr lang="en-US" dirty="0" smtClean="0">
                <a:sym typeface="Wingdings" panose="05000000000000000000" pitchFamily="2" charset="2"/>
              </a:rPr>
              <a:t>in the past</a:t>
            </a:r>
            <a:endParaRPr lang="en-US" dirty="0" smtClean="0"/>
          </a:p>
          <a:p>
            <a:pPr lvl="1">
              <a:buFont typeface="Wingdings" panose="05000000000000000000" pitchFamily="2" charset="2"/>
              <a:buChar char="ü"/>
            </a:pPr>
            <a:r>
              <a:rPr lang="en-US" dirty="0" smtClean="0"/>
              <a:t>Physical (L1D) and Electrical (L1E) scorecard to be developed to rank the integrity of stack and material sensitivity to the architecture. </a:t>
            </a:r>
          </a:p>
          <a:p>
            <a:pPr>
              <a:buFont typeface="Wingdings" panose="05000000000000000000" pitchFamily="2" charset="2"/>
              <a:buChar char="q"/>
            </a:pPr>
            <a:r>
              <a:rPr lang="en-US" dirty="0" smtClean="0"/>
              <a:t>Effectively building pathing finding collateral using other JDP projects </a:t>
            </a:r>
          </a:p>
          <a:p>
            <a:pPr lvl="1">
              <a:buFont typeface="Wingdings" panose="05000000000000000000" pitchFamily="2" charset="2"/>
              <a:buChar char="ü"/>
            </a:pPr>
            <a:r>
              <a:rPr lang="en-US" dirty="0" smtClean="0"/>
              <a:t>5 JDP projects – S15 PG4, S15 PG1, S26, </a:t>
            </a:r>
            <a:r>
              <a:rPr lang="en-US" dirty="0"/>
              <a:t>SSM, </a:t>
            </a:r>
            <a:r>
              <a:rPr lang="en-US" dirty="0" smtClean="0"/>
              <a:t>S37</a:t>
            </a:r>
          </a:p>
          <a:p>
            <a:pPr lvl="1">
              <a:buFont typeface="Wingdings" panose="05000000000000000000" pitchFamily="2" charset="2"/>
              <a:buChar char="ü"/>
            </a:pPr>
            <a:r>
              <a:rPr lang="en-US" dirty="0"/>
              <a:t>C</a:t>
            </a:r>
            <a:r>
              <a:rPr lang="en-US" dirty="0" smtClean="0"/>
              <a:t>ell architecture learning comes from S15 and S26 – what to test and how to score</a:t>
            </a:r>
          </a:p>
          <a:p>
            <a:pPr lvl="1">
              <a:buFont typeface="Wingdings" panose="05000000000000000000" pitchFamily="2" charset="2"/>
              <a:buChar char="ü"/>
            </a:pPr>
            <a:r>
              <a:rPr lang="en-US" dirty="0" smtClean="0"/>
              <a:t>Fully exploit SSM to build pathfinding collateral of scaled cell (L1E)</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February 1,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453215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410C3DF9-E95B-4BDA-A4B6-A3662FD96F64}"/>
</file>

<file path=customXml/itemProps2.xml><?xml version="1.0" encoding="utf-8"?>
<ds:datastoreItem xmlns:ds="http://schemas.openxmlformats.org/officeDocument/2006/customXml" ds:itemID="{480F2634-D980-4B96-BDB8-56AF3433838E}"/>
</file>

<file path=customXml/itemProps3.xml><?xml version="1.0" encoding="utf-8"?>
<ds:datastoreItem xmlns:ds="http://schemas.openxmlformats.org/officeDocument/2006/customXml" ds:itemID="{B022DE92-C025-4647-A71D-6630A38DAD88}"/>
</file>

<file path=docProps/app.xml><?xml version="1.0" encoding="utf-8"?>
<Properties xmlns="http://schemas.openxmlformats.org/officeDocument/2006/extended-properties" xmlns:vt="http://schemas.openxmlformats.org/officeDocument/2006/docPropsVTypes">
  <Template>blank</Template>
  <TotalTime>0</TotalTime>
  <Words>605</Words>
  <Application>Microsoft Office PowerPoint</Application>
  <PresentationFormat>Widescreen</PresentationFormat>
  <Paragraphs>87</Paragraphs>
  <Slides>7</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5" baseType="lpstr">
      <vt:lpstr>Arial</vt:lpstr>
      <vt:lpstr>Calibri</vt:lpstr>
      <vt:lpstr>Segoe UI</vt:lpstr>
      <vt:lpstr>Segoe UI Semibold</vt:lpstr>
      <vt:lpstr>Symbol</vt:lpstr>
      <vt:lpstr>Wingdings</vt:lpstr>
      <vt:lpstr>Micron Nov-2015</vt:lpstr>
      <vt:lpstr>Equation</vt:lpstr>
      <vt:lpstr>On the superposition of time, temperature and cycling effects on the VTH stability</vt:lpstr>
      <vt:lpstr>VTH trend vs the device life time: a holistic figure</vt:lpstr>
      <vt:lpstr>Key-points of the strategy to control the VTH</vt:lpstr>
      <vt:lpstr>Switching model understanding</vt:lpstr>
      <vt:lpstr>The key role of the process on drift performances</vt:lpstr>
      <vt:lpstr>VT evolution: 30S goal</vt:lpstr>
      <vt:lpstr>Integrated 30s Pathfinding Strategy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2017-01-13T14:03:37Z</dcterms:created>
  <dcterms:modified xsi:type="dcterms:W3CDTF">2017-02-01T17:31:29Z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