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6.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10"/>
  </p:notesMasterIdLst>
  <p:sldIdLst>
    <p:sldId id="300" r:id="rId2"/>
    <p:sldId id="319" r:id="rId3"/>
    <p:sldId id="329" r:id="rId4"/>
    <p:sldId id="325" r:id="rId5"/>
    <p:sldId id="326" r:id="rId6"/>
    <p:sldId id="312" r:id="rId7"/>
    <p:sldId id="324" r:id="rId8"/>
    <p:sldId id="328" r:id="rId9"/>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6FF"/>
    <a:srgbClr val="3399FF"/>
    <a:srgbClr val="00A7E0"/>
    <a:srgbClr val="FF6600"/>
    <a:srgbClr val="FFFFCC"/>
    <a:srgbClr val="FF9900"/>
    <a:srgbClr val="45B4FF"/>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81" autoAdjust="0"/>
  </p:normalViewPr>
  <p:slideViewPr>
    <p:cSldViewPr snapToGrid="0">
      <p:cViewPr varScale="1">
        <p:scale>
          <a:sx n="114" d="100"/>
          <a:sy n="114" d="100"/>
        </p:scale>
        <p:origin x="858" y="114"/>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B40669C-9E7F-40B6-AA24-95609E538717}" type="datetimeFigureOut">
              <a:rPr lang="en-US" smtClean="0"/>
              <a:t>1/31/2017</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3</a:t>
            </a:fld>
            <a:endParaRPr lang="en-US"/>
          </a:p>
        </p:txBody>
      </p:sp>
    </p:spTree>
    <p:extLst>
      <p:ext uri="{BB962C8B-B14F-4D97-AF65-F5344CB8AC3E}">
        <p14:creationId xmlns:p14="http://schemas.microsoft.com/office/powerpoint/2010/main" val="326674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2017</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2017</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2017</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2017</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2017</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2017</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2017</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2017</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2017</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January 31, 2017</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0.png"/><Relationship Id="rId7" Type="http://schemas.openxmlformats.org/officeDocument/2006/relationships/image" Target="../media/image8.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8156384" cy="1734724"/>
          </a:xfrm>
        </p:spPr>
        <p:txBody>
          <a:bodyPr>
            <a:normAutofit fontScale="90000"/>
          </a:bodyPr>
          <a:lstStyle/>
          <a:p>
            <a:r>
              <a:rPr lang="en-US" dirty="0"/>
              <a:t>Predictability of the V</a:t>
            </a:r>
            <a:r>
              <a:rPr lang="en-US" baseline="-25000" dirty="0"/>
              <a:t>TH</a:t>
            </a:r>
            <a:r>
              <a:rPr lang="en-US" dirty="0"/>
              <a:t> drift </a:t>
            </a:r>
            <a:r>
              <a:rPr lang="en-US" dirty="0" smtClean="0"/>
              <a:t>as superposition of time and temperature effects</a:t>
            </a:r>
            <a:endParaRPr lang="en-US" dirty="0"/>
          </a:p>
        </p:txBody>
      </p:sp>
      <p:sp>
        <p:nvSpPr>
          <p:cNvPr id="4" name="Text Placeholder 3"/>
          <p:cNvSpPr>
            <a:spLocks noGrp="1"/>
          </p:cNvSpPr>
          <p:nvPr>
            <p:ph type="body" sz="quarter" idx="10"/>
          </p:nvPr>
        </p:nvSpPr>
        <p:spPr>
          <a:xfrm>
            <a:off x="962902" y="2889332"/>
            <a:ext cx="8013318" cy="762000"/>
          </a:xfrm>
        </p:spPr>
        <p:txBody>
          <a:bodyPr>
            <a:normAutofit fontScale="85000" lnSpcReduction="10000"/>
          </a:bodyPr>
          <a:lstStyle/>
          <a:p>
            <a:r>
              <a:rPr lang="en-US" dirty="0" smtClean="0"/>
              <a:t>…towards reliability models for the V</a:t>
            </a:r>
            <a:r>
              <a:rPr lang="en-US" baseline="-25000" dirty="0" smtClean="0"/>
              <a:t>T </a:t>
            </a:r>
            <a:r>
              <a:rPr lang="en-US" dirty="0" smtClean="0"/>
              <a:t>control </a:t>
            </a:r>
            <a:endParaRPr lang="en-US" dirty="0"/>
          </a:p>
        </p:txBody>
      </p:sp>
      <p:sp>
        <p:nvSpPr>
          <p:cNvPr id="5" name="Text Placeholder 4"/>
          <p:cNvSpPr>
            <a:spLocks noGrp="1"/>
          </p:cNvSpPr>
          <p:nvPr>
            <p:ph type="body" sz="quarter" idx="12"/>
          </p:nvPr>
        </p:nvSpPr>
        <p:spPr/>
        <p:txBody>
          <a:bodyPr/>
          <a:lstStyle/>
          <a:p>
            <a:r>
              <a:rPr lang="en-US" dirty="0" smtClean="0"/>
              <a:t>Paolo and Joe</a:t>
            </a:r>
            <a:endParaRPr lang="en-US" dirty="0"/>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910984" y="1172542"/>
            <a:ext cx="10375904" cy="4418635"/>
          </a:xfrm>
        </p:spPr>
        <p:txBody>
          <a:bodyPr/>
          <a:lstStyle/>
          <a:p>
            <a:pPr marL="365760" indent="-365760">
              <a:buFont typeface="Wingdings" panose="05000000000000000000" pitchFamily="2" charset="2"/>
              <a:buChar char="q"/>
            </a:pPr>
            <a:r>
              <a:rPr lang="en-US" dirty="0" smtClean="0"/>
              <a:t>Long time Drift predictability is a key parameter to be considered in the RWB computation given the peculiar specs of different </a:t>
            </a:r>
            <a:r>
              <a:rPr lang="en-US" dirty="0" err="1" smtClean="0"/>
              <a:t>SxP</a:t>
            </a:r>
            <a:r>
              <a:rPr lang="en-US" dirty="0" smtClean="0"/>
              <a:t> applications</a:t>
            </a:r>
          </a:p>
          <a:p>
            <a:pPr marL="365760" indent="-365760">
              <a:buFont typeface="Wingdings" panose="05000000000000000000" pitchFamily="2" charset="2"/>
              <a:buChar char="q"/>
            </a:pPr>
            <a:r>
              <a:rPr lang="en-US" dirty="0" smtClean="0"/>
              <a:t>Here we conclude that the so called ‘Energy front’ model is the correct one modeling approach to predict the long time drift at a certain </a:t>
            </a:r>
            <a:r>
              <a:rPr lang="en-US" i="1" dirty="0" err="1" smtClean="0"/>
              <a:t>T</a:t>
            </a:r>
            <a:r>
              <a:rPr lang="en-US" i="1" baseline="-25000" dirty="0" err="1" smtClean="0"/>
              <a:t>ref</a:t>
            </a:r>
            <a:r>
              <a:rPr lang="en-US" dirty="0" smtClean="0"/>
              <a:t> required by the product/application</a:t>
            </a:r>
          </a:p>
          <a:p>
            <a:pPr marL="0" indent="0">
              <a:buNone/>
            </a:pPr>
            <a:endParaRPr lang="en-US" dirty="0" smtClean="0"/>
          </a:p>
          <a:p>
            <a:pPr marL="365760" indent="-365760">
              <a:buFont typeface="Wingdings" panose="05000000000000000000" pitchFamily="2" charset="2"/>
              <a:buChar char="q"/>
            </a:pPr>
            <a:r>
              <a:rPr lang="en-US" dirty="0" smtClean="0"/>
              <a:t>Use temperature accelerated drift measurements and predict the long time drift at </a:t>
            </a:r>
            <a:r>
              <a:rPr lang="en-US" i="1" dirty="0" err="1"/>
              <a:t>T</a:t>
            </a:r>
            <a:r>
              <a:rPr lang="en-US" i="1" baseline="-25000" dirty="0" err="1"/>
              <a:t>ref</a:t>
            </a:r>
            <a:r>
              <a:rPr lang="en-US" dirty="0"/>
              <a:t> </a:t>
            </a:r>
            <a:r>
              <a:rPr lang="en-US" dirty="0" smtClean="0"/>
              <a:t>by means of the Energy front model normalization</a:t>
            </a:r>
          </a:p>
          <a:p>
            <a:pPr marL="365760" indent="-365760">
              <a:buFont typeface="Wingdings" panose="05000000000000000000" pitchFamily="2" charset="2"/>
              <a:buChar char="q"/>
            </a:pPr>
            <a:r>
              <a:rPr lang="en-US" dirty="0" smtClean="0"/>
              <a:t>Continue the modeling activity to better understand the super-linear relation between Drift and equivalent time</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January 31,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8" name="Title 1"/>
          <p:cNvSpPr txBox="1">
            <a:spLocks/>
          </p:cNvSpPr>
          <p:nvPr/>
        </p:nvSpPr>
        <p:spPr>
          <a:xfrm>
            <a:off x="934197" y="3162541"/>
            <a:ext cx="10375902" cy="932313"/>
          </a:xfrm>
          <a:prstGeom prst="rect">
            <a:avLst/>
          </a:prstGeom>
        </p:spPr>
        <p:txBody>
          <a:bodyPr vert="horz" lIns="0" tIns="0" rIns="0" bIns="45720" rtlCol="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Recommendation</a:t>
            </a:r>
            <a:endParaRPr lang="en-US" dirty="0"/>
          </a:p>
        </p:txBody>
      </p:sp>
    </p:spTree>
    <p:extLst>
      <p:ext uri="{BB962C8B-B14F-4D97-AF65-F5344CB8AC3E}">
        <p14:creationId xmlns:p14="http://schemas.microsoft.com/office/powerpoint/2010/main" val="4072033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a:t>
            </a:r>
            <a:endParaRPr lang="en-US" dirty="0"/>
          </a:p>
        </p:txBody>
      </p:sp>
      <p:sp>
        <p:nvSpPr>
          <p:cNvPr id="34" name="Date Placeholder 33"/>
          <p:cNvSpPr>
            <a:spLocks noGrp="1"/>
          </p:cNvSpPr>
          <p:nvPr>
            <p:ph type="dt" sz="half" idx="2"/>
          </p:nvPr>
        </p:nvSpPr>
        <p:spPr>
          <a:xfrm>
            <a:off x="3290570" y="6363151"/>
            <a:ext cx="1348740" cy="228600"/>
          </a:xfrm>
        </p:spPr>
        <p:txBody>
          <a:bodyPr/>
          <a:lstStyle/>
          <a:p>
            <a:fld id="{816EFC11-76F3-42BC-AE41-47369BD27274}" type="datetime4">
              <a:rPr lang="en-US" smtClean="0"/>
              <a:t>January 31, 2017</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3</a:t>
            </a:fld>
            <a:endParaRPr lang="en-US" dirty="0"/>
          </a:p>
        </p:txBody>
      </p:sp>
      <p:sp>
        <p:nvSpPr>
          <p:cNvPr id="35" name="Footer Placeholder 34"/>
          <p:cNvSpPr>
            <a:spLocks noGrp="1"/>
          </p:cNvSpPr>
          <p:nvPr>
            <p:ph type="ftr" sz="quarter" idx="12"/>
          </p:nvPr>
        </p:nvSpPr>
        <p:spPr/>
        <p:txBody>
          <a:bodyPr/>
          <a:lstStyle/>
          <a:p>
            <a:r>
              <a:rPr lang="en-US"/>
              <a:t>|  Micron Confidential</a:t>
            </a:r>
            <a:endParaRPr lang="en-US" dirty="0"/>
          </a:p>
        </p:txBody>
      </p:sp>
      <p:sp>
        <p:nvSpPr>
          <p:cNvPr id="10" name="Text Placeholder 9"/>
          <p:cNvSpPr>
            <a:spLocks noGrp="1"/>
          </p:cNvSpPr>
          <p:nvPr>
            <p:ph type="body" sz="quarter" idx="14"/>
          </p:nvPr>
        </p:nvSpPr>
        <p:spPr/>
        <p:txBody>
          <a:bodyPr/>
          <a:lstStyle/>
          <a:p>
            <a:endParaRPr lang="en-US"/>
          </a:p>
        </p:txBody>
      </p:sp>
      <p:sp>
        <p:nvSpPr>
          <p:cNvPr id="45" name="TextBox 44"/>
          <p:cNvSpPr txBox="1"/>
          <p:nvPr/>
        </p:nvSpPr>
        <p:spPr>
          <a:xfrm>
            <a:off x="554818" y="1124533"/>
            <a:ext cx="6143438" cy="4499693"/>
          </a:xfrm>
          <a:prstGeom prst="rect">
            <a:avLst/>
          </a:prstGeom>
          <a:noFill/>
        </p:spPr>
        <p:txBody>
          <a:bodyPr wrap="square">
            <a:spAutoFit/>
          </a:bodyPr>
          <a:lstStyle/>
          <a:p>
            <a:pPr marL="285750" indent="-285750">
              <a:lnSpc>
                <a:spcPct val="110000"/>
              </a:lnSpc>
              <a:spcBef>
                <a:spcPts val="600"/>
              </a:spcBef>
              <a:buClr>
                <a:srgbClr val="0033CC"/>
              </a:buClr>
              <a:buFont typeface="Wingdings" panose="05000000000000000000" pitchFamily="2" charset="2"/>
              <a:buChar char="q"/>
              <a:defRPr/>
            </a:pPr>
            <a:r>
              <a:rPr lang="it-IT" dirty="0" smtClean="0">
                <a:solidFill>
                  <a:schemeClr val="tx1"/>
                </a:solidFill>
              </a:rPr>
              <a:t>Experimental data of </a:t>
            </a:r>
            <a:r>
              <a:rPr lang="it-IT" dirty="0" smtClean="0"/>
              <a:t>V</a:t>
            </a:r>
            <a:r>
              <a:rPr lang="it-IT" baseline="-25000" dirty="0" smtClean="0"/>
              <a:t>T</a:t>
            </a:r>
            <a:r>
              <a:rPr lang="it-IT" dirty="0" smtClean="0">
                <a:solidFill>
                  <a:schemeClr val="tx1"/>
                </a:solidFill>
              </a:rPr>
              <a:t> drift have been collected at different temperatures (0, 30, 50, 70, 85</a:t>
            </a:r>
            <a:r>
              <a:rPr lang="it-IT" dirty="0"/>
              <a:t>, 125°C</a:t>
            </a:r>
            <a:r>
              <a:rPr lang="it-IT" dirty="0" smtClean="0">
                <a:solidFill>
                  <a:schemeClr val="tx1"/>
                </a:solidFill>
              </a:rPr>
              <a:t>) – and subsiquently also at higher temperature (150</a:t>
            </a:r>
            <a:r>
              <a:rPr lang="it-IT" dirty="0"/>
              <a:t>, 250°C</a:t>
            </a:r>
            <a:r>
              <a:rPr lang="it-IT" dirty="0" smtClean="0">
                <a:solidFill>
                  <a:schemeClr val="tx1"/>
                </a:solidFill>
              </a:rPr>
              <a:t>) in a wide range of tmes: 10s up to 48hrs sec </a:t>
            </a:r>
          </a:p>
          <a:p>
            <a:pPr marL="285750" indent="-285750">
              <a:lnSpc>
                <a:spcPct val="110000"/>
              </a:lnSpc>
              <a:spcBef>
                <a:spcPts val="600"/>
              </a:spcBef>
              <a:buClr>
                <a:srgbClr val="0033CC"/>
              </a:buClr>
              <a:buFont typeface="Wingdings" panose="05000000000000000000" pitchFamily="2" charset="2"/>
              <a:buChar char="q"/>
              <a:defRPr/>
            </a:pPr>
            <a:r>
              <a:rPr lang="it-IT" dirty="0" smtClean="0">
                <a:solidFill>
                  <a:schemeClr val="tx1"/>
                </a:solidFill>
              </a:rPr>
              <a:t>R</a:t>
            </a:r>
            <a:r>
              <a:rPr lang="it-IT" dirty="0" smtClean="0"/>
              <a:t>eadout of V</a:t>
            </a:r>
            <a:r>
              <a:rPr lang="it-IT" baseline="-25000" dirty="0" smtClean="0">
                <a:solidFill>
                  <a:schemeClr val="tx1"/>
                </a:solidFill>
              </a:rPr>
              <a:t>TH</a:t>
            </a:r>
            <a:r>
              <a:rPr lang="it-IT" dirty="0" smtClean="0">
                <a:solidFill>
                  <a:schemeClr val="tx1"/>
                </a:solidFill>
              </a:rPr>
              <a:t> was at the same temperature </a:t>
            </a:r>
            <a:r>
              <a:rPr lang="it-IT" dirty="0"/>
              <a:t>of </a:t>
            </a:r>
            <a:r>
              <a:rPr lang="it-IT" dirty="0" smtClean="0"/>
              <a:t>annealing</a:t>
            </a:r>
            <a:r>
              <a:rPr lang="it-IT" dirty="0" smtClean="0">
                <a:solidFill>
                  <a:schemeClr val="tx1"/>
                </a:solidFill>
              </a:rPr>
              <a:t> </a:t>
            </a:r>
            <a:r>
              <a:rPr lang="it-IT" dirty="0" smtClean="0">
                <a:solidFill>
                  <a:schemeClr val="tx1"/>
                </a:solidFill>
              </a:rPr>
              <a:t>for T&lt;125</a:t>
            </a:r>
            <a:r>
              <a:rPr lang="it-IT" dirty="0"/>
              <a:t>°</a:t>
            </a:r>
            <a:r>
              <a:rPr lang="it-IT" dirty="0" smtClean="0">
                <a:solidFill>
                  <a:schemeClr val="tx1"/>
                </a:solidFill>
              </a:rPr>
              <a:t>C </a:t>
            </a:r>
            <a:r>
              <a:rPr lang="it-IT" dirty="0" smtClean="0">
                <a:solidFill>
                  <a:schemeClr val="tx1"/>
                </a:solidFill>
                <a:sym typeface="Wingdings" panose="05000000000000000000" pitchFamily="2" charset="2"/>
              </a:rPr>
              <a:t> </a:t>
            </a:r>
            <a:r>
              <a:rPr lang="it-IT" dirty="0" smtClean="0">
                <a:solidFill>
                  <a:schemeClr val="tx1"/>
                </a:solidFill>
                <a:sym typeface="Wingdings" panose="05000000000000000000" pitchFamily="2" charset="2"/>
              </a:rPr>
              <a:t>this is </a:t>
            </a:r>
            <a:r>
              <a:rPr lang="it-IT" dirty="0" smtClean="0">
                <a:solidFill>
                  <a:schemeClr val="tx1"/>
                </a:solidFill>
                <a:sym typeface="Wingdings" panose="05000000000000000000" pitchFamily="2" charset="2"/>
              </a:rPr>
              <a:t>not </a:t>
            </a:r>
            <a:r>
              <a:rPr lang="it-IT" dirty="0" smtClean="0">
                <a:solidFill>
                  <a:schemeClr val="tx1"/>
                </a:solidFill>
                <a:sym typeface="Wingdings" panose="05000000000000000000" pitchFamily="2" charset="2"/>
              </a:rPr>
              <a:t>an issue, since the V</a:t>
            </a:r>
            <a:r>
              <a:rPr lang="it-IT" baseline="-25000" dirty="0" smtClean="0">
                <a:solidFill>
                  <a:schemeClr val="tx1"/>
                </a:solidFill>
                <a:sym typeface="Wingdings" panose="05000000000000000000" pitchFamily="2" charset="2"/>
              </a:rPr>
              <a:t>T</a:t>
            </a:r>
            <a:r>
              <a:rPr lang="it-IT" dirty="0" smtClean="0">
                <a:solidFill>
                  <a:schemeClr val="tx1"/>
                </a:solidFill>
                <a:sym typeface="Wingdings" panose="05000000000000000000" pitchFamily="2" charset="2"/>
              </a:rPr>
              <a:t> tempco is not affected by drift  </a:t>
            </a:r>
            <a:endParaRPr lang="it-IT" dirty="0" smtClean="0">
              <a:solidFill>
                <a:schemeClr val="tx1"/>
              </a:solidFill>
            </a:endParaRPr>
          </a:p>
          <a:p>
            <a:pPr marL="285750" indent="-285750">
              <a:lnSpc>
                <a:spcPct val="110000"/>
              </a:lnSpc>
              <a:spcBef>
                <a:spcPts val="600"/>
              </a:spcBef>
              <a:buClr>
                <a:srgbClr val="0033CC"/>
              </a:buClr>
              <a:buFont typeface="Wingdings" panose="05000000000000000000" pitchFamily="2" charset="2"/>
              <a:buChar char="q"/>
              <a:defRPr/>
            </a:pPr>
            <a:r>
              <a:rPr lang="it-IT" dirty="0" smtClean="0"/>
              <a:t>Some features coming out from data:</a:t>
            </a:r>
          </a:p>
          <a:p>
            <a:pPr marL="800100" lvl="1" indent="-342900">
              <a:spcBef>
                <a:spcPts val="400"/>
              </a:spcBef>
              <a:buClr>
                <a:srgbClr val="0033CC"/>
              </a:buClr>
              <a:buFont typeface="+mj-lt"/>
              <a:buAutoNum type="arabicPeriod"/>
              <a:defRPr/>
            </a:pPr>
            <a:r>
              <a:rPr lang="it-IT" dirty="0" smtClean="0">
                <a:solidFill>
                  <a:schemeClr val="tx1"/>
                </a:solidFill>
              </a:rPr>
              <a:t>1</a:t>
            </a:r>
            <a:r>
              <a:rPr lang="it-IT" dirty="0" smtClean="0">
                <a:solidFill>
                  <a:schemeClr val="tx1"/>
                </a:solidFill>
                <a:latin typeface="Symbol" panose="05050102010706020507" pitchFamily="18" charset="2"/>
              </a:rPr>
              <a:t>m</a:t>
            </a:r>
            <a:r>
              <a:rPr lang="it-IT" dirty="0" smtClean="0">
                <a:solidFill>
                  <a:schemeClr val="tx1"/>
                </a:solidFill>
              </a:rPr>
              <a:t>s V</a:t>
            </a:r>
            <a:r>
              <a:rPr lang="it-IT" baseline="-25000" dirty="0" smtClean="0">
                <a:solidFill>
                  <a:schemeClr val="tx1"/>
                </a:solidFill>
              </a:rPr>
              <a:t>TH</a:t>
            </a:r>
            <a:r>
              <a:rPr lang="it-IT" dirty="0" smtClean="0">
                <a:solidFill>
                  <a:schemeClr val="tx1"/>
                </a:solidFill>
              </a:rPr>
              <a:t> linearly decreases increasing T (see back-up slide)</a:t>
            </a:r>
          </a:p>
          <a:p>
            <a:pPr marL="800100" lvl="1" indent="-342900">
              <a:spcBef>
                <a:spcPts val="400"/>
              </a:spcBef>
              <a:buClr>
                <a:srgbClr val="0033CC"/>
              </a:buClr>
              <a:buFont typeface="+mj-lt"/>
              <a:buAutoNum type="arabicPeriod"/>
              <a:defRPr/>
            </a:pPr>
            <a:r>
              <a:rPr lang="it-IT" dirty="0" smtClean="0"/>
              <a:t>The piece wise trend up to 10 min returns an </a:t>
            </a:r>
            <a:r>
              <a:rPr lang="it-IT" dirty="0"/>
              <a:t>approximatively </a:t>
            </a:r>
            <a:r>
              <a:rPr lang="it-IT" dirty="0" smtClean="0"/>
              <a:t>temperature independent start time</a:t>
            </a:r>
          </a:p>
          <a:p>
            <a:pPr marL="800100" lvl="1" indent="-342900">
              <a:spcBef>
                <a:spcPts val="400"/>
              </a:spcBef>
              <a:buClr>
                <a:srgbClr val="0033CC"/>
              </a:buClr>
              <a:buFont typeface="+mj-lt"/>
              <a:buAutoNum type="arabicPeriod"/>
              <a:defRPr/>
            </a:pPr>
            <a:r>
              <a:rPr lang="it-IT" dirty="0" smtClean="0"/>
              <a:t>The drift coefficient increases (~ linearly) with T</a:t>
            </a:r>
            <a:endParaRPr lang="it-IT" dirty="0"/>
          </a:p>
        </p:txBody>
      </p:sp>
      <p:pic>
        <p:nvPicPr>
          <p:cNvPr id="24" name="Picture 23"/>
          <p:cNvPicPr>
            <a:picLocks noChangeAspect="1"/>
          </p:cNvPicPr>
          <p:nvPr/>
        </p:nvPicPr>
        <p:blipFill rotWithShape="1">
          <a:blip r:embed="rId3"/>
          <a:srcRect b="2084"/>
          <a:stretch/>
        </p:blipFill>
        <p:spPr>
          <a:xfrm>
            <a:off x="7000372" y="3405456"/>
            <a:ext cx="4556324" cy="2830092"/>
          </a:xfrm>
          <a:prstGeom prst="rect">
            <a:avLst/>
          </a:prstGeom>
        </p:spPr>
      </p:pic>
      <p:pic>
        <p:nvPicPr>
          <p:cNvPr id="3" name="Picture 2"/>
          <p:cNvPicPr>
            <a:picLocks noChangeAspect="1"/>
          </p:cNvPicPr>
          <p:nvPr/>
        </p:nvPicPr>
        <p:blipFill>
          <a:blip r:embed="rId4"/>
          <a:stretch>
            <a:fillRect/>
          </a:stretch>
        </p:blipFill>
        <p:spPr>
          <a:xfrm>
            <a:off x="7022405" y="348243"/>
            <a:ext cx="4479206" cy="2971545"/>
          </a:xfrm>
          <a:prstGeom prst="rect">
            <a:avLst/>
          </a:prstGeom>
        </p:spPr>
      </p:pic>
      <p:sp>
        <p:nvSpPr>
          <p:cNvPr id="6" name="Rectangle 5"/>
          <p:cNvSpPr/>
          <p:nvPr/>
        </p:nvSpPr>
        <p:spPr>
          <a:xfrm>
            <a:off x="678201" y="5775971"/>
            <a:ext cx="6171113" cy="369332"/>
          </a:xfrm>
          <a:prstGeom prst="rect">
            <a:avLst/>
          </a:prstGeom>
        </p:spPr>
        <p:txBody>
          <a:bodyPr wrap="none">
            <a:spAutoFit/>
          </a:bodyPr>
          <a:lstStyle/>
          <a:p>
            <a:r>
              <a:rPr lang="it-IT" dirty="0" smtClean="0"/>
              <a:t>These data have been used to for the cross </a:t>
            </a:r>
            <a:r>
              <a:rPr lang="it-IT" i="1" dirty="0" smtClean="0"/>
              <a:t>t</a:t>
            </a:r>
            <a:r>
              <a:rPr lang="it-IT" dirty="0" smtClean="0"/>
              <a:t> and </a:t>
            </a:r>
            <a:r>
              <a:rPr lang="it-IT" i="1" dirty="0" smtClean="0"/>
              <a:t>T</a:t>
            </a:r>
            <a:r>
              <a:rPr lang="it-IT" dirty="0" smtClean="0"/>
              <a:t> V</a:t>
            </a:r>
            <a:r>
              <a:rPr lang="it-IT" baseline="-25000" dirty="0" smtClean="0"/>
              <a:t>T</a:t>
            </a:r>
            <a:r>
              <a:rPr lang="it-IT" dirty="0" smtClean="0"/>
              <a:t>-drift</a:t>
            </a:r>
            <a:endParaRPr lang="en-US" dirty="0"/>
          </a:p>
        </p:txBody>
      </p:sp>
    </p:spTree>
    <p:extLst>
      <p:ext uri="{BB962C8B-B14F-4D97-AF65-F5344CB8AC3E}">
        <p14:creationId xmlns:p14="http://schemas.microsoft.com/office/powerpoint/2010/main" val="428706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22034"/>
            <a:ext cx="10375902" cy="932313"/>
          </a:xfrm>
        </p:spPr>
        <p:txBody>
          <a:bodyPr>
            <a:normAutofit/>
          </a:bodyPr>
          <a:lstStyle/>
          <a:p>
            <a:r>
              <a:rPr lang="en-US" dirty="0" smtClean="0"/>
              <a:t>Two different models in comparison:</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January 31,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15" name="TextBox 14"/>
          <p:cNvSpPr txBox="1"/>
          <p:nvPr/>
        </p:nvSpPr>
        <p:spPr>
          <a:xfrm>
            <a:off x="959883" y="1400494"/>
            <a:ext cx="5006906" cy="923330"/>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The basic assumption of this model is to have a unique Two-Level-System (TLS</a:t>
            </a:r>
            <a:r>
              <a:rPr lang="en-US" dirty="0">
                <a:latin typeface="Segoe UI" panose="020B0502040204020203" pitchFamily="34" charset="0"/>
                <a:cs typeface="Segoe UI" panose="020B0502040204020203" pitchFamily="34" charset="0"/>
              </a:rPr>
              <a:t>) for SR with </a:t>
            </a:r>
            <a:r>
              <a:rPr lang="en-US" dirty="0" smtClean="0">
                <a:latin typeface="Segoe UI" panose="020B0502040204020203" pitchFamily="34" charset="0"/>
                <a:cs typeface="Segoe UI" panose="020B0502040204020203" pitchFamily="34" charset="0"/>
              </a:rPr>
              <a:t>ONLY ONE activation energy E</a:t>
            </a:r>
            <a:r>
              <a:rPr lang="en-US" baseline="-25000" dirty="0" smtClean="0">
                <a:latin typeface="Segoe UI" panose="020B0502040204020203" pitchFamily="34" charset="0"/>
                <a:cs typeface="Segoe UI" panose="020B0502040204020203" pitchFamily="34" charset="0"/>
              </a:rPr>
              <a:t>A</a:t>
            </a:r>
            <a:r>
              <a:rPr lang="en-US" dirty="0" smtClean="0">
                <a:latin typeface="Segoe UI" panose="020B0502040204020203" pitchFamily="34" charset="0"/>
                <a:cs typeface="Segoe UI" panose="020B0502040204020203" pitchFamily="34" charset="0"/>
              </a:rPr>
              <a:t>:</a:t>
            </a:r>
          </a:p>
        </p:txBody>
      </p:sp>
      <p:sp>
        <p:nvSpPr>
          <p:cNvPr id="16" name="TextBox 15"/>
          <p:cNvSpPr txBox="1"/>
          <p:nvPr/>
        </p:nvSpPr>
        <p:spPr>
          <a:xfrm>
            <a:off x="6225424" y="1400494"/>
            <a:ext cx="5413537"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The basic assumption of this model </a:t>
            </a:r>
            <a:r>
              <a:rPr lang="en-US" dirty="0" smtClean="0">
                <a:latin typeface="Segoe UI" panose="020B0502040204020203" pitchFamily="34" charset="0"/>
                <a:cs typeface="Segoe UI" panose="020B0502040204020203" pitchFamily="34" charset="0"/>
              </a:rPr>
              <a:t>that the amorphous network is </a:t>
            </a:r>
            <a:r>
              <a:rPr lang="en-US" dirty="0" smtClean="0"/>
              <a:t>an </a:t>
            </a:r>
            <a:r>
              <a:rPr lang="en-US" dirty="0"/>
              <a:t>ensemble of Two-level-Systems (TLS</a:t>
            </a:r>
            <a:r>
              <a:rPr lang="en-US" dirty="0" smtClean="0"/>
              <a:t>) with a continuous spectrum of E</a:t>
            </a:r>
            <a:r>
              <a:rPr lang="en-US" baseline="-25000" dirty="0" smtClean="0"/>
              <a:t>A</a:t>
            </a:r>
            <a:r>
              <a:rPr lang="en-US" dirty="0" smtClean="0"/>
              <a:t>:</a:t>
            </a:r>
          </a:p>
        </p:txBody>
      </p:sp>
      <p:sp>
        <p:nvSpPr>
          <p:cNvPr id="18" name="TextBox 17"/>
          <p:cNvSpPr txBox="1"/>
          <p:nvPr/>
        </p:nvSpPr>
        <p:spPr>
          <a:xfrm>
            <a:off x="7880011" y="5939648"/>
            <a:ext cx="3539768" cy="307777"/>
          </a:xfrm>
          <a:prstGeom prst="rect">
            <a:avLst/>
          </a:prstGeom>
          <a:noFill/>
        </p:spPr>
        <p:txBody>
          <a:bodyPr wrap="square" rtlCol="0">
            <a:spAutoFit/>
          </a:bodyPr>
          <a:lstStyle/>
          <a:p>
            <a:r>
              <a:rPr lang="en-US" sz="1400" dirty="0" smtClean="0">
                <a:latin typeface="Segoe UI" panose="020B0502040204020203" pitchFamily="34" charset="0"/>
                <a:cs typeface="Segoe UI" panose="020B0502040204020203" pitchFamily="34" charset="0"/>
              </a:rPr>
              <a:t>Ref. D. Ielmini et al., APL 92, 193511 (2008) </a:t>
            </a:r>
          </a:p>
        </p:txBody>
      </p:sp>
      <p:sp>
        <p:nvSpPr>
          <p:cNvPr id="38" name="TextBox 37"/>
          <p:cNvSpPr txBox="1"/>
          <p:nvPr/>
        </p:nvSpPr>
        <p:spPr>
          <a:xfrm>
            <a:off x="2121366" y="976381"/>
            <a:ext cx="2073280" cy="369332"/>
          </a:xfrm>
          <a:prstGeom prst="rect">
            <a:avLst/>
          </a:prstGeom>
          <a:noFill/>
        </p:spPr>
        <p:txBody>
          <a:bodyPr wrap="square" rtlCol="0">
            <a:spAutoFit/>
          </a:bodyPr>
          <a:lstStyle/>
          <a:p>
            <a:r>
              <a:rPr lang="en-US" b="1" i="1" dirty="0" smtClean="0">
                <a:latin typeface="Segoe UI" panose="020B0502040204020203" pitchFamily="34" charset="0"/>
                <a:cs typeface="Segoe UI" panose="020B0502040204020203" pitchFamily="34" charset="0"/>
              </a:rPr>
              <a:t>Single E</a:t>
            </a:r>
            <a:r>
              <a:rPr lang="en-US" b="1" i="1" baseline="-25000" dirty="0" smtClean="0">
                <a:latin typeface="Segoe UI" panose="020B0502040204020203" pitchFamily="34" charset="0"/>
                <a:cs typeface="Segoe UI" panose="020B0502040204020203" pitchFamily="34" charset="0"/>
              </a:rPr>
              <a:t>A</a:t>
            </a:r>
            <a:r>
              <a:rPr lang="en-US" b="1" i="1" dirty="0" smtClean="0">
                <a:latin typeface="Segoe UI" panose="020B0502040204020203" pitchFamily="34" charset="0"/>
                <a:cs typeface="Segoe UI" panose="020B0502040204020203" pitchFamily="34" charset="0"/>
              </a:rPr>
              <a:t> model:</a:t>
            </a:r>
          </a:p>
        </p:txBody>
      </p:sp>
      <p:sp>
        <p:nvSpPr>
          <p:cNvPr id="39" name="TextBox 38"/>
          <p:cNvSpPr txBox="1"/>
          <p:nvPr/>
        </p:nvSpPr>
        <p:spPr>
          <a:xfrm>
            <a:off x="7518232" y="998415"/>
            <a:ext cx="2651886" cy="369332"/>
          </a:xfrm>
          <a:prstGeom prst="rect">
            <a:avLst/>
          </a:prstGeom>
          <a:noFill/>
        </p:spPr>
        <p:txBody>
          <a:bodyPr wrap="square" rtlCol="0">
            <a:spAutoFit/>
          </a:bodyPr>
          <a:lstStyle/>
          <a:p>
            <a:r>
              <a:rPr lang="en-US" b="1" i="1" dirty="0" smtClean="0">
                <a:latin typeface="Segoe UI" panose="020B0502040204020203" pitchFamily="34" charset="0"/>
                <a:cs typeface="Segoe UI" panose="020B0502040204020203" pitchFamily="34" charset="0"/>
              </a:rPr>
              <a:t>Energy front model:</a:t>
            </a:r>
          </a:p>
        </p:txBody>
      </p:sp>
      <p:sp>
        <p:nvSpPr>
          <p:cNvPr id="41" name="TextBox 40"/>
          <p:cNvSpPr txBox="1"/>
          <p:nvPr/>
        </p:nvSpPr>
        <p:spPr>
          <a:xfrm>
            <a:off x="6289759" y="4471861"/>
            <a:ext cx="5261649" cy="1323439"/>
          </a:xfrm>
          <a:prstGeom prst="rect">
            <a:avLst/>
          </a:prstGeom>
          <a:noFill/>
        </p:spPr>
        <p:txBody>
          <a:bodyPr wrap="square" rtlCol="0">
            <a:spAutoFit/>
          </a:bodyPr>
          <a:lstStyle/>
          <a:p>
            <a:r>
              <a:rPr lang="en-US" sz="1600" dirty="0" smtClean="0">
                <a:latin typeface="Segoe UI" panose="020B0502040204020203" pitchFamily="34" charset="0"/>
                <a:cs typeface="Segoe UI" panose="020B0502040204020203" pitchFamily="34" charset="0"/>
              </a:rPr>
              <a:t>The continuous E</a:t>
            </a:r>
            <a:r>
              <a:rPr lang="en-US" sz="1600" baseline="-25000" dirty="0" smtClean="0">
                <a:latin typeface="Segoe UI" panose="020B0502040204020203" pitchFamily="34" charset="0"/>
                <a:cs typeface="Segoe UI" panose="020B0502040204020203" pitchFamily="34" charset="0"/>
              </a:rPr>
              <a:t>A</a:t>
            </a:r>
            <a:r>
              <a:rPr lang="en-US" sz="1600" dirty="0" smtClean="0">
                <a:latin typeface="Segoe UI" panose="020B0502040204020203" pitchFamily="34" charset="0"/>
                <a:cs typeface="Segoe UI" panose="020B0502040204020203" pitchFamily="34" charset="0"/>
              </a:rPr>
              <a:t> distributed spectrum (here as uniform distribution) is spanned by the energy front that proceeds as</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that will promote relaxation, at the beginning of the lower energy ‘defects’, then, progressively, of the higher energy </a:t>
            </a:r>
            <a:r>
              <a:rPr lang="en-US" sz="1600" dirty="0" smtClean="0">
                <a:latin typeface="Segoe UI" panose="020B0502040204020203" pitchFamily="34" charset="0"/>
                <a:cs typeface="Segoe UI" panose="020B0502040204020203" pitchFamily="34" charset="0"/>
              </a:rPr>
              <a:t>defects</a:t>
            </a:r>
            <a:endParaRPr lang="en-US" sz="1600" dirty="0"/>
          </a:p>
        </p:txBody>
      </p:sp>
      <p:graphicFrame>
        <p:nvGraphicFramePr>
          <p:cNvPr id="43" name="Object 6"/>
          <p:cNvGraphicFramePr>
            <a:graphicFrameLocks noChangeAspect="1"/>
          </p:cNvGraphicFramePr>
          <p:nvPr>
            <p:extLst>
              <p:ext uri="{D42A27DB-BD31-4B8C-83A1-F6EECF244321}">
                <p14:modId xmlns:p14="http://schemas.microsoft.com/office/powerpoint/2010/main" val="340369409"/>
              </p:ext>
            </p:extLst>
          </p:nvPr>
        </p:nvGraphicFramePr>
        <p:xfrm>
          <a:off x="7518232" y="4976764"/>
          <a:ext cx="1823548" cy="321886"/>
        </p:xfrm>
        <a:graphic>
          <a:graphicData uri="http://schemas.openxmlformats.org/presentationml/2006/ole">
            <mc:AlternateContent xmlns:mc="http://schemas.openxmlformats.org/markup-compatibility/2006">
              <mc:Choice xmlns:v="urn:schemas-microsoft-com:vml" Requires="v">
                <p:oleObj spid="_x0000_s4212" name="Equation" r:id="rId3" imgW="1371600" imgH="241200" progId="Equation.3">
                  <p:embed/>
                </p:oleObj>
              </mc:Choice>
              <mc:Fallback>
                <p:oleObj name="Equation" r:id="rId3" imgW="1371600" imgH="241200" progId="Equation.3">
                  <p:embed/>
                  <p:pic>
                    <p:nvPicPr>
                      <p:cNvPr id="0" name=""/>
                      <p:cNvPicPr>
                        <a:picLocks noChangeAspect="1" noChangeArrowheads="1"/>
                      </p:cNvPicPr>
                      <p:nvPr/>
                    </p:nvPicPr>
                    <p:blipFill>
                      <a:blip r:embed="rId4"/>
                      <a:srcRect/>
                      <a:stretch>
                        <a:fillRect/>
                      </a:stretch>
                    </p:blipFill>
                    <p:spPr bwMode="auto">
                      <a:xfrm>
                        <a:off x="7518232" y="4976764"/>
                        <a:ext cx="1823548" cy="321886"/>
                      </a:xfrm>
                      <a:prstGeom prst="rect">
                        <a:avLst/>
                      </a:prstGeom>
                      <a:noFill/>
                      <a:extLst/>
                    </p:spPr>
                  </p:pic>
                </p:oleObj>
              </mc:Fallback>
            </mc:AlternateContent>
          </a:graphicData>
        </a:graphic>
      </p:graphicFrame>
      <p:grpSp>
        <p:nvGrpSpPr>
          <p:cNvPr id="58" name="Group 57"/>
          <p:cNvGrpSpPr/>
          <p:nvPr/>
        </p:nvGrpSpPr>
        <p:grpSpPr>
          <a:xfrm>
            <a:off x="7053217" y="2419722"/>
            <a:ext cx="3633252" cy="2000072"/>
            <a:chOff x="6821860" y="2254467"/>
            <a:chExt cx="3633252" cy="2000072"/>
          </a:xfrm>
        </p:grpSpPr>
        <p:grpSp>
          <p:nvGrpSpPr>
            <p:cNvPr id="42" name="Group 41"/>
            <p:cNvGrpSpPr/>
            <p:nvPr/>
          </p:nvGrpSpPr>
          <p:grpSpPr>
            <a:xfrm>
              <a:off x="6821860" y="2254467"/>
              <a:ext cx="3633252" cy="2000072"/>
              <a:chOff x="6947425" y="3874944"/>
              <a:chExt cx="3633252" cy="2000072"/>
            </a:xfrm>
          </p:grpSpPr>
          <p:cxnSp>
            <p:nvCxnSpPr>
              <p:cNvPr id="8" name="Straight Arrow Connector 7"/>
              <p:cNvCxnSpPr/>
              <p:nvPr/>
            </p:nvCxnSpPr>
            <p:spPr>
              <a:xfrm flipV="1">
                <a:off x="7534840" y="3893554"/>
                <a:ext cx="0" cy="1636489"/>
              </a:xfrm>
              <a:prstGeom prst="straightConnector1">
                <a:avLst/>
              </a:prstGeom>
              <a:ln w="190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534840" y="5527336"/>
                <a:ext cx="3045837" cy="0"/>
              </a:xfrm>
              <a:prstGeom prst="straightConnector1">
                <a:avLst/>
              </a:prstGeom>
              <a:ln w="190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544076" y="4548853"/>
                <a:ext cx="2422161" cy="9692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8" name="Rectangle 27"/>
              <p:cNvSpPr/>
              <p:nvPr/>
            </p:nvSpPr>
            <p:spPr>
              <a:xfrm>
                <a:off x="8462394" y="4548855"/>
                <a:ext cx="1504504" cy="970094"/>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9" name="Freeform 28"/>
              <p:cNvSpPr/>
              <p:nvPr/>
            </p:nvSpPr>
            <p:spPr>
              <a:xfrm>
                <a:off x="7885732" y="4560005"/>
                <a:ext cx="1053548" cy="956992"/>
              </a:xfrm>
              <a:custGeom>
                <a:avLst/>
                <a:gdLst>
                  <a:gd name="connsiteX0" fmla="*/ 0 w 1033670"/>
                  <a:gd name="connsiteY0" fmla="*/ 964095 h 964095"/>
                  <a:gd name="connsiteX1" fmla="*/ 377687 w 1033670"/>
                  <a:gd name="connsiteY1" fmla="*/ 924339 h 964095"/>
                  <a:gd name="connsiteX2" fmla="*/ 516835 w 1033670"/>
                  <a:gd name="connsiteY2" fmla="*/ 755373 h 964095"/>
                  <a:gd name="connsiteX3" fmla="*/ 576470 w 1033670"/>
                  <a:gd name="connsiteY3" fmla="*/ 546652 h 964095"/>
                  <a:gd name="connsiteX4" fmla="*/ 665922 w 1033670"/>
                  <a:gd name="connsiteY4" fmla="*/ 258417 h 964095"/>
                  <a:gd name="connsiteX5" fmla="*/ 785192 w 1033670"/>
                  <a:gd name="connsiteY5" fmla="*/ 69573 h 964095"/>
                  <a:gd name="connsiteX6" fmla="*/ 1033670 w 1033670"/>
                  <a:gd name="connsiteY6" fmla="*/ 0 h 96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670" h="964095">
                    <a:moveTo>
                      <a:pt x="0" y="964095"/>
                    </a:moveTo>
                    <a:cubicBezTo>
                      <a:pt x="145774" y="961610"/>
                      <a:pt x="291548" y="959126"/>
                      <a:pt x="377687" y="924339"/>
                    </a:cubicBezTo>
                    <a:cubicBezTo>
                      <a:pt x="463826" y="889552"/>
                      <a:pt x="483705" y="818321"/>
                      <a:pt x="516835" y="755373"/>
                    </a:cubicBezTo>
                    <a:cubicBezTo>
                      <a:pt x="549965" y="692425"/>
                      <a:pt x="551622" y="629478"/>
                      <a:pt x="576470" y="546652"/>
                    </a:cubicBezTo>
                    <a:cubicBezTo>
                      <a:pt x="601318" y="463826"/>
                      <a:pt x="631135" y="337930"/>
                      <a:pt x="665922" y="258417"/>
                    </a:cubicBezTo>
                    <a:cubicBezTo>
                      <a:pt x="700709" y="178904"/>
                      <a:pt x="723901" y="112642"/>
                      <a:pt x="785192" y="69573"/>
                    </a:cubicBezTo>
                    <a:cubicBezTo>
                      <a:pt x="846483" y="26504"/>
                      <a:pt x="1033670" y="0"/>
                      <a:pt x="1033670" y="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947425" y="3950782"/>
                <a:ext cx="558166" cy="338554"/>
              </a:xfrm>
              <a:prstGeom prst="rect">
                <a:avLst/>
              </a:prstGeom>
            </p:spPr>
            <p:txBody>
              <a:bodyPr wrap="none">
                <a:spAutoFit/>
              </a:bodyPr>
              <a:lstStyle/>
              <a:p>
                <a:r>
                  <a:rPr lang="en-US" sz="1600" dirty="0" err="1" smtClean="0">
                    <a:latin typeface="Segoe UI" panose="020B0502040204020203" pitchFamily="34" charset="0"/>
                    <a:cs typeface="Segoe UI" panose="020B0502040204020203" pitchFamily="34" charset="0"/>
                  </a:rPr>
                  <a:t>DoS</a:t>
                </a:r>
                <a:endParaRPr lang="en-US" sz="1600" dirty="0"/>
              </a:p>
            </p:txBody>
          </p:sp>
          <p:sp>
            <p:nvSpPr>
              <p:cNvPr id="31" name="Rectangle 30"/>
              <p:cNvSpPr/>
              <p:nvPr/>
            </p:nvSpPr>
            <p:spPr>
              <a:xfrm>
                <a:off x="7161478" y="4368754"/>
                <a:ext cx="369012" cy="338554"/>
              </a:xfrm>
              <a:prstGeom prst="rect">
                <a:avLst/>
              </a:prstGeom>
            </p:spPr>
            <p:txBody>
              <a:bodyPr wrap="none">
                <a:spAutoFit/>
              </a:bodyPr>
              <a:lstStyle/>
              <a:p>
                <a:r>
                  <a:rPr lang="en-US" sz="1600" i="1" dirty="0" smtClean="0">
                    <a:latin typeface="Segoe UI" panose="020B0502040204020203" pitchFamily="34" charset="0"/>
                    <a:cs typeface="Segoe UI" panose="020B0502040204020203" pitchFamily="34" charset="0"/>
                  </a:rPr>
                  <a:t>g</a:t>
                </a:r>
                <a:r>
                  <a:rPr lang="en-US" sz="1600" i="1" baseline="-25000" dirty="0" smtClean="0">
                    <a:latin typeface="Segoe UI" panose="020B0502040204020203" pitchFamily="34" charset="0"/>
                    <a:cs typeface="Segoe UI" panose="020B0502040204020203" pitchFamily="34" charset="0"/>
                  </a:rPr>
                  <a:t>0</a:t>
                </a:r>
                <a:endParaRPr lang="en-US" sz="1600" i="1" baseline="-25000" dirty="0"/>
              </a:p>
            </p:txBody>
          </p:sp>
          <p:sp>
            <p:nvSpPr>
              <p:cNvPr id="32" name="Rectangle 31"/>
              <p:cNvSpPr/>
              <p:nvPr/>
            </p:nvSpPr>
            <p:spPr>
              <a:xfrm>
                <a:off x="10051016" y="5536462"/>
                <a:ext cx="374013" cy="338554"/>
              </a:xfrm>
              <a:prstGeom prst="rect">
                <a:avLst/>
              </a:prstGeom>
            </p:spPr>
            <p:txBody>
              <a:bodyPr wrap="none">
                <a:spAutoFit/>
              </a:bodyPr>
              <a:lstStyle/>
              <a:p>
                <a:r>
                  <a:rPr lang="en-US" sz="1600" i="1" dirty="0" smtClean="0">
                    <a:latin typeface="Segoe UI" panose="020B0502040204020203" pitchFamily="34" charset="0"/>
                    <a:cs typeface="Segoe UI" panose="020B0502040204020203" pitchFamily="34" charset="0"/>
                  </a:rPr>
                  <a:t>E</a:t>
                </a:r>
                <a:r>
                  <a:rPr lang="en-US" sz="1600" i="1" baseline="-25000" dirty="0" smtClean="0">
                    <a:latin typeface="Segoe UI" panose="020B0502040204020203" pitchFamily="34" charset="0"/>
                    <a:cs typeface="Segoe UI" panose="020B0502040204020203" pitchFamily="34" charset="0"/>
                  </a:rPr>
                  <a:t>A</a:t>
                </a:r>
                <a:endParaRPr lang="en-US" sz="1600" i="1" baseline="-25000" dirty="0"/>
              </a:p>
            </p:txBody>
          </p:sp>
          <p:sp>
            <p:nvSpPr>
              <p:cNvPr id="33" name="Left Brace 32"/>
              <p:cNvSpPr/>
              <p:nvPr/>
            </p:nvSpPr>
            <p:spPr>
              <a:xfrm rot="5400000">
                <a:off x="7975062" y="3956433"/>
                <a:ext cx="61028" cy="860894"/>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rot="5400000">
                <a:off x="9177169" y="3648687"/>
                <a:ext cx="88453" cy="1470223"/>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7666606" y="3876877"/>
                <a:ext cx="1078512" cy="461665"/>
              </a:xfrm>
              <a:prstGeom prst="rect">
                <a:avLst/>
              </a:prstGeom>
            </p:spPr>
            <p:txBody>
              <a:bodyPr wrap="square">
                <a:spAutoFit/>
              </a:bodyPr>
              <a:lstStyle/>
              <a:p>
                <a:r>
                  <a:rPr lang="en-US" sz="1200" dirty="0" smtClean="0">
                    <a:latin typeface="Segoe UI" panose="020B0502040204020203" pitchFamily="34" charset="0"/>
                    <a:cs typeface="Segoe UI" panose="020B0502040204020203" pitchFamily="34" charset="0"/>
                  </a:rPr>
                  <a:t>Relaxed states </a:t>
                </a:r>
                <a:endParaRPr lang="en-US" sz="1200" dirty="0"/>
              </a:p>
            </p:txBody>
          </p:sp>
          <p:sp>
            <p:nvSpPr>
              <p:cNvPr id="36" name="Rectangle 35"/>
              <p:cNvSpPr/>
              <p:nvPr/>
            </p:nvSpPr>
            <p:spPr>
              <a:xfrm>
                <a:off x="8724773" y="3874944"/>
                <a:ext cx="1408244" cy="461665"/>
              </a:xfrm>
              <a:prstGeom prst="rect">
                <a:avLst/>
              </a:prstGeom>
            </p:spPr>
            <p:txBody>
              <a:bodyPr wrap="square">
                <a:spAutoFit/>
              </a:bodyPr>
              <a:lstStyle/>
              <a:p>
                <a:r>
                  <a:rPr lang="en-US" sz="1200" dirty="0" smtClean="0">
                    <a:latin typeface="Segoe UI" panose="020B0502040204020203" pitchFamily="34" charset="0"/>
                    <a:cs typeface="Segoe UI" panose="020B0502040204020203" pitchFamily="34" charset="0"/>
                  </a:rPr>
                  <a:t>Remaining excited states </a:t>
                </a:r>
                <a:endParaRPr lang="en-US" sz="1200" dirty="0"/>
              </a:p>
            </p:txBody>
          </p:sp>
        </p:grpSp>
        <p:graphicFrame>
          <p:nvGraphicFramePr>
            <p:cNvPr id="37" name="Object 6"/>
            <p:cNvGraphicFramePr>
              <a:graphicFrameLocks noChangeAspect="1"/>
            </p:cNvGraphicFramePr>
            <p:nvPr>
              <p:extLst>
                <p:ext uri="{D42A27DB-BD31-4B8C-83A1-F6EECF244321}">
                  <p14:modId xmlns:p14="http://schemas.microsoft.com/office/powerpoint/2010/main" val="2550934166"/>
                </p:ext>
              </p:extLst>
            </p:nvPr>
          </p:nvGraphicFramePr>
          <p:xfrm>
            <a:off x="8209119" y="4023833"/>
            <a:ext cx="1219360" cy="215067"/>
          </p:xfrm>
          <a:graphic>
            <a:graphicData uri="http://schemas.openxmlformats.org/presentationml/2006/ole">
              <mc:AlternateContent xmlns:mc="http://schemas.openxmlformats.org/markup-compatibility/2006">
                <mc:Choice xmlns:v="urn:schemas-microsoft-com:vml" Requires="v">
                  <p:oleObj spid="_x0000_s4213" name="Equation" r:id="rId5" imgW="1371600" imgH="241200" progId="Equation.3">
                    <p:embed/>
                  </p:oleObj>
                </mc:Choice>
                <mc:Fallback>
                  <p:oleObj name="Equation" r:id="rId5" imgW="1371600" imgH="241200" progId="Equation.3">
                    <p:embed/>
                    <p:pic>
                      <p:nvPicPr>
                        <p:cNvPr id="0" name=""/>
                        <p:cNvPicPr>
                          <a:picLocks noChangeAspect="1" noChangeArrowheads="1"/>
                        </p:cNvPicPr>
                        <p:nvPr/>
                      </p:nvPicPr>
                      <p:blipFill>
                        <a:blip r:embed="rId6"/>
                        <a:srcRect/>
                        <a:stretch>
                          <a:fillRect/>
                        </a:stretch>
                      </p:blipFill>
                      <p:spPr bwMode="auto">
                        <a:xfrm>
                          <a:off x="8209119" y="4023833"/>
                          <a:ext cx="1219360" cy="215067"/>
                        </a:xfrm>
                        <a:prstGeom prst="rect">
                          <a:avLst/>
                        </a:prstGeom>
                        <a:noFill/>
                        <a:extLst/>
                      </p:spPr>
                    </p:pic>
                  </p:oleObj>
                </mc:Fallback>
              </mc:AlternateContent>
            </a:graphicData>
          </a:graphic>
        </p:graphicFrame>
        <p:cxnSp>
          <p:nvCxnSpPr>
            <p:cNvPr id="46" name="Straight Arrow Connector 45"/>
            <p:cNvCxnSpPr/>
            <p:nvPr/>
          </p:nvCxnSpPr>
          <p:spPr>
            <a:xfrm>
              <a:off x="8355438" y="3492368"/>
              <a:ext cx="467512" cy="0"/>
            </a:xfrm>
            <a:prstGeom prst="straightConnector1">
              <a:avLst/>
            </a:prstGeom>
            <a:ln w="19050">
              <a:solidFill>
                <a:srgbClr val="FF0000"/>
              </a:solidFill>
              <a:headEnd type="oval"/>
              <a:tailEnd type="arrow" w="lg"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8405129" y="3194062"/>
              <a:ext cx="1408244" cy="276999"/>
            </a:xfrm>
            <a:prstGeom prst="rect">
              <a:avLst/>
            </a:prstGeom>
          </p:spPr>
          <p:txBody>
            <a:bodyPr wrap="square">
              <a:spAutoFit/>
            </a:bodyPr>
            <a:lstStyle/>
            <a:p>
              <a:r>
                <a:rPr lang="en-US" sz="1200" dirty="0" smtClean="0">
                  <a:latin typeface="Segoe UI" panose="020B0502040204020203" pitchFamily="34" charset="0"/>
                  <a:cs typeface="Segoe UI" panose="020B0502040204020203" pitchFamily="34" charset="0"/>
                </a:rPr>
                <a:t>Front energy</a:t>
              </a:r>
              <a:endParaRPr lang="en-US" sz="1200" dirty="0"/>
            </a:p>
          </p:txBody>
        </p:sp>
        <p:cxnSp>
          <p:nvCxnSpPr>
            <p:cNvPr id="51" name="Straight Connector 50"/>
            <p:cNvCxnSpPr/>
            <p:nvPr/>
          </p:nvCxnSpPr>
          <p:spPr>
            <a:xfrm>
              <a:off x="8336829" y="2929800"/>
              <a:ext cx="0" cy="105156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a:off x="6038323" y="1444661"/>
            <a:ext cx="0" cy="4186523"/>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7"/>
          <a:stretch>
            <a:fillRect/>
          </a:stretch>
        </p:blipFill>
        <p:spPr>
          <a:xfrm>
            <a:off x="1096502" y="2567785"/>
            <a:ext cx="3502560" cy="2898488"/>
          </a:xfrm>
          <a:prstGeom prst="rect">
            <a:avLst/>
          </a:prstGeom>
        </p:spPr>
      </p:pic>
      <p:sp>
        <p:nvSpPr>
          <p:cNvPr id="61" name="Rectangle 60"/>
          <p:cNvSpPr/>
          <p:nvPr/>
        </p:nvSpPr>
        <p:spPr>
          <a:xfrm>
            <a:off x="4004737" y="3822795"/>
            <a:ext cx="1579663" cy="369332"/>
          </a:xfrm>
          <a:prstGeom prst="rect">
            <a:avLst/>
          </a:prstGeom>
        </p:spPr>
        <p:txBody>
          <a:bodyPr wrap="none">
            <a:spAutoFit/>
          </a:bodyPr>
          <a:lstStyle/>
          <a:p>
            <a:r>
              <a:rPr lang="en-US" dirty="0">
                <a:latin typeface="Segoe UI" panose="020B0502040204020203" pitchFamily="34" charset="0"/>
                <a:cs typeface="Segoe UI" panose="020B0502040204020203" pitchFamily="34" charset="0"/>
              </a:rPr>
              <a:t>h</a:t>
            </a:r>
            <a:r>
              <a:rPr lang="en-US" dirty="0" smtClean="0">
                <a:latin typeface="Segoe UI" panose="020B0502040204020203" pitchFamily="34" charset="0"/>
                <a:cs typeface="Segoe UI" panose="020B0502040204020203" pitchFamily="34" charset="0"/>
              </a:rPr>
              <a:t>ere </a:t>
            </a:r>
            <a:r>
              <a:rPr lang="en-US" i="1" dirty="0" smtClean="0">
                <a:latin typeface="Segoe UI" panose="020B0502040204020203" pitchFamily="34" charset="0"/>
                <a:cs typeface="Segoe UI" panose="020B0502040204020203" pitchFamily="34" charset="0"/>
              </a:rPr>
              <a:t>E</a:t>
            </a:r>
            <a:r>
              <a:rPr lang="en-US" i="1" baseline="-25000" dirty="0" smtClean="0">
                <a:latin typeface="Segoe UI" panose="020B0502040204020203" pitchFamily="34" charset="0"/>
                <a:cs typeface="Segoe UI" panose="020B0502040204020203" pitchFamily="34" charset="0"/>
              </a:rPr>
              <a:t>A</a:t>
            </a:r>
            <a:r>
              <a:rPr lang="en-US" i="1" dirty="0" smtClean="0">
                <a:latin typeface="Segoe UI" panose="020B0502040204020203" pitchFamily="34" charset="0"/>
                <a:cs typeface="Segoe UI" panose="020B0502040204020203" pitchFamily="34" charset="0"/>
              </a:rPr>
              <a:t>= </a:t>
            </a:r>
            <a:r>
              <a:rPr lang="en-US" i="1" dirty="0" err="1" smtClean="0">
                <a:latin typeface="Segoe UI" panose="020B0502040204020203" pitchFamily="34" charset="0"/>
                <a:cs typeface="Segoe UI" panose="020B0502040204020203" pitchFamily="34" charset="0"/>
              </a:rPr>
              <a:t>E</a:t>
            </a:r>
            <a:r>
              <a:rPr lang="en-US" i="1" baseline="-25000" dirty="0" err="1" smtClean="0">
                <a:latin typeface="Segoe UI" panose="020B0502040204020203" pitchFamily="34" charset="0"/>
                <a:cs typeface="Segoe UI" panose="020B0502040204020203" pitchFamily="34" charset="0"/>
              </a:rPr>
              <a:t>Tetra</a:t>
            </a:r>
            <a:endParaRPr lang="en-US" i="1" dirty="0"/>
          </a:p>
        </p:txBody>
      </p:sp>
    </p:spTree>
    <p:extLst>
      <p:ext uri="{BB962C8B-B14F-4D97-AF65-F5344CB8AC3E}">
        <p14:creationId xmlns:p14="http://schemas.microsoft.com/office/powerpoint/2010/main" val="13850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Implications of the two different models:</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January 31,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15" name="TextBox 14"/>
          <p:cNvSpPr txBox="1"/>
          <p:nvPr/>
        </p:nvSpPr>
        <p:spPr>
          <a:xfrm>
            <a:off x="881247" y="3446479"/>
            <a:ext cx="5878922" cy="2062103"/>
          </a:xfrm>
          <a:prstGeom prst="rect">
            <a:avLst/>
          </a:prstGeom>
          <a:solidFill>
            <a:srgbClr val="FFFF99"/>
          </a:solidFill>
        </p:spPr>
        <p:txBody>
          <a:bodyPr wrap="square" rtlCol="0">
            <a:spAutoFit/>
          </a:bodyPr>
          <a:lstStyle/>
          <a:p>
            <a:r>
              <a:rPr lang="en-US" sz="1600" dirty="0" smtClean="0">
                <a:latin typeface="Segoe UI" panose="020B0502040204020203" pitchFamily="34" charset="0"/>
                <a:cs typeface="Segoe UI" panose="020B0502040204020203" pitchFamily="34" charset="0"/>
              </a:rPr>
              <a:t>Although the two models are basically different – in terms of the physics basis assumptions – the computed equivalent times are very similar, </a:t>
            </a:r>
            <a:r>
              <a:rPr lang="en-US" sz="1600" dirty="0">
                <a:latin typeface="Segoe UI" panose="020B0502040204020203" pitchFamily="34" charset="0"/>
                <a:cs typeface="Segoe UI" panose="020B0502040204020203" pitchFamily="34" charset="0"/>
              </a:rPr>
              <a:t>when E</a:t>
            </a:r>
            <a:r>
              <a:rPr lang="en-US" sz="1600" baseline="-25000" dirty="0">
                <a:latin typeface="Segoe UI" panose="020B0502040204020203" pitchFamily="34" charset="0"/>
                <a:cs typeface="Segoe UI" panose="020B0502040204020203" pitchFamily="34" charset="0"/>
              </a:rPr>
              <a:t>A</a:t>
            </a:r>
            <a:r>
              <a:rPr lang="en-US" sz="1600" dirty="0">
                <a:latin typeface="Segoe UI" panose="020B0502040204020203" pitchFamily="34" charset="0"/>
                <a:cs typeface="Segoe UI" panose="020B0502040204020203" pitchFamily="34" charset="0"/>
              </a:rPr>
              <a:t>=1.1 </a:t>
            </a:r>
            <a:r>
              <a:rPr lang="en-US" sz="1600" dirty="0" smtClean="0">
                <a:latin typeface="Segoe UI" panose="020B0502040204020203" pitchFamily="34" charset="0"/>
                <a:cs typeface="Segoe UI" panose="020B0502040204020203" pitchFamily="34" charset="0"/>
              </a:rPr>
              <a:t>eV, for a wide range of times.</a:t>
            </a:r>
            <a:endParaRPr lang="en-US" sz="1600" dirty="0">
              <a:latin typeface="Segoe UI" panose="020B0502040204020203" pitchFamily="34" charset="0"/>
              <a:cs typeface="Segoe UI" panose="020B0502040204020203" pitchFamily="34" charset="0"/>
            </a:endParaRPr>
          </a:p>
          <a:p>
            <a:r>
              <a:rPr lang="en-US" sz="1600" dirty="0" smtClean="0">
                <a:latin typeface="Segoe UI" panose="020B0502040204020203" pitchFamily="34" charset="0"/>
                <a:cs typeface="Segoe UI" panose="020B0502040204020203" pitchFamily="34" charset="0"/>
              </a:rPr>
              <a:t>However, a more and more pronounced deviation in between is obtained for long times (&gt; ~1e7 sec ~ one year).</a:t>
            </a:r>
          </a:p>
          <a:p>
            <a:r>
              <a:rPr lang="en-US" sz="1600" dirty="0" smtClean="0">
                <a:latin typeface="Segoe UI" panose="020B0502040204020203" pitchFamily="34" charset="0"/>
                <a:cs typeface="Segoe UI" panose="020B0502040204020203" pitchFamily="34" charset="0"/>
              </a:rPr>
              <a:t>In particular, from that time, the equivalent time computed with the energy front model becomes much more slower, thus predicting a much more favorable long term reliability result. </a:t>
            </a:r>
          </a:p>
        </p:txBody>
      </p:sp>
      <p:sp>
        <p:nvSpPr>
          <p:cNvPr id="38" name="TextBox 37"/>
          <p:cNvSpPr txBox="1"/>
          <p:nvPr/>
        </p:nvSpPr>
        <p:spPr>
          <a:xfrm>
            <a:off x="2466348" y="974652"/>
            <a:ext cx="1998645" cy="369332"/>
          </a:xfrm>
          <a:prstGeom prst="rect">
            <a:avLst/>
          </a:prstGeom>
          <a:noFill/>
        </p:spPr>
        <p:txBody>
          <a:bodyPr wrap="square" rtlCol="0">
            <a:spAutoFit/>
          </a:bodyPr>
          <a:lstStyle/>
          <a:p>
            <a:r>
              <a:rPr lang="en-US" b="1" i="1" dirty="0" smtClean="0">
                <a:latin typeface="Segoe UI" panose="020B0502040204020203" pitchFamily="34" charset="0"/>
                <a:cs typeface="Segoe UI" panose="020B0502040204020203" pitchFamily="34" charset="0"/>
              </a:rPr>
              <a:t>Single E</a:t>
            </a:r>
            <a:r>
              <a:rPr lang="en-US" b="1" i="1" baseline="-25000" dirty="0" smtClean="0">
                <a:latin typeface="Segoe UI" panose="020B0502040204020203" pitchFamily="34" charset="0"/>
                <a:cs typeface="Segoe UI" panose="020B0502040204020203" pitchFamily="34" charset="0"/>
              </a:rPr>
              <a:t>A</a:t>
            </a:r>
            <a:r>
              <a:rPr lang="en-US" b="1" i="1" dirty="0" smtClean="0">
                <a:latin typeface="Segoe UI" panose="020B0502040204020203" pitchFamily="34" charset="0"/>
                <a:cs typeface="Segoe UI" panose="020B0502040204020203" pitchFamily="34" charset="0"/>
              </a:rPr>
              <a:t> model:</a:t>
            </a:r>
          </a:p>
        </p:txBody>
      </p:sp>
      <p:sp>
        <p:nvSpPr>
          <p:cNvPr id="39" name="TextBox 38"/>
          <p:cNvSpPr txBox="1"/>
          <p:nvPr/>
        </p:nvSpPr>
        <p:spPr>
          <a:xfrm>
            <a:off x="7715726" y="917794"/>
            <a:ext cx="2651886" cy="369332"/>
          </a:xfrm>
          <a:prstGeom prst="rect">
            <a:avLst/>
          </a:prstGeom>
          <a:noFill/>
        </p:spPr>
        <p:txBody>
          <a:bodyPr wrap="square" rtlCol="0">
            <a:spAutoFit/>
          </a:bodyPr>
          <a:lstStyle/>
          <a:p>
            <a:r>
              <a:rPr lang="en-US" b="1" i="1" dirty="0" smtClean="0">
                <a:latin typeface="Segoe UI" panose="020B0502040204020203" pitchFamily="34" charset="0"/>
                <a:cs typeface="Segoe UI" panose="020B0502040204020203" pitchFamily="34" charset="0"/>
              </a:rPr>
              <a:t>Energy front model:</a:t>
            </a:r>
          </a:p>
        </p:txBody>
      </p:sp>
      <p:sp>
        <p:nvSpPr>
          <p:cNvPr id="40" name="TextBox 39"/>
          <p:cNvSpPr txBox="1"/>
          <p:nvPr/>
        </p:nvSpPr>
        <p:spPr>
          <a:xfrm>
            <a:off x="865848" y="5600738"/>
            <a:ext cx="10380224" cy="584775"/>
          </a:xfrm>
          <a:prstGeom prst="rect">
            <a:avLst/>
          </a:prstGeom>
          <a:noFill/>
        </p:spPr>
        <p:txBody>
          <a:bodyPr wrap="square" rtlCol="0">
            <a:spAutoFit/>
          </a:bodyPr>
          <a:lstStyle/>
          <a:p>
            <a:r>
              <a:rPr lang="en-US" sz="1600" dirty="0" smtClean="0">
                <a:latin typeface="Segoe UI" panose="020B0502040204020203" pitchFamily="34" charset="0"/>
                <a:cs typeface="Segoe UI" panose="020B0502040204020203" pitchFamily="34" charset="0"/>
              </a:rPr>
              <a:t>For this reason it is difficult to discriminate the correct model, just on the basis of the plot of the drift vs equivalent times up to ~1e7 sec. Both modeling approaches are expected to return similar results/trends – see next slide. </a:t>
            </a:r>
          </a:p>
        </p:txBody>
      </p:sp>
      <p:pic>
        <p:nvPicPr>
          <p:cNvPr id="9" name="Picture 8"/>
          <p:cNvPicPr>
            <a:picLocks noChangeAspect="1"/>
          </p:cNvPicPr>
          <p:nvPr/>
        </p:nvPicPr>
        <p:blipFill>
          <a:blip r:embed="rId3"/>
          <a:stretch>
            <a:fillRect/>
          </a:stretch>
        </p:blipFill>
        <p:spPr>
          <a:xfrm>
            <a:off x="7160787" y="3208502"/>
            <a:ext cx="3627187" cy="2393724"/>
          </a:xfrm>
          <a:prstGeom prst="rect">
            <a:avLst/>
          </a:prstGeom>
        </p:spPr>
      </p:pic>
      <p:sp>
        <p:nvSpPr>
          <p:cNvPr id="42" name="TextBox 41"/>
          <p:cNvSpPr txBox="1"/>
          <p:nvPr/>
        </p:nvSpPr>
        <p:spPr>
          <a:xfrm>
            <a:off x="937185" y="1319942"/>
            <a:ext cx="5006906" cy="646331"/>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This model leads to the following computation of equivalent time:</a:t>
            </a:r>
          </a:p>
        </p:txBody>
      </p:sp>
      <p:graphicFrame>
        <p:nvGraphicFramePr>
          <p:cNvPr id="43" name="Object 5"/>
          <p:cNvGraphicFramePr>
            <a:graphicFrameLocks noChangeAspect="1"/>
          </p:cNvGraphicFramePr>
          <p:nvPr>
            <p:extLst>
              <p:ext uri="{D42A27DB-BD31-4B8C-83A1-F6EECF244321}">
                <p14:modId xmlns:p14="http://schemas.microsoft.com/office/powerpoint/2010/main" val="3389956436"/>
              </p:ext>
            </p:extLst>
          </p:nvPr>
        </p:nvGraphicFramePr>
        <p:xfrm>
          <a:off x="2490281" y="1858850"/>
          <a:ext cx="1979950" cy="800791"/>
        </p:xfrm>
        <a:graphic>
          <a:graphicData uri="http://schemas.openxmlformats.org/presentationml/2006/ole">
            <mc:AlternateContent xmlns:mc="http://schemas.openxmlformats.org/markup-compatibility/2006">
              <mc:Choice xmlns:v="urn:schemas-microsoft-com:vml" Requires="v">
                <p:oleObj spid="_x0000_s5204" name="Equation" r:id="rId4" imgW="1130040" imgH="457200" progId="Equation.3">
                  <p:embed/>
                </p:oleObj>
              </mc:Choice>
              <mc:Fallback>
                <p:oleObj name="Equation" r:id="rId4" imgW="1130040" imgH="457200" progId="Equation.3">
                  <p:embed/>
                  <p:pic>
                    <p:nvPicPr>
                      <p:cNvPr id="0" name=""/>
                      <p:cNvPicPr>
                        <a:picLocks noChangeAspect="1" noChangeArrowheads="1"/>
                      </p:cNvPicPr>
                      <p:nvPr/>
                    </p:nvPicPr>
                    <p:blipFill>
                      <a:blip r:embed="rId5"/>
                      <a:srcRect/>
                      <a:stretch>
                        <a:fillRect/>
                      </a:stretch>
                    </p:blipFill>
                    <p:spPr bwMode="auto">
                      <a:xfrm>
                        <a:off x="2490281" y="1858850"/>
                        <a:ext cx="1979950" cy="800791"/>
                      </a:xfrm>
                      <a:prstGeom prst="rect">
                        <a:avLst/>
                      </a:prstGeom>
                      <a:noFill/>
                      <a:extLst/>
                    </p:spPr>
                  </p:pic>
                </p:oleObj>
              </mc:Fallback>
            </mc:AlternateContent>
          </a:graphicData>
        </a:graphic>
      </p:graphicFrame>
      <p:sp>
        <p:nvSpPr>
          <p:cNvPr id="44" name="TextBox 43"/>
          <p:cNvSpPr txBox="1"/>
          <p:nvPr/>
        </p:nvSpPr>
        <p:spPr>
          <a:xfrm>
            <a:off x="6518760" y="1291682"/>
            <a:ext cx="5006906" cy="646331"/>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This model leads to the following computation of equivalent time:</a:t>
            </a:r>
          </a:p>
        </p:txBody>
      </p:sp>
      <p:graphicFrame>
        <p:nvGraphicFramePr>
          <p:cNvPr id="45" name="Object 5"/>
          <p:cNvGraphicFramePr>
            <a:graphicFrameLocks noChangeAspect="1"/>
          </p:cNvGraphicFramePr>
          <p:nvPr>
            <p:extLst>
              <p:ext uri="{D42A27DB-BD31-4B8C-83A1-F6EECF244321}">
                <p14:modId xmlns:p14="http://schemas.microsoft.com/office/powerpoint/2010/main" val="4051295893"/>
              </p:ext>
            </p:extLst>
          </p:nvPr>
        </p:nvGraphicFramePr>
        <p:xfrm>
          <a:off x="7735975" y="2088123"/>
          <a:ext cx="2038362" cy="473638"/>
        </p:xfrm>
        <a:graphic>
          <a:graphicData uri="http://schemas.openxmlformats.org/presentationml/2006/ole">
            <mc:AlternateContent xmlns:mc="http://schemas.openxmlformats.org/markup-compatibility/2006">
              <mc:Choice xmlns:v="urn:schemas-microsoft-com:vml" Requires="v">
                <p:oleObj spid="_x0000_s5205" name="Equation" r:id="rId6" imgW="1143000" imgH="266400" progId="Equation.3">
                  <p:embed/>
                </p:oleObj>
              </mc:Choice>
              <mc:Fallback>
                <p:oleObj name="Equation" r:id="rId6" imgW="1143000" imgH="266400" progId="Equation.3">
                  <p:embed/>
                  <p:pic>
                    <p:nvPicPr>
                      <p:cNvPr id="0" name=""/>
                      <p:cNvPicPr>
                        <a:picLocks noChangeAspect="1" noChangeArrowheads="1"/>
                      </p:cNvPicPr>
                      <p:nvPr/>
                    </p:nvPicPr>
                    <p:blipFill>
                      <a:blip r:embed="rId7"/>
                      <a:srcRect/>
                      <a:stretch>
                        <a:fillRect/>
                      </a:stretch>
                    </p:blipFill>
                    <p:spPr bwMode="auto">
                      <a:xfrm>
                        <a:off x="7735975" y="2088123"/>
                        <a:ext cx="2038362" cy="473638"/>
                      </a:xfrm>
                      <a:prstGeom prst="rect">
                        <a:avLst/>
                      </a:prstGeom>
                      <a:noFill/>
                      <a:extLst/>
                    </p:spPr>
                  </p:pic>
                </p:oleObj>
              </mc:Fallback>
            </mc:AlternateContent>
          </a:graphicData>
        </a:graphic>
      </p:graphicFrame>
      <p:graphicFrame>
        <p:nvGraphicFramePr>
          <p:cNvPr id="46" name="Object 5"/>
          <p:cNvGraphicFramePr>
            <a:graphicFrameLocks noChangeAspect="1"/>
          </p:cNvGraphicFramePr>
          <p:nvPr>
            <p:extLst>
              <p:ext uri="{D42A27DB-BD31-4B8C-83A1-F6EECF244321}">
                <p14:modId xmlns:p14="http://schemas.microsoft.com/office/powerpoint/2010/main" val="4195295888"/>
              </p:ext>
            </p:extLst>
          </p:nvPr>
        </p:nvGraphicFramePr>
        <p:xfrm>
          <a:off x="10088757" y="2143575"/>
          <a:ext cx="1164974" cy="362734"/>
        </p:xfrm>
        <a:graphic>
          <a:graphicData uri="http://schemas.openxmlformats.org/presentationml/2006/ole">
            <mc:AlternateContent xmlns:mc="http://schemas.openxmlformats.org/markup-compatibility/2006">
              <mc:Choice xmlns:v="urn:schemas-microsoft-com:vml" Requires="v">
                <p:oleObj spid="_x0000_s5206" name="Equation" r:id="rId8" imgW="774360" imgH="241200" progId="Equation.3">
                  <p:embed/>
                </p:oleObj>
              </mc:Choice>
              <mc:Fallback>
                <p:oleObj name="Equation" r:id="rId8" imgW="774360" imgH="241200" progId="Equation.3">
                  <p:embed/>
                  <p:pic>
                    <p:nvPicPr>
                      <p:cNvPr id="0" name=""/>
                      <p:cNvPicPr>
                        <a:picLocks noChangeAspect="1" noChangeArrowheads="1"/>
                      </p:cNvPicPr>
                      <p:nvPr/>
                    </p:nvPicPr>
                    <p:blipFill>
                      <a:blip r:embed="rId9"/>
                      <a:srcRect/>
                      <a:stretch>
                        <a:fillRect/>
                      </a:stretch>
                    </p:blipFill>
                    <p:spPr bwMode="auto">
                      <a:xfrm>
                        <a:off x="10088757" y="2143575"/>
                        <a:ext cx="1164974" cy="362734"/>
                      </a:xfrm>
                      <a:prstGeom prst="rect">
                        <a:avLst/>
                      </a:prstGeom>
                      <a:noFill/>
                      <a:extLst/>
                    </p:spPr>
                  </p:pic>
                </p:oleObj>
              </mc:Fallback>
            </mc:AlternateContent>
          </a:graphicData>
        </a:graphic>
      </p:graphicFrame>
      <p:cxnSp>
        <p:nvCxnSpPr>
          <p:cNvPr id="47" name="Straight Connector 46"/>
          <p:cNvCxnSpPr/>
          <p:nvPr/>
        </p:nvCxnSpPr>
        <p:spPr>
          <a:xfrm>
            <a:off x="6184238" y="1255208"/>
            <a:ext cx="0" cy="144343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65848" y="2736938"/>
            <a:ext cx="10192891" cy="646331"/>
          </a:xfrm>
          <a:prstGeom prst="rect">
            <a:avLst/>
          </a:prstGeom>
          <a:noFill/>
        </p:spPr>
        <p:txBody>
          <a:bodyPr wrap="square" rtlCol="0">
            <a:spAutoFit/>
          </a:bodyPr>
          <a:lstStyle/>
          <a:p>
            <a:r>
              <a:rPr lang="en-US" i="1" dirty="0" smtClean="0">
                <a:latin typeface="Segoe UI" panose="020B0502040204020203" pitchFamily="34" charset="0"/>
                <a:cs typeface="Segoe UI" panose="020B0502040204020203" pitchFamily="34" charset="0"/>
              </a:rPr>
              <a:t>The implication of the two models is that they lead to two different equivalent times normalization of the drift at a reference temperature </a:t>
            </a:r>
            <a:r>
              <a:rPr lang="en-US" i="1" dirty="0" err="1" smtClean="0">
                <a:latin typeface="Segoe UI" panose="020B0502040204020203" pitchFamily="34" charset="0"/>
                <a:cs typeface="Segoe UI" panose="020B0502040204020203" pitchFamily="34" charset="0"/>
              </a:rPr>
              <a:t>T</a:t>
            </a:r>
            <a:r>
              <a:rPr lang="en-US" i="1" baseline="-25000" dirty="0" err="1" smtClean="0">
                <a:latin typeface="Segoe UI" panose="020B0502040204020203" pitchFamily="34" charset="0"/>
                <a:cs typeface="Segoe UI" panose="020B0502040204020203" pitchFamily="34" charset="0"/>
              </a:rPr>
              <a:t>ref</a:t>
            </a:r>
            <a:endParaRPr lang="en-US" i="1" baseline="-250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83160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time drift projections accordingly the two models</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January 31,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19" name="Picture 18"/>
          <p:cNvPicPr>
            <a:picLocks noChangeAspect="1"/>
          </p:cNvPicPr>
          <p:nvPr/>
        </p:nvPicPr>
        <p:blipFill rotWithShape="1">
          <a:blip r:embed="rId2"/>
          <a:srcRect l="2941" t="1355" r="9594" b="2736"/>
          <a:stretch/>
        </p:blipFill>
        <p:spPr>
          <a:xfrm>
            <a:off x="6237184" y="1553378"/>
            <a:ext cx="5377594" cy="3479620"/>
          </a:xfrm>
          <a:prstGeom prst="rect">
            <a:avLst/>
          </a:prstGeom>
        </p:spPr>
      </p:pic>
      <p:cxnSp>
        <p:nvCxnSpPr>
          <p:cNvPr id="20" name="Straight Connector 19"/>
          <p:cNvCxnSpPr/>
          <p:nvPr/>
        </p:nvCxnSpPr>
        <p:spPr>
          <a:xfrm flipH="1">
            <a:off x="6034884" y="1334491"/>
            <a:ext cx="3439" cy="3799369"/>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64587" y="1097568"/>
            <a:ext cx="1937847" cy="369332"/>
          </a:xfrm>
          <a:prstGeom prst="rect">
            <a:avLst/>
          </a:prstGeom>
          <a:noFill/>
        </p:spPr>
        <p:txBody>
          <a:bodyPr wrap="square" rtlCol="0">
            <a:spAutoFit/>
          </a:bodyPr>
          <a:lstStyle/>
          <a:p>
            <a:r>
              <a:rPr lang="en-US" b="1" i="1" dirty="0" smtClean="0">
                <a:latin typeface="Segoe UI" panose="020B0502040204020203" pitchFamily="34" charset="0"/>
                <a:cs typeface="Segoe UI" panose="020B0502040204020203" pitchFamily="34" charset="0"/>
              </a:rPr>
              <a:t>Single E</a:t>
            </a:r>
            <a:r>
              <a:rPr lang="en-US" b="1" i="1" baseline="-25000" dirty="0" smtClean="0">
                <a:latin typeface="Segoe UI" panose="020B0502040204020203" pitchFamily="34" charset="0"/>
                <a:cs typeface="Segoe UI" panose="020B0502040204020203" pitchFamily="34" charset="0"/>
              </a:rPr>
              <a:t>A</a:t>
            </a:r>
            <a:r>
              <a:rPr lang="en-US" b="1" i="1" dirty="0" smtClean="0">
                <a:latin typeface="Segoe UI" panose="020B0502040204020203" pitchFamily="34" charset="0"/>
                <a:cs typeface="Segoe UI" panose="020B0502040204020203" pitchFamily="34" charset="0"/>
              </a:rPr>
              <a:t> model:</a:t>
            </a:r>
          </a:p>
        </p:txBody>
      </p:sp>
      <p:sp>
        <p:nvSpPr>
          <p:cNvPr id="22" name="TextBox 21"/>
          <p:cNvSpPr txBox="1"/>
          <p:nvPr/>
        </p:nvSpPr>
        <p:spPr>
          <a:xfrm>
            <a:off x="7936875" y="1119602"/>
            <a:ext cx="2319831" cy="369332"/>
          </a:xfrm>
          <a:prstGeom prst="rect">
            <a:avLst/>
          </a:prstGeom>
          <a:noFill/>
        </p:spPr>
        <p:txBody>
          <a:bodyPr wrap="square" rtlCol="0">
            <a:spAutoFit/>
          </a:bodyPr>
          <a:lstStyle/>
          <a:p>
            <a:r>
              <a:rPr lang="en-US" b="1" i="1" dirty="0" smtClean="0">
                <a:latin typeface="Segoe UI" panose="020B0502040204020203" pitchFamily="34" charset="0"/>
                <a:cs typeface="Segoe UI" panose="020B0502040204020203" pitchFamily="34" charset="0"/>
              </a:rPr>
              <a:t>Energy front model:</a:t>
            </a:r>
          </a:p>
        </p:txBody>
      </p:sp>
      <p:sp>
        <p:nvSpPr>
          <p:cNvPr id="23" name="TextBox 22"/>
          <p:cNvSpPr txBox="1"/>
          <p:nvPr/>
        </p:nvSpPr>
        <p:spPr>
          <a:xfrm>
            <a:off x="414635" y="5633741"/>
            <a:ext cx="11443346"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At this stage of data elaboration is difficult to discriminate the two models: we could just say that both are valid</a:t>
            </a:r>
          </a:p>
        </p:txBody>
      </p:sp>
      <p:pic>
        <p:nvPicPr>
          <p:cNvPr id="8" name="Picture 7"/>
          <p:cNvPicPr>
            <a:picLocks noChangeAspect="1"/>
          </p:cNvPicPr>
          <p:nvPr/>
        </p:nvPicPr>
        <p:blipFill>
          <a:blip r:embed="rId3"/>
          <a:stretch>
            <a:fillRect/>
          </a:stretch>
        </p:blipFill>
        <p:spPr>
          <a:xfrm>
            <a:off x="286175" y="1498291"/>
            <a:ext cx="5560866" cy="3710937"/>
          </a:xfrm>
          <a:prstGeom prst="rect">
            <a:avLst/>
          </a:prstGeom>
        </p:spPr>
      </p:pic>
    </p:spTree>
    <p:extLst>
      <p:ext uri="{BB962C8B-B14F-4D97-AF65-F5344CB8AC3E}">
        <p14:creationId xmlns:p14="http://schemas.microsoft.com/office/powerpoint/2010/main" val="3294673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DD0B5AFB-117C-46EA-B643-5FA810A8A3CB}" type="datetime4">
              <a:rPr lang="en-US" smtClean="0"/>
              <a:pPr/>
              <a:t>January 31,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22" name="Picture 21"/>
          <p:cNvPicPr>
            <a:picLocks noChangeAspect="1"/>
          </p:cNvPicPr>
          <p:nvPr/>
        </p:nvPicPr>
        <p:blipFill>
          <a:blip r:embed="rId2"/>
          <a:stretch>
            <a:fillRect/>
          </a:stretch>
        </p:blipFill>
        <p:spPr>
          <a:xfrm>
            <a:off x="7396158" y="675589"/>
            <a:ext cx="4213823" cy="2863674"/>
          </a:xfrm>
          <a:prstGeom prst="rect">
            <a:avLst/>
          </a:prstGeom>
        </p:spPr>
      </p:pic>
      <p:pic>
        <p:nvPicPr>
          <p:cNvPr id="23" name="Picture 22"/>
          <p:cNvPicPr>
            <a:picLocks noChangeAspect="1"/>
          </p:cNvPicPr>
          <p:nvPr/>
        </p:nvPicPr>
        <p:blipFill>
          <a:blip r:embed="rId3"/>
          <a:stretch>
            <a:fillRect/>
          </a:stretch>
        </p:blipFill>
        <p:spPr>
          <a:xfrm>
            <a:off x="7566019" y="3641974"/>
            <a:ext cx="3874100" cy="2595418"/>
          </a:xfrm>
          <a:prstGeom prst="rect">
            <a:avLst/>
          </a:prstGeom>
        </p:spPr>
      </p:pic>
      <p:sp>
        <p:nvSpPr>
          <p:cNvPr id="25" name="Title 24"/>
          <p:cNvSpPr>
            <a:spLocks noGrp="1"/>
          </p:cNvSpPr>
          <p:nvPr>
            <p:ph type="title"/>
          </p:nvPr>
        </p:nvSpPr>
        <p:spPr/>
        <p:txBody>
          <a:bodyPr/>
          <a:lstStyle/>
          <a:p>
            <a:r>
              <a:rPr lang="en-US" dirty="0" smtClean="0"/>
              <a:t>Is </a:t>
            </a:r>
            <a:r>
              <a:rPr lang="en-US" i="1" dirty="0" smtClean="0"/>
              <a:t>E</a:t>
            </a:r>
            <a:r>
              <a:rPr lang="en-US" i="1" baseline="-25000" dirty="0" smtClean="0"/>
              <a:t>A</a:t>
            </a:r>
            <a:r>
              <a:rPr lang="en-US" dirty="0" smtClean="0"/>
              <a:t> of SR constant or distributed?</a:t>
            </a:r>
            <a:endParaRPr lang="en-US" dirty="0"/>
          </a:p>
        </p:txBody>
      </p:sp>
      <p:sp>
        <p:nvSpPr>
          <p:cNvPr id="27" name="TextBox 26"/>
          <p:cNvSpPr txBox="1"/>
          <p:nvPr/>
        </p:nvSpPr>
        <p:spPr>
          <a:xfrm>
            <a:off x="982042" y="3890140"/>
            <a:ext cx="6161845" cy="2308324"/>
          </a:xfrm>
          <a:prstGeom prst="rect">
            <a:avLst/>
          </a:prstGeom>
          <a:solidFill>
            <a:srgbClr val="FFFF99"/>
          </a:solidFill>
        </p:spPr>
        <p:txBody>
          <a:bodyPr wrap="square" rtlCol="0">
            <a:spAutoFit/>
          </a:bodyPr>
          <a:lstStyle/>
          <a:p>
            <a:r>
              <a:rPr lang="en-US" sz="1600" dirty="0" smtClean="0">
                <a:latin typeface="Segoe UI" panose="020B0502040204020203" pitchFamily="34" charset="0"/>
                <a:cs typeface="Segoe UI" panose="020B0502040204020203" pitchFamily="34" charset="0"/>
              </a:rPr>
              <a:t>Experimental data of </a:t>
            </a:r>
            <a:r>
              <a:rPr lang="en-US" sz="1600" dirty="0" smtClean="0">
                <a:latin typeface="Symbol" panose="05050102010706020507" pitchFamily="18" charset="2"/>
                <a:cs typeface="Segoe UI" panose="020B0502040204020203" pitchFamily="34" charset="0"/>
              </a:rPr>
              <a:t>D</a:t>
            </a:r>
            <a:r>
              <a:rPr lang="en-US" sz="1600" dirty="0" smtClean="0">
                <a:latin typeface="Segoe UI" panose="020B0502040204020203" pitchFamily="34" charset="0"/>
                <a:cs typeface="Segoe UI" panose="020B0502040204020203" pitchFamily="34" charset="0"/>
              </a:rPr>
              <a:t>V</a:t>
            </a:r>
            <a:r>
              <a:rPr lang="en-US" sz="1600" baseline="-25000" dirty="0" smtClean="0">
                <a:latin typeface="Segoe UI" panose="020B0502040204020203" pitchFamily="34" charset="0"/>
                <a:cs typeface="Segoe UI" panose="020B0502040204020203" pitchFamily="34" charset="0"/>
              </a:rPr>
              <a:t>T</a:t>
            </a:r>
            <a:r>
              <a:rPr lang="en-US" sz="1600" dirty="0" smtClean="0">
                <a:latin typeface="Segoe UI" panose="020B0502040204020203" pitchFamily="34" charset="0"/>
                <a:cs typeface="Segoe UI" panose="020B0502040204020203" pitchFamily="34" charset="0"/>
              </a:rPr>
              <a:t> at different T allow extracting E</a:t>
            </a:r>
            <a:r>
              <a:rPr lang="en-US" sz="1600" baseline="-25000" dirty="0" smtClean="0">
                <a:latin typeface="Segoe UI" panose="020B0502040204020203" pitchFamily="34" charset="0"/>
                <a:cs typeface="Segoe UI" panose="020B0502040204020203" pitchFamily="34" charset="0"/>
              </a:rPr>
              <a:t>A</a:t>
            </a:r>
            <a:r>
              <a:rPr lang="en-US" sz="1600" dirty="0" smtClean="0">
                <a:latin typeface="Segoe UI" panose="020B0502040204020203" pitchFamily="34" charset="0"/>
                <a:cs typeface="Segoe UI" panose="020B0502040204020203" pitchFamily="34" charset="0"/>
              </a:rPr>
              <a:t> for drift:</a:t>
            </a:r>
          </a:p>
          <a:p>
            <a:pPr marL="285750" indent="-285750">
              <a:buFontTx/>
              <a:buChar char="-"/>
            </a:pPr>
            <a:r>
              <a:rPr lang="en-US" sz="1600" dirty="0" smtClean="0">
                <a:latin typeface="Segoe UI" panose="020B0502040204020203" pitchFamily="34" charset="0"/>
                <a:cs typeface="Segoe UI" panose="020B0502040204020203" pitchFamily="34" charset="0"/>
              </a:rPr>
              <a:t>The times to get the same </a:t>
            </a:r>
            <a:r>
              <a:rPr lang="en-US" sz="1600" dirty="0">
                <a:latin typeface="Symbol" panose="05050102010706020507" pitchFamily="18" charset="2"/>
                <a:cs typeface="Segoe UI" panose="020B0502040204020203" pitchFamily="34" charset="0"/>
              </a:rPr>
              <a:t>D</a:t>
            </a:r>
            <a:r>
              <a:rPr lang="en-US" sz="1600" dirty="0">
                <a:latin typeface="Segoe UI" panose="020B0502040204020203" pitchFamily="34" charset="0"/>
                <a:cs typeface="Segoe UI" panose="020B0502040204020203" pitchFamily="34" charset="0"/>
              </a:rPr>
              <a:t>V</a:t>
            </a:r>
            <a:r>
              <a:rPr lang="en-US" sz="1600" baseline="-25000" dirty="0">
                <a:latin typeface="Segoe UI" panose="020B0502040204020203" pitchFamily="34" charset="0"/>
                <a:cs typeface="Segoe UI" panose="020B0502040204020203" pitchFamily="34" charset="0"/>
              </a:rPr>
              <a:t>T</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at the different T vs </a:t>
            </a:r>
            <a:r>
              <a:rPr lang="en-US" sz="1600" i="1" dirty="0" smtClean="0">
                <a:latin typeface="Segoe UI" panose="020B0502040204020203" pitchFamily="34" charset="0"/>
                <a:cs typeface="Segoe UI" panose="020B0502040204020203" pitchFamily="34" charset="0"/>
              </a:rPr>
              <a:t>1/</a:t>
            </a:r>
            <a:r>
              <a:rPr lang="en-US" sz="1600" i="1" dirty="0" err="1" smtClean="0">
                <a:latin typeface="Segoe UI" panose="020B0502040204020203" pitchFamily="34" charset="0"/>
                <a:cs typeface="Segoe UI" panose="020B0502040204020203" pitchFamily="34" charset="0"/>
              </a:rPr>
              <a:t>k</a:t>
            </a:r>
            <a:r>
              <a:rPr lang="en-US" sz="1600" i="1" baseline="-25000" dirty="0" err="1" smtClean="0">
                <a:latin typeface="Segoe UI" panose="020B0502040204020203" pitchFamily="34" charset="0"/>
                <a:cs typeface="Segoe UI" panose="020B0502040204020203" pitchFamily="34" charset="0"/>
              </a:rPr>
              <a:t>B</a:t>
            </a:r>
            <a:r>
              <a:rPr lang="en-US" sz="1600" i="1" dirty="0" err="1" smtClean="0">
                <a:latin typeface="Segoe UI" panose="020B0502040204020203" pitchFamily="34" charset="0"/>
                <a:cs typeface="Segoe UI" panose="020B0502040204020203" pitchFamily="34" charset="0"/>
              </a:rPr>
              <a:t>T</a:t>
            </a:r>
            <a:r>
              <a:rPr lang="en-US" sz="1600" dirty="0" smtClean="0">
                <a:latin typeface="Segoe UI" panose="020B0502040204020203" pitchFamily="34" charset="0"/>
                <a:cs typeface="Segoe UI" panose="020B0502040204020203" pitchFamily="34" charset="0"/>
              </a:rPr>
              <a:t> return the E</a:t>
            </a:r>
            <a:r>
              <a:rPr lang="en-US" sz="1600" baseline="-25000" dirty="0" smtClean="0">
                <a:latin typeface="Segoe UI" panose="020B0502040204020203" pitchFamily="34" charset="0"/>
                <a:cs typeface="Segoe UI" panose="020B0502040204020203" pitchFamily="34" charset="0"/>
              </a:rPr>
              <a:t>A</a:t>
            </a:r>
            <a:r>
              <a:rPr lang="en-US" sz="1600" dirty="0" smtClean="0">
                <a:latin typeface="Segoe UI" panose="020B0502040204020203" pitchFamily="34" charset="0"/>
                <a:cs typeface="Segoe UI" panose="020B0502040204020203" pitchFamily="34" charset="0"/>
              </a:rPr>
              <a:t> of the process </a:t>
            </a:r>
          </a:p>
          <a:p>
            <a:pPr marL="285750" indent="-285750">
              <a:buFontTx/>
              <a:buChar char="-"/>
            </a:pPr>
            <a:r>
              <a:rPr lang="en-US" sz="1600" dirty="0" smtClean="0"/>
              <a:t>The increase of the slopes of this plot increasing the </a:t>
            </a:r>
            <a:r>
              <a:rPr lang="en-US" sz="1600" dirty="0">
                <a:latin typeface="Symbol" panose="05050102010706020507" pitchFamily="18" charset="2"/>
                <a:cs typeface="Segoe UI" panose="020B0502040204020203" pitchFamily="34" charset="0"/>
              </a:rPr>
              <a:t>D</a:t>
            </a:r>
            <a:r>
              <a:rPr lang="en-US" sz="1600" dirty="0">
                <a:latin typeface="Segoe UI" panose="020B0502040204020203" pitchFamily="34" charset="0"/>
                <a:cs typeface="Segoe UI" panose="020B0502040204020203" pitchFamily="34" charset="0"/>
              </a:rPr>
              <a:t>V</a:t>
            </a:r>
            <a:r>
              <a:rPr lang="en-US" sz="1600" baseline="-25000" dirty="0">
                <a:latin typeface="Segoe UI" panose="020B0502040204020203" pitchFamily="34" charset="0"/>
                <a:cs typeface="Segoe UI" panose="020B0502040204020203" pitchFamily="34" charset="0"/>
              </a:rPr>
              <a:t>T</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cut is telling us that </a:t>
            </a:r>
            <a:r>
              <a:rPr lang="en-US" sz="1600" i="1" u="sng" dirty="0" smtClean="0">
                <a:latin typeface="Segoe UI" panose="020B0502040204020203" pitchFamily="34" charset="0"/>
                <a:cs typeface="Segoe UI" panose="020B0502040204020203" pitchFamily="34" charset="0"/>
              </a:rPr>
              <a:t>there is a continuous spectrum of E</a:t>
            </a:r>
            <a:r>
              <a:rPr lang="en-US" sz="1600" i="1" u="sng" baseline="-25000" dirty="0" smtClean="0">
                <a:latin typeface="Segoe UI" panose="020B0502040204020203" pitchFamily="34" charset="0"/>
                <a:cs typeface="Segoe UI" panose="020B0502040204020203" pitchFamily="34" charset="0"/>
              </a:rPr>
              <a:t>A</a:t>
            </a:r>
            <a:r>
              <a:rPr lang="en-US" sz="1600" dirty="0" smtClean="0">
                <a:latin typeface="Segoe UI" panose="020B0502040204020203" pitchFamily="34" charset="0"/>
                <a:cs typeface="Segoe UI" panose="020B0502040204020203" pitchFamily="34" charset="0"/>
              </a:rPr>
              <a:t>. Lower </a:t>
            </a:r>
            <a:r>
              <a:rPr lang="en-US" sz="1600" dirty="0">
                <a:latin typeface="Symbol" panose="05050102010706020507" pitchFamily="18" charset="2"/>
                <a:cs typeface="Segoe UI" panose="020B0502040204020203" pitchFamily="34" charset="0"/>
              </a:rPr>
              <a:t>D</a:t>
            </a:r>
            <a:r>
              <a:rPr lang="en-US" sz="1600" dirty="0">
                <a:latin typeface="Segoe UI" panose="020B0502040204020203" pitchFamily="34" charset="0"/>
                <a:cs typeface="Segoe UI" panose="020B0502040204020203" pitchFamily="34" charset="0"/>
              </a:rPr>
              <a:t>V</a:t>
            </a:r>
            <a:r>
              <a:rPr lang="en-US" sz="1600" baseline="-25000" dirty="0">
                <a:latin typeface="Segoe UI" panose="020B0502040204020203" pitchFamily="34" charset="0"/>
                <a:cs typeface="Segoe UI" panose="020B0502040204020203" pitchFamily="34" charset="0"/>
              </a:rPr>
              <a:t>T</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involves faster states with lower </a:t>
            </a:r>
            <a:r>
              <a:rPr lang="en-US" sz="1600" i="1" dirty="0" smtClean="0">
                <a:latin typeface="Segoe UI" panose="020B0502040204020203" pitchFamily="34" charset="0"/>
                <a:cs typeface="Segoe UI" panose="020B0502040204020203" pitchFamily="34" charset="0"/>
              </a:rPr>
              <a:t>E</a:t>
            </a:r>
            <a:r>
              <a:rPr lang="en-US" sz="1600" i="1" baseline="-25000" dirty="0" smtClean="0">
                <a:latin typeface="Segoe UI" panose="020B0502040204020203" pitchFamily="34" charset="0"/>
                <a:cs typeface="Segoe UI" panose="020B0502040204020203" pitchFamily="34" charset="0"/>
              </a:rPr>
              <a:t>A</a:t>
            </a:r>
            <a:r>
              <a:rPr lang="en-US" sz="1600" dirty="0" smtClean="0">
                <a:latin typeface="Segoe UI" panose="020B0502040204020203" pitchFamily="34" charset="0"/>
                <a:cs typeface="Segoe UI" panose="020B0502040204020203" pitchFamily="34" charset="0"/>
              </a:rPr>
              <a:t>, higher </a:t>
            </a:r>
            <a:r>
              <a:rPr lang="en-US" sz="1600" dirty="0">
                <a:latin typeface="Symbol" panose="05050102010706020507" pitchFamily="18" charset="2"/>
                <a:cs typeface="Segoe UI" panose="020B0502040204020203" pitchFamily="34" charset="0"/>
              </a:rPr>
              <a:t>D</a:t>
            </a:r>
            <a:r>
              <a:rPr lang="en-US" sz="1600" dirty="0">
                <a:latin typeface="Segoe UI" panose="020B0502040204020203" pitchFamily="34" charset="0"/>
                <a:cs typeface="Segoe UI" panose="020B0502040204020203" pitchFamily="34" charset="0"/>
              </a:rPr>
              <a:t>V</a:t>
            </a:r>
            <a:r>
              <a:rPr lang="en-US" sz="1600" baseline="-25000" dirty="0">
                <a:latin typeface="Segoe UI" panose="020B0502040204020203" pitchFamily="34" charset="0"/>
                <a:cs typeface="Segoe UI" panose="020B0502040204020203" pitchFamily="34" charset="0"/>
              </a:rPr>
              <a:t>T</a:t>
            </a:r>
            <a:r>
              <a:rPr lang="en-US" sz="1600" dirty="0">
                <a:latin typeface="Segoe UI" panose="020B0502040204020203" pitchFamily="34" charset="0"/>
                <a:cs typeface="Segoe UI" panose="020B0502040204020203" pitchFamily="34" charset="0"/>
              </a:rPr>
              <a:t> involves </a:t>
            </a:r>
            <a:r>
              <a:rPr lang="en-US" sz="1600" dirty="0" smtClean="0">
                <a:latin typeface="Segoe UI" panose="020B0502040204020203" pitchFamily="34" charset="0"/>
                <a:cs typeface="Segoe UI" panose="020B0502040204020203" pitchFamily="34" charset="0"/>
              </a:rPr>
              <a:t>slower </a:t>
            </a:r>
            <a:r>
              <a:rPr lang="en-US" sz="1600" dirty="0">
                <a:latin typeface="Segoe UI" panose="020B0502040204020203" pitchFamily="34" charset="0"/>
                <a:cs typeface="Segoe UI" panose="020B0502040204020203" pitchFamily="34" charset="0"/>
              </a:rPr>
              <a:t>states with </a:t>
            </a:r>
            <a:r>
              <a:rPr lang="en-US" sz="1600" dirty="0" smtClean="0">
                <a:latin typeface="Segoe UI" panose="020B0502040204020203" pitchFamily="34" charset="0"/>
                <a:cs typeface="Segoe UI" panose="020B0502040204020203" pitchFamily="34" charset="0"/>
              </a:rPr>
              <a:t>higher </a:t>
            </a:r>
            <a:r>
              <a:rPr lang="en-US" sz="1600" i="1" dirty="0" smtClean="0">
                <a:latin typeface="Segoe UI" panose="020B0502040204020203" pitchFamily="34" charset="0"/>
                <a:cs typeface="Segoe UI" panose="020B0502040204020203" pitchFamily="34" charset="0"/>
              </a:rPr>
              <a:t>E</a:t>
            </a:r>
            <a:r>
              <a:rPr lang="en-US" sz="1600" i="1" baseline="-25000" dirty="0" smtClean="0">
                <a:latin typeface="Segoe UI" panose="020B0502040204020203" pitchFamily="34" charset="0"/>
                <a:cs typeface="Segoe UI" panose="020B0502040204020203" pitchFamily="34" charset="0"/>
              </a:rPr>
              <a:t>A</a:t>
            </a:r>
            <a:r>
              <a:rPr lang="en-US" sz="1600" dirty="0" smtClean="0">
                <a:latin typeface="Segoe UI" panose="020B0502040204020203" pitchFamily="34" charset="0"/>
                <a:cs typeface="Segoe UI" panose="020B0502040204020203" pitchFamily="34" charset="0"/>
              </a:rPr>
              <a:t>. As further support of this thesis we recall that the distributed </a:t>
            </a:r>
            <a:r>
              <a:rPr lang="en-US" sz="1600" i="1" dirty="0" smtClean="0">
                <a:latin typeface="Segoe UI" panose="020B0502040204020203" pitchFamily="34" charset="0"/>
                <a:cs typeface="Segoe UI" panose="020B0502040204020203" pitchFamily="34" charset="0"/>
              </a:rPr>
              <a:t>E</a:t>
            </a:r>
            <a:r>
              <a:rPr lang="en-US" sz="1600" i="1" baseline="-25000" dirty="0" smtClean="0">
                <a:latin typeface="Segoe UI" panose="020B0502040204020203" pitchFamily="34" charset="0"/>
                <a:cs typeface="Segoe UI" panose="020B0502040204020203" pitchFamily="34" charset="0"/>
              </a:rPr>
              <a:t>A</a:t>
            </a:r>
            <a:r>
              <a:rPr lang="en-US" sz="1600" dirty="0" smtClean="0">
                <a:latin typeface="Segoe UI" panose="020B0502040204020203" pitchFamily="34" charset="0"/>
                <a:cs typeface="Segoe UI" panose="020B0502040204020203" pitchFamily="34" charset="0"/>
              </a:rPr>
              <a:t> model is necessary to interpret the Bias-accelerated drift [APL </a:t>
            </a:r>
            <a:r>
              <a:rPr lang="en-US" sz="1600" b="1" dirty="0"/>
              <a:t>102</a:t>
            </a:r>
            <a:r>
              <a:rPr lang="en-US" sz="1600" dirty="0" smtClean="0"/>
              <a:t>, 253505 (2013)</a:t>
            </a:r>
            <a:r>
              <a:rPr lang="en-US" sz="1600" dirty="0" smtClean="0">
                <a:latin typeface="Segoe UI" panose="020B0502040204020203" pitchFamily="34" charset="0"/>
                <a:cs typeface="Segoe UI" panose="020B0502040204020203" pitchFamily="34" charset="0"/>
              </a:rPr>
              <a:t>]. </a:t>
            </a:r>
            <a:endParaRPr lang="en-US" sz="1600" dirty="0"/>
          </a:p>
        </p:txBody>
      </p:sp>
      <p:pic>
        <p:nvPicPr>
          <p:cNvPr id="28" name="Picture 27"/>
          <p:cNvPicPr>
            <a:picLocks noChangeAspect="1"/>
          </p:cNvPicPr>
          <p:nvPr/>
        </p:nvPicPr>
        <p:blipFill>
          <a:blip r:embed="rId4"/>
          <a:stretch>
            <a:fillRect/>
          </a:stretch>
        </p:blipFill>
        <p:spPr>
          <a:xfrm>
            <a:off x="1686515" y="1028102"/>
            <a:ext cx="4427759" cy="2810907"/>
          </a:xfrm>
          <a:prstGeom prst="rect">
            <a:avLst/>
          </a:prstGeom>
        </p:spPr>
      </p:pic>
    </p:spTree>
    <p:extLst>
      <p:ext uri="{BB962C8B-B14F-4D97-AF65-F5344CB8AC3E}">
        <p14:creationId xmlns:p14="http://schemas.microsoft.com/office/powerpoint/2010/main" val="2243107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 at very long times:</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January 31,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436043" y="1410157"/>
            <a:ext cx="5246400" cy="3391932"/>
          </a:xfrm>
          <a:prstGeom prst="rect">
            <a:avLst/>
          </a:prstGeom>
        </p:spPr>
      </p:pic>
      <p:pic>
        <p:nvPicPr>
          <p:cNvPr id="9" name="Picture 8"/>
          <p:cNvPicPr>
            <a:picLocks noChangeAspect="1"/>
          </p:cNvPicPr>
          <p:nvPr/>
        </p:nvPicPr>
        <p:blipFill>
          <a:blip r:embed="rId3"/>
          <a:stretch>
            <a:fillRect/>
          </a:stretch>
        </p:blipFill>
        <p:spPr>
          <a:xfrm>
            <a:off x="6201609" y="1411831"/>
            <a:ext cx="5322035" cy="3457458"/>
          </a:xfrm>
          <a:prstGeom prst="rect">
            <a:avLst/>
          </a:prstGeom>
        </p:spPr>
      </p:pic>
      <p:sp>
        <p:nvSpPr>
          <p:cNvPr id="10" name="TextBox 9"/>
          <p:cNvSpPr txBox="1"/>
          <p:nvPr/>
        </p:nvSpPr>
        <p:spPr>
          <a:xfrm>
            <a:off x="2121366" y="976381"/>
            <a:ext cx="2073280" cy="369332"/>
          </a:xfrm>
          <a:prstGeom prst="rect">
            <a:avLst/>
          </a:prstGeom>
          <a:noFill/>
        </p:spPr>
        <p:txBody>
          <a:bodyPr wrap="square" rtlCol="0">
            <a:spAutoFit/>
          </a:bodyPr>
          <a:lstStyle/>
          <a:p>
            <a:r>
              <a:rPr lang="en-US" b="1" i="1" dirty="0" smtClean="0">
                <a:latin typeface="Segoe UI" panose="020B0502040204020203" pitchFamily="34" charset="0"/>
                <a:cs typeface="Segoe UI" panose="020B0502040204020203" pitchFamily="34" charset="0"/>
              </a:rPr>
              <a:t>Single E</a:t>
            </a:r>
            <a:r>
              <a:rPr lang="en-US" b="1" i="1" baseline="-25000" dirty="0" smtClean="0">
                <a:latin typeface="Segoe UI" panose="020B0502040204020203" pitchFamily="34" charset="0"/>
                <a:cs typeface="Segoe UI" panose="020B0502040204020203" pitchFamily="34" charset="0"/>
              </a:rPr>
              <a:t>A</a:t>
            </a:r>
            <a:r>
              <a:rPr lang="en-US" b="1" i="1" dirty="0" smtClean="0">
                <a:latin typeface="Segoe UI" panose="020B0502040204020203" pitchFamily="34" charset="0"/>
                <a:cs typeface="Segoe UI" panose="020B0502040204020203" pitchFamily="34" charset="0"/>
              </a:rPr>
              <a:t> model:</a:t>
            </a:r>
          </a:p>
        </p:txBody>
      </p:sp>
      <p:sp>
        <p:nvSpPr>
          <p:cNvPr id="11" name="TextBox 10"/>
          <p:cNvSpPr txBox="1"/>
          <p:nvPr/>
        </p:nvSpPr>
        <p:spPr>
          <a:xfrm>
            <a:off x="7709621" y="998415"/>
            <a:ext cx="2651886" cy="369332"/>
          </a:xfrm>
          <a:prstGeom prst="rect">
            <a:avLst/>
          </a:prstGeom>
          <a:noFill/>
        </p:spPr>
        <p:txBody>
          <a:bodyPr wrap="square" rtlCol="0">
            <a:spAutoFit/>
          </a:bodyPr>
          <a:lstStyle/>
          <a:p>
            <a:r>
              <a:rPr lang="en-US" b="1" i="1" dirty="0" smtClean="0">
                <a:latin typeface="Segoe UI" panose="020B0502040204020203" pitchFamily="34" charset="0"/>
                <a:cs typeface="Segoe UI" panose="020B0502040204020203" pitchFamily="34" charset="0"/>
              </a:rPr>
              <a:t>Energy front model:</a:t>
            </a:r>
          </a:p>
        </p:txBody>
      </p:sp>
      <p:cxnSp>
        <p:nvCxnSpPr>
          <p:cNvPr id="12" name="Straight Connector 11"/>
          <p:cNvCxnSpPr/>
          <p:nvPr/>
        </p:nvCxnSpPr>
        <p:spPr>
          <a:xfrm>
            <a:off x="6038323" y="1301440"/>
            <a:ext cx="0" cy="339174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311007" y="2787265"/>
            <a:ext cx="4032174" cy="1233889"/>
          </a:xfrm>
          <a:custGeom>
            <a:avLst/>
            <a:gdLst>
              <a:gd name="connsiteX0" fmla="*/ 0 w 4032174"/>
              <a:gd name="connsiteY0" fmla="*/ 1233889 h 1233889"/>
              <a:gd name="connsiteX1" fmla="*/ 903383 w 4032174"/>
              <a:gd name="connsiteY1" fmla="*/ 1200839 h 1233889"/>
              <a:gd name="connsiteX2" fmla="*/ 1487277 w 4032174"/>
              <a:gd name="connsiteY2" fmla="*/ 1145754 h 1233889"/>
              <a:gd name="connsiteX3" fmla="*/ 2126256 w 4032174"/>
              <a:gd name="connsiteY3" fmla="*/ 1002535 h 1233889"/>
              <a:gd name="connsiteX4" fmla="*/ 2941504 w 4032174"/>
              <a:gd name="connsiteY4" fmla="*/ 694063 h 1233889"/>
              <a:gd name="connsiteX5" fmla="*/ 3624550 w 4032174"/>
              <a:gd name="connsiteY5" fmla="*/ 297456 h 1233889"/>
              <a:gd name="connsiteX6" fmla="*/ 4032174 w 4032174"/>
              <a:gd name="connsiteY6" fmla="*/ 0 h 123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2174" h="1233889">
                <a:moveTo>
                  <a:pt x="0" y="1233889"/>
                </a:moveTo>
                <a:lnTo>
                  <a:pt x="903383" y="1200839"/>
                </a:lnTo>
                <a:cubicBezTo>
                  <a:pt x="1151263" y="1186150"/>
                  <a:pt x="1283465" y="1178805"/>
                  <a:pt x="1487277" y="1145754"/>
                </a:cubicBezTo>
                <a:cubicBezTo>
                  <a:pt x="1691089" y="1112703"/>
                  <a:pt x="1883885" y="1077817"/>
                  <a:pt x="2126256" y="1002535"/>
                </a:cubicBezTo>
                <a:cubicBezTo>
                  <a:pt x="2368627" y="927253"/>
                  <a:pt x="2691789" y="811576"/>
                  <a:pt x="2941504" y="694063"/>
                </a:cubicBezTo>
                <a:cubicBezTo>
                  <a:pt x="3191219" y="576550"/>
                  <a:pt x="3442772" y="413133"/>
                  <a:pt x="3624550" y="297456"/>
                </a:cubicBezTo>
                <a:cubicBezTo>
                  <a:pt x="3806328" y="181779"/>
                  <a:pt x="3919251" y="90889"/>
                  <a:pt x="4032174"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1433466">
            <a:off x="7054207" y="1942795"/>
            <a:ext cx="4077707" cy="2033090"/>
          </a:xfrm>
          <a:custGeom>
            <a:avLst/>
            <a:gdLst>
              <a:gd name="connsiteX0" fmla="*/ 0 w 4032174"/>
              <a:gd name="connsiteY0" fmla="*/ 1233889 h 1233889"/>
              <a:gd name="connsiteX1" fmla="*/ 903383 w 4032174"/>
              <a:gd name="connsiteY1" fmla="*/ 1200839 h 1233889"/>
              <a:gd name="connsiteX2" fmla="*/ 1487277 w 4032174"/>
              <a:gd name="connsiteY2" fmla="*/ 1145754 h 1233889"/>
              <a:gd name="connsiteX3" fmla="*/ 2126256 w 4032174"/>
              <a:gd name="connsiteY3" fmla="*/ 1002535 h 1233889"/>
              <a:gd name="connsiteX4" fmla="*/ 2941504 w 4032174"/>
              <a:gd name="connsiteY4" fmla="*/ 694063 h 1233889"/>
              <a:gd name="connsiteX5" fmla="*/ 3624550 w 4032174"/>
              <a:gd name="connsiteY5" fmla="*/ 297456 h 1233889"/>
              <a:gd name="connsiteX6" fmla="*/ 4032174 w 4032174"/>
              <a:gd name="connsiteY6" fmla="*/ 0 h 123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2174" h="1233889">
                <a:moveTo>
                  <a:pt x="0" y="1233889"/>
                </a:moveTo>
                <a:lnTo>
                  <a:pt x="903383" y="1200839"/>
                </a:lnTo>
                <a:cubicBezTo>
                  <a:pt x="1151263" y="1186150"/>
                  <a:pt x="1283465" y="1178805"/>
                  <a:pt x="1487277" y="1145754"/>
                </a:cubicBezTo>
                <a:cubicBezTo>
                  <a:pt x="1691089" y="1112703"/>
                  <a:pt x="1883885" y="1077817"/>
                  <a:pt x="2126256" y="1002535"/>
                </a:cubicBezTo>
                <a:cubicBezTo>
                  <a:pt x="2368627" y="927253"/>
                  <a:pt x="2691789" y="811576"/>
                  <a:pt x="2941504" y="694063"/>
                </a:cubicBezTo>
                <a:cubicBezTo>
                  <a:pt x="3191219" y="576550"/>
                  <a:pt x="3442772" y="413133"/>
                  <a:pt x="3624550" y="297456"/>
                </a:cubicBezTo>
                <a:cubicBezTo>
                  <a:pt x="3806328" y="181779"/>
                  <a:pt x="3919251" y="90889"/>
                  <a:pt x="4032174"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6043" y="5120955"/>
            <a:ext cx="11429299" cy="923330"/>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The introduction of higher temperature data (drift after 150, 200 and 250</a:t>
            </a:r>
            <a:r>
              <a:rPr lang="en-US" dirty="0" smtClean="0">
                <a:latin typeface="Segoe UI" panose="020B0502040204020203" pitchFamily="34" charset="0"/>
                <a:cs typeface="Segoe UI" panose="020B0502040204020203" pitchFamily="34" charset="0"/>
                <a:sym typeface="Symbol" panose="05050102010706020507" pitchFamily="18" charset="2"/>
              </a:rPr>
              <a:t></a:t>
            </a:r>
            <a:r>
              <a:rPr lang="en-US" dirty="0" smtClean="0">
                <a:latin typeface="Segoe UI" panose="020B0502040204020203" pitchFamily="34" charset="0"/>
                <a:cs typeface="Segoe UI" panose="020B0502040204020203" pitchFamily="34" charset="0"/>
              </a:rPr>
              <a:t>C annealing) highlights that the single </a:t>
            </a:r>
            <a:r>
              <a:rPr lang="en-US" i="1" dirty="0" smtClean="0">
                <a:latin typeface="Segoe UI" panose="020B0502040204020203" pitchFamily="34" charset="0"/>
                <a:cs typeface="Segoe UI" panose="020B0502040204020203" pitchFamily="34" charset="0"/>
              </a:rPr>
              <a:t>E</a:t>
            </a:r>
            <a:r>
              <a:rPr lang="en-US" i="1" baseline="-25000" dirty="0" smtClean="0">
                <a:latin typeface="Segoe UI" panose="020B0502040204020203" pitchFamily="34" charset="0"/>
                <a:cs typeface="Segoe UI" panose="020B0502040204020203" pitchFamily="34" charset="0"/>
              </a:rPr>
              <a:t>A</a:t>
            </a:r>
            <a:r>
              <a:rPr lang="en-US" dirty="0" smtClean="0">
                <a:latin typeface="Segoe UI" panose="020B0502040204020203" pitchFamily="34" charset="0"/>
                <a:cs typeface="Segoe UI" panose="020B0502040204020203" pitchFamily="34" charset="0"/>
              </a:rPr>
              <a:t> strongly contracts the x-axis and produces a piecewise trend. On the contrary, the Energy front model returns a more continuous fashion of the Drift and strongly relax </a:t>
            </a:r>
            <a:r>
              <a:rPr lang="en-US" dirty="0">
                <a:latin typeface="Segoe UI" panose="020B0502040204020203" pitchFamily="34" charset="0"/>
                <a:cs typeface="Segoe UI" panose="020B0502040204020203" pitchFamily="34" charset="0"/>
              </a:rPr>
              <a:t>the </a:t>
            </a:r>
            <a:r>
              <a:rPr lang="en-US" dirty="0" smtClean="0">
                <a:latin typeface="Segoe UI" panose="020B0502040204020203" pitchFamily="34" charset="0"/>
                <a:cs typeface="Segoe UI" panose="020B0502040204020203" pitchFamily="34" charset="0"/>
              </a:rPr>
              <a:t>x-axis at longer times coherently with slide #5.</a:t>
            </a:r>
          </a:p>
        </p:txBody>
      </p:sp>
      <p:cxnSp>
        <p:nvCxnSpPr>
          <p:cNvPr id="18" name="Straight Connector 17"/>
          <p:cNvCxnSpPr/>
          <p:nvPr/>
        </p:nvCxnSpPr>
        <p:spPr>
          <a:xfrm flipH="1">
            <a:off x="4406747" y="1751682"/>
            <a:ext cx="936434" cy="1762699"/>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757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Props1.xml><?xml version="1.0" encoding="utf-8"?>
<ds:datastoreItem xmlns:ds="http://schemas.openxmlformats.org/officeDocument/2006/customXml" ds:itemID="{2A500361-0085-4EFA-ACB5-465AE42587B9}"/>
</file>

<file path=customXml/itemProps2.xml><?xml version="1.0" encoding="utf-8"?>
<ds:datastoreItem xmlns:ds="http://schemas.openxmlformats.org/officeDocument/2006/customXml" ds:itemID="{0A0551EB-9EE4-427C-B0C9-AA48D7601160}"/>
</file>

<file path=customXml/itemProps3.xml><?xml version="1.0" encoding="utf-8"?>
<ds:datastoreItem xmlns:ds="http://schemas.openxmlformats.org/officeDocument/2006/customXml" ds:itemID="{2177597C-C8E2-405A-A217-BFAE6D24F2B4}"/>
</file>

<file path=docProps/app.xml><?xml version="1.0" encoding="utf-8"?>
<Properties xmlns="http://schemas.openxmlformats.org/officeDocument/2006/extended-properties" xmlns:vt="http://schemas.openxmlformats.org/officeDocument/2006/docPropsVTypes">
  <Template>blank</Template>
  <TotalTime>0</TotalTime>
  <Words>818</Words>
  <Application>Microsoft Office PowerPoint</Application>
  <PresentationFormat>Widescreen</PresentationFormat>
  <Paragraphs>76</Paragraphs>
  <Slides>8</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Segoe UI</vt:lpstr>
      <vt:lpstr>Segoe UI Semibold</vt:lpstr>
      <vt:lpstr>Symbol</vt:lpstr>
      <vt:lpstr>Wingdings</vt:lpstr>
      <vt:lpstr>Micron Nov-2015</vt:lpstr>
      <vt:lpstr>Equation</vt:lpstr>
      <vt:lpstr>Predictability of the VTH drift as superposition of time and temperature effects</vt:lpstr>
      <vt:lpstr>Summary</vt:lpstr>
      <vt:lpstr>Experimental</vt:lpstr>
      <vt:lpstr>Two different models in comparison:</vt:lpstr>
      <vt:lpstr>Implications of the two different models:</vt:lpstr>
      <vt:lpstr>Long time drift projections accordingly the two models</vt:lpstr>
      <vt:lpstr>Is EA of SR constant or distributed?</vt:lpstr>
      <vt:lpstr>Predictions at very long times: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2017-01-13T14:03:37Z</dcterms:created>
  <dcterms:modified xsi:type="dcterms:W3CDTF">2017-01-31T17:41:10Z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ies>
</file>