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4.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5"/>
  </p:notesMasterIdLst>
  <p:sldIdLst>
    <p:sldId id="300" r:id="rId2"/>
    <p:sldId id="312" r:id="rId3"/>
    <p:sldId id="313" r:id="rId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ECE"/>
    <a:srgbClr val="FFFF99"/>
    <a:srgbClr val="FFFF66"/>
    <a:srgbClr val="45B4FF"/>
    <a:srgbClr val="00A7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30" autoAdjust="0"/>
  </p:normalViewPr>
  <p:slideViewPr>
    <p:cSldViewPr snapToGrid="0">
      <p:cViewPr varScale="1">
        <p:scale>
          <a:sx n="85" d="100"/>
          <a:sy n="85" d="100"/>
        </p:scale>
        <p:origin x="996" y="84"/>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notesMaster" Target="notesMasters/notesMaster1.xml"/><Relationship Id="rId10"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1/11/2017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111333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smtClean="0"/>
              <a:t>Title of Presentation:</a:t>
            </a:r>
            <a:br>
              <a:rPr lang="en-US" dirty="0" smtClean="0"/>
            </a:br>
            <a:r>
              <a:rPr lang="en-US" dirty="0" smtClean="0"/>
              <a:t>Should fill two lines</a:t>
            </a:r>
            <a:endParaRPr lang="en-US" dirty="0"/>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smtClean="0"/>
              <a:t>Subtitle, only one line</a:t>
            </a:r>
            <a:endParaRPr lang="en-US" dirty="0"/>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smtClean="0"/>
              <a:t>Speaker name</a:t>
            </a:r>
            <a:br>
              <a:rPr lang="en-US" dirty="0" smtClean="0"/>
            </a:br>
            <a:r>
              <a:rPr lang="en-US" dirty="0" smtClean="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smtClean="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endParaRPr lang="en-US" sz="800" kern="1200" dirty="0">
              <a:solidFill>
                <a:schemeClr val="bg1"/>
              </a:solidFill>
              <a:latin typeface="Segoe UI" panose="020B0502040204020203" pitchFamily="34" charset="0"/>
              <a:ea typeface="+mn-ea"/>
              <a:cs typeface="Segoe UI" panose="020B0502040204020203" pitchFamily="34" charset="0"/>
            </a:endParaRP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Slide</a:t>
            </a:r>
          </a:p>
          <a:p>
            <a:pPr algn="r"/>
            <a:r>
              <a:rPr lang="en-US" sz="1200" dirty="0" smtClean="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endParaRPr lang="en-US" dirty="0"/>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11,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smtClean="0"/>
              <a:t>Simple text over photo</a:t>
            </a:r>
            <a:endParaRPr lang="en-US" dirty="0"/>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Full Photo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with Right Text</a:t>
            </a:r>
          </a:p>
          <a:p>
            <a:pPr algn="r"/>
            <a:r>
              <a:rPr lang="en-US" sz="1200" dirty="0" smtClean="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11,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smtClean="0"/>
              <a:t>Click to Edit Segue Title</a:t>
            </a:r>
            <a:endParaRPr lang="en-US" dirty="0"/>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11,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smtClean="0"/>
              <a:t>Click to Edit Segue Title</a:t>
            </a:r>
            <a:endParaRPr lang="en-US" dirty="0"/>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White Segue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11,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White Ending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11,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Blue Ending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11,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smtClean="0"/>
              <a:t>Title of Presentation:</a:t>
            </a:r>
            <a:br>
              <a:rPr lang="en-US" dirty="0" smtClean="0"/>
            </a:br>
            <a:r>
              <a:rPr lang="en-US" dirty="0" smtClean="0"/>
              <a:t>Should fill two lines</a:t>
            </a:r>
            <a:endParaRPr lang="en-US" dirty="0"/>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smtClean="0"/>
              <a:t>Subtitle, only one lines</a:t>
            </a:r>
            <a:endParaRPr lang="en-US" dirty="0"/>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smtClean="0"/>
              <a:t>Speaker name</a:t>
            </a:r>
            <a:br>
              <a:rPr lang="en-US" dirty="0" smtClean="0"/>
            </a:br>
            <a:r>
              <a:rPr lang="en-US" dirty="0" smtClean="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Slide - White</a:t>
            </a:r>
          </a:p>
          <a:p>
            <a:pPr algn="r"/>
            <a:r>
              <a:rPr lang="en-US" sz="1200" dirty="0" smtClean="0">
                <a:solidFill>
                  <a:schemeClr val="tx2"/>
                </a:solidFill>
                <a:latin typeface="Segoe UI" panose="020B0502040204020203" pitchFamily="34" charset="0"/>
                <a:cs typeface="Segoe UI" panose="020B0502040204020203" pitchFamily="34" charset="0"/>
              </a:rPr>
              <a:t>Alternate layout </a:t>
            </a:r>
            <a:br>
              <a:rPr lang="en-US" sz="1200" dirty="0" smtClean="0">
                <a:solidFill>
                  <a:schemeClr val="tx2"/>
                </a:solidFill>
                <a:latin typeface="Segoe UI" panose="020B0502040204020203" pitchFamily="34" charset="0"/>
                <a:cs typeface="Segoe UI" panose="020B0502040204020203" pitchFamily="34" charset="0"/>
              </a:rPr>
            </a:br>
            <a:r>
              <a:rPr lang="en-US" sz="1200" dirty="0" smtClean="0">
                <a:solidFill>
                  <a:schemeClr val="tx2"/>
                </a:solidFill>
                <a:latin typeface="Segoe UI" panose="020B0502040204020203" pitchFamily="34" charset="0"/>
                <a:cs typeface="Segoe UI" panose="020B0502040204020203" pitchFamily="34" charset="0"/>
              </a:rPr>
              <a:t>for first slide </a:t>
            </a:r>
            <a:br>
              <a:rPr lang="en-US" sz="1200" dirty="0" smtClean="0">
                <a:solidFill>
                  <a:schemeClr val="tx2"/>
                </a:solidFill>
                <a:latin typeface="Segoe UI" panose="020B0502040204020203" pitchFamily="34" charset="0"/>
                <a:cs typeface="Segoe UI" panose="020B0502040204020203" pitchFamily="34" charset="0"/>
              </a:rPr>
            </a:br>
            <a:r>
              <a:rPr lang="en-US" sz="1200" dirty="0" smtClean="0">
                <a:solidFill>
                  <a:schemeClr val="tx2"/>
                </a:solidFill>
                <a:latin typeface="Segoe UI" panose="020B0502040204020203" pitchFamily="34" charset="0"/>
                <a:cs typeface="Segoe UI" panose="020B0502040204020203" pitchFamily="34" charset="0"/>
              </a:rPr>
              <a:t>in</a:t>
            </a:r>
            <a:r>
              <a:rPr lang="en-US" sz="1200" baseline="0" dirty="0" smtClean="0">
                <a:solidFill>
                  <a:schemeClr val="tx2"/>
                </a:solidFill>
                <a:latin typeface="Segoe UI" panose="020B0502040204020203" pitchFamily="34" charset="0"/>
                <a:cs typeface="Segoe UI" panose="020B0502040204020203" pitchFamily="34" charset="0"/>
              </a:rPr>
              <a:t> the deck.</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smtClean="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endParaRPr lang="en-US" sz="800" kern="1200" dirty="0">
              <a:solidFill>
                <a:schemeClr val="tx1"/>
              </a:solidFill>
              <a:latin typeface="Segoe UI" panose="020B0502040204020203" pitchFamily="34" charset="0"/>
              <a:ea typeface="+mn-ea"/>
              <a:cs typeface="Segoe UI" panose="020B0502040204020203" pitchFamily="34" charset="0"/>
            </a:endParaRP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endParaRPr lang="en-US" dirty="0"/>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11,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11,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and Content</a:t>
            </a:r>
          </a:p>
          <a:p>
            <a:pPr algn="r"/>
            <a:r>
              <a:rPr lang="en-US" sz="1200" dirty="0" smtClean="0">
                <a:solidFill>
                  <a:schemeClr val="tx2"/>
                </a:solidFill>
                <a:latin typeface="Segoe UI" panose="020B0502040204020203" pitchFamily="34" charset="0"/>
                <a:cs typeface="Segoe UI" panose="020B0502040204020203" pitchFamily="34" charset="0"/>
              </a:rPr>
              <a:t>The primary layout used</a:t>
            </a:r>
            <a:r>
              <a:rPr lang="en-US" sz="120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11,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Title/Subtitle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and Content</a:t>
            </a:r>
          </a:p>
          <a:p>
            <a:pPr algn="r"/>
            <a:r>
              <a:rPr lang="en-US" sz="1200" dirty="0" smtClean="0">
                <a:solidFill>
                  <a:schemeClr val="tx2"/>
                </a:solidFill>
                <a:latin typeface="Segoe UI" panose="020B0502040204020203" pitchFamily="34" charset="0"/>
                <a:cs typeface="Segoe UI" panose="020B0502040204020203" pitchFamily="34" charset="0"/>
              </a:rPr>
              <a:t>Identical to main layout but</a:t>
            </a:r>
            <a:r>
              <a:rPr lang="en-US" sz="1200" baseline="0" dirty="0" smtClean="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smtClean="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11,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Only</a:t>
            </a:r>
          </a:p>
          <a:p>
            <a:pPr algn="r"/>
            <a:r>
              <a:rPr lang="en-US" sz="1200" dirty="0" smtClean="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smtClean="0">
                <a:solidFill>
                  <a:schemeClr val="tx2"/>
                </a:solidFill>
                <a:latin typeface="Segoe UI" panose="020B0502040204020203" pitchFamily="34" charset="0"/>
                <a:cs typeface="Segoe UI" panose="020B0502040204020203" pitchFamily="34" charset="0"/>
              </a:rPr>
              <a:t> space in the middle of the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Enter Agenda Title</a:t>
            </a:r>
            <a:endParaRPr lang="en-US" dirty="0"/>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Agenda Items</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11,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Agenda Items</a:t>
            </a:r>
            <a:endParaRPr lang="en-US" dirty="0"/>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Agenda</a:t>
            </a:r>
          </a:p>
          <a:p>
            <a:pPr algn="r"/>
            <a:r>
              <a:rPr lang="en-US" sz="1200" dirty="0" smtClean="0">
                <a:solidFill>
                  <a:schemeClr val="tx2"/>
                </a:solidFill>
                <a:latin typeface="Segoe UI" panose="020B0502040204020203" pitchFamily="34" charset="0"/>
                <a:cs typeface="Segoe UI" panose="020B0502040204020203" pitchFamily="34" charset="0"/>
              </a:rPr>
              <a:t>Two-column</a:t>
            </a:r>
            <a:r>
              <a:rPr lang="en-US" sz="1200" baseline="0" dirty="0" smtClean="0">
                <a:solidFill>
                  <a:schemeClr val="tx2"/>
                </a:solidFill>
                <a:latin typeface="Segoe UI" panose="020B0502040204020203" pitchFamily="34" charset="0"/>
                <a:cs typeface="Segoe UI" panose="020B0502040204020203" pitchFamily="34" charset="0"/>
              </a:rPr>
              <a:t> layout, to be used with any number of items.</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11,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Two-Column Content</a:t>
            </a:r>
          </a:p>
          <a:p>
            <a:pPr algn="r"/>
            <a:r>
              <a:rPr lang="en-US" sz="1200" dirty="0" smtClean="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11, 2017</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Three-Column Content</a:t>
            </a:r>
          </a:p>
          <a:p>
            <a:pPr algn="r"/>
            <a:r>
              <a:rPr lang="en-US" sz="1200" dirty="0" smtClean="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smtClean="0"/>
              <a:t>Simple text over photo</a:t>
            </a:r>
            <a:endParaRPr lang="en-US" dirty="0"/>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Full Photo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with Left Text</a:t>
            </a:r>
          </a:p>
          <a:p>
            <a:pPr algn="r"/>
            <a:r>
              <a:rPr lang="en-US" sz="1200" dirty="0" smtClean="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11,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pic>
        <p:nvPicPr>
          <p:cNvPr id="1026" name="Picture 2"/>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E311BC51-49BC-45F0-B90C-E6310C708CCC}" type="datetime4">
              <a:rPr lang="en-US" sz="1100" smtClean="0"/>
              <a:pPr/>
              <a:t>January 11,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smtClean="0">
                <a:latin typeface="Segoe UI" panose="020B0502040204020203" pitchFamily="34" charset="0"/>
                <a:cs typeface="Segoe UI" panose="020B0502040204020203" pitchFamily="34" charset="0"/>
              </a:rPr>
              <a:t>© 2016 Micron Technology,</a:t>
            </a:r>
            <a:r>
              <a:rPr lang="en-US" sz="1100" baseline="0" dirty="0" smtClean="0">
                <a:latin typeface="Segoe UI" panose="020B0502040204020203" pitchFamily="34" charset="0"/>
                <a:cs typeface="Segoe UI" panose="020B0502040204020203" pitchFamily="34" charset="0"/>
              </a:rPr>
              <a:t> Inc.</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 Id="rId5" Type="http://schemas.openxmlformats.org/officeDocument/2006/relationships/image" Target="../media/image5.emf"/><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2" y="721257"/>
            <a:ext cx="8697933" cy="1734724"/>
          </a:xfrm>
        </p:spPr>
        <p:txBody>
          <a:bodyPr>
            <a:normAutofit fontScale="90000"/>
          </a:bodyPr>
          <a:lstStyle/>
          <a:p>
            <a:r>
              <a:rPr lang="en-US" dirty="0" smtClean="0"/>
              <a:t>Review of the robustness of In-SAG/In-</a:t>
            </a:r>
            <a:r>
              <a:rPr lang="en-US" dirty="0" err="1" smtClean="0"/>
              <a:t>SiSAG</a:t>
            </a:r>
            <a:r>
              <a:rPr lang="en-US" dirty="0" smtClean="0"/>
              <a:t> value proposition</a:t>
            </a:r>
            <a:endParaRPr lang="en-US" dirty="0"/>
          </a:p>
        </p:txBody>
      </p:sp>
      <p:sp>
        <p:nvSpPr>
          <p:cNvPr id="4" name="Text Placeholder 3"/>
          <p:cNvSpPr>
            <a:spLocks noGrp="1"/>
          </p:cNvSpPr>
          <p:nvPr>
            <p:ph type="body" sz="quarter" idx="10"/>
          </p:nvPr>
        </p:nvSpPr>
        <p:spPr>
          <a:xfrm>
            <a:off x="962902" y="2889332"/>
            <a:ext cx="10101338" cy="762000"/>
          </a:xfrm>
        </p:spPr>
        <p:txBody>
          <a:bodyPr>
            <a:normAutofit/>
          </a:bodyPr>
          <a:lstStyle/>
          <a:p>
            <a:r>
              <a:rPr lang="en-US" dirty="0" smtClean="0"/>
              <a:t>Summary of results from different campaigns</a:t>
            </a:r>
            <a:endParaRPr lang="en-US" dirty="0"/>
          </a:p>
        </p:txBody>
      </p:sp>
      <p:sp>
        <p:nvSpPr>
          <p:cNvPr id="5" name="Text Placeholder 4"/>
          <p:cNvSpPr>
            <a:spLocks noGrp="1"/>
          </p:cNvSpPr>
          <p:nvPr>
            <p:ph type="body" sz="quarter" idx="12"/>
          </p:nvPr>
        </p:nvSpPr>
        <p:spPr/>
        <p:txBody>
          <a:bodyPr/>
          <a:lstStyle/>
          <a:p>
            <a:r>
              <a:rPr lang="en-US" dirty="0" smtClean="0"/>
              <a:t>30S Material Pathfinding team</a:t>
            </a:r>
            <a:endParaRPr lang="en-US" dirty="0"/>
          </a:p>
        </p:txBody>
      </p:sp>
      <p:sp>
        <p:nvSpPr>
          <p:cNvPr id="8" name="Text Placeholder 7"/>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0984" y="178872"/>
            <a:ext cx="10971894" cy="932313"/>
          </a:xfrm>
        </p:spPr>
        <p:txBody>
          <a:bodyPr>
            <a:normAutofit fontScale="90000"/>
          </a:bodyPr>
          <a:lstStyle/>
          <a:p>
            <a:r>
              <a:rPr lang="en-US" dirty="0"/>
              <a:t>Review of the robustness of In-SAG/In-</a:t>
            </a:r>
            <a:r>
              <a:rPr lang="en-US" dirty="0" err="1"/>
              <a:t>SiSAG</a:t>
            </a:r>
            <a:r>
              <a:rPr lang="en-US" dirty="0"/>
              <a:t> value </a:t>
            </a:r>
            <a:r>
              <a:rPr lang="en-US" dirty="0" smtClean="0"/>
              <a:t>proposition</a:t>
            </a:r>
            <a:endParaRPr lang="en-US" dirty="0"/>
          </a:p>
        </p:txBody>
      </p:sp>
      <p:sp>
        <p:nvSpPr>
          <p:cNvPr id="3" name="Content Placeholder 2"/>
          <p:cNvSpPr>
            <a:spLocks noGrp="1"/>
          </p:cNvSpPr>
          <p:nvPr>
            <p:ph idx="1"/>
          </p:nvPr>
        </p:nvSpPr>
        <p:spPr>
          <a:xfrm>
            <a:off x="643452" y="1274662"/>
            <a:ext cx="10701896" cy="4418635"/>
          </a:xfrm>
        </p:spPr>
        <p:txBody>
          <a:bodyPr/>
          <a:lstStyle/>
          <a:p>
            <a:pPr marL="365760" indent="-365760">
              <a:lnSpc>
                <a:spcPct val="120000"/>
              </a:lnSpc>
              <a:spcBef>
                <a:spcPts val="600"/>
              </a:spcBef>
              <a:spcAft>
                <a:spcPts val="600"/>
              </a:spcAft>
              <a:buFont typeface="Wingdings" panose="05000000000000000000" pitchFamily="2" charset="2"/>
              <a:buChar char="q"/>
            </a:pPr>
            <a:r>
              <a:rPr lang="en-US" dirty="0" smtClean="0"/>
              <a:t>Long-Time drift, accelerated by thermal annealing, from different In-SAG/In-</a:t>
            </a:r>
            <a:r>
              <a:rPr lang="en-US" dirty="0" err="1" smtClean="0"/>
              <a:t>SiSAG</a:t>
            </a:r>
            <a:r>
              <a:rPr lang="en-US" dirty="0" smtClean="0"/>
              <a:t> alloys:</a:t>
            </a:r>
          </a:p>
          <a:p>
            <a:pPr lvl="1">
              <a:spcBef>
                <a:spcPts val="600"/>
              </a:spcBef>
              <a:spcAft>
                <a:spcPts val="600"/>
              </a:spcAft>
              <a:buFont typeface="Wingdings" panose="05000000000000000000" pitchFamily="2" charset="2"/>
              <a:buChar char="ü"/>
            </a:pPr>
            <a:r>
              <a:rPr lang="en-US" sz="1800" dirty="0" smtClean="0"/>
              <a:t>K camp (In-SAG) in F14</a:t>
            </a:r>
          </a:p>
          <a:p>
            <a:pPr lvl="1">
              <a:spcBef>
                <a:spcPts val="600"/>
              </a:spcBef>
              <a:spcAft>
                <a:spcPts val="600"/>
              </a:spcAft>
              <a:buFont typeface="Wingdings" panose="05000000000000000000" pitchFamily="2" charset="2"/>
              <a:buChar char="ü"/>
            </a:pPr>
            <a:r>
              <a:rPr lang="en-US" sz="1800" dirty="0" smtClean="0"/>
              <a:t>J camp (In-SAG) </a:t>
            </a:r>
            <a:r>
              <a:rPr lang="en-US" sz="1800" dirty="0"/>
              <a:t>in </a:t>
            </a:r>
            <a:r>
              <a:rPr lang="en-US" sz="1800" dirty="0" smtClean="0"/>
              <a:t>F4</a:t>
            </a:r>
            <a:endParaRPr lang="en-US" sz="1800" dirty="0" smtClean="0"/>
          </a:p>
          <a:p>
            <a:pPr lvl="1">
              <a:spcBef>
                <a:spcPts val="600"/>
              </a:spcBef>
              <a:spcAft>
                <a:spcPts val="600"/>
              </a:spcAft>
              <a:buFont typeface="Wingdings" panose="05000000000000000000" pitchFamily="2" charset="2"/>
              <a:buChar char="ü"/>
            </a:pPr>
            <a:r>
              <a:rPr lang="en-US" sz="1800" dirty="0" smtClean="0"/>
              <a:t>K camp </a:t>
            </a:r>
            <a:r>
              <a:rPr lang="en-US" sz="1800" dirty="0"/>
              <a:t>(</a:t>
            </a:r>
            <a:r>
              <a:rPr lang="en-US" sz="1800" dirty="0" smtClean="0"/>
              <a:t>In-</a:t>
            </a:r>
            <a:r>
              <a:rPr lang="en-US" sz="1800" dirty="0" err="1" smtClean="0"/>
              <a:t>SiSAG</a:t>
            </a:r>
            <a:r>
              <a:rPr lang="en-US" sz="1800" dirty="0"/>
              <a:t>) in </a:t>
            </a:r>
            <a:r>
              <a:rPr lang="en-US" sz="1800" dirty="0" smtClean="0"/>
              <a:t>F4</a:t>
            </a:r>
          </a:p>
          <a:p>
            <a:pPr marL="0" indent="0">
              <a:lnSpc>
                <a:spcPct val="120000"/>
              </a:lnSpc>
              <a:spcBef>
                <a:spcPts val="600"/>
              </a:spcBef>
              <a:spcAft>
                <a:spcPts val="600"/>
              </a:spcAft>
              <a:buNone/>
            </a:pPr>
            <a:r>
              <a:rPr lang="en-US" dirty="0"/>
              <a:t> </a:t>
            </a:r>
            <a:r>
              <a:rPr lang="en-US" dirty="0" smtClean="0"/>
              <a:t>    are returning </a:t>
            </a:r>
            <a:r>
              <a:rPr lang="en-US" dirty="0" smtClean="0"/>
              <a:t>very good</a:t>
            </a:r>
            <a:r>
              <a:rPr lang="en-US" dirty="0" smtClean="0"/>
              <a:t> </a:t>
            </a:r>
            <a:r>
              <a:rPr lang="en-US" dirty="0" smtClean="0"/>
              <a:t>drift </a:t>
            </a:r>
            <a:r>
              <a:rPr lang="en-US" dirty="0" smtClean="0"/>
              <a:t>stability when compared with actual POR</a:t>
            </a:r>
            <a:endParaRPr lang="en-US" dirty="0" smtClean="0"/>
          </a:p>
          <a:p>
            <a:pPr marL="365760" indent="-365760">
              <a:lnSpc>
                <a:spcPct val="120000"/>
              </a:lnSpc>
              <a:spcBef>
                <a:spcPts val="600"/>
              </a:spcBef>
              <a:spcAft>
                <a:spcPts val="600"/>
              </a:spcAft>
              <a:buFont typeface="Wingdings" panose="05000000000000000000" pitchFamily="2" charset="2"/>
              <a:buChar char="q"/>
            </a:pPr>
            <a:r>
              <a:rPr lang="en-US" i="1" u="sng" dirty="0" smtClean="0"/>
              <a:t>Thus, the value proposition for the V</a:t>
            </a:r>
            <a:r>
              <a:rPr lang="en-US" i="1" u="sng" baseline="-25000" dirty="0" smtClean="0"/>
              <a:t>T</a:t>
            </a:r>
            <a:r>
              <a:rPr lang="en-US" i="1" u="sng" dirty="0" smtClean="0"/>
              <a:t> Drift stability of In-</a:t>
            </a:r>
            <a:r>
              <a:rPr lang="en-US" i="1" u="sng" dirty="0" err="1" smtClean="0"/>
              <a:t>SiSAG</a:t>
            </a:r>
            <a:r>
              <a:rPr lang="en-US" i="1" u="sng" dirty="0" smtClean="0"/>
              <a:t> alloys appears strong</a:t>
            </a:r>
          </a:p>
          <a:p>
            <a:pPr marL="365760" indent="-365760">
              <a:lnSpc>
                <a:spcPct val="120000"/>
              </a:lnSpc>
              <a:spcBef>
                <a:spcPts val="600"/>
              </a:spcBef>
              <a:spcAft>
                <a:spcPts val="600"/>
              </a:spcAft>
              <a:buFont typeface="Wingdings" panose="05000000000000000000" pitchFamily="2" charset="2"/>
              <a:buChar char="q"/>
            </a:pPr>
            <a:r>
              <a:rPr lang="en-US" dirty="0" smtClean="0"/>
              <a:t>These data </a:t>
            </a:r>
            <a:r>
              <a:rPr lang="en-US" dirty="0" smtClean="0"/>
              <a:t>also </a:t>
            </a:r>
            <a:r>
              <a:rPr lang="en-US" dirty="0" smtClean="0"/>
              <a:t>support the value of the light In-doping activity (v.4+InSe) running on </a:t>
            </a:r>
            <a:r>
              <a:rPr lang="en-US" dirty="0" smtClean="0"/>
              <a:t>co-sputter</a:t>
            </a:r>
            <a:r>
              <a:rPr lang="en-US" dirty="0"/>
              <a:t> </a:t>
            </a:r>
            <a:r>
              <a:rPr lang="en-US" dirty="0" smtClean="0"/>
              <a:t>that is</a:t>
            </a:r>
            <a:r>
              <a:rPr lang="en-US" dirty="0" smtClean="0"/>
              <a:t> </a:t>
            </a:r>
            <a:r>
              <a:rPr lang="en-US" dirty="0" smtClean="0"/>
              <a:t>moving to </a:t>
            </a:r>
            <a:r>
              <a:rPr lang="en-US" dirty="0" smtClean="0"/>
              <a:t>the L1D</a:t>
            </a:r>
            <a:endParaRPr lang="en-US" dirty="0" smtClean="0"/>
          </a:p>
        </p:txBody>
      </p:sp>
      <p:sp>
        <p:nvSpPr>
          <p:cNvPr id="34" name="Date Placeholder 33"/>
          <p:cNvSpPr>
            <a:spLocks noGrp="1"/>
          </p:cNvSpPr>
          <p:nvPr>
            <p:ph type="dt" sz="half" idx="2"/>
          </p:nvPr>
        </p:nvSpPr>
        <p:spPr/>
        <p:txBody>
          <a:bodyPr/>
          <a:lstStyle/>
          <a:p>
            <a:r>
              <a:rPr>
                <a:solidFill>
                  <a:srgbClr val="58595B"/>
                </a:solidFill>
              </a:rPr>
              <a:t>|  </a:t>
            </a:r>
            <a:fld id="{813B26B7-A279-4753-8A1A-AC4573FF378D}" type="datetime4">
              <a:rPr lang="en-US">
                <a:solidFill>
                  <a:srgbClr val="58595B"/>
                </a:solidFill>
              </a:rPr>
              <a:pPr/>
              <a:t>January 11, 2017</a:t>
            </a:fld>
            <a:endParaRPr dirty="0">
              <a:solidFill>
                <a:srgbClr val="58595B"/>
              </a:solidFill>
            </a:endParaRPr>
          </a:p>
        </p:txBody>
      </p:sp>
      <p:sp>
        <p:nvSpPr>
          <p:cNvPr id="5" name="Slide Number Placeholder 4"/>
          <p:cNvSpPr>
            <a:spLocks noGrp="1"/>
          </p:cNvSpPr>
          <p:nvPr>
            <p:ph type="sldNum" sz="quarter" idx="4"/>
          </p:nvPr>
        </p:nvSpPr>
        <p:spPr/>
        <p:txBody>
          <a:bodyPr/>
          <a:lstStyle/>
          <a:p>
            <a:fld id="{0D904593-1668-4B95-BA96-EF3EF43EDF4E}" type="slidenum">
              <a:rPr>
                <a:solidFill>
                  <a:srgbClr val="58595B"/>
                </a:solidFill>
              </a:rPr>
              <a:pPr/>
              <a:t>2</a:t>
            </a:fld>
            <a:endParaRPr dirty="0">
              <a:solidFill>
                <a:srgbClr val="58595B"/>
              </a:solidFill>
            </a:endParaRPr>
          </a:p>
        </p:txBody>
      </p:sp>
      <p:sp>
        <p:nvSpPr>
          <p:cNvPr id="35" name="Footer Placeholder 34"/>
          <p:cNvSpPr>
            <a:spLocks noGrp="1"/>
          </p:cNvSpPr>
          <p:nvPr>
            <p:ph type="ftr" sz="quarter" idx="12"/>
          </p:nvPr>
        </p:nvSpPr>
        <p:spPr/>
        <p:txBody>
          <a:bodyPr/>
          <a:lstStyle/>
          <a:p>
            <a:r>
              <a:rPr lang="en-US" smtClean="0">
                <a:solidFill>
                  <a:srgbClr val="58595B"/>
                </a:solidFill>
              </a:rPr>
              <a:t>|  Micron Confidential</a:t>
            </a:r>
            <a:endParaRPr lang="en-US" dirty="0">
              <a:solidFill>
                <a:srgbClr val="58595B"/>
              </a:solidFill>
            </a:endParaRPr>
          </a:p>
        </p:txBody>
      </p:sp>
      <p:sp>
        <p:nvSpPr>
          <p:cNvPr id="10" name="Text Placeholder 9"/>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151517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01828" y="2307817"/>
            <a:ext cx="3975731" cy="2742617"/>
          </a:xfrm>
          <a:prstGeom prst="rect">
            <a:avLst/>
          </a:prstGeom>
        </p:spPr>
      </p:pic>
      <p:sp>
        <p:nvSpPr>
          <p:cNvPr id="2" name="Title 1"/>
          <p:cNvSpPr>
            <a:spLocks noGrp="1"/>
          </p:cNvSpPr>
          <p:nvPr>
            <p:ph type="title"/>
          </p:nvPr>
        </p:nvSpPr>
        <p:spPr/>
        <p:txBody>
          <a:bodyPr/>
          <a:lstStyle/>
          <a:p>
            <a:r>
              <a:rPr lang="en-US" dirty="0" smtClean="0"/>
              <a:t>Data of LT-Drift at high temperature from CLV</a:t>
            </a:r>
            <a:endParaRPr lang="en-US" dirty="0"/>
          </a:p>
        </p:txBody>
      </p:sp>
      <p:sp>
        <p:nvSpPr>
          <p:cNvPr id="4" name="Date Placeholder 3"/>
          <p:cNvSpPr>
            <a:spLocks noGrp="1"/>
          </p:cNvSpPr>
          <p:nvPr>
            <p:ph type="dt" sz="half" idx="2"/>
          </p:nvPr>
        </p:nvSpPr>
        <p:spPr/>
        <p:txBody>
          <a:bodyPr/>
          <a:lstStyle/>
          <a:p>
            <a:r>
              <a:rPr>
                <a:solidFill>
                  <a:srgbClr val="58595B"/>
                </a:solidFill>
              </a:rPr>
              <a:t>|  </a:t>
            </a:r>
            <a:fld id="{F55C824C-5440-421F-B1ED-9166A1D48D51}" type="datetime4">
              <a:rPr lang="en-US">
                <a:solidFill>
                  <a:srgbClr val="58595B"/>
                </a:solidFill>
              </a:rPr>
              <a:pPr/>
              <a:t>January 11, 2017</a:t>
            </a:fld>
            <a:endParaRPr dirty="0">
              <a:solidFill>
                <a:srgbClr val="58595B"/>
              </a:solidFill>
            </a:endParaRPr>
          </a:p>
        </p:txBody>
      </p:sp>
      <p:sp>
        <p:nvSpPr>
          <p:cNvPr id="5" name="Slide Number Placeholder 4"/>
          <p:cNvSpPr>
            <a:spLocks noGrp="1"/>
          </p:cNvSpPr>
          <p:nvPr>
            <p:ph type="sldNum" sz="quarter" idx="4"/>
          </p:nvPr>
        </p:nvSpPr>
        <p:spPr/>
        <p:txBody>
          <a:bodyPr/>
          <a:lstStyle/>
          <a:p>
            <a:pPr algn="l"/>
            <a:fld id="{0D904593-1668-4B95-BA96-EF3EF43EDF4E}" type="slidenum">
              <a:rPr>
                <a:solidFill>
                  <a:srgbClr val="58595B"/>
                </a:solidFill>
              </a:rPr>
              <a:pPr algn="l"/>
              <a:t>3</a:t>
            </a:fld>
            <a:endParaRPr dirty="0">
              <a:solidFill>
                <a:srgbClr val="58595B"/>
              </a:solidFill>
            </a:endParaRPr>
          </a:p>
        </p:txBody>
      </p:sp>
      <p:sp>
        <p:nvSpPr>
          <p:cNvPr id="6" name="Footer Placeholder 5"/>
          <p:cNvSpPr>
            <a:spLocks noGrp="1"/>
          </p:cNvSpPr>
          <p:nvPr>
            <p:ph type="ftr" sz="quarter" idx="12"/>
          </p:nvPr>
        </p:nvSpPr>
        <p:spPr/>
        <p:txBody>
          <a:bodyPr/>
          <a:lstStyle/>
          <a:p>
            <a:r>
              <a:rPr lang="en-US" smtClean="0">
                <a:solidFill>
                  <a:srgbClr val="58595B"/>
                </a:solidFill>
              </a:rPr>
              <a:t>|  Micron Confidential</a:t>
            </a:r>
            <a:endParaRPr lang="en-US" dirty="0">
              <a:solidFill>
                <a:srgbClr val="58595B"/>
              </a:solidFill>
            </a:endParaRPr>
          </a:p>
        </p:txBody>
      </p:sp>
      <p:sp>
        <p:nvSpPr>
          <p:cNvPr id="7" name="Text Placeholder 6"/>
          <p:cNvSpPr>
            <a:spLocks noGrp="1"/>
          </p:cNvSpPr>
          <p:nvPr>
            <p:ph type="body" sz="quarter" idx="14"/>
          </p:nvPr>
        </p:nvSpPr>
        <p:spPr/>
        <p:txBody>
          <a:bodyPr/>
          <a:lstStyle/>
          <a:p>
            <a:endParaRPr lang="en-US"/>
          </a:p>
        </p:txBody>
      </p:sp>
      <p:graphicFrame>
        <p:nvGraphicFramePr>
          <p:cNvPr id="8" name="Table 7"/>
          <p:cNvGraphicFramePr>
            <a:graphicFrameLocks noGrp="1"/>
          </p:cNvGraphicFramePr>
          <p:nvPr>
            <p:extLst>
              <p:ext uri="{D42A27DB-BD31-4B8C-83A1-F6EECF244321}">
                <p14:modId xmlns:p14="http://schemas.microsoft.com/office/powerpoint/2010/main" val="3841168325"/>
              </p:ext>
            </p:extLst>
          </p:nvPr>
        </p:nvGraphicFramePr>
        <p:xfrm>
          <a:off x="553786" y="1736166"/>
          <a:ext cx="3613391" cy="425352"/>
        </p:xfrm>
        <a:graphic>
          <a:graphicData uri="http://schemas.openxmlformats.org/drawingml/2006/table">
            <a:tbl>
              <a:tblPr firstRow="1" firstCol="1" bandRow="1">
                <a:tableStyleId>{00A15C55-8517-42AA-B614-E9B94910E393}</a:tableStyleId>
              </a:tblPr>
              <a:tblGrid>
                <a:gridCol w="409522"/>
                <a:gridCol w="487011"/>
                <a:gridCol w="431124"/>
                <a:gridCol w="415156"/>
                <a:gridCol w="447091"/>
                <a:gridCol w="455075"/>
                <a:gridCol w="968412"/>
              </a:tblGrid>
              <a:tr h="187454">
                <a:tc>
                  <a:txBody>
                    <a:bodyPr/>
                    <a:lstStyle/>
                    <a:p>
                      <a:pPr marL="0" marR="0" algn="ctr">
                        <a:spcBef>
                          <a:spcPts val="0"/>
                        </a:spcBef>
                        <a:spcAft>
                          <a:spcPts val="0"/>
                        </a:spcAft>
                      </a:pPr>
                      <a:r>
                        <a:rPr lang="en-US" sz="1100" b="1" dirty="0" smtClean="0">
                          <a:effectLst/>
                          <a:latin typeface="+mj-lt"/>
                        </a:rPr>
                        <a:t>Se% </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smtClean="0">
                          <a:effectLst/>
                          <a:latin typeface="+mj-lt"/>
                        </a:rPr>
                        <a:t>As% </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smtClean="0">
                          <a:effectLst/>
                          <a:latin typeface="+mj-lt"/>
                        </a:rPr>
                        <a:t>Si% </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err="1" smtClean="0">
                          <a:effectLst/>
                          <a:latin typeface="+mj-lt"/>
                        </a:rPr>
                        <a:t>Ge</a:t>
                      </a:r>
                      <a:r>
                        <a:rPr lang="en-US" sz="1100" b="1" dirty="0" smtClean="0">
                          <a:effectLst/>
                          <a:latin typeface="+mj-lt"/>
                        </a:rPr>
                        <a:t>% </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smtClean="0">
                          <a:effectLst/>
                          <a:latin typeface="+mj-lt"/>
                        </a:rPr>
                        <a:t>In% </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smtClean="0">
                          <a:effectLst/>
                          <a:latin typeface="+mj-lt"/>
                          <a:ea typeface="Calibri"/>
                        </a:rPr>
                        <a:t>CN</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smtClean="0">
                          <a:effectLst/>
                          <a:latin typeface="+mj-lt"/>
                          <a:ea typeface="Calibri"/>
                        </a:rPr>
                        <a:t>Se poor/rich</a:t>
                      </a:r>
                      <a:endParaRPr lang="en-US" sz="1100" b="1" dirty="0">
                        <a:effectLst/>
                        <a:latin typeface="+mj-lt"/>
                        <a:ea typeface="Calibri"/>
                      </a:endParaRPr>
                    </a:p>
                  </a:txBody>
                  <a:tcPr marL="52693" marR="52693" marT="0" marB="0" anchor="ctr">
                    <a:solidFill>
                      <a:srgbClr val="C00000"/>
                    </a:solidFill>
                  </a:tcPr>
                </a:tc>
              </a:tr>
              <a:tr h="234191">
                <a:tc>
                  <a:txBody>
                    <a:bodyPr/>
                    <a:lstStyle/>
                    <a:p>
                      <a:pPr marL="0" marR="0" algn="ctr">
                        <a:spcBef>
                          <a:spcPts val="0"/>
                        </a:spcBef>
                        <a:spcAft>
                          <a:spcPts val="0"/>
                        </a:spcAft>
                      </a:pPr>
                      <a:r>
                        <a:rPr lang="en-US" sz="1100" b="0" dirty="0">
                          <a:solidFill>
                            <a:schemeClr val="tx1"/>
                          </a:solidFill>
                          <a:effectLst/>
                          <a:latin typeface="+mj-lt"/>
                          <a:ea typeface="Calibri"/>
                        </a:rPr>
                        <a:t>53.0</a:t>
                      </a: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a:solidFill>
                            <a:schemeClr val="tx1"/>
                          </a:solidFill>
                          <a:effectLst/>
                          <a:latin typeface="+mj-lt"/>
                          <a:ea typeface="Calibri"/>
                        </a:rPr>
                        <a:t>21.8</a:t>
                      </a: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a:solidFill>
                            <a:schemeClr val="tx1"/>
                          </a:solidFill>
                          <a:effectLst/>
                          <a:latin typeface="+mj-lt"/>
                          <a:ea typeface="Calibri"/>
                        </a:rPr>
                        <a:t>1.1</a:t>
                      </a: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a:solidFill>
                            <a:schemeClr val="tx1"/>
                          </a:solidFill>
                          <a:effectLst/>
                          <a:latin typeface="+mj-lt"/>
                          <a:ea typeface="Calibri"/>
                        </a:rPr>
                        <a:t>13.0</a:t>
                      </a: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a:solidFill>
                            <a:schemeClr val="tx1"/>
                          </a:solidFill>
                          <a:effectLst/>
                          <a:latin typeface="+mj-lt"/>
                          <a:ea typeface="Calibri"/>
                        </a:rPr>
                        <a:t>11.1</a:t>
                      </a: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smtClean="0">
                          <a:solidFill>
                            <a:schemeClr val="tx1"/>
                          </a:solidFill>
                          <a:effectLst/>
                          <a:latin typeface="+mj-lt"/>
                          <a:ea typeface="Calibri"/>
                        </a:rPr>
                        <a:t>2.72</a:t>
                      </a:r>
                      <a:endParaRPr lang="en-US" sz="1100" b="0" dirty="0">
                        <a:solidFill>
                          <a:schemeClr val="tx1"/>
                        </a:solidFill>
                        <a:effectLst/>
                        <a:latin typeface="+mj-lt"/>
                        <a:ea typeface="Calibri"/>
                      </a:endParaRP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smtClean="0">
                          <a:solidFill>
                            <a:schemeClr val="tx1"/>
                          </a:solidFill>
                          <a:effectLst/>
                          <a:latin typeface="+mj-lt"/>
                          <a:ea typeface="Calibri"/>
                        </a:rPr>
                        <a:t>-30</a:t>
                      </a:r>
                      <a:endParaRPr lang="en-US" sz="1100" b="0" dirty="0">
                        <a:solidFill>
                          <a:schemeClr val="tx1"/>
                        </a:solidFill>
                        <a:effectLst/>
                        <a:latin typeface="+mj-lt"/>
                        <a:ea typeface="Calibri"/>
                      </a:endParaRPr>
                    </a:p>
                  </a:txBody>
                  <a:tcPr marL="52693" marR="52693" marT="35129" marB="35129" anchor="ctr">
                    <a:solidFill>
                      <a:schemeClr val="bg1">
                        <a:lumMod val="85000"/>
                      </a:schemeClr>
                    </a:solidFill>
                  </a:tcPr>
                </a:tc>
              </a:tr>
            </a:tbl>
          </a:graphicData>
        </a:graphic>
      </p:graphicFrame>
      <p:sp>
        <p:nvSpPr>
          <p:cNvPr id="9" name="Rectangle 8"/>
          <p:cNvSpPr/>
          <p:nvPr/>
        </p:nvSpPr>
        <p:spPr>
          <a:xfrm>
            <a:off x="1256659" y="1413066"/>
            <a:ext cx="1971630" cy="338554"/>
          </a:xfrm>
          <a:prstGeom prst="rect">
            <a:avLst/>
          </a:prstGeom>
        </p:spPr>
        <p:txBody>
          <a:bodyPr wrap="none">
            <a:spAutoFit/>
          </a:bodyPr>
          <a:lstStyle/>
          <a:p>
            <a:pPr algn="ctr">
              <a:spcAft>
                <a:spcPts val="600"/>
              </a:spcAft>
            </a:pPr>
            <a:r>
              <a:rPr lang="en-US" sz="1600" b="1" dirty="0" smtClean="0">
                <a:solidFill>
                  <a:srgbClr val="292377"/>
                </a:solidFill>
              </a:rPr>
              <a:t>In-SAG SD-</a:t>
            </a:r>
            <a:r>
              <a:rPr lang="en-US" sz="1600" b="1" dirty="0" smtClean="0">
                <a:solidFill>
                  <a:srgbClr val="292377"/>
                </a:solidFill>
                <a:latin typeface="Symbol" panose="05050102010706020507" pitchFamily="18" charset="2"/>
              </a:rPr>
              <a:t>K</a:t>
            </a:r>
            <a:r>
              <a:rPr lang="en-US" sz="1600" b="1" dirty="0" smtClean="0">
                <a:solidFill>
                  <a:srgbClr val="292377"/>
                </a:solidFill>
              </a:rPr>
              <a:t> A005</a:t>
            </a:r>
            <a:endParaRPr lang="en-US" sz="1600" b="1" dirty="0">
              <a:solidFill>
                <a:srgbClr val="292377"/>
              </a:solidFill>
            </a:endParaRPr>
          </a:p>
        </p:txBody>
      </p:sp>
      <p:pic>
        <p:nvPicPr>
          <p:cNvPr id="1026" name="Picture 1" descr="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5660" y="2326544"/>
            <a:ext cx="3293430" cy="2283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3" name="Table 12"/>
          <p:cNvGraphicFramePr>
            <a:graphicFrameLocks noGrp="1"/>
          </p:cNvGraphicFramePr>
          <p:nvPr>
            <p:extLst>
              <p:ext uri="{D42A27DB-BD31-4B8C-83A1-F6EECF244321}">
                <p14:modId xmlns:p14="http://schemas.microsoft.com/office/powerpoint/2010/main" val="2057661671"/>
              </p:ext>
            </p:extLst>
          </p:nvPr>
        </p:nvGraphicFramePr>
        <p:xfrm>
          <a:off x="4647836" y="1746299"/>
          <a:ext cx="3546716" cy="425352"/>
        </p:xfrm>
        <a:graphic>
          <a:graphicData uri="http://schemas.openxmlformats.org/drawingml/2006/table">
            <a:tbl>
              <a:tblPr firstRow="1" firstCol="1" bandRow="1">
                <a:tableStyleId>{00A15C55-8517-42AA-B614-E9B94910E393}</a:tableStyleId>
              </a:tblPr>
              <a:tblGrid>
                <a:gridCol w="409522"/>
                <a:gridCol w="487011"/>
                <a:gridCol w="431124"/>
                <a:gridCol w="415156"/>
                <a:gridCol w="447091"/>
                <a:gridCol w="423362"/>
                <a:gridCol w="933450"/>
              </a:tblGrid>
              <a:tr h="187454">
                <a:tc>
                  <a:txBody>
                    <a:bodyPr/>
                    <a:lstStyle/>
                    <a:p>
                      <a:pPr marL="0" marR="0" algn="ctr">
                        <a:spcBef>
                          <a:spcPts val="0"/>
                        </a:spcBef>
                        <a:spcAft>
                          <a:spcPts val="0"/>
                        </a:spcAft>
                      </a:pPr>
                      <a:r>
                        <a:rPr lang="en-US" sz="1100" b="1" dirty="0" smtClean="0">
                          <a:effectLst/>
                          <a:latin typeface="+mj-lt"/>
                        </a:rPr>
                        <a:t>Se% </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smtClean="0">
                          <a:effectLst/>
                          <a:latin typeface="+mj-lt"/>
                        </a:rPr>
                        <a:t>As% </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smtClean="0">
                          <a:effectLst/>
                          <a:latin typeface="+mj-lt"/>
                        </a:rPr>
                        <a:t>Si% </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err="1" smtClean="0">
                          <a:effectLst/>
                          <a:latin typeface="+mj-lt"/>
                        </a:rPr>
                        <a:t>Ge</a:t>
                      </a:r>
                      <a:r>
                        <a:rPr lang="en-US" sz="1100" b="1" dirty="0" smtClean="0">
                          <a:effectLst/>
                          <a:latin typeface="+mj-lt"/>
                        </a:rPr>
                        <a:t>% </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smtClean="0">
                          <a:effectLst/>
                          <a:latin typeface="+mj-lt"/>
                        </a:rPr>
                        <a:t>In% </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smtClean="0">
                          <a:effectLst/>
                          <a:latin typeface="+mj-lt"/>
                          <a:ea typeface="Calibri"/>
                        </a:rPr>
                        <a:t>CN</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smtClean="0">
                          <a:effectLst/>
                          <a:latin typeface="+mj-lt"/>
                          <a:ea typeface="Calibri"/>
                        </a:rPr>
                        <a:t>Se poor/rich</a:t>
                      </a:r>
                      <a:endParaRPr lang="en-US" sz="1100" b="1" dirty="0">
                        <a:effectLst/>
                        <a:latin typeface="+mj-lt"/>
                        <a:ea typeface="Calibri"/>
                      </a:endParaRPr>
                    </a:p>
                  </a:txBody>
                  <a:tcPr marL="52693" marR="52693" marT="0" marB="0" anchor="ctr">
                    <a:solidFill>
                      <a:srgbClr val="C00000"/>
                    </a:solidFill>
                  </a:tcPr>
                </a:tc>
              </a:tr>
              <a:tr h="234191">
                <a:tc>
                  <a:txBody>
                    <a:bodyPr/>
                    <a:lstStyle/>
                    <a:p>
                      <a:pPr marL="0" marR="0" algn="ctr">
                        <a:spcBef>
                          <a:spcPts val="0"/>
                        </a:spcBef>
                        <a:spcAft>
                          <a:spcPts val="0"/>
                        </a:spcAft>
                      </a:pPr>
                      <a:r>
                        <a:rPr lang="en-US" sz="1100" b="0" dirty="0" smtClean="0">
                          <a:solidFill>
                            <a:schemeClr val="tx1"/>
                          </a:solidFill>
                          <a:effectLst/>
                          <a:latin typeface="+mj-lt"/>
                          <a:ea typeface="Calibri"/>
                        </a:rPr>
                        <a:t>53.2</a:t>
                      </a:r>
                      <a:endParaRPr lang="en-US" sz="1100" b="0" dirty="0">
                        <a:solidFill>
                          <a:schemeClr val="tx1"/>
                        </a:solidFill>
                        <a:effectLst/>
                        <a:latin typeface="+mj-lt"/>
                        <a:ea typeface="Calibri"/>
                      </a:endParaRP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smtClean="0">
                          <a:solidFill>
                            <a:schemeClr val="tx1"/>
                          </a:solidFill>
                          <a:effectLst/>
                          <a:latin typeface="+mj-lt"/>
                          <a:ea typeface="Calibri"/>
                        </a:rPr>
                        <a:t>24.7</a:t>
                      </a:r>
                      <a:endParaRPr lang="en-US" sz="1100" b="0" dirty="0">
                        <a:solidFill>
                          <a:schemeClr val="tx1"/>
                        </a:solidFill>
                        <a:effectLst/>
                        <a:latin typeface="+mj-lt"/>
                        <a:ea typeface="Calibri"/>
                      </a:endParaRP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a:solidFill>
                            <a:schemeClr val="tx1"/>
                          </a:solidFill>
                          <a:effectLst/>
                          <a:latin typeface="+mj-lt"/>
                          <a:ea typeface="Calibri"/>
                        </a:rPr>
                        <a:t>6</a:t>
                      </a:r>
                      <a:r>
                        <a:rPr lang="en-US" sz="1100" b="0" dirty="0" smtClean="0">
                          <a:solidFill>
                            <a:schemeClr val="tx1"/>
                          </a:solidFill>
                          <a:effectLst/>
                          <a:latin typeface="+mj-lt"/>
                          <a:ea typeface="Calibri"/>
                        </a:rPr>
                        <a:t>.1</a:t>
                      </a:r>
                      <a:endParaRPr lang="en-US" sz="1100" b="0" dirty="0">
                        <a:solidFill>
                          <a:schemeClr val="tx1"/>
                        </a:solidFill>
                        <a:effectLst/>
                        <a:latin typeface="+mj-lt"/>
                        <a:ea typeface="Calibri"/>
                      </a:endParaRP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smtClean="0">
                          <a:solidFill>
                            <a:schemeClr val="tx1"/>
                          </a:solidFill>
                          <a:effectLst/>
                          <a:latin typeface="+mj-lt"/>
                          <a:ea typeface="Calibri"/>
                        </a:rPr>
                        <a:t>5.2</a:t>
                      </a:r>
                      <a:endParaRPr lang="en-US" sz="1100" b="0" dirty="0">
                        <a:solidFill>
                          <a:schemeClr val="tx1"/>
                        </a:solidFill>
                        <a:effectLst/>
                        <a:latin typeface="+mj-lt"/>
                        <a:ea typeface="Calibri"/>
                      </a:endParaRP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smtClean="0">
                          <a:solidFill>
                            <a:schemeClr val="tx1"/>
                          </a:solidFill>
                          <a:effectLst/>
                          <a:latin typeface="+mj-lt"/>
                          <a:ea typeface="Calibri"/>
                        </a:rPr>
                        <a:t>10.8</a:t>
                      </a:r>
                      <a:endParaRPr lang="en-US" sz="1100" b="0" dirty="0">
                        <a:solidFill>
                          <a:schemeClr val="tx1"/>
                        </a:solidFill>
                        <a:effectLst/>
                        <a:latin typeface="+mj-lt"/>
                        <a:ea typeface="Calibri"/>
                      </a:endParaRP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smtClean="0">
                          <a:solidFill>
                            <a:schemeClr val="tx1"/>
                          </a:solidFill>
                          <a:effectLst/>
                          <a:latin typeface="+mj-lt"/>
                          <a:ea typeface="Calibri"/>
                        </a:rPr>
                        <a:t>2.69</a:t>
                      </a:r>
                      <a:endParaRPr lang="en-US" sz="1100" b="0" dirty="0">
                        <a:solidFill>
                          <a:schemeClr val="tx1"/>
                        </a:solidFill>
                        <a:effectLst/>
                        <a:latin typeface="+mj-lt"/>
                        <a:ea typeface="Calibri"/>
                      </a:endParaRP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smtClean="0">
                          <a:solidFill>
                            <a:schemeClr val="tx1"/>
                          </a:solidFill>
                          <a:effectLst/>
                          <a:latin typeface="+mj-lt"/>
                          <a:ea typeface="Calibri"/>
                        </a:rPr>
                        <a:t>-28</a:t>
                      </a:r>
                      <a:endParaRPr lang="en-US" sz="1100" b="0" dirty="0">
                        <a:solidFill>
                          <a:schemeClr val="tx1"/>
                        </a:solidFill>
                        <a:effectLst/>
                        <a:latin typeface="+mj-lt"/>
                        <a:ea typeface="Calibri"/>
                      </a:endParaRPr>
                    </a:p>
                  </a:txBody>
                  <a:tcPr marL="52693" marR="52693" marT="35129" marB="35129" anchor="ctr">
                    <a:solidFill>
                      <a:schemeClr val="bg1">
                        <a:lumMod val="85000"/>
                      </a:schemeClr>
                    </a:solidFill>
                  </a:tcPr>
                </a:tc>
              </a:tr>
            </a:tbl>
          </a:graphicData>
        </a:graphic>
      </p:graphicFrame>
      <p:sp>
        <p:nvSpPr>
          <p:cNvPr id="15" name="Rectangle 14"/>
          <p:cNvSpPr/>
          <p:nvPr/>
        </p:nvSpPr>
        <p:spPr>
          <a:xfrm>
            <a:off x="5358342" y="1427640"/>
            <a:ext cx="2144754" cy="338554"/>
          </a:xfrm>
          <a:prstGeom prst="rect">
            <a:avLst/>
          </a:prstGeom>
        </p:spPr>
        <p:txBody>
          <a:bodyPr wrap="none">
            <a:spAutoFit/>
          </a:bodyPr>
          <a:lstStyle/>
          <a:p>
            <a:pPr algn="ctr">
              <a:spcAft>
                <a:spcPts val="600"/>
              </a:spcAft>
            </a:pPr>
            <a:r>
              <a:rPr lang="en-US" sz="1600" b="1" dirty="0" smtClean="0">
                <a:solidFill>
                  <a:srgbClr val="292377"/>
                </a:solidFill>
              </a:rPr>
              <a:t>In-</a:t>
            </a:r>
            <a:r>
              <a:rPr lang="en-US" sz="1600" b="1" dirty="0" err="1" smtClean="0">
                <a:solidFill>
                  <a:srgbClr val="292377"/>
                </a:solidFill>
              </a:rPr>
              <a:t>SiSAG</a:t>
            </a:r>
            <a:r>
              <a:rPr lang="en-US" sz="1600" b="1" dirty="0" smtClean="0">
                <a:solidFill>
                  <a:srgbClr val="292377"/>
                </a:solidFill>
              </a:rPr>
              <a:t> SD-</a:t>
            </a:r>
            <a:r>
              <a:rPr lang="en-US" sz="1600" b="1" dirty="0" smtClean="0">
                <a:solidFill>
                  <a:srgbClr val="292377"/>
                </a:solidFill>
                <a:latin typeface="Symbol" panose="05050102010706020507" pitchFamily="18" charset="2"/>
              </a:rPr>
              <a:t>K</a:t>
            </a:r>
            <a:r>
              <a:rPr lang="en-US" sz="1600" b="1" dirty="0" smtClean="0">
                <a:solidFill>
                  <a:srgbClr val="292377"/>
                </a:solidFill>
              </a:rPr>
              <a:t> A016</a:t>
            </a:r>
            <a:endParaRPr lang="en-US" sz="1600" b="1" dirty="0">
              <a:solidFill>
                <a:srgbClr val="292377"/>
              </a:solidFill>
            </a:endParaRPr>
          </a:p>
        </p:txBody>
      </p:sp>
      <p:sp>
        <p:nvSpPr>
          <p:cNvPr id="16" name="Rectangle 15"/>
          <p:cNvSpPr/>
          <p:nvPr/>
        </p:nvSpPr>
        <p:spPr>
          <a:xfrm>
            <a:off x="1124807" y="5216830"/>
            <a:ext cx="5501771" cy="646331"/>
          </a:xfrm>
          <a:prstGeom prst="rect">
            <a:avLst/>
          </a:prstGeom>
        </p:spPr>
        <p:txBody>
          <a:bodyPr wrap="square">
            <a:spAutoFit/>
          </a:bodyPr>
          <a:lstStyle/>
          <a:p>
            <a:pPr>
              <a:spcAft>
                <a:spcPts val="600"/>
              </a:spcAft>
            </a:pPr>
            <a:r>
              <a:rPr lang="en-US" b="1" i="1" dirty="0" smtClean="0">
                <a:solidFill>
                  <a:srgbClr val="292377"/>
                </a:solidFill>
                <a:sym typeface="Wingdings" pitchFamily="2" charset="2"/>
              </a:rPr>
              <a:t>All available CLV data </a:t>
            </a:r>
            <a:r>
              <a:rPr lang="en-US" b="1" i="1" dirty="0" smtClean="0">
                <a:solidFill>
                  <a:srgbClr val="292377"/>
                </a:solidFill>
                <a:sym typeface="Wingdings" pitchFamily="2" charset="2"/>
              </a:rPr>
              <a:t>return a good V</a:t>
            </a:r>
            <a:r>
              <a:rPr lang="en-US" b="1" i="1" baseline="-25000" dirty="0" smtClean="0">
                <a:solidFill>
                  <a:srgbClr val="292377"/>
                </a:solidFill>
                <a:sym typeface="Wingdings" pitchFamily="2" charset="2"/>
              </a:rPr>
              <a:t>T</a:t>
            </a:r>
            <a:r>
              <a:rPr lang="en-US" b="1" i="1" dirty="0" smtClean="0">
                <a:solidFill>
                  <a:srgbClr val="292377"/>
                </a:solidFill>
                <a:sym typeface="Wingdings" pitchFamily="2" charset="2"/>
              </a:rPr>
              <a:t> stability against Drift for In-SAG/In-</a:t>
            </a:r>
            <a:r>
              <a:rPr lang="en-US" b="1" i="1" dirty="0" err="1" smtClean="0">
                <a:solidFill>
                  <a:srgbClr val="292377"/>
                </a:solidFill>
                <a:sym typeface="Wingdings" pitchFamily="2" charset="2"/>
              </a:rPr>
              <a:t>SiSAG</a:t>
            </a:r>
            <a:r>
              <a:rPr lang="en-US" b="1" i="1" dirty="0" smtClean="0">
                <a:solidFill>
                  <a:srgbClr val="292377"/>
                </a:solidFill>
                <a:sym typeface="Wingdings" pitchFamily="2" charset="2"/>
              </a:rPr>
              <a:t>:</a:t>
            </a:r>
            <a:r>
              <a:rPr lang="en-US" dirty="0" smtClean="0">
                <a:solidFill>
                  <a:srgbClr val="292377"/>
                </a:solidFill>
                <a:sym typeface="Wingdings" pitchFamily="2" charset="2"/>
              </a:rPr>
              <a:t> </a:t>
            </a:r>
          </a:p>
        </p:txBody>
      </p:sp>
      <p:sp>
        <p:nvSpPr>
          <p:cNvPr id="17" name="Rectangle 16"/>
          <p:cNvSpPr/>
          <p:nvPr/>
        </p:nvSpPr>
        <p:spPr>
          <a:xfrm>
            <a:off x="619334" y="1126321"/>
            <a:ext cx="3679404" cy="338554"/>
          </a:xfrm>
          <a:prstGeom prst="rect">
            <a:avLst/>
          </a:prstGeom>
        </p:spPr>
        <p:txBody>
          <a:bodyPr wrap="none">
            <a:spAutoFit/>
          </a:bodyPr>
          <a:lstStyle/>
          <a:p>
            <a:pPr algn="ctr">
              <a:spcAft>
                <a:spcPts val="600"/>
              </a:spcAft>
            </a:pPr>
            <a:r>
              <a:rPr lang="en-US" sz="1600" b="1" dirty="0" smtClean="0">
                <a:solidFill>
                  <a:srgbClr val="292377"/>
                </a:solidFill>
              </a:rPr>
              <a:t>CLV F14 – V</a:t>
            </a:r>
            <a:r>
              <a:rPr lang="en-US" sz="1600" b="1" baseline="-25000" dirty="0" smtClean="0">
                <a:solidFill>
                  <a:srgbClr val="292377"/>
                </a:solidFill>
              </a:rPr>
              <a:t>T</a:t>
            </a:r>
            <a:r>
              <a:rPr lang="en-US" sz="1600" b="1" dirty="0" smtClean="0">
                <a:solidFill>
                  <a:srgbClr val="292377"/>
                </a:solidFill>
              </a:rPr>
              <a:t> drift after 3 </a:t>
            </a:r>
            <a:r>
              <a:rPr lang="en-US" sz="1600" b="1" dirty="0" err="1" smtClean="0">
                <a:solidFill>
                  <a:srgbClr val="292377"/>
                </a:solidFill>
              </a:rPr>
              <a:t>dd</a:t>
            </a:r>
            <a:r>
              <a:rPr lang="en-US" sz="1600" b="1" dirty="0" smtClean="0">
                <a:solidFill>
                  <a:srgbClr val="292377"/>
                </a:solidFill>
              </a:rPr>
              <a:t> @ 90</a:t>
            </a:r>
            <a:r>
              <a:rPr lang="en-US" sz="1600" b="1" dirty="0" smtClean="0">
                <a:solidFill>
                  <a:srgbClr val="292377"/>
                </a:solidFill>
                <a:sym typeface="Symbol" panose="05050102010706020507" pitchFamily="18" charset="2"/>
              </a:rPr>
              <a:t></a:t>
            </a:r>
            <a:r>
              <a:rPr lang="en-US" sz="1600" b="1" dirty="0" smtClean="0">
                <a:solidFill>
                  <a:srgbClr val="292377"/>
                </a:solidFill>
              </a:rPr>
              <a:t>C </a:t>
            </a:r>
            <a:endParaRPr lang="en-US" sz="1600" b="1" dirty="0">
              <a:solidFill>
                <a:srgbClr val="292377"/>
              </a:solidFill>
            </a:endParaRPr>
          </a:p>
        </p:txBody>
      </p:sp>
      <p:sp>
        <p:nvSpPr>
          <p:cNvPr id="18" name="Rectangle 17"/>
          <p:cNvSpPr/>
          <p:nvPr/>
        </p:nvSpPr>
        <p:spPr>
          <a:xfrm>
            <a:off x="4680118" y="1110584"/>
            <a:ext cx="3643754" cy="338554"/>
          </a:xfrm>
          <a:prstGeom prst="rect">
            <a:avLst/>
          </a:prstGeom>
        </p:spPr>
        <p:txBody>
          <a:bodyPr wrap="none">
            <a:spAutoFit/>
          </a:bodyPr>
          <a:lstStyle/>
          <a:p>
            <a:pPr algn="ctr">
              <a:spcAft>
                <a:spcPts val="600"/>
              </a:spcAft>
            </a:pPr>
            <a:r>
              <a:rPr lang="en-US" sz="1600" b="1" dirty="0" smtClean="0">
                <a:solidFill>
                  <a:srgbClr val="292377"/>
                </a:solidFill>
              </a:rPr>
              <a:t>CLV F4 – V</a:t>
            </a:r>
            <a:r>
              <a:rPr lang="en-US" sz="1600" b="1" baseline="-25000" dirty="0" smtClean="0">
                <a:solidFill>
                  <a:srgbClr val="292377"/>
                </a:solidFill>
              </a:rPr>
              <a:t>T</a:t>
            </a:r>
            <a:r>
              <a:rPr lang="en-US" sz="1600" b="1" dirty="0" smtClean="0">
                <a:solidFill>
                  <a:srgbClr val="292377"/>
                </a:solidFill>
              </a:rPr>
              <a:t> drift after 3 </a:t>
            </a:r>
            <a:r>
              <a:rPr lang="en-US" sz="1600" b="1" dirty="0" err="1" smtClean="0">
                <a:solidFill>
                  <a:srgbClr val="292377"/>
                </a:solidFill>
              </a:rPr>
              <a:t>hrs</a:t>
            </a:r>
            <a:r>
              <a:rPr lang="en-US" sz="1600" b="1" dirty="0" smtClean="0">
                <a:solidFill>
                  <a:srgbClr val="292377"/>
                </a:solidFill>
              </a:rPr>
              <a:t> @ 85</a:t>
            </a:r>
            <a:r>
              <a:rPr lang="en-US" sz="1600" b="1" dirty="0" smtClean="0">
                <a:solidFill>
                  <a:srgbClr val="292377"/>
                </a:solidFill>
                <a:sym typeface="Symbol" panose="05050102010706020507" pitchFamily="18" charset="2"/>
              </a:rPr>
              <a:t></a:t>
            </a:r>
            <a:r>
              <a:rPr lang="en-US" sz="1600" b="1" dirty="0" smtClean="0">
                <a:solidFill>
                  <a:srgbClr val="292377"/>
                </a:solidFill>
              </a:rPr>
              <a:t>C </a:t>
            </a:r>
            <a:endParaRPr lang="en-US" sz="1600" b="1" dirty="0">
              <a:solidFill>
                <a:srgbClr val="292377"/>
              </a:solidFill>
            </a:endParaRPr>
          </a:p>
        </p:txBody>
      </p:sp>
      <p:sp>
        <p:nvSpPr>
          <p:cNvPr id="14" name="Oval 13"/>
          <p:cNvSpPr/>
          <p:nvPr/>
        </p:nvSpPr>
        <p:spPr>
          <a:xfrm>
            <a:off x="2235359" y="3774538"/>
            <a:ext cx="355777" cy="8001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rgbClr val="9A9B9D"/>
              </a:solidFill>
              <a:cs typeface="Segoe UI" panose="020B0502040204020203" pitchFamily="34" charset="0"/>
            </a:endParaRPr>
          </a:p>
        </p:txBody>
      </p:sp>
      <p:sp>
        <p:nvSpPr>
          <p:cNvPr id="20" name="Oval 19"/>
          <p:cNvSpPr/>
          <p:nvPr/>
        </p:nvSpPr>
        <p:spPr>
          <a:xfrm>
            <a:off x="5292247" y="3679125"/>
            <a:ext cx="918843" cy="10306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rgbClr val="9A9B9D"/>
              </a:solidFill>
              <a:cs typeface="Segoe UI" panose="020B0502040204020203" pitchFamily="34" charset="0"/>
            </a:endParaRPr>
          </a:p>
        </p:txBody>
      </p:sp>
      <p:graphicFrame>
        <p:nvGraphicFramePr>
          <p:cNvPr id="19" name="Table 18"/>
          <p:cNvGraphicFramePr>
            <a:graphicFrameLocks noGrp="1"/>
          </p:cNvGraphicFramePr>
          <p:nvPr>
            <p:extLst>
              <p:ext uri="{D42A27DB-BD31-4B8C-83A1-F6EECF244321}">
                <p14:modId xmlns:p14="http://schemas.microsoft.com/office/powerpoint/2010/main" val="2096104554"/>
              </p:ext>
            </p:extLst>
          </p:nvPr>
        </p:nvGraphicFramePr>
        <p:xfrm>
          <a:off x="8684441" y="1766767"/>
          <a:ext cx="3115592" cy="425352"/>
        </p:xfrm>
        <a:graphic>
          <a:graphicData uri="http://schemas.openxmlformats.org/drawingml/2006/table">
            <a:tbl>
              <a:tblPr firstRow="1" firstCol="1" bandRow="1">
                <a:tableStyleId>{00A15C55-8517-42AA-B614-E9B94910E393}</a:tableStyleId>
              </a:tblPr>
              <a:tblGrid>
                <a:gridCol w="409522"/>
                <a:gridCol w="487011"/>
                <a:gridCol w="415156"/>
                <a:gridCol w="447091"/>
                <a:gridCol w="423362"/>
                <a:gridCol w="933450"/>
              </a:tblGrid>
              <a:tr h="187454">
                <a:tc>
                  <a:txBody>
                    <a:bodyPr/>
                    <a:lstStyle/>
                    <a:p>
                      <a:pPr marL="0" marR="0" algn="ctr">
                        <a:spcBef>
                          <a:spcPts val="0"/>
                        </a:spcBef>
                        <a:spcAft>
                          <a:spcPts val="0"/>
                        </a:spcAft>
                      </a:pPr>
                      <a:r>
                        <a:rPr lang="en-US" sz="1100" b="1" dirty="0" smtClean="0">
                          <a:effectLst/>
                          <a:latin typeface="+mj-lt"/>
                        </a:rPr>
                        <a:t>Se% </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smtClean="0">
                          <a:effectLst/>
                          <a:latin typeface="+mj-lt"/>
                        </a:rPr>
                        <a:t>As% </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err="1" smtClean="0">
                          <a:effectLst/>
                          <a:latin typeface="+mj-lt"/>
                        </a:rPr>
                        <a:t>Ge</a:t>
                      </a:r>
                      <a:r>
                        <a:rPr lang="en-US" sz="1100" b="1" dirty="0" smtClean="0">
                          <a:effectLst/>
                          <a:latin typeface="+mj-lt"/>
                        </a:rPr>
                        <a:t>% </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smtClean="0">
                          <a:effectLst/>
                          <a:latin typeface="+mj-lt"/>
                        </a:rPr>
                        <a:t>In% </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smtClean="0">
                          <a:effectLst/>
                          <a:latin typeface="+mj-lt"/>
                          <a:ea typeface="Calibri"/>
                        </a:rPr>
                        <a:t>CN</a:t>
                      </a:r>
                      <a:endParaRPr lang="en-US" sz="1100" b="1" dirty="0">
                        <a:effectLst/>
                        <a:latin typeface="+mj-lt"/>
                        <a:ea typeface="Calibri"/>
                      </a:endParaRPr>
                    </a:p>
                  </a:txBody>
                  <a:tcPr marL="52693" marR="52693" marT="0" marB="0" anchor="ctr">
                    <a:solidFill>
                      <a:srgbClr val="C00000"/>
                    </a:solidFill>
                  </a:tcPr>
                </a:tc>
                <a:tc>
                  <a:txBody>
                    <a:bodyPr/>
                    <a:lstStyle/>
                    <a:p>
                      <a:pPr marL="0" marR="0" algn="ctr">
                        <a:spcBef>
                          <a:spcPts val="0"/>
                        </a:spcBef>
                        <a:spcAft>
                          <a:spcPts val="0"/>
                        </a:spcAft>
                      </a:pPr>
                      <a:r>
                        <a:rPr lang="en-US" sz="1100" b="1" dirty="0" smtClean="0">
                          <a:effectLst/>
                          <a:latin typeface="+mj-lt"/>
                          <a:ea typeface="Calibri"/>
                        </a:rPr>
                        <a:t>Se poor/rich</a:t>
                      </a:r>
                      <a:endParaRPr lang="en-US" sz="1100" b="1" dirty="0">
                        <a:effectLst/>
                        <a:latin typeface="+mj-lt"/>
                        <a:ea typeface="Calibri"/>
                      </a:endParaRPr>
                    </a:p>
                  </a:txBody>
                  <a:tcPr marL="52693" marR="52693" marT="0" marB="0" anchor="ctr">
                    <a:solidFill>
                      <a:srgbClr val="C00000"/>
                    </a:solidFill>
                  </a:tcPr>
                </a:tc>
              </a:tr>
              <a:tr h="234191">
                <a:tc>
                  <a:txBody>
                    <a:bodyPr/>
                    <a:lstStyle/>
                    <a:p>
                      <a:pPr marL="0" marR="0" algn="ctr">
                        <a:spcBef>
                          <a:spcPts val="0"/>
                        </a:spcBef>
                        <a:spcAft>
                          <a:spcPts val="0"/>
                        </a:spcAft>
                      </a:pPr>
                      <a:r>
                        <a:rPr lang="en-US" sz="1100" b="0" dirty="0" smtClean="0">
                          <a:solidFill>
                            <a:schemeClr val="tx1"/>
                          </a:solidFill>
                          <a:effectLst/>
                          <a:latin typeface="+mj-lt"/>
                          <a:ea typeface="Calibri"/>
                        </a:rPr>
                        <a:t>52</a:t>
                      </a:r>
                      <a:endParaRPr lang="en-US" sz="1100" b="0" dirty="0">
                        <a:solidFill>
                          <a:schemeClr val="tx1"/>
                        </a:solidFill>
                        <a:effectLst/>
                        <a:latin typeface="+mj-lt"/>
                        <a:ea typeface="Calibri"/>
                      </a:endParaRP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smtClean="0">
                          <a:solidFill>
                            <a:schemeClr val="tx1"/>
                          </a:solidFill>
                          <a:effectLst/>
                          <a:latin typeface="+mj-lt"/>
                          <a:ea typeface="Calibri"/>
                        </a:rPr>
                        <a:t>24.4</a:t>
                      </a:r>
                      <a:endParaRPr lang="en-US" sz="1100" b="0" dirty="0">
                        <a:solidFill>
                          <a:schemeClr val="tx1"/>
                        </a:solidFill>
                        <a:effectLst/>
                        <a:latin typeface="+mj-lt"/>
                        <a:ea typeface="Calibri"/>
                      </a:endParaRP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smtClean="0">
                          <a:solidFill>
                            <a:schemeClr val="tx1"/>
                          </a:solidFill>
                          <a:effectLst/>
                          <a:latin typeface="+mj-lt"/>
                          <a:ea typeface="Calibri"/>
                        </a:rPr>
                        <a:t>13.1</a:t>
                      </a:r>
                      <a:endParaRPr lang="en-US" sz="1100" b="0" dirty="0">
                        <a:solidFill>
                          <a:schemeClr val="tx1"/>
                        </a:solidFill>
                        <a:effectLst/>
                        <a:latin typeface="+mj-lt"/>
                        <a:ea typeface="Calibri"/>
                      </a:endParaRP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smtClean="0">
                          <a:solidFill>
                            <a:schemeClr val="tx1"/>
                          </a:solidFill>
                          <a:effectLst/>
                          <a:latin typeface="+mj-lt"/>
                          <a:ea typeface="Calibri"/>
                        </a:rPr>
                        <a:t>10.4</a:t>
                      </a:r>
                      <a:endParaRPr lang="en-US" sz="1100" b="0" dirty="0">
                        <a:solidFill>
                          <a:schemeClr val="tx1"/>
                        </a:solidFill>
                        <a:effectLst/>
                        <a:latin typeface="+mj-lt"/>
                        <a:ea typeface="Calibri"/>
                      </a:endParaRP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smtClean="0">
                          <a:solidFill>
                            <a:schemeClr val="tx1"/>
                          </a:solidFill>
                          <a:effectLst/>
                          <a:latin typeface="+mj-lt"/>
                          <a:ea typeface="Calibri"/>
                        </a:rPr>
                        <a:t>2.69</a:t>
                      </a:r>
                      <a:endParaRPr lang="en-US" sz="1100" b="0" dirty="0">
                        <a:solidFill>
                          <a:schemeClr val="tx1"/>
                        </a:solidFill>
                        <a:effectLst/>
                        <a:latin typeface="+mj-lt"/>
                        <a:ea typeface="Calibri"/>
                      </a:endParaRPr>
                    </a:p>
                  </a:txBody>
                  <a:tcPr marL="52693" marR="52693" marT="35129" marB="35129" anchor="ctr">
                    <a:solidFill>
                      <a:schemeClr val="bg1">
                        <a:lumMod val="85000"/>
                      </a:schemeClr>
                    </a:solidFill>
                  </a:tcPr>
                </a:tc>
                <a:tc>
                  <a:txBody>
                    <a:bodyPr/>
                    <a:lstStyle/>
                    <a:p>
                      <a:pPr marL="0" marR="0" algn="ctr">
                        <a:spcBef>
                          <a:spcPts val="0"/>
                        </a:spcBef>
                        <a:spcAft>
                          <a:spcPts val="0"/>
                        </a:spcAft>
                      </a:pPr>
                      <a:r>
                        <a:rPr lang="en-US" sz="1100" b="0" dirty="0" smtClean="0">
                          <a:solidFill>
                            <a:schemeClr val="tx1"/>
                          </a:solidFill>
                          <a:effectLst/>
                          <a:latin typeface="+mj-lt"/>
                          <a:ea typeface="Calibri"/>
                        </a:rPr>
                        <a:t>-32</a:t>
                      </a:r>
                      <a:endParaRPr lang="en-US" sz="1100" b="0" dirty="0">
                        <a:solidFill>
                          <a:schemeClr val="tx1"/>
                        </a:solidFill>
                        <a:effectLst/>
                        <a:latin typeface="+mj-lt"/>
                        <a:ea typeface="Calibri"/>
                      </a:endParaRPr>
                    </a:p>
                  </a:txBody>
                  <a:tcPr marL="52693" marR="52693" marT="35129" marB="35129" anchor="ctr">
                    <a:solidFill>
                      <a:schemeClr val="bg1">
                        <a:lumMod val="85000"/>
                      </a:schemeClr>
                    </a:solidFill>
                  </a:tcPr>
                </a:tc>
              </a:tr>
            </a:tbl>
          </a:graphicData>
        </a:graphic>
      </p:graphicFrame>
      <p:sp>
        <p:nvSpPr>
          <p:cNvPr id="21" name="Rectangle 20"/>
          <p:cNvSpPr/>
          <p:nvPr/>
        </p:nvSpPr>
        <p:spPr>
          <a:xfrm>
            <a:off x="9310027" y="1436819"/>
            <a:ext cx="1795300" cy="338554"/>
          </a:xfrm>
          <a:prstGeom prst="rect">
            <a:avLst/>
          </a:prstGeom>
        </p:spPr>
        <p:txBody>
          <a:bodyPr wrap="none">
            <a:spAutoFit/>
          </a:bodyPr>
          <a:lstStyle/>
          <a:p>
            <a:pPr algn="ctr">
              <a:spcAft>
                <a:spcPts val="600"/>
              </a:spcAft>
            </a:pPr>
            <a:r>
              <a:rPr lang="en-US" sz="1600" b="1" dirty="0" smtClean="0">
                <a:solidFill>
                  <a:srgbClr val="292377"/>
                </a:solidFill>
              </a:rPr>
              <a:t>In-SAG SD-</a:t>
            </a:r>
            <a:r>
              <a:rPr lang="en-US" sz="1600" b="1" dirty="0" smtClean="0">
                <a:solidFill>
                  <a:srgbClr val="292377"/>
                </a:solidFill>
                <a:latin typeface="+mj-lt"/>
              </a:rPr>
              <a:t>J</a:t>
            </a:r>
            <a:r>
              <a:rPr lang="en-US" sz="1600" b="1" dirty="0" smtClean="0">
                <a:solidFill>
                  <a:srgbClr val="292377"/>
                </a:solidFill>
              </a:rPr>
              <a:t> A06</a:t>
            </a:r>
            <a:endParaRPr lang="en-US" sz="1600" b="1" dirty="0">
              <a:solidFill>
                <a:srgbClr val="292377"/>
              </a:solidFill>
            </a:endParaRPr>
          </a:p>
        </p:txBody>
      </p:sp>
      <p:sp>
        <p:nvSpPr>
          <p:cNvPr id="22" name="Rectangle 21"/>
          <p:cNvSpPr/>
          <p:nvPr/>
        </p:nvSpPr>
        <p:spPr>
          <a:xfrm>
            <a:off x="8457076" y="1119763"/>
            <a:ext cx="3643754" cy="338554"/>
          </a:xfrm>
          <a:prstGeom prst="rect">
            <a:avLst/>
          </a:prstGeom>
        </p:spPr>
        <p:txBody>
          <a:bodyPr wrap="none">
            <a:spAutoFit/>
          </a:bodyPr>
          <a:lstStyle/>
          <a:p>
            <a:pPr algn="ctr">
              <a:spcAft>
                <a:spcPts val="600"/>
              </a:spcAft>
            </a:pPr>
            <a:r>
              <a:rPr lang="en-US" sz="1600" b="1" dirty="0" smtClean="0">
                <a:solidFill>
                  <a:srgbClr val="292377"/>
                </a:solidFill>
              </a:rPr>
              <a:t>CLV F4 – V</a:t>
            </a:r>
            <a:r>
              <a:rPr lang="en-US" sz="1600" b="1" baseline="-25000" dirty="0" smtClean="0">
                <a:solidFill>
                  <a:srgbClr val="292377"/>
                </a:solidFill>
              </a:rPr>
              <a:t>T</a:t>
            </a:r>
            <a:r>
              <a:rPr lang="en-US" sz="1600" b="1" dirty="0" smtClean="0">
                <a:solidFill>
                  <a:srgbClr val="292377"/>
                </a:solidFill>
              </a:rPr>
              <a:t> drift after 3 </a:t>
            </a:r>
            <a:r>
              <a:rPr lang="en-US" sz="1600" b="1" dirty="0" err="1" smtClean="0">
                <a:solidFill>
                  <a:srgbClr val="292377"/>
                </a:solidFill>
              </a:rPr>
              <a:t>hrs</a:t>
            </a:r>
            <a:r>
              <a:rPr lang="en-US" sz="1600" b="1" dirty="0" smtClean="0">
                <a:solidFill>
                  <a:srgbClr val="292377"/>
                </a:solidFill>
              </a:rPr>
              <a:t> @ 85</a:t>
            </a:r>
            <a:r>
              <a:rPr lang="en-US" sz="1600" b="1" dirty="0" smtClean="0">
                <a:solidFill>
                  <a:srgbClr val="292377"/>
                </a:solidFill>
                <a:sym typeface="Symbol" panose="05050102010706020507" pitchFamily="18" charset="2"/>
              </a:rPr>
              <a:t></a:t>
            </a:r>
            <a:r>
              <a:rPr lang="en-US" sz="1600" b="1" dirty="0" smtClean="0">
                <a:solidFill>
                  <a:srgbClr val="292377"/>
                </a:solidFill>
              </a:rPr>
              <a:t>C </a:t>
            </a:r>
            <a:endParaRPr lang="en-US" sz="1600" b="1" dirty="0">
              <a:solidFill>
                <a:srgbClr val="292377"/>
              </a:solidFill>
            </a:endParaRPr>
          </a:p>
        </p:txBody>
      </p:sp>
      <p:pic>
        <p:nvPicPr>
          <p:cNvPr id="23" name="Picture 1" descr="image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25846" y="2314680"/>
            <a:ext cx="2944611" cy="2307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p:cNvPicPr>
          <p:nvPr/>
        </p:nvPicPr>
        <p:blipFill>
          <a:blip r:embed="rId5"/>
          <a:stretch>
            <a:fillRect/>
          </a:stretch>
        </p:blipFill>
        <p:spPr>
          <a:xfrm>
            <a:off x="6736867" y="4948255"/>
            <a:ext cx="2915370" cy="1240470"/>
          </a:xfrm>
          <a:prstGeom prst="rect">
            <a:avLst/>
          </a:prstGeom>
        </p:spPr>
      </p:pic>
      <p:sp>
        <p:nvSpPr>
          <p:cNvPr id="24" name="Oval 23"/>
          <p:cNvSpPr/>
          <p:nvPr/>
        </p:nvSpPr>
        <p:spPr>
          <a:xfrm>
            <a:off x="9757005" y="3081867"/>
            <a:ext cx="1091617" cy="17128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rgbClr val="9A9B9D"/>
              </a:solidFill>
              <a:cs typeface="Segoe UI" panose="020B0502040204020203" pitchFamily="34" charset="0"/>
            </a:endParaRPr>
          </a:p>
        </p:txBody>
      </p:sp>
    </p:spTree>
    <p:extLst>
      <p:ext uri="{BB962C8B-B14F-4D97-AF65-F5344CB8AC3E}">
        <p14:creationId xmlns:p14="http://schemas.microsoft.com/office/powerpoint/2010/main" val="3577447495"/>
      </p:ext>
    </p:extLst>
  </p:cSld>
  <p:clrMapOvr>
    <a:masterClrMapping/>
  </p:clrMapOvr>
  <p:timing>
    <p:tnLst>
      <p:par>
        <p:cTn id="1" dur="indefinite" restart="never" nodeType="tmRoot"/>
      </p:par>
    </p:tnLst>
  </p:timing>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 2016 Corporate 16x9" id="{9704DF07-7148-42FC-BDA8-635D5FB16AC0}" vid="{7BDFE4F2-D4EB-4A20-A989-17F7022DAF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EE8E3180-BDB5-411E-8504-2031465B37D0}"/>
</file>

<file path=customXml/itemProps2.xml><?xml version="1.0" encoding="utf-8"?>
<ds:datastoreItem xmlns:ds="http://schemas.openxmlformats.org/officeDocument/2006/customXml" ds:itemID="{BB396839-1248-46AD-8E04-C1B18ECAE79E}"/>
</file>

<file path=customXml/itemProps3.xml><?xml version="1.0" encoding="utf-8"?>
<ds:datastoreItem xmlns:ds="http://schemas.openxmlformats.org/officeDocument/2006/customXml" ds:itemID="{38F92597-79A4-4623-87B9-001243515278}"/>
</file>

<file path=docProps/app.xml><?xml version="1.0" encoding="utf-8"?>
<Properties xmlns="http://schemas.openxmlformats.org/officeDocument/2006/extended-properties" xmlns:vt="http://schemas.openxmlformats.org/officeDocument/2006/docPropsVTypes">
  <Template>blank</Template>
  <TotalTime>0</TotalTime>
  <Words>250</Words>
  <Application>Microsoft Office PowerPoint</Application>
  <PresentationFormat>Widescreen</PresentationFormat>
  <Paragraphs>66</Paragraphs>
  <Slides>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Calibri</vt:lpstr>
      <vt:lpstr>Segoe UI</vt:lpstr>
      <vt:lpstr>Segoe UI Semibold</vt:lpstr>
      <vt:lpstr>Symbol</vt:lpstr>
      <vt:lpstr>Wingdings</vt:lpstr>
      <vt:lpstr>Micron Nov-2015</vt:lpstr>
      <vt:lpstr>Review of the robustness of In-SAG/In-SiSAG value proposition</vt:lpstr>
      <vt:lpstr>Review of the robustness of In-SAG/In-SiSAG value proposition</vt:lpstr>
      <vt:lpstr>Data of LT-Drift at high temperature from CLV</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2016-03-21T17:15:04Z</dcterms:created>
  <dcterms:modified xsi:type="dcterms:W3CDTF">2017-01-11T15:24:49Z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