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notesSlides/notesSlide1.xml" ContentType="application/vnd.openxmlformats-officedocument.presentationml.notesSlide+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1"/>
  </p:sldMasterIdLst>
  <p:notesMasterIdLst>
    <p:notesMasterId r:id="rId12"/>
  </p:notesMasterIdLst>
  <p:sldIdLst>
    <p:sldId id="300" r:id="rId2"/>
    <p:sldId id="263" r:id="rId3"/>
    <p:sldId id="322" r:id="rId4"/>
    <p:sldId id="318" r:id="rId5"/>
    <p:sldId id="324" r:id="rId6"/>
    <p:sldId id="325" r:id="rId7"/>
    <p:sldId id="326" r:id="rId8"/>
    <p:sldId id="315" r:id="rId9"/>
    <p:sldId id="332" r:id="rId10"/>
    <p:sldId id="333"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FF66"/>
    <a:srgbClr val="CCCECE"/>
    <a:srgbClr val="45B4FF"/>
    <a:srgbClr val="00A7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4630" autoAdjust="0"/>
  </p:normalViewPr>
  <p:slideViewPr>
    <p:cSldViewPr snapToGrid="0">
      <p:cViewPr varScale="1">
        <p:scale>
          <a:sx n="96" d="100"/>
          <a:sy n="96" d="100"/>
        </p:scale>
        <p:origin x="600" y="78"/>
      </p:cViewPr>
      <p:guideLst>
        <p:guide orient="horz" pos="1176"/>
        <p:guide pos="7282"/>
      </p:guideLst>
    </p:cSldViewPr>
  </p:slideViewPr>
  <p:notesTextViewPr>
    <p:cViewPr>
      <p:scale>
        <a:sx n="1" d="1"/>
        <a:sy n="1" d="1"/>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6/16/2016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D8B81C-4B36-428D-A864-260E234998BA}" type="slidenum">
              <a:rPr lang="en-US" smtClean="0"/>
              <a:t>2</a:t>
            </a:fld>
            <a:endParaRPr lang="en-US"/>
          </a:p>
        </p:txBody>
      </p:sp>
    </p:spTree>
    <p:extLst>
      <p:ext uri="{BB962C8B-B14F-4D97-AF65-F5344CB8AC3E}">
        <p14:creationId xmlns:p14="http://schemas.microsoft.com/office/powerpoint/2010/main" val="85078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smtClean="0"/>
              <a:t>Title of Presentation:</a:t>
            </a:r>
            <a:br>
              <a:rPr lang="en-US" dirty="0" smtClean="0"/>
            </a:br>
            <a:r>
              <a:rPr lang="en-US" dirty="0" smtClean="0"/>
              <a:t>Should fill two lines</a:t>
            </a:r>
            <a:endParaRPr lang="en-US" dirty="0"/>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smtClean="0"/>
              <a:t>Subtitle, only one line</a:t>
            </a:r>
            <a:endParaRPr lang="en-US" dirty="0"/>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smtClean="0"/>
              <a:t>Speaker name</a:t>
            </a:r>
            <a:br>
              <a:rPr lang="en-US" dirty="0" smtClean="0"/>
            </a:br>
            <a:r>
              <a:rPr lang="en-US" dirty="0" smtClean="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smtClean="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endParaRPr lang="en-US" sz="800" kern="1200" dirty="0">
              <a:solidFill>
                <a:schemeClr val="bg1"/>
              </a:solidFill>
              <a:latin typeface="Segoe UI" panose="020B0502040204020203" pitchFamily="34" charset="0"/>
              <a:ea typeface="+mn-ea"/>
              <a:cs typeface="Segoe UI" panose="020B0502040204020203" pitchFamily="34" charset="0"/>
            </a:endParaRP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 Slide</a:t>
            </a:r>
          </a:p>
          <a:p>
            <a:pPr algn="r"/>
            <a:r>
              <a:rPr lang="en-US" sz="1200" dirty="0" smtClean="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endParaRPr lang="en-US" dirty="0"/>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June 16, 2016</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smtClean="0"/>
              <a:t>Simple text over photo</a:t>
            </a:r>
            <a:endParaRPr lang="en-US" dirty="0"/>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Full Photo </a:t>
            </a:r>
            <a:br>
              <a:rPr lang="en-US" sz="1200" b="1" dirty="0" smtClean="0">
                <a:solidFill>
                  <a:schemeClr val="tx2"/>
                </a:solidFill>
                <a:latin typeface="Segoe UI" panose="020B0502040204020203" pitchFamily="34" charset="0"/>
                <a:cs typeface="Segoe UI" panose="020B0502040204020203" pitchFamily="34" charset="0"/>
              </a:rPr>
            </a:br>
            <a:r>
              <a:rPr lang="en-US" sz="1200" b="1" dirty="0" smtClean="0">
                <a:solidFill>
                  <a:schemeClr val="tx2"/>
                </a:solidFill>
                <a:latin typeface="Segoe UI" panose="020B0502040204020203" pitchFamily="34" charset="0"/>
                <a:cs typeface="Segoe UI" panose="020B0502040204020203" pitchFamily="34" charset="0"/>
              </a:rPr>
              <a:t>with Right Text</a:t>
            </a:r>
          </a:p>
          <a:p>
            <a:pPr algn="r"/>
            <a:r>
              <a:rPr lang="en-US" sz="1200" dirty="0" smtClean="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June 16, 2016</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smtClean="0"/>
              <a:t>Click to Edit Segue Title</a:t>
            </a:r>
            <a:endParaRPr lang="en-US" dirty="0"/>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June 16, 2016</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smtClean="0"/>
              <a:t>Click to Edit Segue Title</a:t>
            </a:r>
            <a:endParaRPr lang="en-US" dirty="0"/>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White Segue</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June 16, 2016</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White Ending Slide</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June 16, 2016</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Blue Ending Slide</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June 16, 2016</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8831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smtClean="0"/>
              <a:t>Title of Presentation:</a:t>
            </a:r>
            <a:br>
              <a:rPr lang="en-US" dirty="0" smtClean="0"/>
            </a:br>
            <a:r>
              <a:rPr lang="en-US" dirty="0" smtClean="0"/>
              <a:t>Should fill two lines</a:t>
            </a:r>
            <a:endParaRPr lang="en-US" dirty="0"/>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smtClean="0"/>
              <a:t>Subtitle, only one lines</a:t>
            </a:r>
            <a:endParaRPr lang="en-US" dirty="0"/>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smtClean="0"/>
              <a:t>Speaker name</a:t>
            </a:r>
            <a:br>
              <a:rPr lang="en-US" dirty="0" smtClean="0"/>
            </a:br>
            <a:r>
              <a:rPr lang="en-US" dirty="0" smtClean="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 Slide - White</a:t>
            </a:r>
          </a:p>
          <a:p>
            <a:pPr algn="r"/>
            <a:r>
              <a:rPr lang="en-US" sz="1200" dirty="0" smtClean="0">
                <a:solidFill>
                  <a:schemeClr val="tx2"/>
                </a:solidFill>
                <a:latin typeface="Segoe UI" panose="020B0502040204020203" pitchFamily="34" charset="0"/>
                <a:cs typeface="Segoe UI" panose="020B0502040204020203" pitchFamily="34" charset="0"/>
              </a:rPr>
              <a:t>Alternate layout </a:t>
            </a:r>
            <a:br>
              <a:rPr lang="en-US" sz="1200" dirty="0" smtClean="0">
                <a:solidFill>
                  <a:schemeClr val="tx2"/>
                </a:solidFill>
                <a:latin typeface="Segoe UI" panose="020B0502040204020203" pitchFamily="34" charset="0"/>
                <a:cs typeface="Segoe UI" panose="020B0502040204020203" pitchFamily="34" charset="0"/>
              </a:rPr>
            </a:br>
            <a:r>
              <a:rPr lang="en-US" sz="1200" dirty="0" smtClean="0">
                <a:solidFill>
                  <a:schemeClr val="tx2"/>
                </a:solidFill>
                <a:latin typeface="Segoe UI" panose="020B0502040204020203" pitchFamily="34" charset="0"/>
                <a:cs typeface="Segoe UI" panose="020B0502040204020203" pitchFamily="34" charset="0"/>
              </a:rPr>
              <a:t>for first slide </a:t>
            </a:r>
            <a:br>
              <a:rPr lang="en-US" sz="1200" dirty="0" smtClean="0">
                <a:solidFill>
                  <a:schemeClr val="tx2"/>
                </a:solidFill>
                <a:latin typeface="Segoe UI" panose="020B0502040204020203" pitchFamily="34" charset="0"/>
                <a:cs typeface="Segoe UI" panose="020B0502040204020203" pitchFamily="34" charset="0"/>
              </a:rPr>
            </a:br>
            <a:r>
              <a:rPr lang="en-US" sz="1200" dirty="0" smtClean="0">
                <a:solidFill>
                  <a:schemeClr val="tx2"/>
                </a:solidFill>
                <a:latin typeface="Segoe UI" panose="020B0502040204020203" pitchFamily="34" charset="0"/>
                <a:cs typeface="Segoe UI" panose="020B0502040204020203" pitchFamily="34" charset="0"/>
              </a:rPr>
              <a:t>in</a:t>
            </a:r>
            <a:r>
              <a:rPr lang="en-US" sz="1200" baseline="0" dirty="0" smtClean="0">
                <a:solidFill>
                  <a:schemeClr val="tx2"/>
                </a:solidFill>
                <a:latin typeface="Segoe UI" panose="020B0502040204020203" pitchFamily="34" charset="0"/>
                <a:cs typeface="Segoe UI" panose="020B0502040204020203" pitchFamily="34" charset="0"/>
              </a:rPr>
              <a:t> the deck.</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smtClean="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endParaRPr lang="en-US" sz="800" kern="1200" dirty="0">
              <a:solidFill>
                <a:schemeClr val="tx1"/>
              </a:solidFill>
              <a:latin typeface="Segoe UI" panose="020B0502040204020203" pitchFamily="34" charset="0"/>
              <a:ea typeface="+mn-ea"/>
              <a:cs typeface="Segoe UI" panose="020B0502040204020203" pitchFamily="34" charset="0"/>
            </a:endParaRP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endParaRPr lang="en-US" dirty="0"/>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June 16, 2016</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June 16, 2016</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 and Content</a:t>
            </a:r>
          </a:p>
          <a:p>
            <a:pPr algn="r"/>
            <a:r>
              <a:rPr lang="en-US" sz="1200" dirty="0" smtClean="0">
                <a:solidFill>
                  <a:schemeClr val="tx2"/>
                </a:solidFill>
                <a:latin typeface="Segoe UI" panose="020B0502040204020203" pitchFamily="34" charset="0"/>
                <a:cs typeface="Segoe UI" panose="020B0502040204020203" pitchFamily="34" charset="0"/>
              </a:rPr>
              <a:t>The primary layout used</a:t>
            </a:r>
            <a:r>
              <a:rPr lang="en-US" sz="1200" baseline="0" dirty="0" smtClean="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June 16, 2016</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Title/Subtitle </a:t>
            </a:r>
            <a:br>
              <a:rPr lang="en-US" sz="1200" b="1" dirty="0" smtClean="0">
                <a:solidFill>
                  <a:schemeClr val="tx2"/>
                </a:solidFill>
                <a:latin typeface="Segoe UI" panose="020B0502040204020203" pitchFamily="34" charset="0"/>
                <a:cs typeface="Segoe UI" panose="020B0502040204020203" pitchFamily="34" charset="0"/>
              </a:rPr>
            </a:br>
            <a:r>
              <a:rPr lang="en-US" sz="1200" b="1" dirty="0" smtClean="0">
                <a:solidFill>
                  <a:schemeClr val="tx2"/>
                </a:solidFill>
                <a:latin typeface="Segoe UI" panose="020B0502040204020203" pitchFamily="34" charset="0"/>
                <a:cs typeface="Segoe UI" panose="020B0502040204020203" pitchFamily="34" charset="0"/>
              </a:rPr>
              <a:t>and Content</a:t>
            </a:r>
          </a:p>
          <a:p>
            <a:pPr algn="r"/>
            <a:r>
              <a:rPr lang="en-US" sz="1200" dirty="0" smtClean="0">
                <a:solidFill>
                  <a:schemeClr val="tx2"/>
                </a:solidFill>
                <a:latin typeface="Segoe UI" panose="020B0502040204020203" pitchFamily="34" charset="0"/>
                <a:cs typeface="Segoe UI" panose="020B0502040204020203" pitchFamily="34" charset="0"/>
              </a:rPr>
              <a:t>Identical to main layout but</a:t>
            </a:r>
            <a:r>
              <a:rPr lang="en-US" sz="1200" baseline="0" dirty="0" smtClean="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smtClean="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June 16, 2016</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 Only</a:t>
            </a:r>
          </a:p>
          <a:p>
            <a:pPr algn="r"/>
            <a:r>
              <a:rPr lang="en-US" sz="1200" dirty="0" smtClean="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smtClean="0">
                <a:solidFill>
                  <a:schemeClr val="tx2"/>
                </a:solidFill>
                <a:latin typeface="Segoe UI" panose="020B0502040204020203" pitchFamily="34" charset="0"/>
                <a:cs typeface="Segoe UI" panose="020B0502040204020203" pitchFamily="34" charset="0"/>
              </a:rPr>
              <a:t> space in the middle of the slide.</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Enter Agenda Title</a:t>
            </a:r>
            <a:endParaRPr lang="en-US" dirty="0"/>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smtClean="0"/>
              <a:t>Agenda Items</a:t>
            </a:r>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June 16, 2016</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smtClean="0"/>
              <a:t>Agenda Items</a:t>
            </a:r>
            <a:endParaRPr lang="en-US" dirty="0"/>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Agenda</a:t>
            </a:r>
          </a:p>
          <a:p>
            <a:pPr algn="r"/>
            <a:r>
              <a:rPr lang="en-US" sz="1200" dirty="0" smtClean="0">
                <a:solidFill>
                  <a:schemeClr val="tx2"/>
                </a:solidFill>
                <a:latin typeface="Segoe UI" panose="020B0502040204020203" pitchFamily="34" charset="0"/>
                <a:cs typeface="Segoe UI" panose="020B0502040204020203" pitchFamily="34" charset="0"/>
              </a:rPr>
              <a:t>Two-column</a:t>
            </a:r>
            <a:r>
              <a:rPr lang="en-US" sz="1200" baseline="0" dirty="0" smtClean="0">
                <a:solidFill>
                  <a:schemeClr val="tx2"/>
                </a:solidFill>
                <a:latin typeface="Segoe UI" panose="020B0502040204020203" pitchFamily="34" charset="0"/>
                <a:cs typeface="Segoe UI" panose="020B0502040204020203" pitchFamily="34" charset="0"/>
              </a:rPr>
              <a:t> layout, to be used with any number of items.</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June 16, 2016</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Two-Column Content</a:t>
            </a:r>
          </a:p>
          <a:p>
            <a:pPr algn="r"/>
            <a:r>
              <a:rPr lang="en-US" sz="1200" dirty="0" smtClean="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June 16, 2016</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Three-Column Content</a:t>
            </a:r>
          </a:p>
          <a:p>
            <a:pPr algn="r"/>
            <a:r>
              <a:rPr lang="en-US" sz="1200" dirty="0" smtClean="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smtClean="0"/>
              <a:t>Simple text over photo</a:t>
            </a:r>
            <a:endParaRPr lang="en-US" dirty="0"/>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Full Photo </a:t>
            </a:r>
            <a:br>
              <a:rPr lang="en-US" sz="1200" b="1" dirty="0" smtClean="0">
                <a:solidFill>
                  <a:schemeClr val="tx2"/>
                </a:solidFill>
                <a:latin typeface="Segoe UI" panose="020B0502040204020203" pitchFamily="34" charset="0"/>
                <a:cs typeface="Segoe UI" panose="020B0502040204020203" pitchFamily="34" charset="0"/>
              </a:rPr>
            </a:br>
            <a:r>
              <a:rPr lang="en-US" sz="1200" b="1" dirty="0" smtClean="0">
                <a:solidFill>
                  <a:schemeClr val="tx2"/>
                </a:solidFill>
                <a:latin typeface="Segoe UI" panose="020B0502040204020203" pitchFamily="34" charset="0"/>
                <a:cs typeface="Segoe UI" panose="020B0502040204020203" pitchFamily="34" charset="0"/>
              </a:rPr>
              <a:t>with Left Text</a:t>
            </a:r>
          </a:p>
          <a:p>
            <a:pPr algn="r"/>
            <a:r>
              <a:rPr lang="en-US" sz="1200" dirty="0" smtClean="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June 16, 2016</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E311BC51-49BC-45F0-B90C-E6310C708CCC}" type="datetime4">
              <a:rPr lang="en-US" sz="1100" smtClean="0"/>
              <a:pPr/>
              <a:t>June 16, 2016</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smtClean="0">
                <a:latin typeface="Segoe UI" panose="020B0502040204020203" pitchFamily="34" charset="0"/>
                <a:cs typeface="Segoe UI" panose="020B0502040204020203" pitchFamily="34" charset="0"/>
              </a:rPr>
              <a:t>© 2016 Micron Technology,</a:t>
            </a:r>
            <a:r>
              <a:rPr lang="en-US" sz="1100" baseline="0" dirty="0" smtClean="0">
                <a:latin typeface="Segoe UI" panose="020B0502040204020203" pitchFamily="34" charset="0"/>
                <a:cs typeface="Segoe UI" panose="020B0502040204020203" pitchFamily="34" charset="0"/>
              </a:rPr>
              <a:t> Inc.</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3DXP 30S Path Finding</a:t>
            </a:r>
            <a:endParaRPr lang="en-US" dirty="0"/>
          </a:p>
        </p:txBody>
      </p:sp>
      <p:sp>
        <p:nvSpPr>
          <p:cNvPr id="4" name="Text Placeholder 3"/>
          <p:cNvSpPr>
            <a:spLocks noGrp="1"/>
          </p:cNvSpPr>
          <p:nvPr>
            <p:ph type="body" sz="quarter" idx="10"/>
          </p:nvPr>
        </p:nvSpPr>
        <p:spPr/>
        <p:txBody>
          <a:bodyPr>
            <a:normAutofit/>
          </a:bodyPr>
          <a:lstStyle/>
          <a:p>
            <a:r>
              <a:rPr lang="en-US" dirty="0" smtClean="0"/>
              <a:t>Kick-off meeting</a:t>
            </a:r>
            <a:endParaRPr lang="en-US" dirty="0"/>
          </a:p>
        </p:txBody>
      </p:sp>
      <p:sp>
        <p:nvSpPr>
          <p:cNvPr id="5" name="Text Placeholder 4"/>
          <p:cNvSpPr>
            <a:spLocks noGrp="1"/>
          </p:cNvSpPr>
          <p:nvPr>
            <p:ph type="body" sz="quarter" idx="12"/>
          </p:nvPr>
        </p:nvSpPr>
        <p:spPr/>
        <p:txBody>
          <a:bodyPr/>
          <a:lstStyle/>
          <a:p>
            <a:r>
              <a:rPr lang="en-US" dirty="0" smtClean="0"/>
              <a:t>June 15</a:t>
            </a:r>
            <a:r>
              <a:rPr lang="en-US" baseline="30000" dirty="0" smtClean="0"/>
              <a:t>th</a:t>
            </a:r>
            <a:r>
              <a:rPr lang="en-US" dirty="0" smtClean="0"/>
              <a:t>, 2016</a:t>
            </a:r>
            <a:endParaRPr lang="en-US" dirty="0"/>
          </a:p>
        </p:txBody>
      </p:sp>
      <p:sp>
        <p:nvSpPr>
          <p:cNvPr id="8" name="Text Placeholder 7"/>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2430576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Horizon of some topics for future meetings:</a:t>
            </a:r>
            <a:endParaRPr lang="en-US" dirty="0"/>
          </a:p>
        </p:txBody>
      </p:sp>
      <p:sp>
        <p:nvSpPr>
          <p:cNvPr id="3" name="Content Placeholder 2"/>
          <p:cNvSpPr>
            <a:spLocks noGrp="1"/>
          </p:cNvSpPr>
          <p:nvPr>
            <p:ph idx="1"/>
          </p:nvPr>
        </p:nvSpPr>
        <p:spPr>
          <a:xfrm>
            <a:off x="926735" y="1097280"/>
            <a:ext cx="10375904" cy="4418635"/>
          </a:xfrm>
        </p:spPr>
        <p:txBody>
          <a:bodyPr/>
          <a:lstStyle/>
          <a:p>
            <a:pPr>
              <a:spcBef>
                <a:spcPts val="1200"/>
              </a:spcBef>
              <a:spcAft>
                <a:spcPts val="600"/>
              </a:spcAft>
            </a:pPr>
            <a:r>
              <a:rPr lang="en-US" dirty="0" smtClean="0"/>
              <a:t>Next meeting will be dedicated to the review of first L0 and L1 results for the In-SAG campaign (J* camp)</a:t>
            </a:r>
          </a:p>
          <a:p>
            <a:pPr>
              <a:spcBef>
                <a:spcPts val="1200"/>
              </a:spcBef>
              <a:spcAft>
                <a:spcPts val="600"/>
              </a:spcAft>
            </a:pPr>
            <a:r>
              <a:rPr lang="en-US" dirty="0" smtClean="0"/>
              <a:t>‘Ab-initio’ simulation results are expected for the following meeting aiding the check-point on In-SAG</a:t>
            </a:r>
          </a:p>
          <a:p>
            <a:pPr>
              <a:spcBef>
                <a:spcPts val="1200"/>
              </a:spcBef>
              <a:spcAft>
                <a:spcPts val="600"/>
              </a:spcAft>
            </a:pPr>
            <a:r>
              <a:rPr lang="en-US" dirty="0" smtClean="0"/>
              <a:t>Elaboration of the chamber configuration and SWR to run </a:t>
            </a:r>
            <a:r>
              <a:rPr lang="en-US" dirty="0" err="1" smtClean="0"/>
              <a:t>Zr</a:t>
            </a:r>
            <a:r>
              <a:rPr lang="en-US" dirty="0" smtClean="0"/>
              <a:t>-GST campaign that should start at mid July</a:t>
            </a:r>
          </a:p>
          <a:p>
            <a:pPr>
              <a:spcBef>
                <a:spcPts val="1200"/>
              </a:spcBef>
              <a:spcAft>
                <a:spcPts val="600"/>
              </a:spcAft>
            </a:pPr>
            <a:r>
              <a:rPr lang="en-US" dirty="0" smtClean="0"/>
              <a:t>Scorecard and advanced characterization review</a:t>
            </a:r>
          </a:p>
          <a:p>
            <a:pPr>
              <a:spcBef>
                <a:spcPts val="1200"/>
              </a:spcBef>
              <a:spcAft>
                <a:spcPts val="600"/>
              </a:spcAft>
            </a:pPr>
            <a:r>
              <a:rPr lang="en-US" dirty="0" smtClean="0"/>
              <a:t>What after In-SAG for SD?</a:t>
            </a:r>
          </a:p>
          <a:p>
            <a:pPr>
              <a:spcBef>
                <a:spcPts val="1200"/>
              </a:spcBef>
              <a:spcAft>
                <a:spcPts val="600"/>
              </a:spcAft>
            </a:pPr>
            <a:r>
              <a:rPr lang="en-US" dirty="0" smtClean="0"/>
              <a:t>Molecular doping </a:t>
            </a:r>
            <a:r>
              <a:rPr lang="en-US" dirty="0" smtClean="0"/>
              <a:t>strategy </a:t>
            </a:r>
            <a:r>
              <a:rPr lang="en-US" dirty="0" smtClean="0">
                <a:sym typeface="Wingdings" panose="05000000000000000000" pitchFamily="2" charset="2"/>
              </a:rPr>
              <a:t> a review from PVD</a:t>
            </a:r>
            <a:endParaRPr lang="en-US" dirty="0" smtClean="0"/>
          </a:p>
          <a:p>
            <a:pPr>
              <a:spcBef>
                <a:spcPts val="1200"/>
              </a:spcBef>
              <a:spcAft>
                <a:spcPts val="600"/>
              </a:spcAft>
            </a:pPr>
            <a:r>
              <a:rPr lang="en-US" dirty="0" smtClean="0"/>
              <a:t>Returns from the collaboration we have with Prof. Ielmini  </a:t>
            </a:r>
            <a:endParaRPr lang="en-US" dirty="0"/>
          </a:p>
        </p:txBody>
      </p:sp>
      <p:sp>
        <p:nvSpPr>
          <p:cNvPr id="4" name="Date Placeholder 3"/>
          <p:cNvSpPr>
            <a:spLocks noGrp="1"/>
          </p:cNvSpPr>
          <p:nvPr>
            <p:ph type="dt" sz="half" idx="2"/>
          </p:nvPr>
        </p:nvSpPr>
        <p:spPr/>
        <p:txBody>
          <a:bodyPr/>
          <a:lstStyle/>
          <a:p>
            <a:r>
              <a:rPr lang="en-US" smtClean="0"/>
              <a:t>|  </a:t>
            </a:r>
            <a:fld id="{F55C824C-5440-421F-B1ED-9166A1D48D51}" type="datetime4">
              <a:rPr lang="en-US" smtClean="0"/>
              <a:pPr/>
              <a:t>June 16, 2016</a:t>
            </a:fld>
            <a:endParaRPr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10</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1175800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3DXP scaling challenges</a:t>
            </a:r>
            <a:endParaRPr lang="en-US" dirty="0"/>
          </a:p>
        </p:txBody>
      </p:sp>
      <p:sp>
        <p:nvSpPr>
          <p:cNvPr id="34" name="Date Placeholder 33"/>
          <p:cNvSpPr>
            <a:spLocks noGrp="1"/>
          </p:cNvSpPr>
          <p:nvPr>
            <p:ph type="dt" sz="half" idx="2"/>
          </p:nvPr>
        </p:nvSpPr>
        <p:spPr/>
        <p:txBody>
          <a:bodyPr/>
          <a:lstStyle/>
          <a:p>
            <a:r>
              <a:rPr lang="en-US" smtClean="0"/>
              <a:t>|  </a:t>
            </a:r>
            <a:fld id="{813B26B7-A279-4753-8A1A-AC4573FF378D}" type="datetime4">
              <a:rPr lang="en-US" smtClean="0"/>
              <a:pPr/>
              <a:t>June 16, 2016</a:t>
            </a:fld>
            <a:endParaRPr dirty="0"/>
          </a:p>
        </p:txBody>
      </p:sp>
      <p:sp>
        <p:nvSpPr>
          <p:cNvPr id="5" name="Slide Number Placeholder 4"/>
          <p:cNvSpPr>
            <a:spLocks noGrp="1"/>
          </p:cNvSpPr>
          <p:nvPr>
            <p:ph type="sldNum" sz="quarter" idx="4"/>
          </p:nvPr>
        </p:nvSpPr>
        <p:spPr/>
        <p:txBody>
          <a:bodyPr/>
          <a:lstStyle/>
          <a:p>
            <a:fld id="{0D904593-1668-4B95-BA96-EF3EF43EDF4E}" type="slidenum">
              <a:rPr lang="en-US" smtClean="0"/>
              <a:pPr/>
              <a:t>2</a:t>
            </a:fld>
            <a:endParaRPr lang="en-US" dirty="0"/>
          </a:p>
        </p:txBody>
      </p:sp>
      <p:sp>
        <p:nvSpPr>
          <p:cNvPr id="35" name="Footer Placeholder 34"/>
          <p:cNvSpPr>
            <a:spLocks noGrp="1"/>
          </p:cNvSpPr>
          <p:nvPr>
            <p:ph type="ftr" sz="quarter" idx="12"/>
          </p:nvPr>
        </p:nvSpPr>
        <p:spPr/>
        <p:txBody>
          <a:bodyPr/>
          <a:lstStyle/>
          <a:p>
            <a:r>
              <a:rPr lang="en-US" smtClean="0"/>
              <a:t>|  Micron Confidential</a:t>
            </a:r>
            <a:endParaRPr lang="en-US" dirty="0"/>
          </a:p>
        </p:txBody>
      </p:sp>
      <p:sp>
        <p:nvSpPr>
          <p:cNvPr id="10" name="Text Placeholder 9"/>
          <p:cNvSpPr>
            <a:spLocks noGrp="1"/>
          </p:cNvSpPr>
          <p:nvPr>
            <p:ph type="body" sz="quarter" idx="14"/>
          </p:nvPr>
        </p:nvSpPr>
        <p:spPr/>
        <p:txBody>
          <a:bodyPr/>
          <a:lstStyle/>
          <a:p>
            <a:endParaRPr lang="en-US"/>
          </a:p>
        </p:txBody>
      </p:sp>
      <p:sp>
        <p:nvSpPr>
          <p:cNvPr id="9" name="TextBox 8"/>
          <p:cNvSpPr txBox="1"/>
          <p:nvPr/>
        </p:nvSpPr>
        <p:spPr>
          <a:xfrm>
            <a:off x="693814" y="1127121"/>
            <a:ext cx="10930496" cy="5118324"/>
          </a:xfrm>
          <a:prstGeom prst="rect">
            <a:avLst/>
          </a:prstGeom>
          <a:noFill/>
        </p:spPr>
        <p:txBody>
          <a:bodyPr wrap="square" rtlCol="0">
            <a:spAutoFit/>
          </a:bodyPr>
          <a:lstStyle/>
          <a:p>
            <a:pPr lvl="0">
              <a:spcAft>
                <a:spcPts val="1200"/>
              </a:spcAft>
            </a:pPr>
            <a:r>
              <a:rPr lang="en-US" sz="2400" b="1" dirty="0" smtClean="0">
                <a:latin typeface="Calibri" panose="020F0502020204030204" pitchFamily="34" charset="0"/>
                <a:cs typeface="Calibri" panose="020F0502020204030204" pitchFamily="34" charset="0"/>
              </a:rPr>
              <a:t>Material exploration opportunities:</a:t>
            </a:r>
          </a:p>
          <a:p>
            <a:pPr marL="342900" indent="-342900">
              <a:lnSpc>
                <a:spcPct val="110000"/>
              </a:lnSpc>
              <a:spcAft>
                <a:spcPts val="1200"/>
              </a:spcAft>
              <a:buFont typeface="Wingdings" panose="05000000000000000000" pitchFamily="2" charset="2"/>
              <a:buChar char="q"/>
            </a:pPr>
            <a:r>
              <a:rPr lang="en-US" u="sng" dirty="0" smtClean="0">
                <a:latin typeface="Calibri" panose="020F0502020204030204" pitchFamily="34" charset="0"/>
                <a:cs typeface="Calibri" panose="020F0502020204030204" pitchFamily="34" charset="0"/>
              </a:rPr>
              <a:t>3DXP scaling presents challenges going beyond the architecture:</a:t>
            </a:r>
          </a:p>
          <a:p>
            <a:pPr marL="800100" lvl="1" indent="-342900">
              <a:lnSpc>
                <a:spcPct val="110000"/>
              </a:lnSpc>
              <a:spcAft>
                <a:spcPts val="600"/>
              </a:spcAft>
              <a:buFont typeface="Wingdings" panose="05000000000000000000" pitchFamily="2" charset="2"/>
              <a:buChar char="ü"/>
            </a:pPr>
            <a:r>
              <a:rPr lang="en-US" dirty="0" smtClean="0">
                <a:latin typeface="Calibri" panose="020F0502020204030204" pitchFamily="34" charset="0"/>
                <a:cs typeface="Calibri" panose="020F0502020204030204" pitchFamily="34" charset="0"/>
              </a:rPr>
              <a:t>PM scaling maintaining the same V</a:t>
            </a:r>
            <a:r>
              <a:rPr lang="en-US" baseline="-25000" dirty="0" smtClean="0">
                <a:latin typeface="Calibri" panose="020F0502020204030204" pitchFamily="34" charset="0"/>
                <a:cs typeface="Calibri" panose="020F0502020204030204" pitchFamily="34" charset="0"/>
              </a:rPr>
              <a:t>T</a:t>
            </a:r>
            <a:r>
              <a:rPr lang="en-US" dirty="0" smtClean="0">
                <a:latin typeface="Calibri" panose="020F0502020204030204" pitchFamily="34" charset="0"/>
                <a:cs typeface="Calibri" panose="020F0502020204030204" pitchFamily="34" charset="0"/>
              </a:rPr>
              <a:t> and speed, trying to reduce segregation and volume changes</a:t>
            </a:r>
          </a:p>
          <a:p>
            <a:pPr marL="800100" lvl="1" indent="-342900">
              <a:lnSpc>
                <a:spcPct val="110000"/>
              </a:lnSpc>
              <a:spcAft>
                <a:spcPts val="600"/>
              </a:spcAft>
              <a:buFont typeface="Wingdings" panose="05000000000000000000" pitchFamily="2" charset="2"/>
              <a:buChar char="ü"/>
            </a:pPr>
            <a:r>
              <a:rPr lang="en-US" dirty="0" smtClean="0">
                <a:latin typeface="Calibri" panose="020F0502020204030204" pitchFamily="34" charset="0"/>
                <a:cs typeface="Calibri" panose="020F0502020204030204" pitchFamily="34" charset="0"/>
              </a:rPr>
              <a:t>SD sigma/forming/drift improvement with more integration friendly alloys than </a:t>
            </a:r>
            <a:r>
              <a:rPr lang="en-US" dirty="0" err="1" smtClean="0">
                <a:latin typeface="Calibri" panose="020F0502020204030204" pitchFamily="34" charset="0"/>
                <a:cs typeface="Calibri" panose="020F0502020204030204" pitchFamily="34" charset="0"/>
              </a:rPr>
              <a:t>SiSAG</a:t>
            </a:r>
            <a:r>
              <a:rPr lang="en-US" dirty="0" smtClean="0">
                <a:latin typeface="Calibri" panose="020F0502020204030204" pitchFamily="34" charset="0"/>
                <a:cs typeface="Calibri" panose="020F0502020204030204" pitchFamily="34" charset="0"/>
              </a:rPr>
              <a:t> </a:t>
            </a:r>
            <a:r>
              <a:rPr lang="en-US" dirty="0" smtClean="0">
                <a:latin typeface="Calibri" panose="020F0502020204030204" pitchFamily="34" charset="0"/>
                <a:cs typeface="Calibri" panose="020F0502020204030204" pitchFamily="34" charset="0"/>
                <a:sym typeface="Wingdings" panose="05000000000000000000" pitchFamily="2" charset="2"/>
              </a:rPr>
              <a:t> to get RWB benefit</a:t>
            </a:r>
            <a:endParaRPr lang="en-US" dirty="0" smtClean="0">
              <a:latin typeface="Calibri" panose="020F0502020204030204" pitchFamily="34" charset="0"/>
              <a:cs typeface="Calibri" panose="020F0502020204030204" pitchFamily="34" charset="0"/>
            </a:endParaRPr>
          </a:p>
          <a:p>
            <a:pPr marL="800100" lvl="1" indent="-342900">
              <a:lnSpc>
                <a:spcPct val="110000"/>
              </a:lnSpc>
              <a:spcAft>
                <a:spcPts val="600"/>
              </a:spcAft>
              <a:buFont typeface="Wingdings" panose="05000000000000000000" pitchFamily="2" charset="2"/>
              <a:buChar char="ü"/>
            </a:pPr>
            <a:r>
              <a:rPr lang="en-US" dirty="0" smtClean="0">
                <a:latin typeface="Calibri" panose="020F0502020204030204" pitchFamily="34" charset="0"/>
                <a:cs typeface="Calibri" panose="020F0502020204030204" pitchFamily="34" charset="0"/>
              </a:rPr>
              <a:t>Evaluation of interfaces to improve the PM and SD stability and functionality</a:t>
            </a:r>
          </a:p>
          <a:p>
            <a:pPr marL="342900" indent="-342900">
              <a:lnSpc>
                <a:spcPct val="110000"/>
              </a:lnSpc>
              <a:spcAft>
                <a:spcPts val="1200"/>
              </a:spcAft>
              <a:buFont typeface="Wingdings" panose="05000000000000000000" pitchFamily="2" charset="2"/>
              <a:buChar char="q"/>
            </a:pPr>
            <a:r>
              <a:rPr lang="en-US" dirty="0" smtClean="0">
                <a:latin typeface="Calibri" panose="020F0502020204030204" pitchFamily="34" charset="0"/>
                <a:cs typeface="Calibri" panose="020F0502020204030204" pitchFamily="34" charset="0"/>
              </a:rPr>
              <a:t>In this scenario, a dedicated forum for both Material exploration and Characterization aspects looking forward the 30S node is reintroduced with these constrains and opportunities: </a:t>
            </a:r>
          </a:p>
          <a:p>
            <a:pPr marL="800100" lvl="1" indent="-342900">
              <a:lnSpc>
                <a:spcPct val="110000"/>
              </a:lnSpc>
              <a:spcAft>
                <a:spcPts val="1200"/>
              </a:spcAft>
              <a:buFont typeface="Wingdings" panose="05000000000000000000" pitchFamily="2" charset="2"/>
              <a:buChar char="ü"/>
            </a:pPr>
            <a:r>
              <a:rPr lang="en-US" dirty="0" smtClean="0">
                <a:latin typeface="Calibri" panose="020F0502020204030204" pitchFamily="34" charset="0"/>
                <a:cs typeface="Calibri" panose="020F0502020204030204" pitchFamily="34" charset="0"/>
              </a:rPr>
              <a:t>Avoiding resources conflict with higher priority (10S activity), but capitalizing some bandwidth to re-start new materials screening at fundamental level</a:t>
            </a:r>
          </a:p>
          <a:p>
            <a:pPr marL="800100" lvl="1" indent="-342900">
              <a:lnSpc>
                <a:spcPct val="110000"/>
              </a:lnSpc>
              <a:spcAft>
                <a:spcPts val="1200"/>
              </a:spcAft>
              <a:buFont typeface="Wingdings" panose="05000000000000000000" pitchFamily="2" charset="2"/>
              <a:buChar char="ü"/>
            </a:pPr>
            <a:r>
              <a:rPr lang="en-US" dirty="0" smtClean="0">
                <a:latin typeface="Calibri" panose="020F0502020204030204" pitchFamily="34" charset="0"/>
                <a:cs typeface="Calibri" panose="020F0502020204030204" pitchFamily="34" charset="0"/>
              </a:rPr>
              <a:t>The 4C chamber allows to </a:t>
            </a:r>
            <a:r>
              <a:rPr lang="en-US" dirty="0">
                <a:latin typeface="Calibri" panose="020F0502020204030204" pitchFamily="34" charset="0"/>
                <a:cs typeface="Calibri" panose="020F0502020204030204" pitchFamily="34" charset="0"/>
              </a:rPr>
              <a:t>cover compositional </a:t>
            </a:r>
            <a:r>
              <a:rPr lang="en-US" dirty="0" smtClean="0">
                <a:latin typeface="Calibri" panose="020F0502020204030204" pitchFamily="34" charset="0"/>
                <a:cs typeface="Calibri" panose="020F0502020204030204" pitchFamily="34" charset="0"/>
              </a:rPr>
              <a:t>areas with </a:t>
            </a:r>
            <a:r>
              <a:rPr lang="en-US" dirty="0" smtClean="0">
                <a:latin typeface="Calibri" panose="020F0502020204030204" pitchFamily="34" charset="0"/>
                <a:cs typeface="Calibri" panose="020F0502020204030204" pitchFamily="34" charset="0"/>
              </a:rPr>
              <a:t>wider flexibility and shorter time</a:t>
            </a:r>
          </a:p>
          <a:p>
            <a:pPr marL="800100" lvl="1" indent="-342900">
              <a:lnSpc>
                <a:spcPct val="110000"/>
              </a:lnSpc>
              <a:spcAft>
                <a:spcPts val="1200"/>
              </a:spcAft>
              <a:buFont typeface="Wingdings" panose="05000000000000000000" pitchFamily="2" charset="2"/>
              <a:buChar char="ü"/>
            </a:pPr>
            <a:r>
              <a:rPr lang="en-US" dirty="0" smtClean="0">
                <a:latin typeface="Calibri" panose="020F0502020204030204" pitchFamily="34" charset="0"/>
                <a:cs typeface="Calibri" panose="020F0502020204030204" pitchFamily="34" charset="0"/>
              </a:rPr>
              <a:t>Methodology based on more and more robust L0/L1 screening, and acquired know-how on process impact, to select and promote few promising new alloys to integration level </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0613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30S material roadmap forum </a:t>
            </a:r>
            <a:r>
              <a:rPr lang="en-US" dirty="0" smtClean="0"/>
              <a:t>charter</a:t>
            </a:r>
            <a:endParaRPr lang="en-US" dirty="0"/>
          </a:p>
        </p:txBody>
      </p:sp>
      <p:sp>
        <p:nvSpPr>
          <p:cNvPr id="4" name="Date Placeholder 3"/>
          <p:cNvSpPr>
            <a:spLocks noGrp="1"/>
          </p:cNvSpPr>
          <p:nvPr>
            <p:ph type="dt" sz="half" idx="2"/>
          </p:nvPr>
        </p:nvSpPr>
        <p:spPr/>
        <p:txBody>
          <a:bodyPr/>
          <a:lstStyle/>
          <a:p>
            <a:r>
              <a:rPr lang="en-US" smtClean="0"/>
              <a:t>|  </a:t>
            </a:r>
            <a:fld id="{F55C824C-5440-421F-B1ED-9166A1D48D51}" type="datetime4">
              <a:rPr lang="en-US" smtClean="0"/>
              <a:pPr/>
              <a:t>June 16, 2016</a:t>
            </a:fld>
            <a:endParaRPr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a:p>
        </p:txBody>
      </p:sp>
      <p:sp>
        <p:nvSpPr>
          <p:cNvPr id="9" name="TextBox 8"/>
          <p:cNvSpPr txBox="1"/>
          <p:nvPr/>
        </p:nvSpPr>
        <p:spPr>
          <a:xfrm>
            <a:off x="905157" y="1009485"/>
            <a:ext cx="4685410" cy="5078313"/>
          </a:xfrm>
          <a:prstGeom prst="rect">
            <a:avLst/>
          </a:prstGeom>
          <a:noFill/>
        </p:spPr>
        <p:txBody>
          <a:bodyPr wrap="square" rtlCol="0">
            <a:spAutoFit/>
          </a:bodyPr>
          <a:lstStyle/>
          <a:p>
            <a:r>
              <a:rPr lang="en-US" dirty="0" smtClean="0">
                <a:latin typeface="Calibri" panose="020F0502020204030204" pitchFamily="34" charset="0"/>
                <a:cs typeface="Calibri" panose="020F0502020204030204" pitchFamily="34" charset="0"/>
              </a:rPr>
              <a:t>1) Material exploration tasks:</a:t>
            </a:r>
          </a:p>
          <a:p>
            <a:r>
              <a:rPr lang="en-US" dirty="0" smtClean="0">
                <a:latin typeface="Calibri" panose="020F0502020204030204" pitchFamily="34" charset="0"/>
                <a:cs typeface="Calibri" panose="020F0502020204030204" pitchFamily="34" charset="0"/>
              </a:rPr>
              <a:t>- To plan campaigns &amp; target purchase</a:t>
            </a:r>
          </a:p>
          <a:p>
            <a:r>
              <a:rPr lang="en-US" dirty="0" smtClean="0">
                <a:latin typeface="Calibri" panose="020F0502020204030204" pitchFamily="34" charset="0"/>
                <a:cs typeface="Calibri" panose="020F0502020204030204" pitchFamily="34" charset="0"/>
              </a:rPr>
              <a:t>- To track the execution of campaigns (L0, L1)</a:t>
            </a:r>
          </a:p>
          <a:p>
            <a:r>
              <a:rPr lang="en-US" dirty="0" smtClean="0">
                <a:latin typeface="Calibri" panose="020F0502020204030204" pitchFamily="34" charset="0"/>
                <a:cs typeface="Calibri" panose="020F0502020204030204" pitchFamily="34" charset="0"/>
              </a:rPr>
              <a:t>- To review L0/L1 data, keeping scorecard updated, and give directions to potential good alloys to be promoted to L1D/L2/L3</a:t>
            </a:r>
          </a:p>
          <a:p>
            <a:endParaRPr lang="en-US" dirty="0">
              <a:latin typeface="Calibri" panose="020F0502020204030204" pitchFamily="34" charset="0"/>
              <a:cs typeface="Calibri" panose="020F0502020204030204" pitchFamily="34" charset="0"/>
            </a:endParaRPr>
          </a:p>
          <a:p>
            <a:r>
              <a:rPr lang="en-US" dirty="0" smtClean="0">
                <a:latin typeface="Calibri" panose="020F0502020204030204" pitchFamily="34" charset="0"/>
                <a:cs typeface="Calibri" panose="020F0502020204030204" pitchFamily="34" charset="0"/>
              </a:rPr>
              <a:t>2) Material characterization:</a:t>
            </a:r>
          </a:p>
          <a:p>
            <a:r>
              <a:rPr lang="en-US" dirty="0" smtClean="0">
                <a:latin typeface="Calibri" panose="020F0502020204030204" pitchFamily="34" charset="0"/>
                <a:cs typeface="Calibri" panose="020F0502020204030204" pitchFamily="34" charset="0"/>
              </a:rPr>
              <a:t>- Continuous improvement of standard metrics (TEM, EDX, … Si/N/O detection…)</a:t>
            </a:r>
          </a:p>
          <a:p>
            <a:r>
              <a:rPr lang="en-US" dirty="0" smtClean="0">
                <a:latin typeface="Calibri" panose="020F0502020204030204" pitchFamily="34" charset="0"/>
                <a:cs typeface="Calibri" panose="020F0502020204030204" pitchFamily="34" charset="0"/>
              </a:rPr>
              <a:t>- Consolidation of advanced techniques for internal structure (optical, UF-DSC, NMR, EXAFS,…)</a:t>
            </a:r>
          </a:p>
          <a:p>
            <a:endParaRPr lang="en-US" dirty="0">
              <a:latin typeface="Calibri" panose="020F0502020204030204" pitchFamily="34" charset="0"/>
              <a:cs typeface="Calibri" panose="020F0502020204030204" pitchFamily="34" charset="0"/>
            </a:endParaRPr>
          </a:p>
          <a:p>
            <a:r>
              <a:rPr lang="en-US" dirty="0" smtClean="0">
                <a:latin typeface="Calibri" panose="020F0502020204030204" pitchFamily="34" charset="0"/>
                <a:cs typeface="Calibri" panose="020F0502020204030204" pitchFamily="34" charset="0"/>
              </a:rPr>
              <a:t>3) Material understanding/roadmap</a:t>
            </a:r>
          </a:p>
          <a:p>
            <a:pPr marL="285750" indent="-285750">
              <a:buFontTx/>
              <a:buChar char="-"/>
            </a:pPr>
            <a:r>
              <a:rPr lang="en-US" dirty="0" smtClean="0">
                <a:latin typeface="Calibri" panose="020F0502020204030204" pitchFamily="34" charset="0"/>
                <a:cs typeface="Calibri" panose="020F0502020204030204" pitchFamily="34" charset="0"/>
              </a:rPr>
              <a:t>Sharing of progress on atomistic </a:t>
            </a:r>
            <a:r>
              <a:rPr lang="en-US" dirty="0">
                <a:latin typeface="Calibri" panose="020F0502020204030204" pitchFamily="34" charset="0"/>
                <a:cs typeface="Calibri" panose="020F0502020204030204" pitchFamily="34" charset="0"/>
              </a:rPr>
              <a:t>s</a:t>
            </a:r>
            <a:r>
              <a:rPr lang="en-US" dirty="0" smtClean="0">
                <a:latin typeface="Calibri" panose="020F0502020204030204" pitchFamily="34" charset="0"/>
                <a:cs typeface="Calibri" panose="020F0502020204030204" pitchFamily="34" charset="0"/>
              </a:rPr>
              <a:t>imulation </a:t>
            </a:r>
          </a:p>
          <a:p>
            <a:pPr marL="285750" indent="-285750">
              <a:buFontTx/>
              <a:buChar char="-"/>
            </a:pPr>
            <a:r>
              <a:rPr lang="en-US" dirty="0" smtClean="0">
                <a:latin typeface="Calibri" panose="020F0502020204030204" pitchFamily="34" charset="0"/>
                <a:cs typeface="Calibri" panose="020F0502020204030204" pitchFamily="34" charset="0"/>
              </a:rPr>
              <a:t>Sharing progress from external collaboration</a:t>
            </a:r>
          </a:p>
          <a:p>
            <a:pPr marL="285750" indent="-285750">
              <a:buFontTx/>
              <a:buChar char="-"/>
            </a:pPr>
            <a:r>
              <a:rPr lang="en-US" dirty="0" smtClean="0">
                <a:latin typeface="Calibri" panose="020F0502020204030204" pitchFamily="34" charset="0"/>
                <a:cs typeface="Calibri" panose="020F0502020204030204" pitchFamily="34" charset="0"/>
              </a:rPr>
              <a:t>Discuss new ideas, publications, models …</a:t>
            </a:r>
          </a:p>
        </p:txBody>
      </p:sp>
      <p:pic>
        <p:nvPicPr>
          <p:cNvPr id="8" name="Picture 7"/>
          <p:cNvPicPr>
            <a:picLocks noChangeAspect="1"/>
          </p:cNvPicPr>
          <p:nvPr/>
        </p:nvPicPr>
        <p:blipFill rotWithShape="1">
          <a:blip r:embed="rId2"/>
          <a:srcRect l="23949" t="8849" r="27355" b="10378"/>
          <a:stretch/>
        </p:blipFill>
        <p:spPr>
          <a:xfrm>
            <a:off x="5748927" y="918044"/>
            <a:ext cx="5643498" cy="5265585"/>
          </a:xfrm>
          <a:prstGeom prst="rect">
            <a:avLst/>
          </a:prstGeom>
        </p:spPr>
      </p:pic>
    </p:spTree>
    <p:extLst>
      <p:ext uri="{BB962C8B-B14F-4D97-AF65-F5344CB8AC3E}">
        <p14:creationId xmlns:p14="http://schemas.microsoft.com/office/powerpoint/2010/main" val="30353257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5306" y="-109329"/>
            <a:ext cx="10375902" cy="932313"/>
          </a:xfrm>
        </p:spPr>
        <p:txBody>
          <a:bodyPr>
            <a:normAutofit/>
          </a:bodyPr>
          <a:lstStyle/>
          <a:p>
            <a:r>
              <a:rPr lang="en-US" sz="3600" dirty="0" smtClean="0"/>
              <a:t>3DXP 30S – The two options</a:t>
            </a:r>
            <a:endParaRPr lang="en-US" sz="3600" dirty="0"/>
          </a:p>
        </p:txBody>
      </p:sp>
      <p:sp>
        <p:nvSpPr>
          <p:cNvPr id="4" name="Date Placeholder 3"/>
          <p:cNvSpPr>
            <a:spLocks noGrp="1"/>
          </p:cNvSpPr>
          <p:nvPr>
            <p:ph type="dt" sz="half" idx="2"/>
          </p:nvPr>
        </p:nvSpPr>
        <p:spPr/>
        <p:txBody>
          <a:bodyPr/>
          <a:lstStyle/>
          <a:p>
            <a:r>
              <a:rPr lang="en-US" smtClean="0"/>
              <a:t>|  </a:t>
            </a:r>
            <a:fld id="{F55C824C-5440-421F-B1ED-9166A1D48D51}" type="datetime4">
              <a:rPr lang="en-US" smtClean="0"/>
              <a:pPr/>
              <a:t>June 16, 2016</a:t>
            </a:fld>
            <a:endParaRPr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4</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a:p>
        </p:txBody>
      </p:sp>
      <p:sp>
        <p:nvSpPr>
          <p:cNvPr id="9" name="TextBox 8"/>
          <p:cNvSpPr txBox="1"/>
          <p:nvPr/>
        </p:nvSpPr>
        <p:spPr>
          <a:xfrm>
            <a:off x="910985" y="4248108"/>
            <a:ext cx="5330790" cy="2046714"/>
          </a:xfrm>
          <a:prstGeom prst="rect">
            <a:avLst/>
          </a:prstGeom>
          <a:noFill/>
        </p:spPr>
        <p:txBody>
          <a:bodyPr wrap="square" rtlCol="0">
            <a:spAutoFit/>
          </a:bodyPr>
          <a:lstStyle/>
          <a:p>
            <a:pPr>
              <a:spcBef>
                <a:spcPts val="0"/>
              </a:spcBef>
              <a:spcAft>
                <a:spcPts val="0"/>
              </a:spcAft>
            </a:pPr>
            <a:r>
              <a:rPr lang="en-US" sz="1600" u="sng" dirty="0" smtClean="0">
                <a:solidFill>
                  <a:srgbClr val="FF0000"/>
                </a:solidFill>
                <a:latin typeface="Calibri" panose="020F0502020204030204" pitchFamily="34" charset="0"/>
                <a:cs typeface="Calibri" panose="020F0502020204030204" pitchFamily="34" charset="0"/>
              </a:rPr>
              <a:t>The mainstream</a:t>
            </a:r>
            <a:r>
              <a:rPr lang="en-US" sz="1600" dirty="0" smtClean="0">
                <a:latin typeface="Calibri" panose="020F0502020204030204" pitchFamily="34" charset="0"/>
                <a:cs typeface="Calibri" panose="020F0502020204030204" pitchFamily="34" charset="0"/>
              </a:rPr>
              <a:t>: 10S SD/PM cell scaling down </a:t>
            </a:r>
          </a:p>
          <a:p>
            <a:pPr>
              <a:spcBef>
                <a:spcPts val="0"/>
              </a:spcBef>
              <a:spcAft>
                <a:spcPts val="600"/>
              </a:spcAft>
            </a:pPr>
            <a:r>
              <a:rPr lang="en-US" sz="1600" dirty="0" smtClean="0">
                <a:latin typeface="Calibri" panose="020F0502020204030204" pitchFamily="34" charset="0"/>
                <a:cs typeface="Calibri" panose="020F0502020204030204" pitchFamily="34" charset="0"/>
              </a:rPr>
              <a:t>- X ~14nm, Y </a:t>
            </a:r>
            <a:r>
              <a:rPr lang="en-US" sz="1600" dirty="0" err="1" smtClean="0">
                <a:latin typeface="Calibri" panose="020F0502020204030204" pitchFamily="34" charset="0"/>
                <a:cs typeface="Calibri" panose="020F0502020204030204" pitchFamily="34" charset="0"/>
              </a:rPr>
              <a:t>tbd</a:t>
            </a:r>
            <a:r>
              <a:rPr lang="en-US" sz="1600" dirty="0" smtClean="0">
                <a:latin typeface="Calibri" panose="020F0502020204030204" pitchFamily="34" charset="0"/>
                <a:cs typeface="Calibri" panose="020F0502020204030204" pitchFamily="34" charset="0"/>
              </a:rPr>
              <a:t> HP</a:t>
            </a:r>
            <a:r>
              <a:rPr lang="en-US" sz="1600" dirty="0">
                <a:latin typeface="Calibri" panose="020F0502020204030204" pitchFamily="34" charset="0"/>
                <a:cs typeface="Calibri" panose="020F0502020204030204" pitchFamily="34" charset="0"/>
              </a:rPr>
              <a:t>. </a:t>
            </a:r>
            <a:r>
              <a:rPr lang="en-US" sz="1600" u="sng" dirty="0" smtClean="0">
                <a:latin typeface="Calibri" panose="020F0502020204030204" pitchFamily="34" charset="0"/>
                <a:cs typeface="Calibri" panose="020F0502020204030204" pitchFamily="34" charset="0"/>
              </a:rPr>
              <a:t>Major challenges:</a:t>
            </a:r>
          </a:p>
          <a:p>
            <a:pPr>
              <a:spcBef>
                <a:spcPts val="0"/>
              </a:spcBef>
              <a:spcAft>
                <a:spcPts val="600"/>
              </a:spcAft>
            </a:pPr>
            <a:r>
              <a:rPr lang="en-US" sz="1600" b="1" dirty="0" smtClean="0">
                <a:latin typeface="Calibri" panose="020F0502020204030204" pitchFamily="34" charset="0"/>
                <a:cs typeface="Calibri" panose="020F0502020204030204" pitchFamily="34" charset="0"/>
              </a:rPr>
              <a:t>PM</a:t>
            </a:r>
            <a:r>
              <a:rPr lang="en-US" sz="1600" dirty="0" smtClean="0">
                <a:latin typeface="Calibri" panose="020F0502020204030204" pitchFamily="34" charset="0"/>
                <a:cs typeface="Calibri" panose="020F0502020204030204" pitchFamily="34" charset="0"/>
              </a:rPr>
              <a:t> </a:t>
            </a:r>
            <a:r>
              <a:rPr lang="en-US" sz="1600" dirty="0" smtClean="0">
                <a:latin typeface="Calibri" panose="020F0502020204030204" pitchFamily="34" charset="0"/>
                <a:cs typeface="Calibri" panose="020F0502020204030204" pitchFamily="34" charset="0"/>
                <a:sym typeface="Wingdings" panose="05000000000000000000" pitchFamily="2" charset="2"/>
              </a:rPr>
              <a:t> </a:t>
            </a:r>
            <a:r>
              <a:rPr lang="en-US" sz="1600" b="1" dirty="0">
                <a:solidFill>
                  <a:srgbClr val="FF0000"/>
                </a:solidFill>
                <a:latin typeface="Calibri" panose="020F0502020204030204" pitchFamily="34" charset="0"/>
                <a:cs typeface="Calibri" panose="020F0502020204030204" pitchFamily="34" charset="0"/>
                <a:sym typeface="Wingdings" panose="05000000000000000000" pitchFamily="2" charset="2"/>
              </a:rPr>
              <a:t>thickness scaling </a:t>
            </a:r>
            <a:r>
              <a:rPr lang="en-US" sz="1600" dirty="0">
                <a:latin typeface="Calibri" panose="020F0502020204030204" pitchFamily="34" charset="0"/>
                <a:cs typeface="Calibri" panose="020F0502020204030204" pitchFamily="34" charset="0"/>
                <a:sym typeface="Wingdings" panose="05000000000000000000" pitchFamily="2" charset="2"/>
              </a:rPr>
              <a:t>but maintaining </a:t>
            </a:r>
            <a:r>
              <a:rPr lang="en-US" sz="1600" dirty="0" smtClean="0">
                <a:latin typeface="Symbol" panose="05050102010706020507" pitchFamily="18" charset="2"/>
                <a:cs typeface="Calibri" panose="020F0502020204030204" pitchFamily="34" charset="0"/>
                <a:sym typeface="Wingdings" panose="05000000000000000000" pitchFamily="2" charset="2"/>
              </a:rPr>
              <a:t>D</a:t>
            </a:r>
            <a:r>
              <a:rPr lang="en-US" sz="1600" dirty="0" smtClean="0">
                <a:latin typeface="Calibri" panose="020F0502020204030204" pitchFamily="34" charset="0"/>
                <a:cs typeface="Calibri" panose="020F0502020204030204" pitchFamily="34" charset="0"/>
                <a:sym typeface="Wingdings" panose="05000000000000000000" pitchFamily="2" charset="2"/>
              </a:rPr>
              <a:t>V</a:t>
            </a:r>
            <a:r>
              <a:rPr lang="en-US" sz="1600" baseline="-25000" dirty="0" smtClean="0">
                <a:latin typeface="Calibri" panose="020F0502020204030204" pitchFamily="34" charset="0"/>
                <a:cs typeface="Calibri" panose="020F0502020204030204" pitchFamily="34" charset="0"/>
                <a:sym typeface="Wingdings" panose="05000000000000000000" pitchFamily="2" charset="2"/>
              </a:rPr>
              <a:t>T</a:t>
            </a:r>
            <a:r>
              <a:rPr lang="en-US" sz="1600" dirty="0" smtClean="0">
                <a:latin typeface="Calibri" panose="020F0502020204030204" pitchFamily="34" charset="0"/>
                <a:cs typeface="Calibri" panose="020F0502020204030204" pitchFamily="34" charset="0"/>
                <a:sym typeface="Wingdings" panose="05000000000000000000" pitchFamily="2" charset="2"/>
              </a:rPr>
              <a:t> &amp; </a:t>
            </a:r>
            <a:r>
              <a:rPr lang="en-US" sz="1600" dirty="0">
                <a:latin typeface="Calibri" panose="020F0502020204030204" pitchFamily="34" charset="0"/>
                <a:cs typeface="Calibri" panose="020F0502020204030204" pitchFamily="34" charset="0"/>
                <a:sym typeface="Wingdings" panose="05000000000000000000" pitchFamily="2" charset="2"/>
              </a:rPr>
              <a:t>set </a:t>
            </a:r>
            <a:r>
              <a:rPr lang="en-US" sz="1600" dirty="0" smtClean="0">
                <a:latin typeface="Calibri" panose="020F0502020204030204" pitchFamily="34" charset="0"/>
                <a:cs typeface="Calibri" panose="020F0502020204030204" pitchFamily="34" charset="0"/>
                <a:sym typeface="Wingdings" panose="05000000000000000000" pitchFamily="2" charset="2"/>
              </a:rPr>
              <a:t>speed (same RWB as 10S). No solution so far </a:t>
            </a:r>
          </a:p>
          <a:p>
            <a:pPr>
              <a:spcBef>
                <a:spcPts val="0"/>
              </a:spcBef>
              <a:spcAft>
                <a:spcPts val="600"/>
              </a:spcAft>
            </a:pPr>
            <a:r>
              <a:rPr lang="en-US" sz="1600" b="1" dirty="0" smtClean="0">
                <a:latin typeface="Calibri" panose="020F0502020204030204" pitchFamily="34" charset="0"/>
                <a:cs typeface="Calibri" panose="020F0502020204030204" pitchFamily="34" charset="0"/>
              </a:rPr>
              <a:t>SD</a:t>
            </a:r>
            <a:r>
              <a:rPr lang="en-US" sz="1600" dirty="0" smtClean="0">
                <a:latin typeface="Calibri" panose="020F0502020204030204" pitchFamily="34" charset="0"/>
                <a:cs typeface="Calibri" panose="020F0502020204030204" pitchFamily="34" charset="0"/>
              </a:rPr>
              <a:t>  </a:t>
            </a:r>
            <a:r>
              <a:rPr lang="en-US" sz="1600" dirty="0" smtClean="0">
                <a:latin typeface="Calibri" panose="020F0502020204030204" pitchFamily="34" charset="0"/>
                <a:cs typeface="Calibri" panose="020F0502020204030204" pitchFamily="34" charset="0"/>
                <a:sym typeface="Wingdings" panose="05000000000000000000" pitchFamily="2" charset="2"/>
              </a:rPr>
              <a:t> need </a:t>
            </a:r>
            <a:r>
              <a:rPr lang="en-US" sz="1600" dirty="0">
                <a:latin typeface="Calibri" panose="020F0502020204030204" pitchFamily="34" charset="0"/>
                <a:cs typeface="Calibri" panose="020F0502020204030204" pitchFamily="34" charset="0"/>
                <a:sym typeface="Wingdings" panose="05000000000000000000" pitchFamily="2" charset="2"/>
              </a:rPr>
              <a:t>to improve VT </a:t>
            </a:r>
            <a:r>
              <a:rPr lang="en-US" sz="1600" b="1" dirty="0">
                <a:solidFill>
                  <a:srgbClr val="FF0000"/>
                </a:solidFill>
                <a:latin typeface="Calibri" panose="020F0502020204030204" pitchFamily="34" charset="0"/>
                <a:cs typeface="Calibri" panose="020F0502020204030204" pitchFamily="34" charset="0"/>
                <a:sym typeface="Wingdings" panose="05000000000000000000" pitchFamily="2" charset="2"/>
              </a:rPr>
              <a:t>spread</a:t>
            </a:r>
            <a:r>
              <a:rPr lang="en-US" sz="1600" dirty="0">
                <a:latin typeface="Calibri" panose="020F0502020204030204" pitchFamily="34" charset="0"/>
                <a:cs typeface="Calibri" panose="020F0502020204030204" pitchFamily="34" charset="0"/>
                <a:sym typeface="Wingdings" panose="05000000000000000000" pitchFamily="2" charset="2"/>
              </a:rPr>
              <a:t> and set VT </a:t>
            </a:r>
            <a:r>
              <a:rPr lang="en-US" sz="1600" b="1" dirty="0" smtClean="0">
                <a:solidFill>
                  <a:srgbClr val="FF0000"/>
                </a:solidFill>
                <a:latin typeface="Calibri" panose="020F0502020204030204" pitchFamily="34" charset="0"/>
                <a:cs typeface="Calibri" panose="020F0502020204030204" pitchFamily="34" charset="0"/>
                <a:sym typeface="Wingdings" panose="05000000000000000000" pitchFamily="2" charset="2"/>
              </a:rPr>
              <a:t>drift</a:t>
            </a:r>
            <a:r>
              <a:rPr lang="en-US" sz="1600" b="1" dirty="0" smtClean="0">
                <a:latin typeface="Calibri" panose="020F0502020204030204" pitchFamily="34" charset="0"/>
                <a:cs typeface="Calibri" panose="020F0502020204030204" pitchFamily="34" charset="0"/>
                <a:sym typeface="Wingdings" panose="05000000000000000000" pitchFamily="2" charset="2"/>
              </a:rPr>
              <a:t>. </a:t>
            </a:r>
            <a:r>
              <a:rPr lang="en-US" sz="1600" b="1" dirty="0" err="1" smtClean="0">
                <a:latin typeface="Calibri" panose="020F0502020204030204" pitchFamily="34" charset="0"/>
                <a:cs typeface="Calibri" panose="020F0502020204030204" pitchFamily="34" charset="0"/>
                <a:sym typeface="Wingdings" panose="05000000000000000000" pitchFamily="2" charset="2"/>
              </a:rPr>
              <a:t>SiSAG</a:t>
            </a:r>
            <a:r>
              <a:rPr lang="en-US" sz="1600" b="1" dirty="0" smtClean="0">
                <a:latin typeface="Calibri" panose="020F0502020204030204" pitchFamily="34" charset="0"/>
                <a:cs typeface="Calibri" panose="020F0502020204030204" pitchFamily="34" charset="0"/>
                <a:sym typeface="Wingdings" panose="05000000000000000000" pitchFamily="2" charset="2"/>
              </a:rPr>
              <a:t> might not be the best known material</a:t>
            </a:r>
            <a:r>
              <a:rPr lang="en-US" sz="1600" dirty="0" smtClean="0">
                <a:latin typeface="Calibri" panose="020F0502020204030204" pitchFamily="34" charset="0"/>
                <a:cs typeface="Calibri" panose="020F0502020204030204" pitchFamily="34" charset="0"/>
                <a:sym typeface="Wingdings" panose="05000000000000000000" pitchFamily="2" charset="2"/>
              </a:rPr>
              <a:t>.</a:t>
            </a:r>
            <a:endParaRPr lang="en-US" sz="1600" dirty="0">
              <a:latin typeface="Calibri" panose="020F0502020204030204" pitchFamily="34" charset="0"/>
              <a:cs typeface="Calibri" panose="020F0502020204030204" pitchFamily="34" charset="0"/>
              <a:sym typeface="Wingdings" panose="05000000000000000000" pitchFamily="2" charset="2"/>
            </a:endParaRPr>
          </a:p>
          <a:p>
            <a:r>
              <a:rPr lang="en-US" sz="1600" dirty="0" smtClean="0">
                <a:latin typeface="Calibri" panose="020F0502020204030204" pitchFamily="34" charset="0"/>
                <a:cs typeface="Calibri" panose="020F0502020204030204" pitchFamily="34" charset="0"/>
              </a:rPr>
              <a:t>A stable high-R “</a:t>
            </a:r>
            <a:r>
              <a:rPr lang="en-US" sz="1600" b="1" dirty="0" smtClean="0">
                <a:solidFill>
                  <a:srgbClr val="FF0000"/>
                </a:solidFill>
                <a:latin typeface="Calibri" panose="020F0502020204030204" pitchFamily="34" charset="0"/>
                <a:cs typeface="Calibri" panose="020F0502020204030204" pitchFamily="34" charset="0"/>
              </a:rPr>
              <a:t>heater</a:t>
            </a:r>
            <a:r>
              <a:rPr lang="en-US" sz="1600" dirty="0" smtClean="0">
                <a:latin typeface="Calibri" panose="020F0502020204030204" pitchFamily="34" charset="0"/>
                <a:cs typeface="Calibri" panose="020F0502020204030204" pitchFamily="34" charset="0"/>
              </a:rPr>
              <a:t>’ Electrode would help</a:t>
            </a:r>
            <a:endParaRPr lang="en-US" sz="1600" dirty="0">
              <a:latin typeface="Calibri" panose="020F0502020204030204" pitchFamily="34" charset="0"/>
              <a:cs typeface="Calibri" panose="020F0502020204030204" pitchFamily="34" charset="0"/>
            </a:endParaRPr>
          </a:p>
        </p:txBody>
      </p:sp>
      <p:sp>
        <p:nvSpPr>
          <p:cNvPr id="10" name="TextBox 9"/>
          <p:cNvSpPr txBox="1"/>
          <p:nvPr/>
        </p:nvSpPr>
        <p:spPr>
          <a:xfrm>
            <a:off x="6691309" y="4573839"/>
            <a:ext cx="4520384" cy="1569660"/>
          </a:xfrm>
          <a:prstGeom prst="rect">
            <a:avLst/>
          </a:prstGeom>
          <a:noFill/>
        </p:spPr>
        <p:txBody>
          <a:bodyPr wrap="square" rtlCol="0">
            <a:spAutoFit/>
          </a:bodyPr>
          <a:lstStyle>
            <a:defPPr>
              <a:defRPr lang="en-US"/>
            </a:defPPr>
            <a:lvl1pPr>
              <a:defRPr>
                <a:latin typeface="Calibri" panose="020F0502020204030204" pitchFamily="34" charset="0"/>
                <a:cs typeface="Calibri" panose="020F0502020204030204" pitchFamily="34" charset="0"/>
              </a:defRPr>
            </a:lvl1pPr>
          </a:lstStyle>
          <a:p>
            <a:r>
              <a:rPr lang="en-US" sz="1600" u="sng" dirty="0">
                <a:solidFill>
                  <a:srgbClr val="FF0000"/>
                </a:solidFill>
              </a:rPr>
              <a:t>The breakthrough</a:t>
            </a:r>
            <a:r>
              <a:rPr lang="en-US" sz="1600" dirty="0"/>
              <a:t>, to be validated on S26: SD-only dual polarity SSM </a:t>
            </a:r>
            <a:r>
              <a:rPr lang="en-US" sz="1600" dirty="0" smtClean="0"/>
              <a:t>cell. </a:t>
            </a:r>
            <a:r>
              <a:rPr lang="en-US" sz="1600" u="sng" dirty="0" smtClean="0"/>
              <a:t>Challenges:</a:t>
            </a:r>
          </a:p>
          <a:p>
            <a:r>
              <a:rPr lang="en-US" sz="1600" b="1" dirty="0"/>
              <a:t>SD</a:t>
            </a:r>
            <a:r>
              <a:rPr lang="en-US" sz="1600" dirty="0"/>
              <a:t> </a:t>
            </a:r>
            <a:r>
              <a:rPr lang="en-US" sz="1600" dirty="0" smtClean="0">
                <a:sym typeface="Wingdings" panose="05000000000000000000" pitchFamily="2" charset="2"/>
              </a:rPr>
              <a:t> understanding &amp; control of the </a:t>
            </a:r>
            <a:r>
              <a:rPr lang="en-US" sz="1600" dirty="0">
                <a:sym typeface="Wingdings" panose="05000000000000000000" pitchFamily="2" charset="2"/>
              </a:rPr>
              <a:t>role of </a:t>
            </a:r>
            <a:r>
              <a:rPr lang="en-US" sz="1600" b="1" dirty="0" smtClean="0">
                <a:solidFill>
                  <a:srgbClr val="FF0000"/>
                </a:solidFill>
                <a:sym typeface="Wingdings" panose="05000000000000000000" pitchFamily="2" charset="2"/>
              </a:rPr>
              <a:t>vertical segregation </a:t>
            </a:r>
            <a:r>
              <a:rPr lang="en-US" sz="1600" dirty="0" smtClean="0">
                <a:sym typeface="Wingdings" panose="05000000000000000000" pitchFamily="2" charset="2"/>
              </a:rPr>
              <a:t>(if confirmed as the root cause) on large </a:t>
            </a:r>
            <a:r>
              <a:rPr lang="en-US" sz="1600" dirty="0">
                <a:latin typeface="Symbol" panose="05050102010706020507" pitchFamily="18" charset="2"/>
                <a:sym typeface="Wingdings" panose="05000000000000000000" pitchFamily="2" charset="2"/>
              </a:rPr>
              <a:t>D</a:t>
            </a:r>
            <a:r>
              <a:rPr lang="en-US" sz="1600" dirty="0">
                <a:sym typeface="Wingdings" panose="05000000000000000000" pitchFamily="2" charset="2"/>
              </a:rPr>
              <a:t>V</a:t>
            </a:r>
            <a:r>
              <a:rPr lang="en-US" sz="1600" baseline="-25000" dirty="0">
                <a:sym typeface="Wingdings" panose="05000000000000000000" pitchFamily="2" charset="2"/>
              </a:rPr>
              <a:t>T</a:t>
            </a:r>
            <a:r>
              <a:rPr lang="en-US" sz="1600" dirty="0" smtClean="0">
                <a:sym typeface="Wingdings" panose="05000000000000000000" pitchFamily="2" charset="2"/>
              </a:rPr>
              <a:t>, </a:t>
            </a:r>
            <a:r>
              <a:rPr lang="en-US" sz="1600" dirty="0">
                <a:sym typeface="Wingdings" panose="05000000000000000000" pitchFamily="2" charset="2"/>
              </a:rPr>
              <a:t>V</a:t>
            </a:r>
            <a:r>
              <a:rPr lang="en-US" sz="1600" baseline="-25000" dirty="0">
                <a:sym typeface="Wingdings" panose="05000000000000000000" pitchFamily="2" charset="2"/>
              </a:rPr>
              <a:t>T</a:t>
            </a:r>
            <a:r>
              <a:rPr lang="en-US" sz="1600" dirty="0">
                <a:sym typeface="Wingdings" panose="05000000000000000000" pitchFamily="2" charset="2"/>
              </a:rPr>
              <a:t> spread, </a:t>
            </a:r>
            <a:r>
              <a:rPr lang="en-US" sz="1600" dirty="0" smtClean="0">
                <a:sym typeface="Wingdings" panose="05000000000000000000" pitchFamily="2" charset="2"/>
              </a:rPr>
              <a:t>endurance;  </a:t>
            </a:r>
            <a:endParaRPr lang="en-US" sz="1600" dirty="0">
              <a:sym typeface="Wingdings" panose="05000000000000000000" pitchFamily="2" charset="2"/>
            </a:endParaRPr>
          </a:p>
          <a:p>
            <a:r>
              <a:rPr lang="en-US" sz="1600" dirty="0" smtClean="0">
                <a:sym typeface="Wingdings" panose="05000000000000000000" pitchFamily="2" charset="2"/>
              </a:rPr>
              <a:t>       </a:t>
            </a:r>
            <a:r>
              <a:rPr lang="en-US" sz="1600" dirty="0">
                <a:sym typeface="Wingdings" panose="05000000000000000000" pitchFamily="2" charset="2"/>
              </a:rPr>
              <a:t>need </a:t>
            </a:r>
            <a:r>
              <a:rPr lang="en-US" sz="1600" dirty="0" smtClean="0">
                <a:sym typeface="Wingdings" panose="05000000000000000000" pitchFamily="2" charset="2"/>
              </a:rPr>
              <a:t>to improve </a:t>
            </a:r>
            <a:r>
              <a:rPr lang="en-US" sz="1600" b="1" dirty="0" smtClean="0">
                <a:solidFill>
                  <a:srgbClr val="FF0000"/>
                </a:solidFill>
                <a:sym typeface="Wingdings" panose="05000000000000000000" pitchFamily="2" charset="2"/>
              </a:rPr>
              <a:t>drift</a:t>
            </a:r>
            <a:r>
              <a:rPr lang="en-US" sz="1600" b="1" dirty="0">
                <a:solidFill>
                  <a:srgbClr val="FF0000"/>
                </a:solidFill>
                <a:sym typeface="Wingdings" panose="05000000000000000000" pitchFamily="2" charset="2"/>
              </a:rPr>
              <a:t>,</a:t>
            </a:r>
            <a:r>
              <a:rPr lang="en-US" sz="1600" b="1" dirty="0" smtClean="0">
                <a:solidFill>
                  <a:srgbClr val="FF0000"/>
                </a:solidFill>
                <a:sym typeface="Wingdings" panose="05000000000000000000" pitchFamily="2" charset="2"/>
              </a:rPr>
              <a:t> endurance (?)</a:t>
            </a:r>
            <a:endParaRPr lang="en-US" sz="1600" b="1" dirty="0">
              <a:solidFill>
                <a:srgbClr val="FF0000"/>
              </a:solidFill>
            </a:endParaRPr>
          </a:p>
        </p:txBody>
      </p:sp>
      <p:pic>
        <p:nvPicPr>
          <p:cNvPr id="11" name="Picture 10"/>
          <p:cNvPicPr>
            <a:picLocks noChangeAspect="1"/>
          </p:cNvPicPr>
          <p:nvPr/>
        </p:nvPicPr>
        <p:blipFill>
          <a:blip r:embed="rId2"/>
          <a:stretch>
            <a:fillRect/>
          </a:stretch>
        </p:blipFill>
        <p:spPr>
          <a:xfrm>
            <a:off x="7054070" y="822984"/>
            <a:ext cx="3401332" cy="3446349"/>
          </a:xfrm>
          <a:prstGeom prst="rect">
            <a:avLst/>
          </a:prstGeom>
          <a:ln>
            <a:solidFill>
              <a:srgbClr val="FF0000"/>
            </a:solidFill>
          </a:ln>
        </p:spPr>
      </p:pic>
      <p:pic>
        <p:nvPicPr>
          <p:cNvPr id="12" name="Picture 11"/>
          <p:cNvPicPr>
            <a:picLocks noChangeAspect="1"/>
          </p:cNvPicPr>
          <p:nvPr/>
        </p:nvPicPr>
        <p:blipFill>
          <a:blip r:embed="rId3"/>
          <a:stretch>
            <a:fillRect/>
          </a:stretch>
        </p:blipFill>
        <p:spPr>
          <a:xfrm>
            <a:off x="1258218" y="941766"/>
            <a:ext cx="3790859" cy="3306343"/>
          </a:xfrm>
          <a:prstGeom prst="rect">
            <a:avLst/>
          </a:prstGeom>
          <a:ln>
            <a:solidFill>
              <a:srgbClr val="FF0000"/>
            </a:solidFill>
          </a:ln>
        </p:spPr>
      </p:pic>
      <mc:AlternateContent xmlns:mc="http://schemas.openxmlformats.org/markup-compatibility/2006" xmlns:a14="http://schemas.microsoft.com/office/drawing/2010/main">
        <mc:Choice Requires="a14">
          <p:sp>
            <p:nvSpPr>
              <p:cNvPr id="13" name="TextBox 12"/>
              <p:cNvSpPr txBox="1"/>
              <p:nvPr/>
            </p:nvSpPr>
            <p:spPr>
              <a:xfrm>
                <a:off x="9065592" y="2531702"/>
                <a:ext cx="718145" cy="492443"/>
              </a:xfrm>
              <a:prstGeom prst="rect">
                <a:avLst/>
              </a:prstGeom>
              <a:noFill/>
            </p:spPr>
            <p:txBody>
              <a:bodyPr wrap="none" lIns="0" tIns="0" rIns="0" bIns="0" rtlCol="0">
                <a:spAutoFit/>
              </a:bodyPr>
              <a:lstStyle/>
              <a:p>
                <a:r>
                  <a:rPr lang="en-US" sz="1600" b="1" i="1" dirty="0" smtClean="0">
                    <a:solidFill>
                      <a:srgbClr val="FF0000"/>
                    </a:solidFill>
                    <a:latin typeface="Cambria Math" panose="02040503050406030204" pitchFamily="18" charset="0"/>
                  </a:rPr>
                  <a:t> </a:t>
                </a:r>
                <a:r>
                  <a:rPr lang="en-US" sz="1600" b="1" i="1" dirty="0" smtClean="0">
                    <a:solidFill>
                      <a:schemeClr val="accent6"/>
                    </a:solidFill>
                    <a:latin typeface="Cambria Math" panose="02040503050406030204" pitchFamily="18" charset="0"/>
                  </a:rPr>
                  <a:t>hp 14</a:t>
                </a:r>
              </a:p>
              <a:p>
                <a:pPr/>
                <a14:m>
                  <m:oMathPara xmlns:m="http://schemas.openxmlformats.org/officeDocument/2006/math">
                    <m:oMathParaPr>
                      <m:jc m:val="centerGroup"/>
                    </m:oMathParaPr>
                    <m:oMath xmlns:m="http://schemas.openxmlformats.org/officeDocument/2006/math">
                      <m:r>
                        <a:rPr lang="en-US" sz="1600" b="1" i="1" smtClean="0">
                          <a:solidFill>
                            <a:schemeClr val="accent6"/>
                          </a:solidFill>
                          <a:latin typeface="Cambria Math" panose="02040503050406030204" pitchFamily="18" charset="0"/>
                        </a:rPr>
                        <m:t>𝑨𝑹</m:t>
                      </m:r>
                      <m:r>
                        <a:rPr lang="en-US" sz="1600" b="1" i="1" smtClean="0">
                          <a:solidFill>
                            <a:schemeClr val="accent6"/>
                          </a:solidFill>
                          <a:latin typeface="Cambria Math" panose="02040503050406030204" pitchFamily="18" charset="0"/>
                        </a:rPr>
                        <m:t>~</m:t>
                      </m:r>
                      <m:r>
                        <a:rPr lang="en-US" sz="1600" b="1" i="1" smtClean="0">
                          <a:solidFill>
                            <a:schemeClr val="accent6"/>
                          </a:solidFill>
                          <a:latin typeface="Cambria Math" panose="02040503050406030204" pitchFamily="18" charset="0"/>
                        </a:rPr>
                        <m:t>𝟔</m:t>
                      </m:r>
                    </m:oMath>
                  </m:oMathPara>
                </a14:m>
                <a:endParaRPr lang="en-US" sz="1600" b="1" dirty="0">
                  <a:solidFill>
                    <a:schemeClr val="accent6"/>
                  </a:solidFill>
                </a:endParaRPr>
              </a:p>
            </p:txBody>
          </p:sp>
        </mc:Choice>
        <mc:Fallback xmlns="">
          <p:sp>
            <p:nvSpPr>
              <p:cNvPr id="13" name="TextBox 12"/>
              <p:cNvSpPr txBox="1">
                <a:spLocks noRot="1" noChangeAspect="1" noMove="1" noResize="1" noEditPoints="1" noAdjustHandles="1" noChangeArrowheads="1" noChangeShapeType="1" noTextEdit="1"/>
              </p:cNvSpPr>
              <p:nvPr/>
            </p:nvSpPr>
            <p:spPr>
              <a:xfrm>
                <a:off x="9065592" y="2531702"/>
                <a:ext cx="718145" cy="492443"/>
              </a:xfrm>
              <a:prstGeom prst="rect">
                <a:avLst/>
              </a:prstGeom>
              <a:blipFill rotWithShape="0">
                <a:blip r:embed="rId4"/>
                <a:stretch>
                  <a:fillRect l="-11017" t="-13580" b="-3704"/>
                </a:stretch>
              </a:blipFill>
            </p:spPr>
            <p:txBody>
              <a:bodyPr/>
              <a:lstStyle/>
              <a:p>
                <a:r>
                  <a:rPr lang="en-US">
                    <a:noFill/>
                  </a:rPr>
                  <a:t> </a:t>
                </a:r>
              </a:p>
            </p:txBody>
          </p:sp>
        </mc:Fallback>
      </mc:AlternateContent>
    </p:spTree>
    <p:extLst>
      <p:ext uri="{BB962C8B-B14F-4D97-AF65-F5344CB8AC3E}">
        <p14:creationId xmlns:p14="http://schemas.microsoft.com/office/powerpoint/2010/main" val="27778085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87765"/>
            <a:ext cx="7772400" cy="533400"/>
          </a:xfrm>
        </p:spPr>
        <p:txBody>
          <a:bodyPr>
            <a:normAutofit/>
          </a:bodyPr>
          <a:lstStyle/>
          <a:p>
            <a:r>
              <a:rPr lang="en-US" dirty="0" smtClean="0"/>
              <a:t>GST doping opportunities for PM</a:t>
            </a:r>
            <a:endParaRPr lang="en-US" dirty="0"/>
          </a:p>
        </p:txBody>
      </p:sp>
      <p:pic>
        <p:nvPicPr>
          <p:cNvPr id="4" name="Picture 3" descr="Periodic_table_3.bmp"/>
          <p:cNvPicPr>
            <a:picLocks noChangeAspect="1"/>
          </p:cNvPicPr>
          <p:nvPr/>
        </p:nvPicPr>
        <p:blipFill>
          <a:blip r:embed="rId2" cstate="print"/>
          <a:stretch>
            <a:fillRect/>
          </a:stretch>
        </p:blipFill>
        <p:spPr>
          <a:xfrm>
            <a:off x="1456699" y="803813"/>
            <a:ext cx="9740001" cy="5478751"/>
          </a:xfrm>
          <a:prstGeom prst="rect">
            <a:avLst/>
          </a:prstGeom>
        </p:spPr>
      </p:pic>
      <p:sp>
        <p:nvSpPr>
          <p:cNvPr id="5" name="Oval 4"/>
          <p:cNvSpPr/>
          <p:nvPr/>
        </p:nvSpPr>
        <p:spPr bwMode="auto">
          <a:xfrm>
            <a:off x="3578861" y="2496172"/>
            <a:ext cx="460860" cy="1382581"/>
          </a:xfrm>
          <a:prstGeom prst="ellipse">
            <a:avLst/>
          </a:prstGeom>
          <a:noFill/>
          <a:ln w="3175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8" name="Oval 7"/>
          <p:cNvSpPr/>
          <p:nvPr/>
        </p:nvSpPr>
        <p:spPr bwMode="auto">
          <a:xfrm rot="5400000">
            <a:off x="4773701" y="1757114"/>
            <a:ext cx="359294" cy="1881845"/>
          </a:xfrm>
          <a:prstGeom prst="ellipse">
            <a:avLst/>
          </a:prstGeom>
          <a:noFill/>
          <a:ln w="3175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9" name="Oval 8"/>
          <p:cNvSpPr/>
          <p:nvPr/>
        </p:nvSpPr>
        <p:spPr bwMode="auto">
          <a:xfrm rot="5400000">
            <a:off x="7316927" y="2454364"/>
            <a:ext cx="356754" cy="489886"/>
          </a:xfrm>
          <a:prstGeom prst="ellipse">
            <a:avLst/>
          </a:prstGeom>
          <a:noFill/>
          <a:ln w="3175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10" name="Oval 9"/>
          <p:cNvSpPr/>
          <p:nvPr/>
        </p:nvSpPr>
        <p:spPr bwMode="auto">
          <a:xfrm rot="5400000">
            <a:off x="6817721" y="2929736"/>
            <a:ext cx="431834" cy="459128"/>
          </a:xfrm>
          <a:prstGeom prst="ellipse">
            <a:avLst/>
          </a:prstGeom>
          <a:noFill/>
          <a:ln w="3175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11" name="Oval 10"/>
          <p:cNvSpPr/>
          <p:nvPr/>
        </p:nvSpPr>
        <p:spPr bwMode="auto">
          <a:xfrm rot="5400000">
            <a:off x="3864359" y="4408327"/>
            <a:ext cx="307240" cy="499266"/>
          </a:xfrm>
          <a:prstGeom prst="ellipse">
            <a:avLst/>
          </a:prstGeom>
          <a:noFill/>
          <a:ln w="3175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13" name="Rounded Rectangle 12"/>
          <p:cNvSpPr/>
          <p:nvPr/>
        </p:nvSpPr>
        <p:spPr bwMode="auto">
          <a:xfrm>
            <a:off x="7726601" y="1583829"/>
            <a:ext cx="1843440" cy="1819549"/>
          </a:xfrm>
          <a:prstGeom prst="roundRect">
            <a:avLst/>
          </a:prstGeom>
          <a:noFill/>
          <a:ln w="3175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cxnSp>
        <p:nvCxnSpPr>
          <p:cNvPr id="16" name="Straight Connector 15"/>
          <p:cNvCxnSpPr/>
          <p:nvPr/>
        </p:nvCxnSpPr>
        <p:spPr bwMode="auto">
          <a:xfrm>
            <a:off x="2166447" y="4081885"/>
            <a:ext cx="8352611" cy="0"/>
          </a:xfrm>
          <a:prstGeom prst="line">
            <a:avLst/>
          </a:prstGeom>
          <a:solidFill>
            <a:schemeClr val="accent1"/>
          </a:solidFill>
          <a:ln w="38100" cap="flat" cmpd="sng" algn="ctr">
            <a:solidFill>
              <a:schemeClr val="tx1"/>
            </a:solidFill>
            <a:prstDash val="solid"/>
            <a:round/>
            <a:headEnd type="none" w="sm" len="sm"/>
            <a:tailEnd type="none" w="sm" len="sm"/>
          </a:ln>
          <a:effectLst/>
        </p:spPr>
      </p:cxnSp>
      <p:cxnSp>
        <p:nvCxnSpPr>
          <p:cNvPr id="17" name="Straight Connector 16"/>
          <p:cNvCxnSpPr/>
          <p:nvPr/>
        </p:nvCxnSpPr>
        <p:spPr bwMode="auto">
          <a:xfrm>
            <a:off x="9133939" y="3621025"/>
            <a:ext cx="1385605" cy="0"/>
          </a:xfrm>
          <a:prstGeom prst="line">
            <a:avLst/>
          </a:prstGeom>
          <a:solidFill>
            <a:schemeClr val="accent1"/>
          </a:solidFill>
          <a:ln w="38100" cap="flat" cmpd="sng" algn="ctr">
            <a:solidFill>
              <a:schemeClr val="tx1"/>
            </a:solidFill>
            <a:prstDash val="solid"/>
            <a:round/>
            <a:headEnd type="none" w="sm" len="sm"/>
            <a:tailEnd type="none" w="sm" len="sm"/>
          </a:ln>
          <a:effectLst/>
        </p:spPr>
      </p:cxnSp>
      <p:cxnSp>
        <p:nvCxnSpPr>
          <p:cNvPr id="19" name="Straight Connector 18"/>
          <p:cNvCxnSpPr/>
          <p:nvPr/>
        </p:nvCxnSpPr>
        <p:spPr bwMode="auto">
          <a:xfrm>
            <a:off x="7954493" y="5105172"/>
            <a:ext cx="2311917" cy="0"/>
          </a:xfrm>
          <a:prstGeom prst="line">
            <a:avLst/>
          </a:prstGeom>
          <a:solidFill>
            <a:schemeClr val="accent1"/>
          </a:solidFill>
          <a:ln w="38100" cap="flat" cmpd="sng" algn="ctr">
            <a:solidFill>
              <a:schemeClr val="tx1"/>
            </a:solidFill>
            <a:prstDash val="solid"/>
            <a:round/>
            <a:headEnd type="none" w="sm" len="sm"/>
            <a:tailEnd type="none" w="sm" len="sm"/>
          </a:ln>
          <a:effectLst/>
        </p:spPr>
      </p:cxnSp>
      <p:cxnSp>
        <p:nvCxnSpPr>
          <p:cNvPr id="21" name="Straight Connector 20"/>
          <p:cNvCxnSpPr/>
          <p:nvPr/>
        </p:nvCxnSpPr>
        <p:spPr bwMode="auto">
          <a:xfrm>
            <a:off x="3335650" y="5118820"/>
            <a:ext cx="484751" cy="0"/>
          </a:xfrm>
          <a:prstGeom prst="line">
            <a:avLst/>
          </a:prstGeom>
          <a:solidFill>
            <a:schemeClr val="accent1"/>
          </a:solidFill>
          <a:ln w="38100" cap="flat" cmpd="sng" algn="ctr">
            <a:solidFill>
              <a:schemeClr val="tx1"/>
            </a:solidFill>
            <a:prstDash val="solid"/>
            <a:round/>
            <a:headEnd type="none" w="sm" len="sm"/>
            <a:tailEnd type="none" w="sm" len="sm"/>
          </a:ln>
          <a:effectLst/>
        </p:spPr>
      </p:cxnSp>
      <p:cxnSp>
        <p:nvCxnSpPr>
          <p:cNvPr id="23" name="Straight Connector 22"/>
          <p:cNvCxnSpPr/>
          <p:nvPr/>
        </p:nvCxnSpPr>
        <p:spPr bwMode="auto">
          <a:xfrm>
            <a:off x="5154333" y="4685256"/>
            <a:ext cx="484751" cy="0"/>
          </a:xfrm>
          <a:prstGeom prst="line">
            <a:avLst/>
          </a:prstGeom>
          <a:solidFill>
            <a:schemeClr val="accent1"/>
          </a:solidFill>
          <a:ln w="38100" cap="flat" cmpd="sng" algn="ctr">
            <a:solidFill>
              <a:schemeClr val="tx1"/>
            </a:solidFill>
            <a:prstDash val="solid"/>
            <a:round/>
            <a:headEnd type="none" w="sm" len="sm"/>
            <a:tailEnd type="none" w="sm" len="sm"/>
          </a:ln>
          <a:effectLst/>
        </p:spPr>
      </p:cxnSp>
      <p:sp>
        <p:nvSpPr>
          <p:cNvPr id="15" name="Rectangle 14"/>
          <p:cNvSpPr/>
          <p:nvPr/>
        </p:nvSpPr>
        <p:spPr>
          <a:xfrm>
            <a:off x="3184924" y="1707866"/>
            <a:ext cx="2799805" cy="338554"/>
          </a:xfrm>
          <a:prstGeom prst="rect">
            <a:avLst/>
          </a:prstGeom>
        </p:spPr>
        <p:txBody>
          <a:bodyPr wrap="square">
            <a:spAutoFit/>
          </a:bodyPr>
          <a:lstStyle/>
          <a:p>
            <a:r>
              <a:rPr lang="en-US" sz="1600" dirty="0" err="1">
                <a:latin typeface="Calibri" pitchFamily="34" charset="0"/>
                <a:cs typeface="Calibri" pitchFamily="34" charset="0"/>
              </a:rPr>
              <a:t>Iso</a:t>
            </a:r>
            <a:r>
              <a:rPr lang="en-US" sz="1600" dirty="0">
                <a:latin typeface="Calibri" pitchFamily="34" charset="0"/>
                <a:cs typeface="Calibri" pitchFamily="34" charset="0"/>
              </a:rPr>
              <a:t>-chemical to TiO</a:t>
            </a:r>
            <a:r>
              <a:rPr lang="en-US" sz="1600" baseline="-25000" dirty="0">
                <a:latin typeface="Calibri" pitchFamily="34" charset="0"/>
                <a:cs typeface="Calibri" pitchFamily="34" charset="0"/>
              </a:rPr>
              <a:t>2</a:t>
            </a:r>
            <a:r>
              <a:rPr lang="en-US" sz="1600" dirty="0">
                <a:latin typeface="Calibri" pitchFamily="34" charset="0"/>
                <a:cs typeface="Calibri" pitchFamily="34" charset="0"/>
              </a:rPr>
              <a:t>, ZrO</a:t>
            </a:r>
            <a:r>
              <a:rPr lang="en-US" sz="1600" baseline="-25000" dirty="0">
                <a:latin typeface="Calibri" pitchFamily="34" charset="0"/>
                <a:cs typeface="Calibri" pitchFamily="34" charset="0"/>
              </a:rPr>
              <a:t>2</a:t>
            </a:r>
            <a:r>
              <a:rPr lang="en-US" sz="1600" dirty="0">
                <a:latin typeface="Calibri" pitchFamily="34" charset="0"/>
                <a:cs typeface="Calibri" pitchFamily="34" charset="0"/>
              </a:rPr>
              <a:t>,…</a:t>
            </a:r>
          </a:p>
        </p:txBody>
      </p:sp>
      <p:sp>
        <p:nvSpPr>
          <p:cNvPr id="18" name="Rectangle 17"/>
          <p:cNvSpPr/>
          <p:nvPr/>
        </p:nvSpPr>
        <p:spPr>
          <a:xfrm>
            <a:off x="7032675" y="539926"/>
            <a:ext cx="3512360" cy="584775"/>
          </a:xfrm>
          <a:prstGeom prst="rect">
            <a:avLst/>
          </a:prstGeom>
        </p:spPr>
        <p:txBody>
          <a:bodyPr wrap="square">
            <a:spAutoFit/>
          </a:bodyPr>
          <a:lstStyle/>
          <a:p>
            <a:r>
              <a:rPr lang="en-US" sz="1600" i="1" dirty="0">
                <a:latin typeface="Calibri" pitchFamily="34" charset="0"/>
                <a:cs typeface="Calibri" pitchFamily="34" charset="0"/>
              </a:rPr>
              <a:t>p</a:t>
            </a:r>
            <a:r>
              <a:rPr lang="en-US" sz="1600" dirty="0">
                <a:latin typeface="Calibri" pitchFamily="34" charset="0"/>
                <a:cs typeface="Calibri" pitchFamily="34" charset="0"/>
              </a:rPr>
              <a:t>-orbital ‘semiconductors’ that we have, at least partially, tried/considered</a:t>
            </a:r>
          </a:p>
        </p:txBody>
      </p:sp>
      <p:cxnSp>
        <p:nvCxnSpPr>
          <p:cNvPr id="22" name="Straight Arrow Connector 21"/>
          <p:cNvCxnSpPr/>
          <p:nvPr/>
        </p:nvCxnSpPr>
        <p:spPr bwMode="auto">
          <a:xfrm flipV="1">
            <a:off x="3924506" y="2018260"/>
            <a:ext cx="230430" cy="552183"/>
          </a:xfrm>
          <a:prstGeom prst="straightConnector1">
            <a:avLst/>
          </a:prstGeom>
          <a:solidFill>
            <a:schemeClr val="accent1"/>
          </a:solidFill>
          <a:ln w="25400" cap="flat" cmpd="sng" algn="ctr">
            <a:solidFill>
              <a:srgbClr val="FF0000"/>
            </a:solidFill>
            <a:prstDash val="solid"/>
            <a:round/>
            <a:headEnd type="none" w="sm" len="sm"/>
            <a:tailEnd type="arrow" w="lg" len="med"/>
          </a:ln>
          <a:effectLst/>
        </p:spPr>
      </p:cxnSp>
      <p:cxnSp>
        <p:nvCxnSpPr>
          <p:cNvPr id="24" name="Straight Arrow Connector 23"/>
          <p:cNvCxnSpPr/>
          <p:nvPr/>
        </p:nvCxnSpPr>
        <p:spPr bwMode="auto">
          <a:xfrm flipV="1">
            <a:off x="8634673" y="1099943"/>
            <a:ext cx="0" cy="460861"/>
          </a:xfrm>
          <a:prstGeom prst="straightConnector1">
            <a:avLst/>
          </a:prstGeom>
          <a:solidFill>
            <a:schemeClr val="accent1"/>
          </a:solidFill>
          <a:ln w="25400" cap="flat" cmpd="sng" algn="ctr">
            <a:solidFill>
              <a:srgbClr val="FF0000"/>
            </a:solidFill>
            <a:prstDash val="solid"/>
            <a:round/>
            <a:headEnd type="none" w="sm" len="sm"/>
            <a:tailEnd type="arrow" w="lg" len="med"/>
          </a:ln>
          <a:effectLst/>
        </p:spPr>
      </p:cxnSp>
      <p:cxnSp>
        <p:nvCxnSpPr>
          <p:cNvPr id="30" name="Straight Connector 29"/>
          <p:cNvCxnSpPr/>
          <p:nvPr/>
        </p:nvCxnSpPr>
        <p:spPr bwMode="auto">
          <a:xfrm>
            <a:off x="4818930" y="5977378"/>
            <a:ext cx="0" cy="230430"/>
          </a:xfrm>
          <a:prstGeom prst="line">
            <a:avLst/>
          </a:prstGeom>
          <a:solidFill>
            <a:schemeClr val="accent1"/>
          </a:solidFill>
          <a:ln w="25400" cap="flat" cmpd="sng" algn="ctr">
            <a:solidFill>
              <a:srgbClr val="FF0000"/>
            </a:solidFill>
            <a:prstDash val="solid"/>
            <a:round/>
            <a:headEnd type="none" w="sm" len="sm"/>
            <a:tailEnd type="none" w="sm" len="sm"/>
          </a:ln>
          <a:effectLst/>
        </p:spPr>
      </p:cxnSp>
      <p:cxnSp>
        <p:nvCxnSpPr>
          <p:cNvPr id="32" name="Straight Arrow Connector 31"/>
          <p:cNvCxnSpPr/>
          <p:nvPr/>
        </p:nvCxnSpPr>
        <p:spPr bwMode="auto">
          <a:xfrm>
            <a:off x="4818931" y="6207808"/>
            <a:ext cx="460859" cy="0"/>
          </a:xfrm>
          <a:prstGeom prst="straightConnector1">
            <a:avLst/>
          </a:prstGeom>
          <a:solidFill>
            <a:schemeClr val="accent1"/>
          </a:solidFill>
          <a:ln w="25400" cap="flat" cmpd="sng" algn="ctr">
            <a:solidFill>
              <a:srgbClr val="FF0000"/>
            </a:solidFill>
            <a:prstDash val="solid"/>
            <a:round/>
            <a:headEnd type="none" w="sm" len="sm"/>
            <a:tailEnd type="arrow" w="lg" len="med"/>
          </a:ln>
          <a:effectLst/>
        </p:spPr>
      </p:cxnSp>
      <p:sp>
        <p:nvSpPr>
          <p:cNvPr id="39" name="Rectangle 38"/>
          <p:cNvSpPr/>
          <p:nvPr/>
        </p:nvSpPr>
        <p:spPr>
          <a:xfrm>
            <a:off x="5230277" y="5997057"/>
            <a:ext cx="2799805" cy="369332"/>
          </a:xfrm>
          <a:prstGeom prst="rect">
            <a:avLst/>
          </a:prstGeom>
        </p:spPr>
        <p:txBody>
          <a:bodyPr wrap="square">
            <a:spAutoFit/>
          </a:bodyPr>
          <a:lstStyle/>
          <a:p>
            <a:r>
              <a:rPr lang="en-US" i="1" dirty="0">
                <a:latin typeface="Calibri" pitchFamily="34" charset="0"/>
                <a:cs typeface="Calibri" pitchFamily="34" charset="0"/>
              </a:rPr>
              <a:t>d</a:t>
            </a:r>
            <a:r>
              <a:rPr lang="en-US" dirty="0">
                <a:latin typeface="Calibri" pitchFamily="34" charset="0"/>
                <a:cs typeface="Calibri" pitchFamily="34" charset="0"/>
              </a:rPr>
              <a:t>-type valence </a:t>
            </a:r>
            <a:r>
              <a:rPr lang="en-US" dirty="0" err="1">
                <a:latin typeface="Calibri" pitchFamily="34" charset="0"/>
                <a:cs typeface="Calibri" pitchFamily="34" charset="0"/>
              </a:rPr>
              <a:t>orbitals</a:t>
            </a:r>
            <a:r>
              <a:rPr lang="en-US" dirty="0">
                <a:latin typeface="Calibri" pitchFamily="34" charset="0"/>
                <a:cs typeface="Calibri" pitchFamily="34" charset="0"/>
              </a:rPr>
              <a:t> </a:t>
            </a:r>
          </a:p>
        </p:txBody>
      </p:sp>
      <p:sp>
        <p:nvSpPr>
          <p:cNvPr id="40" name="Oval 39"/>
          <p:cNvSpPr/>
          <p:nvPr/>
        </p:nvSpPr>
        <p:spPr bwMode="auto">
          <a:xfrm>
            <a:off x="2182633" y="1575522"/>
            <a:ext cx="460860" cy="2326519"/>
          </a:xfrm>
          <a:prstGeom prst="ellipse">
            <a:avLst/>
          </a:prstGeom>
          <a:noFill/>
          <a:ln w="3175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41" name="Rectangle 40"/>
          <p:cNvSpPr/>
          <p:nvPr/>
        </p:nvSpPr>
        <p:spPr>
          <a:xfrm>
            <a:off x="391042" y="1335948"/>
            <a:ext cx="1871601" cy="830997"/>
          </a:xfrm>
          <a:prstGeom prst="rect">
            <a:avLst/>
          </a:prstGeom>
        </p:spPr>
        <p:txBody>
          <a:bodyPr wrap="square">
            <a:spAutoFit/>
          </a:bodyPr>
          <a:lstStyle/>
          <a:p>
            <a:r>
              <a:rPr lang="en-US" sz="1600" dirty="0">
                <a:latin typeface="Calibri" pitchFamily="34" charset="0"/>
                <a:cs typeface="Calibri" pitchFamily="34" charset="0"/>
              </a:rPr>
              <a:t>Only one free electron… doubts about bonding</a:t>
            </a:r>
          </a:p>
        </p:txBody>
      </p:sp>
      <p:cxnSp>
        <p:nvCxnSpPr>
          <p:cNvPr id="43" name="Straight Arrow Connector 42"/>
          <p:cNvCxnSpPr/>
          <p:nvPr/>
        </p:nvCxnSpPr>
        <p:spPr bwMode="auto">
          <a:xfrm flipH="1" flipV="1">
            <a:off x="1836988" y="1938872"/>
            <a:ext cx="345645" cy="302202"/>
          </a:xfrm>
          <a:prstGeom prst="straightConnector1">
            <a:avLst/>
          </a:prstGeom>
          <a:solidFill>
            <a:schemeClr val="accent1"/>
          </a:solidFill>
          <a:ln w="25400" cap="flat" cmpd="sng" algn="ctr">
            <a:solidFill>
              <a:srgbClr val="FF0000"/>
            </a:solidFill>
            <a:prstDash val="solid"/>
            <a:round/>
            <a:headEnd type="none" w="sm" len="sm"/>
            <a:tailEnd type="arrow" w="lg" len="med"/>
          </a:ln>
          <a:effectLst/>
        </p:spPr>
      </p:cxnSp>
      <p:cxnSp>
        <p:nvCxnSpPr>
          <p:cNvPr id="47" name="Straight Arrow Connector 46"/>
          <p:cNvCxnSpPr/>
          <p:nvPr/>
        </p:nvCxnSpPr>
        <p:spPr bwMode="auto">
          <a:xfrm>
            <a:off x="7496171" y="6200191"/>
            <a:ext cx="460860" cy="0"/>
          </a:xfrm>
          <a:prstGeom prst="straightConnector1">
            <a:avLst/>
          </a:prstGeom>
          <a:solidFill>
            <a:schemeClr val="accent1"/>
          </a:solidFill>
          <a:ln w="25400" cap="flat" cmpd="sng" algn="ctr">
            <a:solidFill>
              <a:srgbClr val="FF0000"/>
            </a:solidFill>
            <a:prstDash val="solid"/>
            <a:round/>
            <a:headEnd type="none" w="sm" len="sm"/>
            <a:tailEnd type="arrow" w="lg" len="med"/>
          </a:ln>
          <a:effectLst/>
        </p:spPr>
      </p:cxnSp>
      <p:sp>
        <p:nvSpPr>
          <p:cNvPr id="52" name="Rectangle 51"/>
          <p:cNvSpPr/>
          <p:nvPr/>
        </p:nvSpPr>
        <p:spPr>
          <a:xfrm>
            <a:off x="7975661" y="6002339"/>
            <a:ext cx="3030235" cy="369332"/>
          </a:xfrm>
          <a:prstGeom prst="rect">
            <a:avLst/>
          </a:prstGeom>
          <a:solidFill>
            <a:schemeClr val="bg1"/>
          </a:solidFill>
        </p:spPr>
        <p:txBody>
          <a:bodyPr wrap="square">
            <a:spAutoFit/>
          </a:bodyPr>
          <a:lstStyle/>
          <a:p>
            <a:r>
              <a:rPr lang="en-US" dirty="0">
                <a:latin typeface="Calibri" pitchFamily="34" charset="0"/>
                <a:cs typeface="Calibri" pitchFamily="34" charset="0"/>
              </a:rPr>
              <a:t>with Oxygen: </a:t>
            </a:r>
            <a:r>
              <a:rPr lang="en-US" b="1" i="1" dirty="0">
                <a:latin typeface="Calibri" pitchFamily="34" charset="0"/>
                <a:cs typeface="Calibri" pitchFamily="34" charset="0"/>
              </a:rPr>
              <a:t>Mott-insulators</a:t>
            </a:r>
          </a:p>
        </p:txBody>
      </p:sp>
      <p:sp>
        <p:nvSpPr>
          <p:cNvPr id="56" name="Left Brace 55"/>
          <p:cNvSpPr/>
          <p:nvPr/>
        </p:nvSpPr>
        <p:spPr bwMode="auto">
          <a:xfrm>
            <a:off x="2706656" y="4427531"/>
            <a:ext cx="192025" cy="975505"/>
          </a:xfrm>
          <a:prstGeom prst="leftBrace">
            <a:avLst/>
          </a:prstGeom>
          <a:noFill/>
          <a:ln w="38100" cap="flat" cmpd="sng" algn="ctr">
            <a:solidFill>
              <a:schemeClr val="accent6"/>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58" name="Rectangle 57"/>
          <p:cNvSpPr/>
          <p:nvPr/>
        </p:nvSpPr>
        <p:spPr>
          <a:xfrm>
            <a:off x="1836988" y="4389125"/>
            <a:ext cx="935368" cy="1077218"/>
          </a:xfrm>
          <a:prstGeom prst="rect">
            <a:avLst/>
          </a:prstGeom>
        </p:spPr>
        <p:txBody>
          <a:bodyPr wrap="square">
            <a:spAutoFit/>
          </a:bodyPr>
          <a:lstStyle/>
          <a:p>
            <a:r>
              <a:rPr lang="en-US" sz="1600" i="1" dirty="0">
                <a:solidFill>
                  <a:schemeClr val="accent6"/>
                </a:solidFill>
                <a:latin typeface="Calibri" pitchFamily="34" charset="0"/>
                <a:cs typeface="Calibri" pitchFamily="34" charset="0"/>
              </a:rPr>
              <a:t>Not so suitable for industry</a:t>
            </a:r>
            <a:r>
              <a:rPr lang="en-US" sz="1600" dirty="0">
                <a:solidFill>
                  <a:schemeClr val="accent6"/>
                </a:solidFill>
                <a:latin typeface="Calibri" pitchFamily="34" charset="0"/>
                <a:cs typeface="Calibri" pitchFamily="34" charset="0"/>
              </a:rPr>
              <a:t> </a:t>
            </a:r>
          </a:p>
        </p:txBody>
      </p:sp>
      <p:cxnSp>
        <p:nvCxnSpPr>
          <p:cNvPr id="59" name="Straight Connector 58"/>
          <p:cNvCxnSpPr/>
          <p:nvPr/>
        </p:nvCxnSpPr>
        <p:spPr bwMode="auto">
          <a:xfrm>
            <a:off x="4729339" y="5118820"/>
            <a:ext cx="484751" cy="0"/>
          </a:xfrm>
          <a:prstGeom prst="line">
            <a:avLst/>
          </a:prstGeom>
          <a:solidFill>
            <a:schemeClr val="accent1"/>
          </a:solidFill>
          <a:ln w="38100" cap="flat" cmpd="sng" algn="ctr">
            <a:solidFill>
              <a:schemeClr val="tx1"/>
            </a:solidFill>
            <a:prstDash val="solid"/>
            <a:round/>
            <a:headEnd type="none" w="sm" len="sm"/>
            <a:tailEnd type="none" w="sm" len="sm"/>
          </a:ln>
          <a:effectLst/>
        </p:spPr>
      </p:cxnSp>
      <p:sp>
        <p:nvSpPr>
          <p:cNvPr id="60" name="Rounded Rectangle 59"/>
          <p:cNvSpPr/>
          <p:nvPr/>
        </p:nvSpPr>
        <p:spPr bwMode="auto">
          <a:xfrm>
            <a:off x="8621025" y="3403378"/>
            <a:ext cx="499265" cy="502671"/>
          </a:xfrm>
          <a:prstGeom prst="roundRect">
            <a:avLst/>
          </a:prstGeom>
          <a:noFill/>
          <a:ln w="3175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31" name="TextBox 30"/>
          <p:cNvSpPr txBox="1"/>
          <p:nvPr/>
        </p:nvSpPr>
        <p:spPr>
          <a:xfrm>
            <a:off x="10491747" y="3574210"/>
            <a:ext cx="1533757" cy="307777"/>
          </a:xfrm>
          <a:prstGeom prst="rect">
            <a:avLst/>
          </a:prstGeom>
          <a:noFill/>
        </p:spPr>
        <p:txBody>
          <a:bodyPr wrap="square" rtlCol="0">
            <a:spAutoFit/>
          </a:bodyPr>
          <a:lstStyle/>
          <a:p>
            <a:r>
              <a:rPr lang="en-US" sz="1400" dirty="0" smtClean="0"/>
              <a:t>Radioactive</a:t>
            </a:r>
            <a:endParaRPr lang="en-US" sz="1400" dirty="0"/>
          </a:p>
        </p:txBody>
      </p:sp>
      <p:cxnSp>
        <p:nvCxnSpPr>
          <p:cNvPr id="33" name="Straight Connector 32"/>
          <p:cNvCxnSpPr/>
          <p:nvPr/>
        </p:nvCxnSpPr>
        <p:spPr bwMode="auto">
          <a:xfrm>
            <a:off x="10569792" y="3544215"/>
            <a:ext cx="244078" cy="0"/>
          </a:xfrm>
          <a:prstGeom prst="line">
            <a:avLst/>
          </a:prstGeom>
          <a:solidFill>
            <a:schemeClr val="accent1"/>
          </a:solidFill>
          <a:ln w="38100" cap="flat" cmpd="sng" algn="ctr">
            <a:solidFill>
              <a:schemeClr val="tx1"/>
            </a:solidFill>
            <a:prstDash val="solid"/>
            <a:round/>
            <a:headEnd type="none" w="sm" len="sm"/>
            <a:tailEnd type="none" w="sm" len="sm"/>
          </a:ln>
          <a:effectLst/>
        </p:spPr>
      </p:cxnSp>
    </p:spTree>
    <p:extLst>
      <p:ext uri="{BB962C8B-B14F-4D97-AF65-F5344CB8AC3E}">
        <p14:creationId xmlns:p14="http://schemas.microsoft.com/office/powerpoint/2010/main" val="7907959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III-IV-V and VI group </a:t>
            </a:r>
            <a:r>
              <a:rPr lang="en-US" i="1" dirty="0" smtClean="0"/>
              <a:t>p-</a:t>
            </a:r>
            <a:r>
              <a:rPr lang="en-US" dirty="0" smtClean="0"/>
              <a:t>type dopant elements</a:t>
            </a:r>
            <a:endParaRPr lang="en-US" dirty="0"/>
          </a:p>
        </p:txBody>
      </p:sp>
      <p:pic>
        <p:nvPicPr>
          <p:cNvPr id="4" name="Picture 3" descr="Periodic_table_3.bmp"/>
          <p:cNvPicPr>
            <a:picLocks noChangeAspect="1"/>
          </p:cNvPicPr>
          <p:nvPr/>
        </p:nvPicPr>
        <p:blipFill>
          <a:blip r:embed="rId2" cstate="print"/>
          <a:srcRect l="64504" t="7464" r="16752" b="43739"/>
          <a:stretch>
            <a:fillRect/>
          </a:stretch>
        </p:blipFill>
        <p:spPr>
          <a:xfrm>
            <a:off x="4803067" y="1586743"/>
            <a:ext cx="2597789" cy="3804112"/>
          </a:xfrm>
          <a:prstGeom prst="rect">
            <a:avLst/>
          </a:prstGeom>
        </p:spPr>
      </p:pic>
      <p:cxnSp>
        <p:nvCxnSpPr>
          <p:cNvPr id="6" name="Straight Connector 5"/>
          <p:cNvCxnSpPr/>
          <p:nvPr/>
        </p:nvCxnSpPr>
        <p:spPr bwMode="auto">
          <a:xfrm>
            <a:off x="6823108" y="5020453"/>
            <a:ext cx="484751" cy="0"/>
          </a:xfrm>
          <a:prstGeom prst="line">
            <a:avLst/>
          </a:prstGeom>
          <a:solidFill>
            <a:schemeClr val="accent1"/>
          </a:solidFill>
          <a:ln w="38100" cap="flat" cmpd="sng" algn="ctr">
            <a:solidFill>
              <a:schemeClr val="tx1"/>
            </a:solidFill>
            <a:prstDash val="solid"/>
            <a:round/>
            <a:headEnd type="none" w="sm" len="sm"/>
            <a:tailEnd type="none" w="sm" len="sm"/>
          </a:ln>
          <a:effectLst/>
        </p:spPr>
      </p:cxnSp>
      <p:sp>
        <p:nvSpPr>
          <p:cNvPr id="10" name="Rectangle 9"/>
          <p:cNvSpPr>
            <a:spLocks noChangeAspect="1"/>
          </p:cNvSpPr>
          <p:nvPr/>
        </p:nvSpPr>
        <p:spPr bwMode="auto">
          <a:xfrm>
            <a:off x="6081438" y="4707945"/>
            <a:ext cx="652885" cy="673445"/>
          </a:xfrm>
          <a:prstGeom prst="rect">
            <a:avLst/>
          </a:prstGeom>
          <a:noFill/>
          <a:ln w="63500" cap="flat" cmpd="sng" algn="ctr">
            <a:solidFill>
              <a:srgbClr val="3399FF"/>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cxnSp>
        <p:nvCxnSpPr>
          <p:cNvPr id="13" name="Straight Arrow Connector 12"/>
          <p:cNvCxnSpPr/>
          <p:nvPr/>
        </p:nvCxnSpPr>
        <p:spPr bwMode="auto">
          <a:xfrm flipV="1">
            <a:off x="7400856" y="2740910"/>
            <a:ext cx="664605" cy="304693"/>
          </a:xfrm>
          <a:prstGeom prst="straightConnector1">
            <a:avLst/>
          </a:prstGeom>
          <a:solidFill>
            <a:schemeClr val="accent1"/>
          </a:solidFill>
          <a:ln w="38100" cap="flat" cmpd="sng" algn="ctr">
            <a:solidFill>
              <a:schemeClr val="bg1">
                <a:lumMod val="50000"/>
              </a:schemeClr>
            </a:solidFill>
            <a:prstDash val="solid"/>
            <a:round/>
            <a:headEnd type="none" w="sm" len="sm"/>
            <a:tailEnd type="arrow" w="lg" len="med"/>
          </a:ln>
          <a:effectLst/>
        </p:spPr>
      </p:cxnSp>
      <p:sp>
        <p:nvSpPr>
          <p:cNvPr id="15" name="TextBox 14"/>
          <p:cNvSpPr txBox="1"/>
          <p:nvPr/>
        </p:nvSpPr>
        <p:spPr>
          <a:xfrm>
            <a:off x="8126436" y="2581791"/>
            <a:ext cx="2603667" cy="584775"/>
          </a:xfrm>
          <a:prstGeom prst="rect">
            <a:avLst/>
          </a:prstGeom>
          <a:noFill/>
        </p:spPr>
        <p:txBody>
          <a:bodyPr wrap="square" rtlCol="0">
            <a:spAutoFit/>
          </a:bodyPr>
          <a:lstStyle/>
          <a:p>
            <a:r>
              <a:rPr lang="en-US" sz="1600" b="1" dirty="0">
                <a:latin typeface="Calibri" pitchFamily="34" charset="0"/>
                <a:cs typeface="Calibri" pitchFamily="34" charset="0"/>
              </a:rPr>
              <a:t>Integration issues  expected and more suitable for SD</a:t>
            </a:r>
            <a:endParaRPr lang="en-US" sz="1600" dirty="0">
              <a:latin typeface="Calibri" pitchFamily="34" charset="0"/>
              <a:cs typeface="Calibri" pitchFamily="34" charset="0"/>
            </a:endParaRPr>
          </a:p>
        </p:txBody>
      </p:sp>
      <p:sp>
        <p:nvSpPr>
          <p:cNvPr id="16" name="TextBox 15"/>
          <p:cNvSpPr txBox="1"/>
          <p:nvPr/>
        </p:nvSpPr>
        <p:spPr>
          <a:xfrm>
            <a:off x="8119140" y="3473805"/>
            <a:ext cx="2750789" cy="830997"/>
          </a:xfrm>
          <a:prstGeom prst="rect">
            <a:avLst/>
          </a:prstGeom>
          <a:noFill/>
        </p:spPr>
        <p:txBody>
          <a:bodyPr wrap="square" rtlCol="0">
            <a:spAutoFit/>
          </a:bodyPr>
          <a:lstStyle/>
          <a:p>
            <a:r>
              <a:rPr lang="en-US" sz="1600" b="1" dirty="0">
                <a:latin typeface="Calibri" pitchFamily="34" charset="0"/>
                <a:cs typeface="Calibri" pitchFamily="34" charset="0"/>
              </a:rPr>
              <a:t>Se quickly provides SD-like behavior , a further attempt could be evaluated…</a:t>
            </a:r>
            <a:endParaRPr lang="en-US" sz="1600" dirty="0">
              <a:latin typeface="Calibri" pitchFamily="34" charset="0"/>
              <a:cs typeface="Calibri" pitchFamily="34" charset="0"/>
            </a:endParaRPr>
          </a:p>
        </p:txBody>
      </p:sp>
      <p:cxnSp>
        <p:nvCxnSpPr>
          <p:cNvPr id="17" name="Straight Arrow Connector 16"/>
          <p:cNvCxnSpPr/>
          <p:nvPr/>
        </p:nvCxnSpPr>
        <p:spPr bwMode="auto">
          <a:xfrm>
            <a:off x="7396390" y="3854655"/>
            <a:ext cx="641775" cy="0"/>
          </a:xfrm>
          <a:prstGeom prst="straightConnector1">
            <a:avLst/>
          </a:prstGeom>
          <a:solidFill>
            <a:schemeClr val="accent1"/>
          </a:solidFill>
          <a:ln w="38100" cap="flat" cmpd="sng" algn="ctr">
            <a:solidFill>
              <a:srgbClr val="92D050"/>
            </a:solidFill>
            <a:prstDash val="solid"/>
            <a:round/>
            <a:headEnd type="none" w="sm" len="sm"/>
            <a:tailEnd type="arrow" w="lg" len="med"/>
          </a:ln>
          <a:effectLst/>
        </p:spPr>
      </p:cxnSp>
      <p:cxnSp>
        <p:nvCxnSpPr>
          <p:cNvPr id="19" name="Straight Arrow Connector 18"/>
          <p:cNvCxnSpPr/>
          <p:nvPr/>
        </p:nvCxnSpPr>
        <p:spPr bwMode="auto">
          <a:xfrm>
            <a:off x="6547916" y="5390855"/>
            <a:ext cx="260806" cy="370402"/>
          </a:xfrm>
          <a:prstGeom prst="straightConnector1">
            <a:avLst/>
          </a:prstGeom>
          <a:solidFill>
            <a:schemeClr val="accent1"/>
          </a:solidFill>
          <a:ln w="38100" cap="flat" cmpd="sng" algn="ctr">
            <a:solidFill>
              <a:srgbClr val="3399FF"/>
            </a:solidFill>
            <a:prstDash val="solid"/>
            <a:round/>
            <a:headEnd type="none" w="sm" len="sm"/>
            <a:tailEnd type="arrow" w="lg" len="med"/>
          </a:ln>
          <a:effectLst/>
        </p:spPr>
      </p:cxnSp>
      <p:sp>
        <p:nvSpPr>
          <p:cNvPr id="21" name="TextBox 20"/>
          <p:cNvSpPr txBox="1"/>
          <p:nvPr/>
        </p:nvSpPr>
        <p:spPr>
          <a:xfrm>
            <a:off x="6880367" y="5643816"/>
            <a:ext cx="2734049" cy="584775"/>
          </a:xfrm>
          <a:prstGeom prst="rect">
            <a:avLst/>
          </a:prstGeom>
          <a:noFill/>
        </p:spPr>
        <p:txBody>
          <a:bodyPr wrap="square" rtlCol="0">
            <a:spAutoFit/>
          </a:bodyPr>
          <a:lstStyle/>
          <a:p>
            <a:r>
              <a:rPr lang="en-US" sz="1600" b="1" dirty="0">
                <a:latin typeface="Calibri" pitchFamily="34" charset="0"/>
                <a:cs typeface="Calibri" pitchFamily="34" charset="0"/>
              </a:rPr>
              <a:t>Phase-change facilitator (fast transition), but it lowers V</a:t>
            </a:r>
            <a:r>
              <a:rPr lang="en-US" sz="1600" b="1" baseline="-25000" dirty="0">
                <a:latin typeface="Calibri" pitchFamily="34" charset="0"/>
                <a:cs typeface="Calibri" pitchFamily="34" charset="0"/>
              </a:rPr>
              <a:t>T</a:t>
            </a:r>
            <a:r>
              <a:rPr lang="en-US" sz="1600" b="1" dirty="0">
                <a:latin typeface="Calibri" pitchFamily="34" charset="0"/>
                <a:cs typeface="Calibri" pitchFamily="34" charset="0"/>
              </a:rPr>
              <a:t>.</a:t>
            </a:r>
            <a:endParaRPr lang="en-US" sz="1600" dirty="0">
              <a:latin typeface="Calibri" pitchFamily="34" charset="0"/>
              <a:cs typeface="Calibri" pitchFamily="34" charset="0"/>
            </a:endParaRPr>
          </a:p>
        </p:txBody>
      </p:sp>
      <p:cxnSp>
        <p:nvCxnSpPr>
          <p:cNvPr id="22" name="Straight Arrow Connector 21"/>
          <p:cNvCxnSpPr/>
          <p:nvPr/>
        </p:nvCxnSpPr>
        <p:spPr bwMode="auto">
          <a:xfrm flipV="1">
            <a:off x="6547917" y="1370158"/>
            <a:ext cx="848473" cy="728977"/>
          </a:xfrm>
          <a:prstGeom prst="straightConnector1">
            <a:avLst/>
          </a:prstGeom>
          <a:solidFill>
            <a:schemeClr val="accent1"/>
          </a:solidFill>
          <a:ln w="38100" cap="flat" cmpd="sng" algn="ctr">
            <a:solidFill>
              <a:srgbClr val="FF9900"/>
            </a:solidFill>
            <a:prstDash val="solid"/>
            <a:round/>
            <a:headEnd type="none" w="sm" len="sm"/>
            <a:tailEnd type="arrow" w="lg" len="med"/>
          </a:ln>
          <a:effectLst/>
        </p:spPr>
      </p:cxnSp>
      <p:sp>
        <p:nvSpPr>
          <p:cNvPr id="25" name="TextBox 24"/>
          <p:cNvSpPr txBox="1"/>
          <p:nvPr/>
        </p:nvSpPr>
        <p:spPr>
          <a:xfrm>
            <a:off x="7481149" y="941297"/>
            <a:ext cx="4288181" cy="584775"/>
          </a:xfrm>
          <a:prstGeom prst="rect">
            <a:avLst/>
          </a:prstGeom>
          <a:noFill/>
        </p:spPr>
        <p:txBody>
          <a:bodyPr wrap="square" rtlCol="0">
            <a:spAutoFit/>
          </a:bodyPr>
          <a:lstStyle/>
          <a:p>
            <a:r>
              <a:rPr lang="en-US" sz="1600" b="1" dirty="0">
                <a:latin typeface="Calibri" pitchFamily="34" charset="0"/>
                <a:cs typeface="Calibri" pitchFamily="34" charset="0"/>
              </a:rPr>
              <a:t>Through implant (N also via reactive sputtering). No pronounced beneficial effects.</a:t>
            </a:r>
            <a:endParaRPr lang="en-US" sz="1600" dirty="0">
              <a:latin typeface="Calibri" pitchFamily="34" charset="0"/>
              <a:cs typeface="Calibri" pitchFamily="34" charset="0"/>
            </a:endParaRPr>
          </a:p>
        </p:txBody>
      </p:sp>
      <p:cxnSp>
        <p:nvCxnSpPr>
          <p:cNvPr id="26" name="Straight Arrow Connector 25"/>
          <p:cNvCxnSpPr/>
          <p:nvPr/>
        </p:nvCxnSpPr>
        <p:spPr bwMode="auto">
          <a:xfrm flipH="1">
            <a:off x="4122603" y="3854655"/>
            <a:ext cx="652885" cy="277534"/>
          </a:xfrm>
          <a:prstGeom prst="straightConnector1">
            <a:avLst/>
          </a:prstGeom>
          <a:solidFill>
            <a:schemeClr val="accent1"/>
          </a:solidFill>
          <a:ln w="38100" cap="flat" cmpd="sng" algn="ctr">
            <a:solidFill>
              <a:srgbClr val="CC00CC"/>
            </a:solidFill>
            <a:prstDash val="solid"/>
            <a:round/>
            <a:headEnd type="none" w="sm" len="sm"/>
            <a:tailEnd type="arrow" w="lg" len="med"/>
          </a:ln>
          <a:effectLst/>
        </p:spPr>
      </p:cxnSp>
      <p:sp>
        <p:nvSpPr>
          <p:cNvPr id="28" name="TextBox 27"/>
          <p:cNvSpPr txBox="1"/>
          <p:nvPr/>
        </p:nvSpPr>
        <p:spPr>
          <a:xfrm>
            <a:off x="1188721" y="3434485"/>
            <a:ext cx="3030440" cy="1323439"/>
          </a:xfrm>
          <a:prstGeom prst="rect">
            <a:avLst/>
          </a:prstGeom>
          <a:noFill/>
        </p:spPr>
        <p:txBody>
          <a:bodyPr wrap="square" rtlCol="0">
            <a:spAutoFit/>
          </a:bodyPr>
          <a:lstStyle/>
          <a:p>
            <a:r>
              <a:rPr lang="en-US" sz="1600" b="1" dirty="0">
                <a:latin typeface="Calibri" pitchFamily="34" charset="0"/>
                <a:cs typeface="Calibri" pitchFamily="34" charset="0"/>
              </a:rPr>
              <a:t>They widen E</a:t>
            </a:r>
            <a:r>
              <a:rPr lang="en-US" sz="1600" b="1" baseline="-25000" dirty="0">
                <a:latin typeface="Calibri" pitchFamily="34" charset="0"/>
                <a:cs typeface="Calibri" pitchFamily="34" charset="0"/>
              </a:rPr>
              <a:t>G</a:t>
            </a:r>
            <a:r>
              <a:rPr lang="en-US" sz="1600" b="1" dirty="0">
                <a:latin typeface="Calibri" pitchFamily="34" charset="0"/>
                <a:cs typeface="Calibri" pitchFamily="34" charset="0"/>
              </a:rPr>
              <a:t> </a:t>
            </a:r>
            <a:r>
              <a:rPr lang="en-US" sz="1600" b="1" dirty="0" smtClean="0">
                <a:latin typeface="Calibri" pitchFamily="34" charset="0"/>
                <a:cs typeface="Calibri" pitchFamily="34" charset="0"/>
              </a:rPr>
              <a:t>(addressed the ab-initio simulation for In-GST), </a:t>
            </a:r>
            <a:r>
              <a:rPr lang="en-US" sz="1600" b="1" dirty="0">
                <a:latin typeface="Calibri" pitchFamily="34" charset="0"/>
                <a:cs typeface="Calibri" pitchFamily="34" charset="0"/>
              </a:rPr>
              <a:t>thus they offer a larger V</a:t>
            </a:r>
            <a:r>
              <a:rPr lang="en-US" sz="1600" b="1" baseline="-25000" dirty="0">
                <a:latin typeface="Calibri" pitchFamily="34" charset="0"/>
                <a:cs typeface="Calibri" pitchFamily="34" charset="0"/>
              </a:rPr>
              <a:t>T</a:t>
            </a:r>
            <a:r>
              <a:rPr lang="en-US" sz="1600" b="1" dirty="0">
                <a:latin typeface="Calibri" pitchFamily="34" charset="0"/>
                <a:cs typeface="Calibri" pitchFamily="34" charset="0"/>
              </a:rPr>
              <a:t>. </a:t>
            </a:r>
          </a:p>
          <a:p>
            <a:r>
              <a:rPr lang="en-US" sz="1600" b="1" u="sng" dirty="0" smtClean="0">
                <a:latin typeface="Calibri" pitchFamily="34" charset="0"/>
                <a:cs typeface="Calibri" pitchFamily="34" charset="0"/>
              </a:rPr>
              <a:t>Al-GIST campaign running in the 10S bed</a:t>
            </a:r>
            <a:r>
              <a:rPr lang="en-US" sz="1600" b="1" dirty="0" smtClean="0">
                <a:latin typeface="Calibri" pitchFamily="34" charset="0"/>
                <a:cs typeface="Calibri" pitchFamily="34" charset="0"/>
              </a:rPr>
              <a:t>.</a:t>
            </a:r>
            <a:endParaRPr lang="en-US" sz="1600" dirty="0">
              <a:latin typeface="Calibri" pitchFamily="34" charset="0"/>
              <a:cs typeface="Calibri" pitchFamily="34" charset="0"/>
            </a:endParaRPr>
          </a:p>
        </p:txBody>
      </p:sp>
      <p:sp>
        <p:nvSpPr>
          <p:cNvPr id="29" name="Rectangle 28"/>
          <p:cNvSpPr>
            <a:spLocks noChangeAspect="1"/>
          </p:cNvSpPr>
          <p:nvPr/>
        </p:nvSpPr>
        <p:spPr bwMode="auto">
          <a:xfrm>
            <a:off x="5455849" y="4085086"/>
            <a:ext cx="587597" cy="606101"/>
          </a:xfrm>
          <a:prstGeom prst="rect">
            <a:avLst/>
          </a:prstGeom>
          <a:noFill/>
          <a:ln w="63500" cap="flat" cmpd="sng" algn="ctr">
            <a:solidFill>
              <a:srgbClr val="CCFFFF"/>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cxnSp>
        <p:nvCxnSpPr>
          <p:cNvPr id="30" name="Straight Arrow Connector 29"/>
          <p:cNvCxnSpPr/>
          <p:nvPr/>
        </p:nvCxnSpPr>
        <p:spPr bwMode="auto">
          <a:xfrm flipH="1">
            <a:off x="4374727" y="4644631"/>
            <a:ext cx="1108704" cy="752959"/>
          </a:xfrm>
          <a:prstGeom prst="straightConnector1">
            <a:avLst/>
          </a:prstGeom>
          <a:solidFill>
            <a:schemeClr val="accent1"/>
          </a:solidFill>
          <a:ln w="38100" cap="flat" cmpd="sng" algn="ctr">
            <a:solidFill>
              <a:srgbClr val="CCFFFF"/>
            </a:solidFill>
            <a:prstDash val="solid"/>
            <a:round/>
            <a:headEnd type="none" w="sm" len="sm"/>
            <a:tailEnd type="arrow" w="lg" len="med"/>
          </a:ln>
          <a:effectLst/>
        </p:spPr>
      </p:cxnSp>
      <p:sp>
        <p:nvSpPr>
          <p:cNvPr id="33" name="TextBox 32"/>
          <p:cNvSpPr txBox="1"/>
          <p:nvPr/>
        </p:nvSpPr>
        <p:spPr>
          <a:xfrm>
            <a:off x="1681193" y="5436216"/>
            <a:ext cx="3173967" cy="830997"/>
          </a:xfrm>
          <a:prstGeom prst="rect">
            <a:avLst/>
          </a:prstGeom>
          <a:noFill/>
        </p:spPr>
        <p:txBody>
          <a:bodyPr wrap="square" rtlCol="0">
            <a:spAutoFit/>
          </a:bodyPr>
          <a:lstStyle/>
          <a:p>
            <a:r>
              <a:rPr lang="en-US" sz="1600" b="1" dirty="0">
                <a:latin typeface="Calibri" pitchFamily="34" charset="0"/>
                <a:cs typeface="Calibri" pitchFamily="34" charset="0"/>
              </a:rPr>
              <a:t>It is expected to play a role similar to Bi: good PC, but low V</a:t>
            </a:r>
            <a:r>
              <a:rPr lang="en-US" sz="1600" b="1" baseline="-25000" dirty="0">
                <a:latin typeface="Calibri" pitchFamily="34" charset="0"/>
                <a:cs typeface="Calibri" pitchFamily="34" charset="0"/>
              </a:rPr>
              <a:t>T</a:t>
            </a:r>
            <a:r>
              <a:rPr lang="en-US" sz="1600" b="1" dirty="0">
                <a:latin typeface="Calibri" pitchFamily="34" charset="0"/>
                <a:cs typeface="Calibri" pitchFamily="34" charset="0"/>
              </a:rPr>
              <a:t>, but we have </a:t>
            </a:r>
            <a:r>
              <a:rPr lang="en-US" sz="1600" b="1" dirty="0" err="1">
                <a:latin typeface="Calibri" pitchFamily="34" charset="0"/>
                <a:cs typeface="Calibri" pitchFamily="34" charset="0"/>
              </a:rPr>
              <a:t>Sn</a:t>
            </a:r>
            <a:r>
              <a:rPr lang="en-US" sz="1600" b="1" dirty="0">
                <a:latin typeface="Calibri" pitchFamily="34" charset="0"/>
                <a:cs typeface="Calibri" pitchFamily="34" charset="0"/>
              </a:rPr>
              <a:t> and </a:t>
            </a:r>
            <a:r>
              <a:rPr lang="en-US" sz="1600" b="1" dirty="0" err="1">
                <a:latin typeface="Calibri" pitchFamily="34" charset="0"/>
                <a:cs typeface="Calibri" pitchFamily="34" charset="0"/>
              </a:rPr>
              <a:t>Sn</a:t>
            </a:r>
            <a:r>
              <a:rPr lang="en-US" sz="1600" b="1" dirty="0">
                <a:latin typeface="Calibri" pitchFamily="34" charset="0"/>
                <a:cs typeface="Calibri" pitchFamily="34" charset="0"/>
              </a:rPr>
              <a:t>-based targets</a:t>
            </a:r>
            <a:endParaRPr lang="en-US" sz="1600" dirty="0">
              <a:latin typeface="Calibri" pitchFamily="34" charset="0"/>
              <a:cs typeface="Calibri" pitchFamily="34" charset="0"/>
            </a:endParaRPr>
          </a:p>
        </p:txBody>
      </p:sp>
      <p:sp>
        <p:nvSpPr>
          <p:cNvPr id="34" name="Rectangle 33"/>
          <p:cNvSpPr>
            <a:spLocks noChangeAspect="1"/>
          </p:cNvSpPr>
          <p:nvPr/>
        </p:nvSpPr>
        <p:spPr bwMode="auto">
          <a:xfrm>
            <a:off x="4775667" y="2049621"/>
            <a:ext cx="1291948" cy="673445"/>
          </a:xfrm>
          <a:prstGeom prst="rect">
            <a:avLst/>
          </a:prstGeom>
          <a:noFill/>
          <a:ln w="63500" cap="flat" cmpd="sng" algn="ctr">
            <a:solidFill>
              <a:srgbClr val="FFFF99"/>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11" name="Rectangle 10"/>
          <p:cNvSpPr>
            <a:spLocks noChangeAspect="1"/>
          </p:cNvSpPr>
          <p:nvPr/>
        </p:nvSpPr>
        <p:spPr bwMode="auto">
          <a:xfrm>
            <a:off x="5417030" y="2729801"/>
            <a:ext cx="664233" cy="685150"/>
          </a:xfrm>
          <a:prstGeom prst="rect">
            <a:avLst/>
          </a:prstGeom>
          <a:noFill/>
          <a:ln w="6350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12" name="Rectangle 11"/>
          <p:cNvSpPr>
            <a:spLocks/>
          </p:cNvSpPr>
          <p:nvPr/>
        </p:nvSpPr>
        <p:spPr bwMode="auto">
          <a:xfrm rot="5400000">
            <a:off x="4129517" y="3386881"/>
            <a:ext cx="1958655" cy="666712"/>
          </a:xfrm>
          <a:prstGeom prst="rect">
            <a:avLst/>
          </a:prstGeom>
          <a:noFill/>
          <a:ln w="63500" cap="flat" cmpd="sng" algn="ctr">
            <a:solidFill>
              <a:srgbClr val="CC00CC"/>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cxnSp>
        <p:nvCxnSpPr>
          <p:cNvPr id="35" name="Straight Arrow Connector 34"/>
          <p:cNvCxnSpPr/>
          <p:nvPr/>
        </p:nvCxnSpPr>
        <p:spPr bwMode="auto">
          <a:xfrm flipH="1" flipV="1">
            <a:off x="4045791" y="2049620"/>
            <a:ext cx="729696" cy="460860"/>
          </a:xfrm>
          <a:prstGeom prst="straightConnector1">
            <a:avLst/>
          </a:prstGeom>
          <a:solidFill>
            <a:schemeClr val="accent1"/>
          </a:solidFill>
          <a:ln w="38100" cap="flat" cmpd="sng" algn="ctr">
            <a:solidFill>
              <a:srgbClr val="FFFF99"/>
            </a:solidFill>
            <a:prstDash val="solid"/>
            <a:round/>
            <a:headEnd type="none" w="sm" len="sm"/>
            <a:tailEnd type="arrow" w="lg" len="med"/>
          </a:ln>
          <a:effectLst/>
        </p:spPr>
      </p:cxnSp>
      <p:sp>
        <p:nvSpPr>
          <p:cNvPr id="39" name="TextBox 38"/>
          <p:cNvSpPr txBox="1"/>
          <p:nvPr/>
        </p:nvSpPr>
        <p:spPr>
          <a:xfrm>
            <a:off x="1832131" y="1209655"/>
            <a:ext cx="2603667" cy="1569660"/>
          </a:xfrm>
          <a:prstGeom prst="rect">
            <a:avLst/>
          </a:prstGeom>
          <a:noFill/>
        </p:spPr>
        <p:txBody>
          <a:bodyPr wrap="square" rtlCol="0">
            <a:spAutoFit/>
          </a:bodyPr>
          <a:lstStyle/>
          <a:p>
            <a:r>
              <a:rPr lang="en-US" sz="1600" b="1" dirty="0">
                <a:latin typeface="Calibri" pitchFamily="34" charset="0"/>
                <a:cs typeface="Calibri" pitchFamily="34" charset="0"/>
              </a:rPr>
              <a:t>Proofed both by co-sputter and implant. C can be considered via implant, but via co-sputter high % produces conductive paths. No significant effects of B. </a:t>
            </a:r>
            <a:endParaRPr lang="en-US" sz="1600" dirty="0">
              <a:latin typeface="Calibri" pitchFamily="34" charset="0"/>
              <a:cs typeface="Calibri" pitchFamily="34" charset="0"/>
            </a:endParaRPr>
          </a:p>
        </p:txBody>
      </p:sp>
      <p:sp>
        <p:nvSpPr>
          <p:cNvPr id="40" name="Rectangle 39"/>
          <p:cNvSpPr>
            <a:spLocks noChangeAspect="1"/>
          </p:cNvSpPr>
          <p:nvPr/>
        </p:nvSpPr>
        <p:spPr bwMode="auto">
          <a:xfrm>
            <a:off x="6747976" y="2076916"/>
            <a:ext cx="635414" cy="655424"/>
          </a:xfrm>
          <a:prstGeom prst="rect">
            <a:avLst/>
          </a:prstGeom>
          <a:noFill/>
          <a:ln w="63500" cap="flat" cmpd="sng" algn="ctr">
            <a:solidFill>
              <a:srgbClr val="FF00FF"/>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7" name="Rectangle 6"/>
          <p:cNvSpPr>
            <a:spLocks noChangeAspect="1"/>
          </p:cNvSpPr>
          <p:nvPr/>
        </p:nvSpPr>
        <p:spPr bwMode="auto">
          <a:xfrm>
            <a:off x="6734323" y="2727263"/>
            <a:ext cx="652885" cy="673445"/>
          </a:xfrm>
          <a:prstGeom prst="rect">
            <a:avLst/>
          </a:prstGeom>
          <a:noFill/>
          <a:ln w="63500" cap="flat" cmpd="sng" algn="ctr">
            <a:solidFill>
              <a:schemeClr val="bg1">
                <a:lumMod val="50000"/>
              </a:schemeClr>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9" name="Rectangle 8"/>
          <p:cNvSpPr>
            <a:spLocks noChangeAspect="1"/>
          </p:cNvSpPr>
          <p:nvPr/>
        </p:nvSpPr>
        <p:spPr bwMode="auto">
          <a:xfrm>
            <a:off x="6734323" y="3400707"/>
            <a:ext cx="635414" cy="655424"/>
          </a:xfrm>
          <a:prstGeom prst="rect">
            <a:avLst/>
          </a:prstGeom>
          <a:noFill/>
          <a:ln w="63500" cap="flat" cmpd="sng" algn="ctr">
            <a:solidFill>
              <a:srgbClr val="92D05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cxnSp>
        <p:nvCxnSpPr>
          <p:cNvPr id="41" name="Straight Arrow Connector 40"/>
          <p:cNvCxnSpPr/>
          <p:nvPr/>
        </p:nvCxnSpPr>
        <p:spPr bwMode="auto">
          <a:xfrm flipV="1">
            <a:off x="7400856" y="1934405"/>
            <a:ext cx="637309" cy="304694"/>
          </a:xfrm>
          <a:prstGeom prst="straightConnector1">
            <a:avLst/>
          </a:prstGeom>
          <a:solidFill>
            <a:schemeClr val="accent1"/>
          </a:solidFill>
          <a:ln w="38100" cap="flat" cmpd="sng" algn="ctr">
            <a:solidFill>
              <a:srgbClr val="FF00FF"/>
            </a:solidFill>
            <a:prstDash val="solid"/>
            <a:round/>
            <a:headEnd type="none" w="sm" len="sm"/>
            <a:tailEnd type="arrow" w="lg" len="med"/>
          </a:ln>
          <a:effectLst/>
        </p:spPr>
      </p:cxnSp>
      <p:sp>
        <p:nvSpPr>
          <p:cNvPr id="43" name="TextBox 42"/>
          <p:cNvSpPr txBox="1"/>
          <p:nvPr/>
        </p:nvSpPr>
        <p:spPr>
          <a:xfrm>
            <a:off x="8119141" y="1567469"/>
            <a:ext cx="2004354" cy="830997"/>
          </a:xfrm>
          <a:prstGeom prst="rect">
            <a:avLst/>
          </a:prstGeom>
          <a:noFill/>
        </p:spPr>
        <p:txBody>
          <a:bodyPr wrap="square" rtlCol="0">
            <a:spAutoFit/>
          </a:bodyPr>
          <a:lstStyle/>
          <a:p>
            <a:r>
              <a:rPr lang="en-US" sz="1600" b="1" dirty="0">
                <a:latin typeface="Calibri" pitchFamily="34" charset="0"/>
                <a:cs typeface="Calibri" pitchFamily="34" charset="0"/>
              </a:rPr>
              <a:t>Proofed via implant: V</a:t>
            </a:r>
            <a:r>
              <a:rPr lang="en-US" sz="1600" b="1" baseline="-25000" dirty="0">
                <a:latin typeface="Calibri" pitchFamily="34" charset="0"/>
                <a:cs typeface="Calibri" pitchFamily="34" charset="0"/>
              </a:rPr>
              <a:t>T</a:t>
            </a:r>
            <a:r>
              <a:rPr lang="en-US" sz="1600" b="1" dirty="0">
                <a:latin typeface="Calibri" pitchFamily="34" charset="0"/>
                <a:cs typeface="Calibri" pitchFamily="34" charset="0"/>
              </a:rPr>
              <a:t> a bit higher, but set-ability issues </a:t>
            </a:r>
            <a:endParaRPr lang="en-US" sz="1600" dirty="0">
              <a:latin typeface="Calibri" pitchFamily="34" charset="0"/>
              <a:cs typeface="Calibri" pitchFamily="34" charset="0"/>
            </a:endParaRPr>
          </a:p>
        </p:txBody>
      </p:sp>
      <p:sp>
        <p:nvSpPr>
          <p:cNvPr id="8" name="Rectangle 7"/>
          <p:cNvSpPr>
            <a:spLocks/>
          </p:cNvSpPr>
          <p:nvPr/>
        </p:nvSpPr>
        <p:spPr bwMode="auto">
          <a:xfrm rot="5400000">
            <a:off x="5421645" y="2745105"/>
            <a:ext cx="1958655" cy="666712"/>
          </a:xfrm>
          <a:prstGeom prst="rect">
            <a:avLst/>
          </a:prstGeom>
          <a:noFill/>
          <a:ln w="63500" cap="flat" cmpd="sng" algn="ctr">
            <a:solidFill>
              <a:srgbClr val="FF99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31" name="TextBox 30"/>
          <p:cNvSpPr txBox="1"/>
          <p:nvPr/>
        </p:nvSpPr>
        <p:spPr>
          <a:xfrm>
            <a:off x="8873045" y="4794651"/>
            <a:ext cx="2004354" cy="584775"/>
          </a:xfrm>
          <a:prstGeom prst="rect">
            <a:avLst/>
          </a:prstGeom>
          <a:solidFill>
            <a:srgbClr val="FFFF99"/>
          </a:solidFill>
        </p:spPr>
        <p:txBody>
          <a:bodyPr wrap="square" rtlCol="0">
            <a:spAutoFit/>
          </a:bodyPr>
          <a:lstStyle/>
          <a:p>
            <a:r>
              <a:rPr lang="en-US" sz="1600" b="1" dirty="0">
                <a:latin typeface="Calibri" pitchFamily="34" charset="0"/>
                <a:cs typeface="Calibri" pitchFamily="34" charset="0"/>
              </a:rPr>
              <a:t>It will require the W lamina elimination?</a:t>
            </a:r>
            <a:endParaRPr lang="en-US" sz="1600" dirty="0">
              <a:latin typeface="Calibri" pitchFamily="34" charset="0"/>
              <a:cs typeface="Calibri" pitchFamily="34" charset="0"/>
            </a:endParaRPr>
          </a:p>
        </p:txBody>
      </p:sp>
      <p:sp>
        <p:nvSpPr>
          <p:cNvPr id="3" name="Down Arrow 2"/>
          <p:cNvSpPr/>
          <p:nvPr/>
        </p:nvSpPr>
        <p:spPr bwMode="auto">
          <a:xfrm rot="-1800000">
            <a:off x="9245122" y="4331284"/>
            <a:ext cx="286401" cy="373481"/>
          </a:xfrm>
          <a:prstGeom prst="downArrow">
            <a:avLst/>
          </a:prstGeom>
          <a:solidFill>
            <a:srgbClr val="92D050"/>
          </a:solidFill>
          <a:ln w="12700" cap="flat" cmpd="sng" algn="ctr">
            <a:solidFill>
              <a:srgbClr val="92D05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pic>
        <p:nvPicPr>
          <p:cNvPr id="14" name="Picture 13"/>
          <p:cNvPicPr>
            <a:picLocks noChangeAspect="1"/>
          </p:cNvPicPr>
          <p:nvPr/>
        </p:nvPicPr>
        <p:blipFill>
          <a:blip r:embed="rId3"/>
          <a:stretch>
            <a:fillRect/>
          </a:stretch>
        </p:blipFill>
        <p:spPr>
          <a:xfrm>
            <a:off x="8261819" y="4499364"/>
            <a:ext cx="611226" cy="611226"/>
          </a:xfrm>
          <a:prstGeom prst="rect">
            <a:avLst/>
          </a:prstGeom>
        </p:spPr>
      </p:pic>
    </p:spTree>
    <p:extLst>
      <p:ext uri="{BB962C8B-B14F-4D97-AF65-F5344CB8AC3E}">
        <p14:creationId xmlns:p14="http://schemas.microsoft.com/office/powerpoint/2010/main" val="35782286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Transition metals family [</a:t>
            </a:r>
            <a:r>
              <a:rPr lang="en-US" i="1" dirty="0" smtClean="0"/>
              <a:t>d</a:t>
            </a:r>
            <a:r>
              <a:rPr lang="en-US" dirty="0" smtClean="0"/>
              <a:t> valence </a:t>
            </a:r>
            <a:r>
              <a:rPr lang="en-US" dirty="0" err="1" smtClean="0"/>
              <a:t>orbitals</a:t>
            </a:r>
            <a:r>
              <a:rPr lang="en-US" dirty="0" smtClean="0"/>
              <a:t>]</a:t>
            </a:r>
            <a:endParaRPr lang="en-US" dirty="0"/>
          </a:p>
        </p:txBody>
      </p:sp>
      <p:pic>
        <p:nvPicPr>
          <p:cNvPr id="4" name="Picture 3" descr="Periodic_table_3.bmp"/>
          <p:cNvPicPr>
            <a:picLocks noChangeAspect="1"/>
          </p:cNvPicPr>
          <p:nvPr/>
        </p:nvPicPr>
        <p:blipFill>
          <a:blip r:embed="rId2" cstate="print"/>
          <a:srcRect l="16902" t="25106" r="35754" b="43808"/>
          <a:stretch>
            <a:fillRect/>
          </a:stretch>
        </p:blipFill>
        <p:spPr>
          <a:xfrm>
            <a:off x="3158884" y="2161635"/>
            <a:ext cx="5972036" cy="2205710"/>
          </a:xfrm>
          <a:prstGeom prst="rect">
            <a:avLst/>
          </a:prstGeom>
        </p:spPr>
      </p:pic>
      <p:sp>
        <p:nvSpPr>
          <p:cNvPr id="14" name="TextBox 13"/>
          <p:cNvSpPr txBox="1"/>
          <p:nvPr/>
        </p:nvSpPr>
        <p:spPr>
          <a:xfrm>
            <a:off x="876645" y="1049557"/>
            <a:ext cx="8347365" cy="830997"/>
          </a:xfrm>
          <a:prstGeom prst="rect">
            <a:avLst/>
          </a:prstGeom>
          <a:noFill/>
        </p:spPr>
        <p:txBody>
          <a:bodyPr wrap="square" rtlCol="0">
            <a:spAutoFit/>
          </a:bodyPr>
          <a:lstStyle/>
          <a:p>
            <a:r>
              <a:rPr lang="en-US" sz="1600" b="1" dirty="0">
                <a:latin typeface="Calibri" pitchFamily="34" charset="0"/>
                <a:cs typeface="Calibri" pitchFamily="34" charset="0"/>
              </a:rPr>
              <a:t>Ti:</a:t>
            </a:r>
            <a:r>
              <a:rPr lang="en-US" sz="1600" dirty="0">
                <a:latin typeface="Calibri" pitchFamily="34" charset="0"/>
                <a:cs typeface="Calibri" pitchFamily="34" charset="0"/>
              </a:rPr>
              <a:t> </a:t>
            </a:r>
            <a:r>
              <a:rPr lang="en-US" sz="1600" i="1" dirty="0">
                <a:latin typeface="Calibri" pitchFamily="34" charset="0"/>
                <a:cs typeface="Calibri" pitchFamily="34" charset="0"/>
              </a:rPr>
              <a:t>improved crystallization speed and programming power have been demonstrated. </a:t>
            </a:r>
            <a:r>
              <a:rPr lang="en-US" sz="1600" i="1" dirty="0" err="1">
                <a:latin typeface="Calibri" pitchFamily="34" charset="0"/>
                <a:cs typeface="Calibri" pitchFamily="34" charset="0"/>
              </a:rPr>
              <a:t>Ti</a:t>
            </a:r>
            <a:r>
              <a:rPr lang="en-US" sz="1600" i="1" dirty="0">
                <a:latin typeface="Calibri" pitchFamily="34" charset="0"/>
                <a:cs typeface="Calibri" pitchFamily="34" charset="0"/>
              </a:rPr>
              <a:t>-centered atomic motifs increase the system </a:t>
            </a:r>
            <a:r>
              <a:rPr lang="en-US" sz="1600" i="1" dirty="0" err="1">
                <a:latin typeface="Calibri" pitchFamily="34" charset="0"/>
                <a:cs typeface="Calibri" pitchFamily="34" charset="0"/>
              </a:rPr>
              <a:t>coord</a:t>
            </a:r>
            <a:r>
              <a:rPr lang="en-US" sz="1600" i="1" dirty="0">
                <a:latin typeface="Calibri" pitchFamily="34" charset="0"/>
                <a:cs typeface="Calibri" pitchFamily="34" charset="0"/>
              </a:rPr>
              <a:t>. number and the number of four-</a:t>
            </a:r>
            <a:r>
              <a:rPr lang="en-US" sz="1600" i="1" dirty="0" err="1">
                <a:latin typeface="Calibri" pitchFamily="34" charset="0"/>
                <a:cs typeface="Calibri" pitchFamily="34" charset="0"/>
              </a:rPr>
              <a:t>membered</a:t>
            </a:r>
            <a:r>
              <a:rPr lang="en-US" sz="1600" i="1" dirty="0">
                <a:latin typeface="Calibri" pitchFamily="34" charset="0"/>
                <a:cs typeface="Calibri" pitchFamily="34" charset="0"/>
              </a:rPr>
              <a:t> rings that are crucial for crystallization speed is double </a:t>
            </a:r>
            <a:r>
              <a:rPr lang="en-US" sz="1600" i="1" dirty="0" err="1">
                <a:latin typeface="Calibri" pitchFamily="34" charset="0"/>
                <a:cs typeface="Calibri" pitchFamily="34" charset="0"/>
              </a:rPr>
              <a:t>wrt</a:t>
            </a:r>
            <a:r>
              <a:rPr lang="en-US" sz="1600" i="1" dirty="0">
                <a:latin typeface="Calibri" pitchFamily="34" charset="0"/>
                <a:cs typeface="Calibri" pitchFamily="34" charset="0"/>
              </a:rPr>
              <a:t> GST</a:t>
            </a:r>
            <a:r>
              <a:rPr lang="en-US" sz="1600" dirty="0">
                <a:latin typeface="Calibri" pitchFamily="34" charset="0"/>
                <a:cs typeface="Calibri" pitchFamily="34" charset="0"/>
              </a:rPr>
              <a:t> [Nat. Comm. 2014]. We expect that it lowers V</a:t>
            </a:r>
            <a:r>
              <a:rPr lang="en-US" sz="1600" baseline="-25000" dirty="0">
                <a:latin typeface="Calibri" pitchFamily="34" charset="0"/>
                <a:cs typeface="Calibri" pitchFamily="34" charset="0"/>
              </a:rPr>
              <a:t>T</a:t>
            </a:r>
            <a:r>
              <a:rPr lang="en-US" sz="1600" dirty="0">
                <a:latin typeface="Calibri" pitchFamily="34" charset="0"/>
                <a:cs typeface="Calibri" pitchFamily="34" charset="0"/>
              </a:rPr>
              <a:t>.</a:t>
            </a:r>
          </a:p>
        </p:txBody>
      </p:sp>
      <p:sp>
        <p:nvSpPr>
          <p:cNvPr id="16" name="Rectangle 15"/>
          <p:cNvSpPr>
            <a:spLocks noChangeAspect="1"/>
          </p:cNvSpPr>
          <p:nvPr/>
        </p:nvSpPr>
        <p:spPr bwMode="auto">
          <a:xfrm>
            <a:off x="8524063" y="2584091"/>
            <a:ext cx="587597" cy="606101"/>
          </a:xfrm>
          <a:prstGeom prst="rect">
            <a:avLst/>
          </a:prstGeom>
          <a:noFill/>
          <a:ln w="63500" cap="flat" cmpd="sng" algn="ctr">
            <a:solidFill>
              <a:srgbClr val="92D05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17" name="Rectangle 16"/>
          <p:cNvSpPr>
            <a:spLocks noChangeAspect="1"/>
          </p:cNvSpPr>
          <p:nvPr/>
        </p:nvSpPr>
        <p:spPr bwMode="auto">
          <a:xfrm>
            <a:off x="4328170" y="2559334"/>
            <a:ext cx="2377623" cy="606101"/>
          </a:xfrm>
          <a:prstGeom prst="rect">
            <a:avLst/>
          </a:prstGeom>
          <a:noFill/>
          <a:ln w="63500" cap="flat" cmpd="sng" algn="ctr">
            <a:solidFill>
              <a:srgbClr val="FF99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18" name="Rectangle 17"/>
          <p:cNvSpPr>
            <a:spLocks noChangeAspect="1"/>
          </p:cNvSpPr>
          <p:nvPr/>
        </p:nvSpPr>
        <p:spPr bwMode="auto">
          <a:xfrm>
            <a:off x="7931801" y="3168545"/>
            <a:ext cx="587597" cy="606101"/>
          </a:xfrm>
          <a:prstGeom prst="rect">
            <a:avLst/>
          </a:prstGeom>
          <a:noFill/>
          <a:ln w="63500" cap="flat" cmpd="sng" algn="ctr">
            <a:solidFill>
              <a:schemeClr val="bg1">
                <a:lumMod val="50000"/>
              </a:schemeClr>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20" name="TextBox 19"/>
          <p:cNvSpPr txBox="1"/>
          <p:nvPr/>
        </p:nvSpPr>
        <p:spPr>
          <a:xfrm>
            <a:off x="8128214" y="4630985"/>
            <a:ext cx="3804706" cy="830997"/>
          </a:xfrm>
          <a:prstGeom prst="rect">
            <a:avLst/>
          </a:prstGeom>
          <a:noFill/>
        </p:spPr>
        <p:txBody>
          <a:bodyPr wrap="square" rtlCol="0">
            <a:spAutoFit/>
          </a:bodyPr>
          <a:lstStyle/>
          <a:p>
            <a:r>
              <a:rPr lang="en-US" sz="1600" b="1" dirty="0">
                <a:latin typeface="Calibri" pitchFamily="34" charset="0"/>
                <a:cs typeface="Calibri" pitchFamily="34" charset="0"/>
              </a:rPr>
              <a:t>Zn:</a:t>
            </a:r>
            <a:r>
              <a:rPr lang="en-US" sz="1600" dirty="0">
                <a:latin typeface="Calibri" pitchFamily="34" charset="0"/>
                <a:cs typeface="Calibri" pitchFamily="34" charset="0"/>
              </a:rPr>
              <a:t> </a:t>
            </a:r>
            <a:r>
              <a:rPr lang="en-US" sz="1600" i="1" dirty="0">
                <a:latin typeface="Calibri" pitchFamily="34" charset="0"/>
                <a:cs typeface="Calibri" pitchFamily="34" charset="0"/>
              </a:rPr>
              <a:t>increases E</a:t>
            </a:r>
            <a:r>
              <a:rPr lang="en-US" sz="1600" i="1" baseline="-25000" dirty="0">
                <a:latin typeface="Calibri" pitchFamily="34" charset="0"/>
                <a:cs typeface="Calibri" pitchFamily="34" charset="0"/>
              </a:rPr>
              <a:t>G</a:t>
            </a:r>
            <a:r>
              <a:rPr lang="en-US" sz="1600" i="1" dirty="0">
                <a:latin typeface="Calibri" pitchFamily="34" charset="0"/>
                <a:cs typeface="Calibri" pitchFamily="34" charset="0"/>
              </a:rPr>
              <a:t>, thus V</a:t>
            </a:r>
            <a:r>
              <a:rPr lang="en-US" sz="1600" i="1" baseline="-25000" dirty="0">
                <a:latin typeface="Calibri" pitchFamily="34" charset="0"/>
                <a:cs typeface="Calibri" pitchFamily="34" charset="0"/>
              </a:rPr>
              <a:t>TH</a:t>
            </a:r>
            <a:r>
              <a:rPr lang="en-US" sz="1600" i="1" dirty="0">
                <a:latin typeface="Calibri" pitchFamily="34" charset="0"/>
                <a:cs typeface="Calibri" pitchFamily="34" charset="0"/>
              </a:rPr>
              <a:t>, but it promotes phase separation due to the so high T</a:t>
            </a:r>
            <a:r>
              <a:rPr lang="en-US" sz="1600" i="1" baseline="-25000" dirty="0">
                <a:latin typeface="Calibri" pitchFamily="34" charset="0"/>
                <a:cs typeface="Calibri" pitchFamily="34" charset="0"/>
              </a:rPr>
              <a:t>M</a:t>
            </a:r>
            <a:r>
              <a:rPr lang="en-US" sz="1600" i="1" dirty="0">
                <a:latin typeface="Calibri" pitchFamily="34" charset="0"/>
                <a:cs typeface="Calibri" pitchFamily="34" charset="0"/>
              </a:rPr>
              <a:t> of </a:t>
            </a:r>
            <a:r>
              <a:rPr lang="en-US" sz="1600" i="1" dirty="0" err="1">
                <a:latin typeface="Calibri" pitchFamily="34" charset="0"/>
                <a:cs typeface="Calibri" pitchFamily="34" charset="0"/>
              </a:rPr>
              <a:t>ZnTe</a:t>
            </a:r>
            <a:r>
              <a:rPr lang="en-US" sz="1600" i="1" dirty="0">
                <a:latin typeface="Calibri" pitchFamily="34" charset="0"/>
                <a:cs typeface="Calibri" pitchFamily="34" charset="0"/>
              </a:rPr>
              <a:t> </a:t>
            </a:r>
            <a:r>
              <a:rPr lang="en-US" sz="1600" i="1" dirty="0" err="1">
                <a:latin typeface="Calibri" pitchFamily="34" charset="0"/>
                <a:cs typeface="Calibri" pitchFamily="34" charset="0"/>
              </a:rPr>
              <a:t>wrt</a:t>
            </a:r>
            <a:r>
              <a:rPr lang="en-US" sz="1600" i="1" dirty="0">
                <a:latin typeface="Calibri" pitchFamily="34" charset="0"/>
                <a:cs typeface="Calibri" pitchFamily="34" charset="0"/>
              </a:rPr>
              <a:t> GST </a:t>
            </a:r>
            <a:r>
              <a:rPr lang="en-US" sz="1600" dirty="0">
                <a:latin typeface="Calibri" pitchFamily="34" charset="0"/>
                <a:cs typeface="Calibri" pitchFamily="34" charset="0"/>
              </a:rPr>
              <a:t>[</a:t>
            </a:r>
            <a:r>
              <a:rPr lang="en-US" sz="1600" dirty="0" smtClean="0">
                <a:latin typeface="Calibri" pitchFamily="34" charset="0"/>
                <a:cs typeface="Calibri" pitchFamily="34" charset="0"/>
              </a:rPr>
              <a:t>Zn-campaign in F14].</a:t>
            </a:r>
            <a:endParaRPr lang="en-US" sz="1600" dirty="0">
              <a:latin typeface="Calibri" pitchFamily="34" charset="0"/>
              <a:cs typeface="Calibri" pitchFamily="34" charset="0"/>
            </a:endParaRPr>
          </a:p>
        </p:txBody>
      </p:sp>
      <p:sp>
        <p:nvSpPr>
          <p:cNvPr id="10" name="TextBox 9"/>
          <p:cNvSpPr txBox="1"/>
          <p:nvPr/>
        </p:nvSpPr>
        <p:spPr>
          <a:xfrm>
            <a:off x="3577591" y="4642415"/>
            <a:ext cx="4524056" cy="830997"/>
          </a:xfrm>
          <a:prstGeom prst="rect">
            <a:avLst/>
          </a:prstGeom>
          <a:noFill/>
        </p:spPr>
        <p:txBody>
          <a:bodyPr wrap="square" rtlCol="0">
            <a:spAutoFit/>
          </a:bodyPr>
          <a:lstStyle/>
          <a:p>
            <a:r>
              <a:rPr lang="en-US" sz="1600" b="1" dirty="0">
                <a:latin typeface="Calibri" pitchFamily="34" charset="0"/>
                <a:cs typeface="Calibri" pitchFamily="34" charset="0"/>
              </a:rPr>
              <a:t>Ag:</a:t>
            </a:r>
            <a:r>
              <a:rPr lang="en-US" sz="1600" dirty="0">
                <a:latin typeface="Calibri" pitchFamily="34" charset="0"/>
                <a:cs typeface="Calibri" pitchFamily="34" charset="0"/>
              </a:rPr>
              <a:t> </a:t>
            </a:r>
            <a:r>
              <a:rPr lang="en-US" sz="1600" i="1" dirty="0">
                <a:latin typeface="Calibri" pitchFamily="34" charset="0"/>
                <a:cs typeface="Calibri" pitchFamily="34" charset="0"/>
              </a:rPr>
              <a:t>It works like ‘oil’, facilitating the phase transition. But, being Ag as a good metal it is expected to reduce E</a:t>
            </a:r>
            <a:r>
              <a:rPr lang="en-US" sz="1600" i="1" baseline="-25000" dirty="0">
                <a:latin typeface="Calibri" pitchFamily="34" charset="0"/>
                <a:cs typeface="Calibri" pitchFamily="34" charset="0"/>
              </a:rPr>
              <a:t>G</a:t>
            </a:r>
            <a:r>
              <a:rPr lang="en-US" sz="1600" i="1" dirty="0">
                <a:latin typeface="Calibri" pitchFamily="34" charset="0"/>
                <a:cs typeface="Calibri" pitchFamily="34" charset="0"/>
              </a:rPr>
              <a:t> and V</a:t>
            </a:r>
            <a:r>
              <a:rPr lang="en-US" sz="1600" i="1" baseline="-25000" dirty="0">
                <a:latin typeface="Calibri" pitchFamily="34" charset="0"/>
                <a:cs typeface="Calibri" pitchFamily="34" charset="0"/>
              </a:rPr>
              <a:t>T</a:t>
            </a:r>
            <a:r>
              <a:rPr lang="en-US" sz="1600" i="1" dirty="0">
                <a:latin typeface="Calibri" pitchFamily="34" charset="0"/>
                <a:cs typeface="Calibri" pitchFamily="34" charset="0"/>
              </a:rPr>
              <a:t>. </a:t>
            </a:r>
            <a:r>
              <a:rPr lang="en-US" sz="1600" dirty="0">
                <a:latin typeface="Calibri" pitchFamily="34" charset="0"/>
                <a:cs typeface="Calibri" pitchFamily="34" charset="0"/>
              </a:rPr>
              <a:t>[APL 102, 41907 (2013)]</a:t>
            </a:r>
          </a:p>
        </p:txBody>
      </p:sp>
      <p:sp>
        <p:nvSpPr>
          <p:cNvPr id="11" name="TextBox 10"/>
          <p:cNvSpPr txBox="1"/>
          <p:nvPr/>
        </p:nvSpPr>
        <p:spPr>
          <a:xfrm>
            <a:off x="4410172" y="5711356"/>
            <a:ext cx="3632289" cy="584775"/>
          </a:xfrm>
          <a:prstGeom prst="rect">
            <a:avLst/>
          </a:prstGeom>
          <a:noFill/>
        </p:spPr>
        <p:txBody>
          <a:bodyPr wrap="square" rtlCol="0">
            <a:spAutoFit/>
          </a:bodyPr>
          <a:lstStyle/>
          <a:p>
            <a:r>
              <a:rPr lang="en-US" sz="1600" b="1" dirty="0">
                <a:latin typeface="Calibri" pitchFamily="34" charset="0"/>
                <a:cs typeface="Calibri" pitchFamily="34" charset="0"/>
              </a:rPr>
              <a:t>V, Cr, </a:t>
            </a:r>
            <a:r>
              <a:rPr lang="en-US" sz="1600" b="1" dirty="0" err="1">
                <a:latin typeface="Calibri" pitchFamily="34" charset="0"/>
                <a:cs typeface="Calibri" pitchFamily="34" charset="0"/>
              </a:rPr>
              <a:t>Mn</a:t>
            </a:r>
            <a:r>
              <a:rPr lang="en-US" sz="1600" b="1" dirty="0">
                <a:latin typeface="Calibri" pitchFamily="34" charset="0"/>
                <a:cs typeface="Calibri" pitchFamily="34" charset="0"/>
              </a:rPr>
              <a:t>, Fe:</a:t>
            </a:r>
            <a:r>
              <a:rPr lang="en-US" sz="1600" dirty="0">
                <a:latin typeface="Calibri" pitchFamily="34" charset="0"/>
                <a:cs typeface="Calibri" pitchFamily="34" charset="0"/>
              </a:rPr>
              <a:t> </a:t>
            </a:r>
            <a:r>
              <a:rPr lang="en-US" sz="1600" i="1" dirty="0">
                <a:latin typeface="Calibri" pitchFamily="34" charset="0"/>
                <a:cs typeface="Calibri" pitchFamily="34" charset="0"/>
              </a:rPr>
              <a:t>They provide ferromagnetic features to GST </a:t>
            </a:r>
            <a:r>
              <a:rPr lang="en-US" sz="1600" dirty="0">
                <a:latin typeface="Calibri" pitchFamily="34" charset="0"/>
                <a:cs typeface="Calibri" pitchFamily="34" charset="0"/>
              </a:rPr>
              <a:t>[PRB </a:t>
            </a:r>
            <a:r>
              <a:rPr lang="en-US" sz="1600" b="1" dirty="0">
                <a:latin typeface="Calibri" pitchFamily="34" charset="0"/>
                <a:cs typeface="Calibri" pitchFamily="34" charset="0"/>
              </a:rPr>
              <a:t>90</a:t>
            </a:r>
            <a:r>
              <a:rPr lang="en-US" sz="1600" dirty="0">
                <a:latin typeface="Calibri" pitchFamily="34" charset="0"/>
                <a:cs typeface="Calibri" pitchFamily="34" charset="0"/>
              </a:rPr>
              <a:t>, 144417 (2014)].</a:t>
            </a:r>
          </a:p>
        </p:txBody>
      </p:sp>
      <p:sp>
        <p:nvSpPr>
          <p:cNvPr id="13" name="Rectangle 12"/>
          <p:cNvSpPr>
            <a:spLocks noChangeAspect="1"/>
          </p:cNvSpPr>
          <p:nvPr/>
        </p:nvSpPr>
        <p:spPr bwMode="auto">
          <a:xfrm>
            <a:off x="4952398" y="3761245"/>
            <a:ext cx="587597" cy="606101"/>
          </a:xfrm>
          <a:prstGeom prst="rect">
            <a:avLst/>
          </a:prstGeom>
          <a:noFill/>
          <a:ln w="6350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15" name="Rectangle 14"/>
          <p:cNvSpPr>
            <a:spLocks noChangeAspect="1"/>
          </p:cNvSpPr>
          <p:nvPr/>
        </p:nvSpPr>
        <p:spPr bwMode="auto">
          <a:xfrm>
            <a:off x="4939163" y="3154897"/>
            <a:ext cx="587597" cy="606101"/>
          </a:xfrm>
          <a:prstGeom prst="rect">
            <a:avLst/>
          </a:prstGeom>
          <a:noFill/>
          <a:ln w="63500" cap="flat" cmpd="sng" algn="ctr">
            <a:solidFill>
              <a:srgbClr val="CCFFFF"/>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19" name="TextBox 18"/>
          <p:cNvSpPr txBox="1"/>
          <p:nvPr/>
        </p:nvSpPr>
        <p:spPr>
          <a:xfrm>
            <a:off x="601556" y="4994784"/>
            <a:ext cx="2880888" cy="830997"/>
          </a:xfrm>
          <a:prstGeom prst="rect">
            <a:avLst/>
          </a:prstGeom>
          <a:noFill/>
        </p:spPr>
        <p:txBody>
          <a:bodyPr wrap="square" rtlCol="0">
            <a:spAutoFit/>
          </a:bodyPr>
          <a:lstStyle/>
          <a:p>
            <a:r>
              <a:rPr lang="en-US" sz="1600" b="1" dirty="0">
                <a:latin typeface="Calibri" pitchFamily="34" charset="0"/>
                <a:cs typeface="Calibri" pitchFamily="34" charset="0"/>
              </a:rPr>
              <a:t>MoCh</a:t>
            </a:r>
            <a:r>
              <a:rPr lang="en-US" sz="1600" b="1" baseline="-25000" dirty="0">
                <a:latin typeface="Calibri" pitchFamily="34" charset="0"/>
                <a:cs typeface="Calibri" pitchFamily="34" charset="0"/>
              </a:rPr>
              <a:t>2</a:t>
            </a:r>
            <a:r>
              <a:rPr lang="en-US" sz="1600" b="1" dirty="0">
                <a:latin typeface="Calibri" pitchFamily="34" charset="0"/>
                <a:cs typeface="Calibri" pitchFamily="34" charset="0"/>
              </a:rPr>
              <a:t>:</a:t>
            </a:r>
            <a:r>
              <a:rPr lang="en-US" sz="1600" dirty="0">
                <a:latin typeface="Calibri" pitchFamily="34" charset="0"/>
                <a:cs typeface="Calibri" pitchFamily="34" charset="0"/>
              </a:rPr>
              <a:t> </a:t>
            </a:r>
            <a:r>
              <a:rPr lang="en-US" sz="1600" i="1" dirty="0">
                <a:latin typeface="Calibri" pitchFamily="34" charset="0"/>
                <a:cs typeface="Calibri" pitchFamily="34" charset="0"/>
              </a:rPr>
              <a:t>as lubricant in mechanics  and for 2D MOSFETs </a:t>
            </a:r>
            <a:r>
              <a:rPr lang="en-US" sz="1600" dirty="0">
                <a:latin typeface="Calibri" pitchFamily="34" charset="0"/>
                <a:cs typeface="Calibri" pitchFamily="34" charset="0"/>
              </a:rPr>
              <a:t>[Adv. </a:t>
            </a:r>
            <a:r>
              <a:rPr lang="en-US" sz="1600" dirty="0" err="1">
                <a:latin typeface="Calibri" pitchFamily="34" charset="0"/>
                <a:cs typeface="Calibri" pitchFamily="34" charset="0"/>
              </a:rPr>
              <a:t>Funct</a:t>
            </a:r>
            <a:r>
              <a:rPr lang="en-US" sz="1600" dirty="0">
                <a:latin typeface="Calibri" pitchFamily="34" charset="0"/>
                <a:cs typeface="Calibri" pitchFamily="34" charset="0"/>
              </a:rPr>
              <a:t>. Mat. 2013].</a:t>
            </a:r>
          </a:p>
        </p:txBody>
      </p:sp>
      <p:sp>
        <p:nvSpPr>
          <p:cNvPr id="12" name="Rectangle 11"/>
          <p:cNvSpPr>
            <a:spLocks noChangeAspect="1"/>
          </p:cNvSpPr>
          <p:nvPr/>
        </p:nvSpPr>
        <p:spPr bwMode="auto">
          <a:xfrm>
            <a:off x="3740573" y="2559334"/>
            <a:ext cx="587597" cy="606101"/>
          </a:xfrm>
          <a:prstGeom prst="rect">
            <a:avLst/>
          </a:prstGeom>
          <a:noFill/>
          <a:ln w="63500" cap="flat" cmpd="sng" algn="ctr">
            <a:solidFill>
              <a:srgbClr val="3399FF"/>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cxnSp>
        <p:nvCxnSpPr>
          <p:cNvPr id="22" name="Straight Arrow Connector 21"/>
          <p:cNvCxnSpPr/>
          <p:nvPr/>
        </p:nvCxnSpPr>
        <p:spPr bwMode="auto">
          <a:xfrm flipH="1" flipV="1">
            <a:off x="3696554" y="1919435"/>
            <a:ext cx="186412" cy="626250"/>
          </a:xfrm>
          <a:prstGeom prst="straightConnector1">
            <a:avLst/>
          </a:prstGeom>
          <a:solidFill>
            <a:schemeClr val="accent1"/>
          </a:solidFill>
          <a:ln w="38100" cap="flat" cmpd="sng" algn="ctr">
            <a:solidFill>
              <a:srgbClr val="3399FF"/>
            </a:solidFill>
            <a:prstDash val="solid"/>
            <a:round/>
            <a:headEnd type="none" w="sm" len="sm"/>
            <a:tailEnd type="arrow" w="lg" len="med"/>
          </a:ln>
          <a:effectLst/>
        </p:spPr>
      </p:cxnSp>
      <p:cxnSp>
        <p:nvCxnSpPr>
          <p:cNvPr id="24" name="Straight Arrow Connector 23"/>
          <p:cNvCxnSpPr/>
          <p:nvPr/>
        </p:nvCxnSpPr>
        <p:spPr bwMode="auto">
          <a:xfrm flipH="1">
            <a:off x="2678879" y="4367099"/>
            <a:ext cx="1017675" cy="513511"/>
          </a:xfrm>
          <a:prstGeom prst="straightConnector1">
            <a:avLst/>
          </a:prstGeom>
          <a:solidFill>
            <a:schemeClr val="accent1"/>
          </a:solidFill>
          <a:ln w="38100" cap="flat" cmpd="sng" algn="ctr">
            <a:solidFill>
              <a:srgbClr val="CCFFFF"/>
            </a:solidFill>
            <a:prstDash val="solid"/>
            <a:round/>
            <a:headEnd type="none" w="sm" len="sm"/>
            <a:tailEnd type="arrow" w="lg" len="med"/>
          </a:ln>
          <a:effectLst/>
        </p:spPr>
      </p:cxnSp>
      <p:cxnSp>
        <p:nvCxnSpPr>
          <p:cNvPr id="28" name="Straight Connector 27"/>
          <p:cNvCxnSpPr/>
          <p:nvPr/>
        </p:nvCxnSpPr>
        <p:spPr bwMode="auto">
          <a:xfrm flipH="1">
            <a:off x="4371899" y="3749889"/>
            <a:ext cx="559856" cy="307240"/>
          </a:xfrm>
          <a:prstGeom prst="line">
            <a:avLst/>
          </a:prstGeom>
          <a:solidFill>
            <a:schemeClr val="accent1"/>
          </a:solidFill>
          <a:ln w="38100" cap="flat" cmpd="sng" algn="ctr">
            <a:solidFill>
              <a:srgbClr val="CCFFFF"/>
            </a:solidFill>
            <a:prstDash val="solid"/>
            <a:round/>
            <a:headEnd type="none" w="sm" len="sm"/>
            <a:tailEnd type="none" w="sm" len="sm"/>
          </a:ln>
          <a:effectLst/>
        </p:spPr>
      </p:cxnSp>
      <p:cxnSp>
        <p:nvCxnSpPr>
          <p:cNvPr id="35" name="Straight Arrow Connector 34"/>
          <p:cNvCxnSpPr/>
          <p:nvPr/>
        </p:nvCxnSpPr>
        <p:spPr bwMode="auto">
          <a:xfrm rot="-240000" flipH="1">
            <a:off x="6160983" y="5491158"/>
            <a:ext cx="22218" cy="274469"/>
          </a:xfrm>
          <a:prstGeom prst="straightConnector1">
            <a:avLst/>
          </a:prstGeom>
          <a:solidFill>
            <a:schemeClr val="accent1"/>
          </a:solidFill>
          <a:ln w="38100" cap="flat" cmpd="sng" algn="ctr">
            <a:solidFill>
              <a:srgbClr val="FF9900"/>
            </a:solidFill>
            <a:prstDash val="solid"/>
            <a:round/>
            <a:headEnd type="none" w="sm" len="sm"/>
            <a:tailEnd type="arrow" w="lg" len="med"/>
          </a:ln>
          <a:effectLst/>
        </p:spPr>
      </p:cxnSp>
      <p:cxnSp>
        <p:nvCxnSpPr>
          <p:cNvPr id="38" name="Straight Connector 37"/>
          <p:cNvCxnSpPr/>
          <p:nvPr/>
        </p:nvCxnSpPr>
        <p:spPr bwMode="auto">
          <a:xfrm>
            <a:off x="6143365" y="3184923"/>
            <a:ext cx="0" cy="1434633"/>
          </a:xfrm>
          <a:prstGeom prst="line">
            <a:avLst/>
          </a:prstGeom>
          <a:solidFill>
            <a:schemeClr val="accent1"/>
          </a:solidFill>
          <a:ln w="38100" cap="flat" cmpd="sng" algn="ctr">
            <a:solidFill>
              <a:srgbClr val="FF9900"/>
            </a:solidFill>
            <a:prstDash val="solid"/>
            <a:round/>
            <a:headEnd type="none" w="sm" len="sm"/>
            <a:tailEnd type="none" w="sm" len="sm"/>
          </a:ln>
          <a:effectLst/>
        </p:spPr>
      </p:cxnSp>
      <p:cxnSp>
        <p:nvCxnSpPr>
          <p:cNvPr id="44" name="Straight Arrow Connector 43"/>
          <p:cNvCxnSpPr/>
          <p:nvPr/>
        </p:nvCxnSpPr>
        <p:spPr bwMode="auto">
          <a:xfrm flipH="1">
            <a:off x="6649274" y="4057129"/>
            <a:ext cx="860485" cy="651949"/>
          </a:xfrm>
          <a:prstGeom prst="straightConnector1">
            <a:avLst/>
          </a:prstGeom>
          <a:solidFill>
            <a:schemeClr val="accent1"/>
          </a:solidFill>
          <a:ln w="38100" cap="flat" cmpd="sng" algn="ctr">
            <a:solidFill>
              <a:schemeClr val="bg1">
                <a:lumMod val="50000"/>
              </a:schemeClr>
            </a:solidFill>
            <a:prstDash val="solid"/>
            <a:round/>
            <a:headEnd type="none" w="sm" len="sm"/>
            <a:tailEnd type="arrow" w="lg" len="med"/>
          </a:ln>
          <a:effectLst/>
        </p:spPr>
      </p:cxnSp>
      <p:cxnSp>
        <p:nvCxnSpPr>
          <p:cNvPr id="55" name="Straight Connector 54"/>
          <p:cNvCxnSpPr/>
          <p:nvPr/>
        </p:nvCxnSpPr>
        <p:spPr bwMode="auto">
          <a:xfrm rot="-2100000" flipH="1">
            <a:off x="7677384" y="3871180"/>
            <a:ext cx="280162" cy="0"/>
          </a:xfrm>
          <a:prstGeom prst="line">
            <a:avLst/>
          </a:prstGeom>
          <a:solidFill>
            <a:schemeClr val="accent1"/>
          </a:solidFill>
          <a:ln w="38100" cap="flat" cmpd="sng" algn="ctr">
            <a:solidFill>
              <a:schemeClr val="bg1">
                <a:lumMod val="50000"/>
              </a:schemeClr>
            </a:solidFill>
            <a:prstDash val="solid"/>
            <a:round/>
            <a:headEnd type="none" w="sm" len="sm"/>
            <a:tailEnd type="none" w="sm" len="sm"/>
          </a:ln>
          <a:effectLst/>
        </p:spPr>
      </p:cxnSp>
      <p:pic>
        <p:nvPicPr>
          <p:cNvPr id="1026" name="Picture 2"/>
          <p:cNvPicPr>
            <a:picLocks noChangeAspect="1" noChangeArrowheads="1"/>
          </p:cNvPicPr>
          <p:nvPr/>
        </p:nvPicPr>
        <p:blipFill>
          <a:blip r:embed="rId3" cstate="print"/>
          <a:srcRect/>
          <a:stretch>
            <a:fillRect/>
          </a:stretch>
        </p:blipFill>
        <p:spPr bwMode="auto">
          <a:xfrm>
            <a:off x="9155404" y="783238"/>
            <a:ext cx="2009094" cy="1534009"/>
          </a:xfrm>
          <a:prstGeom prst="rect">
            <a:avLst/>
          </a:prstGeom>
          <a:noFill/>
          <a:ln w="9525">
            <a:noFill/>
            <a:miter lim="800000"/>
            <a:headEnd/>
            <a:tailEnd/>
          </a:ln>
        </p:spPr>
      </p:pic>
      <p:cxnSp>
        <p:nvCxnSpPr>
          <p:cNvPr id="64" name="Straight Connector 63"/>
          <p:cNvCxnSpPr>
            <a:stCxn id="16" idx="3"/>
          </p:cNvCxnSpPr>
          <p:nvPr/>
        </p:nvCxnSpPr>
        <p:spPr bwMode="auto">
          <a:xfrm>
            <a:off x="9111660" y="2887142"/>
            <a:ext cx="499265" cy="4189"/>
          </a:xfrm>
          <a:prstGeom prst="line">
            <a:avLst/>
          </a:prstGeom>
          <a:solidFill>
            <a:schemeClr val="accent1"/>
          </a:solidFill>
          <a:ln w="38100" cap="flat" cmpd="sng" algn="ctr">
            <a:solidFill>
              <a:srgbClr val="92D050"/>
            </a:solidFill>
            <a:prstDash val="solid"/>
            <a:round/>
            <a:headEnd type="none" w="sm" len="sm"/>
            <a:tailEnd type="none" w="sm" len="sm"/>
          </a:ln>
          <a:effectLst/>
        </p:spPr>
      </p:cxnSp>
      <p:cxnSp>
        <p:nvCxnSpPr>
          <p:cNvPr id="67" name="Straight Arrow Connector 66"/>
          <p:cNvCxnSpPr/>
          <p:nvPr/>
        </p:nvCxnSpPr>
        <p:spPr bwMode="auto">
          <a:xfrm>
            <a:off x="9610924" y="2891331"/>
            <a:ext cx="0" cy="1728225"/>
          </a:xfrm>
          <a:prstGeom prst="straightConnector1">
            <a:avLst/>
          </a:prstGeom>
          <a:solidFill>
            <a:schemeClr val="accent1"/>
          </a:solidFill>
          <a:ln w="38100" cap="flat" cmpd="sng" algn="ctr">
            <a:solidFill>
              <a:srgbClr val="92D050"/>
            </a:solidFill>
            <a:prstDash val="solid"/>
            <a:round/>
            <a:headEnd type="none" w="sm" len="sm"/>
            <a:tailEnd type="arrow" w="lg" len="med"/>
          </a:ln>
          <a:effectLst/>
        </p:spPr>
      </p:cxnSp>
      <p:sp>
        <p:nvSpPr>
          <p:cNvPr id="68" name="Rectangle 67"/>
          <p:cNvSpPr>
            <a:spLocks noChangeAspect="1"/>
          </p:cNvSpPr>
          <p:nvPr/>
        </p:nvSpPr>
        <p:spPr bwMode="auto">
          <a:xfrm>
            <a:off x="3748608" y="3190192"/>
            <a:ext cx="587597" cy="1176907"/>
          </a:xfrm>
          <a:prstGeom prst="rect">
            <a:avLst/>
          </a:prstGeom>
          <a:noFill/>
          <a:ln w="63500" cap="flat" cmpd="sng" algn="ctr">
            <a:solidFill>
              <a:srgbClr val="CC00CC"/>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cxnSp>
        <p:nvCxnSpPr>
          <p:cNvPr id="69" name="Straight Arrow Connector 68"/>
          <p:cNvCxnSpPr/>
          <p:nvPr/>
        </p:nvCxnSpPr>
        <p:spPr bwMode="auto">
          <a:xfrm flipH="1" flipV="1">
            <a:off x="2526030" y="3048237"/>
            <a:ext cx="596334" cy="285849"/>
          </a:xfrm>
          <a:prstGeom prst="straightConnector1">
            <a:avLst/>
          </a:prstGeom>
          <a:solidFill>
            <a:schemeClr val="accent1"/>
          </a:solidFill>
          <a:ln w="38100" cap="flat" cmpd="sng" algn="ctr">
            <a:solidFill>
              <a:srgbClr val="CC00CC"/>
            </a:solidFill>
            <a:prstDash val="solid"/>
            <a:round/>
            <a:headEnd type="none" w="sm" len="sm"/>
            <a:tailEnd type="arrow" w="lg" len="med"/>
          </a:ln>
          <a:effectLst/>
        </p:spPr>
      </p:cxnSp>
      <p:sp>
        <p:nvSpPr>
          <p:cNvPr id="71" name="TextBox 70"/>
          <p:cNvSpPr txBox="1"/>
          <p:nvPr/>
        </p:nvSpPr>
        <p:spPr>
          <a:xfrm>
            <a:off x="635993" y="2140749"/>
            <a:ext cx="1960733" cy="2308324"/>
          </a:xfrm>
          <a:prstGeom prst="rect">
            <a:avLst/>
          </a:prstGeom>
          <a:noFill/>
        </p:spPr>
        <p:txBody>
          <a:bodyPr wrap="square" rtlCol="0">
            <a:spAutoFit/>
          </a:bodyPr>
          <a:lstStyle/>
          <a:p>
            <a:r>
              <a:rPr lang="en-US" sz="1600" b="1" dirty="0" err="1">
                <a:latin typeface="Calibri" pitchFamily="34" charset="0"/>
                <a:cs typeface="Calibri" pitchFamily="34" charset="0"/>
              </a:rPr>
              <a:t>Zr</a:t>
            </a:r>
            <a:r>
              <a:rPr lang="en-US" sz="1600" b="1" dirty="0">
                <a:latin typeface="Calibri" pitchFamily="34" charset="0"/>
                <a:cs typeface="Calibri" pitchFamily="34" charset="0"/>
              </a:rPr>
              <a:t>, </a:t>
            </a:r>
            <a:r>
              <a:rPr lang="en-US" sz="1600" b="1" dirty="0" err="1">
                <a:latin typeface="Calibri" pitchFamily="34" charset="0"/>
                <a:cs typeface="Calibri" pitchFamily="34" charset="0"/>
              </a:rPr>
              <a:t>Hf</a:t>
            </a:r>
            <a:r>
              <a:rPr lang="en-US" sz="1600" b="1" dirty="0">
                <a:latin typeface="Calibri" pitchFamily="34" charset="0"/>
                <a:cs typeface="Calibri" pitchFamily="34" charset="0"/>
              </a:rPr>
              <a:t>:</a:t>
            </a:r>
            <a:r>
              <a:rPr lang="en-US" sz="1600" dirty="0">
                <a:latin typeface="Calibri" pitchFamily="34" charset="0"/>
                <a:cs typeface="Calibri" pitchFamily="34" charset="0"/>
              </a:rPr>
              <a:t> </a:t>
            </a:r>
            <a:r>
              <a:rPr lang="en-US" sz="1600" i="1" dirty="0">
                <a:latin typeface="Calibri" pitchFamily="34" charset="0"/>
                <a:cs typeface="Calibri" pitchFamily="34" charset="0"/>
              </a:rPr>
              <a:t>they could preserve high E</a:t>
            </a:r>
            <a:r>
              <a:rPr lang="en-US" sz="1600" i="1" baseline="-25000" dirty="0">
                <a:latin typeface="Calibri" pitchFamily="34" charset="0"/>
                <a:cs typeface="Calibri" pitchFamily="34" charset="0"/>
              </a:rPr>
              <a:t>G</a:t>
            </a:r>
            <a:r>
              <a:rPr lang="en-US" sz="1600" i="1" dirty="0">
                <a:latin typeface="Calibri" pitchFamily="34" charset="0"/>
                <a:cs typeface="Calibri" pitchFamily="34" charset="0"/>
              </a:rPr>
              <a:t> (thus V</a:t>
            </a:r>
            <a:r>
              <a:rPr lang="en-US" sz="1600" i="1" baseline="-25000" dirty="0">
                <a:latin typeface="Calibri" pitchFamily="34" charset="0"/>
                <a:cs typeface="Calibri" pitchFamily="34" charset="0"/>
              </a:rPr>
              <a:t>T</a:t>
            </a:r>
            <a:r>
              <a:rPr lang="en-US" sz="1600" i="1" dirty="0">
                <a:latin typeface="Calibri" pitchFamily="34" charset="0"/>
                <a:cs typeface="Calibri" pitchFamily="34" charset="0"/>
              </a:rPr>
              <a:t>), when compared with the homologous </a:t>
            </a:r>
            <a:r>
              <a:rPr lang="en-US" sz="1600" i="1" dirty="0" smtClean="0">
                <a:latin typeface="Calibri" pitchFamily="34" charset="0"/>
                <a:cs typeface="Calibri" pitchFamily="34" charset="0"/>
              </a:rPr>
              <a:t>oxides.</a:t>
            </a:r>
          </a:p>
          <a:p>
            <a:r>
              <a:rPr lang="en-US" sz="1600" i="1" dirty="0" smtClean="0">
                <a:latin typeface="Calibri" pitchFamily="34" charset="0"/>
                <a:cs typeface="Calibri" pitchFamily="34" charset="0"/>
              </a:rPr>
              <a:t>Y under scrutiny with ab-initio simulation</a:t>
            </a:r>
            <a:r>
              <a:rPr lang="en-US" sz="1600" i="1" dirty="0" smtClean="0">
                <a:latin typeface="Calibri" pitchFamily="34" charset="0"/>
                <a:cs typeface="Calibri" pitchFamily="34" charset="0"/>
              </a:rPr>
              <a:t>.</a:t>
            </a:r>
            <a:endParaRPr lang="en-US" sz="1600" i="1" dirty="0" smtClean="0">
              <a:solidFill>
                <a:srgbClr val="FF0000"/>
              </a:solidFill>
              <a:latin typeface="Calibri" pitchFamily="34" charset="0"/>
              <a:cs typeface="Calibri" pitchFamily="34" charset="0"/>
            </a:endParaRPr>
          </a:p>
          <a:p>
            <a:r>
              <a:rPr lang="en-US" sz="1600" i="1" dirty="0" smtClean="0">
                <a:solidFill>
                  <a:srgbClr val="FF0000"/>
                </a:solidFill>
                <a:latin typeface="Calibri" pitchFamily="34" charset="0"/>
                <a:cs typeface="Calibri" pitchFamily="34" charset="0"/>
              </a:rPr>
              <a:t>We recognize a value in trying these!</a:t>
            </a:r>
            <a:endParaRPr lang="en-US" sz="1600" dirty="0">
              <a:solidFill>
                <a:srgbClr val="FF0000"/>
              </a:solidFill>
              <a:latin typeface="Calibri" pitchFamily="34" charset="0"/>
              <a:cs typeface="Calibri" pitchFamily="34" charset="0"/>
            </a:endParaRPr>
          </a:p>
        </p:txBody>
      </p:sp>
      <p:sp>
        <p:nvSpPr>
          <p:cNvPr id="33" name="Rectangle 32"/>
          <p:cNvSpPr>
            <a:spLocks noChangeAspect="1"/>
          </p:cNvSpPr>
          <p:nvPr/>
        </p:nvSpPr>
        <p:spPr bwMode="auto">
          <a:xfrm>
            <a:off x="3158058" y="3194003"/>
            <a:ext cx="587597" cy="542255"/>
          </a:xfrm>
          <a:prstGeom prst="rect">
            <a:avLst/>
          </a:prstGeom>
          <a:noFill/>
          <a:ln w="63500" cap="flat" cmpd="sng" algn="ctr">
            <a:solidFill>
              <a:srgbClr val="CC00CC"/>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Tree>
    <p:extLst>
      <p:ext uri="{BB962C8B-B14F-4D97-AF65-F5344CB8AC3E}">
        <p14:creationId xmlns:p14="http://schemas.microsoft.com/office/powerpoint/2010/main" val="18757026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Forward-looking SD: what better than Si-SAG?</a:t>
            </a:r>
            <a:endParaRPr lang="en-US" dirty="0"/>
          </a:p>
        </p:txBody>
      </p:sp>
      <p:sp>
        <p:nvSpPr>
          <p:cNvPr id="4" name="Date Placeholder 3"/>
          <p:cNvSpPr>
            <a:spLocks noGrp="1"/>
          </p:cNvSpPr>
          <p:nvPr>
            <p:ph type="dt" sz="half" idx="2"/>
          </p:nvPr>
        </p:nvSpPr>
        <p:spPr/>
        <p:txBody>
          <a:bodyPr/>
          <a:lstStyle/>
          <a:p>
            <a:r>
              <a:rPr lang="en-US" smtClean="0"/>
              <a:t>|  </a:t>
            </a:r>
            <a:fld id="{F55C824C-5440-421F-B1ED-9166A1D48D51}" type="datetime4">
              <a:rPr lang="en-US" smtClean="0"/>
              <a:pPr/>
              <a:t>June 16, 2016</a:t>
            </a:fld>
            <a:endParaRPr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8</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dirty="0"/>
          </a:p>
        </p:txBody>
      </p:sp>
      <p:pic>
        <p:nvPicPr>
          <p:cNvPr id="8" name="Picture 3"/>
          <p:cNvPicPr>
            <a:picLocks noChangeAspect="1" noChangeArrowheads="1"/>
          </p:cNvPicPr>
          <p:nvPr/>
        </p:nvPicPr>
        <p:blipFill rotWithShape="1">
          <a:blip r:embed="rId2" cstate="print"/>
          <a:srcRect l="25905"/>
          <a:stretch/>
        </p:blipFill>
        <p:spPr bwMode="auto">
          <a:xfrm>
            <a:off x="8861711" y="1845635"/>
            <a:ext cx="2404943" cy="4022682"/>
          </a:xfrm>
          <a:prstGeom prst="rect">
            <a:avLst/>
          </a:prstGeom>
          <a:noFill/>
          <a:ln w="9525">
            <a:noFill/>
            <a:miter lim="800000"/>
            <a:headEnd/>
            <a:tailEnd/>
          </a:ln>
        </p:spPr>
      </p:pic>
      <p:sp>
        <p:nvSpPr>
          <p:cNvPr id="11" name="TextBox 10"/>
          <p:cNvSpPr txBox="1"/>
          <p:nvPr/>
        </p:nvSpPr>
        <p:spPr>
          <a:xfrm>
            <a:off x="6055635" y="3215179"/>
            <a:ext cx="1482989" cy="430887"/>
          </a:xfrm>
          <a:prstGeom prst="rect">
            <a:avLst/>
          </a:prstGeom>
          <a:noFill/>
        </p:spPr>
        <p:txBody>
          <a:bodyPr wrap="square" rtlCol="0">
            <a:spAutoFit/>
          </a:bodyPr>
          <a:lstStyle/>
          <a:p>
            <a:r>
              <a:rPr lang="en-US" sz="2200" b="1" dirty="0" smtClean="0">
                <a:solidFill>
                  <a:srgbClr val="FFC000"/>
                </a:solidFill>
                <a:latin typeface="+mj-lt"/>
              </a:rPr>
              <a:t>Al-SAG</a:t>
            </a:r>
            <a:endParaRPr lang="en-US" sz="2200" b="1" dirty="0">
              <a:solidFill>
                <a:srgbClr val="FFC000"/>
              </a:solidFill>
              <a:latin typeface="+mj-lt"/>
            </a:endParaRPr>
          </a:p>
        </p:txBody>
      </p:sp>
      <p:sp>
        <p:nvSpPr>
          <p:cNvPr id="13" name="TextBox 12"/>
          <p:cNvSpPr txBox="1"/>
          <p:nvPr/>
        </p:nvSpPr>
        <p:spPr>
          <a:xfrm>
            <a:off x="8008057" y="1352641"/>
            <a:ext cx="3309026" cy="400110"/>
          </a:xfrm>
          <a:prstGeom prst="rect">
            <a:avLst/>
          </a:prstGeom>
          <a:noFill/>
        </p:spPr>
        <p:txBody>
          <a:bodyPr wrap="square" rtlCol="0">
            <a:spAutoFit/>
          </a:bodyPr>
          <a:lstStyle/>
          <a:p>
            <a:r>
              <a:rPr lang="en-US" sz="2000" dirty="0" smtClean="0">
                <a:solidFill>
                  <a:prstClr val="black"/>
                </a:solidFill>
                <a:latin typeface="+mj-lt"/>
                <a:cs typeface="Calibri" pitchFamily="34" charset="0"/>
              </a:rPr>
              <a:t>Periodic table opportunities</a:t>
            </a:r>
            <a:endParaRPr lang="en-US" sz="2000" dirty="0">
              <a:solidFill>
                <a:prstClr val="black"/>
              </a:solidFill>
              <a:latin typeface="+mj-lt"/>
              <a:cs typeface="Calibri" pitchFamily="34" charset="0"/>
            </a:endParaRPr>
          </a:p>
        </p:txBody>
      </p:sp>
      <p:grpSp>
        <p:nvGrpSpPr>
          <p:cNvPr id="14" name="Group 13"/>
          <p:cNvGrpSpPr/>
          <p:nvPr/>
        </p:nvGrpSpPr>
        <p:grpSpPr>
          <a:xfrm>
            <a:off x="7946274" y="1757240"/>
            <a:ext cx="3315553" cy="4097275"/>
            <a:chOff x="5693181" y="1343545"/>
            <a:chExt cx="3315553" cy="4097275"/>
          </a:xfrm>
        </p:grpSpPr>
        <p:pic>
          <p:nvPicPr>
            <p:cNvPr id="15" name="Picture 3"/>
            <p:cNvPicPr>
              <a:picLocks noChangeAspect="1" noChangeArrowheads="1"/>
            </p:cNvPicPr>
            <p:nvPr/>
          </p:nvPicPr>
          <p:blipFill>
            <a:blip r:embed="rId2" cstate="print"/>
            <a:srcRect l="1021"/>
            <a:stretch>
              <a:fillRect/>
            </a:stretch>
          </p:blipFill>
          <p:spPr bwMode="auto">
            <a:xfrm>
              <a:off x="5796133" y="1418138"/>
              <a:ext cx="3212601" cy="4022682"/>
            </a:xfrm>
            <a:prstGeom prst="rect">
              <a:avLst/>
            </a:prstGeom>
            <a:noFill/>
            <a:ln w="9525">
              <a:noFill/>
              <a:miter lim="800000"/>
              <a:headEnd/>
              <a:tailEnd/>
            </a:ln>
          </p:spPr>
        </p:pic>
        <p:sp>
          <p:nvSpPr>
            <p:cNvPr id="16" name="TextBox 15"/>
            <p:cNvSpPr txBox="1"/>
            <p:nvPr/>
          </p:nvSpPr>
          <p:spPr>
            <a:xfrm>
              <a:off x="5693181" y="1343545"/>
              <a:ext cx="1214525" cy="338554"/>
            </a:xfrm>
            <a:prstGeom prst="rect">
              <a:avLst/>
            </a:prstGeom>
            <a:solidFill>
              <a:schemeClr val="bg1"/>
            </a:solidFill>
          </p:spPr>
          <p:txBody>
            <a:bodyPr wrap="square" rtlCol="0">
              <a:spAutoFit/>
            </a:bodyPr>
            <a:lstStyle/>
            <a:p>
              <a:r>
                <a:rPr lang="en-US" sz="1600" b="1" dirty="0" smtClean="0">
                  <a:solidFill>
                    <a:prstClr val="black"/>
                  </a:solidFill>
                </a:rPr>
                <a:t>Group III</a:t>
              </a:r>
              <a:endParaRPr lang="en-US" sz="1600" b="1" dirty="0">
                <a:solidFill>
                  <a:prstClr val="black"/>
                </a:solidFill>
              </a:endParaRPr>
            </a:p>
          </p:txBody>
        </p:sp>
      </p:grpSp>
      <p:grpSp>
        <p:nvGrpSpPr>
          <p:cNvPr id="17" name="Group 23"/>
          <p:cNvGrpSpPr/>
          <p:nvPr/>
        </p:nvGrpSpPr>
        <p:grpSpPr>
          <a:xfrm>
            <a:off x="5669337" y="5207808"/>
            <a:ext cx="3173632" cy="1065619"/>
            <a:chOff x="3416244" y="4743268"/>
            <a:chExt cx="3173632" cy="1065619"/>
          </a:xfrm>
        </p:grpSpPr>
        <p:sp>
          <p:nvSpPr>
            <p:cNvPr id="18" name="Oval 17"/>
            <p:cNvSpPr/>
            <p:nvPr/>
          </p:nvSpPr>
          <p:spPr>
            <a:xfrm>
              <a:off x="5846404" y="4743268"/>
              <a:ext cx="743472" cy="415817"/>
            </a:xfrm>
            <a:prstGeom prst="ellipse">
              <a:avLst/>
            </a:prstGeom>
            <a:noFill/>
            <a:ln w="698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19" name="Straight Arrow Connector 18"/>
            <p:cNvCxnSpPr/>
            <p:nvPr/>
          </p:nvCxnSpPr>
          <p:spPr>
            <a:xfrm flipH="1">
              <a:off x="5288214" y="4931696"/>
              <a:ext cx="540743" cy="74619"/>
            </a:xfrm>
            <a:prstGeom prst="straightConnector1">
              <a:avLst/>
            </a:prstGeom>
            <a:ln w="31750">
              <a:solidFill>
                <a:srgbClr val="92D050"/>
              </a:solidFill>
              <a:tailEnd type="arrow" w="lg" len="med"/>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3416244" y="5174867"/>
              <a:ext cx="2333893" cy="634020"/>
            </a:xfrm>
            <a:prstGeom prst="rect">
              <a:avLst/>
            </a:prstGeom>
          </p:spPr>
          <p:txBody>
            <a:bodyPr wrap="square">
              <a:spAutoFit/>
            </a:bodyPr>
            <a:lstStyle/>
            <a:p>
              <a:pPr>
                <a:lnSpc>
                  <a:spcPct val="110000"/>
                </a:lnSpc>
              </a:pPr>
              <a:r>
                <a:rPr lang="en-US" sz="1600" dirty="0" smtClean="0">
                  <a:cs typeface="Calibri" pitchFamily="34" charset="0"/>
                </a:rPr>
                <a:t>It gave VERY good drift results on CLV in F14</a:t>
              </a:r>
            </a:p>
          </p:txBody>
        </p:sp>
      </p:grpSp>
      <p:sp>
        <p:nvSpPr>
          <p:cNvPr id="21" name="Rectangle 20"/>
          <p:cNvSpPr/>
          <p:nvPr/>
        </p:nvSpPr>
        <p:spPr>
          <a:xfrm>
            <a:off x="898511" y="5159304"/>
            <a:ext cx="3909773" cy="988284"/>
          </a:xfrm>
          <a:prstGeom prst="rect">
            <a:avLst/>
          </a:prstGeom>
          <a:noFill/>
        </p:spPr>
        <p:txBody>
          <a:bodyPr wrap="square">
            <a:spAutoFit/>
          </a:bodyPr>
          <a:lstStyle/>
          <a:p>
            <a:pPr>
              <a:lnSpc>
                <a:spcPct val="120000"/>
              </a:lnSpc>
            </a:pPr>
            <a:r>
              <a:rPr lang="en-US" sz="1600" b="1" i="1" u="sng" dirty="0" smtClean="0">
                <a:solidFill>
                  <a:srgbClr val="FF0000"/>
                </a:solidFill>
                <a:latin typeface="+mj-lt"/>
                <a:cs typeface="Calibri" pitchFamily="34" charset="0"/>
              </a:rPr>
              <a:t>Status:</a:t>
            </a:r>
            <a:r>
              <a:rPr lang="en-US" sz="1600" dirty="0" smtClean="0">
                <a:solidFill>
                  <a:prstClr val="black"/>
                </a:solidFill>
                <a:latin typeface="+mj-lt"/>
                <a:cs typeface="Calibri" pitchFamily="34" charset="0"/>
              </a:rPr>
              <a:t> Targets enabling the </a:t>
            </a:r>
            <a:r>
              <a:rPr lang="en-US" sz="1600" dirty="0" err="1" smtClean="0">
                <a:solidFill>
                  <a:prstClr val="black"/>
                </a:solidFill>
                <a:latin typeface="+mj-lt"/>
                <a:cs typeface="Calibri" pitchFamily="34" charset="0"/>
              </a:rPr>
              <a:t>III</a:t>
            </a:r>
            <a:r>
              <a:rPr lang="en-US" sz="1600" baseline="30000" dirty="0" err="1" smtClean="0">
                <a:solidFill>
                  <a:prstClr val="black"/>
                </a:solidFill>
                <a:latin typeface="+mj-lt"/>
                <a:cs typeface="Calibri" pitchFamily="34" charset="0"/>
              </a:rPr>
              <a:t>rd</a:t>
            </a:r>
            <a:r>
              <a:rPr lang="en-US" sz="1600" dirty="0" smtClean="0">
                <a:solidFill>
                  <a:prstClr val="black"/>
                </a:solidFill>
                <a:latin typeface="+mj-lt"/>
                <a:cs typeface="Calibri" pitchFamily="34" charset="0"/>
              </a:rPr>
              <a:t> Group-SAG campaigns have been purchased (In-SAG, B-SAG, Al-SAG, Ga-SAG)</a:t>
            </a:r>
          </a:p>
        </p:txBody>
      </p:sp>
      <p:grpSp>
        <p:nvGrpSpPr>
          <p:cNvPr id="22" name="Group 21"/>
          <p:cNvGrpSpPr/>
          <p:nvPr/>
        </p:nvGrpSpPr>
        <p:grpSpPr>
          <a:xfrm>
            <a:off x="6086555" y="1669395"/>
            <a:ext cx="2736013" cy="1278765"/>
            <a:chOff x="3833462" y="633680"/>
            <a:chExt cx="2736013" cy="1278765"/>
          </a:xfrm>
        </p:grpSpPr>
        <p:sp>
          <p:nvSpPr>
            <p:cNvPr id="23" name="TextBox 22"/>
            <p:cNvSpPr txBox="1"/>
            <p:nvPr/>
          </p:nvSpPr>
          <p:spPr>
            <a:xfrm>
              <a:off x="3833462" y="999543"/>
              <a:ext cx="1708711" cy="830997"/>
            </a:xfrm>
            <a:prstGeom prst="rect">
              <a:avLst/>
            </a:prstGeom>
            <a:noFill/>
          </p:spPr>
          <p:txBody>
            <a:bodyPr wrap="square" rtlCol="0">
              <a:spAutoFit/>
            </a:bodyPr>
            <a:lstStyle/>
            <a:p>
              <a:r>
                <a:rPr lang="en-US" sz="1600" dirty="0" smtClean="0">
                  <a:cs typeface="Calibri" pitchFamily="34" charset="0"/>
                </a:rPr>
                <a:t>Insulating: it could prevent leakage issues</a:t>
              </a:r>
              <a:endParaRPr lang="en-US" sz="1600" baseline="-25000" dirty="0">
                <a:cs typeface="Calibri" pitchFamily="34" charset="0"/>
              </a:endParaRPr>
            </a:p>
          </p:txBody>
        </p:sp>
        <p:grpSp>
          <p:nvGrpSpPr>
            <p:cNvPr id="24" name="Group 23"/>
            <p:cNvGrpSpPr/>
            <p:nvPr/>
          </p:nvGrpSpPr>
          <p:grpSpPr>
            <a:xfrm>
              <a:off x="3836867" y="633680"/>
              <a:ext cx="2732608" cy="1278765"/>
              <a:chOff x="3836867" y="633680"/>
              <a:chExt cx="2732608" cy="1278765"/>
            </a:xfrm>
          </p:grpSpPr>
          <p:grpSp>
            <p:nvGrpSpPr>
              <p:cNvPr id="25" name="Group 22"/>
              <p:cNvGrpSpPr/>
              <p:nvPr/>
            </p:nvGrpSpPr>
            <p:grpSpPr>
              <a:xfrm>
                <a:off x="3836867" y="633680"/>
                <a:ext cx="2732608" cy="1278765"/>
                <a:chOff x="3805694" y="1192386"/>
                <a:chExt cx="2732608" cy="1278765"/>
              </a:xfrm>
            </p:grpSpPr>
            <p:sp>
              <p:nvSpPr>
                <p:cNvPr id="27" name="TextBox 26"/>
                <p:cNvSpPr txBox="1"/>
                <p:nvPr/>
              </p:nvSpPr>
              <p:spPr>
                <a:xfrm>
                  <a:off x="3805694" y="1192386"/>
                  <a:ext cx="1208510" cy="430887"/>
                </a:xfrm>
                <a:prstGeom prst="rect">
                  <a:avLst/>
                </a:prstGeom>
                <a:noFill/>
              </p:spPr>
              <p:txBody>
                <a:bodyPr wrap="square" rtlCol="0">
                  <a:spAutoFit/>
                </a:bodyPr>
                <a:lstStyle/>
                <a:p>
                  <a:r>
                    <a:rPr lang="en-US" sz="2200" b="1" dirty="0" smtClean="0">
                      <a:solidFill>
                        <a:srgbClr val="FF66CC"/>
                      </a:solidFill>
                      <a:latin typeface="+mj-lt"/>
                    </a:rPr>
                    <a:t>B-SAG</a:t>
                  </a:r>
                  <a:endParaRPr lang="en-US" sz="2200" b="1" dirty="0">
                    <a:solidFill>
                      <a:srgbClr val="FF66CC"/>
                    </a:solidFill>
                    <a:latin typeface="+mj-lt"/>
                  </a:endParaRPr>
                </a:p>
              </p:txBody>
            </p:sp>
            <p:sp>
              <p:nvSpPr>
                <p:cNvPr id="28" name="Oval 27"/>
                <p:cNvSpPr/>
                <p:nvPr/>
              </p:nvSpPr>
              <p:spPr bwMode="auto">
                <a:xfrm>
                  <a:off x="5847012" y="1835609"/>
                  <a:ext cx="691290" cy="635542"/>
                </a:xfrm>
                <a:prstGeom prst="ellipse">
                  <a:avLst/>
                </a:prstGeom>
                <a:noFill/>
                <a:ln w="69850" cap="flat" cmpd="sng" algn="ctr">
                  <a:solidFill>
                    <a:srgbClr val="FF66CC"/>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smtClean="0">
                    <a:solidFill>
                      <a:prstClr val="black"/>
                    </a:solidFill>
                    <a:latin typeface="Times New Roman" pitchFamily="18" charset="0"/>
                    <a:cs typeface="Arial" charset="0"/>
                  </a:endParaRPr>
                </a:p>
              </p:txBody>
            </p:sp>
          </p:grpSp>
          <p:cxnSp>
            <p:nvCxnSpPr>
              <p:cNvPr id="26" name="Straight Arrow Connector 25"/>
              <p:cNvCxnSpPr/>
              <p:nvPr/>
            </p:nvCxnSpPr>
            <p:spPr>
              <a:xfrm flipH="1" flipV="1">
                <a:off x="5330489" y="1207702"/>
                <a:ext cx="547696" cy="246372"/>
              </a:xfrm>
              <a:prstGeom prst="straightConnector1">
                <a:avLst/>
              </a:prstGeom>
              <a:ln w="31750">
                <a:solidFill>
                  <a:srgbClr val="FF33CC"/>
                </a:solidFill>
                <a:tailEnd type="arrow" w="lg" len="med"/>
              </a:ln>
            </p:spPr>
            <p:style>
              <a:lnRef idx="1">
                <a:schemeClr val="accent1"/>
              </a:lnRef>
              <a:fillRef idx="0">
                <a:schemeClr val="accent1"/>
              </a:fillRef>
              <a:effectRef idx="0">
                <a:schemeClr val="accent1"/>
              </a:effectRef>
              <a:fontRef idx="minor">
                <a:schemeClr val="tx1"/>
              </a:fontRef>
            </p:style>
          </p:cxnSp>
        </p:grpSp>
      </p:grpSp>
      <p:cxnSp>
        <p:nvCxnSpPr>
          <p:cNvPr id="50" name="Straight Arrow Connector 49"/>
          <p:cNvCxnSpPr/>
          <p:nvPr/>
        </p:nvCxnSpPr>
        <p:spPr>
          <a:xfrm flipH="1" flipV="1">
            <a:off x="7238893" y="3430623"/>
            <a:ext cx="873526" cy="5742"/>
          </a:xfrm>
          <a:prstGeom prst="straightConnector1">
            <a:avLst/>
          </a:prstGeom>
          <a:ln w="31750">
            <a:solidFill>
              <a:srgbClr val="FFC000"/>
            </a:solidFill>
            <a:tailEnd type="arrow" w="lg" len="med"/>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6065924" y="3618221"/>
            <a:ext cx="1874650" cy="830997"/>
          </a:xfrm>
          <a:prstGeom prst="rect">
            <a:avLst/>
          </a:prstGeom>
          <a:noFill/>
        </p:spPr>
        <p:txBody>
          <a:bodyPr wrap="square" rtlCol="0">
            <a:spAutoFit/>
          </a:bodyPr>
          <a:lstStyle/>
          <a:p>
            <a:r>
              <a:rPr lang="en-US" sz="1600" dirty="0" smtClean="0">
                <a:cs typeface="Calibri" pitchFamily="34" charset="0"/>
              </a:rPr>
              <a:t>It could facilitate integration (see PM lesson)</a:t>
            </a:r>
            <a:endParaRPr lang="en-US" sz="1600" dirty="0">
              <a:cs typeface="Calibri" pitchFamily="34" charset="0"/>
            </a:endParaRPr>
          </a:p>
        </p:txBody>
      </p:sp>
      <p:sp>
        <p:nvSpPr>
          <p:cNvPr id="54" name="Rectangle 53"/>
          <p:cNvSpPr/>
          <p:nvPr/>
        </p:nvSpPr>
        <p:spPr>
          <a:xfrm>
            <a:off x="898511" y="1414573"/>
            <a:ext cx="3473612" cy="1606594"/>
          </a:xfrm>
          <a:prstGeom prst="rect">
            <a:avLst/>
          </a:prstGeom>
        </p:spPr>
        <p:txBody>
          <a:bodyPr wrap="square">
            <a:spAutoFit/>
          </a:bodyPr>
          <a:lstStyle/>
          <a:p>
            <a:pPr>
              <a:lnSpc>
                <a:spcPct val="120000"/>
              </a:lnSpc>
            </a:pPr>
            <a:r>
              <a:rPr lang="en-US" sz="1600" b="1" i="1" u="sng" dirty="0" smtClean="0">
                <a:solidFill>
                  <a:srgbClr val="FF0000"/>
                </a:solidFill>
                <a:cs typeface="Calibri" pitchFamily="34" charset="0"/>
              </a:rPr>
              <a:t>Strategy:</a:t>
            </a:r>
            <a:r>
              <a:rPr lang="en-US" sz="1600" b="1" i="1" dirty="0" smtClean="0">
                <a:solidFill>
                  <a:srgbClr val="FF0000"/>
                </a:solidFill>
                <a:cs typeface="Calibri" pitchFamily="34" charset="0"/>
              </a:rPr>
              <a:t> </a:t>
            </a:r>
            <a:r>
              <a:rPr lang="en-US" sz="1600" dirty="0" err="1" smtClean="0"/>
              <a:t>III</a:t>
            </a:r>
            <a:r>
              <a:rPr lang="en-US" sz="1600" baseline="30000" dirty="0" err="1" smtClean="0"/>
              <a:t>rd</a:t>
            </a:r>
            <a:r>
              <a:rPr lang="en-US" sz="1600" dirty="0" smtClean="0"/>
              <a:t> Gr. Elements: Boron, </a:t>
            </a:r>
            <a:r>
              <a:rPr lang="en-US" sz="1600" dirty="0"/>
              <a:t>Aluminum, Gallium, Indium are expected to </a:t>
            </a:r>
            <a:r>
              <a:rPr lang="en-US" sz="1600" dirty="0" smtClean="0"/>
              <a:t>form </a:t>
            </a:r>
            <a:r>
              <a:rPr lang="en-US" sz="1600" dirty="0"/>
              <a:t>III Group-centered tetrahedron. </a:t>
            </a:r>
            <a:endParaRPr lang="en-US" sz="1600" dirty="0" smtClean="0"/>
          </a:p>
          <a:p>
            <a:pPr>
              <a:lnSpc>
                <a:spcPct val="120000"/>
              </a:lnSpc>
            </a:pPr>
            <a:r>
              <a:rPr lang="en-US" sz="1600" dirty="0" smtClean="0"/>
              <a:t>Preferred </a:t>
            </a:r>
            <a:r>
              <a:rPr lang="en-US" sz="1600" dirty="0"/>
              <a:t>bonding scheme </a:t>
            </a:r>
            <a:r>
              <a:rPr lang="en-US" sz="1600" dirty="0" smtClean="0"/>
              <a:t>as for </a:t>
            </a:r>
            <a:r>
              <a:rPr lang="en-US" sz="1600" dirty="0"/>
              <a:t>Si.</a:t>
            </a:r>
          </a:p>
        </p:txBody>
      </p:sp>
      <p:sp>
        <p:nvSpPr>
          <p:cNvPr id="55" name="TextBox 54"/>
          <p:cNvSpPr txBox="1"/>
          <p:nvPr/>
        </p:nvSpPr>
        <p:spPr>
          <a:xfrm>
            <a:off x="982267" y="3054789"/>
            <a:ext cx="2343999" cy="960263"/>
          </a:xfrm>
          <a:prstGeom prst="rect">
            <a:avLst/>
          </a:prstGeom>
          <a:noFill/>
        </p:spPr>
        <p:txBody>
          <a:bodyPr wrap="square" lIns="0" tIns="0" rIns="0" bIns="0" rtlCol="0">
            <a:spAutoFit/>
          </a:bodyPr>
          <a:lstStyle/>
          <a:p>
            <a:pPr>
              <a:lnSpc>
                <a:spcPct val="130000"/>
              </a:lnSpc>
            </a:pPr>
            <a:r>
              <a:rPr lang="en-US" sz="1600" i="1" u="sng" dirty="0" smtClean="0"/>
              <a:t>Bond dissociation energy:</a:t>
            </a:r>
            <a:endParaRPr lang="en-US" sz="1600" i="1" u="sng" dirty="0" smtClean="0">
              <a:latin typeface="+mj-lt"/>
            </a:endParaRPr>
          </a:p>
          <a:p>
            <a:pPr>
              <a:lnSpc>
                <a:spcPct val="130000"/>
              </a:lnSpc>
            </a:pPr>
            <a:r>
              <a:rPr lang="en-US" sz="1600" dirty="0" smtClean="0">
                <a:latin typeface="+mj-lt"/>
              </a:rPr>
              <a:t>Al-Se: 318 </a:t>
            </a:r>
            <a:r>
              <a:rPr lang="en-US" sz="1600" i="1" dirty="0"/>
              <a:t>kJ mol</a:t>
            </a:r>
            <a:r>
              <a:rPr lang="en-US" sz="1600" i="1" baseline="30000" dirty="0"/>
              <a:t>-1</a:t>
            </a:r>
            <a:endParaRPr lang="en-US" sz="1600" dirty="0">
              <a:latin typeface="+mj-lt"/>
            </a:endParaRPr>
          </a:p>
          <a:p>
            <a:pPr>
              <a:lnSpc>
                <a:spcPct val="130000"/>
              </a:lnSpc>
            </a:pPr>
            <a:r>
              <a:rPr lang="en-US" sz="1600" dirty="0" smtClean="0">
                <a:latin typeface="+mj-lt"/>
              </a:rPr>
              <a:t>In-Se: 245 </a:t>
            </a:r>
            <a:r>
              <a:rPr lang="en-US" sz="1600" i="1" dirty="0" smtClean="0">
                <a:latin typeface="+mj-lt"/>
              </a:rPr>
              <a:t>kJ mol</a:t>
            </a:r>
            <a:r>
              <a:rPr lang="en-US" sz="1600" i="1" baseline="30000" dirty="0" smtClean="0">
                <a:latin typeface="+mj-lt"/>
              </a:rPr>
              <a:t>-1</a:t>
            </a:r>
            <a:endParaRPr lang="en-US" sz="1600" i="1" baseline="30000" dirty="0">
              <a:latin typeface="+mj-lt"/>
            </a:endParaRPr>
          </a:p>
        </p:txBody>
      </p:sp>
      <p:sp>
        <p:nvSpPr>
          <p:cNvPr id="56" name="Oval 55"/>
          <p:cNvSpPr/>
          <p:nvPr/>
        </p:nvSpPr>
        <p:spPr>
          <a:xfrm>
            <a:off x="8134138" y="3225283"/>
            <a:ext cx="640340" cy="546766"/>
          </a:xfrm>
          <a:prstGeom prst="ellipse">
            <a:avLst/>
          </a:prstGeom>
          <a:noFill/>
          <a:ln w="698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0" name="TextBox 59"/>
          <p:cNvSpPr txBox="1"/>
          <p:nvPr/>
        </p:nvSpPr>
        <p:spPr>
          <a:xfrm>
            <a:off x="971846" y="4033178"/>
            <a:ext cx="3252702" cy="960263"/>
          </a:xfrm>
          <a:prstGeom prst="rect">
            <a:avLst/>
          </a:prstGeom>
          <a:noFill/>
        </p:spPr>
        <p:txBody>
          <a:bodyPr wrap="square" lIns="0" tIns="0" rIns="0" bIns="0" rtlCol="0">
            <a:spAutoFit/>
          </a:bodyPr>
          <a:lstStyle/>
          <a:p>
            <a:pPr>
              <a:lnSpc>
                <a:spcPct val="130000"/>
              </a:lnSpc>
            </a:pPr>
            <a:r>
              <a:rPr lang="en-US" sz="1600" dirty="0" smtClean="0"/>
              <a:t>They could be stable </a:t>
            </a:r>
            <a:r>
              <a:rPr lang="en-US" sz="1600" dirty="0"/>
              <a:t>enough</a:t>
            </a:r>
            <a:r>
              <a:rPr lang="en-US" sz="1600" dirty="0" smtClean="0"/>
              <a:t>…</a:t>
            </a:r>
            <a:endParaRPr lang="en-US" sz="1600" dirty="0" smtClean="0">
              <a:latin typeface="+mj-lt"/>
            </a:endParaRPr>
          </a:p>
          <a:p>
            <a:pPr>
              <a:lnSpc>
                <a:spcPct val="130000"/>
              </a:lnSpc>
            </a:pPr>
            <a:r>
              <a:rPr lang="en-US" sz="1600" dirty="0" smtClean="0">
                <a:latin typeface="+mj-lt"/>
              </a:rPr>
              <a:t>Al</a:t>
            </a:r>
            <a:r>
              <a:rPr lang="en-US" sz="1600" baseline="-25000" dirty="0" smtClean="0">
                <a:latin typeface="+mj-lt"/>
              </a:rPr>
              <a:t>2</a:t>
            </a:r>
            <a:r>
              <a:rPr lang="en-US" sz="1600" dirty="0" smtClean="0">
                <a:latin typeface="+mj-lt"/>
              </a:rPr>
              <a:t>Se</a:t>
            </a:r>
            <a:r>
              <a:rPr lang="en-US" sz="1600" baseline="-25000" dirty="0" smtClean="0">
                <a:latin typeface="+mj-lt"/>
              </a:rPr>
              <a:t>3</a:t>
            </a:r>
            <a:r>
              <a:rPr lang="en-US" sz="1600" dirty="0" smtClean="0">
                <a:latin typeface="+mj-lt"/>
              </a:rPr>
              <a:t>: T</a:t>
            </a:r>
            <a:r>
              <a:rPr lang="en-US" sz="1600" baseline="-25000" dirty="0" smtClean="0">
                <a:latin typeface="+mj-lt"/>
              </a:rPr>
              <a:t>M</a:t>
            </a:r>
            <a:r>
              <a:rPr lang="en-US" sz="1600" dirty="0" smtClean="0">
                <a:latin typeface="+mj-lt"/>
              </a:rPr>
              <a:t> = 1220K, E</a:t>
            </a:r>
            <a:r>
              <a:rPr lang="en-US" sz="1600" baseline="-25000" dirty="0" smtClean="0">
                <a:latin typeface="+mj-lt"/>
              </a:rPr>
              <a:t>G</a:t>
            </a:r>
            <a:r>
              <a:rPr lang="en-US" sz="1600" dirty="0" smtClean="0">
                <a:latin typeface="+mj-lt"/>
              </a:rPr>
              <a:t> = 3.1 eV</a:t>
            </a:r>
            <a:endParaRPr lang="en-US" sz="1600" dirty="0">
              <a:latin typeface="+mj-lt"/>
            </a:endParaRPr>
          </a:p>
          <a:p>
            <a:pPr>
              <a:lnSpc>
                <a:spcPct val="130000"/>
              </a:lnSpc>
            </a:pPr>
            <a:r>
              <a:rPr lang="en-US" sz="1600" dirty="0" smtClean="0">
                <a:latin typeface="+mj-lt"/>
              </a:rPr>
              <a:t>In</a:t>
            </a:r>
            <a:r>
              <a:rPr lang="en-US" sz="1600" baseline="-25000" dirty="0" smtClean="0">
                <a:latin typeface="+mj-lt"/>
              </a:rPr>
              <a:t>2</a:t>
            </a:r>
            <a:r>
              <a:rPr lang="en-US" sz="1600" dirty="0" smtClean="0">
                <a:latin typeface="+mj-lt"/>
              </a:rPr>
              <a:t>Se</a:t>
            </a:r>
            <a:r>
              <a:rPr lang="en-US" sz="1600" baseline="-25000" dirty="0" smtClean="0">
                <a:latin typeface="+mj-lt"/>
              </a:rPr>
              <a:t>3</a:t>
            </a:r>
            <a:r>
              <a:rPr lang="en-US" sz="1600" dirty="0" smtClean="0">
                <a:latin typeface="+mj-lt"/>
              </a:rPr>
              <a:t>: T</a:t>
            </a:r>
            <a:r>
              <a:rPr lang="en-US" sz="1600" baseline="-25000" dirty="0" smtClean="0">
                <a:latin typeface="+mj-lt"/>
              </a:rPr>
              <a:t>M</a:t>
            </a:r>
            <a:r>
              <a:rPr lang="en-US" sz="1600" dirty="0" smtClean="0">
                <a:latin typeface="+mj-lt"/>
              </a:rPr>
              <a:t> = 933 K, E</a:t>
            </a:r>
            <a:r>
              <a:rPr lang="en-US" sz="1600" baseline="-25000" dirty="0" smtClean="0">
                <a:latin typeface="+mj-lt"/>
              </a:rPr>
              <a:t>G</a:t>
            </a:r>
            <a:r>
              <a:rPr lang="en-US" sz="1600" dirty="0" smtClean="0">
                <a:latin typeface="+mj-lt"/>
              </a:rPr>
              <a:t> =2.1 eV</a:t>
            </a:r>
            <a:endParaRPr lang="en-US" sz="1600" dirty="0">
              <a:latin typeface="+mj-lt"/>
            </a:endParaRPr>
          </a:p>
        </p:txBody>
      </p:sp>
      <p:sp>
        <p:nvSpPr>
          <p:cNvPr id="62" name="TextBox 61"/>
          <p:cNvSpPr txBox="1"/>
          <p:nvPr/>
        </p:nvSpPr>
        <p:spPr>
          <a:xfrm>
            <a:off x="6345195" y="5242099"/>
            <a:ext cx="1482989" cy="430887"/>
          </a:xfrm>
          <a:prstGeom prst="rect">
            <a:avLst/>
          </a:prstGeom>
          <a:noFill/>
        </p:spPr>
        <p:txBody>
          <a:bodyPr wrap="square" rtlCol="0">
            <a:spAutoFit/>
          </a:bodyPr>
          <a:lstStyle/>
          <a:p>
            <a:r>
              <a:rPr lang="en-US" sz="2200" b="1" dirty="0" smtClean="0">
                <a:solidFill>
                  <a:srgbClr val="92D050"/>
                </a:solidFill>
                <a:latin typeface="+mj-lt"/>
              </a:rPr>
              <a:t>In-SAG</a:t>
            </a:r>
            <a:endParaRPr lang="en-US" sz="2200" b="1" dirty="0">
              <a:solidFill>
                <a:srgbClr val="92D050"/>
              </a:solidFill>
              <a:latin typeface="+mj-lt"/>
            </a:endParaRPr>
          </a:p>
        </p:txBody>
      </p:sp>
      <p:sp>
        <p:nvSpPr>
          <p:cNvPr id="63" name="Text Placeholder 10"/>
          <p:cNvSpPr txBox="1">
            <a:spLocks/>
          </p:cNvSpPr>
          <p:nvPr/>
        </p:nvSpPr>
        <p:spPr>
          <a:xfrm>
            <a:off x="840874" y="871696"/>
            <a:ext cx="10375903" cy="597900"/>
          </a:xfrm>
          <a:prstGeom prst="rect">
            <a:avLst/>
          </a:prstGeom>
        </p:spPr>
        <p:txBody>
          <a:bodyPr/>
          <a:lst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marL="0" indent="0">
              <a:buNone/>
            </a:pPr>
            <a:r>
              <a:rPr lang="en-US" sz="2000" dirty="0" smtClean="0"/>
              <a:t>30s </a:t>
            </a:r>
            <a:r>
              <a:rPr lang="en-US" sz="2000" cap="all" dirty="0" smtClean="0"/>
              <a:t>PATHFINDING and SSM ORIENTED Optimization</a:t>
            </a:r>
            <a:endParaRPr lang="en-US" sz="2000" cap="all" dirty="0"/>
          </a:p>
        </p:txBody>
      </p:sp>
    </p:spTree>
    <p:extLst>
      <p:ext uri="{BB962C8B-B14F-4D97-AF65-F5344CB8AC3E}">
        <p14:creationId xmlns:p14="http://schemas.microsoft.com/office/powerpoint/2010/main" val="27419439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0984" y="-58540"/>
            <a:ext cx="10375902" cy="932313"/>
          </a:xfrm>
        </p:spPr>
        <p:txBody>
          <a:bodyPr/>
          <a:lstStyle/>
          <a:p>
            <a:r>
              <a:rPr lang="en-US" dirty="0" smtClean="0"/>
              <a:t>Scheduling sketch</a:t>
            </a:r>
            <a:endParaRPr lang="en-US" dirty="0"/>
          </a:p>
        </p:txBody>
      </p:sp>
      <p:sp>
        <p:nvSpPr>
          <p:cNvPr id="4" name="Date Placeholder 3"/>
          <p:cNvSpPr>
            <a:spLocks noGrp="1"/>
          </p:cNvSpPr>
          <p:nvPr>
            <p:ph type="dt" sz="half" idx="2"/>
          </p:nvPr>
        </p:nvSpPr>
        <p:spPr/>
        <p:txBody>
          <a:bodyPr/>
          <a:lstStyle/>
          <a:p>
            <a:r>
              <a:rPr lang="en-US" smtClean="0"/>
              <a:t>|  </a:t>
            </a:r>
            <a:fld id="{F55C824C-5440-421F-B1ED-9166A1D48D51}" type="datetime4">
              <a:rPr lang="en-US" smtClean="0"/>
              <a:pPr/>
              <a:t>June 16, 2016</a:t>
            </a:fld>
            <a:endParaRPr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9</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a:p>
        </p:txBody>
      </p:sp>
      <p:sp>
        <p:nvSpPr>
          <p:cNvPr id="34" name="Left Brace 33"/>
          <p:cNvSpPr/>
          <p:nvPr/>
        </p:nvSpPr>
        <p:spPr>
          <a:xfrm>
            <a:off x="729739" y="4320540"/>
            <a:ext cx="76199" cy="731758"/>
          </a:xfrm>
          <a:prstGeom prst="leftBrace">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5" name="TextBox 34"/>
          <p:cNvSpPr txBox="1"/>
          <p:nvPr/>
        </p:nvSpPr>
        <p:spPr>
          <a:xfrm>
            <a:off x="138597" y="4492109"/>
            <a:ext cx="636664" cy="369332"/>
          </a:xfrm>
          <a:prstGeom prst="rect">
            <a:avLst/>
          </a:prstGeom>
          <a:noFill/>
        </p:spPr>
        <p:txBody>
          <a:bodyPr wrap="square" rtlCol="0">
            <a:spAutoFit/>
          </a:bodyPr>
          <a:lstStyle/>
          <a:p>
            <a:r>
              <a:rPr lang="en-US" b="1" dirty="0" smtClean="0">
                <a:latin typeface="Segoe UI" panose="020B0502040204020203" pitchFamily="34" charset="0"/>
                <a:cs typeface="Segoe UI" panose="020B0502040204020203" pitchFamily="34" charset="0"/>
              </a:rPr>
              <a:t>PM</a:t>
            </a:r>
          </a:p>
        </p:txBody>
      </p:sp>
      <p:sp>
        <p:nvSpPr>
          <p:cNvPr id="11" name="TextBox 10"/>
          <p:cNvSpPr txBox="1"/>
          <p:nvPr/>
        </p:nvSpPr>
        <p:spPr>
          <a:xfrm>
            <a:off x="9327159" y="1340108"/>
            <a:ext cx="2713601" cy="3884140"/>
          </a:xfrm>
          <a:prstGeom prst="rect">
            <a:avLst/>
          </a:prstGeom>
          <a:solidFill>
            <a:srgbClr val="FFFF99"/>
          </a:solidFill>
        </p:spPr>
        <p:txBody>
          <a:bodyPr wrap="square" rtlCol="0">
            <a:spAutoFit/>
          </a:bodyPr>
          <a:lstStyle/>
          <a:p>
            <a:pPr>
              <a:lnSpc>
                <a:spcPct val="110000"/>
              </a:lnSpc>
            </a:pPr>
            <a:r>
              <a:rPr lang="en-US" sz="1600" dirty="0" smtClean="0">
                <a:latin typeface="Segoe UI" panose="020B0502040204020203" pitchFamily="34" charset="0"/>
                <a:cs typeface="Segoe UI" panose="020B0502040204020203" pitchFamily="34" charset="0"/>
              </a:rPr>
              <a:t>Coherently with the aforementioned strategy this is the tentative plan we see today for SD and PM material exploration.</a:t>
            </a:r>
          </a:p>
          <a:p>
            <a:pPr>
              <a:lnSpc>
                <a:spcPct val="110000"/>
              </a:lnSpc>
            </a:pPr>
            <a:r>
              <a:rPr lang="en-US" sz="1600" dirty="0" smtClean="0">
                <a:latin typeface="Segoe UI" panose="020B0502040204020203" pitchFamily="34" charset="0"/>
                <a:cs typeface="Segoe UI" panose="020B0502040204020203" pitchFamily="34" charset="0"/>
              </a:rPr>
              <a:t>We have in house the targets to run these experiments on </a:t>
            </a:r>
            <a:r>
              <a:rPr lang="en-US" sz="1600" dirty="0"/>
              <a:t>“M300 </a:t>
            </a:r>
            <a:r>
              <a:rPr lang="en-US" sz="1600" dirty="0" smtClean="0"/>
              <a:t>3C and </a:t>
            </a:r>
            <a:r>
              <a:rPr lang="en-US" sz="1600" dirty="0"/>
              <a:t>M300 </a:t>
            </a:r>
            <a:r>
              <a:rPr lang="en-US" sz="1600" dirty="0" smtClean="0"/>
              <a:t>4C”. </a:t>
            </a:r>
            <a:r>
              <a:rPr lang="en-US" sz="1600" dirty="0" smtClean="0">
                <a:latin typeface="Segoe UI" panose="020B0502040204020203" pitchFamily="34" charset="0"/>
                <a:cs typeface="Segoe UI" panose="020B0502040204020203" pitchFamily="34" charset="0"/>
              </a:rPr>
              <a:t>We </a:t>
            </a:r>
            <a:r>
              <a:rPr lang="en-US" sz="1600" dirty="0">
                <a:latin typeface="Segoe UI" panose="020B0502040204020203" pitchFamily="34" charset="0"/>
                <a:cs typeface="Segoe UI" panose="020B0502040204020203" pitchFamily="34" charset="0"/>
              </a:rPr>
              <a:t>can </a:t>
            </a:r>
            <a:r>
              <a:rPr lang="en-US" sz="1600" dirty="0" smtClean="0">
                <a:latin typeface="Segoe UI" panose="020B0502040204020203" pitchFamily="34" charset="0"/>
                <a:cs typeface="Segoe UI" panose="020B0502040204020203" pitchFamily="34" charset="0"/>
              </a:rPr>
              <a:t>considered </a:t>
            </a:r>
            <a:r>
              <a:rPr lang="en-US" sz="1600" dirty="0">
                <a:latin typeface="Segoe UI" panose="020B0502040204020203" pitchFamily="34" charset="0"/>
                <a:cs typeface="Segoe UI" panose="020B0502040204020203" pitchFamily="34" charset="0"/>
              </a:rPr>
              <a:t>to use </a:t>
            </a:r>
            <a:r>
              <a:rPr lang="en-US" sz="1600" dirty="0" smtClean="0">
                <a:latin typeface="Segoe UI" panose="020B0502040204020203" pitchFamily="34" charset="0"/>
                <a:cs typeface="Segoe UI" panose="020B0502040204020203" pitchFamily="34" charset="0"/>
              </a:rPr>
              <a:t>the </a:t>
            </a:r>
            <a:r>
              <a:rPr lang="en-US" sz="1600" dirty="0">
                <a:latin typeface="Segoe UI" panose="020B0502040204020203" pitchFamily="34" charset="0"/>
                <a:cs typeface="Segoe UI" panose="020B0502040204020203" pitchFamily="34" charset="0"/>
              </a:rPr>
              <a:t>4C </a:t>
            </a:r>
            <a:r>
              <a:rPr lang="en-US" sz="1600" dirty="0" smtClean="0">
                <a:latin typeface="Segoe UI" panose="020B0502040204020203" pitchFamily="34" charset="0"/>
                <a:cs typeface="Segoe UI" panose="020B0502040204020203" pitchFamily="34" charset="0"/>
              </a:rPr>
              <a:t>chamber when </a:t>
            </a:r>
            <a:endParaRPr lang="en-US" sz="1600" dirty="0">
              <a:latin typeface="Segoe UI" panose="020B0502040204020203" pitchFamily="34" charset="0"/>
              <a:cs typeface="Segoe UI" panose="020B0502040204020203" pitchFamily="34" charset="0"/>
            </a:endParaRPr>
          </a:p>
          <a:p>
            <a:pPr>
              <a:lnSpc>
                <a:spcPct val="110000"/>
              </a:lnSpc>
            </a:pPr>
            <a:r>
              <a:rPr lang="en-US" sz="1600" dirty="0" smtClean="0">
                <a:latin typeface="Segoe UI" panose="020B0502040204020203" pitchFamily="34" charset="0"/>
                <a:cs typeface="Segoe UI" panose="020B0502040204020203" pitchFamily="34" charset="0"/>
              </a:rPr>
              <a:t>one campaign can take advantage from a </a:t>
            </a:r>
            <a:r>
              <a:rPr lang="en-US" sz="1600" dirty="0">
                <a:latin typeface="Segoe UI" panose="020B0502040204020203" pitchFamily="34" charset="0"/>
                <a:cs typeface="Segoe UI" panose="020B0502040204020203" pitchFamily="34" charset="0"/>
              </a:rPr>
              <a:t>wider </a:t>
            </a:r>
            <a:r>
              <a:rPr lang="en-US" sz="1600" dirty="0" smtClean="0">
                <a:latin typeface="Segoe UI" panose="020B0502040204020203" pitchFamily="34" charset="0"/>
                <a:cs typeface="Segoe UI" panose="020B0502040204020203" pitchFamily="34" charset="0"/>
              </a:rPr>
              <a:t>co-sputter flexibility </a:t>
            </a:r>
          </a:p>
        </p:txBody>
      </p:sp>
      <p:pic>
        <p:nvPicPr>
          <p:cNvPr id="14" name="Picture 13"/>
          <p:cNvPicPr>
            <a:picLocks noChangeAspect="1"/>
          </p:cNvPicPr>
          <p:nvPr/>
        </p:nvPicPr>
        <p:blipFill>
          <a:blip r:embed="rId2"/>
          <a:stretch>
            <a:fillRect/>
          </a:stretch>
        </p:blipFill>
        <p:spPr>
          <a:xfrm>
            <a:off x="865030" y="1388414"/>
            <a:ext cx="8362457" cy="3838515"/>
          </a:xfrm>
          <a:prstGeom prst="rect">
            <a:avLst/>
          </a:prstGeom>
        </p:spPr>
      </p:pic>
      <p:cxnSp>
        <p:nvCxnSpPr>
          <p:cNvPr id="12" name="Straight Connector 11"/>
          <p:cNvCxnSpPr/>
          <p:nvPr/>
        </p:nvCxnSpPr>
        <p:spPr>
          <a:xfrm>
            <a:off x="3120390" y="2617470"/>
            <a:ext cx="0" cy="2766060"/>
          </a:xfrm>
          <a:prstGeom prst="line">
            <a:avLst/>
          </a:prstGeom>
          <a:ln w="28575">
            <a:solidFill>
              <a:srgbClr val="FF0000"/>
            </a:solidFill>
            <a:tailEnd type="ova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697050" y="5489076"/>
            <a:ext cx="3864886" cy="584775"/>
          </a:xfrm>
          <a:prstGeom prst="rect">
            <a:avLst/>
          </a:prstGeom>
          <a:noFill/>
        </p:spPr>
        <p:txBody>
          <a:bodyPr wrap="square" rtlCol="0">
            <a:spAutoFit/>
          </a:bodyPr>
          <a:lstStyle/>
          <a:p>
            <a:r>
              <a:rPr lang="en-US" sz="1600" dirty="0" smtClean="0">
                <a:latin typeface="Segoe UI" panose="020B0502040204020203" pitchFamily="34" charset="0"/>
                <a:cs typeface="Segoe UI" panose="020B0502040204020203" pitchFamily="34" charset="0"/>
              </a:rPr>
              <a:t>Check-point on the basis of which we could address different directions</a:t>
            </a:r>
          </a:p>
        </p:txBody>
      </p:sp>
      <p:cxnSp>
        <p:nvCxnSpPr>
          <p:cNvPr id="19" name="Straight Arrow Connector 18"/>
          <p:cNvCxnSpPr/>
          <p:nvPr/>
        </p:nvCxnSpPr>
        <p:spPr>
          <a:xfrm>
            <a:off x="3303270" y="2617470"/>
            <a:ext cx="0" cy="1390650"/>
          </a:xfrm>
          <a:prstGeom prst="straightConnector1">
            <a:avLst/>
          </a:prstGeom>
          <a:ln w="2540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3307080" y="3078480"/>
            <a:ext cx="750570" cy="0"/>
          </a:xfrm>
          <a:prstGeom prst="straightConnector1">
            <a:avLst/>
          </a:prstGeom>
          <a:ln w="25400">
            <a:solidFill>
              <a:srgbClr val="FF0000"/>
            </a:solidFill>
            <a:headEnd type="oval"/>
            <a:tailEnd type="non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rot="5400000">
            <a:off x="3261360" y="2564130"/>
            <a:ext cx="0" cy="99060"/>
          </a:xfrm>
          <a:prstGeom prst="straightConnector1">
            <a:avLst/>
          </a:prstGeom>
          <a:ln w="2540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H="1">
            <a:off x="3299460" y="3562350"/>
            <a:ext cx="750570" cy="0"/>
          </a:xfrm>
          <a:prstGeom prst="straightConnector1">
            <a:avLst/>
          </a:prstGeom>
          <a:ln w="25400">
            <a:solidFill>
              <a:srgbClr val="FF0000"/>
            </a:solidFill>
            <a:headEnd type="oval"/>
            <a:tailEnd type="non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H="1">
            <a:off x="3299460" y="3996690"/>
            <a:ext cx="750570" cy="0"/>
          </a:xfrm>
          <a:prstGeom prst="straightConnector1">
            <a:avLst/>
          </a:prstGeom>
          <a:ln w="25400">
            <a:solidFill>
              <a:srgbClr val="FF0000"/>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3394711" y="2739628"/>
            <a:ext cx="348854" cy="369332"/>
          </a:xfrm>
          <a:prstGeom prst="rect">
            <a:avLst/>
          </a:prstGeom>
          <a:noFill/>
        </p:spPr>
        <p:txBody>
          <a:bodyPr wrap="square" rtlCol="0">
            <a:spAutoFit/>
          </a:bodyPr>
          <a:lstStyle/>
          <a:p>
            <a:r>
              <a:rPr lang="en-US" b="1" dirty="0" smtClean="0">
                <a:solidFill>
                  <a:srgbClr val="FF0000"/>
                </a:solidFill>
                <a:latin typeface="Segoe UI" panose="020B0502040204020203" pitchFamily="34" charset="0"/>
                <a:cs typeface="Segoe UI" panose="020B0502040204020203" pitchFamily="34" charset="0"/>
              </a:rPr>
              <a:t>?</a:t>
            </a:r>
          </a:p>
        </p:txBody>
      </p:sp>
      <p:sp>
        <p:nvSpPr>
          <p:cNvPr id="32" name="TextBox 31"/>
          <p:cNvSpPr txBox="1"/>
          <p:nvPr/>
        </p:nvSpPr>
        <p:spPr>
          <a:xfrm>
            <a:off x="3398521" y="3223498"/>
            <a:ext cx="348854" cy="369332"/>
          </a:xfrm>
          <a:prstGeom prst="rect">
            <a:avLst/>
          </a:prstGeom>
          <a:noFill/>
        </p:spPr>
        <p:txBody>
          <a:bodyPr wrap="square" rtlCol="0">
            <a:spAutoFit/>
          </a:bodyPr>
          <a:lstStyle/>
          <a:p>
            <a:r>
              <a:rPr lang="en-US" b="1" dirty="0" smtClean="0">
                <a:solidFill>
                  <a:srgbClr val="FF0000"/>
                </a:solidFill>
                <a:latin typeface="Segoe UI" panose="020B0502040204020203" pitchFamily="34" charset="0"/>
                <a:cs typeface="Segoe UI" panose="020B0502040204020203" pitchFamily="34" charset="0"/>
              </a:rPr>
              <a:t>?</a:t>
            </a:r>
          </a:p>
        </p:txBody>
      </p:sp>
      <p:sp>
        <p:nvSpPr>
          <p:cNvPr id="33" name="TextBox 32"/>
          <p:cNvSpPr txBox="1"/>
          <p:nvPr/>
        </p:nvSpPr>
        <p:spPr>
          <a:xfrm>
            <a:off x="3398521" y="3692128"/>
            <a:ext cx="348854" cy="369332"/>
          </a:xfrm>
          <a:prstGeom prst="rect">
            <a:avLst/>
          </a:prstGeom>
          <a:noFill/>
        </p:spPr>
        <p:txBody>
          <a:bodyPr wrap="square" rtlCol="0">
            <a:spAutoFit/>
          </a:bodyPr>
          <a:lstStyle/>
          <a:p>
            <a:r>
              <a:rPr lang="en-US" b="1" dirty="0" smtClean="0">
                <a:solidFill>
                  <a:srgbClr val="FF0000"/>
                </a:solidFill>
                <a:latin typeface="Segoe UI" panose="020B0502040204020203" pitchFamily="34" charset="0"/>
                <a:cs typeface="Segoe UI" panose="020B0502040204020203" pitchFamily="34" charset="0"/>
              </a:rPr>
              <a:t>?</a:t>
            </a:r>
          </a:p>
        </p:txBody>
      </p:sp>
    </p:spTree>
    <p:extLst>
      <p:ext uri="{BB962C8B-B14F-4D97-AF65-F5344CB8AC3E}">
        <p14:creationId xmlns:p14="http://schemas.microsoft.com/office/powerpoint/2010/main" val="2174006257"/>
      </p:ext>
    </p:extLst>
  </p:cSld>
  <p:clrMapOvr>
    <a:masterClrMapping/>
  </p:clrMapOvr>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 2016 Corporate 16x9" id="{9704DF07-7148-42FC-BDA8-635D5FB16AC0}" vid="{7BDFE4F2-D4EB-4A20-A989-17F7022DAFC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A7AE3A38E8631E43880A07ED4233B6A4" ma:contentTypeVersion="3" ma:contentTypeDescription="" ma:contentTypeScope="" ma:versionID="efd085c3be982c6a6d5de21050b982f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Props1.xml><?xml version="1.0" encoding="utf-8"?>
<ds:datastoreItem xmlns:ds="http://schemas.openxmlformats.org/officeDocument/2006/customXml" ds:itemID="{A0ECB57F-033E-4947-82F8-F77442CB94CC}"/>
</file>

<file path=customXml/itemProps2.xml><?xml version="1.0" encoding="utf-8"?>
<ds:datastoreItem xmlns:ds="http://schemas.openxmlformats.org/officeDocument/2006/customXml" ds:itemID="{B2A4002F-C464-4CF6-A29E-4452714B16F9}"/>
</file>

<file path=customXml/itemProps3.xml><?xml version="1.0" encoding="utf-8"?>
<ds:datastoreItem xmlns:ds="http://schemas.openxmlformats.org/officeDocument/2006/customXml" ds:itemID="{86253CFA-CA8A-418C-B3BC-AE27B926C369}"/>
</file>

<file path=docProps/app.xml><?xml version="1.0" encoding="utf-8"?>
<Properties xmlns="http://schemas.openxmlformats.org/officeDocument/2006/extended-properties" xmlns:vt="http://schemas.openxmlformats.org/officeDocument/2006/docPropsVTypes">
  <Template>blank</Template>
  <TotalTime>0</TotalTime>
  <Words>1149</Words>
  <Application>Microsoft Office PowerPoint</Application>
  <PresentationFormat>Widescreen</PresentationFormat>
  <Paragraphs>121</Paragraphs>
  <Slides>10</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Arial</vt:lpstr>
      <vt:lpstr>Calibri</vt:lpstr>
      <vt:lpstr>Cambria Math</vt:lpstr>
      <vt:lpstr>Segoe UI</vt:lpstr>
      <vt:lpstr>Segoe UI Semibold</vt:lpstr>
      <vt:lpstr>Symbol</vt:lpstr>
      <vt:lpstr>Times New Roman</vt:lpstr>
      <vt:lpstr>Wingdings</vt:lpstr>
      <vt:lpstr>Micron Nov-2015</vt:lpstr>
      <vt:lpstr>3DXP 30S Path Finding</vt:lpstr>
      <vt:lpstr>3DXP scaling challenges</vt:lpstr>
      <vt:lpstr>30S material roadmap forum charter</vt:lpstr>
      <vt:lpstr>3DXP 30S – The two options</vt:lpstr>
      <vt:lpstr>GST doping opportunities for PM</vt:lpstr>
      <vt:lpstr>III-IV-V and VI group p-type dopant elements</vt:lpstr>
      <vt:lpstr>Transition metals family [d valence orbitals]</vt:lpstr>
      <vt:lpstr>Forward-looking SD: what better than Si-SAG?</vt:lpstr>
      <vt:lpstr>Scheduling sketch</vt:lpstr>
      <vt:lpstr>Horizon of some topics for future meetings: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2016-03-21T17:15:04Z</dcterms:created>
  <dcterms:modified xsi:type="dcterms:W3CDTF">2016-06-16T13:20:05Z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0x0101006FF2AFC2669BE544ABDBC9272D7E8CD800A7AE3A38E8631E43880A07ED4233B6A4</vt:lpwstr>
  </property>
</Properties>
</file>