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4"/>
  </p:sldMasterIdLst>
  <p:notesMasterIdLst>
    <p:notesMasterId r:id="rId11"/>
  </p:notesMasterIdLst>
  <p:sldIdLst>
    <p:sldId id="362" r:id="rId5"/>
    <p:sldId id="366" r:id="rId6"/>
    <p:sldId id="367" r:id="rId7"/>
    <p:sldId id="368" r:id="rId8"/>
    <p:sldId id="370" r:id="rId9"/>
    <p:sldId id="371" r:id="rId10"/>
  </p:sldIdLst>
  <p:sldSz cx="12192000" cy="6858000"/>
  <p:notesSz cx="6797675" cy="987266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4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a:srgbClr val="000000"/>
    <a:srgbClr val="9966FF"/>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52" autoAdjust="0"/>
    <p:restoredTop sz="94681" autoAdjust="0"/>
  </p:normalViewPr>
  <p:slideViewPr>
    <p:cSldViewPr snapToGrid="0">
      <p:cViewPr varScale="1">
        <p:scale>
          <a:sx n="83" d="100"/>
          <a:sy n="83" d="100"/>
        </p:scale>
        <p:origin x="68" y="72"/>
      </p:cViewPr>
      <p:guideLst>
        <p:guide orient="horz" pos="1176"/>
        <p:guide pos="7248"/>
      </p:guideLst>
    </p:cSldViewPr>
  </p:slideViewPr>
  <p:notesTextViewPr>
    <p:cViewPr>
      <p:scale>
        <a:sx n="3" d="2"/>
        <a:sy n="3" d="2"/>
      </p:scale>
      <p:origin x="0" y="0"/>
    </p:cViewPr>
  </p:notesTextViewPr>
  <p:sorterViewPr>
    <p:cViewPr>
      <p:scale>
        <a:sx n="100" d="100"/>
        <a:sy n="100" d="100"/>
      </p:scale>
      <p:origin x="0" y="-80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DB40669C-9E7F-40B6-AA24-95609E538717}" type="datetimeFigureOut">
              <a:rPr lang="en-US" smtClean="0"/>
              <a:t>12/19/2017</a:t>
            </a:fld>
            <a:endParaRPr lang="en-US"/>
          </a:p>
        </p:txBody>
      </p:sp>
      <p:sp>
        <p:nvSpPr>
          <p:cNvPr id="4" name="Slide Image Placeholder 3"/>
          <p:cNvSpPr>
            <a:spLocks noGrp="1" noRot="1" noChangeAspect="1"/>
          </p:cNvSpPr>
          <p:nvPr>
            <p:ph type="sldImg" idx="2"/>
          </p:nvPr>
        </p:nvSpPr>
        <p:spPr>
          <a:xfrm>
            <a:off x="438150" y="1233488"/>
            <a:ext cx="5921375" cy="33321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7317"/>
            <a:ext cx="2945659" cy="49534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377317"/>
            <a:ext cx="2945659" cy="49534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December 19, 2017</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December 19,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December 19, 2017</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December 19, 2017</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December 19,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December 19, 2017</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p:cNvSpPr>
            <a:spLocks noGrp="1"/>
          </p:cNvSpPr>
          <p:nvPr>
            <p:ph type="dt" sz="half" idx="2"/>
          </p:nvPr>
        </p:nvSpPr>
        <p:spPr>
          <a:xfrm>
            <a:off x="9042400" y="6492878"/>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F15EEA-9F59-40F9-B404-6E753F2BDB00}" type="datetime5">
              <a:rPr lang="en-US" smtClean="0"/>
              <a:pPr/>
              <a:t>19-Dec-17</a:t>
            </a:fld>
            <a:endParaRPr lang="en-US" dirty="0"/>
          </a:p>
        </p:txBody>
      </p:sp>
    </p:spTree>
    <p:extLst>
      <p:ext uri="{BB962C8B-B14F-4D97-AF65-F5344CB8AC3E}">
        <p14:creationId xmlns:p14="http://schemas.microsoft.com/office/powerpoint/2010/main" val="1761552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December 19, 2017</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F55C824C-5440-421F-B1ED-9166A1D48D51}" type="datetime4">
              <a:rPr lang="en-US" smtClean="0"/>
              <a:pPr/>
              <a:t>December 19, 2017</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F55C824C-5440-421F-B1ED-9166A1D48D51}" type="datetime4">
              <a:rPr lang="en-US" smtClean="0"/>
              <a:pPr/>
              <a:t>December 19, 2017</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F55C824C-5440-421F-B1ED-9166A1D48D51}" type="datetime4">
              <a:rPr lang="en-US" smtClean="0"/>
              <a:pPr/>
              <a:t>December 19, 2017</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F55C824C-5440-421F-B1ED-9166A1D48D51}" type="datetime4">
              <a:rPr lang="en-US" smtClean="0"/>
              <a:pPr/>
              <a:t>December 19, 2017</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F55C824C-5440-421F-B1ED-9166A1D48D51}" type="datetime4">
              <a:rPr lang="en-US" smtClean="0"/>
              <a:pPr/>
              <a:t>December 19, 2017</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F55C824C-5440-421F-B1ED-9166A1D48D51}" type="datetime4">
              <a:rPr lang="en-US" smtClean="0"/>
              <a:pPr/>
              <a:t>December 19, 2017</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December 19,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December 19, 2017</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5EB8F18-AE12-4399-BCB0-BB7553E3E767}"/>
              </a:ext>
            </a:extLst>
          </p:cNvPr>
          <p:cNvSpPr>
            <a:spLocks noGrp="1"/>
          </p:cNvSpPr>
          <p:nvPr>
            <p:ph type="title"/>
          </p:nvPr>
        </p:nvSpPr>
        <p:spPr>
          <a:xfrm>
            <a:off x="962902" y="721257"/>
            <a:ext cx="7949086" cy="1734724"/>
          </a:xfrm>
        </p:spPr>
        <p:txBody>
          <a:bodyPr>
            <a:normAutofit/>
          </a:bodyPr>
          <a:lstStyle/>
          <a:p>
            <a:r>
              <a:rPr lang="en-US" dirty="0"/>
              <a:t>30s MTS change proposal </a:t>
            </a:r>
          </a:p>
        </p:txBody>
      </p:sp>
      <p:sp>
        <p:nvSpPr>
          <p:cNvPr id="4" name="Text Placeholder 3">
            <a:extLst>
              <a:ext uri="{FF2B5EF4-FFF2-40B4-BE49-F238E27FC236}">
                <a16:creationId xmlns:a16="http://schemas.microsoft.com/office/drawing/2014/main" xmlns="" id="{6226F5D3-5FE0-4788-AC45-189FE6AAFAB0}"/>
              </a:ext>
            </a:extLst>
          </p:cNvPr>
          <p:cNvSpPr>
            <a:spLocks noGrp="1"/>
          </p:cNvSpPr>
          <p:nvPr>
            <p:ph type="body" sz="quarter" idx="12"/>
          </p:nvPr>
        </p:nvSpPr>
        <p:spPr/>
        <p:txBody>
          <a:bodyPr/>
          <a:lstStyle/>
          <a:p>
            <a:r>
              <a:rPr lang="it-IT" dirty="0"/>
              <a:t>Beyond 10s </a:t>
            </a:r>
            <a:r>
              <a:rPr lang="it-IT" dirty="0" err="1"/>
              <a:t>architecture</a:t>
            </a:r>
            <a:r>
              <a:rPr lang="it-IT" dirty="0"/>
              <a:t> </a:t>
            </a:r>
            <a:r>
              <a:rPr lang="it-IT" dirty="0" err="1"/>
              <a:t>pathfinding</a:t>
            </a:r>
            <a:r>
              <a:rPr lang="it-IT" dirty="0"/>
              <a:t> team</a:t>
            </a:r>
            <a:endParaRPr lang="en-US" dirty="0"/>
          </a:p>
        </p:txBody>
      </p:sp>
      <p:sp>
        <p:nvSpPr>
          <p:cNvPr id="5" name="Text Placeholder 4">
            <a:extLst>
              <a:ext uri="{FF2B5EF4-FFF2-40B4-BE49-F238E27FC236}">
                <a16:creationId xmlns:a16="http://schemas.microsoft.com/office/drawing/2014/main" xmlns="" id="{91C72134-E57E-40CC-871E-DE377D7A4327}"/>
              </a:ext>
            </a:extLst>
          </p:cNvPr>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4210403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470" y="-240795"/>
            <a:ext cx="10363200" cy="842773"/>
          </a:xfrm>
        </p:spPr>
        <p:txBody>
          <a:bodyPr/>
          <a:lstStyle/>
          <a:p>
            <a:r>
              <a:rPr lang="en-US" dirty="0"/>
              <a:t>MTS Rev0</a:t>
            </a:r>
          </a:p>
        </p:txBody>
      </p:sp>
      <p:sp>
        <p:nvSpPr>
          <p:cNvPr id="3" name="Content Placeholder 2"/>
          <p:cNvSpPr>
            <a:spLocks noGrp="1"/>
          </p:cNvSpPr>
          <p:nvPr>
            <p:ph idx="1"/>
          </p:nvPr>
        </p:nvSpPr>
        <p:spPr>
          <a:xfrm>
            <a:off x="3677220" y="496579"/>
            <a:ext cx="8133566" cy="461201"/>
          </a:xfrm>
        </p:spPr>
        <p:txBody>
          <a:bodyPr>
            <a:noAutofit/>
          </a:bodyPr>
          <a:lstStyle/>
          <a:p>
            <a:r>
              <a:rPr lang="en-US" sz="2000" dirty="0"/>
              <a:t>Anisotropic scaling approach adopted to guarantee the constant V prog and RWB scaling</a:t>
            </a:r>
          </a:p>
        </p:txBody>
      </p:sp>
      <p:sp>
        <p:nvSpPr>
          <p:cNvPr id="7" name="Content Placeholder 2"/>
          <p:cNvSpPr txBox="1">
            <a:spLocks/>
          </p:cNvSpPr>
          <p:nvPr/>
        </p:nvSpPr>
        <p:spPr>
          <a:xfrm>
            <a:off x="5835871" y="2395946"/>
            <a:ext cx="5974915" cy="2680570"/>
          </a:xfrm>
          <a:prstGeom prst="rect">
            <a:avLst/>
          </a:prstGeom>
        </p:spPr>
        <p:style>
          <a:lnRef idx="2">
            <a:schemeClr val="dk1"/>
          </a:lnRef>
          <a:fillRef idx="1">
            <a:schemeClr val="lt1"/>
          </a:fillRef>
          <a:effectRef idx="0">
            <a:schemeClr val="dk1"/>
          </a:effectRef>
          <a:fontRef idx="minor">
            <a:schemeClr val="dk1"/>
          </a:fontRef>
        </p:style>
        <p:txBody>
          <a:bodyPr vert="horz" lIns="182880" tIns="182880" rIns="182880" bIns="182880" rtlCol="0">
            <a:noAutofit/>
          </a:bodyPr>
          <a:lst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sz="1800" dirty="0"/>
              <a:t>Constant thickness scaling (also for W interconnect)</a:t>
            </a:r>
          </a:p>
          <a:p>
            <a:r>
              <a:rPr lang="en-US" sz="1800" dirty="0" err="1"/>
              <a:t>WSiN</a:t>
            </a:r>
            <a:r>
              <a:rPr lang="en-US" sz="1800" dirty="0"/>
              <a:t> scaled to 4 nm (from 10s 5 nm) to reduce impact on AV1 R</a:t>
            </a:r>
          </a:p>
          <a:p>
            <a:r>
              <a:rPr lang="en-US" sz="1800" dirty="0"/>
              <a:t>CN electrode adopted at ME and TE, actually not POR in 10s/20s cell</a:t>
            </a:r>
          </a:p>
          <a:p>
            <a:r>
              <a:rPr lang="en-US" sz="1800" dirty="0"/>
              <a:t>AV1 (AV3/5/7) has </a:t>
            </a:r>
            <a:r>
              <a:rPr lang="en-US" sz="1800" dirty="0" err="1"/>
              <a:t>WSiN</a:t>
            </a:r>
            <a:r>
              <a:rPr lang="en-US" sz="1800" dirty="0"/>
              <a:t> on top (not reported here)</a:t>
            </a:r>
          </a:p>
        </p:txBody>
      </p:sp>
      <p:sp>
        <p:nvSpPr>
          <p:cNvPr id="36" name="TextBox 35"/>
          <p:cNvSpPr txBox="1"/>
          <p:nvPr/>
        </p:nvSpPr>
        <p:spPr>
          <a:xfrm>
            <a:off x="2834889" y="1551627"/>
            <a:ext cx="1409360"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BL W 55 nm</a:t>
            </a:r>
          </a:p>
        </p:txBody>
      </p:sp>
      <p:sp>
        <p:nvSpPr>
          <p:cNvPr id="37" name="TextBox 36"/>
          <p:cNvSpPr txBox="1"/>
          <p:nvPr/>
        </p:nvSpPr>
        <p:spPr>
          <a:xfrm>
            <a:off x="755423" y="2331031"/>
            <a:ext cx="1332416" cy="369332"/>
          </a:xfrm>
          <a:prstGeom prst="rect">
            <a:avLst/>
          </a:prstGeom>
          <a:noFill/>
        </p:spPr>
        <p:txBody>
          <a:bodyPr wrap="none" rtlCol="0">
            <a:spAutoFit/>
          </a:bodyPr>
          <a:lstStyle/>
          <a:p>
            <a:r>
              <a:rPr lang="en-US" dirty="0" err="1">
                <a:latin typeface="Segoe UI" panose="020B0502040204020203" pitchFamily="34" charset="0"/>
                <a:cs typeface="Segoe UI" panose="020B0502040204020203" pitchFamily="34" charset="0"/>
              </a:rPr>
              <a:t>WSiN</a:t>
            </a:r>
            <a:r>
              <a:rPr lang="en-US" dirty="0">
                <a:latin typeface="Segoe UI" panose="020B0502040204020203" pitchFamily="34" charset="0"/>
                <a:cs typeface="Segoe UI" panose="020B0502040204020203" pitchFamily="34" charset="0"/>
              </a:rPr>
              <a:t> 4 nm</a:t>
            </a:r>
          </a:p>
        </p:txBody>
      </p:sp>
      <p:sp>
        <p:nvSpPr>
          <p:cNvPr id="38" name="TextBox 37"/>
          <p:cNvSpPr txBox="1"/>
          <p:nvPr/>
        </p:nvSpPr>
        <p:spPr>
          <a:xfrm>
            <a:off x="2834889" y="2481396"/>
            <a:ext cx="2666114"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HUCN 8nm + HUC 2 nm</a:t>
            </a:r>
          </a:p>
        </p:txBody>
      </p:sp>
      <p:sp>
        <p:nvSpPr>
          <p:cNvPr id="39" name="TextBox 38"/>
          <p:cNvSpPr txBox="1"/>
          <p:nvPr/>
        </p:nvSpPr>
        <p:spPr>
          <a:xfrm>
            <a:off x="848400" y="2610843"/>
            <a:ext cx="1239698" cy="369332"/>
          </a:xfrm>
          <a:prstGeom prst="rect">
            <a:avLst/>
          </a:prstGeom>
          <a:noFill/>
        </p:spPr>
        <p:txBody>
          <a:bodyPr wrap="none" rtlCol="0">
            <a:spAutoFit/>
          </a:bodyPr>
          <a:lstStyle/>
          <a:p>
            <a:r>
              <a:rPr lang="en-US" dirty="0" err="1">
                <a:latin typeface="Segoe UI" panose="020B0502040204020203" pitchFamily="34" charset="0"/>
                <a:cs typeface="Segoe UI" panose="020B0502040204020203" pitchFamily="34" charset="0"/>
              </a:rPr>
              <a:t>TopL</a:t>
            </a:r>
            <a:r>
              <a:rPr lang="en-US" dirty="0">
                <a:latin typeface="Segoe UI" panose="020B0502040204020203" pitchFamily="34" charset="0"/>
                <a:cs typeface="Segoe UI" panose="020B0502040204020203" pitchFamily="34" charset="0"/>
              </a:rPr>
              <a:t> 2 nm</a:t>
            </a:r>
          </a:p>
        </p:txBody>
      </p:sp>
      <p:sp>
        <p:nvSpPr>
          <p:cNvPr id="40" name="TextBox 39"/>
          <p:cNvSpPr txBox="1"/>
          <p:nvPr/>
        </p:nvSpPr>
        <p:spPr>
          <a:xfrm>
            <a:off x="2834889" y="3183041"/>
            <a:ext cx="1225015"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PM 40 nm</a:t>
            </a:r>
          </a:p>
        </p:txBody>
      </p:sp>
      <p:sp>
        <p:nvSpPr>
          <p:cNvPr id="42" name="Rectangle 41"/>
          <p:cNvSpPr/>
          <p:nvPr/>
        </p:nvSpPr>
        <p:spPr>
          <a:xfrm>
            <a:off x="2146961" y="5197398"/>
            <a:ext cx="809553" cy="94018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43" name="Rectangle 42"/>
          <p:cNvSpPr/>
          <p:nvPr/>
        </p:nvSpPr>
        <p:spPr>
          <a:xfrm>
            <a:off x="2146960" y="5116810"/>
            <a:ext cx="809553" cy="8058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44" name="Rectangle 43"/>
          <p:cNvSpPr/>
          <p:nvPr/>
        </p:nvSpPr>
        <p:spPr>
          <a:xfrm>
            <a:off x="2408074" y="5036223"/>
            <a:ext cx="268624" cy="80587"/>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45" name="Rectangle 44"/>
          <p:cNvSpPr/>
          <p:nvPr/>
        </p:nvSpPr>
        <p:spPr>
          <a:xfrm>
            <a:off x="2408074" y="4848186"/>
            <a:ext cx="268624" cy="18803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46" name="Rectangle 45"/>
          <p:cNvSpPr/>
          <p:nvPr/>
        </p:nvSpPr>
        <p:spPr>
          <a:xfrm>
            <a:off x="2408074" y="4397225"/>
            <a:ext cx="268624" cy="456661"/>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47" name="Rectangle 46"/>
          <p:cNvSpPr/>
          <p:nvPr/>
        </p:nvSpPr>
        <p:spPr>
          <a:xfrm>
            <a:off x="2408074" y="4267774"/>
            <a:ext cx="268624" cy="134312"/>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48" name="Rectangle 47"/>
          <p:cNvSpPr/>
          <p:nvPr/>
        </p:nvSpPr>
        <p:spPr>
          <a:xfrm>
            <a:off x="2408074" y="3950696"/>
            <a:ext cx="268624" cy="32234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49" name="Rectangle 48"/>
          <p:cNvSpPr/>
          <p:nvPr/>
        </p:nvSpPr>
        <p:spPr>
          <a:xfrm>
            <a:off x="2406235" y="2600558"/>
            <a:ext cx="268624" cy="171919"/>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50" name="Rectangle 49"/>
          <p:cNvSpPr/>
          <p:nvPr/>
        </p:nvSpPr>
        <p:spPr>
          <a:xfrm>
            <a:off x="2408074" y="3894440"/>
            <a:ext cx="268624" cy="5486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51" name="Rectangle 50"/>
          <p:cNvSpPr/>
          <p:nvPr/>
        </p:nvSpPr>
        <p:spPr>
          <a:xfrm>
            <a:off x="2408074" y="2820777"/>
            <a:ext cx="268624" cy="1074496"/>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52" name="Rectangle 51"/>
          <p:cNvSpPr/>
          <p:nvPr/>
        </p:nvSpPr>
        <p:spPr>
          <a:xfrm>
            <a:off x="2406235" y="2768077"/>
            <a:ext cx="268624" cy="5486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53" name="Rectangle 52"/>
          <p:cNvSpPr/>
          <p:nvPr/>
        </p:nvSpPr>
        <p:spPr>
          <a:xfrm>
            <a:off x="2406753" y="2549900"/>
            <a:ext cx="268624" cy="5372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54" name="Rectangle 53"/>
          <p:cNvSpPr/>
          <p:nvPr/>
        </p:nvSpPr>
        <p:spPr>
          <a:xfrm>
            <a:off x="2406394" y="2442235"/>
            <a:ext cx="268624" cy="10745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55" name="Rectangle 54"/>
          <p:cNvSpPr/>
          <p:nvPr/>
        </p:nvSpPr>
        <p:spPr>
          <a:xfrm>
            <a:off x="2405776" y="967163"/>
            <a:ext cx="268624" cy="147743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68" name="TextBox 67"/>
          <p:cNvSpPr txBox="1"/>
          <p:nvPr/>
        </p:nvSpPr>
        <p:spPr>
          <a:xfrm>
            <a:off x="653859" y="3705669"/>
            <a:ext cx="1628779" cy="369332"/>
          </a:xfrm>
          <a:prstGeom prst="rect">
            <a:avLst/>
          </a:prstGeom>
          <a:noFill/>
        </p:spPr>
        <p:txBody>
          <a:bodyPr wrap="none" rtlCol="0">
            <a:spAutoFit/>
          </a:bodyPr>
          <a:lstStyle/>
          <a:p>
            <a:r>
              <a:rPr lang="en-US" dirty="0" err="1">
                <a:latin typeface="Segoe UI" panose="020B0502040204020203" pitchFamily="34" charset="0"/>
                <a:cs typeface="Segoe UI" panose="020B0502040204020203" pitchFamily="34" charset="0"/>
              </a:rPr>
              <a:t>BottomL</a:t>
            </a:r>
            <a:r>
              <a:rPr lang="en-US" dirty="0">
                <a:latin typeface="Segoe UI" panose="020B0502040204020203" pitchFamily="34" charset="0"/>
                <a:cs typeface="Segoe UI" panose="020B0502040204020203" pitchFamily="34" charset="0"/>
              </a:rPr>
              <a:t> 2 nm</a:t>
            </a:r>
          </a:p>
        </p:txBody>
      </p:sp>
      <p:sp>
        <p:nvSpPr>
          <p:cNvPr id="69" name="TextBox 68"/>
          <p:cNvSpPr txBox="1"/>
          <p:nvPr/>
        </p:nvSpPr>
        <p:spPr>
          <a:xfrm>
            <a:off x="2802134" y="3859710"/>
            <a:ext cx="2728632" cy="646331"/>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HUCN 5nm + HUC 7 nm </a:t>
            </a:r>
          </a:p>
          <a:p>
            <a:r>
              <a:rPr lang="en-US" dirty="0">
                <a:latin typeface="Segoe UI" panose="020B0502040204020203" pitchFamily="34" charset="0"/>
                <a:cs typeface="Segoe UI" panose="020B0502040204020203" pitchFamily="34" charset="0"/>
              </a:rPr>
              <a:t>+ HBC 5 nm</a:t>
            </a:r>
          </a:p>
        </p:txBody>
      </p:sp>
      <p:sp>
        <p:nvSpPr>
          <p:cNvPr id="70" name="TextBox 69"/>
          <p:cNvSpPr txBox="1"/>
          <p:nvPr/>
        </p:nvSpPr>
        <p:spPr>
          <a:xfrm>
            <a:off x="1180761" y="4402086"/>
            <a:ext cx="1173719"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SD 17 nm</a:t>
            </a:r>
          </a:p>
        </p:txBody>
      </p:sp>
      <p:sp>
        <p:nvSpPr>
          <p:cNvPr id="71" name="TextBox 70"/>
          <p:cNvSpPr txBox="1"/>
          <p:nvPr/>
        </p:nvSpPr>
        <p:spPr>
          <a:xfrm>
            <a:off x="2834889" y="4770857"/>
            <a:ext cx="2728632"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HUC 3 nm + HUCN 7 nm</a:t>
            </a:r>
          </a:p>
        </p:txBody>
      </p:sp>
      <p:sp>
        <p:nvSpPr>
          <p:cNvPr id="72" name="TextBox 71"/>
          <p:cNvSpPr txBox="1"/>
          <p:nvPr/>
        </p:nvSpPr>
        <p:spPr>
          <a:xfrm>
            <a:off x="563798" y="4942204"/>
            <a:ext cx="1507144" cy="369332"/>
          </a:xfrm>
          <a:prstGeom prst="rect">
            <a:avLst/>
          </a:prstGeom>
          <a:noFill/>
        </p:spPr>
        <p:txBody>
          <a:bodyPr wrap="none" rtlCol="0">
            <a:spAutoFit/>
          </a:bodyPr>
          <a:lstStyle/>
          <a:p>
            <a:r>
              <a:rPr lang="en-US" dirty="0" err="1">
                <a:latin typeface="Segoe UI" panose="020B0502040204020203" pitchFamily="34" charset="0"/>
                <a:cs typeface="Segoe UI" panose="020B0502040204020203" pitchFamily="34" charset="0"/>
              </a:rPr>
              <a:t>WSiN</a:t>
            </a:r>
            <a:r>
              <a:rPr lang="en-US" dirty="0">
                <a:latin typeface="Segoe UI" panose="020B0502040204020203" pitchFamily="34" charset="0"/>
                <a:cs typeface="Segoe UI" panose="020B0502040204020203" pitchFamily="34" charset="0"/>
              </a:rPr>
              <a:t> 2.5 nm</a:t>
            </a:r>
          </a:p>
        </p:txBody>
      </p:sp>
      <p:sp>
        <p:nvSpPr>
          <p:cNvPr id="73" name="TextBox 72"/>
          <p:cNvSpPr txBox="1"/>
          <p:nvPr/>
        </p:nvSpPr>
        <p:spPr>
          <a:xfrm>
            <a:off x="3190489" y="5390591"/>
            <a:ext cx="1492716"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WL W 35 nm</a:t>
            </a:r>
          </a:p>
        </p:txBody>
      </p:sp>
    </p:spTree>
    <p:extLst>
      <p:ext uri="{BB962C8B-B14F-4D97-AF65-F5344CB8AC3E}">
        <p14:creationId xmlns:p14="http://schemas.microsoft.com/office/powerpoint/2010/main" val="1350996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9558" y="-27233"/>
            <a:ext cx="10363200" cy="842773"/>
          </a:xfrm>
        </p:spPr>
        <p:txBody>
          <a:bodyPr/>
          <a:lstStyle/>
          <a:p>
            <a:r>
              <a:rPr lang="en-US" dirty="0"/>
              <a:t>MTS Rev1</a:t>
            </a:r>
          </a:p>
        </p:txBody>
      </p:sp>
      <p:sp>
        <p:nvSpPr>
          <p:cNvPr id="3" name="Content Placeholder 2"/>
          <p:cNvSpPr>
            <a:spLocks noGrp="1"/>
          </p:cNvSpPr>
          <p:nvPr>
            <p:ph idx="1"/>
          </p:nvPr>
        </p:nvSpPr>
        <p:spPr>
          <a:xfrm>
            <a:off x="3920203" y="163552"/>
            <a:ext cx="8133566" cy="461201"/>
          </a:xfrm>
        </p:spPr>
        <p:txBody>
          <a:bodyPr>
            <a:noAutofit/>
          </a:bodyPr>
          <a:lstStyle/>
          <a:p>
            <a:pPr>
              <a:lnSpc>
                <a:spcPct val="120000"/>
              </a:lnSpc>
              <a:spcBef>
                <a:spcPts val="400"/>
              </a:spcBef>
              <a:spcAft>
                <a:spcPts val="400"/>
              </a:spcAft>
            </a:pPr>
            <a:r>
              <a:rPr lang="en-US" sz="1800" dirty="0"/>
              <a:t>PM thickness reduction mandatory for WD management and quad pitch development; small reduction of TE, ME and BE thickness to further help WD.</a:t>
            </a:r>
          </a:p>
        </p:txBody>
      </p:sp>
      <p:sp>
        <p:nvSpPr>
          <p:cNvPr id="7" name="Content Placeholder 2"/>
          <p:cNvSpPr txBox="1">
            <a:spLocks/>
          </p:cNvSpPr>
          <p:nvPr/>
        </p:nvSpPr>
        <p:spPr>
          <a:xfrm>
            <a:off x="4786324" y="1079847"/>
            <a:ext cx="6769681" cy="5112405"/>
          </a:xfrm>
          <a:prstGeom prst="rect">
            <a:avLst/>
          </a:prstGeom>
        </p:spPr>
        <p:style>
          <a:lnRef idx="2">
            <a:schemeClr val="dk1"/>
          </a:lnRef>
          <a:fillRef idx="1">
            <a:schemeClr val="lt1"/>
          </a:fillRef>
          <a:effectRef idx="0">
            <a:schemeClr val="dk1"/>
          </a:effectRef>
          <a:fontRef idx="minor">
            <a:schemeClr val="dk1"/>
          </a:fontRef>
        </p:style>
        <p:txBody>
          <a:bodyPr vert="horz" lIns="182880" tIns="182880" rIns="182880" bIns="182880" rtlCol="0">
            <a:noAutofit/>
          </a:bodyPr>
          <a:lst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a:spcBef>
                <a:spcPts val="400"/>
              </a:spcBef>
              <a:spcAft>
                <a:spcPts val="400"/>
              </a:spcAft>
            </a:pPr>
            <a:r>
              <a:rPr lang="en-US" sz="1800" dirty="0"/>
              <a:t>No thickness scaling of WL/BL W until we get rho values from W-only (possibly it can go in MTS Rev2)</a:t>
            </a:r>
          </a:p>
          <a:p>
            <a:pPr>
              <a:spcBef>
                <a:spcPts val="400"/>
              </a:spcBef>
              <a:spcAft>
                <a:spcPts val="400"/>
              </a:spcAft>
            </a:pPr>
            <a:r>
              <a:rPr lang="en-US" sz="1800" dirty="0"/>
              <a:t>No change in SD thickness to guarantee absolute set </a:t>
            </a:r>
            <a:r>
              <a:rPr lang="en-US" sz="1800" dirty="0" err="1"/>
              <a:t>Vt</a:t>
            </a:r>
            <a:r>
              <a:rPr lang="en-US" sz="1800" dirty="0"/>
              <a:t> and leakage</a:t>
            </a:r>
          </a:p>
          <a:p>
            <a:pPr>
              <a:spcBef>
                <a:spcPts val="400"/>
              </a:spcBef>
              <a:spcAft>
                <a:spcPts val="400"/>
              </a:spcAft>
            </a:pPr>
            <a:r>
              <a:rPr lang="en-US" sz="1800" dirty="0"/>
              <a:t>No change in </a:t>
            </a:r>
            <a:r>
              <a:rPr lang="en-US" sz="1800" dirty="0" err="1"/>
              <a:t>WSiN</a:t>
            </a:r>
            <a:r>
              <a:rPr lang="en-US" sz="1800" dirty="0"/>
              <a:t> 2</a:t>
            </a:r>
            <a:r>
              <a:rPr lang="en-US" sz="1800" baseline="30000" dirty="0"/>
              <a:t>nd</a:t>
            </a:r>
            <a:r>
              <a:rPr lang="en-US" sz="1800" dirty="0"/>
              <a:t> cut thickness </a:t>
            </a:r>
            <a:r>
              <a:rPr lang="en-US" sz="1800" dirty="0" err="1"/>
              <a:t>wrt</a:t>
            </a:r>
            <a:r>
              <a:rPr lang="en-US" sz="1800" dirty="0"/>
              <a:t> 10s/20s (+1 nm </a:t>
            </a:r>
            <a:r>
              <a:rPr lang="en-US" sz="1800" dirty="0" err="1"/>
              <a:t>wrt</a:t>
            </a:r>
            <a:r>
              <a:rPr lang="en-US" sz="1800" dirty="0"/>
              <a:t> 30s Rev0)</a:t>
            </a:r>
          </a:p>
          <a:p>
            <a:pPr>
              <a:spcBef>
                <a:spcPts val="400"/>
              </a:spcBef>
              <a:spcAft>
                <a:spcPts val="400"/>
              </a:spcAft>
            </a:pPr>
            <a:r>
              <a:rPr lang="en-US" sz="1800" dirty="0">
                <a:solidFill>
                  <a:srgbClr val="FF0000"/>
                </a:solidFill>
              </a:rPr>
              <a:t>PM moves from 40 nm </a:t>
            </a:r>
            <a:r>
              <a:rPr lang="en-US" sz="1800" dirty="0">
                <a:solidFill>
                  <a:srgbClr val="FF0000"/>
                </a:solidFill>
                <a:sym typeface="Wingdings" panose="05000000000000000000" pitchFamily="2" charset="2"/>
              </a:rPr>
              <a:t> </a:t>
            </a:r>
            <a:r>
              <a:rPr lang="en-US" sz="1800" dirty="0">
                <a:solidFill>
                  <a:srgbClr val="FF0000"/>
                </a:solidFill>
              </a:rPr>
              <a:t>30 nm</a:t>
            </a:r>
          </a:p>
          <a:p>
            <a:pPr>
              <a:spcBef>
                <a:spcPts val="400"/>
              </a:spcBef>
              <a:spcAft>
                <a:spcPts val="400"/>
              </a:spcAft>
            </a:pPr>
            <a:r>
              <a:rPr lang="en-US" sz="1800" dirty="0"/>
              <a:t>BE moves from 3 nm HUC+ 7 nm HUCN </a:t>
            </a:r>
            <a:r>
              <a:rPr lang="en-US" sz="1800" dirty="0">
                <a:sym typeface="Wingdings" panose="05000000000000000000" pitchFamily="2" charset="2"/>
              </a:rPr>
              <a:t></a:t>
            </a:r>
            <a:r>
              <a:rPr lang="en-US" sz="1800" dirty="0"/>
              <a:t> 3 nm HUC + 5 nm HUCN</a:t>
            </a:r>
          </a:p>
          <a:p>
            <a:pPr>
              <a:spcBef>
                <a:spcPts val="400"/>
              </a:spcBef>
              <a:spcAft>
                <a:spcPts val="400"/>
              </a:spcAft>
            </a:pPr>
            <a:r>
              <a:rPr lang="en-US" sz="1800" dirty="0"/>
              <a:t>TE moves from 10 nm HUC (post CMP) </a:t>
            </a:r>
            <a:r>
              <a:rPr lang="en-US" sz="1800" dirty="0">
                <a:sym typeface="Wingdings" panose="05000000000000000000" pitchFamily="2" charset="2"/>
              </a:rPr>
              <a:t> 8 nm HUC (post CMP)</a:t>
            </a:r>
          </a:p>
          <a:p>
            <a:pPr>
              <a:spcBef>
                <a:spcPts val="400"/>
              </a:spcBef>
              <a:spcAft>
                <a:spcPts val="400"/>
              </a:spcAft>
            </a:pPr>
            <a:r>
              <a:rPr lang="en-US" sz="1800" dirty="0">
                <a:sym typeface="Wingdings" panose="05000000000000000000" pitchFamily="2" charset="2"/>
              </a:rPr>
              <a:t>ME moves from 5 nm HUCN/ 7 nm HUC/ 5nm HBC to 10 nm HUC + 5nm HBC</a:t>
            </a:r>
          </a:p>
          <a:p>
            <a:pPr>
              <a:spcBef>
                <a:spcPts val="400"/>
              </a:spcBef>
              <a:spcAft>
                <a:spcPts val="400"/>
              </a:spcAft>
            </a:pPr>
            <a:r>
              <a:rPr lang="en-US" sz="1800" dirty="0">
                <a:sym typeface="Wingdings" panose="05000000000000000000" pitchFamily="2" charset="2"/>
              </a:rPr>
              <a:t>Via has no </a:t>
            </a:r>
            <a:r>
              <a:rPr lang="en-US" sz="1800" dirty="0" err="1">
                <a:sym typeface="Wingdings" panose="05000000000000000000" pitchFamily="2" charset="2"/>
              </a:rPr>
              <a:t>WSiN</a:t>
            </a:r>
            <a:r>
              <a:rPr lang="en-US" sz="1800" dirty="0">
                <a:sym typeface="Wingdings" panose="05000000000000000000" pitchFamily="2" charset="2"/>
              </a:rPr>
              <a:t> on top, assuming we will adopt a no-</a:t>
            </a:r>
            <a:r>
              <a:rPr lang="en-US" sz="1800" dirty="0" err="1">
                <a:sym typeface="Wingdings" panose="05000000000000000000" pitchFamily="2" charset="2"/>
              </a:rPr>
              <a:t>WSiN</a:t>
            </a:r>
            <a:r>
              <a:rPr lang="en-US" sz="1800" dirty="0">
                <a:sym typeface="Wingdings" panose="05000000000000000000" pitchFamily="2" charset="2"/>
              </a:rPr>
              <a:t> via approach</a:t>
            </a:r>
          </a:p>
          <a:p>
            <a:pPr>
              <a:spcBef>
                <a:spcPts val="400"/>
              </a:spcBef>
              <a:spcAft>
                <a:spcPts val="400"/>
              </a:spcAft>
            </a:pPr>
            <a:endParaRPr lang="en-US" sz="1800" dirty="0"/>
          </a:p>
          <a:p>
            <a:pPr>
              <a:spcBef>
                <a:spcPts val="400"/>
              </a:spcBef>
              <a:spcAft>
                <a:spcPts val="400"/>
              </a:spcAft>
            </a:pPr>
            <a:endParaRPr lang="en-US" sz="1800" dirty="0"/>
          </a:p>
          <a:p>
            <a:pPr>
              <a:spcBef>
                <a:spcPts val="400"/>
              </a:spcBef>
              <a:spcAft>
                <a:spcPts val="400"/>
              </a:spcAft>
            </a:pPr>
            <a:endParaRPr lang="en-US" sz="1800" dirty="0"/>
          </a:p>
          <a:p>
            <a:pPr>
              <a:spcBef>
                <a:spcPts val="400"/>
              </a:spcBef>
              <a:spcAft>
                <a:spcPts val="400"/>
              </a:spcAft>
            </a:pPr>
            <a:endParaRPr lang="en-US" sz="1800" dirty="0"/>
          </a:p>
        </p:txBody>
      </p:sp>
      <p:grpSp>
        <p:nvGrpSpPr>
          <p:cNvPr id="62" name="Group 61"/>
          <p:cNvGrpSpPr/>
          <p:nvPr/>
        </p:nvGrpSpPr>
        <p:grpSpPr>
          <a:xfrm>
            <a:off x="1442653" y="1217988"/>
            <a:ext cx="809554" cy="4796596"/>
            <a:chOff x="2699953" y="1217988"/>
            <a:chExt cx="809554" cy="4796596"/>
          </a:xfrm>
        </p:grpSpPr>
        <p:sp>
          <p:nvSpPr>
            <p:cNvPr id="50" name="Rectangle 49"/>
            <p:cNvSpPr/>
            <p:nvPr/>
          </p:nvSpPr>
          <p:spPr>
            <a:xfrm>
              <a:off x="2699954" y="5074400"/>
              <a:ext cx="809553" cy="94018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51" name="Rectangle 50"/>
            <p:cNvSpPr/>
            <p:nvPr/>
          </p:nvSpPr>
          <p:spPr>
            <a:xfrm>
              <a:off x="2699953" y="4993812"/>
              <a:ext cx="809553" cy="8058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52" name="Rectangle 51"/>
            <p:cNvSpPr/>
            <p:nvPr/>
          </p:nvSpPr>
          <p:spPr>
            <a:xfrm>
              <a:off x="2961067" y="4913225"/>
              <a:ext cx="268624" cy="80587"/>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53" name="Rectangle 52"/>
            <p:cNvSpPr/>
            <p:nvPr/>
          </p:nvSpPr>
          <p:spPr>
            <a:xfrm>
              <a:off x="2961067" y="4780538"/>
              <a:ext cx="268624" cy="134312"/>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54" name="Rectangle 53"/>
            <p:cNvSpPr/>
            <p:nvPr/>
          </p:nvSpPr>
          <p:spPr>
            <a:xfrm>
              <a:off x="2961067" y="4322728"/>
              <a:ext cx="268624" cy="456661"/>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55" name="Rectangle 54"/>
            <p:cNvSpPr/>
            <p:nvPr/>
          </p:nvSpPr>
          <p:spPr>
            <a:xfrm>
              <a:off x="2961568" y="3918182"/>
              <a:ext cx="268624" cy="40293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56" name="Rectangle 55"/>
            <p:cNvSpPr/>
            <p:nvPr/>
          </p:nvSpPr>
          <p:spPr>
            <a:xfrm>
              <a:off x="2961067" y="3859778"/>
              <a:ext cx="268624" cy="5486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57" name="Rectangle 56"/>
            <p:cNvSpPr/>
            <p:nvPr/>
          </p:nvSpPr>
          <p:spPr>
            <a:xfrm>
              <a:off x="2961567" y="3053779"/>
              <a:ext cx="268624" cy="805872"/>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58" name="Rectangle 57"/>
            <p:cNvSpPr/>
            <p:nvPr/>
          </p:nvSpPr>
          <p:spPr>
            <a:xfrm>
              <a:off x="2959228" y="3000527"/>
              <a:ext cx="268624" cy="5486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59" name="Rectangle 58"/>
            <p:cNvSpPr/>
            <p:nvPr/>
          </p:nvSpPr>
          <p:spPr>
            <a:xfrm>
              <a:off x="2958769" y="2829337"/>
              <a:ext cx="268624" cy="17191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60" name="Rectangle 59"/>
            <p:cNvSpPr/>
            <p:nvPr/>
          </p:nvSpPr>
          <p:spPr>
            <a:xfrm>
              <a:off x="2959388" y="2695420"/>
              <a:ext cx="268624" cy="134312"/>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61" name="Rectangle 60"/>
            <p:cNvSpPr/>
            <p:nvPr/>
          </p:nvSpPr>
          <p:spPr>
            <a:xfrm>
              <a:off x="2958769" y="1217988"/>
              <a:ext cx="268624" cy="147743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grpSp>
      <p:sp>
        <p:nvSpPr>
          <p:cNvPr id="63" name="TextBox 62"/>
          <p:cNvSpPr txBox="1"/>
          <p:nvPr/>
        </p:nvSpPr>
        <p:spPr>
          <a:xfrm>
            <a:off x="2010231" y="1627983"/>
            <a:ext cx="1409360"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BL W 55 nm</a:t>
            </a:r>
          </a:p>
        </p:txBody>
      </p:sp>
      <p:sp>
        <p:nvSpPr>
          <p:cNvPr id="64" name="TextBox 63"/>
          <p:cNvSpPr txBox="1"/>
          <p:nvPr/>
        </p:nvSpPr>
        <p:spPr>
          <a:xfrm>
            <a:off x="170465" y="2510754"/>
            <a:ext cx="1332416" cy="369332"/>
          </a:xfrm>
          <a:prstGeom prst="rect">
            <a:avLst/>
          </a:prstGeom>
          <a:noFill/>
        </p:spPr>
        <p:txBody>
          <a:bodyPr wrap="none" rtlCol="0">
            <a:spAutoFit/>
          </a:bodyPr>
          <a:lstStyle/>
          <a:p>
            <a:r>
              <a:rPr lang="en-US" dirty="0" err="1">
                <a:latin typeface="Segoe UI" panose="020B0502040204020203" pitchFamily="34" charset="0"/>
                <a:cs typeface="Segoe UI" panose="020B0502040204020203" pitchFamily="34" charset="0"/>
              </a:rPr>
              <a:t>WSiN</a:t>
            </a:r>
            <a:r>
              <a:rPr lang="en-US" dirty="0">
                <a:latin typeface="Segoe UI" panose="020B0502040204020203" pitchFamily="34" charset="0"/>
                <a:cs typeface="Segoe UI" panose="020B0502040204020203" pitchFamily="34" charset="0"/>
              </a:rPr>
              <a:t> 5 nm</a:t>
            </a:r>
          </a:p>
        </p:txBody>
      </p:sp>
      <p:sp>
        <p:nvSpPr>
          <p:cNvPr id="65" name="TextBox 64"/>
          <p:cNvSpPr txBox="1"/>
          <p:nvPr/>
        </p:nvSpPr>
        <p:spPr>
          <a:xfrm>
            <a:off x="2048002" y="2741818"/>
            <a:ext cx="1228221"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HUC 8 nm</a:t>
            </a:r>
          </a:p>
        </p:txBody>
      </p:sp>
      <p:sp>
        <p:nvSpPr>
          <p:cNvPr id="66" name="TextBox 65"/>
          <p:cNvSpPr txBox="1"/>
          <p:nvPr/>
        </p:nvSpPr>
        <p:spPr>
          <a:xfrm>
            <a:off x="263413" y="2815861"/>
            <a:ext cx="1239698" cy="369332"/>
          </a:xfrm>
          <a:prstGeom prst="rect">
            <a:avLst/>
          </a:prstGeom>
          <a:noFill/>
        </p:spPr>
        <p:txBody>
          <a:bodyPr wrap="none" rtlCol="0">
            <a:spAutoFit/>
          </a:bodyPr>
          <a:lstStyle/>
          <a:p>
            <a:r>
              <a:rPr lang="en-US" dirty="0" err="1">
                <a:latin typeface="Segoe UI" panose="020B0502040204020203" pitchFamily="34" charset="0"/>
                <a:cs typeface="Segoe UI" panose="020B0502040204020203" pitchFamily="34" charset="0"/>
              </a:rPr>
              <a:t>TopL</a:t>
            </a:r>
            <a:r>
              <a:rPr lang="en-US" dirty="0">
                <a:latin typeface="Segoe UI" panose="020B0502040204020203" pitchFamily="34" charset="0"/>
                <a:cs typeface="Segoe UI" panose="020B0502040204020203" pitchFamily="34" charset="0"/>
              </a:rPr>
              <a:t> 2 nm</a:t>
            </a:r>
          </a:p>
        </p:txBody>
      </p:sp>
      <p:sp>
        <p:nvSpPr>
          <p:cNvPr id="67" name="TextBox 66"/>
          <p:cNvSpPr txBox="1"/>
          <p:nvPr/>
        </p:nvSpPr>
        <p:spPr>
          <a:xfrm>
            <a:off x="2010231" y="3295816"/>
            <a:ext cx="1225015"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PM 30 nm</a:t>
            </a:r>
          </a:p>
        </p:txBody>
      </p:sp>
      <p:sp>
        <p:nvSpPr>
          <p:cNvPr id="68" name="TextBox 67"/>
          <p:cNvSpPr txBox="1"/>
          <p:nvPr/>
        </p:nvSpPr>
        <p:spPr>
          <a:xfrm>
            <a:off x="50127" y="3694366"/>
            <a:ext cx="1628779" cy="369332"/>
          </a:xfrm>
          <a:prstGeom prst="rect">
            <a:avLst/>
          </a:prstGeom>
          <a:noFill/>
        </p:spPr>
        <p:txBody>
          <a:bodyPr wrap="none" rtlCol="0">
            <a:spAutoFit/>
          </a:bodyPr>
          <a:lstStyle/>
          <a:p>
            <a:r>
              <a:rPr lang="en-US" dirty="0" err="1">
                <a:latin typeface="Segoe UI" panose="020B0502040204020203" pitchFamily="34" charset="0"/>
                <a:cs typeface="Segoe UI" panose="020B0502040204020203" pitchFamily="34" charset="0"/>
              </a:rPr>
              <a:t>BottomL</a:t>
            </a:r>
            <a:r>
              <a:rPr lang="en-US" dirty="0">
                <a:latin typeface="Segoe UI" panose="020B0502040204020203" pitchFamily="34" charset="0"/>
                <a:cs typeface="Segoe UI" panose="020B0502040204020203" pitchFamily="34" charset="0"/>
              </a:rPr>
              <a:t> 2 nm</a:t>
            </a:r>
          </a:p>
        </p:txBody>
      </p:sp>
      <p:sp>
        <p:nvSpPr>
          <p:cNvPr id="69" name="TextBox 68"/>
          <p:cNvSpPr txBox="1"/>
          <p:nvPr/>
        </p:nvSpPr>
        <p:spPr>
          <a:xfrm>
            <a:off x="2036409" y="3924952"/>
            <a:ext cx="2654894"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HUC 10 nm + HBC 5 nm</a:t>
            </a:r>
          </a:p>
        </p:txBody>
      </p:sp>
      <p:sp>
        <p:nvSpPr>
          <p:cNvPr id="70" name="TextBox 69"/>
          <p:cNvSpPr txBox="1"/>
          <p:nvPr/>
        </p:nvSpPr>
        <p:spPr>
          <a:xfrm>
            <a:off x="392594" y="4373717"/>
            <a:ext cx="1173719"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SD 17 nm</a:t>
            </a:r>
          </a:p>
        </p:txBody>
      </p:sp>
      <p:sp>
        <p:nvSpPr>
          <p:cNvPr id="71" name="TextBox 70"/>
          <p:cNvSpPr txBox="1"/>
          <p:nvPr/>
        </p:nvSpPr>
        <p:spPr>
          <a:xfrm>
            <a:off x="1982581" y="4683765"/>
            <a:ext cx="2728632"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HUC 3 nm + HUCN 5 nm</a:t>
            </a:r>
          </a:p>
        </p:txBody>
      </p:sp>
      <p:sp>
        <p:nvSpPr>
          <p:cNvPr id="72" name="TextBox 71"/>
          <p:cNvSpPr txBox="1"/>
          <p:nvPr/>
        </p:nvSpPr>
        <p:spPr>
          <a:xfrm>
            <a:off x="-24611" y="4847694"/>
            <a:ext cx="1507144" cy="369332"/>
          </a:xfrm>
          <a:prstGeom prst="rect">
            <a:avLst/>
          </a:prstGeom>
          <a:noFill/>
        </p:spPr>
        <p:txBody>
          <a:bodyPr wrap="none" rtlCol="0">
            <a:spAutoFit/>
          </a:bodyPr>
          <a:lstStyle/>
          <a:p>
            <a:r>
              <a:rPr lang="en-US" dirty="0" err="1">
                <a:latin typeface="Segoe UI" panose="020B0502040204020203" pitchFamily="34" charset="0"/>
                <a:cs typeface="Segoe UI" panose="020B0502040204020203" pitchFamily="34" charset="0"/>
              </a:rPr>
              <a:t>WSiN</a:t>
            </a:r>
            <a:r>
              <a:rPr lang="en-US" dirty="0">
                <a:latin typeface="Segoe UI" panose="020B0502040204020203" pitchFamily="34" charset="0"/>
                <a:cs typeface="Segoe UI" panose="020B0502040204020203" pitchFamily="34" charset="0"/>
              </a:rPr>
              <a:t> 2.5 nm</a:t>
            </a:r>
          </a:p>
        </p:txBody>
      </p:sp>
      <p:sp>
        <p:nvSpPr>
          <p:cNvPr id="73" name="TextBox 72"/>
          <p:cNvSpPr txBox="1"/>
          <p:nvPr/>
        </p:nvSpPr>
        <p:spPr>
          <a:xfrm>
            <a:off x="2354660" y="5365264"/>
            <a:ext cx="1492716"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WL W 35 nm</a:t>
            </a:r>
          </a:p>
        </p:txBody>
      </p:sp>
    </p:spTree>
    <p:extLst>
      <p:ext uri="{BB962C8B-B14F-4D97-AF65-F5344CB8AC3E}">
        <p14:creationId xmlns:p14="http://schemas.microsoft.com/office/powerpoint/2010/main" val="3813084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989" y="-239318"/>
            <a:ext cx="10363200" cy="842773"/>
          </a:xfrm>
        </p:spPr>
        <p:txBody>
          <a:bodyPr/>
          <a:lstStyle/>
          <a:p>
            <a:r>
              <a:rPr lang="en-US" dirty="0"/>
              <a:t>MTS Rev0/Rev1 comparison</a:t>
            </a:r>
          </a:p>
        </p:txBody>
      </p:sp>
      <p:grpSp>
        <p:nvGrpSpPr>
          <p:cNvPr id="38" name="Group 37"/>
          <p:cNvGrpSpPr/>
          <p:nvPr/>
        </p:nvGrpSpPr>
        <p:grpSpPr>
          <a:xfrm>
            <a:off x="1010891" y="830518"/>
            <a:ext cx="2785217" cy="5170419"/>
            <a:chOff x="724290" y="844165"/>
            <a:chExt cx="2785217" cy="5170419"/>
          </a:xfrm>
        </p:grpSpPr>
        <p:sp>
          <p:nvSpPr>
            <p:cNvPr id="6" name="Rectangle 5"/>
            <p:cNvSpPr/>
            <p:nvPr/>
          </p:nvSpPr>
          <p:spPr>
            <a:xfrm>
              <a:off x="724291" y="5074400"/>
              <a:ext cx="809553" cy="94018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8" name="Rectangle 7"/>
            <p:cNvSpPr/>
            <p:nvPr/>
          </p:nvSpPr>
          <p:spPr>
            <a:xfrm>
              <a:off x="724290" y="4993812"/>
              <a:ext cx="809553" cy="8058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0" name="Rectangle 9"/>
            <p:cNvSpPr/>
            <p:nvPr/>
          </p:nvSpPr>
          <p:spPr>
            <a:xfrm>
              <a:off x="985404" y="4913225"/>
              <a:ext cx="268624" cy="80587"/>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1" name="Rectangle 10"/>
            <p:cNvSpPr/>
            <p:nvPr/>
          </p:nvSpPr>
          <p:spPr>
            <a:xfrm>
              <a:off x="985404" y="4725188"/>
              <a:ext cx="268624" cy="18803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2" name="Rectangle 11"/>
            <p:cNvSpPr/>
            <p:nvPr/>
          </p:nvSpPr>
          <p:spPr>
            <a:xfrm>
              <a:off x="985404" y="4274227"/>
              <a:ext cx="268624" cy="456661"/>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3" name="Rectangle 12"/>
            <p:cNvSpPr/>
            <p:nvPr/>
          </p:nvSpPr>
          <p:spPr>
            <a:xfrm>
              <a:off x="985404" y="4144776"/>
              <a:ext cx="268624" cy="134312"/>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4" name="Rectangle 13"/>
            <p:cNvSpPr/>
            <p:nvPr/>
          </p:nvSpPr>
          <p:spPr>
            <a:xfrm>
              <a:off x="985404" y="3827698"/>
              <a:ext cx="268624" cy="32234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5" name="Rectangle 14"/>
            <p:cNvSpPr/>
            <p:nvPr/>
          </p:nvSpPr>
          <p:spPr>
            <a:xfrm>
              <a:off x="983565" y="2477560"/>
              <a:ext cx="268624" cy="171919"/>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6" name="Rectangle 15"/>
            <p:cNvSpPr/>
            <p:nvPr/>
          </p:nvSpPr>
          <p:spPr>
            <a:xfrm>
              <a:off x="985404" y="3771442"/>
              <a:ext cx="268624" cy="5486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7" name="Rectangle 16"/>
            <p:cNvSpPr/>
            <p:nvPr/>
          </p:nvSpPr>
          <p:spPr>
            <a:xfrm>
              <a:off x="985404" y="2697779"/>
              <a:ext cx="268624" cy="1074496"/>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8" name="Rectangle 17"/>
            <p:cNvSpPr/>
            <p:nvPr/>
          </p:nvSpPr>
          <p:spPr>
            <a:xfrm>
              <a:off x="983565" y="2645079"/>
              <a:ext cx="268624" cy="5486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9" name="Rectangle 18"/>
            <p:cNvSpPr/>
            <p:nvPr/>
          </p:nvSpPr>
          <p:spPr>
            <a:xfrm>
              <a:off x="984083" y="2426902"/>
              <a:ext cx="268624" cy="5372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0" name="Rectangle 19"/>
            <p:cNvSpPr/>
            <p:nvPr/>
          </p:nvSpPr>
          <p:spPr>
            <a:xfrm>
              <a:off x="983724" y="2319237"/>
              <a:ext cx="268624" cy="10745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1" name="Rectangle 20"/>
            <p:cNvSpPr/>
            <p:nvPr/>
          </p:nvSpPr>
          <p:spPr>
            <a:xfrm>
              <a:off x="983106" y="844165"/>
              <a:ext cx="268624" cy="147743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2" name="Rectangle 21"/>
            <p:cNvSpPr/>
            <p:nvPr/>
          </p:nvSpPr>
          <p:spPr>
            <a:xfrm>
              <a:off x="2699954" y="5074400"/>
              <a:ext cx="809553" cy="94018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3" name="Rectangle 22"/>
            <p:cNvSpPr/>
            <p:nvPr/>
          </p:nvSpPr>
          <p:spPr>
            <a:xfrm>
              <a:off x="2699953" y="4993812"/>
              <a:ext cx="809553" cy="8058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4" name="Rectangle 23"/>
            <p:cNvSpPr/>
            <p:nvPr/>
          </p:nvSpPr>
          <p:spPr>
            <a:xfrm>
              <a:off x="2961067" y="4913225"/>
              <a:ext cx="268624" cy="80587"/>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5" name="Rectangle 24"/>
            <p:cNvSpPr/>
            <p:nvPr/>
          </p:nvSpPr>
          <p:spPr>
            <a:xfrm>
              <a:off x="2961067" y="4780538"/>
              <a:ext cx="268624" cy="134312"/>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6" name="Rectangle 25"/>
            <p:cNvSpPr/>
            <p:nvPr/>
          </p:nvSpPr>
          <p:spPr>
            <a:xfrm>
              <a:off x="2961067" y="4322728"/>
              <a:ext cx="268624" cy="456661"/>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8" name="Rectangle 27"/>
            <p:cNvSpPr/>
            <p:nvPr/>
          </p:nvSpPr>
          <p:spPr>
            <a:xfrm>
              <a:off x="2961568" y="3918182"/>
              <a:ext cx="268624" cy="40293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30" name="Rectangle 29"/>
            <p:cNvSpPr/>
            <p:nvPr/>
          </p:nvSpPr>
          <p:spPr>
            <a:xfrm>
              <a:off x="2961067" y="3859778"/>
              <a:ext cx="268624" cy="5486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31" name="Rectangle 30"/>
            <p:cNvSpPr/>
            <p:nvPr/>
          </p:nvSpPr>
          <p:spPr>
            <a:xfrm>
              <a:off x="2961567" y="3053779"/>
              <a:ext cx="268624" cy="805872"/>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32" name="Rectangle 31"/>
            <p:cNvSpPr/>
            <p:nvPr/>
          </p:nvSpPr>
          <p:spPr>
            <a:xfrm>
              <a:off x="2959228" y="3000527"/>
              <a:ext cx="268624" cy="5486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33" name="Rectangle 32"/>
            <p:cNvSpPr/>
            <p:nvPr/>
          </p:nvSpPr>
          <p:spPr>
            <a:xfrm>
              <a:off x="2958769" y="2829337"/>
              <a:ext cx="268624" cy="17191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34" name="Rectangle 33"/>
            <p:cNvSpPr/>
            <p:nvPr/>
          </p:nvSpPr>
          <p:spPr>
            <a:xfrm>
              <a:off x="2959388" y="2695420"/>
              <a:ext cx="268624" cy="134312"/>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35" name="Rectangle 34"/>
            <p:cNvSpPr/>
            <p:nvPr/>
          </p:nvSpPr>
          <p:spPr>
            <a:xfrm>
              <a:off x="2958769" y="1217988"/>
              <a:ext cx="268624" cy="147743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grpSp>
      <p:graphicFrame>
        <p:nvGraphicFramePr>
          <p:cNvPr id="39" name="Table 38"/>
          <p:cNvGraphicFramePr>
            <a:graphicFrameLocks noGrp="1"/>
          </p:cNvGraphicFramePr>
          <p:nvPr>
            <p:extLst>
              <p:ext uri="{D42A27DB-BD31-4B8C-83A1-F6EECF244321}">
                <p14:modId xmlns:p14="http://schemas.microsoft.com/office/powerpoint/2010/main" val="885592938"/>
              </p:ext>
            </p:extLst>
          </p:nvPr>
        </p:nvGraphicFramePr>
        <p:xfrm>
          <a:off x="5106852" y="2095151"/>
          <a:ext cx="6560736" cy="2773680"/>
        </p:xfrm>
        <a:graphic>
          <a:graphicData uri="http://schemas.openxmlformats.org/drawingml/2006/table">
            <a:tbl>
              <a:tblPr firstRow="1" bandRow="1">
                <a:tableStyleId>{5C22544A-7EE6-4342-B048-85BDC9FD1C3A}</a:tableStyleId>
              </a:tblPr>
              <a:tblGrid>
                <a:gridCol w="3164590">
                  <a:extLst>
                    <a:ext uri="{9D8B030D-6E8A-4147-A177-3AD203B41FA5}">
                      <a16:colId xmlns:a16="http://schemas.microsoft.com/office/drawing/2014/main" xmlns="" val="2946282677"/>
                    </a:ext>
                  </a:extLst>
                </a:gridCol>
                <a:gridCol w="1976779">
                  <a:extLst>
                    <a:ext uri="{9D8B030D-6E8A-4147-A177-3AD203B41FA5}">
                      <a16:colId xmlns:a16="http://schemas.microsoft.com/office/drawing/2014/main" xmlns="" val="1959457524"/>
                    </a:ext>
                  </a:extLst>
                </a:gridCol>
                <a:gridCol w="1419367">
                  <a:extLst>
                    <a:ext uri="{9D8B030D-6E8A-4147-A177-3AD203B41FA5}">
                      <a16:colId xmlns:a16="http://schemas.microsoft.com/office/drawing/2014/main" xmlns="" val="3071444567"/>
                    </a:ext>
                  </a:extLst>
                </a:gridCol>
              </a:tblGrid>
              <a:tr h="370840">
                <a:tc>
                  <a:txBody>
                    <a:bodyPr/>
                    <a:lstStyle/>
                    <a:p>
                      <a:endParaRPr lang="en-US" sz="2000" dirty="0"/>
                    </a:p>
                  </a:txBody>
                  <a:tcPr/>
                </a:tc>
                <a:tc>
                  <a:txBody>
                    <a:bodyPr/>
                    <a:lstStyle/>
                    <a:p>
                      <a:r>
                        <a:rPr lang="en-US" sz="2000" dirty="0"/>
                        <a:t>Rev0</a:t>
                      </a:r>
                    </a:p>
                  </a:txBody>
                  <a:tcPr/>
                </a:tc>
                <a:tc>
                  <a:txBody>
                    <a:bodyPr/>
                    <a:lstStyle/>
                    <a:p>
                      <a:r>
                        <a:rPr lang="en-US" sz="2000" dirty="0"/>
                        <a:t>Rev1</a:t>
                      </a:r>
                    </a:p>
                  </a:txBody>
                  <a:tcPr/>
                </a:tc>
                <a:extLst>
                  <a:ext uri="{0D108BD9-81ED-4DB2-BD59-A6C34878D82A}">
                    <a16:rowId xmlns:a16="http://schemas.microsoft.com/office/drawing/2014/main" xmlns="" val="2575061513"/>
                  </a:ext>
                </a:extLst>
              </a:tr>
              <a:tr h="370840">
                <a:tc>
                  <a:txBody>
                    <a:bodyPr/>
                    <a:lstStyle/>
                    <a:p>
                      <a:r>
                        <a:rPr lang="en-US" sz="2000" dirty="0"/>
                        <a:t>1</a:t>
                      </a:r>
                      <a:r>
                        <a:rPr lang="en-US" sz="2000" baseline="30000" dirty="0"/>
                        <a:t>st</a:t>
                      </a:r>
                      <a:r>
                        <a:rPr lang="en-US" sz="2000" dirty="0"/>
                        <a:t> cut AR</a:t>
                      </a:r>
                    </a:p>
                  </a:txBody>
                  <a:tcPr/>
                </a:tc>
                <a:tc>
                  <a:txBody>
                    <a:bodyPr/>
                    <a:lstStyle/>
                    <a:p>
                      <a:r>
                        <a:rPr lang="en-US" sz="2000" dirty="0"/>
                        <a:t>10</a:t>
                      </a:r>
                    </a:p>
                  </a:txBody>
                  <a:tcPr/>
                </a:tc>
                <a:tc>
                  <a:txBody>
                    <a:bodyPr/>
                    <a:lstStyle/>
                    <a:p>
                      <a:r>
                        <a:rPr lang="en-US" sz="2000" dirty="0"/>
                        <a:t>8.9</a:t>
                      </a:r>
                    </a:p>
                  </a:txBody>
                  <a:tcPr/>
                </a:tc>
                <a:extLst>
                  <a:ext uri="{0D108BD9-81ED-4DB2-BD59-A6C34878D82A}">
                    <a16:rowId xmlns:a16="http://schemas.microsoft.com/office/drawing/2014/main" xmlns="" val="689566320"/>
                  </a:ext>
                </a:extLst>
              </a:tr>
              <a:tr h="370840">
                <a:tc>
                  <a:txBody>
                    <a:bodyPr/>
                    <a:lstStyle/>
                    <a:p>
                      <a:r>
                        <a:rPr lang="en-US" sz="2000" dirty="0"/>
                        <a:t>2</a:t>
                      </a:r>
                      <a:r>
                        <a:rPr lang="en-US" sz="2000" baseline="30000" dirty="0"/>
                        <a:t>nd</a:t>
                      </a:r>
                      <a:r>
                        <a:rPr lang="en-US" sz="2000" dirty="0"/>
                        <a:t> cut AR</a:t>
                      </a:r>
                    </a:p>
                  </a:txBody>
                  <a:tcPr/>
                </a:tc>
                <a:tc>
                  <a:txBody>
                    <a:bodyPr/>
                    <a:lstStyle/>
                    <a:p>
                      <a:r>
                        <a:rPr lang="en-US" sz="2000" dirty="0"/>
                        <a:t>11.2</a:t>
                      </a:r>
                    </a:p>
                  </a:txBody>
                  <a:tcPr/>
                </a:tc>
                <a:tc>
                  <a:txBody>
                    <a:bodyPr/>
                    <a:lstStyle/>
                    <a:p>
                      <a:r>
                        <a:rPr lang="en-US" sz="2000" dirty="0"/>
                        <a:t>10.14</a:t>
                      </a:r>
                    </a:p>
                  </a:txBody>
                  <a:tcPr/>
                </a:tc>
                <a:extLst>
                  <a:ext uri="{0D108BD9-81ED-4DB2-BD59-A6C34878D82A}">
                    <a16:rowId xmlns:a16="http://schemas.microsoft.com/office/drawing/2014/main" xmlns="" val="4161123455"/>
                  </a:ext>
                </a:extLst>
              </a:tr>
              <a:tr h="370840">
                <a:tc>
                  <a:txBody>
                    <a:bodyPr/>
                    <a:lstStyle/>
                    <a:p>
                      <a:r>
                        <a:rPr lang="en-US" sz="2000" dirty="0"/>
                        <a:t>WD projected</a:t>
                      </a:r>
                    </a:p>
                  </a:txBody>
                  <a:tcPr/>
                </a:tc>
                <a:tc>
                  <a:txBody>
                    <a:bodyPr/>
                    <a:lstStyle/>
                    <a:p>
                      <a:r>
                        <a:rPr lang="en-US" sz="2000" dirty="0"/>
                        <a:t>0.4X </a:t>
                      </a:r>
                      <a:r>
                        <a:rPr lang="en-US" sz="2000" dirty="0" err="1"/>
                        <a:t>wrt</a:t>
                      </a:r>
                      <a:r>
                        <a:rPr lang="en-US" sz="2000" dirty="0"/>
                        <a:t> 10s</a:t>
                      </a:r>
                    </a:p>
                  </a:txBody>
                  <a:tcPr/>
                </a:tc>
                <a:tc>
                  <a:txBody>
                    <a:bodyPr/>
                    <a:lstStyle/>
                    <a:p>
                      <a:r>
                        <a:rPr lang="en-US" sz="2000" dirty="0"/>
                        <a:t>1X </a:t>
                      </a:r>
                      <a:r>
                        <a:rPr lang="en-US" sz="2000" dirty="0" err="1"/>
                        <a:t>wrt</a:t>
                      </a:r>
                      <a:r>
                        <a:rPr lang="en-US" sz="2000" dirty="0"/>
                        <a:t> 10s</a:t>
                      </a:r>
                    </a:p>
                  </a:txBody>
                  <a:tcPr/>
                </a:tc>
                <a:extLst>
                  <a:ext uri="{0D108BD9-81ED-4DB2-BD59-A6C34878D82A}">
                    <a16:rowId xmlns:a16="http://schemas.microsoft.com/office/drawing/2014/main" xmlns="" val="1310313220"/>
                  </a:ext>
                </a:extLst>
              </a:tr>
              <a:tr h="370840">
                <a:tc>
                  <a:txBody>
                    <a:bodyPr/>
                    <a:lstStyle/>
                    <a:p>
                      <a:r>
                        <a:rPr lang="en-US" sz="2000" dirty="0"/>
                        <a:t>IRST projected</a:t>
                      </a:r>
                    </a:p>
                  </a:txBody>
                  <a:tcPr/>
                </a:tc>
                <a:tc>
                  <a:txBody>
                    <a:bodyPr/>
                    <a:lstStyle/>
                    <a:p>
                      <a:r>
                        <a:rPr lang="en-US" sz="2000" dirty="0"/>
                        <a:t>69 </a:t>
                      </a:r>
                      <a:r>
                        <a:rPr lang="en-US" sz="2000" dirty="0" err="1"/>
                        <a:t>uA</a:t>
                      </a:r>
                      <a:endParaRPr lang="en-US" sz="2000" dirty="0"/>
                    </a:p>
                  </a:txBody>
                  <a:tcPr/>
                </a:tc>
                <a:tc>
                  <a:txBody>
                    <a:bodyPr/>
                    <a:lstStyle/>
                    <a:p>
                      <a:r>
                        <a:rPr lang="en-US" sz="2000" dirty="0"/>
                        <a:t>71 </a:t>
                      </a:r>
                      <a:r>
                        <a:rPr lang="en-US" sz="2000" dirty="0" err="1"/>
                        <a:t>uA</a:t>
                      </a:r>
                      <a:endParaRPr lang="en-US" sz="2000" dirty="0"/>
                    </a:p>
                  </a:txBody>
                  <a:tcPr/>
                </a:tc>
                <a:extLst>
                  <a:ext uri="{0D108BD9-81ED-4DB2-BD59-A6C34878D82A}">
                    <a16:rowId xmlns:a16="http://schemas.microsoft.com/office/drawing/2014/main" xmlns="" val="2753873633"/>
                  </a:ext>
                </a:extLst>
              </a:tr>
              <a:tr h="370840">
                <a:tc>
                  <a:txBody>
                    <a:bodyPr/>
                    <a:lstStyle/>
                    <a:p>
                      <a:r>
                        <a:rPr lang="en-US" sz="2000" dirty="0"/>
                        <a:t>AV1 R</a:t>
                      </a:r>
                    </a:p>
                  </a:txBody>
                  <a:tcPr/>
                </a:tc>
                <a:tc>
                  <a:txBody>
                    <a:bodyPr/>
                    <a:lstStyle/>
                    <a:p>
                      <a:r>
                        <a:rPr lang="en-US" sz="2000" dirty="0"/>
                        <a:t>1.6X 10s</a:t>
                      </a:r>
                    </a:p>
                  </a:txBody>
                  <a:tcPr/>
                </a:tc>
                <a:tc>
                  <a:txBody>
                    <a:bodyPr/>
                    <a:lstStyle/>
                    <a:p>
                      <a:r>
                        <a:rPr lang="en-US" sz="2000" dirty="0"/>
                        <a:t>0.2X 10s* </a:t>
                      </a:r>
                    </a:p>
                  </a:txBody>
                  <a:tcPr/>
                </a:tc>
                <a:extLst>
                  <a:ext uri="{0D108BD9-81ED-4DB2-BD59-A6C34878D82A}">
                    <a16:rowId xmlns:a16="http://schemas.microsoft.com/office/drawing/2014/main" xmlns="" val="4287048269"/>
                  </a:ext>
                </a:extLst>
              </a:tr>
              <a:tr h="370840">
                <a:tc>
                  <a:txBody>
                    <a:bodyPr/>
                    <a:lstStyle/>
                    <a:p>
                      <a:r>
                        <a:rPr lang="el-GR" sz="2000" dirty="0"/>
                        <a:t>Δ</a:t>
                      </a:r>
                      <a:r>
                        <a:rPr lang="en-US" sz="2000" dirty="0" err="1"/>
                        <a:t>Vt</a:t>
                      </a:r>
                      <a:r>
                        <a:rPr lang="en-US" sz="2000" dirty="0"/>
                        <a:t> (@1e-6s, 85C)</a:t>
                      </a:r>
                    </a:p>
                  </a:txBody>
                  <a:tcPr/>
                </a:tc>
                <a:tc>
                  <a:txBody>
                    <a:bodyPr/>
                    <a:lstStyle/>
                    <a:p>
                      <a:r>
                        <a:rPr lang="en-US" sz="2000" dirty="0"/>
                        <a:t>1.18V</a:t>
                      </a:r>
                    </a:p>
                  </a:txBody>
                  <a:tcPr/>
                </a:tc>
                <a:tc>
                  <a:txBody>
                    <a:bodyPr/>
                    <a:lstStyle/>
                    <a:p>
                      <a:r>
                        <a:rPr lang="en-US" sz="2000" b="1" dirty="0">
                          <a:solidFill>
                            <a:srgbClr val="FF0000"/>
                          </a:solidFill>
                        </a:rPr>
                        <a:t>~1.0V</a:t>
                      </a:r>
                    </a:p>
                  </a:txBody>
                  <a:tcPr/>
                </a:tc>
                <a:extLst>
                  <a:ext uri="{0D108BD9-81ED-4DB2-BD59-A6C34878D82A}">
                    <a16:rowId xmlns:a16="http://schemas.microsoft.com/office/drawing/2014/main" xmlns="" val="276929948"/>
                  </a:ext>
                </a:extLst>
              </a:tr>
            </a:tbl>
          </a:graphicData>
        </a:graphic>
      </p:graphicFrame>
      <p:sp>
        <p:nvSpPr>
          <p:cNvPr id="40" name="TextBox 39"/>
          <p:cNvSpPr txBox="1"/>
          <p:nvPr/>
        </p:nvSpPr>
        <p:spPr>
          <a:xfrm>
            <a:off x="4682698" y="5217473"/>
            <a:ext cx="7310078" cy="369332"/>
          </a:xfrm>
          <a:prstGeom prst="rect">
            <a:avLst/>
          </a:prstGeom>
          <a:noFill/>
        </p:spPr>
        <p:txBody>
          <a:bodyPr wrap="none" rtlCol="0">
            <a:spAutoFit/>
          </a:bodyPr>
          <a:lstStyle/>
          <a:p>
            <a:r>
              <a:rPr lang="en-US" i="1" dirty="0">
                <a:latin typeface="Segoe UI" panose="020B0502040204020203" pitchFamily="34" charset="0"/>
                <a:cs typeface="Segoe UI" panose="020B0502040204020203" pitchFamily="34" charset="0"/>
              </a:rPr>
              <a:t>AR calculated assuming +5nm TE @ 1</a:t>
            </a:r>
            <a:r>
              <a:rPr lang="en-US" i="1" baseline="30000" dirty="0">
                <a:latin typeface="Segoe UI" panose="020B0502040204020203" pitchFamily="34" charset="0"/>
                <a:cs typeface="Segoe UI" panose="020B0502040204020203" pitchFamily="34" charset="0"/>
              </a:rPr>
              <a:t>st</a:t>
            </a:r>
            <a:r>
              <a:rPr lang="en-US" i="1" dirty="0">
                <a:latin typeface="Segoe UI" panose="020B0502040204020203" pitchFamily="34" charset="0"/>
                <a:cs typeface="Segoe UI" panose="020B0502040204020203" pitchFamily="34" charset="0"/>
              </a:rPr>
              <a:t> cut due to 65CMP consumption</a:t>
            </a:r>
          </a:p>
        </p:txBody>
      </p:sp>
      <p:sp>
        <p:nvSpPr>
          <p:cNvPr id="41" name="TextBox 40"/>
          <p:cNvSpPr txBox="1"/>
          <p:nvPr/>
        </p:nvSpPr>
        <p:spPr>
          <a:xfrm rot="16200000">
            <a:off x="-213190" y="3000252"/>
            <a:ext cx="1842171" cy="369332"/>
          </a:xfrm>
          <a:prstGeom prst="rect">
            <a:avLst/>
          </a:prstGeom>
          <a:noFill/>
        </p:spPr>
        <p:txBody>
          <a:bodyPr wrap="none" rtlCol="0">
            <a:spAutoFit/>
          </a:bodyPr>
          <a:lstStyle/>
          <a:p>
            <a:r>
              <a:rPr lang="en-US" i="1" dirty="0">
                <a:latin typeface="Segoe UI" panose="020B0502040204020203" pitchFamily="34" charset="0"/>
                <a:cs typeface="Segoe UI" panose="020B0502040204020203" pitchFamily="34" charset="0"/>
              </a:rPr>
              <a:t>Drawing in scale</a:t>
            </a:r>
          </a:p>
        </p:txBody>
      </p:sp>
      <p:sp>
        <p:nvSpPr>
          <p:cNvPr id="42" name="TextBox 41"/>
          <p:cNvSpPr txBox="1"/>
          <p:nvPr/>
        </p:nvSpPr>
        <p:spPr>
          <a:xfrm>
            <a:off x="1705970" y="830518"/>
            <a:ext cx="671979"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Rev0</a:t>
            </a:r>
          </a:p>
        </p:txBody>
      </p:sp>
      <p:sp>
        <p:nvSpPr>
          <p:cNvPr id="43" name="TextBox 42"/>
          <p:cNvSpPr txBox="1"/>
          <p:nvPr/>
        </p:nvSpPr>
        <p:spPr>
          <a:xfrm>
            <a:off x="3249116" y="794716"/>
            <a:ext cx="671979"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Rev1</a:t>
            </a:r>
          </a:p>
        </p:txBody>
      </p:sp>
      <p:sp>
        <p:nvSpPr>
          <p:cNvPr id="44" name="TextBox 43"/>
          <p:cNvSpPr txBox="1"/>
          <p:nvPr/>
        </p:nvSpPr>
        <p:spPr>
          <a:xfrm rot="5400000">
            <a:off x="10435092" y="3413987"/>
            <a:ext cx="2924198" cy="369332"/>
          </a:xfrm>
          <a:prstGeom prst="rect">
            <a:avLst/>
          </a:prstGeom>
          <a:noFill/>
        </p:spPr>
        <p:txBody>
          <a:bodyPr wrap="none" rtlCol="0">
            <a:spAutoFit/>
          </a:bodyPr>
          <a:lstStyle/>
          <a:p>
            <a:r>
              <a:rPr lang="en-US" i="1" dirty="0">
                <a:latin typeface="Segoe UI" panose="020B0502040204020203" pitchFamily="34" charset="0"/>
                <a:cs typeface="Segoe UI" panose="020B0502040204020203" pitchFamily="34" charset="0"/>
              </a:rPr>
              <a:t>*Silicon validation on going</a:t>
            </a:r>
          </a:p>
        </p:txBody>
      </p:sp>
      <p:sp>
        <p:nvSpPr>
          <p:cNvPr id="45" name="TextBox 44"/>
          <p:cNvSpPr txBox="1"/>
          <p:nvPr/>
        </p:nvSpPr>
        <p:spPr>
          <a:xfrm>
            <a:off x="5106852" y="1241169"/>
            <a:ext cx="6885924" cy="369332"/>
          </a:xfrm>
          <a:prstGeom prst="rect">
            <a:avLst/>
          </a:prstGeom>
          <a:noFill/>
        </p:spPr>
        <p:txBody>
          <a:bodyPr wrap="none" rtlCol="0">
            <a:spAutoFit/>
          </a:bodyPr>
          <a:lstStyle/>
          <a:p>
            <a:r>
              <a:rPr lang="en-US" b="1" dirty="0">
                <a:latin typeface="Segoe UI" panose="020B0502040204020203" pitchFamily="34" charset="0"/>
                <a:cs typeface="Segoe UI" panose="020B0502040204020203" pitchFamily="34" charset="0"/>
              </a:rPr>
              <a:t>Main drawback of PM scaling is the </a:t>
            </a:r>
            <a:r>
              <a:rPr lang="en-US" b="1" dirty="0">
                <a:solidFill>
                  <a:srgbClr val="FF0000"/>
                </a:solidFill>
                <a:latin typeface="Segoe UI" panose="020B0502040204020203" pitchFamily="34" charset="0"/>
                <a:cs typeface="Segoe UI" panose="020B0502040204020203" pitchFamily="34" charset="0"/>
              </a:rPr>
              <a:t>intrinsic window </a:t>
            </a:r>
            <a:r>
              <a:rPr lang="en-US" b="1" dirty="0">
                <a:latin typeface="Segoe UI" panose="020B0502040204020203" pitchFamily="34" charset="0"/>
                <a:cs typeface="Segoe UI" panose="020B0502040204020203" pitchFamily="34" charset="0"/>
              </a:rPr>
              <a:t>decrease</a:t>
            </a:r>
          </a:p>
        </p:txBody>
      </p:sp>
    </p:spTree>
    <p:extLst>
      <p:ext uri="{BB962C8B-B14F-4D97-AF65-F5344CB8AC3E}">
        <p14:creationId xmlns:p14="http://schemas.microsoft.com/office/powerpoint/2010/main" val="3112992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803" y="-124914"/>
            <a:ext cx="10363200" cy="842773"/>
          </a:xfrm>
        </p:spPr>
        <p:txBody>
          <a:bodyPr/>
          <a:lstStyle/>
          <a:p>
            <a:r>
              <a:rPr lang="en-US" dirty="0"/>
              <a:t>Possible execution plan to get to MTS rev1</a:t>
            </a:r>
          </a:p>
        </p:txBody>
      </p:sp>
      <p:sp>
        <p:nvSpPr>
          <p:cNvPr id="3" name="Rectangle: Rounded Corners 2"/>
          <p:cNvSpPr/>
          <p:nvPr/>
        </p:nvSpPr>
        <p:spPr>
          <a:xfrm>
            <a:off x="3292712" y="2130976"/>
            <a:ext cx="1981396" cy="86766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dirty="0">
                <a:solidFill>
                  <a:schemeClr val="bg2"/>
                </a:solidFill>
                <a:latin typeface="Segoe UI" panose="020B0502040204020203" pitchFamily="34" charset="0"/>
                <a:cs typeface="Segoe UI" panose="020B0502040204020203" pitchFamily="34" charset="0"/>
              </a:rPr>
              <a:t>Move L1D QP on </a:t>
            </a:r>
            <a:r>
              <a:rPr lang="en-US" sz="1400" b="1" dirty="0" err="1">
                <a:solidFill>
                  <a:schemeClr val="bg2"/>
                </a:solidFill>
                <a:latin typeface="Segoe UI" panose="020B0502040204020203" pitchFamily="34" charset="0"/>
                <a:cs typeface="Segoe UI" panose="020B0502040204020203" pitchFamily="34" charset="0"/>
              </a:rPr>
              <a:t>t_x</a:t>
            </a:r>
            <a:r>
              <a:rPr lang="en-US" sz="1400" dirty="0">
                <a:solidFill>
                  <a:schemeClr val="bg2"/>
                </a:solidFill>
                <a:latin typeface="Segoe UI" panose="020B0502040204020203" pitchFamily="34" charset="0"/>
                <a:cs typeface="Segoe UI" panose="020B0502040204020203" pitchFamily="34" charset="0"/>
              </a:rPr>
              <a:t> and </a:t>
            </a:r>
            <a:r>
              <a:rPr lang="en-US" sz="1400" b="1" dirty="0" err="1">
                <a:solidFill>
                  <a:schemeClr val="bg2"/>
                </a:solidFill>
                <a:latin typeface="Segoe UI" panose="020B0502040204020203" pitchFamily="34" charset="0"/>
                <a:cs typeface="Segoe UI" panose="020B0502040204020203" pitchFamily="34" charset="0"/>
              </a:rPr>
              <a:t>mat_x</a:t>
            </a:r>
            <a:endParaRPr lang="en-US" sz="1400" b="1" dirty="0">
              <a:solidFill>
                <a:schemeClr val="bg2"/>
              </a:solidFill>
              <a:latin typeface="Segoe UI" panose="020B0502040204020203" pitchFamily="34" charset="0"/>
              <a:cs typeface="Segoe UI" panose="020B0502040204020203" pitchFamily="34" charset="0"/>
            </a:endParaRPr>
          </a:p>
        </p:txBody>
      </p:sp>
      <p:sp>
        <p:nvSpPr>
          <p:cNvPr id="45" name="Rectangle: Rounded Corners 44"/>
          <p:cNvSpPr/>
          <p:nvPr/>
        </p:nvSpPr>
        <p:spPr>
          <a:xfrm>
            <a:off x="631420" y="5028235"/>
            <a:ext cx="1600436" cy="79157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200" dirty="0">
                <a:solidFill>
                  <a:schemeClr val="bg2"/>
                </a:solidFill>
                <a:latin typeface="Segoe UI" panose="020B0502040204020203" pitchFamily="34" charset="0"/>
                <a:cs typeface="Segoe UI" panose="020B0502040204020203" pitchFamily="34" charset="0"/>
              </a:rPr>
              <a:t>Y-GST on S15/S26</a:t>
            </a:r>
          </a:p>
        </p:txBody>
      </p:sp>
      <p:sp>
        <p:nvSpPr>
          <p:cNvPr id="5" name="Arrow: Right 4"/>
          <p:cNvSpPr/>
          <p:nvPr/>
        </p:nvSpPr>
        <p:spPr>
          <a:xfrm>
            <a:off x="5352353" y="2405177"/>
            <a:ext cx="586444" cy="319260"/>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46" name="Arrow: Right 45"/>
          <p:cNvSpPr/>
          <p:nvPr/>
        </p:nvSpPr>
        <p:spPr>
          <a:xfrm>
            <a:off x="2500535" y="5265501"/>
            <a:ext cx="667728" cy="286602"/>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7" name="Diamond 6"/>
          <p:cNvSpPr/>
          <p:nvPr/>
        </p:nvSpPr>
        <p:spPr>
          <a:xfrm>
            <a:off x="5979354" y="1990791"/>
            <a:ext cx="1806691" cy="1142500"/>
          </a:xfrm>
          <a:prstGeom prst="diamon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dirty="0">
                <a:solidFill>
                  <a:schemeClr val="bg2"/>
                </a:solidFill>
                <a:latin typeface="Segoe UI" panose="020B0502040204020203" pitchFamily="34" charset="0"/>
                <a:cs typeface="Segoe UI" panose="020B0502040204020203" pitchFamily="34" charset="0"/>
              </a:rPr>
              <a:t>L1D ok &amp; </a:t>
            </a:r>
            <a:r>
              <a:rPr lang="en-US" sz="1400" b="1" dirty="0" err="1">
                <a:solidFill>
                  <a:schemeClr val="bg2"/>
                </a:solidFill>
                <a:latin typeface="Segoe UI" panose="020B0502040204020203" pitchFamily="34" charset="0"/>
                <a:cs typeface="Segoe UI" panose="020B0502040204020203" pitchFamily="34" charset="0"/>
              </a:rPr>
              <a:t>t_x</a:t>
            </a:r>
            <a:r>
              <a:rPr lang="en-US" sz="1400" dirty="0">
                <a:solidFill>
                  <a:schemeClr val="bg2"/>
                </a:solidFill>
                <a:latin typeface="Segoe UI" panose="020B0502040204020203" pitchFamily="34" charset="0"/>
                <a:cs typeface="Segoe UI" panose="020B0502040204020203" pitchFamily="34" charset="0"/>
              </a:rPr>
              <a:t>&lt;30 nm?</a:t>
            </a:r>
          </a:p>
        </p:txBody>
      </p:sp>
      <p:sp>
        <p:nvSpPr>
          <p:cNvPr id="47" name="Arrow: Right 46"/>
          <p:cNvSpPr/>
          <p:nvPr/>
        </p:nvSpPr>
        <p:spPr>
          <a:xfrm rot="20525278">
            <a:off x="7375054" y="1928336"/>
            <a:ext cx="859809" cy="286602"/>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48" name="Arrow: Right 47"/>
          <p:cNvSpPr/>
          <p:nvPr/>
        </p:nvSpPr>
        <p:spPr>
          <a:xfrm rot="1074722" flipV="1">
            <a:off x="7447961" y="2898880"/>
            <a:ext cx="859809" cy="286602"/>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49" name="Rectangle: Rounded Corners 48"/>
          <p:cNvSpPr/>
          <p:nvPr/>
        </p:nvSpPr>
        <p:spPr>
          <a:xfrm>
            <a:off x="8311500" y="2829064"/>
            <a:ext cx="1464877" cy="91508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dirty="0">
                <a:solidFill>
                  <a:schemeClr val="bg2"/>
                </a:solidFill>
                <a:latin typeface="Segoe UI" panose="020B0502040204020203" pitchFamily="34" charset="0"/>
                <a:cs typeface="Segoe UI" panose="020B0502040204020203" pitchFamily="34" charset="0"/>
              </a:rPr>
              <a:t>Start L3 with </a:t>
            </a:r>
            <a:r>
              <a:rPr lang="en-US" sz="1400" b="1" dirty="0" err="1">
                <a:solidFill>
                  <a:schemeClr val="bg2"/>
                </a:solidFill>
                <a:latin typeface="Segoe UI" panose="020B0502040204020203" pitchFamily="34" charset="0"/>
                <a:cs typeface="Segoe UI" panose="020B0502040204020203" pitchFamily="34" charset="0"/>
              </a:rPr>
              <a:t>t_x</a:t>
            </a:r>
            <a:r>
              <a:rPr lang="en-US" sz="1400" dirty="0">
                <a:solidFill>
                  <a:schemeClr val="bg2"/>
                </a:solidFill>
                <a:latin typeface="Segoe UI" panose="020B0502040204020203" pitchFamily="34" charset="0"/>
                <a:cs typeface="Segoe UI" panose="020B0502040204020203" pitchFamily="34" charset="0"/>
              </a:rPr>
              <a:t> and </a:t>
            </a:r>
            <a:r>
              <a:rPr lang="en-US" sz="1400" b="1" dirty="0" err="1">
                <a:solidFill>
                  <a:schemeClr val="bg2"/>
                </a:solidFill>
                <a:latin typeface="Segoe UI" panose="020B0502040204020203" pitchFamily="34" charset="0"/>
                <a:cs typeface="Segoe UI" panose="020B0502040204020203" pitchFamily="34" charset="0"/>
              </a:rPr>
              <a:t>mat_x</a:t>
            </a:r>
            <a:endParaRPr lang="en-US" sz="1400" b="1" dirty="0">
              <a:solidFill>
                <a:schemeClr val="bg2"/>
              </a:solidFill>
              <a:latin typeface="Segoe UI" panose="020B0502040204020203" pitchFamily="34" charset="0"/>
              <a:cs typeface="Segoe UI" panose="020B0502040204020203" pitchFamily="34" charset="0"/>
            </a:endParaRPr>
          </a:p>
        </p:txBody>
      </p:sp>
      <p:sp>
        <p:nvSpPr>
          <p:cNvPr id="9" name="TextBox 8"/>
          <p:cNvSpPr txBox="1"/>
          <p:nvPr/>
        </p:nvSpPr>
        <p:spPr>
          <a:xfrm>
            <a:off x="7760849" y="2121237"/>
            <a:ext cx="510653"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Yes</a:t>
            </a:r>
          </a:p>
        </p:txBody>
      </p:sp>
      <p:sp>
        <p:nvSpPr>
          <p:cNvPr id="51" name="TextBox 50"/>
          <p:cNvSpPr txBox="1"/>
          <p:nvPr/>
        </p:nvSpPr>
        <p:spPr>
          <a:xfrm>
            <a:off x="7358053" y="3067023"/>
            <a:ext cx="492443"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No</a:t>
            </a:r>
          </a:p>
        </p:txBody>
      </p:sp>
      <p:sp>
        <p:nvSpPr>
          <p:cNvPr id="50" name="Rectangle: Rounded Corners 49"/>
          <p:cNvSpPr/>
          <p:nvPr/>
        </p:nvSpPr>
        <p:spPr>
          <a:xfrm>
            <a:off x="8271502" y="1333473"/>
            <a:ext cx="1794362" cy="74542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dirty="0">
                <a:solidFill>
                  <a:schemeClr val="bg2"/>
                </a:solidFill>
                <a:latin typeface="Segoe UI" panose="020B0502040204020203" pitchFamily="34" charset="0"/>
                <a:cs typeface="Segoe UI" panose="020B0502040204020203" pitchFamily="34" charset="0"/>
              </a:rPr>
              <a:t>increase thickness</a:t>
            </a:r>
          </a:p>
          <a:p>
            <a:pPr algn="ctr"/>
            <a:r>
              <a:rPr lang="en-US" sz="1400" b="1" dirty="0" err="1">
                <a:solidFill>
                  <a:schemeClr val="bg2"/>
                </a:solidFill>
                <a:latin typeface="Segoe UI" panose="020B0502040204020203" pitchFamily="34" charset="0"/>
                <a:cs typeface="Segoe UI" panose="020B0502040204020203" pitchFamily="34" charset="0"/>
              </a:rPr>
              <a:t>t_x</a:t>
            </a:r>
            <a:r>
              <a:rPr lang="en-US" sz="1400" dirty="0">
                <a:solidFill>
                  <a:schemeClr val="bg2"/>
                </a:solidFill>
                <a:latin typeface="Segoe UI" panose="020B0502040204020203" pitchFamily="34" charset="0"/>
                <a:cs typeface="Segoe UI" panose="020B0502040204020203" pitchFamily="34" charset="0"/>
              </a:rPr>
              <a:t>=</a:t>
            </a:r>
            <a:r>
              <a:rPr lang="en-US" sz="1400" b="1" dirty="0">
                <a:solidFill>
                  <a:schemeClr val="bg2"/>
                </a:solidFill>
                <a:latin typeface="Segoe UI" panose="020B0502040204020203" pitchFamily="34" charset="0"/>
                <a:cs typeface="Segoe UI" panose="020B0502040204020203" pitchFamily="34" charset="0"/>
              </a:rPr>
              <a:t>t_x</a:t>
            </a:r>
            <a:r>
              <a:rPr lang="en-US" sz="1400" dirty="0">
                <a:solidFill>
                  <a:schemeClr val="bg2"/>
                </a:solidFill>
                <a:latin typeface="Segoe UI" panose="020B0502040204020203" pitchFamily="34" charset="0"/>
                <a:cs typeface="Segoe UI" panose="020B0502040204020203" pitchFamily="34" charset="0"/>
              </a:rPr>
              <a:t>+5nm</a:t>
            </a:r>
          </a:p>
        </p:txBody>
      </p:sp>
      <p:sp>
        <p:nvSpPr>
          <p:cNvPr id="52" name="Arrow: Right 51"/>
          <p:cNvSpPr/>
          <p:nvPr/>
        </p:nvSpPr>
        <p:spPr>
          <a:xfrm>
            <a:off x="2450272" y="2347672"/>
            <a:ext cx="573594" cy="351917"/>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53" name="Diamond 52"/>
          <p:cNvSpPr/>
          <p:nvPr/>
        </p:nvSpPr>
        <p:spPr>
          <a:xfrm>
            <a:off x="3335778" y="4906561"/>
            <a:ext cx="1897038" cy="1142500"/>
          </a:xfrm>
          <a:prstGeom prst="diamon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200" dirty="0">
                <a:solidFill>
                  <a:schemeClr val="bg2"/>
                </a:solidFill>
                <a:latin typeface="Segoe UI" panose="020B0502040204020203" pitchFamily="34" charset="0"/>
                <a:cs typeface="Segoe UI" panose="020B0502040204020203" pitchFamily="34" charset="0"/>
              </a:rPr>
              <a:t>L3 show better set-</a:t>
            </a:r>
            <a:r>
              <a:rPr lang="en-US" sz="1200" dirty="0" err="1">
                <a:solidFill>
                  <a:schemeClr val="bg2"/>
                </a:solidFill>
                <a:latin typeface="Segoe UI" panose="020B0502040204020203" pitchFamily="34" charset="0"/>
                <a:cs typeface="Segoe UI" panose="020B0502040204020203" pitchFamily="34" charset="0"/>
              </a:rPr>
              <a:t>Vt</a:t>
            </a:r>
            <a:r>
              <a:rPr lang="en-US" sz="1200" dirty="0">
                <a:solidFill>
                  <a:schemeClr val="bg2"/>
                </a:solidFill>
                <a:latin typeface="Segoe UI" panose="020B0502040204020203" pitchFamily="34" charset="0"/>
                <a:cs typeface="Segoe UI" panose="020B0502040204020203" pitchFamily="34" charset="0"/>
              </a:rPr>
              <a:t> trade-off?</a:t>
            </a:r>
          </a:p>
        </p:txBody>
      </p:sp>
      <p:sp>
        <p:nvSpPr>
          <p:cNvPr id="55" name="TextBox 54"/>
          <p:cNvSpPr txBox="1"/>
          <p:nvPr/>
        </p:nvSpPr>
        <p:spPr>
          <a:xfrm>
            <a:off x="4467176" y="4532260"/>
            <a:ext cx="510653"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Yes</a:t>
            </a:r>
          </a:p>
        </p:txBody>
      </p:sp>
      <p:sp>
        <p:nvSpPr>
          <p:cNvPr id="56" name="Arrow: Right 55"/>
          <p:cNvSpPr/>
          <p:nvPr/>
        </p:nvSpPr>
        <p:spPr>
          <a:xfrm flipV="1">
            <a:off x="5309961" y="5362288"/>
            <a:ext cx="859809" cy="286602"/>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57" name="TextBox 56"/>
          <p:cNvSpPr txBox="1"/>
          <p:nvPr/>
        </p:nvSpPr>
        <p:spPr>
          <a:xfrm>
            <a:off x="5408648" y="4992956"/>
            <a:ext cx="492443"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No</a:t>
            </a:r>
          </a:p>
        </p:txBody>
      </p:sp>
      <p:sp>
        <p:nvSpPr>
          <p:cNvPr id="59" name="Oval 58"/>
          <p:cNvSpPr/>
          <p:nvPr/>
        </p:nvSpPr>
        <p:spPr>
          <a:xfrm>
            <a:off x="3553051" y="3541654"/>
            <a:ext cx="1462491" cy="894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b="1" dirty="0" err="1">
                <a:solidFill>
                  <a:schemeClr val="bg2"/>
                </a:solidFill>
                <a:latin typeface="Segoe UI" panose="020B0502040204020203" pitchFamily="34" charset="0"/>
                <a:cs typeface="Segoe UI" panose="020B0502040204020203" pitchFamily="34" charset="0"/>
              </a:rPr>
              <a:t>mat_x</a:t>
            </a:r>
            <a:r>
              <a:rPr lang="en-US" sz="1400" dirty="0">
                <a:solidFill>
                  <a:schemeClr val="bg2"/>
                </a:solidFill>
                <a:latin typeface="Segoe UI" panose="020B0502040204020203" pitchFamily="34" charset="0"/>
                <a:cs typeface="Segoe UI" panose="020B0502040204020203" pitchFamily="34" charset="0"/>
              </a:rPr>
              <a:t>=Y-GST</a:t>
            </a:r>
          </a:p>
        </p:txBody>
      </p:sp>
      <p:sp>
        <p:nvSpPr>
          <p:cNvPr id="61" name="Oval 60"/>
          <p:cNvSpPr/>
          <p:nvPr/>
        </p:nvSpPr>
        <p:spPr>
          <a:xfrm>
            <a:off x="6169770" y="5056960"/>
            <a:ext cx="1591079" cy="923019"/>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b="1" dirty="0" err="1">
                <a:solidFill>
                  <a:schemeClr val="bg2"/>
                </a:solidFill>
                <a:latin typeface="Segoe UI" panose="020B0502040204020203" pitchFamily="34" charset="0"/>
                <a:cs typeface="Segoe UI" panose="020B0502040204020203" pitchFamily="34" charset="0"/>
              </a:rPr>
              <a:t>mat_x</a:t>
            </a:r>
            <a:r>
              <a:rPr lang="en-US" sz="1400" b="1" dirty="0">
                <a:solidFill>
                  <a:schemeClr val="bg2"/>
                </a:solidFill>
                <a:latin typeface="Segoe UI" panose="020B0502040204020203" pitchFamily="34" charset="0"/>
                <a:cs typeface="Segoe UI" panose="020B0502040204020203" pitchFamily="34" charset="0"/>
              </a:rPr>
              <a:t> </a:t>
            </a:r>
            <a:r>
              <a:rPr lang="en-US" sz="1400" dirty="0">
                <a:solidFill>
                  <a:schemeClr val="bg2"/>
                </a:solidFill>
                <a:latin typeface="Segoe UI" panose="020B0502040204020203" pitchFamily="34" charset="0"/>
                <a:cs typeface="Segoe UI" panose="020B0502040204020203" pitchFamily="34" charset="0"/>
              </a:rPr>
              <a:t>=In-GST skew</a:t>
            </a:r>
          </a:p>
        </p:txBody>
      </p:sp>
      <p:sp>
        <p:nvSpPr>
          <p:cNvPr id="62" name="Oval 61"/>
          <p:cNvSpPr/>
          <p:nvPr/>
        </p:nvSpPr>
        <p:spPr>
          <a:xfrm>
            <a:off x="406034" y="1990790"/>
            <a:ext cx="1911508" cy="96390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400" b="1" dirty="0" err="1">
                <a:solidFill>
                  <a:schemeClr val="bg2"/>
                </a:solidFill>
                <a:latin typeface="Segoe UI" panose="020B0502040204020203" pitchFamily="34" charset="0"/>
                <a:cs typeface="Segoe UI" panose="020B0502040204020203" pitchFamily="34" charset="0"/>
              </a:rPr>
              <a:t>t_x</a:t>
            </a:r>
            <a:r>
              <a:rPr lang="en-US" sz="1400" dirty="0">
                <a:solidFill>
                  <a:schemeClr val="bg2"/>
                </a:solidFill>
                <a:latin typeface="Segoe UI" panose="020B0502040204020203" pitchFamily="34" charset="0"/>
                <a:cs typeface="Segoe UI" panose="020B0502040204020203" pitchFamily="34" charset="0"/>
              </a:rPr>
              <a:t>= 15 nm* </a:t>
            </a:r>
            <a:r>
              <a:rPr lang="en-US" sz="1400" b="1" dirty="0" err="1">
                <a:solidFill>
                  <a:schemeClr val="bg2"/>
                </a:solidFill>
                <a:latin typeface="Segoe UI" panose="020B0502040204020203" pitchFamily="34" charset="0"/>
                <a:cs typeface="Segoe UI" panose="020B0502040204020203" pitchFamily="34" charset="0"/>
              </a:rPr>
              <a:t>mat_x</a:t>
            </a:r>
            <a:r>
              <a:rPr lang="en-US" sz="1400" dirty="0">
                <a:solidFill>
                  <a:schemeClr val="bg2"/>
                </a:solidFill>
                <a:latin typeface="Segoe UI" panose="020B0502040204020203" pitchFamily="34" charset="0"/>
                <a:cs typeface="Segoe UI" panose="020B0502040204020203" pitchFamily="34" charset="0"/>
              </a:rPr>
              <a:t>=In-GST</a:t>
            </a:r>
          </a:p>
        </p:txBody>
      </p:sp>
      <p:sp>
        <p:nvSpPr>
          <p:cNvPr id="66" name="Arrow: Bent 65"/>
          <p:cNvSpPr/>
          <p:nvPr/>
        </p:nvSpPr>
        <p:spPr>
          <a:xfrm rot="5400000" flipH="1">
            <a:off x="7657562" y="4025831"/>
            <a:ext cx="1722337" cy="1387010"/>
          </a:xfrm>
          <a:prstGeom prst="bentArrow">
            <a:avLst>
              <a:gd name="adj1" fmla="val 9766"/>
              <a:gd name="adj2" fmla="val 12196"/>
              <a:gd name="adj3" fmla="val 11956"/>
              <a:gd name="adj4" fmla="val 1951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68" name="Arrow: Right 67"/>
          <p:cNvSpPr/>
          <p:nvPr/>
        </p:nvSpPr>
        <p:spPr>
          <a:xfrm rot="16200000">
            <a:off x="4137936" y="3099855"/>
            <a:ext cx="365760" cy="365760"/>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69" name="Arrow: Right 68"/>
          <p:cNvSpPr/>
          <p:nvPr/>
        </p:nvSpPr>
        <p:spPr>
          <a:xfrm rot="16200000">
            <a:off x="4101416" y="4496449"/>
            <a:ext cx="365760" cy="365760"/>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70" name="Arrow: Bent 69"/>
          <p:cNvSpPr/>
          <p:nvPr/>
        </p:nvSpPr>
        <p:spPr>
          <a:xfrm rot="16200000" flipH="1">
            <a:off x="5826259" y="-301958"/>
            <a:ext cx="660432" cy="4037072"/>
          </a:xfrm>
          <a:prstGeom prst="bentArrow">
            <a:avLst>
              <a:gd name="adj1" fmla="val 21911"/>
              <a:gd name="adj2" fmla="val 29200"/>
              <a:gd name="adj3" fmla="val 28959"/>
              <a:gd name="adj4" fmla="val 1951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4" name="Rectangle 3"/>
          <p:cNvSpPr/>
          <p:nvPr/>
        </p:nvSpPr>
        <p:spPr>
          <a:xfrm>
            <a:off x="232518" y="1031021"/>
            <a:ext cx="1815112" cy="52322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wrap="none">
            <a:spAutoFit/>
          </a:bodyPr>
          <a:lstStyle/>
          <a:p>
            <a:r>
              <a:rPr lang="en-US" sz="1400" b="1" dirty="0" err="1">
                <a:solidFill>
                  <a:schemeClr val="bg2"/>
                </a:solidFill>
                <a:latin typeface="Segoe UI" panose="020B0502040204020203" pitchFamily="34" charset="0"/>
                <a:cs typeface="Segoe UI" panose="020B0502040204020203" pitchFamily="34" charset="0"/>
              </a:rPr>
              <a:t>t_x</a:t>
            </a:r>
            <a:r>
              <a:rPr lang="en-US" sz="1400" dirty="0">
                <a:solidFill>
                  <a:schemeClr val="bg2"/>
                </a:solidFill>
                <a:latin typeface="Segoe UI" panose="020B0502040204020203" pitchFamily="34" charset="0"/>
                <a:cs typeface="Segoe UI" panose="020B0502040204020203" pitchFamily="34" charset="0"/>
              </a:rPr>
              <a:t>= PM thickness</a:t>
            </a:r>
          </a:p>
          <a:p>
            <a:r>
              <a:rPr lang="en-US" sz="1400" b="1" dirty="0" err="1">
                <a:solidFill>
                  <a:schemeClr val="bg2"/>
                </a:solidFill>
                <a:latin typeface="Segoe UI" panose="020B0502040204020203" pitchFamily="34" charset="0"/>
                <a:cs typeface="Segoe UI" panose="020B0502040204020203" pitchFamily="34" charset="0"/>
              </a:rPr>
              <a:t>mat_x</a:t>
            </a:r>
            <a:r>
              <a:rPr lang="en-US" sz="1400" dirty="0">
                <a:solidFill>
                  <a:schemeClr val="bg2"/>
                </a:solidFill>
                <a:latin typeface="Segoe UI" panose="020B0502040204020203" pitchFamily="34" charset="0"/>
                <a:cs typeface="Segoe UI" panose="020B0502040204020203" pitchFamily="34" charset="0"/>
              </a:rPr>
              <a:t>= PM material</a:t>
            </a:r>
            <a:endParaRPr lang="en-US" sz="1400" dirty="0"/>
          </a:p>
        </p:txBody>
      </p:sp>
      <p:sp>
        <p:nvSpPr>
          <p:cNvPr id="6" name="TextBox 5"/>
          <p:cNvSpPr txBox="1"/>
          <p:nvPr/>
        </p:nvSpPr>
        <p:spPr>
          <a:xfrm>
            <a:off x="111967" y="3251689"/>
            <a:ext cx="2268017" cy="461665"/>
          </a:xfrm>
          <a:prstGeom prst="rect">
            <a:avLst/>
          </a:prstGeom>
          <a:noFill/>
        </p:spPr>
        <p:txBody>
          <a:bodyPr wrap="square" rtlCol="0">
            <a:spAutoFit/>
          </a:bodyPr>
          <a:lstStyle/>
          <a:p>
            <a:r>
              <a:rPr lang="en-US" sz="1200" i="1" dirty="0">
                <a:latin typeface="Segoe UI" panose="020B0502040204020203" pitchFamily="34" charset="0"/>
                <a:cs typeface="Segoe UI" panose="020B0502040204020203" pitchFamily="34" charset="0"/>
              </a:rPr>
              <a:t>*initial thickness to be adjusted based on DE feedback</a:t>
            </a:r>
          </a:p>
        </p:txBody>
      </p:sp>
      <p:sp>
        <p:nvSpPr>
          <p:cNvPr id="28" name="Diamond 27"/>
          <p:cNvSpPr/>
          <p:nvPr/>
        </p:nvSpPr>
        <p:spPr>
          <a:xfrm>
            <a:off x="10477097" y="2667863"/>
            <a:ext cx="1806691" cy="1142500"/>
          </a:xfrm>
          <a:prstGeom prst="diamon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dirty="0">
                <a:solidFill>
                  <a:schemeClr val="bg2"/>
                </a:solidFill>
                <a:latin typeface="Segoe UI" panose="020B0502040204020203" pitchFamily="34" charset="0"/>
                <a:cs typeface="Segoe UI" panose="020B0502040204020203" pitchFamily="34" charset="0"/>
              </a:rPr>
              <a:t>is </a:t>
            </a:r>
            <a:r>
              <a:rPr lang="en-US" sz="1400" b="1" dirty="0" err="1">
                <a:solidFill>
                  <a:schemeClr val="bg2"/>
                </a:solidFill>
                <a:latin typeface="Segoe UI" panose="020B0502040204020203" pitchFamily="34" charset="0"/>
                <a:cs typeface="Segoe UI" panose="020B0502040204020203" pitchFamily="34" charset="0"/>
              </a:rPr>
              <a:t>t_x</a:t>
            </a:r>
            <a:r>
              <a:rPr lang="en-US" sz="1400" dirty="0">
                <a:solidFill>
                  <a:schemeClr val="bg2"/>
                </a:solidFill>
                <a:latin typeface="Segoe UI" panose="020B0502040204020203" pitchFamily="34" charset="0"/>
                <a:cs typeface="Segoe UI" panose="020B0502040204020203" pitchFamily="34" charset="0"/>
              </a:rPr>
              <a:t>=30 nm?</a:t>
            </a:r>
          </a:p>
        </p:txBody>
      </p:sp>
      <p:sp>
        <p:nvSpPr>
          <p:cNvPr id="29" name="Arrow: Right 28"/>
          <p:cNvSpPr/>
          <p:nvPr/>
        </p:nvSpPr>
        <p:spPr>
          <a:xfrm>
            <a:off x="9848768" y="3091912"/>
            <a:ext cx="586444" cy="319260"/>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31" name="Arrow: Bent 30"/>
          <p:cNvSpPr/>
          <p:nvPr/>
        </p:nvSpPr>
        <p:spPr>
          <a:xfrm flipH="1">
            <a:off x="10221843" y="1388822"/>
            <a:ext cx="1250135" cy="1203937"/>
          </a:xfrm>
          <a:prstGeom prst="bentArrow">
            <a:avLst>
              <a:gd name="adj1" fmla="val 9766"/>
              <a:gd name="adj2" fmla="val 12196"/>
              <a:gd name="adj3" fmla="val 11956"/>
              <a:gd name="adj4" fmla="val 1951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32" name="TextBox 31"/>
          <p:cNvSpPr txBox="1"/>
          <p:nvPr/>
        </p:nvSpPr>
        <p:spPr>
          <a:xfrm>
            <a:off x="10610809" y="1024544"/>
            <a:ext cx="492443"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No</a:t>
            </a:r>
          </a:p>
        </p:txBody>
      </p:sp>
      <p:sp>
        <p:nvSpPr>
          <p:cNvPr id="33" name="Arrow: Right 32"/>
          <p:cNvSpPr/>
          <p:nvPr/>
        </p:nvSpPr>
        <p:spPr>
          <a:xfrm rot="5400000">
            <a:off x="11087220" y="4019059"/>
            <a:ext cx="586444" cy="319260"/>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34" name="Rectangle: Rounded Corners 33"/>
          <p:cNvSpPr/>
          <p:nvPr/>
        </p:nvSpPr>
        <p:spPr>
          <a:xfrm>
            <a:off x="10648003" y="4567786"/>
            <a:ext cx="1464877" cy="69771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dirty="0">
                <a:solidFill>
                  <a:schemeClr val="bg2"/>
                </a:solidFill>
                <a:latin typeface="Segoe UI" panose="020B0502040204020203" pitchFamily="34" charset="0"/>
                <a:cs typeface="Segoe UI" panose="020B0502040204020203" pitchFamily="34" charset="0"/>
              </a:rPr>
              <a:t>Stop L1D</a:t>
            </a:r>
            <a:endParaRPr lang="en-US" sz="1400" b="1" dirty="0">
              <a:solidFill>
                <a:schemeClr val="bg2"/>
              </a:solidFill>
              <a:latin typeface="Segoe UI" panose="020B0502040204020203" pitchFamily="34" charset="0"/>
              <a:cs typeface="Segoe UI" panose="020B0502040204020203" pitchFamily="34" charset="0"/>
            </a:endParaRPr>
          </a:p>
        </p:txBody>
      </p:sp>
      <p:sp>
        <p:nvSpPr>
          <p:cNvPr id="35" name="TextBox 34"/>
          <p:cNvSpPr txBox="1"/>
          <p:nvPr/>
        </p:nvSpPr>
        <p:spPr>
          <a:xfrm>
            <a:off x="11540072" y="3965851"/>
            <a:ext cx="510653"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Yes</a:t>
            </a:r>
          </a:p>
        </p:txBody>
      </p:sp>
    </p:spTree>
    <p:extLst>
      <p:ext uri="{BB962C8B-B14F-4D97-AF65-F5344CB8AC3E}">
        <p14:creationId xmlns:p14="http://schemas.microsoft.com/office/powerpoint/2010/main" val="727116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Milestone by quarter for S37 DBR</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36571252"/>
              </p:ext>
            </p:extLst>
          </p:nvPr>
        </p:nvGraphicFramePr>
        <p:xfrm>
          <a:off x="776087" y="955049"/>
          <a:ext cx="10363200" cy="5730240"/>
        </p:xfrm>
        <a:graphic>
          <a:graphicData uri="http://schemas.openxmlformats.org/drawingml/2006/table">
            <a:tbl>
              <a:tblPr firstRow="1" bandRow="1">
                <a:tableStyleId>{5C22544A-7EE6-4342-B048-85BDC9FD1C3A}</a:tableStyleId>
              </a:tblPr>
              <a:tblGrid>
                <a:gridCol w="2072640"/>
                <a:gridCol w="2072640"/>
                <a:gridCol w="2072640"/>
                <a:gridCol w="2072640"/>
                <a:gridCol w="2072640"/>
              </a:tblGrid>
              <a:tr h="118589">
                <a:tc>
                  <a:txBody>
                    <a:bodyPr/>
                    <a:lstStyle/>
                    <a:p>
                      <a:endParaRPr lang="en-US" sz="1400" dirty="0"/>
                    </a:p>
                  </a:txBody>
                  <a:tcPr/>
                </a:tc>
                <a:tc>
                  <a:txBody>
                    <a:bodyPr/>
                    <a:lstStyle/>
                    <a:p>
                      <a:r>
                        <a:rPr lang="en-US" sz="1400" dirty="0" smtClean="0"/>
                        <a:t>Q1</a:t>
                      </a:r>
                      <a:endParaRPr lang="en-US" sz="1400" dirty="0"/>
                    </a:p>
                  </a:txBody>
                  <a:tcPr/>
                </a:tc>
                <a:tc>
                  <a:txBody>
                    <a:bodyPr/>
                    <a:lstStyle/>
                    <a:p>
                      <a:r>
                        <a:rPr lang="en-US" sz="1400" dirty="0" smtClean="0"/>
                        <a:t>Q2</a:t>
                      </a:r>
                      <a:endParaRPr lang="en-US" sz="1400" dirty="0"/>
                    </a:p>
                  </a:txBody>
                  <a:tcPr/>
                </a:tc>
                <a:tc>
                  <a:txBody>
                    <a:bodyPr/>
                    <a:lstStyle/>
                    <a:p>
                      <a:r>
                        <a:rPr lang="en-US" sz="1400" dirty="0" smtClean="0"/>
                        <a:t>Q3</a:t>
                      </a:r>
                      <a:endParaRPr lang="en-US" sz="1400" dirty="0"/>
                    </a:p>
                  </a:txBody>
                  <a:tcPr/>
                </a:tc>
                <a:tc>
                  <a:txBody>
                    <a:bodyPr/>
                    <a:lstStyle/>
                    <a:p>
                      <a:r>
                        <a:rPr lang="en-US" sz="1400" dirty="0" smtClean="0"/>
                        <a:t>Q4</a:t>
                      </a:r>
                      <a:endParaRPr lang="en-US" sz="1400" dirty="0"/>
                    </a:p>
                  </a:txBody>
                  <a:tcPr/>
                </a:tc>
              </a:tr>
              <a:tr h="118589">
                <a:tc>
                  <a:txBody>
                    <a:bodyPr/>
                    <a:lstStyle/>
                    <a:p>
                      <a:r>
                        <a:rPr lang="en-US" sz="1400" dirty="0" smtClean="0"/>
                        <a:t>S37</a:t>
                      </a:r>
                      <a:endParaRPr lang="en-US" sz="1400" dirty="0"/>
                    </a:p>
                  </a:txBody>
                  <a:tcPr/>
                </a:tc>
                <a:tc>
                  <a:txBody>
                    <a:bodyPr/>
                    <a:lstStyle/>
                    <a:p>
                      <a:endParaRPr lang="en-US" sz="1400" dirty="0"/>
                    </a:p>
                  </a:txBody>
                  <a:tcPr/>
                </a:tc>
                <a:tc>
                  <a:txBody>
                    <a:bodyPr/>
                    <a:lstStyle/>
                    <a:p>
                      <a:endParaRPr lang="en-US" sz="1400"/>
                    </a:p>
                  </a:txBody>
                  <a:tcPr/>
                </a:tc>
                <a:tc>
                  <a:txBody>
                    <a:bodyPr/>
                    <a:lstStyle/>
                    <a:p>
                      <a:endParaRPr lang="en-US" sz="1400"/>
                    </a:p>
                  </a:txBody>
                  <a:tcPr/>
                </a:tc>
                <a:tc>
                  <a:txBody>
                    <a:bodyPr/>
                    <a:lstStyle/>
                    <a:p>
                      <a:r>
                        <a:rPr lang="en-US" sz="1400" dirty="0" smtClean="0"/>
                        <a:t>DBR</a:t>
                      </a:r>
                      <a:endParaRPr lang="en-US" sz="1400" dirty="0"/>
                    </a:p>
                  </a:txBody>
                  <a:tcPr/>
                </a:tc>
              </a:tr>
              <a:tr h="118589">
                <a:tc>
                  <a:txBody>
                    <a:bodyPr/>
                    <a:lstStyle/>
                    <a:p>
                      <a:endParaRPr lang="en-US" sz="1400" baseline="0" dirty="0" smtClean="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r>
              <a:tr h="699674">
                <a:tc>
                  <a:txBody>
                    <a:bodyPr/>
                    <a:lstStyle/>
                    <a:p>
                      <a:r>
                        <a:rPr lang="en-US" sz="1400" dirty="0" smtClean="0"/>
                        <a:t>CMOS/BEOL</a:t>
                      </a:r>
                      <a:endParaRPr lang="en-US" sz="1400" dirty="0"/>
                    </a:p>
                  </a:txBody>
                  <a:tcPr/>
                </a:tc>
                <a:tc>
                  <a:txBody>
                    <a:bodyPr/>
                    <a:lstStyle/>
                    <a:p>
                      <a:r>
                        <a:rPr lang="en-US" sz="1400" dirty="0" smtClean="0"/>
                        <a:t>4800MT/s</a:t>
                      </a:r>
                      <a:r>
                        <a:rPr lang="en-US" sz="1400" baseline="0" dirty="0" smtClean="0"/>
                        <a:t> </a:t>
                      </a:r>
                      <a:endParaRPr lang="en-US" sz="1400" dirty="0"/>
                    </a:p>
                  </a:txBody>
                  <a:tcPr/>
                </a:tc>
                <a:tc>
                  <a:txBody>
                    <a:bodyPr/>
                    <a:lstStyle/>
                    <a:p>
                      <a:r>
                        <a:rPr lang="en-US" sz="1400" dirty="0" smtClean="0"/>
                        <a:t>Low-K</a:t>
                      </a:r>
                      <a:r>
                        <a:rPr lang="en-US" sz="1400" baseline="0" dirty="0" smtClean="0"/>
                        <a:t> dielectric</a:t>
                      </a:r>
                      <a:endParaRPr lang="en-US" sz="1400" dirty="0"/>
                    </a:p>
                  </a:txBody>
                  <a:tcPr/>
                </a:tc>
                <a:tc>
                  <a:txBody>
                    <a:bodyPr/>
                    <a:lstStyle/>
                    <a:p>
                      <a:endParaRPr lang="en-US" sz="1400" dirty="0"/>
                    </a:p>
                  </a:txBody>
                  <a:tcPr/>
                </a:tc>
                <a:tc>
                  <a:txBody>
                    <a:bodyPr/>
                    <a:lstStyle/>
                    <a:p>
                      <a:r>
                        <a:rPr lang="en-US" sz="1400" dirty="0" smtClean="0"/>
                        <a:t>Should we do 2-phases?  If so, firs step is 3200MT/s</a:t>
                      </a:r>
                    </a:p>
                    <a:p>
                      <a:r>
                        <a:rPr lang="en-US" sz="1400" dirty="0" smtClean="0"/>
                        <a:t>4800MT/s</a:t>
                      </a:r>
                      <a:r>
                        <a:rPr lang="en-US" sz="1400" baseline="0" dirty="0" smtClean="0"/>
                        <a:t> need to be in-sync with  60pJ/b for write and 35pJ/b for read (1600/4800 MB/s of W/R BW)</a:t>
                      </a:r>
                      <a:endParaRPr lang="en-US" sz="1400" dirty="0"/>
                    </a:p>
                  </a:txBody>
                  <a:tcPr/>
                </a:tc>
              </a:tr>
              <a:tr h="367625">
                <a:tc>
                  <a:txBody>
                    <a:bodyPr/>
                    <a:lstStyle/>
                    <a:p>
                      <a:r>
                        <a:rPr lang="en-US" sz="1400" dirty="0" smtClean="0"/>
                        <a:t>Array/DTS/RWB</a:t>
                      </a:r>
                      <a:endParaRPr lang="en-US" sz="1400" dirty="0"/>
                    </a:p>
                  </a:txBody>
                  <a:tcPr/>
                </a:tc>
                <a:tc>
                  <a:txBody>
                    <a:bodyPr/>
                    <a:lstStyle/>
                    <a:p>
                      <a:r>
                        <a:rPr lang="en-US" sz="1400" dirty="0" smtClean="0"/>
                        <a:t>WL/BL R/C</a:t>
                      </a:r>
                      <a:r>
                        <a:rPr lang="en-US" sz="1400" baseline="0" dirty="0" smtClean="0"/>
                        <a:t> </a:t>
                      </a:r>
                    </a:p>
                    <a:p>
                      <a:r>
                        <a:rPr lang="en-US" sz="1400" baseline="0" dirty="0" smtClean="0"/>
                        <a:t>Array Via resistance</a:t>
                      </a:r>
                      <a:endParaRPr lang="en-US" sz="1400" dirty="0"/>
                    </a:p>
                  </a:txBody>
                  <a:tcPr/>
                </a:tc>
                <a:tc>
                  <a:txBody>
                    <a:bodyPr/>
                    <a:lstStyle/>
                    <a:p>
                      <a:r>
                        <a:rPr lang="en-US" sz="1400" dirty="0" smtClean="0"/>
                        <a:t>PM thickness requirement to meet </a:t>
                      </a:r>
                      <a:r>
                        <a:rPr lang="en-US" sz="1400" dirty="0" smtClean="0">
                          <a:latin typeface="Cambria Math" panose="02040503050406030204" pitchFamily="18" charset="0"/>
                          <a:ea typeface="Cambria Math" panose="02040503050406030204" pitchFamily="18" charset="0"/>
                        </a:rPr>
                        <a:t>∆</a:t>
                      </a:r>
                      <a:r>
                        <a:rPr lang="en-US" sz="1400" dirty="0" smtClean="0"/>
                        <a:t>V</a:t>
                      </a:r>
                      <a:r>
                        <a:rPr lang="en-US" sz="1400" baseline="-25000" dirty="0" smtClean="0"/>
                        <a:t>T</a:t>
                      </a:r>
                    </a:p>
                    <a:p>
                      <a:r>
                        <a:rPr lang="en-US" sz="1400" baseline="0" dirty="0" smtClean="0"/>
                        <a:t>RWB Gap assessed</a:t>
                      </a:r>
                      <a:endParaRPr lang="en-US" sz="1400" baseline="0" dirty="0"/>
                    </a:p>
                  </a:txBody>
                  <a:tcPr/>
                </a:tc>
                <a:tc>
                  <a:txBody>
                    <a:bodyPr/>
                    <a:lstStyle/>
                    <a:p>
                      <a:r>
                        <a:rPr lang="en-US" sz="1400" dirty="0" smtClean="0"/>
                        <a:t>DTS/Reliability</a:t>
                      </a:r>
                      <a:r>
                        <a:rPr lang="en-US" sz="1400" baseline="0" dirty="0" smtClean="0"/>
                        <a:t> gap assessed</a:t>
                      </a:r>
                    </a:p>
                    <a:p>
                      <a:r>
                        <a:rPr lang="en-US" sz="1400" baseline="0" dirty="0" smtClean="0"/>
                        <a:t>Rev 1 Roadmap for PG4 developed</a:t>
                      </a:r>
                      <a:endParaRPr lang="en-US" sz="1400" dirty="0"/>
                    </a:p>
                  </a:txBody>
                  <a:tcPr/>
                </a:tc>
                <a:tc>
                  <a:txBody>
                    <a:bodyPr/>
                    <a:lstStyle/>
                    <a:p>
                      <a:r>
                        <a:rPr lang="en-US" sz="1400" dirty="0" smtClean="0"/>
                        <a:t>Reset</a:t>
                      </a:r>
                      <a:r>
                        <a:rPr lang="en-US" sz="1400" baseline="0" dirty="0" smtClean="0"/>
                        <a:t> current (delivery vs. I3) aligned</a:t>
                      </a:r>
                    </a:p>
                    <a:p>
                      <a:r>
                        <a:rPr lang="en-US" sz="1400" baseline="0" dirty="0" smtClean="0"/>
                        <a:t>Energy reduction roadmap </a:t>
                      </a:r>
                      <a:r>
                        <a:rPr lang="en-US" sz="1400" baseline="0" dirty="0" err="1" smtClean="0"/>
                        <a:t>developded</a:t>
                      </a:r>
                      <a:endParaRPr lang="en-US" sz="1400" dirty="0"/>
                    </a:p>
                  </a:txBody>
                  <a:tcPr/>
                </a:tc>
              </a:tr>
              <a:tr h="284613">
                <a:tc>
                  <a:txBody>
                    <a:bodyPr/>
                    <a:lstStyle/>
                    <a:p>
                      <a:r>
                        <a:rPr lang="en-US" sz="1400" baseline="0" dirty="0" smtClean="0"/>
                        <a:t>Integration/MTS</a:t>
                      </a:r>
                      <a:endParaRPr lang="en-US" sz="1400" baseline="0" dirty="0" smtClean="0"/>
                    </a:p>
                  </a:txBody>
                  <a:tcPr/>
                </a:tc>
                <a:tc>
                  <a:txBody>
                    <a:bodyPr/>
                    <a:lstStyle/>
                    <a:p>
                      <a:endParaRPr lang="en-US" sz="1400" dirty="0"/>
                    </a:p>
                  </a:txBody>
                  <a:tcPr/>
                </a:tc>
                <a:tc>
                  <a:txBody>
                    <a:bodyPr/>
                    <a:lstStyle/>
                    <a:p>
                      <a:pPr marL="0" marR="0" indent="0" algn="l" defTabSz="1219110" rtl="0" eaLnBrk="1" fontAlgn="auto" latinLnBrk="0" hangingPunct="1">
                        <a:lnSpc>
                          <a:spcPct val="100000"/>
                        </a:lnSpc>
                        <a:spcBef>
                          <a:spcPts val="0"/>
                        </a:spcBef>
                        <a:spcAft>
                          <a:spcPts val="0"/>
                        </a:spcAft>
                        <a:buClrTx/>
                        <a:buSzTx/>
                        <a:buFontTx/>
                        <a:buNone/>
                        <a:tabLst/>
                        <a:defRPr/>
                      </a:pPr>
                      <a:r>
                        <a:rPr lang="en-US" sz="1400" dirty="0" smtClean="0"/>
                        <a:t>Structure yield</a:t>
                      </a:r>
                    </a:p>
                    <a:p>
                      <a:pPr marL="0" marR="0" indent="0" algn="l" defTabSz="1219110" rtl="0" eaLnBrk="1" fontAlgn="auto" latinLnBrk="0" hangingPunct="1">
                        <a:lnSpc>
                          <a:spcPct val="100000"/>
                        </a:lnSpc>
                        <a:spcBef>
                          <a:spcPts val="0"/>
                        </a:spcBef>
                        <a:spcAft>
                          <a:spcPts val="0"/>
                        </a:spcAft>
                        <a:buClrTx/>
                        <a:buSzTx/>
                        <a:buFontTx/>
                        <a:buNone/>
                        <a:tabLst/>
                        <a:defRPr/>
                      </a:pPr>
                      <a:r>
                        <a:rPr lang="en-US" sz="1400" dirty="0" smtClean="0"/>
                        <a:t>One</a:t>
                      </a:r>
                      <a:r>
                        <a:rPr lang="en-US" sz="1400" baseline="0" dirty="0" smtClean="0"/>
                        <a:t> S36X single deck die functional</a:t>
                      </a:r>
                      <a:endParaRPr lang="en-US" sz="1400" dirty="0" smtClean="0"/>
                    </a:p>
                  </a:txBody>
                  <a:tcPr/>
                </a:tc>
                <a:tc>
                  <a:txBody>
                    <a:bodyPr/>
                    <a:lstStyle/>
                    <a:p>
                      <a:r>
                        <a:rPr lang="en-US" sz="1400" dirty="0" smtClean="0"/>
                        <a:t>S37A0</a:t>
                      </a:r>
                      <a:r>
                        <a:rPr lang="en-US" sz="1400" baseline="0" dirty="0" smtClean="0"/>
                        <a:t> </a:t>
                      </a:r>
                      <a:r>
                        <a:rPr lang="en-US" sz="1400" dirty="0" smtClean="0"/>
                        <a:t>Start</a:t>
                      </a:r>
                      <a:r>
                        <a:rPr lang="en-US" sz="1400" baseline="0" dirty="0" smtClean="0"/>
                        <a:t> Up</a:t>
                      </a:r>
                      <a:r>
                        <a:rPr lang="en-US" sz="1400" dirty="0" smtClean="0"/>
                        <a:t> flow and roadmap</a:t>
                      </a:r>
                      <a:endParaRPr lang="en-US" sz="1400" dirty="0"/>
                    </a:p>
                  </a:txBody>
                  <a:tcPr/>
                </a:tc>
                <a:tc>
                  <a:txBody>
                    <a:bodyPr/>
                    <a:lstStyle/>
                    <a:p>
                      <a:endParaRPr lang="en-US" sz="1400" dirty="0"/>
                    </a:p>
                  </a:txBody>
                  <a:tcPr/>
                </a:tc>
              </a:tr>
              <a:tr h="201601">
                <a:tc>
                  <a:txBody>
                    <a:bodyPr/>
                    <a:lstStyle/>
                    <a:p>
                      <a:r>
                        <a:rPr lang="en-US" sz="1400" dirty="0" smtClean="0"/>
                        <a:t>PM material</a:t>
                      </a:r>
                      <a:endParaRPr lang="en-US" sz="1400" dirty="0"/>
                    </a:p>
                  </a:txBody>
                  <a:tcPr/>
                </a:tc>
                <a:tc>
                  <a:txBody>
                    <a:bodyPr/>
                    <a:lstStyle/>
                    <a:p>
                      <a:r>
                        <a:rPr lang="en-US" sz="1400" dirty="0" smtClean="0"/>
                        <a:t>Y-GST go</a:t>
                      </a:r>
                      <a:r>
                        <a:rPr lang="en-US" sz="1400" baseline="0" dirty="0" smtClean="0"/>
                        <a:t>-</a:t>
                      </a:r>
                      <a:r>
                        <a:rPr lang="en-US" sz="1400" baseline="0" dirty="0" err="1" smtClean="0"/>
                        <a:t>nogo</a:t>
                      </a:r>
                      <a:r>
                        <a:rPr lang="en-US" sz="1400" baseline="0" dirty="0" smtClean="0"/>
                        <a:t> (S15 based)</a:t>
                      </a:r>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r>
              <a:tr h="201601">
                <a:tc>
                  <a:txBody>
                    <a:bodyPr/>
                    <a:lstStyle/>
                    <a:p>
                      <a:r>
                        <a:rPr lang="en-US" sz="1400" dirty="0" smtClean="0"/>
                        <a:t>SD material</a:t>
                      </a:r>
                      <a:endParaRPr lang="en-US" sz="1400" dirty="0"/>
                    </a:p>
                  </a:txBody>
                  <a:tcPr/>
                </a:tc>
                <a:tc>
                  <a:txBody>
                    <a:bodyPr/>
                    <a:lstStyle/>
                    <a:p>
                      <a:r>
                        <a:rPr lang="en-US" sz="1400" dirty="0" smtClean="0"/>
                        <a:t>In-SAG go-</a:t>
                      </a:r>
                      <a:r>
                        <a:rPr lang="en-US" sz="1400" dirty="0" err="1" smtClean="0"/>
                        <a:t>nogo</a:t>
                      </a:r>
                      <a:r>
                        <a:rPr lang="en-US" sz="1400" dirty="0" smtClean="0"/>
                        <a:t> (based on S15)</a:t>
                      </a:r>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r>
              <a:tr h="201601">
                <a:tc>
                  <a:txBody>
                    <a:bodyPr/>
                    <a:lstStyle/>
                    <a:p>
                      <a:r>
                        <a:rPr lang="en-US" sz="1400" dirty="0" smtClean="0"/>
                        <a:t>S36X</a:t>
                      </a:r>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r>
            </a:tbl>
          </a:graphicData>
        </a:graphic>
      </p:graphicFrame>
      <p:sp>
        <p:nvSpPr>
          <p:cNvPr id="4" name="Date Placeholder 3"/>
          <p:cNvSpPr>
            <a:spLocks noGrp="1"/>
          </p:cNvSpPr>
          <p:nvPr>
            <p:ph type="dt" sz="half" idx="2"/>
          </p:nvPr>
        </p:nvSpPr>
        <p:spPr/>
        <p:txBody>
          <a:bodyPr/>
          <a:lstStyle/>
          <a:p>
            <a:fld id="{C7F15EEA-9F59-40F9-B404-6E753F2BDB00}" type="datetime5">
              <a:rPr lang="en-US" smtClean="0"/>
              <a:pPr/>
              <a:t>19-Dec-17</a:t>
            </a:fld>
            <a:endParaRPr lang="en-US" dirty="0"/>
          </a:p>
        </p:txBody>
      </p:sp>
    </p:spTree>
    <p:extLst>
      <p:ext uri="{BB962C8B-B14F-4D97-AF65-F5344CB8AC3E}">
        <p14:creationId xmlns:p14="http://schemas.microsoft.com/office/powerpoint/2010/main" val="4176528996"/>
      </p:ext>
    </p:extLst>
  </p:cSld>
  <p:clrMapOvr>
    <a:masterClrMapping/>
  </p:clrMapOvr>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 2016 Corporate 16x9" id="{9704DF07-7148-42FC-BDA8-635D5FB16AC0}" vid="{7BDFE4F2-D4EB-4A20-A989-17F7022DAFC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8C19157EAA59541A312DF3709770A68" ma:contentTypeVersion="0" ma:contentTypeDescription="Create a new document." ma:contentTypeScope="" ma:versionID="f62aaf964ec2ad99f0fc33f7083bc71a">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E483500-3CD4-4DF8-97F0-EC6AC0E28F7E}">
  <ds:schemaRefs>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www.w3.org/XML/1998/namespace"/>
  </ds:schemaRefs>
</ds:datastoreItem>
</file>

<file path=customXml/itemProps2.xml><?xml version="1.0" encoding="utf-8"?>
<ds:datastoreItem xmlns:ds="http://schemas.openxmlformats.org/officeDocument/2006/customXml" ds:itemID="{1A1581B4-3F19-40B6-9459-EE5BB1B5F40F}">
  <ds:schemaRefs>
    <ds:schemaRef ds:uri="http://schemas.microsoft.com/sharepoint/v3/contenttype/forms"/>
  </ds:schemaRefs>
</ds:datastoreItem>
</file>

<file path=customXml/itemProps3.xml><?xml version="1.0" encoding="utf-8"?>
<ds:datastoreItem xmlns:ds="http://schemas.openxmlformats.org/officeDocument/2006/customXml" ds:itemID="{4E276B4C-3182-48D9-AB54-6A4FE7912F3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blank</Template>
  <TotalTime>0</TotalTime>
  <Words>605</Words>
  <Application>Microsoft Office PowerPoint</Application>
  <PresentationFormat>Widescreen</PresentationFormat>
  <Paragraphs>123</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Cambria Math</vt:lpstr>
      <vt:lpstr>Segoe UI</vt:lpstr>
      <vt:lpstr>Segoe UI Semibold</vt:lpstr>
      <vt:lpstr>Wingdings</vt:lpstr>
      <vt:lpstr>Micron Nov-2015</vt:lpstr>
      <vt:lpstr>30s MTS change proposal </vt:lpstr>
      <vt:lpstr>MTS Rev0</vt:lpstr>
      <vt:lpstr>MTS Rev1</vt:lpstr>
      <vt:lpstr>MTS Rev0/Rev1 comparison</vt:lpstr>
      <vt:lpstr>Possible execution plan to get to MTS rev1</vt:lpstr>
      <vt:lpstr>Milestone by quarter for S37 DBR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2016-03-02T14:05:19Z</dcterms:created>
  <dcterms:modified xsi:type="dcterms:W3CDTF">2017-12-19T19:39:53Z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0x01010058C19157EAA59541A312DF3709770A68</vt:lpwstr>
  </property>
</Properties>
</file>