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132" autoAdjust="0"/>
    <p:restoredTop sz="94660"/>
  </p:normalViewPr>
  <p:slideViewPr>
    <p:cSldViewPr>
      <p:cViewPr>
        <p:scale>
          <a:sx n="80" d="100"/>
          <a:sy n="80" d="100"/>
        </p:scale>
        <p:origin x="-758" y="571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B4AE1-4FF3-4FC1-849A-E051BC8116BC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E677F-1C4E-49D7-96DC-7684CCFD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9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E677F-1C4E-49D7-96DC-7684CCFD9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5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FULL_CELL/sim_TCAD_Detailed_Rev7.41_sensitivity.xlsx</a:t>
            </a:r>
            <a:r>
              <a:rPr lang="en-US"/>
              <a:t>,</a:t>
            </a:r>
            <a:r>
              <a:rPr lang="en-US" baseline="0"/>
              <a:t> 30S_scaling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EA115-EAF4-4282-91C9-997901A42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045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F3A877-8FB3-4C10-9EDA-A5DB02F43370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Intel/Micron Confidential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67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F3A877-8FB3-4C10-9EDA-A5DB02F43370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Intel/Micron Confidential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921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AB0B8-BC6A-4A9F-8F6A-D632EDF40C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F3A877-8FB3-4C10-9EDA-A5DB02F43370}" type="slidenum">
              <a:rPr lang="en-US" altLang="en-US" sz="1200" b="0"/>
              <a:pPr/>
              <a:t>21</a:t>
            </a:fld>
            <a:endParaRPr lang="en-US" altLang="en-US" sz="12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Intel/Micron Confidential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924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F3A877-8FB3-4C10-9EDA-A5DB02F43370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Intel/Micron Confidential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50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F3A877-8FB3-4C10-9EDA-A5DB02F43370}" type="slidenum">
              <a:rPr lang="en-US" altLang="en-US" sz="1200" b="0"/>
              <a:pPr/>
              <a:t>25</a:t>
            </a:fld>
            <a:endParaRPr lang="en-US" altLang="en-US" sz="12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Intel/Micron Confidential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94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F3A877-8FB3-4C10-9EDA-A5DB02F43370}" type="slidenum">
              <a:rPr lang="en-US" altLang="en-US" sz="1200" b="0"/>
              <a:pPr/>
              <a:t>26</a:t>
            </a:fld>
            <a:endParaRPr lang="en-US" altLang="en-US" sz="12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Intel/Micron Confidential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399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8B81C-4B36-428D-A864-260E23499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333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FULL_CELL/sim_TCAD_Detailed_Rev7.41_sensitivity.xlsx</a:t>
            </a:r>
            <a:r>
              <a:rPr lang="en-US"/>
              <a:t>,</a:t>
            </a:r>
            <a:r>
              <a:rPr lang="en-US" baseline="0"/>
              <a:t> 30S_scaling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EA115-EAF4-4282-91C9-997901A42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2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3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3A877-8FB3-4C10-9EDA-A5DB02F433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3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Intel/Micron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683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3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3A877-8FB3-4C10-9EDA-A5DB02F433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3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Intel/Micron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2866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FULL_CELL/sim_TCAD_Detailed_Rev7.41_sensitivity.xlsx</a:t>
            </a:r>
            <a:r>
              <a:rPr lang="en-US"/>
              <a:t>,</a:t>
            </a:r>
            <a:r>
              <a:rPr lang="en-US" baseline="0"/>
              <a:t> 30S_scaling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A115-EAF4-4282-91C9-997901A421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3DC84-7457-41E8-88BA-76DD0D448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85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3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3A877-8FB3-4C10-9EDA-A5DB02F433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3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Intel/Micron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894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FULL_CELL/sim_TCAD_Detailed_Rev7.41_sensitivity.xlsx</a:t>
            </a:r>
            <a:r>
              <a:rPr lang="en-US"/>
              <a:t>,</a:t>
            </a:r>
            <a:r>
              <a:rPr lang="en-US" baseline="0"/>
              <a:t> 30S_scaling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EA115-EAF4-4282-91C9-997901A42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25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FULL_CELL/sim_TCAD_Detailed_Rev7.41_sensitivity.xlsx</a:t>
            </a:r>
            <a:r>
              <a:rPr lang="en-US"/>
              <a:t>,</a:t>
            </a:r>
            <a:r>
              <a:rPr lang="en-US" baseline="0"/>
              <a:t> 30S_scaling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EA115-EAF4-4282-91C9-997901A42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51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3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3A877-8FB3-4C10-9EDA-A5DB02F433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3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Intel/Micron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5481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5306" y="0"/>
            <a:ext cx="10375902" cy="932313"/>
          </a:xfrm>
        </p:spPr>
        <p:txBody>
          <a:bodyPr bIns="45720" anchor="b">
            <a:normAutofit/>
          </a:bodyPr>
          <a:lstStyle>
            <a:lvl1pPr algn="l" defTabSz="121911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05" y="1600200"/>
            <a:ext cx="10375904" cy="4418635"/>
          </a:xfrm>
        </p:spPr>
        <p:txBody>
          <a:bodyPr>
            <a:noAutofit/>
          </a:bodyPr>
          <a:lstStyle>
            <a:lvl1pPr marL="228600" indent="-228600">
              <a:spcBef>
                <a:spcPts val="1600"/>
              </a:spcBef>
              <a:spcAft>
                <a:spcPts val="800"/>
              </a:spcAft>
              <a:tabLst/>
              <a:defRPr sz="2400">
                <a:solidFill>
                  <a:schemeClr val="tx1"/>
                </a:solidFill>
              </a:defRPr>
            </a:lvl1pPr>
            <a:lvl2pPr marL="571500" indent="-261938"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645660" y="6363151"/>
            <a:ext cx="134874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00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|  </a:t>
            </a:r>
            <a:fld id="{F55C824C-5440-421F-B1ED-9166A1D48D51}" type="datetime4">
              <a:rPr lang="en-US" smtClean="0"/>
              <a:pPr/>
              <a:t>May 16, 2018</a:t>
            </a:fld>
            <a:endParaRPr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984" y="6363151"/>
            <a:ext cx="274320" cy="228600"/>
          </a:xfrm>
          <a:prstGeom prst="rect">
            <a:avLst/>
          </a:prstGeom>
          <a:noFill/>
        </p:spPr>
        <p:txBody>
          <a:bodyPr/>
          <a:lstStyle>
            <a:lvl1pPr algn="ctr">
              <a:defRPr lang="en-US" sz="1100" b="1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fld id="{0D904593-1668-4B95-BA96-EF3EF43EDF4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237230" y="6363151"/>
            <a:ext cx="1397000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|  Micron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676400" y="5565338"/>
            <a:ext cx="1440460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and Content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primary layout used</a:t>
            </a:r>
            <a:r>
              <a:rPr lang="en-US" sz="1200" baseline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standard slides. The placeholder can be used to create text, tables, or charts.</a:t>
            </a:r>
            <a:endParaRPr lang="en-US" sz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-1676400" y="1"/>
            <a:ext cx="1439862" cy="2777923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  <a:lvl2pPr marL="231775" indent="-231775" algn="l"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Slide Notes</a:t>
            </a:r>
          </a:p>
          <a:p>
            <a:pPr lvl="1"/>
            <a:r>
              <a:rPr lang="en-US" dirty="0"/>
              <a:t>Numbered steps</a:t>
            </a:r>
          </a:p>
        </p:txBody>
      </p:sp>
    </p:spTree>
    <p:extLst>
      <p:ext uri="{BB962C8B-B14F-4D97-AF65-F5344CB8AC3E}">
        <p14:creationId xmlns:p14="http://schemas.microsoft.com/office/powerpoint/2010/main" val="4116137743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4294967295" orient="horz" pos="1008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5306" y="0"/>
            <a:ext cx="10375902" cy="932313"/>
          </a:xfrm>
        </p:spPr>
        <p:txBody>
          <a:bodyPr bIns="45720" anchor="b">
            <a:normAutofit/>
          </a:bodyPr>
          <a:lstStyle>
            <a:lvl1pPr algn="l" defTabSz="121911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05" y="1600200"/>
            <a:ext cx="10375904" cy="4418635"/>
          </a:xfrm>
        </p:spPr>
        <p:txBody>
          <a:bodyPr>
            <a:noAutofit/>
          </a:bodyPr>
          <a:lstStyle>
            <a:lvl1pPr marL="228600" indent="-228600">
              <a:spcBef>
                <a:spcPts val="1600"/>
              </a:spcBef>
              <a:spcAft>
                <a:spcPts val="800"/>
              </a:spcAft>
              <a:tabLst/>
              <a:defRPr sz="2400">
                <a:solidFill>
                  <a:schemeClr val="tx1"/>
                </a:solidFill>
              </a:defRPr>
            </a:lvl1pPr>
            <a:lvl2pPr marL="571500" indent="-261938"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87395" y="6363151"/>
            <a:ext cx="1348740" cy="228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lang="en-US" sz="1100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DD0B5AFB-117C-46EA-B643-5FA810A8A3CB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984" y="6363151"/>
            <a:ext cx="274320" cy="228600"/>
          </a:xfrm>
          <a:prstGeom prst="rect">
            <a:avLst/>
          </a:prstGeom>
          <a:noFill/>
        </p:spPr>
        <p:txBody>
          <a:bodyPr/>
          <a:lstStyle>
            <a:lvl1pPr algn="ctr">
              <a:defRPr lang="en-US" sz="1100" b="1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fld id="{0D904593-1668-4B95-BA96-EF3EF43EDF4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37884" y="6363151"/>
            <a:ext cx="1397000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|  Micron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676400" y="5565338"/>
            <a:ext cx="1440460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and Content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primary layout used</a:t>
            </a:r>
            <a:r>
              <a:rPr lang="en-US" sz="1200" baseline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standard slides. The placeholder can be used to create text, tables, or charts.</a:t>
            </a:r>
            <a:endParaRPr lang="en-US" sz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-1676400" y="1"/>
            <a:ext cx="1439862" cy="2777923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  <a:lvl2pPr marL="231775" indent="-231775" algn="l"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Slide Notes</a:t>
            </a:r>
          </a:p>
          <a:p>
            <a:pPr lvl="1"/>
            <a:r>
              <a:rPr lang="en-US" dirty="0"/>
              <a:t>Numbered steps</a:t>
            </a:r>
          </a:p>
        </p:txBody>
      </p:sp>
    </p:spTree>
    <p:extLst>
      <p:ext uri="{BB962C8B-B14F-4D97-AF65-F5344CB8AC3E}">
        <p14:creationId xmlns:p14="http://schemas.microsoft.com/office/powerpoint/2010/main" val="3251167974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4294967295" orient="horz" pos="1008">
          <p15:clr>
            <a:srgbClr val="FBAE40"/>
          </p15:clr>
        </p15:guide>
        <p15:guide id="4294967295" pos="2040">
          <p15:clr>
            <a:srgbClr val="FBAE40"/>
          </p15:clr>
        </p15:guide>
        <p15:guide id="4294967295" pos="29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5306" y="0"/>
            <a:ext cx="10375902" cy="932313"/>
          </a:xfrm>
        </p:spPr>
        <p:txBody>
          <a:bodyPr bIns="45720" anchor="b">
            <a:normAutofit/>
          </a:bodyPr>
          <a:lstStyle>
            <a:lvl1pPr algn="l" defTabSz="121911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05" y="1600200"/>
            <a:ext cx="10375904" cy="4418635"/>
          </a:xfrm>
        </p:spPr>
        <p:txBody>
          <a:bodyPr>
            <a:noAutofit/>
          </a:bodyPr>
          <a:lstStyle>
            <a:lvl1pPr marL="228600" indent="-228600">
              <a:spcBef>
                <a:spcPts val="1600"/>
              </a:spcBef>
              <a:spcAft>
                <a:spcPts val="800"/>
              </a:spcAft>
              <a:tabLst/>
              <a:defRPr sz="2400">
                <a:solidFill>
                  <a:schemeClr val="tx1"/>
                </a:solidFill>
              </a:defRPr>
            </a:lvl1pPr>
            <a:lvl2pPr marL="571500" indent="-261938"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87395" y="6363151"/>
            <a:ext cx="1348740" cy="228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lang="en-US" sz="1100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DD0B5AFB-117C-46EA-B643-5FA810A8A3CB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984" y="6363151"/>
            <a:ext cx="274320" cy="228600"/>
          </a:xfrm>
          <a:prstGeom prst="rect">
            <a:avLst/>
          </a:prstGeom>
          <a:noFill/>
        </p:spPr>
        <p:txBody>
          <a:bodyPr/>
          <a:lstStyle>
            <a:lvl1pPr algn="ctr">
              <a:defRPr lang="en-US" sz="1100" b="1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fld id="{0D904593-1668-4B95-BA96-EF3EF43EDF4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37884" y="6363151"/>
            <a:ext cx="1397000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|  Micron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676400" y="5565338"/>
            <a:ext cx="1440460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and Content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primary layout used</a:t>
            </a:r>
            <a:r>
              <a:rPr lang="en-US" sz="1200" baseline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standard slides. The placeholder can be used to create text, tables, or charts.</a:t>
            </a:r>
            <a:endParaRPr lang="en-US" sz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-1676400" y="1"/>
            <a:ext cx="1439862" cy="2777923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  <a:lvl2pPr marL="231775" indent="-231775" algn="l"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Slide Notes</a:t>
            </a:r>
          </a:p>
          <a:p>
            <a:pPr lvl="1"/>
            <a:r>
              <a:rPr lang="en-US" dirty="0"/>
              <a:t>Numbered steps</a:t>
            </a:r>
          </a:p>
        </p:txBody>
      </p:sp>
    </p:spTree>
    <p:extLst>
      <p:ext uri="{BB962C8B-B14F-4D97-AF65-F5344CB8AC3E}">
        <p14:creationId xmlns:p14="http://schemas.microsoft.com/office/powerpoint/2010/main" val="3195363588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4294967295" orient="horz" pos="1008">
          <p15:clr>
            <a:srgbClr val="FBAE40"/>
          </p15:clr>
        </p15:guide>
        <p15:guide id="4294967295" pos="2040">
          <p15:clr>
            <a:srgbClr val="FBAE40"/>
          </p15:clr>
        </p15:guide>
        <p15:guide id="4294967295" pos="29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5306" y="0"/>
            <a:ext cx="10375902" cy="932313"/>
          </a:xfrm>
        </p:spPr>
        <p:txBody>
          <a:bodyPr bIns="45720" anchor="b">
            <a:normAutofit/>
          </a:bodyPr>
          <a:lstStyle>
            <a:lvl1pPr algn="l" defTabSz="121911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05" y="1600200"/>
            <a:ext cx="10375904" cy="4418635"/>
          </a:xfrm>
        </p:spPr>
        <p:txBody>
          <a:bodyPr>
            <a:noAutofit/>
          </a:bodyPr>
          <a:lstStyle>
            <a:lvl1pPr marL="228600" indent="-228600">
              <a:spcBef>
                <a:spcPts val="1600"/>
              </a:spcBef>
              <a:spcAft>
                <a:spcPts val="800"/>
              </a:spcAft>
              <a:tabLst/>
              <a:defRPr sz="2400">
                <a:solidFill>
                  <a:schemeClr val="tx1"/>
                </a:solidFill>
              </a:defRPr>
            </a:lvl1pPr>
            <a:lvl2pPr marL="571500" indent="-261938"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87395" y="6363151"/>
            <a:ext cx="1348740" cy="228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lang="en-US" sz="1100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DD0B5AFB-117C-46EA-B643-5FA810A8A3CB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984" y="6363151"/>
            <a:ext cx="274320" cy="228600"/>
          </a:xfrm>
          <a:prstGeom prst="rect">
            <a:avLst/>
          </a:prstGeom>
          <a:noFill/>
        </p:spPr>
        <p:txBody>
          <a:bodyPr/>
          <a:lstStyle>
            <a:lvl1pPr algn="ctr">
              <a:defRPr lang="en-US" sz="1100" b="1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fld id="{0D904593-1668-4B95-BA96-EF3EF43EDF4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37884" y="6363151"/>
            <a:ext cx="1397000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|  Micron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676400" y="5565338"/>
            <a:ext cx="1440460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and Content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primary layout used</a:t>
            </a:r>
            <a:r>
              <a:rPr lang="en-US" sz="1200" baseline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standard slides. The placeholder can be used to create text, tables, or charts.</a:t>
            </a:r>
            <a:endParaRPr lang="en-US" sz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-1676400" y="1"/>
            <a:ext cx="1439862" cy="2777923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  <a:lvl2pPr marL="231775" indent="-231775" algn="l"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Slide Notes</a:t>
            </a:r>
          </a:p>
          <a:p>
            <a:pPr lvl="1"/>
            <a:r>
              <a:rPr lang="en-US" dirty="0"/>
              <a:t>Numbered steps</a:t>
            </a:r>
          </a:p>
        </p:txBody>
      </p:sp>
    </p:spTree>
    <p:extLst>
      <p:ext uri="{BB962C8B-B14F-4D97-AF65-F5344CB8AC3E}">
        <p14:creationId xmlns:p14="http://schemas.microsoft.com/office/powerpoint/2010/main" val="580732031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4294967295" orient="horz" pos="1008">
          <p15:clr>
            <a:srgbClr val="FBAE40"/>
          </p15:clr>
        </p15:guide>
        <p15:guide id="4294967295" pos="2040">
          <p15:clr>
            <a:srgbClr val="FBAE40"/>
          </p15:clr>
        </p15:guide>
        <p15:guide id="4294967295" pos="2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5306" y="0"/>
            <a:ext cx="10375902" cy="932313"/>
          </a:xfrm>
        </p:spPr>
        <p:txBody>
          <a:bodyPr bIns="45720" anchor="b">
            <a:normAutofit/>
          </a:bodyPr>
          <a:lstStyle>
            <a:lvl1pPr algn="l" defTabSz="121911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05" y="1600200"/>
            <a:ext cx="10375904" cy="4418635"/>
          </a:xfrm>
        </p:spPr>
        <p:txBody>
          <a:bodyPr>
            <a:noAutofit/>
          </a:bodyPr>
          <a:lstStyle>
            <a:lvl1pPr marL="228600" indent="-228600">
              <a:spcBef>
                <a:spcPts val="1600"/>
              </a:spcBef>
              <a:spcAft>
                <a:spcPts val="800"/>
              </a:spcAft>
              <a:tabLst/>
              <a:defRPr sz="2400">
                <a:solidFill>
                  <a:schemeClr val="tx1"/>
                </a:solidFill>
              </a:defRPr>
            </a:lvl1pPr>
            <a:lvl2pPr marL="571500" indent="-261938"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87395" y="6363151"/>
            <a:ext cx="1348740" cy="228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lang="en-US" sz="1100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DD0B5AFB-117C-46EA-B643-5FA810A8A3CB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984" y="6363151"/>
            <a:ext cx="274320" cy="228600"/>
          </a:xfrm>
          <a:prstGeom prst="rect">
            <a:avLst/>
          </a:prstGeom>
          <a:noFill/>
        </p:spPr>
        <p:txBody>
          <a:bodyPr/>
          <a:lstStyle>
            <a:lvl1pPr algn="ctr">
              <a:defRPr lang="en-US" sz="1100" b="1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fld id="{0D904593-1668-4B95-BA96-EF3EF43EDF4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37884" y="6363151"/>
            <a:ext cx="1397000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|  Micron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676400" y="5565338"/>
            <a:ext cx="1440460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and Content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primary layout used</a:t>
            </a:r>
            <a:r>
              <a:rPr lang="en-US" sz="1200" baseline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standard slides. The placeholder can be used to create text, tables, or charts.</a:t>
            </a:r>
            <a:endParaRPr lang="en-US" sz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-1676400" y="1"/>
            <a:ext cx="1439862" cy="2777923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  <a:lvl2pPr marL="231775" indent="-231775" algn="l"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Slide Notes</a:t>
            </a:r>
          </a:p>
          <a:p>
            <a:pPr lvl="1"/>
            <a:r>
              <a:rPr lang="en-US" dirty="0"/>
              <a:t>Numbered steps</a:t>
            </a:r>
          </a:p>
        </p:txBody>
      </p:sp>
    </p:spTree>
    <p:extLst>
      <p:ext uri="{BB962C8B-B14F-4D97-AF65-F5344CB8AC3E}">
        <p14:creationId xmlns:p14="http://schemas.microsoft.com/office/powerpoint/2010/main" val="2472952467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4294967295" orient="horz" pos="1008">
          <p15:clr>
            <a:srgbClr val="FBAE40"/>
          </p15:clr>
        </p15:guide>
        <p15:guide id="4294967295" pos="2040">
          <p15:clr>
            <a:srgbClr val="FBAE40"/>
          </p15:clr>
        </p15:guide>
        <p15:guide id="4294967295" pos="29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5306" y="0"/>
            <a:ext cx="10375902" cy="932313"/>
          </a:xfrm>
        </p:spPr>
        <p:txBody>
          <a:bodyPr bIns="45720" anchor="b">
            <a:normAutofit/>
          </a:bodyPr>
          <a:lstStyle>
            <a:lvl1pPr algn="l" defTabSz="121911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05" y="1600200"/>
            <a:ext cx="10375904" cy="4418635"/>
          </a:xfrm>
        </p:spPr>
        <p:txBody>
          <a:bodyPr>
            <a:noAutofit/>
          </a:bodyPr>
          <a:lstStyle>
            <a:lvl1pPr marL="228600" indent="-228600">
              <a:spcBef>
                <a:spcPts val="1600"/>
              </a:spcBef>
              <a:spcAft>
                <a:spcPts val="800"/>
              </a:spcAft>
              <a:tabLst/>
              <a:defRPr sz="2400">
                <a:solidFill>
                  <a:schemeClr val="tx1"/>
                </a:solidFill>
              </a:defRPr>
            </a:lvl1pPr>
            <a:lvl2pPr marL="571500" indent="-261938"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87395" y="6363151"/>
            <a:ext cx="1348740" cy="228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lang="en-US" sz="1100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DD0B5AFB-117C-46EA-B643-5FA810A8A3CB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984" y="6363151"/>
            <a:ext cx="274320" cy="228600"/>
          </a:xfrm>
          <a:prstGeom prst="rect">
            <a:avLst/>
          </a:prstGeom>
          <a:noFill/>
        </p:spPr>
        <p:txBody>
          <a:bodyPr/>
          <a:lstStyle>
            <a:lvl1pPr algn="ctr">
              <a:defRPr lang="en-US" sz="1100" b="1" kern="120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fld id="{0D904593-1668-4B95-BA96-EF3EF43EDF4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37884" y="6363151"/>
            <a:ext cx="1397000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|  Micron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676400" y="5565338"/>
            <a:ext cx="1440460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and Content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primary layout used</a:t>
            </a:r>
            <a:r>
              <a:rPr lang="en-US" sz="1200" baseline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standard slides. The placeholder can be used to create text, tables, or charts.</a:t>
            </a:r>
            <a:endParaRPr lang="en-US" sz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-1676400" y="1"/>
            <a:ext cx="1439862" cy="2777923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  <a:lvl2pPr marL="231775" indent="-231775" algn="l"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Slide Notes</a:t>
            </a:r>
          </a:p>
          <a:p>
            <a:pPr lvl="1"/>
            <a:r>
              <a:rPr lang="en-US" dirty="0"/>
              <a:t>Numbered steps</a:t>
            </a:r>
          </a:p>
        </p:txBody>
      </p:sp>
    </p:spTree>
    <p:extLst>
      <p:ext uri="{BB962C8B-B14F-4D97-AF65-F5344CB8AC3E}">
        <p14:creationId xmlns:p14="http://schemas.microsoft.com/office/powerpoint/2010/main" val="1738434591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4294967295" orient="horz" pos="1008">
          <p15:clr>
            <a:srgbClr val="FBAE40"/>
          </p15:clr>
        </p15:guide>
        <p15:guide id="4294967295" pos="2040">
          <p15:clr>
            <a:srgbClr val="FBAE40"/>
          </p15:clr>
        </p15:guide>
        <p15:guide id="4294967295" pos="29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697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21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1.xml"/><Relationship Id="rId11" Type="http://schemas.openxmlformats.org/officeDocument/2006/relationships/slide" Target="slide7.xml"/><Relationship Id="rId5" Type="http://schemas.openxmlformats.org/officeDocument/2006/relationships/slide" Target="slide23.xml"/><Relationship Id="rId10" Type="http://schemas.openxmlformats.org/officeDocument/2006/relationships/slide" Target="slide25.xml"/><Relationship Id="rId4" Type="http://schemas.openxmlformats.org/officeDocument/2006/relationships/slide" Target="slide26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oss.micron.com/MFG/Fab4/PCMS/Materials%20Exploration%20WG/Document%20Library/20131216/SET%20speed%20nucleation%20model-rev08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2.png"/><Relationship Id="rId5" Type="http://schemas.openxmlformats.org/officeDocument/2006/relationships/image" Target="../media/image28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intelweb.micron.com/sites/sxp/10s/SXP%20PM%20Joint%20Engineering%20Team%20JET/2016H1/WW26_16%20Endurance/On%20the%20tSEED%20statistics.pptx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8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1380146"/>
              </p:ext>
            </p:extLst>
          </p:nvPr>
        </p:nvGraphicFramePr>
        <p:xfrm>
          <a:off x="228600" y="152400"/>
          <a:ext cx="11623999" cy="6206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657"/>
                <a:gridCol w="2981657"/>
                <a:gridCol w="628965"/>
                <a:gridCol w="628965"/>
                <a:gridCol w="628965"/>
                <a:gridCol w="628965"/>
                <a:gridCol w="628965"/>
                <a:gridCol w="628965"/>
                <a:gridCol w="628965"/>
                <a:gridCol w="628965"/>
                <a:gridCol w="628965"/>
              </a:tblGrid>
              <a:tr h="124020"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Problem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Solving Rank Oder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–1: Yield/functionality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–2: Performance</a:t>
                      </a: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–3: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</a:t>
                      </a: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</a:tr>
              <a:tr h="897255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 action="ppaction://hlinksldjump"/>
                        </a:rPr>
                        <a:t>RWB gap widens due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 action="ppaction://hlinksldjump"/>
                        </a:rPr>
                        <a:t> to PM vertical scaling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Read energy reduction using V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HH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 , consistent with  Set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Vt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  DTS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Read functionality RBER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 and RD (G) due to Non-scalable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I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hold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Memory Effects empirical, model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 &amp;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  success criteria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10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uA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 reset current scaling beyond DTS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80ns Read Latency –  10ns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T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sense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 reduction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Nucleation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 time increases with scaled   nucleation  volume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RD due to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eSSR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 current delivery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 action="ppaction://hlinksldjump"/>
                        </a:rPr>
                        <a:t>R2R Write Disturb to meet 512 NW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7255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r>
                        <a:rPr lang="en-US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3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Reduce Set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-350mV (CR7.76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) with 5X inhibiting leakage 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reduction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10s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based silicon RWB assessment, all components, fresh to EOL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WL/BL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transient to match S15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 I</a:t>
                      </a:r>
                      <a:r>
                        <a:rPr lang="en-US" sz="1100" b="1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SSR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current delivery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Segment/Quantify RBER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gap incurred due to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100" b="1" baseline="-250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I</a:t>
                      </a:r>
                      <a:r>
                        <a:rPr lang="en-US" sz="1100" b="1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SSR</a:t>
                      </a:r>
                      <a:endParaRPr lang="en-US" sz="1100" b="1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Segment/Quantify RDG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gap incurred due to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resnap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100" b="1" baseline="-250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I</a:t>
                      </a:r>
                      <a:r>
                        <a:rPr lang="en-US" sz="1100" b="1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SSR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Resnap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Quantify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eSSR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delivery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requirement  by ED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eSSR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resnap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only if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iSSR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snapped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Quantify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14nm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100" b="1" baseline="-250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function matches  with 10s level capability thru Ambient/liner/seal/fill/anneal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PM material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Algo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double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nuclei density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Optimize/reallocate write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completion overhead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Quantify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/Segment S15 based memory effects in RWB and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scaling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SD material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217583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profile engineering thru v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ertical electrical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/thermal resistance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69179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Write-2-Write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spec relaxation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  <a:tr h="73528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memory effects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7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1EB94-72A2-48EA-B5A6-94C5EA2A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75" y="-52016"/>
            <a:ext cx="10363200" cy="838200"/>
          </a:xfrm>
        </p:spPr>
        <p:txBody>
          <a:bodyPr/>
          <a:lstStyle/>
          <a:p>
            <a:r>
              <a:rPr lang="en-US" dirty="0"/>
              <a:t>WD dependence from inter pulse delay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E31A81-5C03-4FD9-9B16-AA366BAE2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990600"/>
            <a:ext cx="5914383" cy="440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52FFCA-13F0-45E6-9514-72C46D6CE5AB}"/>
              </a:ext>
            </a:extLst>
          </p:cNvPr>
          <p:cNvSpPr txBox="1"/>
          <p:nvPr/>
        </p:nvSpPr>
        <p:spPr>
          <a:xfrm>
            <a:off x="1351874" y="5595281"/>
            <a:ext cx="837898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Clear gain on capability by managing the inter pulse delay on the aggressor</a:t>
            </a:r>
          </a:p>
        </p:txBody>
      </p:sp>
      <p:sp>
        <p:nvSpPr>
          <p:cNvPr id="6" name="Action Button: End 5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04037" y="596899"/>
          <a:ext cx="11344940" cy="5709485"/>
        </p:xfrm>
        <a:graphic>
          <a:graphicData uri="http://schemas.openxmlformats.org/drawingml/2006/table">
            <a:tbl>
              <a:tblPr/>
              <a:tblGrid>
                <a:gridCol w="2502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9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94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2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Match same S15/S26 RWB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Gap to Goal</a:t>
                      </a: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Actual 7 nm PM thickness reduction to help WD translate in ~230 mV RWB reduction</a:t>
                      </a: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Thickness reduction needed to mitigate thermal disturb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RWB to be recovered by median window, sigma or reliability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Scaling can help in window recovery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Explore new alt-PM material with higher Eth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Exploit SD/PM Memory effects once demonstrated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Assess scaling effect on PM/SD windows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Reduce variability e.g., VT sigma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Improve reliability (e.g., drift, E2 TA)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SD Memory effect toggles on new alloys explored for SSM show encouraging results with feasibility to recover ~100-150 mV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Clear sigma improvement with alt-SD demonstrated on SD-only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Scaling projections (S15 CD skew and from PTX) foresee a ~150 mV increased window (but at the expense of a worse set-ability,  so not included in the RWB gap2goal)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Enable new S26 alt-PM L3 for window-set trade off evaluation and CD skew for projections at 14nm HP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Decision for ‘go’/’no go’ on SD Memory effect usage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Integrate SD K1 on S26 FS to validate window benefit (sigma and memory effect)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Includes alt PM/SD in 30s cell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Skew PM dopants (and/or BEOL anneals) to calibrate the exact working point for window-set ability trade-off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focus on L3 integration of alt-PM/SD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 full ambient control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ww36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Q1-2019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Q1-2019</a:t>
                      </a: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04038" y="76200"/>
          <a:ext cx="11344939" cy="518048"/>
        </p:xfrm>
        <a:graphic>
          <a:graphicData uri="http://schemas.openxmlformats.org/drawingml/2006/table">
            <a:tbl>
              <a:tblPr/>
              <a:tblGrid>
                <a:gridCol w="591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1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RWB, i.e. PM thickness reduced</a:t>
                      </a: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Andrea/Lorenzo/Steve/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AndreaG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/Gurpreet/Lu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1.5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554515" y="6531429"/>
            <a:ext cx="3894667" cy="241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Intel / Micron Confidential</a:t>
            </a:r>
          </a:p>
        </p:txBody>
      </p:sp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09EB02B-C417-4E76-B93F-C9F142CC69F5}"/>
              </a:ext>
            </a:extLst>
          </p:cNvPr>
          <p:cNvSpPr txBox="1">
            <a:spLocks/>
          </p:cNvSpPr>
          <p:nvPr/>
        </p:nvSpPr>
        <p:spPr bwMode="auto">
          <a:xfrm>
            <a:off x="256674" y="193278"/>
            <a:ext cx="11421978" cy="6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r>
              <a:rPr lang="en-US" sz="4600" b="0" kern="0"/>
              <a:t>Window recovery due to PM thick. reduction</a:t>
            </a:r>
            <a:endParaRPr lang="en-US" sz="4600" b="0" kern="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7B54B57-1E70-487D-861D-B89B54AC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4" y="1362127"/>
            <a:ext cx="6497053" cy="35098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92F7FE-5709-4C31-B061-49686595C9FC}"/>
              </a:ext>
            </a:extLst>
          </p:cNvPr>
          <p:cNvSpPr txBox="1"/>
          <p:nvPr/>
        </p:nvSpPr>
        <p:spPr>
          <a:xfrm>
            <a:off x="1976576" y="99279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PM alloy investigations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9346C0-41C5-4211-A04F-33E167F5F85B}"/>
              </a:ext>
            </a:extLst>
          </p:cNvPr>
          <p:cNvSpPr txBox="1"/>
          <p:nvPr/>
        </p:nvSpPr>
        <p:spPr>
          <a:xfrm>
            <a:off x="7825050" y="99952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SD alloy investigations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E397F33-C91E-4227-B7D8-A54F71AD3761}"/>
              </a:ext>
            </a:extLst>
          </p:cNvPr>
          <p:cNvSpPr txBox="1"/>
          <p:nvPr/>
        </p:nvSpPr>
        <p:spPr>
          <a:xfrm>
            <a:off x="355587" y="4871949"/>
            <a:ext cx="1175280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/>
              <a:t>About 210 mV (7 nm x 30 mV/nm) to be recovered </a:t>
            </a:r>
            <a:r>
              <a:rPr lang="en-US" sz="1600" dirty="0">
                <a:sym typeface="Wingdings" panose="05000000000000000000" pitchFamily="2" charset="2"/>
              </a:rPr>
              <a:t> t</a:t>
            </a:r>
            <a:r>
              <a:rPr lang="en-US" sz="1600" dirty="0"/>
              <a:t>wo path envisioned to recover missing window: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600" dirty="0"/>
              <a:t>Path1: alt-PM with increased switching field. Goal: Match same S26 window with same set-ability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600" dirty="0"/>
              <a:t>Path2: alt-SD with increased memory window. Goal: Increase Memory effect without leakage penalty and reduced thickness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C9E444B-F835-4F5B-BBB3-63312D3E6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0"/>
          <a:stretch/>
        </p:blipFill>
        <p:spPr>
          <a:xfrm>
            <a:off x="7226300" y="1547410"/>
            <a:ext cx="4229100" cy="295883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21BF290-7ACA-43DD-92D5-E2F0A0398496}"/>
              </a:ext>
            </a:extLst>
          </p:cNvPr>
          <p:cNvSpPr/>
          <p:nvPr/>
        </p:nvSpPr>
        <p:spPr>
          <a:xfrm>
            <a:off x="7711440" y="1546860"/>
            <a:ext cx="2964180" cy="256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13C73F3-86D3-4264-BCF2-5A8E1C45D547}"/>
              </a:ext>
            </a:extLst>
          </p:cNvPr>
          <p:cNvSpPr txBox="1"/>
          <p:nvPr/>
        </p:nvSpPr>
        <p:spPr>
          <a:xfrm>
            <a:off x="8483015" y="3696905"/>
            <a:ext cx="142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QTT SD-only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EA686EC-1F3D-4990-BFD5-DDD102373883}"/>
              </a:ext>
            </a:extLst>
          </p:cNvPr>
          <p:cNvSpPr txBox="1"/>
          <p:nvPr/>
        </p:nvSpPr>
        <p:spPr>
          <a:xfrm>
            <a:off x="9904045" y="4500138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aconti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BEE110-4DD4-417B-860A-B388D46DB1EB}"/>
              </a:ext>
            </a:extLst>
          </p:cNvPr>
          <p:cNvSpPr txBox="1"/>
          <p:nvPr/>
        </p:nvSpPr>
        <p:spPr>
          <a:xfrm>
            <a:off x="4365388" y="4500138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pfantini</a:t>
            </a:r>
          </a:p>
        </p:txBody>
      </p:sp>
      <p:sp>
        <p:nvSpPr>
          <p:cNvPr id="12" name="Action Button: End 11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0" dirty="0"/>
              <a:t>Window vs set-ability scaling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96511"/>
            <a:ext cx="5133474" cy="3690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25" y="5057031"/>
            <a:ext cx="12143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 skew lot projections show clearly 3/5X worsening in nucleation time and +150 mV gain in window</a:t>
            </a:r>
          </a:p>
          <a:p>
            <a:pPr marL="28575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Need to rebalance window vs set-ability trade-off to match 30s DTS set time request</a:t>
            </a:r>
          </a:p>
          <a:p>
            <a:pPr marL="28575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Old PTX data support shown trends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E1EA8F9-1D40-401F-A6CA-E2584E29D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60"/>
          <a:stretch/>
        </p:blipFill>
        <p:spPr>
          <a:xfrm>
            <a:off x="48125" y="1123905"/>
            <a:ext cx="6096001" cy="3778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05688FA-A262-49B3-917B-9392CF923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71" y="2438400"/>
            <a:ext cx="2096429" cy="17641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7589B17-66C4-4065-8F5D-FCCDD2237067}"/>
              </a:ext>
            </a:extLst>
          </p:cNvPr>
          <p:cNvSpPr txBox="1"/>
          <p:nvPr/>
        </p:nvSpPr>
        <p:spPr>
          <a:xfrm>
            <a:off x="10032382" y="5980361"/>
            <a:ext cx="150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Lu</a:t>
            </a:r>
          </a:p>
        </p:txBody>
      </p:sp>
      <p:sp>
        <p:nvSpPr>
          <p:cNvPr id="9" name="Action Button: End 8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7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D904593-1668-4B95-BA96-EF3EF43EDF4E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2111" y="-136520"/>
            <a:ext cx="11276694" cy="932313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>
            <a:lvl1pPr algn="l" defTabSz="121911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4000" dirty="0">
                <a:solidFill>
                  <a:srgbClr val="0090DA"/>
                </a:solidFill>
                <a:latin typeface="Calibri" pitchFamily="34" charset="0"/>
              </a:rPr>
              <a:t>Alt-PM </a:t>
            </a:r>
            <a:r>
              <a:rPr lang="en-US" sz="4000" dirty="0">
                <a:solidFill>
                  <a:srgbClr val="0090DA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0090DA"/>
                </a:solidFill>
                <a:latin typeface="Calibri" pitchFamily="34" charset="0"/>
              </a:rPr>
              <a:t> VT vs. set-ability trade-off improvement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4420" y="4914738"/>
            <a:ext cx="10979960" cy="1130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1219110" rtl="0" eaLnBrk="1" latinLnBrk="0" hangingPunct="1">
              <a:spcBef>
                <a:spcPts val="16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lang="en-US"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71500" indent="-261938" algn="l" defTabSz="121911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00100" indent="-228600" algn="l" defTabSz="121911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93188" algn="l"/>
              </a:tabLst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6187" indent="-292093" algn="l" defTabSz="121911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754" indent="-227008" algn="l" defTabSz="121911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548" indent="-304776" algn="l" defTabSz="1219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+mn-cs"/>
              </a:rPr>
              <a:t>Two step approach for alt-PM:</a:t>
            </a:r>
          </a:p>
          <a:p>
            <a:pPr marL="285750" indent="-45720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arenR"/>
            </a:pPr>
            <a:r>
              <a:rPr lang="en-US" sz="2000" dirty="0">
                <a:solidFill>
                  <a:srgbClr val="000000"/>
                </a:solidFill>
                <a:latin typeface="Arial"/>
                <a:cs typeface="+mn-cs"/>
              </a:rPr>
              <a:t>Demonstrate better Window vs set-ability trade off with alt-PM</a:t>
            </a:r>
          </a:p>
          <a:p>
            <a:pPr marL="285750" indent="-45720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arenR"/>
            </a:pPr>
            <a:r>
              <a:rPr lang="en-US" sz="2000" dirty="0">
                <a:solidFill>
                  <a:srgbClr val="000000"/>
                </a:solidFill>
                <a:latin typeface="Arial"/>
                <a:cs typeface="+mn-cs"/>
              </a:rPr>
              <a:t>Use doping concentration or anneals to optimize working point for set speed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F660FE2-8123-4FF0-B3FC-A17E8ABB7F98}"/>
              </a:ext>
            </a:extLst>
          </p:cNvPr>
          <p:cNvGrpSpPr/>
          <p:nvPr/>
        </p:nvGrpSpPr>
        <p:grpSpPr>
          <a:xfrm>
            <a:off x="6452405" y="1133134"/>
            <a:ext cx="5386887" cy="3745497"/>
            <a:chOff x="710688" y="3043894"/>
            <a:chExt cx="4512376" cy="2839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10688" y="3043894"/>
              <a:ext cx="4008567" cy="2839117"/>
              <a:chOff x="1141448" y="1175994"/>
              <a:chExt cx="6202674" cy="439312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339930" y="1175994"/>
                <a:ext cx="6004192" cy="4123115"/>
                <a:chOff x="381000" y="1447800"/>
                <a:chExt cx="3550804" cy="2667000"/>
              </a:xfrm>
            </p:grpSpPr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2982" t="9877" r="22905" b="3703"/>
                <a:stretch/>
              </p:blipFill>
              <p:spPr bwMode="auto">
                <a:xfrm>
                  <a:off x="381000" y="1447800"/>
                  <a:ext cx="3550804" cy="2667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7" name="Straight Connector 16"/>
                <p:cNvCxnSpPr/>
                <p:nvPr/>
              </p:nvCxnSpPr>
              <p:spPr bwMode="auto">
                <a:xfrm flipH="1" flipV="1">
                  <a:off x="1143000" y="1447800"/>
                  <a:ext cx="2209800" cy="2209800"/>
                </a:xfrm>
                <a:prstGeom prst="line">
                  <a:avLst/>
                </a:prstGeom>
                <a:ln>
                  <a:prstDash val="sysDash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3862363" y="5020266"/>
                <a:ext cx="2017915" cy="5488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Symbol" panose="05050102010706020507" pitchFamily="18" charset="2"/>
                    <a:cs typeface="Calibri" panose="020F0502020204030204" pitchFamily="34" charset="0"/>
                  </a:rPr>
                  <a:t>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[mV]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-58619" y="2444249"/>
                <a:ext cx="2994719" cy="5945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 speed [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a.u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.]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086524" y="3258623"/>
              <a:ext cx="1136540" cy="1402820"/>
              <a:chOff x="5697674" y="2672228"/>
              <a:chExt cx="1559968" cy="1925452"/>
            </a:xfrm>
          </p:grpSpPr>
          <p:pic>
            <p:nvPicPr>
              <p:cNvPr id="19" name="Picture 18" descr="Periodic_table_3.bmp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6902" t="29055" r="73417" b="43808"/>
              <a:stretch/>
            </p:blipFill>
            <p:spPr>
              <a:xfrm>
                <a:off x="6036437" y="2672228"/>
                <a:ext cx="1221205" cy="1925452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>
                <a:spLocks noChangeAspect="1"/>
              </p:cNvSpPr>
              <p:nvPr/>
            </p:nvSpPr>
            <p:spPr bwMode="auto">
              <a:xfrm>
                <a:off x="6007996" y="3380706"/>
                <a:ext cx="612786" cy="6081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 flipH="1" flipV="1">
                <a:off x="5697674" y="3116800"/>
                <a:ext cx="284111" cy="27902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arrow" w="lg" len="med"/>
              </a:ln>
              <a:effectLst/>
            </p:spPr>
          </p:cxnSp>
        </p:grpSp>
        <p:sp>
          <p:nvSpPr>
            <p:cNvPr id="23" name="Oval 22"/>
            <p:cNvSpPr/>
            <p:nvPr/>
          </p:nvSpPr>
          <p:spPr>
            <a:xfrm>
              <a:off x="3709372" y="3161518"/>
              <a:ext cx="421005" cy="421005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3930119" y="3619934"/>
              <a:ext cx="1479" cy="1180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arrow" w="lg" len="med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2859595" y="3087961"/>
              <a:ext cx="1699553" cy="279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Alt-PM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E579C8ED-EBB6-48AE-816D-9E37F1B79353}"/>
              </a:ext>
            </a:extLst>
          </p:cNvPr>
          <p:cNvCxnSpPr/>
          <p:nvPr/>
        </p:nvCxnSpPr>
        <p:spPr>
          <a:xfrm flipV="1">
            <a:off x="1167450" y="1566015"/>
            <a:ext cx="0" cy="3015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6B8D6D2-838A-4E4F-AA57-586154A18406}"/>
              </a:ext>
            </a:extLst>
          </p:cNvPr>
          <p:cNvCxnSpPr/>
          <p:nvPr/>
        </p:nvCxnSpPr>
        <p:spPr>
          <a:xfrm>
            <a:off x="1411705" y="2111908"/>
            <a:ext cx="2524025" cy="1933900"/>
          </a:xfrm>
          <a:prstGeom prst="line">
            <a:avLst/>
          </a:prstGeom>
          <a:ln w="412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9DB556A5-DD1D-40EA-8B97-10A4DC513812}"/>
              </a:ext>
            </a:extLst>
          </p:cNvPr>
          <p:cNvCxnSpPr/>
          <p:nvPr/>
        </p:nvCxnSpPr>
        <p:spPr>
          <a:xfrm>
            <a:off x="2122374" y="1622521"/>
            <a:ext cx="2524025" cy="1933900"/>
          </a:xfrm>
          <a:prstGeom prst="line">
            <a:avLst/>
          </a:prstGeom>
          <a:ln w="412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FC8F395-BD72-494C-86C4-FA2D0454F10D}"/>
              </a:ext>
            </a:extLst>
          </p:cNvPr>
          <p:cNvSpPr txBox="1"/>
          <p:nvPr/>
        </p:nvSpPr>
        <p:spPr>
          <a:xfrm>
            <a:off x="4390103" y="44051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V</a:t>
            </a:r>
            <a:r>
              <a:rPr lang="en-US" baseline="-25000" dirty="0"/>
              <a:t>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5958BAB-1E45-40BD-8BA2-CC8E1334AA44}"/>
              </a:ext>
            </a:extLst>
          </p:cNvPr>
          <p:cNvSpPr txBox="1"/>
          <p:nvPr/>
        </p:nvSpPr>
        <p:spPr>
          <a:xfrm rot="16200000">
            <a:off x="186492" y="215708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speed</a:t>
            </a:r>
            <a:endParaRPr lang="en-US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3CC58B4-14B9-4B66-B766-E5738F22F132}"/>
              </a:ext>
            </a:extLst>
          </p:cNvPr>
          <p:cNvSpPr txBox="1"/>
          <p:nvPr/>
        </p:nvSpPr>
        <p:spPr>
          <a:xfrm>
            <a:off x="2680328" y="37224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PM2A3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A171FE16-6C10-4AD1-A346-0900864D1914}"/>
              </a:ext>
            </a:extLst>
          </p:cNvPr>
          <p:cNvSpPr txBox="1"/>
          <p:nvPr/>
        </p:nvSpPr>
        <p:spPr>
          <a:xfrm>
            <a:off x="2417618" y="15232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Alt-PM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A010AAC3-8EF1-4696-ABFC-92C7CDD3D7DB}"/>
              </a:ext>
            </a:extLst>
          </p:cNvPr>
          <p:cNvCxnSpPr>
            <a:cxnSpLocks/>
          </p:cNvCxnSpPr>
          <p:nvPr/>
        </p:nvCxnSpPr>
        <p:spPr>
          <a:xfrm>
            <a:off x="1068647" y="2793568"/>
            <a:ext cx="4628401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F9C797EB-5059-4852-8E27-DD4B80C75A28}"/>
              </a:ext>
            </a:extLst>
          </p:cNvPr>
          <p:cNvSpPr/>
          <p:nvPr/>
        </p:nvSpPr>
        <p:spPr>
          <a:xfrm>
            <a:off x="2161541" y="2695151"/>
            <a:ext cx="256077" cy="1956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172216E4-D1BA-4AF2-A400-AA1C6D56D834}"/>
              </a:ext>
            </a:extLst>
          </p:cNvPr>
          <p:cNvSpPr/>
          <p:nvPr/>
        </p:nvSpPr>
        <p:spPr>
          <a:xfrm>
            <a:off x="3239354" y="2472623"/>
            <a:ext cx="256077" cy="1956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FC06EFAD-C1F8-4700-A7B6-78C1B4156DA9}"/>
              </a:ext>
            </a:extLst>
          </p:cNvPr>
          <p:cNvCxnSpPr>
            <a:cxnSpLocks/>
            <a:stCxn id="40" idx="6"/>
          </p:cNvCxnSpPr>
          <p:nvPr/>
        </p:nvCxnSpPr>
        <p:spPr>
          <a:xfrm>
            <a:off x="2417618" y="2792967"/>
            <a:ext cx="277146" cy="219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7F49732-0831-40CB-A0CA-6F283615E6CD}"/>
              </a:ext>
            </a:extLst>
          </p:cNvPr>
          <p:cNvSpPr txBox="1"/>
          <p:nvPr/>
        </p:nvSpPr>
        <p:spPr>
          <a:xfrm>
            <a:off x="1875051" y="31130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scaling</a:t>
            </a: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6A89C44-3FCD-4B62-A7CA-8D580A8B41A9}"/>
              </a:ext>
            </a:extLst>
          </p:cNvPr>
          <p:cNvSpPr/>
          <p:nvPr/>
        </p:nvSpPr>
        <p:spPr>
          <a:xfrm>
            <a:off x="3550130" y="2695301"/>
            <a:ext cx="256077" cy="1956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B468A6A9-23AA-4DC8-99DA-3AF943C1950D}"/>
              </a:ext>
            </a:extLst>
          </p:cNvPr>
          <p:cNvCxnSpPr>
            <a:cxnSpLocks/>
            <a:stCxn id="75" idx="6"/>
            <a:endCxn id="76" idx="0"/>
          </p:cNvCxnSpPr>
          <p:nvPr/>
        </p:nvCxnSpPr>
        <p:spPr>
          <a:xfrm>
            <a:off x="3495431" y="2570439"/>
            <a:ext cx="182738" cy="12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A903711-C3ED-41B3-818F-17E7B9733DD6}"/>
              </a:ext>
            </a:extLst>
          </p:cNvPr>
          <p:cNvSpPr txBox="1"/>
          <p:nvPr/>
        </p:nvSpPr>
        <p:spPr>
          <a:xfrm>
            <a:off x="3516470" y="2013902"/>
            <a:ext cx="168507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Re-tuning by dopants </a:t>
            </a:r>
          </a:p>
          <a:p>
            <a:r>
              <a:rPr lang="en-US" sz="1200" dirty="0"/>
              <a:t>or anneal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0DFFCB7-5A72-42AC-98FD-6DA7393482C3}"/>
              </a:ext>
            </a:extLst>
          </p:cNvPr>
          <p:cNvSpPr txBox="1"/>
          <p:nvPr/>
        </p:nvSpPr>
        <p:spPr>
          <a:xfrm>
            <a:off x="4500770" y="276878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Set spec.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8B33B6D-B8D3-47AA-9C28-E2D3E5318BA7}"/>
              </a:ext>
            </a:extLst>
          </p:cNvPr>
          <p:cNvSpPr txBox="1"/>
          <p:nvPr/>
        </p:nvSpPr>
        <p:spPr>
          <a:xfrm>
            <a:off x="9827844" y="4937401"/>
            <a:ext cx="201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pfantini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779379C3-CD9D-408E-A2FB-8FF9816A8575}"/>
              </a:ext>
            </a:extLst>
          </p:cNvPr>
          <p:cNvCxnSpPr>
            <a:cxnSpLocks/>
          </p:cNvCxnSpPr>
          <p:nvPr/>
        </p:nvCxnSpPr>
        <p:spPr>
          <a:xfrm rot="5400000" flipV="1">
            <a:off x="2994544" y="2257257"/>
            <a:ext cx="0" cy="40233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65E50A17-0613-4655-9111-28C3CAC86A03}"/>
              </a:ext>
            </a:extLst>
          </p:cNvPr>
          <p:cNvSpPr txBox="1"/>
          <p:nvPr/>
        </p:nvSpPr>
        <p:spPr>
          <a:xfrm>
            <a:off x="1548325" y="94012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given thickness</a:t>
            </a:r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78A39C78-336F-473E-8E6F-DF8556948872}"/>
              </a:ext>
            </a:extLst>
          </p:cNvPr>
          <p:cNvSpPr/>
          <p:nvPr/>
        </p:nvSpPr>
        <p:spPr>
          <a:xfrm>
            <a:off x="2624692" y="3049042"/>
            <a:ext cx="256077" cy="1956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207DF8F2-A9F9-4CC5-87B5-9920CB865DFA}"/>
              </a:ext>
            </a:extLst>
          </p:cNvPr>
          <p:cNvCxnSpPr>
            <a:cxnSpLocks/>
            <a:stCxn id="83" idx="7"/>
            <a:endCxn id="75" idx="3"/>
          </p:cNvCxnSpPr>
          <p:nvPr/>
        </p:nvCxnSpPr>
        <p:spPr>
          <a:xfrm flipV="1">
            <a:off x="2843267" y="2639605"/>
            <a:ext cx="433589" cy="43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364D9B0A-9270-43C2-8966-9FBEE1562E53}"/>
              </a:ext>
            </a:extLst>
          </p:cNvPr>
          <p:cNvSpPr txBox="1"/>
          <p:nvPr/>
        </p:nvSpPr>
        <p:spPr>
          <a:xfrm>
            <a:off x="2996437" y="28573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Alt-PM</a:t>
            </a:r>
          </a:p>
        </p:txBody>
      </p:sp>
      <p:sp>
        <p:nvSpPr>
          <p:cNvPr id="42" name="Action Button: End 41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6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04036" y="872027"/>
          <a:ext cx="11406963" cy="5463659"/>
        </p:xfrm>
        <a:graphic>
          <a:graphicData uri="http://schemas.openxmlformats.org/drawingml/2006/table">
            <a:tbl>
              <a:tblPr/>
              <a:tblGrid>
                <a:gridCol w="3017501"/>
                <a:gridCol w="4284238"/>
                <a:gridCol w="3201202"/>
                <a:gridCol w="904022"/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Reduce read latency 90ns [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13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sense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35ns] to 80ns [effective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13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sense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reduces by 10ns and equal or better transient time]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Gap to Goal: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10s data with 25ns </a:t>
                      </a:r>
                      <a:r>
                        <a:rPr kumimoji="0" lang="en-US" altLang="en-US" sz="1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13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sense</a:t>
                      </a: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compared to 35ns POR: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ZoneA</a:t>
                      </a:r>
                      <a:r>
                        <a:rPr kumimoji="0" lang="en-US" altLang="en-US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 0 RWB: -100mV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E2 vdm1 margin: -200mV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E3 vdm1 margin: +100mV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 cycle RWB: -60mV, less risk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ZoneDE</a:t>
                      </a:r>
                      <a:r>
                        <a:rPr kumimoji="0" lang="en-US" altLang="en-US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Vt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shift and RWB loss due to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sense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reduction of 10ns is &lt;=10mV</a:t>
                      </a: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Vdm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ramp time and actual voltage delivery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delay statistics interacting with SD composition, thickness, CD, etc…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Larger volume data collection in 10s to explore variation of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en-US" sz="13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sense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and cell scaling impact including 48 hours drift.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assess 30s vs 20/10s in simulation according to capacitance/resistance assumptions in DTS. Ensure transient time is no worse in 30s. 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Explore read window budget improvers to overcome possible RWB loss due to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en-US" sz="13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sense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reduction.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10s RWB data shows that 25ns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tsense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does not impact read functionality with up to 100mV RWB loss.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RWB WLR data collection on selected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silicons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Transient time simulation based on 30s DTS and compare to 10s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WLR resources for volume data and drift data collection.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~WW25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04038" y="76200"/>
          <a:ext cx="11344939" cy="807608"/>
        </p:xfrm>
        <a:graphic>
          <a:graphicData uri="http://schemas.openxmlformats.org/drawingml/2006/table">
            <a:tbl>
              <a:tblPr/>
              <a:tblGrid>
                <a:gridCol w="7619730"/>
                <a:gridCol w="2564648"/>
                <a:gridCol w="1160561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Read Latency: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10ns effective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sense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reduction, in order to delivery 80ns read latency, results in potential RWB loss.</a:t>
                      </a: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Cell(Lu/Andrea)/Design(Jaydip)/Array(Nevil)/Material(Lorenzo)/Integration(Max/Steve)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2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sense</a:t>
            </a:r>
            <a:r>
              <a:rPr lang="en-US" dirty="0" smtClean="0"/>
              <a:t>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6" y="1379969"/>
            <a:ext cx="6439799" cy="4782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1562" y="943673"/>
            <a:ext cx="5879805" cy="541686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 dirty="0" smtClean="0"/>
              <a:t>Center: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for SET bits, with decreasing </a:t>
            </a:r>
            <a:r>
              <a:rPr lang="en-US" sz="1600" dirty="0" err="1" smtClean="0"/>
              <a:t>Tsense</a:t>
            </a:r>
            <a:r>
              <a:rPr lang="en-US" sz="1600" dirty="0" smtClean="0"/>
              <a:t> by ~10ns, the </a:t>
            </a:r>
            <a:r>
              <a:rPr lang="en-US" sz="1600" dirty="0" err="1" smtClean="0"/>
              <a:t>Vt</a:t>
            </a:r>
            <a:r>
              <a:rPr lang="en-US" sz="1600" dirty="0" smtClean="0"/>
              <a:t> increases by ~ 150mV for 2E-4_RBER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for RESET bits, the </a:t>
            </a:r>
            <a:r>
              <a:rPr lang="en-US" sz="1600" dirty="0" err="1" smtClean="0"/>
              <a:t>Vt</a:t>
            </a:r>
            <a:r>
              <a:rPr lang="en-US" sz="1600" dirty="0" smtClean="0"/>
              <a:t> increases by ~ 100mV for 2E-4 RBER resulting in 50mV RWB loss 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this is expected as the ‘overvoltage’ (</a:t>
            </a:r>
            <a:r>
              <a:rPr lang="en-US" sz="1600" dirty="0" err="1" smtClean="0">
                <a:sym typeface="Wingdings" panose="05000000000000000000" pitchFamily="2" charset="2"/>
              </a:rPr>
              <a:t>Vt</a:t>
            </a:r>
            <a:r>
              <a:rPr lang="en-US" sz="1600" dirty="0" smtClean="0">
                <a:sym typeface="Wingdings" panose="05000000000000000000" pitchFamily="2" charset="2"/>
              </a:rPr>
              <a:t>) increases when the switching delay is decreased 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r>
              <a:rPr lang="en-US" sz="1600" dirty="0" smtClean="0"/>
              <a:t>Edge: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Tsense</a:t>
            </a:r>
            <a:r>
              <a:rPr lang="en-US" sz="1600" dirty="0" smtClean="0"/>
              <a:t> has no effect on the VDM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the origin of this effect is not determined yet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Physical (SD composition) or Electrical (CMOS)?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Physical: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ym typeface="Wingdings" panose="05000000000000000000" pitchFamily="2" charset="2"/>
              </a:rPr>
              <a:t>the </a:t>
            </a:r>
            <a:r>
              <a:rPr lang="en-US" sz="1600" dirty="0" err="1" smtClean="0">
                <a:sym typeface="Wingdings" panose="05000000000000000000" pitchFamily="2" charset="2"/>
              </a:rPr>
              <a:t>Vt</a:t>
            </a:r>
            <a:r>
              <a:rPr lang="en-US" sz="1600" dirty="0" smtClean="0">
                <a:sym typeface="Wingdings" panose="05000000000000000000" pitchFamily="2" charset="2"/>
              </a:rPr>
              <a:t> / </a:t>
            </a:r>
            <a:r>
              <a:rPr lang="en-US" sz="1600" dirty="0" err="1" smtClean="0">
                <a:sym typeface="Wingdings" panose="05000000000000000000" pitchFamily="2" charset="2"/>
              </a:rPr>
              <a:t>t_delay</a:t>
            </a:r>
            <a:r>
              <a:rPr lang="en-US" sz="1600" dirty="0" smtClean="0">
                <a:sym typeface="Wingdings" panose="05000000000000000000" pitchFamily="2" charset="2"/>
              </a:rPr>
              <a:t> correlation could be shifted near the edge due to a variation in SD composition.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ym typeface="Wingdings" panose="05000000000000000000" pitchFamily="2" charset="2"/>
              </a:rPr>
              <a:t>TEM analysis required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Electrical: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ym typeface="Wingdings" panose="05000000000000000000" pitchFamily="2" charset="2"/>
              </a:rPr>
              <a:t>the trim for 25, 30 &amp; 35ns could be shifted near the edge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ym typeface="Wingdings" panose="05000000000000000000" pitchFamily="2" charset="2"/>
              </a:rPr>
              <a:t>probing signals required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5746" y="2646469"/>
            <a:ext cx="1994014" cy="1291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18909" y="2746997"/>
            <a:ext cx="19431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Adler et al. </a:t>
            </a:r>
            <a:r>
              <a:rPr lang="en-US" sz="800" dirty="0" err="1" smtClean="0"/>
              <a:t>Rev.mod.phys</a:t>
            </a:r>
            <a:r>
              <a:rPr lang="en-US" sz="800" dirty="0" smtClean="0"/>
              <a:t>, 50, 2, 1978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888857" y="882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0687" y="1982548"/>
            <a:ext cx="122189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Sebastian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70822" y="230565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Center die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14457" y="2700819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Edge </a:t>
            </a:r>
            <a:r>
              <a:rPr lang="en-US" b="1" dirty="0"/>
              <a:t>die </a:t>
            </a:r>
          </a:p>
        </p:txBody>
      </p:sp>
      <p:sp>
        <p:nvSpPr>
          <p:cNvPr id="13" name="Action Button: End 12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04037" y="746648"/>
          <a:ext cx="11344940" cy="5463659"/>
        </p:xfrm>
        <a:graphic>
          <a:graphicData uri="http://schemas.openxmlformats.org/drawingml/2006/table">
            <a:tbl>
              <a:tblPr/>
              <a:tblGrid>
                <a:gridCol w="3001094"/>
                <a:gridCol w="4260943"/>
                <a:gridCol w="3183796"/>
                <a:gridCol w="899107"/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Fit write completion time [overhead + set timings] into spec [475ns]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Gap to Goal: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grow time and setback time </a:t>
                      </a: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does not increase.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Assume </a:t>
                      </a:r>
                      <a:r>
                        <a:rPr kumimoji="0" lang="en-US" altLang="en-US" sz="13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overhead</a:t>
                      </a: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remains the same.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nucleation time: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10s/20s PG1 EOL: 95ns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theoretical calculation for 30s: 190ns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10s CD skew projection for 30s EOL: 600ns [</a:t>
                      </a:r>
                      <a:r>
                        <a:rPr kumimoji="0" lang="en-US" altLang="en-US" sz="1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precycle</a:t>
                      </a: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is 200ns]</a:t>
                      </a: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Effective nucleation volume is reduced by ~50% resulting in nucleation time.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Skin effect due to oxidization is more significant for smaller CD causing worse time0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tnuc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and faster degradation.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Process transfer function is different when scaling the cell.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Potential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Inuc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Ihold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violation may enlarge the gap in 30s if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Ihold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does not scale with CD reduction.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Validate the models in S36X and S15C/S26A CD scaling lots.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Seek for better ambient control, liner/seal encapsulation and transfer function match.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New PM material exploration.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Reduce overhead time with S37A learnings/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steppings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Explore algorithm options to reduce nucleation time [reset termination,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…]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S15C CD scaling lot shows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tnuc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in gap to goal session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EDX shows end of line composition differs from POR with smaller CD split in S15C.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7.76 shows less lateral segregation and amorphous skinning layers near TEC of D0 than 7.71.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Work on another STEM/EDX for scale lot and validate the CD and composition change.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Validate the quantification and optimize set timing allocation at s36X.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New PM material exploration in S36X and decision making.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Q4 2018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Q4 2018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04038" y="76200"/>
          <a:ext cx="11344939" cy="670448"/>
        </p:xfrm>
        <a:graphic>
          <a:graphicData uri="http://schemas.openxmlformats.org/drawingml/2006/table">
            <a:tbl>
              <a:tblPr/>
              <a:tblGrid>
                <a:gridCol w="7619730"/>
                <a:gridCol w="2564648"/>
                <a:gridCol w="1160561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PG1T1 Write Completion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Projected nucleation time of 30s cell makes write completion time exceed spec</a:t>
                      </a: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Cell(Lu/Andrea)/Array(Nevil/Doug)/Design(Jaydip)/Integration(Kumar)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1.5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Tnuc with “Stem Correction”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062" y="1521033"/>
            <a:ext cx="4067743" cy="2924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013548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lot 0187932 I3 vs stem measured PM area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5640" y="4564380"/>
            <a:ext cx="3451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lot 0178302 tnuc vs stem area calculated from equation from left. 200ns is consistent with previous estimation.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72" y="877252"/>
            <a:ext cx="3990975" cy="5057775"/>
          </a:xfrm>
          <a:prstGeom prst="rect">
            <a:avLst/>
          </a:prstGeom>
        </p:spPr>
      </p:pic>
      <p:sp>
        <p:nvSpPr>
          <p:cNvPr id="8" name="Action Button: End 7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</a:t>
            </a:r>
            <a:r>
              <a:rPr lang="en-US" sz="3600" baseline="-25000" dirty="0" err="1" smtClean="0"/>
              <a:t>nuc</a:t>
            </a:r>
            <a:r>
              <a:rPr lang="en-US" sz="3600" dirty="0" smtClean="0"/>
              <a:t> vs Dimension Scaling – Expectations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2310" y="990600"/>
            <a:ext cx="9018954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/>
              <a:t>The chance for single nuclei V&gt;=</a:t>
            </a:r>
            <a:r>
              <a:rPr lang="en-US" sz="1600" b="1" dirty="0" err="1" smtClean="0"/>
              <a:t>V</a:t>
            </a:r>
            <a:r>
              <a:rPr lang="en-US" sz="1600" b="1" baseline="-25000" dirty="0" err="1" smtClean="0"/>
              <a:t>crit</a:t>
            </a:r>
            <a:r>
              <a:rPr lang="en-US" sz="1600" b="1" dirty="0" smtClean="0"/>
              <a:t> after time t</a:t>
            </a:r>
          </a:p>
          <a:p>
            <a:r>
              <a:rPr lang="en-US" sz="1600" dirty="0" smtClean="0"/>
              <a:t>p(a*t), a is the nucleation rate as a function of material properties. p -&gt; 1 when t is infinity. </a:t>
            </a:r>
          </a:p>
          <a:p>
            <a:r>
              <a:rPr lang="en-US" sz="1600" dirty="0" smtClean="0"/>
              <a:t>Here we do not assume the exact form of p(a*t). 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/>
              <a:t>Considering n nuclei’s independent of each other, success rate of nucleation with at least one nuclei’s successfully passes </a:t>
            </a:r>
            <a:r>
              <a:rPr lang="en-US" sz="1600" b="1" dirty="0" err="1" smtClean="0"/>
              <a:t>V</a:t>
            </a:r>
            <a:r>
              <a:rPr lang="en-US" sz="1600" b="1" baseline="-25000" dirty="0" err="1" smtClean="0"/>
              <a:t>crit</a:t>
            </a:r>
            <a:endParaRPr lang="en-US" sz="1600" b="1" baseline="-25000" dirty="0" smtClean="0"/>
          </a:p>
          <a:p>
            <a:r>
              <a:rPr lang="en-US" sz="1600" dirty="0" smtClean="0"/>
              <a:t>P(a*t) = </a:t>
            </a:r>
            <a:r>
              <a:rPr lang="en-US" sz="1600" dirty="0" err="1" smtClean="0"/>
              <a:t>prob</a:t>
            </a:r>
            <a:r>
              <a:rPr lang="en-US" sz="1600" dirty="0" smtClean="0"/>
              <a:t>(success&gt;=1) = 1- </a:t>
            </a:r>
            <a:r>
              <a:rPr lang="en-US" sz="1600" dirty="0" err="1" smtClean="0"/>
              <a:t>prob</a:t>
            </a:r>
            <a:r>
              <a:rPr lang="en-US" sz="1600" dirty="0" smtClean="0"/>
              <a:t>(success&lt;1) = 1 – (1-p(a*t))</a:t>
            </a:r>
            <a:r>
              <a:rPr lang="en-US" sz="1600" baseline="30000" dirty="0" smtClean="0"/>
              <a:t>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/>
              <a:t>Thus for n=n1 and n=n2 to get the same P, </a:t>
            </a:r>
            <a:r>
              <a:rPr lang="en-US" sz="1600" b="1" dirty="0" err="1" smtClean="0"/>
              <a:t>i.e</a:t>
            </a:r>
            <a:r>
              <a:rPr lang="en-US" sz="1600" b="1" dirty="0" smtClean="0"/>
              <a:t>, success chance:</a:t>
            </a:r>
          </a:p>
          <a:p>
            <a:r>
              <a:rPr lang="en-US" sz="1600" dirty="0" smtClean="0"/>
              <a:t>1 – (1-p(a*t1))</a:t>
            </a:r>
            <a:r>
              <a:rPr lang="en-US" sz="1600" baseline="30000" dirty="0" smtClean="0"/>
              <a:t>n1</a:t>
            </a:r>
            <a:r>
              <a:rPr lang="en-US" sz="1600" dirty="0" smtClean="0"/>
              <a:t> = 1 – (1-p(a*t2))</a:t>
            </a:r>
            <a:r>
              <a:rPr lang="en-US" sz="1600" baseline="30000" dirty="0" smtClean="0"/>
              <a:t>n2</a:t>
            </a:r>
          </a:p>
          <a:p>
            <a:endParaRPr lang="en-US" sz="1600" baseline="30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/>
              <a:t>Here it is a complicated equation and we need make some assumptions to simply it.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Assume p(a*t) follows Poisson distribution</a:t>
            </a:r>
          </a:p>
          <a:p>
            <a:r>
              <a:rPr lang="en-US" sz="1600" i="1" dirty="0" smtClean="0"/>
              <a:t>p(a*t) = 1 - </a:t>
            </a:r>
            <a:r>
              <a:rPr lang="en-US" sz="1600" i="1" dirty="0" err="1" smtClean="0"/>
              <a:t>Poisson.cdf</a:t>
            </a:r>
            <a:r>
              <a:rPr lang="en-US" sz="1600" i="1" dirty="0" smtClean="0"/>
              <a:t>(k&lt;1) = 1 - </a:t>
            </a:r>
            <a:r>
              <a:rPr lang="en-US" sz="1600" i="1" dirty="0" err="1" smtClean="0"/>
              <a:t>Poisson.pmf</a:t>
            </a:r>
            <a:r>
              <a:rPr lang="en-US" sz="1600" i="1" dirty="0" smtClean="0"/>
              <a:t>(0) = 1-e</a:t>
            </a:r>
            <a:r>
              <a:rPr lang="en-US" sz="1600" i="1" baseline="30000" dirty="0" smtClean="0"/>
              <a:t>-a*t</a:t>
            </a:r>
          </a:p>
          <a:p>
            <a:r>
              <a:rPr lang="en-US" sz="1600" dirty="0" smtClean="0"/>
              <a:t>So, </a:t>
            </a:r>
            <a:r>
              <a:rPr lang="en-US" sz="1600" dirty="0" err="1" smtClean="0"/>
              <a:t>exp</a:t>
            </a:r>
            <a:r>
              <a:rPr lang="en-US" sz="1600" dirty="0" smtClean="0"/>
              <a:t>(-a*t1*n1) = </a:t>
            </a:r>
            <a:r>
              <a:rPr lang="en-US" sz="1600" dirty="0" err="1" smtClean="0"/>
              <a:t>exp</a:t>
            </a:r>
            <a:r>
              <a:rPr lang="en-US" sz="1600" dirty="0" smtClean="0"/>
              <a:t>(-a*t2*n2) =&gt; t~1/n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n ~ proportional to effective volume. 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/>
              <a:t>Effective volume depends 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Lateral area</a:t>
            </a:r>
            <a:r>
              <a:rPr lang="en-US" sz="1600" dirty="0"/>
              <a:t>. if area scales 50%, t increases by 2x. </a:t>
            </a: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Thickness of the part with favorable composition for nucleation speed. PM thickness study in S15C shows a very weak dependence between </a:t>
            </a:r>
            <a:r>
              <a:rPr lang="en-US" sz="1600" dirty="0" err="1" smtClean="0"/>
              <a:t>tnuc</a:t>
            </a:r>
            <a:r>
              <a:rPr lang="en-US" sz="1600" dirty="0" smtClean="0"/>
              <a:t> and total thickness.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28918" y="1819565"/>
            <a:ext cx="706936" cy="166254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scene3d>
            <a:camera prst="isometricOffAxis2Right"/>
            <a:lightRig rig="threePt" dir="t"/>
          </a:scene3d>
          <a:sp3d extrusionH="571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67477" y="1819565"/>
            <a:ext cx="510486" cy="166254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scene3d>
            <a:camera prst="isometricOffAxis2Right"/>
            <a:lightRig rig="threePt" dir="t"/>
          </a:scene3d>
          <a:sp3d extrusionH="387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9750223" y="1921166"/>
            <a:ext cx="114213" cy="2401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75253" y="1819565"/>
            <a:ext cx="1219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Thickness participates nucleation</a:t>
            </a:r>
            <a:endParaRPr lang="en-US" sz="1050" dirty="0"/>
          </a:p>
        </p:txBody>
      </p:sp>
      <p:sp>
        <p:nvSpPr>
          <p:cNvPr id="9" name="Left Brace 8"/>
          <p:cNvSpPr/>
          <p:nvPr/>
        </p:nvSpPr>
        <p:spPr>
          <a:xfrm>
            <a:off x="11048379" y="1884222"/>
            <a:ext cx="114213" cy="2401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67477" y="4013202"/>
            <a:ext cx="510486" cy="1140689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scene3d>
            <a:camera prst="isometricOffAxis2Right"/>
            <a:lightRig rig="threePt" dir="t"/>
          </a:scene3d>
          <a:sp3d extrusionH="387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11048379" y="4068623"/>
            <a:ext cx="114213" cy="2401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66498" y="4068623"/>
            <a:ext cx="1411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Total thickness reduces by 70%, less segregated</a:t>
            </a:r>
          </a:p>
          <a:p>
            <a:r>
              <a:rPr lang="en-US" sz="1050" b="1" dirty="0" smtClean="0"/>
              <a:t>=&gt; ? 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917169" y="1313943"/>
            <a:ext cx="14111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Area reduces by 50%</a:t>
            </a:r>
            <a:endParaRPr lang="en-US" sz="1050" b="1" dirty="0"/>
          </a:p>
        </p:txBody>
      </p:sp>
      <p:sp>
        <p:nvSpPr>
          <p:cNvPr id="14" name="Action Button: End 13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8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19533" y="751883"/>
          <a:ext cx="11645087" cy="5550989"/>
        </p:xfrm>
        <a:graphic>
          <a:graphicData uri="http://schemas.openxmlformats.org/drawingml/2006/table">
            <a:tbl>
              <a:tblPr/>
              <a:tblGrid>
                <a:gridCol w="2746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7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1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1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DTS goal  IRST max  &lt; 63/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uA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@85C (pre/post), corresponding to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91.57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/bit (post)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Final write energy spec. 64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/bit (post)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Gap to Goal</a:t>
                      </a: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 IRST gap to DTS based on TCAD scaling and CD skew projections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Energy Gap=27.57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/bit (sensitivity to IRST is 1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uA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 data available @14nm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impacted by IRST, Von, R parasitic and CMOS logic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Enable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noWSiN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via flow (~5% reduction)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Develop a cell roadmap for additional 10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pJ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/bit reduction (10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Reduction of interconnect resistances (W recipe and seed layer optimization) (~10% potential rho WL/BL resistance reduction)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Residual to be managed by design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CD skew projections and TCAD sim support DTS0.5 spec. matching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Defined a POR for </a:t>
                      </a:r>
                      <a:r>
                        <a:rPr kumimoji="0" lang="en-US" altLang="en-US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noWSiN</a:t>
                      </a: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via flow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XLR2 recipe promising result shown for 1</a:t>
                      </a:r>
                      <a:r>
                        <a:rPr kumimoji="0" lang="en-US" altLang="en-US" sz="13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st</a:t>
                      </a: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cut W rho reduction (~10%)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Develop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noWSiN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via flow on S26/S36X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Enable integration of S36X for single cell 14 nm IRST characterization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 recipe optimization through Cu-pad flow (XLR, seed layer)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Start electrode exploration after S36X L3 is </a:t>
                      </a: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ready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Synch to design plan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Design team simulation to support process dev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TCAD simulation for proper cell design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More silicon/PI bandwidth to explore different electrodes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ww31/ww39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ww34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ww26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Q4-2018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19536" y="231184"/>
          <a:ext cx="11645085" cy="518048"/>
        </p:xfrm>
        <a:graphic>
          <a:graphicData uri="http://schemas.openxmlformats.org/drawingml/2006/table">
            <a:tbl>
              <a:tblPr/>
              <a:tblGrid>
                <a:gridCol w="6798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7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9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Write Energy reduction</a:t>
                      </a: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Andrea/Kolya/Raj/Jaydip/Ross/Rex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1.5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554515" y="6531429"/>
            <a:ext cx="3894667" cy="241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Intel / Micron Confidential</a:t>
            </a:r>
          </a:p>
        </p:txBody>
      </p:sp>
      <p:sp>
        <p:nvSpPr>
          <p:cNvPr id="3" name="Action Button: End 2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 vs Dimension Scaling</a:t>
            </a:r>
            <a:endParaRPr lang="en-US" dirty="0"/>
          </a:p>
        </p:txBody>
      </p:sp>
      <p:pic>
        <p:nvPicPr>
          <p:cNvPr id="3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4" y="1090546"/>
            <a:ext cx="9001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85424" y="2880827"/>
          <a:ext cx="10363199" cy="1426000"/>
        </p:xfrm>
        <a:graphic>
          <a:graphicData uri="http://schemas.openxmlformats.org/drawingml/2006/table">
            <a:tbl>
              <a:tblPr/>
              <a:tblGrid>
                <a:gridCol w="607201"/>
                <a:gridCol w="824706"/>
                <a:gridCol w="824706"/>
                <a:gridCol w="842831"/>
                <a:gridCol w="788455"/>
                <a:gridCol w="788455"/>
                <a:gridCol w="808846"/>
                <a:gridCol w="824706"/>
                <a:gridCol w="824706"/>
                <a:gridCol w="842831"/>
                <a:gridCol w="788455"/>
                <a:gridCol w="788455"/>
                <a:gridCol w="808846"/>
              </a:tblGrid>
              <a:tr h="142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Label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D0 PM pfa-1459 8E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D0 PM pfa-1459 4E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D0 PM pfa-1459-1C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D0 SD pfa-1459 8E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D0 SD pfa-1459 4E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D0 SD pfa-1459-1C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D1 PM pfa-1459 8E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D1 PM pfa-1459 4E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D1 PM pfa-1459-1C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D1 SD pfa-1459 8E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D1 SD pfa-1459 4E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D1 SD pfa-1459-1C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18.94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15.73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15.77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50.37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49.82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49.31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48.85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Sb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26.01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27.90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27.96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48.48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48.73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48.57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48.51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48.80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29.19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29.74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29.34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PM seg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6800" marR="6800" marT="68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00" marR="6800" marT="680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00" marR="6800" marT="68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442" y="4902233"/>
            <a:ext cx="5313200" cy="201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79" y="4526073"/>
            <a:ext cx="6651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Observations: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More Ge loss is observed for smaller CD. It is consistent in D0 and D1 and trends well with CD.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Se increases by 0.3-0.5% in PM for smaller CD. </a:t>
            </a:r>
          </a:p>
        </p:txBody>
      </p:sp>
      <p:sp>
        <p:nvSpPr>
          <p:cNvPr id="8" name="Action Button: End 7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4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04037" y="596899"/>
          <a:ext cx="11344940" cy="5463659"/>
        </p:xfrm>
        <a:graphic>
          <a:graphicData uri="http://schemas.openxmlformats.org/drawingml/2006/table">
            <a:tbl>
              <a:tblPr/>
              <a:tblGrid>
                <a:gridCol w="3001094"/>
                <a:gridCol w="4260943"/>
                <a:gridCol w="3183796"/>
                <a:gridCol w="899107"/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Establish requirement of memory effect goal.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Quantification: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~230mV 1us DVT2 metric for 7.76, need additional 230mV to overcome 10ns PM vertical scaling.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Empirical scaling coefficient: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[-0.75mV/A per SD CD and 2.5mV/A per SD thickness]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Up to 25% loss is observed at 4M NW.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WD, RD, Drift risk WIP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SD phase segregation due to electrical pulse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Memory effect contribution from electrode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Threshold point modulated by electrical pulse beyond phase segregation.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1) define memory effect metrics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2) pick key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silicons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for assessment including SD                 material, geometry, BOEL, etc.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3)  validate the scalability of memory effect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 only endurance data agrees with FS  DVT2 data to the first order. 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 S15C WLR DVT2 data mining delivers scaling sensitivity. Slope 1 signal agrees with DVT2 in terms of scaling sensitivity.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Develop WD and drift test based on DVT2 and slope1 method.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Validate DVT2 and slope 1 method through TEM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Data mine memory effect toggle s15C SWR lot.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Define calculation sheet for 30s memory effect success criteria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Validate the criteria on S36X RWB and reliability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WLR resources after developed test method for volume data.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WIP,WW22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~WW28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WIP WW22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WIP,WW23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Q42018</a:t>
                      </a: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04038" y="76200"/>
          <a:ext cx="11344939" cy="517525"/>
        </p:xfrm>
        <a:graphic>
          <a:graphicData uri="http://schemas.openxmlformats.org/drawingml/2006/table">
            <a:tbl>
              <a:tblPr/>
              <a:tblGrid>
                <a:gridCol w="7619730"/>
                <a:gridCol w="2564648"/>
                <a:gridCol w="1160561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RWB: memory effect success criteria</a:t>
                      </a: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Lu/Andrea/Hongmei/Derchang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2.5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S15C Memory Effect Metrics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785812"/>
            <a:ext cx="12144375" cy="5286375"/>
          </a:xfrm>
          <a:prstGeom prst="rect">
            <a:avLst/>
          </a:prstGeom>
        </p:spPr>
      </p:pic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0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04037" y="863935"/>
          <a:ext cx="11344940" cy="5463659"/>
        </p:xfrm>
        <a:graphic>
          <a:graphicData uri="http://schemas.openxmlformats.org/drawingml/2006/table">
            <a:tbl>
              <a:tblPr/>
              <a:tblGrid>
                <a:gridCol w="3001094"/>
                <a:gridCol w="4260943"/>
                <a:gridCol w="3183796"/>
                <a:gridCol w="899107"/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ensure sufficient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current for snap detect functionality and read disturb. </a:t>
                      </a:r>
                      <a:endParaRPr kumimoji="0" lang="en-US" altLang="en-US" sz="13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Gap to Goal: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30s NN ISSR vs </a:t>
                      </a:r>
                      <a:r>
                        <a:rPr kumimoji="0" lang="en-US" altLang="en-US" sz="1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Ihold</a:t>
                      </a: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Pre-cycle: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Near: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Ihold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21uA, ISSR delivery [@target 25uA] 22.4uA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Far: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Ihold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16uA, ISSR delivery [@target 25uA] 15.2uA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Post-cycle: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2-4uA increase in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Ihold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~-300mV reduces in Von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VDM reduces by 0-50mV.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Estimation WIP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30s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pheriphery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circuit path R increases compared to 20s due to die size reduction.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Ihold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expected to stay unscaled for 30s compared to 20s. Cell may turn off in the duration of read with ISSR&lt;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Ihold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resnap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cause additional source of read disturb generation.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cell turning off during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tsense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cause incapability of starting grow and setback. 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Improve I</a:t>
                      </a:r>
                      <a:r>
                        <a:rPr kumimoji="0" lang="en-US" altLang="en-US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current delivery and reduce the gap from design optimizations of BL/WL periphery.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Comprehensively evaluate the RWB and reliability risk of low limit of I</a:t>
                      </a:r>
                      <a:r>
                        <a:rPr kumimoji="0" lang="en-US" altLang="en-US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including read disturb generation and setback from both device and circuit.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Validate 10s and simulation learnings with S36X.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10s data shows no read functionality issue with ISSR 10uA lower than cell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Ihold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BER does not change.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Optimize the PMOS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Vgs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rebalance supply voltage to improved I</a:t>
                      </a:r>
                      <a:r>
                        <a:rPr kumimoji="0" lang="en-US" altLang="en-US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delivery.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Emulate/simulate the circuit response to the scenario cell turns off.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 disturb data collection with skewing ISSR and understand the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resnap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 on thermal disturb.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Characterize the read disturb generation versus CD scaling.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Uprobe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trace of ISSR skew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~WW25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WW23</a:t>
                      </a: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04038" y="76200"/>
          <a:ext cx="11344939" cy="774080"/>
        </p:xfrm>
        <a:graphic>
          <a:graphicData uri="http://schemas.openxmlformats.org/drawingml/2006/table">
            <a:tbl>
              <a:tblPr/>
              <a:tblGrid>
                <a:gridCol w="7619730"/>
                <a:gridCol w="2564648"/>
                <a:gridCol w="1160561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Read Functionality: E2 RBER –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Ihold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impact to ISSR.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Cell read current delivery is lower than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Ihold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at near region causing potential issues in (1) read functionality (2) read disturb.</a:t>
                      </a: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Cell(Lu)/Array(Nevil)/Design(Jaydip/Balaji)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2.5-&gt;3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SSR</a:t>
            </a:r>
            <a:r>
              <a:rPr lang="en-US" dirty="0" smtClean="0"/>
              <a:t>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3" y="891547"/>
            <a:ext cx="6747754" cy="4880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162" y="1352037"/>
            <a:ext cx="55587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Use ISSR mirror to emulate higher path resistance limiting DC current lower than </a:t>
            </a:r>
            <a:r>
              <a:rPr lang="en-US" sz="1600" dirty="0" err="1" smtClean="0"/>
              <a:t>Ihold</a:t>
            </a:r>
            <a:r>
              <a:rPr lang="en-US" sz="1600" dirty="0" smtClean="0"/>
              <a:t> in 10s emulating 30s scenario. 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SET_Vt</a:t>
            </a:r>
            <a:r>
              <a:rPr lang="en-US" sz="1600" dirty="0" smtClean="0"/>
              <a:t> &amp; </a:t>
            </a:r>
            <a:r>
              <a:rPr lang="en-US" sz="1600" dirty="0" err="1" smtClean="0"/>
              <a:t>RESET_Vt</a:t>
            </a:r>
            <a:r>
              <a:rPr lang="en-US" sz="1600" dirty="0" smtClean="0"/>
              <a:t> decreases with decreasing ISSR for 2E-4_RBER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Further study including read disturb is WIP. 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3975" y="1553670"/>
            <a:ext cx="122189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Sebastian</a:t>
            </a:r>
            <a:endParaRPr lang="en-US" dirty="0"/>
          </a:p>
        </p:txBody>
      </p:sp>
      <p:sp>
        <p:nvSpPr>
          <p:cNvPr id="7" name="Action Button: End 6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0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04037" y="596899"/>
          <a:ext cx="11344940" cy="5463659"/>
        </p:xfrm>
        <a:graphic>
          <a:graphicData uri="http://schemas.openxmlformats.org/drawingml/2006/table">
            <a:tbl>
              <a:tblPr/>
              <a:tblGrid>
                <a:gridCol w="3001094"/>
                <a:gridCol w="4260943"/>
                <a:gridCol w="3183796"/>
                <a:gridCol w="899107"/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Ensure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grow current delivery and read disturb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Gap to Goal: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39uA at ED3-4. </a:t>
                      </a:r>
                      <a:r>
                        <a:rPr kumimoji="0" lang="en-US" altLang="en-US" sz="1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eSSR</a:t>
                      </a: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will be used for ED&lt;=33% total decoder distance.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Further quantification WIP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PM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amorphization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in read snap and crystal regrowth at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Evaluate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current requirement for read disturb.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Evaluate the maximum current delivery capability of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current. 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Design’s initial estimation shows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delivery capability is 39uA.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grow current will be &lt;=36uA for the cell dimension of S37A.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Use 20s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silcon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data to get empirical relationship between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current and set grow current or VTI I2 and project 30s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current requirement.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Simulate max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current delivery based on 30s array RC and periphery.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 focus on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estimation and periphery optimization.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04038" y="76200"/>
          <a:ext cx="11344939" cy="518048"/>
        </p:xfrm>
        <a:graphic>
          <a:graphicData uri="http://schemas.openxmlformats.org/drawingml/2006/table">
            <a:tbl>
              <a:tblPr/>
              <a:tblGrid>
                <a:gridCol w="7619730"/>
                <a:gridCol w="2564648"/>
                <a:gridCol w="1160561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Read Reliability: RD –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eSSR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current delivery</a:t>
                      </a: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Cell (Lu) /Design (Jaydip/Ved)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3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04037" y="880119"/>
          <a:ext cx="11344940" cy="5463659"/>
        </p:xfrm>
        <a:graphic>
          <a:graphicData uri="http://schemas.openxmlformats.org/drawingml/2006/table">
            <a:tbl>
              <a:tblPr/>
              <a:tblGrid>
                <a:gridCol w="3001094"/>
                <a:gridCol w="4260943"/>
                <a:gridCol w="3183796"/>
                <a:gridCol w="899107"/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Vhh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Vnn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supplies demarcation voltages for 2sigma die yield. </a:t>
                      </a:r>
                      <a:endParaRPr kumimoji="0" lang="en-US" altLang="en-US" sz="13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Gap to Goal: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Calculation based on 10s 7.66 [consistent with DTS] and simulation: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Vhh-Vnn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6.6V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drifted VDM 85C: 6.29V[2sigma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vdm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+ vdm2 drift + circuit overhead -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cascode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drop]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vhh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-&gt;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vpp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transition temperature: 25C with scenario above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13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sense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increase VDM &lt; 200mV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 7.76 shows -350mV vdm1 than 7.66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 Every 50mV </a:t>
                      </a:r>
                      <a:r>
                        <a:rPr kumimoji="0" lang="en-US" alt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Vnn</a:t>
                      </a:r>
                      <a:r>
                        <a:rPr kumimoji="0" lang="en-US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is 0.18pJ/bit for read and 0.5pJ for write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 Every 50mV </a:t>
                      </a:r>
                      <a:r>
                        <a:rPr kumimoji="0" lang="en-US" alt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vhh</a:t>
                      </a:r>
                      <a:r>
                        <a:rPr kumimoji="0" lang="en-US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is 0.18pJ/bit for read and 0.3 </a:t>
                      </a:r>
                      <a:r>
                        <a:rPr kumimoji="0" lang="en-US" alt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  <a:r>
                        <a:rPr kumimoji="0" lang="en-US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/bit for write. </a:t>
                      </a: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Evaluate the viability and DTS change to 7.76 including -350mV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vdm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change, and 5x inhibit leakage reduction.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10s data mining provides the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variability and evolution trajectory towards PG1T1.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Design’s estimations provide the sensitivity of read/write energy vs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vhh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vnn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10s CD scale lot suggests 50% area reduction reduces leakage by 50%.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on pre-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DTS for design team to simulate leakage requirement and room of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Vdm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reduction.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mine for leakage and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to explore path of leakage reduction.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WIP, WW22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WW23</a:t>
                      </a: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04038" y="76200"/>
          <a:ext cx="11344939" cy="774080"/>
        </p:xfrm>
        <a:graphic>
          <a:graphicData uri="http://schemas.openxmlformats.org/drawingml/2006/table">
            <a:tbl>
              <a:tblPr/>
              <a:tblGrid>
                <a:gridCol w="7619730"/>
                <a:gridCol w="2564648"/>
                <a:gridCol w="1160561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Read Energy (VHH – VNN) vs. Set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Vt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DTS (VDM and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Vinh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Design self-consistent read configuration between DTS cell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Vt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and voltage supply favorable for read energy. </a:t>
                      </a:r>
                      <a:endParaRPr kumimoji="0" lang="en-US" altLang="en-US" sz="14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Cell (Lu)/Design (Jaydip/Ashraf)/Array(Nevil)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3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554515" y="7025041"/>
            <a:ext cx="3894667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Intel / Micron </a:t>
            </a:r>
            <a:r>
              <a:rPr lang="en-US" dirty="0" err="1" smtClean="0"/>
              <a:t>Confidental</a:t>
            </a:r>
            <a:endParaRPr lang="en-US" dirty="0"/>
          </a:p>
        </p:txBody>
      </p:sp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30s VDM Projection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984"/>
            <a:ext cx="12192000" cy="3524670"/>
          </a:xfrm>
          <a:prstGeom prst="rect">
            <a:avLst/>
          </a:prstGeom>
        </p:spPr>
      </p:pic>
      <p:sp>
        <p:nvSpPr>
          <p:cNvPr id="6" name="Action Button: End 5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051"/>
            <a:ext cx="10982325" cy="609452"/>
          </a:xfrm>
        </p:spPr>
        <p:txBody>
          <a:bodyPr/>
          <a:lstStyle/>
          <a:p>
            <a:r>
              <a:rPr lang="en-US" dirty="0" smtClean="0"/>
              <a:t>VDM Evolution and Variability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4" y="946769"/>
            <a:ext cx="4694126" cy="478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255" y="1125600"/>
            <a:ext cx="6840197" cy="3893574"/>
          </a:xfrm>
          <a:prstGeom prst="rect">
            <a:avLst/>
          </a:prstGeom>
        </p:spPr>
      </p:pic>
      <p:sp>
        <p:nvSpPr>
          <p:cNvPr id="6" name="Action Button: End 5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331277-6DC1-4478-96F2-0038C36A08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CF3E98-F2D7-4E6E-A40F-8D424FEC2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D1B621-87C9-41F1-B74E-A57475D3A6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860800" y="6553200"/>
            <a:ext cx="3894667" cy="241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Intel / Micron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1647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19533" y="751883"/>
          <a:ext cx="11645087" cy="5463659"/>
        </p:xfrm>
        <a:graphic>
          <a:graphicData uri="http://schemas.openxmlformats.org/drawingml/2006/table">
            <a:tbl>
              <a:tblPr/>
              <a:tblGrid>
                <a:gridCol w="2746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7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1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1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Final goal  IRST max  &lt; 60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uA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@85C (post)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Gap to Goal</a:t>
                      </a: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IRST gap2goal 10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uA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Achievable by thermal profile engineering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Evaluate alt-PM working point @14nm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Thermal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profile engineering by development a proper roadmap (e.g., electrodes)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Enable integration of S36X for single cell 14 nm IRST characterization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Enable alt-PM  integration of S36X for single cell 14 nm IRST characterization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Start electrode exploration</a:t>
                      </a:r>
                      <a:endParaRPr kumimoji="0" lang="en-US" alt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TCAD simulation for proper cell design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More silicon/PI bandwidth to explore different electrodes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ww</a:t>
                      </a: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ww</a:t>
                      </a: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19536" y="231184"/>
          <a:ext cx="11645085" cy="518048"/>
        </p:xfrm>
        <a:graphic>
          <a:graphicData uri="http://schemas.openxmlformats.org/drawingml/2006/table">
            <a:tbl>
              <a:tblPr/>
              <a:tblGrid>
                <a:gridCol w="6798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7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9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Write Energy: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IReset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reduction to 60uA @ 85C post cycles</a:t>
                      </a: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Andrea//Rex/Pavan/Sid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1.5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554515" y="6531429"/>
            <a:ext cx="3894667" cy="241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Intel / Micron Confidential</a:t>
            </a:r>
          </a:p>
        </p:txBody>
      </p:sp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5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1"/>
            <a:ext cx="9441287" cy="832514"/>
          </a:xfrm>
        </p:spPr>
        <p:txBody>
          <a:bodyPr/>
          <a:lstStyle/>
          <a:p>
            <a:r>
              <a:rPr lang="en-US" dirty="0"/>
              <a:t>Nucleation as random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0609" y="3230448"/>
            <a:ext cx="11101587" cy="267804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Assumption: the number of nucleation events that happen in a given time step follow a </a:t>
            </a:r>
            <a:r>
              <a:rPr lang="en-US" sz="2000" dirty="0" err="1"/>
              <a:t>poissonian</a:t>
            </a:r>
            <a:r>
              <a:rPr lang="en-US" sz="2000" dirty="0"/>
              <a:t> distribution (discrete events)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Assumption: Nucleation rate is time-independent (steady-state nucleation)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 1 and 2 holds the “waiting times” between two events are distributed as negative exponential distributions </a:t>
            </a:r>
            <a:r>
              <a:rPr lang="en-US" sz="2000" dirty="0">
                <a:sym typeface="Wingdings" pitchFamily="2" charset="2"/>
              </a:rPr>
              <a:t>”waiting times” </a:t>
            </a:r>
            <a:r>
              <a:rPr lang="en-US" sz="2000" dirty="0" err="1">
                <a:sym typeface="Wingdings" pitchFamily="2" charset="2"/>
              </a:rPr>
              <a:t>pdf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Thus the probability that a nucleation event happens in a given time is the cumulative distribution function of the “waiting times” </a:t>
            </a:r>
            <a:r>
              <a:rPr lang="en-US" sz="2000" dirty="0" err="1"/>
              <a:t>pdf</a:t>
            </a:r>
            <a:r>
              <a:rPr lang="en-US" sz="20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28066" y="5893328"/>
            <a:ext cx="458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More details: JKALB Analytical model (wk51)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61102" y="965706"/>
            <a:ext cx="8702102" cy="1813870"/>
            <a:chOff x="1603290" y="823913"/>
            <a:chExt cx="8702102" cy="181387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6627642" y="887105"/>
              <a:ext cx="341816" cy="1750678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26618" y="1371601"/>
              <a:ext cx="35787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Stochastic events: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MC algorithm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3290" y="823913"/>
              <a:ext cx="5022850" cy="1722437"/>
              <a:chOff x="-609742" y="3587348"/>
              <a:chExt cx="5022850" cy="1722437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609742" y="3587348"/>
              <a:ext cx="5022850" cy="1722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Equazione" r:id="rId4" imgW="2705040" imgH="927000" progId="Equation.3">
                      <p:embed/>
                    </p:oleObj>
                  </mc:Choice>
                  <mc:Fallback>
                    <p:oleObj name="Equazione" r:id="rId4" imgW="2705040" imgH="927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609742" y="3587348"/>
                            <a:ext cx="5022850" cy="17224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Rectangle 8"/>
              <p:cNvSpPr/>
              <p:nvPr/>
            </p:nvSpPr>
            <p:spPr bwMode="auto">
              <a:xfrm>
                <a:off x="331057" y="4854612"/>
                <a:ext cx="2561166" cy="409196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 bwMode="auto">
            <a:xfrm>
              <a:off x="6248957" y="1430708"/>
              <a:ext cx="0" cy="19106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837244" y="1583139"/>
              <a:ext cx="787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7C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tseed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7C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868762" y="2668205"/>
            <a:ext cx="0" cy="19106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117886" y="2814275"/>
            <a:ext cx="150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7C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setKnee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7C8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40599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20455" y="1108667"/>
          <a:ext cx="2921000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zione" r:id="rId4" imgW="901440" imgH="431640" progId="Equation.3">
                  <p:embed/>
                </p:oleObj>
              </mc:Choice>
              <mc:Fallback>
                <p:oleObj name="Equazione" r:id="rId4" imgW="9014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455" y="1108667"/>
                        <a:ext cx="2921000" cy="139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520455" y="2396868"/>
          <a:ext cx="4156075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zione" r:id="rId6" imgW="1282680" imgH="431640" progId="Equation.3">
                  <p:embed/>
                </p:oleObj>
              </mc:Choice>
              <mc:Fallback>
                <p:oleObj name="Equazione" r:id="rId6" imgW="1282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0455" y="2396868"/>
                        <a:ext cx="4156075" cy="139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06" y="0"/>
            <a:ext cx="10375902" cy="780327"/>
          </a:xfrm>
        </p:spPr>
        <p:txBody>
          <a:bodyPr/>
          <a:lstStyle/>
          <a:p>
            <a:r>
              <a:rPr lang="en-US" dirty="0"/>
              <a:t>Nucleation Rate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22" y="4675901"/>
            <a:ext cx="10375904" cy="140067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D </a:t>
            </a:r>
            <a:r>
              <a:rPr lang="en-US" sz="2000" dirty="0">
                <a:sym typeface="Wingdings" panose="05000000000000000000" pitchFamily="2" charset="2"/>
              </a:rPr>
              <a:t> atom diffusion (fragility  Stoke-Einstein or Arrhenius)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g  Gibbs energy gain from liquid/under cooled to crystalline nucleus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err="1">
                <a:latin typeface="+mn-lt"/>
                <a:sym typeface="Wingdings" panose="05000000000000000000" pitchFamily="2" charset="2"/>
              </a:rPr>
              <a:t>V</a:t>
            </a:r>
            <a:r>
              <a:rPr lang="en-US" sz="2000" baseline="-25000" dirty="0" err="1">
                <a:latin typeface="+mn-lt"/>
                <a:sym typeface="Wingdings" panose="05000000000000000000" pitchFamily="2" charset="2"/>
              </a:rPr>
              <a:t>crit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  critical volume (below that the nucleus is not stable)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EC380-0E34-495D-93E1-303A7B7DB294}" type="datetime4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16, 2018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04593-1668-4B95-BA96-EF3EF43EDF4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|  Micron Confidential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Adding photo to standard slide:</a:t>
            </a:r>
          </a:p>
          <a:p>
            <a:pPr lvl="1"/>
            <a:r>
              <a:rPr lang="en-US"/>
              <a:t>Place photo against three sides of slide (recommended resolution: minimum of 800x600.</a:t>
            </a:r>
          </a:p>
          <a:p>
            <a:pPr lvl="1"/>
            <a:r>
              <a:rPr lang="en-US"/>
              <a:t>Adjust right margin of text placeholder, or use line breaks (Shift+Enter) to shorten each line as needed to fit.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574405" y="294597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zione" r:id="rId8" imgW="914400" imgH="215640" progId="Equation.3">
                  <p:embed/>
                </p:oleObj>
              </mc:Choice>
              <mc:Fallback>
                <p:oleObj name="Equazione" r:id="rId8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4405" y="294597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row: Right 7"/>
          <p:cNvSpPr/>
          <p:nvPr/>
        </p:nvSpPr>
        <p:spPr>
          <a:xfrm>
            <a:off x="3758483" y="1661187"/>
            <a:ext cx="1781102" cy="51559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9B9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6067" y="1669298"/>
            <a:ext cx="567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Nucleation rate of a cell of volume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vol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cell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" name="Arrow: Right 13"/>
          <p:cNvSpPr/>
          <p:nvPr/>
        </p:nvSpPr>
        <p:spPr>
          <a:xfrm>
            <a:off x="4743717" y="2829631"/>
            <a:ext cx="795867" cy="51559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9B9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6067" y="2822906"/>
            <a:ext cx="551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Nucleation rate of a critical nucleus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81070" y="3371764"/>
            <a:ext cx="489398" cy="5765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5586" y="3987568"/>
            <a:ext cx="184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kinetic term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8482" y="3948351"/>
            <a:ext cx="273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thermodynamic term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043965" y="3753633"/>
            <a:ext cx="522210" cy="153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4071" y="3949650"/>
            <a:ext cx="2604081" cy="2011536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616832" y="5602310"/>
            <a:ext cx="1849140" cy="3006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133097" y="5170176"/>
            <a:ext cx="0" cy="906403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606111" y="5961186"/>
            <a:ext cx="1585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29D3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critical radius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1744133" y="1138545"/>
            <a:ext cx="1151467" cy="13687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9B9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23784" y="783271"/>
            <a:ext cx="272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Max number of critical nuclei inside the cell</a:t>
            </a:r>
          </a:p>
        </p:txBody>
      </p:sp>
      <p:cxnSp>
        <p:nvCxnSpPr>
          <p:cNvPr id="62" name="Straight Arrow Connector 61"/>
          <p:cNvCxnSpPr>
            <a:endCxn id="61" idx="1"/>
          </p:cNvCxnSpPr>
          <p:nvPr/>
        </p:nvCxnSpPr>
        <p:spPr>
          <a:xfrm flipV="1">
            <a:off x="2875470" y="1106437"/>
            <a:ext cx="748314" cy="122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0261" y="153906"/>
            <a:ext cx="2958808" cy="996794"/>
          </a:xfrm>
          <a:prstGeom prst="rect">
            <a:avLst/>
          </a:prstGeom>
        </p:spPr>
      </p:pic>
      <p:sp>
        <p:nvSpPr>
          <p:cNvPr id="67" name="Arrow: Down 66"/>
          <p:cNvSpPr/>
          <p:nvPr/>
        </p:nvSpPr>
        <p:spPr>
          <a:xfrm rot="10800000">
            <a:off x="9063159" y="1280392"/>
            <a:ext cx="307254" cy="33002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9B9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06" y="1"/>
            <a:ext cx="10375902" cy="794084"/>
          </a:xfrm>
        </p:spPr>
        <p:txBody>
          <a:bodyPr/>
          <a:lstStyle/>
          <a:p>
            <a:r>
              <a:rPr lang="en-US" dirty="0"/>
              <a:t>Cell by cell K</a:t>
            </a:r>
            <a:r>
              <a:rPr lang="en-US" baseline="-25000" dirty="0"/>
              <a:t>N</a:t>
            </a:r>
            <a:r>
              <a:rPr lang="en-US" dirty="0"/>
              <a:t> fluctuations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32" y="5700382"/>
            <a:ext cx="10375904" cy="451870"/>
          </a:xfrm>
        </p:spPr>
        <p:txBody>
          <a:bodyPr/>
          <a:lstStyle/>
          <a:p>
            <a:r>
              <a:rPr lang="en-US" dirty="0" err="1"/>
              <a:t>Tseed</a:t>
            </a:r>
            <a:r>
              <a:rPr lang="en-US" dirty="0"/>
              <a:t> outbreak @ hi set knee if spreading of the nucleation rate is included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B5AFB-117C-46EA-B643-5FA810A8A3CB}" type="datetime4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16, 2018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04593-1668-4B95-BA96-EF3EF43EDF4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|  Micron Confidential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60655" y="1"/>
            <a:ext cx="503134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PFantini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JET meet WW26-2016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2"/>
              </a:rPr>
              <a:t>link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" y="929620"/>
            <a:ext cx="7003296" cy="46352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85011" y="1600200"/>
            <a:ext cx="156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without K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fluctuations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90" y="929620"/>
            <a:ext cx="3541377" cy="2700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85011" y="3916619"/>
            <a:ext cx="162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with K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fluctuations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8349840" y="908385"/>
            <a:ext cx="3740560" cy="311835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9B9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23552" y="3657410"/>
            <a:ext cx="219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WLR data</a:t>
            </a:r>
          </a:p>
        </p:txBody>
      </p:sp>
    </p:spTree>
    <p:extLst>
      <p:ext uri="{BB962C8B-B14F-4D97-AF65-F5344CB8AC3E}">
        <p14:creationId xmlns:p14="http://schemas.microsoft.com/office/powerpoint/2010/main" val="2595473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30s </a:t>
            </a:r>
            <a:r>
              <a:rPr lang="en-US" dirty="0" err="1"/>
              <a:t>T</a:t>
            </a:r>
            <a:r>
              <a:rPr lang="en-US" baseline="-25000" dirty="0" err="1"/>
              <a:t>seed</a:t>
            </a:r>
            <a:r>
              <a:rPr lang="en-US" dirty="0"/>
              <a:t>: same spreading of 10s, just volume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04" y="3937853"/>
            <a:ext cx="10375904" cy="2187224"/>
          </a:xfrm>
        </p:spPr>
        <p:txBody>
          <a:bodyPr/>
          <a:lstStyle/>
          <a:p>
            <a:r>
              <a:rPr lang="en-US" dirty="0"/>
              <a:t>Assuming the same distribution of nucleation rate the </a:t>
            </a:r>
            <a:r>
              <a:rPr lang="en-US" dirty="0" err="1"/>
              <a:t>t</a:t>
            </a:r>
            <a:r>
              <a:rPr lang="en-US" baseline="-25000" dirty="0" err="1"/>
              <a:t>seed</a:t>
            </a:r>
            <a:r>
              <a:rPr lang="en-US" dirty="0"/>
              <a:t> to ensure the same set knee of 10s in scaled cell follows the ratio of the cell volumes</a:t>
            </a:r>
          </a:p>
          <a:p>
            <a:r>
              <a:rPr lang="en-US" b="1" dirty="0"/>
              <a:t>The </a:t>
            </a:r>
            <a:r>
              <a:rPr lang="en-US" b="1" dirty="0" err="1"/>
              <a:t>t</a:t>
            </a:r>
            <a:r>
              <a:rPr lang="en-US" b="1" baseline="-25000" dirty="0" err="1"/>
              <a:t>seed</a:t>
            </a:r>
            <a:r>
              <a:rPr lang="en-US" b="1" dirty="0"/>
              <a:t> degradation may be much worse if the </a:t>
            </a:r>
            <a:r>
              <a:rPr lang="en-US" b="1" dirty="0" err="1"/>
              <a:t>k</a:t>
            </a:r>
            <a:r>
              <a:rPr lang="en-US" b="1" baseline="-25000" dirty="0" err="1"/>
              <a:t>n</a:t>
            </a:r>
            <a:r>
              <a:rPr lang="en-US" b="1" dirty="0"/>
              <a:t> spreading becomes more severe</a:t>
            </a:r>
          </a:p>
          <a:p>
            <a:pPr lvl="1"/>
            <a:r>
              <a:rPr lang="en-US" dirty="0"/>
              <a:t>10s median cell has </a:t>
            </a:r>
            <a:r>
              <a:rPr lang="en-US" dirty="0" err="1"/>
              <a:t>t</a:t>
            </a:r>
            <a:r>
              <a:rPr lang="en-US" baseline="-25000" dirty="0" err="1"/>
              <a:t>seed</a:t>
            </a:r>
            <a:r>
              <a:rPr lang="en-US" dirty="0"/>
              <a:t> &lt; 10 ns, but the 4</a:t>
            </a:r>
            <a:r>
              <a:rPr lang="en-US" dirty="0">
                <a:sym typeface="Symbol" panose="05050102010706020507" pitchFamily="18" charset="2"/>
              </a:rPr>
              <a:t> one has 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baseline="-25000" dirty="0" err="1">
                <a:sym typeface="Symbol" panose="05050102010706020507" pitchFamily="18" charset="2"/>
              </a:rPr>
              <a:t>seed</a:t>
            </a:r>
            <a:r>
              <a:rPr lang="en-US" dirty="0">
                <a:sym typeface="Symbol" panose="05050102010706020507" pitchFamily="18" charset="2"/>
              </a:rPr>
              <a:t> &gt; 200 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B5AFB-117C-46EA-B643-5FA810A8A3CB}" type="datetime4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16, 2018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04593-1668-4B95-BA96-EF3EF43EDF4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|  Micron Confidential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83709" y="1531938"/>
          <a:ext cx="40465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zione" r:id="rId3" imgW="1993680" imgH="482400" progId="Equation.3">
                  <p:embed/>
                </p:oleObj>
              </mc:Choice>
              <mc:Fallback>
                <p:oleObj name="Equazione" r:id="rId3" imgW="19936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709" y="1531938"/>
                        <a:ext cx="4046538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row: Right 9"/>
          <p:cNvSpPr/>
          <p:nvPr/>
        </p:nvSpPr>
        <p:spPr>
          <a:xfrm>
            <a:off x="5236634" y="2340176"/>
            <a:ext cx="1736109" cy="49416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9B9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83709" y="2511425"/>
          <a:ext cx="40719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zione" r:id="rId5" imgW="2006280" imgH="482400" progId="Equation.3">
                  <p:embed/>
                </p:oleObj>
              </mc:Choice>
              <mc:Fallback>
                <p:oleObj name="Equazione" r:id="rId5" imgW="20062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709" y="2511425"/>
                        <a:ext cx="4071938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474417" y="1866900"/>
          <a:ext cx="3770075" cy="1582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zione" r:id="rId7" imgW="1028520" imgH="431640" progId="Equation.3">
                  <p:embed/>
                </p:oleObj>
              </mc:Choice>
              <mc:Fallback>
                <p:oleObj name="Equazione" r:id="rId7" imgW="10285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74417" y="1866900"/>
                        <a:ext cx="3770075" cy="1582572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236634" y="2860361"/>
          <a:ext cx="1726446" cy="44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zione" r:id="rId9" imgW="939600" imgH="241200" progId="Equation.3">
                  <p:embed/>
                </p:oleObj>
              </mc:Choice>
              <mc:Fallback>
                <p:oleObj name="Equazione" r:id="rId9" imgW="939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6634" y="2860361"/>
                        <a:ext cx="1726446" cy="443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155672" y="1908175"/>
          <a:ext cx="18907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zione" r:id="rId11" imgW="1028520" imgH="228600" progId="Equation.3">
                  <p:embed/>
                </p:oleObj>
              </mc:Choice>
              <mc:Fallback>
                <p:oleObj name="Equazione" r:id="rId11" imgW="1028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55672" y="1908175"/>
                        <a:ext cx="189071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922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30s </a:t>
            </a:r>
            <a:r>
              <a:rPr lang="en-US" dirty="0" err="1"/>
              <a:t>T</a:t>
            </a:r>
            <a:r>
              <a:rPr lang="en-US" baseline="-25000" dirty="0" err="1"/>
              <a:t>seed</a:t>
            </a:r>
            <a:r>
              <a:rPr lang="en-US" dirty="0"/>
              <a:t>: heterogenous nucleation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984" y="4457512"/>
            <a:ext cx="10375904" cy="1691952"/>
          </a:xfrm>
        </p:spPr>
        <p:txBody>
          <a:bodyPr/>
          <a:lstStyle/>
          <a:p>
            <a:r>
              <a:rPr lang="en-US" sz="2000" dirty="0"/>
              <a:t>Heterogenous nucleation: nucleation occurs mainly within a critical radius from the electrode interfaces</a:t>
            </a:r>
          </a:p>
          <a:p>
            <a:r>
              <a:rPr lang="en-US" sz="2000" dirty="0"/>
              <a:t>In the case of heterogenous nucleation at interfaces the </a:t>
            </a:r>
            <a:r>
              <a:rPr lang="en-US" sz="2000" dirty="0" err="1"/>
              <a:t>t</a:t>
            </a:r>
            <a:r>
              <a:rPr lang="en-US" sz="2000" baseline="-25000" dirty="0" err="1"/>
              <a:t>seed</a:t>
            </a:r>
            <a:r>
              <a:rPr lang="en-US" sz="2000" dirty="0"/>
              <a:t> degradation due to scaling follows the ratio of the surface area where the nucleation occurs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B5AFB-117C-46EA-B643-5FA810A8A3CB}" type="datetime4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16, 2018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04593-1668-4B95-BA96-EF3EF43EDF4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|  Micron Confidential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98335" y="1318623"/>
            <a:ext cx="2065065" cy="2797414"/>
            <a:chOff x="198335" y="1318623"/>
            <a:chExt cx="2065065" cy="2797414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706863" y="2937351"/>
              <a:ext cx="425003" cy="3443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33123" y="1854368"/>
              <a:ext cx="85000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08120" y="1854368"/>
              <a:ext cx="425003" cy="3443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715042" y="1318623"/>
              <a:ext cx="1275009" cy="2478989"/>
              <a:chOff x="910984" y="1388962"/>
              <a:chExt cx="1275009" cy="2478989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910984" y="3523635"/>
                <a:ext cx="425003" cy="3443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1335987" y="1388962"/>
                <a:ext cx="850006" cy="213467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9B9D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0984" y="1733278"/>
                <a:ext cx="850006" cy="2134673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9B9D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910984" y="1388962"/>
                <a:ext cx="425003" cy="3443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60990" y="1388962"/>
                <a:ext cx="425003" cy="3443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760990" y="3523635"/>
                <a:ext cx="425003" cy="3443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 flipV="1">
              <a:off x="1838397" y="3625454"/>
              <a:ext cx="425003" cy="344316"/>
            </a:xfrm>
            <a:prstGeom prst="line">
              <a:avLst/>
            </a:prstGeom>
            <a:ln w="158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5042" y="4063894"/>
              <a:ext cx="850006" cy="0"/>
            </a:xfrm>
            <a:prstGeom prst="line">
              <a:avLst/>
            </a:prstGeom>
            <a:ln w="158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81934" y="3265714"/>
              <a:ext cx="0" cy="531898"/>
            </a:xfrm>
            <a:prstGeom prst="line">
              <a:avLst/>
            </a:prstGeom>
            <a:ln w="158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67666" y="1662939"/>
              <a:ext cx="0" cy="531898"/>
            </a:xfrm>
            <a:prstGeom prst="line">
              <a:avLst/>
            </a:prstGeom>
            <a:ln w="158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79378" y="3746705"/>
              <a:ext cx="363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7C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9187273">
              <a:off x="1801305" y="3507771"/>
              <a:ext cx="363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7C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06005" y="3309480"/>
              <a:ext cx="4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7C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77C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7C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69639" y="1714244"/>
              <a:ext cx="4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7C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77C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7C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15042" y="2194837"/>
              <a:ext cx="85000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558126" y="1854368"/>
              <a:ext cx="425003" cy="3443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86354" y="1771134"/>
              <a:ext cx="72597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nucleation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123688" y="2942603"/>
              <a:ext cx="85000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15042" y="3283066"/>
              <a:ext cx="85000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555613" y="2937294"/>
              <a:ext cx="425003" cy="3443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30898" y="3401813"/>
              <a:ext cx="72597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nucleation</a:t>
              </a:r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2746340" y="1866900"/>
          <a:ext cx="31813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zione" r:id="rId3" imgW="2336760" imgH="482400" progId="Equation.3">
                  <p:embed/>
                </p:oleObj>
              </mc:Choice>
              <mc:Fallback>
                <p:oleObj name="Equazione" r:id="rId3" imgW="23367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6340" y="1866900"/>
                        <a:ext cx="318135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rrow: Right 52"/>
          <p:cNvSpPr/>
          <p:nvPr/>
        </p:nvSpPr>
        <p:spPr>
          <a:xfrm>
            <a:off x="6258377" y="2355728"/>
            <a:ext cx="1363878" cy="49416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9B9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2736815" y="2714877"/>
          <a:ext cx="32178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zione" r:id="rId5" imgW="2349360" imgH="482400" progId="Equation.3">
                  <p:embed/>
                </p:oleObj>
              </mc:Choice>
              <mc:Fallback>
                <p:oleObj name="Equazione" r:id="rId5" imgW="23493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6815" y="2714877"/>
                        <a:ext cx="3217862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7986713" y="1898650"/>
          <a:ext cx="374173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zione" r:id="rId7" imgW="1130040" imgH="431640" progId="Equation.3">
                  <p:embed/>
                </p:oleObj>
              </mc:Choice>
              <mc:Fallback>
                <p:oleObj name="Equazione" r:id="rId7" imgW="11300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86713" y="1898650"/>
                        <a:ext cx="3741737" cy="1430338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6288313" y="2878709"/>
          <a:ext cx="1343350" cy="34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zione" r:id="rId9" imgW="939600" imgH="241200" progId="Equation.3">
                  <p:embed/>
                </p:oleObj>
              </mc:Choice>
              <mc:Fallback>
                <p:oleObj name="Equazione" r:id="rId9" imgW="939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88313" y="2878709"/>
                        <a:ext cx="1343350" cy="344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6137916" y="2032527"/>
          <a:ext cx="1604800" cy="35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zione" r:id="rId11" imgW="1028520" imgH="228600" progId="Equation.3">
                  <p:embed/>
                </p:oleObj>
              </mc:Choice>
              <mc:Fallback>
                <p:oleObj name="Equazione" r:id="rId11" imgW="1028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37916" y="2032527"/>
                        <a:ext cx="1604800" cy="355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923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>
                <a:solidFill>
                  <a:srgbClr val="3366FF"/>
                </a:solidFill>
                <a:latin typeface="Calibri" panose="020F0502020204030204" pitchFamily="34" charset="0"/>
                <a:cs typeface="+mj-cs"/>
              </a:rPr>
              <a:t>PM thickness WLR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C7398E-DA4E-4F24-BF89-F27473263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" t="39065" r="18026" b="31929"/>
          <a:stretch/>
        </p:blipFill>
        <p:spPr>
          <a:xfrm>
            <a:off x="288759" y="1104178"/>
            <a:ext cx="7411454" cy="1491916"/>
          </a:xfrm>
          <a:prstGeom prst="rect">
            <a:avLst/>
          </a:prstGeom>
        </p:spPr>
      </p:pic>
      <p:pic>
        <p:nvPicPr>
          <p:cNvPr id="7169" name="Picture 1" descr="image002">
            <a:extLst>
              <a:ext uri="{FF2B5EF4-FFF2-40B4-BE49-F238E27FC236}">
                <a16:creationId xmlns="" xmlns:a16="http://schemas.microsoft.com/office/drawing/2014/main" id="{55980E26-2E92-427B-B047-8BEEF4A2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2511"/>
            <a:ext cx="434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image003">
            <a:extLst>
              <a:ext uri="{FF2B5EF4-FFF2-40B4-BE49-F238E27FC236}">
                <a16:creationId xmlns="" xmlns:a16="http://schemas.microsoft.com/office/drawing/2014/main" id="{6FF07605-F8C9-4550-B05A-6BDE48C4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05689"/>
            <a:ext cx="4305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AE1254-8806-4154-9C77-E15CD008DE22}"/>
              </a:ext>
            </a:extLst>
          </p:cNvPr>
          <p:cNvSpPr txBox="1"/>
          <p:nvPr/>
        </p:nvSpPr>
        <p:spPr>
          <a:xfrm>
            <a:off x="497307" y="2857499"/>
            <a:ext cx="6994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Data collected by WLR show a opposite thickness dependence</a:t>
            </a:r>
          </a:p>
          <a:p>
            <a:pPr marL="342900" indent="-342900">
              <a:buAutoNum type="arabicParenR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Normalization through the OR confirms the trend</a:t>
            </a:r>
          </a:p>
          <a:p>
            <a:pPr marL="342900" indent="-342900">
              <a:buAutoNum type="arabicParenR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Set knee clearly show a degradation with PM thickness potentially due to:</a:t>
            </a:r>
          </a:p>
          <a:p>
            <a:pPr marL="800100" lvl="1" indent="-342900">
              <a:buAutoNum type="arabicParenR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Unwanted CD effects</a:t>
            </a:r>
          </a:p>
          <a:p>
            <a:pPr marL="800100" lvl="1" indent="-342900">
              <a:buAutoNum type="arabicParenR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Enhanced segregation at higher thickness worsening the alloy set-ability</a:t>
            </a:r>
          </a:p>
          <a:p>
            <a:pPr marL="342900" indent="-342900">
              <a:buAutoNum type="arabicParenR"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Recommendation to evaluate those effect on final PM composition </a:t>
            </a:r>
          </a:p>
          <a:p>
            <a:pPr marL="800100" lvl="1" indent="-342900">
              <a:buAutoNum type="arabicParenR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83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FF52EE-B9DC-491D-8576-BD196B7A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IRST DTS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DDA46-5B2B-40AA-B30A-BBC30EC0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0B5AFB-117C-46EA-B643-5FA810A8A3CB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D291872-996C-4232-9ECB-CDD3DA0FB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D904593-1668-4B95-BA96-EF3EF43EDF4E}" type="slidenum">
              <a:rPr lang="en-US" smtClean="0"/>
              <a:pPr algn="l"/>
              <a:t>36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944237-3FEA-400C-BF30-768AC50033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Micron Confidential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1FC2EBB-F374-4DE7-BC23-37201D5C0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82166B5-106C-4C6F-BD0C-CC47A7AE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06" y="1749224"/>
            <a:ext cx="907672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8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0" dirty="0"/>
              <a:t>IRST projections based on S15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795" y="2011740"/>
            <a:ext cx="6064700" cy="993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6" y="1118937"/>
            <a:ext cx="5025250" cy="277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431" y="4441665"/>
            <a:ext cx="1164656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 Three S15C CD skew lot run in F2 (one S26 lot running in F4)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Cell area is calculated from STEM AVG PM CD from 2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CD skew lot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3) IRST almost projections follow expected TCAD sim trend (0.65X instead of 0.6X)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4) 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2 larger decrease not consistent with simulations is under segmentation (but it is confirmed on all the 3 lots)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FFB7DA-6CF6-4EDD-A745-4395C2F37E1F}"/>
              </a:ext>
            </a:extLst>
          </p:cNvPr>
          <p:cNvSpPr txBox="1"/>
          <p:nvPr/>
        </p:nvSpPr>
        <p:spPr>
          <a:xfrm>
            <a:off x="9339885" y="3714347"/>
            <a:ext cx="150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Lu</a:t>
            </a:r>
          </a:p>
        </p:txBody>
      </p:sp>
      <p:sp>
        <p:nvSpPr>
          <p:cNvPr id="7" name="Action Button: End 6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00" y="-43788"/>
            <a:ext cx="11919284" cy="838200"/>
          </a:xfrm>
        </p:spPr>
        <p:txBody>
          <a:bodyPr/>
          <a:lstStyle/>
          <a:p>
            <a:r>
              <a:rPr lang="en-US" sz="4600" b="0" dirty="0"/>
              <a:t>TCAD I3 current simulation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94" y="5181601"/>
            <a:ext cx="11248896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Ins="0" numCol="1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/>
              <a:t>Different scaling options considered, all lateral loss dominated</a:t>
            </a:r>
          </a:p>
          <a:p>
            <a:pPr marL="457200" indent="-457200">
              <a:buAutoNum type="arabicParenR" startAt="2"/>
            </a:pPr>
            <a:r>
              <a:rPr lang="en-US" sz="2000" dirty="0"/>
              <a:t>I3 decrease is almost independent from the scaling approach since it is dominated by lateral loss</a:t>
            </a:r>
          </a:p>
          <a:p>
            <a:pPr marL="457200" indent="-457200">
              <a:buAutoNum type="arabicParenR" startAt="2"/>
            </a:pPr>
            <a:r>
              <a:rPr lang="en-US" sz="2000" dirty="0"/>
              <a:t>Dependence from PM thickness is very weak: -0.35uA/nm</a:t>
            </a:r>
            <a:endParaRPr lang="en-US" sz="2000" dirty="0">
              <a:sym typeface="Wingdings" panose="05000000000000000000" pitchFamily="2" charset="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5FDF872-53A8-4780-BF55-F1C3D72687D0}"/>
              </a:ext>
            </a:extLst>
          </p:cNvPr>
          <p:cNvGrpSpPr/>
          <p:nvPr/>
        </p:nvGrpSpPr>
        <p:grpSpPr>
          <a:xfrm>
            <a:off x="574136" y="846221"/>
            <a:ext cx="7110033" cy="4271212"/>
            <a:chOff x="574136" y="958515"/>
            <a:chExt cx="7110033" cy="42712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76109B67-8037-4EBB-B31F-84E1B2CD7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136" y="958515"/>
              <a:ext cx="7110033" cy="408845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F146F2BE-6877-4930-8C93-9A740277CE22}"/>
                </a:ext>
              </a:extLst>
            </p:cNvPr>
            <p:cNvCxnSpPr>
              <a:cxnSpLocks/>
            </p:cNvCxnSpPr>
            <p:nvPr/>
          </p:nvCxnSpPr>
          <p:spPr>
            <a:xfrm>
              <a:off x="1925053" y="1459832"/>
              <a:ext cx="561473" cy="9464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609402F-4A35-4387-BF3E-3FF949170F14}"/>
                </a:ext>
              </a:extLst>
            </p:cNvPr>
            <p:cNvSpPr txBox="1"/>
            <p:nvPr/>
          </p:nvSpPr>
          <p:spPr>
            <a:xfrm>
              <a:off x="2205789" y="169309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0.6X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1CB9F84-6AB4-464D-8EE4-20506FD8229F}"/>
                </a:ext>
              </a:extLst>
            </p:cNvPr>
            <p:cNvSpPr/>
            <p:nvPr/>
          </p:nvSpPr>
          <p:spPr>
            <a:xfrm>
              <a:off x="2422358" y="2536017"/>
              <a:ext cx="5069305" cy="26937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FE08E0B-1F77-448A-A609-0AC85D4CEE2B}"/>
                </a:ext>
              </a:extLst>
            </p:cNvPr>
            <p:cNvSpPr txBox="1"/>
            <p:nvPr/>
          </p:nvSpPr>
          <p:spPr>
            <a:xfrm>
              <a:off x="4588042" y="2166685"/>
              <a:ext cx="264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Different scaling options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6EF2D2-921B-47BD-B69B-E9F95F9E815A}"/>
              </a:ext>
            </a:extLst>
          </p:cNvPr>
          <p:cNvSpPr txBox="1"/>
          <p:nvPr/>
        </p:nvSpPr>
        <p:spPr>
          <a:xfrm>
            <a:off x="8903368" y="2062428"/>
            <a:ext cx="240969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Electro-thermal simulation including ion motion effects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F0295F-BCF6-4E28-8C6D-604B0E7C5C4E}"/>
              </a:ext>
            </a:extLst>
          </p:cNvPr>
          <p:cNvSpPr txBox="1"/>
          <p:nvPr/>
        </p:nvSpPr>
        <p:spPr>
          <a:xfrm>
            <a:off x="9339885" y="3714347"/>
            <a:ext cx="19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aghetti</a:t>
            </a:r>
          </a:p>
        </p:txBody>
      </p:sp>
      <p:sp>
        <p:nvSpPr>
          <p:cNvPr id="16" name="Action Button: End 15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85" y="148558"/>
            <a:ext cx="11887200" cy="725738"/>
          </a:xfrm>
        </p:spPr>
        <p:txBody>
          <a:bodyPr>
            <a:noAutofit/>
          </a:bodyPr>
          <a:lstStyle/>
          <a:p>
            <a:r>
              <a:rPr lang="en-US" sz="4600" b="0" dirty="0">
                <a:solidFill>
                  <a:srgbClr val="3366FF"/>
                </a:solidFill>
              </a:rPr>
              <a:t>Design team write energy considerations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405" y="4382908"/>
            <a:ext cx="100853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vSUPPLY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* K1 +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Cwire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*K2 + C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vSUPPLY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(tile supply) redux helps energy.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IRST 10% reduction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buys us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vSUPPLY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margin 10.1V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- 9.3V = 0.8V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Reducing Array Via Resistance from (7k/6k/5k*1.6) 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500 ohms buys us 9.3V-8.8V = 0.5V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Need additional reduction in path resistance to reduce supply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or changes in Cell spec to get us to Goal.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26198" y="1094698"/>
          <a:ext cx="10487787" cy="2627836"/>
        </p:xfrm>
        <a:graphic>
          <a:graphicData uri="http://schemas.openxmlformats.org/drawingml/2006/table">
            <a:tbl>
              <a:tblPr/>
              <a:tblGrid>
                <a:gridCol w="1477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8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27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27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79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27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27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794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1689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829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4kX4k Quilt</a:t>
                      </a:r>
                      <a:b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Array VIA </a:t>
                      </a:r>
                      <a:b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Resistance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iRST</a:t>
                      </a: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Scaling Strategy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Post Cycle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 Cycle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vSUPPLY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TT/85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SS/85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TT/85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SS/85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simulated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iRST uA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iRST uA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iRST uA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iRST uA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hpvpp-hnwrite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RVIA=RWiSN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30s DTS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RVIA=RWiSN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IRST 10% reduction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RVIA=500 Ohm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IRST 10% reduction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limited)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RVIA=500 Ohm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IRST 16% reduction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4" marR="8554" marT="8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8554" marR="8554" marT="8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436507" y="2493736"/>
            <a:ext cx="783772" cy="1204756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7164" y="2493736"/>
            <a:ext cx="783772" cy="1204756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782300" y="2493736"/>
            <a:ext cx="0" cy="4499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782300" y="2943679"/>
            <a:ext cx="0" cy="4499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34315" y="2534041"/>
            <a:ext cx="14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IRST 10% red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4315" y="2970537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0099067" y="3674974"/>
            <a:ext cx="397483" cy="6051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14474" y="4218648"/>
            <a:ext cx="245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final target for DT</a:t>
            </a:r>
          </a:p>
        </p:txBody>
      </p:sp>
      <p:sp>
        <p:nvSpPr>
          <p:cNvPr id="22" name="Oval 21"/>
          <p:cNvSpPr/>
          <p:nvPr/>
        </p:nvSpPr>
        <p:spPr>
          <a:xfrm>
            <a:off x="9467850" y="3393622"/>
            <a:ext cx="704850" cy="304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3713" y="6137234"/>
            <a:ext cx="18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Balaji</a:t>
            </a:r>
          </a:p>
        </p:txBody>
      </p:sp>
      <p:sp>
        <p:nvSpPr>
          <p:cNvPr id="16" name="Action Button: End 15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7" name="Group 223"/>
          <p:cNvGraphicFramePr>
            <a:graphicFrameLocks noGrp="1"/>
          </p:cNvGraphicFramePr>
          <p:nvPr>
            <p:extLst/>
          </p:nvPr>
        </p:nvGraphicFramePr>
        <p:xfrm>
          <a:off x="404036" y="596899"/>
          <a:ext cx="11531288" cy="5463659"/>
        </p:xfrm>
        <a:graphic>
          <a:graphicData uri="http://schemas.openxmlformats.org/drawingml/2006/table">
            <a:tbl>
              <a:tblPr/>
              <a:tblGrid>
                <a:gridCol w="2720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6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388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5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Goal/Actual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Model/Knobs/Strategy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Results/Next Steps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06550" indent="-4064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764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55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55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WD capability to meet R2R 512 NW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Gap to Goal</a:t>
                      </a: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MTS0.0 (PM thickness 39 nm) 0.4X in capability</a:t>
                      </a:r>
                    </a:p>
                  </a:txBody>
                  <a:tcPr marR="91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Model/assumptions: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 to reduce heat lateral loss and promote heat evacuation from metals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20nm HP interface and bulk electrical/thermal properties assumed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Deck2deck polarity driven asymmetry same as S15/S26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Strategies: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Reduce PM thickness from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39nm to 32 nm,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0.8X as a first step (capability gains 0.4X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0.58X)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Thermal path optimization: Reduce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thickness of ~0.8X as well (0.58X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0.75X)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Thermal path optimization: a</a:t>
                      </a: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dditional improvement by alt-fill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Write-to-write inter pulse delay relaxation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63600" indent="-3429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82700" indent="-3048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5500" indent="-266700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Results: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Roadmap built based on TCAD sim results. No data or projections available at this point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Continue S36X module integration with reduced PM thickness to enable first WD assessment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PI/DE/CMP on paper work to evaluate possible TE/ME/BE thinning (-2/3 nm each)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Continue L0 exploration/screening of possible alt-filling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Continue TCAD work for proper cell design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3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needs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Array/design team to consider if additional product/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algo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strategy can be considered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support for alt-fill L0 screening (Kth optical measurements)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ww34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ww24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WIP</a:t>
                      </a:r>
                    </a:p>
                  </a:txBody>
                  <a:tcPr marL="45720" marR="457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600" name="Group 216"/>
          <p:cNvGraphicFramePr>
            <a:graphicFrameLocks noGrp="1"/>
          </p:cNvGraphicFramePr>
          <p:nvPr>
            <p:extLst/>
          </p:nvPr>
        </p:nvGraphicFramePr>
        <p:xfrm>
          <a:off x="404038" y="76200"/>
          <a:ext cx="11531286" cy="518048"/>
        </p:xfrm>
        <a:graphic>
          <a:graphicData uri="http://schemas.openxmlformats.org/drawingml/2006/table">
            <a:tbl>
              <a:tblPr/>
              <a:tblGrid>
                <a:gridCol w="6502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6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1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RWB: PM thickness vs. Thermal disturb</a:t>
                      </a:r>
                    </a:p>
                  </a:txBody>
                  <a:tcPr marL="91439" marR="91439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Owner: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AndreaR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/Bob/Aghetti/Agotti/Kiran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1.5</a:t>
                      </a:r>
                    </a:p>
                  </a:txBody>
                  <a:tcPr marL="91439" marR="91439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554515" y="6531429"/>
            <a:ext cx="3894667" cy="241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Intel / Micron Confidential</a:t>
            </a:r>
          </a:p>
        </p:txBody>
      </p:sp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0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E57DE0-7609-4DB7-9088-14A964A7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902" y="1175266"/>
            <a:ext cx="5444783" cy="3201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0" dirty="0"/>
              <a:t>Thermal disturb vs PM thickness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062" y="4603080"/>
            <a:ext cx="8238143" cy="1769715"/>
          </a:xfrm>
          <a:prstGeom prst="rect">
            <a:avLst/>
          </a:prstGeom>
          <a:noFill/>
          <a:ln w="19050">
            <a:noFill/>
          </a:ln>
        </p:spPr>
        <p:txBody>
          <a:bodyPr wrap="square" rIns="0" numCol="1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Shrinking all vertical thicknesses by 0.8X is enough to match S15 WD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Shrinking only PM thickness exponential improvement of WD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matching S15 WD requires ~0.55X reduction (~24nm PM thickness)</a:t>
            </a:r>
            <a:endParaRPr lang="en-US" sz="120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Proposal to move to 32nm to leverage programming window and then reduce other stack element thickness, E thickness (0.8X)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4983" y="1271518"/>
            <a:ext cx="3298339" cy="369332"/>
          </a:xfrm>
          <a:prstGeom prst="rect">
            <a:avLst/>
          </a:prstGeom>
          <a:noFill/>
          <a:ln w="19050">
            <a:noFill/>
          </a:ln>
        </p:spPr>
        <p:txBody>
          <a:bodyPr wrap="none" rIns="0" numCol="1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 OR in all the cases, 1.1X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F1D04C-69E7-4416-B07B-8F9D236C6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26" y="1175266"/>
            <a:ext cx="5683835" cy="32683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5FB115B0-F25C-44C7-A479-E0CC45726EE2}"/>
              </a:ext>
            </a:extLst>
          </p:cNvPr>
          <p:cNvCxnSpPr>
            <a:cxnSpLocks/>
          </p:cNvCxnSpPr>
          <p:nvPr/>
        </p:nvCxnSpPr>
        <p:spPr>
          <a:xfrm>
            <a:off x="7459579" y="2502568"/>
            <a:ext cx="1941095" cy="6577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249CE-05A6-4DDC-81FA-F018D9B35176}"/>
              </a:ext>
            </a:extLst>
          </p:cNvPr>
          <p:cNvSpPr txBox="1"/>
          <p:nvPr/>
        </p:nvSpPr>
        <p:spPr>
          <a:xfrm>
            <a:off x="7571186" y="3021795"/>
            <a:ext cx="1514197" cy="276999"/>
          </a:xfrm>
          <a:prstGeom prst="rect">
            <a:avLst/>
          </a:prstGeom>
          <a:noFill/>
          <a:ln w="19050">
            <a:noFill/>
          </a:ln>
        </p:spPr>
        <p:txBody>
          <a:bodyPr wrap="none" rIns="0" numCol="1" rtlCol="0">
            <a:spAutoFit/>
          </a:bodyPr>
          <a:lstStyle/>
          <a:p>
            <a:pPr marL="342900" indent="-342900"/>
            <a:r>
              <a:rPr lang="en-US" sz="1200" b="1" dirty="0"/>
              <a:t>PM thick. reduction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B473486-A951-452D-9312-8895CA40ED6D}"/>
              </a:ext>
            </a:extLst>
          </p:cNvPr>
          <p:cNvCxnSpPr>
            <a:cxnSpLocks/>
          </p:cNvCxnSpPr>
          <p:nvPr/>
        </p:nvCxnSpPr>
        <p:spPr>
          <a:xfrm flipH="1" flipV="1">
            <a:off x="8215952" y="2589420"/>
            <a:ext cx="1425354" cy="570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D6A62C-3293-497F-9D45-87AB3BB5F0B1}"/>
              </a:ext>
            </a:extLst>
          </p:cNvPr>
          <p:cNvSpPr txBox="1"/>
          <p:nvPr/>
        </p:nvSpPr>
        <p:spPr>
          <a:xfrm>
            <a:off x="8317629" y="2405590"/>
            <a:ext cx="1645643" cy="461665"/>
          </a:xfrm>
          <a:prstGeom prst="rect">
            <a:avLst/>
          </a:prstGeom>
          <a:noFill/>
          <a:ln w="19050">
            <a:noFill/>
          </a:ln>
        </p:spPr>
        <p:txBody>
          <a:bodyPr wrap="none" rIns="0" numCol="1" rtlCol="0">
            <a:spAutoFit/>
          </a:bodyPr>
          <a:lstStyle/>
          <a:p>
            <a:pPr marL="342900" indent="-342900"/>
            <a:r>
              <a:rPr lang="en-US" sz="1200" b="1" dirty="0"/>
              <a:t>Other stack elements</a:t>
            </a:r>
          </a:p>
          <a:p>
            <a:pPr marL="342900" indent="-342900" algn="ctr"/>
            <a:r>
              <a:rPr lang="en-US" sz="1200" b="1" dirty="0"/>
              <a:t>thinning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052AA2E-7E62-4539-A7A1-BF31E8936FC1}"/>
              </a:ext>
            </a:extLst>
          </p:cNvPr>
          <p:cNvSpPr txBox="1"/>
          <p:nvPr/>
        </p:nvSpPr>
        <p:spPr>
          <a:xfrm>
            <a:off x="381148" y="719381"/>
            <a:ext cx="19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aghetti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F2F269D-F2B7-48E7-B207-B41F3923A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974" y="4443621"/>
            <a:ext cx="2353870" cy="2311393"/>
          </a:xfrm>
          <a:prstGeom prst="rect">
            <a:avLst/>
          </a:prstGeom>
        </p:spPr>
      </p:pic>
      <p:sp>
        <p:nvSpPr>
          <p:cNvPr id="19" name="Action Button: End 18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1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ED64976-F7B6-46B9-99A5-CFBF26B09CB6}"/>
              </a:ext>
            </a:extLst>
          </p:cNvPr>
          <p:cNvSpPr txBox="1">
            <a:spLocks/>
          </p:cNvSpPr>
          <p:nvPr/>
        </p:nvSpPr>
        <p:spPr bwMode="auto">
          <a:xfrm>
            <a:off x="843616" y="62158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r>
              <a:rPr lang="en-US" sz="4600" b="0" kern="0" dirty="0"/>
              <a:t>Filling impact on WD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92D8741-15FA-4E17-8F59-55F4B9CAE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90" b="23648"/>
          <a:stretch/>
        </p:blipFill>
        <p:spPr>
          <a:xfrm>
            <a:off x="205200" y="990600"/>
            <a:ext cx="9179273" cy="409075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43A3422-F5B1-4F38-B6CC-980752DA4B8E}"/>
              </a:ext>
            </a:extLst>
          </p:cNvPr>
          <p:cNvSpPr/>
          <p:nvPr/>
        </p:nvSpPr>
        <p:spPr>
          <a:xfrm>
            <a:off x="455556" y="5261836"/>
            <a:ext cx="11736444" cy="149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5526" indent="-415526" defTabSz="1108070">
              <a:buFont typeface="Wingdings" panose="05000000000000000000" pitchFamily="2" charset="2"/>
              <a:buChar char="q"/>
            </a:pP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Alf-filling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material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investigation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on-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it-IT" sz="181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15526" indent="-415526" defTabSz="1108070">
              <a:buFont typeface="Wingdings" panose="05000000000000000000" pitchFamily="2" charset="2"/>
              <a:buChar char="q"/>
            </a:pP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Minor impact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expected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on IRST</a:t>
            </a:r>
          </a:p>
          <a:p>
            <a:pPr marL="415526" indent="-415526" defTabSz="1108070">
              <a:buFont typeface="Wingdings" panose="05000000000000000000" pitchFamily="2" charset="2"/>
              <a:buChar char="q"/>
            </a:pP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Evolution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filling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thermal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parameter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to be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considered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for L0 screening</a:t>
            </a:r>
          </a:p>
          <a:p>
            <a:pPr marL="415526" indent="-415526" defTabSz="1108070">
              <a:buFont typeface="Wingdings" panose="05000000000000000000" pitchFamily="2" charset="2"/>
              <a:buChar char="q"/>
            </a:pP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Need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optical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bench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for film and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interface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Kth</a:t>
            </a:r>
            <a:r>
              <a:rPr lang="it-IT" sz="181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18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characterizations</a:t>
            </a:r>
            <a:endParaRPr lang="it-IT" sz="181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15526" indent="-415526" defTabSz="1108070">
              <a:buFont typeface="Wingdings" panose="05000000000000000000" pitchFamily="2" charset="2"/>
              <a:buChar char="q"/>
            </a:pPr>
            <a:endParaRPr lang="en-US" sz="181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7DD5B40-BC5F-413E-AFEA-D283F2C7AD2B}"/>
              </a:ext>
            </a:extLst>
          </p:cNvPr>
          <p:cNvSpPr txBox="1"/>
          <p:nvPr/>
        </p:nvSpPr>
        <p:spPr>
          <a:xfrm>
            <a:off x="9858189" y="6007393"/>
            <a:ext cx="19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aghetti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4F4C18E-59E3-4F84-A918-7CC65C1A9DCC}"/>
              </a:ext>
            </a:extLst>
          </p:cNvPr>
          <p:cNvSpPr/>
          <p:nvPr/>
        </p:nvSpPr>
        <p:spPr>
          <a:xfrm>
            <a:off x="9586404" y="2497367"/>
            <a:ext cx="2502568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108070"/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Unbalance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between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2</a:t>
            </a:r>
            <a:r>
              <a:rPr lang="it-IT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nd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cut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and 1</a:t>
            </a:r>
            <a:r>
              <a:rPr lang="it-IT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cut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showing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most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favorable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cell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operating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condition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(k</a:t>
            </a:r>
            <a:r>
              <a:rPr lang="it-IT" sz="160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th,2nd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&gt;&gt; k</a:t>
            </a:r>
            <a:r>
              <a:rPr lang="it-IT" sz="160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th,1st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Action Button: End 6">
            <a:hlinkClick r:id="" action="ppaction://hlinkshowjump?jump=firstslide" highlightClick="1"/>
          </p:cNvPr>
          <p:cNvSpPr/>
          <p:nvPr/>
        </p:nvSpPr>
        <p:spPr>
          <a:xfrm>
            <a:off x="6400800" y="6446158"/>
            <a:ext cx="381000" cy="32657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812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mory Switching Characterization.pptx" id="{6D49997A-1422-4ABC-B8BF-43725C2A995E}" vid="{75308760-E40B-45C4-A36F-0E2114E05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0b7a245-a7c3-4504-88b2-cf85318e6b7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3DXP_V3</Template>
  <TotalTime>234</TotalTime>
  <Words>4503</Words>
  <Application>Microsoft Office PowerPoint</Application>
  <PresentationFormat>Widescreen</PresentationFormat>
  <Paragraphs>1018</Paragraphs>
  <Slides>36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Arial Narrow</vt:lpstr>
      <vt:lpstr>Calibri</vt:lpstr>
      <vt:lpstr>Neo Sans Intel</vt:lpstr>
      <vt:lpstr>Neo Sans Intel Medium</vt:lpstr>
      <vt:lpstr>Segoe UI</vt:lpstr>
      <vt:lpstr>Segoe UI Semibold</vt:lpstr>
      <vt:lpstr>Symbol</vt:lpstr>
      <vt:lpstr>Tahoma</vt:lpstr>
      <vt:lpstr>Times New Roman</vt:lpstr>
      <vt:lpstr>Wingdings</vt:lpstr>
      <vt:lpstr>blank</vt:lpstr>
      <vt:lpstr>Equazione</vt:lpstr>
      <vt:lpstr>PowerPoint Presentation</vt:lpstr>
      <vt:lpstr>PowerPoint Presentation</vt:lpstr>
      <vt:lpstr>PowerPoint Presentation</vt:lpstr>
      <vt:lpstr>IRST projections based on S15</vt:lpstr>
      <vt:lpstr>TCAD I3 current simulation</vt:lpstr>
      <vt:lpstr>Design team write energy considerations</vt:lpstr>
      <vt:lpstr>PowerPoint Presentation</vt:lpstr>
      <vt:lpstr>Thermal disturb vs PM thickness</vt:lpstr>
      <vt:lpstr>PowerPoint Presentation</vt:lpstr>
      <vt:lpstr>WD dependence from inter pulse delay</vt:lpstr>
      <vt:lpstr>PowerPoint Presentation</vt:lpstr>
      <vt:lpstr>PowerPoint Presentation</vt:lpstr>
      <vt:lpstr>Window vs set-ability scaling</vt:lpstr>
      <vt:lpstr>PowerPoint Presentation</vt:lpstr>
      <vt:lpstr>PowerPoint Presentation</vt:lpstr>
      <vt:lpstr>tsense Impact</vt:lpstr>
      <vt:lpstr>PowerPoint Presentation</vt:lpstr>
      <vt:lpstr>Tnuc with “Stem Correction”</vt:lpstr>
      <vt:lpstr>tnuc vs Dimension Scaling – Expectations</vt:lpstr>
      <vt:lpstr>Transfer Function vs Dimension Scaling</vt:lpstr>
      <vt:lpstr>PowerPoint Presentation</vt:lpstr>
      <vt:lpstr>S15C Memory Effect Metrics</vt:lpstr>
      <vt:lpstr>PowerPoint Presentation</vt:lpstr>
      <vt:lpstr>ISSR Impact</vt:lpstr>
      <vt:lpstr>PowerPoint Presentation</vt:lpstr>
      <vt:lpstr>PowerPoint Presentation</vt:lpstr>
      <vt:lpstr>30s VDM Projection</vt:lpstr>
      <vt:lpstr>VDM Evolution and Variability</vt:lpstr>
      <vt:lpstr>Back up</vt:lpstr>
      <vt:lpstr>Nucleation as random process</vt:lpstr>
      <vt:lpstr>Nucleation Rate overview</vt:lpstr>
      <vt:lpstr>Cell by cell KN fluctuations</vt:lpstr>
      <vt:lpstr>30s Tseed: same spreading of 10s, just volume scaling</vt:lpstr>
      <vt:lpstr>30s Tseed: heterogenous nucleation</vt:lpstr>
      <vt:lpstr>PM thickness WLR data</vt:lpstr>
      <vt:lpstr>IRST DTS summary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50</cp:revision>
  <dcterms:created xsi:type="dcterms:W3CDTF">2018-05-14T23:27:53Z</dcterms:created>
  <dcterms:modified xsi:type="dcterms:W3CDTF">2018-05-16T13:57:38Z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cb8a3879-0454-421d-82b8-d0efae523537</vt:lpwstr>
  </property>
  <property fmtid="{D5CDD505-2E9C-101B-9397-08002B2CF9AE}" pid="4" name="CTP_TimeStamp">
    <vt:lpwstr>2018-05-16 13:56:44Z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