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  <p:sldMasterId id="2147483690" r:id="rId5"/>
    <p:sldMasterId id="2147483707" r:id="rId6"/>
  </p:sldMasterIdLst>
  <p:notesMasterIdLst>
    <p:notesMasterId r:id="rId20"/>
  </p:notesMasterIdLst>
  <p:sldIdLst>
    <p:sldId id="347" r:id="rId7"/>
    <p:sldId id="354" r:id="rId8"/>
    <p:sldId id="352" r:id="rId9"/>
    <p:sldId id="346" r:id="rId10"/>
    <p:sldId id="303" r:id="rId11"/>
    <p:sldId id="349" r:id="rId12"/>
    <p:sldId id="350" r:id="rId13"/>
    <p:sldId id="353" r:id="rId14"/>
    <p:sldId id="351" r:id="rId15"/>
    <p:sldId id="340" r:id="rId16"/>
    <p:sldId id="313" r:id="rId17"/>
    <p:sldId id="290" r:id="rId18"/>
    <p:sldId id="345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9AFF"/>
    <a:srgbClr val="000000"/>
    <a:srgbClr val="FFFFFF"/>
    <a:srgbClr val="FF993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4660"/>
  </p:normalViewPr>
  <p:slideViewPr>
    <p:cSldViewPr>
      <p:cViewPr varScale="1">
        <p:scale>
          <a:sx n="105" d="100"/>
          <a:sy n="105" d="100"/>
        </p:scale>
        <p:origin x="164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AB6EF-04D0-47EC-BE4E-AD98E9FBF417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64E68-A6F6-4B81-9B46-8D4A2C16D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5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64E68-A6F6-4B81-9B46-8D4A2C16D7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83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14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630D8-71F9-402B-8863-B91DC49D78B8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116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GTECN V4 =&gt; VDM3 drift +18mV/+48mV (from SET VT +85/118mV)</a:t>
            </a:r>
            <a:r>
              <a:rPr lang="en-US" baseline="0" dirty="0" smtClean="0"/>
              <a:t> on 2D0/2D1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630D8-71F9-402B-8863-B91DC49D78B8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602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565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Tail formation in 2D0 post C2C TD has been shown in some MECN1.1 lots and is being monitored and segmented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307DA-BD4B-4BD5-ACA8-7440FD4F55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3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4787"/>
            <a:ext cx="7772400" cy="759619"/>
          </a:xfrm>
        </p:spPr>
        <p:txBody>
          <a:bodyPr/>
          <a:lstStyle>
            <a:lvl1pPr>
              <a:defRPr sz="49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28703"/>
            <a:ext cx="6400800" cy="40005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0" b="1"/>
            </a:lvl1pPr>
            <a:lvl2pPr marL="0" indent="0" algn="ctr">
              <a:buNone/>
              <a:defRPr sz="3900" baseline="30000"/>
            </a:lvl2pPr>
            <a:lvl3pPr marL="1108016" indent="0" algn="ctr">
              <a:buNone/>
              <a:defRPr/>
            </a:lvl3pPr>
            <a:lvl4pPr marL="1662023" indent="0" algn="ctr">
              <a:buNone/>
              <a:defRPr/>
            </a:lvl4pPr>
            <a:lvl5pPr marL="2216029" indent="0" algn="ctr">
              <a:buNone/>
              <a:defRPr/>
            </a:lvl5pPr>
            <a:lvl6pPr marL="2770037" indent="0" algn="ctr">
              <a:buNone/>
              <a:defRPr/>
            </a:lvl6pPr>
            <a:lvl7pPr marL="3324044" indent="0" algn="ctr">
              <a:buNone/>
              <a:defRPr/>
            </a:lvl7pPr>
            <a:lvl8pPr marL="3878051" indent="0" algn="ctr">
              <a:buNone/>
              <a:defRPr/>
            </a:lvl8pPr>
            <a:lvl9pPr marL="4432058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85800" y="1600200"/>
            <a:ext cx="77724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4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90"/>
            <a:ext cx="3008313" cy="8715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04791"/>
            <a:ext cx="5111750" cy="438983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700"/>
            </a:lvl1pPr>
            <a:lvl2pPr marL="554007" indent="0">
              <a:buNone/>
              <a:defRPr sz="1400"/>
            </a:lvl2pPr>
            <a:lvl3pPr marL="1108016" indent="0">
              <a:buNone/>
              <a:defRPr sz="1200"/>
            </a:lvl3pPr>
            <a:lvl4pPr marL="1662023" indent="0">
              <a:buNone/>
              <a:defRPr sz="1100"/>
            </a:lvl4pPr>
            <a:lvl5pPr marL="2216029" indent="0">
              <a:buNone/>
              <a:defRPr sz="1100"/>
            </a:lvl5pPr>
            <a:lvl6pPr marL="2770037" indent="0">
              <a:buNone/>
              <a:defRPr sz="1100"/>
            </a:lvl6pPr>
            <a:lvl7pPr marL="3324044" indent="0">
              <a:buNone/>
              <a:defRPr sz="1100"/>
            </a:lvl7pPr>
            <a:lvl8pPr marL="3878051" indent="0">
              <a:buNone/>
              <a:defRPr sz="1100"/>
            </a:lvl8pPr>
            <a:lvl9pPr marL="4432058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735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3600454"/>
            <a:ext cx="5486400" cy="42505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</p:spPr>
        <p:txBody>
          <a:bodyPr/>
          <a:lstStyle>
            <a:lvl1pPr marL="0" indent="0">
              <a:buNone/>
              <a:defRPr sz="3900"/>
            </a:lvl1pPr>
            <a:lvl2pPr marL="554007" indent="0">
              <a:buNone/>
              <a:defRPr sz="3400"/>
            </a:lvl2pPr>
            <a:lvl3pPr marL="1108016" indent="0">
              <a:buNone/>
              <a:defRPr sz="2900"/>
            </a:lvl3pPr>
            <a:lvl4pPr marL="1662023" indent="0">
              <a:buNone/>
              <a:defRPr sz="2400"/>
            </a:lvl4pPr>
            <a:lvl5pPr marL="2216029" indent="0">
              <a:buNone/>
              <a:defRPr sz="2400"/>
            </a:lvl5pPr>
            <a:lvl6pPr marL="2770037" indent="0">
              <a:buNone/>
              <a:defRPr sz="2400"/>
            </a:lvl6pPr>
            <a:lvl7pPr marL="3324044" indent="0">
              <a:buNone/>
              <a:defRPr sz="2400"/>
            </a:lvl7pPr>
            <a:lvl8pPr marL="3878051" indent="0">
              <a:buNone/>
              <a:defRPr sz="2400"/>
            </a:lvl8pPr>
            <a:lvl9pPr marL="4432058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4025508"/>
            <a:ext cx="5486400" cy="603647"/>
          </a:xfrm>
        </p:spPr>
        <p:txBody>
          <a:bodyPr/>
          <a:lstStyle>
            <a:lvl1pPr marL="0" indent="0">
              <a:buNone/>
              <a:defRPr sz="1700"/>
            </a:lvl1pPr>
            <a:lvl2pPr marL="554007" indent="0">
              <a:buNone/>
              <a:defRPr sz="1400"/>
            </a:lvl2pPr>
            <a:lvl3pPr marL="1108016" indent="0">
              <a:buNone/>
              <a:defRPr sz="1200"/>
            </a:lvl3pPr>
            <a:lvl4pPr marL="1662023" indent="0">
              <a:buNone/>
              <a:defRPr sz="1100"/>
            </a:lvl4pPr>
            <a:lvl5pPr marL="2216029" indent="0">
              <a:buNone/>
              <a:defRPr sz="1100"/>
            </a:lvl5pPr>
            <a:lvl6pPr marL="2770037" indent="0">
              <a:buNone/>
              <a:defRPr sz="1100"/>
            </a:lvl6pPr>
            <a:lvl7pPr marL="3324044" indent="0">
              <a:buNone/>
              <a:defRPr sz="1100"/>
            </a:lvl7pPr>
            <a:lvl8pPr marL="3878051" indent="0">
              <a:buNone/>
              <a:defRPr sz="1100"/>
            </a:lvl8pPr>
            <a:lvl9pPr marL="4432058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105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23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14299"/>
            <a:ext cx="1943100" cy="445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14299"/>
            <a:ext cx="5676900" cy="445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68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82" y="3"/>
            <a:ext cx="7781927" cy="699235"/>
          </a:xfrm>
        </p:spPr>
        <p:txBody>
          <a:bodyPr bIns="45718" anchor="b">
            <a:normAutofit/>
          </a:bodyPr>
          <a:lstStyle>
            <a:lvl1pPr algn="l" defTabSz="1219049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686482" y="653774"/>
            <a:ext cx="7781927" cy="448425"/>
          </a:xfrm>
        </p:spPr>
        <p:txBody>
          <a:bodyPr tIns="45718">
            <a:noAutofit/>
          </a:bodyPr>
          <a:lstStyle>
            <a:lvl1pPr marL="0" indent="0" algn="l" defTabSz="1219049" rtl="0" eaLnBrk="1" latinLnBrk="0" hangingPunct="1">
              <a:buNone/>
              <a:defRPr lang="en-US" sz="2000" b="0" kern="1200" cap="all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238" y="4772363"/>
            <a:ext cx="205740" cy="171450"/>
          </a:xfrm>
          <a:prstGeom prst="rect">
            <a:avLst/>
          </a:prstGeom>
          <a:noFill/>
        </p:spPr>
        <p:txBody>
          <a:bodyPr lIns="91436" tIns="45718" rIns="91436" bIns="45718"/>
          <a:lstStyle>
            <a:lvl1pPr algn="ctr">
              <a:defRPr lang="en-US" sz="1100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 defTabSz="1108106"/>
            <a:fld id="{0D904593-1668-4B95-BA96-EF3EF43EDF4E}" type="slidenum">
              <a:rPr lang="en-US" smtClean="0">
                <a:solidFill>
                  <a:srgbClr val="000000"/>
                </a:solidFill>
              </a:rPr>
              <a:pPr algn="l" defTabSz="1108106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03959" y="3666172"/>
            <a:ext cx="1027005" cy="1477328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 defTabSz="1108106"/>
            <a:r>
              <a:rPr lang="en-US" sz="12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Only</a:t>
            </a:r>
          </a:p>
          <a:p>
            <a:pPr algn="r" defTabSz="1108106"/>
            <a:r>
              <a:rPr lang="en-US" sz="12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Includes only the title and subtitle, with a large open space in the middle of the slide.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257300" y="4"/>
            <a:ext cx="1079897" cy="2083442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</a:defRPr>
            </a:lvl1pPr>
            <a:lvl2pPr marL="231764" indent="-231764" algn="l">
              <a:buFont typeface="+mj-lt"/>
              <a:buAutoNum type="arabicPeriod"/>
              <a:defRPr sz="11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465549" y="4772363"/>
            <a:ext cx="1011555" cy="1714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1100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defTabSz="1108106"/>
            <a:fld id="{DD0B5AFB-117C-46EA-B643-5FA810A8A3CB}" type="datetime4">
              <a:rPr lang="en-US" smtClean="0">
                <a:solidFill>
                  <a:srgbClr val="000000"/>
                </a:solidFill>
              </a:rPr>
              <a:pPr defTabSz="1108106"/>
              <a:t>October 17, 2017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3478413" y="4772363"/>
            <a:ext cx="1047750" cy="1714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defTabSz="1108106"/>
            <a:r>
              <a:rPr lang="en-US" smtClean="0">
                <a:solidFill>
                  <a:srgbClr val="000000"/>
                </a:solidFill>
              </a:rPr>
              <a:t>|  Micron Confidential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05166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1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82" y="3"/>
            <a:ext cx="7781927" cy="699235"/>
          </a:xfrm>
        </p:spPr>
        <p:txBody>
          <a:bodyPr bIns="45718" anchor="b">
            <a:normAutofit/>
          </a:bodyPr>
          <a:lstStyle>
            <a:lvl1pPr algn="l" defTabSz="1219049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686482" y="653774"/>
            <a:ext cx="7781927" cy="448425"/>
          </a:xfrm>
        </p:spPr>
        <p:txBody>
          <a:bodyPr tIns="45718">
            <a:noAutofit/>
          </a:bodyPr>
          <a:lstStyle>
            <a:lvl1pPr marL="0" indent="0" algn="l" defTabSz="1219049" rtl="0" eaLnBrk="1" latinLnBrk="0" hangingPunct="1">
              <a:buNone/>
              <a:defRPr lang="en-US" sz="2000" b="0" kern="1200" cap="all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238" y="4772363"/>
            <a:ext cx="205740" cy="171450"/>
          </a:xfrm>
          <a:prstGeom prst="rect">
            <a:avLst/>
          </a:prstGeom>
          <a:noFill/>
        </p:spPr>
        <p:txBody>
          <a:bodyPr lIns="91436" tIns="45718" rIns="91436" bIns="45718"/>
          <a:lstStyle>
            <a:lvl1pPr algn="ctr">
              <a:defRPr lang="en-US" sz="1100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 defTabSz="1108106"/>
            <a:fld id="{0D904593-1668-4B95-BA96-EF3EF43EDF4E}" type="slidenum">
              <a:rPr lang="en-US" smtClean="0">
                <a:solidFill>
                  <a:srgbClr val="000000"/>
                </a:solidFill>
              </a:rPr>
              <a:pPr algn="l" defTabSz="1108106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03959" y="3666172"/>
            <a:ext cx="1027005" cy="1477328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 defTabSz="1108106"/>
            <a:r>
              <a:rPr lang="en-US" sz="12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Only</a:t>
            </a:r>
          </a:p>
          <a:p>
            <a:pPr algn="r" defTabSz="1108106"/>
            <a:r>
              <a:rPr lang="en-US" sz="12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Includes only the title and subtitle, with a large open space in the middle of the slide.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257300" y="4"/>
            <a:ext cx="1079897" cy="2083442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</a:defRPr>
            </a:lvl1pPr>
            <a:lvl2pPr marL="231764" indent="-231764" algn="l">
              <a:buFont typeface="+mj-lt"/>
              <a:buAutoNum type="arabicPeriod"/>
              <a:defRPr sz="11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465549" y="4772363"/>
            <a:ext cx="1011555" cy="1714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1100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defTabSz="1108106"/>
            <a:fld id="{DD0B5AFB-117C-46EA-B643-5FA810A8A3CB}" type="datetime4">
              <a:rPr lang="en-US" smtClean="0">
                <a:solidFill>
                  <a:srgbClr val="000000"/>
                </a:solidFill>
              </a:rPr>
              <a:pPr defTabSz="1108106"/>
              <a:t>October 17, 2017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3478413" y="4772363"/>
            <a:ext cx="1047750" cy="1714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defTabSz="1108106"/>
            <a:r>
              <a:rPr lang="en-US" smtClean="0">
                <a:solidFill>
                  <a:srgbClr val="000000"/>
                </a:solidFill>
              </a:rPr>
              <a:t>|  Micron Confidential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1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1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/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82" y="3"/>
            <a:ext cx="7781927" cy="699235"/>
          </a:xfrm>
        </p:spPr>
        <p:txBody>
          <a:bodyPr bIns="45718" anchor="b">
            <a:normAutofit/>
          </a:bodyPr>
          <a:lstStyle>
            <a:lvl1pPr algn="l" defTabSz="1219049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479" y="1397203"/>
            <a:ext cx="7781928" cy="3116924"/>
          </a:xfrm>
        </p:spPr>
        <p:txBody>
          <a:bodyPr>
            <a:noAutofit/>
          </a:bodyPr>
          <a:lstStyle>
            <a:lvl1pPr marL="228588" indent="-228588">
              <a:spcBef>
                <a:spcPts val="1600"/>
              </a:spcBef>
              <a:spcAft>
                <a:spcPts val="800"/>
              </a:spcAft>
              <a:tabLst/>
              <a:defRPr sz="2400">
                <a:solidFill>
                  <a:schemeClr val="tx1"/>
                </a:solidFill>
              </a:defRPr>
            </a:lvl1pPr>
            <a:lvl2pPr marL="571472" indent="-261926">
              <a:spcBef>
                <a:spcPts val="0"/>
              </a:spcBef>
              <a:spcAft>
                <a:spcPts val="800"/>
              </a:spcAft>
              <a:defRPr sz="2000">
                <a:solidFill>
                  <a:schemeClr val="tx1"/>
                </a:solidFill>
              </a:defRPr>
            </a:lvl2pPr>
            <a:lvl3pPr marL="800060" indent="-228588">
              <a:spcBef>
                <a:spcPts val="0"/>
              </a:spcBef>
              <a:spcAft>
                <a:spcPts val="800"/>
              </a:spcAft>
              <a:defRPr sz="18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686482" y="653774"/>
            <a:ext cx="7781927" cy="448425"/>
          </a:xfrm>
        </p:spPr>
        <p:txBody>
          <a:bodyPr tIns="45718">
            <a:noAutofit/>
          </a:bodyPr>
          <a:lstStyle>
            <a:lvl1pPr marL="0" indent="0" algn="l" defTabSz="1219049" rtl="0" eaLnBrk="1" latinLnBrk="0" hangingPunct="1">
              <a:buNone/>
              <a:defRPr lang="en-US" sz="2000" b="0" kern="1200" cap="all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238" y="4772363"/>
            <a:ext cx="205740" cy="171450"/>
          </a:xfrm>
          <a:prstGeom prst="rect">
            <a:avLst/>
          </a:prstGeom>
          <a:noFill/>
        </p:spPr>
        <p:txBody>
          <a:bodyPr lIns="91436" tIns="45718" rIns="91436" bIns="45718"/>
          <a:lstStyle>
            <a:lvl1pPr algn="ctr">
              <a:defRPr lang="en-US" sz="1100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 defTabSz="1108106"/>
            <a:fld id="{0D904593-1668-4B95-BA96-EF3EF43EDF4E}" type="slidenum">
              <a:rPr lang="en-US" smtClean="0">
                <a:solidFill>
                  <a:srgbClr val="000000"/>
                </a:solidFill>
              </a:rPr>
              <a:pPr algn="l" defTabSz="1108106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226819" y="3481510"/>
            <a:ext cx="1049865" cy="166199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 defTabSz="1108106"/>
            <a:r>
              <a:rPr lang="en-US" sz="12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Title/Subtitle </a:t>
            </a:r>
            <a:br>
              <a:rPr lang="en-US" sz="12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Content</a:t>
            </a:r>
          </a:p>
          <a:p>
            <a:pPr algn="r" defTabSz="1108106"/>
            <a:r>
              <a:rPr lang="en-US" sz="12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Identical to main layout but includes the addition of a subtitle directly below the title.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257300" y="4"/>
            <a:ext cx="1079897" cy="2083442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</a:defRPr>
            </a:lvl1pPr>
            <a:lvl2pPr marL="231764" indent="-231764" algn="l">
              <a:buFont typeface="+mj-lt"/>
              <a:buAutoNum type="arabicPeriod"/>
              <a:defRPr sz="11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465549" y="4772363"/>
            <a:ext cx="1011555" cy="1714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1100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defTabSz="1108106"/>
            <a:fld id="{DD0B5AFB-117C-46EA-B643-5FA810A8A3CB}" type="datetime4">
              <a:rPr lang="en-US" smtClean="0">
                <a:solidFill>
                  <a:srgbClr val="000000"/>
                </a:solidFill>
              </a:rPr>
              <a:pPr defTabSz="1108106"/>
              <a:t>October 17, 2017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3478413" y="4772363"/>
            <a:ext cx="1047750" cy="1714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defTabSz="1108106"/>
            <a:r>
              <a:rPr lang="en-US" smtClean="0">
                <a:solidFill>
                  <a:srgbClr val="000000"/>
                </a:solidFill>
              </a:rPr>
              <a:t>|  Micron Confidential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6252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15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4786"/>
            <a:ext cx="7772400" cy="75961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28702"/>
            <a:ext cx="6400800" cy="40005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200" b="1"/>
            </a:lvl1pPr>
            <a:lvl2pPr marL="0" indent="0" algn="ctr">
              <a:buNone/>
              <a:defRPr sz="2900" baseline="30000"/>
            </a:lvl2pPr>
            <a:lvl3pPr marL="831053" indent="0" algn="ctr">
              <a:buNone/>
              <a:defRPr/>
            </a:lvl3pPr>
            <a:lvl4pPr marL="1246579" indent="0" algn="ctr">
              <a:buNone/>
              <a:defRPr/>
            </a:lvl4pPr>
            <a:lvl5pPr marL="1662105" indent="0" algn="ctr">
              <a:buNone/>
              <a:defRPr/>
            </a:lvl5pPr>
            <a:lvl6pPr marL="2077631" indent="0" algn="ctr">
              <a:buNone/>
              <a:defRPr/>
            </a:lvl6pPr>
            <a:lvl7pPr marL="2493158" indent="0" algn="ctr">
              <a:buNone/>
              <a:defRPr/>
            </a:lvl7pPr>
            <a:lvl8pPr marL="2908684" indent="0" algn="ctr">
              <a:buNone/>
              <a:defRPr/>
            </a:lvl8pPr>
            <a:lvl9pPr marL="332421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85800" y="1600200"/>
            <a:ext cx="77724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49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38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90055" y="582248"/>
            <a:ext cx="8153400" cy="23708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831121" fontAlgn="t"/>
            <a:r>
              <a:rPr lang="en-US" sz="1100" b="1" u="sng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900" i="1" dirty="0">
                <a:solidFill>
                  <a:srgbClr val="FFFFFF">
                    <a:lumMod val="65000"/>
                  </a:srgbClr>
                </a:solidFill>
                <a:latin typeface="Calibri" pitchFamily="34" charset="0"/>
                <a:cs typeface="Calibri" pitchFamily="34" charset="0"/>
              </a:rPr>
              <a:t>1-Assumption 2-Symptom 3-Speculation with limited data 4-Segmentation 5-ID’d 6-Containment deployed 7-Root cause validated</a:t>
            </a:r>
            <a:endParaRPr lang="en-US" sz="11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273" y="47046"/>
            <a:ext cx="7412182" cy="342900"/>
          </a:xfrm>
        </p:spPr>
        <p:txBody>
          <a:bodyPr/>
          <a:lstStyle>
            <a:lvl1pPr algn="l">
              <a:defRPr sz="25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0055" y="389946"/>
            <a:ext cx="6400800" cy="23708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831121" fontAlgn="t"/>
            <a:r>
              <a:rPr lang="en-US" sz="1100" b="1" u="sng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Risk:</a:t>
            </a: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1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900" i="1" dirty="0">
                <a:solidFill>
                  <a:srgbClr val="FFFFFF">
                    <a:lumMod val="65000"/>
                  </a:srgbClr>
                </a:solidFill>
                <a:latin typeface="Calibri" pitchFamily="34" charset="0"/>
                <a:cs typeface="Calibri" pitchFamily="34" charset="0"/>
              </a:rPr>
              <a:t>1-Showstopper 1.5-High Risk/No Data 2-High Risk 2.5-No Data 3-Med Risk 4-Low risk 5-cert.</a:t>
            </a:r>
            <a:endParaRPr lang="en-US" sz="11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568037" y="424900"/>
            <a:ext cx="609600" cy="17984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1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2900" baseline="30000"/>
            </a:lvl2pPr>
            <a:lvl3pPr marL="831053" indent="0" algn="ctr">
              <a:buNone/>
              <a:defRPr/>
            </a:lvl3pPr>
            <a:lvl4pPr marL="1246579" indent="0" algn="ctr">
              <a:buNone/>
              <a:defRPr/>
            </a:lvl4pPr>
            <a:lvl5pPr marL="1662105" indent="0" algn="ctr">
              <a:buNone/>
              <a:defRPr/>
            </a:lvl5pPr>
            <a:lvl6pPr marL="2077631" indent="0" algn="ctr">
              <a:buNone/>
              <a:defRPr/>
            </a:lvl6pPr>
            <a:lvl7pPr marL="2493158" indent="0" algn="ctr">
              <a:buNone/>
              <a:defRPr/>
            </a:lvl7pPr>
            <a:lvl8pPr marL="2908684" indent="0" algn="ctr">
              <a:buNone/>
              <a:defRPr/>
            </a:lvl8pPr>
            <a:lvl9pPr marL="332421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568037" y="582248"/>
            <a:ext cx="609600" cy="183564"/>
          </a:xfrm>
        </p:spPr>
        <p:txBody>
          <a:bodyPr anchor="t" anchorCtr="0"/>
          <a:lstStyle>
            <a:lvl1pPr marL="0" indent="0" algn="l">
              <a:buNone/>
              <a:defRPr sz="1100" b="1" baseline="0">
                <a:solidFill>
                  <a:srgbClr val="FF0000"/>
                </a:solidFill>
              </a:defRPr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239002" y="430251"/>
            <a:ext cx="1826559" cy="211442"/>
          </a:xfrm>
        </p:spPr>
        <p:txBody>
          <a:bodyPr anchor="b"/>
          <a:lstStyle>
            <a:lvl1pPr marL="0" indent="0" algn="r">
              <a:buNone/>
              <a:defRPr sz="1100" b="1" baseline="0">
                <a:solidFill>
                  <a:schemeClr val="accent2"/>
                </a:solidFill>
              </a:defRPr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204363" y="9381"/>
            <a:ext cx="1870364" cy="40491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 defTabSz="831121"/>
            <a:r>
              <a:rPr lang="en-US" sz="1100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 defTabSz="831121"/>
            <a:r>
              <a:rPr lang="en-US" sz="1100" dirty="0" err="1">
                <a:solidFill>
                  <a:srgbClr val="0066FF"/>
                </a:solidFill>
                <a:latin typeface="Neo Sans Intel Medium" pitchFamily="34" charset="0"/>
              </a:rPr>
              <a:t>SxP</a:t>
            </a:r>
            <a:r>
              <a:rPr lang="en-US" sz="1100" dirty="0">
                <a:solidFill>
                  <a:srgbClr val="0066FF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8035638" y="632660"/>
            <a:ext cx="935182" cy="167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831121" eaLnBrk="0" hangingPunct="0">
              <a:spcBef>
                <a:spcPct val="50000"/>
              </a:spcBef>
              <a:tabLst>
                <a:tab pos="3324210" algn="ctr"/>
                <a:tab pos="7379919" algn="r"/>
              </a:tabLst>
            </a:pPr>
            <a:r>
              <a:rPr lang="en-US" sz="1100" b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100" b="1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pPr algn="r" defTabSz="831121" eaLnBrk="0" hangingPunct="0">
                <a:spcBef>
                  <a:spcPct val="50000"/>
                </a:spcBef>
                <a:tabLst>
                  <a:tab pos="3324210" algn="ctr"/>
                  <a:tab pos="7379919" algn="r"/>
                </a:tabLst>
              </a:pPr>
              <a:t>‹#›</a:t>
            </a:fld>
            <a:endParaRPr lang="en-US" sz="1100" b="1" dirty="0">
              <a:solidFill>
                <a:srgbClr val="0066FF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9274" y="4847733"/>
            <a:ext cx="9005455" cy="2863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831121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002508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05325" indent="-105325">
              <a:defRPr sz="1100"/>
            </a:lvl1pPr>
            <a:lvl2pPr marL="212092" indent="-106767">
              <a:defRPr sz="1100"/>
            </a:lvl2pPr>
            <a:lvl3pPr marL="310202" indent="-98111">
              <a:defRPr sz="1100"/>
            </a:lvl3pPr>
            <a:lvl4pPr marL="415526" indent="-105325">
              <a:defRPr sz="1100"/>
            </a:lvl4pPr>
            <a:lvl5pPr marL="520851" indent="-105325">
              <a:defRPr sz="11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124200" y="1002508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05325" indent="-105325">
              <a:defRPr sz="1100"/>
            </a:lvl1pPr>
            <a:lvl2pPr marL="212092" indent="-106767">
              <a:defRPr sz="1100"/>
            </a:lvl2pPr>
            <a:lvl3pPr marL="310202" indent="-98111">
              <a:defRPr sz="1100"/>
            </a:lvl3pPr>
            <a:lvl4pPr marL="415526" indent="-105325">
              <a:defRPr sz="1100"/>
            </a:lvl4pPr>
            <a:lvl5pPr marL="520851" indent="-105325">
              <a:defRPr sz="11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096000" y="1002508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05325" indent="-105325">
              <a:defRPr sz="1100"/>
            </a:lvl1pPr>
            <a:lvl2pPr marL="212092" indent="-106767">
              <a:defRPr sz="1100"/>
            </a:lvl2pPr>
            <a:lvl3pPr marL="310202" indent="-98111">
              <a:defRPr sz="1100"/>
            </a:lvl3pPr>
            <a:lvl4pPr marL="415526" indent="-105325">
              <a:defRPr sz="1100"/>
            </a:lvl4pPr>
            <a:lvl5pPr marL="520851" indent="-105325">
              <a:defRPr sz="11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52400" y="3180298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05325" indent="-105325">
              <a:defRPr sz="1100"/>
            </a:lvl1pPr>
            <a:lvl2pPr marL="212092" indent="-106767">
              <a:defRPr sz="1100"/>
            </a:lvl2pPr>
            <a:lvl3pPr marL="310202" indent="-98111">
              <a:defRPr sz="1100"/>
            </a:lvl3pPr>
            <a:lvl4pPr marL="415526" indent="-105325">
              <a:defRPr sz="1100"/>
            </a:lvl4pPr>
            <a:lvl5pPr marL="520851" indent="-105325">
              <a:defRPr sz="11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124200" y="3180298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05325" indent="-105325">
              <a:defRPr sz="1100"/>
            </a:lvl1pPr>
            <a:lvl2pPr marL="212092" indent="-106767">
              <a:defRPr sz="1100"/>
            </a:lvl2pPr>
            <a:lvl3pPr marL="310202" indent="-98111">
              <a:defRPr sz="1100"/>
            </a:lvl3pPr>
            <a:lvl4pPr marL="415526" indent="-105325">
              <a:defRPr sz="1100"/>
            </a:lvl4pPr>
            <a:lvl5pPr marL="520851" indent="-105325">
              <a:defRPr sz="11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096000" y="3180298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05325" indent="-105325">
              <a:defRPr sz="1100"/>
            </a:lvl1pPr>
            <a:lvl2pPr marL="212092" indent="-106767">
              <a:defRPr sz="1100"/>
            </a:lvl2pPr>
            <a:lvl3pPr marL="310202" indent="-98111">
              <a:defRPr sz="1100"/>
            </a:lvl3pPr>
            <a:lvl4pPr marL="415526" indent="-105325">
              <a:defRPr sz="1100"/>
            </a:lvl4pPr>
            <a:lvl5pPr marL="520851" indent="-105325">
              <a:defRPr sz="11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5637" y="800101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100" b="1" u="sng" baseline="0">
                <a:solidFill>
                  <a:schemeClr val="bg1"/>
                </a:solidFill>
              </a:defRPr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394364" y="800101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100" b="1" u="sng" baseline="0">
                <a:solidFill>
                  <a:schemeClr val="bg1"/>
                </a:solidFill>
              </a:defRPr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6373091" y="800101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100" b="1" u="sng" baseline="0">
                <a:solidFill>
                  <a:schemeClr val="bg1"/>
                </a:solidFill>
              </a:defRPr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6373091" y="2987270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100" b="1" u="sng" baseline="0">
                <a:solidFill>
                  <a:schemeClr val="bg1"/>
                </a:solidFill>
              </a:defRPr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394364" y="2977892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100" b="1" u="sng" baseline="0">
                <a:solidFill>
                  <a:schemeClr val="bg1"/>
                </a:solidFill>
              </a:defRPr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15637" y="2977894"/>
            <a:ext cx="2355273" cy="199022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100" b="1" u="sng" baseline="0">
                <a:solidFill>
                  <a:schemeClr val="bg1"/>
                </a:solidFill>
              </a:defRPr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399647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38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15526" indent="0" algn="ctr">
              <a:buNone/>
              <a:defRPr/>
            </a:lvl2pPr>
            <a:lvl3pPr marL="831053" indent="0" algn="ctr">
              <a:buNone/>
              <a:defRPr/>
            </a:lvl3pPr>
            <a:lvl4pPr marL="1246579" indent="0" algn="ctr">
              <a:buNone/>
              <a:defRPr/>
            </a:lvl4pPr>
            <a:lvl5pPr marL="1662105" indent="0" algn="ctr">
              <a:buNone/>
              <a:defRPr/>
            </a:lvl5pPr>
            <a:lvl6pPr marL="2077631" indent="0" algn="ctr">
              <a:buNone/>
              <a:defRPr/>
            </a:lvl6pPr>
            <a:lvl7pPr marL="2493158" indent="0" algn="ctr">
              <a:buNone/>
              <a:defRPr/>
            </a:lvl7pPr>
            <a:lvl8pPr marL="2908684" indent="0" algn="ctr">
              <a:buNone/>
              <a:defRPr/>
            </a:lvl8pPr>
            <a:lvl9pPr marL="332421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347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6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15526" indent="0">
              <a:buNone/>
              <a:defRPr sz="1600"/>
            </a:lvl2pPr>
            <a:lvl3pPr marL="831053" indent="0">
              <a:buNone/>
              <a:defRPr sz="1500"/>
            </a:lvl3pPr>
            <a:lvl4pPr marL="1246579" indent="0">
              <a:buNone/>
              <a:defRPr sz="1300"/>
            </a:lvl4pPr>
            <a:lvl5pPr marL="1662105" indent="0">
              <a:buNone/>
              <a:defRPr sz="1300"/>
            </a:lvl5pPr>
            <a:lvl6pPr marL="2077631" indent="0">
              <a:buNone/>
              <a:defRPr sz="1300"/>
            </a:lvl6pPr>
            <a:lvl7pPr marL="2493158" indent="0">
              <a:buNone/>
              <a:defRPr sz="1300"/>
            </a:lvl7pPr>
            <a:lvl8pPr marL="2908684" indent="0">
              <a:buNone/>
              <a:defRPr sz="1300"/>
            </a:lvl8pPr>
            <a:lvl9pPr marL="332421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67321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365760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65760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009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8"/>
            <a:ext cx="4040189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9" cy="2963467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338"/>
            <a:ext cx="4041776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5526" indent="0">
              <a:buNone/>
              <a:defRPr sz="1800" b="1"/>
            </a:lvl2pPr>
            <a:lvl3pPr marL="831053" indent="0">
              <a:buNone/>
              <a:defRPr sz="1600" b="1"/>
            </a:lvl3pPr>
            <a:lvl4pPr marL="1246579" indent="0">
              <a:buNone/>
              <a:defRPr sz="1500" b="1"/>
            </a:lvl4pPr>
            <a:lvl5pPr marL="1662105" indent="0">
              <a:buNone/>
              <a:defRPr sz="1500" b="1"/>
            </a:lvl5pPr>
            <a:lvl6pPr marL="2077631" indent="0">
              <a:buNone/>
              <a:defRPr sz="1500" b="1"/>
            </a:lvl6pPr>
            <a:lvl7pPr marL="2493158" indent="0">
              <a:buNone/>
              <a:defRPr sz="1500" b="1"/>
            </a:lvl7pPr>
            <a:lvl8pPr marL="2908684" indent="0">
              <a:buNone/>
              <a:defRPr sz="1500" b="1"/>
            </a:lvl8pPr>
            <a:lvl9pPr marL="332421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6" cy="2963467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90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968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21821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90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1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15526" indent="0">
              <a:buNone/>
              <a:defRPr sz="1100"/>
            </a:lvl2pPr>
            <a:lvl3pPr marL="831053" indent="0">
              <a:buNone/>
              <a:defRPr sz="900"/>
            </a:lvl3pPr>
            <a:lvl4pPr marL="1246579" indent="0">
              <a:buNone/>
              <a:defRPr sz="800"/>
            </a:lvl4pPr>
            <a:lvl5pPr marL="1662105" indent="0">
              <a:buNone/>
              <a:defRPr sz="800"/>
            </a:lvl5pPr>
            <a:lvl6pPr marL="2077631" indent="0">
              <a:buNone/>
              <a:defRPr sz="800"/>
            </a:lvl6pPr>
            <a:lvl7pPr marL="2493158" indent="0">
              <a:buNone/>
              <a:defRPr sz="800"/>
            </a:lvl7pPr>
            <a:lvl8pPr marL="2908684" indent="0">
              <a:buNone/>
              <a:defRPr sz="800"/>
            </a:lvl8pPr>
            <a:lvl9pPr marL="332421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73520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3600453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15526" indent="0">
              <a:buNone/>
              <a:defRPr sz="2500"/>
            </a:lvl2pPr>
            <a:lvl3pPr marL="831053" indent="0">
              <a:buNone/>
              <a:defRPr sz="2200"/>
            </a:lvl3pPr>
            <a:lvl4pPr marL="1246579" indent="0">
              <a:buNone/>
              <a:defRPr sz="1800"/>
            </a:lvl4pPr>
            <a:lvl5pPr marL="1662105" indent="0">
              <a:buNone/>
              <a:defRPr sz="1800"/>
            </a:lvl5pPr>
            <a:lvl6pPr marL="2077631" indent="0">
              <a:buNone/>
              <a:defRPr sz="1800"/>
            </a:lvl6pPr>
            <a:lvl7pPr marL="2493158" indent="0">
              <a:buNone/>
              <a:defRPr sz="1800"/>
            </a:lvl7pPr>
            <a:lvl8pPr marL="2908684" indent="0">
              <a:buNone/>
              <a:defRPr sz="1800"/>
            </a:lvl8pPr>
            <a:lvl9pPr marL="332421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402550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15526" indent="0">
              <a:buNone/>
              <a:defRPr sz="1100"/>
            </a:lvl2pPr>
            <a:lvl3pPr marL="831053" indent="0">
              <a:buNone/>
              <a:defRPr sz="900"/>
            </a:lvl3pPr>
            <a:lvl4pPr marL="1246579" indent="0">
              <a:buNone/>
              <a:defRPr sz="800"/>
            </a:lvl4pPr>
            <a:lvl5pPr marL="1662105" indent="0">
              <a:buNone/>
              <a:defRPr sz="800"/>
            </a:lvl5pPr>
            <a:lvl6pPr marL="2077631" indent="0">
              <a:buNone/>
              <a:defRPr sz="800"/>
            </a:lvl6pPr>
            <a:lvl7pPr marL="2493158" indent="0">
              <a:buNone/>
              <a:defRPr sz="800"/>
            </a:lvl7pPr>
            <a:lvl8pPr marL="2908684" indent="0">
              <a:buNone/>
              <a:defRPr sz="800"/>
            </a:lvl8pPr>
            <a:lvl9pPr marL="332421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105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231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14299"/>
            <a:ext cx="1943100" cy="445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14299"/>
            <a:ext cx="5676900" cy="445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6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90055" y="582247"/>
            <a:ext cx="8153400" cy="50263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defTabSz="1108106" fontAlgn="t"/>
            <a:r>
              <a:rPr lang="en-US" sz="1400" b="1" u="sng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00" i="1" dirty="0">
                <a:solidFill>
                  <a:srgbClr val="FFFFFF">
                    <a:lumMod val="65000"/>
                  </a:srgbClr>
                </a:solidFill>
                <a:latin typeface="Calibri" pitchFamily="34" charset="0"/>
                <a:cs typeface="Calibri" pitchFamily="34" charset="0"/>
              </a:rPr>
              <a:t>1-Assumption 2-Symptom 3-Speculation with limited data 4-Segmentation 5-ID’d 6-Containment deployed 7-Root cause validated</a:t>
            </a:r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273" y="47046"/>
            <a:ext cx="7412182" cy="342900"/>
          </a:xfrm>
        </p:spPr>
        <p:txBody>
          <a:bodyPr/>
          <a:lstStyle>
            <a:lvl1pPr algn="l">
              <a:defRPr sz="34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0055" y="389946"/>
            <a:ext cx="6400800" cy="502638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defTabSz="1108106" fontAlgn="t"/>
            <a:r>
              <a:rPr lang="en-US" sz="1400" b="1" u="sng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i="1" dirty="0">
                <a:solidFill>
                  <a:srgbClr val="FFFFFF">
                    <a:lumMod val="65000"/>
                  </a:srgbClr>
                </a:solidFill>
                <a:latin typeface="Calibri" pitchFamily="34" charset="0"/>
                <a:cs typeface="Calibri" pitchFamily="34" charset="0"/>
              </a:rPr>
              <a:t>1-Showstopper 1.5-High Risk/No Data 2-High Risk 2.5-No Data 3-Med Risk 4-Low risk 5-cert.</a:t>
            </a:r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568037" y="424899"/>
            <a:ext cx="609600" cy="17984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900" baseline="30000"/>
            </a:lvl2pPr>
            <a:lvl3pPr marL="1108016" indent="0" algn="ctr">
              <a:buNone/>
              <a:defRPr/>
            </a:lvl3pPr>
            <a:lvl4pPr marL="1662023" indent="0" algn="ctr">
              <a:buNone/>
              <a:defRPr/>
            </a:lvl4pPr>
            <a:lvl5pPr marL="2216029" indent="0" algn="ctr">
              <a:buNone/>
              <a:defRPr/>
            </a:lvl5pPr>
            <a:lvl6pPr marL="2770037" indent="0" algn="ctr">
              <a:buNone/>
              <a:defRPr/>
            </a:lvl6pPr>
            <a:lvl7pPr marL="3324044" indent="0" algn="ctr">
              <a:buNone/>
              <a:defRPr/>
            </a:lvl7pPr>
            <a:lvl8pPr marL="3878051" indent="0" algn="ctr">
              <a:buNone/>
              <a:defRPr/>
            </a:lvl8pPr>
            <a:lvl9pPr marL="4432058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568037" y="582248"/>
            <a:ext cx="609600" cy="183564"/>
          </a:xfrm>
        </p:spPr>
        <p:txBody>
          <a:bodyPr anchor="t" anchorCtr="0"/>
          <a:lstStyle>
            <a:lvl1pPr marL="0" indent="0" algn="l">
              <a:buNone/>
              <a:defRPr sz="1400" b="1" baseline="0">
                <a:solidFill>
                  <a:srgbClr val="FF0000"/>
                </a:solidFill>
              </a:defRPr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239002" y="430252"/>
            <a:ext cx="1826559" cy="211442"/>
          </a:xfrm>
        </p:spPr>
        <p:txBody>
          <a:bodyPr anchor="b"/>
          <a:lstStyle>
            <a:lvl1pPr marL="0" indent="0" algn="r">
              <a:buNone/>
              <a:defRPr sz="1400" b="1" baseline="0">
                <a:solidFill>
                  <a:schemeClr val="accent2"/>
                </a:solidFill>
              </a:defRPr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04363" y="9380"/>
            <a:ext cx="1870364" cy="763671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r" defTabSz="1108106"/>
            <a:r>
              <a:rPr lang="en-US" sz="1400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 defTabSz="1108106"/>
            <a:r>
              <a:rPr lang="en-US" sz="1400" dirty="0" err="1">
                <a:solidFill>
                  <a:srgbClr val="0066FF"/>
                </a:solidFill>
                <a:latin typeface="Neo Sans Intel Medium" pitchFamily="34" charset="0"/>
              </a:rPr>
              <a:t>SxP</a:t>
            </a:r>
            <a:r>
              <a:rPr lang="en-US" sz="1400" dirty="0">
                <a:solidFill>
                  <a:srgbClr val="0066FF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8035638" y="632660"/>
            <a:ext cx="935182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1108106" eaLnBrk="0" hangingPunct="0">
              <a:spcBef>
                <a:spcPct val="50000"/>
              </a:spcBef>
              <a:tabLst>
                <a:tab pos="4432058" algn="ctr"/>
                <a:tab pos="9839400" algn="r"/>
              </a:tabLst>
            </a:pPr>
            <a:r>
              <a:rPr lang="en-US" sz="1400" b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00" b="1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pPr algn="r" defTabSz="1108106" eaLnBrk="0" hangingPunct="0">
                <a:spcBef>
                  <a:spcPct val="50000"/>
                </a:spcBef>
                <a:tabLst>
                  <a:tab pos="4432058" algn="ctr"/>
                  <a:tab pos="9839400" algn="r"/>
                </a:tabLst>
              </a:pPr>
              <a:t>‹#›</a:t>
            </a:fld>
            <a:endParaRPr lang="en-US" sz="1400" b="1" dirty="0">
              <a:solidFill>
                <a:srgbClr val="0066FF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276" y="4847734"/>
            <a:ext cx="9005455" cy="2863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defTabSz="1108106"/>
            <a:endParaRPr lang="en-US" sz="2600">
              <a:solidFill>
                <a:srgbClr val="FFFFFF"/>
              </a:solidFill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002510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26" indent="-140426">
              <a:defRPr sz="1400"/>
            </a:lvl1pPr>
            <a:lvl2pPr marL="282775" indent="-142349">
              <a:defRPr sz="1400"/>
            </a:lvl2pPr>
            <a:lvl3pPr marL="413583" indent="-130808">
              <a:defRPr sz="1400"/>
            </a:lvl3pPr>
            <a:lvl4pPr marL="554007" indent="-140426">
              <a:defRPr sz="1400"/>
            </a:lvl4pPr>
            <a:lvl5pPr marL="694434" indent="-140426"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124200" y="1002510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26" indent="-140426">
              <a:defRPr sz="1400"/>
            </a:lvl1pPr>
            <a:lvl2pPr marL="282775" indent="-142349">
              <a:defRPr sz="1400"/>
            </a:lvl2pPr>
            <a:lvl3pPr marL="413583" indent="-130808">
              <a:defRPr sz="1400"/>
            </a:lvl3pPr>
            <a:lvl4pPr marL="554007" indent="-140426">
              <a:defRPr sz="1400"/>
            </a:lvl4pPr>
            <a:lvl5pPr marL="694434" indent="-140426"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096000" y="1002510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26" indent="-140426">
              <a:defRPr sz="1400"/>
            </a:lvl1pPr>
            <a:lvl2pPr marL="282775" indent="-142349">
              <a:defRPr sz="1400"/>
            </a:lvl2pPr>
            <a:lvl3pPr marL="413583" indent="-130808">
              <a:defRPr sz="1400"/>
            </a:lvl3pPr>
            <a:lvl4pPr marL="554007" indent="-140426">
              <a:defRPr sz="1400"/>
            </a:lvl4pPr>
            <a:lvl5pPr marL="694434" indent="-140426"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52400" y="3180300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26" indent="-140426">
              <a:defRPr sz="1400"/>
            </a:lvl1pPr>
            <a:lvl2pPr marL="282775" indent="-142349">
              <a:defRPr sz="1400"/>
            </a:lvl2pPr>
            <a:lvl3pPr marL="413583" indent="-130808">
              <a:defRPr sz="1400"/>
            </a:lvl3pPr>
            <a:lvl4pPr marL="554007" indent="-140426">
              <a:defRPr sz="1400"/>
            </a:lvl4pPr>
            <a:lvl5pPr marL="694434" indent="-140426"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124200" y="3180300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26" indent="-140426">
              <a:defRPr sz="1400"/>
            </a:lvl1pPr>
            <a:lvl2pPr marL="282775" indent="-142349">
              <a:defRPr sz="1400"/>
            </a:lvl2pPr>
            <a:lvl3pPr marL="413583" indent="-130808">
              <a:defRPr sz="1400"/>
            </a:lvl3pPr>
            <a:lvl4pPr marL="554007" indent="-140426">
              <a:defRPr sz="1400"/>
            </a:lvl4pPr>
            <a:lvl5pPr marL="694434" indent="-140426"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096000" y="3180300"/>
            <a:ext cx="2895600" cy="1935707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26" indent="-140426">
              <a:defRPr sz="1400"/>
            </a:lvl1pPr>
            <a:lvl2pPr marL="282775" indent="-142349">
              <a:defRPr sz="1400"/>
            </a:lvl2pPr>
            <a:lvl3pPr marL="413583" indent="-130808">
              <a:defRPr sz="1400"/>
            </a:lvl3pPr>
            <a:lvl4pPr marL="554007" indent="-140426">
              <a:defRPr sz="1400"/>
            </a:lvl4pPr>
            <a:lvl5pPr marL="694434" indent="-140426"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5640" y="800102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00" b="1" u="sng" baseline="0">
                <a:solidFill>
                  <a:schemeClr val="bg1"/>
                </a:solidFill>
              </a:defRPr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394367" y="800102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00" b="1" u="sng" baseline="0">
                <a:solidFill>
                  <a:schemeClr val="bg1"/>
                </a:solidFill>
              </a:defRPr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6373091" y="800102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00" b="1" u="sng" baseline="0">
                <a:solidFill>
                  <a:schemeClr val="bg1"/>
                </a:solidFill>
              </a:defRPr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6373091" y="2987270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00" b="1" u="sng" baseline="0">
                <a:solidFill>
                  <a:schemeClr val="bg1"/>
                </a:solidFill>
              </a:defRPr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394367" y="2977892"/>
            <a:ext cx="2355273" cy="202407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00" b="1" u="sng" baseline="0">
                <a:solidFill>
                  <a:schemeClr val="bg1"/>
                </a:solidFill>
              </a:defRPr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15640" y="2977894"/>
            <a:ext cx="2355273" cy="199022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00" b="1" u="sng" baseline="0">
                <a:solidFill>
                  <a:schemeClr val="bg1"/>
                </a:solidFill>
              </a:defRPr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39964783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80" y="1"/>
            <a:ext cx="7781927" cy="699235"/>
          </a:xfrm>
        </p:spPr>
        <p:txBody>
          <a:bodyPr bIns="34290" anchor="b">
            <a:normAutofit/>
          </a:bodyPr>
          <a:lstStyle>
            <a:lvl1pPr algn="l" defTabSz="914333" rtl="0" eaLnBrk="1" latinLnBrk="0" hangingPunct="1">
              <a:spcBef>
                <a:spcPct val="0"/>
              </a:spcBef>
              <a:buNone/>
              <a:defRPr lang="en-US" sz="24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686480" y="653772"/>
            <a:ext cx="7781927" cy="448425"/>
          </a:xfrm>
        </p:spPr>
        <p:txBody>
          <a:bodyPr tIns="34290">
            <a:noAutofit/>
          </a:bodyPr>
          <a:lstStyle>
            <a:lvl1pPr marL="0" indent="0" algn="l" defTabSz="914333" rtl="0" eaLnBrk="1" latinLnBrk="0" hangingPunct="1">
              <a:buNone/>
              <a:defRPr lang="en-US" sz="1500" b="0" kern="1200" cap="all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238" y="4772363"/>
            <a:ext cx="205740" cy="171450"/>
          </a:xfrm>
          <a:prstGeom prst="rect">
            <a:avLst/>
          </a:prstGeom>
          <a:noFill/>
        </p:spPr>
        <p:txBody>
          <a:bodyPr lIns="68580" tIns="34290" rIns="68580" bIns="34290"/>
          <a:lstStyle>
            <a:lvl1pPr algn="ctr">
              <a:defRPr lang="en-US" sz="800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 defTabSz="831121"/>
            <a:fld id="{0D904593-1668-4B95-BA96-EF3EF43EDF4E}" type="slidenum">
              <a:rPr>
                <a:solidFill>
                  <a:srgbClr val="000000"/>
                </a:solidFill>
              </a:rPr>
              <a:pPr algn="l" defTabSz="831121"/>
              <a:t>‹#›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-1203959" y="4312503"/>
            <a:ext cx="1027005" cy="83099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 defTabSz="831121"/>
            <a:r>
              <a:rPr lang="en-US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Only</a:t>
            </a:r>
          </a:p>
          <a:p>
            <a:pPr algn="r" defTabSz="831121"/>
            <a:r>
              <a:rPr lang="en-US" sz="9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Includes only the title and subtitle, with a large open space in the middle of the slide.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257300" y="3"/>
            <a:ext cx="1079897" cy="2083442"/>
          </a:xfrm>
        </p:spPr>
        <p:txBody>
          <a:bodyPr>
            <a:noAutofit/>
          </a:bodyPr>
          <a:lstStyle>
            <a:lvl1pPr marL="0" indent="0">
              <a:buNone/>
              <a:defRPr sz="800" b="1">
                <a:solidFill>
                  <a:schemeClr val="accent1"/>
                </a:solidFill>
              </a:defRPr>
            </a:lvl1pPr>
            <a:lvl2pPr marL="173831" indent="-173831" algn="l">
              <a:buFont typeface="+mj-lt"/>
              <a:buAutoNum type="arabicPeriod"/>
              <a:defRPr sz="8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465546" y="4772363"/>
            <a:ext cx="1011555" cy="1714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800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defTabSz="831121"/>
            <a:fld id="{DD0B5AFB-117C-46EA-B643-5FA810A8A3CB}" type="datetime4">
              <a:rPr lang="en-US">
                <a:solidFill>
                  <a:srgbClr val="000000"/>
                </a:solidFill>
              </a:rPr>
              <a:pPr defTabSz="831121"/>
              <a:t>October 17, 2017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3478413" y="4772363"/>
            <a:ext cx="1047750" cy="1714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defTabSz="831121"/>
            <a:r>
              <a:rPr lang="en-US" dirty="0">
                <a:solidFill>
                  <a:srgbClr val="000000"/>
                </a:solidFill>
              </a:rPr>
              <a:t>|  Micron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46051660"/>
      </p:ext>
    </p:extLst>
  </p:cSld>
  <p:clrMapOvr>
    <a:masterClrMapping/>
  </p:clrMapOvr>
  <p:hf hdr="0"/>
  <p:extLst mod="1">
    <p:ext uri="{DCECCB84-F9BA-43D5-87BE-67443E8EF086}">
      <p15:sldGuideLst xmlns:p15="http://schemas.microsoft.com/office/powerpoint/2012/main">
        <p15:guide id="1" orient="horz" pos="411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80" y="1"/>
            <a:ext cx="7781927" cy="699235"/>
          </a:xfrm>
        </p:spPr>
        <p:txBody>
          <a:bodyPr bIns="34290" anchor="b">
            <a:normAutofit/>
          </a:bodyPr>
          <a:lstStyle>
            <a:lvl1pPr algn="l" defTabSz="914333" rtl="0" eaLnBrk="1" latinLnBrk="0" hangingPunct="1">
              <a:spcBef>
                <a:spcPct val="0"/>
              </a:spcBef>
              <a:buNone/>
              <a:defRPr lang="en-US" sz="24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686480" y="653772"/>
            <a:ext cx="7781927" cy="448425"/>
          </a:xfrm>
        </p:spPr>
        <p:txBody>
          <a:bodyPr tIns="34290">
            <a:noAutofit/>
          </a:bodyPr>
          <a:lstStyle>
            <a:lvl1pPr marL="0" indent="0" algn="l" defTabSz="914333" rtl="0" eaLnBrk="1" latinLnBrk="0" hangingPunct="1">
              <a:buNone/>
              <a:defRPr lang="en-US" sz="1500" b="0" kern="1200" cap="all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238" y="4772363"/>
            <a:ext cx="205740" cy="171450"/>
          </a:xfrm>
          <a:prstGeom prst="rect">
            <a:avLst/>
          </a:prstGeom>
          <a:noFill/>
        </p:spPr>
        <p:txBody>
          <a:bodyPr lIns="68580" tIns="34290" rIns="68580" bIns="34290"/>
          <a:lstStyle>
            <a:lvl1pPr algn="ctr">
              <a:defRPr lang="en-US" sz="800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 defTabSz="831121"/>
            <a:fld id="{0D904593-1668-4B95-BA96-EF3EF43EDF4E}" type="slidenum">
              <a:rPr>
                <a:solidFill>
                  <a:srgbClr val="000000"/>
                </a:solidFill>
              </a:rPr>
              <a:pPr algn="l" defTabSz="831121"/>
              <a:t>‹#›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-1203959" y="4312503"/>
            <a:ext cx="1027005" cy="83099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 defTabSz="831121"/>
            <a:r>
              <a:rPr lang="en-US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Only</a:t>
            </a:r>
          </a:p>
          <a:p>
            <a:pPr algn="r" defTabSz="831121"/>
            <a:r>
              <a:rPr lang="en-US" sz="9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Includes only the title and subtitle, with a large open space in the middle of the slide.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257300" y="3"/>
            <a:ext cx="1079897" cy="2083442"/>
          </a:xfrm>
        </p:spPr>
        <p:txBody>
          <a:bodyPr>
            <a:noAutofit/>
          </a:bodyPr>
          <a:lstStyle>
            <a:lvl1pPr marL="0" indent="0">
              <a:buNone/>
              <a:defRPr sz="800" b="1">
                <a:solidFill>
                  <a:schemeClr val="accent1"/>
                </a:solidFill>
              </a:defRPr>
            </a:lvl1pPr>
            <a:lvl2pPr marL="173831" indent="-173831" algn="l">
              <a:buFont typeface="+mj-lt"/>
              <a:buAutoNum type="arabicPeriod"/>
              <a:defRPr sz="8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465546" y="4772363"/>
            <a:ext cx="1011555" cy="1714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800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defTabSz="831121"/>
            <a:fld id="{DD0B5AFB-117C-46EA-B643-5FA810A8A3CB}" type="datetime4">
              <a:rPr lang="en-US">
                <a:solidFill>
                  <a:srgbClr val="000000"/>
                </a:solidFill>
              </a:rPr>
              <a:pPr defTabSz="831121"/>
              <a:t>October 17, 2017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3478413" y="4772363"/>
            <a:ext cx="1047750" cy="1714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defTabSz="831121"/>
            <a:r>
              <a:rPr lang="en-US" dirty="0">
                <a:solidFill>
                  <a:srgbClr val="000000"/>
                </a:solidFill>
              </a:rPr>
              <a:t>|  Micron Confidential</a:t>
            </a:r>
          </a:p>
        </p:txBody>
      </p:sp>
    </p:spTree>
    <p:extLst>
      <p:ext uri="{BB962C8B-B14F-4D97-AF65-F5344CB8AC3E}">
        <p14:creationId xmlns:p14="http://schemas.microsoft.com/office/powerpoint/2010/main" val="127314129"/>
      </p:ext>
    </p:extLst>
  </p:cSld>
  <p:clrMapOvr>
    <a:masterClrMapping/>
  </p:clrMapOvr>
  <p:hf hdr="0"/>
  <p:extLst mod="1">
    <p:ext uri="{DCECCB84-F9BA-43D5-87BE-67443E8EF086}">
      <p15:sldGuideLst xmlns:p15="http://schemas.microsoft.com/office/powerpoint/2012/main">
        <p15:guide id="1" orient="horz" pos="411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80" y="1"/>
            <a:ext cx="7781927" cy="699235"/>
          </a:xfrm>
        </p:spPr>
        <p:txBody>
          <a:bodyPr bIns="34290" anchor="b">
            <a:normAutofit/>
          </a:bodyPr>
          <a:lstStyle>
            <a:lvl1pPr algn="l" defTabSz="914333" rtl="0" eaLnBrk="1" latinLnBrk="0" hangingPunct="1">
              <a:spcBef>
                <a:spcPct val="0"/>
              </a:spcBef>
              <a:buNone/>
              <a:defRPr lang="en-US" sz="2400" kern="1200" dirty="0">
                <a:solidFill>
                  <a:schemeClr val="tx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479" y="1397204"/>
            <a:ext cx="7781928" cy="3116924"/>
          </a:xfrm>
        </p:spPr>
        <p:txBody>
          <a:bodyPr>
            <a:noAutofit/>
          </a:bodyPr>
          <a:lstStyle>
            <a:lvl1pPr marL="171450" indent="-171450">
              <a:spcBef>
                <a:spcPts val="1200"/>
              </a:spcBef>
              <a:spcAft>
                <a:spcPts val="600"/>
              </a:spcAft>
              <a:tabLst/>
              <a:defRPr sz="1800">
                <a:solidFill>
                  <a:schemeClr val="tx1"/>
                </a:solidFill>
              </a:defRPr>
            </a:lvl1pPr>
            <a:lvl2pPr marL="428625" indent="-196454">
              <a:spcBef>
                <a:spcPts val="0"/>
              </a:spcBef>
              <a:spcAft>
                <a:spcPts val="600"/>
              </a:spcAft>
              <a:defRPr sz="1500">
                <a:solidFill>
                  <a:schemeClr val="tx1"/>
                </a:solidFill>
              </a:defRPr>
            </a:lvl2pPr>
            <a:lvl3pPr marL="600075" indent="-17145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686480" y="653772"/>
            <a:ext cx="7781927" cy="448425"/>
          </a:xfrm>
        </p:spPr>
        <p:txBody>
          <a:bodyPr tIns="34290">
            <a:noAutofit/>
          </a:bodyPr>
          <a:lstStyle>
            <a:lvl1pPr marL="0" indent="0" algn="l" defTabSz="914333" rtl="0" eaLnBrk="1" latinLnBrk="0" hangingPunct="1">
              <a:buNone/>
              <a:defRPr lang="en-US" sz="1500" b="0" kern="1200" cap="all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238" y="4772363"/>
            <a:ext cx="205740" cy="171450"/>
          </a:xfrm>
          <a:prstGeom prst="rect">
            <a:avLst/>
          </a:prstGeom>
          <a:noFill/>
        </p:spPr>
        <p:txBody>
          <a:bodyPr lIns="68580" tIns="34290" rIns="68580" bIns="34290"/>
          <a:lstStyle>
            <a:lvl1pPr algn="ctr">
              <a:defRPr lang="en-US" sz="800" b="1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algn="l" defTabSz="831121"/>
            <a:fld id="{0D904593-1668-4B95-BA96-EF3EF43EDF4E}" type="slidenum">
              <a:rPr>
                <a:solidFill>
                  <a:srgbClr val="000000"/>
                </a:solidFill>
              </a:rPr>
              <a:pPr algn="l" defTabSz="831121"/>
              <a:t>‹#›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226819" y="4174004"/>
            <a:ext cx="1049865" cy="96949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 defTabSz="831121"/>
            <a:r>
              <a:rPr lang="en-US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Title/Subtitle </a:t>
            </a:r>
            <a:br>
              <a:rPr lang="en-US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Content</a:t>
            </a:r>
          </a:p>
          <a:p>
            <a:pPr algn="r" defTabSz="831121"/>
            <a:r>
              <a:rPr lang="en-US" sz="9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Identical to main layout but includes the addition of a subtitle directly below the title.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-1257300" y="3"/>
            <a:ext cx="1079897" cy="2083442"/>
          </a:xfrm>
        </p:spPr>
        <p:txBody>
          <a:bodyPr>
            <a:noAutofit/>
          </a:bodyPr>
          <a:lstStyle>
            <a:lvl1pPr marL="0" indent="0">
              <a:buNone/>
              <a:defRPr sz="800" b="1">
                <a:solidFill>
                  <a:schemeClr val="accent1"/>
                </a:solidFill>
              </a:defRPr>
            </a:lvl1pPr>
            <a:lvl2pPr marL="173831" indent="-173831" algn="l">
              <a:buFont typeface="+mj-lt"/>
              <a:buAutoNum type="arabicPeriod"/>
              <a:defRPr sz="8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 dirty="0"/>
              <a:t>Slide Notes</a:t>
            </a:r>
          </a:p>
          <a:p>
            <a:pPr lvl="1"/>
            <a:r>
              <a:rPr lang="en-US" dirty="0"/>
              <a:t>Numbered steps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465546" y="4772363"/>
            <a:ext cx="1011555" cy="1714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lang="en-US" sz="800" kern="120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defTabSz="831121"/>
            <a:fld id="{DD0B5AFB-117C-46EA-B643-5FA810A8A3CB}" type="datetime4">
              <a:rPr lang="en-US">
                <a:solidFill>
                  <a:srgbClr val="000000"/>
                </a:solidFill>
              </a:rPr>
              <a:pPr defTabSz="831121"/>
              <a:t>October 17, 2017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3478413" y="4772363"/>
            <a:ext cx="1047750" cy="17145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defTabSz="831121"/>
            <a:r>
              <a:rPr lang="en-US" dirty="0">
                <a:solidFill>
                  <a:srgbClr val="000000"/>
                </a:solidFill>
              </a:rPr>
              <a:t>|  Micron Confidential</a:t>
            </a:r>
          </a:p>
        </p:txBody>
      </p:sp>
    </p:spTree>
    <p:extLst>
      <p:ext uri="{BB962C8B-B14F-4D97-AF65-F5344CB8AC3E}">
        <p14:creationId xmlns:p14="http://schemas.microsoft.com/office/powerpoint/2010/main" val="4081625213"/>
      </p:ext>
    </p:extLst>
  </p:cSld>
  <p:clrMapOvr>
    <a:masterClrMapping/>
  </p:clrMapOvr>
  <p:hf hdr="0"/>
  <p:extLst mod="1">
    <p:ext uri="{DCECCB84-F9BA-43D5-87BE-67443E8EF086}">
      <p15:sldGuideLst xmlns:p15="http://schemas.microsoft.com/office/powerpoint/2012/main">
        <p15:guide id="1" orient="horz" pos="115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05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4976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36105"/>
            <a:ext cx="8686800" cy="278337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05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228600" y="3495948"/>
            <a:ext cx="8686800" cy="1304653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05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780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3834"/>
            <a:ext cx="7772400" cy="35956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19125"/>
            <a:ext cx="6400800" cy="314325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b="1"/>
            </a:lvl1pPr>
            <a:lvl2pPr marL="0" indent="0" algn="ctr">
              <a:buNone/>
              <a:defRPr sz="1800" baseline="30000"/>
            </a:lvl2pPr>
            <a:lvl3pPr marL="514350" indent="0" algn="ctr">
              <a:buNone/>
              <a:defRPr/>
            </a:lvl3pPr>
            <a:lvl4pPr marL="771525" indent="0" algn="ctr">
              <a:buNone/>
              <a:defRPr/>
            </a:lvl4pPr>
            <a:lvl5pPr marL="1028700" indent="0" algn="ctr">
              <a:buNone/>
              <a:defRPr/>
            </a:lvl5pPr>
            <a:lvl6pPr marL="1285875" indent="0" algn="ctr">
              <a:buNone/>
              <a:defRPr/>
            </a:lvl6pPr>
            <a:lvl7pPr marL="1543050" indent="0" algn="ctr">
              <a:buNone/>
              <a:defRPr/>
            </a:lvl7pPr>
            <a:lvl8pPr marL="1800225" indent="0" algn="ctr">
              <a:buNone/>
              <a:defRPr/>
            </a:lvl8pPr>
            <a:lvl9pPr marL="2057400" indent="0" algn="ctr">
              <a:buNone/>
              <a:defRPr/>
            </a:lvl9pPr>
          </a:lstStyle>
          <a:p>
            <a:pPr lvl="0"/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85800" y="1047750"/>
            <a:ext cx="7772400" cy="3695700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05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422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11477"/>
            <a:ext cx="4572000" cy="2059885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711475"/>
            <a:ext cx="4572000" cy="2059886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0" y="2771362"/>
            <a:ext cx="4572000" cy="1985342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572000" y="2771362"/>
            <a:ext cx="4572000" cy="1985342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80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50839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32870"/>
            <a:ext cx="4040188" cy="47982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12081"/>
            <a:ext cx="4040188" cy="3340894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832870"/>
            <a:ext cx="4041775" cy="47982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412081"/>
            <a:ext cx="4041775" cy="3340894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6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2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D8FD29A-D60F-4862-97FB-4E214DF599C0}" type="datetimeFigureOut">
              <a:rPr lang="en-US" smtClean="0">
                <a:solidFill>
                  <a:prstClr val="black"/>
                </a:solidFill>
              </a:rPr>
              <a:pPr/>
              <a:t>10/17/2017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AF37B82F-BDA1-402D-9480-173AFD599D5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067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554007" indent="0" algn="ctr">
              <a:buNone/>
              <a:defRPr/>
            </a:lvl2pPr>
            <a:lvl3pPr marL="1108016" indent="0" algn="ctr">
              <a:buNone/>
              <a:defRPr/>
            </a:lvl3pPr>
            <a:lvl4pPr marL="1662023" indent="0" algn="ctr">
              <a:buNone/>
              <a:defRPr/>
            </a:lvl4pPr>
            <a:lvl5pPr marL="2216029" indent="0" algn="ctr">
              <a:buNone/>
              <a:defRPr/>
            </a:lvl5pPr>
            <a:lvl6pPr marL="2770037" indent="0" algn="ctr">
              <a:buNone/>
              <a:defRPr/>
            </a:lvl6pPr>
            <a:lvl7pPr marL="3324044" indent="0" algn="ctr">
              <a:buNone/>
              <a:defRPr/>
            </a:lvl7pPr>
            <a:lvl8pPr marL="3878051" indent="0" algn="ctr">
              <a:buNone/>
              <a:defRPr/>
            </a:lvl8pPr>
            <a:lvl9pPr marL="443205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347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0"/>
            <a:ext cx="9144000" cy="1257300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621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75" indent="0">
              <a:buNone/>
              <a:defRPr sz="1013"/>
            </a:lvl2pPr>
            <a:lvl3pPr marL="514350" indent="0">
              <a:buNone/>
              <a:defRPr sz="900"/>
            </a:lvl3pPr>
            <a:lvl4pPr marL="771525" indent="0">
              <a:buNone/>
              <a:defRPr sz="788"/>
            </a:lvl4pPr>
            <a:lvl5pPr marL="1028700" indent="0">
              <a:buNone/>
              <a:defRPr sz="788"/>
            </a:lvl5pPr>
            <a:lvl6pPr marL="1285875" indent="0">
              <a:buNone/>
              <a:defRPr sz="788"/>
            </a:lvl6pPr>
            <a:lvl7pPr marL="1543050" indent="0">
              <a:buNone/>
              <a:defRPr sz="788"/>
            </a:lvl7pPr>
            <a:lvl8pPr marL="1800225" indent="0">
              <a:buNone/>
              <a:defRPr sz="788"/>
            </a:lvl8pPr>
            <a:lvl9pPr marL="2057400" indent="0">
              <a:buNone/>
              <a:defRPr sz="7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2045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5DFED-4A6E-476B-A3AF-2ABA18866C22}" type="datetime4">
              <a:rPr lang="en-US" smtClean="0">
                <a:solidFill>
                  <a:prstClr val="black"/>
                </a:solidFill>
              </a:rPr>
              <a:pPr/>
              <a:t>October 17, 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Micron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695C-FCF1-4AA0-9B93-7941FED13DC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085851"/>
            <a:ext cx="7886700" cy="35468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184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49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400"/>
            </a:lvl1pPr>
            <a:lvl2pPr marL="554007" indent="0">
              <a:buNone/>
              <a:defRPr sz="2200"/>
            </a:lvl2pPr>
            <a:lvl3pPr marL="1108016" indent="0">
              <a:buNone/>
              <a:defRPr sz="2000"/>
            </a:lvl3pPr>
            <a:lvl4pPr marL="1662023" indent="0">
              <a:buNone/>
              <a:defRPr sz="1700"/>
            </a:lvl4pPr>
            <a:lvl5pPr marL="2216029" indent="0">
              <a:buNone/>
              <a:defRPr sz="1700"/>
            </a:lvl5pPr>
            <a:lvl6pPr marL="2770037" indent="0">
              <a:buNone/>
              <a:defRPr sz="1700"/>
            </a:lvl6pPr>
            <a:lvl7pPr marL="3324044" indent="0">
              <a:buNone/>
              <a:defRPr sz="1700"/>
            </a:lvl7pPr>
            <a:lvl8pPr marL="3878051" indent="0">
              <a:buNone/>
              <a:defRPr sz="1700"/>
            </a:lvl8pPr>
            <a:lvl9pPr marL="4432058" indent="0">
              <a:buNone/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673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3657600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657600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00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151338"/>
            <a:ext cx="4040189" cy="47982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1631156"/>
            <a:ext cx="4040189" cy="296346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338"/>
            <a:ext cx="4041776" cy="47982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4007" indent="0">
              <a:buNone/>
              <a:defRPr sz="2400" b="1"/>
            </a:lvl2pPr>
            <a:lvl3pPr marL="1108016" indent="0">
              <a:buNone/>
              <a:defRPr sz="2200" b="1"/>
            </a:lvl3pPr>
            <a:lvl4pPr marL="1662023" indent="0">
              <a:buNone/>
              <a:defRPr sz="2000" b="1"/>
            </a:lvl4pPr>
            <a:lvl5pPr marL="2216029" indent="0">
              <a:buNone/>
              <a:defRPr sz="2000" b="1"/>
            </a:lvl5pPr>
            <a:lvl6pPr marL="2770037" indent="0">
              <a:buNone/>
              <a:defRPr sz="2000" b="1"/>
            </a:lvl6pPr>
            <a:lvl7pPr marL="3324044" indent="0">
              <a:buNone/>
              <a:defRPr sz="2000" b="1"/>
            </a:lvl7pPr>
            <a:lvl8pPr marL="3878051" indent="0">
              <a:buNone/>
              <a:defRPr sz="2000" b="1"/>
            </a:lvl8pPr>
            <a:lvl9pPr marL="4432058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6" cy="296346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9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2182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gif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4300"/>
            <a:ext cx="77724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1" tIns="46036" rIns="92071" bIns="460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1" tIns="46036" rIns="92071" bIns="460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810000" y="4966295"/>
            <a:ext cx="16002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defTabSz="1108106" eaLnBrk="0" hangingPunct="0">
              <a:spcBef>
                <a:spcPct val="50000"/>
              </a:spcBef>
              <a:tabLst>
                <a:tab pos="4432058" algn="ctr"/>
                <a:tab pos="9839400" algn="r"/>
              </a:tabLst>
            </a:pPr>
            <a:fld id="{3CBE715E-4167-445E-8F25-69DFD044E05F}" type="slidenum">
              <a:rPr lang="en-US" sz="14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pPr algn="ctr" defTabSz="1108106" eaLnBrk="0" hangingPunct="0">
                <a:spcBef>
                  <a:spcPct val="50000"/>
                </a:spcBef>
                <a:tabLst>
                  <a:tab pos="4432058" algn="ctr"/>
                  <a:tab pos="9839400" algn="r"/>
                </a:tabLst>
              </a:pPr>
              <a:t>‹#›</a:t>
            </a:fld>
            <a:endParaRPr lang="en-US" sz="1400" b="1" dirty="0">
              <a:solidFill>
                <a:srgbClr val="000000"/>
              </a:solidFill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9819" y="4900918"/>
            <a:ext cx="477982" cy="539891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defTabSz="1108106"/>
            <a:r>
              <a:rPr lang="en-US" sz="1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3DXP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059873" y="4853822"/>
            <a:ext cx="1295400" cy="643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69" tIns="55786" rIns="111569" bIns="55786">
            <a:spAutoFit/>
          </a:bodyPr>
          <a:lstStyle/>
          <a:p>
            <a:pPr algn="ctr" defTabSz="1108106" eaLnBrk="0" hangingPunct="0">
              <a:defRPr/>
            </a:pPr>
            <a:r>
              <a:rPr lang="en-US" sz="1700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8" cstate="screen"/>
          <a:srcRect l="6194" b="19231"/>
          <a:stretch>
            <a:fillRect/>
          </a:stretch>
        </p:blipFill>
        <p:spPr>
          <a:xfrm>
            <a:off x="599209" y="4900920"/>
            <a:ext cx="647700" cy="140321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9" cstate="screen"/>
          <a:srcRect/>
          <a:stretch>
            <a:fillRect/>
          </a:stretch>
        </p:blipFill>
        <p:spPr bwMode="auto">
          <a:xfrm>
            <a:off x="69274" y="4857756"/>
            <a:ext cx="518324" cy="247991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204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Neo Sans Intel Medium" pitchFamily="34" charset="0"/>
        </a:defRPr>
      </a:lvl5pPr>
      <a:lvl6pPr marL="554007"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Neo Sans Intel Medium" pitchFamily="34" charset="0"/>
        </a:defRPr>
      </a:lvl6pPr>
      <a:lvl7pPr marL="1108016"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Neo Sans Intel Medium" pitchFamily="34" charset="0"/>
        </a:defRPr>
      </a:lvl7pPr>
      <a:lvl8pPr marL="1662023"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Neo Sans Intel Medium" pitchFamily="34" charset="0"/>
        </a:defRPr>
      </a:lvl8pPr>
      <a:lvl9pPr marL="2216029" algn="ctr" rtl="0" eaLnBrk="1" fontAlgn="base" hangingPunct="1">
        <a:spcBef>
          <a:spcPct val="0"/>
        </a:spcBef>
        <a:spcAft>
          <a:spcPct val="0"/>
        </a:spcAft>
        <a:defRPr sz="49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05" indent="-415505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9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262" indent="-346254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9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18" indent="-277003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4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025" indent="-277003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033" indent="-277003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040" indent="-27700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0">
          <a:solidFill>
            <a:schemeClr val="tx1"/>
          </a:solidFill>
          <a:latin typeface="+mn-lt"/>
        </a:defRPr>
      </a:lvl6pPr>
      <a:lvl7pPr marL="3601047" indent="-27700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0">
          <a:solidFill>
            <a:schemeClr val="tx1"/>
          </a:solidFill>
          <a:latin typeface="+mn-lt"/>
        </a:defRPr>
      </a:lvl7pPr>
      <a:lvl8pPr marL="4155054" indent="-27700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0">
          <a:solidFill>
            <a:schemeClr val="tx1"/>
          </a:solidFill>
          <a:latin typeface="+mn-lt"/>
        </a:defRPr>
      </a:lvl8pPr>
      <a:lvl9pPr marL="4709063" indent="-27700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4007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016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62023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16029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0037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24044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78051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058" algn="l" defTabSz="110801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4300"/>
            <a:ext cx="77724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9056" tIns="34529" rIns="69056" bIns="345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9056" tIns="34529" rIns="69056" bIns="345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810000" y="4966294"/>
            <a:ext cx="1600200" cy="167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defTabSz="831121" eaLnBrk="0" hangingPunct="0">
              <a:spcBef>
                <a:spcPct val="50000"/>
              </a:spcBef>
              <a:tabLst>
                <a:tab pos="3324210" algn="ctr"/>
                <a:tab pos="7379919" algn="r"/>
              </a:tabLst>
            </a:pPr>
            <a:fld id="{3CBE715E-4167-445E-8F25-69DFD044E05F}" type="slidenum">
              <a:rPr lang="en-US" sz="11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pPr algn="ctr" defTabSz="831121" eaLnBrk="0" hangingPunct="0">
                <a:spcBef>
                  <a:spcPct val="50000"/>
                </a:spcBef>
                <a:tabLst>
                  <a:tab pos="3324210" algn="ctr"/>
                  <a:tab pos="7379919" algn="r"/>
                </a:tabLst>
              </a:pPr>
              <a:t>‹#›</a:t>
            </a:fld>
            <a:endParaRPr lang="en-US" sz="1100" b="1" dirty="0">
              <a:solidFill>
                <a:srgbClr val="000000"/>
              </a:solidFill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9819" y="4900916"/>
            <a:ext cx="477982" cy="2370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defTabSz="831121"/>
            <a:r>
              <a:rPr lang="en-US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3DXP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059873" y="4853821"/>
            <a:ext cx="1295400" cy="28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3681" tIns="41841" rIns="83681" bIns="41841">
            <a:spAutoFit/>
          </a:bodyPr>
          <a:lstStyle/>
          <a:p>
            <a:pPr algn="ctr" defTabSz="831121" eaLnBrk="0" hangingPunct="0">
              <a:defRPr/>
            </a:pPr>
            <a:r>
              <a:rPr lang="en-US" sz="1300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8" cstate="screen"/>
          <a:srcRect l="6194" b="19231"/>
          <a:stretch>
            <a:fillRect/>
          </a:stretch>
        </p:blipFill>
        <p:spPr>
          <a:xfrm>
            <a:off x="599209" y="4900918"/>
            <a:ext cx="647700" cy="140321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9" cstate="screen"/>
          <a:srcRect/>
          <a:stretch>
            <a:fillRect/>
          </a:stretch>
        </p:blipFill>
        <p:spPr bwMode="auto">
          <a:xfrm>
            <a:off x="69274" y="4857754"/>
            <a:ext cx="518324" cy="247991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204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Neo Sans Intel Medium" pitchFamily="34" charset="0"/>
        </a:defRPr>
      </a:lvl5pPr>
      <a:lvl6pPr marL="415526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Neo Sans Intel Medium" pitchFamily="34" charset="0"/>
        </a:defRPr>
      </a:lvl6pPr>
      <a:lvl7pPr marL="831053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Neo Sans Intel Medium" pitchFamily="34" charset="0"/>
        </a:defRPr>
      </a:lvl7pPr>
      <a:lvl8pPr marL="1246579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Neo Sans Intel Medium" pitchFamily="34" charset="0"/>
        </a:defRPr>
      </a:lvl8pPr>
      <a:lvl9pPr marL="1662105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11645" indent="-311645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9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675230" indent="-259704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038815" indent="-207763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25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454342" indent="-207763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2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1869868" indent="-207763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2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285394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200">
          <a:solidFill>
            <a:schemeClr val="tx1"/>
          </a:solidFill>
          <a:latin typeface="+mn-lt"/>
        </a:defRPr>
      </a:lvl6pPr>
      <a:lvl7pPr marL="2700920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200">
          <a:solidFill>
            <a:schemeClr val="tx1"/>
          </a:solidFill>
          <a:latin typeface="+mn-lt"/>
        </a:defRPr>
      </a:lvl7pPr>
      <a:lvl8pPr marL="3116447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200">
          <a:solidFill>
            <a:schemeClr val="tx1"/>
          </a:solidFill>
          <a:latin typeface="+mn-lt"/>
        </a:defRPr>
      </a:lvl8pPr>
      <a:lvl9pPr marL="3531973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5526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1053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6579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62105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7631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93158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8684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24210" algn="l" defTabSz="83105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Micron ppt logo"/>
          <p:cNvPicPr>
            <a:picLocks noChangeAspect="1" noChangeArrowheads="1"/>
          </p:cNvPicPr>
          <p:nvPr/>
        </p:nvPicPr>
        <p:blipFill>
          <a:blip r:embed="rId12" cstate="print"/>
          <a:srcRect b="12217"/>
          <a:stretch>
            <a:fillRect/>
          </a:stretch>
        </p:blipFill>
        <p:spPr bwMode="auto">
          <a:xfrm>
            <a:off x="457200" y="4857750"/>
            <a:ext cx="838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6732"/>
            <a:ext cx="777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808" y="732327"/>
            <a:ext cx="777240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810000" y="4975507"/>
            <a:ext cx="1600200" cy="10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2057400" algn="ctr"/>
                <a:tab pos="4567535" algn="r"/>
              </a:tabLst>
            </a:pPr>
            <a:fld id="{3CBE715E-4167-445E-8F25-69DFD044E05F}" type="slidenum">
              <a:rPr lang="en-US" sz="675" smtClean="0">
                <a:solidFill>
                  <a:prstClr val="black"/>
                </a:solidFill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2057400" algn="ctr"/>
                  <a:tab pos="4567535" algn="r"/>
                </a:tabLst>
              </a:pPr>
              <a:t>‹#›</a:t>
            </a:fld>
            <a:endParaRPr lang="en-US" sz="675" b="1" dirty="0">
              <a:solidFill>
                <a:prstClr val="black"/>
              </a:solidFill>
              <a:latin typeface="Neo Sans Intel" pitchFamily="34" charset="0"/>
            </a:endParaRPr>
          </a:p>
        </p:txBody>
      </p:sp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664" y="4897520"/>
            <a:ext cx="495300" cy="23697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1043109" y="4937024"/>
            <a:ext cx="1471493" cy="173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1792" tIns="25897" rIns="51792" bIns="25897">
            <a:spAutoFit/>
          </a:bodyPr>
          <a:lstStyle/>
          <a:p>
            <a:pPr algn="ctr" eaLnBrk="0" hangingPunct="0">
              <a:defRPr/>
            </a:pPr>
            <a:r>
              <a:rPr lang="en-US" sz="788" b="1" dirty="0" smtClean="0">
                <a:solidFill>
                  <a:srgbClr val="FF0000"/>
                </a:solidFill>
                <a:cs typeface="Calibri" pitchFamily="34" charset="0"/>
              </a:rPr>
              <a:t>Confidential</a:t>
            </a:r>
            <a:endParaRPr lang="en-US" sz="788" b="1" dirty="0">
              <a:solidFill>
                <a:srgbClr val="FF0000"/>
              </a:solidFill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24800" y="4891911"/>
            <a:ext cx="647934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75" dirty="0" smtClean="0">
                <a:solidFill>
                  <a:prstClr val="black"/>
                </a:solidFill>
                <a:cs typeface="Calibri" pitchFamily="34" charset="0"/>
              </a:rPr>
              <a:t>Jenny Hu</a:t>
            </a:r>
            <a:endParaRPr lang="en-US" sz="975" dirty="0">
              <a:solidFill>
                <a:prstClr val="black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30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066FF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accent2"/>
          </a:solidFill>
          <a:latin typeface="Neo Sans Intel Medium" pitchFamily="34" charset="0"/>
        </a:defRPr>
      </a:lvl5pPr>
      <a:lvl6pPr marL="257175" algn="ctr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accent2"/>
          </a:solidFill>
          <a:latin typeface="Neo Sans Intel Medium" pitchFamily="34" charset="0"/>
        </a:defRPr>
      </a:lvl6pPr>
      <a:lvl7pPr marL="514350" algn="ctr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accent2"/>
          </a:solidFill>
          <a:latin typeface="Neo Sans Intel Medium" pitchFamily="34" charset="0"/>
        </a:defRPr>
      </a:lvl7pPr>
      <a:lvl8pPr marL="771525" algn="ctr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accent2"/>
          </a:solidFill>
          <a:latin typeface="Neo Sans Intel Medium" pitchFamily="34" charset="0"/>
        </a:defRPr>
      </a:lvl8pPr>
      <a:lvl9pPr marL="1028700" algn="ctr" rtl="0" eaLnBrk="1" fontAlgn="base" hangingPunct="1">
        <a:spcBef>
          <a:spcPct val="0"/>
        </a:spcBef>
        <a:spcAft>
          <a:spcPct val="0"/>
        </a:spcAft>
        <a:defRPr sz="225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192881" marR="0" indent="-192881" algn="l" defTabSz="6858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Clr>
          <a:srgbClr val="0066FF"/>
        </a:buClr>
        <a:buSzTx/>
        <a:buFontTx/>
        <a:buChar char="•"/>
        <a:tabLst/>
        <a:defRPr sz="15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417910" marR="0" indent="-160735" algn="l" defTabSz="6858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Clr>
          <a:srgbClr val="0066FF"/>
        </a:buClr>
        <a:buSzTx/>
        <a:buFontTx/>
        <a:buChar char="–"/>
        <a:tabLst/>
        <a:defRPr sz="135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642938" marR="0" indent="-128588" algn="l" defTabSz="6858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Clr>
          <a:srgbClr val="0066FF"/>
        </a:buClr>
        <a:buSzTx/>
        <a:buFontTx/>
        <a:buChar char="•"/>
        <a:tabLst/>
        <a:defRPr sz="105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900113" marR="0" indent="-128588" algn="l" defTabSz="6858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Clr>
          <a:srgbClr val="0066FF"/>
        </a:buClr>
        <a:buSzTx/>
        <a:buFontTx/>
        <a:buChar char="–"/>
        <a:tabLst/>
        <a:defRPr sz="825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1157288" marR="0" indent="-128588" algn="l" defTabSz="685800" rtl="0" eaLnBrk="1" fontAlgn="base" latinLnBrk="0" hangingPunct="1">
        <a:lnSpc>
          <a:spcPct val="100000"/>
        </a:lnSpc>
        <a:spcBef>
          <a:spcPct val="50000"/>
        </a:spcBef>
        <a:spcAft>
          <a:spcPct val="0"/>
        </a:spcAft>
        <a:buClr>
          <a:srgbClr val="0066FF"/>
        </a:buClr>
        <a:buSzTx/>
        <a:buFontTx/>
        <a:buChar char="»"/>
        <a:tabLst/>
        <a:defRPr sz="825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1414463" indent="-128588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350">
          <a:solidFill>
            <a:schemeClr val="tx1"/>
          </a:solidFill>
          <a:latin typeface="+mn-lt"/>
        </a:defRPr>
      </a:lvl6pPr>
      <a:lvl7pPr marL="1671638" indent="-128588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350">
          <a:solidFill>
            <a:schemeClr val="tx1"/>
          </a:solidFill>
          <a:latin typeface="+mn-lt"/>
        </a:defRPr>
      </a:lvl7pPr>
      <a:lvl8pPr marL="1928813" indent="-128588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350">
          <a:solidFill>
            <a:schemeClr val="tx1"/>
          </a:solidFill>
          <a:latin typeface="+mn-lt"/>
        </a:defRPr>
      </a:lvl8pPr>
      <a:lvl9pPr marL="2185988" indent="-128588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35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1.png"/><Relationship Id="rId11" Type="http://schemas.openxmlformats.org/officeDocument/2006/relationships/slide" Target="slide13.xml"/><Relationship Id="rId5" Type="http://schemas.openxmlformats.org/officeDocument/2006/relationships/image" Target="../media/image10.png"/><Relationship Id="rId10" Type="http://schemas.openxmlformats.org/officeDocument/2006/relationships/hyperlink" Target="https://intelweb.micron.com/sites/sxp/10s/SXP%20Cell%20Sync%20Meeting/Seasoning%20Segmentation/17%20Q3/17WW35/WW35%202017%20PI%20update%20for%20Vt%20evolution.pptx" TargetMode="External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lweb.micron.com/sites/sxp/10s/SXP%20Cell%20Sync%20Meeting/Seasoning%20Segmentation/17%20Q3/17WW35/BEOL_Anneals_Discussion_ww35.xlsx" TargetMode="External"/><Relationship Id="rId2" Type="http://schemas.openxmlformats.org/officeDocument/2006/relationships/hyperlink" Target="http://edcfab4.micron.com/fab4/RXP001/MTGS/94%20BLOK%20E3%20bimodality/Vtevo_process_pareto_modeling_roadmap_v2.xlsx" TargetMode="Externa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lweb.micron.com/sites/sxp/10s/SXP%20Cell%20Sync%20Meeting/Seasoning%20Segmentation/E3_WriteEndurance_DiscussionTable.xlsx" TargetMode="Externa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6" Type="http://schemas.openxmlformats.org/officeDocument/2006/relationships/hyperlink" Target="https://intelweb.micron.com/sites/sxp/10s/SXP%20Cell%20Sync%20Meeting/Seasoning%20Segmentation/17%20Q3/17WW39/Vtevo_process_pareto_modeling_roadmap_v2.xlsx" TargetMode="Externa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dcfab4.micron.com/fab4/RXP001/MTGS/94%20BLOK%20E3%20bimodality/Vtevo_process_pareto_modeling_roadmap_v2.xlsx" TargetMode="Externa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45473" y="877707"/>
            <a:ext cx="6560127" cy="3093513"/>
            <a:chOff x="145473" y="877707"/>
            <a:chExt cx="6560127" cy="3093513"/>
          </a:xfrm>
        </p:grpSpPr>
        <p:grpSp>
          <p:nvGrpSpPr>
            <p:cNvPr id="3" name="Group 2"/>
            <p:cNvGrpSpPr/>
            <p:nvPr/>
          </p:nvGrpSpPr>
          <p:grpSpPr>
            <a:xfrm>
              <a:off x="145473" y="877870"/>
              <a:ext cx="6220294" cy="3093350"/>
              <a:chOff x="145473" y="877870"/>
              <a:chExt cx="6220294" cy="3093350"/>
            </a:xfrm>
          </p:grpSpPr>
          <p:pic>
            <p:nvPicPr>
              <p:cNvPr id="48" name="Picture 47"/>
              <p:cNvPicPr>
                <a:picLocks noChangeAspect="1"/>
              </p:cNvPicPr>
              <p:nvPr/>
            </p:nvPicPr>
            <p:blipFill rotWithShape="1">
              <a:blip r:embed="rId3"/>
              <a:srcRect r="20871"/>
              <a:stretch/>
            </p:blipFill>
            <p:spPr>
              <a:xfrm>
                <a:off x="145473" y="877870"/>
                <a:ext cx="5064919" cy="3093350"/>
              </a:xfrm>
              <a:prstGeom prst="rect">
                <a:avLst/>
              </a:prstGeom>
            </p:spPr>
          </p:pic>
          <p:pic>
            <p:nvPicPr>
              <p:cNvPr id="34" name="Picture 33"/>
              <p:cNvPicPr>
                <a:picLocks noChangeAspect="1"/>
              </p:cNvPicPr>
              <p:nvPr/>
            </p:nvPicPr>
            <p:blipFill rotWithShape="1">
              <a:blip r:embed="rId4"/>
              <a:srcRect l="85175" r="2641" b="85557"/>
              <a:stretch/>
            </p:blipFill>
            <p:spPr>
              <a:xfrm>
                <a:off x="5410886" y="877870"/>
                <a:ext cx="954881" cy="618649"/>
              </a:xfrm>
              <a:prstGeom prst="rect">
                <a:avLst/>
              </a:prstGeom>
            </p:spPr>
          </p:pic>
          <p:grpSp>
            <p:nvGrpSpPr>
              <p:cNvPr id="35" name="Group 34"/>
              <p:cNvGrpSpPr/>
              <p:nvPr/>
            </p:nvGrpSpPr>
            <p:grpSpPr>
              <a:xfrm rot="16200000">
                <a:off x="1382782" y="3543532"/>
                <a:ext cx="144818" cy="56480"/>
                <a:chOff x="-982980" y="874730"/>
                <a:chExt cx="144818" cy="56480"/>
              </a:xfrm>
            </p:grpSpPr>
            <p:sp>
              <p:nvSpPr>
                <p:cNvPr id="37" name="Freeform 36"/>
                <p:cNvSpPr/>
                <p:nvPr/>
              </p:nvSpPr>
              <p:spPr>
                <a:xfrm>
                  <a:off x="-982980" y="874730"/>
                  <a:ext cx="144818" cy="24430"/>
                </a:xfrm>
                <a:custGeom>
                  <a:avLst/>
                  <a:gdLst>
                    <a:gd name="connsiteX0" fmla="*/ 0 w 144818"/>
                    <a:gd name="connsiteY0" fmla="*/ 1570 h 24430"/>
                    <a:gd name="connsiteX1" fmla="*/ 91440 w 144818"/>
                    <a:gd name="connsiteY1" fmla="*/ 24430 h 24430"/>
                    <a:gd name="connsiteX2" fmla="*/ 144780 w 144818"/>
                    <a:gd name="connsiteY2" fmla="*/ 1570 h 24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44818" h="24430">
                      <a:moveTo>
                        <a:pt x="0" y="1570"/>
                      </a:moveTo>
                      <a:cubicBezTo>
                        <a:pt x="33655" y="13000"/>
                        <a:pt x="67310" y="24430"/>
                        <a:pt x="91440" y="24430"/>
                      </a:cubicBezTo>
                      <a:cubicBezTo>
                        <a:pt x="115570" y="24430"/>
                        <a:pt x="146050" y="-7320"/>
                        <a:pt x="144780" y="1570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Freeform 37"/>
                <p:cNvSpPr/>
                <p:nvPr/>
              </p:nvSpPr>
              <p:spPr>
                <a:xfrm>
                  <a:off x="-982980" y="906780"/>
                  <a:ext cx="144818" cy="24430"/>
                </a:xfrm>
                <a:custGeom>
                  <a:avLst/>
                  <a:gdLst>
                    <a:gd name="connsiteX0" fmla="*/ 0 w 144818"/>
                    <a:gd name="connsiteY0" fmla="*/ 1570 h 24430"/>
                    <a:gd name="connsiteX1" fmla="*/ 91440 w 144818"/>
                    <a:gd name="connsiteY1" fmla="*/ 24430 h 24430"/>
                    <a:gd name="connsiteX2" fmla="*/ 144780 w 144818"/>
                    <a:gd name="connsiteY2" fmla="*/ 1570 h 24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44818" h="24430">
                      <a:moveTo>
                        <a:pt x="0" y="1570"/>
                      </a:moveTo>
                      <a:cubicBezTo>
                        <a:pt x="33655" y="13000"/>
                        <a:pt x="67310" y="24430"/>
                        <a:pt x="91440" y="24430"/>
                      </a:cubicBezTo>
                      <a:cubicBezTo>
                        <a:pt x="115570" y="24430"/>
                        <a:pt x="146050" y="-7320"/>
                        <a:pt x="144780" y="1570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" name="Oval 39"/>
              <p:cNvSpPr/>
              <p:nvPr/>
            </p:nvSpPr>
            <p:spPr>
              <a:xfrm>
                <a:off x="949799" y="2580511"/>
                <a:ext cx="45720" cy="4572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868190" y="1335070"/>
                <a:ext cx="415688" cy="2214324"/>
              </a:xfrm>
              <a:prstGeom prst="rect">
                <a:avLst/>
              </a:prstGeom>
              <a:solidFill>
                <a:srgbClr val="FFFF00">
                  <a:alpha val="32157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991286" y="3088428"/>
                <a:ext cx="48923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PRB</a:t>
                </a:r>
              </a:p>
              <a:p>
                <a:r>
                  <a:rPr lang="en-US" sz="1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(EOS)</a:t>
                </a: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1322333" y="3210433"/>
                <a:ext cx="45720" cy="4572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73746" y="2593617"/>
                <a:ext cx="489236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SF VT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61046" y="1522424"/>
                <a:ext cx="928569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rgbClr val="FF66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Array </a:t>
                </a:r>
                <a:r>
                  <a:rPr lang="en-US" sz="1050" b="1" dirty="0" err="1">
                    <a:solidFill>
                      <a:srgbClr val="FF66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init.</a:t>
                </a:r>
                <a:r>
                  <a:rPr lang="en-US" sz="1050" b="1" dirty="0">
                    <a:solidFill>
                      <a:srgbClr val="FF66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(‘seasoning</a:t>
                </a:r>
                <a:r>
                  <a:rPr lang="en-US" sz="1050" b="1" dirty="0" smtClean="0">
                    <a:solidFill>
                      <a:srgbClr val="FF66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’) </a:t>
                </a:r>
                <a:r>
                  <a:rPr lang="en-US" sz="1050" b="1" dirty="0">
                    <a:solidFill>
                      <a:srgbClr val="FF66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~ 60min/deck</a:t>
                </a:r>
              </a:p>
            </p:txBody>
          </p:sp>
          <p:grpSp>
            <p:nvGrpSpPr>
              <p:cNvPr id="49" name="Group 48"/>
              <p:cNvGrpSpPr/>
              <p:nvPr/>
            </p:nvGrpSpPr>
            <p:grpSpPr>
              <a:xfrm rot="16200000">
                <a:off x="3619611" y="3589000"/>
                <a:ext cx="144818" cy="56480"/>
                <a:chOff x="-982980" y="874730"/>
                <a:chExt cx="144818" cy="56480"/>
              </a:xfrm>
            </p:grpSpPr>
            <p:sp>
              <p:nvSpPr>
                <p:cNvPr id="63" name="Freeform 62"/>
                <p:cNvSpPr/>
                <p:nvPr/>
              </p:nvSpPr>
              <p:spPr>
                <a:xfrm>
                  <a:off x="-982980" y="874730"/>
                  <a:ext cx="144818" cy="24430"/>
                </a:xfrm>
                <a:custGeom>
                  <a:avLst/>
                  <a:gdLst>
                    <a:gd name="connsiteX0" fmla="*/ 0 w 144818"/>
                    <a:gd name="connsiteY0" fmla="*/ 1570 h 24430"/>
                    <a:gd name="connsiteX1" fmla="*/ 91440 w 144818"/>
                    <a:gd name="connsiteY1" fmla="*/ 24430 h 24430"/>
                    <a:gd name="connsiteX2" fmla="*/ 144780 w 144818"/>
                    <a:gd name="connsiteY2" fmla="*/ 1570 h 24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44818" h="24430">
                      <a:moveTo>
                        <a:pt x="0" y="1570"/>
                      </a:moveTo>
                      <a:cubicBezTo>
                        <a:pt x="33655" y="13000"/>
                        <a:pt x="67310" y="24430"/>
                        <a:pt x="91440" y="24430"/>
                      </a:cubicBezTo>
                      <a:cubicBezTo>
                        <a:pt x="115570" y="24430"/>
                        <a:pt x="146050" y="-7320"/>
                        <a:pt x="144780" y="1570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>
                  <a:off x="-982980" y="906780"/>
                  <a:ext cx="144818" cy="24430"/>
                </a:xfrm>
                <a:custGeom>
                  <a:avLst/>
                  <a:gdLst>
                    <a:gd name="connsiteX0" fmla="*/ 0 w 144818"/>
                    <a:gd name="connsiteY0" fmla="*/ 1570 h 24430"/>
                    <a:gd name="connsiteX1" fmla="*/ 91440 w 144818"/>
                    <a:gd name="connsiteY1" fmla="*/ 24430 h 24430"/>
                    <a:gd name="connsiteX2" fmla="*/ 144780 w 144818"/>
                    <a:gd name="connsiteY2" fmla="*/ 1570 h 24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44818" h="24430">
                      <a:moveTo>
                        <a:pt x="0" y="1570"/>
                      </a:moveTo>
                      <a:cubicBezTo>
                        <a:pt x="33655" y="13000"/>
                        <a:pt x="67310" y="24430"/>
                        <a:pt x="91440" y="24430"/>
                      </a:cubicBezTo>
                      <a:cubicBezTo>
                        <a:pt x="115570" y="24430"/>
                        <a:pt x="146050" y="-7320"/>
                        <a:pt x="144780" y="1570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5" name="Oval 64"/>
              <p:cNvSpPr/>
              <p:nvPr/>
            </p:nvSpPr>
            <p:spPr>
              <a:xfrm>
                <a:off x="3186628" y="2670476"/>
                <a:ext cx="45720" cy="4572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3228115" y="3133896"/>
                <a:ext cx="48923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PRB</a:t>
                </a:r>
              </a:p>
              <a:p>
                <a:r>
                  <a:rPr lang="en-US" sz="1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(EOS)</a:t>
                </a:r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3559162" y="3255901"/>
                <a:ext cx="45720" cy="4572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2910575" y="2681952"/>
                <a:ext cx="489236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SF VT</a:t>
                </a:r>
              </a:p>
            </p:txBody>
          </p:sp>
        </p:grpSp>
        <p:pic>
          <p:nvPicPr>
            <p:cNvPr id="73" name="Picture 72"/>
            <p:cNvPicPr>
              <a:picLocks noChangeAspect="1"/>
            </p:cNvPicPr>
            <p:nvPr/>
          </p:nvPicPr>
          <p:blipFill rotWithShape="1">
            <a:blip r:embed="rId3"/>
            <a:srcRect l="79870" r="2273" b="79728"/>
            <a:stretch/>
          </p:blipFill>
          <p:spPr>
            <a:xfrm>
              <a:off x="5306554" y="877707"/>
              <a:ext cx="1399046" cy="767554"/>
            </a:xfrm>
            <a:prstGeom prst="rect">
              <a:avLst/>
            </a:prstGeom>
          </p:spPr>
        </p:pic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14300"/>
            <a:ext cx="8839200" cy="628650"/>
          </a:xfrm>
        </p:spPr>
        <p:txBody>
          <a:bodyPr/>
          <a:lstStyle/>
          <a:p>
            <a:r>
              <a:rPr lang="en-US" dirty="0" smtClean="0"/>
              <a:t>VT: Write Endurance &amp; Operating range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04801" y="4171950"/>
            <a:ext cx="861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 operating VT range for PG1T2 S15C Vdm1/3 operation spans ~ 700 mV post single FF operation</a:t>
            </a:r>
            <a:r>
              <a:rPr lang="en-US" sz="15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^</a:t>
            </a:r>
            <a:r>
              <a:rPr lang="en-US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174841"/>
              </p:ext>
            </p:extLst>
          </p:nvPr>
        </p:nvGraphicFramePr>
        <p:xfrm>
          <a:off x="5326927" y="1693119"/>
          <a:ext cx="3693444" cy="6172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1356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48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944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7851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900" u="non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VT </a:t>
                      </a:r>
                      <a:r>
                        <a:rPr lang="en-US" sz="900" u="none" dirty="0" err="1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</a:t>
                      </a:r>
                      <a:r>
                        <a:rPr lang="en-US" sz="900" u="non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en-US" sz="900" u="none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(@3.54</a:t>
                      </a:r>
                      <a:r>
                        <a:rPr lang="en-US" sz="900" u="none" baseline="0" dirty="0" smtClean="0">
                          <a:solidFill>
                            <a:schemeClr val="bg1"/>
                          </a:solidFill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900" u="none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900" u="non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1-20 k NW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</a:t>
                      </a: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1k-1M</a:t>
                      </a:r>
                      <a:r>
                        <a:rPr lang="en-US" sz="9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NW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 </a:t>
                      </a:r>
                      <a:r>
                        <a:rPr lang="en-US" sz="900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</a:t>
                      </a:r>
                      <a:endParaRPr lang="en-US" sz="9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Goal (w/ </a:t>
                      </a:r>
                      <a:r>
                        <a:rPr lang="en-US" sz="9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dyn</a:t>
                      </a: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9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Vdm</a:t>
                      </a:r>
                      <a:r>
                        <a:rPr lang="en-US" sz="9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&lt;120 </a:t>
                      </a: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mV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&lt;150 </a:t>
                      </a: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mV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Meet PRB TT</a:t>
                      </a:r>
                      <a:endParaRPr lang="en-US" sz="900" i="1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6311">
                <a:tc>
                  <a:txBody>
                    <a:bodyPr/>
                    <a:lstStyle/>
                    <a:p>
                      <a:r>
                        <a:rPr lang="en-US" sz="9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r7.67 (QW1) status</a:t>
                      </a:r>
                      <a:endParaRPr lang="en-US" sz="900" b="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125/155 mV</a:t>
                      </a:r>
                      <a:endParaRPr lang="en-US" sz="900" b="1" i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170/250 mV</a:t>
                      </a:r>
                      <a:endParaRPr lang="en-US" sz="900" b="1" i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620/560 mV</a:t>
                      </a:r>
                      <a:endParaRPr lang="en-US" sz="900" b="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78594"/>
              </p:ext>
            </p:extLst>
          </p:nvPr>
        </p:nvGraphicFramePr>
        <p:xfrm>
          <a:off x="5326927" y="2442232"/>
          <a:ext cx="3693444" cy="6172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1356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48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944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7851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900" u="non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r>
                        <a:rPr lang="en-US" sz="900" u="none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‘drift’ (@0</a:t>
                      </a:r>
                      <a:r>
                        <a:rPr lang="en-US" sz="900" u="none" baseline="0" dirty="0" smtClean="0">
                          <a:solidFill>
                            <a:schemeClr val="bg1"/>
                          </a:solidFill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900" u="none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900" u="non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 1us-10s</a:t>
                      </a:r>
                      <a:endParaRPr lang="en-US" sz="9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 3s-48h</a:t>
                      </a:r>
                      <a:endParaRPr lang="en-US" sz="9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1us-3s</a:t>
                      </a:r>
                      <a:endParaRPr lang="en-US" sz="9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algn="l"/>
                      <a:r>
                        <a:rPr lang="en-US" sz="9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Goal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 </a:t>
                      </a:r>
                      <a:r>
                        <a:rPr lang="en-US" sz="9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mV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455 mV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550 mV</a:t>
                      </a:r>
                      <a:endParaRPr lang="en-US" sz="9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6311">
                <a:tc>
                  <a:txBody>
                    <a:bodyPr/>
                    <a:lstStyle/>
                    <a:p>
                      <a:r>
                        <a:rPr lang="en-US" sz="9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r7.67 </a:t>
                      </a:r>
                      <a:r>
                        <a:rPr lang="en-US" sz="9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 (</a:t>
                      </a:r>
                      <a:r>
                        <a:rPr lang="en-US" sz="900" u="sng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t0</a:t>
                      </a:r>
                      <a:r>
                        <a:rPr lang="en-US" sz="9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900" b="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900" b="1" dirty="0" smtClean="0">
                          <a:solidFill>
                            <a:srgbClr val="FFC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242/251 mV</a:t>
                      </a:r>
                      <a:endParaRPr lang="en-US" sz="900" b="1" i="1" dirty="0">
                        <a:solidFill>
                          <a:srgbClr val="FFC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900" b="1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500/555</a:t>
                      </a:r>
                      <a:r>
                        <a:rPr lang="en-US" sz="900" b="1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b="1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mV</a:t>
                      </a:r>
                      <a:endParaRPr lang="en-US" sz="900" b="1" i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9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760/845 mV</a:t>
                      </a:r>
                      <a:endParaRPr lang="en-US" sz="900" b="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553200" y="4782563"/>
            <a:ext cx="20749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^ Single SET pulse application</a:t>
            </a:r>
            <a:endParaRPr lang="en-US" sz="1200" b="1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938" y="736659"/>
            <a:ext cx="16001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S15C - r7.67 (B55B)</a:t>
            </a:r>
            <a:endParaRPr lang="en-US" sz="1400" b="1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987040" y="2695415"/>
            <a:ext cx="100584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733800" y="3409950"/>
            <a:ext cx="100584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810000" y="2693739"/>
            <a:ext cx="0" cy="731426"/>
          </a:xfrm>
          <a:prstGeom prst="straightConnector1">
            <a:avLst/>
          </a:prstGeom>
          <a:ln w="127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328613" y="3365663"/>
            <a:ext cx="5629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VT,min</a:t>
            </a:r>
            <a:endParaRPr 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803073" y="2895966"/>
            <a:ext cx="8130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~ 700 mV 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91013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17" r="13252"/>
          <a:stretch/>
        </p:blipFill>
        <p:spPr bwMode="auto">
          <a:xfrm>
            <a:off x="5290948" y="330712"/>
            <a:ext cx="3257620" cy="153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4"/>
          <a:srcRect t="20687" r="20475"/>
          <a:stretch/>
        </p:blipFill>
        <p:spPr>
          <a:xfrm>
            <a:off x="6901152" y="3879792"/>
            <a:ext cx="2074769" cy="118146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142022" y="90718"/>
            <a:ext cx="3911648" cy="3985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Intro: Underlying VT evolution (including ‘seasoning’)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2. Observation: Program Curve ‘degradation’ (‘slope3’)</a:t>
            </a: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3. Segmentation: EFA/PFA -&gt; under-</a:t>
            </a:r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rst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 component? (WIP)</a:t>
            </a: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238" y="133350"/>
            <a:ext cx="8999562" cy="628650"/>
          </a:xfrm>
        </p:spPr>
        <p:txBody>
          <a:bodyPr/>
          <a:lstStyle/>
          <a:p>
            <a:pPr algn="l"/>
            <a:r>
              <a:rPr lang="en-US" dirty="0"/>
              <a:t>E3 VT evolution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238" y="712470"/>
            <a:ext cx="4888300" cy="235448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1200" b="1" dirty="0"/>
              <a:t>Problem statement</a:t>
            </a:r>
            <a:r>
              <a:rPr lang="en-US" sz="1200" dirty="0"/>
              <a:t>: E3 displays </a:t>
            </a:r>
            <a:r>
              <a:rPr lang="en-US" sz="1200" i="1" dirty="0"/>
              <a:t>median</a:t>
            </a:r>
            <a:r>
              <a:rPr lang="en-US" sz="1200" dirty="0"/>
              <a:t> V</a:t>
            </a:r>
            <a:r>
              <a:rPr lang="en-US" sz="1200" baseline="-25000" dirty="0"/>
              <a:t>T</a:t>
            </a:r>
            <a:r>
              <a:rPr lang="en-US" sz="1200" dirty="0"/>
              <a:t> lowering upon cycling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pPr lvl="1"/>
            <a:endParaRPr lang="en-US" sz="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/>
          </a:p>
          <a:p>
            <a:r>
              <a:rPr lang="en-US" sz="1200" b="1" dirty="0"/>
              <a:t>Empirical learning</a:t>
            </a:r>
            <a:r>
              <a:rPr lang="en-US" sz="1200" dirty="0"/>
              <a:t>: ED1 D1 is the limiter post ‘seasoning’</a:t>
            </a:r>
          </a:p>
          <a:p>
            <a:pPr marL="285713" indent="-285736">
              <a:spcBef>
                <a:spcPts val="600"/>
              </a:spcBef>
              <a:buFontTx/>
              <a:buChar char="-"/>
            </a:pPr>
            <a:r>
              <a:rPr lang="en-US" sz="1200" b="1" dirty="0"/>
              <a:t>Pre-consumption</a:t>
            </a:r>
            <a:r>
              <a:rPr lang="en-US" sz="1200" dirty="0"/>
              <a:t> of V</a:t>
            </a:r>
            <a:r>
              <a:rPr lang="en-US" sz="1200" baseline="-25000" dirty="0"/>
              <a:t>T</a:t>
            </a:r>
            <a:r>
              <a:rPr lang="en-US" sz="1200" dirty="0"/>
              <a:t> evolution needed for stable/operable RWB, dependent on (</a:t>
            </a:r>
            <a:r>
              <a:rPr lang="en-US" sz="1200" dirty="0" err="1"/>
              <a:t>i</a:t>
            </a:r>
            <a:r>
              <a:rPr lang="en-US" sz="1200" dirty="0"/>
              <a:t>) cumulated ON time and (ii) write </a:t>
            </a:r>
            <a:r>
              <a:rPr lang="en-US" sz="1200" dirty="0" err="1"/>
              <a:t>ipd</a:t>
            </a:r>
            <a:endParaRPr lang="en-US" sz="1200" dirty="0"/>
          </a:p>
          <a:p>
            <a:pPr marL="285713" indent="-285736">
              <a:spcBef>
                <a:spcPts val="600"/>
              </a:spcBef>
              <a:buFontTx/>
              <a:buChar char="-"/>
            </a:pPr>
            <a:r>
              <a:rPr lang="en-US" sz="1200" dirty="0"/>
              <a:t>V</a:t>
            </a:r>
            <a:r>
              <a:rPr lang="en-US" sz="1200" baseline="-25000" dirty="0"/>
              <a:t>T</a:t>
            </a:r>
            <a:r>
              <a:rPr lang="en-US" sz="1200" dirty="0"/>
              <a:t> shift affected by </a:t>
            </a:r>
            <a:r>
              <a:rPr lang="en-US" sz="1200" b="1" dirty="0"/>
              <a:t>under-RST</a:t>
            </a:r>
            <a:r>
              <a:rPr lang="en-US" sz="1200" dirty="0"/>
              <a:t> / RST latency increase w/ cycles, manifested by over-RST dep. &amp; ‘slope3’ increase post ~ 20k NW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5410200" y="2091203"/>
            <a:ext cx="3447357" cy="1515490"/>
            <a:chOff x="5410200" y="2060723"/>
            <a:chExt cx="3447357" cy="1515490"/>
          </a:xfrm>
        </p:grpSpPr>
        <p:grpSp>
          <p:nvGrpSpPr>
            <p:cNvPr id="12" name="Group 11"/>
            <p:cNvGrpSpPr/>
            <p:nvPr/>
          </p:nvGrpSpPr>
          <p:grpSpPr>
            <a:xfrm>
              <a:off x="5410200" y="2060723"/>
              <a:ext cx="3343286" cy="1515490"/>
              <a:chOff x="4914679" y="2019458"/>
              <a:chExt cx="4251885" cy="2007971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5"/>
              <a:srcRect t="14172" r="23136"/>
              <a:stretch/>
            </p:blipFill>
            <p:spPr>
              <a:xfrm>
                <a:off x="4914679" y="2019458"/>
                <a:ext cx="3924521" cy="2007971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8489776" y="3575407"/>
                <a:ext cx="6767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/>
                  <a:t>@ -3</a:t>
                </a:r>
                <a:r>
                  <a:rPr lang="en-US" sz="1400" b="1" dirty="0">
                    <a:latin typeface="Symbol" panose="05050102010706020507" pitchFamily="18" charset="2"/>
                  </a:rPr>
                  <a:t>s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701168" y="2195032"/>
              <a:ext cx="5709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r7.67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7138525" y="2205990"/>
              <a:ext cx="0" cy="29807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7798830" y="2333531"/>
              <a:ext cx="422493" cy="245503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812280" y="2152650"/>
              <a:ext cx="0" cy="118872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7081367" y="2195032"/>
              <a:ext cx="6986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VT </a:t>
              </a:r>
              <a:r>
                <a:rPr lang="en-US" sz="12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evol</a:t>
              </a:r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7935004" y="2453162"/>
              <a:ext cx="586482" cy="2286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8159930" y="2497096"/>
              <a:ext cx="6976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‘Slope3’</a:t>
              </a: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6669401" y="2979862"/>
              <a:ext cx="209558" cy="0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6706208" y="2548975"/>
              <a:ext cx="86594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err="1">
                  <a:solidFill>
                    <a:schemeClr val="accent2">
                      <a:lumMod val="7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WCbin</a:t>
              </a:r>
              <a:endParaRPr lang="en-US" sz="11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100" dirty="0">
                  <a:solidFill>
                    <a:schemeClr val="accent2">
                      <a:lumMod val="7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opportunity</a:t>
              </a:r>
            </a:p>
          </p:txBody>
        </p:sp>
      </p:grpSp>
      <p:cxnSp>
        <p:nvCxnSpPr>
          <p:cNvPr id="37" name="Straight Arrow Connector 36"/>
          <p:cNvCxnSpPr/>
          <p:nvPr/>
        </p:nvCxnSpPr>
        <p:spPr>
          <a:xfrm flipV="1">
            <a:off x="6827520" y="2464260"/>
            <a:ext cx="0" cy="13716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644640" y="2579455"/>
            <a:ext cx="212599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896478" y="2266950"/>
            <a:ext cx="34738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6"/>
          <a:srcRect t="8378" r="19014" b="31716"/>
          <a:stretch/>
        </p:blipFill>
        <p:spPr>
          <a:xfrm>
            <a:off x="5310596" y="3845713"/>
            <a:ext cx="1585882" cy="1092862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 rot="16200000">
            <a:off x="4792025" y="4199295"/>
            <a:ext cx="1083951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E3 VT shift [mV]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06178" y="4857750"/>
            <a:ext cx="889987" cy="1883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Over-RST [1]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556046" y="3866395"/>
            <a:ext cx="8883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20k-1M NW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53325" y="4515003"/>
            <a:ext cx="303468" cy="235186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49356" y="3916207"/>
            <a:ext cx="385635" cy="433179"/>
          </a:xfrm>
          <a:prstGeom prst="rect">
            <a:avLst/>
          </a:prstGeom>
        </p:spPr>
      </p:pic>
      <p:graphicFrame>
        <p:nvGraphicFramePr>
          <p:cNvPr id="51" name="Table 50"/>
          <p:cNvGraphicFramePr>
            <a:graphicFrameLocks noGrp="1"/>
          </p:cNvGraphicFramePr>
          <p:nvPr>
            <p:extLst/>
          </p:nvPr>
        </p:nvGraphicFramePr>
        <p:xfrm>
          <a:off x="152400" y="1033193"/>
          <a:ext cx="4648199" cy="6629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155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04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076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45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000" u="non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1-20 k NW</a:t>
                      </a:r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/>
                        <a:t>Proj</a:t>
                      </a:r>
                      <a:r>
                        <a:rPr lang="en-US" sz="1000" dirty="0"/>
                        <a:t>. 1k-1M</a:t>
                      </a:r>
                      <a:r>
                        <a:rPr lang="en-US" sz="1000" baseline="0" dirty="0"/>
                        <a:t> NW</a:t>
                      </a:r>
                      <a:endParaRPr lang="en-US" sz="10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aseline="0" dirty="0"/>
                        <a:t>Array </a:t>
                      </a:r>
                      <a:r>
                        <a:rPr lang="en-US" sz="1000" baseline="0" dirty="0" err="1"/>
                        <a:t>init</a:t>
                      </a:r>
                      <a:endParaRPr lang="en-US" sz="10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Goal (w/ </a:t>
                      </a:r>
                      <a:r>
                        <a:rPr lang="en-US" sz="1000" dirty="0" err="1"/>
                        <a:t>dyn</a:t>
                      </a:r>
                      <a:r>
                        <a:rPr lang="en-US" sz="1000" dirty="0"/>
                        <a:t>.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baseline="0" dirty="0" err="1"/>
                        <a:t>Vdm</a:t>
                      </a:r>
                      <a:r>
                        <a:rPr lang="en-US" sz="1000" baseline="0" dirty="0"/>
                        <a:t> applied)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120 mV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150 mV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0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6311">
                <a:tc>
                  <a:txBody>
                    <a:bodyPr/>
                    <a:lstStyle/>
                    <a:p>
                      <a:r>
                        <a:rPr lang="en-US" sz="1000" baseline="0" dirty="0"/>
                        <a:t>r7.67 (QW1) status</a:t>
                      </a:r>
                      <a:endParaRPr lang="en-US" sz="1000" b="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</a:rPr>
                        <a:t>125/155 mV</a:t>
                      </a:r>
                      <a:endParaRPr lang="en-US" sz="1000" b="1" i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</a:rPr>
                        <a:t>170/250 mV</a:t>
                      </a:r>
                      <a:endParaRPr lang="en-US" sz="1000" b="1" i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00" dirty="0"/>
                        <a:t>620/560 mV</a:t>
                      </a:r>
                      <a:endParaRPr lang="en-US" sz="1000" b="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52400" y="3126582"/>
          <a:ext cx="4648200" cy="1675890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2615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292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280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Contribution mode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Algo options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ID process areas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6210">
                <a:tc>
                  <a:txBody>
                    <a:bodyPr/>
                    <a:lstStyle/>
                    <a:p>
                      <a:pPr marL="58738" lvl="1" indent="0" algn="l" fontAlgn="t"/>
                      <a:r>
                        <a:rPr lang="en-US" sz="1000" b="1" u="none" strike="noStrike" dirty="0">
                          <a:effectLst/>
                        </a:rPr>
                        <a:t>VT evolution</a:t>
                      </a:r>
                      <a:r>
                        <a:rPr lang="en-US" sz="1000" b="0" u="none" strike="noStrike" dirty="0">
                          <a:effectLst/>
                        </a:rPr>
                        <a:t> (rate)</a:t>
                      </a:r>
                    </a:p>
                    <a:p>
                      <a:pPr marL="58738" lvl="1" indent="0" algn="l" fontAlgn="t"/>
                      <a:r>
                        <a:rPr lang="en-US" sz="1000" u="none" strike="noStrike" dirty="0">
                          <a:effectLst/>
                        </a:rPr>
                        <a:t>[ &gt; ~130/180 mV]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 rowSpan="2">
                  <a:txBody>
                    <a:bodyPr/>
                    <a:lstStyle/>
                    <a:p>
                      <a:pPr marL="171450" indent="-112713" algn="l" fontAlgn="t">
                        <a:buFontTx/>
                        <a:buChar char="-"/>
                      </a:pPr>
                      <a:r>
                        <a:rPr lang="en-US" sz="1000" u="none" strike="noStrike" dirty="0">
                          <a:effectLst/>
                        </a:rPr>
                        <a:t>array initialization </a:t>
                      </a:r>
                    </a:p>
                    <a:p>
                      <a:pPr marL="171450" indent="-112713" algn="l" fontAlgn="t">
                        <a:buFontTx/>
                        <a:buChar char="-"/>
                      </a:pPr>
                      <a:r>
                        <a:rPr lang="en-US" sz="1000" u="none" strike="noStrike" dirty="0">
                          <a:effectLst/>
                        </a:rPr>
                        <a:t>dynamic </a:t>
                      </a:r>
                      <a:r>
                        <a:rPr lang="en-US" sz="1000" u="none" strike="noStrike" dirty="0" err="1">
                          <a:effectLst/>
                        </a:rPr>
                        <a:t>Vdm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00" u="none" strike="noStrike" dirty="0">
                          <a:effectLst/>
                        </a:rPr>
                        <a:t>(</a:t>
                      </a:r>
                      <a:r>
                        <a:rPr lang="en-US" sz="1000" u="none" strike="noStrike" dirty="0" err="1">
                          <a:effectLst/>
                        </a:rPr>
                        <a:t>i</a:t>
                      </a:r>
                      <a:r>
                        <a:rPr lang="en-US" sz="1000" u="none" strike="noStrike" dirty="0">
                          <a:effectLst/>
                        </a:rPr>
                        <a:t>) SD health (comp./etch/</a:t>
                      </a:r>
                      <a:r>
                        <a:rPr lang="en-US" sz="1000" b="1" u="none" strike="noStrike" dirty="0">
                          <a:effectLst/>
                        </a:rPr>
                        <a:t>clean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(ii) SD/PM interaction w/ unknown 'contaminants‘ (</a:t>
                      </a:r>
                      <a:r>
                        <a:rPr lang="en-US" sz="1000" b="1" u="none" strike="noStrike" dirty="0">
                          <a:effectLst/>
                        </a:rPr>
                        <a:t>cell </a:t>
                      </a:r>
                      <a:r>
                        <a:rPr lang="en-US" sz="1000" b="1" u="none" strike="noStrike" dirty="0" err="1">
                          <a:effectLst/>
                        </a:rPr>
                        <a:t>encapsul</a:t>
                      </a:r>
                      <a:r>
                        <a:rPr lang="en-US" sz="1000" u="none" strike="noStrike" dirty="0">
                          <a:effectLst/>
                        </a:rPr>
                        <a:t>.)</a:t>
                      </a:r>
                    </a:p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8081">
                <a:tc>
                  <a:txBody>
                    <a:bodyPr/>
                    <a:lstStyle/>
                    <a:p>
                      <a:pPr marL="58738" lvl="1" indent="0" algn="l" fontAlgn="b"/>
                      <a:r>
                        <a:rPr lang="en-US" sz="1000" b="1" u="none" strike="noStrike" dirty="0">
                          <a:effectLst/>
                        </a:rPr>
                        <a:t>write </a:t>
                      </a:r>
                      <a:r>
                        <a:rPr lang="en-US" sz="1000" b="1" u="none" strike="noStrike" dirty="0" err="1">
                          <a:effectLst/>
                        </a:rPr>
                        <a:t>ipd</a:t>
                      </a:r>
                      <a:r>
                        <a:rPr lang="en-US" sz="1000" b="1" u="none" strike="noStrike" dirty="0">
                          <a:effectLst/>
                        </a:rPr>
                        <a:t> depend.</a:t>
                      </a:r>
                      <a:r>
                        <a:rPr lang="en-US" sz="1000" u="none" strike="noStrike" dirty="0">
                          <a:effectLst/>
                        </a:rPr>
                        <a:t/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[~ 70 mV:</a:t>
                      </a:r>
                      <a:r>
                        <a:rPr lang="en-US" sz="1000" u="none" strike="noStrike" baseline="0" dirty="0">
                          <a:effectLst/>
                        </a:rPr>
                        <a:t> </a:t>
                      </a:r>
                      <a:r>
                        <a:rPr lang="en-US" sz="1000" u="none" strike="noStrike" dirty="0">
                          <a:effectLst/>
                        </a:rPr>
                        <a:t>100 </a:t>
                      </a:r>
                      <a:r>
                        <a:rPr lang="en-US" sz="1000" u="none" strike="noStrike" dirty="0" err="1">
                          <a:effectLst/>
                          <a:latin typeface="Symbol" panose="05050102010706020507" pitchFamily="18" charset="2"/>
                        </a:rPr>
                        <a:t>m</a:t>
                      </a:r>
                      <a:r>
                        <a:rPr lang="en-US" sz="1000" u="none" strike="noStrike" dirty="0" err="1">
                          <a:effectLst/>
                        </a:rPr>
                        <a:t>s</a:t>
                      </a:r>
                      <a:r>
                        <a:rPr lang="en-US" sz="1000" u="none" strike="noStrike" dirty="0">
                          <a:effectLst/>
                        </a:rPr>
                        <a:t> → 100 </a:t>
                      </a:r>
                      <a:r>
                        <a:rPr lang="en-US" sz="1000" u="none" strike="noStrike" dirty="0" err="1">
                          <a:effectLst/>
                        </a:rPr>
                        <a:t>ms</a:t>
                      </a:r>
                      <a:r>
                        <a:rPr lang="en-US" sz="1000" u="none" strike="noStrike" baseline="0" dirty="0">
                          <a:effectLst/>
                        </a:rPr>
                        <a:t> @10k NW]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00" b="1" u="none" strike="noStrike" dirty="0">
                          <a:effectLst/>
                        </a:rPr>
                        <a:t>MECN1.1 </a:t>
                      </a:r>
                      <a:r>
                        <a:rPr lang="en-US" sz="1000" u="none" strike="noStrike" dirty="0">
                          <a:effectLst/>
                        </a:rPr>
                        <a:t>trials showing the largest toggle to balance D1 to D0 write </a:t>
                      </a:r>
                      <a:r>
                        <a:rPr lang="en-US" sz="1000" u="none" strike="noStrike" dirty="0" err="1">
                          <a:effectLst/>
                        </a:rPr>
                        <a:t>ipd</a:t>
                      </a:r>
                      <a:r>
                        <a:rPr lang="en-US" sz="1000" u="none" strike="noStrike" dirty="0">
                          <a:effectLst/>
                        </a:rPr>
                        <a:t> dependence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58738" lvl="1" indent="0" algn="l" fontAlgn="b"/>
                      <a:r>
                        <a:rPr lang="en-US" sz="1000" b="1" u="none" strike="noStrike" dirty="0">
                          <a:effectLst/>
                        </a:rPr>
                        <a:t>Under-RST</a:t>
                      </a:r>
                      <a:r>
                        <a:rPr lang="en-US" sz="1000" u="none" strike="noStrike" dirty="0">
                          <a:effectLst/>
                        </a:rPr>
                        <a:t/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[30-50 mV?]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00" u="none" strike="noStrike" dirty="0">
                          <a:effectLst/>
                        </a:rPr>
                        <a:t>- RST placement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- </a:t>
                      </a:r>
                      <a:r>
                        <a:rPr lang="en-US" sz="1000" u="none" strike="noStrike" dirty="0" err="1">
                          <a:effectLst/>
                        </a:rPr>
                        <a:t>WCbin</a:t>
                      </a:r>
                      <a:r>
                        <a:rPr lang="en-US" sz="1000" u="none" strike="noStrike" dirty="0">
                          <a:effectLst/>
                        </a:rPr>
                        <a:t> enable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58738" marR="0" lvl="0" indent="0" algn="l" defTabSz="83105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>
                          <a:effectLst/>
                        </a:rPr>
                        <a:t>- Quantification </a:t>
                      </a:r>
                      <a:r>
                        <a:rPr lang="en-US" sz="1000" b="1" u="none" strike="noStrike" dirty="0">
                          <a:effectLst/>
                        </a:rPr>
                        <a:t>WIP</a:t>
                      </a:r>
                      <a:r>
                        <a:rPr lang="en-US" sz="1000" u="none" strike="noStrike" dirty="0">
                          <a:effectLst/>
                        </a:rPr>
                        <a:t> by EFA/PFA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- TBD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05845" y="1716222"/>
            <a:ext cx="16433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Quantification @ ~50 </a:t>
            </a:r>
            <a:r>
              <a:rPr lang="en-US" sz="800" b="1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ms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write </a:t>
            </a:r>
            <a:r>
              <a:rPr lang="en-US" sz="800" b="1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</a:t>
            </a:r>
            <a:endParaRPr lang="en-US" sz="8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9"/>
          <a:srcRect t="21267" r="12620" b="44253"/>
          <a:stretch/>
        </p:blipFill>
        <p:spPr>
          <a:xfrm>
            <a:off x="8221323" y="2845952"/>
            <a:ext cx="712506" cy="457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59543" y="2050225"/>
            <a:ext cx="5870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RWB</a:t>
            </a:r>
          </a:p>
          <a:p>
            <a:r>
              <a:rPr lang="en-US" sz="11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AO ON</a:t>
            </a:r>
          </a:p>
        </p:txBody>
      </p:sp>
      <p:grpSp>
        <p:nvGrpSpPr>
          <p:cNvPr id="10" name="Group 9"/>
          <p:cNvGrpSpPr/>
          <p:nvPr/>
        </p:nvGrpSpPr>
        <p:grpSpPr>
          <a:xfrm rot="16200000">
            <a:off x="6193471" y="1587495"/>
            <a:ext cx="144818" cy="56480"/>
            <a:chOff x="-982980" y="874730"/>
            <a:chExt cx="144818" cy="56480"/>
          </a:xfrm>
        </p:grpSpPr>
        <p:sp>
          <p:nvSpPr>
            <p:cNvPr id="9" name="Freeform 8"/>
            <p:cNvSpPr/>
            <p:nvPr/>
          </p:nvSpPr>
          <p:spPr>
            <a:xfrm>
              <a:off x="-982980" y="874730"/>
              <a:ext cx="144818" cy="24430"/>
            </a:xfrm>
            <a:custGeom>
              <a:avLst/>
              <a:gdLst>
                <a:gd name="connsiteX0" fmla="*/ 0 w 144818"/>
                <a:gd name="connsiteY0" fmla="*/ 1570 h 24430"/>
                <a:gd name="connsiteX1" fmla="*/ 91440 w 144818"/>
                <a:gd name="connsiteY1" fmla="*/ 24430 h 24430"/>
                <a:gd name="connsiteX2" fmla="*/ 144780 w 144818"/>
                <a:gd name="connsiteY2" fmla="*/ 1570 h 24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4818" h="24430">
                  <a:moveTo>
                    <a:pt x="0" y="1570"/>
                  </a:moveTo>
                  <a:cubicBezTo>
                    <a:pt x="33655" y="13000"/>
                    <a:pt x="67310" y="24430"/>
                    <a:pt x="91440" y="24430"/>
                  </a:cubicBezTo>
                  <a:cubicBezTo>
                    <a:pt x="115570" y="24430"/>
                    <a:pt x="146050" y="-7320"/>
                    <a:pt x="144780" y="157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-982980" y="906780"/>
              <a:ext cx="144818" cy="24430"/>
            </a:xfrm>
            <a:custGeom>
              <a:avLst/>
              <a:gdLst>
                <a:gd name="connsiteX0" fmla="*/ 0 w 144818"/>
                <a:gd name="connsiteY0" fmla="*/ 1570 h 24430"/>
                <a:gd name="connsiteX1" fmla="*/ 91440 w 144818"/>
                <a:gd name="connsiteY1" fmla="*/ 24430 h 24430"/>
                <a:gd name="connsiteX2" fmla="*/ 144780 w 144818"/>
                <a:gd name="connsiteY2" fmla="*/ 1570 h 24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4818" h="24430">
                  <a:moveTo>
                    <a:pt x="0" y="1570"/>
                  </a:moveTo>
                  <a:cubicBezTo>
                    <a:pt x="33655" y="13000"/>
                    <a:pt x="67310" y="24430"/>
                    <a:pt x="91440" y="24430"/>
                  </a:cubicBezTo>
                  <a:cubicBezTo>
                    <a:pt x="115570" y="24430"/>
                    <a:pt x="146050" y="-7320"/>
                    <a:pt x="144780" y="157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5783580" y="354330"/>
            <a:ext cx="45720" cy="4572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5783580" y="537210"/>
            <a:ext cx="45720" cy="457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806440" y="330712"/>
            <a:ext cx="266978" cy="1267907"/>
          </a:xfrm>
          <a:prstGeom prst="rect">
            <a:avLst/>
          </a:prstGeom>
          <a:solidFill>
            <a:srgbClr val="FFFF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5858224" y="1169670"/>
            <a:ext cx="48923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PRB</a:t>
            </a:r>
          </a:p>
          <a:p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(EOS)</a:t>
            </a:r>
          </a:p>
        </p:txBody>
      </p:sp>
      <p:sp>
        <p:nvSpPr>
          <p:cNvPr id="54" name="Oval 53"/>
          <p:cNvSpPr/>
          <p:nvPr/>
        </p:nvSpPr>
        <p:spPr>
          <a:xfrm>
            <a:off x="6035040" y="1040130"/>
            <a:ext cx="45720" cy="4572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6035040" y="1169670"/>
            <a:ext cx="45720" cy="457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210279" y="321766"/>
            <a:ext cx="7585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</a:t>
            </a:r>
            <a:r>
              <a:rPr lang="en-US" sz="11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mon</a:t>
            </a:r>
          </a:p>
          <a:p>
            <a:r>
              <a:rPr lang="en-US" sz="11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WLR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600469" y="636626"/>
            <a:ext cx="4892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SF VT</a:t>
            </a:r>
          </a:p>
        </p:txBody>
      </p:sp>
      <p:sp>
        <p:nvSpPr>
          <p:cNvPr id="24" name="Freeform 23"/>
          <p:cNvSpPr/>
          <p:nvPr/>
        </p:nvSpPr>
        <p:spPr>
          <a:xfrm>
            <a:off x="5920740" y="632460"/>
            <a:ext cx="464820" cy="342900"/>
          </a:xfrm>
          <a:custGeom>
            <a:avLst/>
            <a:gdLst>
              <a:gd name="connsiteX0" fmla="*/ 0 w 464820"/>
              <a:gd name="connsiteY0" fmla="*/ 342900 h 342900"/>
              <a:gd name="connsiteX1" fmla="*/ 289560 w 464820"/>
              <a:gd name="connsiteY1" fmla="*/ 0 h 342900"/>
              <a:gd name="connsiteX2" fmla="*/ 464820 w 464820"/>
              <a:gd name="connsiteY2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4820" h="342900">
                <a:moveTo>
                  <a:pt x="0" y="342900"/>
                </a:moveTo>
                <a:lnTo>
                  <a:pt x="289560" y="0"/>
                </a:lnTo>
                <a:lnTo>
                  <a:pt x="464820" y="0"/>
                </a:lnTo>
              </a:path>
            </a:pathLst>
          </a:custGeom>
          <a:noFill/>
          <a:ln>
            <a:solidFill>
              <a:srgbClr val="FF66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314105" y="388610"/>
            <a:ext cx="15440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Array </a:t>
            </a:r>
            <a:r>
              <a:rPr lang="en-US" sz="1100" b="1" dirty="0" err="1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init.</a:t>
            </a:r>
            <a:r>
              <a:rPr lang="en-US" sz="11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(‘seasoning’)</a:t>
            </a:r>
          </a:p>
          <a:p>
            <a:r>
              <a:rPr lang="en-US" sz="1100" b="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~ 60min/deck</a:t>
            </a: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00353" y="1317352"/>
            <a:ext cx="453318" cy="351319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3139440" y="4809557"/>
            <a:ext cx="3505200" cy="238525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defTabSz="831080"/>
            <a:r>
              <a:rPr lang="en-US" sz="11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0"/>
              </a:rPr>
              <a:t>Link</a:t>
            </a:r>
            <a:r>
              <a:rPr lang="en-US" sz="11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full PI and model table</a:t>
            </a:r>
          </a:p>
        </p:txBody>
      </p:sp>
      <p:sp>
        <p:nvSpPr>
          <p:cNvPr id="57" name="Down Arrow 56">
            <a:hlinkClick r:id="rId11" action="ppaction://hlinksldjump"/>
          </p:cNvPr>
          <p:cNvSpPr/>
          <p:nvPr/>
        </p:nvSpPr>
        <p:spPr>
          <a:xfrm rot="5400000">
            <a:off x="3205560" y="262880"/>
            <a:ext cx="106680" cy="14478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846" y="-1471"/>
            <a:ext cx="2217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Fuga – VT Evolution Huddle</a:t>
            </a:r>
          </a:p>
        </p:txBody>
      </p:sp>
    </p:spTree>
    <p:extLst>
      <p:ext uri="{BB962C8B-B14F-4D97-AF65-F5344CB8AC3E}">
        <p14:creationId xmlns:p14="http://schemas.microsoft.com/office/powerpoint/2010/main" val="376015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en-US" baseline="-25000" dirty="0" smtClean="0"/>
              <a:t>T</a:t>
            </a:r>
            <a:r>
              <a:rPr lang="en-US" dirty="0" smtClean="0"/>
              <a:t> evolution – Current Status Intro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958832"/>
              </p:ext>
            </p:extLst>
          </p:nvPr>
        </p:nvGraphicFramePr>
        <p:xfrm>
          <a:off x="214743" y="777490"/>
          <a:ext cx="8716107" cy="148018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8716107"/>
              </a:tblGrid>
              <a:tr h="188595">
                <a:tc>
                  <a:txBody>
                    <a:bodyPr/>
                    <a:lstStyle/>
                    <a:p>
                      <a:pPr marL="0" marR="0" lvl="0" indent="0" algn="l" defTabSz="11080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Problem Statement (r7.67)</a:t>
                      </a:r>
                      <a:endParaRPr lang="en-US" sz="1200" b="1" u="none" strike="noStrike" kern="12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5715" marR="5715" marT="5715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072265">
                <a:tc>
                  <a:txBody>
                    <a:bodyPr/>
                    <a:lstStyle/>
                    <a:p>
                      <a:pPr marL="60325" marR="0" lvl="0" indent="0" algn="l" defTabSz="11080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VT evolution not completed post FF (first pulse), in the range of ~-</a:t>
                      </a:r>
                      <a:r>
                        <a:rPr lang="en-US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820/-780 mV </a:t>
                      </a:r>
                      <a:r>
                        <a:rPr lang="en-US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D0/D1 toward EOL (500k FW), resulting in </a:t>
                      </a:r>
                      <a:br>
                        <a:rPr lang="en-US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needed 'array initialization' (aka 'seasoning') to bring device to operable point for SET(RST) VT [~-</a:t>
                      </a:r>
                      <a:r>
                        <a:rPr lang="en-US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620/-560 </a:t>
                      </a: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mV w/ 120 min/die test-time]</a:t>
                      </a:r>
                      <a:b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residual evolution (gap) during op. life, subject to test conditions (e.g. write </a:t>
                      </a:r>
                      <a:r>
                        <a:rPr lang="en-US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ipd</a:t>
                      </a: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etc.) [~-190/-290 mV @10ms write </a:t>
                      </a:r>
                      <a:r>
                        <a:rPr lang="en-US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ipd</a:t>
                      </a: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PG1T2 EOL – WLR flow].</a:t>
                      </a:r>
                      <a:r>
                        <a:rPr lang="en-US" sz="11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MED and M354S are generally close on baseline material (no tail formation), but in some specific case tail formation is possible (e.g. thinner PL)</a:t>
                      </a: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VT operating point subject to T-bake steps (e.g. 'burn' process), in the range of ~ + 200/+150 mV (@0</a:t>
                      </a:r>
                      <a:r>
                        <a:rPr lang="en-US" sz="11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1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in D0/D1, resulting in</a:t>
                      </a:r>
                      <a: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needed 're-initialization' within component 'burn' to recover VT shift through assembly T-cycle [~230 min/unit test-time]</a:t>
                      </a:r>
                      <a:b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needed additional '</a:t>
                      </a:r>
                      <a:r>
                        <a:rPr lang="en-US" sz="110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</a:t>
                      </a:r>
                      <a: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' steps within manufacturing chain [e.g. SMT --&gt; &gt; 10h/system test time]  (see 3DxP Sync. Meeting, ww25)</a:t>
                      </a:r>
                      <a:endParaRPr lang="en-US" sz="1100" b="1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60325" marR="0" lvl="0" indent="0" algn="l" defTabSz="11080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u="none" strike="noStrike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715" marR="5715" marT="5715" marB="0"/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715" marR="5715" marT="5715" marB="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2934" y="2571750"/>
            <a:ext cx="3782170" cy="20518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</a:rPr>
              <a:t>Empirical </a:t>
            </a:r>
            <a:r>
              <a:rPr lang="en-US" sz="1400" b="1" dirty="0">
                <a:latin typeface="Calibri" panose="020F0502020204030204" pitchFamily="34" charset="0"/>
              </a:rPr>
              <a:t>learning</a:t>
            </a:r>
            <a:r>
              <a:rPr lang="en-US" sz="1400" dirty="0">
                <a:latin typeface="Calibri" panose="020F0502020204030204" pitchFamily="34" charset="0"/>
              </a:rPr>
              <a:t>: ED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</a:rPr>
              <a:t>1</a:t>
            </a:r>
            <a:r>
              <a:rPr lang="en-US" sz="1400" dirty="0">
                <a:latin typeface="Calibri" panose="020F0502020204030204" pitchFamily="34" charset="0"/>
              </a:rPr>
              <a:t> D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</a:rPr>
              <a:t>1</a:t>
            </a:r>
            <a:r>
              <a:rPr lang="en-US" sz="1400" dirty="0">
                <a:latin typeface="Calibri" panose="020F0502020204030204" pitchFamily="34" charset="0"/>
              </a:rPr>
              <a:t> is the limiter post </a:t>
            </a:r>
            <a:r>
              <a:rPr lang="en-US" sz="1400" dirty="0" smtClean="0">
                <a:latin typeface="Calibri" panose="020F0502020204030204" pitchFamily="34" charset="0"/>
              </a:rPr>
              <a:t>probe array </a:t>
            </a:r>
            <a:r>
              <a:rPr lang="en-US" sz="1400" dirty="0" err="1" smtClean="0">
                <a:latin typeface="Calibri" panose="020F0502020204030204" pitchFamily="34" charset="0"/>
              </a:rPr>
              <a:t>init</a:t>
            </a:r>
            <a:r>
              <a:rPr lang="en-US" sz="1400" dirty="0" smtClean="0">
                <a:latin typeface="Calibri" panose="020F0502020204030204" pitchFamily="34" charset="0"/>
              </a:rPr>
              <a:t> (‘seasoning’)</a:t>
            </a:r>
            <a:endParaRPr lang="en-US" sz="1400" dirty="0">
              <a:latin typeface="Calibri" panose="020F0502020204030204" pitchFamily="34" charset="0"/>
            </a:endParaRPr>
          </a:p>
          <a:p>
            <a:pPr marL="380941" indent="-380972">
              <a:spcBef>
                <a:spcPts val="800"/>
              </a:spcBef>
              <a:buFontTx/>
              <a:buChar char="-"/>
            </a:pPr>
            <a:r>
              <a:rPr lang="en-US" sz="1400" b="1" dirty="0">
                <a:latin typeface="Calibri" panose="020F0502020204030204" pitchFamily="34" charset="0"/>
              </a:rPr>
              <a:t>Pre-consumption</a:t>
            </a:r>
            <a:r>
              <a:rPr lang="en-US" sz="1400" dirty="0">
                <a:latin typeface="Calibri" panose="020F0502020204030204" pitchFamily="34" charset="0"/>
              </a:rPr>
              <a:t> of V</a:t>
            </a:r>
            <a:r>
              <a:rPr lang="en-US" sz="1400" baseline="-25000" dirty="0">
                <a:latin typeface="Calibri" panose="020F0502020204030204" pitchFamily="34" charset="0"/>
              </a:rPr>
              <a:t>T</a:t>
            </a:r>
            <a:r>
              <a:rPr lang="en-US" sz="1400" dirty="0">
                <a:latin typeface="Calibri" panose="020F0502020204030204" pitchFamily="34" charset="0"/>
              </a:rPr>
              <a:t> evolution needed for stable/operable RWB, dependent on (</a:t>
            </a:r>
            <a:r>
              <a:rPr lang="en-US" sz="1400" dirty="0" err="1">
                <a:latin typeface="Calibri" panose="020F0502020204030204" pitchFamily="34" charset="0"/>
              </a:rPr>
              <a:t>i</a:t>
            </a:r>
            <a:r>
              <a:rPr lang="en-US" sz="1400" dirty="0">
                <a:latin typeface="Calibri" panose="020F0502020204030204" pitchFamily="34" charset="0"/>
              </a:rPr>
              <a:t>) cumulated ON time and (ii) write </a:t>
            </a:r>
            <a:r>
              <a:rPr lang="en-US" sz="1400" dirty="0" err="1">
                <a:latin typeface="Calibri" panose="020F0502020204030204" pitchFamily="34" charset="0"/>
              </a:rPr>
              <a:t>ipd</a:t>
            </a:r>
            <a:endParaRPr lang="en-US" sz="1400" dirty="0">
              <a:latin typeface="Calibri" panose="020F0502020204030204" pitchFamily="34" charset="0"/>
            </a:endParaRPr>
          </a:p>
          <a:p>
            <a:pPr marL="380941" indent="-380972">
              <a:spcBef>
                <a:spcPts val="800"/>
              </a:spcBef>
              <a:buFontTx/>
              <a:buChar char="-"/>
            </a:pPr>
            <a:r>
              <a:rPr lang="en-US" sz="1400" dirty="0">
                <a:latin typeface="Calibri" panose="020F0502020204030204" pitchFamily="34" charset="0"/>
              </a:rPr>
              <a:t>V</a:t>
            </a:r>
            <a:r>
              <a:rPr lang="en-US" sz="1400" baseline="-25000" dirty="0">
                <a:latin typeface="Calibri" panose="020F0502020204030204" pitchFamily="34" charset="0"/>
              </a:rPr>
              <a:t>T</a:t>
            </a:r>
            <a:r>
              <a:rPr lang="en-US" sz="1400" dirty="0">
                <a:latin typeface="Calibri" panose="020F0502020204030204" pitchFamily="34" charset="0"/>
              </a:rPr>
              <a:t> shift affected by </a:t>
            </a:r>
            <a:r>
              <a:rPr lang="en-US" sz="1400" b="1" dirty="0">
                <a:latin typeface="Calibri" panose="020F0502020204030204" pitchFamily="34" charset="0"/>
              </a:rPr>
              <a:t>under-RST</a:t>
            </a:r>
            <a:r>
              <a:rPr lang="en-US" sz="1400" dirty="0">
                <a:latin typeface="Calibri" panose="020F0502020204030204" pitchFamily="34" charset="0"/>
              </a:rPr>
              <a:t> / RST latency increase w/ cycles, manifested by over-RST dep. &amp; ‘slope3’ increase post ~ 20k NW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951979"/>
              </p:ext>
            </p:extLst>
          </p:nvPr>
        </p:nvGraphicFramePr>
        <p:xfrm>
          <a:off x="3900054" y="2585604"/>
          <a:ext cx="5029199" cy="2029359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09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668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04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Contribution mode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Algo options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ID process areas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5419">
                <a:tc>
                  <a:txBody>
                    <a:bodyPr/>
                    <a:lstStyle/>
                    <a:p>
                      <a:pPr marL="58738" lvl="1" indent="0" algn="l" fontAlgn="t"/>
                      <a:r>
                        <a:rPr lang="en-US" sz="1050" u="none" strike="noStrike" dirty="0">
                          <a:effectLst/>
                        </a:rPr>
                        <a:t>VT evolution (rate)</a:t>
                      </a:r>
                    </a:p>
                    <a:p>
                      <a:pPr marL="58738" lvl="1" indent="0" algn="l" fontAlgn="t"/>
                      <a:r>
                        <a:rPr lang="en-US" sz="1050" u="none" strike="noStrike" dirty="0">
                          <a:effectLst/>
                        </a:rPr>
                        <a:t>[ &gt; ~130/180 mV]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 rowSpan="2">
                  <a:txBody>
                    <a:bodyPr/>
                    <a:lstStyle/>
                    <a:p>
                      <a:pPr marL="171450" indent="-112713" algn="l" fontAlgn="t">
                        <a:buFontTx/>
                        <a:buChar char="-"/>
                      </a:pPr>
                      <a:r>
                        <a:rPr lang="en-US" sz="1050" u="none" strike="noStrike" dirty="0">
                          <a:effectLst/>
                        </a:rPr>
                        <a:t>array initialization </a:t>
                      </a:r>
                    </a:p>
                    <a:p>
                      <a:pPr marL="171450" indent="-112713" algn="l" fontAlgn="t">
                        <a:buFontTx/>
                        <a:buChar char="-"/>
                      </a:pPr>
                      <a:r>
                        <a:rPr lang="en-US" sz="1050" u="none" strike="noStrike" dirty="0">
                          <a:effectLst/>
                        </a:rPr>
                        <a:t>dynamic </a:t>
                      </a:r>
                      <a:r>
                        <a:rPr lang="en-US" sz="1050" u="none" strike="noStrike" dirty="0" err="1">
                          <a:effectLst/>
                        </a:rPr>
                        <a:t>Vdm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50" u="none" strike="noStrike" dirty="0">
                          <a:effectLst/>
                        </a:rPr>
                        <a:t>(</a:t>
                      </a:r>
                      <a:r>
                        <a:rPr lang="en-US" sz="1050" u="none" strike="noStrike" dirty="0" err="1">
                          <a:effectLst/>
                        </a:rPr>
                        <a:t>i</a:t>
                      </a:r>
                      <a:r>
                        <a:rPr lang="en-US" sz="1050" u="none" strike="noStrike" dirty="0">
                          <a:effectLst/>
                        </a:rPr>
                        <a:t>) SD health (comp./etch/clean)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(ii) SD/PM interaction w/ unknown 'contaminants‘ (cell </a:t>
                      </a:r>
                      <a:r>
                        <a:rPr lang="en-US" sz="1050" u="none" strike="noStrike" dirty="0" err="1">
                          <a:effectLst/>
                        </a:rPr>
                        <a:t>encapsul</a:t>
                      </a:r>
                      <a:r>
                        <a:rPr lang="en-US" sz="1050" u="none" strike="noStrike" dirty="0">
                          <a:effectLst/>
                        </a:rPr>
                        <a:t>.)</a:t>
                      </a:r>
                    </a:p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4779">
                <a:tc>
                  <a:txBody>
                    <a:bodyPr/>
                    <a:lstStyle/>
                    <a:p>
                      <a:pPr marL="58738" lvl="1" indent="0" algn="l" fontAlgn="b"/>
                      <a:r>
                        <a:rPr lang="en-US" sz="1050" u="none" strike="noStrike" dirty="0">
                          <a:effectLst/>
                        </a:rPr>
                        <a:t>write </a:t>
                      </a:r>
                      <a:r>
                        <a:rPr lang="en-US" sz="1050" u="none" strike="noStrike" dirty="0" err="1">
                          <a:effectLst/>
                        </a:rPr>
                        <a:t>ipd</a:t>
                      </a:r>
                      <a:r>
                        <a:rPr lang="en-US" sz="1050" u="none" strike="noStrike" dirty="0">
                          <a:effectLst/>
                        </a:rPr>
                        <a:t> depend.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[~ 70 mV:</a:t>
                      </a:r>
                      <a:r>
                        <a:rPr lang="en-US" sz="1050" u="none" strike="noStrike" baseline="0" dirty="0">
                          <a:effectLst/>
                        </a:rPr>
                        <a:t> </a:t>
                      </a:r>
                      <a:r>
                        <a:rPr lang="en-US" sz="1050" u="none" strike="noStrike" dirty="0">
                          <a:effectLst/>
                        </a:rPr>
                        <a:t>100 </a:t>
                      </a:r>
                      <a:r>
                        <a:rPr lang="en-US" sz="1050" u="none" strike="noStrike" dirty="0" err="1">
                          <a:effectLst/>
                        </a:rPr>
                        <a:t>ms</a:t>
                      </a:r>
                      <a:r>
                        <a:rPr lang="en-US" sz="1050" u="none" strike="noStrike" dirty="0">
                          <a:effectLst/>
                        </a:rPr>
                        <a:t> → 100 </a:t>
                      </a:r>
                      <a:r>
                        <a:rPr lang="en-US" sz="1050" u="none" strike="noStrike" dirty="0" err="1">
                          <a:effectLst/>
                        </a:rPr>
                        <a:t>ms</a:t>
                      </a:r>
                      <a:r>
                        <a:rPr lang="en-US" sz="1050" u="none" strike="noStrike" baseline="0" dirty="0">
                          <a:effectLst/>
                        </a:rPr>
                        <a:t> @10k NW]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50" u="none" strike="noStrike" dirty="0">
                          <a:effectLst/>
                        </a:rPr>
                        <a:t>MECN1.1 trials showing the largest toggle to balance D1 to D0 write </a:t>
                      </a:r>
                      <a:r>
                        <a:rPr lang="en-US" sz="1050" u="none" strike="noStrike" dirty="0" err="1">
                          <a:effectLst/>
                        </a:rPr>
                        <a:t>ipd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smtClean="0">
                          <a:effectLst/>
                        </a:rPr>
                        <a:t>dependence</a:t>
                      </a:r>
                    </a:p>
                  </a:txBody>
                  <a:tcPr marL="10160" marR="10160" marT="10160" marB="0"/>
                </a:tc>
              </a:tr>
              <a:tr h="487680">
                <a:tc>
                  <a:txBody>
                    <a:bodyPr/>
                    <a:lstStyle/>
                    <a:p>
                      <a:pPr marL="58738" lvl="1" indent="0" algn="l" fontAlgn="b"/>
                      <a:r>
                        <a:rPr lang="en-US" sz="1050" u="none" strike="noStrike" dirty="0">
                          <a:effectLst/>
                        </a:rPr>
                        <a:t>Under-RST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[30-50 mV?]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50" u="none" strike="noStrike" dirty="0">
                          <a:effectLst/>
                        </a:rPr>
                        <a:t>- RST placement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- </a:t>
                      </a:r>
                      <a:r>
                        <a:rPr lang="en-US" sz="1050" u="none" strike="noStrike" dirty="0" err="1">
                          <a:effectLst/>
                        </a:rPr>
                        <a:t>WCbin</a:t>
                      </a:r>
                      <a:r>
                        <a:rPr lang="en-US" sz="1050" u="none" strike="noStrike" dirty="0">
                          <a:effectLst/>
                        </a:rPr>
                        <a:t> enable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marL="58738" marR="0" lvl="0" indent="0" algn="l" defTabSz="83105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u="none" strike="noStrike" dirty="0">
                          <a:effectLst/>
                        </a:rPr>
                        <a:t>- Quantification WIP by EFA/PFA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- </a:t>
                      </a:r>
                      <a:r>
                        <a:rPr lang="en-US" sz="1050" u="none" strike="noStrike" dirty="0" smtClean="0">
                          <a:effectLst/>
                        </a:rPr>
                        <a:t>VT-I</a:t>
                      </a:r>
                      <a:r>
                        <a:rPr lang="en-US" sz="1050" u="none" strike="noStrike" baseline="0" dirty="0" smtClean="0">
                          <a:effectLst/>
                        </a:rPr>
                        <a:t> based quantification gives 30 mV loss in 2D1 on r7.67 die (PB12X)</a:t>
                      </a:r>
                      <a:endParaRPr lang="en-US" sz="1050" u="none" strike="noStrike" dirty="0">
                        <a:effectLst/>
                      </a:endParaRPr>
                    </a:p>
                  </a:txBody>
                  <a:tcPr marL="10160" marR="10160" marT="1016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Left Brace 2"/>
          <p:cNvSpPr/>
          <p:nvPr/>
        </p:nvSpPr>
        <p:spPr>
          <a:xfrm>
            <a:off x="81486" y="1047750"/>
            <a:ext cx="93304" cy="609600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533" y="2234205"/>
            <a:ext cx="572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focus</a:t>
            </a:r>
            <a:endParaRPr lang="en-US" sz="1400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14382" y="2388093"/>
            <a:ext cx="263236" cy="207818"/>
          </a:xfrm>
          <a:custGeom>
            <a:avLst/>
            <a:gdLst>
              <a:gd name="connsiteX0" fmla="*/ 0 w 214745"/>
              <a:gd name="connsiteY0" fmla="*/ 0 h 124691"/>
              <a:gd name="connsiteX1" fmla="*/ 145472 w 214745"/>
              <a:gd name="connsiteY1" fmla="*/ 41564 h 124691"/>
              <a:gd name="connsiteX2" fmla="*/ 214745 w 214745"/>
              <a:gd name="connsiteY2" fmla="*/ 124691 h 124691"/>
              <a:gd name="connsiteX0" fmla="*/ 0 w 214745"/>
              <a:gd name="connsiteY0" fmla="*/ 0 h 124691"/>
              <a:gd name="connsiteX1" fmla="*/ 145472 w 214745"/>
              <a:gd name="connsiteY1" fmla="*/ 62346 h 124691"/>
              <a:gd name="connsiteX2" fmla="*/ 214745 w 214745"/>
              <a:gd name="connsiteY2" fmla="*/ 124691 h 124691"/>
              <a:gd name="connsiteX0" fmla="*/ 0 w 214745"/>
              <a:gd name="connsiteY0" fmla="*/ 0 h 159328"/>
              <a:gd name="connsiteX1" fmla="*/ 145472 w 214745"/>
              <a:gd name="connsiteY1" fmla="*/ 62346 h 159328"/>
              <a:gd name="connsiteX2" fmla="*/ 214745 w 214745"/>
              <a:gd name="connsiteY2" fmla="*/ 159328 h 159328"/>
              <a:gd name="connsiteX0" fmla="*/ 0 w 263236"/>
              <a:gd name="connsiteY0" fmla="*/ 0 h 207818"/>
              <a:gd name="connsiteX1" fmla="*/ 145472 w 263236"/>
              <a:gd name="connsiteY1" fmla="*/ 62346 h 207818"/>
              <a:gd name="connsiteX2" fmla="*/ 263236 w 263236"/>
              <a:gd name="connsiteY2" fmla="*/ 207818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3236" h="207818">
                <a:moveTo>
                  <a:pt x="0" y="0"/>
                </a:moveTo>
                <a:cubicBezTo>
                  <a:pt x="54840" y="10391"/>
                  <a:pt x="101599" y="27710"/>
                  <a:pt x="145472" y="62346"/>
                </a:cubicBezTo>
                <a:cubicBezTo>
                  <a:pt x="189345" y="96982"/>
                  <a:pt x="246495" y="176645"/>
                  <a:pt x="263236" y="207818"/>
                </a:cubicBezTo>
              </a:path>
            </a:pathLst>
          </a:custGeom>
          <a:noFill/>
          <a:ln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23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253153"/>
              </p:ext>
            </p:extLst>
          </p:nvPr>
        </p:nvGraphicFramePr>
        <p:xfrm>
          <a:off x="76200" y="50006"/>
          <a:ext cx="8915400" cy="5044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7350"/>
                <a:gridCol w="3077936"/>
                <a:gridCol w="1741714"/>
                <a:gridCol w="2438400"/>
              </a:tblGrid>
              <a:tr h="199274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Phenomenological</a:t>
                      </a:r>
                      <a:r>
                        <a:rPr lang="en-US" sz="800" b="1" baseline="0" dirty="0" smtClean="0"/>
                        <a:t> </a:t>
                      </a:r>
                      <a:r>
                        <a:rPr lang="en-US" sz="800" b="1" dirty="0" smtClean="0"/>
                        <a:t>Category*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Supporting</a:t>
                      </a:r>
                      <a:r>
                        <a:rPr lang="en-US" sz="800" baseline="0" dirty="0" smtClean="0"/>
                        <a:t> experimental signatures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Conflicting/weaknesses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Next steps</a:t>
                      </a:r>
                      <a:endParaRPr lang="en-US" sz="800" dirty="0"/>
                    </a:p>
                  </a:txBody>
                  <a:tcPr/>
                </a:tc>
              </a:tr>
              <a:tr h="2362819">
                <a:tc>
                  <a:txBody>
                    <a:bodyPr/>
                    <a:lstStyle/>
                    <a:p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SD bulk conduction change evolution due to</a:t>
                      </a:r>
                    </a:p>
                    <a:p>
                      <a:pPr marL="228600" indent="-228600">
                        <a:buAutoNum type="arabicPeriod"/>
                      </a:pPr>
                      <a:endParaRPr lang="en-US" sz="800" b="0" baseline="0" dirty="0" smtClean="0">
                        <a:latin typeface="Calibri" panose="020F0502020204030204" pitchFamily="34" charset="0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800" b="0" baseline="0" dirty="0" smtClean="0">
                          <a:latin typeface="Calibri" panose="020F0502020204030204" pitchFamily="34" charset="0"/>
                        </a:rPr>
                        <a:t>‘incorporation’/’release’ of </a:t>
                      </a:r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mobile ‘contaminants’ </a:t>
                      </a:r>
                      <a:r>
                        <a:rPr lang="en-US" sz="800" b="0" baseline="0" dirty="0" smtClean="0">
                          <a:latin typeface="Calibri" panose="020F0502020204030204" pitchFamily="34" charset="0"/>
                        </a:rPr>
                        <a:t>(etch residual/foreign elements) favored by </a:t>
                      </a:r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Joule heating (?) </a:t>
                      </a:r>
                      <a:r>
                        <a:rPr lang="en-US" sz="800" b="0" baseline="0" dirty="0" smtClean="0">
                          <a:latin typeface="Calibri" panose="020F0502020204030204" pitchFamily="34" charset="0"/>
                        </a:rPr>
                        <a:t>w/ op. pulses w/ </a:t>
                      </a:r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‘seal’ films </a:t>
                      </a:r>
                      <a:r>
                        <a:rPr lang="en-US" sz="800" b="0" baseline="0" dirty="0" smtClean="0">
                          <a:latin typeface="Calibri" panose="020F0502020204030204" pitchFamily="34" charset="0"/>
                        </a:rPr>
                        <a:t>impacting ‘transfer’ process</a:t>
                      </a:r>
                    </a:p>
                    <a:p>
                      <a:pPr marL="228600" indent="-228600">
                        <a:buAutoNum type="arabicPeriod"/>
                      </a:pPr>
                      <a:endParaRPr lang="en-US" sz="800" b="1" baseline="0" dirty="0" smtClean="0">
                        <a:latin typeface="Calibri" panose="020F0502020204030204" pitchFamily="34" charset="0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Elemental redistribution </a:t>
                      </a:r>
                      <a:r>
                        <a:rPr lang="en-US" sz="800" b="0" baseline="0" dirty="0" smtClean="0">
                          <a:latin typeface="Calibri" panose="020F0502020204030204" pitchFamily="34" charset="0"/>
                        </a:rPr>
                        <a:t>within </a:t>
                      </a:r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SD bulk </a:t>
                      </a:r>
                      <a:r>
                        <a:rPr lang="en-US" sz="800" b="0" baseline="0" dirty="0" smtClean="0">
                          <a:latin typeface="Calibri" panose="020F0502020204030204" pitchFamily="34" charset="0"/>
                        </a:rPr>
                        <a:t>by </a:t>
                      </a:r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current flow </a:t>
                      </a:r>
                      <a:r>
                        <a:rPr lang="en-US" sz="800" b="0" baseline="0" dirty="0" smtClean="0">
                          <a:latin typeface="Calibri" panose="020F0502020204030204" pitchFamily="34" charset="0"/>
                        </a:rPr>
                        <a:t>during </a:t>
                      </a:r>
                      <a:r>
                        <a:rPr lang="en-US" sz="800" b="0" i="1" baseline="0" dirty="0" smtClean="0">
                          <a:latin typeface="Calibri" panose="020F0502020204030204" pitchFamily="34" charset="0"/>
                        </a:rPr>
                        <a:t>cumulated</a:t>
                      </a:r>
                      <a:r>
                        <a:rPr lang="en-US" sz="800" b="0" baseline="0" dirty="0" smtClean="0">
                          <a:latin typeface="Calibri" panose="020F0502020204030204" pitchFamily="34" charset="0"/>
                        </a:rPr>
                        <a:t> operations</a:t>
                      </a:r>
                    </a:p>
                    <a:p>
                      <a:pPr marL="0" indent="0">
                        <a:buNone/>
                      </a:pPr>
                      <a:endParaRPr lang="en-US" sz="800" b="0" i="1" baseline="0" dirty="0" smtClean="0">
                        <a:latin typeface="Calibri" panose="020F0502020204030204" pitchFamily="34" charset="0"/>
                      </a:endParaRPr>
                    </a:p>
                    <a:p>
                      <a:pPr marL="0" indent="0">
                        <a:buNone/>
                      </a:pPr>
                      <a:endParaRPr lang="en-US" sz="800" b="0" i="1" baseline="0" dirty="0" smtClean="0">
                        <a:latin typeface="Calibri" panose="020F0502020204030204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800" b="0" i="1" baseline="0" dirty="0" smtClean="0">
                          <a:latin typeface="Calibri" panose="020F0502020204030204" pitchFamily="34" charset="0"/>
                        </a:rPr>
                        <a:t>Note:</a:t>
                      </a:r>
                      <a:endParaRPr lang="en-US" sz="800" b="0" i="1" dirty="0" smtClean="0">
                        <a:latin typeface="Calibri" panose="020F0502020204030204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800" b="0" i="1" dirty="0" smtClean="0">
                          <a:latin typeface="Calibri" panose="020F0502020204030204" pitchFamily="34" charset="0"/>
                        </a:rPr>
                        <a:t>- Relations </a:t>
                      </a:r>
                      <a:r>
                        <a:rPr lang="en-US" sz="800" b="0" i="1" baseline="0" dirty="0" smtClean="0">
                          <a:latin typeface="Calibri" panose="020F0502020204030204" pitchFamily="34" charset="0"/>
                        </a:rPr>
                        <a:t>1.↔2. to be decoupled</a:t>
                      </a:r>
                      <a:endParaRPr lang="en-US" sz="800" b="0" i="1" dirty="0" smtClean="0">
                        <a:latin typeface="Calibri" panose="020F0502020204030204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800" b="0" i="1" dirty="0" smtClean="0">
                          <a:latin typeface="Calibri" panose="020F0502020204030204" pitchFamily="34" charset="0"/>
                        </a:rPr>
                        <a:t>- interaction w/ vertical and lateral </a:t>
                      </a:r>
                      <a:r>
                        <a:rPr lang="en-US" sz="800" b="0" i="1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interfaces</a:t>
                      </a:r>
                      <a:r>
                        <a:rPr lang="en-US" sz="800" b="0" i="1" dirty="0" smtClean="0">
                          <a:latin typeface="Calibri" panose="020F0502020204030204" pitchFamily="34" charset="0"/>
                        </a:rPr>
                        <a:t> to be broken-down</a:t>
                      </a:r>
                      <a:endParaRPr lang="en-US" sz="800" b="0" i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VT shift &amp; write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ipd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dep. observed also in SD-only (S15C/S26A)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E3 &amp; E2 shift correlated in 1-12k FW (die/bit level)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VT evolution dependence on total cumulated ON time @ &gt; ~I</a:t>
                      </a:r>
                      <a:r>
                        <a:rPr lang="en-US" sz="800" baseline="-25000" dirty="0" smtClean="0">
                          <a:latin typeface="Calibri" panose="020F0502020204030204" pitchFamily="34" charset="0"/>
                        </a:rPr>
                        <a:t>RST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, leading to current ‘seasoning’ approach (‘pre-consumption’)</a:t>
                      </a:r>
                    </a:p>
                    <a:p>
                      <a:pPr marL="346075" marR="0" lvl="1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E’s SWR showing relatively large toggle (e.g. MECN1.1. in D1)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AC I-V shows ~ parallel shift (STS ~ const.) through cycles w/ low-field current increase w/ cycles, while IT ~ const. (?)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Evolution 'rate' dep. on op. T (higher T, shallower evolution) explained w/  VT tempco change (monotonic 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 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w/ cycles)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VT evolution shown to be T-bake recoverable up to nearly FF VT value (w/ some residual ~300-400 mV post 300C-100h)</a:t>
                      </a:r>
                    </a:p>
                    <a:p>
                      <a:pPr marL="285750" marR="0" lvl="1" indent="-11430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T-bake shift ~ insensitive on SET VT, but prop. to VT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evol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400" baseline="-25000" dirty="0" smtClean="0">
                        <a:latin typeface="Calibri" panose="020F0502020204030204" pitchFamily="34" charset="0"/>
                      </a:endParaRP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00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composition/etch/ clean interaction (1</a:t>
                      </a:r>
                      <a:r>
                        <a:rPr lang="en-US" sz="800" baseline="30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/2</a:t>
                      </a:r>
                      <a:r>
                        <a:rPr lang="en-US" sz="800" baseline="30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cut), T-anneals (82L, SOD-CCMP, 67L TEOS dep., …),</a:t>
                      </a:r>
                      <a:r>
                        <a:rPr lang="en-US" sz="80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cell encapsulation &amp; critical layers for transparency/generation/gettering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400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RST/SET showing != elemental profile, w/ RST showing stronger gradient than SET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Elem. re-distribution minimized post  high T-bake (250C,2h) [more data needed], apparently in line w/ T-bake VT shift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Physical Analysis methods 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(TEM, TOF-SIMS, EELS, …) </a:t>
                      </a:r>
                      <a:r>
                        <a:rPr lang="en-US" sz="800" b="1" baseline="0" dirty="0" smtClean="0">
                          <a:latin typeface="Calibri" panose="020F0502020204030204" pitchFamily="34" charset="0"/>
                        </a:rPr>
                        <a:t>limited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capability –  need breakthrough</a:t>
                      </a:r>
                    </a:p>
                    <a:p>
                      <a:pPr marL="287338" lvl="1" indent="-117475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Main elem. profile movement driven by first e-pulse, w/o clear change through cycles (differently from </a:t>
                      </a:r>
                      <a:r>
                        <a:rPr lang="en-US" sz="800" baseline="0" dirty="0" smtClean="0">
                          <a:latin typeface="Symbol" panose="05050102010706020507" pitchFamily="18" charset="2"/>
                        </a:rPr>
                        <a:t>m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-gap model based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.)</a:t>
                      </a:r>
                    </a:p>
                    <a:p>
                      <a:pPr marL="287338" lvl="1" indent="-117475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No clear deck differential in SD elem. (SET/RST) distributions (not in line w/ the differences in SET state VT shift 'bake-recovery')</a:t>
                      </a:r>
                    </a:p>
                    <a:p>
                      <a:pPr marL="287338" lvl="1" indent="-117475">
                        <a:buFontTx/>
                        <a:buChar char="-"/>
                      </a:pPr>
                      <a:endParaRPr lang="en-US" sz="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171450" lvl="0" indent="-171450" algn="l" defTabSz="831053" rtl="0" eaLnBrk="1" latinLnBrk="0" hangingPunct="1">
                        <a:buFontTx/>
                        <a:buChar char="-"/>
                      </a:pP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 clear interlink w/ write inter-pulse delay dependence evidence (on observed time scale)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Continuous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SWR analysis and funding based on Cell-PI model table (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  <a:hlinkClick r:id="rId2"/>
                        </a:rPr>
                        <a:t>link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), w/ particular focus on fully segmenting T-anneals impacts and related break-down (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  <a:hlinkClick r:id="rId3"/>
                        </a:rPr>
                        <a:t>link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) for any opportunity identification</a:t>
                      </a:r>
                    </a:p>
                    <a:p>
                      <a:pPr marL="284163" lvl="1" indent="-111125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Next key reads: L-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trt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opt. (154142 @probe)</a:t>
                      </a:r>
                    </a:p>
                    <a:p>
                      <a:pPr marL="284163" lvl="1" indent="-111125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High-level table in next slides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800" dirty="0" smtClean="0">
                        <a:latin typeface="Calibri" panose="020F050202020403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L0/L1D: T-anneals impact on cell stack material properties segmentation (Sachin J. /Andrea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G.) –</a:t>
                      </a:r>
                    </a:p>
                    <a:p>
                      <a:pPr marL="346075" lvl="1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Seal film role itself to be decoupled</a:t>
                      </a:r>
                    </a:p>
                    <a:p>
                      <a:pPr marL="346075" marR="0" lvl="1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See dedicated table</a:t>
                      </a:r>
                    </a:p>
                    <a:p>
                      <a:pPr marL="285750" indent="-114300">
                        <a:buFontTx/>
                        <a:buChar char="-"/>
                        <a:tabLst>
                          <a:tab pos="400050" algn="l"/>
                        </a:tabLst>
                      </a:pPr>
                      <a:endParaRPr lang="en-US" sz="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Exploration of ‘seasoning’ conditions w/ opt. currents (?)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2155957"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PM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(SD?)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under-RST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 due to: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US" sz="800" b="0" dirty="0" smtClean="0">
                        <a:latin typeface="Calibri" panose="020F0502020204030204" pitchFamily="34" charset="0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Electro-thermal efficiency 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reduction (R-balance </a:t>
                      </a:r>
                      <a:r>
                        <a:rPr lang="en-US" sz="800" b="0" dirty="0" err="1" smtClean="0">
                          <a:latin typeface="Calibri" panose="020F0502020204030204" pitchFamily="34" charset="0"/>
                        </a:rPr>
                        <a:t>evol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.) leading to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RST current</a:t>
                      </a:r>
                      <a:endParaRPr lang="en-US" sz="800" b="0" dirty="0" smtClean="0">
                        <a:latin typeface="Calibri" panose="020F0502020204030204" pitchFamily="34" charset="0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US" sz="800" b="0" dirty="0" smtClean="0">
                        <a:latin typeface="Calibri" panose="020F0502020204030204" pitchFamily="34" charset="0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PM(SD)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mass-transport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 upon electrical (and cumulated) pulses impacting elem. profile and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RST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latency</a:t>
                      </a:r>
                      <a:endParaRPr lang="en-US" sz="500" b="0" dirty="0" smtClean="0">
                        <a:latin typeface="Calibri" panose="020F0502020204030204" pitchFamily="34" charset="0"/>
                      </a:endParaRPr>
                    </a:p>
                    <a:p>
                      <a:endParaRPr lang="en-US" sz="800" b="0" i="1" dirty="0" smtClean="0">
                        <a:latin typeface="Calibri" panose="020F0502020204030204" pitchFamily="34" charset="0"/>
                      </a:endParaRPr>
                    </a:p>
                    <a:p>
                      <a:endParaRPr lang="en-US" sz="800" b="0" i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800" b="0" i="1" dirty="0" smtClean="0">
                          <a:latin typeface="Calibri" panose="020F0502020204030204" pitchFamily="34" charset="0"/>
                        </a:rPr>
                        <a:t>Note:</a:t>
                      </a:r>
                    </a:p>
                    <a:p>
                      <a:r>
                        <a:rPr lang="en-US" sz="800" b="0" i="1" dirty="0" smtClean="0">
                          <a:latin typeface="Calibri" panose="020F0502020204030204" pitchFamily="34" charset="0"/>
                        </a:rPr>
                        <a:t>SD/PM </a:t>
                      </a:r>
                      <a:r>
                        <a:rPr lang="en-US" sz="800" b="0" i="1" dirty="0" err="1" smtClean="0">
                          <a:latin typeface="Calibri" panose="020F0502020204030204" pitchFamily="34" charset="0"/>
                        </a:rPr>
                        <a:t>progr</a:t>
                      </a:r>
                      <a:r>
                        <a:rPr lang="en-US" sz="800" b="0" i="1" dirty="0" smtClean="0">
                          <a:latin typeface="Calibri" panose="020F0502020204030204" pitchFamily="34" charset="0"/>
                        </a:rPr>
                        <a:t>. response 'weakening' (beyond electro-thermal) to be included/decoupled</a:t>
                      </a:r>
                      <a:endParaRPr lang="en-US" sz="800" b="0" i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VT shift affected by under-RST / RST latency increase w/ cycles, manifested by over-RST dep. &amp; ‘slope3’ increase post ~ 20k NW</a:t>
                      </a:r>
                    </a:p>
                    <a:p>
                      <a:pPr marL="346075" lvl="1" indent="-176213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Dies w/ larger RST latency (larger VT sensitivity w/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progr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. PW) also show steeper ‘slope3’ (more sensitivity w/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progr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curr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.)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5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VT-I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I2, I3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evol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shown to be 'irreversible' post T-bake (250C,2h)</a:t>
                      </a:r>
                      <a:endParaRPr lang="en-US" sz="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VT-I Pareto shows D1 PM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amorph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 element degradation &gt; 12k FW</a:t>
                      </a:r>
                      <a:endParaRPr lang="en-US" sz="800" dirty="0" smtClean="0">
                        <a:latin typeface="Calibri" panose="020F050202020403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RST algo changes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impact: </a:t>
                      </a:r>
                    </a:p>
                    <a:p>
                      <a:pPr marL="287338" lvl="1" indent="-117475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PC12V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-&gt;PC12W ~ +25 mV 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E3 shift in 2D1 (I</a:t>
                      </a:r>
                      <a:r>
                        <a:rPr lang="en-US" sz="800" baseline="-250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RST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 change)</a:t>
                      </a:r>
                    </a:p>
                    <a:p>
                      <a:pPr marL="287338" lvl="1" indent="-117475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Corr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 runs: VT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evol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 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in 12k-500k when over-RST increased</a:t>
                      </a:r>
                      <a:endParaRPr lang="en-US" sz="800" baseline="0" dirty="0" smtClean="0">
                        <a:latin typeface="Calibri" panose="020F0502020204030204" pitchFamily="34" charset="0"/>
                        <a:sym typeface="Wingdings" panose="05000000000000000000" pitchFamily="2" charset="2"/>
                      </a:endParaRPr>
                    </a:p>
                    <a:p>
                      <a:pPr marL="287338" marR="0" lvl="1" indent="-117475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12k-500k E3 shift correlating w/ I3 at bit-level</a:t>
                      </a:r>
                      <a:endParaRPr lang="en-US" sz="800" dirty="0" smtClean="0">
                        <a:latin typeface="Calibri" panose="020F050202020403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r7.67 PFA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showing D1 PM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cryst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 fraction up to ~35% @500k FW (PC12V), located in middle PM (suggesting relation w/ lateral loss)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6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T-bake recover ‘slope3’ (‘slope1’) evolution (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besides VT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evol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.)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Limited PFA suggesting flatter PM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Te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/Sb elem. profile (D1) in RST state w/ longer PW (more data needed)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VT-I Pareto shows loss of non-PM amorphization related DVT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600" baseline="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Previous r7.64 PFA not showing PM amorphization marginality (need reconciliation)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Electrical to physical correlation not fully aligned w/ expectations (35% PM un-amorphization should translated in more that 30-50 mV)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No clear tail formation, but need to check RST VT sigma degradation w.r.t. VT value (slight degradation)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800" baseline="0" dirty="0" smtClean="0">
                        <a:latin typeface="Calibri" panose="020F0502020204030204" pitchFamily="34" charset="0"/>
                      </a:endParaRP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-</a:t>
                      </a:r>
                    </a:p>
                    <a:p>
                      <a:pPr marL="0" marR="0" lvl="0" indent="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aseline="0" dirty="0" smtClean="0">
                        <a:latin typeface="Calibri" panose="020F0502020204030204" pitchFamily="34" charset="0"/>
                      </a:endParaRPr>
                    </a:p>
                    <a:p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Re-targeting of WC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bin through RWB/ULR runs (and implementation in WLR) ~ 30 mV opportunity</a:t>
                      </a:r>
                      <a:endParaRPr lang="en-US" sz="800" dirty="0" smtClean="0">
                        <a:latin typeface="Calibri" panose="020F050202020403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Segmentation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of 2D1 under-RST</a:t>
                      </a:r>
                    </a:p>
                    <a:p>
                      <a:pPr marL="346075" lvl="1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WLR Data-mining: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VT sigma Vs. VT,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I3 shift (VTI mon.),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RST PW dependence w.r.t. key SWRs</a:t>
                      </a:r>
                      <a:endParaRPr lang="en-US" sz="800" dirty="0" smtClean="0">
                        <a:latin typeface="Calibri" panose="020F0502020204030204" pitchFamily="34" charset="0"/>
                      </a:endParaRPr>
                    </a:p>
                    <a:p>
                      <a:pPr marL="346075" lvl="1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PFA (volume):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 (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) Review recent RST state movie through cycles (POR); (ii) RST Current / PW impact; (iii) SS R2S to correlate w/ EFA learning on window closure segmentation</a:t>
                      </a:r>
                    </a:p>
                    <a:p>
                      <a:pPr marL="346075" lvl="1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EFA: SS R2S VT-I based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pareto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on key splits: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bMECN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, 2-step clean, seal opt., In-doped SD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1285009" y="1955006"/>
            <a:ext cx="381000" cy="342900"/>
            <a:chOff x="304800" y="659056"/>
            <a:chExt cx="838200" cy="1074494"/>
          </a:xfrm>
        </p:grpSpPr>
        <p:sp>
          <p:nvSpPr>
            <p:cNvPr id="6" name="Rectangle 5"/>
            <p:cNvSpPr/>
            <p:nvPr/>
          </p:nvSpPr>
          <p:spPr>
            <a:xfrm>
              <a:off x="304800" y="1352550"/>
              <a:ext cx="304800" cy="228600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50196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38200" y="1352550"/>
              <a:ext cx="304800" cy="2286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5000"/>
                    <a:lumOff val="95000"/>
                  </a:schemeClr>
                </a:gs>
                <a:gs pos="74000">
                  <a:schemeClr val="accent2">
                    <a:lumMod val="45000"/>
                    <a:lumOff val="55000"/>
                  </a:schemeClr>
                </a:gs>
                <a:gs pos="83000">
                  <a:schemeClr val="accent2">
                    <a:lumMod val="45000"/>
                    <a:lumOff val="55000"/>
                  </a:schemeClr>
                </a:gs>
                <a:gs pos="100000">
                  <a:schemeClr val="accent2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04800" y="1200150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38200" y="1215736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4800" y="1581150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38200" y="1581150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4800" y="811456"/>
              <a:ext cx="304800" cy="388694"/>
            </a:xfrm>
            <a:prstGeom prst="rect">
              <a:avLst/>
            </a:prstGeom>
            <a:solidFill>
              <a:srgbClr val="FF9933">
                <a:alpha val="50196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800" y="659056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38200" y="827773"/>
              <a:ext cx="304800" cy="388694"/>
            </a:xfrm>
            <a:prstGeom prst="rect">
              <a:avLst/>
            </a:prstGeom>
            <a:solidFill>
              <a:srgbClr val="FF9933">
                <a:alpha val="50196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38200" y="675373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285009" y="3974535"/>
            <a:ext cx="381000" cy="359746"/>
            <a:chOff x="304800" y="659056"/>
            <a:chExt cx="838200" cy="1074494"/>
          </a:xfrm>
        </p:grpSpPr>
        <p:sp>
          <p:nvSpPr>
            <p:cNvPr id="36" name="Rectangle 35"/>
            <p:cNvSpPr/>
            <p:nvPr/>
          </p:nvSpPr>
          <p:spPr>
            <a:xfrm>
              <a:off x="304800" y="1352550"/>
              <a:ext cx="304800" cy="228600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50196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38200" y="1352550"/>
              <a:ext cx="304800" cy="228600"/>
            </a:xfrm>
            <a:prstGeom prst="rect">
              <a:avLst/>
            </a:prstGeom>
            <a:solidFill>
              <a:srgbClr val="589AFF">
                <a:alpha val="50196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4800" y="1200150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38200" y="1215736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04800" y="1581150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38200" y="1581150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04800" y="811456"/>
              <a:ext cx="304800" cy="388694"/>
            </a:xfrm>
            <a:prstGeom prst="rect">
              <a:avLst/>
            </a:prstGeom>
            <a:solidFill>
              <a:srgbClr val="FF9933">
                <a:alpha val="50196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04800" y="659056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38200" y="827773"/>
              <a:ext cx="304800" cy="388694"/>
            </a:xfrm>
            <a:prstGeom prst="rect">
              <a:avLst/>
            </a:prstGeom>
            <a:gradFill flip="none" rotWithShape="1">
              <a:gsLst>
                <a:gs pos="0">
                  <a:srgbClr val="FF9933">
                    <a:tint val="66000"/>
                    <a:satMod val="160000"/>
                  </a:srgbClr>
                </a:gs>
                <a:gs pos="50000">
                  <a:srgbClr val="FF9933">
                    <a:tint val="44500"/>
                    <a:satMod val="160000"/>
                  </a:srgbClr>
                </a:gs>
                <a:gs pos="100000">
                  <a:srgbClr val="FF9933">
                    <a:tint val="23500"/>
                    <a:satMod val="16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38200" y="675373"/>
              <a:ext cx="304800" cy="152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953000" y="4800362"/>
            <a:ext cx="4144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…			1/2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79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905347"/>
              </p:ext>
            </p:extLst>
          </p:nvPr>
        </p:nvGraphicFramePr>
        <p:xfrm>
          <a:off x="76200" y="57150"/>
          <a:ext cx="8915400" cy="3642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7350"/>
                <a:gridCol w="3077936"/>
                <a:gridCol w="1741714"/>
                <a:gridCol w="2438400"/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Phenomenological</a:t>
                      </a:r>
                      <a:r>
                        <a:rPr lang="en-US" sz="800" b="1" baseline="0" dirty="0" smtClean="0"/>
                        <a:t> </a:t>
                      </a:r>
                      <a:r>
                        <a:rPr lang="en-US" sz="800" b="1" dirty="0" smtClean="0"/>
                        <a:t>Category*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Supporting</a:t>
                      </a:r>
                      <a:r>
                        <a:rPr lang="en-US" sz="800" baseline="0" dirty="0" smtClean="0"/>
                        <a:t> experimental signatures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Conflicting/weaknesses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Next steps</a:t>
                      </a:r>
                      <a:endParaRPr lang="en-US" sz="800" dirty="0"/>
                    </a:p>
                  </a:txBody>
                  <a:tcPr/>
                </a:tc>
              </a:tr>
              <a:tr h="312420"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Dielectric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('sealing‘/’fill’)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bulk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'incorporation'/ 'release' of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mobile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charges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from/to cell surroundings, affecting electrostatic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and cell VT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BD ‘stress’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impacts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RST VT,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similarly to ‘cycling’ (only preliminary observation)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VT evolution is independent on its VT, as well as T-bake shift (which is still proportional to VT evolution)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8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Notes: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VT evolution not normalized by total charge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Note: PM/SD high-non-equilibrium,</a:t>
                      </a:r>
                      <a:r>
                        <a:rPr lang="en-US" sz="8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low viscosity</a:t>
                      </a:r>
                      <a:r>
                        <a:rPr lang="en-US" sz="8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in ON state regime expected to bring to charge neutrality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Datamining on existing WLR data (~30mV shown post 100min BD)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EFA: (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) RWB data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collection/ WLR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eng.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run w/ Bias stress time skew; (ii) VT evolution Vs. B/C-cell bias of adjacent cell (?)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647710"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SD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(PM)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'bulk' 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subject to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mechanical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stress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evolution within overall cell stack environment (E's, 'seal', …)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L0 data showing PM density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differential between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cryst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./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amorph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 (no data on SD)</a:t>
                      </a:r>
                      <a:endParaRPr lang="en-US" sz="800" dirty="0" smtClean="0">
                        <a:latin typeface="Calibri" panose="020F0502020204030204" pitchFamily="34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PG1T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EOL PFA showing systematic difference in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tSD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(PM) for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SET/RST states (preliminary data)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VT evolution displayed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also by SD in different integration scheme (CLV, …)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VT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evol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. at short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ipd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~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normalized by total time spent at I</a:t>
                      </a:r>
                      <a:r>
                        <a:rPr lang="en-US" sz="800" baseline="-25000" dirty="0" smtClean="0">
                          <a:latin typeface="Calibri" panose="020F0502020204030204" pitchFamily="34" charset="0"/>
                        </a:rPr>
                        <a:t>RST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(not dependent on SET pulse)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ystematic PFA char. [Yao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-Feng C.]</a:t>
                      </a:r>
                      <a:endParaRPr lang="en-US" sz="800" dirty="0" smtClean="0">
                        <a:latin typeface="Calibri" panose="020F0502020204030204" pitchFamily="34" charset="0"/>
                      </a:endParaRPr>
                    </a:p>
                    <a:p>
                      <a:pPr marL="342900" lvl="1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systematic analysis on available material from cycling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movie [ww40.5]</a:t>
                      </a:r>
                    </a:p>
                    <a:p>
                      <a:pPr marL="342900" lvl="1" indent="-17145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key SWRs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 (In-doped SD, MECN1.1,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…) identified based on L0 ‘mechanical’ properties char (‘stress’, …) </a:t>
                      </a:r>
                    </a:p>
                    <a:p>
                      <a:pPr marL="457200" lvl="1" indent="-114300">
                        <a:buFontTx/>
                        <a:buChar char="-"/>
                      </a:pP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TCAD thermo-mechanical stress sims requested for expectations estimates before submission [Andrea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Gh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.]</a:t>
                      </a:r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E's bulk, E/SD, 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E/I R-like component ('irreversible') e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volution 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(transformation) by cell stack 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Joule-heating</a:t>
                      </a:r>
                      <a:r>
                        <a:rPr lang="en-US" sz="800" b="0" dirty="0" smtClean="0">
                          <a:latin typeface="Calibri" panose="020F0502020204030204" pitchFamily="34" charset="0"/>
                        </a:rPr>
                        <a:t>, leading to VT reduction</a:t>
                      </a:r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800" b="1" dirty="0" smtClean="0">
                          <a:latin typeface="Calibri" panose="020F0502020204030204" pitchFamily="34" charset="0"/>
                        </a:rPr>
                      </a:br>
                      <a:endParaRPr lang="en-US" sz="8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E’s </a:t>
                      </a:r>
                      <a:r>
                        <a:rPr lang="en-US" sz="800" dirty="0" err="1" smtClean="0">
                          <a:latin typeface="Calibri" panose="020F0502020204030204" pitchFamily="34" charset="0"/>
                        </a:rPr>
                        <a:t>Rs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(T) L0 char. showing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irreversible resistance (rho) decrease w/ (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T,t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I2/I3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increase through cycles not recovered by High-T bakes (250C,2h), suggesting ‘irreversible’ change in cell electro-thermal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progr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 efficiency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Not fully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explaining contribution from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‘slope3’ evolution,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due to its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T-bake (250C,2h) recoverability</a:t>
                      </a:r>
                      <a:endParaRPr lang="en-US" sz="800" baseline="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-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328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Formation of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a parallel conductive path along cell side-walls (etch residuals, such as W, etc.)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PFAs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highlighting </a:t>
                      </a: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Process integration marginalities (e.g. E1 ‘knee’ PFA w/ adjacent low-VT/high-VT bit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s fingerprint)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800" baseline="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- </a:t>
                      </a:r>
                    </a:p>
                    <a:p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- PFA on pre-bake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ambient </a:t>
                      </a:r>
                      <a:r>
                        <a:rPr lang="en-US" sz="800" baseline="0" dirty="0" err="1" smtClean="0">
                          <a:latin typeface="Calibri" panose="020F0502020204030204" pitchFamily="34" charset="0"/>
                        </a:rPr>
                        <a:t>meterial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. Is E3 tail formation to be attributed to residual along cell walls?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52400" y="4552950"/>
            <a:ext cx="474841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Old VT </a:t>
            </a:r>
            <a:r>
              <a:rPr lang="en-US" sz="105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evolution model scorecard (2017-Jan</a:t>
            </a:r>
            <a:r>
              <a:rPr lang="en-US" sz="1050" b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– more detailed (to be updated): </a:t>
            </a:r>
            <a:r>
              <a:rPr lang="en-US" sz="1050" b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link</a:t>
            </a:r>
            <a:endParaRPr lang="en-US" sz="1050" b="1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4800362"/>
            <a:ext cx="41441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			2/2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23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788" y="12140"/>
            <a:ext cx="6560564" cy="327920"/>
          </a:xfrm>
        </p:spPr>
        <p:txBody>
          <a:bodyPr>
            <a:noAutofit/>
          </a:bodyPr>
          <a:lstStyle/>
          <a:p>
            <a:r>
              <a:rPr lang="en-US" sz="2400" dirty="0"/>
              <a:t>Energy Reduction Ideas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793535"/>
              </p:ext>
            </p:extLst>
          </p:nvPr>
        </p:nvGraphicFramePr>
        <p:xfrm>
          <a:off x="685800" y="450721"/>
          <a:ext cx="7696201" cy="3106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517"/>
                <a:gridCol w="676754"/>
                <a:gridCol w="762476"/>
                <a:gridCol w="1524952"/>
                <a:gridCol w="2345502"/>
              </a:tblGrid>
              <a:tr h="548640"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</a:rPr>
                        <a:t>Read Energy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</a:rPr>
                        <a:t>Write Energy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</a:rPr>
                        <a:t>PAD VPP/VHH/VNN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</a:rPr>
                        <a:t>Comments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Phase</a:t>
                      </a:r>
                      <a:r>
                        <a:rPr lang="en-US" sz="1100" baseline="0" dirty="0" smtClean="0"/>
                        <a:t> 1 target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26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59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4.3/3.3/-3.3/-4.2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smtClean="0"/>
                        <a:t>One stage +/- </a:t>
                      </a:r>
                      <a:r>
                        <a:rPr lang="en-US" sz="1100" dirty="0" smtClean="0"/>
                        <a:t>pumps for Write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Lower read/write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supply by</a:t>
                      </a:r>
                      <a:r>
                        <a:rPr lang="en-US" sz="1100" baseline="0" dirty="0" smtClean="0"/>
                        <a:t> ~1v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- 4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- 7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0.4pj/bit for read; 0.7pj/bit for write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36323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20% Lower K di-electric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- 1.5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4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Low</a:t>
                      </a:r>
                      <a:r>
                        <a:rPr lang="en-US" sz="1100" baseline="0" dirty="0" smtClean="0"/>
                        <a:t> K dielectric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3383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30% WL/BL cap reduction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57962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Lower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Vcc</a:t>
                      </a:r>
                      <a:r>
                        <a:rPr lang="en-US" sz="1100" baseline="0" dirty="0" smtClean="0"/>
                        <a:t> by ~100mv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3908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 </a:t>
                      </a:r>
                      <a:r>
                        <a:rPr lang="en-US" sz="1100" dirty="0" err="1" smtClean="0"/>
                        <a:t>eSSR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Control</a:t>
                      </a:r>
                      <a:r>
                        <a:rPr lang="en-US" sz="1100" baseline="0" dirty="0" smtClean="0"/>
                        <a:t> signal scheme improvements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- 1 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Either simplify or find ways to further optimize cost of toggling signals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3908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Total if ideas pan out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16.5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/>
                        <a:t>43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79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BACK-UP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84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1" y="114300"/>
            <a:ext cx="8900160" cy="628650"/>
          </a:xfrm>
        </p:spPr>
        <p:txBody>
          <a:bodyPr/>
          <a:lstStyle/>
          <a:p>
            <a:r>
              <a:rPr lang="en-US" dirty="0" smtClean="0"/>
              <a:t>E3 shift process integration vectors and </a:t>
            </a:r>
            <a:r>
              <a:rPr lang="en-US" dirty="0" err="1" smtClean="0"/>
              <a:t>proj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4001" y="4476750"/>
            <a:ext cx="8859520" cy="276987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en-US" sz="1200" b="1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*Roadmap to be further refined in line w/ write endurance TF</a:t>
            </a:r>
            <a:endParaRPr lang="en-US" sz="1200" b="1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88"/>
          <a:stretch/>
        </p:blipFill>
        <p:spPr bwMode="auto">
          <a:xfrm>
            <a:off x="238761" y="895350"/>
            <a:ext cx="8737600" cy="356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028764"/>
              </p:ext>
            </p:extLst>
          </p:nvPr>
        </p:nvGraphicFramePr>
        <p:xfrm>
          <a:off x="4953000" y="4512469"/>
          <a:ext cx="3624263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Packager Shell Object" showAsIcon="1" r:id="rId4" imgW="3624840" imgH="605160" progId="Package">
                  <p:embed/>
                </p:oleObj>
              </mc:Choice>
              <mc:Fallback>
                <p:oleObj name="Packager Shell Object" showAsIcon="1" r:id="rId4" imgW="3624840" imgH="6051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53000" y="4512469"/>
                        <a:ext cx="3624263" cy="604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05400" y="4552950"/>
            <a:ext cx="12731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 smtClean="0"/>
              <a:t>Editable </a:t>
            </a:r>
            <a:r>
              <a:rPr lang="en-US" sz="1100" b="1" i="1" dirty="0" smtClean="0">
                <a:hlinkClick r:id="rId6"/>
              </a:rPr>
              <a:t>version</a:t>
            </a:r>
            <a:endParaRPr lang="en-US" sz="1100" b="1" i="1" dirty="0"/>
          </a:p>
        </p:txBody>
      </p:sp>
    </p:spTree>
    <p:extLst>
      <p:ext uri="{BB962C8B-B14F-4D97-AF65-F5344CB8AC3E}">
        <p14:creationId xmlns:p14="http://schemas.microsoft.com/office/powerpoint/2010/main" val="418808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0867" y="3638550"/>
            <a:ext cx="8843113" cy="1146466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marL="257162" indent="-257162" defTabSz="831080">
              <a:buFontTx/>
              <a:buChar char="-"/>
            </a:pPr>
            <a:endParaRPr lang="en-US" sz="1400" b="1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7162" indent="-257162" defTabSz="831080">
              <a:buFontTx/>
              <a:buChar char="-"/>
            </a:pPr>
            <a:r>
              <a:rPr lang="en-US" sz="14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 </a:t>
            </a: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Integration analysis: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L0/L1D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char.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opportunities (&amp;implementation path) identification, speculatively around (</a:t>
            </a:r>
            <a:r>
              <a:rPr lang="en-US" sz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SD element (composition/etch/ clean interaction) &amp; (ii) unwanted SD/PM interaction w/ unknown 'contaminants‘ (cell encapsulation &amp; critical layers for transparency/generation/gettering)</a:t>
            </a:r>
          </a:p>
          <a:p>
            <a:pPr marL="257162" indent="-257162" defTabSz="831080">
              <a:buFontTx/>
              <a:buChar char="-"/>
            </a:pPr>
            <a:r>
              <a:rPr lang="en-US" sz="14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Algo: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RST algo component break-down and opportunities being identified, supported by EFA/PFA </a:t>
            </a:r>
            <a:r>
              <a:rPr lang="en-US" sz="14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analsysis</a:t>
            </a: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696698"/>
              </p:ext>
            </p:extLst>
          </p:nvPr>
        </p:nvGraphicFramePr>
        <p:xfrm>
          <a:off x="53911" y="235171"/>
          <a:ext cx="9013889" cy="3555735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2308289"/>
                <a:gridCol w="1981200"/>
                <a:gridCol w="838200"/>
                <a:gridCol w="223468"/>
                <a:gridCol w="690932"/>
                <a:gridCol w="2971800"/>
              </a:tblGrid>
              <a:tr h="412531">
                <a:tc>
                  <a:txBody>
                    <a:bodyPr/>
                    <a:lstStyle/>
                    <a:p>
                      <a:r>
                        <a:rPr lang="en-US" sz="1050" u="non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VT evolution component</a:t>
                      </a:r>
                    </a:p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Macro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categorization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 /Algo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recommendations (w/ further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understanding needed)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shift </a:t>
                      </a:r>
                    </a:p>
                    <a:p>
                      <a:pPr algn="ctr"/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1-20 k NW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E3 shift 20k-1M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NW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reads / Comments</a:t>
                      </a:r>
                    </a:p>
                  </a:txBody>
                  <a:tcPr marL="68580" marR="68580"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76311"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Goal</a:t>
                      </a:r>
                      <a:endParaRPr lang="en-US" sz="105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 mV</a:t>
                      </a:r>
                      <a:endParaRPr lang="en-US" sz="105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 mV</a:t>
                      </a:r>
                      <a:endParaRPr lang="en-US" sz="105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Notes: In () confidence in toggle; D0/D1 values by /</a:t>
                      </a:r>
                      <a:endParaRPr lang="en-US" sz="1050" dirty="0" smtClean="0">
                        <a:solidFill>
                          <a:schemeClr val="bg1">
                            <a:lumMod val="8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76311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Status[0] - </a:t>
                      </a:r>
                      <a:r>
                        <a:rPr lang="en-US" sz="105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r7.67 (QW1)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110/150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170/240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en-US" sz="105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6311">
                <a:tc rowSpan="3"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PI[1]: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Time-zero </a:t>
                      </a:r>
                      <a:r>
                        <a:rPr lang="en-US" sz="105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chal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‘health’ composition preservation by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‘contaminants’ (etch residuals and beyond) minimization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050" b="1" baseline="30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05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cut LP CLN opt. </a:t>
                      </a:r>
                      <a:r>
                        <a:rPr lang="en-US" sz="105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US" sz="1050" b="0" i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e.g.</a:t>
                      </a:r>
                      <a:r>
                        <a:rPr lang="en-US" sz="105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dNH4OH)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-15/-25 (M)</a:t>
                      </a:r>
                      <a:endParaRPr lang="en-US" sz="105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-25/-40 (M)</a:t>
                      </a:r>
                      <a:endParaRPr lang="en-US" sz="105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05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 rowSpan="3">
                  <a:txBody>
                    <a:bodyPr/>
                    <a:lstStyle/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- 1</a:t>
                      </a:r>
                      <a:r>
                        <a:rPr lang="en-US" sz="1050" baseline="30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cut LP 2-steps  clean (</a:t>
                      </a:r>
                      <a:r>
                        <a:rPr lang="en-US" sz="105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Amm+Cit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): 00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84012 (WLR ww39)</a:t>
                      </a:r>
                    </a:p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Other lot to be funded based on 0084012 WLR results (ww43+)</a:t>
                      </a: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85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31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050" b="1" baseline="30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105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cut LP CLN opt. </a:t>
                      </a:r>
                      <a:r>
                        <a:rPr lang="en-US" sz="105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US" sz="1050" b="0" i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e.g.</a:t>
                      </a:r>
                      <a:r>
                        <a:rPr lang="en-US" sz="105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dNH4OH)</a:t>
                      </a:r>
                      <a:endParaRPr lang="en-US" sz="1050" b="0" i="0" baseline="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-25/-5 (L)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-20/-5 (L)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347">
                <a:tc vMerge="1">
                  <a:txBody>
                    <a:bodyPr/>
                    <a:lstStyle/>
                    <a:p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831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i="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050" i="0" baseline="30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1050" i="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cut LP DE opt. (e.g. O2 flash)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-5/-5</a:t>
                      </a:r>
                      <a:endParaRPr lang="en-US" sz="105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-20/-40</a:t>
                      </a:r>
                      <a:endParaRPr lang="en-US" sz="105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05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 vMerge="1">
                  <a:txBody>
                    <a:bodyPr/>
                    <a:lstStyle/>
                    <a:p>
                      <a:endParaRPr lang="en-US" sz="105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</a:tr>
              <a:tr h="204752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PI[2]: 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 evolution pre-consumption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MECN1.1 (or graded equivalent)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-20/-70 (H)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-20/-90 (H)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opt. Si @WLR (107422)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EOL OPEN fix (ww40)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2463">
                <a:tc rowSpan="3"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PI[3]: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Cell ‘encapsulation’ robustness upon cumulated e-pulse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stimuli (and related thermo-mechanical stress, etc.)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L-treat</a:t>
                      </a:r>
                      <a:r>
                        <a:rPr lang="en-US" sz="105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optimization (both cuts)</a:t>
                      </a:r>
                      <a:endParaRPr lang="en-US" sz="105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TBQ</a:t>
                      </a:r>
                      <a:r>
                        <a:rPr lang="en-US" sz="105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(funded)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Funded lot 0154142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(@</a:t>
                      </a:r>
                      <a:r>
                        <a:rPr lang="en-US" sz="105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prb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based on L1D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48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31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  <a:r>
                        <a:rPr lang="en-US" sz="105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-K Seal Ox @2</a:t>
                      </a:r>
                      <a:r>
                        <a:rPr lang="en-US" sz="1050" baseline="30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105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cut 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831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 0</a:t>
                      </a:r>
                      <a:r>
                        <a:rPr lang="en-US" sz="105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mV</a:t>
                      </a:r>
                      <a:endParaRPr lang="en-US" sz="105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05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~105/40 mV reduction in ‘seasoning’ VT shift,</a:t>
                      </a:r>
                    </a:p>
                    <a:p>
                      <a:pPr marL="171450" marR="0" lvl="0" indent="-17145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05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large reduction in Assembly VT shift (@Burn)</a:t>
                      </a:r>
                      <a:endParaRPr lang="en-US" sz="105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31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Seal thick. ratio (Nit/Ox) opt.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831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 0 mV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~130/165 mV reduction in ‘seasoning’ VT shift</a:t>
                      </a:r>
                      <a:endParaRPr lang="en-US" sz="105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PI[4]: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Suppression of 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sources for </a:t>
                      </a: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mobile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contam.t species from cell surrounds (speculatively “moisture”, H complexes)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5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Post Nit dep 2 </a:t>
                      </a:r>
                      <a:r>
                        <a:rPr lang="en-US" sz="1050" b="1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uwave</a:t>
                      </a:r>
                      <a:r>
                        <a:rPr lang="en-US" sz="105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anneal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-5/-15 (M)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0/-25 (M)</a:t>
                      </a:r>
                      <a:endParaRPr lang="en-US" sz="105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WLR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B55 (ECD iww39)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31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Opt. of 82L, 67L (64L) T-anneals, including</a:t>
                      </a:r>
                      <a:r>
                        <a:rPr lang="en-US" sz="105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TEOS </a:t>
                      </a:r>
                      <a:r>
                        <a:rPr lang="en-US" sz="1050" baseline="0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var’s</a:t>
                      </a:r>
                      <a:endParaRPr lang="en-US" sz="105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-20/-10</a:t>
                      </a:r>
                      <a:endParaRPr lang="en-US" sz="105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-25/-15</a:t>
                      </a:r>
                      <a:endParaRPr lang="en-US" sz="105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290C 82L Vs 310C quantification</a:t>
                      </a:r>
                      <a:r>
                        <a:rPr lang="en-US" sz="105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reported</a:t>
                      </a:r>
                      <a:endParaRPr lang="en-US" sz="105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9359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Algo[1]: </a:t>
                      </a:r>
                      <a:r>
                        <a:rPr lang="en-US" sz="105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Under-RST mitigation</a:t>
                      </a:r>
                      <a:endParaRPr lang="en-US" sz="105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310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050" baseline="-25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RST,TBD 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placement opt. &amp; </a:t>
                      </a:r>
                      <a:r>
                        <a:rPr lang="en-US" sz="105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WCbin</a:t>
                      </a:r>
                      <a:endParaRPr lang="en-US" sz="105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~0 (H)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31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~30? [H]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 still in validation;</a:t>
                      </a:r>
                      <a:r>
                        <a:rPr lang="en-US" sz="105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PFA submitted (ww41)</a:t>
                      </a:r>
                      <a:endParaRPr lang="en-US"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93078" y="4719604"/>
            <a:ext cx="3505200" cy="238525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defTabSz="831080"/>
            <a:r>
              <a:rPr lang="en-US" sz="11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100" b="1" i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21432" y="7144"/>
            <a:ext cx="185737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chemeClr val="bg1">
                    <a:lumMod val="50000"/>
                  </a:schemeClr>
                </a:solidFill>
              </a:rPr>
              <a:t>ww39</a:t>
            </a:r>
            <a:endParaRPr lang="en-US" sz="105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05400" y="4838866"/>
            <a:ext cx="3505200" cy="238525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defTabSz="831080"/>
            <a:r>
              <a:rPr lang="en-US" sz="11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Link </a:t>
            </a:r>
            <a:r>
              <a:rPr lang="en-US" sz="11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identified process toggled (full PI and model table)</a:t>
            </a:r>
            <a:endParaRPr lang="en-US" sz="1100" b="1" i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92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8563" y="277200"/>
            <a:ext cx="4385064" cy="342900"/>
          </a:xfrm>
        </p:spPr>
        <p:txBody>
          <a:bodyPr/>
          <a:lstStyle/>
          <a:p>
            <a:r>
              <a:rPr lang="en-US" sz="2100" dirty="0"/>
              <a:t>PG1T1 Drift Gap to Goal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142180" y="1164023"/>
          <a:ext cx="3566160" cy="1426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1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258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2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829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9249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DTS</a:t>
                      </a:r>
                      <a:endParaRPr lang="en-US" sz="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2D0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2D1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5740">
                <a:tc rowSpan="2"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chemeClr val="bg1"/>
                          </a:solidFill>
                        </a:rPr>
                        <a:t>VDM1</a:t>
                      </a:r>
                      <a:br>
                        <a:rPr lang="en-US" sz="800" b="1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="1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800" b="1" dirty="0" smtClean="0">
                          <a:solidFill>
                            <a:schemeClr val="bg1"/>
                          </a:solidFill>
                        </a:rPr>
                        <a:t>1us-10s 85C</a:t>
                      </a:r>
                      <a:r>
                        <a:rPr lang="en-US" sz="800" b="1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Gap</a:t>
                      </a:r>
                      <a:r>
                        <a:rPr lang="en-US" sz="800" b="1" baseline="0" dirty="0">
                          <a:solidFill>
                            <a:schemeClr val="tx1"/>
                          </a:solidFill>
                        </a:rPr>
                        <a:t> to Goal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FF0000"/>
                          </a:solidFill>
                        </a:rPr>
                        <a:t>+2mV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FF0000"/>
                          </a:solidFill>
                        </a:rPr>
                        <a:t>+11mV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57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Total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Drift (UD)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240mV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242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251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5740">
                <a:tc rowSpan="4"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bg1"/>
                          </a:solidFill>
                        </a:rPr>
                        <a:t>VDM2 </a:t>
                      </a:r>
                      <a:r>
                        <a:rPr lang="en-US" sz="800" b="1" dirty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sz="800" b="1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="1" dirty="0" smtClean="0">
                          <a:solidFill>
                            <a:schemeClr val="bg1"/>
                          </a:solidFill>
                        </a:rPr>
                        <a:t>(3s</a:t>
                      </a:r>
                      <a:r>
                        <a:rPr lang="en-US" sz="800" b="1" baseline="0" dirty="0" smtClean="0">
                          <a:solidFill>
                            <a:schemeClr val="bg1"/>
                          </a:solidFill>
                        </a:rPr>
                        <a:t>-48hr 85C</a:t>
                      </a:r>
                      <a:r>
                        <a:rPr lang="en-US" sz="800" b="1" baseline="0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Gap to Goal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FF0000"/>
                          </a:solidFill>
                        </a:rPr>
                        <a:t>+45mV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FF0000"/>
                          </a:solidFill>
                        </a:rPr>
                        <a:t>+100mV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57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Total Drift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455mV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500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555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57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Unbiased</a:t>
                      </a:r>
                      <a:r>
                        <a:rPr lang="en-US" sz="800" b="0" baseline="0" dirty="0">
                          <a:solidFill>
                            <a:schemeClr val="tx1"/>
                          </a:solidFill>
                        </a:rPr>
                        <a:t> Drift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380mV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415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57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BD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</a:rPr>
                        <a:t> from RWB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75mV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~100mV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>
                          <a:solidFill>
                            <a:schemeClr val="tx1"/>
                          </a:solidFill>
                        </a:rPr>
                        <a:t>~140mV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564116" y="677462"/>
            <a:ext cx="116871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350" b="1" u="sng" dirty="0">
                <a:solidFill>
                  <a:srgbClr val="C00000"/>
                </a:solidFill>
              </a:rPr>
              <a:t>Rev7.67 B55B</a:t>
            </a:r>
            <a:br>
              <a:rPr lang="en-US" sz="1350" b="1" u="sng" dirty="0">
                <a:solidFill>
                  <a:srgbClr val="C00000"/>
                </a:solidFill>
              </a:rPr>
            </a:br>
            <a:r>
              <a:rPr lang="en-US" sz="1350" b="1" u="sng" dirty="0">
                <a:solidFill>
                  <a:srgbClr val="C00000"/>
                </a:solidFill>
              </a:rPr>
              <a:t>PC12Z probe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23581" y="2993496"/>
            <a:ext cx="7896125" cy="173379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1200" dirty="0"/>
              <a:t>Current gap2goal limited by 2D1 VDM2 is  </a:t>
            </a:r>
            <a:r>
              <a:rPr lang="en-US" sz="1200" dirty="0">
                <a:solidFill>
                  <a:srgbClr val="FF0000"/>
                </a:solidFill>
              </a:rPr>
              <a:t>~35mV UD </a:t>
            </a:r>
            <a:r>
              <a:rPr lang="en-US" sz="1200" dirty="0"/>
              <a:t>and</a:t>
            </a:r>
            <a:r>
              <a:rPr lang="en-US" sz="1200" dirty="0">
                <a:solidFill>
                  <a:srgbClr val="FF0000"/>
                </a:solidFill>
              </a:rPr>
              <a:t> ~50mV BD</a:t>
            </a:r>
            <a:r>
              <a:rPr lang="en-US" sz="1200" dirty="0"/>
              <a:t>. </a:t>
            </a:r>
          </a:p>
          <a:p>
            <a:pPr lvl="1">
              <a:spcBef>
                <a:spcPts val="300"/>
              </a:spcBef>
            </a:pPr>
            <a:r>
              <a:rPr lang="en-US" sz="1200" dirty="0"/>
              <a:t>Project gap reduced by </a:t>
            </a:r>
            <a:r>
              <a:rPr lang="en-US" sz="1200" dirty="0">
                <a:solidFill>
                  <a:srgbClr val="0000FF"/>
                </a:solidFill>
              </a:rPr>
              <a:t>~15mV </a:t>
            </a:r>
            <a:r>
              <a:rPr lang="en-US" sz="1200" dirty="0"/>
              <a:t>with PD12A (T1 reduced from 52.5ns to 7.5ns)</a:t>
            </a:r>
          </a:p>
          <a:p>
            <a:pPr>
              <a:spcBef>
                <a:spcPts val="300"/>
              </a:spcBef>
            </a:pPr>
            <a:endParaRPr lang="en-US" sz="1200" dirty="0"/>
          </a:p>
          <a:p>
            <a:pPr>
              <a:spcBef>
                <a:spcPts val="300"/>
              </a:spcBef>
            </a:pPr>
            <a:r>
              <a:rPr lang="en-US" sz="1200" dirty="0"/>
              <a:t>Roadmap:</a:t>
            </a:r>
          </a:p>
          <a:p>
            <a:pPr lvl="1">
              <a:spcBef>
                <a:spcPts val="300"/>
              </a:spcBef>
            </a:pPr>
            <a:r>
              <a:rPr lang="en-US" sz="1200" dirty="0"/>
              <a:t>48hr drift read for seal skews expected WW42.2</a:t>
            </a:r>
          </a:p>
          <a:p>
            <a:pPr lvl="1">
              <a:spcBef>
                <a:spcPts val="300"/>
              </a:spcBef>
            </a:pPr>
            <a:r>
              <a:rPr lang="en-US" sz="1200" dirty="0"/>
              <a:t>Project gap reduced by </a:t>
            </a:r>
            <a:r>
              <a:rPr lang="en-US" sz="1200" dirty="0">
                <a:solidFill>
                  <a:srgbClr val="0000FF"/>
                </a:solidFill>
              </a:rPr>
              <a:t>~15mV </a:t>
            </a:r>
            <a:r>
              <a:rPr lang="en-US" sz="1200" dirty="0"/>
              <a:t>with </a:t>
            </a:r>
            <a:r>
              <a:rPr lang="en-US" sz="1200" dirty="0" err="1"/>
              <a:t>uWave</a:t>
            </a:r>
            <a:r>
              <a:rPr lang="en-US" sz="1200" dirty="0"/>
              <a:t> anneal post nit dep2</a:t>
            </a:r>
          </a:p>
          <a:p>
            <a:pPr lvl="1">
              <a:spcBef>
                <a:spcPts val="300"/>
              </a:spcBef>
            </a:pPr>
            <a:r>
              <a:rPr lang="en-US" sz="1200" dirty="0"/>
              <a:t>How much more BD degradation can be recovered from </a:t>
            </a:r>
            <a:r>
              <a:rPr lang="en-US" sz="1200" dirty="0" err="1"/>
              <a:t>algo</a:t>
            </a:r>
            <a:r>
              <a:rPr lang="en-US" sz="1200" dirty="0"/>
              <a:t>, CMOS, or process improvements for current delivery?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/>
          </p:nvPr>
        </p:nvGraphicFramePr>
        <p:xfrm>
          <a:off x="5254382" y="1162210"/>
          <a:ext cx="1165860" cy="1426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93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29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92495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2D0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2D1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FF0000"/>
                          </a:solidFill>
                        </a:rPr>
                        <a:t>+2mV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FF0000"/>
                          </a:solidFill>
                        </a:rPr>
                        <a:t>+11mV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242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251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FF0000"/>
                          </a:solidFill>
                        </a:rPr>
                        <a:t>+40mV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FF0000"/>
                          </a:solidFill>
                        </a:rPr>
                        <a:t>+85mV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495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540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415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rgbClr val="0000FF"/>
                          </a:solidFill>
                        </a:rPr>
                        <a:t>~95mV</a:t>
                      </a:r>
                      <a:endParaRPr lang="en-US" sz="800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>
                          <a:solidFill>
                            <a:srgbClr val="0000FF"/>
                          </a:solidFill>
                        </a:rPr>
                        <a:t>~125mV</a:t>
                      </a:r>
                      <a:endParaRPr lang="en-US" sz="800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0" name="Rectangle 29"/>
          <p:cNvSpPr/>
          <p:nvPr/>
        </p:nvSpPr>
        <p:spPr>
          <a:xfrm>
            <a:off x="5273151" y="850035"/>
            <a:ext cx="1128322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350" b="1" u="sng" dirty="0">
                <a:solidFill>
                  <a:srgbClr val="C00000"/>
                </a:solidFill>
              </a:rPr>
              <a:t>PD12A probe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771432" y="2624989"/>
            <a:ext cx="33950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51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109" y="89616"/>
            <a:ext cx="7772400" cy="342900"/>
          </a:xfrm>
        </p:spPr>
        <p:txBody>
          <a:bodyPr/>
          <a:lstStyle/>
          <a:p>
            <a:r>
              <a:rPr lang="en-US" sz="2100"/>
              <a:t>Rev7.67 PG1T2 Drift Roadmap</a:t>
            </a:r>
            <a:endParaRPr lang="en-US" sz="21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40419" y="550199"/>
          <a:ext cx="8927780" cy="4255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"/>
                <a:gridCol w="822960"/>
                <a:gridCol w="588452"/>
                <a:gridCol w="548640"/>
                <a:gridCol w="617220"/>
                <a:gridCol w="630936"/>
                <a:gridCol w="1028700"/>
                <a:gridCol w="2400300"/>
                <a:gridCol w="1673352"/>
              </a:tblGrid>
              <a:tr h="178308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900" b="1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900" b="1" dirty="0"/>
                    </a:p>
                  </a:txBody>
                  <a:tcPr marL="34290" marR="34290" marT="34290" marB="3429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b="1" dirty="0" smtClean="0"/>
                        <a:t>VDM3 UD</a:t>
                      </a:r>
                      <a:endParaRPr lang="en-US" sz="900" b="1" dirty="0"/>
                    </a:p>
                  </a:txBody>
                  <a:tcPr marL="34290" marR="34290" marT="34290" marB="3429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/>
                        <a:t>VDM3 BD</a:t>
                      </a:r>
                    </a:p>
                  </a:txBody>
                  <a:tcPr marL="27432" marR="27432" marT="27432" marB="27432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b="1" dirty="0" smtClean="0"/>
                        <a:t>Other Risk</a:t>
                      </a:r>
                      <a:endParaRPr lang="en-US" sz="900" b="1" dirty="0"/>
                    </a:p>
                  </a:txBody>
                  <a:tcPr marL="34290" marR="34290" marT="34290" marB="3429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b="1" dirty="0" smtClean="0"/>
                        <a:t>Next Step/Read</a:t>
                      </a:r>
                      <a:endParaRPr lang="en-US" sz="900" b="1" dirty="0"/>
                    </a:p>
                  </a:txBody>
                  <a:tcPr marL="34290" marR="34290" marT="34290" marB="3429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b="1" dirty="0" smtClean="0"/>
                        <a:t>Reference</a:t>
                      </a:r>
                      <a:endParaRPr lang="en-US" sz="900" b="1" dirty="0"/>
                    </a:p>
                  </a:txBody>
                  <a:tcPr marL="34290" marR="34290" marT="34290" marB="34290" anchor="ctr"/>
                </a:tc>
              </a:tr>
              <a:tr h="178308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Element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2D0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2D1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2D0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2D1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8036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Microwave Anneal</a:t>
                      </a: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err="1" smtClean="0"/>
                        <a:t>uWave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dirty="0" smtClean="0"/>
                        <a:t>anneal</a:t>
                      </a:r>
                      <a:r>
                        <a:rPr lang="en-US" sz="900" baseline="0" dirty="0" smtClean="0"/>
                        <a:t> </a:t>
                      </a:r>
                      <a:br>
                        <a:rPr lang="en-US" sz="900" baseline="0" dirty="0" smtClean="0"/>
                      </a:br>
                      <a:r>
                        <a:rPr lang="en-US" sz="900" baseline="0" dirty="0" smtClean="0"/>
                        <a:t>(post nit dep2)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-8mV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-5mV</a:t>
                      </a:r>
                      <a:endParaRPr lang="en-US" sz="900" dirty="0">
                        <a:solidFill>
                          <a:srgbClr val="00B05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-12mV</a:t>
                      </a:r>
                      <a:endParaRPr lang="en-US" sz="900" dirty="0">
                        <a:solidFill>
                          <a:srgbClr val="00B05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-11mV</a:t>
                      </a:r>
                      <a:endParaRPr lang="en-US" sz="900" dirty="0">
                        <a:solidFill>
                          <a:srgbClr val="00B05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2D0 E2</a:t>
                      </a:r>
                      <a:r>
                        <a:rPr lang="en-US" sz="900" baseline="0" dirty="0" smtClean="0"/>
                        <a:t> knee 500kcy, 2D1 </a:t>
                      </a:r>
                      <a:r>
                        <a:rPr lang="en-US" sz="900" baseline="0" dirty="0" err="1" smtClean="0"/>
                        <a:t>tgrowth</a:t>
                      </a:r>
                      <a:r>
                        <a:rPr lang="en-US" sz="900" baseline="0" dirty="0" smtClean="0"/>
                        <a:t> -3ns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baseline="0" dirty="0" smtClean="0"/>
                        <a:t>Rev7.67 </a:t>
                      </a:r>
                      <a:r>
                        <a:rPr lang="en-US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0116282, 0127662 (2E vs 1C) 2D1@WLR, </a:t>
                      </a:r>
                      <a:r>
                        <a:rPr lang="en-US" sz="900" dirty="0" smtClean="0"/>
                        <a:t>B55 0115202,0115222</a:t>
                      </a:r>
                      <a:r>
                        <a:rPr lang="en-US" sz="900" baseline="0" dirty="0" smtClean="0"/>
                        <a:t> (3E vs 1C)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baseline="0" dirty="0" smtClean="0"/>
                        <a:t>Rev7.64 0075622 (3E vs 1C) PG4 showed VDM3 UD +5mV/-15mV</a:t>
                      </a:r>
                    </a:p>
                  </a:txBody>
                  <a:tcPr marL="34290" marR="34290" marT="34290" marB="34290" anchor="ctr"/>
                </a:tc>
              </a:tr>
              <a:tr h="356616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0000"/>
                        </a:lnSpc>
                      </a:pPr>
                      <a:r>
                        <a:rPr lang="en-US" sz="900" dirty="0" err="1" smtClean="0"/>
                        <a:t>uWave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dirty="0" smtClean="0"/>
                        <a:t>anneal</a:t>
                      </a:r>
                      <a:r>
                        <a:rPr lang="en-US" sz="900" baseline="0" dirty="0" smtClean="0"/>
                        <a:t> </a:t>
                      </a:r>
                      <a:br>
                        <a:rPr lang="en-US" sz="900" baseline="0" dirty="0" smtClean="0"/>
                      </a:br>
                      <a:r>
                        <a:rPr lang="en-US" sz="900" baseline="0" dirty="0" smtClean="0"/>
                        <a:t>(post seal)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</a:rPr>
                        <a:t>+7mV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-5mV</a:t>
                      </a:r>
                      <a:endParaRPr lang="en-US" sz="900" dirty="0">
                        <a:solidFill>
                          <a:srgbClr val="00B05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</a:rPr>
                        <a:t>+5mV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</a:pPr>
                      <a:r>
                        <a:rPr lang="en-US" sz="900" baseline="0" dirty="0" smtClean="0">
                          <a:solidFill>
                            <a:srgbClr val="FF0000"/>
                          </a:solidFill>
                        </a:rPr>
                        <a:t>+2mV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70000"/>
                        </a:lnSpc>
                      </a:pPr>
                      <a:r>
                        <a:rPr lang="en-US" sz="900" dirty="0" smtClean="0"/>
                        <a:t>VDM</a:t>
                      </a:r>
                      <a:r>
                        <a:rPr lang="en-US" sz="900" baseline="0" dirty="0" smtClean="0"/>
                        <a:t> knee 2D0 zone C/D degraded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baseline="0" dirty="0" smtClean="0"/>
                        <a:t>Rev7.67 </a:t>
                      </a:r>
                      <a:r>
                        <a:rPr lang="en-US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0116282, 0127662 (3E vs 1C) 2D1 only @ WLR, </a:t>
                      </a:r>
                      <a:r>
                        <a:rPr lang="en-US" sz="900" dirty="0" smtClean="0"/>
                        <a:t>B55 0115202,0115222</a:t>
                      </a:r>
                      <a:r>
                        <a:rPr lang="en-US" sz="900" baseline="0" dirty="0" smtClean="0"/>
                        <a:t> (2E vs 1C) @ probe, B54 0107432 (4E vs 2E)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baseline="0" dirty="0" smtClean="0"/>
                    </a:p>
                  </a:txBody>
                  <a:tcPr marL="34290" marR="34290" marT="34290" marB="34290" anchor="ctr"/>
                </a:tc>
              </a:tr>
              <a:tr h="28803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Ambient control</a:t>
                      </a: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Ambient control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Matched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smtClean="0">
                          <a:solidFill>
                            <a:srgbClr val="FF0000"/>
                          </a:solidFill>
                        </a:rPr>
                        <a:t>+11mV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Matched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(SET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</a:rPr>
                        <a:t> VT norm)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Matched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(SET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</a:rPr>
                        <a:t> VT norm)</a:t>
                      </a:r>
                      <a:endParaRPr lang="en-US" sz="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 smtClean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Rev7.64 0000902 (3E/4E vs 1C)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Rev7.64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dirty="0" smtClean="0"/>
                        <a:t>0035282 (3E/4E vs 1C)</a:t>
                      </a:r>
                    </a:p>
                  </a:txBody>
                  <a:tcPr marL="34290" marR="34290" marT="34290" marB="34290" anchor="ctr"/>
                </a:tc>
              </a:tr>
              <a:tr h="288036">
                <a:tc rowSpan="3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Electrode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BMECN1.1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-40mV</a:t>
                      </a:r>
                      <a:endParaRPr lang="en-US" sz="900" dirty="0">
                        <a:solidFill>
                          <a:srgbClr val="00B05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</a:rPr>
                        <a:t>+44mV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-12mV</a:t>
                      </a:r>
                      <a:endParaRPr lang="en-US" sz="900" dirty="0">
                        <a:solidFill>
                          <a:srgbClr val="00B05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-15mV</a:t>
                      </a:r>
                      <a:endParaRPr lang="en-US" sz="900" dirty="0">
                        <a:solidFill>
                          <a:srgbClr val="00B05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E1 knee, TD, opens @</a:t>
                      </a:r>
                      <a:r>
                        <a:rPr lang="en-US" sz="900" baseline="0" dirty="0" smtClean="0"/>
                        <a:t> 2M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0107422.002 (2E vs 1C, </a:t>
                      </a:r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fwd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4E vs 1C)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Rev7.67 0083992 (3E vs 1C)</a:t>
                      </a:r>
                      <a:endParaRPr lang="en-US" sz="900" dirty="0" smtClean="0"/>
                    </a:p>
                  </a:txBody>
                  <a:tcPr marL="34290" marR="34290" marT="34290" marB="34290" anchor="ctr"/>
                </a:tc>
              </a:tr>
              <a:tr h="288036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BECN1.2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 gridSpan="2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Matched for matched SET VT</a:t>
                      </a:r>
                    </a:p>
                  </a:txBody>
                  <a:tcPr marL="34290" marR="34290" marT="34290" marB="3429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-12mV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E1 knee, TD, and current delivery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Rev7.67 0083992 (2E vs 1C)</a:t>
                      </a:r>
                      <a:endParaRPr lang="en-US" sz="900" dirty="0" smtClean="0"/>
                    </a:p>
                  </a:txBody>
                  <a:tcPr marL="34290" marR="34290" marT="34290" marB="34290" anchor="ctr"/>
                </a:tc>
              </a:tr>
              <a:tr h="288036">
                <a:tc v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G-TECN V4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 gridSpan="2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Matched for matched SET VT</a:t>
                      </a:r>
                    </a:p>
                  </a:txBody>
                  <a:tcPr marL="34290" marR="3429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-12mV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2-5X RD 2D1, SET VT +85/+118mV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Rev7.67 0091792 (5E vs 1C)</a:t>
                      </a:r>
                      <a:r>
                        <a:rPr lang="en-US" sz="900" baseline="0" dirty="0" smtClean="0"/>
                        <a:t> @ WLR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Rev7.67 0083992 (4E vs 1C)</a:t>
                      </a:r>
                      <a:endParaRPr lang="en-US" sz="900" dirty="0" smtClean="0"/>
                    </a:p>
                  </a:txBody>
                  <a:tcPr marL="34290" marR="34290" marT="34290" marB="34290" anchor="ctr"/>
                </a:tc>
              </a:tr>
              <a:tr h="28803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Etch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55L BKM7 + </a:t>
                      </a:r>
                      <a:r>
                        <a:rPr lang="en-US" sz="900" dirty="0" err="1" smtClean="0"/>
                        <a:t>RevL</a:t>
                      </a:r>
                      <a:r>
                        <a:rPr lang="en-US" sz="900" dirty="0" smtClean="0"/>
                        <a:t> W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</a:rPr>
                        <a:t>+20mV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Not</a:t>
                      </a:r>
                      <a:r>
                        <a:rPr lang="en-US" sz="900" baseline="0" dirty="0" smtClean="0"/>
                        <a:t> head to head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0149422 @ RDR1PP (4E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 1C)</a:t>
                      </a: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YW10 </a:t>
                      </a: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0113682/0118292 vs QW1</a:t>
                      </a:r>
                      <a:endParaRPr lang="en-US" sz="900" dirty="0" smtClean="0"/>
                    </a:p>
                  </a:txBody>
                  <a:tcPr marL="34290" marR="34290" marT="34290" marB="34290" anchor="ctr"/>
                </a:tc>
              </a:tr>
              <a:tr h="288036">
                <a:tc row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Seal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285C 5.67min </a:t>
                      </a:r>
                      <a:r>
                        <a:rPr lang="en-US" sz="900" dirty="0" err="1" smtClean="0"/>
                        <a:t>prbk</a:t>
                      </a:r>
                      <a:r>
                        <a:rPr lang="en-US" sz="900" dirty="0" smtClean="0"/>
                        <a:t>, 280C dep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-1mV/</a:t>
                      </a:r>
                      <a:r>
                        <a:rPr lang="en-US" sz="900" dirty="0" err="1" smtClean="0">
                          <a:solidFill>
                            <a:srgbClr val="0000FF"/>
                          </a:solidFill>
                        </a:rPr>
                        <a:t>dec</a:t>
                      </a: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 @ probe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-5mV/</a:t>
                      </a:r>
                      <a:r>
                        <a:rPr lang="en-US" sz="900" dirty="0" err="1" smtClean="0">
                          <a:solidFill>
                            <a:srgbClr val="0000FF"/>
                          </a:solidFill>
                        </a:rPr>
                        <a:t>dec</a:t>
                      </a:r>
                      <a:r>
                        <a:rPr lang="en-US" sz="900" baseline="0" dirty="0" smtClean="0">
                          <a:solidFill>
                            <a:srgbClr val="0000FF"/>
                          </a:solidFill>
                        </a:rPr>
                        <a:t> @ probe</a:t>
                      </a:r>
                      <a:endParaRPr lang="en-US" sz="9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-3mV </a:t>
                      </a:r>
                      <a:br>
                        <a:rPr lang="en-US" sz="900" dirty="0" smtClean="0">
                          <a:solidFill>
                            <a:srgbClr val="0000FF"/>
                          </a:solidFill>
                        </a:rPr>
                      </a:b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@ probe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-8mV </a:t>
                      </a:r>
                      <a:br>
                        <a:rPr lang="en-US" sz="900" dirty="0" smtClean="0">
                          <a:solidFill>
                            <a:srgbClr val="0000FF"/>
                          </a:solidFill>
                        </a:rPr>
                      </a:b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@ probe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7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Rev7.66 0121152 (2E vs 1C) @ RDR3PP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</a:tr>
              <a:tr h="260604">
                <a:tc v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280C</a:t>
                      </a:r>
                      <a:r>
                        <a:rPr lang="en-US" sz="900" baseline="0" dirty="0" smtClean="0"/>
                        <a:t> 5.67min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-2mV/</a:t>
                      </a:r>
                      <a:r>
                        <a:rPr lang="en-US" sz="900" dirty="0" err="1" smtClean="0">
                          <a:solidFill>
                            <a:srgbClr val="0000FF"/>
                          </a:solidFill>
                        </a:rPr>
                        <a:t>dec</a:t>
                      </a: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 @ probe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-6mV/</a:t>
                      </a:r>
                      <a:r>
                        <a:rPr lang="en-US" sz="900" dirty="0" err="1" smtClean="0">
                          <a:solidFill>
                            <a:srgbClr val="0000FF"/>
                          </a:solidFill>
                        </a:rPr>
                        <a:t>dec</a:t>
                      </a:r>
                      <a:r>
                        <a:rPr lang="en-US" sz="900" baseline="0" dirty="0" smtClean="0">
                          <a:solidFill>
                            <a:srgbClr val="0000FF"/>
                          </a:solidFill>
                        </a:rPr>
                        <a:t> @ probe</a:t>
                      </a:r>
                      <a:endParaRPr lang="en-US" sz="9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-18mV </a:t>
                      </a:r>
                      <a:br>
                        <a:rPr lang="en-US" sz="900" dirty="0" smtClean="0">
                          <a:solidFill>
                            <a:srgbClr val="0000FF"/>
                          </a:solidFill>
                        </a:rPr>
                      </a:b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@ probe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-11mV </a:t>
                      </a:r>
                      <a:br>
                        <a:rPr lang="en-US" sz="900" dirty="0" smtClean="0">
                          <a:solidFill>
                            <a:srgbClr val="0000FF"/>
                          </a:solidFill>
                        </a:rPr>
                      </a:br>
                      <a:r>
                        <a:rPr lang="en-US" sz="900" dirty="0" smtClean="0">
                          <a:solidFill>
                            <a:srgbClr val="0000FF"/>
                          </a:solidFill>
                        </a:rPr>
                        <a:t>@ probe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7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70000"/>
                        </a:lnSpc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Rev7.66 </a:t>
                      </a:r>
                      <a:r>
                        <a:rPr lang="en-US" sz="900" dirty="0" smtClean="0"/>
                        <a:t>0114652 </a:t>
                      </a: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(5E vs 1C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2D1 only @ RDR2PP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Rev7.66 0121152 (5E vs</a:t>
                      </a:r>
                      <a:r>
                        <a:rPr lang="en-US" sz="900" baseline="0" dirty="0" smtClean="0"/>
                        <a:t> 1C)</a:t>
                      </a:r>
                      <a:r>
                        <a:rPr lang="en-US" sz="900" dirty="0" smtClean="0"/>
                        <a:t> @ RDR3PP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</a:tr>
              <a:tr h="315468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PL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280C PL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(no in-situ TRT NH3-)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-18mV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70000"/>
                        </a:lnSpc>
                      </a:pPr>
                      <a:r>
                        <a:rPr lang="en-US" sz="900" dirty="0" smtClean="0"/>
                        <a:t>DVT -40mV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7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Rev7.64 0068302.002 (5E vs 1C)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</a:tr>
              <a:tr h="397764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</a:rPr>
                        <a:t>SD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2% In doped SD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-30mV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-37mV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-20mV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-75mV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NOBL 10X, E1 -0.5s, TD 0.8X,</a:t>
                      </a:r>
                      <a:r>
                        <a:rPr lang="en-US" sz="900" baseline="0" dirty="0" smtClean="0"/>
                        <a:t> VDM1 drift +20mV, E3+50mV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lot 0143272.002 @55L (with BGM3.2)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Rev7.66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9912532 (5E vs 1C)</a:t>
                      </a:r>
                      <a:r>
                        <a:rPr lang="en-US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</a:tr>
              <a:tr h="178308">
                <a:tc row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b="1" dirty="0" err="1" smtClean="0">
                          <a:solidFill>
                            <a:schemeClr val="bg1"/>
                          </a:solidFill>
                        </a:rPr>
                        <a:t>Algo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34290" marR="34290" marT="34290" marB="3429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AXN -&gt; VHH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</a:rPr>
                        <a:t>+20mV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</a:rPr>
                        <a:t>+25-30mV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Recover</a:t>
                      </a:r>
                      <a:r>
                        <a:rPr lang="en-US" sz="900" baseline="0" dirty="0" smtClean="0"/>
                        <a:t> with C22 or process</a:t>
                      </a: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</a:tr>
              <a:tr h="288036">
                <a:tc vMerge="1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900" dirty="0" smtClean="0"/>
                        <a:t>PD12A T1 from 52.5ns to 7.5ns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- 4mV</a:t>
                      </a: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900" dirty="0" smtClean="0">
                          <a:solidFill>
                            <a:srgbClr val="00B050"/>
                          </a:solidFill>
                        </a:rPr>
                        <a:t>- 15mV</a:t>
                      </a:r>
                      <a:endParaRPr lang="en-US" sz="900" dirty="0">
                        <a:solidFill>
                          <a:srgbClr val="00B050"/>
                        </a:solidFill>
                      </a:endParaRPr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endParaRPr lang="en-US" sz="900" dirty="0"/>
                    </a:p>
                  </a:txBody>
                  <a:tcPr marL="34290" marR="34290" marT="34290" marB="34290"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527436" y="0"/>
            <a:ext cx="65755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i="1" dirty="0">
                <a:solidFill>
                  <a:prstClr val="black"/>
                </a:solidFill>
              </a:rPr>
              <a:t>Zones A/B</a:t>
            </a:r>
          </a:p>
        </p:txBody>
      </p:sp>
    </p:spTree>
    <p:extLst>
      <p:ext uri="{BB962C8B-B14F-4D97-AF65-F5344CB8AC3E}">
        <p14:creationId xmlns:p14="http://schemas.microsoft.com/office/powerpoint/2010/main" val="399111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788" y="12140"/>
            <a:ext cx="6560564" cy="327920"/>
          </a:xfrm>
        </p:spPr>
        <p:txBody>
          <a:bodyPr>
            <a:noAutofit/>
          </a:bodyPr>
          <a:lstStyle/>
          <a:p>
            <a:r>
              <a:rPr lang="en-US" sz="2400" dirty="0"/>
              <a:t>30s Energy Reduction Ideas</a:t>
            </a:r>
            <a:endParaRPr lang="en-US" sz="2400" dirty="0"/>
          </a:p>
        </p:txBody>
      </p:sp>
      <p:sp>
        <p:nvSpPr>
          <p:cNvPr id="328" name="TextBox 327"/>
          <p:cNvSpPr txBox="1"/>
          <p:nvPr/>
        </p:nvSpPr>
        <p:spPr>
          <a:xfrm>
            <a:off x="358336" y="-297832"/>
            <a:ext cx="6280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Wingdings" panose="05000000000000000000" pitchFamily="2" charset="2"/>
              <a:buChar char="Ø"/>
            </a:pPr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702399"/>
              </p:ext>
            </p:extLst>
          </p:nvPr>
        </p:nvGraphicFramePr>
        <p:xfrm>
          <a:off x="457198" y="450721"/>
          <a:ext cx="8534401" cy="4152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3658"/>
                <a:gridCol w="687225"/>
                <a:gridCol w="673200"/>
                <a:gridCol w="1114988"/>
                <a:gridCol w="1009799"/>
                <a:gridCol w="2885531"/>
              </a:tblGrid>
              <a:tr h="33833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Read Energy</a:t>
                      </a:r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Write Energy</a:t>
                      </a:r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PAD VPP/VNN</a:t>
                      </a:r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Confidence</a:t>
                      </a:r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Comments</a:t>
                      </a:r>
                      <a:endParaRPr lang="en-US" sz="1100" dirty="0"/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</a:tr>
              <a:tr h="15377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‘1H 2016 snap shot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39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smtClean="0"/>
                        <a:t>One stage +/- </a:t>
                      </a:r>
                      <a:r>
                        <a:rPr lang="en-US" sz="1100" dirty="0" smtClean="0"/>
                        <a:t>pumps for Write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33833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DTS 0.3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+</a:t>
                      </a:r>
                      <a:r>
                        <a:rPr lang="en-US" sz="1100" baseline="0" dirty="0" smtClean="0"/>
                        <a:t> 7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+</a:t>
                      </a:r>
                      <a:r>
                        <a:rPr lang="en-US" sz="1100" baseline="0" dirty="0" smtClean="0"/>
                        <a:t> 20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4.3/-4.8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Higher</a:t>
                      </a:r>
                      <a:r>
                        <a:rPr lang="en-US" sz="1100" baseline="0" dirty="0" smtClean="0"/>
                        <a:t> Von; Higher </a:t>
                      </a:r>
                      <a:r>
                        <a:rPr lang="en-US" sz="1100" baseline="0" dirty="0" err="1" smtClean="0"/>
                        <a:t>Ireset</a:t>
                      </a:r>
                      <a:r>
                        <a:rPr lang="en-US" sz="1100" baseline="0" dirty="0" smtClean="0"/>
                        <a:t>; Higher drift;  -40C; Worst case array/CMOS corner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3965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Lower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Icell</a:t>
                      </a:r>
                      <a:r>
                        <a:rPr lang="en-US" sz="1100" baseline="0" dirty="0" smtClean="0"/>
                        <a:t> &amp; Via res reduction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 -</a:t>
                      </a:r>
                      <a:r>
                        <a:rPr lang="en-US" sz="1100" baseline="0" dirty="0" smtClean="0"/>
                        <a:t> 6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16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4.3/-3.9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VNN</a:t>
                      </a:r>
                      <a:r>
                        <a:rPr lang="en-US" sz="1100" baseline="0" dirty="0" smtClean="0"/>
                        <a:t> supply limited by Read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338330">
                <a:tc>
                  <a:txBody>
                    <a:bodyPr/>
                    <a:lstStyle/>
                    <a:p>
                      <a:r>
                        <a:rPr lang="en-US" sz="1100" baseline="0" dirty="0" smtClean="0"/>
                        <a:t>Lower supply for Read at </a:t>
                      </a:r>
                      <a:r>
                        <a:rPr lang="en-US" sz="1100" baseline="0" smtClean="0"/>
                        <a:t>high temp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-7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Needs</a:t>
                      </a:r>
                      <a:r>
                        <a:rPr lang="en-US" sz="1100" baseline="0" dirty="0" smtClean="0"/>
                        <a:t> design path finding &amp; architecture input for energy vs temp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14573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Low K di-electric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- 5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10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4.3/-3.9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Low</a:t>
                      </a:r>
                      <a:r>
                        <a:rPr lang="en-US" sz="1100" baseline="0" dirty="0" smtClean="0"/>
                        <a:t> K dielectric + Thin metals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14567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IO/PL Improvements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- 5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Logic power optimization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1590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WL </a:t>
                      </a:r>
                      <a:r>
                        <a:rPr lang="en-US" sz="1100" dirty="0" err="1" smtClean="0"/>
                        <a:t>Desel</a:t>
                      </a:r>
                      <a:r>
                        <a:rPr lang="en-US" sz="1100" dirty="0" smtClean="0"/>
                        <a:t> architecture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</a:tr>
              <a:tr h="14567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Contact cap reduction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Reduce # of contacts</a:t>
                      </a:r>
                      <a:r>
                        <a:rPr lang="en-US" sz="1100" baseline="0" dirty="0" smtClean="0"/>
                        <a:t> per transistor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14567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Level shifter improvement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- 4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Low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Requires special transistors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3965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All circuits fit under one tile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Low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Reduces routing cap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14743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Add</a:t>
                      </a:r>
                      <a:r>
                        <a:rPr lang="en-US" sz="1100" baseline="0" dirty="0" smtClean="0"/>
                        <a:t> extra PAD supply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 -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- 6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4.3/-3.3/-4.2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</a:t>
                      </a:r>
                      <a:r>
                        <a:rPr lang="en-US" sz="1100" baseline="0" dirty="0" smtClean="0"/>
                        <a:t> -</a:t>
                      </a:r>
                      <a:r>
                        <a:rPr lang="en-US" sz="1100" baseline="0" dirty="0" err="1" smtClean="0"/>
                        <a:t>ve</a:t>
                      </a:r>
                      <a:r>
                        <a:rPr lang="en-US" sz="1100" dirty="0" smtClean="0"/>
                        <a:t> pump for write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4904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SDIO/CMD/ADDR/RED</a:t>
                      </a:r>
                      <a:r>
                        <a:rPr lang="en-US" sz="1100" baseline="0" dirty="0" smtClean="0"/>
                        <a:t> improvement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r>
                        <a:rPr lang="en-US" sz="1100" baseline="0" dirty="0" smtClean="0"/>
                        <a:t>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- 1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4.3/-3.3/-4.2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smtClean="0"/>
                        <a:t>TBD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</a:tr>
              <a:tr h="24904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Total if all High</a:t>
                      </a:r>
                      <a:r>
                        <a:rPr lang="en-US" sz="1100" baseline="0" dirty="0" smtClean="0"/>
                        <a:t>/Med </a:t>
                      </a:r>
                      <a:r>
                        <a:rPr lang="en-US" sz="1100" dirty="0" smtClean="0"/>
                        <a:t>ideas pan out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28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63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6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en-US" baseline="-25000" dirty="0" smtClean="0"/>
              <a:t>T</a:t>
            </a:r>
            <a:r>
              <a:rPr lang="en-US" dirty="0" smtClean="0"/>
              <a:t> evolution – Current Status Intro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14743" y="777490"/>
          <a:ext cx="8716107" cy="148018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8716107"/>
              </a:tblGrid>
              <a:tr h="188595">
                <a:tc>
                  <a:txBody>
                    <a:bodyPr/>
                    <a:lstStyle/>
                    <a:p>
                      <a:pPr marL="0" marR="0" lvl="0" indent="0" algn="l" defTabSz="11080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Problem Statement (r7.67)</a:t>
                      </a:r>
                      <a:endParaRPr lang="en-US" sz="1200" b="1" u="none" strike="noStrike" kern="12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5715" marR="5715" marT="5715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072265">
                <a:tc>
                  <a:txBody>
                    <a:bodyPr/>
                    <a:lstStyle/>
                    <a:p>
                      <a:pPr marL="60325" marR="0" lvl="0" indent="0" algn="l" defTabSz="11080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VT evolution not completed post FF (first pulse), in the range of ~-</a:t>
                      </a:r>
                      <a:r>
                        <a:rPr lang="en-US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820/-780 mV </a:t>
                      </a:r>
                      <a:r>
                        <a:rPr lang="en-US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D0/D1 toward EOL (500k FW), resulting in </a:t>
                      </a:r>
                      <a:br>
                        <a:rPr lang="en-US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needed 'array initialization' (aka 'seasoning') to bring device to operable point for SET(RST) VT [~-</a:t>
                      </a:r>
                      <a:r>
                        <a:rPr lang="en-US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620/-560 </a:t>
                      </a: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mV w/ 120 min/die test-time]</a:t>
                      </a:r>
                      <a:b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residual evolution (gap) during op. life, subject to test conditions (e.g. write </a:t>
                      </a:r>
                      <a:r>
                        <a:rPr lang="en-US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ipd</a:t>
                      </a: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etc.) [~-190/-290 mV @10ms write </a:t>
                      </a:r>
                      <a:r>
                        <a:rPr lang="en-US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ipd</a:t>
                      </a: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PG1T2 EOL – WLR flow].</a:t>
                      </a:r>
                      <a:r>
                        <a:rPr lang="en-US" sz="11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MED and M354S are generally close on baseline material (no tail formation), but in some specific case tail formation is possible (e.g. thinner PL)</a:t>
                      </a:r>
                      <a: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VT operating point subject to T-bake steps (e.g. 'burn' process), in the range of ~ + 200/+150 mV (@0</a:t>
                      </a:r>
                      <a:r>
                        <a:rPr lang="en-US" sz="11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1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in D0/D1, resulting in</a:t>
                      </a:r>
                      <a: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needed 're-initialization' within component 'burn' to recover VT shift through assembly T-cycle [~230 min/unit test-time]</a:t>
                      </a:r>
                      <a:b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needed additional '</a:t>
                      </a:r>
                      <a:r>
                        <a:rPr lang="en-US" sz="110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</a:t>
                      </a:r>
                      <a:r>
                        <a:rPr lang="en-US" sz="110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' steps within manufacturing chain [e.g. SMT --&gt; &gt; 10h/system test time]  (see 3DxP Sync. Meeting, ww25)</a:t>
                      </a:r>
                      <a:endParaRPr lang="en-US" sz="1100" b="1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60325" marR="0" lvl="0" indent="0" algn="l" defTabSz="11080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u="none" strike="noStrike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715" marR="5715" marT="5715" marB="0"/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715" marR="5715" marT="5715" marB="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2934" y="2571750"/>
            <a:ext cx="3782170" cy="20518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</a:rPr>
              <a:t>Empirical </a:t>
            </a:r>
            <a:r>
              <a:rPr lang="en-US" sz="1400" b="1" dirty="0">
                <a:latin typeface="Calibri" panose="020F0502020204030204" pitchFamily="34" charset="0"/>
              </a:rPr>
              <a:t>learning</a:t>
            </a:r>
            <a:r>
              <a:rPr lang="en-US" sz="1400" dirty="0">
                <a:latin typeface="Calibri" panose="020F0502020204030204" pitchFamily="34" charset="0"/>
              </a:rPr>
              <a:t>: ED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</a:rPr>
              <a:t>1</a:t>
            </a:r>
            <a:r>
              <a:rPr lang="en-US" sz="1400" dirty="0">
                <a:latin typeface="Calibri" panose="020F0502020204030204" pitchFamily="34" charset="0"/>
              </a:rPr>
              <a:t> D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</a:rPr>
              <a:t>1</a:t>
            </a:r>
            <a:r>
              <a:rPr lang="en-US" sz="1400" dirty="0">
                <a:latin typeface="Calibri" panose="020F0502020204030204" pitchFamily="34" charset="0"/>
              </a:rPr>
              <a:t> is the limiter post </a:t>
            </a:r>
            <a:r>
              <a:rPr lang="en-US" sz="1400" dirty="0" smtClean="0">
                <a:latin typeface="Calibri" panose="020F0502020204030204" pitchFamily="34" charset="0"/>
              </a:rPr>
              <a:t>probe array </a:t>
            </a:r>
            <a:r>
              <a:rPr lang="en-US" sz="1400" dirty="0" err="1" smtClean="0">
                <a:latin typeface="Calibri" panose="020F0502020204030204" pitchFamily="34" charset="0"/>
              </a:rPr>
              <a:t>init</a:t>
            </a:r>
            <a:r>
              <a:rPr lang="en-US" sz="1400" dirty="0" smtClean="0">
                <a:latin typeface="Calibri" panose="020F0502020204030204" pitchFamily="34" charset="0"/>
              </a:rPr>
              <a:t> (‘seasoning’)</a:t>
            </a:r>
            <a:endParaRPr lang="en-US" sz="1400" dirty="0">
              <a:latin typeface="Calibri" panose="020F0502020204030204" pitchFamily="34" charset="0"/>
            </a:endParaRPr>
          </a:p>
          <a:p>
            <a:pPr marL="380941" indent="-380972">
              <a:spcBef>
                <a:spcPts val="800"/>
              </a:spcBef>
              <a:buFontTx/>
              <a:buChar char="-"/>
            </a:pPr>
            <a:r>
              <a:rPr lang="en-US" sz="1400" b="1" dirty="0">
                <a:latin typeface="Calibri" panose="020F0502020204030204" pitchFamily="34" charset="0"/>
              </a:rPr>
              <a:t>Pre-consumption</a:t>
            </a:r>
            <a:r>
              <a:rPr lang="en-US" sz="1400" dirty="0">
                <a:latin typeface="Calibri" panose="020F0502020204030204" pitchFamily="34" charset="0"/>
              </a:rPr>
              <a:t> of V</a:t>
            </a:r>
            <a:r>
              <a:rPr lang="en-US" sz="1400" baseline="-25000" dirty="0">
                <a:latin typeface="Calibri" panose="020F0502020204030204" pitchFamily="34" charset="0"/>
              </a:rPr>
              <a:t>T</a:t>
            </a:r>
            <a:r>
              <a:rPr lang="en-US" sz="1400" dirty="0">
                <a:latin typeface="Calibri" panose="020F0502020204030204" pitchFamily="34" charset="0"/>
              </a:rPr>
              <a:t> evolution needed for stable/operable RWB, dependent on (</a:t>
            </a:r>
            <a:r>
              <a:rPr lang="en-US" sz="1400" dirty="0" err="1">
                <a:latin typeface="Calibri" panose="020F0502020204030204" pitchFamily="34" charset="0"/>
              </a:rPr>
              <a:t>i</a:t>
            </a:r>
            <a:r>
              <a:rPr lang="en-US" sz="1400" dirty="0">
                <a:latin typeface="Calibri" panose="020F0502020204030204" pitchFamily="34" charset="0"/>
              </a:rPr>
              <a:t>) cumulated ON time and (ii) write </a:t>
            </a:r>
            <a:r>
              <a:rPr lang="en-US" sz="1400" dirty="0" err="1">
                <a:latin typeface="Calibri" panose="020F0502020204030204" pitchFamily="34" charset="0"/>
              </a:rPr>
              <a:t>ipd</a:t>
            </a:r>
            <a:endParaRPr lang="en-US" sz="1400" dirty="0">
              <a:latin typeface="Calibri" panose="020F0502020204030204" pitchFamily="34" charset="0"/>
            </a:endParaRPr>
          </a:p>
          <a:p>
            <a:pPr marL="380941" indent="-380972">
              <a:spcBef>
                <a:spcPts val="800"/>
              </a:spcBef>
              <a:buFontTx/>
              <a:buChar char="-"/>
            </a:pPr>
            <a:r>
              <a:rPr lang="en-US" sz="1400" dirty="0">
                <a:latin typeface="Calibri" panose="020F0502020204030204" pitchFamily="34" charset="0"/>
              </a:rPr>
              <a:t>V</a:t>
            </a:r>
            <a:r>
              <a:rPr lang="en-US" sz="1400" baseline="-25000" dirty="0">
                <a:latin typeface="Calibri" panose="020F0502020204030204" pitchFamily="34" charset="0"/>
              </a:rPr>
              <a:t>T</a:t>
            </a:r>
            <a:r>
              <a:rPr lang="en-US" sz="1400" dirty="0">
                <a:latin typeface="Calibri" panose="020F0502020204030204" pitchFamily="34" charset="0"/>
              </a:rPr>
              <a:t> shift affected by </a:t>
            </a:r>
            <a:r>
              <a:rPr lang="en-US" sz="1400" b="1" dirty="0">
                <a:latin typeface="Calibri" panose="020F0502020204030204" pitchFamily="34" charset="0"/>
              </a:rPr>
              <a:t>under-RST</a:t>
            </a:r>
            <a:r>
              <a:rPr lang="en-US" sz="1400" dirty="0">
                <a:latin typeface="Calibri" panose="020F0502020204030204" pitchFamily="34" charset="0"/>
              </a:rPr>
              <a:t> / RST latency increase w/ cycles, manifested by over-RST dep. &amp; ‘slope3’ increase post ~ 20k NW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3900054" y="2585604"/>
          <a:ext cx="5029199" cy="2029359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09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668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04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Contribution mode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Algo options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ID process areas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5419">
                <a:tc>
                  <a:txBody>
                    <a:bodyPr/>
                    <a:lstStyle/>
                    <a:p>
                      <a:pPr marL="58738" lvl="1" indent="0" algn="l" fontAlgn="t"/>
                      <a:r>
                        <a:rPr lang="en-US" sz="1050" u="none" strike="noStrike" dirty="0">
                          <a:effectLst/>
                        </a:rPr>
                        <a:t>VT evolution (rate)</a:t>
                      </a:r>
                    </a:p>
                    <a:p>
                      <a:pPr marL="58738" lvl="1" indent="0" algn="l" fontAlgn="t"/>
                      <a:r>
                        <a:rPr lang="en-US" sz="1050" u="none" strike="noStrike" dirty="0">
                          <a:effectLst/>
                        </a:rPr>
                        <a:t>[ &gt; ~130/180 mV]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 rowSpan="2">
                  <a:txBody>
                    <a:bodyPr/>
                    <a:lstStyle/>
                    <a:p>
                      <a:pPr marL="171450" indent="-112713" algn="l" fontAlgn="t">
                        <a:buFontTx/>
                        <a:buChar char="-"/>
                      </a:pPr>
                      <a:r>
                        <a:rPr lang="en-US" sz="1050" u="none" strike="noStrike" dirty="0">
                          <a:effectLst/>
                        </a:rPr>
                        <a:t>array initialization </a:t>
                      </a:r>
                    </a:p>
                    <a:p>
                      <a:pPr marL="171450" indent="-112713" algn="l" fontAlgn="t">
                        <a:buFontTx/>
                        <a:buChar char="-"/>
                      </a:pPr>
                      <a:r>
                        <a:rPr lang="en-US" sz="1050" u="none" strike="noStrike" dirty="0">
                          <a:effectLst/>
                        </a:rPr>
                        <a:t>dynamic </a:t>
                      </a:r>
                      <a:r>
                        <a:rPr lang="en-US" sz="1050" u="none" strike="noStrike" dirty="0" err="1">
                          <a:effectLst/>
                        </a:rPr>
                        <a:t>Vdm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50" u="none" strike="noStrike" dirty="0">
                          <a:effectLst/>
                        </a:rPr>
                        <a:t>(</a:t>
                      </a:r>
                      <a:r>
                        <a:rPr lang="en-US" sz="1050" u="none" strike="noStrike" dirty="0" err="1">
                          <a:effectLst/>
                        </a:rPr>
                        <a:t>i</a:t>
                      </a:r>
                      <a:r>
                        <a:rPr lang="en-US" sz="1050" u="none" strike="noStrike" dirty="0">
                          <a:effectLst/>
                        </a:rPr>
                        <a:t>) SD health (comp./etch/clean)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(ii) SD/PM interaction w/ unknown 'contaminants‘ (cell </a:t>
                      </a:r>
                      <a:r>
                        <a:rPr lang="en-US" sz="1050" u="none" strike="noStrike" dirty="0" err="1">
                          <a:effectLst/>
                        </a:rPr>
                        <a:t>encapsul</a:t>
                      </a:r>
                      <a:r>
                        <a:rPr lang="en-US" sz="1050" u="none" strike="noStrike" dirty="0">
                          <a:effectLst/>
                        </a:rPr>
                        <a:t>.)</a:t>
                      </a:r>
                    </a:p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4779">
                <a:tc>
                  <a:txBody>
                    <a:bodyPr/>
                    <a:lstStyle/>
                    <a:p>
                      <a:pPr marL="58738" lvl="1" indent="0" algn="l" fontAlgn="b"/>
                      <a:r>
                        <a:rPr lang="en-US" sz="1050" u="none" strike="noStrike" dirty="0">
                          <a:effectLst/>
                        </a:rPr>
                        <a:t>write </a:t>
                      </a:r>
                      <a:r>
                        <a:rPr lang="en-US" sz="1050" u="none" strike="noStrike" dirty="0" err="1">
                          <a:effectLst/>
                        </a:rPr>
                        <a:t>ipd</a:t>
                      </a:r>
                      <a:r>
                        <a:rPr lang="en-US" sz="1050" u="none" strike="noStrike" dirty="0">
                          <a:effectLst/>
                        </a:rPr>
                        <a:t> depend.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[~ 70 mV:</a:t>
                      </a:r>
                      <a:r>
                        <a:rPr lang="en-US" sz="1050" u="none" strike="noStrike" baseline="0" dirty="0">
                          <a:effectLst/>
                        </a:rPr>
                        <a:t> </a:t>
                      </a:r>
                      <a:r>
                        <a:rPr lang="en-US" sz="1050" u="none" strike="noStrike" dirty="0">
                          <a:effectLst/>
                        </a:rPr>
                        <a:t>100 </a:t>
                      </a:r>
                      <a:r>
                        <a:rPr lang="en-US" sz="1050" u="none" strike="noStrike" dirty="0" err="1">
                          <a:effectLst/>
                        </a:rPr>
                        <a:t>ms</a:t>
                      </a:r>
                      <a:r>
                        <a:rPr lang="en-US" sz="1050" u="none" strike="noStrike" dirty="0">
                          <a:effectLst/>
                        </a:rPr>
                        <a:t> → 100 </a:t>
                      </a:r>
                      <a:r>
                        <a:rPr lang="en-US" sz="1050" u="none" strike="noStrike" dirty="0" err="1">
                          <a:effectLst/>
                        </a:rPr>
                        <a:t>ms</a:t>
                      </a:r>
                      <a:r>
                        <a:rPr lang="en-US" sz="1050" u="none" strike="noStrike" baseline="0" dirty="0">
                          <a:effectLst/>
                        </a:rPr>
                        <a:t> @10k NW]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50" u="none" strike="noStrike" dirty="0">
                          <a:effectLst/>
                        </a:rPr>
                        <a:t>MECN1.1 trials showing the largest toggle to balance D1 to D0 write </a:t>
                      </a:r>
                      <a:r>
                        <a:rPr lang="en-US" sz="1050" u="none" strike="noStrike" dirty="0" err="1">
                          <a:effectLst/>
                        </a:rPr>
                        <a:t>ipd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smtClean="0">
                          <a:effectLst/>
                        </a:rPr>
                        <a:t>dependence</a:t>
                      </a:r>
                    </a:p>
                  </a:txBody>
                  <a:tcPr marL="10160" marR="10160" marT="10160" marB="0"/>
                </a:tc>
              </a:tr>
              <a:tr h="487680">
                <a:tc>
                  <a:txBody>
                    <a:bodyPr/>
                    <a:lstStyle/>
                    <a:p>
                      <a:pPr marL="58738" lvl="1" indent="0" algn="l" fontAlgn="b"/>
                      <a:r>
                        <a:rPr lang="en-US" sz="1050" u="none" strike="noStrike" dirty="0">
                          <a:effectLst/>
                        </a:rPr>
                        <a:t>Under-RST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[30-50 mV?]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050" u="none" strike="noStrike" dirty="0">
                          <a:effectLst/>
                        </a:rPr>
                        <a:t>- RST placement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- </a:t>
                      </a:r>
                      <a:r>
                        <a:rPr lang="en-US" sz="1050" u="none" strike="noStrike" dirty="0" err="1">
                          <a:effectLst/>
                        </a:rPr>
                        <a:t>WCbin</a:t>
                      </a:r>
                      <a:r>
                        <a:rPr lang="en-US" sz="1050" u="none" strike="noStrike" dirty="0">
                          <a:effectLst/>
                        </a:rPr>
                        <a:t> enable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160" marR="10160" marT="10160" marB="0"/>
                </a:tc>
                <a:tc>
                  <a:txBody>
                    <a:bodyPr/>
                    <a:lstStyle/>
                    <a:p>
                      <a:pPr marL="58738" marR="0" lvl="0" indent="0" algn="l" defTabSz="83105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u="none" strike="noStrike" dirty="0">
                          <a:effectLst/>
                        </a:rPr>
                        <a:t>- Quantification WIP by EFA/PFA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- </a:t>
                      </a:r>
                      <a:r>
                        <a:rPr lang="en-US" sz="1050" u="none" strike="noStrike" dirty="0" smtClean="0">
                          <a:effectLst/>
                        </a:rPr>
                        <a:t>VT-I</a:t>
                      </a:r>
                      <a:r>
                        <a:rPr lang="en-US" sz="1050" u="none" strike="noStrike" baseline="0" dirty="0" smtClean="0">
                          <a:effectLst/>
                        </a:rPr>
                        <a:t> based quantification gives 30 mV loss in 2D1 on r7.67 die (PB12X)</a:t>
                      </a:r>
                      <a:endParaRPr lang="en-US" sz="1050" u="none" strike="noStrike" dirty="0">
                        <a:effectLst/>
                      </a:endParaRPr>
                    </a:p>
                  </a:txBody>
                  <a:tcPr marL="10160" marR="10160" marT="1016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Left Brace 2"/>
          <p:cNvSpPr/>
          <p:nvPr/>
        </p:nvSpPr>
        <p:spPr>
          <a:xfrm>
            <a:off x="81486" y="1047750"/>
            <a:ext cx="93304" cy="609600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533" y="2234205"/>
            <a:ext cx="572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focus</a:t>
            </a:r>
            <a:endParaRPr lang="en-US" sz="1400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14382" y="2388093"/>
            <a:ext cx="263236" cy="207818"/>
          </a:xfrm>
          <a:custGeom>
            <a:avLst/>
            <a:gdLst>
              <a:gd name="connsiteX0" fmla="*/ 0 w 214745"/>
              <a:gd name="connsiteY0" fmla="*/ 0 h 124691"/>
              <a:gd name="connsiteX1" fmla="*/ 145472 w 214745"/>
              <a:gd name="connsiteY1" fmla="*/ 41564 h 124691"/>
              <a:gd name="connsiteX2" fmla="*/ 214745 w 214745"/>
              <a:gd name="connsiteY2" fmla="*/ 124691 h 124691"/>
              <a:gd name="connsiteX0" fmla="*/ 0 w 214745"/>
              <a:gd name="connsiteY0" fmla="*/ 0 h 124691"/>
              <a:gd name="connsiteX1" fmla="*/ 145472 w 214745"/>
              <a:gd name="connsiteY1" fmla="*/ 62346 h 124691"/>
              <a:gd name="connsiteX2" fmla="*/ 214745 w 214745"/>
              <a:gd name="connsiteY2" fmla="*/ 124691 h 124691"/>
              <a:gd name="connsiteX0" fmla="*/ 0 w 214745"/>
              <a:gd name="connsiteY0" fmla="*/ 0 h 159328"/>
              <a:gd name="connsiteX1" fmla="*/ 145472 w 214745"/>
              <a:gd name="connsiteY1" fmla="*/ 62346 h 159328"/>
              <a:gd name="connsiteX2" fmla="*/ 214745 w 214745"/>
              <a:gd name="connsiteY2" fmla="*/ 159328 h 159328"/>
              <a:gd name="connsiteX0" fmla="*/ 0 w 263236"/>
              <a:gd name="connsiteY0" fmla="*/ 0 h 207818"/>
              <a:gd name="connsiteX1" fmla="*/ 145472 w 263236"/>
              <a:gd name="connsiteY1" fmla="*/ 62346 h 207818"/>
              <a:gd name="connsiteX2" fmla="*/ 263236 w 263236"/>
              <a:gd name="connsiteY2" fmla="*/ 207818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3236" h="207818">
                <a:moveTo>
                  <a:pt x="0" y="0"/>
                </a:moveTo>
                <a:cubicBezTo>
                  <a:pt x="54840" y="10391"/>
                  <a:pt x="101599" y="27710"/>
                  <a:pt x="145472" y="62346"/>
                </a:cubicBezTo>
                <a:cubicBezTo>
                  <a:pt x="189345" y="96982"/>
                  <a:pt x="246495" y="176645"/>
                  <a:pt x="263236" y="207818"/>
                </a:cubicBezTo>
              </a:path>
            </a:pathLst>
          </a:custGeom>
          <a:noFill/>
          <a:ln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6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DP_2017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769C7848-6AA4-4609-B3CA-7DF6CCDFC868}" vid="{D76A1BDE-E72A-4D12-BBDE-FDBE480D0F74}"/>
    </a:ext>
  </a:extLst>
</a:theme>
</file>

<file path=ppt/theme/theme2.xml><?xml version="1.0" encoding="utf-8"?>
<a:theme xmlns:a="http://schemas.openxmlformats.org/drawingml/2006/main" name="1_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769C7848-6AA4-4609-B3CA-7DF6CCDFC868}" vid="{D76A1BDE-E72A-4D12-BBDE-FDBE480D0F74}"/>
    </a:ext>
  </a:extLst>
</a:theme>
</file>

<file path=ppt/theme/theme3.xml><?xml version="1.0" encoding="utf-8"?>
<a:theme xmlns:a="http://schemas.openxmlformats.org/drawingml/2006/main" name="Intel_Micron_Jenny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lMicron_dany" id="{36A34C12-7197-42BB-B665-8CFBC216EAC7}" vid="{F27744BA-90A5-469B-9828-48A5D8C9C1B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64EF5E308C7A4AA359129958813C87" ma:contentTypeVersion="0" ma:contentTypeDescription="Create a new document." ma:contentTypeScope="" ma:versionID="e5a6ba0a063fdfaa7ce0edec9cc2a19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B9EF95-DCE5-4F7B-82C6-0655CA841E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A282F2-4290-4FFF-AB28-7AFFF15ED2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90F1E08-6FEF-4B8F-8AC2-583A7C445074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JDP_2017</Template>
  <TotalTime>20329</TotalTime>
  <Words>3572</Words>
  <Application>Microsoft Office PowerPoint</Application>
  <PresentationFormat>On-screen Show (16:9)</PresentationFormat>
  <Paragraphs>610</Paragraphs>
  <Slides>13</Slides>
  <Notes>6</Notes>
  <HiddenSlides>5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Neo Sans Intel</vt:lpstr>
      <vt:lpstr>Neo Sans Intel Medium</vt:lpstr>
      <vt:lpstr>Arial</vt:lpstr>
      <vt:lpstr>Calibri</vt:lpstr>
      <vt:lpstr>Segoe UI</vt:lpstr>
      <vt:lpstr>Segoe UI Semibold</vt:lpstr>
      <vt:lpstr>Symbol</vt:lpstr>
      <vt:lpstr>Wingdings</vt:lpstr>
      <vt:lpstr>JDP_2017</vt:lpstr>
      <vt:lpstr>1_blank</vt:lpstr>
      <vt:lpstr>Intel_Micron_Jenny</vt:lpstr>
      <vt:lpstr>Packager Shell Object</vt:lpstr>
      <vt:lpstr>VT: Write Endurance &amp; Operating range</vt:lpstr>
      <vt:lpstr>Energy Reduction Ideas</vt:lpstr>
      <vt:lpstr>BACK-UP</vt:lpstr>
      <vt:lpstr>E3 shift process integration vectors and proj.</vt:lpstr>
      <vt:lpstr>PowerPoint Presentation</vt:lpstr>
      <vt:lpstr>PG1T1 Drift Gap to Goal </vt:lpstr>
      <vt:lpstr>Rev7.67 PG1T2 Drift Roadmap</vt:lpstr>
      <vt:lpstr>30s Energy Reduction Ideas</vt:lpstr>
      <vt:lpstr>VT evolution – Current Status Intro</vt:lpstr>
      <vt:lpstr>E3 VT evolution</vt:lpstr>
      <vt:lpstr>VT evolution – Current Status Intro</vt:lpstr>
      <vt:lpstr>PowerPoint Presentation</vt:lpstr>
      <vt:lpstr>PowerPoint Presentation</vt:lpstr>
    </vt:vector>
  </TitlesOfParts>
  <Company>Micron Technology,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E3 shift process integration vectors and proj.</dc:title>
  <dc:creator>Kau, Derchang</dc:creator>
  <cp:keywords>CTPClassification=CTP_IC:VisualMarkings=</cp:keywords>
  <cp:lastModifiedBy>Kau, Derchang</cp:lastModifiedBy>
  <cp:revision>31</cp:revision>
  <dcterms:created xsi:type="dcterms:W3CDTF">2017-09-19T20:49:31Z</dcterms:created>
  <dcterms:modified xsi:type="dcterms:W3CDTF">2017-10-18T13:28:30Z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0x0101005F64EF5E308C7A4AA359129958813C87</vt:lpwstr>
  </property>
  <property fmtid="{D5CDD505-2E9C-101B-9397-08002B2CF9AE}" pid="3" name="TitusGUID">
    <vt:lpwstr>5acf93e4-108d-47e3-9e5b-39e6a7405c29</vt:lpwstr>
  </property>
  <property fmtid="{D5CDD505-2E9C-101B-9397-08002B2CF9AE}" pid="4" name="CTP_BU">
    <vt:lpwstr>NVM SOLUTIONS GROUP</vt:lpwstr>
  </property>
  <property fmtid="{D5CDD505-2E9C-101B-9397-08002B2CF9AE}" pid="5" name="CTP_TimeStamp">
    <vt:lpwstr>2017-10-18 01:37:14Z</vt:lpwstr>
  </property>
  <property fmtid="{D5CDD505-2E9C-101B-9397-08002B2CF9AE}" pid="6" name="CTPClassification">
    <vt:lpwstr>CTP_IC</vt:lpwstr>
  </property>
</Properties>
</file>