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2.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1.xml" ContentType="application/vnd.openxmlformats-officedocument.presentationml.slide+xml"/>
  <Override PartName="/ppt/slides/slide10.xml" ContentType="application/vnd.openxmlformats-officedocument.presentationml.slide+xml"/>
  <Override PartName="/ppt/slides/slide9.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1.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27.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8.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4.xml" ContentType="application/vnd.openxmlformats-officedocument.presentationml.slide+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6.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8.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22.xml" ContentType="application/vnd.openxmlformats-officedocument.presentationml.slideLayout+xml"/>
  <Override PartName="/ppt/slideLayouts/slideLayout17.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25.xml" ContentType="application/vnd.openxmlformats-officedocument.presentationml.slideLayout+xml"/>
  <Override PartName="/ppt/notesMasters/notesMaster1.xml" ContentType="application/vnd.openxmlformats-officedocument.presentationml.notesMaster+xml"/>
  <Override PartName="/ppt/theme/theme2.xml" ContentType="application/vnd.openxmlformats-officedocument.theme+xml"/>
  <Override PartName="/ppt/theme/theme1.xml" ContentType="application/vnd.openxmlformats-officedocument.theme+xml"/>
  <Override PartName="/ppt/theme/theme3.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core.xml" ContentType="application/vnd.openxmlformats-package.core-properties+xml"/>
  <Override PartName="/docProps/app.xml" ContentType="application/vnd.openxmlformats-officedocument.extended-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658" r:id="rId1"/>
    <p:sldMasterId id="2147483728" r:id="rId2"/>
  </p:sldMasterIdLst>
  <p:notesMasterIdLst>
    <p:notesMasterId r:id="rId37"/>
  </p:notesMasterIdLst>
  <p:sldIdLst>
    <p:sldId id="257" r:id="rId3"/>
    <p:sldId id="342" r:id="rId4"/>
    <p:sldId id="286" r:id="rId5"/>
    <p:sldId id="287" r:id="rId6"/>
    <p:sldId id="288" r:id="rId7"/>
    <p:sldId id="289" r:id="rId8"/>
    <p:sldId id="341" r:id="rId9"/>
    <p:sldId id="290" r:id="rId10"/>
    <p:sldId id="291" r:id="rId11"/>
    <p:sldId id="293" r:id="rId12"/>
    <p:sldId id="339" r:id="rId13"/>
    <p:sldId id="314" r:id="rId14"/>
    <p:sldId id="340" r:id="rId15"/>
    <p:sldId id="338" r:id="rId16"/>
    <p:sldId id="321" r:id="rId17"/>
    <p:sldId id="333" r:id="rId18"/>
    <p:sldId id="335" r:id="rId19"/>
    <p:sldId id="336" r:id="rId20"/>
    <p:sldId id="337" r:id="rId21"/>
    <p:sldId id="306" r:id="rId22"/>
    <p:sldId id="307" r:id="rId23"/>
    <p:sldId id="308" r:id="rId24"/>
    <p:sldId id="309" r:id="rId25"/>
    <p:sldId id="310" r:id="rId26"/>
    <p:sldId id="311" r:id="rId27"/>
    <p:sldId id="312" r:id="rId28"/>
    <p:sldId id="313" r:id="rId29"/>
    <p:sldId id="267" r:id="rId30"/>
    <p:sldId id="264" r:id="rId31"/>
    <p:sldId id="271" r:id="rId32"/>
    <p:sldId id="272" r:id="rId33"/>
    <p:sldId id="273" r:id="rId34"/>
    <p:sldId id="274" r:id="rId35"/>
    <p:sldId id="343" r:id="rId36"/>
  </p:sldIdLst>
  <p:sldSz cx="12192000" cy="6858000"/>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176" userDrawn="1">
          <p15:clr>
            <a:srgbClr val="A4A3A4"/>
          </p15:clr>
        </p15:guide>
        <p15:guide id="2" pos="7282"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5B4FF"/>
    <a:srgbClr val="00A7E0"/>
    <a:srgbClr val="CC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CF27E11B-363D-4B25-BB3B-9A34365119B0}" styleName="Custom Table Style 1">
    <a:tblBg>
      <a:effect>
        <a:effectLst/>
      </a:effect>
    </a:tblBg>
    <a:wholeTbl>
      <a:tcTxStyle b="off" i="off">
        <a:fontRef idx="minor"/>
        <a:schemeClr val="tx1"/>
      </a:tcTxStyle>
      <a:tcStyle>
        <a:tcBdr>
          <a:left>
            <a:ln>
              <a:noFill/>
            </a:ln>
          </a:left>
          <a:right>
            <a:ln>
              <a:noFill/>
            </a:ln>
          </a:right>
          <a:top>
            <a:ln>
              <a:noFill/>
            </a:ln>
          </a:top>
          <a:bottom>
            <a:ln>
              <a:noFill/>
            </a:ln>
          </a:bottom>
          <a:insideH>
            <a:ln>
              <a:noFill/>
            </a:ln>
          </a:insideH>
          <a:insideV>
            <a:ln>
              <a:noFill/>
            </a:ln>
          </a:insideV>
          <a:tl2br>
            <a:ln>
              <a:noFill/>
            </a:ln>
          </a:tl2br>
          <a:tr2bl>
            <a:ln>
              <a:noFill/>
            </a:ln>
          </a:tr2bl>
        </a:tcBdr>
        <a:fill>
          <a:noFill/>
        </a:fill>
      </a:tcStyle>
    </a:wholeTbl>
    <a:band1H>
      <a:tcTxStyle b="off" i="off">
        <a:fontRef idx="minor"/>
        <a:schemeClr val="tx1"/>
      </a:tcTxStyle>
      <a:tcStyle>
        <a:tcBdr/>
        <a:fill>
          <a:noFill/>
        </a:fill>
      </a:tcStyle>
    </a:band1H>
    <a:band2H>
      <a:tcTxStyle b="off" i="off">
        <a:fontRef idx="minor"/>
        <a:schemeClr val="tx1"/>
      </a:tcTxStyle>
      <a:tcStyle>
        <a:tcBdr/>
        <a:fill>
          <a:noFill/>
        </a:fill>
      </a:tcStyle>
    </a:band2H>
    <a:lastCol>
      <a:tcTxStyle b="on" i="off">
        <a:fontRef idx="minor"/>
        <a:schemeClr val="tx1"/>
      </a:tcTxStyle>
      <a:tcStyle>
        <a:tcBdr/>
        <a:fill>
          <a:noFill/>
        </a:fill>
      </a:tcStyle>
    </a:lastCol>
    <a:firstCol>
      <a:tcTxStyle b="on" i="off">
        <a:fontRef idx="minor"/>
        <a:schemeClr val="tx1"/>
      </a:tcTxStyle>
      <a:tcStyle>
        <a:tcBdr/>
        <a:fill>
          <a:noFill/>
        </a:fill>
      </a:tcStyle>
    </a:firstCol>
    <a:lastRow>
      <a:tcTxStyle b="on" i="off">
        <a:fontRef idx="minor"/>
        <a:schemeClr val="tx1"/>
      </a:tcTxStyle>
      <a:tcStyle>
        <a:tcBdr/>
        <a:fill>
          <a:noFill/>
        </a:fill>
      </a:tcStyle>
    </a:lastRow>
    <a:seCell>
      <a:tcTxStyle b="off" i="off">
        <a:fontRef idx="minor"/>
        <a:schemeClr val="tx1"/>
      </a:tcTxStyle>
      <a:tcStyle>
        <a:tcBdr/>
        <a:fill>
          <a:noFill/>
        </a:fill>
      </a:tcStyle>
    </a:seCell>
    <a:swCell>
      <a:tcTxStyle b="off" i="off">
        <a:fontRef idx="minor"/>
        <a:schemeClr val="tx1"/>
      </a:tcTxStyle>
      <a:tcStyle>
        <a:tcBdr/>
        <a:fill>
          <a:noFill/>
        </a:fill>
      </a:tcStyle>
    </a:swCell>
    <a:firstRow>
      <a:tcTxStyle b="on" i="off">
        <a:fontRef idx="minor"/>
        <a:schemeClr val="tx1"/>
      </a:tcTxStyle>
      <a:tcStyle>
        <a:tcBdr/>
        <a:fill>
          <a:noFill/>
        </a:fill>
      </a:tcStyle>
    </a:firstRow>
  </a:tblStyle>
  <a:tblStyle styleId="{88BDCA17-38FB-464D-A60A-9A9724F0CD2D}" styleName="Micron Table Style">
    <a:tblBg>
      <a:effect>
        <a:effectLst/>
      </a:effect>
    </a:tblBg>
    <a:wholeTbl>
      <a:tcTxStyle b="off" i="off">
        <a:fontRef idx="major"/>
        <a:schemeClr val="lt1"/>
      </a:tcTxStyle>
      <a:tcStyle>
        <a:tcBdr>
          <a:left>
            <a:ln>
              <a:noFill/>
            </a:ln>
          </a:left>
          <a:right>
            <a:ln>
              <a:noFill/>
            </a:ln>
          </a:right>
          <a:top>
            <a:ln>
              <a:noFill/>
            </a:ln>
          </a:top>
          <a:bottom>
            <a:ln w="16933" cap="flat" cmpd="sng" algn="ctr">
              <a:solidFill>
                <a:srgbClr val="58595B"/>
              </a:solidFill>
              <a:prstDash val="solid"/>
            </a:ln>
          </a:bottom>
          <a:insideH>
            <a:ln>
              <a:noFill/>
            </a:ln>
          </a:insideH>
          <a:insideV>
            <a:ln>
              <a:noFill/>
            </a:ln>
          </a:insideV>
          <a:tl2br>
            <a:ln>
              <a:noFill/>
            </a:ln>
          </a:tl2br>
          <a:tr2bl>
            <a:ln>
              <a:noFill/>
            </a:ln>
          </a:tr2bl>
        </a:tcBdr>
        <a:fill>
          <a:solidFill>
            <a:schemeClr val="lt1"/>
          </a:solidFill>
        </a:fill>
      </a:tcStyle>
    </a:wholeTbl>
    <a:band1H>
      <a:tcTxStyle b="off" i="off">
        <a:fontRef idx="major"/>
        <a:srgbClr val="58595B"/>
      </a:tcTxStyle>
      <a:tcStyle>
        <a:tcBdr/>
        <a:fill>
          <a:solidFill>
            <a:srgbClr val="DDDEDE"/>
          </a:solidFill>
        </a:fill>
      </a:tcStyle>
    </a:band1H>
    <a:band2H>
      <a:tcTxStyle b="off" i="off">
        <a:fontRef idx="major"/>
        <a:srgbClr val="58595B"/>
      </a:tcTxStyle>
      <a:tcStyle>
        <a:tcBdr/>
        <a:fill>
          <a:solidFill>
            <a:srgbClr val="F2F2F2"/>
          </a:solidFill>
        </a:fill>
      </a:tcStyle>
    </a:band2H>
    <a:firstRow>
      <a:tcTxStyle b="on" i="off">
        <a:fontRef idx="major"/>
        <a:schemeClr val="lt1"/>
      </a:tcTxStyle>
      <a:tcStyle>
        <a:tcBdr/>
        <a:fill>
          <a:solidFill>
            <a:srgbClr val="0077C8"/>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0016" autoAdjust="0"/>
    <p:restoredTop sz="94681" autoAdjust="0"/>
  </p:normalViewPr>
  <p:slideViewPr>
    <p:cSldViewPr snapToGrid="0">
      <p:cViewPr>
        <p:scale>
          <a:sx n="80" d="100"/>
          <a:sy n="80" d="100"/>
        </p:scale>
        <p:origin x="-126" y="636"/>
      </p:cViewPr>
      <p:guideLst>
        <p:guide orient="horz" pos="1176"/>
        <p:guide pos="7282"/>
      </p:guideLst>
    </p:cSldViewPr>
  </p:slideViewPr>
  <p:notesTextViewPr>
    <p:cViewPr>
      <p:scale>
        <a:sx n="1" d="1"/>
        <a:sy n="1" d="1"/>
      </p:scale>
      <p:origin x="0" y="0"/>
    </p:cViewPr>
  </p:notesTextViewPr>
  <p:sorterViewPr>
    <p:cViewPr>
      <p:scale>
        <a:sx n="40" d="100"/>
        <a:sy n="4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customXml" Target="../customXml/item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customXml" Target="../customXml/item3.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customXml" Target="../customXml/item2.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B40669C-9E7F-40B6-AA24-95609E538717}" type="datetimeFigureOut">
              <a:rPr lang="en-US" smtClean="0"/>
              <a:t>7/13/2017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D8B81C-4B36-428D-A864-260E234998BA}" type="slidenum">
              <a:rPr lang="en-US" smtClean="0"/>
              <a:t>‹#›</a:t>
            </a:fld>
            <a:endParaRPr lang="en-US"/>
          </a:p>
        </p:txBody>
      </p:sp>
    </p:spTree>
    <p:extLst>
      <p:ext uri="{BB962C8B-B14F-4D97-AF65-F5344CB8AC3E}">
        <p14:creationId xmlns:p14="http://schemas.microsoft.com/office/powerpoint/2010/main" val="164961834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3" Type="http://schemas.openxmlformats.org/officeDocument/2006/relationships/hyperlink" Target="http://www.intel.com/index.htm" TargetMode="External"/><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02" y="721257"/>
            <a:ext cx="6694311" cy="1734724"/>
          </a:xfrm>
        </p:spPr>
        <p:txBody>
          <a:bodyPr>
            <a:normAutofit/>
          </a:bodyPr>
          <a:lstStyle>
            <a:lvl1pPr algn="l">
              <a:defRPr lang="en-US" sz="4800" b="1" kern="1200" baseline="0" dirty="0">
                <a:solidFill>
                  <a:schemeClr val="bg1"/>
                </a:solidFill>
                <a:latin typeface="Segoe UI" panose="020B0502040204020203" pitchFamily="34" charset="0"/>
                <a:ea typeface="+mn-ea"/>
                <a:cs typeface="Segoe UI" panose="020B0502040204020203" pitchFamily="34" charset="0"/>
              </a:defRPr>
            </a:lvl1pPr>
          </a:lstStyle>
          <a:p>
            <a:r>
              <a:rPr lang="en-US" dirty="0"/>
              <a:t>Title of Presentation:</a:t>
            </a:r>
            <a:br>
              <a:rPr lang="en-US" dirty="0"/>
            </a:br>
            <a:r>
              <a:rPr lang="en-US" dirty="0"/>
              <a:t>Should fill two lines</a:t>
            </a:r>
          </a:p>
        </p:txBody>
      </p:sp>
      <p:sp>
        <p:nvSpPr>
          <p:cNvPr id="32" name="Text Placeholder 17"/>
          <p:cNvSpPr>
            <a:spLocks noGrp="1"/>
          </p:cNvSpPr>
          <p:nvPr>
            <p:ph type="body" sz="quarter" idx="10" hasCustomPrompt="1"/>
          </p:nvPr>
        </p:nvSpPr>
        <p:spPr>
          <a:xfrm>
            <a:off x="962902" y="2889332"/>
            <a:ext cx="6694311" cy="762000"/>
          </a:xfrm>
        </p:spPr>
        <p:txBody>
          <a:bodyPr>
            <a:normAutofit/>
          </a:bodyPr>
          <a:lstStyle>
            <a:lvl1pPr marL="0" indent="0" algn="l">
              <a:buNone/>
              <a:defRPr lang="en-US" sz="3600" kern="1200" dirty="0">
                <a:solidFill>
                  <a:schemeClr val="bg1"/>
                </a:solidFill>
                <a:latin typeface="Segoe UI" panose="020B0502040204020203" pitchFamily="34" charset="0"/>
                <a:ea typeface="+mn-ea"/>
                <a:cs typeface="Segoe UI" panose="020B0502040204020203" pitchFamily="34" charset="0"/>
              </a:defRPr>
            </a:lvl1pPr>
          </a:lstStyle>
          <a:p>
            <a:pPr lvl="0"/>
            <a:r>
              <a:rPr lang="en-US" dirty="0"/>
              <a:t>Subtitle, only one line</a:t>
            </a:r>
          </a:p>
        </p:txBody>
      </p:sp>
      <p:sp>
        <p:nvSpPr>
          <p:cNvPr id="33" name="Text Placeholder 16"/>
          <p:cNvSpPr>
            <a:spLocks noGrp="1"/>
          </p:cNvSpPr>
          <p:nvPr>
            <p:ph type="body" sz="quarter" idx="12" hasCustomPrompt="1"/>
          </p:nvPr>
        </p:nvSpPr>
        <p:spPr>
          <a:xfrm>
            <a:off x="962902" y="3651332"/>
            <a:ext cx="6694311" cy="1104817"/>
          </a:xfrm>
        </p:spPr>
        <p:txBody>
          <a:bodyPr/>
          <a:lstStyle>
            <a:lvl1pPr marL="0" indent="0" algn="l">
              <a:buNone/>
              <a:defRPr i="1">
                <a:solidFill>
                  <a:schemeClr val="bg1"/>
                </a:solidFill>
              </a:defRPr>
            </a:lvl1pPr>
          </a:lstStyle>
          <a:p>
            <a:pPr lvl="0"/>
            <a:r>
              <a:rPr lang="en-US" dirty="0"/>
              <a:t>Speaker name</a:t>
            </a:r>
            <a:br>
              <a:rPr lang="en-US" dirty="0"/>
            </a:br>
            <a:r>
              <a:rPr lang="en-US" dirty="0"/>
              <a:t>and title</a:t>
            </a:r>
          </a:p>
        </p:txBody>
      </p:sp>
      <p:sp>
        <p:nvSpPr>
          <p:cNvPr id="41" name="TextBox 40"/>
          <p:cNvSpPr txBox="1"/>
          <p:nvPr/>
        </p:nvSpPr>
        <p:spPr bwMode="gray">
          <a:xfrm>
            <a:off x="970345" y="5755156"/>
            <a:ext cx="4944318" cy="738664"/>
          </a:xfrm>
          <a:prstGeom prst="rect">
            <a:avLst/>
          </a:prstGeom>
          <a:noFill/>
        </p:spPr>
        <p:txBody>
          <a:bodyPr wrap="square" lIns="0" tIns="0" rIns="0" bIns="0" rtlCol="0" anchor="b" anchorCtr="0">
            <a:spAutoFit/>
          </a:bodyPr>
          <a:lstStyle/>
          <a:p>
            <a:pPr marL="0" algn="l" defTabSz="1219110" rtl="0" eaLnBrk="1" latinLnBrk="0" hangingPunct="1"/>
            <a:r>
              <a:rPr lang="en-US" sz="800" kern="1200" dirty="0">
                <a:solidFill>
                  <a:schemeClr val="bg1"/>
                </a:solidFill>
                <a:latin typeface="Segoe UI" panose="020B0502040204020203" pitchFamily="34" charset="0"/>
                <a:ea typeface="+mn-ea"/>
                <a:cs typeface="Segoe UI" panose="020B0502040204020203" pitchFamily="34" charset="0"/>
              </a:rPr>
              <a:t>©2016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a:t>
            </a:r>
          </a:p>
        </p:txBody>
      </p:sp>
      <p:grpSp>
        <p:nvGrpSpPr>
          <p:cNvPr id="42" name="Group 41"/>
          <p:cNvGrpSpPr/>
          <p:nvPr/>
        </p:nvGrpSpPr>
        <p:grpSpPr>
          <a:xfrm>
            <a:off x="7589330" y="5509552"/>
            <a:ext cx="4141515" cy="1157119"/>
            <a:chOff x="5930901" y="4179887"/>
            <a:chExt cx="2727324" cy="762001"/>
          </a:xfrm>
          <a:solidFill>
            <a:schemeClr val="bg1"/>
          </a:solidFill>
        </p:grpSpPr>
        <p:sp>
          <p:nvSpPr>
            <p:cNvPr id="43" name="Freeform 5"/>
            <p:cNvSpPr>
              <a:spLocks/>
            </p:cNvSpPr>
            <p:nvPr/>
          </p:nvSpPr>
          <p:spPr bwMode="auto">
            <a:xfrm>
              <a:off x="7002463" y="4456113"/>
              <a:ext cx="390525" cy="330200"/>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4" name="Freeform 6"/>
            <p:cNvSpPr>
              <a:spLocks noEditPoints="1"/>
            </p:cNvSpPr>
            <p:nvPr/>
          </p:nvSpPr>
          <p:spPr bwMode="auto">
            <a:xfrm>
              <a:off x="7696200" y="4456113"/>
              <a:ext cx="461962" cy="330200"/>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5" name="Freeform 7"/>
            <p:cNvSpPr>
              <a:spLocks/>
            </p:cNvSpPr>
            <p:nvPr/>
          </p:nvSpPr>
          <p:spPr bwMode="auto">
            <a:xfrm>
              <a:off x="8207375" y="4449763"/>
              <a:ext cx="336550" cy="328613"/>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6" name="Rectangle 8"/>
            <p:cNvSpPr>
              <a:spLocks noChangeArrowheads="1"/>
            </p:cNvSpPr>
            <p:nvPr/>
          </p:nvSpPr>
          <p:spPr bwMode="auto">
            <a:xfrm>
              <a:off x="6837363" y="4464050"/>
              <a:ext cx="112712" cy="3143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7" name="Freeform 9"/>
            <p:cNvSpPr>
              <a:spLocks/>
            </p:cNvSpPr>
            <p:nvPr/>
          </p:nvSpPr>
          <p:spPr bwMode="auto">
            <a:xfrm>
              <a:off x="7446963" y="4457700"/>
              <a:ext cx="236537" cy="32067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8" name="Freeform 10"/>
            <p:cNvSpPr>
              <a:spLocks/>
            </p:cNvSpPr>
            <p:nvPr/>
          </p:nvSpPr>
          <p:spPr bwMode="auto">
            <a:xfrm>
              <a:off x="6397625" y="4179887"/>
              <a:ext cx="519112" cy="622300"/>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49" name="Freeform 11"/>
            <p:cNvSpPr>
              <a:spLocks/>
            </p:cNvSpPr>
            <p:nvPr/>
          </p:nvSpPr>
          <p:spPr bwMode="auto">
            <a:xfrm>
              <a:off x="5930901" y="4330700"/>
              <a:ext cx="798512" cy="611188"/>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50" name="Freeform 12"/>
            <p:cNvSpPr>
              <a:spLocks noEditPoints="1"/>
            </p:cNvSpPr>
            <p:nvPr/>
          </p:nvSpPr>
          <p:spPr bwMode="auto">
            <a:xfrm>
              <a:off x="8593138" y="4449763"/>
              <a:ext cx="65087" cy="6350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grpSp>
        <p:nvGrpSpPr>
          <p:cNvPr id="19" name="Group 5"/>
          <p:cNvGrpSpPr>
            <a:grpSpLocks noChangeAspect="1"/>
          </p:cNvGrpSpPr>
          <p:nvPr userDrawn="1"/>
        </p:nvGrpSpPr>
        <p:grpSpPr bwMode="auto">
          <a:xfrm>
            <a:off x="970345" y="2642062"/>
            <a:ext cx="11281834" cy="40216"/>
            <a:chOff x="2437" y="1611"/>
            <a:chExt cx="5330" cy="19"/>
          </a:xfrm>
        </p:grpSpPr>
        <p:sp>
          <p:nvSpPr>
            <p:cNvPr id="21" name="Oval 20"/>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chemeClr val="bg2"/>
                </a:solidFill>
              </a:endParaRPr>
            </a:p>
          </p:txBody>
        </p:sp>
        <p:sp>
          <p:nvSpPr>
            <p:cNvPr id="22" name="Line 7"/>
            <p:cNvSpPr>
              <a:spLocks noChangeShapeType="1"/>
            </p:cNvSpPr>
            <p:nvPr/>
          </p:nvSpPr>
          <p:spPr bwMode="auto">
            <a:xfrm>
              <a:off x="2456" y="1620"/>
              <a:ext cx="5311"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chemeClr val="bg2"/>
                </a:solidFill>
              </a:endParaRPr>
            </a:p>
          </p:txBody>
        </p:sp>
      </p:grpSp>
      <p:sp>
        <p:nvSpPr>
          <p:cNvPr id="18" name="TextBox 17"/>
          <p:cNvSpPr txBox="1"/>
          <p:nvPr userDrawn="1"/>
        </p:nvSpPr>
        <p:spPr>
          <a:xfrm>
            <a:off x="-1452880" y="6119336"/>
            <a:ext cx="121694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Slide</a:t>
            </a:r>
          </a:p>
          <a:p>
            <a:pPr algn="r"/>
            <a:r>
              <a:rPr lang="en-US" sz="1200" dirty="0">
                <a:solidFill>
                  <a:schemeClr val="tx2"/>
                </a:solidFill>
                <a:latin typeface="Segoe UI" panose="020B0502040204020203" pitchFamily="34" charset="0"/>
                <a:cs typeface="Segoe UI" panose="020B0502040204020203" pitchFamily="34" charset="0"/>
              </a:rPr>
              <a:t>Primary design for the first slide in the deck.</a:t>
            </a:r>
          </a:p>
        </p:txBody>
      </p:sp>
      <p:sp>
        <p:nvSpPr>
          <p:cNvPr id="35"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p:txBody>
      </p:sp>
      <p:sp>
        <p:nvSpPr>
          <p:cNvPr id="23"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July 13, 2017</a:t>
            </a:fld>
            <a:endParaRPr dirty="0"/>
          </a:p>
        </p:txBody>
      </p:sp>
      <p:sp>
        <p:nvSpPr>
          <p:cNvPr id="24"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5"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931651484"/>
      </p:ext>
    </p:extLst>
  </p:cSld>
  <p:clrMapOvr>
    <a:masterClrMapping/>
  </p:clrMapOvr>
  <p:extLst mod="1">
    <p:ext uri="{DCECCB84-F9BA-43D5-87BE-67443E8EF086}">
      <p15:sldGuideLst xmlns:p15="http://schemas.microsoft.com/office/powerpoint/2012/main">
        <p15:guide id="1" orient="horz" pos="4056" userDrawn="1">
          <p15:clr>
            <a:srgbClr val="FBAE40"/>
          </p15:clr>
        </p15:guide>
        <p15:guide id="2" pos="384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Full Photo with Right Text">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5181600" y="0"/>
            <a:ext cx="7010400" cy="6858000"/>
          </a:xfrm>
          <a:gradFill>
            <a:gsLst>
              <a:gs pos="20000">
                <a:schemeClr val="tx2"/>
              </a:gs>
              <a:gs pos="100000">
                <a:schemeClr val="tx2">
                  <a:alpha val="0"/>
                </a:schemeClr>
              </a:gs>
            </a:gsLst>
            <a:lin ang="10800000" scaled="0"/>
          </a:gradFill>
        </p:spPr>
        <p:txBody>
          <a:bodyPr lIns="0" tIns="914400" rIns="914400"/>
          <a:lstStyle>
            <a:lvl1pPr marL="0" indent="0" algn="r">
              <a:spcBef>
                <a:spcPts val="2400"/>
              </a:spcBef>
              <a:spcAft>
                <a:spcPts val="0"/>
              </a:spcAft>
              <a:buNone/>
              <a:defRPr b="1">
                <a:solidFill>
                  <a:schemeClr val="bg1"/>
                </a:solidFill>
              </a:defRPr>
            </a:lvl1pPr>
          </a:lstStyle>
          <a:p>
            <a:pPr lvl="0"/>
            <a:r>
              <a:rPr lang="en-US" dirty="0"/>
              <a:t>Simple text over photo</a:t>
            </a:r>
          </a:p>
        </p:txBody>
      </p:sp>
      <p:sp>
        <p:nvSpPr>
          <p:cNvPr id="6" name="TextBox 5"/>
          <p:cNvSpPr txBox="1"/>
          <p:nvPr userDrawn="1"/>
        </p:nvSpPr>
        <p:spPr>
          <a:xfrm>
            <a:off x="-1635760" y="5934670"/>
            <a:ext cx="1399820" cy="923330"/>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Full Photo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with Right Text</a:t>
            </a:r>
          </a:p>
          <a:p>
            <a:pPr algn="r"/>
            <a:r>
              <a:rPr lang="en-US" sz="1200" dirty="0">
                <a:solidFill>
                  <a:schemeClr val="tx2"/>
                </a:solidFill>
                <a:latin typeface="Segoe UI" panose="020B0502040204020203" pitchFamily="34" charset="0"/>
                <a:cs typeface="Segoe UI" panose="020B0502040204020203" pitchFamily="34" charset="0"/>
              </a:rPr>
              <a:t>For integrating right-side text and photos.</a:t>
            </a:r>
          </a:p>
        </p:txBody>
      </p:sp>
      <p:sp>
        <p:nvSpPr>
          <p:cNvPr id="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5"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July 13, 2017</a:t>
            </a:fld>
            <a:endParaRPr dirty="0"/>
          </a:p>
        </p:txBody>
      </p:sp>
      <p:sp>
        <p:nvSpPr>
          <p:cNvPr id="7"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8"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2944316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lue Segue ">
    <p:bg>
      <p:bgPr>
        <a:solidFill>
          <a:schemeClr val="accent1"/>
        </a:solidFill>
        <a:effectLst/>
      </p:bgPr>
    </p:bg>
    <p:spTree>
      <p:nvGrpSpPr>
        <p:cNvPr id="1" name=""/>
        <p:cNvGrpSpPr/>
        <p:nvPr/>
      </p:nvGrpSpPr>
      <p:grpSpPr>
        <a:xfrm>
          <a:off x="0" y="0"/>
          <a:ext cx="0" cy="0"/>
          <a:chOff x="0" y="0"/>
          <a:chExt cx="0" cy="0"/>
        </a:xfrm>
      </p:grpSpPr>
      <p:sp>
        <p:nvSpPr>
          <p:cNvPr id="18" name="Title 1"/>
          <p:cNvSpPr>
            <a:spLocks noGrp="1"/>
          </p:cNvSpPr>
          <p:nvPr>
            <p:ph type="title" hasCustomPrompt="1"/>
          </p:nvPr>
        </p:nvSpPr>
        <p:spPr>
          <a:xfrm>
            <a:off x="927105" y="2044701"/>
            <a:ext cx="10784609" cy="1773428"/>
          </a:xfrm>
        </p:spPr>
        <p:txBody>
          <a:bodyPr>
            <a:normAutofit/>
          </a:bodyPr>
          <a:lstStyle>
            <a:lvl1pPr>
              <a:defRPr lang="en-US" sz="4800" b="1" kern="1200" baseline="0" dirty="0">
                <a:solidFill>
                  <a:schemeClr val="bg1"/>
                </a:solidFill>
                <a:latin typeface="Segoe UI" panose="020B0502040204020203" pitchFamily="34" charset="0"/>
                <a:ea typeface="+mn-ea"/>
                <a:cs typeface="Segoe UI" panose="020B0502040204020203" pitchFamily="34" charset="0"/>
              </a:defRPr>
            </a:lvl1pPr>
          </a:lstStyle>
          <a:p>
            <a:r>
              <a:rPr lang="en-US" dirty="0"/>
              <a:t>Click to Edit Segue Title</a:t>
            </a:r>
          </a:p>
        </p:txBody>
      </p:sp>
      <p:grpSp>
        <p:nvGrpSpPr>
          <p:cNvPr id="19" name="Group 5"/>
          <p:cNvGrpSpPr>
            <a:grpSpLocks noChangeAspect="1"/>
          </p:cNvGrpSpPr>
          <p:nvPr userDrawn="1"/>
        </p:nvGrpSpPr>
        <p:grpSpPr bwMode="auto">
          <a:xfrm>
            <a:off x="514473" y="4036866"/>
            <a:ext cx="11677651" cy="40216"/>
            <a:chOff x="2437" y="1611"/>
            <a:chExt cx="5517" cy="19"/>
          </a:xfrm>
        </p:grpSpPr>
        <p:sp>
          <p:nvSpPr>
            <p:cNvPr id="21" name="Oval 20"/>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6" name="Line 7"/>
            <p:cNvSpPr>
              <a:spLocks noChangeShapeType="1"/>
            </p:cNvSpPr>
            <p:nvPr/>
          </p:nvSpPr>
          <p:spPr bwMode="auto">
            <a:xfrm>
              <a:off x="2456" y="1620"/>
              <a:ext cx="5498"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27" name="AutoShape 3"/>
          <p:cNvSpPr>
            <a:spLocks noChangeAspect="1" noChangeArrowheads="1" noTextEdit="1"/>
          </p:cNvSpPr>
          <p:nvPr userDrawn="1"/>
        </p:nvSpPr>
        <p:spPr bwMode="auto">
          <a:xfrm>
            <a:off x="10563226" y="6362700"/>
            <a:ext cx="116681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28" name="Group 27"/>
          <p:cNvGrpSpPr/>
          <p:nvPr userDrawn="1"/>
        </p:nvGrpSpPr>
        <p:grpSpPr>
          <a:xfrm>
            <a:off x="10550526" y="6351589"/>
            <a:ext cx="1179513" cy="330201"/>
            <a:chOff x="10550525" y="6351587"/>
            <a:chExt cx="1179513" cy="330201"/>
          </a:xfrm>
        </p:grpSpPr>
        <p:sp>
          <p:nvSpPr>
            <p:cNvPr id="29" name="Freeform 28"/>
            <p:cNvSpPr>
              <a:spLocks/>
            </p:cNvSpPr>
            <p:nvPr userDrawn="1"/>
          </p:nvSpPr>
          <p:spPr bwMode="auto">
            <a:xfrm>
              <a:off x="11014075" y="6470650"/>
              <a:ext cx="168275" cy="144463"/>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0" name="Freeform 29"/>
            <p:cNvSpPr>
              <a:spLocks noEditPoints="1"/>
            </p:cNvSpPr>
            <p:nvPr userDrawn="1"/>
          </p:nvSpPr>
          <p:spPr bwMode="auto">
            <a:xfrm>
              <a:off x="11314113" y="6470650"/>
              <a:ext cx="200025" cy="144463"/>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1" name="Freeform 7"/>
            <p:cNvSpPr>
              <a:spLocks/>
            </p:cNvSpPr>
            <p:nvPr userDrawn="1"/>
          </p:nvSpPr>
          <p:spPr bwMode="auto">
            <a:xfrm>
              <a:off x="11534775" y="6467475"/>
              <a:ext cx="146050" cy="142875"/>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2" name="Rectangle 8"/>
            <p:cNvSpPr>
              <a:spLocks noChangeArrowheads="1"/>
            </p:cNvSpPr>
            <p:nvPr userDrawn="1"/>
          </p:nvSpPr>
          <p:spPr bwMode="auto">
            <a:xfrm>
              <a:off x="10942638" y="6473825"/>
              <a:ext cx="47625" cy="136525"/>
            </a:xfrm>
            <a:prstGeom prst="rect">
              <a:avLst/>
            </a:pr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3" name="Freeform 9"/>
            <p:cNvSpPr>
              <a:spLocks/>
            </p:cNvSpPr>
            <p:nvPr userDrawn="1"/>
          </p:nvSpPr>
          <p:spPr bwMode="auto">
            <a:xfrm>
              <a:off x="11206163" y="6472238"/>
              <a:ext cx="101600" cy="138113"/>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4" name="Freeform 10"/>
            <p:cNvSpPr>
              <a:spLocks/>
            </p:cNvSpPr>
            <p:nvPr userDrawn="1"/>
          </p:nvSpPr>
          <p:spPr bwMode="auto">
            <a:xfrm>
              <a:off x="10752138" y="6351587"/>
              <a:ext cx="225425" cy="26987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5" name="Freeform 11"/>
            <p:cNvSpPr>
              <a:spLocks/>
            </p:cNvSpPr>
            <p:nvPr userDrawn="1"/>
          </p:nvSpPr>
          <p:spPr bwMode="auto">
            <a:xfrm>
              <a:off x="10550525" y="6416675"/>
              <a:ext cx="344488" cy="265113"/>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sp>
          <p:nvSpPr>
            <p:cNvPr id="36" name="Freeform 12"/>
            <p:cNvSpPr>
              <a:spLocks noEditPoints="1"/>
            </p:cNvSpPr>
            <p:nvPr userDrawn="1"/>
          </p:nvSpPr>
          <p:spPr bwMode="auto">
            <a:xfrm>
              <a:off x="11701463" y="6467475"/>
              <a:ext cx="28575" cy="28575"/>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24" name="TextBox 2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Blue Segue </a:t>
            </a:r>
          </a:p>
        </p:txBody>
      </p:sp>
      <p:sp>
        <p:nvSpPr>
          <p:cNvPr id="38"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0"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July 13, 2017</a:t>
            </a:fld>
            <a:endParaRPr dirty="0"/>
          </a:p>
        </p:txBody>
      </p:sp>
      <p:sp>
        <p:nvSpPr>
          <p:cNvPr id="2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453253318"/>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White Segu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27105" y="2044701"/>
            <a:ext cx="10784609" cy="1773428"/>
          </a:xfrm>
        </p:spPr>
        <p:txBody>
          <a:bodyPr>
            <a:normAutofit/>
          </a:bodyPr>
          <a:lstStyle>
            <a:lvl1pPr>
              <a:defRPr lang="en-US" sz="4800" b="1" kern="1200" baseline="0" dirty="0">
                <a:solidFill>
                  <a:schemeClr val="tx1"/>
                </a:solidFill>
                <a:latin typeface="Segoe UI" panose="020B0502040204020203" pitchFamily="34" charset="0"/>
                <a:ea typeface="+mn-ea"/>
                <a:cs typeface="Segoe UI" panose="020B0502040204020203" pitchFamily="34" charset="0"/>
              </a:defRPr>
            </a:lvl1pPr>
          </a:lstStyle>
          <a:p>
            <a:r>
              <a:rPr lang="en-US" dirty="0"/>
              <a:t>Click to Edit Segue Title</a:t>
            </a:r>
          </a:p>
        </p:txBody>
      </p:sp>
      <p:grpSp>
        <p:nvGrpSpPr>
          <p:cNvPr id="22" name="Group 5"/>
          <p:cNvGrpSpPr>
            <a:grpSpLocks noChangeAspect="1"/>
          </p:cNvGrpSpPr>
          <p:nvPr/>
        </p:nvGrpSpPr>
        <p:grpSpPr bwMode="auto">
          <a:xfrm>
            <a:off x="514473" y="4036846"/>
            <a:ext cx="11677651" cy="44449"/>
            <a:chOff x="2437" y="1611"/>
            <a:chExt cx="5517" cy="21"/>
          </a:xfrm>
        </p:grpSpPr>
        <p:sp>
          <p:nvSpPr>
            <p:cNvPr id="23" name="AutoShape 4"/>
            <p:cNvSpPr>
              <a:spLocks noChangeAspect="1" noChangeArrowheads="1" noTextEdit="1"/>
            </p:cNvSpPr>
            <p:nvPr/>
          </p:nvSpPr>
          <p:spPr bwMode="auto">
            <a:xfrm>
              <a:off x="2437" y="1611"/>
              <a:ext cx="886" cy="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2400"/>
            </a:p>
          </p:txBody>
        </p:sp>
        <p:sp>
          <p:nvSpPr>
            <p:cNvPr id="24" name="Oval 23"/>
            <p:cNvSpPr>
              <a:spLocks noChangeArrowheads="1"/>
            </p:cNvSpPr>
            <p:nvPr/>
          </p:nvSpPr>
          <p:spPr bwMode="auto">
            <a:xfrm>
              <a:off x="2437" y="1611"/>
              <a:ext cx="19" cy="19"/>
            </a:xfrm>
            <a:prstGeom prst="ellipse">
              <a:avLst/>
            </a:prstGeom>
            <a:noFill/>
            <a:ln w="793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25" name="Line 7"/>
            <p:cNvSpPr>
              <a:spLocks noChangeShapeType="1"/>
            </p:cNvSpPr>
            <p:nvPr/>
          </p:nvSpPr>
          <p:spPr bwMode="auto">
            <a:xfrm>
              <a:off x="2456" y="1620"/>
              <a:ext cx="5498" cy="0"/>
            </a:xfrm>
            <a:prstGeom prst="line">
              <a:avLst/>
            </a:prstGeom>
            <a:noFill/>
            <a:ln w="793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5" name="AutoShape 3"/>
          <p:cNvSpPr>
            <a:spLocks noChangeAspect="1" noChangeArrowheads="1" noTextEdit="1"/>
          </p:cNvSpPr>
          <p:nvPr userDrawn="1"/>
        </p:nvSpPr>
        <p:spPr bwMode="auto">
          <a:xfrm>
            <a:off x="10563226" y="6362700"/>
            <a:ext cx="1166813"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sz="1800"/>
          </a:p>
        </p:txBody>
      </p:sp>
      <p:grpSp>
        <p:nvGrpSpPr>
          <p:cNvPr id="15" name="Group 14"/>
          <p:cNvGrpSpPr/>
          <p:nvPr userDrawn="1"/>
        </p:nvGrpSpPr>
        <p:grpSpPr>
          <a:xfrm>
            <a:off x="10550526" y="6351589"/>
            <a:ext cx="1179513" cy="330201"/>
            <a:chOff x="10550525" y="6351587"/>
            <a:chExt cx="1179513" cy="330201"/>
          </a:xfrm>
          <a:solidFill>
            <a:schemeClr val="accent1"/>
          </a:solidFill>
        </p:grpSpPr>
        <p:sp>
          <p:nvSpPr>
            <p:cNvPr id="6" name="Freeform 5"/>
            <p:cNvSpPr>
              <a:spLocks/>
            </p:cNvSpPr>
            <p:nvPr userDrawn="1"/>
          </p:nvSpPr>
          <p:spPr bwMode="auto">
            <a:xfrm>
              <a:off x="11014075" y="6470650"/>
              <a:ext cx="168275" cy="144463"/>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7" name="Freeform 6"/>
            <p:cNvSpPr>
              <a:spLocks noEditPoints="1"/>
            </p:cNvSpPr>
            <p:nvPr userDrawn="1"/>
          </p:nvSpPr>
          <p:spPr bwMode="auto">
            <a:xfrm>
              <a:off x="11314113" y="6470650"/>
              <a:ext cx="200025" cy="144463"/>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9" name="Freeform 7"/>
            <p:cNvSpPr>
              <a:spLocks/>
            </p:cNvSpPr>
            <p:nvPr userDrawn="1"/>
          </p:nvSpPr>
          <p:spPr bwMode="auto">
            <a:xfrm>
              <a:off x="11534775" y="6467475"/>
              <a:ext cx="146050" cy="142875"/>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0" name="Rectangle 8"/>
            <p:cNvSpPr>
              <a:spLocks noChangeArrowheads="1"/>
            </p:cNvSpPr>
            <p:nvPr userDrawn="1"/>
          </p:nvSpPr>
          <p:spPr bwMode="auto">
            <a:xfrm>
              <a:off x="10942638" y="6473825"/>
              <a:ext cx="47625" cy="1365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1" name="Freeform 9"/>
            <p:cNvSpPr>
              <a:spLocks/>
            </p:cNvSpPr>
            <p:nvPr userDrawn="1"/>
          </p:nvSpPr>
          <p:spPr bwMode="auto">
            <a:xfrm>
              <a:off x="11206163" y="6472238"/>
              <a:ext cx="101600" cy="138113"/>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2" name="Freeform 10"/>
            <p:cNvSpPr>
              <a:spLocks/>
            </p:cNvSpPr>
            <p:nvPr userDrawn="1"/>
          </p:nvSpPr>
          <p:spPr bwMode="auto">
            <a:xfrm>
              <a:off x="10752138" y="6351587"/>
              <a:ext cx="225425" cy="26987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3" name="Freeform 11"/>
            <p:cNvSpPr>
              <a:spLocks/>
            </p:cNvSpPr>
            <p:nvPr userDrawn="1"/>
          </p:nvSpPr>
          <p:spPr bwMode="auto">
            <a:xfrm>
              <a:off x="10550525" y="6416675"/>
              <a:ext cx="344488" cy="265113"/>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sp>
          <p:nvSpPr>
            <p:cNvPr id="14" name="Freeform 12"/>
            <p:cNvSpPr>
              <a:spLocks noEditPoints="1"/>
            </p:cNvSpPr>
            <p:nvPr userDrawn="1"/>
          </p:nvSpPr>
          <p:spPr bwMode="auto">
            <a:xfrm>
              <a:off x="11701463" y="6467475"/>
              <a:ext cx="28575" cy="28575"/>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1800"/>
            </a:p>
          </p:txBody>
        </p:sp>
      </p:grpSp>
      <p:sp>
        <p:nvSpPr>
          <p:cNvPr id="20" name="TextBox 19"/>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White Segue</a:t>
            </a:r>
            <a:endParaRPr lang="en-US" sz="1200" dirty="0">
              <a:solidFill>
                <a:schemeClr val="tx2"/>
              </a:solidFill>
              <a:latin typeface="Segoe UI" panose="020B0502040204020203" pitchFamily="34" charset="0"/>
              <a:cs typeface="Segoe UI" panose="020B0502040204020203" pitchFamily="34" charset="0"/>
            </a:endParaRPr>
          </a:p>
        </p:txBody>
      </p:sp>
      <p:sp>
        <p:nvSpPr>
          <p:cNvPr id="2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9"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July 13, 2017</a:t>
            </a:fld>
            <a:endParaRPr dirty="0"/>
          </a:p>
        </p:txBody>
      </p:sp>
      <p:sp>
        <p:nvSpPr>
          <p:cNvPr id="21"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26"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20348253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White Ending Slide">
    <p:spTree>
      <p:nvGrpSpPr>
        <p:cNvPr id="1" name=""/>
        <p:cNvGrpSpPr/>
        <p:nvPr/>
      </p:nvGrpSpPr>
      <p:grpSpPr>
        <a:xfrm>
          <a:off x="0" y="0"/>
          <a:ext cx="0" cy="0"/>
          <a:chOff x="0" y="0"/>
          <a:chExt cx="0" cy="0"/>
        </a:xfrm>
      </p:grpSpPr>
      <p:grpSp>
        <p:nvGrpSpPr>
          <p:cNvPr id="3" name="Group 2"/>
          <p:cNvGrpSpPr>
            <a:grpSpLocks noChangeAspect="1"/>
          </p:cNvGrpSpPr>
          <p:nvPr/>
        </p:nvGrpSpPr>
        <p:grpSpPr bwMode="auto">
          <a:xfrm>
            <a:off x="443680" y="3660990"/>
            <a:ext cx="2296584" cy="40216"/>
            <a:chOff x="2437" y="1611"/>
            <a:chExt cx="1085" cy="19"/>
          </a:xfrm>
        </p:grpSpPr>
        <p:sp>
          <p:nvSpPr>
            <p:cNvPr id="5" name="Oval 4"/>
            <p:cNvSpPr>
              <a:spLocks noChangeArrowheads="1"/>
            </p:cNvSpPr>
            <p:nvPr/>
          </p:nvSpPr>
          <p:spPr bwMode="auto">
            <a:xfrm>
              <a:off x="2437" y="1611"/>
              <a:ext cx="19" cy="19"/>
            </a:xfrm>
            <a:prstGeom prst="ellipse">
              <a:avLst/>
            </a:prstGeom>
            <a:noFill/>
            <a:ln w="7938" cap="flat">
              <a:solidFill>
                <a:srgbClr val="5859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6" name="Line 7"/>
            <p:cNvSpPr>
              <a:spLocks noChangeShapeType="1"/>
            </p:cNvSpPr>
            <p:nvPr/>
          </p:nvSpPr>
          <p:spPr bwMode="auto">
            <a:xfrm>
              <a:off x="2456" y="1620"/>
              <a:ext cx="1066" cy="0"/>
            </a:xfrm>
            <a:prstGeom prst="line">
              <a:avLst/>
            </a:prstGeom>
            <a:noFill/>
            <a:ln w="7938" cap="flat">
              <a:solidFill>
                <a:srgbClr val="5859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pic>
        <p:nvPicPr>
          <p:cNvPr id="7" name="Picture 2"/>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2738531" y="2567498"/>
            <a:ext cx="6801004" cy="18540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8" name="Group 7"/>
          <p:cNvGrpSpPr>
            <a:grpSpLocks noChangeAspect="1"/>
          </p:cNvGrpSpPr>
          <p:nvPr/>
        </p:nvGrpSpPr>
        <p:grpSpPr bwMode="auto">
          <a:xfrm flipH="1">
            <a:off x="9471403" y="3660959"/>
            <a:ext cx="2296584" cy="40216"/>
            <a:chOff x="2437" y="1611"/>
            <a:chExt cx="1085" cy="19"/>
          </a:xfrm>
        </p:grpSpPr>
        <p:sp>
          <p:nvSpPr>
            <p:cNvPr id="9" name="Oval 8"/>
            <p:cNvSpPr>
              <a:spLocks noChangeArrowheads="1"/>
            </p:cNvSpPr>
            <p:nvPr/>
          </p:nvSpPr>
          <p:spPr bwMode="auto">
            <a:xfrm>
              <a:off x="2437" y="1611"/>
              <a:ext cx="19" cy="19"/>
            </a:xfrm>
            <a:prstGeom prst="ellipse">
              <a:avLst/>
            </a:prstGeom>
            <a:noFill/>
            <a:ln w="7938" cap="flat">
              <a:solidFill>
                <a:srgbClr val="58595B"/>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0" name="Line 7"/>
            <p:cNvSpPr>
              <a:spLocks noChangeShapeType="1"/>
            </p:cNvSpPr>
            <p:nvPr/>
          </p:nvSpPr>
          <p:spPr bwMode="auto">
            <a:xfrm>
              <a:off x="2456" y="1620"/>
              <a:ext cx="1066" cy="0"/>
            </a:xfrm>
            <a:prstGeom prst="line">
              <a:avLst/>
            </a:prstGeom>
            <a:noFill/>
            <a:ln w="7938" cap="flat">
              <a:solidFill>
                <a:srgbClr val="58595B"/>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sp>
        <p:nvSpPr>
          <p:cNvPr id="14" name="TextBox 1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White Ending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July 13, 2017</a:t>
            </a:fld>
            <a:endParaRPr dirty="0"/>
          </a:p>
        </p:txBody>
      </p:sp>
      <p:sp>
        <p:nvSpPr>
          <p:cNvPr id="1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11394188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Blue Ending Slide">
    <p:bg>
      <p:bgPr>
        <a:solidFill>
          <a:schemeClr val="accent1"/>
        </a:solidFill>
        <a:effectLst/>
      </p:bgPr>
    </p:bg>
    <p:spTree>
      <p:nvGrpSpPr>
        <p:cNvPr id="1" name=""/>
        <p:cNvGrpSpPr/>
        <p:nvPr/>
      </p:nvGrpSpPr>
      <p:grpSpPr>
        <a:xfrm>
          <a:off x="0" y="0"/>
          <a:ext cx="0" cy="0"/>
          <a:chOff x="0" y="0"/>
          <a:chExt cx="0" cy="0"/>
        </a:xfrm>
      </p:grpSpPr>
      <p:grpSp>
        <p:nvGrpSpPr>
          <p:cNvPr id="12" name="Group 11"/>
          <p:cNvGrpSpPr>
            <a:grpSpLocks noChangeAspect="1"/>
          </p:cNvGrpSpPr>
          <p:nvPr/>
        </p:nvGrpSpPr>
        <p:grpSpPr bwMode="auto">
          <a:xfrm>
            <a:off x="443680" y="3660990"/>
            <a:ext cx="2296584" cy="40216"/>
            <a:chOff x="2437" y="1611"/>
            <a:chExt cx="1085" cy="19"/>
          </a:xfrm>
        </p:grpSpPr>
        <p:sp>
          <p:nvSpPr>
            <p:cNvPr id="14" name="Oval 13"/>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5" name="Line 7"/>
            <p:cNvSpPr>
              <a:spLocks noChangeShapeType="1"/>
            </p:cNvSpPr>
            <p:nvPr/>
          </p:nvSpPr>
          <p:spPr bwMode="auto">
            <a:xfrm>
              <a:off x="2456" y="1620"/>
              <a:ext cx="1066"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16" name="Group 15"/>
          <p:cNvGrpSpPr>
            <a:grpSpLocks noChangeAspect="1"/>
          </p:cNvGrpSpPr>
          <p:nvPr/>
        </p:nvGrpSpPr>
        <p:grpSpPr bwMode="auto">
          <a:xfrm flipH="1">
            <a:off x="9471403" y="3660959"/>
            <a:ext cx="2296584" cy="40216"/>
            <a:chOff x="2437" y="1611"/>
            <a:chExt cx="1085" cy="19"/>
          </a:xfrm>
        </p:grpSpPr>
        <p:sp>
          <p:nvSpPr>
            <p:cNvPr id="17" name="Oval 16"/>
            <p:cNvSpPr>
              <a:spLocks noChangeArrowheads="1"/>
            </p:cNvSpPr>
            <p:nvPr/>
          </p:nvSpPr>
          <p:spPr bwMode="auto">
            <a:xfrm>
              <a:off x="2437" y="1611"/>
              <a:ext cx="19" cy="19"/>
            </a:xfrm>
            <a:prstGeom prst="ellipse">
              <a:avLst/>
            </a:prstGeom>
            <a:noFill/>
            <a:ln w="7938" cap="flat">
              <a:solidFill>
                <a:schemeClr val="bg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p>
          </p:txBody>
        </p:sp>
        <p:sp>
          <p:nvSpPr>
            <p:cNvPr id="18" name="Line 7"/>
            <p:cNvSpPr>
              <a:spLocks noChangeShapeType="1"/>
            </p:cNvSpPr>
            <p:nvPr/>
          </p:nvSpPr>
          <p:spPr bwMode="auto">
            <a:xfrm>
              <a:off x="2456" y="1620"/>
              <a:ext cx="1066" cy="0"/>
            </a:xfrm>
            <a:prstGeom prst="line">
              <a:avLst/>
            </a:prstGeom>
            <a:noFill/>
            <a:ln w="7938" cap="flat">
              <a:solidFill>
                <a:schemeClr val="bg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p>
          </p:txBody>
        </p:sp>
      </p:grpSp>
      <p:grpSp>
        <p:nvGrpSpPr>
          <p:cNvPr id="19" name="Group 18"/>
          <p:cNvGrpSpPr/>
          <p:nvPr/>
        </p:nvGrpSpPr>
        <p:grpSpPr>
          <a:xfrm>
            <a:off x="2660649" y="2499788"/>
            <a:ext cx="6879168" cy="1921933"/>
            <a:chOff x="1995487" y="1874838"/>
            <a:chExt cx="5159376" cy="1441450"/>
          </a:xfrm>
          <a:solidFill>
            <a:schemeClr val="bg1"/>
          </a:solidFill>
        </p:grpSpPr>
        <p:sp>
          <p:nvSpPr>
            <p:cNvPr id="20" name="Freeform 16"/>
            <p:cNvSpPr>
              <a:spLocks/>
            </p:cNvSpPr>
            <p:nvPr/>
          </p:nvSpPr>
          <p:spPr bwMode="auto">
            <a:xfrm>
              <a:off x="4024313" y="2397126"/>
              <a:ext cx="738188" cy="625475"/>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1" name="Freeform 17"/>
            <p:cNvSpPr>
              <a:spLocks noEditPoints="1"/>
            </p:cNvSpPr>
            <p:nvPr/>
          </p:nvSpPr>
          <p:spPr bwMode="auto">
            <a:xfrm>
              <a:off x="5334000" y="2397126"/>
              <a:ext cx="874713" cy="625475"/>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2" name="Freeform 18"/>
            <p:cNvSpPr>
              <a:spLocks/>
            </p:cNvSpPr>
            <p:nvPr/>
          </p:nvSpPr>
          <p:spPr bwMode="auto">
            <a:xfrm>
              <a:off x="6300788" y="2384426"/>
              <a:ext cx="638175" cy="622300"/>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3" name="Rectangle 19"/>
            <p:cNvSpPr>
              <a:spLocks noChangeArrowheads="1"/>
            </p:cNvSpPr>
            <p:nvPr/>
          </p:nvSpPr>
          <p:spPr bwMode="auto">
            <a:xfrm>
              <a:off x="3711575" y="2411413"/>
              <a:ext cx="212725" cy="595313"/>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4" name="Freeform 20"/>
            <p:cNvSpPr>
              <a:spLocks/>
            </p:cNvSpPr>
            <p:nvPr/>
          </p:nvSpPr>
          <p:spPr bwMode="auto">
            <a:xfrm>
              <a:off x="4864100" y="2400301"/>
              <a:ext cx="447675" cy="60642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5" name="Freeform 21"/>
            <p:cNvSpPr>
              <a:spLocks/>
            </p:cNvSpPr>
            <p:nvPr/>
          </p:nvSpPr>
          <p:spPr bwMode="auto">
            <a:xfrm>
              <a:off x="2881313" y="1874838"/>
              <a:ext cx="981075" cy="1177925"/>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6" name="Freeform 22"/>
            <p:cNvSpPr>
              <a:spLocks/>
            </p:cNvSpPr>
            <p:nvPr/>
          </p:nvSpPr>
          <p:spPr bwMode="auto">
            <a:xfrm>
              <a:off x="1995487" y="2160588"/>
              <a:ext cx="1511300" cy="1155700"/>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sp>
          <p:nvSpPr>
            <p:cNvPr id="27" name="Freeform 23"/>
            <p:cNvSpPr>
              <a:spLocks noEditPoints="1"/>
            </p:cNvSpPr>
            <p:nvPr/>
          </p:nvSpPr>
          <p:spPr bwMode="auto">
            <a:xfrm>
              <a:off x="7031038" y="2384426"/>
              <a:ext cx="123825" cy="12065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p>
          </p:txBody>
        </p:sp>
      </p:grpSp>
      <p:sp>
        <p:nvSpPr>
          <p:cNvPr id="30" name="TextBox 29"/>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Blue Ending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3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8"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July 13, 2017</a:t>
            </a:fld>
            <a:endParaRPr dirty="0"/>
          </a:p>
        </p:txBody>
      </p:sp>
      <p:sp>
        <p:nvSpPr>
          <p:cNvPr id="29"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31"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3385655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
        <p:nvSpPr>
          <p:cNvPr id="14" name="TextBox 13"/>
          <p:cNvSpPr txBox="1"/>
          <p:nvPr userDrawn="1"/>
        </p:nvSpPr>
        <p:spPr>
          <a:xfrm>
            <a:off x="-1635760" y="6673334"/>
            <a:ext cx="1399820" cy="18466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Blank</a:t>
            </a:r>
            <a:endParaRPr lang="en-US" sz="1200" dirty="0">
              <a:solidFill>
                <a:schemeClr val="tx2"/>
              </a:solidFill>
              <a:latin typeface="Segoe UI" panose="020B0502040204020203" pitchFamily="34" charset="0"/>
              <a:cs typeface="Segoe UI" panose="020B0502040204020203" pitchFamily="34" charset="0"/>
            </a:endParaRPr>
          </a:p>
        </p:txBody>
      </p:sp>
      <p:sp>
        <p:nvSpPr>
          <p:cNvPr id="1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July 13, 2017</a:t>
            </a:fld>
            <a:endParaRPr dirty="0"/>
          </a:p>
        </p:txBody>
      </p:sp>
      <p:sp>
        <p:nvSpPr>
          <p:cNvPr id="12"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3"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173369701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1_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0" y="3048000"/>
            <a:ext cx="12192000" cy="1676400"/>
          </a:xfrm>
        </p:spPr>
        <p:txBody>
          <a:bodyPr anchor="t"/>
          <a:lstStyle>
            <a:lvl1pPr algn="l">
              <a:defRPr sz="4800" b="1" cap="all"/>
            </a:lvl1pPr>
          </a:lstStyle>
          <a:p>
            <a:r>
              <a:rPr lang="en-US"/>
              <a:t>Click to edit Master title style</a:t>
            </a:r>
            <a:endParaRPr lang="en-US" dirty="0"/>
          </a:p>
        </p:txBody>
      </p:sp>
    </p:spTree>
    <p:extLst>
      <p:ext uri="{BB962C8B-B14F-4D97-AF65-F5344CB8AC3E}">
        <p14:creationId xmlns:p14="http://schemas.microsoft.com/office/powerpoint/2010/main" val="17822932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53976"/>
            <a:ext cx="10363200" cy="479425"/>
          </a:xfrm>
        </p:spPr>
        <p:txBody>
          <a:bodyPr/>
          <a:lstStyle/>
          <a:p>
            <a:r>
              <a:rPr lang="en-US"/>
              <a:t>Click to edit Master title style</a:t>
            </a:r>
            <a:endParaRPr lang="en-US" dirty="0"/>
          </a:p>
        </p:txBody>
      </p:sp>
      <p:sp>
        <p:nvSpPr>
          <p:cNvPr id="3" name="Subtitle 2"/>
          <p:cNvSpPr>
            <a:spLocks noGrp="1"/>
          </p:cNvSpPr>
          <p:nvPr>
            <p:ph type="subTitle" idx="1"/>
          </p:nvPr>
        </p:nvSpPr>
        <p:spPr>
          <a:xfrm>
            <a:off x="1828800" y="533400"/>
            <a:ext cx="8534400" cy="533400"/>
          </a:xfrm>
        </p:spPr>
        <p:txBody>
          <a:bodyPr/>
          <a:lstStyle>
            <a:lvl1pPr marL="0" indent="0" algn="ctr">
              <a:buFont typeface="Arial" pitchFamily="34" charset="0"/>
              <a:buNone/>
              <a:defRPr b="1"/>
            </a:lvl1pPr>
            <a:lvl2pPr marL="0" indent="0" algn="ctr">
              <a:buNone/>
              <a:defRPr sz="3200" baseline="30000"/>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pPr lvl="0"/>
            <a:r>
              <a:rPr lang="en-US"/>
              <a:t>Click to edit Master subtitle style</a:t>
            </a:r>
            <a:endParaRPr lang="en-US" dirty="0"/>
          </a:p>
        </p:txBody>
      </p:sp>
      <p:sp>
        <p:nvSpPr>
          <p:cNvPr id="4" name="Content Placeholder 2"/>
          <p:cNvSpPr>
            <a:spLocks noGrp="1"/>
          </p:cNvSpPr>
          <p:nvPr>
            <p:ph idx="10"/>
          </p:nvPr>
        </p:nvSpPr>
        <p:spPr>
          <a:xfrm>
            <a:off x="914400" y="1219200"/>
            <a:ext cx="10363200" cy="510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7031676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304800" y="533400"/>
            <a:ext cx="11582400" cy="4495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Content Placeholder 4"/>
          <p:cNvSpPr>
            <a:spLocks noGrp="1"/>
          </p:cNvSpPr>
          <p:nvPr>
            <p:ph sz="quarter" idx="10"/>
          </p:nvPr>
        </p:nvSpPr>
        <p:spPr>
          <a:xfrm>
            <a:off x="304800" y="5105400"/>
            <a:ext cx="11582400" cy="1295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9175866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a:xfrm>
            <a:off x="1219200" y="0"/>
            <a:ext cx="9753600" cy="5181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 name="Title 1"/>
          <p:cNvSpPr>
            <a:spLocks noGrp="1"/>
          </p:cNvSpPr>
          <p:nvPr>
            <p:ph type="title"/>
          </p:nvPr>
        </p:nvSpPr>
        <p:spPr/>
        <p:txBody>
          <a:bodyPr/>
          <a:lstStyle/>
          <a:p>
            <a:r>
              <a:rPr lang="en-US"/>
              <a:t>Click to edit Master title style</a:t>
            </a:r>
          </a:p>
        </p:txBody>
      </p:sp>
      <p:sp>
        <p:nvSpPr>
          <p:cNvPr id="7" name="Content Placeholder 6"/>
          <p:cNvSpPr>
            <a:spLocks noGrp="1"/>
          </p:cNvSpPr>
          <p:nvPr>
            <p:ph sz="quarter" idx="10"/>
          </p:nvPr>
        </p:nvSpPr>
        <p:spPr>
          <a:xfrm>
            <a:off x="0" y="5410200"/>
            <a:ext cx="12192000" cy="1219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270862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Slide - White">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62902" y="721257"/>
            <a:ext cx="6694311" cy="1734724"/>
          </a:xfrm>
        </p:spPr>
        <p:txBody>
          <a:bodyPr>
            <a:normAutofit/>
          </a:bodyPr>
          <a:lstStyle>
            <a:lvl1pPr algn="l">
              <a:defRPr lang="en-US" sz="4800" b="1" kern="1200" baseline="0" dirty="0">
                <a:solidFill>
                  <a:schemeClr val="tx1"/>
                </a:solidFill>
                <a:latin typeface="Segoe UI" panose="020B0502040204020203" pitchFamily="34" charset="0"/>
                <a:ea typeface="+mn-ea"/>
                <a:cs typeface="Segoe UI" panose="020B0502040204020203" pitchFamily="34" charset="0"/>
              </a:defRPr>
            </a:lvl1pPr>
          </a:lstStyle>
          <a:p>
            <a:r>
              <a:rPr lang="en-US" dirty="0"/>
              <a:t>Title of Presentation:</a:t>
            </a:r>
            <a:br>
              <a:rPr lang="en-US" dirty="0"/>
            </a:br>
            <a:r>
              <a:rPr lang="en-US" dirty="0"/>
              <a:t>Should fill two lines</a:t>
            </a:r>
          </a:p>
        </p:txBody>
      </p:sp>
      <p:sp>
        <p:nvSpPr>
          <p:cNvPr id="32" name="Text Placeholder 17"/>
          <p:cNvSpPr>
            <a:spLocks noGrp="1"/>
          </p:cNvSpPr>
          <p:nvPr>
            <p:ph type="body" sz="quarter" idx="10" hasCustomPrompt="1"/>
          </p:nvPr>
        </p:nvSpPr>
        <p:spPr>
          <a:xfrm>
            <a:off x="962902" y="2889332"/>
            <a:ext cx="6694311" cy="762000"/>
          </a:xfrm>
        </p:spPr>
        <p:txBody>
          <a:bodyPr>
            <a:normAutofit/>
          </a:bodyPr>
          <a:lstStyle>
            <a:lvl1pPr marL="0" indent="0" algn="l">
              <a:buNone/>
              <a:defRPr lang="en-US" sz="3600" kern="1200" dirty="0">
                <a:solidFill>
                  <a:schemeClr val="accent1"/>
                </a:solidFill>
                <a:latin typeface="Segoe UI" panose="020B0502040204020203" pitchFamily="34" charset="0"/>
                <a:ea typeface="+mn-ea"/>
                <a:cs typeface="Segoe UI" panose="020B0502040204020203" pitchFamily="34" charset="0"/>
              </a:defRPr>
            </a:lvl1pPr>
          </a:lstStyle>
          <a:p>
            <a:pPr lvl="0"/>
            <a:r>
              <a:rPr lang="en-US" dirty="0"/>
              <a:t>Subtitle, only one lines</a:t>
            </a:r>
          </a:p>
        </p:txBody>
      </p:sp>
      <p:sp>
        <p:nvSpPr>
          <p:cNvPr id="33" name="Text Placeholder 16"/>
          <p:cNvSpPr>
            <a:spLocks noGrp="1"/>
          </p:cNvSpPr>
          <p:nvPr>
            <p:ph type="body" sz="quarter" idx="12" hasCustomPrompt="1"/>
          </p:nvPr>
        </p:nvSpPr>
        <p:spPr>
          <a:xfrm>
            <a:off x="962902" y="3651332"/>
            <a:ext cx="6694311" cy="1104817"/>
          </a:xfrm>
        </p:spPr>
        <p:txBody>
          <a:bodyPr/>
          <a:lstStyle>
            <a:lvl1pPr marL="0" indent="0" algn="l">
              <a:buNone/>
              <a:defRPr i="1">
                <a:solidFill>
                  <a:schemeClr val="tx1"/>
                </a:solidFill>
              </a:defRPr>
            </a:lvl1pPr>
          </a:lstStyle>
          <a:p>
            <a:pPr lvl="0"/>
            <a:r>
              <a:rPr lang="en-US" dirty="0"/>
              <a:t>Speaker name</a:t>
            </a:r>
            <a:br>
              <a:rPr lang="en-US" dirty="0"/>
            </a:br>
            <a:r>
              <a:rPr lang="en-US" dirty="0"/>
              <a:t>and title</a:t>
            </a:r>
          </a:p>
        </p:txBody>
      </p:sp>
      <p:grpSp>
        <p:nvGrpSpPr>
          <p:cNvPr id="19" name="Group 5"/>
          <p:cNvGrpSpPr>
            <a:grpSpLocks noChangeAspect="1"/>
          </p:cNvGrpSpPr>
          <p:nvPr userDrawn="1"/>
        </p:nvGrpSpPr>
        <p:grpSpPr bwMode="auto">
          <a:xfrm>
            <a:off x="970345" y="2642062"/>
            <a:ext cx="11281834" cy="40216"/>
            <a:chOff x="2437" y="1611"/>
            <a:chExt cx="5330" cy="19"/>
          </a:xfrm>
        </p:grpSpPr>
        <p:sp>
          <p:nvSpPr>
            <p:cNvPr id="21" name="Oval 20"/>
            <p:cNvSpPr>
              <a:spLocks noChangeArrowheads="1"/>
            </p:cNvSpPr>
            <p:nvPr/>
          </p:nvSpPr>
          <p:spPr bwMode="auto">
            <a:xfrm>
              <a:off x="2437" y="1611"/>
              <a:ext cx="19" cy="19"/>
            </a:xfrm>
            <a:prstGeom prst="ellipse">
              <a:avLst/>
            </a:prstGeom>
            <a:noFill/>
            <a:ln w="7938"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2" name="Line 7"/>
            <p:cNvSpPr>
              <a:spLocks noChangeShapeType="1"/>
            </p:cNvSpPr>
            <p:nvPr/>
          </p:nvSpPr>
          <p:spPr bwMode="auto">
            <a:xfrm>
              <a:off x="2456" y="1620"/>
              <a:ext cx="5311" cy="0"/>
            </a:xfrm>
            <a:prstGeom prst="line">
              <a:avLst/>
            </a:prstGeom>
            <a:noFill/>
            <a:ln w="7938"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18" name="TextBox 17"/>
          <p:cNvSpPr txBox="1"/>
          <p:nvPr userDrawn="1"/>
        </p:nvSpPr>
        <p:spPr>
          <a:xfrm>
            <a:off x="-1554480" y="6119336"/>
            <a:ext cx="131854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Slide - White</a:t>
            </a:r>
          </a:p>
          <a:p>
            <a:pPr algn="r"/>
            <a:r>
              <a:rPr lang="en-US" sz="1200" dirty="0">
                <a:solidFill>
                  <a:schemeClr val="tx2"/>
                </a:solidFill>
                <a:latin typeface="Segoe UI" panose="020B0502040204020203" pitchFamily="34" charset="0"/>
                <a:cs typeface="Segoe UI" panose="020B0502040204020203" pitchFamily="34" charset="0"/>
              </a:rPr>
              <a:t>Alternate layout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for first slide </a:t>
            </a:r>
            <a:br>
              <a:rPr lang="en-US" sz="1200" dirty="0">
                <a:solidFill>
                  <a:schemeClr val="tx2"/>
                </a:solidFill>
                <a:latin typeface="Segoe UI" panose="020B0502040204020203" pitchFamily="34" charset="0"/>
                <a:cs typeface="Segoe UI" panose="020B0502040204020203" pitchFamily="34" charset="0"/>
              </a:rPr>
            </a:br>
            <a:r>
              <a:rPr lang="en-US" sz="1200" dirty="0">
                <a:solidFill>
                  <a:schemeClr val="tx2"/>
                </a:solidFill>
                <a:latin typeface="Segoe UI" panose="020B0502040204020203" pitchFamily="34" charset="0"/>
                <a:cs typeface="Segoe UI" panose="020B0502040204020203" pitchFamily="34" charset="0"/>
              </a:rPr>
              <a:t>in</a:t>
            </a:r>
            <a:r>
              <a:rPr lang="en-US" sz="1200" baseline="0" dirty="0">
                <a:solidFill>
                  <a:schemeClr val="tx2"/>
                </a:solidFill>
                <a:latin typeface="Segoe UI" panose="020B0502040204020203" pitchFamily="34" charset="0"/>
                <a:cs typeface="Segoe UI" panose="020B0502040204020203" pitchFamily="34" charset="0"/>
              </a:rPr>
              <a:t> the deck.</a:t>
            </a:r>
            <a:endParaRPr lang="en-US" sz="1200" dirty="0">
              <a:solidFill>
                <a:schemeClr val="tx2"/>
              </a:solidFill>
              <a:latin typeface="Segoe UI" panose="020B0502040204020203" pitchFamily="34" charset="0"/>
              <a:cs typeface="Segoe UI" panose="020B0502040204020203" pitchFamily="34" charset="0"/>
            </a:endParaRPr>
          </a:p>
        </p:txBody>
      </p:sp>
      <p:sp>
        <p:nvSpPr>
          <p:cNvPr id="23" name="TextBox 22"/>
          <p:cNvSpPr txBox="1"/>
          <p:nvPr userDrawn="1"/>
        </p:nvSpPr>
        <p:spPr bwMode="gray">
          <a:xfrm>
            <a:off x="970345" y="5755156"/>
            <a:ext cx="4944318" cy="738664"/>
          </a:xfrm>
          <a:prstGeom prst="rect">
            <a:avLst/>
          </a:prstGeom>
          <a:noFill/>
        </p:spPr>
        <p:txBody>
          <a:bodyPr wrap="square" lIns="0" tIns="0" rIns="0" bIns="0" rtlCol="0" anchor="b" anchorCtr="0">
            <a:spAutoFit/>
          </a:bodyPr>
          <a:lstStyle/>
          <a:p>
            <a:pPr marL="0" algn="l" defTabSz="1219110" rtl="0" eaLnBrk="1" latinLnBrk="0" hangingPunct="1"/>
            <a:r>
              <a:rPr lang="en-US" sz="800" kern="1200" dirty="0">
                <a:solidFill>
                  <a:schemeClr val="tx1"/>
                </a:solidFill>
                <a:latin typeface="Segoe UI" panose="020B0502040204020203" pitchFamily="34" charset="0"/>
                <a:ea typeface="+mn-ea"/>
                <a:cs typeface="Segoe UI" panose="020B0502040204020203" pitchFamily="34" charset="0"/>
              </a:rPr>
              <a:t>©2016 Micron Technology, Inc. All rights reserved. Information, products, and/or specifications are subject to change without notice.  All information is provided on an “AS IS” basis without warranties of any kind. Statements regarding products, including regarding their features, availability, functionality, or compatibility, are provided for informational purposes only and do not modify the warranty, if any, applicable to any product. Drawings may not be to scale. Micron, the Micron logo, and all other Micron trademarks are the property of Micron Technology, Inc. All other trademarks are the property of their respective owners.</a:t>
            </a:r>
          </a:p>
        </p:txBody>
      </p:sp>
      <p:grpSp>
        <p:nvGrpSpPr>
          <p:cNvPr id="24" name="Group 23"/>
          <p:cNvGrpSpPr/>
          <p:nvPr userDrawn="1"/>
        </p:nvGrpSpPr>
        <p:grpSpPr>
          <a:xfrm>
            <a:off x="7589330" y="5509552"/>
            <a:ext cx="4141515" cy="1157119"/>
            <a:chOff x="5930901" y="4179887"/>
            <a:chExt cx="2727324" cy="762001"/>
          </a:xfrm>
          <a:solidFill>
            <a:schemeClr val="accent1"/>
          </a:solidFill>
        </p:grpSpPr>
        <p:sp>
          <p:nvSpPr>
            <p:cNvPr id="25" name="Freeform 5"/>
            <p:cNvSpPr>
              <a:spLocks/>
            </p:cNvSpPr>
            <p:nvPr/>
          </p:nvSpPr>
          <p:spPr bwMode="auto">
            <a:xfrm>
              <a:off x="7002463" y="4456113"/>
              <a:ext cx="390525" cy="330200"/>
            </a:xfrm>
            <a:custGeom>
              <a:avLst/>
              <a:gdLst>
                <a:gd name="T0" fmla="*/ 113 w 191"/>
                <a:gd name="T1" fmla="*/ 162 h 162"/>
                <a:gd name="T2" fmla="*/ 0 w 191"/>
                <a:gd name="T3" fmla="*/ 81 h 162"/>
                <a:gd name="T4" fmla="*/ 114 w 191"/>
                <a:gd name="T5" fmla="*/ 0 h 162"/>
                <a:gd name="T6" fmla="*/ 190 w 191"/>
                <a:gd name="T7" fmla="*/ 22 h 162"/>
                <a:gd name="T8" fmla="*/ 172 w 191"/>
                <a:gd name="T9" fmla="*/ 46 h 162"/>
                <a:gd name="T10" fmla="*/ 114 w 191"/>
                <a:gd name="T11" fmla="*/ 32 h 162"/>
                <a:gd name="T12" fmla="*/ 59 w 191"/>
                <a:gd name="T13" fmla="*/ 81 h 162"/>
                <a:gd name="T14" fmla="*/ 114 w 191"/>
                <a:gd name="T15" fmla="*/ 130 h 162"/>
                <a:gd name="T16" fmla="*/ 172 w 191"/>
                <a:gd name="T17" fmla="*/ 118 h 162"/>
                <a:gd name="T18" fmla="*/ 191 w 191"/>
                <a:gd name="T19" fmla="*/ 143 h 162"/>
                <a:gd name="T20" fmla="*/ 113 w 191"/>
                <a:gd name="T21"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91" h="162">
                  <a:moveTo>
                    <a:pt x="113" y="162"/>
                  </a:moveTo>
                  <a:cubicBezTo>
                    <a:pt x="54" y="162"/>
                    <a:pt x="0" y="128"/>
                    <a:pt x="0" y="81"/>
                  </a:cubicBezTo>
                  <a:cubicBezTo>
                    <a:pt x="0" y="34"/>
                    <a:pt x="54" y="0"/>
                    <a:pt x="114" y="0"/>
                  </a:cubicBezTo>
                  <a:cubicBezTo>
                    <a:pt x="140" y="0"/>
                    <a:pt x="164" y="7"/>
                    <a:pt x="190" y="22"/>
                  </a:cubicBezTo>
                  <a:cubicBezTo>
                    <a:pt x="172" y="46"/>
                    <a:pt x="172" y="46"/>
                    <a:pt x="172" y="46"/>
                  </a:cubicBezTo>
                  <a:cubicBezTo>
                    <a:pt x="155" y="37"/>
                    <a:pt x="135" y="32"/>
                    <a:pt x="114" y="32"/>
                  </a:cubicBezTo>
                  <a:cubicBezTo>
                    <a:pt x="88" y="32"/>
                    <a:pt x="59" y="47"/>
                    <a:pt x="59" y="81"/>
                  </a:cubicBezTo>
                  <a:cubicBezTo>
                    <a:pt x="59" y="116"/>
                    <a:pt x="88" y="130"/>
                    <a:pt x="114" y="130"/>
                  </a:cubicBezTo>
                  <a:cubicBezTo>
                    <a:pt x="135" y="130"/>
                    <a:pt x="155" y="126"/>
                    <a:pt x="172" y="118"/>
                  </a:cubicBezTo>
                  <a:cubicBezTo>
                    <a:pt x="191" y="143"/>
                    <a:pt x="191" y="143"/>
                    <a:pt x="191" y="143"/>
                  </a:cubicBezTo>
                  <a:cubicBezTo>
                    <a:pt x="169" y="155"/>
                    <a:pt x="142"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6" name="Freeform 6"/>
            <p:cNvSpPr>
              <a:spLocks noEditPoints="1"/>
            </p:cNvSpPr>
            <p:nvPr/>
          </p:nvSpPr>
          <p:spPr bwMode="auto">
            <a:xfrm>
              <a:off x="7696200" y="4456113"/>
              <a:ext cx="461962" cy="330200"/>
            </a:xfrm>
            <a:custGeom>
              <a:avLst/>
              <a:gdLst>
                <a:gd name="T0" fmla="*/ 167 w 226"/>
                <a:gd name="T1" fmla="*/ 81 h 162"/>
                <a:gd name="T2" fmla="*/ 113 w 226"/>
                <a:gd name="T3" fmla="*/ 129 h 162"/>
                <a:gd name="T4" fmla="*/ 59 w 226"/>
                <a:gd name="T5" fmla="*/ 81 h 162"/>
                <a:gd name="T6" fmla="*/ 113 w 226"/>
                <a:gd name="T7" fmla="*/ 32 h 162"/>
                <a:gd name="T8" fmla="*/ 167 w 226"/>
                <a:gd name="T9" fmla="*/ 81 h 162"/>
                <a:gd name="T10" fmla="*/ 113 w 226"/>
                <a:gd name="T11" fmla="*/ 162 h 162"/>
                <a:gd name="T12" fmla="*/ 226 w 226"/>
                <a:gd name="T13" fmla="*/ 81 h 162"/>
                <a:gd name="T14" fmla="*/ 113 w 226"/>
                <a:gd name="T15" fmla="*/ 0 h 162"/>
                <a:gd name="T16" fmla="*/ 0 w 226"/>
                <a:gd name="T17" fmla="*/ 81 h 162"/>
                <a:gd name="T18" fmla="*/ 113 w 226"/>
                <a:gd name="T19" fmla="*/ 162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26" h="162">
                  <a:moveTo>
                    <a:pt x="167" y="81"/>
                  </a:moveTo>
                  <a:cubicBezTo>
                    <a:pt x="167" y="115"/>
                    <a:pt x="138" y="129"/>
                    <a:pt x="113" y="129"/>
                  </a:cubicBezTo>
                  <a:cubicBezTo>
                    <a:pt x="88" y="129"/>
                    <a:pt x="59" y="115"/>
                    <a:pt x="59" y="81"/>
                  </a:cubicBezTo>
                  <a:cubicBezTo>
                    <a:pt x="59" y="46"/>
                    <a:pt x="88" y="32"/>
                    <a:pt x="113" y="32"/>
                  </a:cubicBezTo>
                  <a:cubicBezTo>
                    <a:pt x="138" y="32"/>
                    <a:pt x="167" y="46"/>
                    <a:pt x="167" y="81"/>
                  </a:cubicBezTo>
                  <a:close/>
                  <a:moveTo>
                    <a:pt x="113" y="162"/>
                  </a:moveTo>
                  <a:cubicBezTo>
                    <a:pt x="173" y="162"/>
                    <a:pt x="226" y="128"/>
                    <a:pt x="226" y="81"/>
                  </a:cubicBezTo>
                  <a:cubicBezTo>
                    <a:pt x="226" y="33"/>
                    <a:pt x="173" y="0"/>
                    <a:pt x="113" y="0"/>
                  </a:cubicBezTo>
                  <a:cubicBezTo>
                    <a:pt x="54" y="0"/>
                    <a:pt x="0" y="33"/>
                    <a:pt x="0" y="81"/>
                  </a:cubicBezTo>
                  <a:cubicBezTo>
                    <a:pt x="0" y="128"/>
                    <a:pt x="54" y="162"/>
                    <a:pt x="113" y="162"/>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7" name="Freeform 7"/>
            <p:cNvSpPr>
              <a:spLocks/>
            </p:cNvSpPr>
            <p:nvPr/>
          </p:nvSpPr>
          <p:spPr bwMode="auto">
            <a:xfrm>
              <a:off x="8207375" y="4449763"/>
              <a:ext cx="336550" cy="328613"/>
            </a:xfrm>
            <a:custGeom>
              <a:avLst/>
              <a:gdLst>
                <a:gd name="T0" fmla="*/ 0 w 165"/>
                <a:gd name="T1" fmla="*/ 161 h 161"/>
                <a:gd name="T2" fmla="*/ 56 w 165"/>
                <a:gd name="T3" fmla="*/ 161 h 161"/>
                <a:gd name="T4" fmla="*/ 56 w 165"/>
                <a:gd name="T5" fmla="*/ 64 h 161"/>
                <a:gd name="T6" fmla="*/ 85 w 165"/>
                <a:gd name="T7" fmla="*/ 36 h 161"/>
                <a:gd name="T8" fmla="*/ 109 w 165"/>
                <a:gd name="T9" fmla="*/ 56 h 161"/>
                <a:gd name="T10" fmla="*/ 109 w 165"/>
                <a:gd name="T11" fmla="*/ 161 h 161"/>
                <a:gd name="T12" fmla="*/ 165 w 165"/>
                <a:gd name="T13" fmla="*/ 161 h 161"/>
                <a:gd name="T14" fmla="*/ 165 w 165"/>
                <a:gd name="T15" fmla="*/ 53 h 161"/>
                <a:gd name="T16" fmla="*/ 98 w 165"/>
                <a:gd name="T17" fmla="*/ 0 h 161"/>
                <a:gd name="T18" fmla="*/ 97 w 165"/>
                <a:gd name="T19" fmla="*/ 0 h 161"/>
                <a:gd name="T20" fmla="*/ 96 w 165"/>
                <a:gd name="T21" fmla="*/ 0 h 161"/>
                <a:gd name="T22" fmla="*/ 55 w 165"/>
                <a:gd name="T23" fmla="*/ 12 h 161"/>
                <a:gd name="T24" fmla="*/ 0 w 165"/>
                <a:gd name="T25" fmla="*/ 1 h 161"/>
                <a:gd name="T26" fmla="*/ 0 w 165"/>
                <a:gd name="T27" fmla="*/ 161 h 1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65" h="161">
                  <a:moveTo>
                    <a:pt x="0" y="161"/>
                  </a:moveTo>
                  <a:cubicBezTo>
                    <a:pt x="56" y="161"/>
                    <a:pt x="56" y="161"/>
                    <a:pt x="56" y="161"/>
                  </a:cubicBezTo>
                  <a:cubicBezTo>
                    <a:pt x="56" y="64"/>
                    <a:pt x="56" y="64"/>
                    <a:pt x="56" y="64"/>
                  </a:cubicBezTo>
                  <a:cubicBezTo>
                    <a:pt x="56" y="51"/>
                    <a:pt x="66" y="36"/>
                    <a:pt x="85" y="36"/>
                  </a:cubicBezTo>
                  <a:cubicBezTo>
                    <a:pt x="97" y="36"/>
                    <a:pt x="109" y="45"/>
                    <a:pt x="109" y="56"/>
                  </a:cubicBezTo>
                  <a:cubicBezTo>
                    <a:pt x="109" y="161"/>
                    <a:pt x="109" y="161"/>
                    <a:pt x="109" y="161"/>
                  </a:cubicBezTo>
                  <a:cubicBezTo>
                    <a:pt x="165" y="161"/>
                    <a:pt x="165" y="161"/>
                    <a:pt x="165" y="161"/>
                  </a:cubicBezTo>
                  <a:cubicBezTo>
                    <a:pt x="165" y="53"/>
                    <a:pt x="165" y="53"/>
                    <a:pt x="165" y="53"/>
                  </a:cubicBezTo>
                  <a:cubicBezTo>
                    <a:pt x="165" y="24"/>
                    <a:pt x="135" y="0"/>
                    <a:pt x="98" y="0"/>
                  </a:cubicBezTo>
                  <a:cubicBezTo>
                    <a:pt x="98" y="0"/>
                    <a:pt x="98" y="0"/>
                    <a:pt x="97" y="0"/>
                  </a:cubicBezTo>
                  <a:cubicBezTo>
                    <a:pt x="97" y="0"/>
                    <a:pt x="97" y="0"/>
                    <a:pt x="96" y="0"/>
                  </a:cubicBezTo>
                  <a:cubicBezTo>
                    <a:pt x="81" y="0"/>
                    <a:pt x="67" y="5"/>
                    <a:pt x="55" y="12"/>
                  </a:cubicBezTo>
                  <a:cubicBezTo>
                    <a:pt x="55" y="12"/>
                    <a:pt x="52" y="1"/>
                    <a:pt x="0" y="1"/>
                  </a:cubicBezTo>
                  <a:lnTo>
                    <a:pt x="0" y="161"/>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8" name="Rectangle 8"/>
            <p:cNvSpPr>
              <a:spLocks noChangeArrowheads="1"/>
            </p:cNvSpPr>
            <p:nvPr/>
          </p:nvSpPr>
          <p:spPr bwMode="auto">
            <a:xfrm>
              <a:off x="6837363" y="4464050"/>
              <a:ext cx="112712" cy="314325"/>
            </a:xfrm>
            <a:prstGeom prst="rect">
              <a:avLst/>
            </a:pr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29" name="Freeform 9"/>
            <p:cNvSpPr>
              <a:spLocks/>
            </p:cNvSpPr>
            <p:nvPr/>
          </p:nvSpPr>
          <p:spPr bwMode="auto">
            <a:xfrm>
              <a:off x="7446963" y="4457700"/>
              <a:ext cx="236537" cy="320675"/>
            </a:xfrm>
            <a:custGeom>
              <a:avLst/>
              <a:gdLst>
                <a:gd name="T0" fmla="*/ 0 w 116"/>
                <a:gd name="T1" fmla="*/ 157 h 157"/>
                <a:gd name="T2" fmla="*/ 55 w 116"/>
                <a:gd name="T3" fmla="*/ 157 h 157"/>
                <a:gd name="T4" fmla="*/ 55 w 116"/>
                <a:gd name="T5" fmla="*/ 63 h 157"/>
                <a:gd name="T6" fmla="*/ 91 w 116"/>
                <a:gd name="T7" fmla="*/ 37 h 157"/>
                <a:gd name="T8" fmla="*/ 116 w 116"/>
                <a:gd name="T9" fmla="*/ 42 h 157"/>
                <a:gd name="T10" fmla="*/ 116 w 116"/>
                <a:gd name="T11" fmla="*/ 42 h 157"/>
                <a:gd name="T12" fmla="*/ 116 w 116"/>
                <a:gd name="T13" fmla="*/ 1 h 157"/>
                <a:gd name="T14" fmla="*/ 96 w 116"/>
                <a:gd name="T15" fmla="*/ 0 h 157"/>
                <a:gd name="T16" fmla="*/ 55 w 116"/>
                <a:gd name="T17" fmla="*/ 11 h 157"/>
                <a:gd name="T18" fmla="*/ 0 w 116"/>
                <a:gd name="T19" fmla="*/ 1 h 157"/>
                <a:gd name="T20" fmla="*/ 0 w 116"/>
                <a:gd name="T21" fmla="*/ 157 h 1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 h="157">
                  <a:moveTo>
                    <a:pt x="0" y="157"/>
                  </a:moveTo>
                  <a:cubicBezTo>
                    <a:pt x="55" y="157"/>
                    <a:pt x="55" y="157"/>
                    <a:pt x="55" y="157"/>
                  </a:cubicBezTo>
                  <a:cubicBezTo>
                    <a:pt x="55" y="63"/>
                    <a:pt x="55" y="63"/>
                    <a:pt x="55" y="63"/>
                  </a:cubicBezTo>
                  <a:cubicBezTo>
                    <a:pt x="55" y="49"/>
                    <a:pt x="72" y="37"/>
                    <a:pt x="91" y="37"/>
                  </a:cubicBezTo>
                  <a:cubicBezTo>
                    <a:pt x="100" y="37"/>
                    <a:pt x="109" y="39"/>
                    <a:pt x="116" y="42"/>
                  </a:cubicBezTo>
                  <a:cubicBezTo>
                    <a:pt x="116" y="42"/>
                    <a:pt x="116" y="42"/>
                    <a:pt x="116" y="42"/>
                  </a:cubicBezTo>
                  <a:cubicBezTo>
                    <a:pt x="116" y="1"/>
                    <a:pt x="116" y="1"/>
                    <a:pt x="116" y="1"/>
                  </a:cubicBezTo>
                  <a:cubicBezTo>
                    <a:pt x="109" y="0"/>
                    <a:pt x="102" y="0"/>
                    <a:pt x="96" y="0"/>
                  </a:cubicBezTo>
                  <a:cubicBezTo>
                    <a:pt x="82" y="0"/>
                    <a:pt x="67" y="4"/>
                    <a:pt x="55" y="11"/>
                  </a:cubicBezTo>
                  <a:cubicBezTo>
                    <a:pt x="54" y="9"/>
                    <a:pt x="47" y="1"/>
                    <a:pt x="0" y="1"/>
                  </a:cubicBezTo>
                  <a:lnTo>
                    <a:pt x="0" y="157"/>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0" name="Freeform 10"/>
            <p:cNvSpPr>
              <a:spLocks/>
            </p:cNvSpPr>
            <p:nvPr/>
          </p:nvSpPr>
          <p:spPr bwMode="auto">
            <a:xfrm>
              <a:off x="6397625" y="4179887"/>
              <a:ext cx="519112" cy="622300"/>
            </a:xfrm>
            <a:custGeom>
              <a:avLst/>
              <a:gdLst>
                <a:gd name="T0" fmla="*/ 234 w 254"/>
                <a:gd name="T1" fmla="*/ 29 h 305"/>
                <a:gd name="T2" fmla="*/ 65 w 254"/>
                <a:gd name="T3" fmla="*/ 56 h 305"/>
                <a:gd name="T4" fmla="*/ 55 w 254"/>
                <a:gd name="T5" fmla="*/ 61 h 305"/>
                <a:gd name="T6" fmla="*/ 57 w 254"/>
                <a:gd name="T7" fmla="*/ 65 h 305"/>
                <a:gd name="T8" fmla="*/ 67 w 254"/>
                <a:gd name="T9" fmla="*/ 61 h 305"/>
                <a:gd name="T10" fmla="*/ 198 w 254"/>
                <a:gd name="T11" fmla="*/ 46 h 305"/>
                <a:gd name="T12" fmla="*/ 64 w 254"/>
                <a:gd name="T13" fmla="*/ 258 h 305"/>
                <a:gd name="T14" fmla="*/ 15 w 254"/>
                <a:gd name="T15" fmla="*/ 292 h 305"/>
                <a:gd name="T16" fmla="*/ 12 w 254"/>
                <a:gd name="T17" fmla="*/ 293 h 305"/>
                <a:gd name="T18" fmla="*/ 3 w 254"/>
                <a:gd name="T19" fmla="*/ 300 h 305"/>
                <a:gd name="T20" fmla="*/ 5 w 254"/>
                <a:gd name="T21" fmla="*/ 303 h 305"/>
                <a:gd name="T22" fmla="*/ 15 w 254"/>
                <a:gd name="T23" fmla="*/ 298 h 305"/>
                <a:gd name="T24" fmla="*/ 18 w 254"/>
                <a:gd name="T25" fmla="*/ 296 h 305"/>
                <a:gd name="T26" fmla="*/ 72 w 254"/>
                <a:gd name="T27" fmla="*/ 260 h 305"/>
                <a:gd name="T28" fmla="*/ 111 w 254"/>
                <a:gd name="T29" fmla="*/ 231 h 305"/>
                <a:gd name="T30" fmla="*/ 111 w 254"/>
                <a:gd name="T31" fmla="*/ 293 h 305"/>
                <a:gd name="T32" fmla="*/ 167 w 254"/>
                <a:gd name="T33" fmla="*/ 293 h 305"/>
                <a:gd name="T34" fmla="*/ 167 w 254"/>
                <a:gd name="T35" fmla="*/ 181 h 305"/>
                <a:gd name="T36" fmla="*/ 234 w 254"/>
                <a:gd name="T37" fmla="*/ 29 h 3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54" h="305">
                  <a:moveTo>
                    <a:pt x="234" y="29"/>
                  </a:moveTo>
                  <a:cubicBezTo>
                    <a:pt x="213" y="0"/>
                    <a:pt x="149" y="12"/>
                    <a:pt x="65" y="56"/>
                  </a:cubicBezTo>
                  <a:cubicBezTo>
                    <a:pt x="61" y="58"/>
                    <a:pt x="58" y="60"/>
                    <a:pt x="55" y="61"/>
                  </a:cubicBezTo>
                  <a:cubicBezTo>
                    <a:pt x="51" y="64"/>
                    <a:pt x="54" y="66"/>
                    <a:pt x="57" y="65"/>
                  </a:cubicBezTo>
                  <a:cubicBezTo>
                    <a:pt x="60" y="64"/>
                    <a:pt x="63" y="63"/>
                    <a:pt x="67" y="61"/>
                  </a:cubicBezTo>
                  <a:cubicBezTo>
                    <a:pt x="130" y="31"/>
                    <a:pt x="179" y="26"/>
                    <a:pt x="198" y="46"/>
                  </a:cubicBezTo>
                  <a:cubicBezTo>
                    <a:pt x="227" y="78"/>
                    <a:pt x="167" y="181"/>
                    <a:pt x="64" y="258"/>
                  </a:cubicBezTo>
                  <a:cubicBezTo>
                    <a:pt x="50" y="268"/>
                    <a:pt x="29" y="283"/>
                    <a:pt x="15" y="292"/>
                  </a:cubicBezTo>
                  <a:cubicBezTo>
                    <a:pt x="14" y="292"/>
                    <a:pt x="13" y="293"/>
                    <a:pt x="12" y="293"/>
                  </a:cubicBezTo>
                  <a:cubicBezTo>
                    <a:pt x="9" y="296"/>
                    <a:pt x="6" y="298"/>
                    <a:pt x="3" y="300"/>
                  </a:cubicBezTo>
                  <a:cubicBezTo>
                    <a:pt x="0" y="302"/>
                    <a:pt x="1" y="305"/>
                    <a:pt x="5" y="303"/>
                  </a:cubicBezTo>
                  <a:cubicBezTo>
                    <a:pt x="8" y="302"/>
                    <a:pt x="12" y="300"/>
                    <a:pt x="15" y="298"/>
                  </a:cubicBezTo>
                  <a:cubicBezTo>
                    <a:pt x="16" y="297"/>
                    <a:pt x="17" y="297"/>
                    <a:pt x="18" y="296"/>
                  </a:cubicBezTo>
                  <a:cubicBezTo>
                    <a:pt x="33" y="287"/>
                    <a:pt x="56" y="271"/>
                    <a:pt x="72" y="260"/>
                  </a:cubicBezTo>
                  <a:cubicBezTo>
                    <a:pt x="86" y="251"/>
                    <a:pt x="98" y="241"/>
                    <a:pt x="111" y="231"/>
                  </a:cubicBezTo>
                  <a:cubicBezTo>
                    <a:pt x="111" y="293"/>
                    <a:pt x="111" y="293"/>
                    <a:pt x="111" y="293"/>
                  </a:cubicBezTo>
                  <a:cubicBezTo>
                    <a:pt x="167" y="293"/>
                    <a:pt x="167" y="293"/>
                    <a:pt x="167" y="293"/>
                  </a:cubicBezTo>
                  <a:cubicBezTo>
                    <a:pt x="167" y="181"/>
                    <a:pt x="167" y="181"/>
                    <a:pt x="167" y="181"/>
                  </a:cubicBezTo>
                  <a:cubicBezTo>
                    <a:pt x="228" y="117"/>
                    <a:pt x="254" y="58"/>
                    <a:pt x="234" y="29"/>
                  </a:cubicBez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1" name="Freeform 11"/>
            <p:cNvSpPr>
              <a:spLocks/>
            </p:cNvSpPr>
            <p:nvPr/>
          </p:nvSpPr>
          <p:spPr bwMode="auto">
            <a:xfrm>
              <a:off x="5930901" y="4330700"/>
              <a:ext cx="798512" cy="611188"/>
            </a:xfrm>
            <a:custGeom>
              <a:avLst/>
              <a:gdLst>
                <a:gd name="T0" fmla="*/ 120 w 391"/>
                <a:gd name="T1" fmla="*/ 299 h 299"/>
                <a:gd name="T2" fmla="*/ 177 w 391"/>
                <a:gd name="T3" fmla="*/ 299 h 299"/>
                <a:gd name="T4" fmla="*/ 177 w 391"/>
                <a:gd name="T5" fmla="*/ 240 h 299"/>
                <a:gd name="T6" fmla="*/ 223 w 391"/>
                <a:gd name="T7" fmla="*/ 211 h 299"/>
                <a:gd name="T8" fmla="*/ 231 w 391"/>
                <a:gd name="T9" fmla="*/ 204 h 299"/>
                <a:gd name="T10" fmla="*/ 229 w 391"/>
                <a:gd name="T11" fmla="*/ 201 h 299"/>
                <a:gd name="T12" fmla="*/ 219 w 391"/>
                <a:gd name="T13" fmla="*/ 207 h 299"/>
                <a:gd name="T14" fmla="*/ 53 w 391"/>
                <a:gd name="T15" fmla="*/ 250 h 299"/>
                <a:gd name="T16" fmla="*/ 120 w 391"/>
                <a:gd name="T17" fmla="*/ 120 h 299"/>
                <a:gd name="T18" fmla="*/ 120 w 391"/>
                <a:gd name="T19" fmla="*/ 249 h 299"/>
                <a:gd name="T20" fmla="*/ 177 w 391"/>
                <a:gd name="T21" fmla="*/ 223 h 299"/>
                <a:gd name="T22" fmla="*/ 177 w 391"/>
                <a:gd name="T23" fmla="*/ 103 h 299"/>
                <a:gd name="T24" fmla="*/ 189 w 391"/>
                <a:gd name="T25" fmla="*/ 129 h 299"/>
                <a:gd name="T26" fmla="*/ 258 w 391"/>
                <a:gd name="T27" fmla="*/ 176 h 299"/>
                <a:gd name="T28" fmla="*/ 327 w 391"/>
                <a:gd name="T29" fmla="*/ 129 h 299"/>
                <a:gd name="T30" fmla="*/ 340 w 391"/>
                <a:gd name="T31" fmla="*/ 103 h 299"/>
                <a:gd name="T32" fmla="*/ 340 w 391"/>
                <a:gd name="T33" fmla="*/ 134 h 299"/>
                <a:gd name="T34" fmla="*/ 390 w 391"/>
                <a:gd name="T35" fmla="*/ 76 h 299"/>
                <a:gd name="T36" fmla="*/ 390 w 391"/>
                <a:gd name="T37" fmla="*/ 69 h 299"/>
                <a:gd name="T38" fmla="*/ 342 w 391"/>
                <a:gd name="T39" fmla="*/ 39 h 299"/>
                <a:gd name="T40" fmla="*/ 294 w 391"/>
                <a:gd name="T41" fmla="*/ 69 h 299"/>
                <a:gd name="T42" fmla="*/ 270 w 391"/>
                <a:gd name="T43" fmla="*/ 119 h 299"/>
                <a:gd name="T44" fmla="*/ 258 w 391"/>
                <a:gd name="T45" fmla="*/ 126 h 299"/>
                <a:gd name="T46" fmla="*/ 246 w 391"/>
                <a:gd name="T47" fmla="*/ 119 h 299"/>
                <a:gd name="T48" fmla="*/ 222 w 391"/>
                <a:gd name="T49" fmla="*/ 69 h 299"/>
                <a:gd name="T50" fmla="*/ 203 w 391"/>
                <a:gd name="T51" fmla="*/ 47 h 299"/>
                <a:gd name="T52" fmla="*/ 253 w 391"/>
                <a:gd name="T53" fmla="*/ 11 h 299"/>
                <a:gd name="T54" fmla="*/ 262 w 391"/>
                <a:gd name="T55" fmla="*/ 5 h 299"/>
                <a:gd name="T56" fmla="*/ 260 w 391"/>
                <a:gd name="T57" fmla="*/ 2 h 299"/>
                <a:gd name="T58" fmla="*/ 250 w 391"/>
                <a:gd name="T59" fmla="*/ 7 h 299"/>
                <a:gd name="T60" fmla="*/ 199 w 391"/>
                <a:gd name="T61" fmla="*/ 39 h 299"/>
                <a:gd name="T62" fmla="*/ 194 w 391"/>
                <a:gd name="T63" fmla="*/ 43 h 299"/>
                <a:gd name="T64" fmla="*/ 174 w 391"/>
                <a:gd name="T65" fmla="*/ 39 h 299"/>
                <a:gd name="T66" fmla="*/ 120 w 391"/>
                <a:gd name="T67" fmla="*/ 93 h 299"/>
                <a:gd name="T68" fmla="*/ 120 w 391"/>
                <a:gd name="T69" fmla="*/ 100 h 299"/>
                <a:gd name="T70" fmla="*/ 22 w 391"/>
                <a:gd name="T71" fmla="*/ 272 h 299"/>
                <a:gd name="T72" fmla="*/ 120 w 391"/>
                <a:gd name="T73" fmla="*/ 270 h 299"/>
                <a:gd name="T74" fmla="*/ 120 w 391"/>
                <a:gd name="T75" fmla="*/ 299 h 2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91" h="299">
                  <a:moveTo>
                    <a:pt x="120" y="299"/>
                  </a:moveTo>
                  <a:cubicBezTo>
                    <a:pt x="177" y="299"/>
                    <a:pt x="177" y="299"/>
                    <a:pt x="177" y="299"/>
                  </a:cubicBezTo>
                  <a:cubicBezTo>
                    <a:pt x="177" y="240"/>
                    <a:pt x="177" y="240"/>
                    <a:pt x="177" y="240"/>
                  </a:cubicBezTo>
                  <a:cubicBezTo>
                    <a:pt x="192" y="231"/>
                    <a:pt x="207" y="222"/>
                    <a:pt x="223" y="211"/>
                  </a:cubicBezTo>
                  <a:cubicBezTo>
                    <a:pt x="226" y="209"/>
                    <a:pt x="229" y="206"/>
                    <a:pt x="231" y="204"/>
                  </a:cubicBezTo>
                  <a:cubicBezTo>
                    <a:pt x="235" y="201"/>
                    <a:pt x="232" y="199"/>
                    <a:pt x="229" y="201"/>
                  </a:cubicBezTo>
                  <a:cubicBezTo>
                    <a:pt x="227" y="202"/>
                    <a:pt x="223" y="204"/>
                    <a:pt x="219" y="207"/>
                  </a:cubicBezTo>
                  <a:cubicBezTo>
                    <a:pt x="133" y="262"/>
                    <a:pt x="74" y="279"/>
                    <a:pt x="53" y="250"/>
                  </a:cubicBezTo>
                  <a:cubicBezTo>
                    <a:pt x="34" y="224"/>
                    <a:pt x="65" y="175"/>
                    <a:pt x="120" y="120"/>
                  </a:cubicBezTo>
                  <a:cubicBezTo>
                    <a:pt x="120" y="249"/>
                    <a:pt x="120" y="249"/>
                    <a:pt x="120" y="249"/>
                  </a:cubicBezTo>
                  <a:cubicBezTo>
                    <a:pt x="136" y="243"/>
                    <a:pt x="155" y="235"/>
                    <a:pt x="177" y="223"/>
                  </a:cubicBezTo>
                  <a:cubicBezTo>
                    <a:pt x="177" y="103"/>
                    <a:pt x="177" y="103"/>
                    <a:pt x="177" y="103"/>
                  </a:cubicBezTo>
                  <a:cubicBezTo>
                    <a:pt x="189" y="129"/>
                    <a:pt x="189" y="129"/>
                    <a:pt x="189" y="129"/>
                  </a:cubicBezTo>
                  <a:cubicBezTo>
                    <a:pt x="202" y="158"/>
                    <a:pt x="227" y="176"/>
                    <a:pt x="258" y="176"/>
                  </a:cubicBezTo>
                  <a:cubicBezTo>
                    <a:pt x="289" y="176"/>
                    <a:pt x="314" y="158"/>
                    <a:pt x="327" y="129"/>
                  </a:cubicBezTo>
                  <a:cubicBezTo>
                    <a:pt x="340" y="103"/>
                    <a:pt x="340" y="103"/>
                    <a:pt x="340" y="103"/>
                  </a:cubicBezTo>
                  <a:cubicBezTo>
                    <a:pt x="340" y="134"/>
                    <a:pt x="340" y="134"/>
                    <a:pt x="340" y="134"/>
                  </a:cubicBezTo>
                  <a:cubicBezTo>
                    <a:pt x="360" y="114"/>
                    <a:pt x="377" y="95"/>
                    <a:pt x="390" y="76"/>
                  </a:cubicBezTo>
                  <a:cubicBezTo>
                    <a:pt x="391" y="74"/>
                    <a:pt x="391" y="72"/>
                    <a:pt x="390" y="69"/>
                  </a:cubicBezTo>
                  <a:cubicBezTo>
                    <a:pt x="382" y="51"/>
                    <a:pt x="363" y="39"/>
                    <a:pt x="342" y="39"/>
                  </a:cubicBezTo>
                  <a:cubicBezTo>
                    <a:pt x="321" y="39"/>
                    <a:pt x="302" y="51"/>
                    <a:pt x="294" y="69"/>
                  </a:cubicBezTo>
                  <a:cubicBezTo>
                    <a:pt x="270" y="119"/>
                    <a:pt x="270" y="119"/>
                    <a:pt x="270" y="119"/>
                  </a:cubicBezTo>
                  <a:cubicBezTo>
                    <a:pt x="268" y="124"/>
                    <a:pt x="263" y="126"/>
                    <a:pt x="258" y="126"/>
                  </a:cubicBezTo>
                  <a:cubicBezTo>
                    <a:pt x="253" y="126"/>
                    <a:pt x="248" y="124"/>
                    <a:pt x="246" y="119"/>
                  </a:cubicBezTo>
                  <a:cubicBezTo>
                    <a:pt x="222" y="69"/>
                    <a:pt x="222" y="69"/>
                    <a:pt x="222" y="69"/>
                  </a:cubicBezTo>
                  <a:cubicBezTo>
                    <a:pt x="218" y="60"/>
                    <a:pt x="211" y="52"/>
                    <a:pt x="203" y="47"/>
                  </a:cubicBezTo>
                  <a:cubicBezTo>
                    <a:pt x="220" y="33"/>
                    <a:pt x="236" y="21"/>
                    <a:pt x="253" y="11"/>
                  </a:cubicBezTo>
                  <a:cubicBezTo>
                    <a:pt x="256" y="9"/>
                    <a:pt x="260" y="7"/>
                    <a:pt x="262" y="5"/>
                  </a:cubicBezTo>
                  <a:cubicBezTo>
                    <a:pt x="265" y="3"/>
                    <a:pt x="264" y="0"/>
                    <a:pt x="260" y="2"/>
                  </a:cubicBezTo>
                  <a:cubicBezTo>
                    <a:pt x="257" y="3"/>
                    <a:pt x="253" y="5"/>
                    <a:pt x="250" y="7"/>
                  </a:cubicBezTo>
                  <a:cubicBezTo>
                    <a:pt x="233" y="17"/>
                    <a:pt x="216" y="27"/>
                    <a:pt x="199" y="39"/>
                  </a:cubicBezTo>
                  <a:cubicBezTo>
                    <a:pt x="198" y="40"/>
                    <a:pt x="196" y="41"/>
                    <a:pt x="194" y="43"/>
                  </a:cubicBezTo>
                  <a:cubicBezTo>
                    <a:pt x="188" y="40"/>
                    <a:pt x="181" y="39"/>
                    <a:pt x="174" y="39"/>
                  </a:cubicBezTo>
                  <a:cubicBezTo>
                    <a:pt x="144" y="39"/>
                    <a:pt x="120" y="63"/>
                    <a:pt x="120" y="93"/>
                  </a:cubicBezTo>
                  <a:cubicBezTo>
                    <a:pt x="120" y="100"/>
                    <a:pt x="120" y="100"/>
                    <a:pt x="120" y="100"/>
                  </a:cubicBezTo>
                  <a:cubicBezTo>
                    <a:pt x="41" y="171"/>
                    <a:pt x="0" y="241"/>
                    <a:pt x="22" y="272"/>
                  </a:cubicBezTo>
                  <a:cubicBezTo>
                    <a:pt x="37" y="294"/>
                    <a:pt x="75" y="289"/>
                    <a:pt x="120" y="270"/>
                  </a:cubicBezTo>
                  <a:lnTo>
                    <a:pt x="120" y="299"/>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sp>
          <p:nvSpPr>
            <p:cNvPr id="34" name="Freeform 12"/>
            <p:cNvSpPr>
              <a:spLocks noEditPoints="1"/>
            </p:cNvSpPr>
            <p:nvPr/>
          </p:nvSpPr>
          <p:spPr bwMode="auto">
            <a:xfrm>
              <a:off x="8593138" y="4449763"/>
              <a:ext cx="65087" cy="63500"/>
            </a:xfrm>
            <a:custGeom>
              <a:avLst/>
              <a:gdLst>
                <a:gd name="T0" fmla="*/ 0 w 32"/>
                <a:gd name="T1" fmla="*/ 16 h 31"/>
                <a:gd name="T2" fmla="*/ 16 w 32"/>
                <a:gd name="T3" fmla="*/ 0 h 31"/>
                <a:gd name="T4" fmla="*/ 32 w 32"/>
                <a:gd name="T5" fmla="*/ 16 h 31"/>
                <a:gd name="T6" fmla="*/ 16 w 32"/>
                <a:gd name="T7" fmla="*/ 31 h 31"/>
                <a:gd name="T8" fmla="*/ 0 w 32"/>
                <a:gd name="T9" fmla="*/ 16 h 31"/>
                <a:gd name="T10" fmla="*/ 28 w 32"/>
                <a:gd name="T11" fmla="*/ 16 h 31"/>
                <a:gd name="T12" fmla="*/ 16 w 32"/>
                <a:gd name="T13" fmla="*/ 3 h 31"/>
                <a:gd name="T14" fmla="*/ 4 w 32"/>
                <a:gd name="T15" fmla="*/ 16 h 31"/>
                <a:gd name="T16" fmla="*/ 16 w 32"/>
                <a:gd name="T17" fmla="*/ 28 h 31"/>
                <a:gd name="T18" fmla="*/ 28 w 32"/>
                <a:gd name="T19" fmla="*/ 16 h 31"/>
                <a:gd name="T20" fmla="*/ 10 w 32"/>
                <a:gd name="T21" fmla="*/ 7 h 31"/>
                <a:gd name="T22" fmla="*/ 17 w 32"/>
                <a:gd name="T23" fmla="*/ 7 h 31"/>
                <a:gd name="T24" fmla="*/ 23 w 32"/>
                <a:gd name="T25" fmla="*/ 12 h 31"/>
                <a:gd name="T26" fmla="*/ 19 w 32"/>
                <a:gd name="T27" fmla="*/ 17 h 31"/>
                <a:gd name="T28" fmla="*/ 24 w 32"/>
                <a:gd name="T29" fmla="*/ 24 h 31"/>
                <a:gd name="T30" fmla="*/ 20 w 32"/>
                <a:gd name="T31" fmla="*/ 24 h 31"/>
                <a:gd name="T32" fmla="*/ 15 w 32"/>
                <a:gd name="T33" fmla="*/ 17 h 31"/>
                <a:gd name="T34" fmla="*/ 13 w 32"/>
                <a:gd name="T35" fmla="*/ 17 h 31"/>
                <a:gd name="T36" fmla="*/ 13 w 32"/>
                <a:gd name="T37" fmla="*/ 24 h 31"/>
                <a:gd name="T38" fmla="*/ 10 w 32"/>
                <a:gd name="T39" fmla="*/ 24 h 31"/>
                <a:gd name="T40" fmla="*/ 10 w 32"/>
                <a:gd name="T41" fmla="*/ 7 h 31"/>
                <a:gd name="T42" fmla="*/ 13 w 32"/>
                <a:gd name="T43" fmla="*/ 14 h 31"/>
                <a:gd name="T44" fmla="*/ 16 w 32"/>
                <a:gd name="T45" fmla="*/ 14 h 31"/>
                <a:gd name="T46" fmla="*/ 20 w 32"/>
                <a:gd name="T47" fmla="*/ 12 h 31"/>
                <a:gd name="T48" fmla="*/ 16 w 32"/>
                <a:gd name="T49" fmla="*/ 9 h 31"/>
                <a:gd name="T50" fmla="*/ 13 w 32"/>
                <a:gd name="T51" fmla="*/ 9 h 31"/>
                <a:gd name="T52" fmla="*/ 13 w 32"/>
                <a:gd name="T53" fmla="*/ 14 h 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2" h="31">
                  <a:moveTo>
                    <a:pt x="0" y="16"/>
                  </a:moveTo>
                  <a:cubicBezTo>
                    <a:pt x="0" y="7"/>
                    <a:pt x="7" y="0"/>
                    <a:pt x="16" y="0"/>
                  </a:cubicBezTo>
                  <a:cubicBezTo>
                    <a:pt x="25" y="0"/>
                    <a:pt x="32" y="7"/>
                    <a:pt x="32" y="16"/>
                  </a:cubicBezTo>
                  <a:cubicBezTo>
                    <a:pt x="32" y="24"/>
                    <a:pt x="25" y="31"/>
                    <a:pt x="16" y="31"/>
                  </a:cubicBezTo>
                  <a:cubicBezTo>
                    <a:pt x="7" y="31"/>
                    <a:pt x="0" y="24"/>
                    <a:pt x="0" y="16"/>
                  </a:cubicBezTo>
                  <a:close/>
                  <a:moveTo>
                    <a:pt x="28" y="16"/>
                  </a:moveTo>
                  <a:cubicBezTo>
                    <a:pt x="28" y="8"/>
                    <a:pt x="23" y="3"/>
                    <a:pt x="16" y="3"/>
                  </a:cubicBezTo>
                  <a:cubicBezTo>
                    <a:pt x="10" y="3"/>
                    <a:pt x="4" y="8"/>
                    <a:pt x="4" y="16"/>
                  </a:cubicBezTo>
                  <a:cubicBezTo>
                    <a:pt x="4" y="23"/>
                    <a:pt x="10" y="28"/>
                    <a:pt x="16" y="28"/>
                  </a:cubicBezTo>
                  <a:cubicBezTo>
                    <a:pt x="23" y="28"/>
                    <a:pt x="28" y="23"/>
                    <a:pt x="28" y="16"/>
                  </a:cubicBezTo>
                  <a:close/>
                  <a:moveTo>
                    <a:pt x="10" y="7"/>
                  </a:moveTo>
                  <a:cubicBezTo>
                    <a:pt x="17" y="7"/>
                    <a:pt x="17" y="7"/>
                    <a:pt x="17" y="7"/>
                  </a:cubicBezTo>
                  <a:cubicBezTo>
                    <a:pt x="21" y="7"/>
                    <a:pt x="23" y="8"/>
                    <a:pt x="23" y="12"/>
                  </a:cubicBezTo>
                  <a:cubicBezTo>
                    <a:pt x="23" y="15"/>
                    <a:pt x="22" y="16"/>
                    <a:pt x="19" y="17"/>
                  </a:cubicBezTo>
                  <a:cubicBezTo>
                    <a:pt x="24" y="24"/>
                    <a:pt x="24" y="24"/>
                    <a:pt x="24" y="24"/>
                  </a:cubicBezTo>
                  <a:cubicBezTo>
                    <a:pt x="20" y="24"/>
                    <a:pt x="20" y="24"/>
                    <a:pt x="20" y="24"/>
                  </a:cubicBezTo>
                  <a:cubicBezTo>
                    <a:pt x="15" y="17"/>
                    <a:pt x="15" y="17"/>
                    <a:pt x="15" y="17"/>
                  </a:cubicBezTo>
                  <a:cubicBezTo>
                    <a:pt x="13" y="17"/>
                    <a:pt x="13" y="17"/>
                    <a:pt x="13" y="17"/>
                  </a:cubicBezTo>
                  <a:cubicBezTo>
                    <a:pt x="13" y="24"/>
                    <a:pt x="13" y="24"/>
                    <a:pt x="13" y="24"/>
                  </a:cubicBezTo>
                  <a:cubicBezTo>
                    <a:pt x="10" y="24"/>
                    <a:pt x="10" y="24"/>
                    <a:pt x="10" y="24"/>
                  </a:cubicBezTo>
                  <a:lnTo>
                    <a:pt x="10" y="7"/>
                  </a:lnTo>
                  <a:close/>
                  <a:moveTo>
                    <a:pt x="13" y="14"/>
                  </a:moveTo>
                  <a:cubicBezTo>
                    <a:pt x="16" y="14"/>
                    <a:pt x="16" y="14"/>
                    <a:pt x="16" y="14"/>
                  </a:cubicBezTo>
                  <a:cubicBezTo>
                    <a:pt x="18" y="14"/>
                    <a:pt x="20" y="14"/>
                    <a:pt x="20" y="12"/>
                  </a:cubicBezTo>
                  <a:cubicBezTo>
                    <a:pt x="20" y="9"/>
                    <a:pt x="18" y="9"/>
                    <a:pt x="16" y="9"/>
                  </a:cubicBezTo>
                  <a:cubicBezTo>
                    <a:pt x="13" y="9"/>
                    <a:pt x="13" y="9"/>
                    <a:pt x="13" y="9"/>
                  </a:cubicBezTo>
                  <a:lnTo>
                    <a:pt x="13" y="14"/>
                  </a:lnTo>
                  <a:close/>
                </a:path>
              </a:pathLst>
            </a:custGeom>
            <a:grpFill/>
            <a:ln>
              <a:noFill/>
            </a:ln>
          </p:spPr>
          <p:txBody>
            <a:bodyPr vert="horz" wrap="square" lIns="91440" tIns="45720" rIns="91440" bIns="45720" numCol="1" anchor="t" anchorCtr="0" compatLnSpc="1">
              <a:prstTxWarp prst="textNoShape">
                <a:avLst/>
              </a:prstTxWarp>
            </a:bodyPr>
            <a:lstStyle/>
            <a:p>
              <a:endParaRPr lang="en-US" sz="2400">
                <a:solidFill>
                  <a:schemeClr val="tx1"/>
                </a:solidFill>
              </a:endParaRPr>
            </a:p>
          </p:txBody>
        </p:sp>
      </p:grpSp>
      <p:sp>
        <p:nvSpPr>
          <p:cNvPr id="37"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p:txBody>
      </p:sp>
      <p:sp>
        <p:nvSpPr>
          <p:cNvPr id="20"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July 13, 2017</a:t>
            </a:fld>
            <a:endParaRPr dirty="0"/>
          </a:p>
        </p:txBody>
      </p:sp>
      <p:sp>
        <p:nvSpPr>
          <p:cNvPr id="35"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36"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398912153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US" dirty="0"/>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428442608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09600"/>
            <a:ext cx="60960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609600"/>
            <a:ext cx="60960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0"/>
          </p:nvPr>
        </p:nvSpPr>
        <p:spPr>
          <a:xfrm>
            <a:off x="203200" y="3810000"/>
            <a:ext cx="11684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17255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09600"/>
            <a:ext cx="60960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609600"/>
            <a:ext cx="60960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Content Placeholder 2"/>
          <p:cNvSpPr>
            <a:spLocks noGrp="1"/>
          </p:cNvSpPr>
          <p:nvPr>
            <p:ph sz="half" idx="10"/>
          </p:nvPr>
        </p:nvSpPr>
        <p:spPr>
          <a:xfrm>
            <a:off x="0" y="3581400"/>
            <a:ext cx="60960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Content Placeholder 3"/>
          <p:cNvSpPr>
            <a:spLocks noGrp="1"/>
          </p:cNvSpPr>
          <p:nvPr>
            <p:ph sz="half" idx="11"/>
          </p:nvPr>
        </p:nvSpPr>
        <p:spPr>
          <a:xfrm>
            <a:off x="6096000" y="3581400"/>
            <a:ext cx="60960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56861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726496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78110224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10501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183468263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US" dirty="0"/>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42587576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2545864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152400"/>
            <a:ext cx="2590800" cy="5943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152400"/>
            <a:ext cx="7569200" cy="5943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18062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dirty="0"/>
              <a:t>Click to edit Title</a:t>
            </a:r>
          </a:p>
        </p:txBody>
      </p:sp>
      <p:sp>
        <p:nvSpPr>
          <p:cNvPr id="3" name="Content Placeholder 2"/>
          <p:cNvSpPr>
            <a:spLocks noGrp="1"/>
          </p:cNvSpPr>
          <p:nvPr>
            <p:ph idx="1"/>
          </p:nvPr>
        </p:nvSpPr>
        <p:spPr>
          <a:xfrm>
            <a:off x="915305" y="1600200"/>
            <a:ext cx="10375904" cy="4418635"/>
          </a:xfrm>
        </p:spPr>
        <p:txBody>
          <a:bodyPr>
            <a:noAutofit/>
          </a:bodyPr>
          <a:lstStyle>
            <a:lvl1pPr marL="228600" indent="-228600">
              <a:spcBef>
                <a:spcPts val="1600"/>
              </a:spcBef>
              <a:spcAft>
                <a:spcPts val="800"/>
              </a:spcAft>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Edit Master text styles</a:t>
            </a:r>
          </a:p>
          <a:p>
            <a:pPr lvl="1"/>
            <a:r>
              <a:rPr lang="en-US"/>
              <a:t>Second level</a:t>
            </a:r>
          </a:p>
          <a:p>
            <a:pPr lvl="2"/>
            <a:r>
              <a:rPr lang="en-US"/>
              <a:t>Third level</a:t>
            </a:r>
          </a:p>
        </p:txBody>
      </p:sp>
      <p:sp>
        <p:nvSpPr>
          <p:cNvPr id="8"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July 13, 2017</a:t>
            </a:fld>
            <a:endParaRPr lang="en-US" dirty="0"/>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17"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
        <p:nvSpPr>
          <p:cNvPr id="4" name="TextBox 3"/>
          <p:cNvSpPr txBox="1"/>
          <p:nvPr userDrawn="1"/>
        </p:nvSpPr>
        <p:spPr>
          <a:xfrm>
            <a:off x="-1676400" y="5565338"/>
            <a:ext cx="1440460" cy="1292662"/>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and Content</a:t>
            </a:r>
          </a:p>
          <a:p>
            <a:pPr algn="r"/>
            <a:r>
              <a:rPr lang="en-US" sz="1200" dirty="0">
                <a:solidFill>
                  <a:schemeClr val="tx2"/>
                </a:solidFill>
                <a:latin typeface="Segoe UI" panose="020B0502040204020203" pitchFamily="34" charset="0"/>
                <a:cs typeface="Segoe UI" panose="020B0502040204020203" pitchFamily="34" charset="0"/>
              </a:rPr>
              <a:t>The primary layout used</a:t>
            </a:r>
            <a:r>
              <a:rPr lang="en-US" sz="1200" baseline="0" dirty="0">
                <a:solidFill>
                  <a:schemeClr val="tx2"/>
                </a:solidFill>
                <a:latin typeface="Segoe UI" panose="020B0502040204020203" pitchFamily="34" charset="0"/>
                <a:cs typeface="Segoe UI" panose="020B0502040204020203" pitchFamily="34" charset="0"/>
              </a:rPr>
              <a:t> for standard slides. The placeholder can be used to create text, tables, or charts.</a:t>
            </a:r>
            <a:endParaRPr lang="en-US" sz="1200" dirty="0">
              <a:solidFill>
                <a:schemeClr val="tx2"/>
              </a:solidFill>
              <a:latin typeface="Segoe UI" panose="020B0502040204020203" pitchFamily="34" charset="0"/>
              <a:cs typeface="Segoe UI" panose="020B0502040204020203" pitchFamily="34" charset="0"/>
            </a:endParaRPr>
          </a:p>
        </p:txBody>
      </p:sp>
      <p:sp>
        <p:nvSpPr>
          <p:cNvPr id="1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Tree>
    <p:extLst>
      <p:ext uri="{BB962C8B-B14F-4D97-AF65-F5344CB8AC3E}">
        <p14:creationId xmlns:p14="http://schemas.microsoft.com/office/powerpoint/2010/main" val="712119355"/>
      </p:ext>
    </p:extLst>
  </p:cSld>
  <p:clrMapOvr>
    <a:masterClrMapping/>
  </p:clrMapOvr>
  <p:hf hdr="0"/>
  <p:extLst mod="1">
    <p:ext uri="{DCECCB84-F9BA-43D5-87BE-67443E8EF086}">
      <p15:sldGuideLst xmlns:p15="http://schemas.microsoft.com/office/powerpoint/2012/main">
        <p15:guide id="1" orient="horz" pos="1008" userDrawn="1">
          <p15:clr>
            <a:srgbClr val="FBAE40"/>
          </p15:clr>
        </p15:guide>
        <p15:guide id="2" pos="2040" userDrawn="1">
          <p15:clr>
            <a:srgbClr val="FBAE40"/>
          </p15:clr>
        </p15:guide>
        <p15:guide id="3" pos="2904" userDrawn="1">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5A8B685-491D-4D2F-A8F4-C7E2F480BA20}" type="datetimeFigureOut">
              <a:rPr lang="en-US" smtClean="0"/>
              <a:pPr/>
              <a:t>7/14/2017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B35FCBF-7410-4A5C-8D0E-C51BF9459A54}" type="slidenum">
              <a:rPr lang="en-US" smtClean="0"/>
              <a:pPr/>
              <a:t>‹#›</a:t>
            </a:fld>
            <a:endParaRPr lang="en-US"/>
          </a:p>
        </p:txBody>
      </p:sp>
    </p:spTree>
    <p:extLst>
      <p:ext uri="{BB962C8B-B14F-4D97-AF65-F5344CB8AC3E}">
        <p14:creationId xmlns:p14="http://schemas.microsoft.com/office/powerpoint/2010/main" val="4408209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609600" y="6356351"/>
            <a:ext cx="2844800" cy="365125"/>
          </a:xfrm>
          <a:prstGeom prst="rect">
            <a:avLst/>
          </a:prstGeom>
        </p:spPr>
        <p:txBody>
          <a:bodyPr/>
          <a:lstStyle/>
          <a:p>
            <a:fld id="{85A8B685-491D-4D2F-A8F4-C7E2F480BA20}" type="datetimeFigureOut">
              <a:rPr lang="en-US" smtClean="0"/>
              <a:pPr/>
              <a:t>7/14/2017</a:t>
            </a:fld>
            <a:endParaRPr lang="en-US"/>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DB35FCBF-7410-4A5C-8D0E-C51BF9459A54}" type="slidenum">
              <a:rPr lang="en-US" smtClean="0"/>
              <a:pPr/>
              <a:t>‹#›</a:t>
            </a:fld>
            <a:endParaRPr lang="en-US"/>
          </a:p>
        </p:txBody>
      </p:sp>
    </p:spTree>
    <p:extLst>
      <p:ext uri="{BB962C8B-B14F-4D97-AF65-F5344CB8AC3E}">
        <p14:creationId xmlns:p14="http://schemas.microsoft.com/office/powerpoint/2010/main" val="7586054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cSld name="Confidential Title &amp; Text Page">
    <p:spTree>
      <p:nvGrpSpPr>
        <p:cNvPr id="1" name=""/>
        <p:cNvGrpSpPr/>
        <p:nvPr/>
      </p:nvGrpSpPr>
      <p:grpSpPr>
        <a:xfrm>
          <a:off x="0" y="0"/>
          <a:ext cx="0" cy="0"/>
          <a:chOff x="0" y="0"/>
          <a:chExt cx="0" cy="0"/>
        </a:xfrm>
      </p:grpSpPr>
      <p:sp>
        <p:nvSpPr>
          <p:cNvPr id="4" name="Rectangle 4"/>
          <p:cNvSpPr>
            <a:spLocks noChangeArrowheads="1"/>
          </p:cNvSpPr>
          <p:nvPr/>
        </p:nvSpPr>
        <p:spPr bwMode="auto">
          <a:xfrm>
            <a:off x="3206752" y="6465888"/>
            <a:ext cx="8985249" cy="392112"/>
          </a:xfrm>
          <a:prstGeom prst="rect">
            <a:avLst/>
          </a:prstGeom>
          <a:solidFill>
            <a:srgbClr val="C1CEEC"/>
          </a:solidFill>
          <a:ln w="9525">
            <a:noFill/>
            <a:miter lim="800000"/>
            <a:headEnd/>
            <a:tailEnd/>
          </a:ln>
          <a:effectLst>
            <a:innerShdw blurRad="63500" dist="50800" dir="10800000">
              <a:prstClr val="black">
                <a:alpha val="50000"/>
              </a:prstClr>
            </a:innerShdw>
          </a:effectLst>
        </p:spPr>
        <p:txBody>
          <a:bodyPr wrap="none" lIns="92075" tIns="46038" rIns="92075" bIns="46038" anchor="ctr"/>
          <a:lstStyle/>
          <a:p>
            <a:pPr eaLnBrk="0" hangingPunct="0">
              <a:defRPr/>
            </a:pPr>
            <a:endParaRPr lang="en-US" sz="1200">
              <a:solidFill>
                <a:srgbClr val="002060"/>
              </a:solidFill>
              <a:latin typeface="Tahoma" pitchFamily="34" charset="0"/>
            </a:endParaRPr>
          </a:p>
        </p:txBody>
      </p:sp>
      <p:sp>
        <p:nvSpPr>
          <p:cNvPr id="5" name="Rectangle 4"/>
          <p:cNvSpPr>
            <a:spLocks noChangeArrowheads="1"/>
          </p:cNvSpPr>
          <p:nvPr/>
        </p:nvSpPr>
        <p:spPr bwMode="auto">
          <a:xfrm>
            <a:off x="1" y="6465888"/>
            <a:ext cx="3206751" cy="392112"/>
          </a:xfrm>
          <a:prstGeom prst="rect">
            <a:avLst/>
          </a:prstGeom>
          <a:gradFill rotWithShape="1">
            <a:gsLst>
              <a:gs pos="0">
                <a:srgbClr val="24207A"/>
              </a:gs>
              <a:gs pos="50999">
                <a:srgbClr val="292377"/>
              </a:gs>
              <a:gs pos="100000">
                <a:srgbClr val="0066CC"/>
              </a:gs>
            </a:gsLst>
            <a:lin ang="2700000" scaled="1"/>
          </a:gradFill>
          <a:ln w="9525">
            <a:noFill/>
            <a:miter lim="800000"/>
            <a:headEnd/>
            <a:tailEnd/>
          </a:ln>
        </p:spPr>
        <p:txBody>
          <a:bodyPr wrap="none" lIns="92075" tIns="46038" rIns="92075" bIns="46038" anchor="ctr"/>
          <a:lstStyle/>
          <a:p>
            <a:pPr eaLnBrk="0" hangingPunct="0"/>
            <a:endParaRPr lang="en-US" sz="1200">
              <a:solidFill>
                <a:srgbClr val="002060"/>
              </a:solidFill>
              <a:latin typeface="Tahoma" pitchFamily="34" charset="0"/>
            </a:endParaRPr>
          </a:p>
        </p:txBody>
      </p:sp>
      <p:pic>
        <p:nvPicPr>
          <p:cNvPr id="6" name="Picture 6" descr="White Micron color logo [Converted]"/>
          <p:cNvPicPr>
            <a:picLocks noChangeAspect="1" noChangeArrowheads="1"/>
          </p:cNvPicPr>
          <p:nvPr/>
        </p:nvPicPr>
        <p:blipFill>
          <a:blip r:embed="rId2" cstate="print"/>
          <a:srcRect/>
          <a:stretch>
            <a:fillRect/>
          </a:stretch>
        </p:blipFill>
        <p:spPr bwMode="auto">
          <a:xfrm>
            <a:off x="929218" y="6532564"/>
            <a:ext cx="1214967" cy="244475"/>
          </a:xfrm>
          <a:prstGeom prst="rect">
            <a:avLst/>
          </a:prstGeom>
          <a:noFill/>
          <a:ln w="9525">
            <a:noFill/>
            <a:miter lim="800000"/>
            <a:headEnd/>
            <a:tailEnd/>
          </a:ln>
        </p:spPr>
      </p:pic>
      <p:sp>
        <p:nvSpPr>
          <p:cNvPr id="8" name="Rectangle 9"/>
          <p:cNvSpPr txBox="1">
            <a:spLocks noChangeArrowheads="1"/>
          </p:cNvSpPr>
          <p:nvPr/>
        </p:nvSpPr>
        <p:spPr>
          <a:xfrm>
            <a:off x="11381317" y="6557964"/>
            <a:ext cx="668867" cy="249237"/>
          </a:xfrm>
          <a:prstGeom prst="rect">
            <a:avLst/>
          </a:prstGeom>
        </p:spPr>
        <p:txBody>
          <a:bodyPr/>
          <a:lstStyle/>
          <a:p>
            <a:pPr algn="ctr" eaLnBrk="0" hangingPunct="0"/>
            <a:fld id="{DC84C773-A9F9-4D5C-B8FE-523E40A0476C}" type="slidenum">
              <a:rPr lang="en-US" sz="800" b="1">
                <a:solidFill>
                  <a:srgbClr val="002060"/>
                </a:solidFill>
                <a:latin typeface="Tahoma" pitchFamily="34" charset="0"/>
              </a:rPr>
              <a:pPr algn="ctr" eaLnBrk="0" hangingPunct="0"/>
              <a:t>‹#›</a:t>
            </a:fld>
            <a:endParaRPr lang="en-US" sz="800" b="1">
              <a:solidFill>
                <a:srgbClr val="002060"/>
              </a:solidFill>
              <a:latin typeface="Tahoma" pitchFamily="34" charset="0"/>
            </a:endParaRPr>
          </a:p>
        </p:txBody>
      </p:sp>
      <p:sp>
        <p:nvSpPr>
          <p:cNvPr id="9" name="Text Box 8"/>
          <p:cNvSpPr txBox="1">
            <a:spLocks noChangeArrowheads="1"/>
          </p:cNvSpPr>
          <p:nvPr/>
        </p:nvSpPr>
        <p:spPr bwMode="auto">
          <a:xfrm>
            <a:off x="7425267" y="6553200"/>
            <a:ext cx="4116917" cy="217488"/>
          </a:xfrm>
          <a:prstGeom prst="rect">
            <a:avLst/>
          </a:prstGeom>
          <a:noFill/>
          <a:ln w="9525">
            <a:noFill/>
            <a:miter lim="800000"/>
            <a:headEnd/>
            <a:tailEnd/>
          </a:ln>
        </p:spPr>
        <p:txBody>
          <a:bodyPr lIns="92075" tIns="46038" rIns="92075" bIns="46038">
            <a:spAutoFit/>
          </a:bodyPr>
          <a:lstStyle/>
          <a:p>
            <a:pPr algn="r" eaLnBrk="0" hangingPunct="0"/>
            <a:r>
              <a:rPr lang="en-US" sz="800">
                <a:solidFill>
                  <a:srgbClr val="002060"/>
                </a:solidFill>
                <a:latin typeface="Tahoma" pitchFamily="34" charset="0"/>
              </a:rPr>
              <a:t>Micron Confidential      </a:t>
            </a:r>
            <a:r>
              <a:rPr lang="en-US" sz="800">
                <a:solidFill>
                  <a:srgbClr val="3075FF"/>
                </a:solidFill>
                <a:latin typeface="Tahoma" pitchFamily="34" charset="0"/>
              </a:rPr>
              <a:t>|</a:t>
            </a:r>
            <a:r>
              <a:rPr lang="en-US" sz="800">
                <a:solidFill>
                  <a:srgbClr val="002060"/>
                </a:solidFill>
                <a:latin typeface="Tahoma" pitchFamily="34" charset="0"/>
              </a:rPr>
              <a:t>     </a:t>
            </a:r>
            <a:r>
              <a:rPr lang="en-US" sz="800">
                <a:solidFill>
                  <a:srgbClr val="002060"/>
                </a:solidFill>
                <a:latin typeface="Tahoma" pitchFamily="34" charset="0"/>
                <a:cs typeface="Tahoma" pitchFamily="34" charset="0"/>
              </a:rPr>
              <a:t>©2013 Micron Technology, Inc.     </a:t>
            </a:r>
            <a:r>
              <a:rPr lang="en-US" sz="800">
                <a:solidFill>
                  <a:srgbClr val="3075FF"/>
                </a:solidFill>
                <a:latin typeface="Tahoma" pitchFamily="34" charset="0"/>
                <a:cs typeface="Tahoma" pitchFamily="34" charset="0"/>
              </a:rPr>
              <a:t>|</a:t>
            </a:r>
          </a:p>
        </p:txBody>
      </p:sp>
      <p:sp>
        <p:nvSpPr>
          <p:cNvPr id="2" name="Title 1"/>
          <p:cNvSpPr>
            <a:spLocks noGrp="1"/>
          </p:cNvSpPr>
          <p:nvPr>
            <p:ph type="title"/>
          </p:nvPr>
        </p:nvSpPr>
        <p:spPr/>
        <p:txBody>
          <a:bodyPr/>
          <a:lstStyle/>
          <a:p>
            <a:r>
              <a:rPr lang="en-US"/>
              <a:t>Click to edit Master title style</a:t>
            </a:r>
          </a:p>
        </p:txBody>
      </p:sp>
      <p:sp>
        <p:nvSpPr>
          <p:cNvPr id="7" name="Text Placeholder 6"/>
          <p:cNvSpPr>
            <a:spLocks noGrp="1"/>
          </p:cNvSpPr>
          <p:nvPr>
            <p:ph type="body" sz="quarter" idx="10"/>
          </p:nvPr>
        </p:nvSpPr>
        <p:spPr>
          <a:xfrm>
            <a:off x="353484" y="1236663"/>
            <a:ext cx="11250083" cy="48371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0" name="Date Placeholder 9"/>
          <p:cNvSpPr>
            <a:spLocks noGrp="1"/>
          </p:cNvSpPr>
          <p:nvPr>
            <p:ph type="dt" sz="half" idx="11"/>
          </p:nvPr>
        </p:nvSpPr>
        <p:spPr>
          <a:xfrm>
            <a:off x="3600451" y="6607175"/>
            <a:ext cx="2495549" cy="109538"/>
          </a:xfrm>
          <a:prstGeom prst="rect">
            <a:avLst/>
          </a:prstGeom>
        </p:spPr>
        <p:txBody>
          <a:bodyPr vert="horz" wrap="square" lIns="91440" tIns="45720" rIns="91440" bIns="45720" numCol="1" anchor="ctr" anchorCtr="0" compatLnSpc="1">
            <a:prstTxWarp prst="textNoShape">
              <a:avLst/>
            </a:prstTxWarp>
          </a:bodyPr>
          <a:lstStyle>
            <a:lvl1pPr eaLnBrk="0" hangingPunct="0">
              <a:defRPr sz="800">
                <a:solidFill>
                  <a:srgbClr val="002060"/>
                </a:solidFill>
              </a:defRPr>
            </a:lvl1pPr>
          </a:lstStyle>
          <a:p>
            <a:fld id="{85A8B685-491D-4D2F-A8F4-C7E2F480BA20}" type="datetimeFigureOut">
              <a:rPr lang="en-US" smtClean="0"/>
              <a:pPr/>
              <a:t>7/14/2017</a:t>
            </a:fld>
            <a:endParaRPr lang="en-US"/>
          </a:p>
        </p:txBody>
      </p:sp>
    </p:spTree>
    <p:extLst>
      <p:ext uri="{BB962C8B-B14F-4D97-AF65-F5344CB8AC3E}">
        <p14:creationId xmlns:p14="http://schemas.microsoft.com/office/powerpoint/2010/main" val="934192853"/>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cSld name="2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0" y="609600"/>
            <a:ext cx="60960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096000" y="609600"/>
            <a:ext cx="6096000" cy="2971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10"/>
          </p:nvPr>
        </p:nvSpPr>
        <p:spPr>
          <a:xfrm>
            <a:off x="203200" y="3810000"/>
            <a:ext cx="11684000" cy="2209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356785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Confidential Text Page">
    <p:spTree>
      <p:nvGrpSpPr>
        <p:cNvPr id="1" name=""/>
        <p:cNvGrpSpPr/>
        <p:nvPr/>
      </p:nvGrpSpPr>
      <p:grpSpPr>
        <a:xfrm>
          <a:off x="0" y="0"/>
          <a:ext cx="0" cy="0"/>
          <a:chOff x="0" y="0"/>
          <a:chExt cx="0" cy="0"/>
        </a:xfrm>
      </p:grpSpPr>
      <p:pic>
        <p:nvPicPr>
          <p:cNvPr id="6" name="Picture 5" descr="White Micron color logo [Converted]"/>
          <p:cNvPicPr>
            <a:picLocks noChangeAspect="1" noChangeArrowheads="1"/>
          </p:cNvPicPr>
          <p:nvPr/>
        </p:nvPicPr>
        <p:blipFill>
          <a:blip r:embed="rId2" cstate="print"/>
          <a:srcRect/>
          <a:stretch>
            <a:fillRect/>
          </a:stretch>
        </p:blipFill>
        <p:spPr bwMode="auto">
          <a:xfrm>
            <a:off x="929218" y="6532564"/>
            <a:ext cx="1214967" cy="244475"/>
          </a:xfrm>
          <a:prstGeom prst="rect">
            <a:avLst/>
          </a:prstGeom>
          <a:noFill/>
          <a:ln w="9525">
            <a:noFill/>
            <a:miter lim="800000"/>
            <a:headEnd/>
            <a:tailEnd/>
          </a:ln>
        </p:spPr>
      </p:pic>
      <p:sp>
        <p:nvSpPr>
          <p:cNvPr id="7" name="Text Box 8"/>
          <p:cNvSpPr txBox="1">
            <a:spLocks noChangeArrowheads="1"/>
          </p:cNvSpPr>
          <p:nvPr/>
        </p:nvSpPr>
        <p:spPr bwMode="auto">
          <a:xfrm>
            <a:off x="9979257" y="6551614"/>
            <a:ext cx="1562927" cy="246863"/>
          </a:xfrm>
          <a:prstGeom prst="rect">
            <a:avLst/>
          </a:prstGeom>
          <a:noFill/>
          <a:ln w="9525">
            <a:noFill/>
            <a:miter lim="800000"/>
            <a:headEnd/>
            <a:tailEnd/>
          </a:ln>
          <a:effectLst/>
        </p:spPr>
        <p:txBody>
          <a:bodyPr wrap="none" lIns="92075" tIns="46038" rIns="92075" bIns="46038">
            <a:spAutoFit/>
          </a:bodyPr>
          <a:lstStyle/>
          <a:p>
            <a:pPr algn="r" eaLnBrk="0" hangingPunct="0">
              <a:defRPr/>
            </a:pPr>
            <a:r>
              <a:rPr lang="en-US" sz="1000" dirty="0">
                <a:solidFill>
                  <a:srgbClr val="002060"/>
                </a:solidFill>
                <a:ea typeface="+mn-ea"/>
              </a:rPr>
              <a:t>Micron-Intel</a:t>
            </a:r>
            <a:r>
              <a:rPr lang="en-US" sz="1000" baseline="0" dirty="0">
                <a:solidFill>
                  <a:srgbClr val="002060"/>
                </a:solidFill>
                <a:ea typeface="+mn-ea"/>
              </a:rPr>
              <a:t> Confidential</a:t>
            </a:r>
            <a:endParaRPr lang="en-US" sz="1000" dirty="0">
              <a:solidFill>
                <a:schemeClr val="tx1">
                  <a:lumMod val="75000"/>
                  <a:lumOff val="25000"/>
                </a:schemeClr>
              </a:solidFill>
              <a:ea typeface="+mn-ea"/>
              <a:cs typeface="Tahoma" pitchFamily="34" charset="0"/>
            </a:endParaRPr>
          </a:p>
        </p:txBody>
      </p:sp>
      <p:sp>
        <p:nvSpPr>
          <p:cNvPr id="9" name="Rectangle 9"/>
          <p:cNvSpPr txBox="1">
            <a:spLocks noChangeArrowheads="1"/>
          </p:cNvSpPr>
          <p:nvPr/>
        </p:nvSpPr>
        <p:spPr>
          <a:xfrm>
            <a:off x="11381317" y="6554789"/>
            <a:ext cx="668867" cy="249237"/>
          </a:xfrm>
          <a:prstGeom prst="rect">
            <a:avLst/>
          </a:prstGeom>
        </p:spPr>
        <p:txBody>
          <a:bodyPr/>
          <a:lstStyle>
            <a:lvl1pPr algn="ctr">
              <a:defRPr sz="800" b="1" smtClean="0">
                <a:ea typeface="+mn-ea"/>
              </a:defRPr>
            </a:lvl1pPr>
          </a:lstStyle>
          <a:p>
            <a:pPr eaLnBrk="0" hangingPunct="0">
              <a:defRPr/>
            </a:pPr>
            <a:fld id="{790ED601-3A09-42CD-88AF-C36E52F7C8AB}" type="slidenum">
              <a:rPr lang="en-US" sz="1000"/>
              <a:pPr eaLnBrk="0" hangingPunct="0">
                <a:defRPr/>
              </a:pPr>
              <a:t>‹#›</a:t>
            </a:fld>
            <a:endParaRPr lang="en-US" sz="1000" dirty="0"/>
          </a:p>
        </p:txBody>
      </p:sp>
      <p:sp>
        <p:nvSpPr>
          <p:cNvPr id="8" name="Text Placeholder 7"/>
          <p:cNvSpPr>
            <a:spLocks noGrp="1"/>
          </p:cNvSpPr>
          <p:nvPr>
            <p:ph type="body" sz="quarter" idx="11"/>
          </p:nvPr>
        </p:nvSpPr>
        <p:spPr>
          <a:xfrm>
            <a:off x="347133" y="1225551"/>
            <a:ext cx="11256433" cy="48307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itle 10"/>
          <p:cNvSpPr>
            <a:spLocks noGrp="1"/>
          </p:cNvSpPr>
          <p:nvPr>
            <p:ph type="title"/>
          </p:nvPr>
        </p:nvSpPr>
        <p:spPr/>
        <p:txBody>
          <a:bodyPr/>
          <a:lstStyle/>
          <a:p>
            <a:r>
              <a:rPr lang="en-US"/>
              <a:t>Click to edit Master title style</a:t>
            </a:r>
          </a:p>
        </p:txBody>
      </p:sp>
      <p:pic>
        <p:nvPicPr>
          <p:cNvPr id="12" name="Picture 2" descr="Logo - Intel">
            <a:hlinkClick r:id="rId3" tooltip="Logo - Intel"/>
          </p:cNvPr>
          <p:cNvPicPr>
            <a:picLocks noChangeAspect="1" noChangeArrowheads="1"/>
          </p:cNvPicPr>
          <p:nvPr userDrawn="1"/>
        </p:nvPicPr>
        <p:blipFill>
          <a:blip r:embed="rId4" cstate="print"/>
          <a:srcRect/>
          <a:stretch>
            <a:fillRect/>
          </a:stretch>
        </p:blipFill>
        <p:spPr bwMode="auto">
          <a:xfrm>
            <a:off x="2133601" y="6407071"/>
            <a:ext cx="856367" cy="417063"/>
          </a:xfrm>
          <a:prstGeom prst="rect">
            <a:avLst/>
          </a:prstGeom>
          <a:noFill/>
        </p:spPr>
      </p:pic>
      <p:pic>
        <p:nvPicPr>
          <p:cNvPr id="10" name="Picture 9" descr="Micron_blue.png"/>
          <p:cNvPicPr>
            <a:picLocks noChangeAspect="1"/>
          </p:cNvPicPr>
          <p:nvPr userDrawn="1"/>
        </p:nvPicPr>
        <p:blipFill>
          <a:blip r:embed="rId5" cstate="print"/>
          <a:stretch>
            <a:fillRect/>
          </a:stretch>
        </p:blipFill>
        <p:spPr>
          <a:xfrm>
            <a:off x="106324" y="6386158"/>
            <a:ext cx="1904883" cy="384048"/>
          </a:xfrm>
          <a:prstGeom prst="rect">
            <a:avLst/>
          </a:prstGeom>
        </p:spPr>
      </p:pic>
    </p:spTree>
    <p:extLst>
      <p:ext uri="{BB962C8B-B14F-4D97-AF65-F5344CB8AC3E}">
        <p14:creationId xmlns:p14="http://schemas.microsoft.com/office/powerpoint/2010/main" val="2370487464"/>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Sub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15305" y="1862936"/>
            <a:ext cx="10375904" cy="4155899"/>
          </a:xfrm>
        </p:spPr>
        <p:txBody>
          <a:bodyPr>
            <a:noAutofit/>
          </a:bodyPr>
          <a:lstStyle>
            <a:lvl1pPr marL="228600" indent="-228600">
              <a:spcBef>
                <a:spcPts val="1600"/>
              </a:spcBef>
              <a:spcAft>
                <a:spcPts val="800"/>
              </a:spcAft>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Edit Master text styles</a:t>
            </a:r>
          </a:p>
          <a:p>
            <a:pPr lvl="1"/>
            <a:r>
              <a:rPr lang="en-US"/>
              <a:t>Second level</a:t>
            </a:r>
          </a:p>
          <a:p>
            <a:pPr lvl="2"/>
            <a:r>
              <a:rPr lang="en-US"/>
              <a:t>Third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Box 8"/>
          <p:cNvSpPr txBox="1"/>
          <p:nvPr userDrawn="1"/>
        </p:nvSpPr>
        <p:spPr>
          <a:xfrm>
            <a:off x="-1635760" y="5565338"/>
            <a:ext cx="1399820" cy="1292662"/>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Title/Subtitle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and Content</a:t>
            </a:r>
          </a:p>
          <a:p>
            <a:pPr algn="r"/>
            <a:r>
              <a:rPr lang="en-US" sz="1200" dirty="0">
                <a:solidFill>
                  <a:schemeClr val="tx2"/>
                </a:solidFill>
                <a:latin typeface="Segoe UI" panose="020B0502040204020203" pitchFamily="34" charset="0"/>
                <a:cs typeface="Segoe UI" panose="020B0502040204020203" pitchFamily="34" charset="0"/>
              </a:rPr>
              <a:t>Identical to main layout but</a:t>
            </a:r>
            <a:r>
              <a:rPr lang="en-US" sz="1200" baseline="0" dirty="0">
                <a:solidFill>
                  <a:schemeClr val="tx2"/>
                </a:solidFill>
                <a:latin typeface="Segoe UI" panose="020B0502040204020203" pitchFamily="34" charset="0"/>
                <a:cs typeface="Segoe UI" panose="020B0502040204020203" pitchFamily="34" charset="0"/>
              </a:rPr>
              <a:t> includes the addition of a subtitle directly below the title</a:t>
            </a:r>
            <a:r>
              <a:rPr lang="en-US" sz="1200" dirty="0">
                <a:solidFill>
                  <a:schemeClr val="tx2"/>
                </a:solidFill>
                <a:latin typeface="Segoe UI" panose="020B0502040204020203" pitchFamily="34" charset="0"/>
                <a:cs typeface="Segoe UI" panose="020B0502040204020203" pitchFamily="34" charset="0"/>
              </a:rPr>
              <a:t>.</a:t>
            </a:r>
          </a:p>
        </p:txBody>
      </p:sp>
      <p:sp>
        <p:nvSpPr>
          <p:cNvPr id="13"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2"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July 13, 2017</a:t>
            </a:fld>
            <a:endParaRPr lang="en-US" dirty="0"/>
          </a:p>
        </p:txBody>
      </p:sp>
      <p:sp>
        <p:nvSpPr>
          <p:cNvPr id="14"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3514546609"/>
      </p:ext>
    </p:extLst>
  </p:cSld>
  <p:clrMapOvr>
    <a:masterClrMapping/>
  </p:clrMapOvr>
  <p:hf hdr="0"/>
  <p:extLst mod="1">
    <p:ext uri="{DCECCB84-F9BA-43D5-87BE-67443E8EF086}">
      <p15:sldGuideLst xmlns:p15="http://schemas.microsoft.com/office/powerpoint/2012/main">
        <p15:guide id="1" orient="horz" pos="1152" userDrawn="1">
          <p15:clr>
            <a:srgbClr val="FBAE40"/>
          </p15:clr>
        </p15:guide>
        <p15:guide id="2" pos="3840">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7" name="TextBox 6"/>
          <p:cNvSpPr txBox="1"/>
          <p:nvPr userDrawn="1"/>
        </p:nvSpPr>
        <p:spPr>
          <a:xfrm>
            <a:off x="-1605280" y="5750004"/>
            <a:ext cx="1369340" cy="1107996"/>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Title Only</a:t>
            </a:r>
          </a:p>
          <a:p>
            <a:pPr algn="r"/>
            <a:r>
              <a:rPr lang="en-US" sz="1200" dirty="0">
                <a:solidFill>
                  <a:schemeClr val="tx2"/>
                </a:solidFill>
                <a:latin typeface="Segoe UI" panose="020B0502040204020203" pitchFamily="34" charset="0"/>
                <a:cs typeface="Segoe UI" panose="020B0502040204020203" pitchFamily="34" charset="0"/>
              </a:rPr>
              <a:t>Includes only the title and subtitle, with a large open</a:t>
            </a:r>
            <a:r>
              <a:rPr lang="en-US" sz="1200" baseline="0" dirty="0">
                <a:solidFill>
                  <a:schemeClr val="tx2"/>
                </a:solidFill>
                <a:latin typeface="Segoe UI" panose="020B0502040204020203" pitchFamily="34" charset="0"/>
                <a:cs typeface="Segoe UI" panose="020B0502040204020203" pitchFamily="34" charset="0"/>
              </a:rPr>
              <a:t> space in the middle of the slide.</a:t>
            </a:r>
            <a:endParaRPr lang="en-US" sz="1200" dirty="0">
              <a:solidFill>
                <a:schemeClr val="tx2"/>
              </a:solidFill>
              <a:latin typeface="Segoe UI" panose="020B0502040204020203" pitchFamily="34" charset="0"/>
              <a:cs typeface="Segoe UI" panose="020B0502040204020203" pitchFamily="34" charset="0"/>
            </a:endParaRPr>
          </a:p>
        </p:txBody>
      </p:sp>
      <p:sp>
        <p:nvSpPr>
          <p:cNvPr id="12"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1"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July 13, 2017</a:t>
            </a:fld>
            <a:endParaRPr lang="en-US" dirty="0"/>
          </a:p>
        </p:txBody>
      </p:sp>
      <p:sp>
        <p:nvSpPr>
          <p:cNvPr id="13"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1596348695"/>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dirty="0"/>
              <a:t>Click to Enter Agenda Title</a:t>
            </a:r>
          </a:p>
        </p:txBody>
      </p:sp>
      <p:sp>
        <p:nvSpPr>
          <p:cNvPr id="3" name="Content Placeholder 2"/>
          <p:cNvSpPr>
            <a:spLocks noGrp="1"/>
          </p:cNvSpPr>
          <p:nvPr>
            <p:ph idx="1" hasCustomPrompt="1"/>
          </p:nvPr>
        </p:nvSpPr>
        <p:spPr>
          <a:xfrm>
            <a:off x="915305" y="1600200"/>
            <a:ext cx="4114800" cy="4418635"/>
          </a:xfrm>
        </p:spPr>
        <p:txBody>
          <a:bodyPr>
            <a:noAutofit/>
          </a:bodyPr>
          <a:lstStyle>
            <a:lvl1pPr marL="346075" indent="-346075">
              <a:spcBef>
                <a:spcPts val="1600"/>
              </a:spcBef>
              <a:spcAft>
                <a:spcPts val="800"/>
              </a:spcAft>
              <a:buFont typeface="Wingdings" panose="05000000000000000000" pitchFamily="2" charset="2"/>
              <a:buChar char="§"/>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dirty="0"/>
              <a:t>Agenda Items</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Content Placeholder 2"/>
          <p:cNvSpPr>
            <a:spLocks noGrp="1"/>
          </p:cNvSpPr>
          <p:nvPr>
            <p:ph idx="13" hasCustomPrompt="1"/>
          </p:nvPr>
        </p:nvSpPr>
        <p:spPr>
          <a:xfrm>
            <a:off x="5744165" y="1600201"/>
            <a:ext cx="4114800" cy="4418634"/>
          </a:xfrm>
        </p:spPr>
        <p:txBody>
          <a:bodyPr>
            <a:noAutofit/>
          </a:bodyPr>
          <a:lstStyle>
            <a:lvl1pPr marL="346075" indent="-346075">
              <a:spcBef>
                <a:spcPts val="1600"/>
              </a:spcBef>
              <a:spcAft>
                <a:spcPts val="800"/>
              </a:spcAft>
              <a:buFont typeface="Wingdings" panose="05000000000000000000" pitchFamily="2" charset="2"/>
              <a:buChar char="§"/>
              <a:tabLst/>
              <a:defRPr sz="2400">
                <a:solidFill>
                  <a:schemeClr val="tx1"/>
                </a:solidFill>
              </a:defRPr>
            </a:lvl1pPr>
            <a:lvl2pPr marL="571500" indent="-261938">
              <a:spcBef>
                <a:spcPts val="0"/>
              </a:spcBef>
              <a:spcAft>
                <a:spcPts val="800"/>
              </a:spcAft>
              <a:defRPr sz="20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dirty="0"/>
              <a:t>Agenda Items</a:t>
            </a:r>
          </a:p>
        </p:txBody>
      </p:sp>
      <p:sp>
        <p:nvSpPr>
          <p:cNvPr id="12" name="TextBox 11"/>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Agenda</a:t>
            </a:r>
          </a:p>
          <a:p>
            <a:pPr algn="r"/>
            <a:r>
              <a:rPr lang="en-US" sz="1200" dirty="0">
                <a:solidFill>
                  <a:schemeClr val="tx2"/>
                </a:solidFill>
                <a:latin typeface="Segoe UI" panose="020B0502040204020203" pitchFamily="34" charset="0"/>
                <a:cs typeface="Segoe UI" panose="020B0502040204020203" pitchFamily="34" charset="0"/>
              </a:rPr>
              <a:t>Two-column</a:t>
            </a:r>
            <a:r>
              <a:rPr lang="en-US" sz="1200" baseline="0" dirty="0">
                <a:solidFill>
                  <a:schemeClr val="tx2"/>
                </a:solidFill>
                <a:latin typeface="Segoe UI" panose="020B0502040204020203" pitchFamily="34" charset="0"/>
                <a:cs typeface="Segoe UI" panose="020B0502040204020203" pitchFamily="34" charset="0"/>
              </a:rPr>
              <a:t> layout, to be used with any number of items.</a:t>
            </a:r>
            <a:endParaRPr lang="en-US" sz="1200" dirty="0">
              <a:solidFill>
                <a:schemeClr val="tx2"/>
              </a:solidFill>
              <a:latin typeface="Segoe UI" panose="020B0502040204020203" pitchFamily="34" charset="0"/>
              <a:cs typeface="Segoe UI" panose="020B0502040204020203" pitchFamily="34" charset="0"/>
            </a:endParaRPr>
          </a:p>
        </p:txBody>
      </p:sp>
      <p:sp>
        <p:nvSpPr>
          <p:cNvPr id="15"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3"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July 13, 2017</a:t>
            </a:fld>
            <a:endParaRPr lang="en-US" dirty="0"/>
          </a:p>
        </p:txBody>
      </p:sp>
      <p:sp>
        <p:nvSpPr>
          <p:cNvPr id="14"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1898619046"/>
      </p:ext>
    </p:extLst>
  </p:cSld>
  <p:clrMapOvr>
    <a:masterClrMapping/>
  </p:clrMapOvr>
  <p:hf hdr="0"/>
  <p:extLst mod="1">
    <p:ext uri="{DCECCB84-F9BA-43D5-87BE-67443E8EF086}">
      <p15:sldGuideLst xmlns:p15="http://schemas.microsoft.com/office/powerpoint/2012/main">
        <p15:guide id="1" orient="horz" pos="1008" userDrawn="1">
          <p15:clr>
            <a:srgbClr val="FBAE40"/>
          </p15:clr>
        </p15:guide>
        <p15:guide id="2" pos="3840">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15305" y="2431604"/>
            <a:ext cx="4808487"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Edit Master text styles</a:t>
            </a:r>
          </a:p>
          <a:p>
            <a:pPr lvl="1"/>
            <a:r>
              <a:rPr lang="en-US"/>
              <a:t>Second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 Placeholder 8"/>
          <p:cNvSpPr>
            <a:spLocks noGrp="1"/>
          </p:cNvSpPr>
          <p:nvPr>
            <p:ph type="body" sz="quarter" idx="15" hasCustomPrompt="1"/>
          </p:nvPr>
        </p:nvSpPr>
        <p:spPr>
          <a:xfrm>
            <a:off x="910984" y="1859069"/>
            <a:ext cx="4812808"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0" name="Content Placeholder 2"/>
          <p:cNvSpPr>
            <a:spLocks noGrp="1"/>
          </p:cNvSpPr>
          <p:nvPr>
            <p:ph idx="16"/>
          </p:nvPr>
        </p:nvSpPr>
        <p:spPr>
          <a:xfrm>
            <a:off x="6482721" y="2431603"/>
            <a:ext cx="4808487"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Edit Master text styles</a:t>
            </a:r>
          </a:p>
          <a:p>
            <a:pPr lvl="1"/>
            <a:r>
              <a:rPr lang="en-US"/>
              <a:t>Second level</a:t>
            </a:r>
          </a:p>
        </p:txBody>
      </p:sp>
      <p:sp>
        <p:nvSpPr>
          <p:cNvPr id="11" name="Text Placeholder 8"/>
          <p:cNvSpPr>
            <a:spLocks noGrp="1"/>
          </p:cNvSpPr>
          <p:nvPr>
            <p:ph type="body" sz="quarter" idx="17" hasCustomPrompt="1"/>
          </p:nvPr>
        </p:nvSpPr>
        <p:spPr>
          <a:xfrm>
            <a:off x="6478400" y="1859068"/>
            <a:ext cx="4812808"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4" name="TextBox 13"/>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Two-Column Content</a:t>
            </a:r>
          </a:p>
          <a:p>
            <a:pPr algn="r"/>
            <a:r>
              <a:rPr lang="en-US" sz="1200" dirty="0">
                <a:solidFill>
                  <a:schemeClr val="tx2"/>
                </a:solidFill>
                <a:latin typeface="Segoe UI" panose="020B0502040204020203" pitchFamily="34" charset="0"/>
                <a:cs typeface="Segoe UI" panose="020B0502040204020203" pitchFamily="34" charset="0"/>
              </a:rPr>
              <a:t>With optional column headings.</a:t>
            </a:r>
          </a:p>
        </p:txBody>
      </p:sp>
      <p:sp>
        <p:nvSpPr>
          <p:cNvPr id="1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18"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July 13, 2017</a:t>
            </a:fld>
            <a:endParaRPr lang="en-US" dirty="0"/>
          </a:p>
        </p:txBody>
      </p:sp>
      <p:sp>
        <p:nvSpPr>
          <p:cNvPr id="20"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2956528988"/>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hree-Column Content">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932313"/>
          </a:xfrm>
        </p:spPr>
        <p:txBody>
          <a:bodyPr bIns="45720" anchor="b">
            <a:normAutofit/>
          </a:bodyPr>
          <a:lst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a:lstStyle>
          <a:p>
            <a:r>
              <a:rPr lang="en-US"/>
              <a:t>Click to edit Master title style</a:t>
            </a:r>
            <a:endParaRPr lang="en-US" dirty="0"/>
          </a:p>
        </p:txBody>
      </p:sp>
      <p:sp>
        <p:nvSpPr>
          <p:cNvPr id="3" name="Content Placeholder 2"/>
          <p:cNvSpPr>
            <a:spLocks noGrp="1"/>
          </p:cNvSpPr>
          <p:nvPr>
            <p:ph idx="1"/>
          </p:nvPr>
        </p:nvSpPr>
        <p:spPr>
          <a:xfrm>
            <a:off x="915305" y="2431604"/>
            <a:ext cx="3200400" cy="3587231"/>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Edit Master text styles</a:t>
            </a:r>
          </a:p>
          <a:p>
            <a:pPr lvl="1"/>
            <a:r>
              <a:rPr lang="en-US"/>
              <a:t>Second level</a:t>
            </a:r>
          </a:p>
        </p:txBody>
      </p:sp>
      <p:sp>
        <p:nvSpPr>
          <p:cNvPr id="5" name="Text Placeholder 18"/>
          <p:cNvSpPr>
            <a:spLocks noGrp="1"/>
          </p:cNvSpPr>
          <p:nvPr>
            <p:ph type="body" sz="quarter" idx="11" hasCustomPrompt="1"/>
          </p:nvPr>
        </p:nvSpPr>
        <p:spPr>
          <a:xfrm>
            <a:off x="915305" y="871696"/>
            <a:ext cx="10375903" cy="597900"/>
          </a:xfrm>
        </p:spPr>
        <p:txBody>
          <a:bodyPr tIns="45720">
            <a:noAutofit/>
          </a:bodyPr>
          <a:lstStyle>
            <a:lvl1pPr marL="0" indent="0" algn="l" defTabSz="1219110" rtl="0" eaLnBrk="1" latinLnBrk="0" hangingPunct="1">
              <a:buNone/>
              <a:defRPr lang="en-US" sz="2000" b="0" kern="1200" cap="all" baseline="0" dirty="0">
                <a:solidFill>
                  <a:schemeClr val="tx1"/>
                </a:solidFill>
                <a:latin typeface="Segoe UI" panose="020B0502040204020203" pitchFamily="34" charset="0"/>
                <a:ea typeface="+mn-ea"/>
                <a:cs typeface="Segoe UI" panose="020B0502040204020203" pitchFamily="34" charset="0"/>
              </a:defRPr>
            </a:lvl1pPr>
          </a:lstStyle>
          <a:p>
            <a:pPr lvl="0"/>
            <a:r>
              <a:rPr lang="en-US" dirty="0"/>
              <a:t>SUBTITLE</a:t>
            </a:r>
          </a:p>
        </p:txBody>
      </p:sp>
      <p:sp>
        <p:nvSpPr>
          <p:cNvPr id="16" name="Slide Number Placeholder 5"/>
          <p:cNvSpPr>
            <a:spLocks noGrp="1"/>
          </p:cNvSpPr>
          <p:nvPr>
            <p:ph type="sldNum" sz="quarter" idx="4"/>
          </p:nvPr>
        </p:nvSpPr>
        <p:spPr>
          <a:xfrm>
            <a:off x="910984" y="6363151"/>
            <a:ext cx="274320" cy="228600"/>
          </a:xfrm>
          <a:prstGeom prst="rect">
            <a:avLst/>
          </a:prstGeom>
          <a:noFill/>
        </p:spPr>
        <p:txBody>
          <a:bodyPr/>
          <a:lstStyle>
            <a:lvl1pPr algn="ctr">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9" name="Text Placeholder 8"/>
          <p:cNvSpPr>
            <a:spLocks noGrp="1"/>
          </p:cNvSpPr>
          <p:nvPr>
            <p:ph type="body" sz="quarter" idx="15" hasCustomPrompt="1"/>
          </p:nvPr>
        </p:nvSpPr>
        <p:spPr>
          <a:xfrm>
            <a:off x="910984"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0" name="Content Placeholder 2"/>
          <p:cNvSpPr>
            <a:spLocks noGrp="1"/>
          </p:cNvSpPr>
          <p:nvPr>
            <p:ph idx="16"/>
          </p:nvPr>
        </p:nvSpPr>
        <p:spPr>
          <a:xfrm>
            <a:off x="4503056" y="2421211"/>
            <a:ext cx="3200400" cy="3597624"/>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Edit Master text styles</a:t>
            </a:r>
          </a:p>
          <a:p>
            <a:pPr lvl="1"/>
            <a:r>
              <a:rPr lang="en-US"/>
              <a:t>Second level</a:t>
            </a:r>
          </a:p>
        </p:txBody>
      </p:sp>
      <p:sp>
        <p:nvSpPr>
          <p:cNvPr id="11" name="Text Placeholder 8"/>
          <p:cNvSpPr>
            <a:spLocks noGrp="1"/>
          </p:cNvSpPr>
          <p:nvPr>
            <p:ph type="body" sz="quarter" idx="17" hasCustomPrompt="1"/>
          </p:nvPr>
        </p:nvSpPr>
        <p:spPr>
          <a:xfrm>
            <a:off x="4500896"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2" name="Text Placeholder 8"/>
          <p:cNvSpPr>
            <a:spLocks noGrp="1"/>
          </p:cNvSpPr>
          <p:nvPr>
            <p:ph type="body" sz="quarter" idx="18" hasCustomPrompt="1"/>
          </p:nvPr>
        </p:nvSpPr>
        <p:spPr>
          <a:xfrm>
            <a:off x="8090808" y="1848674"/>
            <a:ext cx="3200400" cy="572536"/>
          </a:xfrm>
          <a:solidFill>
            <a:schemeClr val="accent1"/>
          </a:solidFill>
        </p:spPr>
        <p:txBody>
          <a:bodyPr lIns="137160" rIns="137160" anchor="ctr" anchorCtr="0"/>
          <a:lstStyle>
            <a:lvl1pPr marL="0" indent="0" algn="ctr">
              <a:buNone/>
              <a:defRPr b="1" baseline="0">
                <a:solidFill>
                  <a:schemeClr val="bg1"/>
                </a:solidFill>
              </a:defRPr>
            </a:lvl1pPr>
          </a:lstStyle>
          <a:p>
            <a:r>
              <a:rPr lang="en-US" dirty="0"/>
              <a:t>Column Heading</a:t>
            </a:r>
          </a:p>
        </p:txBody>
      </p:sp>
      <p:sp>
        <p:nvSpPr>
          <p:cNvPr id="13" name="Content Placeholder 2"/>
          <p:cNvSpPr>
            <a:spLocks noGrp="1"/>
          </p:cNvSpPr>
          <p:nvPr>
            <p:ph idx="19"/>
          </p:nvPr>
        </p:nvSpPr>
        <p:spPr>
          <a:xfrm>
            <a:off x="8090808" y="2431604"/>
            <a:ext cx="3200400" cy="3576837"/>
          </a:xfrm>
        </p:spPr>
        <p:txBody>
          <a:bodyPr lIns="137160" tIns="228600">
            <a:noAutofit/>
          </a:bodyPr>
          <a:lstStyle>
            <a:lvl1pPr marL="228600" indent="-228600">
              <a:spcBef>
                <a:spcPts val="1600"/>
              </a:spcBef>
              <a:spcAft>
                <a:spcPts val="0"/>
              </a:spcAft>
              <a:tabLst/>
              <a:defRPr sz="2000">
                <a:solidFill>
                  <a:schemeClr val="tx1"/>
                </a:solidFill>
              </a:defRPr>
            </a:lvl1pPr>
            <a:lvl2pPr marL="571500" indent="-261938">
              <a:spcBef>
                <a:spcPts val="0"/>
              </a:spcBef>
              <a:spcAft>
                <a:spcPts val="200"/>
              </a:spcAft>
              <a:defRPr sz="1800">
                <a:solidFill>
                  <a:schemeClr val="tx1"/>
                </a:solidFill>
              </a:defRPr>
            </a:lvl2pPr>
            <a:lvl3pPr marL="800100" indent="-228600">
              <a:spcBef>
                <a:spcPts val="0"/>
              </a:spcBef>
              <a:spcAft>
                <a:spcPts val="800"/>
              </a:spcAft>
              <a:defRPr sz="1800">
                <a:solidFill>
                  <a:schemeClr val="tx1"/>
                </a:solidFill>
              </a:defRPr>
            </a:lvl3pPr>
            <a:lvl4pPr>
              <a:spcBef>
                <a:spcPts val="0"/>
              </a:spcBef>
              <a:spcAft>
                <a:spcPts val="800"/>
              </a:spcAft>
              <a:buClr>
                <a:schemeClr val="accent1"/>
              </a:buClr>
              <a:defRPr sz="1800">
                <a:solidFill>
                  <a:schemeClr val="tx1"/>
                </a:solidFill>
              </a:defRPr>
            </a:lvl4pPr>
            <a:lvl5pPr>
              <a:spcBef>
                <a:spcPts val="0"/>
              </a:spcBef>
              <a:spcAft>
                <a:spcPts val="800"/>
              </a:spcAft>
              <a:buClr>
                <a:schemeClr val="accent1"/>
              </a:buClr>
              <a:defRPr sz="1800">
                <a:solidFill>
                  <a:schemeClr val="tx1"/>
                </a:solidFill>
              </a:defRPr>
            </a:lvl5pPr>
          </a:lstStyle>
          <a:p>
            <a:pPr lvl="0"/>
            <a:r>
              <a:rPr lang="en-US"/>
              <a:t>Edit Master text styles</a:t>
            </a:r>
          </a:p>
          <a:p>
            <a:pPr lvl="1"/>
            <a:r>
              <a:rPr lang="en-US"/>
              <a:t>Second level</a:t>
            </a:r>
          </a:p>
        </p:txBody>
      </p:sp>
      <p:sp>
        <p:nvSpPr>
          <p:cNvPr id="18" name="TextBox 17"/>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Three-Column Content</a:t>
            </a:r>
          </a:p>
          <a:p>
            <a:pPr algn="r"/>
            <a:r>
              <a:rPr lang="en-US" sz="1200" dirty="0">
                <a:solidFill>
                  <a:schemeClr val="tx2"/>
                </a:solidFill>
                <a:latin typeface="Segoe UI" panose="020B0502040204020203" pitchFamily="34" charset="0"/>
                <a:cs typeface="Segoe UI" panose="020B0502040204020203" pitchFamily="34" charset="0"/>
              </a:rPr>
              <a:t>With optional column headings.</a:t>
            </a:r>
          </a:p>
        </p:txBody>
      </p:sp>
      <p:sp>
        <p:nvSpPr>
          <p:cNvPr id="21"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20" name="Date Placeholder 3"/>
          <p:cNvSpPr>
            <a:spLocks noGrp="1"/>
          </p:cNvSpPr>
          <p:nvPr>
            <p:ph type="dt" sz="half" idx="2"/>
          </p:nvPr>
        </p:nvSpPr>
        <p:spPr>
          <a:xfrm>
            <a:off x="3287395" y="6363151"/>
            <a:ext cx="1348740" cy="228600"/>
          </a:xfrm>
          <a:prstGeom prst="rect">
            <a:avLst/>
          </a:prstGeom>
        </p:spPr>
        <p:txBody>
          <a:bodyPr lIns="0" tIns="0" rIns="0" bIns="0"/>
          <a:lstStyle>
            <a:lvl1pPr algn="ctr">
              <a:defRPr lang="en-US" sz="1100" kern="1200" smtClean="0">
                <a:solidFill>
                  <a:schemeClr val="tx1"/>
                </a:solidFill>
                <a:latin typeface="Segoe UI" panose="020B0502040204020203" pitchFamily="34" charset="0"/>
                <a:ea typeface="+mn-ea"/>
                <a:cs typeface="Segoe UI" panose="020B0502040204020203" pitchFamily="34" charset="0"/>
              </a:defRPr>
            </a:lvl1pPr>
          </a:lstStyle>
          <a:p>
            <a:fld id="{DD0B5AFB-117C-46EA-B643-5FA810A8A3CB}" type="datetime4">
              <a:rPr lang="en-US" smtClean="0"/>
              <a:pPr/>
              <a:t>July 13, 2017</a:t>
            </a:fld>
            <a:endParaRPr lang="en-US" dirty="0"/>
          </a:p>
        </p:txBody>
      </p:sp>
      <p:sp>
        <p:nvSpPr>
          <p:cNvPr id="22" name="Footer Placeholder 3"/>
          <p:cNvSpPr>
            <a:spLocks noGrp="1"/>
          </p:cNvSpPr>
          <p:nvPr>
            <p:ph type="ftr" sz="quarter" idx="12"/>
          </p:nvPr>
        </p:nvSpPr>
        <p:spPr>
          <a:xfrm>
            <a:off x="4637884" y="6363151"/>
            <a:ext cx="1397000" cy="228600"/>
          </a:xfrm>
          <a:prstGeom prst="rect">
            <a:avLst/>
          </a:prstGeom>
        </p:spPr>
        <p:txBody>
          <a:bodyPr lIns="0" tIns="0" rIns="0" bIns="0" anchor="ctr" anchorCtr="0"/>
          <a:lstStyle>
            <a:lvl1pPr>
              <a:defRPr sz="1100">
                <a:latin typeface="Segoe UI" panose="020B0502040204020203" pitchFamily="34" charset="0"/>
                <a:cs typeface="Segoe UI" panose="020B0502040204020203" pitchFamily="34" charset="0"/>
              </a:defRPr>
            </a:lvl1pPr>
          </a:lstStyle>
          <a:p>
            <a:r>
              <a:rPr lang="en-US" dirty="0"/>
              <a:t>|  Micron Confidential</a:t>
            </a:r>
          </a:p>
        </p:txBody>
      </p:sp>
    </p:spTree>
    <p:extLst>
      <p:ext uri="{BB962C8B-B14F-4D97-AF65-F5344CB8AC3E}">
        <p14:creationId xmlns:p14="http://schemas.microsoft.com/office/powerpoint/2010/main" val="3475664230"/>
      </p:ext>
    </p:extLst>
  </p:cSld>
  <p:clrMapOvr>
    <a:masterClrMapping/>
  </p:clrMapOvr>
  <p:hf hdr="0"/>
  <p:extLst mod="1">
    <p:ext uri="{DCECCB84-F9BA-43D5-87BE-67443E8EF086}">
      <p15:sldGuideLst xmlns:p15="http://schemas.microsoft.com/office/powerpoint/2012/main">
        <p15:guide id="1" orient="horz" pos="4112">
          <p15:clr>
            <a:srgbClr val="FBAE40"/>
          </p15:clr>
        </p15:guide>
        <p15:guide id="2" pos="384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Full Photo with Left Text">
    <p:bg>
      <p:bgPr>
        <a:solidFill>
          <a:schemeClr val="accent1"/>
        </a:solidFill>
        <a:effectLst/>
      </p:bgPr>
    </p:bg>
    <p:spTree>
      <p:nvGrpSpPr>
        <p:cNvPr id="1" name=""/>
        <p:cNvGrpSpPr/>
        <p:nvPr/>
      </p:nvGrpSpPr>
      <p:grpSpPr>
        <a:xfrm>
          <a:off x="0" y="0"/>
          <a:ext cx="0" cy="0"/>
          <a:chOff x="0" y="0"/>
          <a:chExt cx="0" cy="0"/>
        </a:xfrm>
      </p:grpSpPr>
      <p:sp>
        <p:nvSpPr>
          <p:cNvPr id="3" name="Text Placeholder 2"/>
          <p:cNvSpPr>
            <a:spLocks noGrp="1"/>
          </p:cNvSpPr>
          <p:nvPr>
            <p:ph type="body" sz="quarter" idx="10" hasCustomPrompt="1"/>
          </p:nvPr>
        </p:nvSpPr>
        <p:spPr>
          <a:xfrm>
            <a:off x="0" y="0"/>
            <a:ext cx="7010400" cy="6858000"/>
          </a:xfrm>
          <a:gradFill>
            <a:gsLst>
              <a:gs pos="20000">
                <a:schemeClr val="tx2"/>
              </a:gs>
              <a:gs pos="100000">
                <a:schemeClr val="tx2">
                  <a:alpha val="0"/>
                </a:schemeClr>
              </a:gs>
            </a:gsLst>
            <a:lin ang="0" scaled="0"/>
          </a:gradFill>
        </p:spPr>
        <p:txBody>
          <a:bodyPr lIns="914400" tIns="914400"/>
          <a:lstStyle>
            <a:lvl1pPr marL="0" indent="0">
              <a:spcBef>
                <a:spcPts val="2400"/>
              </a:spcBef>
              <a:spcAft>
                <a:spcPts val="0"/>
              </a:spcAft>
              <a:buNone/>
              <a:defRPr b="1">
                <a:solidFill>
                  <a:schemeClr val="bg1"/>
                </a:solidFill>
              </a:defRPr>
            </a:lvl1pPr>
          </a:lstStyle>
          <a:p>
            <a:pPr lvl="0"/>
            <a:r>
              <a:rPr lang="en-US" dirty="0"/>
              <a:t>Simple text over photo</a:t>
            </a:r>
          </a:p>
        </p:txBody>
      </p:sp>
      <p:sp>
        <p:nvSpPr>
          <p:cNvPr id="6" name="TextBox 5"/>
          <p:cNvSpPr txBox="1"/>
          <p:nvPr userDrawn="1"/>
        </p:nvSpPr>
        <p:spPr>
          <a:xfrm>
            <a:off x="-1635760" y="6119337"/>
            <a:ext cx="1399820" cy="738664"/>
          </a:xfrm>
          <a:prstGeom prst="rect">
            <a:avLst/>
          </a:prstGeom>
          <a:noFill/>
        </p:spPr>
        <p:txBody>
          <a:bodyPr wrap="square" lIns="0" tIns="0" rIns="0" bIns="0" rtlCol="0" anchor="b" anchorCtr="0">
            <a:spAutoFit/>
          </a:bodyPr>
          <a:lstStyle/>
          <a:p>
            <a:pPr algn="r"/>
            <a:r>
              <a:rPr lang="en-US" sz="1200" b="1" dirty="0">
                <a:solidFill>
                  <a:schemeClr val="tx2"/>
                </a:solidFill>
                <a:latin typeface="Segoe UI" panose="020B0502040204020203" pitchFamily="34" charset="0"/>
                <a:cs typeface="Segoe UI" panose="020B0502040204020203" pitchFamily="34" charset="0"/>
              </a:rPr>
              <a:t>Full Photo </a:t>
            </a:r>
            <a:br>
              <a:rPr lang="en-US" sz="1200" b="1" dirty="0">
                <a:solidFill>
                  <a:schemeClr val="tx2"/>
                </a:solidFill>
                <a:latin typeface="Segoe UI" panose="020B0502040204020203" pitchFamily="34" charset="0"/>
                <a:cs typeface="Segoe UI" panose="020B0502040204020203" pitchFamily="34" charset="0"/>
              </a:rPr>
            </a:br>
            <a:r>
              <a:rPr lang="en-US" sz="1200" b="1" dirty="0">
                <a:solidFill>
                  <a:schemeClr val="tx2"/>
                </a:solidFill>
                <a:latin typeface="Segoe UI" panose="020B0502040204020203" pitchFamily="34" charset="0"/>
                <a:cs typeface="Segoe UI" panose="020B0502040204020203" pitchFamily="34" charset="0"/>
              </a:rPr>
              <a:t>with Left Text</a:t>
            </a:r>
          </a:p>
          <a:p>
            <a:pPr algn="r"/>
            <a:r>
              <a:rPr lang="en-US" sz="1200" dirty="0">
                <a:solidFill>
                  <a:schemeClr val="tx2"/>
                </a:solidFill>
                <a:latin typeface="Segoe UI" panose="020B0502040204020203" pitchFamily="34" charset="0"/>
                <a:cs typeface="Segoe UI" panose="020B0502040204020203" pitchFamily="34" charset="0"/>
              </a:rPr>
              <a:t>For integrating text and photos.</a:t>
            </a:r>
          </a:p>
        </p:txBody>
      </p:sp>
      <p:sp>
        <p:nvSpPr>
          <p:cNvPr id="9" name="Text Placeholder 8"/>
          <p:cNvSpPr>
            <a:spLocks noGrp="1"/>
          </p:cNvSpPr>
          <p:nvPr>
            <p:ph type="body" sz="quarter" idx="14" hasCustomPrompt="1"/>
          </p:nvPr>
        </p:nvSpPr>
        <p:spPr>
          <a:xfrm>
            <a:off x="-1676400" y="1"/>
            <a:ext cx="1439862" cy="2777923"/>
          </a:xfrm>
        </p:spPr>
        <p:txBody>
          <a:bodyPr>
            <a:noAutofit/>
          </a:bodyPr>
          <a:lstStyle>
            <a:lvl1pPr marL="0" indent="0">
              <a:buNone/>
              <a:defRPr sz="1100" b="1">
                <a:solidFill>
                  <a:schemeClr val="accent1"/>
                </a:solidFill>
              </a:defRPr>
            </a:lvl1pPr>
            <a:lvl2pPr marL="231775" indent="-231775" algn="l">
              <a:buFont typeface="+mj-lt"/>
              <a:buAutoNum type="arabicPeriod"/>
              <a:defRPr sz="1100">
                <a:solidFill>
                  <a:schemeClr val="accent1"/>
                </a:solidFill>
              </a:defRPr>
            </a:lvl2pPr>
          </a:lstStyle>
          <a:p>
            <a:pPr lvl="0"/>
            <a:r>
              <a:rPr lang="en-US" dirty="0"/>
              <a:t>Slide Notes</a:t>
            </a:r>
          </a:p>
          <a:p>
            <a:pPr lvl="1"/>
            <a:r>
              <a:rPr lang="en-US" dirty="0"/>
              <a:t>Numbered steps</a:t>
            </a:r>
          </a:p>
        </p:txBody>
      </p:sp>
      <p:sp>
        <p:nvSpPr>
          <p:cNvPr id="5" name="Date Placeholder 3"/>
          <p:cNvSpPr>
            <a:spLocks noGrp="1"/>
          </p:cNvSpPr>
          <p:nvPr>
            <p:ph type="dt" sz="half" idx="2"/>
          </p:nvPr>
        </p:nvSpPr>
        <p:spPr>
          <a:xfrm>
            <a:off x="12585457" y="5853279"/>
            <a:ext cx="274320" cy="228600"/>
          </a:xfrm>
          <a:prstGeom prst="rect">
            <a:avLst/>
          </a:prstGeom>
        </p:spPr>
        <p:txBody>
          <a:bodyPr lIns="0" tIns="0" rIns="0" bIns="0"/>
          <a:lstStyle>
            <a:lvl1pPr>
              <a:defRPr lang="en-US" sz="100" kern="1200" smtClean="0">
                <a:solidFill>
                  <a:schemeClr val="tx1"/>
                </a:solidFill>
                <a:latin typeface="Segoe UI" panose="020B0502040204020203" pitchFamily="34" charset="0"/>
                <a:ea typeface="+mn-ea"/>
                <a:cs typeface="Segoe UI" panose="020B0502040204020203" pitchFamily="34" charset="0"/>
              </a:defRPr>
            </a:lvl1pPr>
          </a:lstStyle>
          <a:p>
            <a:r>
              <a:rPr lang="en-US"/>
              <a:t>|  </a:t>
            </a:r>
            <a:fld id="{F55C824C-5440-421F-B1ED-9166A1D48D51}" type="datetime4">
              <a:rPr lang="en-US" smtClean="0"/>
              <a:pPr/>
              <a:t>July 13, 2017</a:t>
            </a:fld>
            <a:endParaRPr dirty="0"/>
          </a:p>
        </p:txBody>
      </p:sp>
      <p:sp>
        <p:nvSpPr>
          <p:cNvPr id="7" name="Slide Number Placeholder 5"/>
          <p:cNvSpPr>
            <a:spLocks noGrp="1"/>
          </p:cNvSpPr>
          <p:nvPr>
            <p:ph type="sldNum" sz="quarter" idx="4"/>
          </p:nvPr>
        </p:nvSpPr>
        <p:spPr>
          <a:xfrm>
            <a:off x="12585457" y="6629400"/>
            <a:ext cx="274320" cy="228600"/>
          </a:xfrm>
          <a:prstGeom prst="rect">
            <a:avLst/>
          </a:prstGeom>
          <a:noFill/>
        </p:spPr>
        <p:txBody>
          <a:bodyPr/>
          <a:lstStyle>
            <a:lvl1pPr algn="ctr">
              <a:defRPr lang="en-US" sz="100" b="1" kern="1200" smtClean="0">
                <a:solidFill>
                  <a:schemeClr val="tx1"/>
                </a:solidFill>
                <a:latin typeface="Segoe UI" panose="020B0502040204020203" pitchFamily="34" charset="0"/>
                <a:ea typeface="+mn-ea"/>
                <a:cs typeface="Segoe UI" panose="020B0502040204020203" pitchFamily="34" charset="0"/>
              </a:defRPr>
            </a:lvl1pPr>
          </a:lstStyle>
          <a:p>
            <a:pPr algn="l"/>
            <a:fld id="{0D904593-1668-4B95-BA96-EF3EF43EDF4E}" type="slidenum">
              <a:rPr lang="en-US" smtClean="0"/>
              <a:pPr algn="l"/>
              <a:t>‹#›</a:t>
            </a:fld>
            <a:endParaRPr lang="en-US" dirty="0"/>
          </a:p>
        </p:txBody>
      </p:sp>
      <p:sp>
        <p:nvSpPr>
          <p:cNvPr id="8" name="Footer Placeholder 3"/>
          <p:cNvSpPr>
            <a:spLocks noGrp="1"/>
          </p:cNvSpPr>
          <p:nvPr>
            <p:ph type="ftr" sz="quarter" idx="15"/>
          </p:nvPr>
        </p:nvSpPr>
        <p:spPr>
          <a:xfrm>
            <a:off x="12585457" y="6210300"/>
            <a:ext cx="274320" cy="228600"/>
          </a:xfrm>
          <a:prstGeom prst="rect">
            <a:avLst/>
          </a:prstGeom>
        </p:spPr>
        <p:txBody>
          <a:bodyPr lIns="0" tIns="0" rIns="0" bIns="0" anchor="ctr" anchorCtr="0"/>
          <a:lstStyle>
            <a:lvl1pPr>
              <a:defRPr sz="100">
                <a:latin typeface="Segoe UI" panose="020B0502040204020203" pitchFamily="34" charset="0"/>
                <a:cs typeface="Segoe UI" panose="020B0502040204020203" pitchFamily="34" charset="0"/>
              </a:defRPr>
            </a:lvl1pPr>
          </a:lstStyle>
          <a:p>
            <a:r>
              <a:rPr lang="en-US"/>
              <a:t>|  Micron Confidential</a:t>
            </a:r>
            <a:endParaRPr lang="en-US" dirty="0"/>
          </a:p>
        </p:txBody>
      </p:sp>
    </p:spTree>
    <p:extLst>
      <p:ext uri="{BB962C8B-B14F-4D97-AF65-F5344CB8AC3E}">
        <p14:creationId xmlns:p14="http://schemas.microsoft.com/office/powerpoint/2010/main" val="20477383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18" Type="http://schemas.openxmlformats.org/officeDocument/2006/relationships/slideLayout" Target="../slideLayouts/slideLayout33.xml"/><Relationship Id="rId3" Type="http://schemas.openxmlformats.org/officeDocument/2006/relationships/slideLayout" Target="../slideLayouts/slideLayout18.xml"/><Relationship Id="rId21" Type="http://schemas.openxmlformats.org/officeDocument/2006/relationships/image" Target="../media/image2.jpeg"/><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slideLayout" Target="../slideLayouts/slideLayout32.xml"/><Relationship Id="rId2" Type="http://schemas.openxmlformats.org/officeDocument/2006/relationships/slideLayout" Target="../slideLayouts/slideLayout17.xml"/><Relationship Id="rId16" Type="http://schemas.openxmlformats.org/officeDocument/2006/relationships/slideLayout" Target="../slideLayouts/slideLayout31.xml"/><Relationship Id="rId20" Type="http://schemas.openxmlformats.org/officeDocument/2006/relationships/theme" Target="../theme/theme2.xml"/><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slideLayout" Target="../slideLayouts/slideLayout30.xml"/><Relationship Id="rId10" Type="http://schemas.openxmlformats.org/officeDocument/2006/relationships/slideLayout" Target="../slideLayouts/slideLayout25.xml"/><Relationship Id="rId19" Type="http://schemas.openxmlformats.org/officeDocument/2006/relationships/slideLayout" Target="../slideLayouts/slideLayout34.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 Id="rId22"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0"/>
            <a:ext cx="10363200" cy="842773"/>
          </a:xfrm>
          <a:prstGeom prst="rect">
            <a:avLst/>
          </a:prstGeom>
        </p:spPr>
        <p:txBody>
          <a:bodyPr vert="horz" lIns="0" tIns="0" rIns="0" bIns="0" rtlCol="0" anchor="b">
            <a:normAutofit/>
          </a:bodyPr>
          <a:lstStyle/>
          <a:p>
            <a:r>
              <a:rPr lang="en-US"/>
              <a:t>Click to edit Master title style</a:t>
            </a:r>
            <a:endParaRPr lang="en-US" dirty="0"/>
          </a:p>
        </p:txBody>
      </p:sp>
      <p:sp>
        <p:nvSpPr>
          <p:cNvPr id="3" name="Text Placeholder 2"/>
          <p:cNvSpPr>
            <a:spLocks noGrp="1"/>
          </p:cNvSpPr>
          <p:nvPr>
            <p:ph type="body" idx="1"/>
          </p:nvPr>
        </p:nvSpPr>
        <p:spPr>
          <a:xfrm>
            <a:off x="914400" y="1753932"/>
            <a:ext cx="10363200" cy="4372232"/>
          </a:xfrm>
          <a:prstGeom prst="rect">
            <a:avLst/>
          </a:prstGeom>
        </p:spPr>
        <p:txBody>
          <a:bodyPr vert="horz" lIns="0" tIns="0" rIns="0" bIns="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pic>
        <p:nvPicPr>
          <p:cNvPr id="1026" name="Picture 2"/>
          <p:cNvPicPr>
            <a:picLocks noChangeAspect="1" noChangeArrowheads="1"/>
          </p:cNvPicPr>
          <p:nvPr/>
        </p:nvPicPr>
        <p:blipFill>
          <a:blip r:embed="rId17" cstate="email">
            <a:extLst>
              <a:ext uri="{28A0092B-C50C-407E-A947-70E740481C1C}">
                <a14:useLocalDpi xmlns:a14="http://schemas.microsoft.com/office/drawing/2010/main"/>
              </a:ext>
            </a:extLst>
          </a:blip>
          <a:srcRect/>
          <a:stretch>
            <a:fillRect/>
          </a:stretch>
        </p:blipFill>
        <p:spPr bwMode="auto">
          <a:xfrm>
            <a:off x="10202560" y="6360461"/>
            <a:ext cx="1166283" cy="3179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Date Placeholder 3"/>
          <p:cNvSpPr>
            <a:spLocks noGrp="1"/>
          </p:cNvSpPr>
          <p:nvPr>
            <p:ph type="dt" sz="half" idx="2"/>
          </p:nvPr>
        </p:nvSpPr>
        <p:spPr>
          <a:xfrm>
            <a:off x="4845896" y="6363365"/>
            <a:ext cx="2635781" cy="287225"/>
          </a:xfrm>
          <a:prstGeom prst="rect">
            <a:avLst/>
          </a:prstGeom>
        </p:spPr>
        <p:txBody>
          <a:bodyPr anchor="ctr" anchorCtr="0"/>
          <a:lstStyle>
            <a:lvl1pPr>
              <a:defRPr lang="en-US" sz="1067" kern="1200" smtClean="0">
                <a:solidFill>
                  <a:schemeClr val="tx1"/>
                </a:solidFill>
                <a:latin typeface="Segoe UI" panose="020B0502040204020203" pitchFamily="34" charset="0"/>
                <a:ea typeface="+mn-ea"/>
                <a:cs typeface="Segoe UI" panose="020B0502040204020203" pitchFamily="34" charset="0"/>
              </a:defRPr>
            </a:lvl1pPr>
          </a:lstStyle>
          <a:p>
            <a:r>
              <a:rPr lang="en-US" dirty="0"/>
              <a:t>|  </a:t>
            </a:r>
            <a:fld id="{E311BC51-49BC-45F0-B90C-E6310C708CCC}" type="datetime4">
              <a:rPr lang="en-US" sz="1100" smtClean="0"/>
              <a:pPr/>
              <a:t>July 13, 2017</a:t>
            </a:fld>
            <a:endParaRPr sz="1100" dirty="0"/>
          </a:p>
        </p:txBody>
      </p:sp>
      <p:sp>
        <p:nvSpPr>
          <p:cNvPr id="16" name="Slide Number Placeholder 5"/>
          <p:cNvSpPr>
            <a:spLocks noGrp="1"/>
          </p:cNvSpPr>
          <p:nvPr>
            <p:ph type="sldNum" sz="quarter" idx="4"/>
          </p:nvPr>
        </p:nvSpPr>
        <p:spPr>
          <a:xfrm>
            <a:off x="914400" y="6363365"/>
            <a:ext cx="274320" cy="228600"/>
          </a:xfrm>
          <a:prstGeom prst="rect">
            <a:avLst/>
          </a:prstGeom>
          <a:noFill/>
          <a:ln>
            <a:noFill/>
          </a:ln>
        </p:spPr>
        <p:txBody>
          <a:bodyPr wrap="none" lIns="0" tIns="0" rIns="0" bIns="0" anchor="ctr" anchorCtr="0"/>
          <a:lstStyle>
            <a:lvl1pPr algn="l">
              <a:defRPr lang="en-US" sz="1100" b="1" kern="1200" smtClean="0">
                <a:solidFill>
                  <a:schemeClr val="tx1"/>
                </a:solidFill>
                <a:latin typeface="Segoe UI" panose="020B0502040204020203" pitchFamily="34" charset="0"/>
                <a:ea typeface="+mn-ea"/>
                <a:cs typeface="Segoe UI" panose="020B0502040204020203" pitchFamily="34" charset="0"/>
              </a:defRPr>
            </a:lvl1pPr>
          </a:lstStyle>
          <a:p>
            <a:fld id="{0D904593-1668-4B95-BA96-EF3EF43EDF4E}" type="slidenum">
              <a:rPr lang="en-US" smtClean="0"/>
              <a:pPr/>
              <a:t>‹#›</a:t>
            </a:fld>
            <a:endParaRPr lang="en-US" dirty="0"/>
          </a:p>
        </p:txBody>
      </p:sp>
      <p:grpSp>
        <p:nvGrpSpPr>
          <p:cNvPr id="20" name="Group 19"/>
          <p:cNvGrpSpPr/>
          <p:nvPr userDrawn="1"/>
        </p:nvGrpSpPr>
        <p:grpSpPr>
          <a:xfrm rot="10800000">
            <a:off x="918239" y="6260015"/>
            <a:ext cx="10375902" cy="40216"/>
            <a:chOff x="915306" y="911360"/>
            <a:chExt cx="10375902" cy="40216"/>
          </a:xfrm>
        </p:grpSpPr>
        <p:sp>
          <p:nvSpPr>
            <p:cNvPr id="21" name="Oval 20"/>
            <p:cNvSpPr>
              <a:spLocks noChangeArrowheads="1"/>
            </p:cNvSpPr>
            <p:nvPr/>
          </p:nvSpPr>
          <p:spPr bwMode="auto">
            <a:xfrm rot="10800000">
              <a:off x="11250991" y="911360"/>
              <a:ext cx="40217" cy="40216"/>
            </a:xfrm>
            <a:prstGeom prst="ellipse">
              <a:avLst/>
            </a:prstGeom>
            <a:noFill/>
            <a:ln w="9525" cap="flat">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sp>
          <p:nvSpPr>
            <p:cNvPr id="22" name="Line 7"/>
            <p:cNvSpPr>
              <a:spLocks noChangeShapeType="1"/>
            </p:cNvSpPr>
            <p:nvPr userDrawn="1"/>
          </p:nvSpPr>
          <p:spPr bwMode="auto">
            <a:xfrm rot="10800000">
              <a:off x="915306" y="932527"/>
              <a:ext cx="10335685" cy="0"/>
            </a:xfrm>
            <a:prstGeom prst="line">
              <a:avLst/>
            </a:prstGeom>
            <a:noFill/>
            <a:ln w="9525"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grpSp>
      <p:sp>
        <p:nvSpPr>
          <p:cNvPr id="11" name="TextBox 10"/>
          <p:cNvSpPr txBox="1"/>
          <p:nvPr userDrawn="1"/>
        </p:nvSpPr>
        <p:spPr>
          <a:xfrm>
            <a:off x="1188720" y="6363366"/>
            <a:ext cx="2155191" cy="228600"/>
          </a:xfrm>
          <a:prstGeom prst="rect">
            <a:avLst/>
          </a:prstGeom>
          <a:noFill/>
        </p:spPr>
        <p:txBody>
          <a:bodyPr wrap="none" lIns="0" tIns="0" rIns="0" bIns="0" rtlCol="0" anchor="ctr" anchorCtr="0">
            <a:noAutofit/>
          </a:bodyPr>
          <a:lstStyle/>
          <a:p>
            <a:r>
              <a:rPr lang="en-US" sz="1100" dirty="0">
                <a:latin typeface="Segoe UI" panose="020B0502040204020203" pitchFamily="34" charset="0"/>
                <a:cs typeface="Segoe UI" panose="020B0502040204020203" pitchFamily="34" charset="0"/>
              </a:rPr>
              <a:t>© 2016 Micron Technology,</a:t>
            </a:r>
            <a:r>
              <a:rPr lang="en-US" sz="1100" baseline="0" dirty="0">
                <a:latin typeface="Segoe UI" panose="020B0502040204020203" pitchFamily="34" charset="0"/>
                <a:cs typeface="Segoe UI" panose="020B0502040204020203" pitchFamily="34" charset="0"/>
              </a:rPr>
              <a:t> Inc.   |</a:t>
            </a:r>
            <a:endParaRPr lang="en-US" sz="1100" dirty="0"/>
          </a:p>
        </p:txBody>
      </p:sp>
      <p:grpSp>
        <p:nvGrpSpPr>
          <p:cNvPr id="28" name="Top Circuit Line (Hidden)" hidden="1"/>
          <p:cNvGrpSpPr/>
          <p:nvPr userDrawn="1"/>
        </p:nvGrpSpPr>
        <p:grpSpPr>
          <a:xfrm>
            <a:off x="915306" y="911360"/>
            <a:ext cx="10375902" cy="40216"/>
            <a:chOff x="915306" y="911360"/>
            <a:chExt cx="10375902" cy="40216"/>
          </a:xfrm>
        </p:grpSpPr>
        <p:sp>
          <p:nvSpPr>
            <p:cNvPr id="29" name="Oval 28"/>
            <p:cNvSpPr>
              <a:spLocks noChangeArrowheads="1"/>
            </p:cNvSpPr>
            <p:nvPr/>
          </p:nvSpPr>
          <p:spPr bwMode="auto">
            <a:xfrm rot="10800000">
              <a:off x="11250991" y="911360"/>
              <a:ext cx="40217" cy="40216"/>
            </a:xfrm>
            <a:prstGeom prst="ellipse">
              <a:avLst/>
            </a:prstGeom>
            <a:noFill/>
            <a:ln w="9525" cap="flat">
              <a:solidFill>
                <a:schemeClr val="accent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sp>
          <p:nvSpPr>
            <p:cNvPr id="30" name="Line 7"/>
            <p:cNvSpPr>
              <a:spLocks noChangeShapeType="1"/>
            </p:cNvSpPr>
            <p:nvPr userDrawn="1"/>
          </p:nvSpPr>
          <p:spPr bwMode="auto">
            <a:xfrm rot="10800000">
              <a:off x="915306" y="932527"/>
              <a:ext cx="10335685" cy="0"/>
            </a:xfrm>
            <a:prstGeom prst="line">
              <a:avLst/>
            </a:prstGeom>
            <a:noFill/>
            <a:ln w="9525" cap="flat">
              <a:solidFill>
                <a:schemeClr val="accent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endParaRPr lang="en-US" sz="2400">
                <a:solidFill>
                  <a:srgbClr val="58595B"/>
                </a:solidFill>
              </a:endParaRPr>
            </a:p>
          </p:txBody>
        </p:sp>
      </p:grpSp>
    </p:spTree>
    <p:extLst>
      <p:ext uri="{BB962C8B-B14F-4D97-AF65-F5344CB8AC3E}">
        <p14:creationId xmlns:p14="http://schemas.microsoft.com/office/powerpoint/2010/main" val="3402608197"/>
      </p:ext>
    </p:extLst>
  </p:cSld>
  <p:clrMap bg1="lt1" tx1="dk1" bg2="lt2" tx2="dk2" accent1="accent1" accent2="accent2" accent3="accent3" accent4="accent4" accent5="accent5" accent6="accent6" hlink="hlink" folHlink="folHlink"/>
  <p:sldLayoutIdLst>
    <p:sldLayoutId id="2147483725" r:id="rId1"/>
    <p:sldLayoutId id="2147483726" r:id="rId2"/>
    <p:sldLayoutId id="2147483660" r:id="rId3"/>
    <p:sldLayoutId id="2147483723" r:id="rId4"/>
    <p:sldLayoutId id="2147483721" r:id="rId5"/>
    <p:sldLayoutId id="2147483718" r:id="rId6"/>
    <p:sldLayoutId id="2147483719" r:id="rId7"/>
    <p:sldLayoutId id="2147483722" r:id="rId8"/>
    <p:sldLayoutId id="2147483714" r:id="rId9"/>
    <p:sldLayoutId id="2147483720" r:id="rId10"/>
    <p:sldLayoutId id="2147483686" r:id="rId11"/>
    <p:sldLayoutId id="2147483687" r:id="rId12"/>
    <p:sldLayoutId id="2147483690" r:id="rId13"/>
    <p:sldLayoutId id="2147483691" r:id="rId14"/>
    <p:sldLayoutId id="2147483727" r:id="rId15"/>
  </p:sldLayoutIdLst>
  <p:hf hdr="0"/>
  <p:txStyles>
    <p:titleStyle>
      <a:lvl1pPr algn="l" defTabSz="1219110" rtl="0" eaLnBrk="1" latinLnBrk="0" hangingPunct="1">
        <a:spcBef>
          <a:spcPct val="0"/>
        </a:spcBef>
        <a:buNone/>
        <a:defRPr lang="en-US" sz="3200" kern="1200" dirty="0">
          <a:solidFill>
            <a:schemeClr val="tx1"/>
          </a:solidFill>
          <a:latin typeface="Segoe UI Semibold" panose="020B0702040204020203" pitchFamily="34" charset="0"/>
          <a:ea typeface="+mj-ea"/>
          <a:cs typeface="Segoe UI Semibold" panose="020B0702040204020203" pitchFamily="34" charset="0"/>
        </a:defRPr>
      </a:lvl1pPr>
    </p:titleStyle>
    <p:bodyStyle>
      <a:lvl1pPr marL="309011" indent="-309011" algn="l" defTabSz="1219110" rtl="0" eaLnBrk="1" latinLnBrk="0" hangingPunct="1">
        <a:spcBef>
          <a:spcPct val="20000"/>
        </a:spcBef>
        <a:spcAft>
          <a:spcPts val="800"/>
        </a:spcAft>
        <a:buClr>
          <a:schemeClr val="accent1"/>
        </a:buClr>
        <a:buFont typeface="Wingdings" panose="05000000000000000000" pitchFamily="2" charset="2"/>
        <a:buChar char="§"/>
        <a:tabLst>
          <a:tab pos="74079" algn="l"/>
        </a:tabLst>
        <a:defRPr lang="en-US" sz="2400" kern="1200" dirty="0" smtClean="0">
          <a:solidFill>
            <a:schemeClr val="tx1"/>
          </a:solidFill>
          <a:latin typeface="Segoe UI" panose="020B0502040204020203" pitchFamily="34" charset="0"/>
          <a:ea typeface="+mn-ea"/>
          <a:cs typeface="Segoe UI" panose="020B0502040204020203" pitchFamily="34" charset="0"/>
        </a:defRPr>
      </a:lvl1pPr>
      <a:lvl2pPr marL="759828" indent="-450815" algn="l" defTabSz="1219110" rtl="0" eaLnBrk="1" latinLnBrk="0" hangingPunct="1">
        <a:spcBef>
          <a:spcPct val="20000"/>
        </a:spcBef>
        <a:spcAft>
          <a:spcPts val="800"/>
        </a:spcAft>
        <a:buClr>
          <a:schemeClr val="accent1"/>
        </a:buClr>
        <a:buFont typeface="Arial" panose="020B0604020202020204" pitchFamily="34" charset="0"/>
        <a:buChar char="–"/>
        <a:defRPr lang="en-US" sz="2000" kern="1200" dirty="0" smtClean="0">
          <a:solidFill>
            <a:schemeClr val="tx1"/>
          </a:solidFill>
          <a:latin typeface="Segoe UI" panose="020B0502040204020203" pitchFamily="34" charset="0"/>
          <a:ea typeface="+mn-ea"/>
          <a:cs typeface="Segoe UI" panose="020B0502040204020203" pitchFamily="34" charset="0"/>
        </a:defRPr>
      </a:lvl2pPr>
      <a:lvl3pPr marL="1219110" indent="-385205" algn="l" defTabSz="1219110" rtl="0" eaLnBrk="1" latinLnBrk="0" hangingPunct="1">
        <a:spcBef>
          <a:spcPts val="0"/>
        </a:spcBef>
        <a:spcAft>
          <a:spcPts val="800"/>
        </a:spcAft>
        <a:buClr>
          <a:schemeClr val="accent1"/>
        </a:buClr>
        <a:buFont typeface="Wingdings" panose="05000000000000000000" pitchFamily="2" charset="2"/>
        <a:buChar char="§"/>
        <a:tabLst>
          <a:tab pos="1293188" algn="l"/>
        </a:tabLst>
        <a:defRPr sz="1800" kern="1200">
          <a:solidFill>
            <a:schemeClr val="tx1"/>
          </a:solidFill>
          <a:latin typeface="Segoe UI" panose="020B0502040204020203" pitchFamily="34" charset="0"/>
          <a:ea typeface="+mn-ea"/>
          <a:cs typeface="Segoe UI" panose="020B0502040204020203" pitchFamily="34" charset="0"/>
        </a:defRPr>
      </a:lvl3pPr>
      <a:lvl4pPr marL="1546187" indent="-292093" algn="l" defTabSz="121911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1828754" indent="-227008" algn="l" defTabSz="1219110" rtl="0" eaLnBrk="1" latinLnBrk="0" hangingPunct="1">
        <a:spcBef>
          <a:spcPts val="0"/>
        </a:spcBef>
        <a:spcAft>
          <a:spcPts val="800"/>
        </a:spcAft>
        <a:buClr>
          <a:schemeClr val="accent1"/>
        </a:buClr>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335254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104"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658"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212" indent="-304776" algn="l" defTabSz="121911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10" rtl="0" eaLnBrk="1" latinLnBrk="0" hangingPunct="1">
        <a:defRPr sz="2400" kern="1200">
          <a:solidFill>
            <a:schemeClr val="tx1"/>
          </a:solidFill>
          <a:latin typeface="+mn-lt"/>
          <a:ea typeface="+mn-ea"/>
          <a:cs typeface="+mn-cs"/>
        </a:defRPr>
      </a:lvl1pPr>
      <a:lvl2pPr marL="609555" algn="l" defTabSz="1219110" rtl="0" eaLnBrk="1" latinLnBrk="0" hangingPunct="1">
        <a:defRPr sz="2400" kern="1200">
          <a:solidFill>
            <a:schemeClr val="tx1"/>
          </a:solidFill>
          <a:latin typeface="+mn-lt"/>
          <a:ea typeface="+mn-ea"/>
          <a:cs typeface="+mn-cs"/>
        </a:defRPr>
      </a:lvl2pPr>
      <a:lvl3pPr marL="1219110" algn="l" defTabSz="1219110" rtl="0" eaLnBrk="1" latinLnBrk="0" hangingPunct="1">
        <a:defRPr sz="2400" kern="1200">
          <a:solidFill>
            <a:schemeClr val="tx1"/>
          </a:solidFill>
          <a:latin typeface="+mn-lt"/>
          <a:ea typeface="+mn-ea"/>
          <a:cs typeface="+mn-cs"/>
        </a:defRPr>
      </a:lvl3pPr>
      <a:lvl4pPr marL="1828664" algn="l" defTabSz="1219110" rtl="0" eaLnBrk="1" latinLnBrk="0" hangingPunct="1">
        <a:defRPr sz="2400" kern="1200">
          <a:solidFill>
            <a:schemeClr val="tx1"/>
          </a:solidFill>
          <a:latin typeface="+mn-lt"/>
          <a:ea typeface="+mn-ea"/>
          <a:cs typeface="+mn-cs"/>
        </a:defRPr>
      </a:lvl4pPr>
      <a:lvl5pPr marL="2438218" algn="l" defTabSz="1219110" rtl="0" eaLnBrk="1" latinLnBrk="0" hangingPunct="1">
        <a:defRPr sz="2400" kern="1200">
          <a:solidFill>
            <a:schemeClr val="tx1"/>
          </a:solidFill>
          <a:latin typeface="+mn-lt"/>
          <a:ea typeface="+mn-ea"/>
          <a:cs typeface="+mn-cs"/>
        </a:defRPr>
      </a:lvl5pPr>
      <a:lvl6pPr marL="3047772" algn="l" defTabSz="1219110" rtl="0" eaLnBrk="1" latinLnBrk="0" hangingPunct="1">
        <a:defRPr sz="2400" kern="1200">
          <a:solidFill>
            <a:schemeClr val="tx1"/>
          </a:solidFill>
          <a:latin typeface="+mn-lt"/>
          <a:ea typeface="+mn-ea"/>
          <a:cs typeface="+mn-cs"/>
        </a:defRPr>
      </a:lvl6pPr>
      <a:lvl7pPr marL="3657327" algn="l" defTabSz="1219110" rtl="0" eaLnBrk="1" latinLnBrk="0" hangingPunct="1">
        <a:defRPr sz="2400" kern="1200">
          <a:solidFill>
            <a:schemeClr val="tx1"/>
          </a:solidFill>
          <a:latin typeface="+mn-lt"/>
          <a:ea typeface="+mn-ea"/>
          <a:cs typeface="+mn-cs"/>
        </a:defRPr>
      </a:lvl7pPr>
      <a:lvl8pPr marL="4266880" algn="l" defTabSz="1219110" rtl="0" eaLnBrk="1" latinLnBrk="0" hangingPunct="1">
        <a:defRPr sz="2400" kern="1200">
          <a:solidFill>
            <a:schemeClr val="tx1"/>
          </a:solidFill>
          <a:latin typeface="+mn-lt"/>
          <a:ea typeface="+mn-ea"/>
          <a:cs typeface="+mn-cs"/>
        </a:defRPr>
      </a:lvl8pPr>
      <a:lvl9pPr marL="4876435" algn="l" defTabSz="121911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8" name="Picture 2" descr="Micron ppt logo"/>
          <p:cNvPicPr>
            <a:picLocks noChangeAspect="1" noChangeArrowheads="1"/>
          </p:cNvPicPr>
          <p:nvPr/>
        </p:nvPicPr>
        <p:blipFill>
          <a:blip r:embed="rId21" cstate="print"/>
          <a:srcRect b="12217"/>
          <a:stretch>
            <a:fillRect/>
          </a:stretch>
        </p:blipFill>
        <p:spPr bwMode="auto">
          <a:xfrm>
            <a:off x="609600" y="6477000"/>
            <a:ext cx="1117600" cy="381000"/>
          </a:xfrm>
          <a:prstGeom prst="rect">
            <a:avLst/>
          </a:prstGeom>
          <a:noFill/>
          <a:ln w="9525">
            <a:noFill/>
            <a:miter lim="800000"/>
            <a:headEnd/>
            <a:tailEnd/>
          </a:ln>
        </p:spPr>
      </p:pic>
      <p:sp>
        <p:nvSpPr>
          <p:cNvPr id="8194" name="Rectangle 2"/>
          <p:cNvSpPr>
            <a:spLocks noGrp="1" noChangeArrowheads="1"/>
          </p:cNvSpPr>
          <p:nvPr>
            <p:ph type="title"/>
          </p:nvPr>
        </p:nvSpPr>
        <p:spPr bwMode="auto">
          <a:xfrm>
            <a:off x="914400" y="0"/>
            <a:ext cx="10363200" cy="457200"/>
          </a:xfrm>
          <a:prstGeom prst="rect">
            <a:avLst/>
          </a:prstGeom>
          <a:noFill/>
          <a:ln w="9525">
            <a:noFill/>
            <a:miter lim="800000"/>
            <a:headEnd/>
            <a:tailEnd/>
          </a:ln>
        </p:spPr>
        <p:txBody>
          <a:bodyPr vert="horz" wrap="square" lIns="92075" tIns="46038" rIns="92075" bIns="46038" numCol="1" anchor="ctr" anchorCtr="0" compatLnSpc="1">
            <a:prstTxWarp prst="textNoShape">
              <a:avLst/>
            </a:prstTxWarp>
          </a:bodyPr>
          <a:lstStyle/>
          <a:p>
            <a:pPr lvl="0"/>
            <a:r>
              <a:rPr lang="en-US"/>
              <a:t>Click to edit Master title style</a:t>
            </a:r>
            <a:endParaRPr lang="en-US" dirty="0"/>
          </a:p>
        </p:txBody>
      </p:sp>
      <p:sp>
        <p:nvSpPr>
          <p:cNvPr id="8195" name="Rectangle 3"/>
          <p:cNvSpPr>
            <a:spLocks noGrp="1" noChangeArrowheads="1"/>
          </p:cNvSpPr>
          <p:nvPr>
            <p:ph type="body" idx="1"/>
          </p:nvPr>
        </p:nvSpPr>
        <p:spPr bwMode="auto">
          <a:xfrm>
            <a:off x="1016000" y="838200"/>
            <a:ext cx="10363200" cy="5257800"/>
          </a:xfrm>
          <a:prstGeom prst="rect">
            <a:avLst/>
          </a:prstGeom>
          <a:noFill/>
          <a:ln w="9525">
            <a:noFill/>
            <a:miter lim="800000"/>
            <a:headEnd/>
            <a:tailEnd/>
          </a:ln>
        </p:spPr>
        <p:txBody>
          <a:bodyPr vert="horz" wrap="square" lIns="92075" tIns="46038" rIns="92075" bIns="46038"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8613" name="Rectangle 5"/>
          <p:cNvSpPr>
            <a:spLocks noChangeArrowheads="1"/>
          </p:cNvSpPr>
          <p:nvPr/>
        </p:nvSpPr>
        <p:spPr bwMode="auto">
          <a:xfrm>
            <a:off x="5080000" y="6673334"/>
            <a:ext cx="2133600" cy="184666"/>
          </a:xfrm>
          <a:prstGeom prst="rect">
            <a:avLst/>
          </a:prstGeom>
          <a:noFill/>
          <a:ln w="9525">
            <a:noFill/>
            <a:miter lim="800000"/>
            <a:headEnd/>
            <a:tailEnd/>
          </a:ln>
          <a:effectLst/>
        </p:spPr>
        <p:txBody>
          <a:bodyPr wrap="square" lIns="0" tIns="0" rIns="0" bIns="0">
            <a:spAutoFit/>
          </a:bodyPr>
          <a:lstStyle/>
          <a:p>
            <a:pPr algn="ctr" eaLnBrk="0" hangingPunct="0">
              <a:spcBef>
                <a:spcPct val="50000"/>
              </a:spcBef>
              <a:tabLst>
                <a:tab pos="3657600" algn="ctr"/>
                <a:tab pos="8120063" algn="r"/>
              </a:tabLst>
            </a:pPr>
            <a:fld id="{3CBE715E-4167-445E-8F25-69DFD044E05F}" type="slidenum">
              <a:rPr lang="en-US" sz="1200" b="0" smtClean="0">
                <a:latin typeface="Calibri" pitchFamily="34" charset="0"/>
                <a:cs typeface="Calibri" pitchFamily="34" charset="0"/>
              </a:rPr>
              <a:pPr algn="ctr" eaLnBrk="0" hangingPunct="0">
                <a:spcBef>
                  <a:spcPct val="50000"/>
                </a:spcBef>
                <a:tabLst>
                  <a:tab pos="3657600" algn="ctr"/>
                  <a:tab pos="8120063" algn="r"/>
                </a:tabLst>
              </a:pPr>
              <a:t>‹#›</a:t>
            </a:fld>
            <a:endParaRPr lang="en-US" sz="1200" b="1" dirty="0">
              <a:latin typeface="Neo Sans Intel" pitchFamily="34" charset="0"/>
            </a:endParaRPr>
          </a:p>
        </p:txBody>
      </p:sp>
      <p:pic>
        <p:nvPicPr>
          <p:cNvPr id="8197" name="Picture 6"/>
          <p:cNvPicPr>
            <a:picLocks noChangeAspect="1" noChangeArrowheads="1"/>
          </p:cNvPicPr>
          <p:nvPr/>
        </p:nvPicPr>
        <p:blipFill>
          <a:blip r:embed="rId22" cstate="print"/>
          <a:srcRect/>
          <a:stretch>
            <a:fillRect/>
          </a:stretch>
        </p:blipFill>
        <p:spPr bwMode="auto">
          <a:xfrm>
            <a:off x="0" y="6530024"/>
            <a:ext cx="660400" cy="315967"/>
          </a:xfrm>
          <a:prstGeom prst="rect">
            <a:avLst/>
          </a:prstGeom>
          <a:noFill/>
          <a:ln w="1">
            <a:noFill/>
            <a:miter lim="800000"/>
            <a:headEnd/>
            <a:tailEnd/>
          </a:ln>
        </p:spPr>
      </p:pic>
      <p:sp>
        <p:nvSpPr>
          <p:cNvPr id="68612" name="Rectangle 4"/>
          <p:cNvSpPr>
            <a:spLocks noChangeArrowheads="1"/>
          </p:cNvSpPr>
          <p:nvPr/>
        </p:nvSpPr>
        <p:spPr bwMode="auto">
          <a:xfrm>
            <a:off x="1390810" y="6553201"/>
            <a:ext cx="1961991" cy="308419"/>
          </a:xfrm>
          <a:prstGeom prst="rect">
            <a:avLst/>
          </a:prstGeom>
          <a:noFill/>
          <a:ln w="9525">
            <a:noFill/>
            <a:miter lim="800000"/>
            <a:headEnd/>
            <a:tailEnd/>
          </a:ln>
          <a:effectLst/>
        </p:spPr>
        <p:txBody>
          <a:bodyPr wrap="square" lIns="92075" tIns="46038" rIns="92075" bIns="46038">
            <a:spAutoFit/>
          </a:bodyPr>
          <a:lstStyle/>
          <a:p>
            <a:pPr algn="ctr" eaLnBrk="0" hangingPunct="0">
              <a:defRPr/>
            </a:pPr>
            <a:r>
              <a:rPr lang="en-US" sz="1400" b="1" dirty="0">
                <a:solidFill>
                  <a:srgbClr val="FF0000"/>
                </a:solidFill>
                <a:latin typeface="Calibri" pitchFamily="34" charset="0"/>
                <a:cs typeface="Calibri" pitchFamily="34" charset="0"/>
              </a:rPr>
              <a:t>Confidential</a:t>
            </a:r>
          </a:p>
        </p:txBody>
      </p:sp>
      <p:sp>
        <p:nvSpPr>
          <p:cNvPr id="7" name="TextBox 6"/>
          <p:cNvSpPr txBox="1"/>
          <p:nvPr/>
        </p:nvSpPr>
        <p:spPr>
          <a:xfrm>
            <a:off x="8791738" y="6574278"/>
            <a:ext cx="1220847" cy="276999"/>
          </a:xfrm>
          <a:prstGeom prst="rect">
            <a:avLst/>
          </a:prstGeom>
          <a:noFill/>
        </p:spPr>
        <p:txBody>
          <a:bodyPr wrap="none" rtlCol="0">
            <a:spAutoFit/>
          </a:bodyPr>
          <a:lstStyle/>
          <a:p>
            <a:r>
              <a:rPr lang="en-US" sz="1200" b="0" baseline="0" dirty="0" err="1">
                <a:latin typeface="Calibri" pitchFamily="34" charset="0"/>
                <a:cs typeface="Calibri" pitchFamily="34" charset="0"/>
              </a:rPr>
              <a:t>Dany</a:t>
            </a:r>
            <a:r>
              <a:rPr lang="en-US" sz="1200" b="0" baseline="0" dirty="0">
                <a:latin typeface="Calibri" pitchFamily="34" charset="0"/>
                <a:cs typeface="Calibri" pitchFamily="34" charset="0"/>
              </a:rPr>
              <a:t> Ly-Gagnon</a:t>
            </a:r>
            <a:endParaRPr lang="en-US" sz="1200" b="0" dirty="0">
              <a:latin typeface="Calibri" pitchFamily="34" charset="0"/>
              <a:cs typeface="Calibri" pitchFamily="34" charset="0"/>
            </a:endParaRPr>
          </a:p>
        </p:txBody>
      </p:sp>
    </p:spTree>
    <p:extLst>
      <p:ext uri="{BB962C8B-B14F-4D97-AF65-F5344CB8AC3E}">
        <p14:creationId xmlns:p14="http://schemas.microsoft.com/office/powerpoint/2010/main" val="2001606350"/>
      </p:ext>
    </p:extLst>
  </p:cSld>
  <p:clrMap bg1="lt1" tx1="dk1" bg2="lt2" tx2="dk2" accent1="accent1" accent2="accent2" accent3="accent3" accent4="accent4" accent5="accent5" accent6="accent6" hlink="hlink" folHlink="folHlink"/>
  <p:sldLayoutIdLst>
    <p:sldLayoutId id="2147483729" r:id="rId1"/>
    <p:sldLayoutId id="2147483730" r:id="rId2"/>
    <p:sldLayoutId id="2147483731" r:id="rId3"/>
    <p:sldLayoutId id="2147483732" r:id="rId4"/>
    <p:sldLayoutId id="2147483733" r:id="rId5"/>
    <p:sldLayoutId id="2147483734" r:id="rId6"/>
    <p:sldLayoutId id="2147483735" r:id="rId7"/>
    <p:sldLayoutId id="2147483736" r:id="rId8"/>
    <p:sldLayoutId id="2147483737" r:id="rId9"/>
    <p:sldLayoutId id="2147483738" r:id="rId10"/>
    <p:sldLayoutId id="2147483739" r:id="rId11"/>
    <p:sldLayoutId id="2147483740" r:id="rId12"/>
    <p:sldLayoutId id="2147483741" r:id="rId13"/>
    <p:sldLayoutId id="2147483742" r:id="rId14"/>
    <p:sldLayoutId id="2147483743" r:id="rId15"/>
    <p:sldLayoutId id="2147483744" r:id="rId16"/>
    <p:sldLayoutId id="2147483745" r:id="rId17"/>
    <p:sldLayoutId id="2147483746" r:id="rId18"/>
    <p:sldLayoutId id="2147483747" r:id="rId19"/>
  </p:sldLayoutIdLst>
  <p:txStyles>
    <p:titleStyle>
      <a:lvl1pPr algn="ctr" rtl="0" eaLnBrk="1" fontAlgn="base" hangingPunct="1">
        <a:spcBef>
          <a:spcPct val="0"/>
        </a:spcBef>
        <a:spcAft>
          <a:spcPct val="0"/>
        </a:spcAft>
        <a:defRPr sz="4000" b="1">
          <a:solidFill>
            <a:schemeClr val="accent2"/>
          </a:solidFill>
          <a:latin typeface="Calibri" pitchFamily="34" charset="0"/>
          <a:ea typeface="+mj-ea"/>
          <a:cs typeface="Calibri" pitchFamily="34" charset="0"/>
        </a:defRPr>
      </a:lvl1pPr>
      <a:lvl2pPr algn="ctr" rtl="0" eaLnBrk="1" fontAlgn="base" hangingPunct="1">
        <a:spcBef>
          <a:spcPct val="0"/>
        </a:spcBef>
        <a:spcAft>
          <a:spcPct val="0"/>
        </a:spcAft>
        <a:defRPr sz="4000" b="1">
          <a:solidFill>
            <a:schemeClr val="accent2"/>
          </a:solidFill>
          <a:latin typeface="Neo Sans Intel Medium" pitchFamily="34" charset="0"/>
        </a:defRPr>
      </a:lvl2pPr>
      <a:lvl3pPr algn="ctr" rtl="0" eaLnBrk="1" fontAlgn="base" hangingPunct="1">
        <a:spcBef>
          <a:spcPct val="0"/>
        </a:spcBef>
        <a:spcAft>
          <a:spcPct val="0"/>
        </a:spcAft>
        <a:defRPr sz="4000" b="1">
          <a:solidFill>
            <a:schemeClr val="accent2"/>
          </a:solidFill>
          <a:latin typeface="Neo Sans Intel Medium" pitchFamily="34" charset="0"/>
        </a:defRPr>
      </a:lvl3pPr>
      <a:lvl4pPr algn="ctr" rtl="0" eaLnBrk="1" fontAlgn="base" hangingPunct="1">
        <a:spcBef>
          <a:spcPct val="0"/>
        </a:spcBef>
        <a:spcAft>
          <a:spcPct val="0"/>
        </a:spcAft>
        <a:defRPr sz="4000" b="1">
          <a:solidFill>
            <a:schemeClr val="accent2"/>
          </a:solidFill>
          <a:latin typeface="Neo Sans Intel Medium" pitchFamily="34" charset="0"/>
        </a:defRPr>
      </a:lvl4pPr>
      <a:lvl5pPr algn="ctr" rtl="0" eaLnBrk="1" fontAlgn="base" hangingPunct="1">
        <a:spcBef>
          <a:spcPct val="0"/>
        </a:spcBef>
        <a:spcAft>
          <a:spcPct val="0"/>
        </a:spcAft>
        <a:defRPr sz="4000" b="1">
          <a:solidFill>
            <a:schemeClr val="accent2"/>
          </a:solidFill>
          <a:latin typeface="Neo Sans Intel Medium" pitchFamily="34" charset="0"/>
        </a:defRPr>
      </a:lvl5pPr>
      <a:lvl6pPr marL="457200" algn="ctr" rtl="0" eaLnBrk="1" fontAlgn="base" hangingPunct="1">
        <a:spcBef>
          <a:spcPct val="0"/>
        </a:spcBef>
        <a:spcAft>
          <a:spcPct val="0"/>
        </a:spcAft>
        <a:defRPr sz="4000" b="1">
          <a:solidFill>
            <a:schemeClr val="accent2"/>
          </a:solidFill>
          <a:latin typeface="Neo Sans Intel Medium" pitchFamily="34" charset="0"/>
        </a:defRPr>
      </a:lvl6pPr>
      <a:lvl7pPr marL="914400" algn="ctr" rtl="0" eaLnBrk="1" fontAlgn="base" hangingPunct="1">
        <a:spcBef>
          <a:spcPct val="0"/>
        </a:spcBef>
        <a:spcAft>
          <a:spcPct val="0"/>
        </a:spcAft>
        <a:defRPr sz="4000" b="1">
          <a:solidFill>
            <a:schemeClr val="accent2"/>
          </a:solidFill>
          <a:latin typeface="Neo Sans Intel Medium" pitchFamily="34" charset="0"/>
        </a:defRPr>
      </a:lvl7pPr>
      <a:lvl8pPr marL="1371600" algn="ctr" rtl="0" eaLnBrk="1" fontAlgn="base" hangingPunct="1">
        <a:spcBef>
          <a:spcPct val="0"/>
        </a:spcBef>
        <a:spcAft>
          <a:spcPct val="0"/>
        </a:spcAft>
        <a:defRPr sz="4000" b="1">
          <a:solidFill>
            <a:schemeClr val="accent2"/>
          </a:solidFill>
          <a:latin typeface="Neo Sans Intel Medium" pitchFamily="34" charset="0"/>
        </a:defRPr>
      </a:lvl8pPr>
      <a:lvl9pPr marL="1828800" algn="ctr" rtl="0" eaLnBrk="1" fontAlgn="base" hangingPunct="1">
        <a:spcBef>
          <a:spcPct val="0"/>
        </a:spcBef>
        <a:spcAft>
          <a:spcPct val="0"/>
        </a:spcAft>
        <a:defRPr sz="4000" b="1">
          <a:solidFill>
            <a:schemeClr val="accent2"/>
          </a:solidFill>
          <a:latin typeface="Neo Sans Intel Medium" pitchFamily="34" charset="0"/>
        </a:defRPr>
      </a:lvl9pPr>
    </p:titleStyle>
    <p:bodyStyle>
      <a:lvl1pPr marL="342900" indent="-342900" algn="l" rtl="0" eaLnBrk="1" fontAlgn="base" hangingPunct="1">
        <a:spcBef>
          <a:spcPct val="50000"/>
        </a:spcBef>
        <a:spcAft>
          <a:spcPct val="0"/>
        </a:spcAft>
        <a:buClr>
          <a:schemeClr val="accent2"/>
        </a:buClr>
        <a:buChar char="•"/>
        <a:defRPr sz="1600" b="1">
          <a:solidFill>
            <a:schemeClr val="tx1"/>
          </a:solidFill>
          <a:latin typeface="Calibri" pitchFamily="34" charset="0"/>
          <a:ea typeface="+mn-ea"/>
          <a:cs typeface="Calibri" pitchFamily="34" charset="0"/>
        </a:defRPr>
      </a:lvl1pPr>
      <a:lvl2pPr marL="742950" indent="-285750" algn="l" rtl="0" eaLnBrk="1" fontAlgn="base" hangingPunct="1">
        <a:spcBef>
          <a:spcPct val="50000"/>
        </a:spcBef>
        <a:spcAft>
          <a:spcPct val="0"/>
        </a:spcAft>
        <a:buClr>
          <a:schemeClr val="accent2"/>
        </a:buClr>
        <a:buChar char="–"/>
        <a:defRPr sz="1600">
          <a:solidFill>
            <a:schemeClr val="tx1"/>
          </a:solidFill>
          <a:latin typeface="Calibri" pitchFamily="34" charset="0"/>
          <a:cs typeface="Calibri" pitchFamily="34" charset="0"/>
        </a:defRPr>
      </a:lvl2pPr>
      <a:lvl3pPr marL="1143000" indent="-228600" algn="l" rtl="0" eaLnBrk="1" fontAlgn="base" hangingPunct="1">
        <a:spcBef>
          <a:spcPct val="50000"/>
        </a:spcBef>
        <a:spcAft>
          <a:spcPct val="0"/>
        </a:spcAft>
        <a:buClr>
          <a:schemeClr val="accent2"/>
        </a:buClr>
        <a:buChar char="•"/>
        <a:defRPr sz="1400">
          <a:solidFill>
            <a:schemeClr val="tx1"/>
          </a:solidFill>
          <a:latin typeface="Calibri" pitchFamily="34" charset="0"/>
          <a:cs typeface="Calibri" pitchFamily="34" charset="0"/>
        </a:defRPr>
      </a:lvl3pPr>
      <a:lvl4pPr marL="1600200" indent="-228600" algn="l" rtl="0" eaLnBrk="1" fontAlgn="base" hangingPunct="1">
        <a:spcBef>
          <a:spcPct val="50000"/>
        </a:spcBef>
        <a:spcAft>
          <a:spcPct val="0"/>
        </a:spcAft>
        <a:buClr>
          <a:schemeClr val="accent2"/>
        </a:buClr>
        <a:buChar char="–"/>
        <a:defRPr sz="1200">
          <a:solidFill>
            <a:schemeClr val="tx1"/>
          </a:solidFill>
          <a:latin typeface="Calibri" pitchFamily="34" charset="0"/>
          <a:cs typeface="Calibri" pitchFamily="34" charset="0"/>
        </a:defRPr>
      </a:lvl4pPr>
      <a:lvl5pPr marL="2057400" indent="-228600" algn="l" rtl="0" eaLnBrk="1" fontAlgn="base" hangingPunct="1">
        <a:spcBef>
          <a:spcPct val="50000"/>
        </a:spcBef>
        <a:spcAft>
          <a:spcPct val="0"/>
        </a:spcAft>
        <a:buClr>
          <a:schemeClr val="accent2"/>
        </a:buClr>
        <a:buChar char="»"/>
        <a:defRPr sz="1200">
          <a:solidFill>
            <a:schemeClr val="tx1"/>
          </a:solidFill>
          <a:latin typeface="Calibri" pitchFamily="34" charset="0"/>
          <a:cs typeface="Calibri" pitchFamily="34" charset="0"/>
        </a:defRPr>
      </a:lvl5pPr>
      <a:lvl6pPr marL="2514600" indent="-228600" algn="l" rtl="0" eaLnBrk="1" fontAlgn="base" hangingPunct="1">
        <a:spcBef>
          <a:spcPct val="50000"/>
        </a:spcBef>
        <a:spcAft>
          <a:spcPct val="0"/>
        </a:spcAft>
        <a:buClr>
          <a:schemeClr val="accent2"/>
        </a:buClr>
        <a:buChar char="»"/>
        <a:defRPr sz="2400">
          <a:solidFill>
            <a:schemeClr val="tx1"/>
          </a:solidFill>
          <a:latin typeface="+mn-lt"/>
        </a:defRPr>
      </a:lvl6pPr>
      <a:lvl7pPr marL="2971800" indent="-228600" algn="l" rtl="0" eaLnBrk="1" fontAlgn="base" hangingPunct="1">
        <a:spcBef>
          <a:spcPct val="50000"/>
        </a:spcBef>
        <a:spcAft>
          <a:spcPct val="0"/>
        </a:spcAft>
        <a:buClr>
          <a:schemeClr val="accent2"/>
        </a:buClr>
        <a:buChar char="»"/>
        <a:defRPr sz="2400">
          <a:solidFill>
            <a:schemeClr val="tx1"/>
          </a:solidFill>
          <a:latin typeface="+mn-lt"/>
        </a:defRPr>
      </a:lvl7pPr>
      <a:lvl8pPr marL="3429000" indent="-228600" algn="l" rtl="0" eaLnBrk="1" fontAlgn="base" hangingPunct="1">
        <a:spcBef>
          <a:spcPct val="50000"/>
        </a:spcBef>
        <a:spcAft>
          <a:spcPct val="0"/>
        </a:spcAft>
        <a:buClr>
          <a:schemeClr val="accent2"/>
        </a:buClr>
        <a:buChar char="»"/>
        <a:defRPr sz="2400">
          <a:solidFill>
            <a:schemeClr val="tx1"/>
          </a:solidFill>
          <a:latin typeface="+mn-lt"/>
        </a:defRPr>
      </a:lvl8pPr>
      <a:lvl9pPr marL="3886200" indent="-228600" algn="l" rtl="0" eaLnBrk="1" fontAlgn="base" hangingPunct="1">
        <a:spcBef>
          <a:spcPct val="50000"/>
        </a:spcBef>
        <a:spcAft>
          <a:spcPct val="0"/>
        </a:spcAft>
        <a:buClr>
          <a:schemeClr val="accent2"/>
        </a:buClr>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3.xml"/><Relationship Id="rId5" Type="http://schemas.openxmlformats.org/officeDocument/2006/relationships/image" Target="../media/image31.png"/><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3.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12.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37.png"/><Relationship Id="rId1" Type="http://schemas.openxmlformats.org/officeDocument/2006/relationships/slideLayout" Target="../slideLayouts/slideLayout3.xml"/><Relationship Id="rId4" Type="http://schemas.openxmlformats.org/officeDocument/2006/relationships/image" Target="../media/image30.png"/></Relationships>
</file>

<file path=ppt/slides/_rels/slide13.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6.png"/><Relationship Id="rId7" Type="http://schemas.openxmlformats.org/officeDocument/2006/relationships/image" Target="../media/image50.png"/><Relationship Id="rId2" Type="http://schemas.openxmlformats.org/officeDocument/2006/relationships/image" Target="../media/image45.png"/><Relationship Id="rId1" Type="http://schemas.openxmlformats.org/officeDocument/2006/relationships/slideLayout" Target="../slideLayouts/slideLayout3.xml"/><Relationship Id="rId6" Type="http://schemas.openxmlformats.org/officeDocument/2006/relationships/image" Target="../media/image49.png"/><Relationship Id="rId5" Type="http://schemas.openxmlformats.org/officeDocument/2006/relationships/image" Target="../media/image48.png"/><Relationship Id="rId4" Type="http://schemas.openxmlformats.org/officeDocument/2006/relationships/image" Target="../media/image47.png"/></Relationships>
</file>

<file path=ppt/slides/_rels/slide16.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3.xml"/><Relationship Id="rId4" Type="http://schemas.openxmlformats.org/officeDocument/2006/relationships/image" Target="../media/image54.png"/></Relationships>
</file>

<file path=ppt/slides/_rels/slide17.xml.rels><?xml version="1.0" encoding="UTF-8" standalone="yes"?>
<Relationships xmlns="http://schemas.openxmlformats.org/package/2006/relationships"><Relationship Id="rId3" Type="http://schemas.openxmlformats.org/officeDocument/2006/relationships/image" Target="../media/image56.png"/><Relationship Id="rId7" Type="http://schemas.openxmlformats.org/officeDocument/2006/relationships/image" Target="../media/image60.png"/><Relationship Id="rId2" Type="http://schemas.openxmlformats.org/officeDocument/2006/relationships/image" Target="../media/image55.png"/><Relationship Id="rId1" Type="http://schemas.openxmlformats.org/officeDocument/2006/relationships/slideLayout" Target="../slideLayouts/slideLayout3.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s>
</file>

<file path=ppt/slides/_rels/slide1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3.xml"/><Relationship Id="rId5" Type="http://schemas.openxmlformats.org/officeDocument/2006/relationships/image" Target="../media/image54.png"/><Relationship Id="rId4" Type="http://schemas.openxmlformats.org/officeDocument/2006/relationships/image" Target="../media/image6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30.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3.xml"/><Relationship Id="rId4" Type="http://schemas.openxmlformats.org/officeDocument/2006/relationships/image" Target="../media/image83.png"/></Relationships>
</file>

<file path=ppt/slides/_rels/slide31.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3.xml"/><Relationship Id="rId4" Type="http://schemas.openxmlformats.org/officeDocument/2006/relationships/image" Target="../media/image86.png"/></Relationships>
</file>

<file path=ppt/slides/_rels/slide32.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3.xml"/><Relationship Id="rId5" Type="http://schemas.openxmlformats.org/officeDocument/2006/relationships/image" Target="../media/image88.png"/><Relationship Id="rId4" Type="http://schemas.openxmlformats.org/officeDocument/2006/relationships/image" Target="../media/image91.png"/></Relationships>
</file>

<file path=ppt/slides/_rels/slide3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 Id="rId5" Type="http://schemas.openxmlformats.org/officeDocument/2006/relationships/image" Target="../media/image23.png"/><Relationship Id="rId4" Type="http://schemas.openxmlformats.org/officeDocument/2006/relationships/image" Target="../media/image22.png"/></Relationships>
</file>

<file path=ppt/slides/_rels/slide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2902" y="721257"/>
            <a:ext cx="8460498" cy="1734724"/>
          </a:xfrm>
        </p:spPr>
        <p:txBody>
          <a:bodyPr/>
          <a:lstStyle/>
          <a:p>
            <a:r>
              <a:rPr lang="en-US" dirty="0" err="1"/>
              <a:t>Ihold</a:t>
            </a:r>
            <a:r>
              <a:rPr lang="en-US" dirty="0"/>
              <a:t> vs Electrical Distance</a:t>
            </a:r>
          </a:p>
        </p:txBody>
      </p:sp>
      <p:sp>
        <p:nvSpPr>
          <p:cNvPr id="3" name="Text Placeholder 2"/>
          <p:cNvSpPr>
            <a:spLocks noGrp="1"/>
          </p:cNvSpPr>
          <p:nvPr>
            <p:ph type="body" sz="quarter" idx="10"/>
          </p:nvPr>
        </p:nvSpPr>
        <p:spPr/>
        <p:txBody>
          <a:bodyPr/>
          <a:lstStyle/>
          <a:p>
            <a:r>
              <a:rPr lang="en-US" dirty="0"/>
              <a:t>S15C QTT</a:t>
            </a:r>
          </a:p>
        </p:txBody>
      </p:sp>
      <p:sp>
        <p:nvSpPr>
          <p:cNvPr id="6" name="Text Placeholder 5"/>
          <p:cNvSpPr>
            <a:spLocks noGrp="1"/>
          </p:cNvSpPr>
          <p:nvPr>
            <p:ph type="body" sz="quarter" idx="12"/>
          </p:nvPr>
        </p:nvSpPr>
        <p:spPr/>
        <p:txBody>
          <a:bodyPr/>
          <a:lstStyle/>
          <a:p>
            <a:r>
              <a:rPr lang="en-US" dirty="0"/>
              <a:t>asebasti</a:t>
            </a:r>
          </a:p>
        </p:txBody>
      </p:sp>
      <p:sp>
        <p:nvSpPr>
          <p:cNvPr id="8" name="Text Placeholder 7"/>
          <p:cNvSpPr>
            <a:spLocks noGrp="1"/>
          </p:cNvSpPr>
          <p:nvPr>
            <p:ph type="body" sz="quarter" idx="14"/>
          </p:nvPr>
        </p:nvSpPr>
        <p:spPr/>
        <p:txBody>
          <a:bodyPr/>
          <a:lstStyle/>
          <a:p>
            <a:endParaRPr lang="en-US"/>
          </a:p>
        </p:txBody>
      </p:sp>
      <p:sp>
        <p:nvSpPr>
          <p:cNvPr id="7" name="TextBox 6"/>
          <p:cNvSpPr txBox="1"/>
          <p:nvPr/>
        </p:nvSpPr>
        <p:spPr>
          <a:xfrm>
            <a:off x="962902" y="275897"/>
            <a:ext cx="8738501" cy="369332"/>
          </a:xfrm>
          <a:prstGeom prst="rect">
            <a:avLst/>
          </a:prstGeom>
          <a:noFill/>
        </p:spPr>
        <p:txBody>
          <a:bodyPr wrap="square" lIns="0" rtlCol="0">
            <a:spAutoFit/>
          </a:bodyPr>
          <a:lstStyle/>
          <a:p>
            <a:r>
              <a:rPr lang="en-US" dirty="0">
                <a:solidFill>
                  <a:srgbClr val="FFFF00"/>
                </a:solidFill>
                <a:latin typeface="Segoe UI" panose="020B0502040204020203" pitchFamily="34" charset="0"/>
                <a:cs typeface="Segoe UI" panose="020B0502040204020203" pitchFamily="34" charset="0"/>
              </a:rPr>
              <a:t>See the notes on the left margin of many of these slides for instructions on their use.</a:t>
            </a:r>
          </a:p>
        </p:txBody>
      </p:sp>
    </p:spTree>
    <p:extLst>
      <p:ext uri="{BB962C8B-B14F-4D97-AF65-F5344CB8AC3E}">
        <p14:creationId xmlns:p14="http://schemas.microsoft.com/office/powerpoint/2010/main" val="31654670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xit" presetSubtype="0" fill="hold" grpId="1" nodeType="withEffect">
                                  <p:stCondLst>
                                    <p:cond delay="0"/>
                                  </p:stCondLst>
                                  <p:childTnLst>
                                    <p:set>
                                      <p:cBhvr>
                                        <p:cTn id="8" dur="1" fill="hold">
                                          <p:stCondLst>
                                            <p:cond delay="0"/>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rotWithShape="1">
          <a:blip r:embed="rId2"/>
          <a:srcRect l="37232" t="13594" r="36710" b="49433"/>
          <a:stretch/>
        </p:blipFill>
        <p:spPr>
          <a:xfrm>
            <a:off x="4928526" y="2908537"/>
            <a:ext cx="3176947" cy="2535589"/>
          </a:xfrm>
          <a:prstGeom prst="rect">
            <a:avLst/>
          </a:prstGeom>
        </p:spPr>
      </p:pic>
      <p:sp>
        <p:nvSpPr>
          <p:cNvPr id="2" name="Title 1"/>
          <p:cNvSpPr>
            <a:spLocks noGrp="1"/>
          </p:cNvSpPr>
          <p:nvPr>
            <p:ph type="title"/>
          </p:nvPr>
        </p:nvSpPr>
        <p:spPr/>
        <p:txBody>
          <a:bodyPr>
            <a:normAutofit fontScale="90000"/>
          </a:bodyPr>
          <a:lstStyle/>
          <a:p>
            <a:r>
              <a:rPr lang="en-US" dirty="0"/>
              <a:t>Imax and LWL segmentation (ED2-ONIV cells after 10kcycles)</a:t>
            </a:r>
          </a:p>
        </p:txBody>
      </p:sp>
      <p:sp>
        <p:nvSpPr>
          <p:cNvPr id="3" name="Content Placeholder 2"/>
          <p:cNvSpPr>
            <a:spLocks noGrp="1"/>
          </p:cNvSpPr>
          <p:nvPr>
            <p:ph idx="1"/>
          </p:nvPr>
        </p:nvSpPr>
        <p:spPr>
          <a:xfrm>
            <a:off x="6028647" y="3782383"/>
            <a:ext cx="2505753" cy="774374"/>
          </a:xfrm>
        </p:spPr>
        <p:txBody>
          <a:bodyPr/>
          <a:lstStyle/>
          <a:p>
            <a:r>
              <a:rPr lang="en-US" sz="1200" dirty="0"/>
              <a:t>Same median value</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10</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1486" y="1600200"/>
            <a:ext cx="3030279" cy="2427575"/>
          </a:xfrm>
          <a:prstGeom prst="rect">
            <a:avLst/>
          </a:prstGeom>
        </p:spPr>
      </p:pic>
      <p:sp>
        <p:nvSpPr>
          <p:cNvPr id="9" name="TextBox 8"/>
          <p:cNvSpPr txBox="1"/>
          <p:nvPr/>
        </p:nvSpPr>
        <p:spPr>
          <a:xfrm>
            <a:off x="3083442" y="1881963"/>
            <a:ext cx="494238" cy="369332"/>
          </a:xfrm>
          <a:prstGeom prst="rect">
            <a:avLst/>
          </a:prstGeom>
          <a:noFill/>
        </p:spPr>
        <p:txBody>
          <a:bodyPr wrap="none" rtlCol="0">
            <a:spAutoFit/>
          </a:bodyPr>
          <a:lstStyle/>
          <a:p>
            <a:r>
              <a:rPr lang="en-US" dirty="0" err="1">
                <a:latin typeface="Segoe UI" panose="020B0502040204020203" pitchFamily="34" charset="0"/>
                <a:cs typeface="Segoe UI" panose="020B0502040204020203" pitchFamily="34" charset="0"/>
              </a:rPr>
              <a:t>std</a:t>
            </a:r>
            <a:endParaRPr lang="en-US" dirty="0">
              <a:latin typeface="Segoe UI" panose="020B0502040204020203" pitchFamily="34" charset="0"/>
              <a:cs typeface="Segoe UI" panose="020B0502040204020203" pitchFamily="34" charset="0"/>
            </a:endParaRPr>
          </a:p>
        </p:txBody>
      </p:sp>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3639" y="4071141"/>
            <a:ext cx="3125972" cy="2406310"/>
          </a:xfrm>
          <a:prstGeom prst="rect">
            <a:avLst/>
          </a:prstGeom>
        </p:spPr>
      </p:pic>
      <p:sp>
        <p:nvSpPr>
          <p:cNvPr id="11" name="TextBox 10"/>
          <p:cNvSpPr txBox="1"/>
          <p:nvPr/>
        </p:nvSpPr>
        <p:spPr>
          <a:xfrm>
            <a:off x="2718168" y="4187425"/>
            <a:ext cx="1138453"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Imax =60</a:t>
            </a:r>
          </a:p>
        </p:txBody>
      </p:sp>
      <p:cxnSp>
        <p:nvCxnSpPr>
          <p:cNvPr id="14" name="Straight Arrow Connector 13"/>
          <p:cNvCxnSpPr/>
          <p:nvPr/>
        </p:nvCxnSpPr>
        <p:spPr>
          <a:xfrm flipH="1" flipV="1">
            <a:off x="4041277" y="3413051"/>
            <a:ext cx="1618207" cy="959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a:endCxn id="10" idx="3"/>
          </p:cNvCxnSpPr>
          <p:nvPr/>
        </p:nvCxnSpPr>
        <p:spPr>
          <a:xfrm flipH="1">
            <a:off x="4009611" y="4556757"/>
            <a:ext cx="1649873" cy="717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pic>
        <p:nvPicPr>
          <p:cNvPr id="15" name="Picture 14"/>
          <p:cNvPicPr>
            <a:picLocks noChangeAspect="1"/>
          </p:cNvPicPr>
          <p:nvPr/>
        </p:nvPicPr>
        <p:blipFill rotWithShape="1">
          <a:blip r:embed="rId5"/>
          <a:srcRect l="16974" t="13595" r="26711" b="12236"/>
          <a:stretch/>
        </p:blipFill>
        <p:spPr>
          <a:xfrm>
            <a:off x="8351947" y="3365941"/>
            <a:ext cx="3750317" cy="2778330"/>
          </a:xfrm>
          <a:prstGeom prst="rect">
            <a:avLst/>
          </a:prstGeom>
        </p:spPr>
      </p:pic>
      <p:cxnSp>
        <p:nvCxnSpPr>
          <p:cNvPr id="18" name="Straight Arrow Connector 17"/>
          <p:cNvCxnSpPr/>
          <p:nvPr/>
        </p:nvCxnSpPr>
        <p:spPr>
          <a:xfrm flipV="1">
            <a:off x="3993431" y="5646821"/>
            <a:ext cx="4540969" cy="208547"/>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467672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11</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327739" y="637764"/>
            <a:ext cx="4176828" cy="5925687"/>
          </a:xfrm>
          <a:prstGeom prst="rect">
            <a:avLst/>
          </a:prstGeom>
        </p:spPr>
      </p:pic>
      <p:pic>
        <p:nvPicPr>
          <p:cNvPr id="9" name="Picture 8"/>
          <p:cNvPicPr>
            <a:picLocks noChangeAspect="1"/>
          </p:cNvPicPr>
          <p:nvPr/>
        </p:nvPicPr>
        <p:blipFill rotWithShape="1">
          <a:blip r:embed="rId3"/>
          <a:srcRect l="16843" t="13594" r="26183" b="21871"/>
          <a:stretch/>
        </p:blipFill>
        <p:spPr>
          <a:xfrm>
            <a:off x="8810001" y="580359"/>
            <a:ext cx="3068774" cy="1955251"/>
          </a:xfrm>
          <a:prstGeom prst="rect">
            <a:avLst/>
          </a:prstGeom>
        </p:spPr>
      </p:pic>
      <p:pic>
        <p:nvPicPr>
          <p:cNvPr id="10" name="Picture 9"/>
          <p:cNvPicPr>
            <a:picLocks noChangeAspect="1"/>
          </p:cNvPicPr>
          <p:nvPr/>
        </p:nvPicPr>
        <p:blipFill rotWithShape="1">
          <a:blip r:embed="rId4"/>
          <a:srcRect l="21053" t="18615" r="52998" b="44328"/>
          <a:stretch/>
        </p:blipFill>
        <p:spPr>
          <a:xfrm>
            <a:off x="6103257" y="562210"/>
            <a:ext cx="2532227" cy="2034124"/>
          </a:xfrm>
          <a:prstGeom prst="rect">
            <a:avLst/>
          </a:prstGeom>
        </p:spPr>
      </p:pic>
      <p:sp>
        <p:nvSpPr>
          <p:cNvPr id="11" name="TextBox 10"/>
          <p:cNvSpPr txBox="1"/>
          <p:nvPr/>
        </p:nvSpPr>
        <p:spPr>
          <a:xfrm>
            <a:off x="6764988" y="1374735"/>
            <a:ext cx="871905" cy="276999"/>
          </a:xfrm>
          <a:prstGeom prst="rect">
            <a:avLst/>
          </a:prstGeom>
          <a:noFill/>
        </p:spPr>
        <p:txBody>
          <a:bodyPr wrap="none" rtlCol="0">
            <a:spAutoFit/>
          </a:bodyPr>
          <a:lstStyle/>
          <a:p>
            <a:r>
              <a:rPr lang="en-US" sz="1200" dirty="0">
                <a:latin typeface="Segoe UI" panose="020B0502040204020203" pitchFamily="34" charset="0"/>
                <a:cs typeface="Segoe UI" panose="020B0502040204020203" pitchFamily="34" charset="0"/>
              </a:rPr>
              <a:t>LWL=3.6V</a:t>
            </a:r>
          </a:p>
        </p:txBody>
      </p:sp>
      <p:pic>
        <p:nvPicPr>
          <p:cNvPr id="12" name="Picture 11"/>
          <p:cNvPicPr>
            <a:picLocks noChangeAspect="1"/>
          </p:cNvPicPr>
          <p:nvPr/>
        </p:nvPicPr>
        <p:blipFill rotWithShape="1">
          <a:blip r:embed="rId5"/>
          <a:srcRect l="16842" t="13594" r="26053" b="21637"/>
          <a:stretch/>
        </p:blipFill>
        <p:spPr>
          <a:xfrm>
            <a:off x="8810001" y="2751265"/>
            <a:ext cx="3064752" cy="1955251"/>
          </a:xfrm>
          <a:prstGeom prst="rect">
            <a:avLst/>
          </a:prstGeom>
        </p:spPr>
      </p:pic>
      <p:pic>
        <p:nvPicPr>
          <p:cNvPr id="13" name="Picture 12"/>
          <p:cNvPicPr>
            <a:picLocks noChangeAspect="1"/>
          </p:cNvPicPr>
          <p:nvPr/>
        </p:nvPicPr>
        <p:blipFill rotWithShape="1">
          <a:blip r:embed="rId6"/>
          <a:srcRect l="22500" t="18312" r="51250" b="46307"/>
          <a:stretch/>
        </p:blipFill>
        <p:spPr>
          <a:xfrm>
            <a:off x="6073890" y="2705252"/>
            <a:ext cx="2561594" cy="1942059"/>
          </a:xfrm>
          <a:prstGeom prst="rect">
            <a:avLst/>
          </a:prstGeom>
        </p:spPr>
      </p:pic>
      <p:sp>
        <p:nvSpPr>
          <p:cNvPr id="14" name="TextBox 13"/>
          <p:cNvSpPr txBox="1"/>
          <p:nvPr/>
        </p:nvSpPr>
        <p:spPr>
          <a:xfrm>
            <a:off x="6764987" y="3873685"/>
            <a:ext cx="871905" cy="276999"/>
          </a:xfrm>
          <a:prstGeom prst="rect">
            <a:avLst/>
          </a:prstGeom>
          <a:noFill/>
        </p:spPr>
        <p:txBody>
          <a:bodyPr wrap="none" rtlCol="0">
            <a:spAutoFit/>
          </a:bodyPr>
          <a:lstStyle/>
          <a:p>
            <a:r>
              <a:rPr lang="en-US" sz="1200" dirty="0">
                <a:latin typeface="Segoe UI" panose="020B0502040204020203" pitchFamily="34" charset="0"/>
                <a:cs typeface="Segoe UI" panose="020B0502040204020203" pitchFamily="34" charset="0"/>
              </a:rPr>
              <a:t>LWL=1.7V</a:t>
            </a:r>
          </a:p>
        </p:txBody>
      </p:sp>
      <p:pic>
        <p:nvPicPr>
          <p:cNvPr id="15" name="Picture 14"/>
          <p:cNvPicPr>
            <a:picLocks noChangeAspect="1"/>
          </p:cNvPicPr>
          <p:nvPr/>
        </p:nvPicPr>
        <p:blipFill rotWithShape="1">
          <a:blip r:embed="rId6"/>
          <a:srcRect l="30461" t="56491" r="42254" b="9438"/>
          <a:stretch/>
        </p:blipFill>
        <p:spPr>
          <a:xfrm>
            <a:off x="9001901" y="4906358"/>
            <a:ext cx="2680951" cy="1883053"/>
          </a:xfrm>
          <a:prstGeom prst="rect">
            <a:avLst/>
          </a:prstGeom>
        </p:spPr>
      </p:pic>
      <p:sp>
        <p:nvSpPr>
          <p:cNvPr id="16" name="TextBox 15"/>
          <p:cNvSpPr txBox="1"/>
          <p:nvPr/>
        </p:nvSpPr>
        <p:spPr>
          <a:xfrm>
            <a:off x="9238009" y="4906358"/>
            <a:ext cx="1824410"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ON-IV full curve</a:t>
            </a:r>
          </a:p>
        </p:txBody>
      </p:sp>
      <p:sp>
        <p:nvSpPr>
          <p:cNvPr id="17" name="TextBox 16"/>
          <p:cNvSpPr txBox="1"/>
          <p:nvPr/>
        </p:nvSpPr>
        <p:spPr>
          <a:xfrm>
            <a:off x="4788654" y="4756229"/>
            <a:ext cx="3828922" cy="1169551"/>
          </a:xfrm>
          <a:prstGeom prst="rect">
            <a:avLst/>
          </a:prstGeom>
          <a:noFill/>
        </p:spPr>
        <p:txBody>
          <a:bodyPr wrap="square" rtlCol="0">
            <a:spAutoFit/>
          </a:bodyPr>
          <a:lstStyle/>
          <a:p>
            <a:r>
              <a:rPr lang="en-US" sz="1400" dirty="0">
                <a:latin typeface="Segoe UI" panose="020B0502040204020203" pitchFamily="34" charset="0"/>
                <a:cs typeface="Segoe UI" panose="020B0502040204020203" pitchFamily="34" charset="0"/>
              </a:rPr>
              <a:t>Imax=60uA</a:t>
            </a:r>
          </a:p>
          <a:p>
            <a:r>
              <a:rPr lang="en-US" sz="1400" dirty="0">
                <a:latin typeface="Segoe UI" panose="020B0502040204020203" pitchFamily="34" charset="0"/>
                <a:cs typeface="Segoe UI" panose="020B0502040204020203" pitchFamily="34" charset="0"/>
              </a:rPr>
              <a:t>LWL is low for all the ON-IV measure</a:t>
            </a:r>
          </a:p>
          <a:p>
            <a:r>
              <a:rPr lang="en-US" sz="1400" dirty="0">
                <a:latin typeface="Segoe UI" panose="020B0502040204020203" pitchFamily="34" charset="0"/>
                <a:cs typeface="Segoe UI" panose="020B0502040204020203" pitchFamily="34" charset="0"/>
              </a:rPr>
              <a:t>LWL: from 3.6V to 1.7V</a:t>
            </a:r>
          </a:p>
          <a:p>
            <a:r>
              <a:rPr lang="en-US" sz="1400" b="1" dirty="0" err="1">
                <a:latin typeface="Segoe UI" panose="020B0502040204020203" pitchFamily="34" charset="0"/>
                <a:cs typeface="Segoe UI" panose="020B0502040204020203" pitchFamily="34" charset="0"/>
              </a:rPr>
              <a:t>Ihold</a:t>
            </a:r>
            <a:r>
              <a:rPr lang="en-US" sz="1400" b="1" dirty="0">
                <a:latin typeface="Segoe UI" panose="020B0502040204020203" pitchFamily="34" charset="0"/>
                <a:cs typeface="Segoe UI" panose="020B0502040204020203" pitchFamily="34" charset="0"/>
              </a:rPr>
              <a:t> shows a small decrease </a:t>
            </a:r>
            <a:r>
              <a:rPr lang="en-US" sz="1400" dirty="0">
                <a:latin typeface="Segoe UI" panose="020B0502040204020203" pitchFamily="34" charset="0"/>
                <a:cs typeface="Segoe UI" panose="020B0502040204020203" pitchFamily="34" charset="0"/>
              </a:rPr>
              <a:t>(from 13.5uA to 12.4uA, when LWL goes from 3.6V to 1.7V)</a:t>
            </a:r>
          </a:p>
        </p:txBody>
      </p:sp>
      <p:sp>
        <p:nvSpPr>
          <p:cNvPr id="18" name="Rectangle 17"/>
          <p:cNvSpPr/>
          <p:nvPr/>
        </p:nvSpPr>
        <p:spPr>
          <a:xfrm>
            <a:off x="2149642" y="3015916"/>
            <a:ext cx="433137" cy="1631395"/>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cxnSp>
        <p:nvCxnSpPr>
          <p:cNvPr id="20" name="Straight Arrow Connector 19"/>
          <p:cNvCxnSpPr/>
          <p:nvPr/>
        </p:nvCxnSpPr>
        <p:spPr>
          <a:xfrm flipH="1" flipV="1">
            <a:off x="1684421" y="5275690"/>
            <a:ext cx="609600" cy="387173"/>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910984" y="637764"/>
            <a:ext cx="2137016" cy="29454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594289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ED2-CELLS after 10Kcycles</a:t>
            </a:r>
          </a:p>
        </p:txBody>
      </p:sp>
      <p:sp>
        <p:nvSpPr>
          <p:cNvPr id="3" name="Content Placeholder 2"/>
          <p:cNvSpPr>
            <a:spLocks noGrp="1"/>
          </p:cNvSpPr>
          <p:nvPr>
            <p:ph idx="1"/>
          </p:nvPr>
        </p:nvSpPr>
        <p:spPr>
          <a:xfrm>
            <a:off x="4703356" y="1203307"/>
            <a:ext cx="6161420" cy="1177724"/>
          </a:xfrm>
        </p:spPr>
        <p:txBody>
          <a:bodyPr/>
          <a:lstStyle/>
          <a:p>
            <a:r>
              <a:rPr lang="en-US" dirty="0"/>
              <a:t>Repeat same experiment of previous slides (LWL segmentation) on </a:t>
            </a:r>
            <a:r>
              <a:rPr lang="en-US" dirty="0" err="1"/>
              <a:t>std</a:t>
            </a:r>
            <a:r>
              <a:rPr lang="en-US" dirty="0"/>
              <a:t> cells (WL buffer connected at HNREG)</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12</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52105" t="18313" r="22237" b="46198"/>
          <a:stretch/>
        </p:blipFill>
        <p:spPr>
          <a:xfrm>
            <a:off x="5261368" y="3155191"/>
            <a:ext cx="3128210" cy="2433800"/>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931486" y="1600200"/>
            <a:ext cx="3030279" cy="2427575"/>
          </a:xfrm>
          <a:prstGeom prst="rect">
            <a:avLst/>
          </a:prstGeom>
        </p:spPr>
      </p:pic>
      <p:sp>
        <p:nvSpPr>
          <p:cNvPr id="10" name="TextBox 9"/>
          <p:cNvSpPr txBox="1"/>
          <p:nvPr/>
        </p:nvSpPr>
        <p:spPr>
          <a:xfrm>
            <a:off x="3083442" y="1881963"/>
            <a:ext cx="494238" cy="369332"/>
          </a:xfrm>
          <a:prstGeom prst="rect">
            <a:avLst/>
          </a:prstGeom>
          <a:noFill/>
        </p:spPr>
        <p:txBody>
          <a:bodyPr wrap="none" rtlCol="0">
            <a:spAutoFit/>
          </a:bodyPr>
          <a:lstStyle/>
          <a:p>
            <a:r>
              <a:rPr lang="en-US" dirty="0" err="1">
                <a:latin typeface="Segoe UI" panose="020B0502040204020203" pitchFamily="34" charset="0"/>
                <a:cs typeface="Segoe UI" panose="020B0502040204020203" pitchFamily="34" charset="0"/>
              </a:rPr>
              <a:t>std</a:t>
            </a:r>
            <a:endParaRPr lang="en-US" dirty="0">
              <a:latin typeface="Segoe UI" panose="020B0502040204020203" pitchFamily="34" charset="0"/>
              <a:cs typeface="Segoe UI" panose="020B0502040204020203" pitchFamily="34" charset="0"/>
            </a:endParaRPr>
          </a:p>
        </p:txBody>
      </p:sp>
      <p:pic>
        <p:nvPicPr>
          <p:cNvPr id="11" name="Picture 10"/>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883639" y="4071141"/>
            <a:ext cx="3125972" cy="2406310"/>
          </a:xfrm>
          <a:prstGeom prst="rect">
            <a:avLst/>
          </a:prstGeom>
        </p:spPr>
      </p:pic>
      <p:sp>
        <p:nvSpPr>
          <p:cNvPr id="12" name="TextBox 11"/>
          <p:cNvSpPr txBox="1"/>
          <p:nvPr/>
        </p:nvSpPr>
        <p:spPr>
          <a:xfrm>
            <a:off x="2718168" y="4187425"/>
            <a:ext cx="1138453"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Imax =60</a:t>
            </a:r>
          </a:p>
        </p:txBody>
      </p:sp>
      <p:cxnSp>
        <p:nvCxnSpPr>
          <p:cNvPr id="13" name="Straight Arrow Connector 12"/>
          <p:cNvCxnSpPr/>
          <p:nvPr/>
        </p:nvCxnSpPr>
        <p:spPr>
          <a:xfrm flipH="1" flipV="1">
            <a:off x="4041277" y="3413051"/>
            <a:ext cx="1618207" cy="95904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endCxn id="11" idx="3"/>
          </p:cNvCxnSpPr>
          <p:nvPr/>
        </p:nvCxnSpPr>
        <p:spPr>
          <a:xfrm flipH="1">
            <a:off x="4009611" y="4556757"/>
            <a:ext cx="1649873" cy="717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1374178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4636134" y="4668253"/>
            <a:ext cx="3940825" cy="1350582"/>
          </a:xfrm>
        </p:spPr>
        <p:txBody>
          <a:bodyPr/>
          <a:lstStyle/>
          <a:p>
            <a:r>
              <a:rPr lang="en-US" dirty="0"/>
              <a:t>Detection issue on these cells, when LWL is low</a:t>
            </a:r>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13</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163384" y="692267"/>
            <a:ext cx="4473626" cy="5670884"/>
          </a:xfrm>
          <a:prstGeom prst="rect">
            <a:avLst/>
          </a:prstGeom>
        </p:spPr>
      </p:pic>
      <p:pic>
        <p:nvPicPr>
          <p:cNvPr id="9" name="Picture 8"/>
          <p:cNvPicPr>
            <a:picLocks noChangeAspect="1"/>
          </p:cNvPicPr>
          <p:nvPr/>
        </p:nvPicPr>
        <p:blipFill rotWithShape="1">
          <a:blip r:embed="rId3"/>
          <a:srcRect l="23224" t="14386" r="50328" b="47953"/>
          <a:stretch/>
        </p:blipFill>
        <p:spPr>
          <a:xfrm>
            <a:off x="5858993" y="189326"/>
            <a:ext cx="2636406" cy="2111748"/>
          </a:xfrm>
          <a:prstGeom prst="rect">
            <a:avLst/>
          </a:prstGeom>
        </p:spPr>
      </p:pic>
      <p:pic>
        <p:nvPicPr>
          <p:cNvPr id="10" name="Picture 9"/>
          <p:cNvPicPr>
            <a:picLocks noChangeAspect="1"/>
          </p:cNvPicPr>
          <p:nvPr/>
        </p:nvPicPr>
        <p:blipFill rotWithShape="1">
          <a:blip r:embed="rId4"/>
          <a:srcRect l="16711" t="13594" r="26053" b="22340"/>
          <a:stretch/>
        </p:blipFill>
        <p:spPr>
          <a:xfrm>
            <a:off x="8721855" y="177480"/>
            <a:ext cx="3136356" cy="1974703"/>
          </a:xfrm>
          <a:prstGeom prst="rect">
            <a:avLst/>
          </a:prstGeom>
        </p:spPr>
      </p:pic>
      <p:sp>
        <p:nvSpPr>
          <p:cNvPr id="11" name="TextBox 10"/>
          <p:cNvSpPr txBox="1"/>
          <p:nvPr/>
        </p:nvSpPr>
        <p:spPr>
          <a:xfrm>
            <a:off x="6562154" y="1011136"/>
            <a:ext cx="872868" cy="307777"/>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LWL=3.6</a:t>
            </a:r>
          </a:p>
        </p:txBody>
      </p:sp>
      <p:pic>
        <p:nvPicPr>
          <p:cNvPr id="12" name="Picture 11"/>
          <p:cNvPicPr>
            <a:picLocks noChangeAspect="1"/>
          </p:cNvPicPr>
          <p:nvPr/>
        </p:nvPicPr>
        <p:blipFill rotWithShape="1">
          <a:blip r:embed="rId5"/>
          <a:srcRect l="15263" t="18616" r="28290" b="16959"/>
          <a:stretch/>
        </p:blipFill>
        <p:spPr>
          <a:xfrm>
            <a:off x="8773930" y="2301074"/>
            <a:ext cx="3136356" cy="2013556"/>
          </a:xfrm>
          <a:prstGeom prst="rect">
            <a:avLst/>
          </a:prstGeom>
        </p:spPr>
      </p:pic>
      <p:pic>
        <p:nvPicPr>
          <p:cNvPr id="13" name="Picture 12"/>
          <p:cNvPicPr>
            <a:picLocks noChangeAspect="1"/>
          </p:cNvPicPr>
          <p:nvPr/>
        </p:nvPicPr>
        <p:blipFill rotWithShape="1">
          <a:blip r:embed="rId6"/>
          <a:srcRect l="51842" t="54737" r="21579" b="9240"/>
          <a:stretch/>
        </p:blipFill>
        <p:spPr>
          <a:xfrm>
            <a:off x="9169789" y="4502461"/>
            <a:ext cx="2740497" cy="2089290"/>
          </a:xfrm>
          <a:prstGeom prst="rect">
            <a:avLst/>
          </a:prstGeom>
        </p:spPr>
      </p:pic>
      <p:pic>
        <p:nvPicPr>
          <p:cNvPr id="14" name="Picture 13"/>
          <p:cNvPicPr>
            <a:picLocks noChangeAspect="1"/>
          </p:cNvPicPr>
          <p:nvPr/>
        </p:nvPicPr>
        <p:blipFill rotWithShape="1">
          <a:blip r:embed="rId6"/>
          <a:srcRect l="24539" t="14386" r="49906" b="49824"/>
          <a:stretch/>
        </p:blipFill>
        <p:spPr>
          <a:xfrm>
            <a:off x="6029577" y="2338228"/>
            <a:ext cx="2547383" cy="2006818"/>
          </a:xfrm>
          <a:prstGeom prst="rect">
            <a:avLst/>
          </a:prstGeom>
        </p:spPr>
      </p:pic>
      <p:sp>
        <p:nvSpPr>
          <p:cNvPr id="15" name="TextBox 14"/>
          <p:cNvSpPr txBox="1"/>
          <p:nvPr/>
        </p:nvSpPr>
        <p:spPr>
          <a:xfrm>
            <a:off x="6740762" y="3096946"/>
            <a:ext cx="872868" cy="307777"/>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LWL=3.5</a:t>
            </a:r>
          </a:p>
        </p:txBody>
      </p:sp>
      <p:sp>
        <p:nvSpPr>
          <p:cNvPr id="16" name="Oval 15"/>
          <p:cNvSpPr/>
          <p:nvPr/>
        </p:nvSpPr>
        <p:spPr>
          <a:xfrm>
            <a:off x="910984" y="4668253"/>
            <a:ext cx="548848" cy="1350582"/>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7" name="TextBox 16"/>
          <p:cNvSpPr txBox="1"/>
          <p:nvPr/>
        </p:nvSpPr>
        <p:spPr>
          <a:xfrm>
            <a:off x="705039" y="4436231"/>
            <a:ext cx="1297150" cy="253916"/>
          </a:xfrm>
          <a:prstGeom prst="rect">
            <a:avLst/>
          </a:prstGeom>
          <a:noFill/>
        </p:spPr>
        <p:txBody>
          <a:bodyPr wrap="none" rtlCol="0">
            <a:spAutoFit/>
          </a:bodyPr>
          <a:lstStyle/>
          <a:p>
            <a:r>
              <a:rPr lang="en-US" sz="1050" dirty="0">
                <a:latin typeface="Segoe UI" panose="020B0502040204020203" pitchFamily="34" charset="0"/>
                <a:cs typeface="Segoe UI" panose="020B0502040204020203" pitchFamily="34" charset="0"/>
              </a:rPr>
              <a:t>Detection problem</a:t>
            </a:r>
          </a:p>
        </p:txBody>
      </p:sp>
      <p:sp>
        <p:nvSpPr>
          <p:cNvPr id="18" name="TextBox 17"/>
          <p:cNvSpPr txBox="1"/>
          <p:nvPr/>
        </p:nvSpPr>
        <p:spPr>
          <a:xfrm>
            <a:off x="9513035" y="4668253"/>
            <a:ext cx="829073"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ON-IV</a:t>
            </a:r>
          </a:p>
        </p:txBody>
      </p:sp>
      <p:cxnSp>
        <p:nvCxnSpPr>
          <p:cNvPr id="20" name="Straight Arrow Connector 19"/>
          <p:cNvCxnSpPr/>
          <p:nvPr/>
        </p:nvCxnSpPr>
        <p:spPr>
          <a:xfrm>
            <a:off x="10290033" y="5887453"/>
            <a:ext cx="522346" cy="13138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858801" y="5557170"/>
            <a:ext cx="1333200" cy="900246"/>
          </a:xfrm>
          <a:prstGeom prst="rect">
            <a:avLst/>
          </a:prstGeom>
          <a:noFill/>
        </p:spPr>
        <p:txBody>
          <a:bodyPr wrap="square" rtlCol="0">
            <a:spAutoFit/>
          </a:bodyPr>
          <a:lstStyle/>
          <a:p>
            <a:r>
              <a:rPr lang="en-US" sz="1050" dirty="0">
                <a:latin typeface="Segoe UI" panose="020B0502040204020203" pitchFamily="34" charset="0"/>
                <a:cs typeface="Segoe UI" panose="020B0502040204020203" pitchFamily="34" charset="0"/>
              </a:rPr>
              <a:t>Decreasing LWL, higher series resistance and voltage drop at HNREG</a:t>
            </a:r>
          </a:p>
        </p:txBody>
      </p:sp>
    </p:spTree>
    <p:extLst>
      <p:ext uri="{BB962C8B-B14F-4D97-AF65-F5344CB8AC3E}">
        <p14:creationId xmlns:p14="http://schemas.microsoft.com/office/powerpoint/2010/main" val="5180084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761035"/>
          </a:xfrm>
        </p:spPr>
        <p:txBody>
          <a:bodyPr/>
          <a:lstStyle/>
          <a:p>
            <a:r>
              <a:rPr lang="en-US" dirty="0" err="1"/>
              <a:t>Ihold</a:t>
            </a:r>
            <a:r>
              <a:rPr lang="en-US" dirty="0"/>
              <a:t> vs ramp down (ON-IV slope) </a:t>
            </a:r>
            <a:endParaRPr lang="en-US" dirty="0"/>
          </a:p>
        </p:txBody>
      </p:sp>
      <p:sp>
        <p:nvSpPr>
          <p:cNvPr id="3" name="Content Placeholder 2"/>
          <p:cNvSpPr>
            <a:spLocks noGrp="1"/>
          </p:cNvSpPr>
          <p:nvPr>
            <p:ph idx="1"/>
          </p:nvPr>
        </p:nvSpPr>
        <p:spPr>
          <a:xfrm>
            <a:off x="5181630" y="3442780"/>
            <a:ext cx="6308528" cy="2865521"/>
          </a:xfrm>
        </p:spPr>
        <p:txBody>
          <a:bodyPr/>
          <a:lstStyle/>
          <a:p>
            <a:r>
              <a:rPr lang="en-US" sz="1600" dirty="0"/>
              <a:t>Lower ramp down time </a:t>
            </a:r>
            <a:r>
              <a:rPr lang="en-US" sz="1600" dirty="0">
                <a:sym typeface="Wingdings" panose="05000000000000000000" pitchFamily="2" charset="2"/>
              </a:rPr>
              <a:t> lower </a:t>
            </a:r>
            <a:r>
              <a:rPr lang="en-US" sz="1600" dirty="0" err="1">
                <a:sym typeface="Wingdings" panose="05000000000000000000" pitchFamily="2" charset="2"/>
              </a:rPr>
              <a:t>Ihold</a:t>
            </a:r>
            <a:br>
              <a:rPr lang="en-US" sz="1600" dirty="0">
                <a:sym typeface="Wingdings" panose="05000000000000000000" pitchFamily="2" charset="2"/>
              </a:rPr>
            </a:br>
            <a:r>
              <a:rPr lang="en-US" sz="1600" dirty="0">
                <a:sym typeface="Wingdings" panose="05000000000000000000" pitchFamily="2" charset="2"/>
              </a:rPr>
              <a:t>(from 20us to 500ns; POR is 2us)</a:t>
            </a:r>
          </a:p>
          <a:p>
            <a:r>
              <a:rPr lang="en-US" sz="1600" dirty="0">
                <a:sym typeface="Wingdings" panose="05000000000000000000" pitchFamily="2" charset="2"/>
              </a:rPr>
              <a:t>No effect on ON-IV curve</a:t>
            </a:r>
          </a:p>
          <a:p>
            <a:r>
              <a:rPr lang="en-US" sz="1600" dirty="0">
                <a:sym typeface="Wingdings" panose="05000000000000000000" pitchFamily="2" charset="2"/>
              </a:rPr>
              <a:t>With 500ns time, there is an impact of scope resolution of time axis</a:t>
            </a:r>
            <a:br>
              <a:rPr lang="en-US" sz="1600" dirty="0">
                <a:sym typeface="Wingdings" panose="05000000000000000000" pitchFamily="2" charset="2"/>
              </a:rPr>
            </a:br>
            <a:r>
              <a:rPr lang="en-US" sz="1600" dirty="0">
                <a:sym typeface="Wingdings" panose="05000000000000000000" pitchFamily="2" charset="2"/>
              </a:rPr>
              <a:t>( small increase of </a:t>
            </a:r>
            <a:r>
              <a:rPr lang="en-US" sz="1600" dirty="0" err="1">
                <a:sym typeface="Wingdings" panose="05000000000000000000" pitchFamily="2" charset="2"/>
              </a:rPr>
              <a:t>Ihold</a:t>
            </a:r>
            <a:r>
              <a:rPr lang="en-US" sz="1600" dirty="0">
                <a:sym typeface="Wingdings" panose="05000000000000000000" pitchFamily="2" charset="2"/>
              </a:rPr>
              <a:t> with 1us/div instead of 2us/div, +0.12uA)</a:t>
            </a:r>
          </a:p>
          <a:p>
            <a:r>
              <a:rPr lang="en-US" sz="1600" dirty="0">
                <a:sym typeface="Wingdings" panose="05000000000000000000" pitchFamily="2" charset="2"/>
              </a:rPr>
              <a:t>VPXS trace: 2 mV/div (POR conditions). With 1 us, </a:t>
            </a:r>
            <a:r>
              <a:rPr lang="en-US" sz="1600" dirty="0" err="1">
                <a:sym typeface="Wingdings" panose="05000000000000000000" pitchFamily="2" charset="2"/>
              </a:rPr>
              <a:t>Ihold</a:t>
            </a:r>
            <a:r>
              <a:rPr lang="en-US" sz="1600" dirty="0">
                <a:sym typeface="Wingdings" panose="05000000000000000000" pitchFamily="2" charset="2"/>
              </a:rPr>
              <a:t> is higher (+2.3uA)</a:t>
            </a:r>
            <a:endParaRPr lang="en-US" sz="1600" dirty="0"/>
          </a:p>
          <a:p>
            <a:endParaRPr lang="en-US" sz="1600" dirty="0"/>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14</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514451" y="870735"/>
            <a:ext cx="4667179" cy="5606716"/>
          </a:xfrm>
          <a:prstGeom prst="rect">
            <a:avLst/>
          </a:prstGeom>
        </p:spPr>
      </p:pic>
      <p:pic>
        <p:nvPicPr>
          <p:cNvPr id="9" name="Picture 8"/>
          <p:cNvPicPr>
            <a:picLocks noChangeAspect="1"/>
          </p:cNvPicPr>
          <p:nvPr/>
        </p:nvPicPr>
        <p:blipFill rotWithShape="1">
          <a:blip r:embed="rId3"/>
          <a:srcRect l="53272" t="54527" r="10305" b="8856"/>
          <a:stretch/>
        </p:blipFill>
        <p:spPr>
          <a:xfrm>
            <a:off x="8569667" y="761035"/>
            <a:ext cx="3122396" cy="2511189"/>
          </a:xfrm>
          <a:prstGeom prst="rect">
            <a:avLst/>
          </a:prstGeom>
        </p:spPr>
      </p:pic>
      <p:sp>
        <p:nvSpPr>
          <p:cNvPr id="11" name="Rectangle 10"/>
          <p:cNvSpPr/>
          <p:nvPr/>
        </p:nvSpPr>
        <p:spPr>
          <a:xfrm>
            <a:off x="2600077" y="3554233"/>
            <a:ext cx="397566" cy="858741"/>
          </a:xfrm>
          <a:prstGeom prst="rect">
            <a:avLst/>
          </a:prstGeom>
          <a:noFill/>
          <a:ln w="28575">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2" name="TextBox 11"/>
          <p:cNvSpPr txBox="1"/>
          <p:nvPr/>
        </p:nvSpPr>
        <p:spPr>
          <a:xfrm>
            <a:off x="5435323" y="1027866"/>
            <a:ext cx="1847441" cy="1477328"/>
          </a:xfrm>
          <a:prstGeom prst="rect">
            <a:avLst/>
          </a:prstGeom>
          <a:noFill/>
        </p:spPr>
        <p:txBody>
          <a:bodyPr wrap="square" rtlCol="0">
            <a:spAutoFit/>
          </a:bodyPr>
          <a:lstStyle/>
          <a:p>
            <a:r>
              <a:rPr lang="en-US" dirty="0"/>
              <a:t>ED2-D0_ONIV cells, 10Kcycles</a:t>
            </a:r>
          </a:p>
          <a:p>
            <a:endParaRPr lang="en-US" dirty="0"/>
          </a:p>
          <a:p>
            <a:r>
              <a:rPr lang="en-US" dirty="0"/>
              <a:t>VPXS trace: 2mV/div</a:t>
            </a:r>
          </a:p>
        </p:txBody>
      </p:sp>
      <p:sp>
        <p:nvSpPr>
          <p:cNvPr id="13" name="TextBox 12"/>
          <p:cNvSpPr txBox="1"/>
          <p:nvPr/>
        </p:nvSpPr>
        <p:spPr>
          <a:xfrm>
            <a:off x="10117593" y="2235323"/>
            <a:ext cx="1574470" cy="738664"/>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ON-IV: all curves</a:t>
            </a:r>
          </a:p>
          <a:p>
            <a:r>
              <a:rPr lang="en-US" sz="1400" dirty="0">
                <a:latin typeface="Segoe UI" panose="020B0502040204020203" pitchFamily="34" charset="0"/>
                <a:cs typeface="Segoe UI" panose="020B0502040204020203" pitchFamily="34" charset="0"/>
              </a:rPr>
              <a:t>(red: ramp up</a:t>
            </a:r>
          </a:p>
          <a:p>
            <a:r>
              <a:rPr lang="en-US" sz="1400" dirty="0">
                <a:latin typeface="Segoe UI" panose="020B0502040204020203" pitchFamily="34" charset="0"/>
                <a:cs typeface="Segoe UI" panose="020B0502040204020203" pitchFamily="34" charset="0"/>
              </a:rPr>
              <a:t>Blue: ramp down)</a:t>
            </a:r>
          </a:p>
        </p:txBody>
      </p:sp>
    </p:spTree>
    <p:extLst>
      <p:ext uri="{BB962C8B-B14F-4D97-AF65-F5344CB8AC3E}">
        <p14:creationId xmlns:p14="http://schemas.microsoft.com/office/powerpoint/2010/main" val="126561231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15</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5000" t="18616" r="32342" b="14029"/>
          <a:stretch/>
        </p:blipFill>
        <p:spPr>
          <a:xfrm>
            <a:off x="8962" y="2978599"/>
            <a:ext cx="3046050" cy="2487159"/>
          </a:xfrm>
          <a:prstGeom prst="rect">
            <a:avLst/>
          </a:prstGeom>
        </p:spPr>
      </p:pic>
      <p:pic>
        <p:nvPicPr>
          <p:cNvPr id="10" name="Picture 9"/>
          <p:cNvPicPr>
            <a:picLocks noChangeAspect="1"/>
          </p:cNvPicPr>
          <p:nvPr/>
        </p:nvPicPr>
        <p:blipFill rotWithShape="1">
          <a:blip r:embed="rId3"/>
          <a:srcRect l="23713" t="16086" r="51468" b="48292"/>
          <a:stretch/>
        </p:blipFill>
        <p:spPr>
          <a:xfrm>
            <a:off x="93202" y="234841"/>
            <a:ext cx="2790020" cy="2252453"/>
          </a:xfrm>
          <a:prstGeom prst="rect">
            <a:avLst/>
          </a:prstGeom>
        </p:spPr>
      </p:pic>
      <p:sp>
        <p:nvSpPr>
          <p:cNvPr id="11" name="TextBox 10"/>
          <p:cNvSpPr txBox="1"/>
          <p:nvPr/>
        </p:nvSpPr>
        <p:spPr>
          <a:xfrm>
            <a:off x="1488212" y="547665"/>
            <a:ext cx="1318990" cy="415498"/>
          </a:xfrm>
          <a:prstGeom prst="rect">
            <a:avLst/>
          </a:prstGeom>
          <a:noFill/>
        </p:spPr>
        <p:txBody>
          <a:bodyPr wrap="square" rtlCol="0">
            <a:spAutoFit/>
          </a:bodyPr>
          <a:lstStyle/>
          <a:p>
            <a:r>
              <a:rPr lang="en-US" sz="1050" dirty="0" err="1">
                <a:latin typeface="Segoe UI" panose="020B0502040204020203" pitchFamily="34" charset="0"/>
                <a:cs typeface="Segoe UI" panose="020B0502040204020203" pitchFamily="34" charset="0"/>
              </a:rPr>
              <a:t>Std</a:t>
            </a:r>
            <a:r>
              <a:rPr lang="en-US" sz="1050" dirty="0">
                <a:latin typeface="Segoe UI" panose="020B0502040204020203" pitchFamily="34" charset="0"/>
                <a:cs typeface="Segoe UI" panose="020B0502040204020203" pitchFamily="34" charset="0"/>
              </a:rPr>
              <a:t> condition (ramp down = 2us)</a:t>
            </a:r>
          </a:p>
        </p:txBody>
      </p:sp>
      <p:pic>
        <p:nvPicPr>
          <p:cNvPr id="14" name="Picture 13"/>
          <p:cNvPicPr>
            <a:picLocks noChangeAspect="1"/>
          </p:cNvPicPr>
          <p:nvPr/>
        </p:nvPicPr>
        <p:blipFill rotWithShape="1">
          <a:blip r:embed="rId4"/>
          <a:srcRect l="15223" t="18615" r="32597" b="14030"/>
          <a:stretch/>
        </p:blipFill>
        <p:spPr>
          <a:xfrm>
            <a:off x="3126975" y="2989987"/>
            <a:ext cx="3004586" cy="2475771"/>
          </a:xfrm>
          <a:prstGeom prst="rect">
            <a:avLst/>
          </a:prstGeom>
        </p:spPr>
      </p:pic>
      <p:pic>
        <p:nvPicPr>
          <p:cNvPr id="15" name="Picture 14"/>
          <p:cNvPicPr>
            <a:picLocks noChangeAspect="1"/>
          </p:cNvPicPr>
          <p:nvPr/>
        </p:nvPicPr>
        <p:blipFill rotWithShape="1">
          <a:blip r:embed="rId5"/>
          <a:srcRect l="23514" t="16393" r="51598" b="47496"/>
          <a:stretch/>
        </p:blipFill>
        <p:spPr>
          <a:xfrm>
            <a:off x="3181479" y="247873"/>
            <a:ext cx="2797663" cy="2283392"/>
          </a:xfrm>
          <a:prstGeom prst="rect">
            <a:avLst/>
          </a:prstGeom>
        </p:spPr>
      </p:pic>
      <p:sp>
        <p:nvSpPr>
          <p:cNvPr id="16" name="TextBox 15"/>
          <p:cNvSpPr txBox="1"/>
          <p:nvPr/>
        </p:nvSpPr>
        <p:spPr>
          <a:xfrm>
            <a:off x="4094798" y="389175"/>
            <a:ext cx="1362874" cy="261610"/>
          </a:xfrm>
          <a:prstGeom prst="rect">
            <a:avLst/>
          </a:prstGeom>
          <a:noFill/>
        </p:spPr>
        <p:txBody>
          <a:bodyPr wrap="none" rtlCol="0">
            <a:spAutoFit/>
          </a:bodyPr>
          <a:lstStyle/>
          <a:p>
            <a:r>
              <a:rPr lang="en-US" sz="1100" dirty="0">
                <a:latin typeface="Segoe UI" panose="020B0502040204020203" pitchFamily="34" charset="0"/>
                <a:cs typeface="Segoe UI" panose="020B0502040204020203" pitchFamily="34" charset="0"/>
              </a:rPr>
              <a:t>ramp down = 20us</a:t>
            </a:r>
          </a:p>
        </p:txBody>
      </p:sp>
      <p:pic>
        <p:nvPicPr>
          <p:cNvPr id="17" name="Picture 16"/>
          <p:cNvPicPr>
            <a:picLocks noChangeAspect="1"/>
          </p:cNvPicPr>
          <p:nvPr/>
        </p:nvPicPr>
        <p:blipFill rotWithShape="1">
          <a:blip r:embed="rId6"/>
          <a:srcRect l="15112" t="18614" r="32467" b="13832"/>
          <a:stretch/>
        </p:blipFill>
        <p:spPr>
          <a:xfrm>
            <a:off x="6205846" y="2972251"/>
            <a:ext cx="3002027" cy="2469518"/>
          </a:xfrm>
          <a:prstGeom prst="rect">
            <a:avLst/>
          </a:prstGeom>
        </p:spPr>
      </p:pic>
      <p:pic>
        <p:nvPicPr>
          <p:cNvPr id="18" name="Picture 17"/>
          <p:cNvPicPr>
            <a:picLocks noChangeAspect="1"/>
          </p:cNvPicPr>
          <p:nvPr/>
        </p:nvPicPr>
        <p:blipFill rotWithShape="1">
          <a:blip r:embed="rId7"/>
          <a:srcRect l="23619" t="16023" r="50995" b="47486"/>
          <a:stretch/>
        </p:blipFill>
        <p:spPr>
          <a:xfrm>
            <a:off x="6262005" y="247873"/>
            <a:ext cx="2853739" cy="2307424"/>
          </a:xfrm>
          <a:prstGeom prst="rect">
            <a:avLst/>
          </a:prstGeom>
        </p:spPr>
      </p:pic>
      <p:sp>
        <p:nvSpPr>
          <p:cNvPr id="20" name="TextBox 19"/>
          <p:cNvSpPr txBox="1"/>
          <p:nvPr/>
        </p:nvSpPr>
        <p:spPr>
          <a:xfrm>
            <a:off x="7652138" y="609992"/>
            <a:ext cx="1438214" cy="261610"/>
          </a:xfrm>
          <a:prstGeom prst="rect">
            <a:avLst/>
          </a:prstGeom>
          <a:noFill/>
        </p:spPr>
        <p:txBody>
          <a:bodyPr wrap="none" rtlCol="0">
            <a:spAutoFit/>
          </a:bodyPr>
          <a:lstStyle/>
          <a:p>
            <a:r>
              <a:rPr lang="en-US" sz="1100" dirty="0">
                <a:latin typeface="Segoe UI" panose="020B0502040204020203" pitchFamily="34" charset="0"/>
                <a:cs typeface="Segoe UI" panose="020B0502040204020203" pitchFamily="34" charset="0"/>
              </a:rPr>
              <a:t>ramp down = 500ns</a:t>
            </a:r>
          </a:p>
        </p:txBody>
      </p:sp>
      <p:pic>
        <p:nvPicPr>
          <p:cNvPr id="21" name="Picture 20"/>
          <p:cNvPicPr>
            <a:picLocks noChangeAspect="1"/>
          </p:cNvPicPr>
          <p:nvPr/>
        </p:nvPicPr>
        <p:blipFill rotWithShape="1">
          <a:blip r:embed="rId8"/>
          <a:srcRect l="31326" t="16915" r="1867" b="23582"/>
          <a:stretch/>
        </p:blipFill>
        <p:spPr>
          <a:xfrm>
            <a:off x="9266116" y="3003483"/>
            <a:ext cx="3002027" cy="2462275"/>
          </a:xfrm>
          <a:prstGeom prst="rect">
            <a:avLst/>
          </a:prstGeom>
        </p:spPr>
      </p:pic>
      <p:pic>
        <p:nvPicPr>
          <p:cNvPr id="22" name="Picture 21"/>
          <p:cNvPicPr>
            <a:picLocks noChangeAspect="1"/>
          </p:cNvPicPr>
          <p:nvPr/>
        </p:nvPicPr>
        <p:blipFill rotWithShape="1">
          <a:blip r:embed="rId7"/>
          <a:srcRect l="23619" t="16023" r="50013" b="47486"/>
          <a:stretch/>
        </p:blipFill>
        <p:spPr>
          <a:xfrm>
            <a:off x="9275013" y="275356"/>
            <a:ext cx="2964124" cy="2307424"/>
          </a:xfrm>
          <a:prstGeom prst="rect">
            <a:avLst/>
          </a:prstGeom>
        </p:spPr>
      </p:pic>
      <p:sp>
        <p:nvSpPr>
          <p:cNvPr id="23" name="TextBox 22"/>
          <p:cNvSpPr txBox="1"/>
          <p:nvPr/>
        </p:nvSpPr>
        <p:spPr>
          <a:xfrm>
            <a:off x="10581575" y="727766"/>
            <a:ext cx="1438214" cy="261610"/>
          </a:xfrm>
          <a:prstGeom prst="rect">
            <a:avLst/>
          </a:prstGeom>
          <a:noFill/>
        </p:spPr>
        <p:txBody>
          <a:bodyPr wrap="none" rtlCol="0">
            <a:spAutoFit/>
          </a:bodyPr>
          <a:lstStyle/>
          <a:p>
            <a:r>
              <a:rPr lang="en-US" sz="1100" dirty="0">
                <a:latin typeface="Segoe UI" panose="020B0502040204020203" pitchFamily="34" charset="0"/>
                <a:cs typeface="Segoe UI" panose="020B0502040204020203" pitchFamily="34" charset="0"/>
              </a:rPr>
              <a:t>ramp down = 500ns</a:t>
            </a:r>
          </a:p>
        </p:txBody>
      </p:sp>
    </p:spTree>
    <p:extLst>
      <p:ext uri="{BB962C8B-B14F-4D97-AF65-F5344CB8AC3E}">
        <p14:creationId xmlns:p14="http://schemas.microsoft.com/office/powerpoint/2010/main" val="37182263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666064"/>
          </a:xfrm>
        </p:spPr>
        <p:txBody>
          <a:bodyPr/>
          <a:lstStyle/>
          <a:p>
            <a:r>
              <a:rPr lang="en-US" dirty="0" err="1"/>
              <a:t>Ihold</a:t>
            </a:r>
            <a:r>
              <a:rPr lang="en-US" dirty="0"/>
              <a:t> vs ramp down (ON-IV slope) </a:t>
            </a:r>
          </a:p>
        </p:txBody>
      </p:sp>
      <p:sp>
        <p:nvSpPr>
          <p:cNvPr id="3" name="Content Placeholder 2"/>
          <p:cNvSpPr>
            <a:spLocks noGrp="1"/>
          </p:cNvSpPr>
          <p:nvPr>
            <p:ph idx="1"/>
          </p:nvPr>
        </p:nvSpPr>
        <p:spPr>
          <a:xfrm>
            <a:off x="4817659" y="3628907"/>
            <a:ext cx="3892257" cy="2389928"/>
          </a:xfrm>
        </p:spPr>
        <p:txBody>
          <a:bodyPr/>
          <a:lstStyle/>
          <a:p>
            <a:r>
              <a:rPr lang="en-US" sz="1600" dirty="0"/>
              <a:t>Lower ramp down time </a:t>
            </a:r>
            <a:r>
              <a:rPr lang="en-US" sz="1600" dirty="0">
                <a:sym typeface="Wingdings" panose="05000000000000000000" pitchFamily="2" charset="2"/>
              </a:rPr>
              <a:t> lower </a:t>
            </a:r>
            <a:r>
              <a:rPr lang="en-US" sz="1600" dirty="0" err="1">
                <a:sym typeface="Wingdings" panose="05000000000000000000" pitchFamily="2" charset="2"/>
              </a:rPr>
              <a:t>Ihold</a:t>
            </a:r>
            <a:br>
              <a:rPr lang="en-US" sz="1600" dirty="0">
                <a:sym typeface="Wingdings" panose="05000000000000000000" pitchFamily="2" charset="2"/>
              </a:rPr>
            </a:br>
            <a:r>
              <a:rPr lang="en-US" sz="1600" dirty="0">
                <a:sym typeface="Wingdings" panose="05000000000000000000" pitchFamily="2" charset="2"/>
              </a:rPr>
              <a:t>(from 20us to 500ns; POR is 2us)</a:t>
            </a:r>
          </a:p>
          <a:p>
            <a:r>
              <a:rPr lang="en-US" sz="1600" dirty="0">
                <a:sym typeface="Wingdings" panose="05000000000000000000" pitchFamily="2" charset="2"/>
              </a:rPr>
              <a:t>No effect on ON-IV curve</a:t>
            </a:r>
          </a:p>
          <a:p>
            <a:r>
              <a:rPr lang="en-US" sz="1600" dirty="0">
                <a:sym typeface="Wingdings" panose="05000000000000000000" pitchFamily="2" charset="2"/>
              </a:rPr>
              <a:t>With 500ns time, there is an impact of scope resolution of time axis</a:t>
            </a:r>
            <a:br>
              <a:rPr lang="en-US" sz="1600" dirty="0">
                <a:sym typeface="Wingdings" panose="05000000000000000000" pitchFamily="2" charset="2"/>
              </a:rPr>
            </a:br>
            <a:r>
              <a:rPr lang="en-US" sz="1600" dirty="0">
                <a:sym typeface="Wingdings" panose="05000000000000000000" pitchFamily="2" charset="2"/>
              </a:rPr>
              <a:t>(</a:t>
            </a:r>
            <a:r>
              <a:rPr lang="en-US" sz="1600" dirty="0" err="1">
                <a:sym typeface="Wingdings" panose="05000000000000000000" pitchFamily="2" charset="2"/>
              </a:rPr>
              <a:t>Ihold</a:t>
            </a:r>
            <a:r>
              <a:rPr lang="en-US" sz="1600" dirty="0">
                <a:sym typeface="Wingdings" panose="05000000000000000000" pitchFamily="2" charset="2"/>
              </a:rPr>
              <a:t> increases with 1us/div instead of 2us/div, + 0.37uA)</a:t>
            </a:r>
            <a:endParaRPr lang="en-US" sz="1600" dirty="0"/>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16</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r="23432"/>
          <a:stretch/>
        </p:blipFill>
        <p:spPr>
          <a:xfrm>
            <a:off x="460375" y="666064"/>
            <a:ext cx="3953611" cy="5925687"/>
          </a:xfrm>
          <a:prstGeom prst="rect">
            <a:avLst/>
          </a:prstGeom>
        </p:spPr>
      </p:pic>
      <p:pic>
        <p:nvPicPr>
          <p:cNvPr id="9" name="Picture 8"/>
          <p:cNvPicPr>
            <a:picLocks noChangeAspect="1"/>
          </p:cNvPicPr>
          <p:nvPr/>
        </p:nvPicPr>
        <p:blipFill>
          <a:blip r:embed="rId3"/>
          <a:stretch>
            <a:fillRect/>
          </a:stretch>
        </p:blipFill>
        <p:spPr>
          <a:xfrm>
            <a:off x="5189988" y="570955"/>
            <a:ext cx="5325218" cy="3057952"/>
          </a:xfrm>
          <a:prstGeom prst="rect">
            <a:avLst/>
          </a:prstGeom>
        </p:spPr>
      </p:pic>
      <p:pic>
        <p:nvPicPr>
          <p:cNvPr id="10" name="Picture 9"/>
          <p:cNvPicPr>
            <a:picLocks noChangeAspect="1"/>
          </p:cNvPicPr>
          <p:nvPr/>
        </p:nvPicPr>
        <p:blipFill rotWithShape="1">
          <a:blip r:embed="rId4"/>
          <a:srcRect l="51326" t="53732" r="11739" b="9726"/>
          <a:stretch/>
        </p:blipFill>
        <p:spPr>
          <a:xfrm>
            <a:off x="8932065" y="3857054"/>
            <a:ext cx="3166281" cy="2506097"/>
          </a:xfrm>
          <a:prstGeom prst="rect">
            <a:avLst/>
          </a:prstGeom>
        </p:spPr>
      </p:pic>
      <p:sp>
        <p:nvSpPr>
          <p:cNvPr id="11" name="TextBox 10"/>
          <p:cNvSpPr txBox="1"/>
          <p:nvPr/>
        </p:nvSpPr>
        <p:spPr>
          <a:xfrm>
            <a:off x="7293038" y="2593258"/>
            <a:ext cx="1640834" cy="369332"/>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Median values</a:t>
            </a:r>
          </a:p>
        </p:txBody>
      </p:sp>
      <p:sp>
        <p:nvSpPr>
          <p:cNvPr id="12" name="Rectangle 11"/>
          <p:cNvSpPr/>
          <p:nvPr/>
        </p:nvSpPr>
        <p:spPr>
          <a:xfrm>
            <a:off x="2715904" y="3628907"/>
            <a:ext cx="450377" cy="779320"/>
          </a:xfrm>
          <a:prstGeom prst="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solidFill>
                <a:schemeClr val="bg2"/>
              </a:solidFill>
              <a:latin typeface="Segoe UI" panose="020B0502040204020203" pitchFamily="34" charset="0"/>
              <a:cs typeface="Segoe UI" panose="020B0502040204020203" pitchFamily="34" charset="0"/>
            </a:endParaRPr>
          </a:p>
        </p:txBody>
      </p:sp>
      <p:sp>
        <p:nvSpPr>
          <p:cNvPr id="13" name="TextBox 12"/>
          <p:cNvSpPr txBox="1"/>
          <p:nvPr/>
        </p:nvSpPr>
        <p:spPr>
          <a:xfrm>
            <a:off x="9212239" y="3932858"/>
            <a:ext cx="1574470" cy="738664"/>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ON-IV: all curves</a:t>
            </a:r>
          </a:p>
          <a:p>
            <a:r>
              <a:rPr lang="en-US" sz="1400" dirty="0">
                <a:latin typeface="Segoe UI" panose="020B0502040204020203" pitchFamily="34" charset="0"/>
                <a:cs typeface="Segoe UI" panose="020B0502040204020203" pitchFamily="34" charset="0"/>
              </a:rPr>
              <a:t>(red: ramp up</a:t>
            </a:r>
          </a:p>
          <a:p>
            <a:r>
              <a:rPr lang="en-US" sz="1400" dirty="0">
                <a:latin typeface="Segoe UI" panose="020B0502040204020203" pitchFamily="34" charset="0"/>
                <a:cs typeface="Segoe UI" panose="020B0502040204020203" pitchFamily="34" charset="0"/>
              </a:rPr>
              <a:t>Blue: ramp down)</a:t>
            </a:r>
          </a:p>
        </p:txBody>
      </p:sp>
      <p:sp>
        <p:nvSpPr>
          <p:cNvPr id="14" name="TextBox 13"/>
          <p:cNvSpPr txBox="1"/>
          <p:nvPr/>
        </p:nvSpPr>
        <p:spPr>
          <a:xfrm>
            <a:off x="9942998" y="2037280"/>
            <a:ext cx="1847441" cy="1477328"/>
          </a:xfrm>
          <a:prstGeom prst="rect">
            <a:avLst/>
          </a:prstGeom>
          <a:noFill/>
        </p:spPr>
        <p:txBody>
          <a:bodyPr wrap="square" rtlCol="0">
            <a:spAutoFit/>
          </a:bodyPr>
          <a:lstStyle/>
          <a:p>
            <a:r>
              <a:rPr lang="en-US" dirty="0"/>
              <a:t>ED2-D0_ONIV cells, 10Kcycles</a:t>
            </a:r>
          </a:p>
          <a:p>
            <a:endParaRPr lang="en-US" dirty="0"/>
          </a:p>
          <a:p>
            <a:r>
              <a:rPr lang="en-US" dirty="0"/>
              <a:t>VPXS trace: 1mV/div</a:t>
            </a:r>
          </a:p>
        </p:txBody>
      </p:sp>
    </p:spTree>
    <p:extLst>
      <p:ext uri="{BB962C8B-B14F-4D97-AF65-F5344CB8AC3E}">
        <p14:creationId xmlns:p14="http://schemas.microsoft.com/office/powerpoint/2010/main" val="95797446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665952"/>
          </a:xfrm>
        </p:spPr>
        <p:txBody>
          <a:bodyPr/>
          <a:lstStyle/>
          <a:p>
            <a:r>
              <a:rPr lang="en-US" dirty="0" err="1"/>
              <a:t>Ihold</a:t>
            </a:r>
            <a:r>
              <a:rPr lang="en-US" dirty="0"/>
              <a:t> vs ramp down : waveform and traces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17</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8849" t="16717" r="15639" b="24179"/>
          <a:stretch/>
        </p:blipFill>
        <p:spPr>
          <a:xfrm>
            <a:off x="169910" y="3442775"/>
            <a:ext cx="3687240" cy="2661313"/>
          </a:xfrm>
          <a:prstGeom prst="rect">
            <a:avLst/>
          </a:prstGeom>
        </p:spPr>
      </p:pic>
      <p:pic>
        <p:nvPicPr>
          <p:cNvPr id="9" name="Picture 8"/>
          <p:cNvPicPr>
            <a:picLocks noChangeAspect="1"/>
          </p:cNvPicPr>
          <p:nvPr/>
        </p:nvPicPr>
        <p:blipFill rotWithShape="1">
          <a:blip r:embed="rId3"/>
          <a:srcRect l="11975" t="16090" r="51474" b="48292"/>
          <a:stretch/>
        </p:blipFill>
        <p:spPr>
          <a:xfrm>
            <a:off x="729102" y="655800"/>
            <a:ext cx="3133214" cy="2442659"/>
          </a:xfrm>
          <a:prstGeom prst="rect">
            <a:avLst/>
          </a:prstGeom>
        </p:spPr>
      </p:pic>
      <p:pic>
        <p:nvPicPr>
          <p:cNvPr id="10" name="Picture 9"/>
          <p:cNvPicPr>
            <a:picLocks noChangeAspect="1"/>
          </p:cNvPicPr>
          <p:nvPr/>
        </p:nvPicPr>
        <p:blipFill rotWithShape="1">
          <a:blip r:embed="rId4"/>
          <a:srcRect l="19007" t="16717" r="15618" b="24179"/>
          <a:stretch/>
        </p:blipFill>
        <p:spPr>
          <a:xfrm>
            <a:off x="4129397" y="3442775"/>
            <a:ext cx="3694930" cy="2672452"/>
          </a:xfrm>
          <a:prstGeom prst="rect">
            <a:avLst/>
          </a:prstGeom>
        </p:spPr>
      </p:pic>
      <p:pic>
        <p:nvPicPr>
          <p:cNvPr id="11" name="Picture 10"/>
          <p:cNvPicPr>
            <a:picLocks noChangeAspect="1"/>
          </p:cNvPicPr>
          <p:nvPr/>
        </p:nvPicPr>
        <p:blipFill rotWithShape="1">
          <a:blip r:embed="rId5"/>
          <a:srcRect l="12295" t="15091" r="51387" b="48690"/>
          <a:stretch/>
        </p:blipFill>
        <p:spPr>
          <a:xfrm>
            <a:off x="4420159" y="614565"/>
            <a:ext cx="3113406" cy="2483894"/>
          </a:xfrm>
          <a:prstGeom prst="rect">
            <a:avLst/>
          </a:prstGeom>
        </p:spPr>
      </p:pic>
      <p:sp>
        <p:nvSpPr>
          <p:cNvPr id="12" name="TextBox 11"/>
          <p:cNvSpPr txBox="1"/>
          <p:nvPr/>
        </p:nvSpPr>
        <p:spPr>
          <a:xfrm>
            <a:off x="3125337" y="932313"/>
            <a:ext cx="458780" cy="307777"/>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2us</a:t>
            </a:r>
          </a:p>
        </p:txBody>
      </p:sp>
      <p:sp>
        <p:nvSpPr>
          <p:cNvPr id="13" name="TextBox 12"/>
          <p:cNvSpPr txBox="1"/>
          <p:nvPr/>
        </p:nvSpPr>
        <p:spPr>
          <a:xfrm>
            <a:off x="6578554" y="821051"/>
            <a:ext cx="554960" cy="307777"/>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20us</a:t>
            </a:r>
          </a:p>
        </p:txBody>
      </p:sp>
      <p:pic>
        <p:nvPicPr>
          <p:cNvPr id="14" name="Picture 13"/>
          <p:cNvPicPr>
            <a:picLocks noChangeAspect="1"/>
          </p:cNvPicPr>
          <p:nvPr/>
        </p:nvPicPr>
        <p:blipFill rotWithShape="1">
          <a:blip r:embed="rId6"/>
          <a:srcRect l="18850" t="16915" r="16488" b="24179"/>
          <a:stretch/>
        </p:blipFill>
        <p:spPr>
          <a:xfrm>
            <a:off x="7901050" y="3468941"/>
            <a:ext cx="3667015" cy="2672452"/>
          </a:xfrm>
          <a:prstGeom prst="rect">
            <a:avLst/>
          </a:prstGeom>
        </p:spPr>
      </p:pic>
      <p:pic>
        <p:nvPicPr>
          <p:cNvPr id="15" name="Picture 14"/>
          <p:cNvPicPr>
            <a:picLocks noChangeAspect="1"/>
          </p:cNvPicPr>
          <p:nvPr/>
        </p:nvPicPr>
        <p:blipFill rotWithShape="1">
          <a:blip r:embed="rId7"/>
          <a:srcRect l="13249" t="15688" r="51490" b="48292"/>
          <a:stretch/>
        </p:blipFill>
        <p:spPr>
          <a:xfrm>
            <a:off x="7901050" y="638586"/>
            <a:ext cx="3022673" cy="2470245"/>
          </a:xfrm>
          <a:prstGeom prst="rect">
            <a:avLst/>
          </a:prstGeom>
        </p:spPr>
      </p:pic>
      <p:sp>
        <p:nvSpPr>
          <p:cNvPr id="16" name="TextBox 15"/>
          <p:cNvSpPr txBox="1"/>
          <p:nvPr/>
        </p:nvSpPr>
        <p:spPr>
          <a:xfrm>
            <a:off x="10014902" y="913876"/>
            <a:ext cx="458780" cy="307777"/>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1us</a:t>
            </a:r>
          </a:p>
        </p:txBody>
      </p:sp>
    </p:spTree>
    <p:extLst>
      <p:ext uri="{BB962C8B-B14F-4D97-AF65-F5344CB8AC3E}">
        <p14:creationId xmlns:p14="http://schemas.microsoft.com/office/powerpoint/2010/main" val="2193438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614174"/>
          </a:xfrm>
        </p:spPr>
        <p:txBody>
          <a:bodyPr/>
          <a:lstStyle/>
          <a:p>
            <a:r>
              <a:rPr lang="en-US" dirty="0" err="1"/>
              <a:t>Ihold</a:t>
            </a:r>
            <a:r>
              <a:rPr lang="en-US" dirty="0"/>
              <a:t> vs ramp down : waveform and traces</a:t>
            </a:r>
            <a:endParaRPr lang="en-US" dirty="0"/>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18</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2295" t="15489" r="51088" b="47695"/>
          <a:stretch/>
        </p:blipFill>
        <p:spPr>
          <a:xfrm>
            <a:off x="545910" y="898193"/>
            <a:ext cx="3138986" cy="2524837"/>
          </a:xfrm>
          <a:prstGeom prst="rect">
            <a:avLst/>
          </a:prstGeom>
        </p:spPr>
      </p:pic>
      <p:pic>
        <p:nvPicPr>
          <p:cNvPr id="9" name="Picture 8"/>
          <p:cNvPicPr>
            <a:picLocks noChangeAspect="1"/>
          </p:cNvPicPr>
          <p:nvPr/>
        </p:nvPicPr>
        <p:blipFill rotWithShape="1">
          <a:blip r:embed="rId3"/>
          <a:srcRect l="18849" t="17314" r="16361" b="23979"/>
          <a:stretch/>
        </p:blipFill>
        <p:spPr>
          <a:xfrm>
            <a:off x="112969" y="3713610"/>
            <a:ext cx="3571927" cy="2589244"/>
          </a:xfrm>
          <a:prstGeom prst="rect">
            <a:avLst/>
          </a:prstGeom>
        </p:spPr>
      </p:pic>
      <p:sp>
        <p:nvSpPr>
          <p:cNvPr id="10" name="TextBox 9"/>
          <p:cNvSpPr txBox="1"/>
          <p:nvPr/>
        </p:nvSpPr>
        <p:spPr>
          <a:xfrm>
            <a:off x="2663117" y="1178123"/>
            <a:ext cx="651140" cy="307777"/>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500ns</a:t>
            </a:r>
          </a:p>
        </p:txBody>
      </p:sp>
      <p:pic>
        <p:nvPicPr>
          <p:cNvPr id="11" name="Picture 10"/>
          <p:cNvPicPr>
            <a:picLocks noChangeAspect="1"/>
          </p:cNvPicPr>
          <p:nvPr/>
        </p:nvPicPr>
        <p:blipFill rotWithShape="1">
          <a:blip r:embed="rId4"/>
          <a:srcRect l="23322" t="16518" r="2345" b="23781"/>
          <a:stretch/>
        </p:blipFill>
        <p:spPr>
          <a:xfrm>
            <a:off x="3835925" y="3713610"/>
            <a:ext cx="4029816" cy="2589244"/>
          </a:xfrm>
          <a:prstGeom prst="rect">
            <a:avLst/>
          </a:prstGeom>
        </p:spPr>
      </p:pic>
      <p:pic>
        <p:nvPicPr>
          <p:cNvPr id="12" name="Picture 11"/>
          <p:cNvPicPr>
            <a:picLocks noChangeAspect="1"/>
          </p:cNvPicPr>
          <p:nvPr/>
        </p:nvPicPr>
        <p:blipFill rotWithShape="1">
          <a:blip r:embed="rId5"/>
          <a:srcRect l="12163" t="15721" r="52027" b="48458"/>
          <a:stretch/>
        </p:blipFill>
        <p:spPr>
          <a:xfrm>
            <a:off x="4149825" y="898193"/>
            <a:ext cx="3069841" cy="2456597"/>
          </a:xfrm>
          <a:prstGeom prst="rect">
            <a:avLst/>
          </a:prstGeom>
        </p:spPr>
      </p:pic>
      <p:sp>
        <p:nvSpPr>
          <p:cNvPr id="13" name="TextBox 12"/>
          <p:cNvSpPr txBox="1"/>
          <p:nvPr/>
        </p:nvSpPr>
        <p:spPr>
          <a:xfrm>
            <a:off x="5802103" y="1155242"/>
            <a:ext cx="1300356" cy="738664"/>
          </a:xfrm>
          <a:prstGeom prst="rect">
            <a:avLst/>
          </a:prstGeom>
          <a:noFill/>
        </p:spPr>
        <p:txBody>
          <a:bodyPr wrap="none" rtlCol="0">
            <a:spAutoFit/>
          </a:bodyPr>
          <a:lstStyle/>
          <a:p>
            <a:r>
              <a:rPr lang="en-US" sz="1400" dirty="0">
                <a:latin typeface="Segoe UI" panose="020B0502040204020203" pitchFamily="34" charset="0"/>
                <a:cs typeface="Segoe UI" panose="020B0502040204020203" pitchFamily="34" charset="0"/>
              </a:rPr>
              <a:t>500ns</a:t>
            </a:r>
          </a:p>
          <a:p>
            <a:endParaRPr lang="en-US" sz="1400" dirty="0">
              <a:latin typeface="Segoe UI" panose="020B0502040204020203" pitchFamily="34" charset="0"/>
              <a:cs typeface="Segoe UI" panose="020B0502040204020203" pitchFamily="34" charset="0"/>
            </a:endParaRPr>
          </a:p>
          <a:p>
            <a:r>
              <a:rPr lang="en-US" sz="1400" dirty="0">
                <a:latin typeface="Segoe UI" panose="020B0502040204020203" pitchFamily="34" charset="0"/>
                <a:cs typeface="Segoe UI" panose="020B0502040204020203" pitchFamily="34" charset="0"/>
              </a:rPr>
              <a:t>Scope 1us/div</a:t>
            </a:r>
          </a:p>
        </p:txBody>
      </p:sp>
    </p:spTree>
    <p:extLst>
      <p:ext uri="{BB962C8B-B14F-4D97-AF65-F5344CB8AC3E}">
        <p14:creationId xmlns:p14="http://schemas.microsoft.com/office/powerpoint/2010/main" val="198720886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19</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1398645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770021"/>
          </a:xfrm>
        </p:spPr>
        <p:txBody>
          <a:bodyPr/>
          <a:lstStyle/>
          <a:p>
            <a:r>
              <a:rPr lang="en-US" dirty="0"/>
              <a:t>Summary</a:t>
            </a:r>
          </a:p>
        </p:txBody>
      </p:sp>
      <p:sp>
        <p:nvSpPr>
          <p:cNvPr id="3" name="Content Placeholder 2"/>
          <p:cNvSpPr>
            <a:spLocks noGrp="1"/>
          </p:cNvSpPr>
          <p:nvPr>
            <p:ph idx="1"/>
          </p:nvPr>
        </p:nvSpPr>
        <p:spPr>
          <a:xfrm>
            <a:off x="846932" y="934452"/>
            <a:ext cx="10375904" cy="5428699"/>
          </a:xfrm>
        </p:spPr>
        <p:txBody>
          <a:bodyPr/>
          <a:lstStyle/>
          <a:p>
            <a:r>
              <a:rPr lang="en-US" sz="1600" dirty="0"/>
              <a:t>Lot 9993272 </a:t>
            </a:r>
            <a:r>
              <a:rPr lang="en-US" sz="1600" dirty="0" err="1"/>
              <a:t>wf</a:t>
            </a:r>
            <a:r>
              <a:rPr lang="en-US" sz="1600" dirty="0"/>
              <a:t> 9 cell rev 7.64</a:t>
            </a:r>
          </a:p>
          <a:p>
            <a:r>
              <a:rPr lang="en-US" sz="1600" dirty="0" err="1"/>
              <a:t>Ihold</a:t>
            </a:r>
            <a:r>
              <a:rPr lang="en-US" sz="1600" dirty="0"/>
              <a:t> vs. ED (Electrical Distance) vs Deck vs. Cycles</a:t>
            </a:r>
          </a:p>
          <a:p>
            <a:pPr lvl="1"/>
            <a:r>
              <a:rPr lang="en-US" sz="1200" dirty="0" err="1"/>
              <a:t>Ihold</a:t>
            </a:r>
            <a:r>
              <a:rPr lang="en-US" sz="1200" dirty="0"/>
              <a:t> increases with lower access resistance (lower ED)</a:t>
            </a:r>
          </a:p>
          <a:p>
            <a:pPr lvl="1"/>
            <a:r>
              <a:rPr lang="en-US" sz="1200" dirty="0" err="1"/>
              <a:t>Ihold</a:t>
            </a:r>
            <a:r>
              <a:rPr lang="en-US" sz="1200" dirty="0"/>
              <a:t> on Deck 1 lower than Deck 0</a:t>
            </a:r>
          </a:p>
          <a:p>
            <a:pPr lvl="1"/>
            <a:r>
              <a:rPr lang="en-US" sz="1200" dirty="0" err="1"/>
              <a:t>Ihold</a:t>
            </a:r>
            <a:r>
              <a:rPr lang="en-US" sz="1200" dirty="0"/>
              <a:t> increases with cycles</a:t>
            </a:r>
          </a:p>
          <a:p>
            <a:r>
              <a:rPr lang="en-US" sz="1600" dirty="0" err="1"/>
              <a:t>Ihold</a:t>
            </a:r>
            <a:r>
              <a:rPr lang="en-US" sz="1600" dirty="0"/>
              <a:t> vs. buffer capacitance</a:t>
            </a:r>
          </a:p>
          <a:p>
            <a:pPr lvl="1"/>
            <a:r>
              <a:rPr lang="en-US" sz="1200" dirty="0"/>
              <a:t>With same ED, cells with WL buffer connected to LWL have </a:t>
            </a:r>
            <a:r>
              <a:rPr lang="en-US" sz="1200" dirty="0" err="1"/>
              <a:t>Ihold</a:t>
            </a:r>
            <a:r>
              <a:rPr lang="en-US" sz="1200" dirty="0"/>
              <a:t> higher than cells with buffer connected at HNREG (+1.2uA on virgin cells, +2.3uA after 10Kcycles)</a:t>
            </a:r>
          </a:p>
          <a:p>
            <a:r>
              <a:rPr lang="en-US" sz="1600" dirty="0" err="1"/>
              <a:t>Ihold</a:t>
            </a:r>
            <a:r>
              <a:rPr lang="en-US" sz="1600" dirty="0"/>
              <a:t> vs. LWL voltage</a:t>
            </a:r>
          </a:p>
          <a:p>
            <a:pPr lvl="1"/>
            <a:r>
              <a:rPr lang="en-US" sz="1200" dirty="0"/>
              <a:t>Small trend of decreasing </a:t>
            </a:r>
            <a:r>
              <a:rPr lang="en-US" sz="1200" dirty="0" err="1"/>
              <a:t>Ihold</a:t>
            </a:r>
            <a:r>
              <a:rPr lang="en-US" sz="1200" dirty="0"/>
              <a:t> with lower LWL </a:t>
            </a:r>
            <a:r>
              <a:rPr lang="en-US" sz="1200" dirty="0"/>
              <a:t>(from 13.5uA to 12.4uA, when LWL goes from 3.6V to 1.7V)</a:t>
            </a:r>
            <a:endParaRPr lang="en-US" sz="1200" dirty="0"/>
          </a:p>
          <a:p>
            <a:r>
              <a:rPr lang="en-US" sz="1600" dirty="0" err="1"/>
              <a:t>Ihold</a:t>
            </a:r>
            <a:r>
              <a:rPr lang="en-US" sz="1600" dirty="0"/>
              <a:t> vs ON-IV slope (ramp down)</a:t>
            </a:r>
          </a:p>
          <a:p>
            <a:pPr lvl="1"/>
            <a:r>
              <a:rPr lang="en-US" sz="1200" dirty="0"/>
              <a:t>Lower ramp down time </a:t>
            </a:r>
            <a:r>
              <a:rPr lang="en-US" sz="1200" dirty="0">
                <a:sym typeface="Wingdings" panose="05000000000000000000" pitchFamily="2" charset="2"/>
              </a:rPr>
              <a:t> lower </a:t>
            </a:r>
            <a:r>
              <a:rPr lang="en-US" sz="1200" dirty="0" err="1">
                <a:sym typeface="Wingdings" panose="05000000000000000000" pitchFamily="2" charset="2"/>
              </a:rPr>
              <a:t>Ihold</a:t>
            </a:r>
            <a:r>
              <a:rPr lang="en-US" sz="1200" dirty="0">
                <a:sym typeface="Wingdings" panose="05000000000000000000" pitchFamily="2" charset="2"/>
              </a:rPr>
              <a:t>  (from 20us to 500ns (POR is 2us)   </a:t>
            </a:r>
            <a:r>
              <a:rPr lang="en-US" sz="1200" dirty="0" err="1">
                <a:sym typeface="Wingdings" panose="05000000000000000000" pitchFamily="2" charset="2"/>
              </a:rPr>
              <a:t>Ihold</a:t>
            </a:r>
            <a:r>
              <a:rPr lang="en-US" sz="1200" dirty="0">
                <a:sym typeface="Wingdings" panose="05000000000000000000" pitchFamily="2" charset="2"/>
              </a:rPr>
              <a:t> from 14.4uA to 12.3uA (with very fast ramp rates, there could be detection problems) </a:t>
            </a:r>
            <a:endParaRPr lang="en-US" sz="1200" dirty="0"/>
          </a:p>
          <a:p>
            <a:r>
              <a:rPr lang="en-US" sz="1600" dirty="0"/>
              <a:t>Next: I hold vs Temperature</a:t>
            </a:r>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8" name="Text Placeholder 7"/>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232336531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5305" y="3865579"/>
            <a:ext cx="5260906" cy="2153255"/>
          </a:xfrm>
        </p:spPr>
        <p:txBody>
          <a:bodyPr/>
          <a:lstStyle/>
          <a:p>
            <a:r>
              <a:rPr lang="en-US" dirty="0"/>
              <a:t>LWL = 1.6V</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20</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6711" t="13594" r="25790" b="21871"/>
          <a:stretch/>
        </p:blipFill>
        <p:spPr>
          <a:xfrm>
            <a:off x="7034461" y="3335007"/>
            <a:ext cx="4796589" cy="3028144"/>
          </a:xfrm>
          <a:prstGeom prst="rect">
            <a:avLst/>
          </a:prstGeom>
        </p:spPr>
      </p:pic>
      <p:pic>
        <p:nvPicPr>
          <p:cNvPr id="9" name="Picture 8"/>
          <p:cNvPicPr>
            <a:picLocks noChangeAspect="1"/>
          </p:cNvPicPr>
          <p:nvPr/>
        </p:nvPicPr>
        <p:blipFill rotWithShape="1">
          <a:blip r:embed="rId3"/>
          <a:srcRect l="23158" t="18615" r="23552" b="44967"/>
          <a:stretch/>
        </p:blipFill>
        <p:spPr>
          <a:xfrm>
            <a:off x="497305" y="932313"/>
            <a:ext cx="6497052" cy="2497571"/>
          </a:xfrm>
          <a:prstGeom prst="rect">
            <a:avLst/>
          </a:prstGeom>
        </p:spPr>
      </p:pic>
      <p:pic>
        <p:nvPicPr>
          <p:cNvPr id="10" name="Picture 9"/>
          <p:cNvPicPr>
            <a:picLocks noChangeAspect="1"/>
          </p:cNvPicPr>
          <p:nvPr/>
        </p:nvPicPr>
        <p:blipFill rotWithShape="1">
          <a:blip r:embed="rId3"/>
          <a:srcRect l="30066" t="55321" r="43881" b="9438"/>
          <a:stretch/>
        </p:blipFill>
        <p:spPr>
          <a:xfrm>
            <a:off x="8114872" y="746056"/>
            <a:ext cx="3176336" cy="2416793"/>
          </a:xfrm>
          <a:prstGeom prst="rect">
            <a:avLst/>
          </a:prstGeom>
        </p:spPr>
      </p:pic>
    </p:spTree>
    <p:extLst>
      <p:ext uri="{BB962C8B-B14F-4D97-AF65-F5344CB8AC3E}">
        <p14:creationId xmlns:p14="http://schemas.microsoft.com/office/powerpoint/2010/main" val="361613215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5305" y="3952825"/>
            <a:ext cx="5119579" cy="2066010"/>
          </a:xfrm>
        </p:spPr>
        <p:txBody>
          <a:bodyPr/>
          <a:lstStyle/>
          <a:p>
            <a:r>
              <a:rPr lang="en-US" dirty="0"/>
              <a:t>LWL = 1.4V</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21</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6842" t="13594" r="26053" b="22106"/>
          <a:stretch/>
        </p:blipFill>
        <p:spPr>
          <a:xfrm>
            <a:off x="7456163" y="3323535"/>
            <a:ext cx="4527288" cy="2867457"/>
          </a:xfrm>
          <a:prstGeom prst="rect">
            <a:avLst/>
          </a:prstGeom>
        </p:spPr>
      </p:pic>
      <p:pic>
        <p:nvPicPr>
          <p:cNvPr id="9" name="Picture 8"/>
          <p:cNvPicPr>
            <a:picLocks noChangeAspect="1"/>
          </p:cNvPicPr>
          <p:nvPr/>
        </p:nvPicPr>
        <p:blipFill rotWithShape="1">
          <a:blip r:embed="rId3"/>
          <a:srcRect l="23290" t="18012" r="23026" b="46541"/>
          <a:stretch/>
        </p:blipFill>
        <p:spPr>
          <a:xfrm>
            <a:off x="910984" y="911671"/>
            <a:ext cx="6545179" cy="2430968"/>
          </a:xfrm>
          <a:prstGeom prst="rect">
            <a:avLst/>
          </a:prstGeom>
        </p:spPr>
      </p:pic>
      <p:pic>
        <p:nvPicPr>
          <p:cNvPr id="10" name="Picture 9"/>
          <p:cNvPicPr>
            <a:picLocks noChangeAspect="1"/>
          </p:cNvPicPr>
          <p:nvPr/>
        </p:nvPicPr>
        <p:blipFill rotWithShape="1">
          <a:blip r:embed="rId3"/>
          <a:srcRect l="30461" t="56257" r="43224" b="9438"/>
          <a:stretch/>
        </p:blipFill>
        <p:spPr>
          <a:xfrm>
            <a:off x="8082787" y="806410"/>
            <a:ext cx="3208421" cy="2352625"/>
          </a:xfrm>
          <a:prstGeom prst="rect">
            <a:avLst/>
          </a:prstGeom>
        </p:spPr>
      </p:pic>
    </p:spTree>
    <p:extLst>
      <p:ext uri="{BB962C8B-B14F-4D97-AF65-F5344CB8AC3E}">
        <p14:creationId xmlns:p14="http://schemas.microsoft.com/office/powerpoint/2010/main" val="370576561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5305" y="3705726"/>
            <a:ext cx="4555053" cy="2313109"/>
          </a:xfrm>
        </p:spPr>
        <p:txBody>
          <a:bodyPr/>
          <a:lstStyle/>
          <a:p>
            <a:r>
              <a:rPr lang="en-US" dirty="0"/>
              <a:t>LWL = 1.2V</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22</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22369" t="18313" r="23552" b="45088"/>
          <a:stretch/>
        </p:blipFill>
        <p:spPr>
          <a:xfrm>
            <a:off x="1048144" y="901407"/>
            <a:ext cx="6593305" cy="2510000"/>
          </a:xfrm>
          <a:prstGeom prst="rect">
            <a:avLst/>
          </a:prstGeom>
        </p:spPr>
      </p:pic>
      <p:pic>
        <p:nvPicPr>
          <p:cNvPr id="9" name="Picture 8"/>
          <p:cNvPicPr>
            <a:picLocks noChangeAspect="1"/>
          </p:cNvPicPr>
          <p:nvPr/>
        </p:nvPicPr>
        <p:blipFill rotWithShape="1">
          <a:blip r:embed="rId2"/>
          <a:srcRect l="30330" t="56023" r="44012" b="9438"/>
          <a:stretch/>
        </p:blipFill>
        <p:spPr>
          <a:xfrm>
            <a:off x="8162997" y="901407"/>
            <a:ext cx="3128211" cy="2368667"/>
          </a:xfrm>
          <a:prstGeom prst="rect">
            <a:avLst/>
          </a:prstGeom>
        </p:spPr>
      </p:pic>
      <p:pic>
        <p:nvPicPr>
          <p:cNvPr id="10" name="Picture 9"/>
          <p:cNvPicPr>
            <a:picLocks noChangeAspect="1"/>
          </p:cNvPicPr>
          <p:nvPr/>
        </p:nvPicPr>
        <p:blipFill rotWithShape="1">
          <a:blip r:embed="rId3"/>
          <a:srcRect l="16973" t="13144" r="26185" b="22105"/>
          <a:stretch/>
        </p:blipFill>
        <p:spPr>
          <a:xfrm>
            <a:off x="7641449" y="3705726"/>
            <a:ext cx="3994484" cy="2559521"/>
          </a:xfrm>
          <a:prstGeom prst="rect">
            <a:avLst/>
          </a:prstGeom>
        </p:spPr>
      </p:pic>
    </p:spTree>
    <p:extLst>
      <p:ext uri="{BB962C8B-B14F-4D97-AF65-F5344CB8AC3E}">
        <p14:creationId xmlns:p14="http://schemas.microsoft.com/office/powerpoint/2010/main" val="1313941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5305" y="3689684"/>
            <a:ext cx="4522969" cy="2329151"/>
          </a:xfrm>
        </p:spPr>
        <p:txBody>
          <a:bodyPr/>
          <a:lstStyle/>
          <a:p>
            <a:r>
              <a:rPr lang="en-US" dirty="0"/>
              <a:t>LWL = 1V</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23</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6842" t="13594" r="26448" b="22106"/>
          <a:stretch/>
        </p:blipFill>
        <p:spPr>
          <a:xfrm>
            <a:off x="7379369" y="3264830"/>
            <a:ext cx="4588042" cy="2926163"/>
          </a:xfrm>
          <a:prstGeom prst="rect">
            <a:avLst/>
          </a:prstGeom>
        </p:spPr>
      </p:pic>
      <p:pic>
        <p:nvPicPr>
          <p:cNvPr id="9" name="Picture 8"/>
          <p:cNvPicPr>
            <a:picLocks noChangeAspect="1"/>
          </p:cNvPicPr>
          <p:nvPr/>
        </p:nvPicPr>
        <p:blipFill rotWithShape="1">
          <a:blip r:embed="rId3"/>
          <a:srcRect l="22500" t="18312" r="23026" b="44967"/>
          <a:stretch/>
        </p:blipFill>
        <p:spPr>
          <a:xfrm>
            <a:off x="737937" y="746514"/>
            <a:ext cx="6641432" cy="2518316"/>
          </a:xfrm>
          <a:prstGeom prst="rect">
            <a:avLst/>
          </a:prstGeom>
        </p:spPr>
      </p:pic>
      <p:pic>
        <p:nvPicPr>
          <p:cNvPr id="10" name="Picture 9"/>
          <p:cNvPicPr>
            <a:picLocks noChangeAspect="1"/>
          </p:cNvPicPr>
          <p:nvPr/>
        </p:nvPicPr>
        <p:blipFill rotWithShape="1">
          <a:blip r:embed="rId3"/>
          <a:srcRect l="30460" t="55322" r="44146" b="9438"/>
          <a:stretch/>
        </p:blipFill>
        <p:spPr>
          <a:xfrm>
            <a:off x="8195081" y="746514"/>
            <a:ext cx="3096127" cy="2416793"/>
          </a:xfrm>
          <a:prstGeom prst="rect">
            <a:avLst/>
          </a:prstGeom>
        </p:spPr>
      </p:pic>
    </p:spTree>
    <p:extLst>
      <p:ext uri="{BB962C8B-B14F-4D97-AF65-F5344CB8AC3E}">
        <p14:creationId xmlns:p14="http://schemas.microsoft.com/office/powerpoint/2010/main" val="28029754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5305" y="3609474"/>
            <a:ext cx="4442758" cy="2409361"/>
          </a:xfrm>
        </p:spPr>
        <p:txBody>
          <a:bodyPr/>
          <a:lstStyle/>
          <a:p>
            <a:r>
              <a:rPr lang="en-US" dirty="0"/>
              <a:t>LWL = 0.8</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24</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6842" t="13594" r="26316" b="22106"/>
          <a:stretch/>
        </p:blipFill>
        <p:spPr>
          <a:xfrm>
            <a:off x="7121718" y="3431112"/>
            <a:ext cx="4504092" cy="2865972"/>
          </a:xfrm>
          <a:prstGeom prst="rect">
            <a:avLst/>
          </a:prstGeom>
        </p:spPr>
      </p:pic>
      <p:pic>
        <p:nvPicPr>
          <p:cNvPr id="9" name="Picture 8"/>
          <p:cNvPicPr>
            <a:picLocks noChangeAspect="1"/>
          </p:cNvPicPr>
          <p:nvPr/>
        </p:nvPicPr>
        <p:blipFill rotWithShape="1">
          <a:blip r:embed="rId3"/>
          <a:srcRect l="30527" t="56375" r="44331" b="7215"/>
          <a:stretch/>
        </p:blipFill>
        <p:spPr>
          <a:xfrm>
            <a:off x="7932078" y="791302"/>
            <a:ext cx="3065349" cy="2497005"/>
          </a:xfrm>
          <a:prstGeom prst="rect">
            <a:avLst/>
          </a:prstGeom>
        </p:spPr>
      </p:pic>
      <p:pic>
        <p:nvPicPr>
          <p:cNvPr id="10" name="Picture 9"/>
          <p:cNvPicPr>
            <a:picLocks noChangeAspect="1"/>
          </p:cNvPicPr>
          <p:nvPr/>
        </p:nvPicPr>
        <p:blipFill rotWithShape="1">
          <a:blip r:embed="rId3"/>
          <a:srcRect l="22171" t="16393" r="22434" b="45848"/>
          <a:stretch/>
        </p:blipFill>
        <p:spPr>
          <a:xfrm>
            <a:off x="660049" y="747829"/>
            <a:ext cx="6753726" cy="2589518"/>
          </a:xfrm>
          <a:prstGeom prst="rect">
            <a:avLst/>
          </a:prstGeom>
        </p:spPr>
      </p:pic>
    </p:spTree>
    <p:extLst>
      <p:ext uri="{BB962C8B-B14F-4D97-AF65-F5344CB8AC3E}">
        <p14:creationId xmlns:p14="http://schemas.microsoft.com/office/powerpoint/2010/main" val="429258640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5305" y="3673642"/>
            <a:ext cx="4009621" cy="2345193"/>
          </a:xfrm>
        </p:spPr>
        <p:txBody>
          <a:bodyPr/>
          <a:lstStyle/>
          <a:p>
            <a:r>
              <a:rPr lang="en-US" dirty="0"/>
              <a:t>LWL = 0.6V</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25</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6842" t="13594" r="26316" b="22340"/>
          <a:stretch/>
        </p:blipFill>
        <p:spPr>
          <a:xfrm>
            <a:off x="7353082" y="3272591"/>
            <a:ext cx="4534118" cy="2874582"/>
          </a:xfrm>
          <a:prstGeom prst="rect">
            <a:avLst/>
          </a:prstGeom>
        </p:spPr>
      </p:pic>
      <p:pic>
        <p:nvPicPr>
          <p:cNvPr id="9" name="Picture 8"/>
          <p:cNvPicPr>
            <a:picLocks noChangeAspect="1"/>
          </p:cNvPicPr>
          <p:nvPr/>
        </p:nvPicPr>
        <p:blipFill rotWithShape="1">
          <a:blip r:embed="rId3"/>
          <a:srcRect l="22894" t="18312" r="23289" b="46541"/>
          <a:stretch/>
        </p:blipFill>
        <p:spPr>
          <a:xfrm>
            <a:off x="639460" y="932313"/>
            <a:ext cx="6561221" cy="2410326"/>
          </a:xfrm>
          <a:prstGeom prst="rect">
            <a:avLst/>
          </a:prstGeom>
        </p:spPr>
      </p:pic>
      <p:pic>
        <p:nvPicPr>
          <p:cNvPr id="10" name="Picture 9"/>
          <p:cNvPicPr>
            <a:picLocks noChangeAspect="1"/>
          </p:cNvPicPr>
          <p:nvPr/>
        </p:nvPicPr>
        <p:blipFill rotWithShape="1">
          <a:blip r:embed="rId3"/>
          <a:srcRect l="30328" t="56257" r="43440" b="9438"/>
          <a:stretch/>
        </p:blipFill>
        <p:spPr>
          <a:xfrm>
            <a:off x="7796462" y="906539"/>
            <a:ext cx="3198177" cy="2352625"/>
          </a:xfrm>
          <a:prstGeom prst="rect">
            <a:avLst/>
          </a:prstGeom>
        </p:spPr>
      </p:pic>
    </p:spTree>
    <p:extLst>
      <p:ext uri="{BB962C8B-B14F-4D97-AF65-F5344CB8AC3E}">
        <p14:creationId xmlns:p14="http://schemas.microsoft.com/office/powerpoint/2010/main" val="418217932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5305" y="3784972"/>
            <a:ext cx="4009621" cy="2233863"/>
          </a:xfrm>
        </p:spPr>
        <p:txBody>
          <a:bodyPr/>
          <a:lstStyle/>
          <a:p>
            <a:r>
              <a:rPr lang="en-US" dirty="0"/>
              <a:t>LWL = 0.4V</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26</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7237" t="13594" r="26316" b="21871"/>
          <a:stretch/>
        </p:blipFill>
        <p:spPr>
          <a:xfrm>
            <a:off x="7603958" y="3617222"/>
            <a:ext cx="4283242" cy="2754488"/>
          </a:xfrm>
          <a:prstGeom prst="rect">
            <a:avLst/>
          </a:prstGeom>
        </p:spPr>
      </p:pic>
      <p:pic>
        <p:nvPicPr>
          <p:cNvPr id="9" name="Picture 8"/>
          <p:cNvPicPr>
            <a:picLocks noChangeAspect="1"/>
          </p:cNvPicPr>
          <p:nvPr/>
        </p:nvPicPr>
        <p:blipFill rotWithShape="1">
          <a:blip r:embed="rId3"/>
          <a:srcRect l="30789" t="55906" r="43553" b="9487"/>
          <a:stretch/>
        </p:blipFill>
        <p:spPr>
          <a:xfrm>
            <a:off x="7764380" y="1088133"/>
            <a:ext cx="3128210" cy="2373269"/>
          </a:xfrm>
          <a:prstGeom prst="rect">
            <a:avLst/>
          </a:prstGeom>
        </p:spPr>
      </p:pic>
      <p:pic>
        <p:nvPicPr>
          <p:cNvPr id="10" name="Picture 9"/>
          <p:cNvPicPr>
            <a:picLocks noChangeAspect="1"/>
          </p:cNvPicPr>
          <p:nvPr/>
        </p:nvPicPr>
        <p:blipFill rotWithShape="1">
          <a:blip r:embed="rId3"/>
          <a:srcRect l="23355" t="18362" r="23881" b="46316"/>
          <a:stretch/>
        </p:blipFill>
        <p:spPr>
          <a:xfrm>
            <a:off x="469315" y="1088133"/>
            <a:ext cx="6432884" cy="2422359"/>
          </a:xfrm>
          <a:prstGeom prst="rect">
            <a:avLst/>
          </a:prstGeom>
        </p:spPr>
      </p:pic>
    </p:spTree>
    <p:extLst>
      <p:ext uri="{BB962C8B-B14F-4D97-AF65-F5344CB8AC3E}">
        <p14:creationId xmlns:p14="http://schemas.microsoft.com/office/powerpoint/2010/main" val="92013550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915305" y="3272589"/>
            <a:ext cx="4442758" cy="2746246"/>
          </a:xfrm>
        </p:spPr>
        <p:txBody>
          <a:bodyPr/>
          <a:lstStyle/>
          <a:p>
            <a:r>
              <a:rPr lang="en-US" dirty="0"/>
              <a:t>LWL = 0V</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27</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16710" t="13594" r="26184" b="21871"/>
          <a:stretch/>
        </p:blipFill>
        <p:spPr>
          <a:xfrm>
            <a:off x="7392983" y="3415709"/>
            <a:ext cx="4365879" cy="2775284"/>
          </a:xfrm>
          <a:prstGeom prst="rect">
            <a:avLst/>
          </a:prstGeom>
        </p:spPr>
      </p:pic>
      <p:pic>
        <p:nvPicPr>
          <p:cNvPr id="9" name="Picture 8"/>
          <p:cNvPicPr>
            <a:picLocks noChangeAspect="1"/>
          </p:cNvPicPr>
          <p:nvPr/>
        </p:nvPicPr>
        <p:blipFill rotWithShape="1">
          <a:blip r:embed="rId3"/>
          <a:srcRect l="22389" t="18312" r="22500" b="46776"/>
          <a:stretch/>
        </p:blipFill>
        <p:spPr>
          <a:xfrm>
            <a:off x="602166" y="588877"/>
            <a:ext cx="6719198" cy="2394284"/>
          </a:xfrm>
          <a:prstGeom prst="rect">
            <a:avLst/>
          </a:prstGeom>
        </p:spPr>
      </p:pic>
      <p:pic>
        <p:nvPicPr>
          <p:cNvPr id="10" name="Picture 9"/>
          <p:cNvPicPr>
            <a:picLocks noChangeAspect="1"/>
          </p:cNvPicPr>
          <p:nvPr/>
        </p:nvPicPr>
        <p:blipFill rotWithShape="1">
          <a:blip r:embed="rId3"/>
          <a:srcRect l="30723" t="56023" r="44165" b="9438"/>
          <a:stretch/>
        </p:blipFill>
        <p:spPr>
          <a:xfrm>
            <a:off x="7685606" y="601685"/>
            <a:ext cx="3061613" cy="2368667"/>
          </a:xfrm>
          <a:prstGeom prst="rect">
            <a:avLst/>
          </a:prstGeom>
        </p:spPr>
      </p:pic>
    </p:spTree>
    <p:extLst>
      <p:ext uri="{BB962C8B-B14F-4D97-AF65-F5344CB8AC3E}">
        <p14:creationId xmlns:p14="http://schemas.microsoft.com/office/powerpoint/2010/main" val="188012681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682580"/>
          </a:xfrm>
        </p:spPr>
        <p:txBody>
          <a:bodyPr/>
          <a:lstStyle/>
          <a:p>
            <a:r>
              <a:rPr lang="en-US" dirty="0"/>
              <a:t>Next</a:t>
            </a:r>
          </a:p>
        </p:txBody>
      </p:sp>
      <p:sp>
        <p:nvSpPr>
          <p:cNvPr id="3" name="Content Placeholder 2"/>
          <p:cNvSpPr>
            <a:spLocks noGrp="1"/>
          </p:cNvSpPr>
          <p:nvPr>
            <p:ph idx="1"/>
          </p:nvPr>
        </p:nvSpPr>
        <p:spPr>
          <a:xfrm>
            <a:off x="661305" y="950889"/>
            <a:ext cx="6380940" cy="5296351"/>
          </a:xfrm>
        </p:spPr>
        <p:txBody>
          <a:bodyPr/>
          <a:lstStyle/>
          <a:p>
            <a:r>
              <a:rPr lang="en-US" sz="1600" b="1" dirty="0" err="1"/>
              <a:t>Misure</a:t>
            </a:r>
            <a:r>
              <a:rPr lang="en-US" sz="1600" b="1" dirty="0"/>
              <a:t> </a:t>
            </a:r>
            <a:r>
              <a:rPr lang="en-US" sz="1600" b="1" dirty="0" err="1"/>
              <a:t>su</a:t>
            </a:r>
            <a:r>
              <a:rPr lang="en-US" sz="1600" b="1" dirty="0"/>
              <a:t> ED2-ONIV e ED2-std</a:t>
            </a:r>
          </a:p>
          <a:p>
            <a:r>
              <a:rPr lang="en-US" sz="1600" b="1" dirty="0" err="1"/>
              <a:t>Misure</a:t>
            </a:r>
            <a:r>
              <a:rPr lang="en-US" sz="1600" b="1" dirty="0"/>
              <a:t> </a:t>
            </a:r>
            <a:r>
              <a:rPr lang="en-US" sz="1600" b="1" dirty="0" err="1"/>
              <a:t>dopo</a:t>
            </a:r>
            <a:r>
              <a:rPr lang="en-US" sz="1600" b="1" dirty="0"/>
              <a:t> 1Kcycles</a:t>
            </a:r>
          </a:p>
          <a:p>
            <a:r>
              <a:rPr lang="en-US" sz="1600" dirty="0" err="1"/>
              <a:t>Valutare</a:t>
            </a:r>
            <a:r>
              <a:rPr lang="en-US" sz="1600" dirty="0"/>
              <a:t> </a:t>
            </a:r>
            <a:r>
              <a:rPr lang="en-US" sz="1600" dirty="0" err="1"/>
              <a:t>dipendenza</a:t>
            </a:r>
            <a:r>
              <a:rPr lang="en-US" sz="1600" dirty="0"/>
              <a:t> da </a:t>
            </a:r>
            <a:r>
              <a:rPr lang="en-US" sz="1600" dirty="0" err="1"/>
              <a:t>capacita</a:t>
            </a:r>
            <a:r>
              <a:rPr lang="en-US" sz="1600" dirty="0"/>
              <a:t>’</a:t>
            </a:r>
          </a:p>
          <a:p>
            <a:r>
              <a:rPr lang="en-US" sz="1600" dirty="0"/>
              <a:t>LWL dependence ?  </a:t>
            </a:r>
            <a:r>
              <a:rPr lang="en-US" sz="1600" dirty="0">
                <a:sym typeface="Wingdings" panose="05000000000000000000" pitchFamily="2" charset="2"/>
              </a:rPr>
              <a:t> 1</a:t>
            </a:r>
            <a:endParaRPr lang="en-US" sz="1600" dirty="0"/>
          </a:p>
          <a:p>
            <a:r>
              <a:rPr lang="en-US" sz="1600" b="1" dirty="0"/>
              <a:t>Deck 1 ?</a:t>
            </a:r>
          </a:p>
          <a:p>
            <a:r>
              <a:rPr lang="en-US" sz="1600" dirty="0" err="1"/>
              <a:t>Aumentare</a:t>
            </a:r>
            <a:r>
              <a:rPr lang="en-US" sz="1600" dirty="0"/>
              <a:t> </a:t>
            </a:r>
            <a:r>
              <a:rPr lang="en-US" sz="1600" dirty="0" err="1"/>
              <a:t>statistica</a:t>
            </a:r>
            <a:r>
              <a:rPr lang="en-US" sz="1600" dirty="0"/>
              <a:t> ?</a:t>
            </a:r>
          </a:p>
          <a:p>
            <a:r>
              <a:rPr lang="en-US" sz="1600" b="1" dirty="0"/>
              <a:t>Cell rev </a:t>
            </a:r>
            <a:r>
              <a:rPr lang="en-US" sz="1600" b="1" dirty="0" err="1"/>
              <a:t>piu</a:t>
            </a:r>
            <a:r>
              <a:rPr lang="en-US" sz="1600" b="1" dirty="0"/>
              <a:t>’ </a:t>
            </a:r>
            <a:r>
              <a:rPr lang="en-US" sz="1600" b="1" dirty="0" err="1"/>
              <a:t>recente</a:t>
            </a:r>
            <a:r>
              <a:rPr lang="en-US" sz="1600" b="1" dirty="0"/>
              <a:t> ? (7.64?)</a:t>
            </a:r>
          </a:p>
          <a:p>
            <a:r>
              <a:rPr lang="en-US" sz="1600" dirty="0" err="1"/>
              <a:t>Misurare</a:t>
            </a:r>
            <a:r>
              <a:rPr lang="en-US" sz="1600" dirty="0"/>
              <a:t> a </a:t>
            </a:r>
            <a:r>
              <a:rPr lang="en-US" sz="1600" dirty="0" err="1"/>
              <a:t>pari</a:t>
            </a:r>
            <a:r>
              <a:rPr lang="en-US" sz="1600" dirty="0"/>
              <a:t> BL resistance e </a:t>
            </a:r>
            <a:r>
              <a:rPr lang="en-US" sz="1600" dirty="0" err="1"/>
              <a:t>varie</a:t>
            </a:r>
            <a:r>
              <a:rPr lang="en-US" sz="1600" dirty="0"/>
              <a:t> WL </a:t>
            </a:r>
            <a:r>
              <a:rPr lang="en-US" sz="1600" dirty="0" err="1"/>
              <a:t>che</a:t>
            </a:r>
            <a:r>
              <a:rPr lang="en-US" sz="1600" dirty="0"/>
              <a:t> </a:t>
            </a:r>
            <a:r>
              <a:rPr lang="en-US" sz="1600" dirty="0" err="1"/>
              <a:t>coprono</a:t>
            </a:r>
            <a:r>
              <a:rPr lang="en-US" sz="1600" dirty="0"/>
              <a:t> I </a:t>
            </a:r>
            <a:r>
              <a:rPr lang="en-US" sz="1600" dirty="0" err="1"/>
              <a:t>vari</a:t>
            </a:r>
            <a:r>
              <a:rPr lang="en-US" sz="1600" dirty="0"/>
              <a:t> ED</a:t>
            </a:r>
          </a:p>
          <a:p>
            <a:r>
              <a:rPr lang="en-US" sz="1600" dirty="0"/>
              <a:t>Slope </a:t>
            </a:r>
            <a:r>
              <a:rPr lang="en-US" sz="1600" dirty="0" err="1"/>
              <a:t>della</a:t>
            </a:r>
            <a:r>
              <a:rPr lang="en-US" sz="1600" dirty="0"/>
              <a:t> ON IV !!!!!!!! (up, down, up/down) </a:t>
            </a:r>
            <a:r>
              <a:rPr lang="en-US" sz="1600" dirty="0">
                <a:sym typeface="Wingdings" panose="05000000000000000000" pitchFamily="2" charset="2"/>
              </a:rPr>
              <a:t> 2</a:t>
            </a:r>
            <a:endParaRPr lang="en-US" sz="1600" dirty="0"/>
          </a:p>
          <a:p>
            <a:r>
              <a:rPr lang="en-US" sz="1600" dirty="0"/>
              <a:t>Cell rev. trend chart </a:t>
            </a:r>
          </a:p>
        </p:txBody>
      </p:sp>
      <p:sp>
        <p:nvSpPr>
          <p:cNvPr id="4" name="Date Placeholder 3"/>
          <p:cNvSpPr>
            <a:spLocks noGrp="1"/>
          </p:cNvSpPr>
          <p:nvPr>
            <p:ph type="dt" sz="half" idx="2"/>
          </p:nvPr>
        </p:nvSpPr>
        <p:spPr/>
        <p:txBody>
          <a:bodyPr/>
          <a:lstStyle/>
          <a:p>
            <a:fld id="{DD0B5AFB-117C-46EA-B643-5FA810A8A3CB}" type="datetime4">
              <a:rPr lang="en-US" smtClean="0"/>
              <a:pPr/>
              <a:t>July 13,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28</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spTree>
    <p:extLst>
      <p:ext uri="{BB962C8B-B14F-4D97-AF65-F5344CB8AC3E}">
        <p14:creationId xmlns:p14="http://schemas.microsoft.com/office/powerpoint/2010/main" val="9307018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5706" y="0"/>
            <a:ext cx="10375902" cy="932313"/>
          </a:xfrm>
        </p:spPr>
        <p:txBody>
          <a:bodyPr/>
          <a:lstStyle/>
          <a:p>
            <a:r>
              <a:rPr lang="en-US" dirty="0" err="1"/>
              <a:t>Ihold</a:t>
            </a:r>
            <a:r>
              <a:rPr lang="en-US" dirty="0"/>
              <a:t> vs. ED: preliminary data</a:t>
            </a:r>
          </a:p>
        </p:txBody>
      </p:sp>
      <p:sp>
        <p:nvSpPr>
          <p:cNvPr id="3" name="Content Placeholder 2"/>
          <p:cNvSpPr>
            <a:spLocks noGrp="1"/>
          </p:cNvSpPr>
          <p:nvPr>
            <p:ph idx="1"/>
          </p:nvPr>
        </p:nvSpPr>
        <p:spPr>
          <a:xfrm>
            <a:off x="356505" y="1206500"/>
            <a:ext cx="10375904" cy="4418635"/>
          </a:xfrm>
        </p:spPr>
        <p:txBody>
          <a:bodyPr/>
          <a:lstStyle/>
          <a:p>
            <a:r>
              <a:rPr lang="en-US" sz="2000" dirty="0"/>
              <a:t>S15C QTT</a:t>
            </a:r>
          </a:p>
          <a:p>
            <a:r>
              <a:rPr lang="en-US" sz="2000" dirty="0"/>
              <a:t>Lot 9922922 </a:t>
            </a:r>
            <a:r>
              <a:rPr lang="en-US" sz="2000" dirty="0" err="1"/>
              <a:t>wf</a:t>
            </a:r>
            <a:r>
              <a:rPr lang="en-US" sz="2000" dirty="0"/>
              <a:t> #1</a:t>
            </a:r>
          </a:p>
          <a:p>
            <a:r>
              <a:rPr lang="en-US" sz="2000" dirty="0"/>
              <a:t>Cell rev. 7.45; CMOS rev. C17</a:t>
            </a:r>
          </a:p>
          <a:p>
            <a:r>
              <a:rPr lang="en-US" sz="2000" dirty="0"/>
              <a:t>Flow:</a:t>
            </a:r>
          </a:p>
          <a:p>
            <a:pPr lvl="1"/>
            <a:r>
              <a:rPr lang="en-US" sz="1800" dirty="0"/>
              <a:t>FF</a:t>
            </a:r>
          </a:p>
          <a:p>
            <a:pPr lvl="1"/>
            <a:r>
              <a:rPr lang="en-US" sz="1800" dirty="0"/>
              <a:t>ON-IV</a:t>
            </a:r>
          </a:p>
          <a:p>
            <a:r>
              <a:rPr lang="en-US" sz="2000" dirty="0" err="1"/>
              <a:t>Ihold</a:t>
            </a:r>
            <a:r>
              <a:rPr lang="en-US" sz="2000" dirty="0"/>
              <a:t> decreases with higher</a:t>
            </a:r>
            <a:br>
              <a:rPr lang="en-US" sz="2000" dirty="0"/>
            </a:br>
            <a:r>
              <a:rPr lang="en-US" sz="2000" dirty="0"/>
              <a:t>electrical distance </a:t>
            </a:r>
          </a:p>
          <a:p>
            <a:r>
              <a:rPr lang="en-US" sz="2000" dirty="0"/>
              <a:t>Data only from D0; test @ 25C </a:t>
            </a:r>
            <a:br>
              <a:rPr lang="en-US" sz="2000" dirty="0"/>
            </a:br>
            <a:r>
              <a:rPr lang="en-US" sz="2000" dirty="0"/>
              <a:t>Scope traces (not reported here) are ok.</a:t>
            </a:r>
          </a:p>
        </p:txBody>
      </p:sp>
      <p:sp>
        <p:nvSpPr>
          <p:cNvPr id="4" name="Date Placeholder 3"/>
          <p:cNvSpPr>
            <a:spLocks noGrp="1"/>
          </p:cNvSpPr>
          <p:nvPr>
            <p:ph type="dt" sz="half" idx="2"/>
          </p:nvPr>
        </p:nvSpPr>
        <p:spPr/>
        <p:txBody>
          <a:bodyPr/>
          <a:lstStyle/>
          <a:p>
            <a:fld id="{DD0B5AFB-117C-46EA-B643-5FA810A8A3CB}" type="datetime4">
              <a:rPr lang="en-US" smtClean="0"/>
              <a:pPr/>
              <a:t>July 13,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29</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6455975" y="466156"/>
            <a:ext cx="5053543" cy="5925687"/>
          </a:xfrm>
          <a:prstGeom prst="rect">
            <a:avLst/>
          </a:prstGeom>
        </p:spPr>
      </p:pic>
    </p:spTree>
    <p:extLst>
      <p:ext uri="{BB962C8B-B14F-4D97-AF65-F5344CB8AC3E}">
        <p14:creationId xmlns:p14="http://schemas.microsoft.com/office/powerpoint/2010/main" val="399921319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740004"/>
          </a:xfrm>
        </p:spPr>
        <p:txBody>
          <a:bodyPr/>
          <a:lstStyle/>
          <a:p>
            <a:r>
              <a:rPr lang="en-US" dirty="0"/>
              <a:t>9993272  </a:t>
            </a:r>
            <a:r>
              <a:rPr lang="en-US" dirty="0" err="1"/>
              <a:t>wf</a:t>
            </a:r>
            <a:r>
              <a:rPr lang="en-US" dirty="0"/>
              <a:t> 9 cell rev. 7.64 : Deck 0</a:t>
            </a:r>
            <a:endParaRPr lang="en-US" dirty="0"/>
          </a:p>
        </p:txBody>
      </p:sp>
      <p:sp>
        <p:nvSpPr>
          <p:cNvPr id="3" name="Content Placeholder 2"/>
          <p:cNvSpPr>
            <a:spLocks noGrp="1"/>
          </p:cNvSpPr>
          <p:nvPr>
            <p:ph idx="1"/>
          </p:nvPr>
        </p:nvSpPr>
        <p:spPr>
          <a:xfrm>
            <a:off x="783203" y="4778426"/>
            <a:ext cx="10375904" cy="981614"/>
          </a:xfrm>
        </p:spPr>
        <p:txBody>
          <a:bodyPr/>
          <a:lstStyle/>
          <a:p>
            <a:pPr>
              <a:spcBef>
                <a:spcPts val="600"/>
              </a:spcBef>
              <a:spcAft>
                <a:spcPts val="600"/>
              </a:spcAft>
            </a:pPr>
            <a:r>
              <a:rPr lang="en-US" sz="1800" dirty="0"/>
              <a:t>Values of R used for </a:t>
            </a:r>
            <a:r>
              <a:rPr lang="en-US" sz="1800" dirty="0" err="1"/>
              <a:t>Rtot</a:t>
            </a:r>
            <a:r>
              <a:rPr lang="en-US" sz="1800" dirty="0"/>
              <a:t> calculation: WL : R ~10; BL : R ~ 4.5</a:t>
            </a:r>
            <a:endParaRPr lang="en-US" sz="1800" dirty="0"/>
          </a:p>
          <a:p>
            <a:pPr>
              <a:spcBef>
                <a:spcPts val="600"/>
              </a:spcBef>
              <a:spcAft>
                <a:spcPts val="600"/>
              </a:spcAft>
            </a:pPr>
            <a:r>
              <a:rPr lang="en-US" sz="1800" dirty="0" err="1"/>
              <a:t>Ihold</a:t>
            </a:r>
            <a:r>
              <a:rPr lang="en-US" sz="1800" dirty="0"/>
              <a:t> increases with lower access resistance</a:t>
            </a:r>
          </a:p>
          <a:p>
            <a:pPr>
              <a:spcBef>
                <a:spcPts val="600"/>
              </a:spcBef>
              <a:spcAft>
                <a:spcPts val="600"/>
              </a:spcAft>
            </a:pPr>
            <a:r>
              <a:rPr lang="en-US" sz="1800" dirty="0" err="1"/>
              <a:t>Ihold</a:t>
            </a:r>
            <a:r>
              <a:rPr lang="en-US" sz="1800" dirty="0"/>
              <a:t> increases with cycling</a:t>
            </a:r>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3</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b="30708"/>
          <a:stretch/>
        </p:blipFill>
        <p:spPr>
          <a:xfrm>
            <a:off x="46048" y="740005"/>
            <a:ext cx="4009915" cy="3799912"/>
          </a:xfrm>
          <a:prstGeom prst="rect">
            <a:avLst/>
          </a:prstGeom>
        </p:spPr>
      </p:pic>
      <p:pic>
        <p:nvPicPr>
          <p:cNvPr id="9" name="Picture 8"/>
          <p:cNvPicPr>
            <a:picLocks noChangeAspect="1"/>
          </p:cNvPicPr>
          <p:nvPr/>
        </p:nvPicPr>
        <p:blipFill rotWithShape="1">
          <a:blip r:embed="rId3"/>
          <a:srcRect b="30708"/>
          <a:stretch/>
        </p:blipFill>
        <p:spPr>
          <a:xfrm>
            <a:off x="4289212" y="740004"/>
            <a:ext cx="4009915" cy="3799913"/>
          </a:xfrm>
          <a:prstGeom prst="rect">
            <a:avLst/>
          </a:prstGeom>
        </p:spPr>
      </p:pic>
      <p:pic>
        <p:nvPicPr>
          <p:cNvPr id="10" name="Picture 9"/>
          <p:cNvPicPr>
            <a:picLocks noChangeAspect="1"/>
          </p:cNvPicPr>
          <p:nvPr/>
        </p:nvPicPr>
        <p:blipFill rotWithShape="1">
          <a:blip r:embed="rId4"/>
          <a:srcRect b="30708"/>
          <a:stretch/>
        </p:blipFill>
        <p:spPr>
          <a:xfrm>
            <a:off x="8098123" y="740004"/>
            <a:ext cx="4009915" cy="3799913"/>
          </a:xfrm>
          <a:prstGeom prst="rect">
            <a:avLst/>
          </a:prstGeom>
        </p:spPr>
      </p:pic>
      <p:sp>
        <p:nvSpPr>
          <p:cNvPr id="11" name="TextBox 10"/>
          <p:cNvSpPr txBox="1"/>
          <p:nvPr/>
        </p:nvSpPr>
        <p:spPr>
          <a:xfrm>
            <a:off x="2294020" y="1001478"/>
            <a:ext cx="621709" cy="276999"/>
          </a:xfrm>
          <a:prstGeom prst="rect">
            <a:avLst/>
          </a:prstGeom>
          <a:noFill/>
        </p:spPr>
        <p:txBody>
          <a:bodyPr wrap="none" rtlCol="0">
            <a:spAutoFit/>
          </a:bodyPr>
          <a:lstStyle/>
          <a:p>
            <a:r>
              <a:rPr lang="en-US" sz="1200" b="1" dirty="0">
                <a:latin typeface="Segoe UI" panose="020B0502040204020203" pitchFamily="34" charset="0"/>
                <a:cs typeface="Segoe UI" panose="020B0502040204020203" pitchFamily="34" charset="0"/>
              </a:rPr>
              <a:t>Virgin</a:t>
            </a:r>
          </a:p>
        </p:txBody>
      </p:sp>
      <p:sp>
        <p:nvSpPr>
          <p:cNvPr id="12" name="TextBox 11"/>
          <p:cNvSpPr txBox="1"/>
          <p:nvPr/>
        </p:nvSpPr>
        <p:spPr>
          <a:xfrm>
            <a:off x="6532135" y="1031603"/>
            <a:ext cx="794064" cy="276999"/>
          </a:xfrm>
          <a:prstGeom prst="rect">
            <a:avLst/>
          </a:prstGeom>
          <a:noFill/>
        </p:spPr>
        <p:txBody>
          <a:bodyPr wrap="none" rtlCol="0">
            <a:spAutoFit/>
          </a:bodyPr>
          <a:lstStyle/>
          <a:p>
            <a:r>
              <a:rPr lang="en-US" sz="1200" b="1" dirty="0">
                <a:latin typeface="Segoe UI" panose="020B0502040204020203" pitchFamily="34" charset="0"/>
                <a:cs typeface="Segoe UI" panose="020B0502040204020203" pitchFamily="34" charset="0"/>
              </a:rPr>
              <a:t>1Kcycles</a:t>
            </a:r>
          </a:p>
        </p:txBody>
      </p:sp>
      <p:sp>
        <p:nvSpPr>
          <p:cNvPr id="13" name="TextBox 12"/>
          <p:cNvSpPr txBox="1"/>
          <p:nvPr/>
        </p:nvSpPr>
        <p:spPr>
          <a:xfrm>
            <a:off x="10276878" y="986572"/>
            <a:ext cx="882229" cy="276999"/>
          </a:xfrm>
          <a:prstGeom prst="rect">
            <a:avLst/>
          </a:prstGeom>
          <a:noFill/>
        </p:spPr>
        <p:txBody>
          <a:bodyPr wrap="none" rtlCol="0">
            <a:spAutoFit/>
          </a:bodyPr>
          <a:lstStyle/>
          <a:p>
            <a:r>
              <a:rPr lang="en-US" sz="1200" b="1" dirty="0">
                <a:latin typeface="Segoe UI" panose="020B0502040204020203" pitchFamily="34" charset="0"/>
                <a:cs typeface="Segoe UI" panose="020B0502040204020203" pitchFamily="34" charset="0"/>
              </a:rPr>
              <a:t>10Kcycles</a:t>
            </a:r>
          </a:p>
        </p:txBody>
      </p:sp>
      <p:sp>
        <p:nvSpPr>
          <p:cNvPr id="14" name="TextBox 13"/>
          <p:cNvSpPr txBox="1"/>
          <p:nvPr/>
        </p:nvSpPr>
        <p:spPr>
          <a:xfrm>
            <a:off x="8903368" y="5180875"/>
            <a:ext cx="3201224" cy="577081"/>
          </a:xfrm>
          <a:prstGeom prst="rect">
            <a:avLst/>
          </a:prstGeom>
          <a:noFill/>
        </p:spPr>
        <p:txBody>
          <a:bodyPr wrap="square" rtlCol="0">
            <a:spAutoFit/>
          </a:bodyPr>
          <a:lstStyle/>
          <a:p>
            <a:r>
              <a:rPr lang="en-US" sz="1050" dirty="0">
                <a:latin typeface="Segoe UI" panose="020B0502040204020203" pitchFamily="34" charset="0"/>
                <a:cs typeface="Segoe UI" panose="020B0502040204020203" pitchFamily="34" charset="0"/>
              </a:rPr>
              <a:t>ED4-D0, ED4-DO_DIAG1, </a:t>
            </a:r>
            <a:r>
              <a:rPr lang="en-US" sz="1050" dirty="0">
                <a:latin typeface="Segoe UI" panose="020B0502040204020203" pitchFamily="34" charset="0"/>
                <a:cs typeface="Segoe UI" panose="020B0502040204020203" pitchFamily="34" charset="0"/>
              </a:rPr>
              <a:t>ED4-DO_DIAG2, ED4-DO_DIAG3 are ED4 cells in different positions in the QTT, trying to imbalance WL and BL length </a:t>
            </a:r>
            <a:r>
              <a:rPr lang="en-US" sz="1050" dirty="0">
                <a:latin typeface="Segoe UI" panose="020B0502040204020203" pitchFamily="34" charset="0"/>
                <a:cs typeface="Segoe UI" panose="020B0502040204020203" pitchFamily="34" charset="0"/>
              </a:rPr>
              <a:t> </a:t>
            </a:r>
          </a:p>
        </p:txBody>
      </p:sp>
    </p:spTree>
    <p:extLst>
      <p:ext uri="{BB962C8B-B14F-4D97-AF65-F5344CB8AC3E}">
        <p14:creationId xmlns:p14="http://schemas.microsoft.com/office/powerpoint/2010/main" val="29698724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7793" y="-48126"/>
            <a:ext cx="10375902" cy="932313"/>
          </a:xfrm>
        </p:spPr>
        <p:txBody>
          <a:bodyPr/>
          <a:lstStyle/>
          <a:p>
            <a:r>
              <a:rPr lang="en-US" dirty="0"/>
              <a:t>9993272  </a:t>
            </a:r>
            <a:r>
              <a:rPr lang="en-US" dirty="0" err="1"/>
              <a:t>wf</a:t>
            </a:r>
            <a:r>
              <a:rPr lang="en-US" dirty="0"/>
              <a:t> 9 cell rev. 7.64</a:t>
            </a:r>
          </a:p>
        </p:txBody>
      </p:sp>
      <p:sp>
        <p:nvSpPr>
          <p:cNvPr id="4" name="Date Placeholder 3"/>
          <p:cNvSpPr>
            <a:spLocks noGrp="1"/>
          </p:cNvSpPr>
          <p:nvPr>
            <p:ph type="dt" sz="half" idx="2"/>
          </p:nvPr>
        </p:nvSpPr>
        <p:spPr/>
        <p:txBody>
          <a:bodyPr/>
          <a:lstStyle/>
          <a:p>
            <a:fld id="{DD0B5AFB-117C-46EA-B643-5FA810A8A3CB}" type="datetime4">
              <a:rPr lang="en-US" smtClean="0"/>
              <a:pPr/>
              <a:t>July 13,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30</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38385" y="1026436"/>
            <a:ext cx="4158533" cy="5566161"/>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651638" y="148856"/>
            <a:ext cx="3790074" cy="5879038"/>
          </a:xfrm>
          <a:prstGeom prst="rect">
            <a:avLst/>
          </a:prstGeom>
        </p:spPr>
      </p:pic>
      <p:sp>
        <p:nvSpPr>
          <p:cNvPr id="3" name="Content Placeholder 2"/>
          <p:cNvSpPr>
            <a:spLocks noGrp="1"/>
          </p:cNvSpPr>
          <p:nvPr>
            <p:ph idx="1"/>
          </p:nvPr>
        </p:nvSpPr>
        <p:spPr>
          <a:xfrm>
            <a:off x="2520596" y="3809516"/>
            <a:ext cx="2115539" cy="1525772"/>
          </a:xfrm>
        </p:spPr>
        <p:txBody>
          <a:bodyPr/>
          <a:lstStyle/>
          <a:p>
            <a:r>
              <a:rPr lang="en-US" dirty="0"/>
              <a:t>Trend of First Fire with access resistance</a:t>
            </a:r>
          </a:p>
        </p:txBody>
      </p:sp>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8265340" y="2308920"/>
            <a:ext cx="3765300" cy="2342367"/>
          </a:xfrm>
          <a:prstGeom prst="rect">
            <a:avLst/>
          </a:prstGeom>
        </p:spPr>
      </p:pic>
    </p:spTree>
    <p:extLst>
      <p:ext uri="{BB962C8B-B14F-4D97-AF65-F5344CB8AC3E}">
        <p14:creationId xmlns:p14="http://schemas.microsoft.com/office/powerpoint/2010/main" val="38885223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13,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31</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83010" y="932312"/>
            <a:ext cx="3797874" cy="4941813"/>
          </a:xfrm>
          <a:prstGeom prst="rect">
            <a:avLst/>
          </a:prstGeom>
        </p:spPr>
      </p:pic>
      <p:pic>
        <p:nvPicPr>
          <p:cNvPr id="9" name="Picture 8"/>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7954277" y="932313"/>
            <a:ext cx="3838786" cy="4995047"/>
          </a:xfrm>
          <a:prstGeom prst="rect">
            <a:avLst/>
          </a:prstGeom>
        </p:spPr>
      </p:pic>
      <p:pic>
        <p:nvPicPr>
          <p:cNvPr id="10" name="Picture 9"/>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115491" y="932313"/>
            <a:ext cx="3838786" cy="4995047"/>
          </a:xfrm>
          <a:prstGeom prst="rect">
            <a:avLst/>
          </a:prstGeom>
        </p:spPr>
      </p:pic>
      <p:cxnSp>
        <p:nvCxnSpPr>
          <p:cNvPr id="12" name="Straight Arrow Connector 11"/>
          <p:cNvCxnSpPr/>
          <p:nvPr/>
        </p:nvCxnSpPr>
        <p:spPr>
          <a:xfrm flipV="1">
            <a:off x="910984" y="1329070"/>
            <a:ext cx="274320" cy="19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V="1">
            <a:off x="4954354" y="1367697"/>
            <a:ext cx="274320" cy="19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flipV="1">
            <a:off x="8793140" y="1367697"/>
            <a:ext cx="274320" cy="1913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389061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13,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32</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0" y="1134632"/>
            <a:ext cx="7697274" cy="328658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933812" y="1600200"/>
            <a:ext cx="1127052" cy="1534143"/>
          </a:xfrm>
          <a:prstGeom prst="rect">
            <a:avLst/>
          </a:prstGeom>
        </p:spPr>
      </p:pic>
      <p:cxnSp>
        <p:nvCxnSpPr>
          <p:cNvPr id="11" name="Straight Arrow Connector 10"/>
          <p:cNvCxnSpPr/>
          <p:nvPr/>
        </p:nvCxnSpPr>
        <p:spPr>
          <a:xfrm flipH="1">
            <a:off x="9133367" y="2434856"/>
            <a:ext cx="5954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p:cNvCxnSpPr/>
          <p:nvPr/>
        </p:nvCxnSpPr>
        <p:spPr>
          <a:xfrm flipH="1">
            <a:off x="9133367" y="2714848"/>
            <a:ext cx="5954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p:cNvCxnSpPr/>
          <p:nvPr/>
        </p:nvCxnSpPr>
        <p:spPr>
          <a:xfrm flipH="1">
            <a:off x="9133367" y="2282457"/>
            <a:ext cx="595424" cy="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3287395" y="5241851"/>
            <a:ext cx="1322798" cy="646331"/>
          </a:xfrm>
          <a:prstGeom prst="rect">
            <a:avLst/>
          </a:prstGeom>
          <a:noFill/>
        </p:spPr>
        <p:txBody>
          <a:bodyPr wrap="none" rtlCol="0">
            <a:spAutoFit/>
          </a:bodyPr>
          <a:lstStyle/>
          <a:p>
            <a:r>
              <a:rPr lang="en-US" dirty="0">
                <a:latin typeface="Segoe UI" panose="020B0502040204020203" pitchFamily="34" charset="0"/>
                <a:cs typeface="Segoe UI" panose="020B0502040204020203" pitchFamily="34" charset="0"/>
              </a:rPr>
              <a:t>WL : R ~10</a:t>
            </a:r>
          </a:p>
          <a:p>
            <a:r>
              <a:rPr lang="en-US" dirty="0">
                <a:latin typeface="Segoe UI" panose="020B0502040204020203" pitchFamily="34" charset="0"/>
                <a:cs typeface="Segoe UI" panose="020B0502040204020203" pitchFamily="34" charset="0"/>
              </a:rPr>
              <a:t>BL : R ~ 4.5</a:t>
            </a:r>
          </a:p>
        </p:txBody>
      </p:sp>
    </p:spTree>
    <p:extLst>
      <p:ext uri="{BB962C8B-B14F-4D97-AF65-F5344CB8AC3E}">
        <p14:creationId xmlns:p14="http://schemas.microsoft.com/office/powerpoint/2010/main" val="230144411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13,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33</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cstate="email">
            <a:extLst>
              <a:ext uri="{28A0092B-C50C-407E-A947-70E740481C1C}">
                <a14:useLocalDpi xmlns:a14="http://schemas.microsoft.com/office/drawing/2010/main"/>
              </a:ext>
            </a:extLst>
          </a:blip>
          <a:srcRect t="7075" b="1658"/>
          <a:stretch/>
        </p:blipFill>
        <p:spPr>
          <a:xfrm>
            <a:off x="1004910" y="2288139"/>
            <a:ext cx="6244938" cy="2219344"/>
          </a:xfrm>
          <a:prstGeom prst="rect">
            <a:avLst/>
          </a:prstGeom>
        </p:spPr>
      </p:pic>
      <p:pic>
        <p:nvPicPr>
          <p:cNvPr id="9" name="Picture 8"/>
          <p:cNvPicPr>
            <a:picLocks noChangeAspect="1"/>
          </p:cNvPicPr>
          <p:nvPr/>
        </p:nvPicPr>
        <p:blipFill rotWithShape="1">
          <a:blip r:embed="rId3" cstate="email">
            <a:extLst>
              <a:ext uri="{28A0092B-C50C-407E-A947-70E740481C1C}">
                <a14:useLocalDpi xmlns:a14="http://schemas.microsoft.com/office/drawing/2010/main"/>
              </a:ext>
            </a:extLst>
          </a:blip>
          <a:srcRect t="7205" b="974"/>
          <a:stretch/>
        </p:blipFill>
        <p:spPr>
          <a:xfrm>
            <a:off x="1004910" y="4545909"/>
            <a:ext cx="6364762" cy="2232837"/>
          </a:xfrm>
          <a:prstGeom prst="rect">
            <a:avLst/>
          </a:prstGeom>
        </p:spPr>
      </p:pic>
      <p:pic>
        <p:nvPicPr>
          <p:cNvPr id="10" name="Picture 9"/>
          <p:cNvPicPr>
            <a:picLocks noChangeAspect="1"/>
          </p:cNvPicPr>
          <p:nvPr/>
        </p:nvPicPr>
        <p:blipFill rotWithShape="1">
          <a:blip r:embed="rId4" cstate="email">
            <a:extLst>
              <a:ext uri="{28A0092B-C50C-407E-A947-70E740481C1C}">
                <a14:useLocalDpi xmlns:a14="http://schemas.microsoft.com/office/drawing/2010/main"/>
              </a:ext>
            </a:extLst>
          </a:blip>
          <a:srcRect t="9373"/>
          <a:stretch/>
        </p:blipFill>
        <p:spPr>
          <a:xfrm>
            <a:off x="1035247" y="85059"/>
            <a:ext cx="5695158" cy="2203801"/>
          </a:xfrm>
          <a:prstGeom prst="rect">
            <a:avLst/>
          </a:prstGeom>
        </p:spPr>
      </p:pic>
      <p:pic>
        <p:nvPicPr>
          <p:cNvPr id="11" name="Picture 10"/>
          <p:cNvPicPr>
            <a:picLocks noChangeAspect="1"/>
          </p:cNvPicPr>
          <p:nvPr/>
        </p:nvPicPr>
        <p:blipFill rotWithShape="1">
          <a:blip r:embed="rId5" cstate="email">
            <a:extLst>
              <a:ext uri="{28A0092B-C50C-407E-A947-70E740481C1C}">
                <a14:useLocalDpi xmlns:a14="http://schemas.microsoft.com/office/drawing/2010/main"/>
              </a:ext>
            </a:extLst>
          </a:blip>
          <a:srcRect/>
          <a:stretch/>
        </p:blipFill>
        <p:spPr>
          <a:xfrm>
            <a:off x="7933812" y="1600200"/>
            <a:ext cx="1127052" cy="1534143"/>
          </a:xfrm>
          <a:prstGeom prst="rect">
            <a:avLst/>
          </a:prstGeom>
        </p:spPr>
      </p:pic>
    </p:spTree>
    <p:extLst>
      <p:ext uri="{BB962C8B-B14F-4D97-AF65-F5344CB8AC3E}">
        <p14:creationId xmlns:p14="http://schemas.microsoft.com/office/powerpoint/2010/main" val="1731124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34</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9" name="Picture 8"/>
          <p:cNvPicPr>
            <a:picLocks noChangeAspect="1"/>
          </p:cNvPicPr>
          <p:nvPr/>
        </p:nvPicPr>
        <p:blipFill rotWithShape="1">
          <a:blip r:embed="rId2"/>
          <a:srcRect l="20293" t="11052" r="16550" b="17369"/>
          <a:stretch/>
        </p:blipFill>
        <p:spPr>
          <a:xfrm>
            <a:off x="1527859" y="1388962"/>
            <a:ext cx="3808525" cy="3453064"/>
          </a:xfrm>
          <a:prstGeom prst="rect">
            <a:avLst/>
          </a:prstGeom>
        </p:spPr>
      </p:pic>
      <p:sp>
        <p:nvSpPr>
          <p:cNvPr id="10" name="TextBox 9"/>
          <p:cNvSpPr txBox="1"/>
          <p:nvPr/>
        </p:nvSpPr>
        <p:spPr>
          <a:xfrm>
            <a:off x="1527859" y="1388962"/>
            <a:ext cx="2855397" cy="461665"/>
          </a:xfrm>
          <a:prstGeom prst="rect">
            <a:avLst/>
          </a:prstGeom>
          <a:noFill/>
        </p:spPr>
        <p:txBody>
          <a:bodyPr wrap="none" rtlCol="0">
            <a:spAutoFit/>
          </a:bodyPr>
          <a:lstStyle/>
          <a:p>
            <a:r>
              <a:rPr lang="en-US" sz="1200" b="1" dirty="0" err="1">
                <a:solidFill>
                  <a:schemeClr val="bg1"/>
                </a:solidFill>
                <a:latin typeface="Segoe UI" panose="020B0502040204020203" pitchFamily="34" charset="0"/>
                <a:cs typeface="Segoe UI" panose="020B0502040204020203" pitchFamily="34" charset="0"/>
              </a:rPr>
              <a:t>Vt</a:t>
            </a:r>
            <a:r>
              <a:rPr lang="en-US" sz="1200" b="1" dirty="0">
                <a:solidFill>
                  <a:schemeClr val="bg1"/>
                </a:solidFill>
                <a:latin typeface="Segoe UI" panose="020B0502040204020203" pitchFamily="34" charset="0"/>
                <a:cs typeface="Segoe UI" panose="020B0502040204020203" pitchFamily="34" charset="0"/>
              </a:rPr>
              <a:t> detection (Second Fire routine)</a:t>
            </a:r>
          </a:p>
          <a:p>
            <a:r>
              <a:rPr lang="en-US" sz="1200" b="1" dirty="0" err="1">
                <a:solidFill>
                  <a:schemeClr val="bg1"/>
                </a:solidFill>
                <a:latin typeface="Segoe UI" panose="020B0502040204020203" pitchFamily="34" charset="0"/>
                <a:cs typeface="Segoe UI" panose="020B0502040204020203" pitchFamily="34" charset="0"/>
              </a:rPr>
              <a:t>Ilim</a:t>
            </a:r>
            <a:r>
              <a:rPr lang="en-US" sz="1200" b="1" dirty="0">
                <a:solidFill>
                  <a:schemeClr val="bg1"/>
                </a:solidFill>
                <a:latin typeface="Segoe UI" panose="020B0502040204020203" pitchFamily="34" charset="0"/>
                <a:cs typeface="Segoe UI" panose="020B0502040204020203" pitchFamily="34" charset="0"/>
              </a:rPr>
              <a:t>=12uA (all cells have oscillations)</a:t>
            </a:r>
          </a:p>
        </p:txBody>
      </p:sp>
    </p:spTree>
    <p:extLst>
      <p:ext uri="{BB962C8B-B14F-4D97-AF65-F5344CB8AC3E}">
        <p14:creationId xmlns:p14="http://schemas.microsoft.com/office/powerpoint/2010/main" val="8365457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641684"/>
          </a:xfrm>
        </p:spPr>
        <p:txBody>
          <a:bodyPr/>
          <a:lstStyle/>
          <a:p>
            <a:r>
              <a:rPr lang="en-US" dirty="0"/>
              <a:t>9993272  </a:t>
            </a:r>
            <a:r>
              <a:rPr lang="en-US" dirty="0" err="1"/>
              <a:t>wf</a:t>
            </a:r>
            <a:r>
              <a:rPr lang="en-US" dirty="0"/>
              <a:t> 9 cell rev. 7.64 : Deck 1</a:t>
            </a:r>
            <a:endParaRPr lang="en-US" dirty="0"/>
          </a:p>
        </p:txBody>
      </p:sp>
      <p:sp>
        <p:nvSpPr>
          <p:cNvPr id="3" name="Content Placeholder 2"/>
          <p:cNvSpPr>
            <a:spLocks noGrp="1"/>
          </p:cNvSpPr>
          <p:nvPr>
            <p:ph idx="1"/>
          </p:nvPr>
        </p:nvSpPr>
        <p:spPr>
          <a:xfrm>
            <a:off x="915305" y="4876800"/>
            <a:ext cx="10375904" cy="1486351"/>
          </a:xfrm>
        </p:spPr>
        <p:txBody>
          <a:bodyPr/>
          <a:lstStyle/>
          <a:p>
            <a:pPr>
              <a:spcBef>
                <a:spcPts val="600"/>
              </a:spcBef>
              <a:spcAft>
                <a:spcPts val="600"/>
              </a:spcAft>
            </a:pPr>
            <a:r>
              <a:rPr lang="en-US" sz="1600" dirty="0"/>
              <a:t>Values of R used for </a:t>
            </a:r>
            <a:r>
              <a:rPr lang="en-US" sz="1600" dirty="0" err="1"/>
              <a:t>Rtot</a:t>
            </a:r>
            <a:r>
              <a:rPr lang="en-US" sz="1600" dirty="0"/>
              <a:t> calculation: WL : R ~10; BL : R ~ 4.5</a:t>
            </a:r>
          </a:p>
          <a:p>
            <a:pPr>
              <a:spcBef>
                <a:spcPts val="600"/>
              </a:spcBef>
              <a:spcAft>
                <a:spcPts val="600"/>
              </a:spcAft>
            </a:pPr>
            <a:r>
              <a:rPr lang="en-US" sz="1600" dirty="0" err="1"/>
              <a:t>Ihold</a:t>
            </a:r>
            <a:r>
              <a:rPr lang="en-US" sz="1600" dirty="0"/>
              <a:t> increases with lower access resistance</a:t>
            </a:r>
          </a:p>
          <a:p>
            <a:pPr>
              <a:spcBef>
                <a:spcPts val="600"/>
              </a:spcBef>
              <a:spcAft>
                <a:spcPts val="600"/>
              </a:spcAft>
            </a:pPr>
            <a:r>
              <a:rPr lang="en-US" sz="1600" dirty="0" err="1"/>
              <a:t>Ihold</a:t>
            </a:r>
            <a:r>
              <a:rPr lang="en-US" sz="1600" dirty="0"/>
              <a:t> increases with cycling</a:t>
            </a:r>
          </a:p>
          <a:p>
            <a:pPr>
              <a:spcBef>
                <a:spcPts val="600"/>
              </a:spcBef>
              <a:spcAft>
                <a:spcPts val="600"/>
              </a:spcAft>
            </a:pPr>
            <a:r>
              <a:rPr lang="en-US" sz="1600" dirty="0" err="1"/>
              <a:t>Ihold</a:t>
            </a:r>
            <a:r>
              <a:rPr lang="en-US" sz="1600" dirty="0"/>
              <a:t> of D1 lower than D0</a:t>
            </a:r>
          </a:p>
          <a:p>
            <a:endParaRPr lang="en-US" sz="1600" dirty="0"/>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4</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b="27262"/>
          <a:stretch/>
        </p:blipFill>
        <p:spPr>
          <a:xfrm>
            <a:off x="8222474" y="770589"/>
            <a:ext cx="3969526" cy="3817453"/>
          </a:xfrm>
          <a:prstGeom prst="rect">
            <a:avLst/>
          </a:prstGeom>
        </p:spPr>
      </p:pic>
      <p:pic>
        <p:nvPicPr>
          <p:cNvPr id="9" name="Picture 8"/>
          <p:cNvPicPr>
            <a:picLocks noChangeAspect="1"/>
          </p:cNvPicPr>
          <p:nvPr/>
        </p:nvPicPr>
        <p:blipFill rotWithShape="1">
          <a:blip r:embed="rId3"/>
          <a:srcRect b="27262"/>
          <a:stretch/>
        </p:blipFill>
        <p:spPr>
          <a:xfrm>
            <a:off x="4134626" y="770589"/>
            <a:ext cx="3969526" cy="3817453"/>
          </a:xfrm>
          <a:prstGeom prst="rect">
            <a:avLst/>
          </a:prstGeom>
        </p:spPr>
      </p:pic>
      <p:pic>
        <p:nvPicPr>
          <p:cNvPr id="10" name="Picture 9"/>
          <p:cNvPicPr>
            <a:picLocks noChangeAspect="1"/>
          </p:cNvPicPr>
          <p:nvPr/>
        </p:nvPicPr>
        <p:blipFill rotWithShape="1">
          <a:blip r:embed="rId4"/>
          <a:srcRect b="27262"/>
          <a:stretch/>
        </p:blipFill>
        <p:spPr>
          <a:xfrm>
            <a:off x="165100" y="770589"/>
            <a:ext cx="3969526" cy="3817453"/>
          </a:xfrm>
          <a:prstGeom prst="rect">
            <a:avLst/>
          </a:prstGeom>
        </p:spPr>
      </p:pic>
    </p:spTree>
    <p:extLst>
      <p:ext uri="{BB962C8B-B14F-4D97-AF65-F5344CB8AC3E}">
        <p14:creationId xmlns:p14="http://schemas.microsoft.com/office/powerpoint/2010/main" val="227521524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877340"/>
          </a:xfrm>
        </p:spPr>
        <p:txBody>
          <a:bodyPr/>
          <a:lstStyle/>
          <a:p>
            <a:r>
              <a:rPr lang="en-US" dirty="0" err="1"/>
              <a:t>Ihold</a:t>
            </a:r>
            <a:r>
              <a:rPr lang="en-US" dirty="0"/>
              <a:t> on D0: data</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5</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401360" y="955408"/>
            <a:ext cx="3239607" cy="5141495"/>
          </a:xfrm>
          <a:prstGeom prst="rect">
            <a:avLst/>
          </a:prstGeom>
        </p:spPr>
      </p:pic>
      <p:pic>
        <p:nvPicPr>
          <p:cNvPr id="9" name="Picture 8"/>
          <p:cNvPicPr>
            <a:picLocks noChangeAspect="1"/>
          </p:cNvPicPr>
          <p:nvPr/>
        </p:nvPicPr>
        <p:blipFill>
          <a:blip r:embed="rId3"/>
          <a:stretch>
            <a:fillRect/>
          </a:stretch>
        </p:blipFill>
        <p:spPr>
          <a:xfrm>
            <a:off x="7525912" y="955408"/>
            <a:ext cx="3379195" cy="5141495"/>
          </a:xfrm>
          <a:prstGeom prst="rect">
            <a:avLst/>
          </a:prstGeom>
        </p:spPr>
      </p:pic>
      <p:pic>
        <p:nvPicPr>
          <p:cNvPr id="10" name="Picture 9"/>
          <p:cNvPicPr>
            <a:picLocks noChangeAspect="1"/>
          </p:cNvPicPr>
          <p:nvPr/>
        </p:nvPicPr>
        <p:blipFill>
          <a:blip r:embed="rId4"/>
          <a:stretch>
            <a:fillRect/>
          </a:stretch>
        </p:blipFill>
        <p:spPr>
          <a:xfrm>
            <a:off x="3807145" y="955408"/>
            <a:ext cx="3332666" cy="5141495"/>
          </a:xfrm>
          <a:prstGeom prst="rect">
            <a:avLst/>
          </a:prstGeom>
        </p:spPr>
      </p:pic>
    </p:spTree>
    <p:extLst>
      <p:ext uri="{BB962C8B-B14F-4D97-AF65-F5344CB8AC3E}">
        <p14:creationId xmlns:p14="http://schemas.microsoft.com/office/powerpoint/2010/main" val="877591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t>Ihold</a:t>
            </a:r>
            <a:r>
              <a:rPr lang="en-US" dirty="0"/>
              <a:t> on D1: data</a:t>
            </a:r>
          </a:p>
        </p:txBody>
      </p:sp>
      <p:sp>
        <p:nvSpPr>
          <p:cNvPr id="3" name="Content Placeholder 2"/>
          <p:cNvSpPr>
            <a:spLocks noGrp="1"/>
          </p:cNvSpPr>
          <p:nvPr>
            <p:ph idx="1"/>
          </p:nvPr>
        </p:nvSpPr>
        <p:spPr/>
        <p:txBody>
          <a:bodyPr/>
          <a:lstStyle/>
          <a:p>
            <a:endParaRPr lang="en-US"/>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6</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a:blip r:embed="rId2"/>
          <a:stretch>
            <a:fillRect/>
          </a:stretch>
        </p:blipFill>
        <p:spPr>
          <a:xfrm>
            <a:off x="440992" y="1221656"/>
            <a:ext cx="3353411" cy="5141495"/>
          </a:xfrm>
          <a:prstGeom prst="rect">
            <a:avLst/>
          </a:prstGeom>
        </p:spPr>
      </p:pic>
      <p:pic>
        <p:nvPicPr>
          <p:cNvPr id="9" name="Picture 8"/>
          <p:cNvPicPr>
            <a:picLocks noChangeAspect="1"/>
          </p:cNvPicPr>
          <p:nvPr/>
        </p:nvPicPr>
        <p:blipFill>
          <a:blip r:embed="rId3"/>
          <a:stretch>
            <a:fillRect/>
          </a:stretch>
        </p:blipFill>
        <p:spPr>
          <a:xfrm>
            <a:off x="7918557" y="1238769"/>
            <a:ext cx="3497902" cy="5141495"/>
          </a:xfrm>
          <a:prstGeom prst="rect">
            <a:avLst/>
          </a:prstGeom>
        </p:spPr>
      </p:pic>
      <p:pic>
        <p:nvPicPr>
          <p:cNvPr id="10" name="Picture 9"/>
          <p:cNvPicPr>
            <a:picLocks noChangeAspect="1"/>
          </p:cNvPicPr>
          <p:nvPr/>
        </p:nvPicPr>
        <p:blipFill>
          <a:blip r:embed="rId4"/>
          <a:stretch>
            <a:fillRect/>
          </a:stretch>
        </p:blipFill>
        <p:spPr>
          <a:xfrm>
            <a:off x="4093068" y="1276629"/>
            <a:ext cx="3449738" cy="5141495"/>
          </a:xfrm>
          <a:prstGeom prst="rect">
            <a:avLst/>
          </a:prstGeom>
        </p:spPr>
      </p:pic>
    </p:spTree>
    <p:extLst>
      <p:ext uri="{BB962C8B-B14F-4D97-AF65-F5344CB8AC3E}">
        <p14:creationId xmlns:p14="http://schemas.microsoft.com/office/powerpoint/2010/main" val="312487136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3303" y="651693"/>
            <a:ext cx="5666423" cy="55300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0" name="Title 9"/>
          <p:cNvSpPr>
            <a:spLocks noGrp="1"/>
          </p:cNvSpPr>
          <p:nvPr>
            <p:ph type="title"/>
          </p:nvPr>
        </p:nvSpPr>
        <p:spPr/>
        <p:txBody>
          <a:bodyPr/>
          <a:lstStyle/>
          <a:p>
            <a:r>
              <a:rPr lang="en-US" dirty="0"/>
              <a:t>ON-IV characterization</a:t>
            </a:r>
          </a:p>
        </p:txBody>
      </p:sp>
      <p:sp>
        <p:nvSpPr>
          <p:cNvPr id="13" name="Rectangle 12"/>
          <p:cNvSpPr/>
          <p:nvPr/>
        </p:nvSpPr>
        <p:spPr>
          <a:xfrm>
            <a:off x="192331" y="514350"/>
            <a:ext cx="1692592" cy="5737860"/>
          </a:xfrm>
          <a:prstGeom prst="rect">
            <a:avLst/>
          </a:prstGeom>
          <a:noFill/>
          <a:ln w="127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9" name="Rectangle 18"/>
          <p:cNvSpPr/>
          <p:nvPr/>
        </p:nvSpPr>
        <p:spPr>
          <a:xfrm>
            <a:off x="2382128" y="3381084"/>
            <a:ext cx="3906277" cy="531051"/>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1" name="Rectangle 20"/>
          <p:cNvSpPr/>
          <p:nvPr/>
        </p:nvSpPr>
        <p:spPr>
          <a:xfrm>
            <a:off x="2382128" y="3947760"/>
            <a:ext cx="3906277" cy="488756"/>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23" name="Rectangle 22"/>
          <p:cNvSpPr/>
          <p:nvPr/>
        </p:nvSpPr>
        <p:spPr>
          <a:xfrm>
            <a:off x="2382128" y="4472141"/>
            <a:ext cx="3906277" cy="440884"/>
          </a:xfrm>
          <a:prstGeom prst="rect">
            <a:avLst/>
          </a:prstGeom>
          <a:noFill/>
          <a:ln w="12700">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endParaRPr>
          </a:p>
        </p:txBody>
      </p:sp>
      <p:sp>
        <p:nvSpPr>
          <p:cNvPr id="14" name="TextBox 13"/>
          <p:cNvSpPr txBox="1"/>
          <p:nvPr/>
        </p:nvSpPr>
        <p:spPr>
          <a:xfrm>
            <a:off x="6700679" y="3598192"/>
            <a:ext cx="1501373"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Local buffers</a:t>
            </a:r>
          </a:p>
        </p:txBody>
      </p:sp>
      <p:sp>
        <p:nvSpPr>
          <p:cNvPr id="25" name="TextBox 24"/>
          <p:cNvSpPr txBox="1"/>
          <p:nvPr/>
        </p:nvSpPr>
        <p:spPr>
          <a:xfrm>
            <a:off x="6642971" y="4024912"/>
            <a:ext cx="1616789"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Global buffers</a:t>
            </a:r>
          </a:p>
        </p:txBody>
      </p:sp>
      <p:sp>
        <p:nvSpPr>
          <p:cNvPr id="26" name="TextBox 25"/>
          <p:cNvSpPr txBox="1"/>
          <p:nvPr/>
        </p:nvSpPr>
        <p:spPr>
          <a:xfrm>
            <a:off x="6290310" y="4505572"/>
            <a:ext cx="2322111"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dirty="0">
                <a:ln>
                  <a:noFill/>
                </a:ln>
                <a:solidFill>
                  <a:sysClr val="windowText" lastClr="000000"/>
                </a:solidFill>
                <a:effectLst/>
                <a:uLnTx/>
                <a:uFillTx/>
              </a:rPr>
              <a:t>AXN/HNREG buffers</a:t>
            </a:r>
          </a:p>
        </p:txBody>
      </p:sp>
      <p:sp>
        <p:nvSpPr>
          <p:cNvPr id="27" name="TextBox 26"/>
          <p:cNvSpPr txBox="1"/>
          <p:nvPr/>
        </p:nvSpPr>
        <p:spPr>
          <a:xfrm>
            <a:off x="353303" y="213781"/>
            <a:ext cx="1249060" cy="369332"/>
          </a:xfrm>
          <a:prstGeom prst="rect">
            <a:avLst/>
          </a:prstGeom>
          <a:noFill/>
        </p:spPr>
        <p:txBody>
          <a:bodyPr wrap="non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ysClr val="windowText" lastClr="000000"/>
                </a:solidFill>
                <a:effectLst/>
                <a:uLnTx/>
                <a:uFillTx/>
              </a:rPr>
              <a:t>Array path</a:t>
            </a:r>
            <a:endParaRPr kumimoji="0" lang="en-US" sz="1800" b="0" i="0" u="none" strike="noStrike" kern="0" cap="none" spc="0" normalizeH="0" baseline="0" noProof="0" dirty="0">
              <a:ln>
                <a:noFill/>
              </a:ln>
              <a:solidFill>
                <a:sysClr val="windowText" lastClr="000000"/>
              </a:solidFill>
              <a:effectLst/>
              <a:uLnTx/>
              <a:uFillTx/>
            </a:endParaRPr>
          </a:p>
        </p:txBody>
      </p:sp>
      <p:cxnSp>
        <p:nvCxnSpPr>
          <p:cNvPr id="4" name="Straight Connector 3"/>
          <p:cNvCxnSpPr/>
          <p:nvPr/>
        </p:nvCxnSpPr>
        <p:spPr>
          <a:xfrm>
            <a:off x="1602363" y="3753853"/>
            <a:ext cx="1076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1602363" y="4708358"/>
            <a:ext cx="1076669" cy="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Arrow Connector 5"/>
          <p:cNvCxnSpPr/>
          <p:nvPr/>
        </p:nvCxnSpPr>
        <p:spPr>
          <a:xfrm flipV="1">
            <a:off x="609600" y="3753853"/>
            <a:ext cx="802105" cy="21367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p:cNvCxnSpPr/>
          <p:nvPr/>
        </p:nvCxnSpPr>
        <p:spPr>
          <a:xfrm flipV="1">
            <a:off x="353303" y="4708358"/>
            <a:ext cx="1074444" cy="34490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7218947" y="1524000"/>
            <a:ext cx="3698513" cy="646331"/>
          </a:xfrm>
          <a:prstGeom prst="rect">
            <a:avLst/>
          </a:prstGeom>
          <a:noFill/>
        </p:spPr>
        <p:txBody>
          <a:bodyPr wrap="none" rtlCol="0">
            <a:spAutoFit/>
          </a:bodyPr>
          <a:lstStyle/>
          <a:p>
            <a:r>
              <a:rPr lang="en-US" dirty="0"/>
              <a:t>Scheme of WL buffer connections:</a:t>
            </a:r>
          </a:p>
          <a:p>
            <a:endParaRPr lang="en-US" dirty="0"/>
          </a:p>
        </p:txBody>
      </p:sp>
    </p:spTree>
    <p:extLst>
      <p:ext uri="{BB962C8B-B14F-4D97-AF65-F5344CB8AC3E}">
        <p14:creationId xmlns:p14="http://schemas.microsoft.com/office/powerpoint/2010/main" val="325441784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0"/>
            <a:ext cx="10375902" cy="626901"/>
          </a:xfrm>
        </p:spPr>
        <p:txBody>
          <a:bodyPr/>
          <a:lstStyle/>
          <a:p>
            <a:r>
              <a:rPr lang="en-US" dirty="0"/>
              <a:t>Effect of WL buffer capacitance</a:t>
            </a:r>
          </a:p>
        </p:txBody>
      </p:sp>
      <p:sp>
        <p:nvSpPr>
          <p:cNvPr id="4" name="Date Placeholder 3"/>
          <p:cNvSpPr>
            <a:spLocks noGrp="1"/>
          </p:cNvSpPr>
          <p:nvPr>
            <p:ph type="dt" sz="half" idx="2"/>
          </p:nvPr>
        </p:nvSpPr>
        <p:spPr/>
        <p:txBody>
          <a:bodyPr/>
          <a:lstStyle/>
          <a:p>
            <a:fld id="{DD0B5AFB-117C-46EA-B643-5FA810A8A3CB}" type="datetime4">
              <a:rPr lang="en-US" smtClean="0"/>
              <a:pPr/>
              <a:t>July 18,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8</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r="17684"/>
          <a:stretch/>
        </p:blipFill>
        <p:spPr>
          <a:xfrm>
            <a:off x="6394" y="613907"/>
            <a:ext cx="3543204" cy="4744158"/>
          </a:xfrm>
          <a:prstGeom prst="rect">
            <a:avLst/>
          </a:prstGeom>
        </p:spPr>
      </p:pic>
      <p:pic>
        <p:nvPicPr>
          <p:cNvPr id="9" name="Picture 8"/>
          <p:cNvPicPr>
            <a:picLocks noChangeAspect="1"/>
          </p:cNvPicPr>
          <p:nvPr/>
        </p:nvPicPr>
        <p:blipFill rotWithShape="1">
          <a:blip r:embed="rId3"/>
          <a:srcRect l="3247" r="17583"/>
          <a:stretch/>
        </p:blipFill>
        <p:spPr>
          <a:xfrm>
            <a:off x="7159987" y="613907"/>
            <a:ext cx="3407781" cy="4744158"/>
          </a:xfrm>
          <a:prstGeom prst="rect">
            <a:avLst/>
          </a:prstGeom>
        </p:spPr>
      </p:pic>
      <p:pic>
        <p:nvPicPr>
          <p:cNvPr id="10" name="Picture 9"/>
          <p:cNvPicPr>
            <a:picLocks noChangeAspect="1"/>
          </p:cNvPicPr>
          <p:nvPr/>
        </p:nvPicPr>
        <p:blipFill rotWithShape="1">
          <a:blip r:embed="rId4"/>
          <a:srcRect l="3247" r="17583"/>
          <a:stretch/>
        </p:blipFill>
        <p:spPr>
          <a:xfrm>
            <a:off x="3663400" y="613907"/>
            <a:ext cx="3407781" cy="4744158"/>
          </a:xfrm>
          <a:prstGeom prst="rect">
            <a:avLst/>
          </a:prstGeom>
        </p:spPr>
      </p:pic>
      <p:pic>
        <p:nvPicPr>
          <p:cNvPr id="11" name="Picture 10"/>
          <p:cNvPicPr>
            <a:picLocks noChangeAspect="1"/>
          </p:cNvPicPr>
          <p:nvPr/>
        </p:nvPicPr>
        <p:blipFill rotWithShape="1">
          <a:blip r:embed="rId5"/>
          <a:srcRect r="21987"/>
          <a:stretch/>
        </p:blipFill>
        <p:spPr>
          <a:xfrm>
            <a:off x="9928117" y="4556735"/>
            <a:ext cx="2263883" cy="1859330"/>
          </a:xfrm>
          <a:prstGeom prst="rect">
            <a:avLst/>
          </a:prstGeom>
        </p:spPr>
      </p:pic>
      <p:sp>
        <p:nvSpPr>
          <p:cNvPr id="12" name="TextBox 11"/>
          <p:cNvSpPr txBox="1"/>
          <p:nvPr/>
        </p:nvSpPr>
        <p:spPr>
          <a:xfrm>
            <a:off x="96256" y="5486400"/>
            <a:ext cx="7570086" cy="584775"/>
          </a:xfrm>
          <a:prstGeom prst="rect">
            <a:avLst/>
          </a:prstGeom>
          <a:noFill/>
        </p:spPr>
        <p:txBody>
          <a:bodyPr wrap="none" rtlCol="0">
            <a:spAutoFit/>
          </a:bodyPr>
          <a:lstStyle/>
          <a:p>
            <a:r>
              <a:rPr lang="en-US" sz="1600" b="1" dirty="0">
                <a:solidFill>
                  <a:srgbClr val="0070C0"/>
                </a:solidFill>
                <a:latin typeface="Segoe UI" panose="020B0502040204020203" pitchFamily="34" charset="0"/>
                <a:cs typeface="Segoe UI" panose="020B0502040204020203" pitchFamily="34" charset="0"/>
              </a:rPr>
              <a:t>ED2-ONIV cells</a:t>
            </a:r>
            <a:r>
              <a:rPr lang="en-US" sz="1600" dirty="0">
                <a:latin typeface="Segoe UI" panose="020B0502040204020203" pitchFamily="34" charset="0"/>
                <a:cs typeface="Segoe UI" panose="020B0502040204020203" pitchFamily="34" charset="0"/>
              </a:rPr>
              <a:t>: WL buffer connected at LWL (higher capacitance) </a:t>
            </a:r>
            <a:r>
              <a:rPr lang="en-US" sz="1600" dirty="0">
                <a:latin typeface="Segoe UI" panose="020B0502040204020203" pitchFamily="34" charset="0"/>
                <a:cs typeface="Segoe UI" panose="020B0502040204020203" pitchFamily="34" charset="0"/>
                <a:sym typeface="Wingdings" panose="05000000000000000000" pitchFamily="2" charset="2"/>
              </a:rPr>
              <a:t> higher </a:t>
            </a:r>
            <a:r>
              <a:rPr lang="en-US" sz="1600" dirty="0" err="1">
                <a:latin typeface="Segoe UI" panose="020B0502040204020203" pitchFamily="34" charset="0"/>
                <a:cs typeface="Segoe UI" panose="020B0502040204020203" pitchFamily="34" charset="0"/>
                <a:sym typeface="Wingdings" panose="05000000000000000000" pitchFamily="2" charset="2"/>
              </a:rPr>
              <a:t>Ihold</a:t>
            </a:r>
            <a:endParaRPr lang="en-US" sz="1600" dirty="0">
              <a:latin typeface="Segoe UI" panose="020B0502040204020203" pitchFamily="34" charset="0"/>
              <a:cs typeface="Segoe UI" panose="020B0502040204020203" pitchFamily="34" charset="0"/>
            </a:endParaRPr>
          </a:p>
          <a:p>
            <a:r>
              <a:rPr lang="en-US" sz="1600" b="1" dirty="0">
                <a:solidFill>
                  <a:srgbClr val="FF0000"/>
                </a:solidFill>
                <a:latin typeface="Segoe UI" panose="020B0502040204020203" pitchFamily="34" charset="0"/>
                <a:cs typeface="Segoe UI" panose="020B0502040204020203" pitchFamily="34" charset="0"/>
              </a:rPr>
              <a:t>ED2 cells</a:t>
            </a:r>
            <a:r>
              <a:rPr lang="en-US" sz="1600" dirty="0">
                <a:latin typeface="Segoe UI" panose="020B0502040204020203" pitchFamily="34" charset="0"/>
                <a:cs typeface="Segoe UI" panose="020B0502040204020203" pitchFamily="34" charset="0"/>
              </a:rPr>
              <a:t>: WL buffer connected at HNREG ( lower capacitance seen by the cell)</a:t>
            </a:r>
          </a:p>
        </p:txBody>
      </p:sp>
      <p:sp>
        <p:nvSpPr>
          <p:cNvPr id="13" name="TextBox 12"/>
          <p:cNvSpPr txBox="1"/>
          <p:nvPr/>
        </p:nvSpPr>
        <p:spPr>
          <a:xfrm>
            <a:off x="10192037" y="4700336"/>
            <a:ext cx="1999963" cy="400110"/>
          </a:xfrm>
          <a:prstGeom prst="rect">
            <a:avLst/>
          </a:prstGeom>
          <a:noFill/>
        </p:spPr>
        <p:txBody>
          <a:bodyPr wrap="square" rtlCol="0">
            <a:spAutoFit/>
          </a:bodyPr>
          <a:lstStyle/>
          <a:p>
            <a:r>
              <a:rPr lang="en-US" sz="1000" dirty="0" err="1">
                <a:latin typeface="Segoe UI" panose="020B0502040204020203" pitchFamily="34" charset="0"/>
                <a:cs typeface="Segoe UI" panose="020B0502040204020203" pitchFamily="34" charset="0"/>
              </a:rPr>
              <a:t>Ihold</a:t>
            </a:r>
            <a:r>
              <a:rPr lang="en-US" sz="1000" dirty="0">
                <a:latin typeface="Segoe UI" panose="020B0502040204020203" pitchFamily="34" charset="0"/>
                <a:cs typeface="Segoe UI" panose="020B0502040204020203" pitchFamily="34" charset="0"/>
              </a:rPr>
              <a:t> vs. access resistance </a:t>
            </a:r>
            <a:r>
              <a:rPr lang="en-US" sz="1000" dirty="0">
                <a:latin typeface="Segoe UI" panose="020B0502040204020203" pitchFamily="34" charset="0"/>
                <a:cs typeface="Segoe UI" panose="020B0502040204020203" pitchFamily="34" charset="0"/>
                <a:sym typeface="Wingdings" panose="05000000000000000000" pitchFamily="2" charset="2"/>
              </a:rPr>
              <a:t> same ED !!</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197072569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306" y="1"/>
            <a:ext cx="10375902" cy="761033"/>
          </a:xfrm>
        </p:spPr>
        <p:txBody>
          <a:bodyPr/>
          <a:lstStyle/>
          <a:p>
            <a:r>
              <a:rPr lang="en-US" dirty="0"/>
              <a:t>Effect of WL buffer capacitance (deck 1)</a:t>
            </a:r>
            <a:endParaRPr lang="en-US" dirty="0"/>
          </a:p>
        </p:txBody>
      </p:sp>
      <p:sp>
        <p:nvSpPr>
          <p:cNvPr id="4" name="Date Placeholder 3"/>
          <p:cNvSpPr>
            <a:spLocks noGrp="1"/>
          </p:cNvSpPr>
          <p:nvPr>
            <p:ph type="dt" sz="half" idx="2"/>
          </p:nvPr>
        </p:nvSpPr>
        <p:spPr/>
        <p:txBody>
          <a:bodyPr/>
          <a:lstStyle/>
          <a:p>
            <a:fld id="{DD0B5AFB-117C-46EA-B643-5FA810A8A3CB}" type="datetime4">
              <a:rPr lang="en-US" smtClean="0"/>
              <a:pPr/>
              <a:t>July 19, 2017</a:t>
            </a:fld>
            <a:endParaRPr lang="en-US" dirty="0"/>
          </a:p>
        </p:txBody>
      </p:sp>
      <p:sp>
        <p:nvSpPr>
          <p:cNvPr id="5" name="Slide Number Placeholder 4"/>
          <p:cNvSpPr>
            <a:spLocks noGrp="1"/>
          </p:cNvSpPr>
          <p:nvPr>
            <p:ph type="sldNum" sz="quarter" idx="4"/>
          </p:nvPr>
        </p:nvSpPr>
        <p:spPr/>
        <p:txBody>
          <a:bodyPr/>
          <a:lstStyle/>
          <a:p>
            <a:pPr algn="l"/>
            <a:fld id="{0D904593-1668-4B95-BA96-EF3EF43EDF4E}" type="slidenum">
              <a:rPr lang="en-US" smtClean="0"/>
              <a:pPr algn="l"/>
              <a:t>9</a:t>
            </a:fld>
            <a:endParaRPr lang="en-US" dirty="0"/>
          </a:p>
        </p:txBody>
      </p:sp>
      <p:sp>
        <p:nvSpPr>
          <p:cNvPr id="6" name="Footer Placeholder 5"/>
          <p:cNvSpPr>
            <a:spLocks noGrp="1"/>
          </p:cNvSpPr>
          <p:nvPr>
            <p:ph type="ftr" sz="quarter" idx="12"/>
          </p:nvPr>
        </p:nvSpPr>
        <p:spPr/>
        <p:txBody>
          <a:bodyPr/>
          <a:lstStyle/>
          <a:p>
            <a:r>
              <a:rPr lang="en-US"/>
              <a:t>|  Micron Confidential</a:t>
            </a:r>
            <a:endParaRPr lang="en-US" dirty="0"/>
          </a:p>
        </p:txBody>
      </p:sp>
      <p:sp>
        <p:nvSpPr>
          <p:cNvPr id="7" name="Text Placeholder 6"/>
          <p:cNvSpPr>
            <a:spLocks noGrp="1"/>
          </p:cNvSpPr>
          <p:nvPr>
            <p:ph type="body" sz="quarter" idx="14"/>
          </p:nvPr>
        </p:nvSpPr>
        <p:spPr/>
        <p:txBody>
          <a:bodyPr/>
          <a:lstStyle/>
          <a:p>
            <a:endParaRPr lang="en-US"/>
          </a:p>
        </p:txBody>
      </p:sp>
      <p:pic>
        <p:nvPicPr>
          <p:cNvPr id="8" name="Picture 7"/>
          <p:cNvPicPr>
            <a:picLocks noChangeAspect="1"/>
          </p:cNvPicPr>
          <p:nvPr/>
        </p:nvPicPr>
        <p:blipFill rotWithShape="1">
          <a:blip r:embed="rId2"/>
          <a:srcRect l="3699" r="17601"/>
          <a:stretch/>
        </p:blipFill>
        <p:spPr>
          <a:xfrm>
            <a:off x="103077" y="761035"/>
            <a:ext cx="3110687" cy="4356398"/>
          </a:xfrm>
          <a:prstGeom prst="rect">
            <a:avLst/>
          </a:prstGeom>
        </p:spPr>
      </p:pic>
      <p:pic>
        <p:nvPicPr>
          <p:cNvPr id="9" name="Picture 8"/>
          <p:cNvPicPr>
            <a:picLocks noChangeAspect="1"/>
          </p:cNvPicPr>
          <p:nvPr/>
        </p:nvPicPr>
        <p:blipFill rotWithShape="1">
          <a:blip r:embed="rId3"/>
          <a:srcRect l="4215" r="17316"/>
          <a:stretch/>
        </p:blipFill>
        <p:spPr>
          <a:xfrm>
            <a:off x="6536563" y="761034"/>
            <a:ext cx="3101576" cy="4356398"/>
          </a:xfrm>
          <a:prstGeom prst="rect">
            <a:avLst/>
          </a:prstGeom>
        </p:spPr>
      </p:pic>
      <p:pic>
        <p:nvPicPr>
          <p:cNvPr id="10" name="Picture 9"/>
          <p:cNvPicPr>
            <a:picLocks noChangeAspect="1"/>
          </p:cNvPicPr>
          <p:nvPr/>
        </p:nvPicPr>
        <p:blipFill rotWithShape="1">
          <a:blip r:embed="rId4"/>
          <a:srcRect l="3016" r="18735"/>
          <a:stretch/>
        </p:blipFill>
        <p:spPr>
          <a:xfrm>
            <a:off x="3287395" y="761034"/>
            <a:ext cx="3092817" cy="4356398"/>
          </a:xfrm>
          <a:prstGeom prst="rect">
            <a:avLst/>
          </a:prstGeom>
        </p:spPr>
      </p:pic>
      <p:pic>
        <p:nvPicPr>
          <p:cNvPr id="11" name="Picture 10"/>
          <p:cNvPicPr>
            <a:picLocks noChangeAspect="1"/>
          </p:cNvPicPr>
          <p:nvPr/>
        </p:nvPicPr>
        <p:blipFill>
          <a:blip r:embed="rId5"/>
          <a:stretch>
            <a:fillRect/>
          </a:stretch>
        </p:blipFill>
        <p:spPr>
          <a:xfrm>
            <a:off x="9442187" y="4150895"/>
            <a:ext cx="2749813" cy="2212256"/>
          </a:xfrm>
          <a:prstGeom prst="rect">
            <a:avLst/>
          </a:prstGeom>
        </p:spPr>
      </p:pic>
      <p:sp>
        <p:nvSpPr>
          <p:cNvPr id="12" name="TextBox 11"/>
          <p:cNvSpPr txBox="1"/>
          <p:nvPr/>
        </p:nvSpPr>
        <p:spPr>
          <a:xfrm>
            <a:off x="96256" y="5486400"/>
            <a:ext cx="7570086" cy="584775"/>
          </a:xfrm>
          <a:prstGeom prst="rect">
            <a:avLst/>
          </a:prstGeom>
          <a:noFill/>
        </p:spPr>
        <p:txBody>
          <a:bodyPr wrap="none" rtlCol="0">
            <a:spAutoFit/>
          </a:bodyPr>
          <a:lstStyle/>
          <a:p>
            <a:r>
              <a:rPr lang="en-US" sz="1600" b="1" dirty="0">
                <a:solidFill>
                  <a:srgbClr val="0070C0"/>
                </a:solidFill>
                <a:latin typeface="Segoe UI" panose="020B0502040204020203" pitchFamily="34" charset="0"/>
                <a:cs typeface="Segoe UI" panose="020B0502040204020203" pitchFamily="34" charset="0"/>
              </a:rPr>
              <a:t>ED2-ONIV cells</a:t>
            </a:r>
            <a:r>
              <a:rPr lang="en-US" sz="1600" dirty="0">
                <a:latin typeface="Segoe UI" panose="020B0502040204020203" pitchFamily="34" charset="0"/>
                <a:cs typeface="Segoe UI" panose="020B0502040204020203" pitchFamily="34" charset="0"/>
              </a:rPr>
              <a:t>: WL buffer connected at LWL (higher capacitance) </a:t>
            </a:r>
            <a:r>
              <a:rPr lang="en-US" sz="1600" dirty="0">
                <a:latin typeface="Segoe UI" panose="020B0502040204020203" pitchFamily="34" charset="0"/>
                <a:cs typeface="Segoe UI" panose="020B0502040204020203" pitchFamily="34" charset="0"/>
                <a:sym typeface="Wingdings" panose="05000000000000000000" pitchFamily="2" charset="2"/>
              </a:rPr>
              <a:t> higher </a:t>
            </a:r>
            <a:r>
              <a:rPr lang="en-US" sz="1600" dirty="0" err="1">
                <a:latin typeface="Segoe UI" panose="020B0502040204020203" pitchFamily="34" charset="0"/>
                <a:cs typeface="Segoe UI" panose="020B0502040204020203" pitchFamily="34" charset="0"/>
                <a:sym typeface="Wingdings" panose="05000000000000000000" pitchFamily="2" charset="2"/>
              </a:rPr>
              <a:t>Ihold</a:t>
            </a:r>
            <a:endParaRPr lang="en-US" sz="1600" dirty="0">
              <a:latin typeface="Segoe UI" panose="020B0502040204020203" pitchFamily="34" charset="0"/>
              <a:cs typeface="Segoe UI" panose="020B0502040204020203" pitchFamily="34" charset="0"/>
            </a:endParaRPr>
          </a:p>
          <a:p>
            <a:r>
              <a:rPr lang="en-US" sz="1600" b="1" dirty="0">
                <a:solidFill>
                  <a:srgbClr val="FF0000"/>
                </a:solidFill>
                <a:latin typeface="Segoe UI" panose="020B0502040204020203" pitchFamily="34" charset="0"/>
                <a:cs typeface="Segoe UI" panose="020B0502040204020203" pitchFamily="34" charset="0"/>
              </a:rPr>
              <a:t>ED2 cells</a:t>
            </a:r>
            <a:r>
              <a:rPr lang="en-US" sz="1600" dirty="0">
                <a:latin typeface="Segoe UI" panose="020B0502040204020203" pitchFamily="34" charset="0"/>
                <a:cs typeface="Segoe UI" panose="020B0502040204020203" pitchFamily="34" charset="0"/>
              </a:rPr>
              <a:t>: WL buffer connected at HNREG ( lower capacitance seen by the cell)</a:t>
            </a:r>
          </a:p>
        </p:txBody>
      </p:sp>
      <p:sp>
        <p:nvSpPr>
          <p:cNvPr id="13" name="TextBox 12"/>
          <p:cNvSpPr txBox="1"/>
          <p:nvPr/>
        </p:nvSpPr>
        <p:spPr>
          <a:xfrm>
            <a:off x="9817111" y="4395536"/>
            <a:ext cx="1999963" cy="400110"/>
          </a:xfrm>
          <a:prstGeom prst="rect">
            <a:avLst/>
          </a:prstGeom>
          <a:noFill/>
        </p:spPr>
        <p:txBody>
          <a:bodyPr wrap="square" rtlCol="0">
            <a:spAutoFit/>
          </a:bodyPr>
          <a:lstStyle/>
          <a:p>
            <a:r>
              <a:rPr lang="en-US" sz="1000" dirty="0" err="1">
                <a:latin typeface="Segoe UI" panose="020B0502040204020203" pitchFamily="34" charset="0"/>
                <a:cs typeface="Segoe UI" panose="020B0502040204020203" pitchFamily="34" charset="0"/>
              </a:rPr>
              <a:t>Ihold</a:t>
            </a:r>
            <a:r>
              <a:rPr lang="en-US" sz="1000" dirty="0">
                <a:latin typeface="Segoe UI" panose="020B0502040204020203" pitchFamily="34" charset="0"/>
                <a:cs typeface="Segoe UI" panose="020B0502040204020203" pitchFamily="34" charset="0"/>
              </a:rPr>
              <a:t> vs. access resistance </a:t>
            </a:r>
            <a:r>
              <a:rPr lang="en-US" sz="1000" dirty="0">
                <a:latin typeface="Segoe UI" panose="020B0502040204020203" pitchFamily="34" charset="0"/>
                <a:cs typeface="Segoe UI" panose="020B0502040204020203" pitchFamily="34" charset="0"/>
                <a:sym typeface="Wingdings" panose="05000000000000000000" pitchFamily="2" charset="2"/>
              </a:rPr>
              <a:t> same ED !!</a:t>
            </a:r>
            <a:endParaRPr lang="en-US" sz="1000" dirty="0">
              <a:latin typeface="Segoe UI" panose="020B0502040204020203" pitchFamily="34" charset="0"/>
              <a:cs typeface="Segoe UI" panose="020B0502040204020203" pitchFamily="34" charset="0"/>
            </a:endParaRPr>
          </a:p>
        </p:txBody>
      </p:sp>
    </p:spTree>
    <p:extLst>
      <p:ext uri="{BB962C8B-B14F-4D97-AF65-F5344CB8AC3E}">
        <p14:creationId xmlns:p14="http://schemas.microsoft.com/office/powerpoint/2010/main" val="2385866937"/>
      </p:ext>
    </p:extLst>
  </p:cSld>
  <p:clrMapOvr>
    <a:masterClrMapping/>
  </p:clrMapOvr>
</p:sld>
</file>

<file path=ppt/theme/theme1.xml><?xml version="1.0" encoding="utf-8"?>
<a:theme xmlns:a="http://schemas.openxmlformats.org/drawingml/2006/main" name="Micron Nov-2015">
  <a:themeElements>
    <a:clrScheme name="Micron - Template">
      <a:dk1>
        <a:srgbClr val="58595B"/>
      </a:dk1>
      <a:lt1>
        <a:srgbClr val="FFFFFF"/>
      </a:lt1>
      <a:dk2>
        <a:srgbClr val="2C2C2E"/>
      </a:dk2>
      <a:lt2>
        <a:srgbClr val="9A9B9D"/>
      </a:lt2>
      <a:accent1>
        <a:srgbClr val="0077C8"/>
      </a:accent1>
      <a:accent2>
        <a:srgbClr val="629D37"/>
      </a:accent2>
      <a:accent3>
        <a:srgbClr val="EE7623"/>
      </a:accent3>
      <a:accent4>
        <a:srgbClr val="00A7E0"/>
      </a:accent4>
      <a:accent5>
        <a:srgbClr val="CFDD3A"/>
      </a:accent5>
      <a:accent6>
        <a:srgbClr val="FFCF01"/>
      </a:accent6>
      <a:hlink>
        <a:srgbClr val="0077C8"/>
      </a:hlink>
      <a:folHlink>
        <a:srgbClr val="71C5E8"/>
      </a:folHlink>
    </a:clrScheme>
    <a:fontScheme name="Micron">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a:noFill/>
        </a:ln>
      </a:spPr>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defPPr algn="ctr">
          <a:defRPr dirty="0">
            <a:solidFill>
              <a:schemeClr val="bg2"/>
            </a:solidFill>
            <a:latin typeface="Segoe UI" panose="020B0502040204020203" pitchFamily="34" charset="0"/>
            <a:cs typeface="Segoe UI" panose="020B0502040204020203" pitchFamily="34" charset="0"/>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none" rtlCol="0">
        <a:spAutoFit/>
      </a:bodyPr>
      <a:lstStyle>
        <a:defPPr>
          <a:defRPr dirty="0" err="1" smtClean="0">
            <a:latin typeface="Segoe UI" panose="020B0502040204020203" pitchFamily="34" charset="0"/>
            <a:cs typeface="Segoe UI" panose="020B0502040204020203" pitchFamily="34" charset="0"/>
          </a:defRPr>
        </a:defPPr>
      </a:lstStyle>
    </a:txDef>
  </a:objectDefaults>
  <a:extraClrSchemeLst/>
  <a:extLst>
    <a:ext uri="{05A4C25C-085E-4340-85A3-A5531E510DB2}">
      <thm15:themeFamily xmlns:thm15="http://schemas.microsoft.com/office/thememl/2012/main" name="Micron_2016_PPT_Template2.pptx" id="{7D5DD22B-A923-4E73-A9D3-67C3EFDF541E}" vid="{088CB6EB-D94F-46BB-95D3-EE01E055E987}"/>
    </a:ext>
  </a:extLst>
</a:theme>
</file>

<file path=ppt/theme/theme2.xml><?xml version="1.0" encoding="utf-8"?>
<a:theme xmlns:a="http://schemas.openxmlformats.org/drawingml/2006/main" name="IntelMicron">
  <a:themeElements>
    <a:clrScheme name="Analog Elements Lear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fontScheme name="Analog Elements Learning">
      <a:majorFont>
        <a:latin typeface="Neo Sans Intel Medium"/>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Analog Elements Learning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Analog Elements Learning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Analog Elements Learning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Analog Elements Learning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Analog Elements Learning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Analog Elements Learning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Analog Elements Learning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ntelMicron" id="{B484CFB1-63FA-4391-9A54-94E5A893768C}" vid="{2A3C0FF9-D12A-4BBD-8A94-76A45B3681FD}"/>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8C19157EAA59541A312DF3709770A68" ma:contentTypeVersion="0" ma:contentTypeDescription="Create a new document." ma:contentTypeScope="" ma:versionID="f62aaf964ec2ad99f0fc33f7083bc71a">
  <xsd:schema xmlns:xsd="http://www.w3.org/2001/XMLSchema" xmlns:xs="http://www.w3.org/2001/XMLSchema" xmlns:p="http://schemas.microsoft.com/office/2006/metadata/properties" targetNamespace="http://schemas.microsoft.com/office/2006/metadata/properties" ma:root="true" ma:fieldsID="c64490b4aec6201516c3a874156f37b2">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AF68F161-47BE-4182-B8BD-99403452DDD1}"/>
</file>

<file path=customXml/itemProps2.xml><?xml version="1.0" encoding="utf-8"?>
<ds:datastoreItem xmlns:ds="http://schemas.openxmlformats.org/officeDocument/2006/customXml" ds:itemID="{B59D26D5-2C7F-4FEE-B4A4-0E7032DB8E5B}"/>
</file>

<file path=customXml/itemProps3.xml><?xml version="1.0" encoding="utf-8"?>
<ds:datastoreItem xmlns:ds="http://schemas.openxmlformats.org/officeDocument/2006/customXml" ds:itemID="{C39FD9AB-9A10-4274-9DBD-6C0025D23F6D}"/>
</file>

<file path=docProps/app.xml><?xml version="1.0" encoding="utf-8"?>
<Properties xmlns="http://schemas.openxmlformats.org/officeDocument/2006/extended-properties" xmlns:vt="http://schemas.openxmlformats.org/officeDocument/2006/docPropsVTypes">
  <Template>blank</Template>
  <TotalTime>0</TotalTime>
  <Words>960</Words>
  <Application>Microsoft Office PowerPoint</Application>
  <PresentationFormat>Widescreen</PresentationFormat>
  <Paragraphs>232</Paragraphs>
  <Slides>34</Slides>
  <Notes>0</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34</vt:i4>
      </vt:variant>
    </vt:vector>
  </HeadingPairs>
  <TitlesOfParts>
    <vt:vector size="44" baseType="lpstr">
      <vt:lpstr>Arial</vt:lpstr>
      <vt:lpstr>Calibri</vt:lpstr>
      <vt:lpstr>Neo Sans Intel</vt:lpstr>
      <vt:lpstr>Neo Sans Intel Medium</vt:lpstr>
      <vt:lpstr>Segoe UI</vt:lpstr>
      <vt:lpstr>Segoe UI Semibold</vt:lpstr>
      <vt:lpstr>Tahoma</vt:lpstr>
      <vt:lpstr>Wingdings</vt:lpstr>
      <vt:lpstr>Micron Nov-2015</vt:lpstr>
      <vt:lpstr>IntelMicron</vt:lpstr>
      <vt:lpstr>Ihold vs Electrical Distance</vt:lpstr>
      <vt:lpstr>Summary</vt:lpstr>
      <vt:lpstr>9993272  wf 9 cell rev. 7.64 : Deck 0</vt:lpstr>
      <vt:lpstr>9993272  wf 9 cell rev. 7.64 : Deck 1</vt:lpstr>
      <vt:lpstr>Ihold on D0: data</vt:lpstr>
      <vt:lpstr>Ihold on D1: data</vt:lpstr>
      <vt:lpstr>ON-IV characterization</vt:lpstr>
      <vt:lpstr>Effect of WL buffer capacitance</vt:lpstr>
      <vt:lpstr>Effect of WL buffer capacitance (deck 1)</vt:lpstr>
      <vt:lpstr>Imax and LWL segmentation (ED2-ONIV cells after 10kcycles)</vt:lpstr>
      <vt:lpstr>PowerPoint Presentation</vt:lpstr>
      <vt:lpstr>ED2-CELLS after 10Kcycles</vt:lpstr>
      <vt:lpstr>PowerPoint Presentation</vt:lpstr>
      <vt:lpstr>Ihold vs ramp down (ON-IV slope) </vt:lpstr>
      <vt:lpstr>PowerPoint Presentation</vt:lpstr>
      <vt:lpstr>Ihold vs ramp down (ON-IV slope) </vt:lpstr>
      <vt:lpstr>Ihold vs ramp down : waveform and traces</vt:lpstr>
      <vt:lpstr>Ihold vs ramp down : waveform and traces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Next</vt:lpstr>
      <vt:lpstr>Ihold vs. ED: preliminary data</vt:lpstr>
      <vt:lpstr>9993272  wf 9 cell rev. 7.64</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2017-07-05T11:41:13Z</dcterms:created>
  <dcterms:modified xsi:type="dcterms:W3CDTF">2017-07-19T14:50:41Z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0x01010058C19157EAA59541A312DF3709770A68</vt:lpwstr>
  </property>
</Properties>
</file>