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5.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1"/>
  </p:sldMasterIdLst>
  <p:notesMasterIdLst>
    <p:notesMasterId r:id="rId8"/>
  </p:notesMasterIdLst>
  <p:sldIdLst>
    <p:sldId id="300" r:id="rId2"/>
    <p:sldId id="263" r:id="rId3"/>
    <p:sldId id="310" r:id="rId4"/>
    <p:sldId id="311" r:id="rId5"/>
    <p:sldId id="312" r:id="rId6"/>
    <p:sldId id="313"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72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81" autoAdjust="0"/>
  </p:normalViewPr>
  <p:slideViewPr>
    <p:cSldViewPr snapToGrid="0">
      <p:cViewPr varScale="1">
        <p:scale>
          <a:sx n="90" d="100"/>
          <a:sy n="90" d="100"/>
        </p:scale>
        <p:origin x="1056" y="54"/>
      </p:cViewPr>
      <p:guideLst>
        <p:guide orient="horz" pos="1176"/>
        <p:guide pos="7282"/>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7/4/2017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a:t>
            </a:fld>
            <a:endParaRPr lang="en-US"/>
          </a:p>
        </p:txBody>
      </p:sp>
    </p:spTree>
    <p:extLst>
      <p:ext uri="{BB962C8B-B14F-4D97-AF65-F5344CB8AC3E}">
        <p14:creationId xmlns:p14="http://schemas.microsoft.com/office/powerpoint/2010/main" val="85078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203482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Blank</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733697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398912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2040" userDrawn="1">
          <p15:clr>
            <a:srgbClr val="FBAE40"/>
          </p15:clr>
        </p15:guide>
        <p15:guide id="3" pos="290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a:p>
            <a:pPr lvl="2"/>
            <a:r>
              <a:rPr lang="en-US"/>
              <a:t>Third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13"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14"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8"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20"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a:t>Column Heading</a:t>
            </a:r>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Edit Master text styles</a:t>
            </a:r>
          </a:p>
          <a:p>
            <a:pPr lvl="1"/>
            <a:r>
              <a:rPr lang="en-US"/>
              <a:t>Second level</a:t>
            </a:r>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3287395" y="6363151"/>
            <a:ext cx="134874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July 4, 2017</a:t>
            </a:fld>
            <a:endParaRPr lang="en-US" dirty="0"/>
          </a:p>
        </p:txBody>
      </p:sp>
      <p:sp>
        <p:nvSpPr>
          <p:cNvPr id="22" name="Footer Placeholder 3"/>
          <p:cNvSpPr>
            <a:spLocks noGrp="1"/>
          </p:cNvSpPr>
          <p:nvPr>
            <p:ph type="ftr" sz="quarter" idx="12"/>
          </p:nvPr>
        </p:nvSpPr>
        <p:spPr>
          <a:xfrm>
            <a:off x="4637884"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July 4, 2017</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0461"/>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E311BC51-49BC-45F0-B90C-E6310C708CCC}" type="datetime4">
              <a:rPr lang="en-US" sz="1100" smtClean="0"/>
              <a:pPr/>
              <a:t>July 4, 2017</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slide" Target="slide5.xml"/><Relationship Id="rId3" Type="http://schemas.openxmlformats.org/officeDocument/2006/relationships/notesSlide" Target="../notesSlides/notesSlide1.xml"/><Relationship Id="rId7" Type="http://schemas.openxmlformats.org/officeDocument/2006/relationships/image" Target="../media/image3.wmf"/><Relationship Id="rId12" Type="http://schemas.openxmlformats.org/officeDocument/2006/relationships/image" Target="../media/image7.wmf"/><Relationship Id="rId2" Type="http://schemas.openxmlformats.org/officeDocument/2006/relationships/slideLayout" Target="../slideLayouts/slideLayout3.xml"/><Relationship Id="rId16" Type="http://schemas.openxmlformats.org/officeDocument/2006/relationships/image" Target="../media/image6.wmf"/><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oleObject" Target="../embeddings/oleObject5.bin"/><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hyperlink" Target="https://intelweb.micron.com/sites/sxp/10s/SXP%20PM%20Joint%20Engineering%20Team%20JET/2016H1/WW14_16%20SD/SD_VT_sigma_March_2016.ppt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3.xml"/><Relationship Id="rId6" Type="http://schemas.openxmlformats.org/officeDocument/2006/relationships/image" Target="../media/image13.jpeg"/><Relationship Id="rId5" Type="http://schemas.openxmlformats.org/officeDocument/2006/relationships/image" Target="../media/image12.wmf"/><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3.xml"/><Relationship Id="rId5" Type="http://schemas.openxmlformats.org/officeDocument/2006/relationships/image" Target="../media/image17.wmf"/><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9924838" cy="1734724"/>
          </a:xfrm>
        </p:spPr>
        <p:txBody>
          <a:bodyPr/>
          <a:lstStyle/>
          <a:p>
            <a:r>
              <a:rPr lang="en-US" dirty="0"/>
              <a:t>V</a:t>
            </a:r>
            <a:r>
              <a:rPr lang="en-US" baseline="-25000" dirty="0"/>
              <a:t>T</a:t>
            </a:r>
            <a:r>
              <a:rPr lang="en-US" dirty="0"/>
              <a:t> sigma: scaling projections</a:t>
            </a:r>
          </a:p>
        </p:txBody>
      </p:sp>
      <p:sp>
        <p:nvSpPr>
          <p:cNvPr id="4" name="Text Placeholder 3"/>
          <p:cNvSpPr>
            <a:spLocks noGrp="1"/>
          </p:cNvSpPr>
          <p:nvPr>
            <p:ph type="body" sz="quarter" idx="10"/>
          </p:nvPr>
        </p:nvSpPr>
        <p:spPr/>
        <p:txBody>
          <a:bodyPr/>
          <a:lstStyle/>
          <a:p>
            <a:r>
              <a:rPr lang="en-US" dirty="0"/>
              <a:t>For the DTS of 30S</a:t>
            </a:r>
          </a:p>
        </p:txBody>
      </p:sp>
      <p:sp>
        <p:nvSpPr>
          <p:cNvPr id="5" name="Text Placeholder 4"/>
          <p:cNvSpPr>
            <a:spLocks noGrp="1"/>
          </p:cNvSpPr>
          <p:nvPr>
            <p:ph type="body" sz="quarter" idx="12"/>
          </p:nvPr>
        </p:nvSpPr>
        <p:spPr/>
        <p:txBody>
          <a:bodyPr/>
          <a:lstStyle/>
          <a:p>
            <a:r>
              <a:rPr lang="en-US" dirty="0"/>
              <a:t>Paolo</a:t>
            </a:r>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t>
            </a:r>
            <a:r>
              <a:rPr lang="en-US" baseline="-25000" dirty="0"/>
              <a:t>T</a:t>
            </a:r>
            <a:r>
              <a:rPr lang="en-US" dirty="0"/>
              <a:t> sigma: scaling rules</a:t>
            </a:r>
          </a:p>
        </p:txBody>
      </p:sp>
      <p:sp>
        <p:nvSpPr>
          <p:cNvPr id="3" name="Content Placeholder 2"/>
          <p:cNvSpPr>
            <a:spLocks noGrp="1"/>
          </p:cNvSpPr>
          <p:nvPr>
            <p:ph idx="1"/>
          </p:nvPr>
        </p:nvSpPr>
        <p:spPr>
          <a:xfrm>
            <a:off x="988027" y="3439117"/>
            <a:ext cx="10093714" cy="559097"/>
          </a:xfrm>
        </p:spPr>
        <p:txBody>
          <a:bodyPr/>
          <a:lstStyle/>
          <a:p>
            <a:r>
              <a:rPr lang="en-US" dirty="0">
                <a:latin typeface="+mn-lt"/>
                <a:cs typeface="Calibri" pitchFamily="34" charset="0"/>
              </a:rPr>
              <a:t>V</a:t>
            </a:r>
            <a:r>
              <a:rPr lang="en-US" baseline="-25000" dirty="0">
                <a:latin typeface="+mn-lt"/>
                <a:cs typeface="Calibri" pitchFamily="34" charset="0"/>
              </a:rPr>
              <a:t>T</a:t>
            </a:r>
            <a:r>
              <a:rPr lang="en-US" dirty="0">
                <a:latin typeface="+mn-lt"/>
                <a:cs typeface="Calibri" pitchFamily="34" charset="0"/>
              </a:rPr>
              <a:t> distribution includes both the b2b variability and Bounce:</a:t>
            </a:r>
            <a:endParaRPr lang="en-US" dirty="0">
              <a:latin typeface="+mn-lt"/>
            </a:endParaRPr>
          </a:p>
        </p:txBody>
      </p:sp>
      <p:sp>
        <p:nvSpPr>
          <p:cNvPr id="34" name="Date Placeholder 33"/>
          <p:cNvSpPr>
            <a:spLocks noGrp="1"/>
          </p:cNvSpPr>
          <p:nvPr>
            <p:ph type="dt" sz="half" idx="2"/>
          </p:nvPr>
        </p:nvSpPr>
        <p:spPr>
          <a:xfrm>
            <a:off x="3290570" y="6363151"/>
            <a:ext cx="1348740" cy="228600"/>
          </a:xfrm>
        </p:spPr>
        <p:txBody>
          <a:bodyPr/>
          <a:lstStyle/>
          <a:p>
            <a:fld id="{816EFC11-76F3-42BC-AE41-47369BD27274}" type="datetime4">
              <a:rPr lang="en-US" smtClean="0"/>
              <a:t>July 5, 2017</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a:t>
            </a:fld>
            <a:endParaRPr lang="en-US" dirty="0"/>
          </a:p>
        </p:txBody>
      </p:sp>
      <p:sp>
        <p:nvSpPr>
          <p:cNvPr id="35" name="Footer Placeholder 34"/>
          <p:cNvSpPr>
            <a:spLocks noGrp="1"/>
          </p:cNvSpPr>
          <p:nvPr>
            <p:ph type="ftr" sz="quarter" idx="12"/>
          </p:nvPr>
        </p:nvSpPr>
        <p:spPr/>
        <p:txBody>
          <a:bodyPr/>
          <a:lstStyle/>
          <a:p>
            <a:r>
              <a:rPr lang="en-US"/>
              <a:t>|  Micron Confidential</a:t>
            </a:r>
            <a:endParaRPr lang="en-US" dirty="0"/>
          </a:p>
        </p:txBody>
      </p:sp>
      <p:sp>
        <p:nvSpPr>
          <p:cNvPr id="10" name="Text Placeholder 9"/>
          <p:cNvSpPr>
            <a:spLocks noGrp="1"/>
          </p:cNvSpPr>
          <p:nvPr>
            <p:ph type="body" sz="quarter" idx="14"/>
          </p:nvPr>
        </p:nvSpPr>
        <p:spPr/>
        <p:txBody>
          <a:bodyPr/>
          <a:lstStyle/>
          <a:p>
            <a:endParaRPr lang="en-US"/>
          </a:p>
        </p:txBody>
      </p:sp>
      <p:graphicFrame>
        <p:nvGraphicFramePr>
          <p:cNvPr id="8" name="Object 10"/>
          <p:cNvGraphicFramePr>
            <a:graphicFrameLocks noChangeAspect="1"/>
          </p:cNvGraphicFramePr>
          <p:nvPr>
            <p:extLst>
              <p:ext uri="{D42A27DB-BD31-4B8C-83A1-F6EECF244321}">
                <p14:modId xmlns:p14="http://schemas.microsoft.com/office/powerpoint/2010/main" val="1316661368"/>
              </p:ext>
            </p:extLst>
          </p:nvPr>
        </p:nvGraphicFramePr>
        <p:xfrm>
          <a:off x="2110186" y="4036682"/>
          <a:ext cx="2772897" cy="573199"/>
        </p:xfrm>
        <a:graphic>
          <a:graphicData uri="http://schemas.openxmlformats.org/presentationml/2006/ole">
            <mc:AlternateContent xmlns:mc="http://schemas.openxmlformats.org/markup-compatibility/2006">
              <mc:Choice xmlns:v="urn:schemas-microsoft-com:vml" Requires="v">
                <p:oleObj spid="_x0000_s1120" name="Equation" r:id="rId4" imgW="1396800" imgH="304560" progId="Equation.3">
                  <p:embed/>
                </p:oleObj>
              </mc:Choice>
              <mc:Fallback>
                <p:oleObj name="Equation" r:id="rId4" imgW="1396800" imgH="304560" progId="Equation.3">
                  <p:embed/>
                  <p:pic>
                    <p:nvPicPr>
                      <p:cNvPr id="6" name="Object 10"/>
                      <p:cNvPicPr>
                        <a:picLocks noChangeAspect="1" noChangeArrowheads="1"/>
                      </p:cNvPicPr>
                      <p:nvPr/>
                    </p:nvPicPr>
                    <p:blipFill>
                      <a:blip r:embed="rId5"/>
                      <a:srcRect/>
                      <a:stretch>
                        <a:fillRect/>
                      </a:stretch>
                    </p:blipFill>
                    <p:spPr bwMode="auto">
                      <a:xfrm>
                        <a:off x="2110186" y="4036682"/>
                        <a:ext cx="2772897" cy="573199"/>
                      </a:xfrm>
                      <a:prstGeom prst="rect">
                        <a:avLst/>
                      </a:prstGeom>
                      <a:noFill/>
                      <a:extLst/>
                    </p:spPr>
                  </p:pic>
                </p:oleObj>
              </mc:Fallback>
            </mc:AlternateContent>
          </a:graphicData>
        </a:graphic>
      </p:graphicFrame>
      <p:sp>
        <p:nvSpPr>
          <p:cNvPr id="11" name="TextBox 10"/>
          <p:cNvSpPr txBox="1"/>
          <p:nvPr/>
        </p:nvSpPr>
        <p:spPr>
          <a:xfrm>
            <a:off x="1096885" y="1874715"/>
            <a:ext cx="1935163" cy="400110"/>
          </a:xfrm>
          <a:prstGeom prst="rect">
            <a:avLst/>
          </a:prstGeom>
          <a:noFill/>
        </p:spPr>
        <p:txBody>
          <a:bodyPr wrap="square" rtlCol="0">
            <a:spAutoFit/>
          </a:bodyPr>
          <a:lstStyle/>
          <a:p>
            <a:r>
              <a:rPr lang="en-US" sz="2000" dirty="0">
                <a:latin typeface="+mj-lt"/>
                <a:cs typeface="Calibri" pitchFamily="34" charset="0"/>
              </a:rPr>
              <a:t>In fact, being:</a:t>
            </a:r>
          </a:p>
        </p:txBody>
      </p:sp>
      <p:graphicFrame>
        <p:nvGraphicFramePr>
          <p:cNvPr id="12" name="Object 11"/>
          <p:cNvGraphicFramePr>
            <a:graphicFrameLocks noChangeAspect="1"/>
          </p:cNvGraphicFramePr>
          <p:nvPr>
            <p:extLst>
              <p:ext uri="{D42A27DB-BD31-4B8C-83A1-F6EECF244321}">
                <p14:modId xmlns:p14="http://schemas.microsoft.com/office/powerpoint/2010/main" val="4133480790"/>
              </p:ext>
            </p:extLst>
          </p:nvPr>
        </p:nvGraphicFramePr>
        <p:xfrm>
          <a:off x="2818130" y="1866458"/>
          <a:ext cx="2340436" cy="438832"/>
        </p:xfrm>
        <a:graphic>
          <a:graphicData uri="http://schemas.openxmlformats.org/presentationml/2006/ole">
            <mc:AlternateContent xmlns:mc="http://schemas.openxmlformats.org/markup-compatibility/2006">
              <mc:Choice xmlns:v="urn:schemas-microsoft-com:vml" Requires="v">
                <p:oleObj spid="_x0000_s1121" name="Equation" r:id="rId6" imgW="1218960" imgH="228600" progId="Equation.3">
                  <p:embed/>
                </p:oleObj>
              </mc:Choice>
              <mc:Fallback>
                <p:oleObj name="Equation" r:id="rId6" imgW="1218960" imgH="228600" progId="Equation.3">
                  <p:embed/>
                  <p:pic>
                    <p:nvPicPr>
                      <p:cNvPr id="19"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8130" y="1866458"/>
                        <a:ext cx="2340436" cy="438832"/>
                      </a:xfrm>
                      <a:prstGeom prst="rect">
                        <a:avLst/>
                      </a:prstGeom>
                      <a:noFill/>
                      <a:extLst/>
                    </p:spPr>
                  </p:pic>
                </p:oleObj>
              </mc:Fallback>
            </mc:AlternateContent>
          </a:graphicData>
        </a:graphic>
      </p:graphicFrame>
      <p:sp>
        <p:nvSpPr>
          <p:cNvPr id="13" name="Right Arrow 27"/>
          <p:cNvSpPr/>
          <p:nvPr/>
        </p:nvSpPr>
        <p:spPr bwMode="auto">
          <a:xfrm rot="1172412">
            <a:off x="5269828" y="2049446"/>
            <a:ext cx="631943" cy="379885"/>
          </a:xfrm>
          <a:prstGeom prst="rightArrow">
            <a:avLst/>
          </a:prstGeom>
          <a:solidFill>
            <a:srgbClr val="92D050"/>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cs typeface="Arial" charset="0"/>
            </a:endParaRPr>
          </a:p>
        </p:txBody>
      </p:sp>
      <p:sp>
        <p:nvSpPr>
          <p:cNvPr id="14" name="Content Placeholder 2"/>
          <p:cNvSpPr txBox="1">
            <a:spLocks/>
          </p:cNvSpPr>
          <p:nvPr/>
        </p:nvSpPr>
        <p:spPr>
          <a:xfrm>
            <a:off x="910984" y="1219235"/>
            <a:ext cx="10380224" cy="559097"/>
          </a:xfrm>
          <a:prstGeom prst="rect">
            <a:avLst/>
          </a:prstGeom>
        </p:spPr>
        <p:txBody>
          <a:bodyPr vert="horz" lIns="0" tIns="0" rIns="0" bIns="0" rtlCol="0">
            <a:noAutofit/>
          </a:bodyPr>
          <a:lstStyle>
            <a:lvl1pPr marL="228600" indent="-228600" algn="l" defTabSz="1219110" rtl="0" eaLnBrk="1" latinLnBrk="0" hangingPunct="1">
              <a:spcBef>
                <a:spcPts val="1600"/>
              </a:spcBef>
              <a:spcAft>
                <a:spcPts val="800"/>
              </a:spcAft>
              <a:buClr>
                <a:schemeClr val="accent1"/>
              </a:buClr>
              <a:buFont typeface="Wingdings" panose="05000000000000000000" pitchFamily="2" charset="2"/>
              <a:buChar char="§"/>
              <a:tabLst/>
              <a:defRPr lang="en-US" sz="2400" kern="1200">
                <a:solidFill>
                  <a:schemeClr val="tx1"/>
                </a:solidFill>
                <a:latin typeface="Segoe UI" panose="020B0502040204020203" pitchFamily="34" charset="0"/>
                <a:ea typeface="+mn-ea"/>
                <a:cs typeface="Segoe UI" panose="020B0502040204020203" pitchFamily="34" charset="0"/>
              </a:defRPr>
            </a:lvl1pPr>
            <a:lvl2pPr marL="571500" indent="-261938" algn="l" defTabSz="1219110" rtl="0" eaLnBrk="1" latinLnBrk="0" hangingPunct="1">
              <a:spcBef>
                <a:spcPts val="0"/>
              </a:spcBef>
              <a:spcAft>
                <a:spcPts val="800"/>
              </a:spcAft>
              <a:buClr>
                <a:schemeClr val="accent1"/>
              </a:buClr>
              <a:buFont typeface="Arial" panose="020B0604020202020204" pitchFamily="34" charset="0"/>
              <a:buChar char="–"/>
              <a:defRPr lang="en-US" sz="2000" kern="1200">
                <a:solidFill>
                  <a:schemeClr val="tx1"/>
                </a:solidFill>
                <a:latin typeface="Segoe UI" panose="020B0502040204020203" pitchFamily="34" charset="0"/>
                <a:ea typeface="+mn-ea"/>
                <a:cs typeface="Segoe UI" panose="020B0502040204020203" pitchFamily="34" charset="0"/>
              </a:defRPr>
            </a:lvl2pPr>
            <a:lvl3pPr marL="800100" indent="-228600"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dirty="0">
                <a:latin typeface="+mj-lt"/>
                <a:cs typeface="Calibri" pitchFamily="34" charset="0"/>
              </a:rPr>
              <a:t>The most evident scaling rule of the sigma V</a:t>
            </a:r>
            <a:r>
              <a:rPr lang="en-US" baseline="-25000" dirty="0">
                <a:latin typeface="+mj-lt"/>
                <a:cs typeface="Calibri" pitchFamily="34" charset="0"/>
              </a:rPr>
              <a:t>T</a:t>
            </a:r>
            <a:r>
              <a:rPr lang="en-US" dirty="0">
                <a:latin typeface="+mj-lt"/>
                <a:cs typeface="Calibri" pitchFamily="34" charset="0"/>
              </a:rPr>
              <a:t> is with the SD thickness (</a:t>
            </a:r>
            <a:r>
              <a:rPr lang="en-US" dirty="0" err="1">
                <a:latin typeface="+mj-lt"/>
                <a:cs typeface="Calibri" pitchFamily="34" charset="0"/>
              </a:rPr>
              <a:t>t</a:t>
            </a:r>
            <a:r>
              <a:rPr lang="en-US" baseline="-25000" dirty="0" err="1">
                <a:cs typeface="Calibri" pitchFamily="34" charset="0"/>
              </a:rPr>
              <a:t>SD</a:t>
            </a:r>
            <a:r>
              <a:rPr lang="en-US" dirty="0">
                <a:cs typeface="Calibri" pitchFamily="34" charset="0"/>
              </a:rPr>
              <a:t>)</a:t>
            </a:r>
            <a:r>
              <a:rPr lang="en-US" dirty="0">
                <a:latin typeface="+mj-lt"/>
                <a:cs typeface="Calibri" pitchFamily="34" charset="0"/>
              </a:rPr>
              <a:t>:</a:t>
            </a:r>
            <a:endParaRPr lang="en-US" dirty="0">
              <a:latin typeface="+mj-lt"/>
            </a:endParaRPr>
          </a:p>
        </p:txBody>
      </p:sp>
      <p:graphicFrame>
        <p:nvGraphicFramePr>
          <p:cNvPr id="15" name="Object 7"/>
          <p:cNvGraphicFramePr>
            <a:graphicFrameLocks noChangeAspect="1"/>
          </p:cNvGraphicFramePr>
          <p:nvPr>
            <p:extLst>
              <p:ext uri="{D42A27DB-BD31-4B8C-83A1-F6EECF244321}">
                <p14:modId xmlns:p14="http://schemas.microsoft.com/office/powerpoint/2010/main" val="2034893565"/>
              </p:ext>
            </p:extLst>
          </p:nvPr>
        </p:nvGraphicFramePr>
        <p:xfrm>
          <a:off x="6012024" y="4076574"/>
          <a:ext cx="3787183" cy="599744"/>
        </p:xfrm>
        <a:graphic>
          <a:graphicData uri="http://schemas.openxmlformats.org/presentationml/2006/ole">
            <mc:AlternateContent xmlns:mc="http://schemas.openxmlformats.org/markup-compatibility/2006">
              <mc:Choice xmlns:v="urn:schemas-microsoft-com:vml" Requires="v">
                <p:oleObj spid="_x0000_s1122" name="Equation" r:id="rId8" imgW="2158920" imgH="342720" progId="Equation.3">
                  <p:embed/>
                </p:oleObj>
              </mc:Choice>
              <mc:Fallback>
                <p:oleObj name="Equation" r:id="rId8" imgW="2158920" imgH="342720" progId="Equation.3">
                  <p:embed/>
                  <p:pic>
                    <p:nvPicPr>
                      <p:cNvPr id="41" name="Object 7"/>
                      <p:cNvPicPr>
                        <a:picLocks noChangeAspect="1" noChangeArrowheads="1"/>
                      </p:cNvPicPr>
                      <p:nvPr/>
                    </p:nvPicPr>
                    <p:blipFill>
                      <a:blip r:embed="rId9"/>
                      <a:srcRect/>
                      <a:stretch>
                        <a:fillRect/>
                      </a:stretch>
                    </p:blipFill>
                    <p:spPr bwMode="auto">
                      <a:xfrm>
                        <a:off x="6012024" y="4076574"/>
                        <a:ext cx="3787183" cy="599744"/>
                      </a:xfrm>
                      <a:prstGeom prst="rect">
                        <a:avLst/>
                      </a:prstGeom>
                      <a:noFill/>
                      <a:extLst/>
                    </p:spPr>
                  </p:pic>
                </p:oleObj>
              </mc:Fallback>
            </mc:AlternateContent>
          </a:graphicData>
        </a:graphic>
      </p:graphicFrame>
      <p:graphicFrame>
        <p:nvGraphicFramePr>
          <p:cNvPr id="17" name="Object 8"/>
          <p:cNvGraphicFramePr>
            <a:graphicFrameLocks noChangeAspect="1"/>
          </p:cNvGraphicFramePr>
          <p:nvPr>
            <p:extLst>
              <p:ext uri="{D42A27DB-BD31-4B8C-83A1-F6EECF244321}">
                <p14:modId xmlns:p14="http://schemas.microsoft.com/office/powerpoint/2010/main" val="3997696824"/>
              </p:ext>
            </p:extLst>
          </p:nvPr>
        </p:nvGraphicFramePr>
        <p:xfrm>
          <a:off x="6445440" y="2443343"/>
          <a:ext cx="2128998" cy="623213"/>
        </p:xfrm>
        <a:graphic>
          <a:graphicData uri="http://schemas.openxmlformats.org/presentationml/2006/ole">
            <mc:AlternateContent xmlns:mc="http://schemas.openxmlformats.org/markup-compatibility/2006">
              <mc:Choice xmlns:v="urn:schemas-microsoft-com:vml" Requires="v">
                <p:oleObj spid="_x0000_s1123" name="Equation" r:id="rId10" imgW="1117440" imgH="330120" progId="Equation.3">
                  <p:embed/>
                </p:oleObj>
              </mc:Choice>
              <mc:Fallback>
                <p:oleObj name="Equation" r:id="rId10" imgW="1117440" imgH="330120" progId="Equation.3">
                  <p:embed/>
                  <p:pic>
                    <p:nvPicPr>
                      <p:cNvPr id="17"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45440" y="2443343"/>
                        <a:ext cx="2128998" cy="623213"/>
                      </a:xfrm>
                      <a:prstGeom prst="rect">
                        <a:avLst/>
                      </a:prstGeom>
                      <a:noFill/>
                      <a:extLst/>
                    </p:spPr>
                  </p:pic>
                </p:oleObj>
              </mc:Fallback>
            </mc:AlternateContent>
          </a:graphicData>
        </a:graphic>
      </p:graphicFrame>
      <p:sp>
        <p:nvSpPr>
          <p:cNvPr id="18" name="TextBox 26"/>
          <p:cNvSpPr txBox="1"/>
          <p:nvPr/>
        </p:nvSpPr>
        <p:spPr>
          <a:xfrm>
            <a:off x="8804633" y="1717650"/>
            <a:ext cx="2590800"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latin typeface="+mj-lt"/>
                <a:cs typeface="Calibri" pitchFamily="34" charset="0"/>
              </a:rPr>
              <a:t>related with elemental composition fluctuation</a:t>
            </a:r>
          </a:p>
        </p:txBody>
      </p:sp>
      <p:pic>
        <p:nvPicPr>
          <p:cNvPr id="19" name="Picture 18"/>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378025" y="1741483"/>
            <a:ext cx="2075913" cy="589479"/>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26"/>
          <p:cNvSpPr txBox="1"/>
          <p:nvPr/>
        </p:nvSpPr>
        <p:spPr>
          <a:xfrm>
            <a:off x="8838923" y="2504641"/>
            <a:ext cx="2590800"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latin typeface="+mj-lt"/>
                <a:cs typeface="Calibri" pitchFamily="34" charset="0"/>
              </a:rPr>
              <a:t>related with SD thickness fluctuation</a:t>
            </a:r>
          </a:p>
        </p:txBody>
      </p:sp>
      <p:sp>
        <p:nvSpPr>
          <p:cNvPr id="21" name="TextBox 20"/>
          <p:cNvSpPr txBox="1"/>
          <p:nvPr/>
        </p:nvSpPr>
        <p:spPr>
          <a:xfrm>
            <a:off x="4961443" y="4154938"/>
            <a:ext cx="1139654" cy="400110"/>
          </a:xfrm>
          <a:prstGeom prst="rect">
            <a:avLst/>
          </a:prstGeom>
          <a:noFill/>
        </p:spPr>
        <p:txBody>
          <a:bodyPr wrap="square" rtlCol="0">
            <a:spAutoFit/>
          </a:bodyPr>
          <a:lstStyle/>
          <a:p>
            <a:r>
              <a:rPr lang="en-US" sz="2000" dirty="0">
                <a:latin typeface="+mj-lt"/>
                <a:cs typeface="Calibri" pitchFamily="34" charset="0"/>
              </a:rPr>
              <a:t>where:</a:t>
            </a:r>
          </a:p>
        </p:txBody>
      </p:sp>
      <p:sp>
        <p:nvSpPr>
          <p:cNvPr id="22" name="TextBox 21"/>
          <p:cNvSpPr txBox="1"/>
          <p:nvPr/>
        </p:nvSpPr>
        <p:spPr>
          <a:xfrm>
            <a:off x="1185304" y="4780945"/>
            <a:ext cx="6857208" cy="1323439"/>
          </a:xfrm>
          <a:prstGeom prst="rect">
            <a:avLst/>
          </a:prstGeom>
          <a:noFill/>
        </p:spPr>
        <p:txBody>
          <a:bodyPr wrap="square" rtlCol="0">
            <a:spAutoFit/>
          </a:bodyPr>
          <a:lstStyle/>
          <a:p>
            <a:r>
              <a:rPr lang="en-US" sz="2000" dirty="0">
                <a:latin typeface="+mj-lt"/>
                <a:cs typeface="Calibri" pitchFamily="34" charset="0"/>
              </a:rPr>
              <a:t>The E</a:t>
            </a:r>
            <a:r>
              <a:rPr lang="en-US" sz="2000" baseline="-25000" dirty="0">
                <a:latin typeface="+mj-lt"/>
                <a:cs typeface="Calibri" pitchFamily="34" charset="0"/>
              </a:rPr>
              <a:t>TH</a:t>
            </a:r>
            <a:r>
              <a:rPr lang="en-US" sz="2000" dirty="0">
                <a:latin typeface="+mj-lt"/>
                <a:cs typeface="Calibri" pitchFamily="34" charset="0"/>
              </a:rPr>
              <a:t> fluctuation term is related with the </a:t>
            </a:r>
            <a:r>
              <a:rPr lang="en-US" sz="2000" dirty="0">
                <a:cs typeface="Calibri" pitchFamily="34" charset="0"/>
              </a:rPr>
              <a:t>E</a:t>
            </a:r>
            <a:r>
              <a:rPr lang="en-US" sz="2000" baseline="-25000" dirty="0">
                <a:cs typeface="Calibri" pitchFamily="34" charset="0"/>
              </a:rPr>
              <a:t>G</a:t>
            </a:r>
            <a:r>
              <a:rPr lang="en-US" sz="2000" dirty="0">
                <a:cs typeface="Calibri" pitchFamily="34" charset="0"/>
              </a:rPr>
              <a:t> variability and in </a:t>
            </a:r>
            <a:r>
              <a:rPr lang="en-US" sz="2000" dirty="0">
                <a:cs typeface="Calibri" pitchFamily="34" charset="0"/>
                <a:hlinkClick r:id="rId13" action="ppaction://hlinksldjump"/>
              </a:rPr>
              <a:t>this model</a:t>
            </a:r>
            <a:r>
              <a:rPr lang="en-US" sz="2000" dirty="0">
                <a:cs typeface="Calibri" pitchFamily="34" charset="0"/>
              </a:rPr>
              <a:t> </a:t>
            </a:r>
            <a:r>
              <a:rPr lang="en-US" sz="2000" i="1" dirty="0">
                <a:latin typeface="+mj-lt"/>
                <a:cs typeface="Calibri" pitchFamily="34" charset="0"/>
              </a:rPr>
              <a:t>does not scale with area</a:t>
            </a:r>
            <a:r>
              <a:rPr lang="en-US" sz="2000" dirty="0">
                <a:latin typeface="+mj-lt"/>
                <a:cs typeface="Calibri" pitchFamily="34" charset="0"/>
              </a:rPr>
              <a:t>. In the past we obtained reasonable modeling with 1% stoichiometry fluctuation for each element of the SD (</a:t>
            </a:r>
            <a:r>
              <a:rPr lang="en-US" sz="2000" dirty="0">
                <a:latin typeface="+mj-lt"/>
                <a:cs typeface="Calibri" pitchFamily="34" charset="0"/>
                <a:hlinkClick r:id="rId14"/>
              </a:rPr>
              <a:t>link</a:t>
            </a:r>
            <a:r>
              <a:rPr lang="en-US" sz="2000" dirty="0">
                <a:latin typeface="+mj-lt"/>
                <a:cs typeface="Calibri" pitchFamily="34" charset="0"/>
              </a:rPr>
              <a:t> at JET meeting)</a:t>
            </a:r>
          </a:p>
        </p:txBody>
      </p:sp>
      <p:sp>
        <p:nvSpPr>
          <p:cNvPr id="6" name="Left Brace 5"/>
          <p:cNvSpPr/>
          <p:nvPr/>
        </p:nvSpPr>
        <p:spPr>
          <a:xfrm>
            <a:off x="8682015" y="1798696"/>
            <a:ext cx="88328" cy="472049"/>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Left Brace 23"/>
          <p:cNvSpPr/>
          <p:nvPr/>
        </p:nvSpPr>
        <p:spPr>
          <a:xfrm>
            <a:off x="8708685" y="2568316"/>
            <a:ext cx="88328" cy="472049"/>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25" name="Object 7"/>
          <p:cNvGraphicFramePr>
            <a:graphicFrameLocks noChangeAspect="1"/>
          </p:cNvGraphicFramePr>
          <p:nvPr>
            <p:extLst>
              <p:ext uri="{D42A27DB-BD31-4B8C-83A1-F6EECF244321}">
                <p14:modId xmlns:p14="http://schemas.microsoft.com/office/powerpoint/2010/main" val="1202244738"/>
              </p:ext>
            </p:extLst>
          </p:nvPr>
        </p:nvGraphicFramePr>
        <p:xfrm>
          <a:off x="8280420" y="5105317"/>
          <a:ext cx="2005310" cy="695960"/>
        </p:xfrm>
        <a:graphic>
          <a:graphicData uri="http://schemas.openxmlformats.org/presentationml/2006/ole">
            <mc:AlternateContent xmlns:mc="http://schemas.openxmlformats.org/markup-compatibility/2006">
              <mc:Choice xmlns:v="urn:schemas-microsoft-com:vml" Requires="v">
                <p:oleObj spid="_x0000_s1124" name="Equazione" r:id="rId15" imgW="1244520" imgH="431640" progId="Equation.3">
                  <p:embed/>
                </p:oleObj>
              </mc:Choice>
              <mc:Fallback>
                <p:oleObj name="Equazione" r:id="rId15" imgW="1244520" imgH="431640" progId="Equation.3">
                  <p:embed/>
                  <p:pic>
                    <p:nvPicPr>
                      <p:cNvPr id="16" name="Object 7"/>
                      <p:cNvPicPr>
                        <a:picLocks noChangeAspect="1" noChangeArrowheads="1"/>
                      </p:cNvPicPr>
                      <p:nvPr/>
                    </p:nvPicPr>
                    <p:blipFill>
                      <a:blip r:embed="rId16"/>
                      <a:srcRect/>
                      <a:stretch>
                        <a:fillRect/>
                      </a:stretch>
                    </p:blipFill>
                    <p:spPr bwMode="auto">
                      <a:xfrm>
                        <a:off x="8280420" y="5105317"/>
                        <a:ext cx="2005310" cy="695960"/>
                      </a:xfrm>
                      <a:prstGeom prst="rect">
                        <a:avLst/>
                      </a:prstGeom>
                      <a:noFill/>
                      <a:extLst/>
                    </p:spPr>
                  </p:pic>
                </p:oleObj>
              </mc:Fallback>
            </mc:AlternateContent>
          </a:graphicData>
        </a:graphic>
      </p:graphicFrame>
      <p:sp>
        <p:nvSpPr>
          <p:cNvPr id="26" name="Left Brace 25"/>
          <p:cNvSpPr/>
          <p:nvPr/>
        </p:nvSpPr>
        <p:spPr>
          <a:xfrm>
            <a:off x="6124587" y="1773596"/>
            <a:ext cx="149213" cy="1207988"/>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2"/>
          </p:nvPr>
        </p:nvSpPr>
        <p:spPr/>
        <p:txBody>
          <a:bodyPr/>
          <a:lstStyle/>
          <a:p>
            <a:fld id="{DD0B5AFB-117C-46EA-B643-5FA810A8A3CB}" type="datetime4">
              <a:rPr lang="en-US" smtClean="0"/>
              <a:pPr/>
              <a:t>July 4,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noChangeArrowheads="1"/>
          </p:cNvPicPr>
          <p:nvPr/>
        </p:nvPicPr>
        <p:blipFill>
          <a:blip r:embed="rId2" cstate="print"/>
          <a:srcRect l="13043" t="3324" r="4348" b="3324"/>
          <a:stretch>
            <a:fillRect/>
          </a:stretch>
        </p:blipFill>
        <p:spPr bwMode="auto">
          <a:xfrm>
            <a:off x="601322" y="1628992"/>
            <a:ext cx="5699168" cy="4211738"/>
          </a:xfrm>
          <a:prstGeom prst="rect">
            <a:avLst/>
          </a:prstGeom>
          <a:noFill/>
          <a:ln w="9525">
            <a:noFill/>
            <a:miter lim="800000"/>
            <a:headEnd/>
            <a:tailEnd/>
          </a:ln>
          <a:effectLst/>
        </p:spPr>
      </p:pic>
      <p:sp>
        <p:nvSpPr>
          <p:cNvPr id="9" name="Title 1"/>
          <p:cNvSpPr>
            <a:spLocks noGrp="1"/>
          </p:cNvSpPr>
          <p:nvPr>
            <p:ph type="title"/>
          </p:nvPr>
        </p:nvSpPr>
        <p:spPr>
          <a:xfrm>
            <a:off x="915306" y="0"/>
            <a:ext cx="10375902" cy="932313"/>
          </a:xfrm>
        </p:spPr>
        <p:txBody>
          <a:bodyPr/>
          <a:lstStyle/>
          <a:p>
            <a:r>
              <a:rPr lang="en-US" dirty="0"/>
              <a:t>V</a:t>
            </a:r>
            <a:r>
              <a:rPr lang="en-US" baseline="-25000" dirty="0"/>
              <a:t>T</a:t>
            </a:r>
            <a:r>
              <a:rPr lang="en-US" dirty="0"/>
              <a:t> sigma: PTX – 10S comparison and 30S projection</a:t>
            </a:r>
          </a:p>
        </p:txBody>
      </p:sp>
      <p:cxnSp>
        <p:nvCxnSpPr>
          <p:cNvPr id="15" name="Straight Connector 14"/>
          <p:cNvCxnSpPr/>
          <p:nvPr/>
        </p:nvCxnSpPr>
        <p:spPr>
          <a:xfrm>
            <a:off x="1780858" y="2821858"/>
            <a:ext cx="3130420" cy="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891405" y="2821858"/>
            <a:ext cx="19873" cy="198329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Star: 5 Points 9"/>
          <p:cNvSpPr/>
          <p:nvPr/>
        </p:nvSpPr>
        <p:spPr>
          <a:xfrm>
            <a:off x="4744720" y="2623923"/>
            <a:ext cx="331470" cy="331470"/>
          </a:xfrm>
          <a:prstGeom prst="star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0" name="Star: 5 Points 19"/>
          <p:cNvSpPr/>
          <p:nvPr/>
        </p:nvSpPr>
        <p:spPr>
          <a:xfrm>
            <a:off x="2051050" y="2449933"/>
            <a:ext cx="246380" cy="246380"/>
          </a:xfrm>
          <a:prstGeom prst="star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1" name="TextBox 20"/>
          <p:cNvSpPr txBox="1"/>
          <p:nvPr/>
        </p:nvSpPr>
        <p:spPr>
          <a:xfrm>
            <a:off x="2336800" y="2380202"/>
            <a:ext cx="114300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S15 data</a:t>
            </a:r>
          </a:p>
        </p:txBody>
      </p:sp>
      <p:sp>
        <p:nvSpPr>
          <p:cNvPr id="22" name="TextBox 21"/>
          <p:cNvSpPr txBox="1"/>
          <p:nvPr/>
        </p:nvSpPr>
        <p:spPr>
          <a:xfrm>
            <a:off x="2896870" y="3070982"/>
            <a:ext cx="1143000" cy="369332"/>
          </a:xfrm>
          <a:prstGeom prst="rect">
            <a:avLst/>
          </a:prstGeom>
          <a:noFill/>
        </p:spPr>
        <p:txBody>
          <a:bodyPr wrap="square" rtlCol="0">
            <a:spAutoFit/>
          </a:bodyPr>
          <a:lstStyle/>
          <a:p>
            <a:r>
              <a:rPr lang="en-US" dirty="0">
                <a:latin typeface="Segoe UI" panose="020B0502040204020203" pitchFamily="34" charset="0"/>
                <a:cs typeface="Segoe UI" panose="020B0502040204020203" pitchFamily="34" charset="0"/>
              </a:rPr>
              <a:t>PTX</a:t>
            </a:r>
          </a:p>
        </p:txBody>
      </p:sp>
      <p:sp>
        <p:nvSpPr>
          <p:cNvPr id="23" name="Content Placeholder 2"/>
          <p:cNvSpPr txBox="1">
            <a:spLocks/>
          </p:cNvSpPr>
          <p:nvPr/>
        </p:nvSpPr>
        <p:spPr>
          <a:xfrm>
            <a:off x="6662328" y="1541101"/>
            <a:ext cx="5076282" cy="541541"/>
          </a:xfrm>
          <a:prstGeom prst="rect">
            <a:avLst/>
          </a:prstGeom>
        </p:spPr>
        <p:txBody>
          <a:bodyPr vert="horz" lIns="0" tIns="0" rIns="0" bIns="0" rtlCol="0">
            <a:noAutofit/>
          </a:bodyPr>
          <a:lstStyle>
            <a:lvl1pPr marL="228600" indent="-228600" algn="l" defTabSz="1219110" rtl="0" eaLnBrk="1" latinLnBrk="0" hangingPunct="1">
              <a:spcBef>
                <a:spcPts val="1600"/>
              </a:spcBef>
              <a:spcAft>
                <a:spcPts val="800"/>
              </a:spcAft>
              <a:buClr>
                <a:schemeClr val="accent1"/>
              </a:buClr>
              <a:buFont typeface="Wingdings" panose="05000000000000000000" pitchFamily="2" charset="2"/>
              <a:buChar char="§"/>
              <a:tabLst/>
              <a:defRPr lang="en-US" sz="2400" kern="1200">
                <a:solidFill>
                  <a:schemeClr val="tx1"/>
                </a:solidFill>
                <a:latin typeface="Segoe UI" panose="020B0502040204020203" pitchFamily="34" charset="0"/>
                <a:ea typeface="+mn-ea"/>
                <a:cs typeface="Segoe UI" panose="020B0502040204020203" pitchFamily="34" charset="0"/>
              </a:defRPr>
            </a:lvl1pPr>
            <a:lvl2pPr marL="571500" indent="-261938" algn="l" defTabSz="1219110" rtl="0" eaLnBrk="1" latinLnBrk="0" hangingPunct="1">
              <a:spcBef>
                <a:spcPts val="0"/>
              </a:spcBef>
              <a:spcAft>
                <a:spcPts val="800"/>
              </a:spcAft>
              <a:buClr>
                <a:schemeClr val="accent1"/>
              </a:buClr>
              <a:buFont typeface="Arial" panose="020B0604020202020204" pitchFamily="34" charset="0"/>
              <a:buChar char="–"/>
              <a:defRPr lang="en-US" sz="2000" kern="1200">
                <a:solidFill>
                  <a:schemeClr val="tx1"/>
                </a:solidFill>
                <a:latin typeface="Segoe UI" panose="020B0502040204020203" pitchFamily="34" charset="0"/>
                <a:ea typeface="+mn-ea"/>
                <a:cs typeface="Segoe UI" panose="020B0502040204020203" pitchFamily="34" charset="0"/>
              </a:defRPr>
            </a:lvl2pPr>
            <a:lvl3pPr marL="800100" indent="-228600"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latin typeface="+mj-lt"/>
                <a:cs typeface="Calibri" pitchFamily="34" charset="0"/>
              </a:rPr>
              <a:t>S15 data reports today the sigma V</a:t>
            </a:r>
            <a:r>
              <a:rPr lang="en-US" sz="2000" baseline="-25000" dirty="0">
                <a:latin typeface="+mj-lt"/>
                <a:cs typeface="Calibri" pitchFamily="34" charset="0"/>
              </a:rPr>
              <a:t>T</a:t>
            </a:r>
            <a:r>
              <a:rPr lang="en-US" sz="2000" dirty="0">
                <a:latin typeface="+mj-lt"/>
                <a:cs typeface="Calibri" pitchFamily="34" charset="0"/>
              </a:rPr>
              <a:t> ~120 mV in reasonable agreement with PTX data (array PTX data are also a bit worse as a consequence of the not optimized process control)</a:t>
            </a:r>
            <a:r>
              <a:rPr lang="en-US" dirty="0">
                <a:latin typeface="+mj-lt"/>
                <a:cs typeface="Calibri" pitchFamily="34" charset="0"/>
              </a:rPr>
              <a:t> </a:t>
            </a:r>
          </a:p>
          <a:p>
            <a:r>
              <a:rPr lang="en-US" sz="2000" dirty="0">
                <a:latin typeface="+mj-lt"/>
                <a:cs typeface="Calibri" pitchFamily="34" charset="0"/>
              </a:rPr>
              <a:t>Coherently with model (previous slide) we can conclude that we do not expect a worsening scaling of the </a:t>
            </a:r>
            <a:r>
              <a:rPr lang="en-US" sz="2000" dirty="0">
                <a:cs typeface="Calibri" pitchFamily="34" charset="0"/>
              </a:rPr>
              <a:t>sigma V</a:t>
            </a:r>
            <a:r>
              <a:rPr lang="en-US" sz="2000" baseline="-25000" dirty="0">
                <a:cs typeface="Calibri" pitchFamily="34" charset="0"/>
              </a:rPr>
              <a:t>T</a:t>
            </a:r>
            <a:r>
              <a:rPr lang="en-US" sz="2000" dirty="0">
                <a:cs typeface="Calibri" pitchFamily="34" charset="0"/>
              </a:rPr>
              <a:t> with cell area scaling</a:t>
            </a:r>
          </a:p>
          <a:p>
            <a:r>
              <a:rPr lang="en-US" sz="2000" b="1" u="sng" dirty="0">
                <a:latin typeface="+mj-lt"/>
                <a:cs typeface="Calibri" pitchFamily="34" charset="0"/>
              </a:rPr>
              <a:t>Key point:</a:t>
            </a:r>
            <a:r>
              <a:rPr lang="en-US" sz="2000" dirty="0">
                <a:latin typeface="+mj-lt"/>
                <a:cs typeface="Calibri" pitchFamily="34" charset="0"/>
              </a:rPr>
              <a:t> for 30S we propose to assume 120 mV as target value for </a:t>
            </a:r>
            <a:r>
              <a:rPr lang="en-US" sz="2000" dirty="0">
                <a:cs typeface="Calibri" pitchFamily="34" charset="0"/>
              </a:rPr>
              <a:t>sigma V</a:t>
            </a:r>
            <a:r>
              <a:rPr lang="en-US" sz="2000" baseline="-25000" dirty="0">
                <a:cs typeface="Calibri" pitchFamily="34" charset="0"/>
              </a:rPr>
              <a:t>T</a:t>
            </a:r>
            <a:r>
              <a:rPr lang="en-US" sz="2000" dirty="0">
                <a:cs typeface="Calibri" pitchFamily="34" charset="0"/>
              </a:rPr>
              <a:t> of DTS</a:t>
            </a:r>
            <a:r>
              <a:rPr lang="en-US" sz="2000" dirty="0">
                <a:latin typeface="+mj-lt"/>
                <a:cs typeface="Calibri" pitchFamily="34" charset="0"/>
              </a:rPr>
              <a:t>  </a:t>
            </a:r>
            <a:endParaRPr lang="en-US" sz="2000" dirty="0">
              <a:latin typeface="+mj-lt"/>
            </a:endParaRPr>
          </a:p>
        </p:txBody>
      </p:sp>
    </p:spTree>
    <p:extLst>
      <p:ext uri="{BB962C8B-B14F-4D97-AF65-F5344CB8AC3E}">
        <p14:creationId xmlns:p14="http://schemas.microsoft.com/office/powerpoint/2010/main" val="1345921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0984" y="2519916"/>
            <a:ext cx="10375902" cy="932313"/>
          </a:xfrm>
        </p:spPr>
        <p:txBody>
          <a:bodyPr/>
          <a:lstStyle/>
          <a:p>
            <a:r>
              <a:rPr lang="en-US" dirty="0"/>
              <a:t>Back-up</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563521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Sigma E</a:t>
            </a:r>
            <a:r>
              <a:rPr lang="en-US" baseline="-25000" dirty="0"/>
              <a:t>G</a:t>
            </a:r>
            <a:r>
              <a:rPr lang="en-US" dirty="0"/>
              <a:t>:</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8"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90149" y="3194251"/>
            <a:ext cx="3545462" cy="111369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6194" y="2145206"/>
            <a:ext cx="1729288" cy="80895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91275" y="2175301"/>
            <a:ext cx="1874837" cy="80895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9"/>
          <p:cNvSpPr txBox="1"/>
          <p:nvPr/>
        </p:nvSpPr>
        <p:spPr>
          <a:xfrm>
            <a:off x="2352675" y="1014865"/>
            <a:ext cx="7702181" cy="97872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en-US" sz="2400" dirty="0">
                <a:latin typeface="Calibri" pitchFamily="34" charset="0"/>
                <a:cs typeface="Calibri" pitchFamily="34" charset="0"/>
              </a:rPr>
              <a:t>Then we can computed the sigma of E</a:t>
            </a:r>
            <a:r>
              <a:rPr lang="en-US" sz="2400" baseline="-25000" dirty="0">
                <a:latin typeface="Calibri" pitchFamily="34" charset="0"/>
                <a:cs typeface="Calibri" pitchFamily="34" charset="0"/>
              </a:rPr>
              <a:t>G</a:t>
            </a:r>
            <a:r>
              <a:rPr lang="en-US" sz="2400" dirty="0">
                <a:latin typeface="Calibri" pitchFamily="34" charset="0"/>
                <a:cs typeface="Calibri" pitchFamily="34" charset="0"/>
              </a:rPr>
              <a:t>  due to the statistical fluctuation of the elemental concentration </a:t>
            </a:r>
            <a:r>
              <a:rPr lang="en-US" sz="2400" dirty="0" err="1">
                <a:latin typeface="Symbol" pitchFamily="18" charset="2"/>
                <a:cs typeface="Calibri" pitchFamily="34" charset="0"/>
              </a:rPr>
              <a:t>a</a:t>
            </a:r>
            <a:r>
              <a:rPr lang="en-US" sz="2400" baseline="-25000" dirty="0" err="1">
                <a:latin typeface="Calibri" pitchFamily="34" charset="0"/>
                <a:cs typeface="Calibri" pitchFamily="34" charset="0"/>
              </a:rPr>
              <a:t>i</a:t>
            </a:r>
            <a:r>
              <a:rPr lang="en-US" sz="2400" dirty="0">
                <a:latin typeface="Calibri" pitchFamily="34" charset="0"/>
                <a:cs typeface="Calibri" pitchFamily="34" charset="0"/>
              </a:rPr>
              <a:t>:</a:t>
            </a:r>
          </a:p>
        </p:txBody>
      </p:sp>
      <p:sp>
        <p:nvSpPr>
          <p:cNvPr id="12" name="Right Arrow 10"/>
          <p:cNvSpPr/>
          <p:nvPr/>
        </p:nvSpPr>
        <p:spPr bwMode="auto">
          <a:xfrm>
            <a:off x="5324475" y="2327701"/>
            <a:ext cx="838200" cy="3810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3" name="Right Arrow 11"/>
          <p:cNvSpPr/>
          <p:nvPr/>
        </p:nvSpPr>
        <p:spPr bwMode="auto">
          <a:xfrm>
            <a:off x="908413" y="3626642"/>
            <a:ext cx="838200" cy="3810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pic>
        <p:nvPicPr>
          <p:cNvPr id="14" name="Picture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45435" y="3266324"/>
            <a:ext cx="2689458" cy="1046117"/>
          </a:xfrm>
          <a:prstGeom prst="rect">
            <a:avLst/>
          </a:prstGeom>
          <a:noFill/>
          <a:extLst>
            <a:ext uri="{909E8E84-426E-40DD-AFC4-6F175D3DCCD1}">
              <a14:hiddenFill xmlns:a14="http://schemas.microsoft.com/office/drawing/2010/main">
                <a:solidFill>
                  <a:srgbClr val="FFFFFF"/>
                </a:solidFill>
              </a14:hiddenFill>
            </a:ext>
          </a:extLst>
        </p:spPr>
      </p:pic>
      <p:sp>
        <p:nvSpPr>
          <p:cNvPr id="15" name="Right Arrow 13"/>
          <p:cNvSpPr/>
          <p:nvPr/>
        </p:nvSpPr>
        <p:spPr bwMode="auto">
          <a:xfrm>
            <a:off x="5590278" y="3605377"/>
            <a:ext cx="838200" cy="3810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6" name="Oval 15"/>
          <p:cNvSpPr/>
          <p:nvPr/>
        </p:nvSpPr>
        <p:spPr bwMode="auto">
          <a:xfrm>
            <a:off x="7512209" y="3184435"/>
            <a:ext cx="982396" cy="1219199"/>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7" name="TextBox 16"/>
          <p:cNvSpPr txBox="1"/>
          <p:nvPr/>
        </p:nvSpPr>
        <p:spPr>
          <a:xfrm>
            <a:off x="9461379" y="3401602"/>
            <a:ext cx="2617207"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latin typeface="Calibri" pitchFamily="34" charset="0"/>
                <a:cs typeface="Calibri" pitchFamily="34" charset="0"/>
              </a:rPr>
              <a:t>From the experimental trend (obtained also on S15):</a:t>
            </a:r>
          </a:p>
        </p:txBody>
      </p:sp>
      <p:sp>
        <p:nvSpPr>
          <p:cNvPr id="18" name="Oval 17"/>
          <p:cNvSpPr/>
          <p:nvPr/>
        </p:nvSpPr>
        <p:spPr bwMode="auto">
          <a:xfrm>
            <a:off x="4805812" y="3482467"/>
            <a:ext cx="685800" cy="685800"/>
          </a:xfrm>
          <a:prstGeom prst="ellipse">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cxnSp>
        <p:nvCxnSpPr>
          <p:cNvPr id="19" name="Straight Arrow Connector 18"/>
          <p:cNvCxnSpPr/>
          <p:nvPr/>
        </p:nvCxnSpPr>
        <p:spPr bwMode="auto">
          <a:xfrm>
            <a:off x="8439686" y="3482469"/>
            <a:ext cx="1021693" cy="185013"/>
          </a:xfrm>
          <a:prstGeom prst="straightConnector1">
            <a:avLst/>
          </a:prstGeom>
          <a:solidFill>
            <a:schemeClr val="accent1"/>
          </a:solidFill>
          <a:ln w="25400" cap="flat" cmpd="sng" algn="ctr">
            <a:solidFill>
              <a:srgbClr val="FF0000"/>
            </a:solidFill>
            <a:prstDash val="solid"/>
            <a:round/>
            <a:headEnd type="none" w="med" len="med"/>
            <a:tailEnd type="arrow" w="lg" len="med"/>
          </a:ln>
          <a:effectLst/>
        </p:spPr>
      </p:cxnSp>
      <p:cxnSp>
        <p:nvCxnSpPr>
          <p:cNvPr id="20" name="Straight Arrow Connector 19"/>
          <p:cNvCxnSpPr/>
          <p:nvPr/>
        </p:nvCxnSpPr>
        <p:spPr bwMode="auto">
          <a:xfrm flipH="1">
            <a:off x="4364356" y="4083505"/>
            <a:ext cx="561803" cy="512655"/>
          </a:xfrm>
          <a:prstGeom prst="straightConnector1">
            <a:avLst/>
          </a:prstGeom>
          <a:solidFill>
            <a:schemeClr val="accent1"/>
          </a:solidFill>
          <a:ln w="25400" cap="flat" cmpd="sng" algn="ctr">
            <a:solidFill>
              <a:srgbClr val="FF0000"/>
            </a:solidFill>
            <a:prstDash val="solid"/>
            <a:round/>
            <a:headEnd type="none" w="med" len="med"/>
            <a:tailEnd type="arrow" w="lg" len="med"/>
          </a:ln>
          <a:effectLst/>
        </p:spPr>
      </p:cxnSp>
      <p:sp>
        <p:nvSpPr>
          <p:cNvPr id="21" name="TextBox 21"/>
          <p:cNvSpPr txBox="1"/>
          <p:nvPr/>
        </p:nvSpPr>
        <p:spPr>
          <a:xfrm>
            <a:off x="981075" y="4611819"/>
            <a:ext cx="4343400"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latin typeface="Calibri" pitchFamily="34" charset="0"/>
                <a:cs typeface="Calibri" pitchFamily="34" charset="0"/>
              </a:rPr>
              <a:t>This </a:t>
            </a:r>
            <a:r>
              <a:rPr lang="en-US" sz="1600" b="1" dirty="0">
                <a:latin typeface="Calibri" pitchFamily="34" charset="0"/>
                <a:cs typeface="Calibri" pitchFamily="34" charset="0"/>
              </a:rPr>
              <a:t>local fluctuation </a:t>
            </a:r>
            <a:r>
              <a:rPr lang="en-US" sz="1600" dirty="0">
                <a:latin typeface="Calibri" pitchFamily="34" charset="0"/>
                <a:cs typeface="Calibri" pitchFamily="34" charset="0"/>
              </a:rPr>
              <a:t>(die level) of the elemental composition cannot be experimentally measured. We can suppose it in the range of 1%. </a:t>
            </a:r>
          </a:p>
          <a:p>
            <a:r>
              <a:rPr lang="en-US" sz="1600" dirty="0">
                <a:latin typeface="Calibri" pitchFamily="34" charset="0"/>
                <a:cs typeface="Calibri" pitchFamily="34" charset="0"/>
              </a:rPr>
              <a:t>It is a % fluctuation, so it does not scale with volume/area.</a:t>
            </a:r>
          </a:p>
        </p:txBody>
      </p:sp>
      <p:pic>
        <p:nvPicPr>
          <p:cNvPr id="25" name="Picture 3"/>
          <p:cNvPicPr>
            <a:picLocks noChangeAspect="1" noChangeArrowheads="1"/>
          </p:cNvPicPr>
          <p:nvPr/>
        </p:nvPicPr>
        <p:blipFill rotWithShape="1">
          <a:blip r:embed="rId6" cstate="print"/>
          <a:srcRect l="4176" t="2552" r="2189" b="5423"/>
          <a:stretch/>
        </p:blipFill>
        <p:spPr bwMode="auto">
          <a:xfrm>
            <a:off x="8315472" y="4300582"/>
            <a:ext cx="3576049" cy="2107469"/>
          </a:xfrm>
          <a:prstGeom prst="rect">
            <a:avLst/>
          </a:prstGeom>
          <a:noFill/>
          <a:ln w="9525">
            <a:noFill/>
            <a:miter lim="800000"/>
            <a:headEnd/>
            <a:tailEnd/>
          </a:ln>
          <a:effectLst/>
        </p:spPr>
      </p:pic>
    </p:spTree>
    <p:extLst>
      <p:ext uri="{BB962C8B-B14F-4D97-AF65-F5344CB8AC3E}">
        <p14:creationId xmlns:p14="http://schemas.microsoft.com/office/powerpoint/2010/main" val="2953927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Possible influence of discreetness nature</a:t>
            </a:r>
          </a:p>
        </p:txBody>
      </p:sp>
      <p:sp>
        <p:nvSpPr>
          <p:cNvPr id="4" name="Date Placeholder 3"/>
          <p:cNvSpPr>
            <a:spLocks noGrp="1"/>
          </p:cNvSpPr>
          <p:nvPr>
            <p:ph type="dt" sz="half" idx="2"/>
          </p:nvPr>
        </p:nvSpPr>
        <p:spPr/>
        <p:txBody>
          <a:bodyPr/>
          <a:lstStyle/>
          <a:p>
            <a:fld id="{DD0B5AFB-117C-46EA-B643-5FA810A8A3CB}" type="datetime4">
              <a:rPr lang="en-US" smtClean="0"/>
              <a:pPr/>
              <a:t>July 5, 2017</a:t>
            </a:fld>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Footer Placeholder 5"/>
          <p:cNvSpPr>
            <a:spLocks noGrp="1"/>
          </p:cNvSpPr>
          <p:nvPr>
            <p:ph type="ftr" sz="quarter" idx="12"/>
          </p:nvPr>
        </p:nvSpPr>
        <p:spPr/>
        <p:txBody>
          <a:bodyPr/>
          <a:lstStyle/>
          <a:p>
            <a:r>
              <a:rPr lang="en-US"/>
              <a:t>|  Micron Confidential</a:t>
            </a:r>
            <a:endParaRPr lang="en-US" dirty="0"/>
          </a:p>
        </p:txBody>
      </p:sp>
      <p:sp>
        <p:nvSpPr>
          <p:cNvPr id="7" name="Text Placeholder 6"/>
          <p:cNvSpPr>
            <a:spLocks noGrp="1"/>
          </p:cNvSpPr>
          <p:nvPr>
            <p:ph type="body" sz="quarter" idx="14"/>
          </p:nvPr>
        </p:nvSpPr>
        <p:spPr/>
        <p:txBody>
          <a:bodyPr/>
          <a:lstStyle/>
          <a:p>
            <a:endParaRPr lang="en-US"/>
          </a:p>
        </p:txBody>
      </p:sp>
      <p:pic>
        <p:nvPicPr>
          <p:cNvPr id="9"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50083" y="3941404"/>
            <a:ext cx="1600200" cy="89835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0050" y="1546151"/>
            <a:ext cx="1524000" cy="5424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89000" y="2789101"/>
            <a:ext cx="1560786" cy="6858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651350" y="2793886"/>
            <a:ext cx="1507175" cy="654708"/>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0"/>
          <p:cNvSpPr txBox="1"/>
          <p:nvPr/>
        </p:nvSpPr>
        <p:spPr>
          <a:xfrm>
            <a:off x="1307450" y="1469951"/>
            <a:ext cx="4343400"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2400"/>
              </a:lnSpc>
            </a:pPr>
            <a:r>
              <a:rPr lang="en-US" dirty="0"/>
              <a:t>If we suppose a </a:t>
            </a:r>
            <a:r>
              <a:rPr lang="en-US" dirty="0" err="1"/>
              <a:t>Poissonian</a:t>
            </a:r>
            <a:r>
              <a:rPr lang="en-US" dirty="0"/>
              <a:t> distribution of the number of traps (N</a:t>
            </a:r>
            <a:r>
              <a:rPr lang="en-US" baseline="-25000" dirty="0"/>
              <a:t>T</a:t>
            </a:r>
            <a:r>
              <a:rPr lang="en-US" dirty="0"/>
              <a:t>) inside the SD</a:t>
            </a:r>
          </a:p>
        </p:txBody>
      </p:sp>
      <p:sp>
        <p:nvSpPr>
          <p:cNvPr id="14" name="TextBox 11"/>
          <p:cNvSpPr txBox="1"/>
          <p:nvPr/>
        </p:nvSpPr>
        <p:spPr>
          <a:xfrm>
            <a:off x="1371775" y="2689151"/>
            <a:ext cx="4038600" cy="101566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2400"/>
              </a:lnSpc>
            </a:pPr>
            <a:r>
              <a:rPr lang="en-US" dirty="0"/>
              <a:t>N</a:t>
            </a:r>
            <a:r>
              <a:rPr lang="en-US" baseline="-25000" dirty="0"/>
              <a:t>T</a:t>
            </a:r>
            <a:r>
              <a:rPr lang="en-US" dirty="0"/>
              <a:t> fluctuation will be correlated with a variation of the activation energy for conduction E</a:t>
            </a:r>
            <a:r>
              <a:rPr lang="en-US" baseline="-25000" dirty="0"/>
              <a:t>A</a:t>
            </a:r>
            <a:r>
              <a:rPr lang="en-US" dirty="0"/>
              <a:t> inside the SD</a:t>
            </a:r>
          </a:p>
        </p:txBody>
      </p:sp>
      <p:sp>
        <p:nvSpPr>
          <p:cNvPr id="15" name="TextBox 15"/>
          <p:cNvSpPr txBox="1"/>
          <p:nvPr/>
        </p:nvSpPr>
        <p:spPr>
          <a:xfrm>
            <a:off x="3060050" y="4128884"/>
            <a:ext cx="3657600"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2400"/>
              </a:lnSpc>
            </a:pPr>
            <a:r>
              <a:rPr lang="en-US" dirty="0"/>
              <a:t>Dividing member-by-member:</a:t>
            </a:r>
          </a:p>
        </p:txBody>
      </p:sp>
      <p:sp>
        <p:nvSpPr>
          <p:cNvPr id="16" name="Right Arrow 17"/>
          <p:cNvSpPr/>
          <p:nvPr/>
        </p:nvSpPr>
        <p:spPr bwMode="auto">
          <a:xfrm>
            <a:off x="5879450" y="1622351"/>
            <a:ext cx="838200" cy="4572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7" name="Right Arrow 18"/>
          <p:cNvSpPr/>
          <p:nvPr/>
        </p:nvSpPr>
        <p:spPr bwMode="auto">
          <a:xfrm>
            <a:off x="5574650" y="2982532"/>
            <a:ext cx="838200" cy="4572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endParaRPr>
          </a:p>
        </p:txBody>
      </p:sp>
      <p:sp>
        <p:nvSpPr>
          <p:cNvPr id="18" name="TextBox 19"/>
          <p:cNvSpPr txBox="1"/>
          <p:nvPr/>
        </p:nvSpPr>
        <p:spPr>
          <a:xfrm>
            <a:off x="8177325" y="3016006"/>
            <a:ext cx="45720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dirty="0"/>
              <a:t>;</a:t>
            </a:r>
          </a:p>
        </p:txBody>
      </p:sp>
      <p:sp>
        <p:nvSpPr>
          <p:cNvPr id="19" name="TextBox 20"/>
          <p:cNvSpPr txBox="1"/>
          <p:nvPr/>
        </p:nvSpPr>
        <p:spPr>
          <a:xfrm>
            <a:off x="1180388" y="5206294"/>
            <a:ext cx="9749881"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2400"/>
              </a:lnSpc>
            </a:pPr>
            <a:r>
              <a:rPr lang="en-US" sz="2000" dirty="0"/>
              <a:t>Only with a value of N</a:t>
            </a:r>
            <a:r>
              <a:rPr lang="en-US" sz="2000" baseline="-25000" dirty="0"/>
              <a:t>T</a:t>
            </a:r>
            <a:r>
              <a:rPr lang="en-US" sz="2000" dirty="0"/>
              <a:t> inside the SD &lt; 25 the </a:t>
            </a:r>
            <a:r>
              <a:rPr lang="en-US" sz="2000" dirty="0" err="1"/>
              <a:t>Poissonian</a:t>
            </a:r>
            <a:r>
              <a:rPr lang="en-US" sz="2000" dirty="0"/>
              <a:t> spread of N</a:t>
            </a:r>
            <a:r>
              <a:rPr lang="en-US" sz="2000" baseline="-25000" dirty="0"/>
              <a:t>T </a:t>
            </a:r>
            <a:r>
              <a:rPr lang="en-US" sz="2000" dirty="0"/>
              <a:t>is expected to play a role. Reasonable values for N</a:t>
            </a:r>
            <a:r>
              <a:rPr lang="en-US" sz="2000" baseline="-25000" dirty="0"/>
              <a:t>T</a:t>
            </a:r>
            <a:r>
              <a:rPr lang="en-US" sz="2000" dirty="0"/>
              <a:t> are in the range of thousands (on 10</a:t>
            </a:r>
            <a:r>
              <a:rPr lang="en-US" sz="2000" baseline="30000" dirty="0"/>
              <a:t>5</a:t>
            </a:r>
            <a:r>
              <a:rPr lang="en-US" sz="2000" dirty="0"/>
              <a:t> atoms).</a:t>
            </a:r>
          </a:p>
        </p:txBody>
      </p:sp>
    </p:spTree>
    <p:extLst>
      <p:ext uri="{BB962C8B-B14F-4D97-AF65-F5344CB8AC3E}">
        <p14:creationId xmlns:p14="http://schemas.microsoft.com/office/powerpoint/2010/main" val="1034540032"/>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Micron_2016_PPT_Template2.pptx" id="{7D5DD22B-A923-4E73-A9D3-67C3EFDF541E}" vid="{088CB6EB-D94F-46BB-95D3-EE01E055E98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8C19157EAA59541A312DF3709770A68" ma:contentTypeVersion="0" ma:contentTypeDescription="Create a new document." ma:contentTypeScope="" ma:versionID="f62aaf964ec2ad99f0fc33f7083bc71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5971F62-CA2E-4EEF-828B-08A371819988}"/>
</file>

<file path=customXml/itemProps2.xml><?xml version="1.0" encoding="utf-8"?>
<ds:datastoreItem xmlns:ds="http://schemas.openxmlformats.org/officeDocument/2006/customXml" ds:itemID="{4F296A61-300A-449F-8702-A0D518FAB41D}"/>
</file>

<file path=customXml/itemProps3.xml><?xml version="1.0" encoding="utf-8"?>
<ds:datastoreItem xmlns:ds="http://schemas.openxmlformats.org/officeDocument/2006/customXml" ds:itemID="{6D946E33-EF86-4E6C-A5B1-F894EBC97864}"/>
</file>

<file path=docProps/app.xml><?xml version="1.0" encoding="utf-8"?>
<Properties xmlns="http://schemas.openxmlformats.org/officeDocument/2006/extended-properties" xmlns:vt="http://schemas.openxmlformats.org/officeDocument/2006/docPropsVTypes">
  <Template>blank</Template>
  <TotalTime>0</TotalTime>
  <Words>378</Words>
  <Application>Microsoft Office PowerPoint</Application>
  <PresentationFormat>Widescreen</PresentationFormat>
  <Paragraphs>45</Paragraphs>
  <Slides>6</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6</vt:i4>
      </vt:variant>
    </vt:vector>
  </HeadingPairs>
  <TitlesOfParts>
    <vt:vector size="16" baseType="lpstr">
      <vt:lpstr>Arial</vt:lpstr>
      <vt:lpstr>Calibri</vt:lpstr>
      <vt:lpstr>Segoe UI</vt:lpstr>
      <vt:lpstr>Segoe UI Semibold</vt:lpstr>
      <vt:lpstr>Symbol</vt:lpstr>
      <vt:lpstr>Times New Roman</vt:lpstr>
      <vt:lpstr>Wingdings</vt:lpstr>
      <vt:lpstr>Micron Nov-2015</vt:lpstr>
      <vt:lpstr>Equation</vt:lpstr>
      <vt:lpstr>Microsoft Equation 3.0</vt:lpstr>
      <vt:lpstr>VT sigma: scaling projections</vt:lpstr>
      <vt:lpstr>VT sigma: scaling rules</vt:lpstr>
      <vt:lpstr>VT sigma: PTX – 10S comparison and 30S projection</vt:lpstr>
      <vt:lpstr>Back-up</vt:lpstr>
      <vt:lpstr>Sigma EG:</vt:lpstr>
      <vt:lpstr>Possible influence of discreetness nature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2017-07-04T09:29:20Z</dcterms:created>
  <dcterms:modified xsi:type="dcterms:W3CDTF">2017-07-05T15:03:02Z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0x01010058C19157EAA59541A312DF3709770A68</vt:lpwstr>
  </property>
</Properties>
</file>