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12"/>
  </p:notesMasterIdLst>
  <p:sldIdLst>
    <p:sldId id="308" r:id="rId2"/>
    <p:sldId id="263" r:id="rId3"/>
    <p:sldId id="310" r:id="rId4"/>
    <p:sldId id="311" r:id="rId5"/>
    <p:sldId id="312" r:id="rId6"/>
    <p:sldId id="313" r:id="rId7"/>
    <p:sldId id="314" r:id="rId8"/>
    <p:sldId id="315" r:id="rId9"/>
    <p:sldId id="316" r:id="rId10"/>
    <p:sldId id="317"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81" autoAdjust="0"/>
  </p:normalViewPr>
  <p:slideViewPr>
    <p:cSldViewPr snapToGrid="0">
      <p:cViewPr varScale="1">
        <p:scale>
          <a:sx n="103" d="100"/>
          <a:sy n="103" d="100"/>
        </p:scale>
        <p:origin x="222" y="336"/>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6/26/2017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2</a:t>
            </a:fld>
            <a:endParaRPr lang="en-US"/>
          </a:p>
        </p:txBody>
      </p:sp>
    </p:spTree>
    <p:extLst>
      <p:ext uri="{BB962C8B-B14F-4D97-AF65-F5344CB8AC3E}">
        <p14:creationId xmlns:p14="http://schemas.microsoft.com/office/powerpoint/2010/main" val="8507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26, 2017</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26,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26, 2017</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26, 2017</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26,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26, 2017</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26,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26, 2017</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26, 2017</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26,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26, 2017</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26,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26, 2017</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June 26, 2017</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June 26,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June 26, 2017</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ull Slide Photo"/>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0" y="-1"/>
            <a:ext cx="12192000" cy="6858001"/>
          </a:xfrm>
          <a:prstGeom prst="rect">
            <a:avLst/>
          </a:prstGeom>
        </p:spPr>
      </p:pic>
      <p:sp>
        <p:nvSpPr>
          <p:cNvPr id="9" name="Tinted Rectangle"/>
          <p:cNvSpPr/>
          <p:nvPr/>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a:t>WC top lamina</a:t>
            </a:r>
          </a:p>
        </p:txBody>
      </p:sp>
      <p:sp>
        <p:nvSpPr>
          <p:cNvPr id="3" name="Text Placeholder 2"/>
          <p:cNvSpPr>
            <a:spLocks noGrp="1"/>
          </p:cNvSpPr>
          <p:nvPr>
            <p:ph type="body" sz="quarter" idx="10"/>
          </p:nvPr>
        </p:nvSpPr>
        <p:spPr/>
        <p:txBody>
          <a:bodyPr/>
          <a:lstStyle/>
          <a:p>
            <a:r>
              <a:rPr lang="en-US" dirty="0"/>
              <a:t>Subtitle</a:t>
            </a:r>
          </a:p>
        </p:txBody>
      </p:sp>
      <p:sp>
        <p:nvSpPr>
          <p:cNvPr id="6" name="Text Placeholder 5"/>
          <p:cNvSpPr>
            <a:spLocks noGrp="1"/>
          </p:cNvSpPr>
          <p:nvPr>
            <p:ph type="body" sz="quarter" idx="12"/>
          </p:nvPr>
        </p:nvSpPr>
        <p:spPr/>
        <p:txBody>
          <a:bodyPr/>
          <a:lstStyle/>
          <a:p>
            <a:r>
              <a:rPr lang="en-US"/>
              <a:t>Speaker name</a:t>
            </a:r>
            <a:br>
              <a:rPr lang="en-US"/>
            </a:br>
            <a:r>
              <a:rPr lang="en-US"/>
              <a:t>and title</a:t>
            </a:r>
            <a:endParaRPr lang="en-US" dirty="0"/>
          </a:p>
        </p:txBody>
      </p:sp>
      <p:sp>
        <p:nvSpPr>
          <p:cNvPr id="8" name="Text Placeholder 7"/>
          <p:cNvSpPr>
            <a:spLocks noGrp="1"/>
          </p:cNvSpPr>
          <p:nvPr>
            <p:ph type="body" sz="quarter" idx="14"/>
          </p:nvPr>
        </p:nvSpPr>
        <p:spPr>
          <a:xfrm>
            <a:off x="-1676400" y="1"/>
            <a:ext cx="1439862" cy="4756148"/>
          </a:xfrm>
        </p:spPr>
        <p:txBody>
          <a:bodyPr/>
          <a:lstStyle/>
          <a:p>
            <a:r>
              <a:rPr lang="en-US" dirty="0"/>
              <a:t>To create this effect:</a:t>
            </a:r>
          </a:p>
          <a:p>
            <a:pPr lvl="1"/>
            <a:r>
              <a:rPr lang="en-US" dirty="0"/>
              <a:t>From Selection Pane, hide Tinted Rectangle.</a:t>
            </a:r>
          </a:p>
          <a:p>
            <a:pPr lvl="1"/>
            <a:r>
              <a:rPr lang="en-US" dirty="0"/>
              <a:t>Use Change Picture command to place photo.</a:t>
            </a:r>
            <a:br>
              <a:rPr lang="en-US" dirty="0"/>
            </a:br>
            <a:br>
              <a:rPr lang="en-US" dirty="0"/>
            </a:br>
            <a:r>
              <a:rPr lang="en-US" dirty="0"/>
              <a:t>Or replace it with a Clipboard paste or a drag and drop from a folder.</a:t>
            </a:r>
          </a:p>
          <a:p>
            <a:pPr lvl="1"/>
            <a:r>
              <a:rPr lang="en-US" dirty="0"/>
              <a:t>Unhide Tinted Rectangle and set it to desired level of transparency. (25% usually works well.)</a:t>
            </a:r>
          </a:p>
          <a:p>
            <a:pPr lvl="1"/>
            <a:r>
              <a:rPr lang="en-US" dirty="0"/>
              <a:t>From the Title Slide layout, copy and paste the circuit line and </a:t>
            </a:r>
            <a:r>
              <a:rPr lang="en-US"/>
              <a:t>the logo </a:t>
            </a:r>
            <a:r>
              <a:rPr lang="en-US" dirty="0"/>
              <a:t>onto this slide.</a:t>
            </a:r>
          </a:p>
          <a:p>
            <a:endParaRPr lang="en-US" dirty="0"/>
          </a:p>
        </p:txBody>
      </p:sp>
      <p:sp>
        <p:nvSpPr>
          <p:cNvPr id="10" name="TextBox 9"/>
          <p:cNvSpPr txBox="1"/>
          <p:nvPr/>
        </p:nvSpPr>
        <p:spPr>
          <a:xfrm>
            <a:off x="962902" y="275897"/>
            <a:ext cx="8738501" cy="369332"/>
          </a:xfrm>
          <a:prstGeom prst="rect">
            <a:avLst/>
          </a:prstGeom>
          <a:noFill/>
        </p:spPr>
        <p:txBody>
          <a:bodyPr wrap="square" lIns="0" rtlCol="0">
            <a:spAutoFit/>
          </a:bodyPr>
          <a:lstStyle/>
          <a:p>
            <a:r>
              <a:rPr lang="en-US" dirty="0">
                <a:solidFill>
                  <a:srgbClr val="FFFF00"/>
                </a:solidFill>
                <a:latin typeface="Segoe UI" panose="020B0502040204020203" pitchFamily="34" charset="0"/>
                <a:cs typeface="Segoe UI" panose="020B0502040204020203" pitchFamily="34" charset="0"/>
              </a:rPr>
              <a:t>See the notes on the left margin of many of these slides for instructions on their use.</a:t>
            </a:r>
          </a:p>
        </p:txBody>
      </p:sp>
      <p:grpSp>
        <p:nvGrpSpPr>
          <p:cNvPr id="12" name="Group 11"/>
          <p:cNvGrpSpPr/>
          <p:nvPr/>
        </p:nvGrpSpPr>
        <p:grpSpPr>
          <a:xfrm>
            <a:off x="7589330" y="5509552"/>
            <a:ext cx="4141515" cy="1157119"/>
            <a:chOff x="5930901" y="4179887"/>
            <a:chExt cx="2727324" cy="762001"/>
          </a:xfrm>
          <a:solidFill>
            <a:schemeClr val="bg1"/>
          </a:solidFill>
        </p:grpSpPr>
        <p:sp>
          <p:nvSpPr>
            <p:cNvPr id="1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1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21" name="Group 5"/>
          <p:cNvGrpSpPr>
            <a:grpSpLocks noChangeAspect="1"/>
          </p:cNvGrpSpPr>
          <p:nvPr/>
        </p:nvGrpSpPr>
        <p:grpSpPr bwMode="auto">
          <a:xfrm>
            <a:off x="970345" y="2642062"/>
            <a:ext cx="11281834" cy="40216"/>
            <a:chOff x="2437" y="1611"/>
            <a:chExt cx="5330" cy="19"/>
          </a:xfrm>
        </p:grpSpPr>
        <p:sp>
          <p:nvSpPr>
            <p:cNvPr id="22" name="Oval 21"/>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3"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24" name="TextBox 23"/>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a:solidFill>
                  <a:schemeClr val="bg1"/>
                </a:solidFill>
                <a:latin typeface="Segoe UI" panose="020B0502040204020203" pitchFamily="34" charset="0"/>
                <a:ea typeface="+mn-ea"/>
                <a:cs typeface="Segoe UI" panose="020B0502040204020203" pitchFamily="34" charset="0"/>
              </a:rPr>
              <a:t>©2016 </a:t>
            </a:r>
            <a:r>
              <a:rPr lang="en-US" sz="800" kern="1200" dirty="0">
                <a:solidFill>
                  <a:schemeClr val="bg1"/>
                </a:solidFill>
                <a:latin typeface="Segoe UI" panose="020B0502040204020203" pitchFamily="34" charset="0"/>
                <a:ea typeface="+mn-ea"/>
                <a:cs typeface="Segoe UI" panose="020B0502040204020203"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spTree>
    <p:extLst>
      <p:ext uri="{BB962C8B-B14F-4D97-AF65-F5344CB8AC3E}">
        <p14:creationId xmlns:p14="http://schemas.microsoft.com/office/powerpoint/2010/main" val="357312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a:t>
            </a:r>
          </a:p>
        </p:txBody>
      </p:sp>
      <p:sp>
        <p:nvSpPr>
          <p:cNvPr id="3" name="Content Placeholder 2"/>
          <p:cNvSpPr>
            <a:spLocks noGrp="1"/>
          </p:cNvSpPr>
          <p:nvPr>
            <p:ph idx="1"/>
          </p:nvPr>
        </p:nvSpPr>
        <p:spPr/>
        <p:txBody>
          <a:bodyPr/>
          <a:lstStyle/>
          <a:p>
            <a:r>
              <a:rPr lang="en-US" dirty="0"/>
              <a:t>Decision is to focus the L3 trial only on WC with more than 50% W</a:t>
            </a:r>
          </a:p>
          <a:p>
            <a:endParaRPr lang="en-US" dirty="0"/>
          </a:p>
          <a:p>
            <a:r>
              <a:rPr lang="en-US" dirty="0"/>
              <a:t>Running L1D wafers to 2</a:t>
            </a:r>
            <a:r>
              <a:rPr lang="en-US" baseline="30000" dirty="0"/>
              <a:t>nd</a:t>
            </a:r>
            <a:r>
              <a:rPr lang="en-US" dirty="0"/>
              <a:t> cut to verify the etch at 55 (ECD WW28)</a:t>
            </a:r>
          </a:p>
        </p:txBody>
      </p:sp>
      <p:sp>
        <p:nvSpPr>
          <p:cNvPr id="4" name="Date Placeholder 3"/>
          <p:cNvSpPr>
            <a:spLocks noGrp="1"/>
          </p:cNvSpPr>
          <p:nvPr>
            <p:ph type="dt" sz="half" idx="2"/>
          </p:nvPr>
        </p:nvSpPr>
        <p:spPr/>
        <p:txBody>
          <a:bodyPr/>
          <a:lstStyle/>
          <a:p>
            <a:fld id="{DD0B5AFB-117C-46EA-B643-5FA810A8A3CB}" type="datetime4">
              <a:rPr lang="en-US" smtClean="0"/>
              <a:pPr/>
              <a:t>June 27,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6" name="Footer Placeholder 5"/>
          <p:cNvSpPr>
            <a:spLocks noGrp="1"/>
          </p:cNvSpPr>
          <p:nvPr>
            <p:ph type="ftr" sz="quarter" idx="12"/>
          </p:nvPr>
        </p:nvSpPr>
        <p:spPr/>
        <p:txBody>
          <a:bodyPr/>
          <a:lstStyle/>
          <a:p>
            <a:r>
              <a:rPr lang="en-US" dirty="0"/>
              <a:t>|  Micron Confidential</a:t>
            </a:r>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9861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3"/>
          <p:cNvSpPr>
            <a:spLocks noGrp="1"/>
          </p:cNvSpPr>
          <p:nvPr>
            <p:ph type="dt" sz="half" idx="2"/>
          </p:nvPr>
        </p:nvSpPr>
        <p:spPr>
          <a:xfrm>
            <a:off x="3290570" y="6363151"/>
            <a:ext cx="1348740" cy="228600"/>
          </a:xfrm>
        </p:spPr>
        <p:txBody>
          <a:bodyPr/>
          <a:lstStyle/>
          <a:p>
            <a:fld id="{816EFC11-76F3-42BC-AE41-47369BD27274}" type="datetime4">
              <a:rPr lang="en-US" smtClean="0"/>
              <a:t>June 26, 2017</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2</a:t>
            </a:fld>
            <a:endParaRPr lang="en-US" dirty="0"/>
          </a:p>
        </p:txBody>
      </p:sp>
      <p:sp>
        <p:nvSpPr>
          <p:cNvPr id="35" name="Footer Placeholder 34"/>
          <p:cNvSpPr>
            <a:spLocks noGrp="1"/>
          </p:cNvSpPr>
          <p:nvPr>
            <p:ph type="ftr" sz="quarter" idx="12"/>
          </p:nvPr>
        </p:nvSpPr>
        <p:spPr/>
        <p:txBody>
          <a:bodyPr/>
          <a:lstStyle/>
          <a:p>
            <a:r>
              <a:rPr lang="en-US"/>
              <a:t>|  Micron Confidential</a:t>
            </a:r>
            <a:endParaRPr lang="en-US" dirty="0"/>
          </a:p>
        </p:txBody>
      </p:sp>
      <p:sp>
        <p:nvSpPr>
          <p:cNvPr id="10" name="Text Placeholder 9"/>
          <p:cNvSpPr>
            <a:spLocks noGrp="1"/>
          </p:cNvSpPr>
          <p:nvPr>
            <p:ph type="body" sz="quarter" idx="14"/>
          </p:nvPr>
        </p:nvSpPr>
        <p:spPr/>
        <p:txBody>
          <a:bodyPr/>
          <a:lstStyle/>
          <a:p>
            <a:endParaRPr lang="en-US"/>
          </a:p>
        </p:txBody>
      </p:sp>
      <p:pic>
        <p:nvPicPr>
          <p:cNvPr id="11" name="Picture 10"/>
          <p:cNvPicPr>
            <a:picLocks noChangeAspect="1"/>
          </p:cNvPicPr>
          <p:nvPr/>
        </p:nvPicPr>
        <p:blipFill>
          <a:blip r:embed="rId3"/>
          <a:stretch>
            <a:fillRect/>
          </a:stretch>
        </p:blipFill>
        <p:spPr>
          <a:xfrm>
            <a:off x="466845" y="817053"/>
            <a:ext cx="11378969" cy="2971175"/>
          </a:xfrm>
          <a:prstGeom prst="rect">
            <a:avLst/>
          </a:prstGeom>
        </p:spPr>
      </p:pic>
      <p:sp>
        <p:nvSpPr>
          <p:cNvPr id="7" name="TextBox 6"/>
          <p:cNvSpPr txBox="1"/>
          <p:nvPr/>
        </p:nvSpPr>
        <p:spPr>
          <a:xfrm>
            <a:off x="653143" y="4142293"/>
            <a:ext cx="5381741" cy="1754326"/>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Movie after Wlam1  etch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AUS:</a:t>
            </a:r>
          </a:p>
          <a:p>
            <a:r>
              <a:rPr lang="en-US" dirty="0"/>
              <a:t>AUS-17-F4-13524 </a:t>
            </a:r>
          </a:p>
          <a:p>
            <a:r>
              <a:rPr lang="en-US" dirty="0"/>
              <a:t>AUS-17-F4-13525 </a:t>
            </a:r>
          </a:p>
          <a:p>
            <a:r>
              <a:rPr lang="en-US" dirty="0"/>
              <a:t>AUS-17-F4-13526</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61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a:t>
            </a:r>
          </a:p>
        </p:txBody>
      </p:sp>
      <p:sp>
        <p:nvSpPr>
          <p:cNvPr id="4" name="Date Placeholder 3"/>
          <p:cNvSpPr>
            <a:spLocks noGrp="1"/>
          </p:cNvSpPr>
          <p:nvPr>
            <p:ph type="dt" sz="half" idx="2"/>
          </p:nvPr>
        </p:nvSpPr>
        <p:spPr/>
        <p:txBody>
          <a:bodyPr/>
          <a:lstStyle/>
          <a:p>
            <a:fld id="{DD0B5AFB-117C-46EA-B643-5FA810A8A3CB}" type="datetime4">
              <a:rPr lang="en-US" smtClean="0"/>
              <a:pPr/>
              <a:t>June 26,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rotWithShape="1">
          <a:blip r:embed="rId2"/>
          <a:srcRect t="26054" r="49383" b="11465"/>
          <a:stretch/>
        </p:blipFill>
        <p:spPr>
          <a:xfrm>
            <a:off x="1783700" y="1109621"/>
            <a:ext cx="2928259" cy="2332653"/>
          </a:xfrm>
          <a:prstGeom prst="rect">
            <a:avLst/>
          </a:prstGeom>
        </p:spPr>
      </p:pic>
      <p:pic>
        <p:nvPicPr>
          <p:cNvPr id="9" name="Picture 8"/>
          <p:cNvPicPr>
            <a:picLocks noChangeAspect="1"/>
          </p:cNvPicPr>
          <p:nvPr/>
        </p:nvPicPr>
        <p:blipFill rotWithShape="1">
          <a:blip r:embed="rId3"/>
          <a:srcRect r="47201"/>
          <a:stretch/>
        </p:blipFill>
        <p:spPr>
          <a:xfrm>
            <a:off x="4818500" y="558192"/>
            <a:ext cx="2785949" cy="2984148"/>
          </a:xfrm>
          <a:prstGeom prst="rect">
            <a:avLst/>
          </a:prstGeom>
        </p:spPr>
      </p:pic>
      <p:pic>
        <p:nvPicPr>
          <p:cNvPr id="10" name="Picture 9"/>
          <p:cNvPicPr>
            <a:picLocks noChangeAspect="1"/>
          </p:cNvPicPr>
          <p:nvPr/>
        </p:nvPicPr>
        <p:blipFill>
          <a:blip r:embed="rId4"/>
          <a:stretch>
            <a:fillRect/>
          </a:stretch>
        </p:blipFill>
        <p:spPr>
          <a:xfrm>
            <a:off x="7613779" y="1254255"/>
            <a:ext cx="2757503" cy="2188019"/>
          </a:xfrm>
          <a:prstGeom prst="rect">
            <a:avLst/>
          </a:prstGeom>
        </p:spPr>
      </p:pic>
      <p:pic>
        <p:nvPicPr>
          <p:cNvPr id="11" name="Picture 10"/>
          <p:cNvPicPr>
            <a:picLocks noChangeAspect="1"/>
          </p:cNvPicPr>
          <p:nvPr/>
        </p:nvPicPr>
        <p:blipFill>
          <a:blip r:embed="rId5"/>
          <a:stretch>
            <a:fillRect/>
          </a:stretch>
        </p:blipFill>
        <p:spPr>
          <a:xfrm>
            <a:off x="1627311" y="3753124"/>
            <a:ext cx="3008824" cy="2504598"/>
          </a:xfrm>
          <a:prstGeom prst="rect">
            <a:avLst/>
          </a:prstGeom>
        </p:spPr>
      </p:pic>
      <p:pic>
        <p:nvPicPr>
          <p:cNvPr id="12" name="Picture 11"/>
          <p:cNvPicPr>
            <a:picLocks noChangeAspect="1"/>
          </p:cNvPicPr>
          <p:nvPr/>
        </p:nvPicPr>
        <p:blipFill>
          <a:blip r:embed="rId6"/>
          <a:stretch>
            <a:fillRect/>
          </a:stretch>
        </p:blipFill>
        <p:spPr>
          <a:xfrm>
            <a:off x="4711959" y="3864282"/>
            <a:ext cx="3420431" cy="2160272"/>
          </a:xfrm>
          <a:prstGeom prst="rect">
            <a:avLst/>
          </a:prstGeom>
        </p:spPr>
      </p:pic>
      <p:sp>
        <p:nvSpPr>
          <p:cNvPr id="13" name="TextBox 12"/>
          <p:cNvSpPr txBox="1"/>
          <p:nvPr/>
        </p:nvSpPr>
        <p:spPr>
          <a:xfrm>
            <a:off x="5533053" y="3964348"/>
            <a:ext cx="164339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POR W lamina</a:t>
            </a:r>
          </a:p>
        </p:txBody>
      </p:sp>
      <p:sp>
        <p:nvSpPr>
          <p:cNvPr id="14" name="TextBox 13"/>
          <p:cNvSpPr txBox="1"/>
          <p:nvPr/>
        </p:nvSpPr>
        <p:spPr>
          <a:xfrm>
            <a:off x="2047917" y="1109621"/>
            <a:ext cx="141737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WC- 10% W</a:t>
            </a:r>
          </a:p>
        </p:txBody>
      </p:sp>
      <p:sp>
        <p:nvSpPr>
          <p:cNvPr id="15" name="TextBox 14"/>
          <p:cNvSpPr txBox="1"/>
          <p:nvPr/>
        </p:nvSpPr>
        <p:spPr>
          <a:xfrm>
            <a:off x="5232766" y="763693"/>
            <a:ext cx="141737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WC- 20% W</a:t>
            </a:r>
          </a:p>
        </p:txBody>
      </p:sp>
      <p:sp>
        <p:nvSpPr>
          <p:cNvPr id="16" name="TextBox 15"/>
          <p:cNvSpPr txBox="1"/>
          <p:nvPr/>
        </p:nvSpPr>
        <p:spPr>
          <a:xfrm>
            <a:off x="8122206" y="1294287"/>
            <a:ext cx="141737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WC- 50% W</a:t>
            </a:r>
          </a:p>
        </p:txBody>
      </p:sp>
      <p:sp>
        <p:nvSpPr>
          <p:cNvPr id="17" name="TextBox 16"/>
          <p:cNvSpPr txBox="1"/>
          <p:nvPr/>
        </p:nvSpPr>
        <p:spPr>
          <a:xfrm>
            <a:off x="2338645" y="3753124"/>
            <a:ext cx="141737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WC- 80% W</a:t>
            </a:r>
          </a:p>
        </p:txBody>
      </p:sp>
    </p:spTree>
    <p:extLst>
      <p:ext uri="{BB962C8B-B14F-4D97-AF65-F5344CB8AC3E}">
        <p14:creationId xmlns:p14="http://schemas.microsoft.com/office/powerpoint/2010/main" val="205311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93" y="-149290"/>
            <a:ext cx="10375902" cy="932313"/>
          </a:xfrm>
        </p:spPr>
        <p:txBody>
          <a:bodyPr/>
          <a:lstStyle/>
          <a:p>
            <a:r>
              <a:rPr lang="en-US" dirty="0"/>
              <a:t>Measurements</a:t>
            </a:r>
          </a:p>
        </p:txBody>
      </p:sp>
      <p:sp>
        <p:nvSpPr>
          <p:cNvPr id="4" name="Date Placeholder 3"/>
          <p:cNvSpPr>
            <a:spLocks noGrp="1"/>
          </p:cNvSpPr>
          <p:nvPr>
            <p:ph type="dt" sz="half" idx="2"/>
          </p:nvPr>
        </p:nvSpPr>
        <p:spPr/>
        <p:txBody>
          <a:bodyPr/>
          <a:lstStyle/>
          <a:p>
            <a:fld id="{DD0B5AFB-117C-46EA-B643-5FA810A8A3CB}" type="datetime4">
              <a:rPr lang="en-US" smtClean="0"/>
              <a:pPr/>
              <a:t>June 26,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408401" y="1003258"/>
            <a:ext cx="4283044" cy="3549332"/>
          </a:xfrm>
          <a:prstGeom prst="rect">
            <a:avLst/>
          </a:prstGeom>
        </p:spPr>
      </p:pic>
      <p:pic>
        <p:nvPicPr>
          <p:cNvPr id="9" name="Picture 8"/>
          <p:cNvPicPr>
            <a:picLocks noChangeAspect="1"/>
          </p:cNvPicPr>
          <p:nvPr/>
        </p:nvPicPr>
        <p:blipFill>
          <a:blip r:embed="rId3"/>
          <a:stretch>
            <a:fillRect/>
          </a:stretch>
        </p:blipFill>
        <p:spPr>
          <a:xfrm>
            <a:off x="5336384" y="1003258"/>
            <a:ext cx="4514850" cy="3686175"/>
          </a:xfrm>
          <a:prstGeom prst="rect">
            <a:avLst/>
          </a:prstGeom>
        </p:spPr>
      </p:pic>
      <p:sp>
        <p:nvSpPr>
          <p:cNvPr id="10" name="TextBox 9"/>
          <p:cNvSpPr txBox="1"/>
          <p:nvPr/>
        </p:nvSpPr>
        <p:spPr>
          <a:xfrm>
            <a:off x="728693" y="4865113"/>
            <a:ext cx="9833333"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Recess into the PM is roughly matched ( only the low W amount has 1nm more recess)</a:t>
            </a:r>
          </a:p>
          <a:p>
            <a:r>
              <a:rPr lang="en-US" dirty="0">
                <a:latin typeface="Segoe UI" panose="020B0502040204020203" pitchFamily="34" charset="0"/>
                <a:cs typeface="Segoe UI" panose="020B0502040204020203" pitchFamily="34" charset="0"/>
              </a:rPr>
              <a:t>The </a:t>
            </a:r>
            <a:r>
              <a:rPr lang="en-US" dirty="0" err="1">
                <a:latin typeface="Segoe UI" panose="020B0502040204020203" pitchFamily="34" charset="0"/>
                <a:cs typeface="Segoe UI" panose="020B0502040204020203" pitchFamily="34" charset="0"/>
              </a:rPr>
              <a:t>Wlam</a:t>
            </a:r>
            <a:r>
              <a:rPr lang="en-US" dirty="0">
                <a:latin typeface="Segoe UI" panose="020B0502040204020203" pitchFamily="34" charset="0"/>
                <a:cs typeface="Segoe UI" panose="020B0502040204020203" pitchFamily="34" charset="0"/>
              </a:rPr>
              <a:t> CD for the 10%/20% W is reduced, need to readjust the time for that 2 compositions</a:t>
            </a:r>
          </a:p>
        </p:txBody>
      </p:sp>
      <p:sp>
        <p:nvSpPr>
          <p:cNvPr id="11" name="Oval 10"/>
          <p:cNvSpPr/>
          <p:nvPr/>
        </p:nvSpPr>
        <p:spPr>
          <a:xfrm>
            <a:off x="6512767" y="2286000"/>
            <a:ext cx="1268964" cy="1551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357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138" y="-199319"/>
            <a:ext cx="10375902" cy="932313"/>
          </a:xfrm>
        </p:spPr>
        <p:txBody>
          <a:bodyPr/>
          <a:lstStyle/>
          <a:p>
            <a:r>
              <a:rPr lang="en-US" dirty="0"/>
              <a:t>Follow-up for lowest W content alloys</a:t>
            </a:r>
          </a:p>
        </p:txBody>
      </p:sp>
      <p:sp>
        <p:nvSpPr>
          <p:cNvPr id="3" name="Content Placeholder 2"/>
          <p:cNvSpPr>
            <a:spLocks noGrp="1"/>
          </p:cNvSpPr>
          <p:nvPr>
            <p:ph idx="1"/>
          </p:nvPr>
        </p:nvSpPr>
        <p:spPr>
          <a:xfrm>
            <a:off x="542080" y="1105677"/>
            <a:ext cx="10375904" cy="4418635"/>
          </a:xfrm>
        </p:spPr>
        <p:txBody>
          <a:bodyPr/>
          <a:lstStyle/>
          <a:p>
            <a:r>
              <a:rPr lang="en-US" dirty="0"/>
              <a:t>Since the etch time for W lamina is already at the edge of tool capability it was decided to skip the </a:t>
            </a:r>
            <a:r>
              <a:rPr lang="en-US" dirty="0" err="1"/>
              <a:t>Wlam</a:t>
            </a:r>
            <a:r>
              <a:rPr lang="en-US" dirty="0"/>
              <a:t> etch doing a time skew on TEC etch time to clean up possible recess in </a:t>
            </a:r>
            <a:r>
              <a:rPr lang="en-US" dirty="0" err="1"/>
              <a:t>EoT</a:t>
            </a:r>
            <a:r>
              <a:rPr lang="en-US" dirty="0"/>
              <a:t> areas </a:t>
            </a:r>
          </a:p>
        </p:txBody>
      </p:sp>
      <p:sp>
        <p:nvSpPr>
          <p:cNvPr id="4" name="Date Placeholder 3"/>
          <p:cNvSpPr>
            <a:spLocks noGrp="1"/>
          </p:cNvSpPr>
          <p:nvPr>
            <p:ph type="dt" sz="half" idx="2"/>
          </p:nvPr>
        </p:nvSpPr>
        <p:spPr/>
        <p:txBody>
          <a:bodyPr/>
          <a:lstStyle/>
          <a:p>
            <a:fld id="{DD0B5AFB-117C-46EA-B643-5FA810A8A3CB}" type="datetime4">
              <a:rPr lang="en-US" smtClean="0"/>
              <a:pPr/>
              <a:t>June 26,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1185304" y="2473584"/>
            <a:ext cx="9039225" cy="1276350"/>
          </a:xfrm>
          <a:prstGeom prst="rect">
            <a:avLst/>
          </a:prstGeom>
        </p:spPr>
      </p:pic>
      <p:pic>
        <p:nvPicPr>
          <p:cNvPr id="9" name="Picture 8"/>
          <p:cNvPicPr>
            <a:picLocks noChangeAspect="1"/>
          </p:cNvPicPr>
          <p:nvPr/>
        </p:nvPicPr>
        <p:blipFill>
          <a:blip r:embed="rId3"/>
          <a:stretch>
            <a:fillRect/>
          </a:stretch>
        </p:blipFill>
        <p:spPr>
          <a:xfrm>
            <a:off x="346138" y="4122617"/>
            <a:ext cx="10106025" cy="1333500"/>
          </a:xfrm>
          <a:prstGeom prst="rect">
            <a:avLst/>
          </a:prstGeom>
        </p:spPr>
      </p:pic>
    </p:spTree>
    <p:extLst>
      <p:ext uri="{BB962C8B-B14F-4D97-AF65-F5344CB8AC3E}">
        <p14:creationId xmlns:p14="http://schemas.microsoft.com/office/powerpoint/2010/main" val="387502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3" y="-335902"/>
            <a:ext cx="10375902" cy="932313"/>
          </a:xfrm>
        </p:spPr>
        <p:txBody>
          <a:bodyPr/>
          <a:lstStyle/>
          <a:p>
            <a:r>
              <a:rPr lang="en-US" dirty="0"/>
              <a:t>Results after TEC etch</a:t>
            </a:r>
          </a:p>
        </p:txBody>
      </p:sp>
      <p:sp>
        <p:nvSpPr>
          <p:cNvPr id="4" name="Date Placeholder 3"/>
          <p:cNvSpPr>
            <a:spLocks noGrp="1"/>
          </p:cNvSpPr>
          <p:nvPr>
            <p:ph type="dt" sz="half" idx="2"/>
          </p:nvPr>
        </p:nvSpPr>
        <p:spPr/>
        <p:txBody>
          <a:bodyPr/>
          <a:lstStyle/>
          <a:p>
            <a:fld id="{DD0B5AFB-117C-46EA-B643-5FA810A8A3CB}" type="datetime4">
              <a:rPr lang="en-US" smtClean="0"/>
              <a:pPr/>
              <a:t>June 26,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rotWithShape="1">
          <a:blip r:embed="rId2"/>
          <a:srcRect t="27509" b="-2065"/>
          <a:stretch/>
        </p:blipFill>
        <p:spPr>
          <a:xfrm>
            <a:off x="472121" y="658614"/>
            <a:ext cx="3209925" cy="2620444"/>
          </a:xfrm>
          <a:prstGeom prst="rect">
            <a:avLst/>
          </a:prstGeom>
        </p:spPr>
      </p:pic>
      <p:pic>
        <p:nvPicPr>
          <p:cNvPr id="9" name="Picture 8"/>
          <p:cNvPicPr>
            <a:picLocks noChangeAspect="1"/>
          </p:cNvPicPr>
          <p:nvPr/>
        </p:nvPicPr>
        <p:blipFill>
          <a:blip r:embed="rId3"/>
          <a:stretch>
            <a:fillRect/>
          </a:stretch>
        </p:blipFill>
        <p:spPr>
          <a:xfrm>
            <a:off x="218091" y="3439022"/>
            <a:ext cx="3463956" cy="2457450"/>
          </a:xfrm>
          <a:prstGeom prst="rect">
            <a:avLst/>
          </a:prstGeom>
        </p:spPr>
      </p:pic>
      <p:pic>
        <p:nvPicPr>
          <p:cNvPr id="10" name="Picture 9"/>
          <p:cNvPicPr>
            <a:picLocks noChangeAspect="1"/>
          </p:cNvPicPr>
          <p:nvPr/>
        </p:nvPicPr>
        <p:blipFill>
          <a:blip r:embed="rId4"/>
          <a:stretch>
            <a:fillRect/>
          </a:stretch>
        </p:blipFill>
        <p:spPr>
          <a:xfrm>
            <a:off x="8355363" y="709672"/>
            <a:ext cx="3380903" cy="2518327"/>
          </a:xfrm>
          <a:prstGeom prst="rect">
            <a:avLst/>
          </a:prstGeom>
        </p:spPr>
      </p:pic>
      <p:pic>
        <p:nvPicPr>
          <p:cNvPr id="11" name="Picture 10"/>
          <p:cNvPicPr>
            <a:picLocks noChangeAspect="1"/>
          </p:cNvPicPr>
          <p:nvPr/>
        </p:nvPicPr>
        <p:blipFill>
          <a:blip r:embed="rId5"/>
          <a:stretch>
            <a:fillRect/>
          </a:stretch>
        </p:blipFill>
        <p:spPr>
          <a:xfrm>
            <a:off x="8738320" y="3581897"/>
            <a:ext cx="2997946" cy="2171700"/>
          </a:xfrm>
          <a:prstGeom prst="rect">
            <a:avLst/>
          </a:prstGeom>
        </p:spPr>
      </p:pic>
      <p:pic>
        <p:nvPicPr>
          <p:cNvPr id="12" name="Picture 11"/>
          <p:cNvPicPr>
            <a:picLocks noChangeAspect="1"/>
          </p:cNvPicPr>
          <p:nvPr/>
        </p:nvPicPr>
        <p:blipFill>
          <a:blip r:embed="rId6"/>
          <a:stretch>
            <a:fillRect/>
          </a:stretch>
        </p:blipFill>
        <p:spPr>
          <a:xfrm>
            <a:off x="4636133" y="211142"/>
            <a:ext cx="2732803" cy="2483814"/>
          </a:xfrm>
          <a:prstGeom prst="rect">
            <a:avLst/>
          </a:prstGeom>
        </p:spPr>
      </p:pic>
      <p:pic>
        <p:nvPicPr>
          <p:cNvPr id="13" name="Picture 12"/>
          <p:cNvPicPr>
            <a:picLocks noChangeAspect="1"/>
          </p:cNvPicPr>
          <p:nvPr/>
        </p:nvPicPr>
        <p:blipFill>
          <a:blip r:embed="rId7"/>
          <a:stretch>
            <a:fillRect/>
          </a:stretch>
        </p:blipFill>
        <p:spPr>
          <a:xfrm>
            <a:off x="4529661" y="2723899"/>
            <a:ext cx="2945749" cy="2637697"/>
          </a:xfrm>
          <a:prstGeom prst="rect">
            <a:avLst/>
          </a:prstGeom>
        </p:spPr>
      </p:pic>
      <p:sp>
        <p:nvSpPr>
          <p:cNvPr id="14" name="TextBox 13"/>
          <p:cNvSpPr txBox="1"/>
          <p:nvPr/>
        </p:nvSpPr>
        <p:spPr>
          <a:xfrm>
            <a:off x="3682046" y="5390539"/>
            <a:ext cx="5056274"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On 20% W also skipping the </a:t>
            </a:r>
            <a:r>
              <a:rPr lang="en-US" dirty="0" err="1">
                <a:latin typeface="Segoe UI" panose="020B0502040204020203" pitchFamily="34" charset="0"/>
                <a:cs typeface="Segoe UI" panose="020B0502040204020203" pitchFamily="34" charset="0"/>
              </a:rPr>
              <a:t>Wlam</a:t>
            </a:r>
            <a:r>
              <a:rPr lang="en-US" dirty="0">
                <a:latin typeface="Segoe UI" panose="020B0502040204020203" pitchFamily="34" charset="0"/>
                <a:cs typeface="Segoe UI" panose="020B0502040204020203" pitchFamily="34" charset="0"/>
              </a:rPr>
              <a:t> etch we always have a lateral OR of the lamina</a:t>
            </a:r>
          </a:p>
          <a:p>
            <a:r>
              <a:rPr lang="en-US" dirty="0" err="1">
                <a:latin typeface="Segoe UI" panose="020B0502040204020203" pitchFamily="34" charset="0"/>
                <a:cs typeface="Segoe UI" panose="020B0502040204020203" pitchFamily="34" charset="0"/>
              </a:rPr>
              <a:t>EoT</a:t>
            </a:r>
            <a:r>
              <a:rPr lang="en-US" dirty="0">
                <a:latin typeface="Segoe UI" panose="020B0502040204020203" pitchFamily="34" charset="0"/>
                <a:cs typeface="Segoe UI" panose="020B0502040204020203" pitchFamily="34" charset="0"/>
              </a:rPr>
              <a:t> areas are clear</a:t>
            </a:r>
          </a:p>
        </p:txBody>
      </p:sp>
      <p:sp>
        <p:nvSpPr>
          <p:cNvPr id="15" name="TextBox 14"/>
          <p:cNvSpPr txBox="1"/>
          <p:nvPr/>
        </p:nvSpPr>
        <p:spPr>
          <a:xfrm>
            <a:off x="749889" y="878424"/>
            <a:ext cx="1069524" cy="369332"/>
          </a:xfrm>
          <a:prstGeom prst="rect">
            <a:avLst/>
          </a:prstGeom>
          <a:noFill/>
        </p:spPr>
        <p:txBody>
          <a:bodyPr wrap="square" rtlCol="0">
            <a:spAutoFit/>
          </a:bodyPr>
          <a:lstStyle/>
          <a:p>
            <a:r>
              <a:rPr lang="en-US" dirty="0">
                <a:solidFill>
                  <a:schemeClr val="bg1"/>
                </a:solidFill>
                <a:latin typeface="Segoe UI" panose="020B0502040204020203" pitchFamily="34" charset="0"/>
                <a:cs typeface="Segoe UI" panose="020B0502040204020203" pitchFamily="34" charset="0"/>
              </a:rPr>
              <a:t>POR TEC</a:t>
            </a:r>
          </a:p>
        </p:txBody>
      </p:sp>
      <p:sp>
        <p:nvSpPr>
          <p:cNvPr id="16" name="TextBox 15"/>
          <p:cNvSpPr txBox="1"/>
          <p:nvPr/>
        </p:nvSpPr>
        <p:spPr>
          <a:xfrm>
            <a:off x="8546342" y="815501"/>
            <a:ext cx="1633355" cy="369332"/>
          </a:xfrm>
          <a:prstGeom prst="rect">
            <a:avLst/>
          </a:prstGeom>
          <a:noFill/>
        </p:spPr>
        <p:txBody>
          <a:bodyPr wrap="square" rtlCol="0">
            <a:spAutoFit/>
          </a:bodyPr>
          <a:lstStyle/>
          <a:p>
            <a:r>
              <a:rPr lang="en-US" dirty="0">
                <a:solidFill>
                  <a:schemeClr val="bg1"/>
                </a:solidFill>
                <a:latin typeface="Segoe UI" panose="020B0502040204020203" pitchFamily="34" charset="0"/>
                <a:cs typeface="Segoe UI" panose="020B0502040204020203" pitchFamily="34" charset="0"/>
              </a:rPr>
              <a:t>Extended TEC</a:t>
            </a:r>
          </a:p>
        </p:txBody>
      </p:sp>
    </p:spTree>
    <p:extLst>
      <p:ext uri="{BB962C8B-B14F-4D97-AF65-F5344CB8AC3E}">
        <p14:creationId xmlns:p14="http://schemas.microsoft.com/office/powerpoint/2010/main" val="307116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cut after FP etch after </a:t>
            </a:r>
          </a:p>
        </p:txBody>
      </p:sp>
      <p:sp>
        <p:nvSpPr>
          <p:cNvPr id="4" name="Date Placeholder 3"/>
          <p:cNvSpPr>
            <a:spLocks noGrp="1"/>
          </p:cNvSpPr>
          <p:nvPr>
            <p:ph type="dt" sz="half" idx="2"/>
          </p:nvPr>
        </p:nvSpPr>
        <p:spPr/>
        <p:txBody>
          <a:bodyPr/>
          <a:lstStyle/>
          <a:p>
            <a:fld id="{DD0B5AFB-117C-46EA-B643-5FA810A8A3CB}" type="datetime4">
              <a:rPr lang="en-US" smtClean="0"/>
              <a:pPr/>
              <a:t>June 26,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402010" y="1528922"/>
            <a:ext cx="11265748" cy="2348353"/>
          </a:xfrm>
          <a:prstGeom prst="rect">
            <a:avLst/>
          </a:prstGeom>
        </p:spPr>
      </p:pic>
    </p:spTree>
    <p:extLst>
      <p:ext uri="{BB962C8B-B14F-4D97-AF65-F5344CB8AC3E}">
        <p14:creationId xmlns:p14="http://schemas.microsoft.com/office/powerpoint/2010/main" val="153046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3" y="-466156"/>
            <a:ext cx="10375902" cy="932313"/>
          </a:xfrm>
        </p:spPr>
        <p:txBody>
          <a:bodyPr/>
          <a:lstStyle/>
          <a:p>
            <a:r>
              <a:rPr lang="en-US" dirty="0"/>
              <a:t>Images</a:t>
            </a:r>
          </a:p>
        </p:txBody>
      </p:sp>
      <p:sp>
        <p:nvSpPr>
          <p:cNvPr id="4" name="Date Placeholder 3"/>
          <p:cNvSpPr>
            <a:spLocks noGrp="1"/>
          </p:cNvSpPr>
          <p:nvPr>
            <p:ph type="dt" sz="half" idx="2"/>
          </p:nvPr>
        </p:nvSpPr>
        <p:spPr/>
        <p:txBody>
          <a:bodyPr/>
          <a:lstStyle/>
          <a:p>
            <a:fld id="{DD0B5AFB-117C-46EA-B643-5FA810A8A3CB}" type="datetime4">
              <a:rPr lang="en-US" smtClean="0"/>
              <a:pPr/>
              <a:t>June 26,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grpSp>
        <p:nvGrpSpPr>
          <p:cNvPr id="19" name="Group 18"/>
          <p:cNvGrpSpPr/>
          <p:nvPr/>
        </p:nvGrpSpPr>
        <p:grpSpPr>
          <a:xfrm>
            <a:off x="1492062" y="388641"/>
            <a:ext cx="8478455" cy="3166425"/>
            <a:chOff x="148433" y="1295655"/>
            <a:chExt cx="8478455" cy="3166425"/>
          </a:xfrm>
        </p:grpSpPr>
        <p:pic>
          <p:nvPicPr>
            <p:cNvPr id="9" name="Picture 8"/>
            <p:cNvPicPr>
              <a:picLocks noChangeAspect="1"/>
            </p:cNvPicPr>
            <p:nvPr/>
          </p:nvPicPr>
          <p:blipFill rotWithShape="1">
            <a:blip r:embed="rId2"/>
            <a:srcRect b="5007"/>
            <a:stretch/>
          </p:blipFill>
          <p:spPr>
            <a:xfrm>
              <a:off x="148433" y="1314317"/>
              <a:ext cx="2880681" cy="3147763"/>
            </a:xfrm>
            <a:prstGeom prst="rect">
              <a:avLst/>
            </a:prstGeom>
          </p:spPr>
        </p:pic>
        <p:sp>
          <p:nvSpPr>
            <p:cNvPr id="10" name="TextBox 9"/>
            <p:cNvSpPr txBox="1"/>
            <p:nvPr/>
          </p:nvSpPr>
          <p:spPr>
            <a:xfrm>
              <a:off x="474212" y="1500929"/>
              <a:ext cx="142218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POR 2nm W</a:t>
              </a:r>
            </a:p>
          </p:txBody>
        </p:sp>
        <p:pic>
          <p:nvPicPr>
            <p:cNvPr id="11" name="Picture 10"/>
            <p:cNvPicPr>
              <a:picLocks noChangeAspect="1"/>
            </p:cNvPicPr>
            <p:nvPr/>
          </p:nvPicPr>
          <p:blipFill>
            <a:blip r:embed="rId3"/>
            <a:stretch>
              <a:fillRect/>
            </a:stretch>
          </p:blipFill>
          <p:spPr>
            <a:xfrm>
              <a:off x="3029114" y="1370303"/>
              <a:ext cx="2798887" cy="3024418"/>
            </a:xfrm>
            <a:prstGeom prst="rect">
              <a:avLst/>
            </a:prstGeom>
          </p:spPr>
        </p:pic>
        <p:sp>
          <p:nvSpPr>
            <p:cNvPr id="12" name="TextBox 11"/>
            <p:cNvSpPr txBox="1"/>
            <p:nvPr/>
          </p:nvSpPr>
          <p:spPr>
            <a:xfrm>
              <a:off x="3213951" y="1578685"/>
              <a:ext cx="132440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WC 10% W</a:t>
              </a:r>
            </a:p>
          </p:txBody>
        </p:sp>
        <p:pic>
          <p:nvPicPr>
            <p:cNvPr id="13" name="Picture 12"/>
            <p:cNvPicPr>
              <a:picLocks noChangeAspect="1"/>
            </p:cNvPicPr>
            <p:nvPr/>
          </p:nvPicPr>
          <p:blipFill rotWithShape="1">
            <a:blip r:embed="rId4"/>
            <a:srcRect b="5135"/>
            <a:stretch/>
          </p:blipFill>
          <p:spPr>
            <a:xfrm>
              <a:off x="5828001" y="1295655"/>
              <a:ext cx="2798887" cy="3099066"/>
            </a:xfrm>
            <a:prstGeom prst="rect">
              <a:avLst/>
            </a:prstGeom>
          </p:spPr>
        </p:pic>
        <p:sp>
          <p:nvSpPr>
            <p:cNvPr id="14" name="TextBox 13"/>
            <p:cNvSpPr txBox="1"/>
            <p:nvPr/>
          </p:nvSpPr>
          <p:spPr>
            <a:xfrm>
              <a:off x="6128212" y="1500929"/>
              <a:ext cx="132440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WC 20% W</a:t>
              </a:r>
            </a:p>
          </p:txBody>
        </p:sp>
      </p:grpSp>
      <p:pic>
        <p:nvPicPr>
          <p:cNvPr id="15" name="Picture 14"/>
          <p:cNvPicPr>
            <a:picLocks noChangeAspect="1"/>
          </p:cNvPicPr>
          <p:nvPr/>
        </p:nvPicPr>
        <p:blipFill>
          <a:blip r:embed="rId5"/>
          <a:stretch>
            <a:fillRect/>
          </a:stretch>
        </p:blipFill>
        <p:spPr>
          <a:xfrm>
            <a:off x="3966925" y="3478276"/>
            <a:ext cx="2798887" cy="3218293"/>
          </a:xfrm>
          <a:prstGeom prst="rect">
            <a:avLst/>
          </a:prstGeom>
        </p:spPr>
      </p:pic>
      <p:sp>
        <p:nvSpPr>
          <p:cNvPr id="16" name="TextBox 15"/>
          <p:cNvSpPr txBox="1"/>
          <p:nvPr/>
        </p:nvSpPr>
        <p:spPr>
          <a:xfrm>
            <a:off x="4618536" y="3675795"/>
            <a:ext cx="132440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WC 50% W</a:t>
            </a:r>
          </a:p>
        </p:txBody>
      </p:sp>
      <p:pic>
        <p:nvPicPr>
          <p:cNvPr id="17" name="Picture 16"/>
          <p:cNvPicPr>
            <a:picLocks noChangeAspect="1"/>
          </p:cNvPicPr>
          <p:nvPr/>
        </p:nvPicPr>
        <p:blipFill>
          <a:blip r:embed="rId6"/>
          <a:stretch>
            <a:fillRect/>
          </a:stretch>
        </p:blipFill>
        <p:spPr>
          <a:xfrm>
            <a:off x="6765812" y="3509504"/>
            <a:ext cx="2864935" cy="3155836"/>
          </a:xfrm>
          <a:prstGeom prst="rect">
            <a:avLst/>
          </a:prstGeom>
        </p:spPr>
      </p:pic>
      <p:sp>
        <p:nvSpPr>
          <p:cNvPr id="18" name="TextBox 17"/>
          <p:cNvSpPr txBox="1"/>
          <p:nvPr/>
        </p:nvSpPr>
        <p:spPr>
          <a:xfrm>
            <a:off x="7496740" y="3675795"/>
            <a:ext cx="132440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WC 80% W</a:t>
            </a:r>
          </a:p>
        </p:txBody>
      </p:sp>
      <p:sp>
        <p:nvSpPr>
          <p:cNvPr id="20" name="Oval 19"/>
          <p:cNvSpPr/>
          <p:nvPr/>
        </p:nvSpPr>
        <p:spPr>
          <a:xfrm>
            <a:off x="4618537" y="1357771"/>
            <a:ext cx="214862" cy="750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2" name="TextBox 21"/>
          <p:cNvSpPr txBox="1"/>
          <p:nvPr/>
        </p:nvSpPr>
        <p:spPr>
          <a:xfrm>
            <a:off x="706282" y="4327578"/>
            <a:ext cx="2680188" cy="1477328"/>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On lowest W splits lamina</a:t>
            </a:r>
          </a:p>
          <a:p>
            <a:r>
              <a:rPr lang="en-US" dirty="0">
                <a:latin typeface="Segoe UI" panose="020B0502040204020203" pitchFamily="34" charset="0"/>
                <a:cs typeface="Segoe UI" panose="020B0502040204020203" pitchFamily="34" charset="0"/>
              </a:rPr>
              <a:t>Is not able to protect the PM from</a:t>
            </a:r>
          </a:p>
          <a:p>
            <a:r>
              <a:rPr lang="en-US" dirty="0">
                <a:latin typeface="Segoe UI" panose="020B0502040204020203" pitchFamily="34" charset="0"/>
                <a:cs typeface="Segoe UI" panose="020B0502040204020203" pitchFamily="34" charset="0"/>
              </a:rPr>
              <a:t>Lateral OE</a:t>
            </a:r>
          </a:p>
        </p:txBody>
      </p:sp>
    </p:spTree>
    <p:extLst>
      <p:ext uri="{BB962C8B-B14F-4D97-AF65-F5344CB8AC3E}">
        <p14:creationId xmlns:p14="http://schemas.microsoft.com/office/powerpoint/2010/main" val="417898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3" y="-214604"/>
            <a:ext cx="10375902" cy="932313"/>
          </a:xfrm>
        </p:spPr>
        <p:txBody>
          <a:bodyPr/>
          <a:lstStyle/>
          <a:p>
            <a:r>
              <a:rPr lang="en-US" dirty="0"/>
              <a:t>Manual measurements at </a:t>
            </a:r>
            <a:r>
              <a:rPr lang="en-US" dirty="0" err="1"/>
              <a:t>CoW</a:t>
            </a:r>
            <a:endParaRPr lang="en-US" dirty="0"/>
          </a:p>
        </p:txBody>
      </p:sp>
      <p:sp>
        <p:nvSpPr>
          <p:cNvPr id="4" name="Date Placeholder 3"/>
          <p:cNvSpPr>
            <a:spLocks noGrp="1"/>
          </p:cNvSpPr>
          <p:nvPr>
            <p:ph type="dt" sz="half" idx="2"/>
          </p:nvPr>
        </p:nvSpPr>
        <p:spPr/>
        <p:txBody>
          <a:bodyPr/>
          <a:lstStyle/>
          <a:p>
            <a:fld id="{DD0B5AFB-117C-46EA-B643-5FA810A8A3CB}" type="datetime4">
              <a:rPr lang="en-US" smtClean="0"/>
              <a:pPr/>
              <a:t>June 26, 2017</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217527" y="828190"/>
            <a:ext cx="3831959" cy="2642798"/>
          </a:xfrm>
          <a:prstGeom prst="rect">
            <a:avLst/>
          </a:prstGeom>
        </p:spPr>
      </p:pic>
      <p:pic>
        <p:nvPicPr>
          <p:cNvPr id="9" name="Picture 8"/>
          <p:cNvPicPr>
            <a:picLocks noChangeAspect="1"/>
          </p:cNvPicPr>
          <p:nvPr/>
        </p:nvPicPr>
        <p:blipFill>
          <a:blip r:embed="rId3"/>
          <a:stretch>
            <a:fillRect/>
          </a:stretch>
        </p:blipFill>
        <p:spPr>
          <a:xfrm>
            <a:off x="4187792" y="828190"/>
            <a:ext cx="3922995" cy="2642798"/>
          </a:xfrm>
          <a:prstGeom prst="rect">
            <a:avLst/>
          </a:prstGeom>
        </p:spPr>
      </p:pic>
      <p:pic>
        <p:nvPicPr>
          <p:cNvPr id="10" name="Picture 9"/>
          <p:cNvPicPr>
            <a:picLocks noChangeAspect="1"/>
          </p:cNvPicPr>
          <p:nvPr/>
        </p:nvPicPr>
        <p:blipFill>
          <a:blip r:embed="rId4"/>
          <a:stretch>
            <a:fillRect/>
          </a:stretch>
        </p:blipFill>
        <p:spPr>
          <a:xfrm>
            <a:off x="8341568" y="880542"/>
            <a:ext cx="3495869" cy="2538094"/>
          </a:xfrm>
          <a:prstGeom prst="rect">
            <a:avLst/>
          </a:prstGeom>
        </p:spPr>
      </p:pic>
      <p:pic>
        <p:nvPicPr>
          <p:cNvPr id="11" name="Picture 10"/>
          <p:cNvPicPr>
            <a:picLocks noChangeAspect="1"/>
          </p:cNvPicPr>
          <p:nvPr/>
        </p:nvPicPr>
        <p:blipFill>
          <a:blip r:embed="rId5"/>
          <a:stretch>
            <a:fillRect/>
          </a:stretch>
        </p:blipFill>
        <p:spPr>
          <a:xfrm>
            <a:off x="217527" y="3601096"/>
            <a:ext cx="3831959" cy="2867025"/>
          </a:xfrm>
          <a:prstGeom prst="rect">
            <a:avLst/>
          </a:prstGeom>
        </p:spPr>
      </p:pic>
      <p:pic>
        <p:nvPicPr>
          <p:cNvPr id="12" name="Picture 11"/>
          <p:cNvPicPr>
            <a:picLocks noChangeAspect="1"/>
          </p:cNvPicPr>
          <p:nvPr/>
        </p:nvPicPr>
        <p:blipFill>
          <a:blip r:embed="rId6"/>
          <a:stretch>
            <a:fillRect/>
          </a:stretch>
        </p:blipFill>
        <p:spPr>
          <a:xfrm>
            <a:off x="4187792" y="3601096"/>
            <a:ext cx="3845865" cy="2886075"/>
          </a:xfrm>
          <a:prstGeom prst="rect">
            <a:avLst/>
          </a:prstGeom>
        </p:spPr>
      </p:pic>
      <p:sp>
        <p:nvSpPr>
          <p:cNvPr id="13" name="TextBox 12"/>
          <p:cNvSpPr txBox="1"/>
          <p:nvPr/>
        </p:nvSpPr>
        <p:spPr>
          <a:xfrm>
            <a:off x="8109920" y="3893378"/>
            <a:ext cx="4082080" cy="1323439"/>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10% W has too narrow PM min out coming</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20% is marginal</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50/80W splits are aligned with POR stack</a:t>
            </a:r>
          </a:p>
        </p:txBody>
      </p:sp>
      <p:sp>
        <p:nvSpPr>
          <p:cNvPr id="14" name="Oval 13"/>
          <p:cNvSpPr/>
          <p:nvPr/>
        </p:nvSpPr>
        <p:spPr>
          <a:xfrm>
            <a:off x="9060024" y="2177249"/>
            <a:ext cx="742333" cy="957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5" name="Oval 14"/>
          <p:cNvSpPr/>
          <p:nvPr/>
        </p:nvSpPr>
        <p:spPr>
          <a:xfrm>
            <a:off x="1058365" y="4738313"/>
            <a:ext cx="742333" cy="957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82454699"/>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C19157EAA59541A312DF3709770A68" ma:contentTypeVersion="0" ma:contentTypeDescription="Create a new document." ma:contentTypeScope="" ma:versionID="f62aaf964ec2ad99f0fc33f7083bc71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5E658C-BF88-4142-AAE2-1C3D27901235}"/>
</file>

<file path=customXml/itemProps2.xml><?xml version="1.0" encoding="utf-8"?>
<ds:datastoreItem xmlns:ds="http://schemas.openxmlformats.org/officeDocument/2006/customXml" ds:itemID="{3ACE1AA0-44A7-4E7C-A901-DBF61A4160C4}"/>
</file>

<file path=customXml/itemProps3.xml><?xml version="1.0" encoding="utf-8"?>
<ds:datastoreItem xmlns:ds="http://schemas.openxmlformats.org/officeDocument/2006/customXml" ds:itemID="{3BBEAC30-3311-4195-8DF2-8ECC7A760094}"/>
</file>

<file path=docProps/app.xml><?xml version="1.0" encoding="utf-8"?>
<Properties xmlns="http://schemas.openxmlformats.org/officeDocument/2006/extended-properties" xmlns:vt="http://schemas.openxmlformats.org/officeDocument/2006/docPropsVTypes">
  <Template>blank</Template>
  <TotalTime>0</TotalTime>
  <Words>359</Words>
  <Application>Microsoft Office PowerPoint</Application>
  <PresentationFormat>Widescreen</PresentationFormat>
  <Paragraphs>80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vt:lpstr>
      <vt:lpstr>Segoe UI Semibold</vt:lpstr>
      <vt:lpstr>Wingdings</vt:lpstr>
      <vt:lpstr>Micron Nov-2015</vt:lpstr>
      <vt:lpstr>WC top lamina</vt:lpstr>
      <vt:lpstr>PowerPoint Presentation</vt:lpstr>
      <vt:lpstr>Images</vt:lpstr>
      <vt:lpstr>Measurements</vt:lpstr>
      <vt:lpstr>Follow-up for lowest W content alloys</vt:lpstr>
      <vt:lpstr>Results after TEC etch</vt:lpstr>
      <vt:lpstr>Complete cut after FP etch after </vt:lpstr>
      <vt:lpstr>Images</vt:lpstr>
      <vt:lpstr>Manual measurements at CoW</vt:lpstr>
      <vt:lpstr>Follow-up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2017-06-02T14:45:34Z</dcterms:created>
  <dcterms:modified xsi:type="dcterms:W3CDTF">2017-06-27T19:52:58Z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0x01010058C19157EAA59541A312DF3709770A68</vt:lpwstr>
  </property>
</Properties>
</file>