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14"/>
  </p:notesMasterIdLst>
  <p:sldIdLst>
    <p:sldId id="308" r:id="rId5"/>
    <p:sldId id="310" r:id="rId6"/>
    <p:sldId id="316" r:id="rId7"/>
    <p:sldId id="315" r:id="rId8"/>
    <p:sldId id="313" r:id="rId9"/>
    <p:sldId id="317" r:id="rId10"/>
    <p:sldId id="290" r:id="rId11"/>
    <p:sldId id="309" r:id="rId12"/>
    <p:sldId id="31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3" autoAdjust="0"/>
    <p:restoredTop sz="94681" autoAdjust="0"/>
  </p:normalViewPr>
  <p:slideViewPr>
    <p:cSldViewPr snapToGrid="0">
      <p:cViewPr varScale="1">
        <p:scale>
          <a:sx n="79" d="100"/>
          <a:sy n="79" d="100"/>
        </p:scale>
        <p:origin x="930" y="78"/>
      </p:cViewPr>
      <p:guideLst>
        <p:guide orient="horz" pos="1176"/>
        <p:guide pos="456"/>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6/28/2017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6945F-3A48-4FE0-BD67-6AD67E1BF254}" type="slidenum">
              <a:rPr lang="en-US" smtClean="0"/>
              <a:t>7</a:t>
            </a:fld>
            <a:endParaRPr lang="en-US"/>
          </a:p>
        </p:txBody>
      </p:sp>
    </p:spTree>
    <p:extLst>
      <p:ext uri="{BB962C8B-B14F-4D97-AF65-F5344CB8AC3E}">
        <p14:creationId xmlns:p14="http://schemas.microsoft.com/office/powerpoint/2010/main" val="8227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8</a:t>
            </a:fld>
            <a:endParaRPr lang="en-US"/>
          </a:p>
        </p:txBody>
      </p:sp>
    </p:spTree>
    <p:extLst>
      <p:ext uri="{BB962C8B-B14F-4D97-AF65-F5344CB8AC3E}">
        <p14:creationId xmlns:p14="http://schemas.microsoft.com/office/powerpoint/2010/main" val="404662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179" y="721257"/>
            <a:ext cx="6002186" cy="1734724"/>
          </a:xfrm>
        </p:spPr>
        <p:txBody>
          <a:bodyPr>
            <a:normAutofit/>
          </a:bodyPr>
          <a:lstStyle>
            <a:lvl1pPr algn="l">
              <a:defRPr lang="en-US" sz="44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722179" y="2889332"/>
            <a:ext cx="6002186"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722179" y="3651337"/>
            <a:ext cx="6002186"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727761" y="5847492"/>
            <a:ext cx="4323282" cy="646331"/>
          </a:xfrm>
          <a:prstGeom prst="rect">
            <a:avLst/>
          </a:prstGeom>
          <a:noFill/>
        </p:spPr>
        <p:txBody>
          <a:bodyPr wrap="square" lIns="0" tIns="0" rIns="0" bIns="0" rtlCol="0" anchor="b" anchorCtr="0">
            <a:spAutoFit/>
          </a:bodyPr>
          <a:lstStyle/>
          <a:p>
            <a:pPr marL="0" algn="l" defTabSz="1219080" rtl="0" eaLnBrk="1" latinLnBrk="0" hangingPunct="1"/>
            <a:r>
              <a:rPr lang="en-US" sz="700" kern="1200" dirty="0">
                <a:solidFill>
                  <a:schemeClr val="bg1"/>
                </a:solidFill>
                <a:latin typeface="Segoe UI" panose="020B0502040204020203" pitchFamily="34" charset="0"/>
                <a:ea typeface="+mn-ea"/>
                <a:cs typeface="Segoe UI" panose="020B0502040204020203" pitchFamily="34" charset="0"/>
              </a:rPr>
              <a:t>©2015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19" name="Group 5"/>
          <p:cNvGrpSpPr>
            <a:grpSpLocks noChangeAspect="1"/>
          </p:cNvGrpSpPr>
          <p:nvPr userDrawn="1"/>
        </p:nvGrpSpPr>
        <p:grpSpPr bwMode="auto">
          <a:xfrm>
            <a:off x="727759" y="2642062"/>
            <a:ext cx="8461376"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565329" y="6119336"/>
            <a:ext cx="1388375"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9439093" y="5853279"/>
            <a:ext cx="20574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28, 2017</a:t>
            </a:fld>
            <a:endParaRPr dirty="0"/>
          </a:p>
        </p:txBody>
      </p:sp>
      <p:sp>
        <p:nvSpPr>
          <p:cNvPr id="24" name="Slide Number Placeholder 5"/>
          <p:cNvSpPr>
            <a:spLocks noGrp="1"/>
          </p:cNvSpPr>
          <p:nvPr>
            <p:ph type="sldNum" sz="quarter" idx="4"/>
          </p:nvPr>
        </p:nvSpPr>
        <p:spPr>
          <a:xfrm>
            <a:off x="9439093" y="6629400"/>
            <a:ext cx="20574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9439093" y="6210300"/>
            <a:ext cx="20574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26" name="Group 25"/>
          <p:cNvGrpSpPr/>
          <p:nvPr userDrawn="1"/>
        </p:nvGrpSpPr>
        <p:grpSpPr>
          <a:xfrm>
            <a:off x="5860263" y="5822206"/>
            <a:ext cx="2953059" cy="825070"/>
            <a:chOff x="5930901" y="4179887"/>
            <a:chExt cx="2727324" cy="762001"/>
          </a:xfrm>
          <a:solidFill>
            <a:schemeClr val="bg1"/>
          </a:solidFill>
        </p:grpSpPr>
        <p:sp>
          <p:nvSpPr>
            <p:cNvPr id="27"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8"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9"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0"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1"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4"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6"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7"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886200" y="0"/>
            <a:ext cx="52578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565329" y="5934670"/>
            <a:ext cx="1388375"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565329"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9439093" y="5853279"/>
            <a:ext cx="20574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28, 2017</a:t>
            </a:fld>
            <a:endParaRPr dirty="0"/>
          </a:p>
        </p:txBody>
      </p:sp>
      <p:sp>
        <p:nvSpPr>
          <p:cNvPr id="7" name="Slide Number Placeholder 5"/>
          <p:cNvSpPr>
            <a:spLocks noGrp="1"/>
          </p:cNvSpPr>
          <p:nvPr>
            <p:ph type="sldNum" sz="quarter" idx="4"/>
          </p:nvPr>
        </p:nvSpPr>
        <p:spPr>
          <a:xfrm>
            <a:off x="9439093" y="6629400"/>
            <a:ext cx="20574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9439093" y="6210300"/>
            <a:ext cx="20574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695331" y="2044701"/>
            <a:ext cx="8088457" cy="1773428"/>
          </a:xfrm>
        </p:spPr>
        <p:txBody>
          <a:bodyPr>
            <a:normAutofit/>
          </a:bodyPr>
          <a:lstStyle>
            <a:lvl1pPr>
              <a:defRPr lang="en-US" sz="44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385855" y="4036866"/>
            <a:ext cx="8758238"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7922421" y="6362700"/>
            <a:ext cx="87511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TextBox 23"/>
          <p:cNvSpPr txBox="1"/>
          <p:nvPr userDrawn="1"/>
        </p:nvSpPr>
        <p:spPr>
          <a:xfrm>
            <a:off x="-1226819" y="6673335"/>
            <a:ext cx="1049865"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9439093" y="5853279"/>
            <a:ext cx="20574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28, 2017</a:t>
            </a:fld>
            <a:endParaRPr dirty="0"/>
          </a:p>
        </p:txBody>
      </p:sp>
      <p:sp>
        <p:nvSpPr>
          <p:cNvPr id="22" name="Slide Number Placeholder 5"/>
          <p:cNvSpPr>
            <a:spLocks noGrp="1"/>
          </p:cNvSpPr>
          <p:nvPr>
            <p:ph type="sldNum" sz="quarter" idx="4"/>
          </p:nvPr>
        </p:nvSpPr>
        <p:spPr>
          <a:xfrm>
            <a:off x="9439093" y="6629400"/>
            <a:ext cx="20574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9439093" y="6210300"/>
            <a:ext cx="20574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6" name="Group 45"/>
          <p:cNvGrpSpPr/>
          <p:nvPr userDrawn="1"/>
        </p:nvGrpSpPr>
        <p:grpSpPr>
          <a:xfrm>
            <a:off x="7694141" y="6357118"/>
            <a:ext cx="1119181" cy="312694"/>
            <a:chOff x="5930901" y="4179887"/>
            <a:chExt cx="2727324" cy="762001"/>
          </a:xfrm>
          <a:solidFill>
            <a:schemeClr val="bg1"/>
          </a:solidFill>
        </p:grpSpPr>
        <p:sp>
          <p:nvSpPr>
            <p:cNvPr id="47" name="Freeform 46"/>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47"/>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48"/>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Rectangle 49"/>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1" name="Freeform 50"/>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2" name="Freeform 51"/>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3" name="Freeform 52"/>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4" name="Freeform 53"/>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31" y="2044701"/>
            <a:ext cx="8088457" cy="1773428"/>
          </a:xfrm>
        </p:spPr>
        <p:txBody>
          <a:bodyPr>
            <a:normAutofit/>
          </a:bodyPr>
          <a:lstStyle>
            <a:lvl1pPr>
              <a:defRPr lang="en-US" sz="44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385855" y="4036846"/>
            <a:ext cx="8758238"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7922421" y="6362700"/>
            <a:ext cx="87511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TextBox 19"/>
          <p:cNvSpPr txBox="1"/>
          <p:nvPr userDrawn="1"/>
        </p:nvSpPr>
        <p:spPr>
          <a:xfrm>
            <a:off x="-1226819" y="6673335"/>
            <a:ext cx="1049865"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9439093" y="5853279"/>
            <a:ext cx="20574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28, 2017</a:t>
            </a:fld>
            <a:endParaRPr dirty="0"/>
          </a:p>
        </p:txBody>
      </p:sp>
      <p:sp>
        <p:nvSpPr>
          <p:cNvPr id="21" name="Slide Number Placeholder 5"/>
          <p:cNvSpPr>
            <a:spLocks noGrp="1"/>
          </p:cNvSpPr>
          <p:nvPr>
            <p:ph type="sldNum" sz="quarter" idx="4"/>
          </p:nvPr>
        </p:nvSpPr>
        <p:spPr>
          <a:xfrm>
            <a:off x="9439093" y="6629400"/>
            <a:ext cx="20574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9439093" y="6210300"/>
            <a:ext cx="20574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6" name="Group 45"/>
          <p:cNvGrpSpPr>
            <a:grpSpLocks noChangeAspect="1"/>
          </p:cNvGrpSpPr>
          <p:nvPr userDrawn="1"/>
        </p:nvGrpSpPr>
        <p:grpSpPr>
          <a:xfrm>
            <a:off x="7690104" y="6355080"/>
            <a:ext cx="1112744" cy="310896"/>
            <a:chOff x="5930901" y="4179887"/>
            <a:chExt cx="2727324" cy="762001"/>
          </a:xfrm>
          <a:solidFill>
            <a:schemeClr val="accent1"/>
          </a:solidFill>
        </p:grpSpPr>
        <p:sp>
          <p:nvSpPr>
            <p:cNvPr id="47"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48"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49"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0"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1"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2"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3"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22034825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332760" y="3660990"/>
            <a:ext cx="1722438"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8" name="Group 7"/>
          <p:cNvGrpSpPr>
            <a:grpSpLocks noChangeAspect="1"/>
          </p:cNvGrpSpPr>
          <p:nvPr/>
        </p:nvGrpSpPr>
        <p:grpSpPr bwMode="auto">
          <a:xfrm flipH="1">
            <a:off x="7103552" y="3660959"/>
            <a:ext cx="1722438"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565329" y="6673335"/>
            <a:ext cx="1388376"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565330" y="6"/>
            <a:ext cx="1387927"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9439093" y="5853279"/>
            <a:ext cx="20574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28, 2017</a:t>
            </a:fld>
            <a:endParaRPr dirty="0"/>
          </a:p>
        </p:txBody>
      </p:sp>
      <p:sp>
        <p:nvSpPr>
          <p:cNvPr id="12" name="Slide Number Placeholder 5"/>
          <p:cNvSpPr>
            <a:spLocks noGrp="1"/>
          </p:cNvSpPr>
          <p:nvPr>
            <p:ph type="sldNum" sz="quarter" idx="4"/>
          </p:nvPr>
        </p:nvSpPr>
        <p:spPr>
          <a:xfrm>
            <a:off x="9439093" y="6629400"/>
            <a:ext cx="20574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9439093" y="6210300"/>
            <a:ext cx="20574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25" name="Group 24"/>
          <p:cNvGrpSpPr>
            <a:grpSpLocks noChangeAspect="1"/>
          </p:cNvGrpSpPr>
          <p:nvPr userDrawn="1"/>
        </p:nvGrpSpPr>
        <p:grpSpPr>
          <a:xfrm>
            <a:off x="2002262" y="2768185"/>
            <a:ext cx="5209209" cy="1455429"/>
            <a:chOff x="5930901" y="4179887"/>
            <a:chExt cx="2727324" cy="762001"/>
          </a:xfrm>
          <a:solidFill>
            <a:schemeClr val="accent1"/>
          </a:solidFill>
        </p:grpSpPr>
        <p:sp>
          <p:nvSpPr>
            <p:cNvPr id="26"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2"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3"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332760" y="3660990"/>
            <a:ext cx="1722438"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7103552" y="3660959"/>
            <a:ext cx="1722438"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565329" y="6673335"/>
            <a:ext cx="1388375"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9439093" y="5853279"/>
            <a:ext cx="20574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28, 2017</a:t>
            </a:fld>
            <a:endParaRPr dirty="0"/>
          </a:p>
        </p:txBody>
      </p:sp>
      <p:sp>
        <p:nvSpPr>
          <p:cNvPr id="29" name="Slide Number Placeholder 5"/>
          <p:cNvSpPr>
            <a:spLocks noGrp="1"/>
          </p:cNvSpPr>
          <p:nvPr>
            <p:ph type="sldNum" sz="quarter" idx="4"/>
          </p:nvPr>
        </p:nvSpPr>
        <p:spPr>
          <a:xfrm>
            <a:off x="9439093" y="6629400"/>
            <a:ext cx="20574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9439093" y="6210300"/>
            <a:ext cx="20574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2" name="Group 41"/>
          <p:cNvGrpSpPr/>
          <p:nvPr userDrawn="1"/>
        </p:nvGrpSpPr>
        <p:grpSpPr>
          <a:xfrm>
            <a:off x="2002536" y="2770632"/>
            <a:ext cx="5209209" cy="1455429"/>
            <a:chOff x="5930901" y="4179887"/>
            <a:chExt cx="2727324" cy="762001"/>
          </a:xfrm>
          <a:solidFill>
            <a:schemeClr val="bg1"/>
          </a:solidFill>
        </p:grpSpPr>
        <p:sp>
          <p:nvSpPr>
            <p:cNvPr id="43" name="Freeform 42"/>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43"/>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44"/>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45"/>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46"/>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47"/>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48"/>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49"/>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3856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179" y="721257"/>
            <a:ext cx="5879242" cy="1734724"/>
          </a:xfrm>
        </p:spPr>
        <p:txBody>
          <a:bodyPr>
            <a:normAutofit/>
          </a:bodyPr>
          <a:lstStyle>
            <a:lvl1pPr algn="l">
              <a:defRPr lang="en-US" sz="44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722179" y="2889332"/>
            <a:ext cx="5879242"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722179" y="3651337"/>
            <a:ext cx="5879242"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727759" y="2642062"/>
            <a:ext cx="8461376"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65329" y="6119336"/>
            <a:ext cx="1388375"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727761" y="5839609"/>
            <a:ext cx="4247195" cy="646331"/>
          </a:xfrm>
          <a:prstGeom prst="rect">
            <a:avLst/>
          </a:prstGeom>
          <a:noFill/>
        </p:spPr>
        <p:txBody>
          <a:bodyPr wrap="square" lIns="0" tIns="0" rIns="0" bIns="0" rtlCol="0" anchor="b" anchorCtr="0">
            <a:spAutoFit/>
          </a:bodyPr>
          <a:lstStyle/>
          <a:p>
            <a:pPr marL="0" algn="l" defTabSz="1219080" rtl="0" eaLnBrk="1" latinLnBrk="0" hangingPunct="1"/>
            <a:r>
              <a:rPr lang="en-US" sz="700" kern="1200" dirty="0">
                <a:solidFill>
                  <a:schemeClr val="tx1"/>
                </a:solidFill>
                <a:latin typeface="Segoe UI" panose="020B0502040204020203" pitchFamily="34" charset="0"/>
                <a:ea typeface="+mn-ea"/>
                <a:cs typeface="Segoe UI" panose="020B0502040204020203" pitchFamily="34" charset="0"/>
              </a:rPr>
              <a:t>©2015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sp>
        <p:nvSpPr>
          <p:cNvPr id="37"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9439093" y="5853279"/>
            <a:ext cx="20574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28, 2017</a:t>
            </a:fld>
            <a:endParaRPr dirty="0"/>
          </a:p>
        </p:txBody>
      </p:sp>
      <p:sp>
        <p:nvSpPr>
          <p:cNvPr id="35" name="Slide Number Placeholder 5"/>
          <p:cNvSpPr>
            <a:spLocks noGrp="1"/>
          </p:cNvSpPr>
          <p:nvPr>
            <p:ph type="sldNum" sz="quarter" idx="4"/>
          </p:nvPr>
        </p:nvSpPr>
        <p:spPr>
          <a:xfrm>
            <a:off x="9439093" y="6629400"/>
            <a:ext cx="20574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9439093" y="6210300"/>
            <a:ext cx="20574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7" name="Group 46"/>
          <p:cNvGrpSpPr>
            <a:grpSpLocks noChangeAspect="1"/>
          </p:cNvGrpSpPr>
          <p:nvPr userDrawn="1"/>
        </p:nvGrpSpPr>
        <p:grpSpPr>
          <a:xfrm>
            <a:off x="5861304" y="5824728"/>
            <a:ext cx="2970627" cy="829979"/>
            <a:chOff x="5930901" y="4179887"/>
            <a:chExt cx="2727324" cy="762001"/>
          </a:xfrm>
          <a:solidFill>
            <a:schemeClr val="accent1"/>
          </a:solidFill>
        </p:grpSpPr>
        <p:sp>
          <p:nvSpPr>
            <p:cNvPr id="48"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49"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0"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1"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2"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3"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4"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5"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3989121533"/>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036" y="0"/>
            <a:ext cx="7781927"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686479" y="1600205"/>
            <a:ext cx="7781928" cy="4418635"/>
          </a:xfrm>
        </p:spPr>
        <p:txBody>
          <a:bodyPr>
            <a:noAutofit/>
          </a:bodyPr>
          <a:lstStyle>
            <a:lvl1pPr marL="228594" indent="-228594">
              <a:spcBef>
                <a:spcPts val="1600"/>
              </a:spcBef>
              <a:spcAft>
                <a:spcPts val="800"/>
              </a:spcAft>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Date Placeholder 3"/>
          <p:cNvSpPr>
            <a:spLocks noGrp="1"/>
          </p:cNvSpPr>
          <p:nvPr>
            <p:ph type="dt" sz="half" idx="2"/>
          </p:nvPr>
        </p:nvSpPr>
        <p:spPr>
          <a:xfrm>
            <a:off x="4340353" y="6403791"/>
            <a:ext cx="1395983"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June 28, 2017</a:t>
            </a:fld>
            <a:endParaRPr dirty="0"/>
          </a:p>
        </p:txBody>
      </p:sp>
      <p:sp>
        <p:nvSpPr>
          <p:cNvPr id="16" name="Slide Number Placeholder 5"/>
          <p:cNvSpPr>
            <a:spLocks noGrp="1"/>
          </p:cNvSpPr>
          <p:nvPr>
            <p:ph type="sldNum" sz="quarter" idx="4"/>
          </p:nvPr>
        </p:nvSpPr>
        <p:spPr>
          <a:xfrm>
            <a:off x="683238" y="6411411"/>
            <a:ext cx="20574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2946083" y="6403791"/>
            <a:ext cx="139427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565329" y="5565341"/>
            <a:ext cx="1388375"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481" y="1"/>
            <a:ext cx="7781927"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686479" y="1862940"/>
            <a:ext cx="7781928" cy="4155899"/>
          </a:xfrm>
        </p:spPr>
        <p:txBody>
          <a:bodyPr>
            <a:noAutofit/>
          </a:bodyPr>
          <a:lstStyle>
            <a:lvl1pPr marL="228594" indent="-228594">
              <a:spcBef>
                <a:spcPts val="1600"/>
              </a:spcBef>
              <a:spcAft>
                <a:spcPts val="800"/>
              </a:spcAft>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18"/>
          <p:cNvSpPr>
            <a:spLocks noGrp="1"/>
          </p:cNvSpPr>
          <p:nvPr>
            <p:ph type="body" sz="quarter" idx="11" hasCustomPrompt="1"/>
          </p:nvPr>
        </p:nvSpPr>
        <p:spPr>
          <a:xfrm>
            <a:off x="686481" y="871696"/>
            <a:ext cx="7781927"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683238" y="6413951"/>
            <a:ext cx="20574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565329" y="5565341"/>
            <a:ext cx="1388375"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0" name="Date Placeholder 3"/>
          <p:cNvSpPr>
            <a:spLocks noGrp="1"/>
          </p:cNvSpPr>
          <p:nvPr>
            <p:ph type="dt" sz="half" idx="2"/>
          </p:nvPr>
        </p:nvSpPr>
        <p:spPr>
          <a:xfrm>
            <a:off x="4340353" y="6403791"/>
            <a:ext cx="1395983"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June 28, 2017</a:t>
            </a:fld>
            <a:endParaRPr dirty="0"/>
          </a:p>
        </p:txBody>
      </p:sp>
      <p:sp>
        <p:nvSpPr>
          <p:cNvPr id="11" name="Footer Placeholder 3"/>
          <p:cNvSpPr>
            <a:spLocks noGrp="1"/>
          </p:cNvSpPr>
          <p:nvPr>
            <p:ph type="ftr" sz="quarter" idx="12"/>
          </p:nvPr>
        </p:nvSpPr>
        <p:spPr>
          <a:xfrm>
            <a:off x="2946083" y="6403791"/>
            <a:ext cx="139427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481" y="1"/>
            <a:ext cx="7781927"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5" name="Text Placeholder 18"/>
          <p:cNvSpPr>
            <a:spLocks noGrp="1"/>
          </p:cNvSpPr>
          <p:nvPr>
            <p:ph type="body" sz="quarter" idx="11" hasCustomPrompt="1"/>
          </p:nvPr>
        </p:nvSpPr>
        <p:spPr>
          <a:xfrm>
            <a:off x="686481" y="871696"/>
            <a:ext cx="7781927"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683238" y="6411411"/>
            <a:ext cx="20574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565329" y="5750005"/>
            <a:ext cx="1388375"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9" name="Date Placeholder 3"/>
          <p:cNvSpPr>
            <a:spLocks noGrp="1"/>
          </p:cNvSpPr>
          <p:nvPr>
            <p:ph type="dt" sz="half" idx="2"/>
          </p:nvPr>
        </p:nvSpPr>
        <p:spPr>
          <a:xfrm>
            <a:off x="4340353" y="6403791"/>
            <a:ext cx="1395983"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784611AB-1163-4594-8D20-1263FABFB343}" type="datetime4">
              <a:rPr lang="en-US" smtClean="0"/>
              <a:t>June 28, 2017</a:t>
            </a:fld>
            <a:endParaRPr dirty="0"/>
          </a:p>
        </p:txBody>
      </p:sp>
      <p:sp>
        <p:nvSpPr>
          <p:cNvPr id="10" name="Footer Placeholder 3"/>
          <p:cNvSpPr>
            <a:spLocks noGrp="1"/>
          </p:cNvSpPr>
          <p:nvPr>
            <p:ph type="ftr" sz="quarter" idx="12"/>
          </p:nvPr>
        </p:nvSpPr>
        <p:spPr>
          <a:xfrm>
            <a:off x="2946083" y="6403791"/>
            <a:ext cx="139427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481" y="1"/>
            <a:ext cx="7781927"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686479" y="1600205"/>
            <a:ext cx="3086100" cy="4418635"/>
          </a:xfrm>
        </p:spPr>
        <p:txBody>
          <a:bodyPr>
            <a:noAutofit/>
          </a:bodyPr>
          <a:lstStyle>
            <a:lvl1pPr marL="287338" indent="-287338">
              <a:spcBef>
                <a:spcPts val="1600"/>
              </a:spcBef>
              <a:spcAft>
                <a:spcPts val="800"/>
              </a:spcAft>
              <a:buFont typeface="Wingdings" panose="05000000000000000000" pitchFamily="2" charset="2"/>
              <a:buChar char="§"/>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683238" y="6411411"/>
            <a:ext cx="20574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4308124" y="1600201"/>
            <a:ext cx="3086100" cy="4418634"/>
          </a:xfrm>
        </p:spPr>
        <p:txBody>
          <a:bodyPr>
            <a:noAutofit/>
          </a:bodyPr>
          <a:lstStyle>
            <a:lvl1pPr marL="287338" indent="-287338">
              <a:spcBef>
                <a:spcPts val="1600"/>
              </a:spcBef>
              <a:spcAft>
                <a:spcPts val="800"/>
              </a:spcAft>
              <a:buFont typeface="Wingdings" panose="05000000000000000000" pitchFamily="2" charset="2"/>
              <a:buChar char="§"/>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565329" y="6119337"/>
            <a:ext cx="1388375"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0" name="Date Placeholder 3"/>
          <p:cNvSpPr>
            <a:spLocks noGrp="1"/>
          </p:cNvSpPr>
          <p:nvPr>
            <p:ph type="dt" sz="half" idx="2"/>
          </p:nvPr>
        </p:nvSpPr>
        <p:spPr>
          <a:xfrm>
            <a:off x="4340353" y="6403791"/>
            <a:ext cx="1395983"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June 28, 2017</a:t>
            </a:fld>
            <a:endParaRPr dirty="0"/>
          </a:p>
        </p:txBody>
      </p:sp>
      <p:sp>
        <p:nvSpPr>
          <p:cNvPr id="11" name="Footer Placeholder 3"/>
          <p:cNvSpPr>
            <a:spLocks noGrp="1"/>
          </p:cNvSpPr>
          <p:nvPr>
            <p:ph type="ftr" sz="quarter" idx="12"/>
          </p:nvPr>
        </p:nvSpPr>
        <p:spPr>
          <a:xfrm>
            <a:off x="2946083" y="6403791"/>
            <a:ext cx="139427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481" y="1"/>
            <a:ext cx="7781927"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686481" y="2431609"/>
            <a:ext cx="3606365" cy="3587231"/>
          </a:xfrm>
        </p:spPr>
        <p:txBody>
          <a:bodyPr lIns="137160" tIns="228600">
            <a:noAutofit/>
          </a:bodyPr>
          <a:lstStyle>
            <a:lvl1pPr marL="228594" indent="-228594">
              <a:spcBef>
                <a:spcPts val="1600"/>
              </a:spcBef>
              <a:spcAft>
                <a:spcPts val="0"/>
              </a:spcAft>
              <a:tabLst/>
              <a:defRPr sz="2000">
                <a:solidFill>
                  <a:schemeClr val="tx1"/>
                </a:solidFill>
              </a:defRPr>
            </a:lvl1pPr>
            <a:lvl2pPr marL="571486" indent="-261932">
              <a:spcBef>
                <a:spcPts val="0"/>
              </a:spcBef>
              <a:spcAft>
                <a:spcPts val="200"/>
              </a:spcAft>
              <a:defRPr sz="18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p:txBody>
      </p:sp>
      <p:sp>
        <p:nvSpPr>
          <p:cNvPr id="5" name="Text Placeholder 18"/>
          <p:cNvSpPr>
            <a:spLocks noGrp="1"/>
          </p:cNvSpPr>
          <p:nvPr>
            <p:ph type="body" sz="quarter" idx="11" hasCustomPrompt="1"/>
          </p:nvPr>
        </p:nvSpPr>
        <p:spPr>
          <a:xfrm>
            <a:off x="686481" y="871696"/>
            <a:ext cx="7781927"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683238" y="6411411"/>
            <a:ext cx="20574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683238" y="1859069"/>
            <a:ext cx="3609606" cy="572536"/>
          </a:xfrm>
          <a:solidFill>
            <a:schemeClr val="accent1"/>
          </a:solidFill>
        </p:spPr>
        <p:txBody>
          <a:bodyPr lIns="137160" rIns="137160" anchor="ctr" anchorCtr="0">
            <a:normAutofit/>
          </a:bodyPr>
          <a:lstStyle>
            <a:lvl1pPr marL="0" indent="0" algn="ctr">
              <a:buNone/>
              <a:defRPr sz="2200" b="1" baseline="0">
                <a:solidFill>
                  <a:schemeClr val="bg1"/>
                </a:solidFill>
              </a:defRPr>
            </a:lvl1pPr>
          </a:lstStyle>
          <a:p>
            <a:r>
              <a:rPr lang="en-US" dirty="0"/>
              <a:t>Column Heading</a:t>
            </a:r>
          </a:p>
        </p:txBody>
      </p:sp>
      <p:sp>
        <p:nvSpPr>
          <p:cNvPr id="10" name="Content Placeholder 2"/>
          <p:cNvSpPr>
            <a:spLocks noGrp="1"/>
          </p:cNvSpPr>
          <p:nvPr>
            <p:ph idx="16"/>
          </p:nvPr>
        </p:nvSpPr>
        <p:spPr>
          <a:xfrm>
            <a:off x="4862043" y="2431608"/>
            <a:ext cx="3606365" cy="3587231"/>
          </a:xfrm>
        </p:spPr>
        <p:txBody>
          <a:bodyPr lIns="137160" tIns="228600">
            <a:noAutofit/>
          </a:bodyPr>
          <a:lstStyle>
            <a:lvl1pPr marL="228594" indent="-228594">
              <a:spcBef>
                <a:spcPts val="1600"/>
              </a:spcBef>
              <a:spcAft>
                <a:spcPts val="0"/>
              </a:spcAft>
              <a:tabLst/>
              <a:defRPr sz="2000">
                <a:solidFill>
                  <a:schemeClr val="tx1"/>
                </a:solidFill>
              </a:defRPr>
            </a:lvl1pPr>
            <a:lvl2pPr marL="571486" indent="-261932">
              <a:spcBef>
                <a:spcPts val="0"/>
              </a:spcBef>
              <a:spcAft>
                <a:spcPts val="200"/>
              </a:spcAft>
              <a:defRPr sz="18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p:txBody>
      </p:sp>
      <p:sp>
        <p:nvSpPr>
          <p:cNvPr id="11" name="Text Placeholder 8"/>
          <p:cNvSpPr>
            <a:spLocks noGrp="1"/>
          </p:cNvSpPr>
          <p:nvPr>
            <p:ph type="body" sz="quarter" idx="17" hasCustomPrompt="1"/>
          </p:nvPr>
        </p:nvSpPr>
        <p:spPr>
          <a:xfrm>
            <a:off x="4858800" y="1859068"/>
            <a:ext cx="3609606" cy="572536"/>
          </a:xfrm>
          <a:solidFill>
            <a:schemeClr val="accent1"/>
          </a:solidFill>
        </p:spPr>
        <p:txBody>
          <a:bodyPr lIns="137160" rIns="137160" anchor="ctr" anchorCtr="0">
            <a:normAutofit/>
          </a:bodyPr>
          <a:lstStyle>
            <a:lvl1pPr marL="0" indent="0" algn="ctr">
              <a:buNone/>
              <a:defRPr sz="2200" b="1" baseline="0">
                <a:solidFill>
                  <a:schemeClr val="bg1"/>
                </a:solidFill>
              </a:defRPr>
            </a:lvl1pPr>
          </a:lstStyle>
          <a:p>
            <a:r>
              <a:rPr lang="en-US" dirty="0"/>
              <a:t>Column Heading</a:t>
            </a:r>
          </a:p>
        </p:txBody>
      </p:sp>
      <p:sp>
        <p:nvSpPr>
          <p:cNvPr id="14" name="TextBox 13"/>
          <p:cNvSpPr txBox="1"/>
          <p:nvPr userDrawn="1"/>
        </p:nvSpPr>
        <p:spPr>
          <a:xfrm>
            <a:off x="-1565330" y="6119337"/>
            <a:ext cx="1388377"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565330" y="6"/>
            <a:ext cx="138792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4340353" y="6403791"/>
            <a:ext cx="1395983"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June 28, 2017</a:t>
            </a:fld>
            <a:endParaRPr dirty="0"/>
          </a:p>
        </p:txBody>
      </p:sp>
      <p:sp>
        <p:nvSpPr>
          <p:cNvPr id="15" name="Footer Placeholder 3"/>
          <p:cNvSpPr>
            <a:spLocks noGrp="1"/>
          </p:cNvSpPr>
          <p:nvPr>
            <p:ph type="ftr" sz="quarter" idx="12"/>
          </p:nvPr>
        </p:nvSpPr>
        <p:spPr>
          <a:xfrm>
            <a:off x="2946083" y="6403791"/>
            <a:ext cx="139427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481" y="1"/>
            <a:ext cx="7781927"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hasCustomPrompt="1"/>
          </p:nvPr>
        </p:nvSpPr>
        <p:spPr>
          <a:xfrm>
            <a:off x="686479" y="2518727"/>
            <a:ext cx="2400300" cy="3500113"/>
          </a:xfrm>
        </p:spPr>
        <p:txBody>
          <a:bodyPr lIns="137160" tIns="228600">
            <a:noAutofit/>
          </a:bodyPr>
          <a:lstStyle>
            <a:lvl1pPr marL="228594" indent="-228594">
              <a:spcBef>
                <a:spcPts val="1600"/>
              </a:spcBef>
              <a:spcAft>
                <a:spcPts val="0"/>
              </a:spcAft>
              <a:tabLst/>
              <a:defRPr sz="1800">
                <a:solidFill>
                  <a:schemeClr val="tx1"/>
                </a:solidFill>
              </a:defRPr>
            </a:lvl1pPr>
            <a:lvl2pPr marL="571486" indent="-261932">
              <a:spcBef>
                <a:spcPts val="0"/>
              </a:spcBef>
              <a:spcAft>
                <a:spcPts val="200"/>
              </a:spcAft>
              <a:defRPr sz="16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text</a:t>
            </a:r>
          </a:p>
          <a:p>
            <a:pPr lvl="1"/>
            <a:r>
              <a:rPr lang="en-US" dirty="0"/>
              <a:t>Second level</a:t>
            </a:r>
          </a:p>
        </p:txBody>
      </p:sp>
      <p:sp>
        <p:nvSpPr>
          <p:cNvPr id="5" name="Text Placeholder 18"/>
          <p:cNvSpPr>
            <a:spLocks noGrp="1"/>
          </p:cNvSpPr>
          <p:nvPr>
            <p:ph type="body" sz="quarter" idx="11" hasCustomPrompt="1"/>
          </p:nvPr>
        </p:nvSpPr>
        <p:spPr>
          <a:xfrm>
            <a:off x="686481" y="871696"/>
            <a:ext cx="7781927"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683238" y="6411411"/>
            <a:ext cx="20574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683238" y="1804009"/>
            <a:ext cx="2400300" cy="714466"/>
          </a:xfrm>
          <a:solidFill>
            <a:schemeClr val="accent1"/>
          </a:solidFill>
        </p:spPr>
        <p:txBody>
          <a:bodyPr lIns="137160" rIns="137160" anchor="ctr" anchorCtr="0">
            <a:noAutofit/>
          </a:bodyPr>
          <a:lstStyle>
            <a:lvl1pPr marL="0" indent="0" algn="ctr">
              <a:buNone/>
              <a:defRPr sz="2000" b="1" baseline="0">
                <a:solidFill>
                  <a:schemeClr val="bg1"/>
                </a:solidFill>
              </a:defRPr>
            </a:lvl1pPr>
          </a:lstStyle>
          <a:p>
            <a:r>
              <a:rPr lang="en-US" dirty="0"/>
              <a:t>Column Heading</a:t>
            </a:r>
          </a:p>
        </p:txBody>
      </p:sp>
      <p:sp>
        <p:nvSpPr>
          <p:cNvPr id="10" name="Content Placeholder 2"/>
          <p:cNvSpPr>
            <a:spLocks noGrp="1"/>
          </p:cNvSpPr>
          <p:nvPr>
            <p:ph idx="16" hasCustomPrompt="1"/>
          </p:nvPr>
        </p:nvSpPr>
        <p:spPr>
          <a:xfrm>
            <a:off x="3377292" y="2508581"/>
            <a:ext cx="2400300" cy="3510253"/>
          </a:xfrm>
        </p:spPr>
        <p:txBody>
          <a:bodyPr lIns="137160" tIns="228600">
            <a:noAutofit/>
          </a:bodyPr>
          <a:lstStyle>
            <a:lvl1pPr marL="228594" indent="-228594">
              <a:spcBef>
                <a:spcPts val="1600"/>
              </a:spcBef>
              <a:spcAft>
                <a:spcPts val="0"/>
              </a:spcAft>
              <a:tabLst/>
              <a:defRPr sz="1800">
                <a:solidFill>
                  <a:schemeClr val="tx1"/>
                </a:solidFill>
              </a:defRPr>
            </a:lvl1pPr>
            <a:lvl2pPr marL="571486" indent="-261932">
              <a:spcBef>
                <a:spcPts val="0"/>
              </a:spcBef>
              <a:spcAft>
                <a:spcPts val="200"/>
              </a:spcAft>
              <a:defRPr sz="16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text</a:t>
            </a:r>
          </a:p>
          <a:p>
            <a:pPr lvl="1"/>
            <a:r>
              <a:rPr lang="en-US" dirty="0"/>
              <a:t>Second level</a:t>
            </a:r>
          </a:p>
        </p:txBody>
      </p:sp>
      <p:sp>
        <p:nvSpPr>
          <p:cNvPr id="11" name="Text Placeholder 8"/>
          <p:cNvSpPr>
            <a:spLocks noGrp="1"/>
          </p:cNvSpPr>
          <p:nvPr>
            <p:ph type="body" sz="quarter" idx="17" hasCustomPrompt="1"/>
          </p:nvPr>
        </p:nvSpPr>
        <p:spPr>
          <a:xfrm>
            <a:off x="3375672" y="1804009"/>
            <a:ext cx="2400300" cy="714466"/>
          </a:xfrm>
          <a:solidFill>
            <a:schemeClr val="accent1"/>
          </a:solidFill>
        </p:spPr>
        <p:txBody>
          <a:bodyPr lIns="137160" rIns="137160" anchor="ctr" anchorCtr="0">
            <a:noAutofit/>
          </a:bodyPr>
          <a:lstStyle>
            <a:lvl1pPr marL="0" indent="0" algn="ctr">
              <a:buNone/>
              <a:defRPr sz="2000"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6068106" y="1804009"/>
            <a:ext cx="2400300" cy="714466"/>
          </a:xfrm>
          <a:solidFill>
            <a:schemeClr val="accent1"/>
          </a:solidFill>
        </p:spPr>
        <p:txBody>
          <a:bodyPr lIns="137160" rIns="137160" anchor="ctr" anchorCtr="0">
            <a:noAutofit/>
          </a:bodyPr>
          <a:lstStyle>
            <a:lvl1pPr marL="0" indent="0" algn="ctr">
              <a:buNone/>
              <a:defRPr sz="2000" b="1" baseline="0">
                <a:solidFill>
                  <a:schemeClr val="bg1"/>
                </a:solidFill>
              </a:defRPr>
            </a:lvl1pPr>
          </a:lstStyle>
          <a:p>
            <a:r>
              <a:rPr lang="en-US" dirty="0"/>
              <a:t>Column Heading</a:t>
            </a:r>
          </a:p>
        </p:txBody>
      </p:sp>
      <p:sp>
        <p:nvSpPr>
          <p:cNvPr id="13" name="Content Placeholder 2"/>
          <p:cNvSpPr>
            <a:spLocks noGrp="1"/>
          </p:cNvSpPr>
          <p:nvPr>
            <p:ph idx="19" hasCustomPrompt="1"/>
          </p:nvPr>
        </p:nvSpPr>
        <p:spPr>
          <a:xfrm>
            <a:off x="6068106" y="2518475"/>
            <a:ext cx="2400300" cy="3489971"/>
          </a:xfrm>
        </p:spPr>
        <p:txBody>
          <a:bodyPr lIns="137160" tIns="228600">
            <a:noAutofit/>
          </a:bodyPr>
          <a:lstStyle>
            <a:lvl1pPr marL="228594" indent="-228594">
              <a:spcBef>
                <a:spcPts val="1600"/>
              </a:spcBef>
              <a:spcAft>
                <a:spcPts val="0"/>
              </a:spcAft>
              <a:tabLst/>
              <a:defRPr sz="1800">
                <a:solidFill>
                  <a:schemeClr val="tx1"/>
                </a:solidFill>
              </a:defRPr>
            </a:lvl1pPr>
            <a:lvl2pPr marL="571486" indent="-261932">
              <a:spcBef>
                <a:spcPts val="0"/>
              </a:spcBef>
              <a:spcAft>
                <a:spcPts val="200"/>
              </a:spcAft>
              <a:defRPr sz="18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text</a:t>
            </a:r>
          </a:p>
          <a:p>
            <a:pPr lvl="1"/>
            <a:r>
              <a:rPr lang="en-US" dirty="0"/>
              <a:t>Second level</a:t>
            </a:r>
          </a:p>
        </p:txBody>
      </p:sp>
      <p:sp>
        <p:nvSpPr>
          <p:cNvPr id="18" name="TextBox 17"/>
          <p:cNvSpPr txBox="1"/>
          <p:nvPr userDrawn="1"/>
        </p:nvSpPr>
        <p:spPr>
          <a:xfrm>
            <a:off x="-1565329" y="6119337"/>
            <a:ext cx="1388375"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5" name="Date Placeholder 3"/>
          <p:cNvSpPr>
            <a:spLocks noGrp="1"/>
          </p:cNvSpPr>
          <p:nvPr>
            <p:ph type="dt" sz="half" idx="2"/>
          </p:nvPr>
        </p:nvSpPr>
        <p:spPr>
          <a:xfrm>
            <a:off x="4340353" y="6403791"/>
            <a:ext cx="1395983"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June 28, 2017</a:t>
            </a:fld>
            <a:endParaRPr dirty="0"/>
          </a:p>
        </p:txBody>
      </p:sp>
      <p:sp>
        <p:nvSpPr>
          <p:cNvPr id="19" name="Footer Placeholder 3"/>
          <p:cNvSpPr>
            <a:spLocks noGrp="1"/>
          </p:cNvSpPr>
          <p:nvPr>
            <p:ph type="ftr" sz="quarter" idx="12"/>
          </p:nvPr>
        </p:nvSpPr>
        <p:spPr>
          <a:xfrm>
            <a:off x="2946083" y="6403791"/>
            <a:ext cx="139427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52578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565329" y="6119337"/>
            <a:ext cx="1388375"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565328" y="6"/>
            <a:ext cx="1387926"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9439093" y="5853279"/>
            <a:ext cx="20574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28, 2017</a:t>
            </a:fld>
            <a:endParaRPr dirty="0"/>
          </a:p>
        </p:txBody>
      </p:sp>
      <p:sp>
        <p:nvSpPr>
          <p:cNvPr id="7" name="Slide Number Placeholder 5"/>
          <p:cNvSpPr>
            <a:spLocks noGrp="1"/>
          </p:cNvSpPr>
          <p:nvPr>
            <p:ph type="sldNum" sz="quarter" idx="4"/>
          </p:nvPr>
        </p:nvSpPr>
        <p:spPr>
          <a:xfrm>
            <a:off x="9439093" y="6629400"/>
            <a:ext cx="20574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9439093" y="6210300"/>
            <a:ext cx="20574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5"/>
            <a:ext cx="7772400" cy="842773"/>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685800" y="1753932"/>
            <a:ext cx="7772400" cy="437223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2"/>
          </p:nvPr>
        </p:nvSpPr>
        <p:spPr>
          <a:xfrm>
            <a:off x="3634422" y="6376070"/>
            <a:ext cx="1976836"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June 28, 2017</a:t>
            </a:fld>
            <a:endParaRPr sz="1100" dirty="0"/>
          </a:p>
        </p:txBody>
      </p:sp>
      <p:sp>
        <p:nvSpPr>
          <p:cNvPr id="16" name="Slide Number Placeholder 5"/>
          <p:cNvSpPr>
            <a:spLocks noGrp="1"/>
          </p:cNvSpPr>
          <p:nvPr>
            <p:ph type="sldNum" sz="quarter" idx="4"/>
          </p:nvPr>
        </p:nvSpPr>
        <p:spPr>
          <a:xfrm>
            <a:off x="685800" y="6411625"/>
            <a:ext cx="20574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688681" y="6260015"/>
            <a:ext cx="7781927"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953766" y="6406546"/>
            <a:ext cx="1538672"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©2015 Micron Technology,</a:t>
            </a:r>
            <a:r>
              <a:rPr lang="en-US" sz="1100" baseline="0" dirty="0">
                <a:latin typeface="Segoe UI" panose="020B0502040204020203" pitchFamily="34" charset="0"/>
                <a:cs typeface="Segoe UI" panose="020B0502040204020203" pitchFamily="34" charset="0"/>
              </a:rPr>
              <a:t> Inc.</a:t>
            </a:r>
            <a:endParaRPr lang="en-US" sz="1100" dirty="0"/>
          </a:p>
        </p:txBody>
      </p:sp>
      <p:grpSp>
        <p:nvGrpSpPr>
          <p:cNvPr id="28" name="Top Circuit Line (Hidden)" hidden="1"/>
          <p:cNvGrpSpPr/>
          <p:nvPr userDrawn="1"/>
        </p:nvGrpSpPr>
        <p:grpSpPr>
          <a:xfrm>
            <a:off x="686481" y="911360"/>
            <a:ext cx="7781927"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31" name="Group 30"/>
          <p:cNvGrpSpPr/>
          <p:nvPr userDrawn="1"/>
        </p:nvGrpSpPr>
        <p:grpSpPr>
          <a:xfrm>
            <a:off x="7555483" y="6365112"/>
            <a:ext cx="934721" cy="261157"/>
            <a:chOff x="5930901" y="4179887"/>
            <a:chExt cx="2727324" cy="762001"/>
          </a:xfrm>
          <a:solidFill>
            <a:schemeClr val="accent1"/>
          </a:solidFill>
        </p:grpSpPr>
        <p:sp>
          <p:nvSpPr>
            <p:cNvPr id="32"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3"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5"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6"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7"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8"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9"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Lst>
  <p:hf hdr="0"/>
  <p:txStyles>
    <p:title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03" indent="-309003" algn="l" defTabSz="1219080" rtl="0" eaLnBrk="1" latinLnBrk="0" hangingPunct="1">
        <a:spcBef>
          <a:spcPct val="20000"/>
        </a:spcBef>
        <a:spcAft>
          <a:spcPts val="800"/>
        </a:spcAft>
        <a:buClr>
          <a:schemeClr val="accent1"/>
        </a:buClr>
        <a:buFont typeface="Wingdings" panose="05000000000000000000" pitchFamily="2" charset="2"/>
        <a:buChar char="§"/>
        <a:tabLst>
          <a:tab pos="74077"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09" indent="-450803" algn="l" defTabSz="121908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080" indent="-385196" algn="l" defTabSz="1219080" rtl="0" eaLnBrk="1" latinLnBrk="0" hangingPunct="1">
        <a:spcBef>
          <a:spcPts val="0"/>
        </a:spcBef>
        <a:spcAft>
          <a:spcPts val="800"/>
        </a:spcAft>
        <a:buClr>
          <a:schemeClr val="accent1"/>
        </a:buClr>
        <a:buFont typeface="Wingdings" panose="05000000000000000000" pitchFamily="2" charset="2"/>
        <a:buChar char="§"/>
        <a:tabLst>
          <a:tab pos="1293156" algn="l"/>
        </a:tabLst>
        <a:defRPr sz="1800" kern="1200">
          <a:solidFill>
            <a:schemeClr val="tx1"/>
          </a:solidFill>
          <a:latin typeface="Segoe UI" panose="020B0502040204020203" pitchFamily="34" charset="0"/>
          <a:ea typeface="+mn-ea"/>
          <a:cs typeface="Segoe UI" panose="020B0502040204020203" pitchFamily="34" charset="0"/>
        </a:defRPr>
      </a:lvl3pPr>
      <a:lvl4pPr marL="1546148" indent="-292086"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09" indent="-227002"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46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ull Slide Photo"/>
          <p:cNvPicPr>
            <a:picLocks noChangeAspect="1"/>
          </p:cNvPicPr>
          <p:nvPr/>
        </p:nvPicPr>
        <p:blipFill rotWithShape="1">
          <a:blip r:embed="rId2">
            <a:extLst>
              <a:ext uri="{28A0092B-C50C-407E-A947-70E740481C1C}">
                <a14:useLocalDpi xmlns:a14="http://schemas.microsoft.com/office/drawing/2010/main" val="0"/>
              </a:ext>
            </a:extLst>
          </a:blip>
          <a:srcRect l="5645" r="8584" b="3961"/>
          <a:stretch/>
        </p:blipFill>
        <p:spPr>
          <a:xfrm>
            <a:off x="0" y="0"/>
            <a:ext cx="9144001" cy="6858000"/>
          </a:xfrm>
          <a:prstGeom prst="rect">
            <a:avLst/>
          </a:prstGeom>
        </p:spPr>
      </p:pic>
      <p:sp>
        <p:nvSpPr>
          <p:cNvPr id="9" name="Tinted Rectangle"/>
          <p:cNvSpPr/>
          <p:nvPr/>
        </p:nvSpPr>
        <p:spPr>
          <a:xfrm>
            <a:off x="0" y="0"/>
            <a:ext cx="9144001"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fontScale="90000"/>
          </a:bodyPr>
          <a:lstStyle/>
          <a:p>
            <a:r>
              <a:rPr lang="en-US" dirty="0"/>
              <a:t>S26A bench char – </a:t>
            </a:r>
            <a:br>
              <a:rPr lang="en-US" dirty="0"/>
            </a:br>
            <a:r>
              <a:rPr lang="en-US" dirty="0"/>
              <a:t>Delta Vth considerations</a:t>
            </a:r>
          </a:p>
        </p:txBody>
      </p:sp>
      <p:sp>
        <p:nvSpPr>
          <p:cNvPr id="3" name="Text Placeholder 2"/>
          <p:cNvSpPr>
            <a:spLocks noGrp="1"/>
          </p:cNvSpPr>
          <p:nvPr>
            <p:ph type="body" sz="quarter" idx="10"/>
          </p:nvPr>
        </p:nvSpPr>
        <p:spPr/>
        <p:txBody>
          <a:bodyPr/>
          <a:lstStyle/>
          <a:p>
            <a:endParaRPr lang="en-US" i="1" dirty="0"/>
          </a:p>
        </p:txBody>
      </p:sp>
      <p:sp>
        <p:nvSpPr>
          <p:cNvPr id="6" name="Text Placeholder 5"/>
          <p:cNvSpPr>
            <a:spLocks noGrp="1"/>
          </p:cNvSpPr>
          <p:nvPr>
            <p:ph type="body" sz="quarter" idx="12"/>
          </p:nvPr>
        </p:nvSpPr>
        <p:spPr/>
        <p:txBody>
          <a:bodyPr>
            <a:normAutofit fontScale="92500" lnSpcReduction="10000"/>
          </a:bodyPr>
          <a:lstStyle/>
          <a:p>
            <a:r>
              <a:rPr lang="en-US" dirty="0"/>
              <a:t>Mario/Enzo</a:t>
            </a:r>
          </a:p>
          <a:p>
            <a:br>
              <a:rPr lang="en-US" dirty="0"/>
            </a:br>
            <a:r>
              <a:rPr lang="en-US" dirty="0"/>
              <a:t>VM </a:t>
            </a:r>
            <a:r>
              <a:rPr lang="en-US" dirty="0" err="1"/>
              <a:t>ArrayCharTeam</a:t>
            </a:r>
            <a:endParaRPr lang="en-US" dirty="0"/>
          </a:p>
        </p:txBody>
      </p:sp>
      <p:sp>
        <p:nvSpPr>
          <p:cNvPr id="8" name="Text Placeholder 7"/>
          <p:cNvSpPr>
            <a:spLocks noGrp="1"/>
          </p:cNvSpPr>
          <p:nvPr>
            <p:ph type="body" sz="quarter" idx="14"/>
          </p:nvPr>
        </p:nvSpPr>
        <p:spPr>
          <a:xfrm>
            <a:off x="-1676400" y="1"/>
            <a:ext cx="1439862" cy="4756148"/>
          </a:xfrm>
        </p:spPr>
        <p:txBody>
          <a:bodyPr/>
          <a:lstStyle/>
          <a:p>
            <a:r>
              <a:rPr lang="en-US" dirty="0"/>
              <a:t>To create this effect:</a:t>
            </a:r>
          </a:p>
          <a:p>
            <a:pPr lvl="1"/>
            <a:r>
              <a:rPr lang="en-US" dirty="0"/>
              <a:t>From Selection Pane, hide Tinted Rectangle.</a:t>
            </a:r>
          </a:p>
          <a:p>
            <a:pPr lvl="1"/>
            <a:r>
              <a:rPr lang="en-US" dirty="0"/>
              <a:t>Use Change Picture command to place photo.</a:t>
            </a:r>
            <a:br>
              <a:rPr lang="en-US" dirty="0"/>
            </a:br>
            <a:br>
              <a:rPr lang="en-US" dirty="0"/>
            </a:br>
            <a:r>
              <a:rPr lang="en-US" dirty="0"/>
              <a:t>Or replace it with a Clipboard paste or a drag and drop from a folder.</a:t>
            </a:r>
          </a:p>
          <a:p>
            <a:pPr lvl="1"/>
            <a:r>
              <a:rPr lang="en-US" dirty="0"/>
              <a:t>Unhide Tinted Rectangle and set it to desired level of transparency. (25% usually works well.)</a:t>
            </a:r>
          </a:p>
          <a:p>
            <a:pPr lvl="1"/>
            <a:r>
              <a:rPr lang="en-US" dirty="0"/>
              <a:t>From the Title Slide layout, copy and paste the circuit line and </a:t>
            </a:r>
            <a:r>
              <a:rPr lang="en-US"/>
              <a:t>the logo </a:t>
            </a:r>
            <a:r>
              <a:rPr lang="en-US" dirty="0"/>
              <a:t>onto this slide.</a:t>
            </a:r>
          </a:p>
          <a:p>
            <a:endParaRPr lang="en-US" dirty="0"/>
          </a:p>
        </p:txBody>
      </p:sp>
      <p:sp>
        <p:nvSpPr>
          <p:cNvPr id="10" name="TextBox 9"/>
          <p:cNvSpPr txBox="1"/>
          <p:nvPr/>
        </p:nvSpPr>
        <p:spPr>
          <a:xfrm>
            <a:off x="722179" y="275898"/>
            <a:ext cx="8265302" cy="338554"/>
          </a:xfrm>
          <a:prstGeom prst="rect">
            <a:avLst/>
          </a:prstGeom>
          <a:noFill/>
        </p:spPr>
        <p:txBody>
          <a:bodyPr wrap="square" lIns="0" rtlCol="0">
            <a:spAutoFit/>
          </a:bodyPr>
          <a:lstStyle/>
          <a:p>
            <a:r>
              <a:rPr lang="en-US" sz="1600" dirty="0">
                <a:solidFill>
                  <a:srgbClr val="FFFF00"/>
                </a:solidFill>
                <a:latin typeface="Segoe UI" panose="020B0502040204020203" pitchFamily="34" charset="0"/>
                <a:cs typeface="Segoe UI" panose="020B0502040204020203" pitchFamily="34" charset="0"/>
              </a:rPr>
              <a:t>See the notes on the left margin of many of these slides for instructions on their use.</a:t>
            </a:r>
          </a:p>
        </p:txBody>
      </p:sp>
      <p:grpSp>
        <p:nvGrpSpPr>
          <p:cNvPr id="21" name="Group 5"/>
          <p:cNvGrpSpPr>
            <a:grpSpLocks noChangeAspect="1"/>
          </p:cNvGrpSpPr>
          <p:nvPr/>
        </p:nvGrpSpPr>
        <p:grpSpPr bwMode="auto">
          <a:xfrm>
            <a:off x="728655" y="2642063"/>
            <a:ext cx="11281835" cy="40216"/>
            <a:chOff x="2437" y="1611"/>
            <a:chExt cx="5330" cy="19"/>
          </a:xfrm>
        </p:grpSpPr>
        <p:sp>
          <p:nvSpPr>
            <p:cNvPr id="22" name="Oval 21"/>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3"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33" name="TextBox 32"/>
          <p:cNvSpPr txBox="1"/>
          <p:nvPr/>
        </p:nvSpPr>
        <p:spPr bwMode="gray">
          <a:xfrm>
            <a:off x="727761" y="5847492"/>
            <a:ext cx="4323282" cy="646331"/>
          </a:xfrm>
          <a:prstGeom prst="rect">
            <a:avLst/>
          </a:prstGeom>
          <a:noFill/>
        </p:spPr>
        <p:txBody>
          <a:bodyPr wrap="square" lIns="0" tIns="0" rIns="0" bIns="0" rtlCol="0" anchor="b" anchorCtr="0">
            <a:spAutoFit/>
          </a:bodyPr>
          <a:lstStyle/>
          <a:p>
            <a:pPr marL="0" algn="l" defTabSz="1219080" rtl="0" eaLnBrk="1" latinLnBrk="0" hangingPunct="1"/>
            <a:r>
              <a:rPr lang="en-US" sz="700" kern="1200" dirty="0">
                <a:solidFill>
                  <a:schemeClr val="bg1"/>
                </a:solidFill>
                <a:latin typeface="Segoe UI" panose="020B0502040204020203" pitchFamily="34" charset="0"/>
                <a:ea typeface="+mn-ea"/>
                <a:cs typeface="Segoe UI" panose="020B0502040204020203" pitchFamily="34" charset="0"/>
              </a:rPr>
              <a:t>©2015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3" name="Group 42"/>
          <p:cNvGrpSpPr/>
          <p:nvPr/>
        </p:nvGrpSpPr>
        <p:grpSpPr>
          <a:xfrm>
            <a:off x="5860263" y="5782750"/>
            <a:ext cx="2953059" cy="825070"/>
            <a:chOff x="5930901" y="4179887"/>
            <a:chExt cx="2727324" cy="762001"/>
          </a:xfrm>
          <a:solidFill>
            <a:schemeClr val="bg1"/>
          </a:solidFill>
        </p:grpSpPr>
        <p:sp>
          <p:nvSpPr>
            <p:cNvPr id="44"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1"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57312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738"/>
            <a:ext cx="9144000" cy="932313"/>
          </a:xfrm>
        </p:spPr>
        <p:txBody>
          <a:bodyPr>
            <a:normAutofit/>
          </a:bodyPr>
          <a:lstStyle/>
          <a:p>
            <a:r>
              <a:rPr lang="en-US" dirty="0"/>
              <a:t>SD memory effect by split (</a:t>
            </a:r>
            <a:r>
              <a:rPr lang="en-US" i="1" dirty="0"/>
              <a:t>SD-only lot 9897002</a:t>
            </a:r>
            <a:r>
              <a:rPr lang="en-US" dirty="0"/>
              <a:t>)</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June 28, 2017</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grpSp>
        <p:nvGrpSpPr>
          <p:cNvPr id="14" name="Group 13"/>
          <p:cNvGrpSpPr/>
          <p:nvPr/>
        </p:nvGrpSpPr>
        <p:grpSpPr>
          <a:xfrm>
            <a:off x="681036" y="1198135"/>
            <a:ext cx="7600167" cy="5205656"/>
            <a:chOff x="184265" y="1014670"/>
            <a:chExt cx="8312174" cy="5478866"/>
          </a:xfrm>
        </p:grpSpPr>
        <p:pic>
          <p:nvPicPr>
            <p:cNvPr id="10" name="Picture 9"/>
            <p:cNvPicPr>
              <a:picLocks noChangeAspect="1"/>
            </p:cNvPicPr>
            <p:nvPr/>
          </p:nvPicPr>
          <p:blipFill>
            <a:blip r:embed="rId2"/>
            <a:stretch>
              <a:fillRect/>
            </a:stretch>
          </p:blipFill>
          <p:spPr>
            <a:xfrm>
              <a:off x="184265" y="3754103"/>
              <a:ext cx="4156087" cy="2739433"/>
            </a:xfrm>
            <a:prstGeom prst="rect">
              <a:avLst/>
            </a:prstGeom>
          </p:spPr>
        </p:pic>
        <p:pic>
          <p:nvPicPr>
            <p:cNvPr id="11" name="Picture 10"/>
            <p:cNvPicPr>
              <a:picLocks noChangeAspect="1"/>
            </p:cNvPicPr>
            <p:nvPr/>
          </p:nvPicPr>
          <p:blipFill>
            <a:blip r:embed="rId3"/>
            <a:stretch>
              <a:fillRect/>
            </a:stretch>
          </p:blipFill>
          <p:spPr>
            <a:xfrm>
              <a:off x="4340352" y="3754102"/>
              <a:ext cx="4156087" cy="2739433"/>
            </a:xfrm>
            <a:prstGeom prst="rect">
              <a:avLst/>
            </a:prstGeom>
          </p:spPr>
        </p:pic>
        <p:pic>
          <p:nvPicPr>
            <p:cNvPr id="12" name="Picture 11"/>
            <p:cNvPicPr>
              <a:picLocks noChangeAspect="1"/>
            </p:cNvPicPr>
            <p:nvPr/>
          </p:nvPicPr>
          <p:blipFill>
            <a:blip r:embed="rId4"/>
            <a:stretch>
              <a:fillRect/>
            </a:stretch>
          </p:blipFill>
          <p:spPr>
            <a:xfrm>
              <a:off x="184266" y="1014670"/>
              <a:ext cx="4156087" cy="2739433"/>
            </a:xfrm>
            <a:prstGeom prst="rect">
              <a:avLst/>
            </a:prstGeom>
          </p:spPr>
        </p:pic>
        <p:pic>
          <p:nvPicPr>
            <p:cNvPr id="13" name="Picture 12"/>
            <p:cNvPicPr>
              <a:picLocks noChangeAspect="1"/>
            </p:cNvPicPr>
            <p:nvPr/>
          </p:nvPicPr>
          <p:blipFill>
            <a:blip r:embed="rId5"/>
            <a:stretch>
              <a:fillRect/>
            </a:stretch>
          </p:blipFill>
          <p:spPr>
            <a:xfrm>
              <a:off x="4340352" y="1014670"/>
              <a:ext cx="4156087" cy="2739433"/>
            </a:xfrm>
            <a:prstGeom prst="rect">
              <a:avLst/>
            </a:prstGeom>
          </p:spPr>
        </p:pic>
      </p:grpSp>
      <p:sp>
        <p:nvSpPr>
          <p:cNvPr id="17" name="TextBox 16"/>
          <p:cNvSpPr txBox="1"/>
          <p:nvPr/>
        </p:nvSpPr>
        <p:spPr>
          <a:xfrm>
            <a:off x="5871411" y="747647"/>
            <a:ext cx="295976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100mV window@1sig</a:t>
            </a:r>
          </a:p>
        </p:txBody>
      </p:sp>
      <p:sp>
        <p:nvSpPr>
          <p:cNvPr id="3" name="TextBox 2"/>
          <p:cNvSpPr txBox="1"/>
          <p:nvPr/>
        </p:nvSpPr>
        <p:spPr>
          <a:xfrm>
            <a:off x="1407695" y="1564105"/>
            <a:ext cx="806116" cy="369332"/>
          </a:xfrm>
          <a:prstGeom prst="rect">
            <a:avLst/>
          </a:prstGeom>
          <a:noFill/>
        </p:spPr>
        <p:txBody>
          <a:bodyPr wrap="square" rtlCol="0">
            <a:spAutoFit/>
          </a:bodyPr>
          <a:lstStyle/>
          <a:p>
            <a:r>
              <a:rPr lang="en-US" dirty="0">
                <a:solidFill>
                  <a:srgbClr val="FF0000"/>
                </a:solidFill>
                <a:latin typeface="Segoe UI" panose="020B0502040204020203" pitchFamily="34" charset="0"/>
                <a:cs typeface="Segoe UI" panose="020B0502040204020203" pitchFamily="34" charset="0"/>
              </a:rPr>
              <a:t>SDv4</a:t>
            </a:r>
          </a:p>
        </p:txBody>
      </p:sp>
      <p:sp>
        <p:nvSpPr>
          <p:cNvPr id="15" name="TextBox 14"/>
          <p:cNvSpPr txBox="1"/>
          <p:nvPr/>
        </p:nvSpPr>
        <p:spPr>
          <a:xfrm>
            <a:off x="5243873" y="1495294"/>
            <a:ext cx="1060673" cy="369332"/>
          </a:xfrm>
          <a:prstGeom prst="rect">
            <a:avLst/>
          </a:prstGeom>
          <a:noFill/>
        </p:spPr>
        <p:txBody>
          <a:bodyPr wrap="square" rtlCol="0">
            <a:spAutoFit/>
          </a:bodyPr>
          <a:lstStyle/>
          <a:p>
            <a:r>
              <a:rPr lang="en-US" dirty="0">
                <a:solidFill>
                  <a:srgbClr val="FF0000"/>
                </a:solidFill>
                <a:latin typeface="Segoe UI" panose="020B0502040204020203" pitchFamily="34" charset="0"/>
                <a:cs typeface="Segoe UI" panose="020B0502040204020203" pitchFamily="34" charset="0"/>
              </a:rPr>
              <a:t>SDv12</a:t>
            </a:r>
          </a:p>
        </p:txBody>
      </p:sp>
      <p:sp>
        <p:nvSpPr>
          <p:cNvPr id="16" name="TextBox 15"/>
          <p:cNvSpPr txBox="1"/>
          <p:nvPr/>
        </p:nvSpPr>
        <p:spPr>
          <a:xfrm>
            <a:off x="2213811" y="5483823"/>
            <a:ext cx="1574179" cy="369332"/>
          </a:xfrm>
          <a:prstGeom prst="rect">
            <a:avLst/>
          </a:prstGeom>
          <a:noFill/>
        </p:spPr>
        <p:txBody>
          <a:bodyPr wrap="square" rtlCol="0">
            <a:spAutoFit/>
          </a:bodyPr>
          <a:lstStyle/>
          <a:p>
            <a:r>
              <a:rPr lang="en-US" dirty="0">
                <a:solidFill>
                  <a:srgbClr val="FF0000"/>
                </a:solidFill>
                <a:latin typeface="Segoe UI" panose="020B0502040204020203" pitchFamily="34" charset="0"/>
                <a:cs typeface="Segoe UI" panose="020B0502040204020203" pitchFamily="34" charset="0"/>
              </a:rPr>
              <a:t>SDv4+2%In</a:t>
            </a:r>
          </a:p>
        </p:txBody>
      </p:sp>
      <p:sp>
        <p:nvSpPr>
          <p:cNvPr id="18" name="TextBox 17"/>
          <p:cNvSpPr txBox="1"/>
          <p:nvPr/>
        </p:nvSpPr>
        <p:spPr>
          <a:xfrm>
            <a:off x="6120064" y="5545596"/>
            <a:ext cx="1574179" cy="369332"/>
          </a:xfrm>
          <a:prstGeom prst="rect">
            <a:avLst/>
          </a:prstGeom>
          <a:noFill/>
        </p:spPr>
        <p:txBody>
          <a:bodyPr wrap="square" rtlCol="0">
            <a:spAutoFit/>
          </a:bodyPr>
          <a:lstStyle/>
          <a:p>
            <a:r>
              <a:rPr lang="en-US" dirty="0">
                <a:solidFill>
                  <a:srgbClr val="FF0000"/>
                </a:solidFill>
                <a:latin typeface="Segoe UI" panose="020B0502040204020203" pitchFamily="34" charset="0"/>
                <a:cs typeface="Segoe UI" panose="020B0502040204020203" pitchFamily="34" charset="0"/>
              </a:rPr>
              <a:t>SDv4+5%In</a:t>
            </a:r>
          </a:p>
        </p:txBody>
      </p:sp>
      <p:sp>
        <p:nvSpPr>
          <p:cNvPr id="9" name="TextBox 8"/>
          <p:cNvSpPr txBox="1"/>
          <p:nvPr/>
        </p:nvSpPr>
        <p:spPr>
          <a:xfrm>
            <a:off x="681036" y="872153"/>
            <a:ext cx="2319864" cy="369332"/>
          </a:xfrm>
          <a:prstGeom prst="rect">
            <a:avLst/>
          </a:prstGeom>
          <a:noFill/>
        </p:spPr>
        <p:txBody>
          <a:bodyPr wrap="square" rtlCol="0">
            <a:spAutoFit/>
          </a:bodyPr>
          <a:lstStyle/>
          <a:p>
            <a:r>
              <a:rPr lang="en-US" dirty="0" err="1">
                <a:latin typeface="Segoe UI" panose="020B0502040204020203" pitchFamily="34" charset="0"/>
                <a:cs typeface="Segoe UI" panose="020B0502040204020203" pitchFamily="34" charset="0"/>
              </a:rPr>
              <a:t>Sd</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thikness</a:t>
            </a:r>
            <a:r>
              <a:rPr lang="en-US" dirty="0">
                <a:latin typeface="Segoe UI" panose="020B0502040204020203" pitchFamily="34" charset="0"/>
                <a:cs typeface="Segoe UI" panose="020B0502040204020203" pitchFamily="34" charset="0"/>
              </a:rPr>
              <a:t>=17nm</a:t>
            </a:r>
          </a:p>
        </p:txBody>
      </p:sp>
    </p:spTree>
    <p:extLst>
      <p:ext uri="{BB962C8B-B14F-4D97-AF65-F5344CB8AC3E}">
        <p14:creationId xmlns:p14="http://schemas.microsoft.com/office/powerpoint/2010/main" val="152097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QTT window data on </a:t>
            </a:r>
            <a:r>
              <a:rPr lang="en-US" dirty="0"/>
              <a:t>lot 9882572 </a:t>
            </a:r>
            <a:endParaRPr lang="en-US" dirty="0"/>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June 28, 2017</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25085" y="1330036"/>
            <a:ext cx="4342517" cy="3039762"/>
          </a:xfrm>
          <a:prstGeom prst="rect">
            <a:avLst/>
          </a:prstGeom>
        </p:spPr>
      </p:pic>
      <p:sp>
        <p:nvSpPr>
          <p:cNvPr id="9" name="TextBox 8"/>
          <p:cNvSpPr txBox="1"/>
          <p:nvPr/>
        </p:nvSpPr>
        <p:spPr>
          <a:xfrm>
            <a:off x="151363" y="970957"/>
            <a:ext cx="52129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Joe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507" y="970957"/>
            <a:ext cx="4162989" cy="2411392"/>
          </a:xfrm>
          <a:prstGeom prst="rect">
            <a:avLst/>
          </a:prstGeom>
        </p:spPr>
      </p:pic>
      <p:sp>
        <p:nvSpPr>
          <p:cNvPr id="11" name="TextBox 10"/>
          <p:cNvSpPr txBox="1"/>
          <p:nvPr/>
        </p:nvSpPr>
        <p:spPr>
          <a:xfrm>
            <a:off x="6567055" y="1330036"/>
            <a:ext cx="1168910"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QTT,</a:t>
            </a:r>
          </a:p>
          <a:p>
            <a:r>
              <a:rPr lang="en-US" dirty="0">
                <a:latin typeface="Segoe UI" panose="020B0502040204020203" pitchFamily="34" charset="0"/>
                <a:cs typeface="Segoe UI" panose="020B0502040204020203" pitchFamily="34" charset="0"/>
              </a:rPr>
              <a:t>1C, deck0</a:t>
            </a:r>
          </a:p>
        </p:txBody>
      </p:sp>
      <p:sp>
        <p:nvSpPr>
          <p:cNvPr id="13" name="TextBox 12"/>
          <p:cNvSpPr txBox="1"/>
          <p:nvPr/>
        </p:nvSpPr>
        <p:spPr>
          <a:xfrm>
            <a:off x="6567055" y="4225636"/>
            <a:ext cx="114326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4E, deck0</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012" y="3294500"/>
            <a:ext cx="4153086" cy="2405655"/>
          </a:xfrm>
          <a:prstGeom prst="rect">
            <a:avLst/>
          </a:prstGeom>
        </p:spPr>
      </p:pic>
      <p:cxnSp>
        <p:nvCxnSpPr>
          <p:cNvPr id="16" name="Straight Connector 15"/>
          <p:cNvCxnSpPr/>
          <p:nvPr/>
        </p:nvCxnSpPr>
        <p:spPr>
          <a:xfrm>
            <a:off x="6056415" y="1699368"/>
            <a:ext cx="0" cy="3515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952012" y="2018805"/>
            <a:ext cx="35109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10317" y="2018805"/>
            <a:ext cx="0" cy="3562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294417" y="4356265"/>
            <a:ext cx="3510951"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487" y="4463027"/>
            <a:ext cx="4056631" cy="2394973"/>
          </a:xfrm>
          <a:prstGeom prst="rect">
            <a:avLst/>
          </a:prstGeom>
        </p:spPr>
      </p:pic>
      <p:sp>
        <p:nvSpPr>
          <p:cNvPr id="26" name="TextBox 25"/>
          <p:cNvSpPr txBox="1"/>
          <p:nvPr/>
        </p:nvSpPr>
        <p:spPr>
          <a:xfrm>
            <a:off x="6465437" y="3701786"/>
            <a:ext cx="1143262"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QTT,</a:t>
            </a:r>
          </a:p>
          <a:p>
            <a:r>
              <a:rPr lang="en-US" dirty="0">
                <a:latin typeface="Segoe UI" panose="020B0502040204020203" pitchFamily="34" charset="0"/>
                <a:cs typeface="Segoe UI" panose="020B0502040204020203" pitchFamily="34" charset="0"/>
              </a:rPr>
              <a:t>5E, deck0</a:t>
            </a:r>
          </a:p>
        </p:txBody>
      </p:sp>
      <p:sp>
        <p:nvSpPr>
          <p:cNvPr id="27" name="TextBox 26"/>
          <p:cNvSpPr txBox="1"/>
          <p:nvPr/>
        </p:nvSpPr>
        <p:spPr>
          <a:xfrm>
            <a:off x="672660" y="4266486"/>
            <a:ext cx="288457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QTT pulsed window @ 1us</a:t>
            </a:r>
          </a:p>
        </p:txBody>
      </p:sp>
      <p:sp>
        <p:nvSpPr>
          <p:cNvPr id="28" name="TextBox 27"/>
          <p:cNvSpPr txBox="1"/>
          <p:nvPr/>
        </p:nvSpPr>
        <p:spPr>
          <a:xfrm>
            <a:off x="5076978" y="5734766"/>
            <a:ext cx="3686045" cy="923330"/>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All window very similar on QTT, in any case no 1:1 correspondence with In doped split</a:t>
            </a:r>
          </a:p>
        </p:txBody>
      </p:sp>
      <p:pic>
        <p:nvPicPr>
          <p:cNvPr id="29" name="Picture 28"/>
          <p:cNvPicPr>
            <a:picLocks noChangeAspect="1"/>
          </p:cNvPicPr>
          <p:nvPr/>
        </p:nvPicPr>
        <p:blipFill>
          <a:blip r:embed="rId6"/>
          <a:stretch>
            <a:fillRect/>
          </a:stretch>
        </p:blipFill>
        <p:spPr>
          <a:xfrm>
            <a:off x="856400" y="855313"/>
            <a:ext cx="4067391" cy="1077095"/>
          </a:xfrm>
          <a:prstGeom prst="rect">
            <a:avLst/>
          </a:prstGeom>
        </p:spPr>
      </p:pic>
      <p:sp>
        <p:nvSpPr>
          <p:cNvPr id="30" name="TextBox 29"/>
          <p:cNvSpPr txBox="1"/>
          <p:nvPr/>
        </p:nvSpPr>
        <p:spPr>
          <a:xfrm>
            <a:off x="681036" y="2018805"/>
            <a:ext cx="72327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Array</a:t>
            </a:r>
          </a:p>
        </p:txBody>
      </p:sp>
    </p:spTree>
    <p:extLst>
      <p:ext uri="{BB962C8B-B14F-4D97-AF65-F5344CB8AC3E}">
        <p14:creationId xmlns:p14="http://schemas.microsoft.com/office/powerpoint/2010/main" val="187562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Ith</a:t>
            </a:r>
            <a:r>
              <a:rPr lang="en-US" dirty="0"/>
              <a:t> </a:t>
            </a:r>
            <a:r>
              <a:rPr lang="en-US" dirty="0" err="1"/>
              <a:t>mesures</a:t>
            </a:r>
            <a:r>
              <a:rPr lang="en-US" dirty="0"/>
              <a:t> on lot </a:t>
            </a:r>
            <a:r>
              <a:rPr lang="en-US" dirty="0"/>
              <a:t>9882572</a:t>
            </a:r>
            <a:r>
              <a:rPr lang="en-US" dirty="0"/>
              <a:t> (QTT)</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June 28, 2017</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4" y="1303778"/>
            <a:ext cx="7407560" cy="4028243"/>
          </a:xfrm>
          <a:prstGeom prst="rect">
            <a:avLst/>
          </a:prstGeom>
        </p:spPr>
      </p:pic>
      <p:sp>
        <p:nvSpPr>
          <p:cNvPr id="9" name="TextBox 8"/>
          <p:cNvSpPr txBox="1"/>
          <p:nvPr/>
        </p:nvSpPr>
        <p:spPr>
          <a:xfrm>
            <a:off x="681036" y="5818909"/>
            <a:ext cx="342414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No </a:t>
            </a:r>
            <a:r>
              <a:rPr lang="en-US" dirty="0" err="1">
                <a:latin typeface="Segoe UI" panose="020B0502040204020203" pitchFamily="34" charset="0"/>
                <a:cs typeface="Segoe UI" panose="020B0502040204020203" pitchFamily="34" charset="0"/>
              </a:rPr>
              <a:t>Ith</a:t>
            </a:r>
            <a:r>
              <a:rPr lang="en-US" dirty="0">
                <a:latin typeface="Segoe UI" panose="020B0502040204020203" pitchFamily="34" charset="0"/>
                <a:cs typeface="Segoe UI" panose="020B0502040204020203" pitchFamily="34" charset="0"/>
              </a:rPr>
              <a:t> toggle with In-Doped SD</a:t>
            </a:r>
          </a:p>
        </p:txBody>
      </p:sp>
    </p:spTree>
    <p:extLst>
      <p:ext uri="{BB962C8B-B14F-4D97-AF65-F5344CB8AC3E}">
        <p14:creationId xmlns:p14="http://schemas.microsoft.com/office/powerpoint/2010/main" val="382538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Leakage @ 3.6V</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June 28, 2017</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0" y="2251244"/>
            <a:ext cx="4652955" cy="3021400"/>
          </a:xfrm>
          <a:prstGeom prst="rect">
            <a:avLst/>
          </a:prstGeom>
        </p:spPr>
      </p:pic>
      <p:sp>
        <p:nvSpPr>
          <p:cNvPr id="9" name="TextBox 8"/>
          <p:cNvSpPr txBox="1"/>
          <p:nvPr/>
        </p:nvSpPr>
        <p:spPr>
          <a:xfrm>
            <a:off x="97338" y="1597294"/>
            <a:ext cx="3061498"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Full stack lot </a:t>
            </a:r>
            <a:r>
              <a:rPr lang="en-US" dirty="0"/>
              <a:t>9882572 </a:t>
            </a:r>
            <a:r>
              <a:rPr lang="en-US" dirty="0">
                <a:latin typeface="Segoe UI" panose="020B0502040204020203" pitchFamily="34" charset="0"/>
                <a:cs typeface="Segoe UI" panose="020B0502040204020203" pitchFamily="34" charset="0"/>
              </a:rPr>
              <a:t>with In-doped SD trials (Joe) </a:t>
            </a:r>
          </a:p>
        </p:txBody>
      </p:sp>
      <p:pic>
        <p:nvPicPr>
          <p:cNvPr id="10" name="Picture 9"/>
          <p:cNvPicPr>
            <a:picLocks noChangeAspect="1"/>
          </p:cNvPicPr>
          <p:nvPr/>
        </p:nvPicPr>
        <p:blipFill>
          <a:blip r:embed="rId3"/>
          <a:stretch>
            <a:fillRect/>
          </a:stretch>
        </p:blipFill>
        <p:spPr>
          <a:xfrm>
            <a:off x="4340353" y="2243624"/>
            <a:ext cx="4572000" cy="3246120"/>
          </a:xfrm>
          <a:prstGeom prst="rect">
            <a:avLst/>
          </a:prstGeom>
        </p:spPr>
      </p:pic>
      <p:sp>
        <p:nvSpPr>
          <p:cNvPr id="11" name="TextBox 10"/>
          <p:cNvSpPr txBox="1"/>
          <p:nvPr/>
        </p:nvSpPr>
        <p:spPr>
          <a:xfrm>
            <a:off x="5038344" y="1597293"/>
            <a:ext cx="3061498"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SD only V12 vs Full stack (Koushik) </a:t>
            </a:r>
          </a:p>
        </p:txBody>
      </p:sp>
      <p:sp>
        <p:nvSpPr>
          <p:cNvPr id="12" name="TextBox 11"/>
          <p:cNvSpPr txBox="1"/>
          <p:nvPr/>
        </p:nvSpPr>
        <p:spPr>
          <a:xfrm>
            <a:off x="213755" y="5372743"/>
            <a:ext cx="8496717" cy="1200329"/>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Even if full stack data with In doped trials does not show clear leakage toggle, SD only data show a clear leakage tradeoff with full stack that can suggest some role of In in defining leakage. Larger leakage can lead to larger spurious window in array…</a:t>
            </a:r>
          </a:p>
        </p:txBody>
      </p:sp>
      <p:sp>
        <p:nvSpPr>
          <p:cNvPr id="13" name="Oval 12"/>
          <p:cNvSpPr/>
          <p:nvPr/>
        </p:nvSpPr>
        <p:spPr>
          <a:xfrm>
            <a:off x="2232561" y="3883231"/>
            <a:ext cx="1056904" cy="5462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a:off x="2398816" y="3883231"/>
            <a:ext cx="760020" cy="5462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16" name="Straight Arrow Connector 15"/>
          <p:cNvCxnSpPr/>
          <p:nvPr/>
        </p:nvCxnSpPr>
        <p:spPr>
          <a:xfrm flipV="1">
            <a:off x="3158836" y="3740727"/>
            <a:ext cx="3705102" cy="368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82586" y="4037681"/>
            <a:ext cx="1157767" cy="646331"/>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In contamination reduction</a:t>
            </a:r>
          </a:p>
        </p:txBody>
      </p:sp>
    </p:spTree>
    <p:extLst>
      <p:ext uri="{BB962C8B-B14F-4D97-AF65-F5344CB8AC3E}">
        <p14:creationId xmlns:p14="http://schemas.microsoft.com/office/powerpoint/2010/main" val="168877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Conclusions/Possible follow up</a:t>
            </a:r>
          </a:p>
        </p:txBody>
      </p:sp>
      <p:sp>
        <p:nvSpPr>
          <p:cNvPr id="3" name="Content Placeholder 2"/>
          <p:cNvSpPr>
            <a:spLocks noGrp="1"/>
          </p:cNvSpPr>
          <p:nvPr>
            <p:ph idx="1"/>
          </p:nvPr>
        </p:nvSpPr>
        <p:spPr/>
        <p:txBody>
          <a:bodyPr/>
          <a:lstStyle/>
          <a:p>
            <a:r>
              <a:rPr lang="en-US" dirty="0"/>
              <a:t>No clear smoking gun about delta Vth increase for In-doped SD split in full stack array looking at SD only memory effect</a:t>
            </a:r>
          </a:p>
          <a:p>
            <a:r>
              <a:rPr lang="en-US" dirty="0"/>
              <a:t>QTT does not track array data</a:t>
            </a:r>
          </a:p>
          <a:p>
            <a:r>
              <a:rPr lang="en-US" dirty="0"/>
              <a:t>Possibility is that leakage is playing a role in delta Vth measure. Possible follow up is to measure vertical leakage on In-Doped split on SD only (probe or bench </a:t>
            </a:r>
            <a:r>
              <a:rPr lang="en-US" dirty="0" err="1"/>
              <a:t>czn</a:t>
            </a:r>
            <a:r>
              <a:rPr lang="en-US" dirty="0"/>
              <a:t>?)</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June 28, 2017</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5598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0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Set and </a:t>
            </a:r>
            <a:r>
              <a:rPr lang="en-US" dirty="0" err="1"/>
              <a:t>Rst</a:t>
            </a:r>
            <a:r>
              <a:rPr lang="en-US" dirty="0"/>
              <a:t> distributions – interlaced </a:t>
            </a:r>
            <a:r>
              <a:rPr lang="en-US" dirty="0" err="1"/>
              <a:t>histo</a:t>
            </a:r>
            <a:r>
              <a:rPr lang="en-US" dirty="0"/>
              <a:t> 1us</a:t>
            </a:r>
          </a:p>
        </p:txBody>
      </p:sp>
      <p:sp>
        <p:nvSpPr>
          <p:cNvPr id="7" name="Date Placeholder 6"/>
          <p:cNvSpPr>
            <a:spLocks noGrp="1"/>
          </p:cNvSpPr>
          <p:nvPr>
            <p:ph type="dt" sz="half" idx="2"/>
          </p:nvPr>
        </p:nvSpPr>
        <p:spPr/>
        <p:txBody>
          <a:bodyPr/>
          <a:lstStyle/>
          <a:p>
            <a:r>
              <a:rPr lang="en-US"/>
              <a:t>|  </a:t>
            </a:r>
            <a:fld id="{F55C824C-5440-421F-B1ED-9166A1D48D51}" type="datetime4">
              <a:rPr lang="en-US" smtClean="0"/>
              <a:pPr/>
              <a:t>June 28, 2017</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8" name="Footer Placeholder 7"/>
          <p:cNvSpPr>
            <a:spLocks noGrp="1"/>
          </p:cNvSpPr>
          <p:nvPr>
            <p:ph type="ftr" sz="quarter" idx="12"/>
          </p:nvPr>
        </p:nvSpPr>
        <p:spPr/>
        <p:txBody>
          <a:bodyPr/>
          <a:lstStyle/>
          <a:p>
            <a:r>
              <a:rPr lang="en-US"/>
              <a:t>|  Micron Confidential</a:t>
            </a:r>
            <a:endParaRPr lang="en-US" dirty="0"/>
          </a:p>
        </p:txBody>
      </p:sp>
      <p:sp>
        <p:nvSpPr>
          <p:cNvPr id="11" name="Text Placeholder 10"/>
          <p:cNvSpPr>
            <a:spLocks noGrp="1"/>
          </p:cNvSpPr>
          <p:nvPr>
            <p:ph type="body" sz="quarter" idx="14"/>
          </p:nvPr>
        </p:nvSpPr>
        <p:spPr/>
        <p:txBody>
          <a:bodyPr/>
          <a:lstStyle/>
          <a:p>
            <a:endParaRPr lang="en-US"/>
          </a:p>
        </p:txBody>
      </p:sp>
      <p:pic>
        <p:nvPicPr>
          <p:cNvPr id="17" name="Picture 16"/>
          <p:cNvPicPr>
            <a:picLocks noChangeAspect="1"/>
          </p:cNvPicPr>
          <p:nvPr/>
        </p:nvPicPr>
        <p:blipFill>
          <a:blip r:embed="rId3"/>
          <a:stretch>
            <a:fillRect/>
          </a:stretch>
        </p:blipFill>
        <p:spPr>
          <a:xfrm>
            <a:off x="4478016" y="987915"/>
            <a:ext cx="4329099" cy="5005046"/>
          </a:xfrm>
          <a:prstGeom prst="rect">
            <a:avLst/>
          </a:prstGeom>
        </p:spPr>
      </p:pic>
      <p:pic>
        <p:nvPicPr>
          <p:cNvPr id="18" name="Picture 17"/>
          <p:cNvPicPr>
            <a:picLocks noChangeAspect="1"/>
          </p:cNvPicPr>
          <p:nvPr/>
        </p:nvPicPr>
        <p:blipFill>
          <a:blip r:embed="rId4"/>
          <a:stretch>
            <a:fillRect/>
          </a:stretch>
        </p:blipFill>
        <p:spPr>
          <a:xfrm>
            <a:off x="178599" y="987916"/>
            <a:ext cx="4329099" cy="5005046"/>
          </a:xfrm>
          <a:prstGeom prst="rect">
            <a:avLst/>
          </a:prstGeom>
        </p:spPr>
      </p:pic>
      <p:sp>
        <p:nvSpPr>
          <p:cNvPr id="19" name="Right Brace 18"/>
          <p:cNvSpPr/>
          <p:nvPr/>
        </p:nvSpPr>
        <p:spPr>
          <a:xfrm rot="5400000">
            <a:off x="6334626" y="4662227"/>
            <a:ext cx="162426" cy="4752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5973678" y="4981064"/>
            <a:ext cx="944480" cy="430887"/>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250mV</a:t>
            </a:r>
          </a:p>
          <a:p>
            <a:pPr algn="ctr"/>
            <a:r>
              <a:rPr lang="en-US" sz="1100" dirty="0">
                <a:latin typeface="Segoe UI" panose="020B0502040204020203" pitchFamily="34" charset="0"/>
                <a:cs typeface="Segoe UI" panose="020B0502040204020203" pitchFamily="34" charset="0"/>
              </a:rPr>
              <a:t>sigma</a:t>
            </a:r>
          </a:p>
        </p:txBody>
      </p:sp>
      <p:pic>
        <p:nvPicPr>
          <p:cNvPr id="21" name="Picture 20"/>
          <p:cNvPicPr>
            <a:picLocks noChangeAspect="1"/>
          </p:cNvPicPr>
          <p:nvPr/>
        </p:nvPicPr>
        <p:blipFill>
          <a:blip r:embed="rId5"/>
          <a:stretch>
            <a:fillRect/>
          </a:stretch>
        </p:blipFill>
        <p:spPr>
          <a:xfrm>
            <a:off x="5072727" y="5887791"/>
            <a:ext cx="2984151" cy="659000"/>
          </a:xfrm>
          <a:prstGeom prst="rect">
            <a:avLst/>
          </a:prstGeom>
        </p:spPr>
      </p:pic>
      <p:pic>
        <p:nvPicPr>
          <p:cNvPr id="22" name="Picture 21"/>
          <p:cNvPicPr>
            <a:picLocks noChangeAspect="1"/>
          </p:cNvPicPr>
          <p:nvPr/>
        </p:nvPicPr>
        <p:blipFill>
          <a:blip r:embed="rId6"/>
          <a:stretch>
            <a:fillRect/>
          </a:stretch>
        </p:blipFill>
        <p:spPr>
          <a:xfrm>
            <a:off x="661929" y="5887791"/>
            <a:ext cx="2981289" cy="658368"/>
          </a:xfrm>
          <a:prstGeom prst="rect">
            <a:avLst/>
          </a:prstGeom>
        </p:spPr>
      </p:pic>
      <p:sp>
        <p:nvSpPr>
          <p:cNvPr id="23" name="Rectangle 22"/>
          <p:cNvSpPr/>
          <p:nvPr/>
        </p:nvSpPr>
        <p:spPr>
          <a:xfrm>
            <a:off x="974558" y="3753853"/>
            <a:ext cx="914400" cy="1828800"/>
          </a:xfrm>
          <a:prstGeom prst="rect">
            <a:avLst/>
          </a:pr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4" name="Rectangle 23"/>
          <p:cNvSpPr/>
          <p:nvPr/>
        </p:nvSpPr>
        <p:spPr>
          <a:xfrm>
            <a:off x="5279136" y="3753853"/>
            <a:ext cx="914400" cy="1828800"/>
          </a:xfrm>
          <a:prstGeom prst="rect">
            <a:avLst/>
          </a:pr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5" name="TextBox 24"/>
          <p:cNvSpPr txBox="1"/>
          <p:nvPr/>
        </p:nvSpPr>
        <p:spPr>
          <a:xfrm>
            <a:off x="5085432" y="3870747"/>
            <a:ext cx="1330407" cy="276999"/>
          </a:xfrm>
          <a:prstGeom prst="rect">
            <a:avLst/>
          </a:prstGeom>
          <a:noFill/>
        </p:spPr>
        <p:txBody>
          <a:bodyPr wrap="square" rtlCol="0">
            <a:spAutoFit/>
          </a:bodyPr>
          <a:lstStyle/>
          <a:p>
            <a:pPr algn="ctr"/>
            <a:r>
              <a:rPr lang="en-US" sz="1200" b="1" dirty="0">
                <a:latin typeface="Segoe UI" panose="020B0502040204020203" pitchFamily="34" charset="0"/>
                <a:cs typeface="Segoe UI" panose="020B0502040204020203" pitchFamily="34" charset="0"/>
              </a:rPr>
              <a:t>Read issue</a:t>
            </a:r>
          </a:p>
        </p:txBody>
      </p:sp>
      <p:sp>
        <p:nvSpPr>
          <p:cNvPr id="26" name="TextBox 25"/>
          <p:cNvSpPr txBox="1"/>
          <p:nvPr/>
        </p:nvSpPr>
        <p:spPr>
          <a:xfrm>
            <a:off x="766554" y="3861634"/>
            <a:ext cx="1330407" cy="276999"/>
          </a:xfrm>
          <a:prstGeom prst="rect">
            <a:avLst/>
          </a:prstGeom>
          <a:noFill/>
        </p:spPr>
        <p:txBody>
          <a:bodyPr wrap="square" rtlCol="0">
            <a:spAutoFit/>
          </a:bodyPr>
          <a:lstStyle/>
          <a:p>
            <a:pPr algn="ctr"/>
            <a:r>
              <a:rPr lang="en-US" sz="1200" b="1" dirty="0">
                <a:latin typeface="Segoe UI" panose="020B0502040204020203" pitchFamily="34" charset="0"/>
                <a:cs typeface="Segoe UI" panose="020B0502040204020203" pitchFamily="34" charset="0"/>
              </a:rPr>
              <a:t>Read issue</a:t>
            </a:r>
          </a:p>
        </p:txBody>
      </p:sp>
      <p:sp>
        <p:nvSpPr>
          <p:cNvPr id="27" name="TextBox 26"/>
          <p:cNvSpPr txBox="1"/>
          <p:nvPr/>
        </p:nvSpPr>
        <p:spPr>
          <a:xfrm>
            <a:off x="773683" y="6557803"/>
            <a:ext cx="5807588" cy="276999"/>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Also FS shows same distortion under 5.5V (look at slide4)</a:t>
            </a:r>
          </a:p>
        </p:txBody>
      </p:sp>
      <p:sp>
        <p:nvSpPr>
          <p:cNvPr id="28" name="TextBox 27"/>
          <p:cNvSpPr txBox="1"/>
          <p:nvPr/>
        </p:nvSpPr>
        <p:spPr>
          <a:xfrm>
            <a:off x="3164305" y="932313"/>
            <a:ext cx="950495"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SET</a:t>
            </a:r>
          </a:p>
        </p:txBody>
      </p:sp>
      <p:sp>
        <p:nvSpPr>
          <p:cNvPr id="29" name="TextBox 28"/>
          <p:cNvSpPr txBox="1"/>
          <p:nvPr/>
        </p:nvSpPr>
        <p:spPr>
          <a:xfrm>
            <a:off x="7456507" y="953062"/>
            <a:ext cx="950495"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RST</a:t>
            </a:r>
          </a:p>
        </p:txBody>
      </p:sp>
      <p:sp>
        <p:nvSpPr>
          <p:cNvPr id="2" name="TextBox 1"/>
          <p:cNvSpPr txBox="1"/>
          <p:nvPr/>
        </p:nvSpPr>
        <p:spPr>
          <a:xfrm>
            <a:off x="7096756" y="3235760"/>
            <a:ext cx="190218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Reset PA=130uA</a:t>
            </a:r>
          </a:p>
        </p:txBody>
      </p:sp>
      <p:sp>
        <p:nvSpPr>
          <p:cNvPr id="3" name="TextBox 2"/>
          <p:cNvSpPr txBox="1"/>
          <p:nvPr/>
        </p:nvSpPr>
        <p:spPr>
          <a:xfrm>
            <a:off x="7664398" y="5003541"/>
            <a:ext cx="1633004" cy="430887"/>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With Vth correction</a:t>
            </a:r>
          </a:p>
          <a:p>
            <a:r>
              <a:rPr lang="en-US" sz="1100" dirty="0">
                <a:latin typeface="Segoe UI" panose="020B0502040204020203" pitchFamily="34" charset="0"/>
                <a:cs typeface="Segoe UI" panose="020B0502040204020203" pitchFamily="34" charset="0"/>
              </a:rPr>
              <a:t>Sigma(0,1)=170mV</a:t>
            </a:r>
          </a:p>
        </p:txBody>
      </p:sp>
      <p:cxnSp>
        <p:nvCxnSpPr>
          <p:cNvPr id="6" name="Straight Arrow Connector 5"/>
          <p:cNvCxnSpPr>
            <a:endCxn id="3" idx="1"/>
          </p:cNvCxnSpPr>
          <p:nvPr/>
        </p:nvCxnSpPr>
        <p:spPr>
          <a:xfrm>
            <a:off x="6653463" y="5218984"/>
            <a:ext cx="1010935"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653463" y="4427621"/>
            <a:ext cx="0" cy="391016"/>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64398" y="5401302"/>
            <a:ext cx="1479602" cy="430887"/>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(Sigma extracted only for SDv4)</a:t>
            </a:r>
          </a:p>
        </p:txBody>
      </p:sp>
    </p:spTree>
    <p:extLst>
      <p:ext uri="{BB962C8B-B14F-4D97-AF65-F5344CB8AC3E}">
        <p14:creationId xmlns:p14="http://schemas.microsoft.com/office/powerpoint/2010/main" val="283276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R2S from </a:t>
            </a:r>
            <a:r>
              <a:rPr lang="en-US" dirty="0" err="1"/>
              <a:t>FullStack</a:t>
            </a:r>
            <a:endParaRPr lang="en-US" dirty="0"/>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June 28, 2017</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3831709" y="1027119"/>
            <a:ext cx="4182414" cy="5209674"/>
          </a:xfrm>
          <a:prstGeom prst="rect">
            <a:avLst/>
          </a:prstGeom>
        </p:spPr>
      </p:pic>
      <p:sp>
        <p:nvSpPr>
          <p:cNvPr id="9" name="Oval 8"/>
          <p:cNvSpPr/>
          <p:nvPr/>
        </p:nvSpPr>
        <p:spPr>
          <a:xfrm rot="18180120">
            <a:off x="4612721" y="5288986"/>
            <a:ext cx="721397" cy="409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13" name="Straight Arrow Connector 12"/>
          <p:cNvCxnSpPr/>
          <p:nvPr/>
        </p:nvCxnSpPr>
        <p:spPr>
          <a:xfrm flipV="1">
            <a:off x="3404937" y="5510463"/>
            <a:ext cx="1335505" cy="132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2821" y="4969042"/>
            <a:ext cx="2983832"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Distortion is also visible for lower tail of the POR Set distribution (under ~5.5V)</a:t>
            </a:r>
          </a:p>
        </p:txBody>
      </p:sp>
      <p:sp>
        <p:nvSpPr>
          <p:cNvPr id="15" name="TextBox 14"/>
          <p:cNvSpPr txBox="1"/>
          <p:nvPr/>
        </p:nvSpPr>
        <p:spPr>
          <a:xfrm>
            <a:off x="168442" y="3379729"/>
            <a:ext cx="4343400"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Preconditioning RST pulse amplitude</a:t>
            </a:r>
          </a:p>
        </p:txBody>
      </p:sp>
      <p:cxnSp>
        <p:nvCxnSpPr>
          <p:cNvPr id="17" name="Straight Arrow Connector 16"/>
          <p:cNvCxnSpPr/>
          <p:nvPr/>
        </p:nvCxnSpPr>
        <p:spPr>
          <a:xfrm flipV="1">
            <a:off x="3970421" y="3308685"/>
            <a:ext cx="541421" cy="2557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357654" y="1027119"/>
            <a:ext cx="3128211" cy="2352610"/>
          </a:xfrm>
          <a:prstGeom prst="rect">
            <a:avLst/>
          </a:prstGeom>
        </p:spPr>
      </p:pic>
    </p:spTree>
    <p:extLst>
      <p:ext uri="{BB962C8B-B14F-4D97-AF65-F5344CB8AC3E}">
        <p14:creationId xmlns:p14="http://schemas.microsoft.com/office/powerpoint/2010/main" val="1256891303"/>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rporate (16x9 aspect ratio).potx" id="{1E87929D-3B4D-4C68-B1D8-F2DF55D47466}" vid="{98D62B80-7A8C-47B1-BC07-BEFA0CD407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C19157EAA59541A312DF3709770A68" ma:contentTypeVersion="0" ma:contentTypeDescription="Create a new document." ma:contentTypeScope="" ma:versionID="f62aaf964ec2ad99f0fc33f7083bc71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F4C9C3-4326-4994-90C6-29B66BDE00E0}"/>
</file>

<file path=customXml/itemProps2.xml><?xml version="1.0" encoding="utf-8"?>
<ds:datastoreItem xmlns:ds="http://schemas.openxmlformats.org/officeDocument/2006/customXml" ds:itemID="{1138E177-F2D9-4DC6-9500-21829457B54B}"/>
</file>

<file path=customXml/itemProps3.xml><?xml version="1.0" encoding="utf-8"?>
<ds:datastoreItem xmlns:ds="http://schemas.openxmlformats.org/officeDocument/2006/customXml" ds:itemID="{2B66B00A-89C3-488E-B46B-058F06C6D386}"/>
</file>

<file path=docProps/app.xml><?xml version="1.0" encoding="utf-8"?>
<Properties xmlns="http://schemas.openxmlformats.org/officeDocument/2006/extended-properties" xmlns:vt="http://schemas.openxmlformats.org/officeDocument/2006/docPropsVTypes">
  <Template>Corporate (16x9 aspect ratio)</Template>
  <TotalTime>0</TotalTime>
  <Words>394</Words>
  <Application>Microsoft Office PowerPoint</Application>
  <PresentationFormat>On-screen Show (4:3)</PresentationFormat>
  <Paragraphs>76</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Segoe UI</vt:lpstr>
      <vt:lpstr>Segoe UI Semibold</vt:lpstr>
      <vt:lpstr>Wingdings</vt:lpstr>
      <vt:lpstr>Micron Nov-2015</vt:lpstr>
      <vt:lpstr>S26A bench char –  Delta Vth considerations</vt:lpstr>
      <vt:lpstr>SD memory effect by split (SD-only lot 9897002)</vt:lpstr>
      <vt:lpstr>QTT window data on lot 9882572 </vt:lpstr>
      <vt:lpstr>Ith mesures on lot 9882572 (QTT)</vt:lpstr>
      <vt:lpstr>Vertical Leakage @ 3.6V</vt:lpstr>
      <vt:lpstr>Conclusions/Possible follow up</vt:lpstr>
      <vt:lpstr>PowerPoint Presentation</vt:lpstr>
      <vt:lpstr>Set and Rst distributions – interlaced histo 1us</vt:lpstr>
      <vt:lpstr>R2S from FullStack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2015-10-15T20:06:16Z</dcterms:created>
  <dcterms:modified xsi:type="dcterms:W3CDTF">2017-06-28T14:23:05Z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0x01010058C19157EAA59541A312DF3709770A68</vt:lpwstr>
  </property>
</Properties>
</file>