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slides/slide5.xml" ContentType="application/vnd.openxmlformats-officedocument.presentationml.slide+xml"/>
  <Override PartName="/ppt/presentation.xml" ContentType="application/vnd.openxmlformats-officedocument.presentationml.presentation.main+xml"/>
  <Override PartName="/ppt/slides/slide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Layouts/slideLayout59.xml" ContentType="application/vnd.openxmlformats-officedocument.presentationml.slideLayout+xml"/>
  <Override PartName="/ppt/slideMasters/slideMaster1.xml" ContentType="application/vnd.openxmlformats-officedocument.presentationml.slideMaster+xml"/>
  <Override PartName="/ppt/slideLayouts/slideLayout58.xml" ContentType="application/vnd.openxmlformats-officedocument.presentationml.slideLayout+xml"/>
  <Override PartName="/ppt/slideLayouts/slideLayout56.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57.xml" ContentType="application/vnd.openxmlformats-officedocument.presentationml.slideLayout+xml"/>
  <Override PartName="/ppt/slideLayouts/slideLayout26.xml" ContentType="application/vnd.openxmlformats-officedocument.presentationml.slideLayout+xml"/>
  <Override PartName="/ppt/slideLayouts/slideLayout28.xml" ContentType="application/vnd.openxmlformats-officedocument.presentationml.slideLayout+xml"/>
  <Override PartName="/ppt/slideLayouts/slideLayout47.xml" ContentType="application/vnd.openxmlformats-officedocument.presentationml.slideLayout+xml"/>
  <Override PartName="/ppt/slideLayouts/slideLayout46.xml" ContentType="application/vnd.openxmlformats-officedocument.presentationml.slideLayout+xml"/>
  <Override PartName="/ppt/slideLayouts/slideLayout45.xml" ContentType="application/vnd.openxmlformats-officedocument.presentationml.slideLayout+xml"/>
  <Override PartName="/ppt/slideLayouts/slideLayout44.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41.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40.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27.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5.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 id="2147483728" r:id="rId2"/>
    <p:sldMasterId id="2147483743" r:id="rId3"/>
    <p:sldMasterId id="2147483773" r:id="rId4"/>
  </p:sldMasterIdLst>
  <p:notesMasterIdLst>
    <p:notesMasterId r:id="rId10"/>
  </p:notesMasterIdLst>
  <p:sldIdLst>
    <p:sldId id="362" r:id="rId5"/>
    <p:sldId id="424" r:id="rId6"/>
    <p:sldId id="429" r:id="rId7"/>
    <p:sldId id="431" r:id="rId8"/>
    <p:sldId id="432"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7C8"/>
    <a:srgbClr val="99FF33"/>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1" autoAdjust="0"/>
    <p:restoredTop sz="94681" autoAdjust="0"/>
  </p:normalViewPr>
  <p:slideViewPr>
    <p:cSldViewPr snapToGrid="0">
      <p:cViewPr>
        <p:scale>
          <a:sx n="50" d="100"/>
          <a:sy n="50" d="100"/>
        </p:scale>
        <p:origin x="1086" y="402"/>
      </p:cViewPr>
      <p:guideLst>
        <p:guide orient="horz" pos="1176"/>
        <p:guide pos="7282"/>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6/21/2017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621888116"/>
      </p:ext>
    </p:extLst>
  </p:cSld>
  <p:clrMapOvr>
    <a:masterClrMapping/>
  </p:clrMapOvr>
  <p:extLst mod="1">
    <p:ext uri="{DCECCB84-F9BA-43D5-87BE-67443E8EF086}">
      <p15:sldGuideLst xmlns:p15="http://schemas.microsoft.com/office/powerpoint/2012/main">
        <p15:guide id="1" orient="horz" pos="4056">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5328466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June 21,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446860767"/>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June 21,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4238200522"/>
      </p:ext>
    </p:extLst>
  </p:cSld>
  <p:clrMapOvr>
    <a:masterClrMapping/>
  </p:clrMapOvr>
  <p:hf hdr="0"/>
  <p:extLst mod="1">
    <p:ext uri="{DCECCB84-F9BA-43D5-87BE-67443E8EF086}">
      <p15:sldGuideLst xmlns:p15="http://schemas.microsoft.com/office/powerpoint/2012/main">
        <p15:guide id="1" orient="horz" pos="1152">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June 21,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518255984"/>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June 21,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1740060500"/>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June 21,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266716736"/>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June 21,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127009366"/>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6522572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374571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011686323"/>
      </p:ext>
    </p:extLst>
  </p:cSld>
  <p:clrMapOvr>
    <a:masterClrMapping/>
  </p:clrMapOvr>
  <p:hf hdr="0"/>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42274599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5958512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01193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4163729320"/>
      </p:ext>
    </p:extLst>
  </p:cSld>
  <p:clrMapOvr>
    <a:masterClrMapping/>
  </p:clrMapOvr>
  <p:extLst mod="1">
    <p:ext uri="{DCECCB84-F9BA-43D5-87BE-67443E8EF086}">
      <p15:sldGuideLst xmlns:p15="http://schemas.microsoft.com/office/powerpoint/2012/main">
        <p15:guide id="1" orient="horz" pos="4056">
          <p15:clr>
            <a:srgbClr val="FBAE40"/>
          </p15:clr>
        </p15:guide>
        <p15:guide id="2"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5105430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999818941"/>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2040">
          <p15:clr>
            <a:srgbClr val="FBAE40"/>
          </p15:clr>
        </p15:guide>
        <p15:guide id="3" pos="2904">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911857364"/>
      </p:ext>
    </p:extLst>
  </p:cSld>
  <p:clrMapOvr>
    <a:masterClrMapping/>
  </p:clrMapOvr>
  <p:hf hdr="0"/>
  <p:extLst mod="1">
    <p:ext uri="{DCECCB84-F9BA-43D5-87BE-67443E8EF086}">
      <p15:sldGuideLst xmlns:p15="http://schemas.microsoft.com/office/powerpoint/2012/main">
        <p15:guide id="1" orient="horz" pos="1152">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953731487"/>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414921011"/>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5585614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048647619"/>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5305612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788556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55473025"/>
      </p:ext>
    </p:extLst>
  </p:cSld>
  <p:clrMapOvr>
    <a:masterClrMapping/>
  </p:clrMapOvr>
  <p:hf hdr="0"/>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37922757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88215214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73250720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74903133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98641717"/>
      </p:ext>
    </p:extLst>
  </p:cSld>
  <p:clrMapOvr>
    <a:masterClrMapping/>
  </p:clrMapOvr>
  <p:extLst mod="1">
    <p:ext uri="{DCECCB84-F9BA-43D5-87BE-67443E8EF086}">
      <p15:sldGuideLst xmlns:p15="http://schemas.microsoft.com/office/powerpoint/2012/main">
        <p15:guide id="1" orient="horz" pos="4056">
          <p15:clr>
            <a:srgbClr val="FBAE40"/>
          </p15:clr>
        </p15:guide>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64518391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870771096"/>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2040">
          <p15:clr>
            <a:srgbClr val="FBAE40"/>
          </p15:clr>
        </p15:guide>
        <p15:guide id="3" pos="2904">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4258793003"/>
      </p:ext>
    </p:extLst>
  </p:cSld>
  <p:clrMapOvr>
    <a:masterClrMapping/>
  </p:clrMapOvr>
  <p:hf hdr="0"/>
  <p:extLst mod="1">
    <p:ext uri="{DCECCB84-F9BA-43D5-87BE-67443E8EF086}">
      <p15:sldGuideLst xmlns:p15="http://schemas.microsoft.com/office/powerpoint/2012/main">
        <p15:guide id="1" orient="horz" pos="1152">
          <p15:clr>
            <a:srgbClr val="FBAE40"/>
          </p15:clr>
        </p15:guide>
        <p15:guide id="2" pos="3840">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44498454"/>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649500574"/>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63205757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181790096"/>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09697453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8255220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52964081"/>
      </p:ext>
    </p:extLst>
  </p:cSld>
  <p:clrMapOvr>
    <a:masterClrMapping/>
  </p:clrMapOvr>
  <p:hf hdr="0"/>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409746995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47595121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77960626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536705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21,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image" Target="../media/image1.emf"/><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theme" Target="../theme/theme2.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image" Target="../media/image1.emf"/><Relationship Id="rId2" Type="http://schemas.openxmlformats.org/officeDocument/2006/relationships/slideLayout" Target="../slideLayouts/slideLayout31.xml"/><Relationship Id="rId16" Type="http://schemas.openxmlformats.org/officeDocument/2006/relationships/theme" Target="../theme/theme3.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image" Target="../media/image1.emf"/><Relationship Id="rId2" Type="http://schemas.openxmlformats.org/officeDocument/2006/relationships/slideLayout" Target="../slideLayouts/slideLayout46.xml"/><Relationship Id="rId16" Type="http://schemas.openxmlformats.org/officeDocument/2006/relationships/theme" Target="../theme/theme4.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June 21,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June 21,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861376443"/>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June 21,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052914718"/>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email">
            <a:extLst>
              <a:ext uri="{28A0092B-C50C-407E-A947-70E740481C1C}">
                <a14:useLocalDpi xmlns:a14="http://schemas.microsoft.com/office/drawing/2010/main"/>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June 21,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2533460302"/>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 id="2147483787" r:id="rId14"/>
    <p:sldLayoutId id="2147483788"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Kelvin ON-IV on 2xCMOS for electrode understanding</a:t>
            </a:r>
            <a:br>
              <a:rPr lang="en-US" dirty="0"/>
            </a:br>
            <a:br>
              <a:rPr lang="en-US" dirty="0"/>
            </a:br>
            <a:r>
              <a:rPr lang="en-US" sz="2700" b="0" dirty="0"/>
              <a:t>lcrespi, aredael</a:t>
            </a:r>
            <a:endParaRPr lang="en-US" b="0" dirty="0"/>
          </a:p>
        </p:txBody>
      </p:sp>
      <p:sp>
        <p:nvSpPr>
          <p:cNvPr id="3" name="Text Placeholder 2"/>
          <p:cNvSpPr>
            <a:spLocks noGrp="1"/>
          </p:cNvSpPr>
          <p:nvPr>
            <p:ph type="body" sz="quarter" idx="14"/>
          </p:nvPr>
        </p:nvSpPr>
        <p:spPr/>
        <p:txBody>
          <a:bodyPr/>
          <a:lstStyle/>
          <a:p>
            <a:endParaRPr lang="en-US"/>
          </a:p>
        </p:txBody>
      </p:sp>
      <p:sp>
        <p:nvSpPr>
          <p:cNvPr id="4" name="Date Placeholder 3"/>
          <p:cNvSpPr>
            <a:spLocks noGrp="1"/>
          </p:cNvSpPr>
          <p:nvPr>
            <p:ph type="dt" sz="half" idx="2"/>
          </p:nvPr>
        </p:nvSpPr>
        <p:spPr/>
        <p:txBody>
          <a:bodyPr/>
          <a:lstStyle/>
          <a:p>
            <a:r>
              <a:rPr lang="en-US"/>
              <a:t>|  </a:t>
            </a:r>
            <a:fld id="{F55C824C-5440-421F-B1ED-9166A1D48D51}" type="datetime4">
              <a:rPr lang="en-US" smtClean="0"/>
              <a:pPr/>
              <a:t>June 21, 2017</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a:t>
            </a:fld>
            <a:endParaRPr lang="en-US" dirty="0"/>
          </a:p>
        </p:txBody>
      </p:sp>
      <p:sp>
        <p:nvSpPr>
          <p:cNvPr id="6" name="Footer Placeholder 5"/>
          <p:cNvSpPr>
            <a:spLocks noGrp="1"/>
          </p:cNvSpPr>
          <p:nvPr>
            <p:ph type="ftr" sz="quarter" idx="15"/>
          </p:nvPr>
        </p:nvSpPr>
        <p:spPr/>
        <p:txBody>
          <a:bodyPr/>
          <a:lstStyle/>
          <a:p>
            <a:r>
              <a:rPr lang="en-US"/>
              <a:t>|  Micron Confidential</a:t>
            </a:r>
            <a:endParaRPr lang="en-US" dirty="0"/>
          </a:p>
        </p:txBody>
      </p:sp>
    </p:spTree>
    <p:extLst>
      <p:ext uri="{BB962C8B-B14F-4D97-AF65-F5344CB8AC3E}">
        <p14:creationId xmlns:p14="http://schemas.microsoft.com/office/powerpoint/2010/main" val="2770427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964" y="-228095"/>
            <a:ext cx="10375902" cy="932313"/>
          </a:xfrm>
        </p:spPr>
        <p:txBody>
          <a:bodyPr/>
          <a:lstStyle/>
          <a:p>
            <a:r>
              <a:rPr lang="en-US" dirty="0"/>
              <a:t>2xCMOS structure – ON I-V</a:t>
            </a:r>
          </a:p>
        </p:txBody>
      </p:sp>
      <p:sp>
        <p:nvSpPr>
          <p:cNvPr id="5" name="Slide Number Placeholder 4"/>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0D904593-1668-4B95-BA96-EF3EF43EDF4E}" type="slidenum">
              <a:rPr kumimoji="0" lang="en-US" sz="1800" b="0" i="0" u="none" strike="noStrike" kern="0" cap="none" spc="0" normalizeH="0" baseline="0" noProof="0" smtClean="0">
                <a:ln>
                  <a:noFill/>
                </a:ln>
                <a:solidFill>
                  <a:sysClr val="windowText" lastClr="000000"/>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Text Placeholder 6"/>
          <p:cNvSpPr>
            <a:spLocks noGrp="1"/>
          </p:cNvSpPr>
          <p:nvPr>
            <p:ph type="body" sz="quarter" idx="14"/>
          </p:nvPr>
        </p:nvSpPr>
        <p:spPr/>
        <p:txBody>
          <a:bodyPr/>
          <a:lstStyle/>
          <a:p>
            <a:endParaRPr lang="en-US"/>
          </a:p>
        </p:txBody>
      </p:sp>
      <p:sp>
        <p:nvSpPr>
          <p:cNvPr id="146" name="Content Placeholder 145"/>
          <p:cNvSpPr txBox="1">
            <a:spLocks noGrp="1"/>
          </p:cNvSpPr>
          <p:nvPr>
            <p:ph idx="1"/>
          </p:nvPr>
        </p:nvSpPr>
        <p:spPr>
          <a:xfrm>
            <a:off x="171635" y="1538262"/>
            <a:ext cx="2725220" cy="4001095"/>
          </a:xfrm>
          <a:prstGeom prst="rect">
            <a:avLst/>
          </a:prstGeom>
          <a:noFill/>
        </p:spPr>
        <p:txBody>
          <a:bodyPr wrap="square" lIns="0" tIns="0" rIns="0" bIns="0" rtlCol="0">
            <a:spAutoFit/>
          </a:bodyPr>
          <a:lstStyle/>
          <a:p>
            <a:r>
              <a:rPr lang="en-US" sz="2000" b="1" dirty="0">
                <a:latin typeface="Calibri"/>
                <a:cs typeface="Calibri"/>
              </a:rPr>
              <a:t>VPP = 7.5 V</a:t>
            </a:r>
          </a:p>
          <a:p>
            <a:r>
              <a:rPr lang="en-US" sz="2000" b="1" dirty="0">
                <a:latin typeface="Calibri"/>
                <a:cs typeface="Calibri"/>
              </a:rPr>
              <a:t>VCC = 4.4 V</a:t>
            </a:r>
          </a:p>
          <a:p>
            <a:r>
              <a:rPr lang="en-US" sz="2000" b="1" dirty="0">
                <a:latin typeface="Calibri"/>
                <a:cs typeface="Calibri"/>
              </a:rPr>
              <a:t>VSS = 3.0 V</a:t>
            </a:r>
          </a:p>
          <a:p>
            <a:r>
              <a:rPr lang="en-US" sz="2000" b="1" dirty="0">
                <a:latin typeface="Calibri"/>
                <a:cs typeface="Calibri"/>
              </a:rPr>
              <a:t>VNN = 0 V</a:t>
            </a:r>
          </a:p>
          <a:p>
            <a:endParaRPr lang="en-US" sz="2000" b="1" dirty="0">
              <a:latin typeface="Calibri"/>
              <a:cs typeface="Calibri"/>
            </a:endParaRPr>
          </a:p>
          <a:p>
            <a:r>
              <a:rPr lang="en-US" sz="2000" b="1" dirty="0">
                <a:latin typeface="Calibri"/>
                <a:cs typeface="Calibri"/>
              </a:rPr>
              <a:t>POL: </a:t>
            </a:r>
          </a:p>
          <a:p>
            <a:pPr marL="0" indent="0">
              <a:buNone/>
            </a:pPr>
            <a:r>
              <a:rPr lang="en-US" sz="2000" b="1" dirty="0">
                <a:latin typeface="Calibri"/>
                <a:cs typeface="Calibri"/>
              </a:rPr>
              <a:t>4.4V FWD, 3.0V REV</a:t>
            </a:r>
          </a:p>
        </p:txBody>
      </p:sp>
      <p:grpSp>
        <p:nvGrpSpPr>
          <p:cNvPr id="188" name="Group 187"/>
          <p:cNvGrpSpPr/>
          <p:nvPr/>
        </p:nvGrpSpPr>
        <p:grpSpPr>
          <a:xfrm>
            <a:off x="2069958" y="1230675"/>
            <a:ext cx="6508201" cy="4616268"/>
            <a:chOff x="4511127" y="1272447"/>
            <a:chExt cx="6508201" cy="4616268"/>
          </a:xfrm>
        </p:grpSpPr>
        <p:grpSp>
          <p:nvGrpSpPr>
            <p:cNvPr id="9" name="Group 15"/>
            <p:cNvGrpSpPr>
              <a:grpSpLocks/>
            </p:cNvGrpSpPr>
            <p:nvPr/>
          </p:nvGrpSpPr>
          <p:grpSpPr bwMode="auto">
            <a:xfrm>
              <a:off x="7518792" y="3487929"/>
              <a:ext cx="334734" cy="443988"/>
              <a:chOff x="1541" y="1969"/>
              <a:chExt cx="144" cy="191"/>
            </a:xfrm>
          </p:grpSpPr>
          <p:sp>
            <p:nvSpPr>
              <p:cNvPr id="135" name="Line 16"/>
              <p:cNvSpPr>
                <a:spLocks noChangeShapeType="1"/>
              </p:cNvSpPr>
              <p:nvPr/>
            </p:nvSpPr>
            <p:spPr bwMode="auto">
              <a:xfrm>
                <a:off x="1637" y="2017"/>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36" name="Line 17"/>
              <p:cNvSpPr>
                <a:spLocks noChangeShapeType="1"/>
              </p:cNvSpPr>
              <p:nvPr/>
            </p:nvSpPr>
            <p:spPr bwMode="auto">
              <a:xfrm>
                <a:off x="1637" y="2017"/>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37" name="Line 18"/>
              <p:cNvSpPr>
                <a:spLocks noChangeShapeType="1"/>
              </p:cNvSpPr>
              <p:nvPr/>
            </p:nvSpPr>
            <p:spPr bwMode="auto">
              <a:xfrm>
                <a:off x="1589" y="2017"/>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38" name="Line 19"/>
              <p:cNvSpPr>
                <a:spLocks noChangeShapeType="1"/>
              </p:cNvSpPr>
              <p:nvPr/>
            </p:nvSpPr>
            <p:spPr bwMode="auto">
              <a:xfrm>
                <a:off x="1637" y="2112"/>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39" name="Line 20"/>
              <p:cNvSpPr>
                <a:spLocks noChangeShapeType="1"/>
              </p:cNvSpPr>
              <p:nvPr/>
            </p:nvSpPr>
            <p:spPr bwMode="auto">
              <a:xfrm flipH="1">
                <a:off x="1541" y="2064"/>
                <a:ext cx="48"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40" name="Line 21"/>
              <p:cNvSpPr>
                <a:spLocks noChangeShapeType="1"/>
              </p:cNvSpPr>
              <p:nvPr/>
            </p:nvSpPr>
            <p:spPr bwMode="auto">
              <a:xfrm flipV="1">
                <a:off x="1685" y="1969"/>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41" name="Line 22"/>
              <p:cNvSpPr>
                <a:spLocks noChangeShapeType="1"/>
              </p:cNvSpPr>
              <p:nvPr/>
            </p:nvSpPr>
            <p:spPr bwMode="auto">
              <a:xfrm flipV="1">
                <a:off x="1685" y="2112"/>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sp>
          <p:nvSpPr>
            <p:cNvPr id="10" name="Line 23"/>
            <p:cNvSpPr>
              <a:spLocks noChangeShapeType="1"/>
            </p:cNvSpPr>
            <p:nvPr/>
          </p:nvSpPr>
          <p:spPr bwMode="auto">
            <a:xfrm>
              <a:off x="5916093" y="1632172"/>
              <a:ext cx="3888955"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nvGrpSpPr>
            <p:cNvPr id="11" name="Group 72"/>
            <p:cNvGrpSpPr>
              <a:grpSpLocks/>
            </p:cNvGrpSpPr>
            <p:nvPr/>
          </p:nvGrpSpPr>
          <p:grpSpPr bwMode="auto">
            <a:xfrm>
              <a:off x="7412216" y="1800877"/>
              <a:ext cx="443988" cy="443988"/>
              <a:chOff x="1494" y="1778"/>
              <a:chExt cx="191" cy="191"/>
            </a:xfrm>
          </p:grpSpPr>
          <p:sp>
            <p:nvSpPr>
              <p:cNvPr id="127" name="Line 73"/>
              <p:cNvSpPr>
                <a:spLocks noChangeShapeType="1"/>
              </p:cNvSpPr>
              <p:nvPr/>
            </p:nvSpPr>
            <p:spPr bwMode="auto">
              <a:xfrm flipH="1">
                <a:off x="1684" y="1778"/>
                <a:ext cx="1" cy="47"/>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28" name="Line 74"/>
              <p:cNvSpPr>
                <a:spLocks noChangeShapeType="1"/>
              </p:cNvSpPr>
              <p:nvPr/>
            </p:nvSpPr>
            <p:spPr bwMode="auto">
              <a:xfrm>
                <a:off x="1637" y="1825"/>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29" name="Line 75"/>
              <p:cNvSpPr>
                <a:spLocks noChangeShapeType="1"/>
              </p:cNvSpPr>
              <p:nvPr/>
            </p:nvSpPr>
            <p:spPr bwMode="auto">
              <a:xfrm>
                <a:off x="1637" y="1825"/>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30" name="Line 76"/>
              <p:cNvSpPr>
                <a:spLocks noChangeShapeType="1"/>
              </p:cNvSpPr>
              <p:nvPr/>
            </p:nvSpPr>
            <p:spPr bwMode="auto">
              <a:xfrm>
                <a:off x="1637" y="1921"/>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31" name="Line 77"/>
              <p:cNvSpPr>
                <a:spLocks noChangeShapeType="1"/>
              </p:cNvSpPr>
              <p:nvPr/>
            </p:nvSpPr>
            <p:spPr bwMode="auto">
              <a:xfrm>
                <a:off x="1589" y="1825"/>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32" name="Oval 78"/>
              <p:cNvSpPr>
                <a:spLocks noChangeArrowheads="1"/>
              </p:cNvSpPr>
              <p:nvPr/>
            </p:nvSpPr>
            <p:spPr bwMode="auto">
              <a:xfrm>
                <a:off x="1541" y="1849"/>
                <a:ext cx="48" cy="48"/>
              </a:xfrm>
              <a:prstGeom prst="ellipse">
                <a:avLst/>
              </a:prstGeom>
              <a:noFill/>
              <a:ln w="9525">
                <a:solidFill>
                  <a:schemeClr val="tx1"/>
                </a:solid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33" name="Line 79"/>
              <p:cNvSpPr>
                <a:spLocks noChangeShapeType="1"/>
              </p:cNvSpPr>
              <p:nvPr/>
            </p:nvSpPr>
            <p:spPr bwMode="auto">
              <a:xfrm>
                <a:off x="1684" y="1921"/>
                <a:ext cx="1"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34" name="Line 80"/>
              <p:cNvSpPr>
                <a:spLocks noChangeShapeType="1"/>
              </p:cNvSpPr>
              <p:nvPr/>
            </p:nvSpPr>
            <p:spPr bwMode="auto">
              <a:xfrm flipH="1">
                <a:off x="1494" y="1873"/>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sp>
          <p:nvSpPr>
            <p:cNvPr id="12" name="Text Box 102"/>
            <p:cNvSpPr txBox="1">
              <a:spLocks noChangeArrowheads="1"/>
            </p:cNvSpPr>
            <p:nvPr/>
          </p:nvSpPr>
          <p:spPr bwMode="auto">
            <a:xfrm>
              <a:off x="5890966" y="1294763"/>
              <a:ext cx="699948" cy="360536"/>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VPYS</a:t>
              </a:r>
            </a:p>
          </p:txBody>
        </p:sp>
        <p:grpSp>
          <p:nvGrpSpPr>
            <p:cNvPr id="14" name="Group 72"/>
            <p:cNvGrpSpPr>
              <a:grpSpLocks/>
            </p:cNvGrpSpPr>
            <p:nvPr/>
          </p:nvGrpSpPr>
          <p:grpSpPr bwMode="auto">
            <a:xfrm>
              <a:off x="8846210" y="1800879"/>
              <a:ext cx="443988" cy="443988"/>
              <a:chOff x="1494" y="1778"/>
              <a:chExt cx="191" cy="191"/>
            </a:xfrm>
          </p:grpSpPr>
          <p:sp>
            <p:nvSpPr>
              <p:cNvPr id="117" name="Line 73"/>
              <p:cNvSpPr>
                <a:spLocks noChangeShapeType="1"/>
              </p:cNvSpPr>
              <p:nvPr/>
            </p:nvSpPr>
            <p:spPr bwMode="auto">
              <a:xfrm flipH="1">
                <a:off x="1684" y="1778"/>
                <a:ext cx="1" cy="47"/>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18" name="Line 74"/>
              <p:cNvSpPr>
                <a:spLocks noChangeShapeType="1"/>
              </p:cNvSpPr>
              <p:nvPr/>
            </p:nvSpPr>
            <p:spPr bwMode="auto">
              <a:xfrm>
                <a:off x="1637" y="1825"/>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19" name="Line 75"/>
              <p:cNvSpPr>
                <a:spLocks noChangeShapeType="1"/>
              </p:cNvSpPr>
              <p:nvPr/>
            </p:nvSpPr>
            <p:spPr bwMode="auto">
              <a:xfrm>
                <a:off x="1637" y="1825"/>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20" name="Line 76"/>
              <p:cNvSpPr>
                <a:spLocks noChangeShapeType="1"/>
              </p:cNvSpPr>
              <p:nvPr/>
            </p:nvSpPr>
            <p:spPr bwMode="auto">
              <a:xfrm>
                <a:off x="1637" y="1921"/>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21" name="Line 77"/>
              <p:cNvSpPr>
                <a:spLocks noChangeShapeType="1"/>
              </p:cNvSpPr>
              <p:nvPr/>
            </p:nvSpPr>
            <p:spPr bwMode="auto">
              <a:xfrm>
                <a:off x="1589" y="1825"/>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22" name="Oval 78"/>
              <p:cNvSpPr>
                <a:spLocks noChangeArrowheads="1"/>
              </p:cNvSpPr>
              <p:nvPr/>
            </p:nvSpPr>
            <p:spPr bwMode="auto">
              <a:xfrm>
                <a:off x="1541" y="1849"/>
                <a:ext cx="48" cy="48"/>
              </a:xfrm>
              <a:prstGeom prst="ellipse">
                <a:avLst/>
              </a:prstGeom>
              <a:noFill/>
              <a:ln w="9525">
                <a:solidFill>
                  <a:schemeClr val="tx1"/>
                </a:solid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23" name="Line 79"/>
              <p:cNvSpPr>
                <a:spLocks noChangeShapeType="1"/>
              </p:cNvSpPr>
              <p:nvPr/>
            </p:nvSpPr>
            <p:spPr bwMode="auto">
              <a:xfrm>
                <a:off x="1684" y="1921"/>
                <a:ext cx="1"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24" name="Line 80"/>
              <p:cNvSpPr>
                <a:spLocks noChangeShapeType="1"/>
              </p:cNvSpPr>
              <p:nvPr/>
            </p:nvSpPr>
            <p:spPr bwMode="auto">
              <a:xfrm flipH="1">
                <a:off x="1494" y="1873"/>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grpSp>
          <p:nvGrpSpPr>
            <p:cNvPr id="15" name="Group 72"/>
            <p:cNvGrpSpPr>
              <a:grpSpLocks/>
            </p:cNvGrpSpPr>
            <p:nvPr/>
          </p:nvGrpSpPr>
          <p:grpSpPr bwMode="auto">
            <a:xfrm>
              <a:off x="7412216" y="2475699"/>
              <a:ext cx="443988" cy="443988"/>
              <a:chOff x="1494" y="1778"/>
              <a:chExt cx="191" cy="191"/>
            </a:xfrm>
          </p:grpSpPr>
          <p:sp>
            <p:nvSpPr>
              <p:cNvPr id="109" name="Line 73"/>
              <p:cNvSpPr>
                <a:spLocks noChangeShapeType="1"/>
              </p:cNvSpPr>
              <p:nvPr/>
            </p:nvSpPr>
            <p:spPr bwMode="auto">
              <a:xfrm flipH="1">
                <a:off x="1684" y="1778"/>
                <a:ext cx="1" cy="47"/>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10" name="Line 74"/>
              <p:cNvSpPr>
                <a:spLocks noChangeShapeType="1"/>
              </p:cNvSpPr>
              <p:nvPr/>
            </p:nvSpPr>
            <p:spPr bwMode="auto">
              <a:xfrm>
                <a:off x="1637" y="1825"/>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11" name="Line 75"/>
              <p:cNvSpPr>
                <a:spLocks noChangeShapeType="1"/>
              </p:cNvSpPr>
              <p:nvPr/>
            </p:nvSpPr>
            <p:spPr bwMode="auto">
              <a:xfrm>
                <a:off x="1637" y="1825"/>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12" name="Line 76"/>
              <p:cNvSpPr>
                <a:spLocks noChangeShapeType="1"/>
              </p:cNvSpPr>
              <p:nvPr/>
            </p:nvSpPr>
            <p:spPr bwMode="auto">
              <a:xfrm>
                <a:off x="1637" y="1921"/>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13" name="Line 77"/>
              <p:cNvSpPr>
                <a:spLocks noChangeShapeType="1"/>
              </p:cNvSpPr>
              <p:nvPr/>
            </p:nvSpPr>
            <p:spPr bwMode="auto">
              <a:xfrm>
                <a:off x="1589" y="1825"/>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14" name="Oval 78"/>
              <p:cNvSpPr>
                <a:spLocks noChangeArrowheads="1"/>
              </p:cNvSpPr>
              <p:nvPr/>
            </p:nvSpPr>
            <p:spPr bwMode="auto">
              <a:xfrm>
                <a:off x="1541" y="1849"/>
                <a:ext cx="48" cy="48"/>
              </a:xfrm>
              <a:prstGeom prst="ellipse">
                <a:avLst/>
              </a:prstGeom>
              <a:noFill/>
              <a:ln w="9525">
                <a:solidFill>
                  <a:schemeClr val="tx1"/>
                </a:solid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15" name="Line 79"/>
              <p:cNvSpPr>
                <a:spLocks noChangeShapeType="1"/>
              </p:cNvSpPr>
              <p:nvPr/>
            </p:nvSpPr>
            <p:spPr bwMode="auto">
              <a:xfrm>
                <a:off x="1684" y="1921"/>
                <a:ext cx="1"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16" name="Line 80"/>
              <p:cNvSpPr>
                <a:spLocks noChangeShapeType="1"/>
              </p:cNvSpPr>
              <p:nvPr/>
            </p:nvSpPr>
            <p:spPr bwMode="auto">
              <a:xfrm flipH="1">
                <a:off x="1494" y="1873"/>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grpSp>
          <p:nvGrpSpPr>
            <p:cNvPr id="16" name="Group 72"/>
            <p:cNvGrpSpPr>
              <a:grpSpLocks/>
            </p:cNvGrpSpPr>
            <p:nvPr/>
          </p:nvGrpSpPr>
          <p:grpSpPr bwMode="auto">
            <a:xfrm>
              <a:off x="8846210" y="2475699"/>
              <a:ext cx="443988" cy="443988"/>
              <a:chOff x="1494" y="1778"/>
              <a:chExt cx="191" cy="191"/>
            </a:xfrm>
          </p:grpSpPr>
          <p:sp>
            <p:nvSpPr>
              <p:cNvPr id="101" name="Line 73"/>
              <p:cNvSpPr>
                <a:spLocks noChangeShapeType="1"/>
              </p:cNvSpPr>
              <p:nvPr/>
            </p:nvSpPr>
            <p:spPr bwMode="auto">
              <a:xfrm flipH="1">
                <a:off x="1684" y="1778"/>
                <a:ext cx="1" cy="47"/>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02" name="Line 74"/>
              <p:cNvSpPr>
                <a:spLocks noChangeShapeType="1"/>
              </p:cNvSpPr>
              <p:nvPr/>
            </p:nvSpPr>
            <p:spPr bwMode="auto">
              <a:xfrm>
                <a:off x="1637" y="1825"/>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03" name="Line 75"/>
              <p:cNvSpPr>
                <a:spLocks noChangeShapeType="1"/>
              </p:cNvSpPr>
              <p:nvPr/>
            </p:nvSpPr>
            <p:spPr bwMode="auto">
              <a:xfrm>
                <a:off x="1637" y="1825"/>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04" name="Line 76"/>
              <p:cNvSpPr>
                <a:spLocks noChangeShapeType="1"/>
              </p:cNvSpPr>
              <p:nvPr/>
            </p:nvSpPr>
            <p:spPr bwMode="auto">
              <a:xfrm>
                <a:off x="1637" y="1921"/>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05" name="Line 77"/>
              <p:cNvSpPr>
                <a:spLocks noChangeShapeType="1"/>
              </p:cNvSpPr>
              <p:nvPr/>
            </p:nvSpPr>
            <p:spPr bwMode="auto">
              <a:xfrm>
                <a:off x="1589" y="1825"/>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06" name="Oval 78"/>
              <p:cNvSpPr>
                <a:spLocks noChangeArrowheads="1"/>
              </p:cNvSpPr>
              <p:nvPr/>
            </p:nvSpPr>
            <p:spPr bwMode="auto">
              <a:xfrm>
                <a:off x="1541" y="1849"/>
                <a:ext cx="48" cy="48"/>
              </a:xfrm>
              <a:prstGeom prst="ellipse">
                <a:avLst/>
              </a:prstGeom>
              <a:noFill/>
              <a:ln w="9525">
                <a:solidFill>
                  <a:schemeClr val="tx1"/>
                </a:solid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07" name="Line 79"/>
              <p:cNvSpPr>
                <a:spLocks noChangeShapeType="1"/>
              </p:cNvSpPr>
              <p:nvPr/>
            </p:nvSpPr>
            <p:spPr bwMode="auto">
              <a:xfrm>
                <a:off x="1684" y="1921"/>
                <a:ext cx="1"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08" name="Line 80"/>
              <p:cNvSpPr>
                <a:spLocks noChangeShapeType="1"/>
              </p:cNvSpPr>
              <p:nvPr/>
            </p:nvSpPr>
            <p:spPr bwMode="auto">
              <a:xfrm flipH="1">
                <a:off x="1494" y="1873"/>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cxnSp>
          <p:nvCxnSpPr>
            <p:cNvPr id="17" name="Straight Connector 16"/>
            <p:cNvCxnSpPr/>
            <p:nvPr/>
          </p:nvCxnSpPr>
          <p:spPr bwMode="auto">
            <a:xfrm>
              <a:off x="7856203" y="2222642"/>
              <a:ext cx="0" cy="2530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a:off x="9290198" y="2222642"/>
              <a:ext cx="0" cy="2530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 name="Straight Connector 18"/>
            <p:cNvCxnSpPr/>
            <p:nvPr/>
          </p:nvCxnSpPr>
          <p:spPr bwMode="auto">
            <a:xfrm>
              <a:off x="7856203" y="1632172"/>
              <a:ext cx="0" cy="168705"/>
            </a:xfrm>
            <a:prstGeom prst="line">
              <a:avLst/>
            </a:prstGeom>
            <a:solidFill>
              <a:schemeClr val="accent1"/>
            </a:solidFill>
            <a:ln w="9525" cap="flat" cmpd="sng" algn="ctr">
              <a:solidFill>
                <a:schemeClr val="tx1"/>
              </a:solidFill>
              <a:prstDash val="solid"/>
              <a:round/>
              <a:headEnd type="oval" w="sm" len="sm"/>
              <a:tailEnd type="none" w="med" len="med"/>
            </a:ln>
            <a:effectLst/>
          </p:spPr>
        </p:cxnSp>
        <p:cxnSp>
          <p:nvCxnSpPr>
            <p:cNvPr id="20" name="Straight Connector 19"/>
            <p:cNvCxnSpPr/>
            <p:nvPr/>
          </p:nvCxnSpPr>
          <p:spPr bwMode="auto">
            <a:xfrm>
              <a:off x="9290198" y="1632172"/>
              <a:ext cx="0" cy="168705"/>
            </a:xfrm>
            <a:prstGeom prst="line">
              <a:avLst/>
            </a:prstGeom>
            <a:solidFill>
              <a:schemeClr val="accent1"/>
            </a:solidFill>
            <a:ln w="9525" cap="flat" cmpd="sng" algn="ctr">
              <a:solidFill>
                <a:schemeClr val="tx1"/>
              </a:solidFill>
              <a:prstDash val="solid"/>
              <a:round/>
              <a:headEnd type="oval" w="sm" len="sm"/>
              <a:tailEnd type="none" w="med" len="med"/>
            </a:ln>
            <a:effectLst/>
          </p:spPr>
        </p:cxnSp>
        <p:grpSp>
          <p:nvGrpSpPr>
            <p:cNvPr id="21" name="Group 15"/>
            <p:cNvGrpSpPr>
              <a:grpSpLocks/>
            </p:cNvGrpSpPr>
            <p:nvPr/>
          </p:nvGrpSpPr>
          <p:grpSpPr bwMode="auto">
            <a:xfrm>
              <a:off x="8955464" y="3487931"/>
              <a:ext cx="334734" cy="443988"/>
              <a:chOff x="1541" y="1969"/>
              <a:chExt cx="144" cy="191"/>
            </a:xfrm>
          </p:grpSpPr>
          <p:sp>
            <p:nvSpPr>
              <p:cNvPr id="94" name="Line 16"/>
              <p:cNvSpPr>
                <a:spLocks noChangeShapeType="1"/>
              </p:cNvSpPr>
              <p:nvPr/>
            </p:nvSpPr>
            <p:spPr bwMode="auto">
              <a:xfrm>
                <a:off x="1637" y="2017"/>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5" name="Line 17"/>
              <p:cNvSpPr>
                <a:spLocks noChangeShapeType="1"/>
              </p:cNvSpPr>
              <p:nvPr/>
            </p:nvSpPr>
            <p:spPr bwMode="auto">
              <a:xfrm>
                <a:off x="1637" y="2017"/>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6" name="Line 18"/>
              <p:cNvSpPr>
                <a:spLocks noChangeShapeType="1"/>
              </p:cNvSpPr>
              <p:nvPr/>
            </p:nvSpPr>
            <p:spPr bwMode="auto">
              <a:xfrm>
                <a:off x="1589" y="2017"/>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7" name="Line 19"/>
              <p:cNvSpPr>
                <a:spLocks noChangeShapeType="1"/>
              </p:cNvSpPr>
              <p:nvPr/>
            </p:nvSpPr>
            <p:spPr bwMode="auto">
              <a:xfrm>
                <a:off x="1637" y="2112"/>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8" name="Line 20"/>
              <p:cNvSpPr>
                <a:spLocks noChangeShapeType="1"/>
              </p:cNvSpPr>
              <p:nvPr/>
            </p:nvSpPr>
            <p:spPr bwMode="auto">
              <a:xfrm flipH="1">
                <a:off x="1541" y="2064"/>
                <a:ext cx="48"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9" name="Line 21"/>
              <p:cNvSpPr>
                <a:spLocks noChangeShapeType="1"/>
              </p:cNvSpPr>
              <p:nvPr/>
            </p:nvSpPr>
            <p:spPr bwMode="auto">
              <a:xfrm flipV="1">
                <a:off x="1685" y="1969"/>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00" name="Line 22"/>
              <p:cNvSpPr>
                <a:spLocks noChangeShapeType="1"/>
              </p:cNvSpPr>
              <p:nvPr/>
            </p:nvSpPr>
            <p:spPr bwMode="auto">
              <a:xfrm flipV="1">
                <a:off x="1685" y="2112"/>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grpSp>
          <p:nvGrpSpPr>
            <p:cNvPr id="22" name="Group 15"/>
            <p:cNvGrpSpPr>
              <a:grpSpLocks/>
            </p:cNvGrpSpPr>
            <p:nvPr/>
          </p:nvGrpSpPr>
          <p:grpSpPr bwMode="auto">
            <a:xfrm>
              <a:off x="7518794" y="4162750"/>
              <a:ext cx="334734" cy="443988"/>
              <a:chOff x="1541" y="1969"/>
              <a:chExt cx="144" cy="191"/>
            </a:xfrm>
          </p:grpSpPr>
          <p:sp>
            <p:nvSpPr>
              <p:cNvPr id="87" name="Line 16"/>
              <p:cNvSpPr>
                <a:spLocks noChangeShapeType="1"/>
              </p:cNvSpPr>
              <p:nvPr/>
            </p:nvSpPr>
            <p:spPr bwMode="auto">
              <a:xfrm>
                <a:off x="1637" y="2017"/>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8" name="Line 17"/>
              <p:cNvSpPr>
                <a:spLocks noChangeShapeType="1"/>
              </p:cNvSpPr>
              <p:nvPr/>
            </p:nvSpPr>
            <p:spPr bwMode="auto">
              <a:xfrm>
                <a:off x="1637" y="2017"/>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9" name="Line 18"/>
              <p:cNvSpPr>
                <a:spLocks noChangeShapeType="1"/>
              </p:cNvSpPr>
              <p:nvPr/>
            </p:nvSpPr>
            <p:spPr bwMode="auto">
              <a:xfrm>
                <a:off x="1589" y="2017"/>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0" name="Line 19"/>
              <p:cNvSpPr>
                <a:spLocks noChangeShapeType="1"/>
              </p:cNvSpPr>
              <p:nvPr/>
            </p:nvSpPr>
            <p:spPr bwMode="auto">
              <a:xfrm>
                <a:off x="1637" y="2112"/>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1" name="Line 20"/>
              <p:cNvSpPr>
                <a:spLocks noChangeShapeType="1"/>
              </p:cNvSpPr>
              <p:nvPr/>
            </p:nvSpPr>
            <p:spPr bwMode="auto">
              <a:xfrm flipH="1">
                <a:off x="1541" y="2064"/>
                <a:ext cx="48"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2" name="Line 21"/>
              <p:cNvSpPr>
                <a:spLocks noChangeShapeType="1"/>
              </p:cNvSpPr>
              <p:nvPr/>
            </p:nvSpPr>
            <p:spPr bwMode="auto">
              <a:xfrm flipV="1">
                <a:off x="1685" y="1969"/>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3" name="Line 22"/>
              <p:cNvSpPr>
                <a:spLocks noChangeShapeType="1"/>
              </p:cNvSpPr>
              <p:nvPr/>
            </p:nvSpPr>
            <p:spPr bwMode="auto">
              <a:xfrm flipV="1">
                <a:off x="1685" y="2112"/>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grpSp>
          <p:nvGrpSpPr>
            <p:cNvPr id="23" name="Group 15"/>
            <p:cNvGrpSpPr>
              <a:grpSpLocks/>
            </p:cNvGrpSpPr>
            <p:nvPr/>
          </p:nvGrpSpPr>
          <p:grpSpPr bwMode="auto">
            <a:xfrm>
              <a:off x="8955464" y="4162750"/>
              <a:ext cx="334734" cy="443988"/>
              <a:chOff x="1541" y="1969"/>
              <a:chExt cx="144" cy="191"/>
            </a:xfrm>
          </p:grpSpPr>
          <p:sp>
            <p:nvSpPr>
              <p:cNvPr id="80" name="Line 16"/>
              <p:cNvSpPr>
                <a:spLocks noChangeShapeType="1"/>
              </p:cNvSpPr>
              <p:nvPr/>
            </p:nvSpPr>
            <p:spPr bwMode="auto">
              <a:xfrm>
                <a:off x="1637" y="2017"/>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1" name="Line 17"/>
              <p:cNvSpPr>
                <a:spLocks noChangeShapeType="1"/>
              </p:cNvSpPr>
              <p:nvPr/>
            </p:nvSpPr>
            <p:spPr bwMode="auto">
              <a:xfrm>
                <a:off x="1637" y="2017"/>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2" name="Line 18"/>
              <p:cNvSpPr>
                <a:spLocks noChangeShapeType="1"/>
              </p:cNvSpPr>
              <p:nvPr/>
            </p:nvSpPr>
            <p:spPr bwMode="auto">
              <a:xfrm>
                <a:off x="1589" y="2017"/>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3" name="Line 19"/>
              <p:cNvSpPr>
                <a:spLocks noChangeShapeType="1"/>
              </p:cNvSpPr>
              <p:nvPr/>
            </p:nvSpPr>
            <p:spPr bwMode="auto">
              <a:xfrm>
                <a:off x="1637" y="2112"/>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4" name="Line 20"/>
              <p:cNvSpPr>
                <a:spLocks noChangeShapeType="1"/>
              </p:cNvSpPr>
              <p:nvPr/>
            </p:nvSpPr>
            <p:spPr bwMode="auto">
              <a:xfrm flipH="1">
                <a:off x="1541" y="2064"/>
                <a:ext cx="48"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5" name="Line 21"/>
              <p:cNvSpPr>
                <a:spLocks noChangeShapeType="1"/>
              </p:cNvSpPr>
              <p:nvPr/>
            </p:nvSpPr>
            <p:spPr bwMode="auto">
              <a:xfrm flipV="1">
                <a:off x="1685" y="1969"/>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6" name="Line 22"/>
              <p:cNvSpPr>
                <a:spLocks noChangeShapeType="1"/>
              </p:cNvSpPr>
              <p:nvPr/>
            </p:nvSpPr>
            <p:spPr bwMode="auto">
              <a:xfrm flipV="1">
                <a:off x="1685" y="2112"/>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cxnSp>
          <p:nvCxnSpPr>
            <p:cNvPr id="24" name="Straight Connector 23"/>
            <p:cNvCxnSpPr/>
            <p:nvPr/>
          </p:nvCxnSpPr>
          <p:spPr bwMode="auto">
            <a:xfrm>
              <a:off x="7856203" y="3909694"/>
              <a:ext cx="0" cy="2530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9290198" y="3909694"/>
              <a:ext cx="0" cy="25305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70"/>
            <p:cNvGrpSpPr>
              <a:grpSpLocks/>
            </p:cNvGrpSpPr>
            <p:nvPr/>
          </p:nvGrpSpPr>
          <p:grpSpPr bwMode="auto">
            <a:xfrm rot="16200000">
              <a:off x="8277967" y="2959591"/>
              <a:ext cx="443988" cy="443986"/>
              <a:chOff x="3741" y="1873"/>
              <a:chExt cx="191" cy="191"/>
            </a:xfrm>
          </p:grpSpPr>
          <p:sp>
            <p:nvSpPr>
              <p:cNvPr id="74" name="Oval 64"/>
              <p:cNvSpPr>
                <a:spLocks noChangeArrowheads="1"/>
              </p:cNvSpPr>
              <p:nvPr/>
            </p:nvSpPr>
            <p:spPr bwMode="auto">
              <a:xfrm>
                <a:off x="3741" y="1873"/>
                <a:ext cx="191" cy="191"/>
              </a:xfrm>
              <a:prstGeom prst="ellipse">
                <a:avLst/>
              </a:prstGeom>
              <a:noFill/>
              <a:ln w="9525">
                <a:solidFill>
                  <a:schemeClr val="tx1"/>
                </a:solid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75" name="Line 65"/>
              <p:cNvSpPr>
                <a:spLocks noChangeShapeType="1"/>
              </p:cNvSpPr>
              <p:nvPr/>
            </p:nvSpPr>
            <p:spPr bwMode="auto">
              <a:xfrm>
                <a:off x="3788" y="1969"/>
                <a:ext cx="96"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76" name="Line 66"/>
              <p:cNvSpPr>
                <a:spLocks noChangeShapeType="1"/>
              </p:cNvSpPr>
              <p:nvPr/>
            </p:nvSpPr>
            <p:spPr bwMode="auto">
              <a:xfrm flipV="1">
                <a:off x="3851" y="1921"/>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77" name="Line 67"/>
              <p:cNvSpPr>
                <a:spLocks noChangeShapeType="1"/>
              </p:cNvSpPr>
              <p:nvPr/>
            </p:nvSpPr>
            <p:spPr bwMode="auto">
              <a:xfrm flipV="1">
                <a:off x="3866" y="1921"/>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78" name="Line 68"/>
              <p:cNvSpPr>
                <a:spLocks noChangeShapeType="1"/>
              </p:cNvSpPr>
              <p:nvPr/>
            </p:nvSpPr>
            <p:spPr bwMode="auto">
              <a:xfrm flipV="1">
                <a:off x="3812" y="1969"/>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79" name="Line 69"/>
              <p:cNvSpPr>
                <a:spLocks noChangeShapeType="1"/>
              </p:cNvSpPr>
              <p:nvPr/>
            </p:nvSpPr>
            <p:spPr bwMode="auto">
              <a:xfrm flipV="1">
                <a:off x="3827" y="1969"/>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cxnSp>
          <p:nvCxnSpPr>
            <p:cNvPr id="27" name="Straight Connector 26"/>
            <p:cNvCxnSpPr/>
            <p:nvPr/>
          </p:nvCxnSpPr>
          <p:spPr bwMode="auto">
            <a:xfrm>
              <a:off x="7856203" y="2897462"/>
              <a:ext cx="0" cy="5904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 name="Straight Connector 27"/>
            <p:cNvCxnSpPr/>
            <p:nvPr/>
          </p:nvCxnSpPr>
          <p:spPr bwMode="auto">
            <a:xfrm>
              <a:off x="9290198" y="2897462"/>
              <a:ext cx="0" cy="5904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a:off x="7856203" y="3150520"/>
              <a:ext cx="421763" cy="0"/>
            </a:xfrm>
            <a:prstGeom prst="line">
              <a:avLst/>
            </a:prstGeom>
            <a:solidFill>
              <a:schemeClr val="accent1"/>
            </a:solidFill>
            <a:ln w="9525" cap="flat" cmpd="sng" algn="ctr">
              <a:solidFill>
                <a:schemeClr val="tx1"/>
              </a:solidFill>
              <a:prstDash val="solid"/>
              <a:round/>
              <a:headEnd type="oval" w="sm" len="sm"/>
              <a:tailEnd type="none" w="med" len="med"/>
            </a:ln>
            <a:effectLst/>
          </p:spPr>
        </p:cxnSp>
        <p:cxnSp>
          <p:nvCxnSpPr>
            <p:cNvPr id="30" name="Straight Connector 29"/>
            <p:cNvCxnSpPr/>
            <p:nvPr/>
          </p:nvCxnSpPr>
          <p:spPr bwMode="auto">
            <a:xfrm>
              <a:off x="8699730" y="3150520"/>
              <a:ext cx="590468" cy="0"/>
            </a:xfrm>
            <a:prstGeom prst="line">
              <a:avLst/>
            </a:prstGeom>
            <a:solidFill>
              <a:schemeClr val="accent1"/>
            </a:solidFill>
            <a:ln w="9525" cap="flat" cmpd="sng" algn="ctr">
              <a:solidFill>
                <a:schemeClr val="tx1"/>
              </a:solidFill>
              <a:prstDash val="solid"/>
              <a:round/>
              <a:headEnd type="none" w="med" len="med"/>
              <a:tailEnd type="oval" w="sm" len="sm"/>
            </a:ln>
            <a:effectLst/>
          </p:spPr>
        </p:cxnSp>
        <p:cxnSp>
          <p:nvCxnSpPr>
            <p:cNvPr id="31" name="Straight Connector 30"/>
            <p:cNvCxnSpPr/>
            <p:nvPr/>
          </p:nvCxnSpPr>
          <p:spPr bwMode="auto">
            <a:xfrm>
              <a:off x="8531026" y="5310213"/>
              <a:ext cx="0" cy="168705"/>
            </a:xfrm>
            <a:prstGeom prst="line">
              <a:avLst/>
            </a:prstGeom>
            <a:solidFill>
              <a:schemeClr val="accent1"/>
            </a:solidFill>
            <a:ln w="9525" cap="flat" cmpd="sng" algn="ctr">
              <a:solidFill>
                <a:schemeClr val="tx1"/>
              </a:solidFill>
              <a:prstDash val="solid"/>
              <a:round/>
              <a:headEnd type="none" w="sm" len="sm"/>
              <a:tailEnd type="oval" w="sm" len="sm"/>
            </a:ln>
            <a:effectLst/>
          </p:spPr>
        </p:cxnSp>
        <p:sp>
          <p:nvSpPr>
            <p:cNvPr id="32" name="Line 23"/>
            <p:cNvSpPr>
              <a:spLocks noChangeShapeType="1"/>
            </p:cNvSpPr>
            <p:nvPr/>
          </p:nvSpPr>
          <p:spPr bwMode="auto">
            <a:xfrm>
              <a:off x="5831741" y="5478919"/>
              <a:ext cx="3888955"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33" name="Text Box 102"/>
            <p:cNvSpPr txBox="1">
              <a:spLocks noChangeArrowheads="1"/>
            </p:cNvSpPr>
            <p:nvPr/>
          </p:nvSpPr>
          <p:spPr bwMode="auto">
            <a:xfrm>
              <a:off x="5916095" y="5445446"/>
              <a:ext cx="699948" cy="360536"/>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VPXS</a:t>
              </a:r>
            </a:p>
          </p:txBody>
        </p:sp>
        <p:sp>
          <p:nvSpPr>
            <p:cNvPr id="34" name="Line 90"/>
            <p:cNvSpPr>
              <a:spLocks noChangeShapeType="1"/>
            </p:cNvSpPr>
            <p:nvPr/>
          </p:nvSpPr>
          <p:spPr bwMode="auto">
            <a:xfrm>
              <a:off x="6759619" y="3707515"/>
              <a:ext cx="2193169"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35" name="Line 90"/>
            <p:cNvSpPr>
              <a:spLocks noChangeShapeType="1"/>
            </p:cNvSpPr>
            <p:nvPr/>
          </p:nvSpPr>
          <p:spPr bwMode="auto">
            <a:xfrm>
              <a:off x="6759619" y="2698881"/>
              <a:ext cx="2193169"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43" name="Text Box 102"/>
            <p:cNvSpPr txBox="1">
              <a:spLocks noChangeArrowheads="1"/>
            </p:cNvSpPr>
            <p:nvPr/>
          </p:nvSpPr>
          <p:spPr bwMode="auto">
            <a:xfrm>
              <a:off x="7856203" y="2813109"/>
              <a:ext cx="533292" cy="360536"/>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WL</a:t>
              </a:r>
            </a:p>
          </p:txBody>
        </p:sp>
        <p:sp>
          <p:nvSpPr>
            <p:cNvPr id="44" name="Text Box 102"/>
            <p:cNvSpPr txBox="1">
              <a:spLocks noChangeArrowheads="1"/>
            </p:cNvSpPr>
            <p:nvPr/>
          </p:nvSpPr>
          <p:spPr bwMode="auto">
            <a:xfrm>
              <a:off x="8699730" y="2813109"/>
              <a:ext cx="474613" cy="360536"/>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BL</a:t>
              </a:r>
            </a:p>
          </p:txBody>
        </p:sp>
        <p:sp>
          <p:nvSpPr>
            <p:cNvPr id="45" name="Text Box 102"/>
            <p:cNvSpPr txBox="1">
              <a:spLocks noChangeArrowheads="1"/>
            </p:cNvSpPr>
            <p:nvPr/>
          </p:nvSpPr>
          <p:spPr bwMode="auto">
            <a:xfrm>
              <a:off x="6253505" y="2526578"/>
              <a:ext cx="594321" cy="360536"/>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VSS</a:t>
              </a:r>
            </a:p>
          </p:txBody>
        </p:sp>
        <p:sp>
          <p:nvSpPr>
            <p:cNvPr id="46" name="Text Box 102"/>
            <p:cNvSpPr txBox="1">
              <a:spLocks noChangeArrowheads="1"/>
            </p:cNvSpPr>
            <p:nvPr/>
          </p:nvSpPr>
          <p:spPr bwMode="auto">
            <a:xfrm>
              <a:off x="6253505" y="3538810"/>
              <a:ext cx="608404" cy="360536"/>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VCC</a:t>
              </a:r>
            </a:p>
          </p:txBody>
        </p:sp>
        <p:grpSp>
          <p:nvGrpSpPr>
            <p:cNvPr id="52" name="Group 15"/>
            <p:cNvGrpSpPr>
              <a:grpSpLocks/>
            </p:cNvGrpSpPr>
            <p:nvPr/>
          </p:nvGrpSpPr>
          <p:grpSpPr bwMode="auto">
            <a:xfrm>
              <a:off x="8193616" y="4888452"/>
              <a:ext cx="334734" cy="443988"/>
              <a:chOff x="1541" y="1969"/>
              <a:chExt cx="144" cy="191"/>
            </a:xfrm>
          </p:grpSpPr>
          <p:sp>
            <p:nvSpPr>
              <p:cNvPr id="65" name="Line 16"/>
              <p:cNvSpPr>
                <a:spLocks noChangeShapeType="1"/>
              </p:cNvSpPr>
              <p:nvPr/>
            </p:nvSpPr>
            <p:spPr bwMode="auto">
              <a:xfrm>
                <a:off x="1637" y="2017"/>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66" name="Line 17"/>
              <p:cNvSpPr>
                <a:spLocks noChangeShapeType="1"/>
              </p:cNvSpPr>
              <p:nvPr/>
            </p:nvSpPr>
            <p:spPr bwMode="auto">
              <a:xfrm>
                <a:off x="1637" y="2017"/>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67" name="Line 18"/>
              <p:cNvSpPr>
                <a:spLocks noChangeShapeType="1"/>
              </p:cNvSpPr>
              <p:nvPr/>
            </p:nvSpPr>
            <p:spPr bwMode="auto">
              <a:xfrm>
                <a:off x="1589" y="2017"/>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68" name="Line 19"/>
              <p:cNvSpPr>
                <a:spLocks noChangeShapeType="1"/>
              </p:cNvSpPr>
              <p:nvPr/>
            </p:nvSpPr>
            <p:spPr bwMode="auto">
              <a:xfrm>
                <a:off x="1637" y="2112"/>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69" name="Line 20"/>
              <p:cNvSpPr>
                <a:spLocks noChangeShapeType="1"/>
              </p:cNvSpPr>
              <p:nvPr/>
            </p:nvSpPr>
            <p:spPr bwMode="auto">
              <a:xfrm flipH="1">
                <a:off x="1541" y="2064"/>
                <a:ext cx="48"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70" name="Line 21"/>
              <p:cNvSpPr>
                <a:spLocks noChangeShapeType="1"/>
              </p:cNvSpPr>
              <p:nvPr/>
            </p:nvSpPr>
            <p:spPr bwMode="auto">
              <a:xfrm flipV="1">
                <a:off x="1685" y="1969"/>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71" name="Line 22"/>
              <p:cNvSpPr>
                <a:spLocks noChangeShapeType="1"/>
              </p:cNvSpPr>
              <p:nvPr/>
            </p:nvSpPr>
            <p:spPr bwMode="auto">
              <a:xfrm flipV="1">
                <a:off x="1685" y="2112"/>
                <a:ext cx="0" cy="48"/>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cxnSp>
          <p:nvCxnSpPr>
            <p:cNvPr id="53" name="Straight Connector 52"/>
            <p:cNvCxnSpPr/>
            <p:nvPr/>
          </p:nvCxnSpPr>
          <p:spPr bwMode="auto">
            <a:xfrm>
              <a:off x="7856206" y="4551042"/>
              <a:ext cx="0" cy="1687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 name="Straight Connector 53"/>
            <p:cNvCxnSpPr/>
            <p:nvPr/>
          </p:nvCxnSpPr>
          <p:spPr bwMode="auto">
            <a:xfrm>
              <a:off x="9290200" y="4551042"/>
              <a:ext cx="0" cy="1687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 name="Straight Connector 54"/>
            <p:cNvCxnSpPr/>
            <p:nvPr/>
          </p:nvCxnSpPr>
          <p:spPr bwMode="auto">
            <a:xfrm>
              <a:off x="7856206" y="4719747"/>
              <a:ext cx="143399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a:off x="8531026" y="4719747"/>
              <a:ext cx="0" cy="168705"/>
            </a:xfrm>
            <a:prstGeom prst="line">
              <a:avLst/>
            </a:prstGeom>
            <a:solidFill>
              <a:schemeClr val="accent1"/>
            </a:solidFill>
            <a:ln w="9525" cap="flat" cmpd="sng" algn="ctr">
              <a:solidFill>
                <a:schemeClr val="tx1"/>
              </a:solidFill>
              <a:prstDash val="solid"/>
              <a:round/>
              <a:headEnd type="oval" w="sm" len="sm"/>
              <a:tailEnd type="none" w="med" len="med"/>
            </a:ln>
            <a:effectLst/>
          </p:spPr>
        </p:cxnSp>
        <p:sp>
          <p:nvSpPr>
            <p:cNvPr id="57" name="Line 90"/>
            <p:cNvSpPr>
              <a:spLocks noChangeShapeType="1"/>
            </p:cNvSpPr>
            <p:nvPr/>
          </p:nvSpPr>
          <p:spPr bwMode="auto">
            <a:xfrm>
              <a:off x="6759619" y="5114258"/>
              <a:ext cx="1433994"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58" name="Text Box 102"/>
            <p:cNvSpPr txBox="1">
              <a:spLocks noChangeArrowheads="1"/>
            </p:cNvSpPr>
            <p:nvPr/>
          </p:nvSpPr>
          <p:spPr bwMode="auto">
            <a:xfrm>
              <a:off x="6000449" y="4888451"/>
              <a:ext cx="838435" cy="360536"/>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CLAMP</a:t>
              </a:r>
            </a:p>
          </p:txBody>
        </p:sp>
        <p:sp>
          <p:nvSpPr>
            <p:cNvPr id="61" name="Text Box 102"/>
            <p:cNvSpPr txBox="1">
              <a:spLocks noChangeArrowheads="1"/>
            </p:cNvSpPr>
            <p:nvPr/>
          </p:nvSpPr>
          <p:spPr bwMode="auto">
            <a:xfrm>
              <a:off x="6778942" y="1893495"/>
              <a:ext cx="591829" cy="246221"/>
            </a:xfrm>
            <a:prstGeom prst="rect">
              <a:avLst/>
            </a:prstGeom>
            <a:noFill/>
            <a:ln w="9525">
              <a:noFill/>
              <a:miter lim="800000"/>
              <a:headEnd/>
              <a:tailEnd/>
            </a:ln>
            <a:effectLst/>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POL_HI</a:t>
              </a:r>
            </a:p>
          </p:txBody>
        </p:sp>
        <p:sp>
          <p:nvSpPr>
            <p:cNvPr id="62" name="Text Box 102"/>
            <p:cNvSpPr txBox="1">
              <a:spLocks noChangeArrowheads="1"/>
            </p:cNvSpPr>
            <p:nvPr/>
          </p:nvSpPr>
          <p:spPr bwMode="auto">
            <a:xfrm>
              <a:off x="8140728" y="1899835"/>
              <a:ext cx="718465" cy="246221"/>
            </a:xfrm>
            <a:prstGeom prst="rect">
              <a:avLst/>
            </a:prstGeom>
            <a:noFill/>
            <a:ln w="9525">
              <a:noFill/>
              <a:miter lim="800000"/>
              <a:headEnd/>
              <a:tailEnd/>
            </a:ln>
            <a:effectLst/>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POL_HI_B</a:t>
              </a:r>
            </a:p>
          </p:txBody>
        </p:sp>
        <p:sp>
          <p:nvSpPr>
            <p:cNvPr id="63" name="Text Box 102"/>
            <p:cNvSpPr txBox="1">
              <a:spLocks noChangeArrowheads="1"/>
            </p:cNvSpPr>
            <p:nvPr/>
          </p:nvSpPr>
          <p:spPr bwMode="auto">
            <a:xfrm>
              <a:off x="8202262" y="4259226"/>
              <a:ext cx="750526" cy="246221"/>
            </a:xfrm>
            <a:prstGeom prst="rect">
              <a:avLst/>
            </a:prstGeom>
            <a:noFill/>
            <a:ln w="9525">
              <a:noFill/>
              <a:miter lim="800000"/>
              <a:headEnd/>
              <a:tailEnd/>
            </a:ln>
            <a:effectLst/>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POL_LO_B</a:t>
              </a:r>
            </a:p>
          </p:txBody>
        </p:sp>
        <p:sp>
          <p:nvSpPr>
            <p:cNvPr id="64" name="Text Box 102"/>
            <p:cNvSpPr txBox="1">
              <a:spLocks noChangeArrowheads="1"/>
            </p:cNvSpPr>
            <p:nvPr/>
          </p:nvSpPr>
          <p:spPr bwMode="auto">
            <a:xfrm>
              <a:off x="6880906" y="4274486"/>
              <a:ext cx="623889" cy="246221"/>
            </a:xfrm>
            <a:prstGeom prst="rect">
              <a:avLst/>
            </a:prstGeom>
            <a:noFill/>
            <a:ln w="9525">
              <a:noFill/>
              <a:miter lim="800000"/>
              <a:headEnd/>
              <a:tailEnd/>
            </a:ln>
            <a:effectLst/>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POL_LO</a:t>
              </a:r>
            </a:p>
          </p:txBody>
        </p:sp>
        <p:sp>
          <p:nvSpPr>
            <p:cNvPr id="142" name="Text Box 102"/>
            <p:cNvSpPr txBox="1">
              <a:spLocks noChangeArrowheads="1"/>
            </p:cNvSpPr>
            <p:nvPr/>
          </p:nvSpPr>
          <p:spPr bwMode="auto">
            <a:xfrm>
              <a:off x="7023690" y="1272447"/>
              <a:ext cx="1502334" cy="369332"/>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ysClr val="windowText" lastClr="000000"/>
                  </a:solidFill>
                  <a:effectLst/>
                  <a:uLnTx/>
                  <a:uFillTx/>
                </a:rPr>
                <a:t>SCOPE CH1</a:t>
              </a:r>
            </a:p>
          </p:txBody>
        </p:sp>
        <p:sp>
          <p:nvSpPr>
            <p:cNvPr id="145" name="Text Box 102"/>
            <p:cNvSpPr txBox="1">
              <a:spLocks noChangeArrowheads="1"/>
            </p:cNvSpPr>
            <p:nvPr/>
          </p:nvSpPr>
          <p:spPr bwMode="auto">
            <a:xfrm>
              <a:off x="7672009" y="5519383"/>
              <a:ext cx="1415772" cy="369332"/>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ysClr val="windowText" lastClr="000000"/>
                  </a:solidFill>
                  <a:effectLst/>
                  <a:uLnTx/>
                  <a:uFillTx/>
                </a:rPr>
                <a:t>SCOPE CH2</a:t>
              </a:r>
            </a:p>
          </p:txBody>
        </p:sp>
        <p:sp>
          <p:nvSpPr>
            <p:cNvPr id="148" name="Line 90"/>
            <p:cNvSpPr>
              <a:spLocks noChangeShapeType="1"/>
            </p:cNvSpPr>
            <p:nvPr/>
          </p:nvSpPr>
          <p:spPr bwMode="auto">
            <a:xfrm>
              <a:off x="5642988" y="3159308"/>
              <a:ext cx="2193169"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49" name="Line 90"/>
            <p:cNvSpPr>
              <a:spLocks noChangeShapeType="1"/>
            </p:cNvSpPr>
            <p:nvPr/>
          </p:nvSpPr>
          <p:spPr bwMode="auto">
            <a:xfrm>
              <a:off x="9287873" y="3159308"/>
              <a:ext cx="59907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nvGrpSpPr>
            <p:cNvPr id="150" name="Group 72"/>
            <p:cNvGrpSpPr>
              <a:grpSpLocks/>
            </p:cNvGrpSpPr>
            <p:nvPr/>
          </p:nvGrpSpPr>
          <p:grpSpPr bwMode="auto">
            <a:xfrm>
              <a:off x="9879501" y="2913631"/>
              <a:ext cx="441663" cy="455610"/>
              <a:chOff x="1494" y="1770"/>
              <a:chExt cx="190" cy="196"/>
            </a:xfrm>
          </p:grpSpPr>
          <p:sp>
            <p:nvSpPr>
              <p:cNvPr id="151" name="Line 73"/>
              <p:cNvSpPr>
                <a:spLocks noChangeShapeType="1"/>
              </p:cNvSpPr>
              <p:nvPr/>
            </p:nvSpPr>
            <p:spPr bwMode="auto">
              <a:xfrm flipH="1">
                <a:off x="1684" y="1770"/>
                <a:ext cx="0" cy="5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52" name="Line 74"/>
              <p:cNvSpPr>
                <a:spLocks noChangeShapeType="1"/>
              </p:cNvSpPr>
              <p:nvPr/>
            </p:nvSpPr>
            <p:spPr bwMode="auto">
              <a:xfrm>
                <a:off x="1637" y="1825"/>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53" name="Line 75"/>
              <p:cNvSpPr>
                <a:spLocks noChangeShapeType="1"/>
              </p:cNvSpPr>
              <p:nvPr/>
            </p:nvSpPr>
            <p:spPr bwMode="auto">
              <a:xfrm>
                <a:off x="1637" y="1825"/>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54" name="Line 76"/>
              <p:cNvSpPr>
                <a:spLocks noChangeShapeType="1"/>
              </p:cNvSpPr>
              <p:nvPr/>
            </p:nvSpPr>
            <p:spPr bwMode="auto">
              <a:xfrm>
                <a:off x="1637" y="1921"/>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55" name="Line 77"/>
              <p:cNvSpPr>
                <a:spLocks noChangeShapeType="1"/>
              </p:cNvSpPr>
              <p:nvPr/>
            </p:nvSpPr>
            <p:spPr bwMode="auto">
              <a:xfrm>
                <a:off x="1589" y="1825"/>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56" name="Oval 78"/>
              <p:cNvSpPr>
                <a:spLocks noChangeArrowheads="1"/>
              </p:cNvSpPr>
              <p:nvPr/>
            </p:nvSpPr>
            <p:spPr bwMode="auto">
              <a:xfrm>
                <a:off x="1541" y="1849"/>
                <a:ext cx="48" cy="48"/>
              </a:xfrm>
              <a:prstGeom prst="ellipse">
                <a:avLst/>
              </a:prstGeom>
              <a:noFill/>
              <a:ln w="9525">
                <a:solidFill>
                  <a:schemeClr val="tx1"/>
                </a:solid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57" name="Line 79"/>
              <p:cNvSpPr>
                <a:spLocks noChangeShapeType="1"/>
              </p:cNvSpPr>
              <p:nvPr/>
            </p:nvSpPr>
            <p:spPr bwMode="auto">
              <a:xfrm>
                <a:off x="1684" y="1921"/>
                <a:ext cx="0" cy="4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58" name="Line 80"/>
              <p:cNvSpPr>
                <a:spLocks noChangeShapeType="1"/>
              </p:cNvSpPr>
              <p:nvPr/>
            </p:nvSpPr>
            <p:spPr bwMode="auto">
              <a:xfrm flipH="1">
                <a:off x="1494" y="1873"/>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grpSp>
          <p:nvGrpSpPr>
            <p:cNvPr id="159" name="Group 72"/>
            <p:cNvGrpSpPr>
              <a:grpSpLocks/>
            </p:cNvGrpSpPr>
            <p:nvPr/>
          </p:nvGrpSpPr>
          <p:grpSpPr bwMode="auto">
            <a:xfrm flipH="1">
              <a:off x="5225931" y="2920073"/>
              <a:ext cx="436902" cy="455610"/>
              <a:chOff x="1494" y="1770"/>
              <a:chExt cx="190" cy="196"/>
            </a:xfrm>
          </p:grpSpPr>
          <p:sp>
            <p:nvSpPr>
              <p:cNvPr id="160" name="Line 73"/>
              <p:cNvSpPr>
                <a:spLocks noChangeShapeType="1"/>
              </p:cNvSpPr>
              <p:nvPr/>
            </p:nvSpPr>
            <p:spPr bwMode="auto">
              <a:xfrm flipH="1">
                <a:off x="1684" y="1770"/>
                <a:ext cx="0" cy="5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61" name="Line 74"/>
              <p:cNvSpPr>
                <a:spLocks noChangeShapeType="1"/>
              </p:cNvSpPr>
              <p:nvPr/>
            </p:nvSpPr>
            <p:spPr bwMode="auto">
              <a:xfrm>
                <a:off x="1637" y="1825"/>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62" name="Line 75"/>
              <p:cNvSpPr>
                <a:spLocks noChangeShapeType="1"/>
              </p:cNvSpPr>
              <p:nvPr/>
            </p:nvSpPr>
            <p:spPr bwMode="auto">
              <a:xfrm>
                <a:off x="1637" y="1825"/>
                <a:ext cx="0" cy="9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63" name="Line 76"/>
              <p:cNvSpPr>
                <a:spLocks noChangeShapeType="1"/>
              </p:cNvSpPr>
              <p:nvPr/>
            </p:nvSpPr>
            <p:spPr bwMode="auto">
              <a:xfrm>
                <a:off x="1637" y="1921"/>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64" name="Line 77"/>
              <p:cNvSpPr>
                <a:spLocks noChangeShapeType="1"/>
              </p:cNvSpPr>
              <p:nvPr/>
            </p:nvSpPr>
            <p:spPr bwMode="auto">
              <a:xfrm>
                <a:off x="1589" y="1825"/>
                <a:ext cx="0" cy="96"/>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65" name="Oval 78"/>
              <p:cNvSpPr>
                <a:spLocks noChangeArrowheads="1"/>
              </p:cNvSpPr>
              <p:nvPr/>
            </p:nvSpPr>
            <p:spPr bwMode="auto">
              <a:xfrm>
                <a:off x="1541" y="1849"/>
                <a:ext cx="48" cy="48"/>
              </a:xfrm>
              <a:prstGeom prst="ellipse">
                <a:avLst/>
              </a:prstGeom>
              <a:noFill/>
              <a:ln w="9525">
                <a:solidFill>
                  <a:schemeClr val="tx1"/>
                </a:solid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66" name="Line 79"/>
              <p:cNvSpPr>
                <a:spLocks noChangeShapeType="1"/>
              </p:cNvSpPr>
              <p:nvPr/>
            </p:nvSpPr>
            <p:spPr bwMode="auto">
              <a:xfrm>
                <a:off x="1684" y="1921"/>
                <a:ext cx="0" cy="45"/>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67" name="Line 80"/>
              <p:cNvSpPr>
                <a:spLocks noChangeShapeType="1"/>
              </p:cNvSpPr>
              <p:nvPr/>
            </p:nvSpPr>
            <p:spPr bwMode="auto">
              <a:xfrm flipH="1">
                <a:off x="1494" y="1873"/>
                <a:ext cx="47"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cxnSp>
          <p:nvCxnSpPr>
            <p:cNvPr id="169" name="Straight Connector 168"/>
            <p:cNvCxnSpPr/>
            <p:nvPr/>
          </p:nvCxnSpPr>
          <p:spPr bwMode="auto">
            <a:xfrm>
              <a:off x="5225914" y="2706846"/>
              <a:ext cx="0" cy="25274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1" name="Straight Connector 170"/>
            <p:cNvCxnSpPr/>
            <p:nvPr/>
          </p:nvCxnSpPr>
          <p:spPr bwMode="auto">
            <a:xfrm>
              <a:off x="5225914" y="3361557"/>
              <a:ext cx="0" cy="25274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4" name="Line 90"/>
            <p:cNvSpPr>
              <a:spLocks noChangeShapeType="1"/>
            </p:cNvSpPr>
            <p:nvPr/>
          </p:nvSpPr>
          <p:spPr bwMode="auto">
            <a:xfrm>
              <a:off x="5031837" y="3614301"/>
              <a:ext cx="388154"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75" name="Line 90"/>
            <p:cNvSpPr>
              <a:spLocks noChangeShapeType="1"/>
            </p:cNvSpPr>
            <p:nvPr/>
          </p:nvSpPr>
          <p:spPr bwMode="auto">
            <a:xfrm>
              <a:off x="5023526" y="2706846"/>
              <a:ext cx="388154"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76" name="Text Box 102"/>
            <p:cNvSpPr txBox="1">
              <a:spLocks noChangeArrowheads="1"/>
            </p:cNvSpPr>
            <p:nvPr/>
          </p:nvSpPr>
          <p:spPr bwMode="auto">
            <a:xfrm>
              <a:off x="4511127" y="3939339"/>
              <a:ext cx="1412951" cy="369332"/>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ysClr val="windowText" lastClr="000000"/>
                  </a:solidFill>
                  <a:effectLst/>
                  <a:uLnTx/>
                  <a:uFillTx/>
                </a:rPr>
                <a:t>SCOPE CH3</a:t>
              </a:r>
            </a:p>
          </p:txBody>
        </p:sp>
        <p:sp>
          <p:nvSpPr>
            <p:cNvPr id="177" name="Text Box 102"/>
            <p:cNvSpPr txBox="1">
              <a:spLocks noChangeArrowheads="1"/>
            </p:cNvSpPr>
            <p:nvPr/>
          </p:nvSpPr>
          <p:spPr bwMode="auto">
            <a:xfrm>
              <a:off x="9606377" y="3925899"/>
              <a:ext cx="1412951" cy="369332"/>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ysClr val="windowText" lastClr="000000"/>
                  </a:solidFill>
                  <a:effectLst/>
                  <a:uLnTx/>
                  <a:uFillTx/>
                </a:rPr>
                <a:t>SCOPE CH4</a:t>
              </a:r>
            </a:p>
          </p:txBody>
        </p:sp>
        <p:cxnSp>
          <p:nvCxnSpPr>
            <p:cNvPr id="178" name="Straight Connector 177"/>
            <p:cNvCxnSpPr/>
            <p:nvPr/>
          </p:nvCxnSpPr>
          <p:spPr bwMode="auto">
            <a:xfrm>
              <a:off x="10321164" y="2666265"/>
              <a:ext cx="0" cy="25274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9" name="Line 90"/>
            <p:cNvSpPr>
              <a:spLocks noChangeShapeType="1"/>
            </p:cNvSpPr>
            <p:nvPr/>
          </p:nvSpPr>
          <p:spPr bwMode="auto">
            <a:xfrm>
              <a:off x="10118776" y="2666265"/>
              <a:ext cx="388154"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cxnSp>
          <p:nvCxnSpPr>
            <p:cNvPr id="180" name="Straight Connector 179"/>
            <p:cNvCxnSpPr/>
            <p:nvPr/>
          </p:nvCxnSpPr>
          <p:spPr bwMode="auto">
            <a:xfrm>
              <a:off x="10320473" y="3357747"/>
              <a:ext cx="0" cy="25274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81" name="Line 90"/>
            <p:cNvSpPr>
              <a:spLocks noChangeShapeType="1"/>
            </p:cNvSpPr>
            <p:nvPr/>
          </p:nvSpPr>
          <p:spPr bwMode="auto">
            <a:xfrm>
              <a:off x="10126396" y="3610491"/>
              <a:ext cx="388154" cy="0"/>
            </a:xfrm>
            <a:prstGeom prst="line">
              <a:avLst/>
            </a:prstGeom>
            <a:noFill/>
            <a:ln w="9525">
              <a:solidFill>
                <a:schemeClr val="tx1"/>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82" name="Text Box 102"/>
            <p:cNvSpPr txBox="1">
              <a:spLocks noChangeArrowheads="1"/>
            </p:cNvSpPr>
            <p:nvPr/>
          </p:nvSpPr>
          <p:spPr bwMode="auto">
            <a:xfrm>
              <a:off x="4720472" y="2444149"/>
              <a:ext cx="936475" cy="246221"/>
            </a:xfrm>
            <a:prstGeom prst="rect">
              <a:avLst/>
            </a:prstGeom>
            <a:noFill/>
            <a:ln w="9525">
              <a:noFill/>
              <a:miter lim="800000"/>
              <a:headEnd/>
              <a:tailEnd/>
            </a:ln>
            <a:effectLst/>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BUF_SOURCE</a:t>
              </a:r>
            </a:p>
          </p:txBody>
        </p:sp>
        <p:sp>
          <p:nvSpPr>
            <p:cNvPr id="183" name="Text Box 102"/>
            <p:cNvSpPr txBox="1">
              <a:spLocks noChangeArrowheads="1"/>
            </p:cNvSpPr>
            <p:nvPr/>
          </p:nvSpPr>
          <p:spPr bwMode="auto">
            <a:xfrm>
              <a:off x="9845211" y="2428832"/>
              <a:ext cx="936475" cy="246221"/>
            </a:xfrm>
            <a:prstGeom prst="rect">
              <a:avLst/>
            </a:prstGeom>
            <a:noFill/>
            <a:ln w="9525">
              <a:noFill/>
              <a:miter lim="800000"/>
              <a:headEnd/>
              <a:tailEnd/>
            </a:ln>
            <a:effectLst/>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BUF_SOURCE</a:t>
              </a:r>
            </a:p>
          </p:txBody>
        </p:sp>
        <p:sp>
          <p:nvSpPr>
            <p:cNvPr id="185" name="Text Box 102"/>
            <p:cNvSpPr txBox="1">
              <a:spLocks noChangeArrowheads="1"/>
            </p:cNvSpPr>
            <p:nvPr/>
          </p:nvSpPr>
          <p:spPr bwMode="auto">
            <a:xfrm>
              <a:off x="4872059" y="3624353"/>
              <a:ext cx="643126" cy="246221"/>
            </a:xfrm>
            <a:prstGeom prst="rect">
              <a:avLst/>
            </a:prstGeom>
            <a:noFill/>
            <a:ln w="9525">
              <a:noFill/>
              <a:miter lim="800000"/>
              <a:headEnd/>
              <a:tailEnd/>
            </a:ln>
            <a:effectLst/>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BUF_WL</a:t>
              </a:r>
            </a:p>
          </p:txBody>
        </p:sp>
        <p:sp>
          <p:nvSpPr>
            <p:cNvPr id="186" name="Text Box 102"/>
            <p:cNvSpPr txBox="1">
              <a:spLocks noChangeArrowheads="1"/>
            </p:cNvSpPr>
            <p:nvPr/>
          </p:nvSpPr>
          <p:spPr bwMode="auto">
            <a:xfrm>
              <a:off x="10022154" y="3628740"/>
              <a:ext cx="596638" cy="246221"/>
            </a:xfrm>
            <a:prstGeom prst="rect">
              <a:avLst/>
            </a:prstGeom>
            <a:noFill/>
            <a:ln w="9525">
              <a:noFill/>
              <a:miter lim="800000"/>
              <a:headEnd/>
              <a:tailEnd/>
            </a:ln>
            <a:effectLst/>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BUF_BL</a:t>
              </a:r>
            </a:p>
          </p:txBody>
        </p:sp>
      </p:grpSp>
      <p:sp>
        <p:nvSpPr>
          <p:cNvPr id="168" name="Content Placeholder 2"/>
          <p:cNvSpPr txBox="1">
            <a:spLocks/>
          </p:cNvSpPr>
          <p:nvPr/>
        </p:nvSpPr>
        <p:spPr>
          <a:xfrm>
            <a:off x="8979563" y="1316821"/>
            <a:ext cx="3193684" cy="4777740"/>
          </a:xfrm>
          <a:prstGeom prst="rect">
            <a:avLst/>
          </a:prstGeom>
        </p:spPr>
        <p:txBody>
          <a:bodyPr vert="horz" lIns="0" tIns="0" rIns="0" bIns="0" rtlCol="0">
            <a:noAutofit/>
          </a:bodyPr>
          <a:lstStyle>
            <a:lvl1pPr marL="228600" indent="-228600" algn="l" defTabSz="1219110" rtl="0" eaLnBrk="1" latinLnBrk="0" hangingPunct="1">
              <a:spcBef>
                <a:spcPts val="1600"/>
              </a:spcBef>
              <a:spcAft>
                <a:spcPts val="800"/>
              </a:spcAft>
              <a:buClr>
                <a:schemeClr val="accent1"/>
              </a:buClr>
              <a:buFont typeface="Wingdings" panose="05000000000000000000" pitchFamily="2" charset="2"/>
              <a:buChar char="§"/>
              <a:tabLst/>
              <a:defRPr lang="en-US" sz="2400" kern="1200">
                <a:solidFill>
                  <a:schemeClr val="tx1"/>
                </a:solidFill>
                <a:latin typeface="Segoe UI" panose="020B0502040204020203" pitchFamily="34" charset="0"/>
                <a:ea typeface="+mn-ea"/>
                <a:cs typeface="Segoe UI" panose="020B0502040204020203" pitchFamily="34" charset="0"/>
              </a:defRPr>
            </a:lvl1pPr>
            <a:lvl2pPr marL="571500" indent="-261938" algn="l" defTabSz="1219110" rtl="0" eaLnBrk="1" latinLnBrk="0" hangingPunct="1">
              <a:spcBef>
                <a:spcPts val="0"/>
              </a:spcBef>
              <a:spcAft>
                <a:spcPts val="800"/>
              </a:spcAft>
              <a:buClr>
                <a:schemeClr val="accent1"/>
              </a:buClr>
              <a:buFont typeface="Arial" panose="020B0604020202020204" pitchFamily="34" charset="0"/>
              <a:buChar char="–"/>
              <a:defRPr lang="en-US" sz="2000" kern="1200">
                <a:solidFill>
                  <a:schemeClr val="tx1"/>
                </a:solidFill>
                <a:latin typeface="Segoe UI" panose="020B0502040204020203" pitchFamily="34" charset="0"/>
                <a:ea typeface="+mn-ea"/>
                <a:cs typeface="Segoe UI" panose="020B0502040204020203" pitchFamily="34" charset="0"/>
              </a:defRPr>
            </a:lvl2pPr>
            <a:lvl3pPr marL="800100" indent="-228600"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dirty="0"/>
              <a:t>1000 cycles for cell stabilization</a:t>
            </a:r>
          </a:p>
          <a:p>
            <a:r>
              <a:rPr lang="en-US" dirty="0"/>
              <a:t>500ns ramp up/down</a:t>
            </a:r>
          </a:p>
          <a:p>
            <a:r>
              <a:rPr lang="en-US" b="1" dirty="0"/>
              <a:t>Up to 200uA – 220uA</a:t>
            </a:r>
          </a:p>
          <a:p>
            <a:r>
              <a:rPr lang="en-US" b="1" dirty="0"/>
              <a:t>Deck 0 only</a:t>
            </a:r>
            <a:r>
              <a:rPr lang="en-US" dirty="0"/>
              <a:t>, in </a:t>
            </a:r>
            <a:r>
              <a:rPr lang="en-US" b="1" dirty="0"/>
              <a:t>both polarities</a:t>
            </a:r>
          </a:p>
          <a:p>
            <a:r>
              <a:rPr lang="en-US" b="1" dirty="0"/>
              <a:t>Kelvin measurement</a:t>
            </a:r>
          </a:p>
        </p:txBody>
      </p:sp>
      <p:sp>
        <p:nvSpPr>
          <p:cNvPr id="4" name="Rectangle 3"/>
          <p:cNvSpPr/>
          <p:nvPr/>
        </p:nvSpPr>
        <p:spPr>
          <a:xfrm>
            <a:off x="1905000" y="926309"/>
            <a:ext cx="6819900" cy="509349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n>
                <a:solidFill>
                  <a:schemeClr val="tx1"/>
                </a:solidFill>
              </a:ln>
              <a:no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99972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 I-V curves direct/reverse, electrode trials</a:t>
            </a:r>
          </a:p>
        </p:txBody>
      </p:sp>
      <p:sp>
        <p:nvSpPr>
          <p:cNvPr id="3" name="Content Placeholder 2"/>
          <p:cNvSpPr>
            <a:spLocks noGrp="1"/>
          </p:cNvSpPr>
          <p:nvPr>
            <p:ph idx="1"/>
          </p:nvPr>
        </p:nvSpPr>
        <p:spPr>
          <a:xfrm>
            <a:off x="5651674" y="1388962"/>
            <a:ext cx="6254575" cy="3412061"/>
          </a:xfrm>
        </p:spPr>
        <p:txBody>
          <a:bodyPr/>
          <a:lstStyle/>
          <a:p>
            <a:pPr algn="just"/>
            <a:r>
              <a:rPr lang="en-US" dirty="0"/>
              <a:t>ON I-V for Deck 0, both splits, both polarities; curves start from 40uA, ramp up, then ramp down to 10 </a:t>
            </a:r>
            <a:r>
              <a:rPr lang="en-US" dirty="0" err="1"/>
              <a:t>uA</a:t>
            </a:r>
            <a:endParaRPr lang="en-US" dirty="0"/>
          </a:p>
          <a:p>
            <a:pPr algn="just"/>
            <a:r>
              <a:rPr lang="en-US" dirty="0"/>
              <a:t>ON-IV highlight interesting features to be better investigated:</a:t>
            </a:r>
          </a:p>
          <a:p>
            <a:pPr lvl="1" algn="just"/>
            <a:r>
              <a:rPr lang="en-US" sz="1800" dirty="0"/>
              <a:t>An </a:t>
            </a:r>
            <a:r>
              <a:rPr lang="en-US" sz="1800" b="1" dirty="0"/>
              <a:t>hysteresis</a:t>
            </a:r>
            <a:r>
              <a:rPr lang="en-US" sz="1800" dirty="0"/>
              <a:t> is observed, likely due to the crystalline to liquid transition, and the subsequent liquid to crystal state</a:t>
            </a:r>
            <a:r>
              <a:rPr lang="en-US" sz="1800" dirty="0">
                <a:sym typeface="Wingdings" panose="05000000000000000000" pitchFamily="2" charset="2"/>
              </a:rPr>
              <a:t> SD only testing needed for better understanding</a:t>
            </a:r>
          </a:p>
          <a:p>
            <a:pPr lvl="1" algn="just"/>
            <a:r>
              <a:rPr lang="en-US" sz="1800" dirty="0">
                <a:sym typeface="Wingdings" panose="05000000000000000000" pitchFamily="2" charset="2"/>
              </a:rPr>
              <a:t>Polarity effect points to SD/E interfaces effect</a:t>
            </a:r>
          </a:p>
          <a:p>
            <a:pPr algn="just"/>
            <a:r>
              <a:rPr lang="en-US" dirty="0">
                <a:sym typeface="Wingdings" panose="05000000000000000000" pitchFamily="2" charset="2"/>
              </a:rPr>
              <a:t>High current regime could be used to extract the electrode resistance</a:t>
            </a:r>
            <a:endParaRPr lang="en-US" dirty="0"/>
          </a:p>
        </p:txBody>
      </p:sp>
      <p:sp>
        <p:nvSpPr>
          <p:cNvPr id="5" name="Slide Number Placeholder 4"/>
          <p:cNvSpPr>
            <a:spLocks noGrp="1"/>
          </p:cNvSpPr>
          <p:nvPr>
            <p:ph type="sldNum" sz="quarter" idx="4"/>
          </p:nvPr>
        </p:nvSpPr>
        <p:spPr>
          <a:xfrm>
            <a:off x="151108" y="6363151"/>
            <a:ext cx="274320" cy="228600"/>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0D904593-1668-4B95-BA96-EF3EF43EDF4E}" type="slidenum">
              <a:rPr kumimoji="0" lang="en-US" sz="1800" b="0" i="0" u="none" strike="noStrike" kern="0" cap="none" spc="0" normalizeH="0" baseline="0" noProof="0" smtClean="0">
                <a:ln>
                  <a:noFill/>
                </a:ln>
                <a:solidFill>
                  <a:sysClr val="windowText" lastClr="000000"/>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3</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Text Placeholder 6"/>
          <p:cNvSpPr>
            <a:spLocks noGrp="1"/>
          </p:cNvSpPr>
          <p:nvPr>
            <p:ph type="body" sz="quarter" idx="14"/>
          </p:nvPr>
        </p:nvSpPr>
        <p:spPr/>
        <p:txBody>
          <a:bodyPr/>
          <a:lstStyle/>
          <a:p>
            <a:endParaRPr lang="en-US"/>
          </a:p>
        </p:txBody>
      </p:sp>
      <p:pic>
        <p:nvPicPr>
          <p:cNvPr id="10" name="Picture 9"/>
          <p:cNvPicPr>
            <a:picLocks noChangeAspect="1"/>
          </p:cNvPicPr>
          <p:nvPr/>
        </p:nvPicPr>
        <p:blipFill rotWithShape="1">
          <a:blip r:embed="rId2"/>
          <a:srcRect t="805" b="-1"/>
          <a:stretch/>
        </p:blipFill>
        <p:spPr>
          <a:xfrm>
            <a:off x="151108" y="1125704"/>
            <a:ext cx="5349458" cy="4912008"/>
          </a:xfrm>
          <a:prstGeom prst="rect">
            <a:avLst/>
          </a:prstGeom>
        </p:spPr>
      </p:pic>
      <p:cxnSp>
        <p:nvCxnSpPr>
          <p:cNvPr id="9" name="Straight Arrow Connector 8"/>
          <p:cNvCxnSpPr/>
          <p:nvPr/>
        </p:nvCxnSpPr>
        <p:spPr>
          <a:xfrm>
            <a:off x="1573892" y="1484497"/>
            <a:ext cx="532263"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047909" y="1125704"/>
            <a:ext cx="2281587" cy="369332"/>
          </a:xfrm>
          <a:prstGeom prst="rect">
            <a:avLst/>
          </a:prstGeom>
          <a:noFill/>
        </p:spPr>
        <p:txBody>
          <a:bodyPr wrap="none" rtlCol="0">
            <a:spAutoFit/>
          </a:bodyPr>
          <a:lstStyle/>
          <a:p>
            <a:r>
              <a:rPr lang="en-US" dirty="0">
                <a:ln w="0"/>
                <a:solidFill>
                  <a:schemeClr val="accent1"/>
                </a:solidFill>
                <a:effectLst>
                  <a:outerShdw blurRad="38100" dist="25400" dir="5400000" algn="ctr" rotWithShape="0">
                    <a:srgbClr val="6E747A">
                      <a:alpha val="43000"/>
                    </a:srgbClr>
                  </a:outerShdw>
                </a:effectLst>
                <a:latin typeface="Segoe UI" panose="020B0502040204020203" pitchFamily="34" charset="0"/>
                <a:cs typeface="Segoe UI" panose="020B0502040204020203" pitchFamily="34" charset="0"/>
              </a:rPr>
              <a:t>Electrode effect (CN)</a:t>
            </a:r>
          </a:p>
        </p:txBody>
      </p:sp>
      <p:cxnSp>
        <p:nvCxnSpPr>
          <p:cNvPr id="12" name="Straight Arrow Connector 11"/>
          <p:cNvCxnSpPr/>
          <p:nvPr/>
        </p:nvCxnSpPr>
        <p:spPr>
          <a:xfrm>
            <a:off x="1387683" y="2382441"/>
            <a:ext cx="532263" cy="0"/>
          </a:xfrm>
          <a:prstGeom prst="straightConnector1">
            <a:avLst/>
          </a:prstGeom>
          <a:ln w="38100">
            <a:solidFill>
              <a:srgbClr val="7030A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0" y="1991164"/>
            <a:ext cx="1573892" cy="369332"/>
          </a:xfrm>
          <a:prstGeom prst="rect">
            <a:avLst/>
          </a:prstGeom>
          <a:noFill/>
        </p:spPr>
        <p:txBody>
          <a:bodyPr wrap="none" rtlCol="0">
            <a:spAutoFit/>
          </a:bodyPr>
          <a:lstStyle/>
          <a:p>
            <a:r>
              <a:rPr lang="en-US" dirty="0">
                <a:ln w="0"/>
                <a:solidFill>
                  <a:srgbClr val="7030A0"/>
                </a:solidFill>
                <a:effectLst>
                  <a:outerShdw blurRad="38100" dist="19050" dir="2700000" algn="tl" rotWithShape="0">
                    <a:schemeClr val="dk1">
                      <a:alpha val="40000"/>
                    </a:schemeClr>
                  </a:outerShdw>
                </a:effectLst>
                <a:latin typeface="Segoe UI" panose="020B0502040204020203" pitchFamily="34" charset="0"/>
                <a:cs typeface="Segoe UI" panose="020B0502040204020203" pitchFamily="34" charset="0"/>
              </a:rPr>
              <a:t>Polarity effect</a:t>
            </a:r>
          </a:p>
        </p:txBody>
      </p:sp>
      <p:sp>
        <p:nvSpPr>
          <p:cNvPr id="14" name="Oval 13"/>
          <p:cNvSpPr/>
          <p:nvPr/>
        </p:nvSpPr>
        <p:spPr>
          <a:xfrm>
            <a:off x="1766166" y="3094992"/>
            <a:ext cx="663879" cy="1542584"/>
          </a:xfrm>
          <a:prstGeom prst="ellipse">
            <a:avLst/>
          </a:prstGeom>
          <a:solidFill>
            <a:srgbClr val="FFC000">
              <a:alpha val="4196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5" name="TextBox 14"/>
          <p:cNvSpPr txBox="1"/>
          <p:nvPr/>
        </p:nvSpPr>
        <p:spPr>
          <a:xfrm>
            <a:off x="2556530" y="3684896"/>
            <a:ext cx="2384435" cy="369332"/>
          </a:xfrm>
          <a:prstGeom prst="rect">
            <a:avLst/>
          </a:prstGeom>
          <a:noFill/>
        </p:spPr>
        <p:txBody>
          <a:bodyPr wrap="none" rtlCol="0">
            <a:spAutoFit/>
          </a:bodyPr>
          <a:lstStyle/>
          <a:p>
            <a:r>
              <a:rPr lang="en-US" dirty="0">
                <a:solidFill>
                  <a:srgbClr val="FFC000"/>
                </a:solidFill>
                <a:latin typeface="Segoe UI" panose="020B0502040204020203" pitchFamily="34" charset="0"/>
                <a:cs typeface="Segoe UI" panose="020B0502040204020203" pitchFamily="34" charset="0"/>
              </a:rPr>
              <a:t>Hysteresis: PM effect?</a:t>
            </a:r>
          </a:p>
        </p:txBody>
      </p:sp>
      <p:sp>
        <p:nvSpPr>
          <p:cNvPr id="4" name="TextBox 3"/>
          <p:cNvSpPr txBox="1"/>
          <p:nvPr/>
        </p:nvSpPr>
        <p:spPr>
          <a:xfrm>
            <a:off x="672978" y="4984552"/>
            <a:ext cx="3692036"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400" b="1" dirty="0">
                <a:latin typeface="Segoe UI" panose="020B0502040204020203" pitchFamily="34" charset="0"/>
                <a:cs typeface="Segoe UI" panose="020B0502040204020203" pitchFamily="34" charset="0"/>
              </a:rPr>
              <a:t>1C MEC/TEC</a:t>
            </a:r>
          </a:p>
          <a:p>
            <a:r>
              <a:rPr lang="en-US" sz="1400" b="1" dirty="0">
                <a:latin typeface="Segoe UI" panose="020B0502040204020203" pitchFamily="34" charset="0"/>
                <a:cs typeface="Segoe UI" panose="020B0502040204020203" pitchFamily="34" charset="0"/>
              </a:rPr>
              <a:t>2E </a:t>
            </a:r>
            <a:r>
              <a:rPr lang="en-US" sz="1400" b="1" dirty="0">
                <a:latin typeface="Segoe UI" panose="020B0502040204020203" pitchFamily="34" charset="0"/>
                <a:cs typeface="Segoe UI" panose="020B0502040204020203" pitchFamily="34" charset="0"/>
              </a:rPr>
              <a:t>MEC:</a:t>
            </a:r>
            <a:r>
              <a:rPr lang="en-US" sz="1400" b="1" dirty="0">
                <a:latin typeface="Segoe UI" panose="020B0502040204020203" pitchFamily="34" charset="0"/>
                <a:cs typeface="Segoe UI" panose="020B0502040204020203" pitchFamily="34" charset="0"/>
              </a:rPr>
              <a:t> 150A HUCN +50A HUC/TECN-G4</a:t>
            </a:r>
          </a:p>
        </p:txBody>
      </p:sp>
    </p:spTree>
    <p:extLst>
      <p:ext uri="{BB962C8B-B14F-4D97-AF65-F5344CB8AC3E}">
        <p14:creationId xmlns:p14="http://schemas.microsoft.com/office/powerpoint/2010/main" val="1247490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 I-V curves fit</a:t>
            </a:r>
          </a:p>
        </p:txBody>
      </p:sp>
      <p:sp>
        <p:nvSpPr>
          <p:cNvPr id="3" name="Content Placeholder 2"/>
          <p:cNvSpPr>
            <a:spLocks noGrp="1"/>
          </p:cNvSpPr>
          <p:nvPr>
            <p:ph idx="1"/>
          </p:nvPr>
        </p:nvSpPr>
        <p:spPr>
          <a:xfrm>
            <a:off x="232012" y="5319981"/>
            <a:ext cx="11844142" cy="1538019"/>
          </a:xfrm>
          <a:solidFill>
            <a:schemeClr val="bg1"/>
          </a:solidFill>
        </p:spPr>
        <p:txBody>
          <a:bodyPr/>
          <a:lstStyle/>
          <a:p>
            <a:pPr algn="just">
              <a:spcBef>
                <a:spcPts val="300"/>
              </a:spcBef>
              <a:spcAft>
                <a:spcPts val="300"/>
              </a:spcAft>
            </a:pPr>
            <a:r>
              <a:rPr lang="en-US" sz="2000" dirty="0"/>
              <a:t>No big difference in the electrode resistance between the two splits</a:t>
            </a:r>
          </a:p>
          <a:p>
            <a:pPr algn="just">
              <a:spcBef>
                <a:spcPts val="300"/>
              </a:spcBef>
              <a:spcAft>
                <a:spcPts val="300"/>
              </a:spcAft>
            </a:pPr>
            <a:r>
              <a:rPr lang="en-US" sz="2000" dirty="0"/>
              <a:t>Extracted resistivity is  </a:t>
            </a:r>
            <a:r>
              <a:rPr lang="en-US" sz="2000" b="1" dirty="0"/>
              <a:t>3 </a:t>
            </a:r>
            <a:r>
              <a:rPr lang="en-US" sz="2000" b="1" dirty="0" err="1"/>
              <a:t>mOhm</a:t>
            </a:r>
            <a:r>
              <a:rPr lang="en-US" sz="2000" b="1" dirty="0"/>
              <a:t> cm </a:t>
            </a:r>
            <a:r>
              <a:rPr lang="en-US" sz="2000" dirty="0"/>
              <a:t>- forward (2.2 </a:t>
            </a:r>
            <a:r>
              <a:rPr lang="en-US" sz="2000" dirty="0" err="1"/>
              <a:t>mOhm</a:t>
            </a:r>
            <a:r>
              <a:rPr lang="en-US" sz="2000" dirty="0"/>
              <a:t> cm - reverse). These numbers are consistent with </a:t>
            </a:r>
            <a:r>
              <a:rPr lang="en-US" sz="2000" dirty="0" err="1"/>
              <a:t>Rs</a:t>
            </a:r>
            <a:r>
              <a:rPr lang="en-US" sz="2000" dirty="0"/>
              <a:t>(T) L0 measurements</a:t>
            </a:r>
          </a:p>
          <a:p>
            <a:pPr algn="just">
              <a:spcBef>
                <a:spcPts val="300"/>
              </a:spcBef>
              <a:spcAft>
                <a:spcPts val="300"/>
              </a:spcAft>
            </a:pPr>
            <a:r>
              <a:rPr lang="en-US" sz="2000" dirty="0"/>
              <a:t>E-only CLV needed to improve this learning</a:t>
            </a:r>
          </a:p>
        </p:txBody>
      </p:sp>
      <p:sp>
        <p:nvSpPr>
          <p:cNvPr id="5" name="Slide Number Placeholder 4"/>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0D904593-1668-4B95-BA96-EF3EF43EDF4E}" type="slidenum">
              <a:rPr kumimoji="0" lang="en-US" sz="1800" b="0" i="0" u="none" strike="noStrike" kern="0" cap="none" spc="0" normalizeH="0" baseline="0" noProof="0" smtClean="0">
                <a:ln>
                  <a:noFill/>
                </a:ln>
                <a:solidFill>
                  <a:sysClr val="windowText" lastClr="000000"/>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4</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a:blip r:embed="rId2"/>
          <a:stretch>
            <a:fillRect/>
          </a:stretch>
        </p:blipFill>
        <p:spPr>
          <a:xfrm>
            <a:off x="456437" y="1725094"/>
            <a:ext cx="5667375" cy="3543300"/>
          </a:xfrm>
          <a:prstGeom prst="rect">
            <a:avLst/>
          </a:prstGeom>
        </p:spPr>
      </p:pic>
      <p:pic>
        <p:nvPicPr>
          <p:cNvPr id="9" name="Picture 8"/>
          <p:cNvPicPr>
            <a:picLocks noChangeAspect="1"/>
          </p:cNvPicPr>
          <p:nvPr/>
        </p:nvPicPr>
        <p:blipFill>
          <a:blip r:embed="rId3"/>
          <a:stretch>
            <a:fillRect/>
          </a:stretch>
        </p:blipFill>
        <p:spPr>
          <a:xfrm>
            <a:off x="7255101" y="221831"/>
            <a:ext cx="4509681" cy="3267643"/>
          </a:xfrm>
          <a:prstGeom prst="rect">
            <a:avLst/>
          </a:prstGeom>
        </p:spPr>
      </p:pic>
      <p:sp>
        <p:nvSpPr>
          <p:cNvPr id="10" name="Oval 9"/>
          <p:cNvSpPr/>
          <p:nvPr/>
        </p:nvSpPr>
        <p:spPr>
          <a:xfrm rot="779431">
            <a:off x="8241356" y="869192"/>
            <a:ext cx="845820" cy="397445"/>
          </a:xfrm>
          <a:prstGeom prst="ellipse">
            <a:avLst/>
          </a:prstGeom>
          <a:solidFill>
            <a:srgbClr val="0000FF">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bg2"/>
              </a:solidFill>
              <a:effectLst/>
              <a:uLnTx/>
              <a:uFillTx/>
              <a:latin typeface="Segoe UI" panose="020B0502040204020203" pitchFamily="34" charset="0"/>
              <a:cs typeface="Segoe UI" panose="020B0502040204020203" pitchFamily="34" charset="0"/>
            </a:endParaRPr>
          </a:p>
        </p:txBody>
      </p:sp>
      <p:sp>
        <p:nvSpPr>
          <p:cNvPr id="11" name="Oval 10"/>
          <p:cNvSpPr/>
          <p:nvPr/>
        </p:nvSpPr>
        <p:spPr>
          <a:xfrm rot="21184031">
            <a:off x="9849958" y="899680"/>
            <a:ext cx="845820" cy="397445"/>
          </a:xfrm>
          <a:prstGeom prst="ellipse">
            <a:avLst/>
          </a:prstGeom>
          <a:solidFill>
            <a:srgbClr val="0000FF">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bg2"/>
              </a:solidFill>
              <a:effectLst/>
              <a:uLnTx/>
              <a:uFillTx/>
              <a:latin typeface="Segoe UI" panose="020B0502040204020203" pitchFamily="34" charset="0"/>
              <a:cs typeface="Segoe UI" panose="020B0502040204020203" pitchFamily="34" charset="0"/>
            </a:endParaRPr>
          </a:p>
        </p:txBody>
      </p:sp>
      <p:sp>
        <p:nvSpPr>
          <p:cNvPr id="12" name="Oval 11"/>
          <p:cNvSpPr/>
          <p:nvPr/>
        </p:nvSpPr>
        <p:spPr>
          <a:xfrm rot="18652254">
            <a:off x="10603081" y="1710040"/>
            <a:ext cx="982451" cy="397445"/>
          </a:xfrm>
          <a:prstGeom prst="ellipse">
            <a:avLst/>
          </a:prstGeom>
          <a:solidFill>
            <a:srgbClr val="FF00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bg2"/>
              </a:solidFill>
              <a:effectLst/>
              <a:uLnTx/>
              <a:uFillTx/>
              <a:latin typeface="Segoe UI" panose="020B0502040204020203" pitchFamily="34" charset="0"/>
              <a:cs typeface="Segoe UI" panose="020B0502040204020203" pitchFamily="34" charset="0"/>
            </a:endParaRPr>
          </a:p>
        </p:txBody>
      </p:sp>
      <p:sp>
        <p:nvSpPr>
          <p:cNvPr id="13" name="Oval 12"/>
          <p:cNvSpPr/>
          <p:nvPr/>
        </p:nvSpPr>
        <p:spPr>
          <a:xfrm rot="455070">
            <a:off x="9061273" y="1687171"/>
            <a:ext cx="845820" cy="397445"/>
          </a:xfrm>
          <a:prstGeom prst="ellipse">
            <a:avLst/>
          </a:prstGeom>
          <a:solidFill>
            <a:srgbClr val="FF00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bg2"/>
              </a:solidFill>
              <a:effectLst/>
              <a:uLnTx/>
              <a:uFillTx/>
              <a:latin typeface="Segoe UI" panose="020B0502040204020203" pitchFamily="34" charset="0"/>
              <a:cs typeface="Segoe UI" panose="020B0502040204020203" pitchFamily="34" charset="0"/>
            </a:endParaRPr>
          </a:p>
        </p:txBody>
      </p:sp>
      <p:cxnSp>
        <p:nvCxnSpPr>
          <p:cNvPr id="14" name="Straight Arrow Connector 13"/>
          <p:cNvCxnSpPr/>
          <p:nvPr/>
        </p:nvCxnSpPr>
        <p:spPr>
          <a:xfrm>
            <a:off x="8342565" y="1295184"/>
            <a:ext cx="586056" cy="422640"/>
          </a:xfrm>
          <a:prstGeom prst="straightConnector1">
            <a:avLst/>
          </a:prstGeom>
          <a:ln w="254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8055840" y="1667763"/>
            <a:ext cx="1020279"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Polarity</a:t>
            </a:r>
          </a:p>
        </p:txBody>
      </p:sp>
      <p:cxnSp>
        <p:nvCxnSpPr>
          <p:cNvPr id="16" name="Straight Arrow Connector 15"/>
          <p:cNvCxnSpPr/>
          <p:nvPr/>
        </p:nvCxnSpPr>
        <p:spPr>
          <a:xfrm>
            <a:off x="10716673" y="729081"/>
            <a:ext cx="571399" cy="592886"/>
          </a:xfrm>
          <a:prstGeom prst="straightConnector1">
            <a:avLst/>
          </a:prstGeom>
          <a:ln w="254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1055875" y="684960"/>
            <a:ext cx="1020279"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Polarity</a:t>
            </a:r>
          </a:p>
        </p:txBody>
      </p:sp>
      <p:sp>
        <p:nvSpPr>
          <p:cNvPr id="22" name="TextBox 21"/>
          <p:cNvSpPr txBox="1"/>
          <p:nvPr/>
        </p:nvSpPr>
        <p:spPr>
          <a:xfrm>
            <a:off x="8994150" y="622783"/>
            <a:ext cx="1047082"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~4.7 k</a:t>
            </a:r>
            <a:r>
              <a:rPr kumimoji="0" lang="el-GR" sz="1800" b="1"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Ω</a:t>
            </a:r>
            <a:endParaRPr kumimoji="0" lang="en-US" sz="1800" b="1"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23" name="TextBox 22"/>
          <p:cNvSpPr txBox="1"/>
          <p:nvPr/>
        </p:nvSpPr>
        <p:spPr>
          <a:xfrm>
            <a:off x="9602284" y="2153672"/>
            <a:ext cx="1047082"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~3.5 k</a:t>
            </a:r>
            <a:r>
              <a:rPr kumimoji="0" lang="el-GR" sz="1800" b="1"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Ω</a:t>
            </a:r>
            <a:endParaRPr kumimoji="0" lang="en-US" sz="1800" b="1"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8" name="Rectangle 17"/>
          <p:cNvSpPr/>
          <p:nvPr/>
        </p:nvSpPr>
        <p:spPr>
          <a:xfrm>
            <a:off x="417531" y="966923"/>
            <a:ext cx="6096000" cy="646331"/>
          </a:xfrm>
          <a:prstGeom prst="rect">
            <a:avLst/>
          </a:prstGeom>
        </p:spPr>
        <p:txBody>
          <a:bodyPr>
            <a:spAutoFit/>
          </a:bodyPr>
          <a:lstStyle/>
          <a:p>
            <a:pPr algn="just">
              <a:spcBef>
                <a:spcPts val="600"/>
              </a:spcBef>
              <a:spcAft>
                <a:spcPts val="600"/>
              </a:spcAft>
            </a:pPr>
            <a:r>
              <a:rPr lang="en-US" dirty="0"/>
              <a:t>High current curve fitting is indicative of the effective resistance of the electrodes under the specific conditions</a:t>
            </a:r>
          </a:p>
        </p:txBody>
      </p:sp>
      <p:grpSp>
        <p:nvGrpSpPr>
          <p:cNvPr id="19" name="Group 18"/>
          <p:cNvGrpSpPr/>
          <p:nvPr/>
        </p:nvGrpSpPr>
        <p:grpSpPr>
          <a:xfrm>
            <a:off x="7355853" y="3609924"/>
            <a:ext cx="4492861" cy="1589607"/>
            <a:chOff x="7128735" y="3420860"/>
            <a:chExt cx="4492861" cy="1589607"/>
          </a:xfrm>
        </p:grpSpPr>
        <p:pic>
          <p:nvPicPr>
            <p:cNvPr id="21" name="Picture 20"/>
            <p:cNvPicPr>
              <a:picLocks noChangeAspect="1"/>
            </p:cNvPicPr>
            <p:nvPr/>
          </p:nvPicPr>
          <p:blipFill rotWithShape="1">
            <a:blip r:embed="rId4" cstate="print"/>
            <a:srcRect l="13605"/>
            <a:stretch/>
          </p:blipFill>
          <p:spPr>
            <a:xfrm>
              <a:off x="7482759" y="3420861"/>
              <a:ext cx="1861319" cy="1589606"/>
            </a:xfrm>
            <a:prstGeom prst="rect">
              <a:avLst/>
            </a:prstGeom>
          </p:spPr>
        </p:pic>
        <p:pic>
          <p:nvPicPr>
            <p:cNvPr id="24" name="Picture 23"/>
            <p:cNvPicPr>
              <a:picLocks noChangeAspect="1"/>
            </p:cNvPicPr>
            <p:nvPr/>
          </p:nvPicPr>
          <p:blipFill>
            <a:blip r:embed="rId5" cstate="print"/>
            <a:stretch>
              <a:fillRect/>
            </a:stretch>
          </p:blipFill>
          <p:spPr>
            <a:xfrm>
              <a:off x="9372768" y="3420860"/>
              <a:ext cx="2248828" cy="1589607"/>
            </a:xfrm>
            <a:prstGeom prst="rect">
              <a:avLst/>
            </a:prstGeom>
          </p:spPr>
        </p:pic>
        <p:pic>
          <p:nvPicPr>
            <p:cNvPr id="25" name="Picture 6"/>
            <p:cNvPicPr>
              <a:picLocks noChangeAspect="1" noChangeArrowheads="1"/>
            </p:cNvPicPr>
            <p:nvPr/>
          </p:nvPicPr>
          <p:blipFill>
            <a:blip r:embed="rId6" cstate="print"/>
            <a:srcRect/>
            <a:stretch>
              <a:fillRect/>
            </a:stretch>
          </p:blipFill>
          <p:spPr bwMode="auto">
            <a:xfrm>
              <a:off x="7128735" y="3432175"/>
              <a:ext cx="320128" cy="1565592"/>
            </a:xfrm>
            <a:prstGeom prst="rect">
              <a:avLst/>
            </a:prstGeom>
            <a:noFill/>
            <a:ln w="9525">
              <a:noFill/>
              <a:miter lim="800000"/>
              <a:headEnd/>
              <a:tailEnd/>
            </a:ln>
          </p:spPr>
        </p:pic>
      </p:grpSp>
    </p:spTree>
    <p:extLst>
      <p:ext uri="{BB962C8B-B14F-4D97-AF65-F5344CB8AC3E}">
        <p14:creationId xmlns:p14="http://schemas.microsoft.com/office/powerpoint/2010/main" val="3182904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807" y="-98905"/>
            <a:ext cx="10375902" cy="932313"/>
          </a:xfrm>
        </p:spPr>
        <p:txBody>
          <a:bodyPr/>
          <a:lstStyle/>
          <a:p>
            <a:r>
              <a:rPr lang="en-US" dirty="0"/>
              <a:t>Follow-up</a:t>
            </a:r>
          </a:p>
        </p:txBody>
      </p:sp>
      <p:sp>
        <p:nvSpPr>
          <p:cNvPr id="3" name="Content Placeholder 2"/>
          <p:cNvSpPr>
            <a:spLocks noGrp="1"/>
          </p:cNvSpPr>
          <p:nvPr>
            <p:ph idx="1"/>
          </p:nvPr>
        </p:nvSpPr>
        <p:spPr>
          <a:xfrm>
            <a:off x="496207" y="1217512"/>
            <a:ext cx="10375904" cy="4418635"/>
          </a:xfrm>
        </p:spPr>
        <p:txBody>
          <a:bodyPr/>
          <a:lstStyle/>
          <a:p>
            <a:r>
              <a:rPr lang="en-US" dirty="0"/>
              <a:t>E-only CLV needed to check the ON-IV of the C and CN</a:t>
            </a:r>
          </a:p>
          <a:p>
            <a:r>
              <a:rPr lang="en-US" dirty="0"/>
              <a:t>Test SD-only that is available on S26 (SSM lots)</a:t>
            </a:r>
          </a:p>
          <a:p>
            <a:pPr lvl="1"/>
            <a:r>
              <a:rPr lang="en-US" dirty="0"/>
              <a:t>To clarify the hysteresis on the ON-IV</a:t>
            </a:r>
          </a:p>
          <a:p>
            <a:pPr lvl="1"/>
            <a:r>
              <a:rPr lang="en-US" dirty="0"/>
              <a:t>To confirm the polarity effect on the ON-IV</a:t>
            </a:r>
          </a:p>
          <a:p>
            <a:r>
              <a:rPr lang="en-US" dirty="0"/>
              <a:t>Extend the 220 </a:t>
            </a:r>
            <a:r>
              <a:rPr lang="en-US" dirty="0" err="1"/>
              <a:t>uA</a:t>
            </a:r>
            <a:r>
              <a:rPr lang="en-US" dirty="0"/>
              <a:t> ON-IV characterization to other S15 </a:t>
            </a:r>
            <a:r>
              <a:rPr lang="en-US" dirty="0" err="1"/>
              <a:t>Es</a:t>
            </a:r>
            <a:r>
              <a:rPr lang="en-US" dirty="0"/>
              <a:t>/SD/PM trials</a:t>
            </a:r>
          </a:p>
          <a:p>
            <a:r>
              <a:rPr lang="en-US" dirty="0"/>
              <a:t>Further extend the current range to get closer to RD spike regime </a:t>
            </a:r>
          </a:p>
          <a:p>
            <a:endParaRPr lang="en-US" dirty="0"/>
          </a:p>
        </p:txBody>
      </p:sp>
      <p:sp>
        <p:nvSpPr>
          <p:cNvPr id="4" name="Date Placeholder 3"/>
          <p:cNvSpPr>
            <a:spLocks noGrp="1"/>
          </p:cNvSpPr>
          <p:nvPr>
            <p:ph type="dt" sz="half" idx="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0B5AFB-117C-46EA-B643-5FA810A8A3CB}" type="datetime4">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June 21, 2017</a:t>
            </a:fld>
            <a:endParaRPr kumimoji="0" lang="en-US" sz="1800" b="0" i="0" u="none" strike="noStrike" kern="0" cap="none" spc="0" normalizeH="0" baseline="0" noProof="0" dirty="0">
              <a:ln>
                <a:noFill/>
              </a:ln>
              <a:solidFill>
                <a:sysClr val="windowText" lastClr="000000"/>
              </a:solidFill>
              <a:effectLst/>
              <a:uLnTx/>
              <a:uFillTx/>
            </a:endParaRPr>
          </a:p>
        </p:txBody>
      </p:sp>
      <p:sp>
        <p:nvSpPr>
          <p:cNvPr id="5" name="Slide Number Placeholder 4"/>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0D904593-1668-4B95-BA96-EF3EF43EDF4E}" type="slidenum">
              <a:rPr kumimoji="0" lang="en-US" sz="1800" b="0" i="0" u="none" strike="noStrike" kern="0" cap="none" spc="0" normalizeH="0" baseline="0" noProof="0" smtClean="0">
                <a:ln>
                  <a:noFill/>
                </a:ln>
                <a:solidFill>
                  <a:sysClr val="windowText" lastClr="000000"/>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a:t>
            </a:fld>
            <a:endParaRPr kumimoji="0" lang="en-US" sz="1800" b="0" i="0" u="none" strike="noStrike" kern="0" cap="none" spc="0" normalizeH="0" baseline="0" noProof="0" dirty="0">
              <a:ln>
                <a:noFill/>
              </a:ln>
              <a:solidFill>
                <a:sysClr val="windowText" lastClr="000000"/>
              </a:solidFill>
              <a:effectLst/>
              <a:uLnTx/>
              <a:uFillTx/>
            </a:endParaRPr>
          </a:p>
        </p:txBody>
      </p:sp>
      <p:sp>
        <p:nvSpPr>
          <p:cNvPr id="6" name="Footer Placeholder 5"/>
          <p:cNvSpPr>
            <a:spLocks noGrp="1"/>
          </p:cNvSpPr>
          <p:nvPr>
            <p:ph type="ftr"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  Micron Confidential</a:t>
            </a:r>
            <a:endParaRPr kumimoji="0" lang="en-US" sz="1800" b="0" i="0" u="none" strike="noStrike" kern="0" cap="none" spc="0" normalizeH="0" baseline="0" noProof="0" dirty="0">
              <a:ln>
                <a:noFill/>
              </a:ln>
              <a:solidFill>
                <a:sysClr val="windowText" lastClr="000000"/>
              </a:solidFill>
              <a:effectLst/>
              <a:uLnTx/>
              <a:uFillTx/>
            </a:endParaRPr>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667789633"/>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1_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 2016 Corporate 16x9" id="{9704DF07-7148-42FC-BDA8-635D5FB16AC0}" vid="{7BDFE4F2-D4EB-4A20-A989-17F7022DAFC3}"/>
    </a:ext>
  </a:extLst>
</a:theme>
</file>

<file path=ppt/theme/theme3.xml><?xml version="1.0" encoding="utf-8"?>
<a:theme xmlns:a="http://schemas.openxmlformats.org/drawingml/2006/main" name="2_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4.xml><?xml version="1.0" encoding="utf-8"?>
<a:theme xmlns:a="http://schemas.openxmlformats.org/drawingml/2006/main" name="3_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C19157EAA59541A312DF3709770A68" ma:contentTypeVersion="0" ma:contentTypeDescription="Create a new document." ma:contentTypeScope="" ma:versionID="f62aaf964ec2ad99f0fc33f7083bc71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62BD83F-39BA-4A84-B674-3B5CA5F8994A}"/>
</file>

<file path=customXml/itemProps2.xml><?xml version="1.0" encoding="utf-8"?>
<ds:datastoreItem xmlns:ds="http://schemas.openxmlformats.org/officeDocument/2006/customXml" ds:itemID="{7AD992C1-C4CF-48CB-AEBF-64BA2C0754FB}"/>
</file>

<file path=customXml/itemProps3.xml><?xml version="1.0" encoding="utf-8"?>
<ds:datastoreItem xmlns:ds="http://schemas.openxmlformats.org/officeDocument/2006/customXml" ds:itemID="{1F1AE516-46E4-4D71-816B-A4F95AD76696}"/>
</file>

<file path=docProps/app.xml><?xml version="1.0" encoding="utf-8"?>
<Properties xmlns="http://schemas.openxmlformats.org/officeDocument/2006/extended-properties" xmlns:vt="http://schemas.openxmlformats.org/officeDocument/2006/docPropsVTypes">
  <Template>blank</Template>
  <TotalTime>0</TotalTime>
  <Words>339</Words>
  <Application>Microsoft Office PowerPoint</Application>
  <PresentationFormat>Widescreen</PresentationFormat>
  <Paragraphs>69</Paragraphs>
  <Slides>5</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5</vt:i4>
      </vt:variant>
    </vt:vector>
  </HeadingPairs>
  <TitlesOfParts>
    <vt:vector size="14" baseType="lpstr">
      <vt:lpstr>Arial</vt:lpstr>
      <vt:lpstr>Calibri</vt:lpstr>
      <vt:lpstr>Segoe UI</vt:lpstr>
      <vt:lpstr>Segoe UI Semibold</vt:lpstr>
      <vt:lpstr>Wingdings</vt:lpstr>
      <vt:lpstr>Micron Nov-2015</vt:lpstr>
      <vt:lpstr>1_Micron Nov-2015</vt:lpstr>
      <vt:lpstr>2_Micron Nov-2015</vt:lpstr>
      <vt:lpstr>3_Micron Nov-2015</vt:lpstr>
      <vt:lpstr>Kelvin ON-IV on 2xCMOS for electrode understanding  lcrespi, aredael</vt:lpstr>
      <vt:lpstr>2xCMOS structure – ON I-V</vt:lpstr>
      <vt:lpstr>ON I-V curves direct/reverse, electrode trials</vt:lpstr>
      <vt:lpstr>ON I-V curves fit</vt:lpstr>
      <vt:lpstr>Follow-up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2017-01-20T10:27:29Z</dcterms:created>
  <dcterms:modified xsi:type="dcterms:W3CDTF">2017-06-21T13:57:11Z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0x01010058C19157EAA59541A312DF3709770A68</vt:lpwstr>
  </property>
</Properties>
</file>