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1.xml" ContentType="application/vnd.openxmlformats-officedocument.theme+xml"/>
  <Override PartName="/ppt/theme/theme22.xml" ContentType="application/vnd.openxmlformats-officedocument.theme+xml"/>
  <Override PartName="/ppt/slideLayouts/slideLayout12.xml" ContentType="application/vnd.openxmlformats-officedocument.presentationml.slideLayout+xml"/>
  <Override PartName="/ppt/theme/theme23.xml" ContentType="application/vnd.openxmlformats-officedocument.theme+xml"/>
  <Override PartName="/ppt/slideLayouts/slideLayout13.xml" ContentType="application/vnd.openxmlformats-officedocument.presentationml.slideLayout+xml"/>
  <Override PartName="/ppt/theme/theme24.xml" ContentType="application/vnd.openxmlformats-officedocument.theme+xml"/>
  <Override PartName="/ppt/slideLayouts/slideLayout14.xml" ContentType="application/vnd.openxmlformats-officedocument.presentationml.slideLayout+xml"/>
  <Override PartName="/ppt/theme/theme25.xml" ContentType="application/vnd.openxmlformats-officedocument.theme+xml"/>
  <Override PartName="/ppt/slideLayouts/slideLayout15.xml" ContentType="application/vnd.openxmlformats-officedocument.presentationml.slideLayout+xml"/>
  <Override PartName="/ppt/theme/theme26.xml" ContentType="application/vnd.openxmlformats-officedocument.theme+xml"/>
  <Override PartName="/ppt/slideLayouts/slideLayout16.xml" ContentType="application/vnd.openxmlformats-officedocument.presentationml.slideLayout+xml"/>
  <Override PartName="/ppt/theme/theme27.xml" ContentType="application/vnd.openxmlformats-officedocument.theme+xml"/>
  <Override PartName="/ppt/slideLayouts/slideLayout17.xml" ContentType="application/vnd.openxmlformats-officedocument.presentationml.slideLayout+xml"/>
  <Override PartName="/ppt/theme/theme28.xml" ContentType="application/vnd.openxmlformats-officedocument.theme+xml"/>
  <Override PartName="/ppt/slideLayouts/slideLayout18.xml" ContentType="application/vnd.openxmlformats-officedocument.presentationml.slideLayout+xml"/>
  <Override PartName="/ppt/theme/theme29.xml" ContentType="application/vnd.openxmlformats-officedocument.theme+xml"/>
  <Override PartName="/ppt/slideLayouts/slideLayout19.xml" ContentType="application/vnd.openxmlformats-officedocument.presentationml.slideLayout+xml"/>
  <Override PartName="/ppt/theme/theme30.xml" ContentType="application/vnd.openxmlformats-officedocument.theme+xml"/>
  <Override PartName="/ppt/slideLayouts/slideLayout20.xml" ContentType="application/vnd.openxmlformats-officedocument.presentationml.slideLayout+xml"/>
  <Override PartName="/ppt/theme/theme31.xml" ContentType="application/vnd.openxmlformats-officedocument.theme+xml"/>
  <Override PartName="/ppt/slideLayouts/slideLayout21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  <p:sldMasterId id="2147483682" r:id="rId3"/>
    <p:sldMasterId id="2147483684" r:id="rId4"/>
    <p:sldMasterId id="2147483687" r:id="rId5"/>
    <p:sldMasterId id="2147483689" r:id="rId6"/>
    <p:sldMasterId id="2147483691" r:id="rId7"/>
    <p:sldMasterId id="2147483696" r:id="rId8"/>
    <p:sldMasterId id="2147483698" r:id="rId9"/>
    <p:sldMasterId id="2147483700" r:id="rId10"/>
    <p:sldMasterId id="2147483702" r:id="rId11"/>
    <p:sldMasterId id="2147483704" r:id="rId12"/>
    <p:sldMasterId id="2147483706" r:id="rId13"/>
    <p:sldMasterId id="2147483708" r:id="rId14"/>
    <p:sldMasterId id="2147483710" r:id="rId15"/>
    <p:sldMasterId id="2147483712" r:id="rId16"/>
    <p:sldMasterId id="2147483714" r:id="rId17"/>
    <p:sldMasterId id="2147483716" r:id="rId18"/>
    <p:sldMasterId id="2147483718" r:id="rId19"/>
    <p:sldMasterId id="2147483722" r:id="rId20"/>
    <p:sldMasterId id="2147483724" r:id="rId21"/>
    <p:sldMasterId id="2147483726" r:id="rId22"/>
    <p:sldMasterId id="2147483727" r:id="rId23"/>
    <p:sldMasterId id="2147483733" r:id="rId24"/>
    <p:sldMasterId id="2147483735" r:id="rId25"/>
    <p:sldMasterId id="2147483737" r:id="rId26"/>
    <p:sldMasterId id="2147483739" r:id="rId27"/>
    <p:sldMasterId id="2147483741" r:id="rId28"/>
    <p:sldMasterId id="2147483743" r:id="rId29"/>
    <p:sldMasterId id="2147483745" r:id="rId30"/>
    <p:sldMasterId id="2147483747" r:id="rId31"/>
    <p:sldMasterId id="2147483749" r:id="rId32"/>
  </p:sldMasterIdLst>
  <p:notesMasterIdLst>
    <p:notesMasterId r:id="rId60"/>
  </p:notesMasterIdLst>
  <p:sldIdLst>
    <p:sldId id="454" r:id="rId33"/>
    <p:sldId id="511" r:id="rId34"/>
    <p:sldId id="509" r:id="rId35"/>
    <p:sldId id="506" r:id="rId36"/>
    <p:sldId id="510" r:id="rId37"/>
    <p:sldId id="507" r:id="rId38"/>
    <p:sldId id="475" r:id="rId39"/>
    <p:sldId id="491" r:id="rId40"/>
    <p:sldId id="501" r:id="rId41"/>
    <p:sldId id="502" r:id="rId42"/>
    <p:sldId id="504" r:id="rId43"/>
    <p:sldId id="455" r:id="rId44"/>
    <p:sldId id="492" r:id="rId45"/>
    <p:sldId id="496" r:id="rId46"/>
    <p:sldId id="498" r:id="rId47"/>
    <p:sldId id="497" r:id="rId48"/>
    <p:sldId id="500" r:id="rId49"/>
    <p:sldId id="499" r:id="rId50"/>
    <p:sldId id="490" r:id="rId51"/>
    <p:sldId id="486" r:id="rId52"/>
    <p:sldId id="508" r:id="rId53"/>
    <p:sldId id="518" r:id="rId54"/>
    <p:sldId id="512" r:id="rId55"/>
    <p:sldId id="513" r:id="rId56"/>
    <p:sldId id="514" r:id="rId57"/>
    <p:sldId id="515" r:id="rId58"/>
    <p:sldId id="516" r:id="rId59"/>
  </p:sldIdLst>
  <p:sldSz cx="9144000" cy="6858000" type="screen4x3"/>
  <p:notesSz cx="6858000" cy="9144000"/>
  <p:defaultTextStyle>
    <a:defPPr>
      <a:defRPr lang="en-US"/>
    </a:defPPr>
    <a:lvl1pPr marL="0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2D050"/>
    <a:srgbClr val="CC3300"/>
    <a:srgbClr val="CC6600"/>
    <a:srgbClr val="FFFF00"/>
    <a:srgbClr val="000099"/>
    <a:srgbClr val="009900"/>
    <a:srgbClr val="0000FF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179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eosthi\AppData\Local\Microsoft\Windows\Temporary%20Internet%20Files\Content.Outlook\8FQS0FDG\ICX%20VHPC%20Performance_ww49_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SXP Prodcut Family BW Vs Power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99076326538138"/>
          <c:y val="0.18463749699360116"/>
          <c:w val="0.81862729658792655"/>
          <c:h val="0.56412766112569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Sheet1!$D$16</c:f>
              <c:strCache>
                <c:ptCount val="1"/>
                <c:pt idx="0">
                  <c:v>S15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Sheet1!$E$15:$K$15</c:f>
              <c:strCache>
                <c:ptCount val="7"/>
                <c:pt idx="0">
                  <c:v>Read BW</c:v>
                </c:pt>
                <c:pt idx="2">
                  <c:v>Write BW</c:v>
                </c:pt>
                <c:pt idx="4">
                  <c:v>Read power </c:v>
                </c:pt>
                <c:pt idx="6">
                  <c:v>Write Power</c:v>
                </c:pt>
              </c:strCache>
            </c:strRef>
          </c:cat>
          <c:val>
            <c:numRef>
              <c:f>Sheet1!$E$16:$K$16</c:f>
              <c:numCache>
                <c:formatCode>General</c:formatCode>
                <c:ptCount val="7"/>
                <c:pt idx="0">
                  <c:v>1600</c:v>
                </c:pt>
                <c:pt idx="2">
                  <c:v>550</c:v>
                </c:pt>
                <c:pt idx="4" formatCode="0">
                  <c:v>909</c:v>
                </c:pt>
                <c:pt idx="5" formatCode="0">
                  <c:v>0</c:v>
                </c:pt>
                <c:pt idx="6">
                  <c:v>691</c:v>
                </c:pt>
              </c:numCache>
            </c:numRef>
          </c:val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S26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Sheet1!$E$15:$K$15</c:f>
              <c:strCache>
                <c:ptCount val="7"/>
                <c:pt idx="0">
                  <c:v>Read BW</c:v>
                </c:pt>
                <c:pt idx="2">
                  <c:v>Write BW</c:v>
                </c:pt>
                <c:pt idx="4">
                  <c:v>Read power </c:v>
                </c:pt>
                <c:pt idx="6">
                  <c:v>Write Power</c:v>
                </c:pt>
              </c:strCache>
            </c:strRef>
          </c:cat>
          <c:val>
            <c:numRef>
              <c:f>Sheet1!$E$17:$K$17</c:f>
              <c:numCache>
                <c:formatCode>General</c:formatCode>
                <c:ptCount val="7"/>
                <c:pt idx="0">
                  <c:v>1600</c:v>
                </c:pt>
                <c:pt idx="2">
                  <c:v>800</c:v>
                </c:pt>
                <c:pt idx="4" formatCode="0">
                  <c:v>652.79999999999995</c:v>
                </c:pt>
                <c:pt idx="5" formatCode="0">
                  <c:v>0</c:v>
                </c:pt>
                <c:pt idx="6">
                  <c:v>755.2</c:v>
                </c:pt>
              </c:numCache>
            </c:numRef>
          </c:val>
        </c:ser>
        <c:ser>
          <c:idx val="2"/>
          <c:order val="2"/>
          <c:tx>
            <c:strRef>
              <c:f>Sheet1!$D$18</c:f>
              <c:strCache>
                <c:ptCount val="1"/>
                <c:pt idx="0">
                  <c:v>S37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Sheet1!$E$15:$K$15</c:f>
              <c:strCache>
                <c:ptCount val="7"/>
                <c:pt idx="0">
                  <c:v>Read BW</c:v>
                </c:pt>
                <c:pt idx="2">
                  <c:v>Write BW</c:v>
                </c:pt>
                <c:pt idx="4">
                  <c:v>Read power </c:v>
                </c:pt>
                <c:pt idx="6">
                  <c:v>Write Power</c:v>
                </c:pt>
              </c:strCache>
            </c:strRef>
          </c:cat>
          <c:val>
            <c:numRef>
              <c:f>Sheet1!$E$18:$K$18</c:f>
              <c:numCache>
                <c:formatCode>General</c:formatCode>
                <c:ptCount val="7"/>
                <c:pt idx="0">
                  <c:v>2400</c:v>
                </c:pt>
                <c:pt idx="1">
                  <c:v>0</c:v>
                </c:pt>
                <c:pt idx="2">
                  <c:v>1100</c:v>
                </c:pt>
                <c:pt idx="4" formatCode="0">
                  <c:v>685.44</c:v>
                </c:pt>
                <c:pt idx="5" formatCode="0">
                  <c:v>0</c:v>
                </c:pt>
                <c:pt idx="6">
                  <c:v>726.88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5"/>
        <c:overlap val="-27"/>
        <c:axId val="240804800"/>
        <c:axId val="244363984"/>
      </c:barChart>
      <c:catAx>
        <c:axId val="24080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363984"/>
        <c:crosses val="autoZero"/>
        <c:auto val="1"/>
        <c:lblAlgn val="ctr"/>
        <c:lblOffset val="100"/>
        <c:noMultiLvlLbl val="0"/>
      </c:catAx>
      <c:valAx>
        <c:axId val="244363984"/>
        <c:scaling>
          <c:orientation val="minMax"/>
          <c:max val="2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SXP BW MB/s &amp; Power in 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0480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Pt>
            <c:idx val="9"/>
            <c:marker>
              <c:spPr>
                <a:solidFill>
                  <a:srgbClr val="C00000"/>
                </a:solidFill>
              </c:spPr>
            </c:marker>
            <c:bubble3D val="0"/>
          </c:dPt>
          <c:dPt>
            <c:idx val="10"/>
            <c:marker>
              <c:spPr>
                <a:solidFill>
                  <a:srgbClr val="C00000"/>
                </a:solidFill>
              </c:spPr>
            </c:marker>
            <c:bubble3D val="0"/>
          </c:dPt>
          <c:trendline>
            <c:trendlineType val="exp"/>
            <c:dispRSqr val="0"/>
            <c:dispEq val="0"/>
          </c:trendline>
          <c:xVal>
            <c:numRef>
              <c:f>'Historical Platform BW'!$C$7:$C$17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xVal>
          <c:yVal>
            <c:numRef>
              <c:f>'Historical Platform BW'!$E$7:$E$17</c:f>
              <c:numCache>
                <c:formatCode>_(* #,##0_);_(* \(#,##0\);_(* "-"??_);_(@_)</c:formatCode>
                <c:ptCount val="11"/>
                <c:pt idx="0">
                  <c:v>31.992000000000001</c:v>
                </c:pt>
                <c:pt idx="1">
                  <c:v>31.992000000000001</c:v>
                </c:pt>
                <c:pt idx="2">
                  <c:v>51.2</c:v>
                </c:pt>
                <c:pt idx="3">
                  <c:v>59.744</c:v>
                </c:pt>
                <c:pt idx="4">
                  <c:v>68.256</c:v>
                </c:pt>
                <c:pt idx="5">
                  <c:v>76.8</c:v>
                </c:pt>
                <c:pt idx="6">
                  <c:v>128.01599999999999</c:v>
                </c:pt>
                <c:pt idx="7">
                  <c:v>140.78399999999999</c:v>
                </c:pt>
                <c:pt idx="8">
                  <c:v>153.6</c:v>
                </c:pt>
                <c:pt idx="9">
                  <c:v>196.83740159999999</c:v>
                </c:pt>
                <c:pt idx="10">
                  <c:v>244.07837798399999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429920"/>
        <c:axId val="182430312"/>
      </c:scatterChart>
      <c:valAx>
        <c:axId val="18242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430312"/>
        <c:crosses val="autoZero"/>
        <c:crossBetween val="midCat"/>
      </c:valAx>
      <c:valAx>
        <c:axId val="182430312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GB/s </a:t>
                </a:r>
                <a:r>
                  <a:rPr lang="en-US" sz="1200" dirty="0"/>
                  <a:t>per socket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8242992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DDR Speed vs</a:t>
            </a:r>
            <a:r>
              <a:rPr lang="en-US" baseline="0"/>
              <a:t> Year</a:t>
            </a:r>
            <a:endParaRPr lang="en-US"/>
          </a:p>
        </c:rich>
      </c:tx>
      <c:layout>
        <c:manualLayout>
          <c:xMode val="edge"/>
          <c:yMode val="edge"/>
          <c:x val="0.3310444642640560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748112133775717"/>
          <c:y val="0.12445413681630704"/>
          <c:w val="0.68941970888253679"/>
          <c:h val="0.69553810719281783"/>
        </c:manualLayout>
      </c:layout>
      <c:lineChart>
        <c:grouping val="standard"/>
        <c:varyColors val="0"/>
        <c:ser>
          <c:idx val="0"/>
          <c:order val="0"/>
          <c:tx>
            <c:strRef>
              <c:f>'Speed Bin -- DDR to DDR4'!$B$1</c:f>
              <c:strCache>
                <c:ptCount val="1"/>
                <c:pt idx="0">
                  <c:v>DDR</c:v>
                </c:pt>
              </c:strCache>
            </c:strRef>
          </c:tx>
          <c:cat>
            <c:numRef>
              <c:f>'Speed Bin -- DDR to DDR4'!$A$2:$A$19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'Speed Bin -- DDR to DDR4'!$B$2:$B$19</c:f>
              <c:numCache>
                <c:formatCode>General</c:formatCode>
                <c:ptCount val="18"/>
                <c:pt idx="0">
                  <c:v>200</c:v>
                </c:pt>
                <c:pt idx="1">
                  <c:v>266</c:v>
                </c:pt>
                <c:pt idx="2">
                  <c:v>333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'Speed Bin -- DDR to DDR4'!$D$1</c:f>
              <c:strCache>
                <c:ptCount val="1"/>
                <c:pt idx="0">
                  <c:v>DDR3</c:v>
                </c:pt>
              </c:strCache>
            </c:strRef>
          </c:tx>
          <c:cat>
            <c:numRef>
              <c:f>'Speed Bin -- DDR to DDR4'!$A$2:$A$19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'Speed Bin -- DDR to DDR4'!$D$2:$D$19</c:f>
              <c:numCache>
                <c:formatCode>General</c:formatCode>
                <c:ptCount val="18"/>
                <c:pt idx="7">
                  <c:v>1066</c:v>
                </c:pt>
                <c:pt idx="8">
                  <c:v>1333</c:v>
                </c:pt>
                <c:pt idx="9">
                  <c:v>1600</c:v>
                </c:pt>
                <c:pt idx="10">
                  <c:v>1867</c:v>
                </c:pt>
                <c:pt idx="11">
                  <c:v>2133</c:v>
                </c:pt>
                <c:pt idx="12">
                  <c:v>2133</c:v>
                </c:pt>
                <c:pt idx="13">
                  <c:v>2133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'Speed Bin -- DDR to DDR4'!$E$1</c:f>
              <c:strCache>
                <c:ptCount val="1"/>
                <c:pt idx="0">
                  <c:v>DDR4</c:v>
                </c:pt>
              </c:strCache>
            </c:strRef>
          </c:tx>
          <c:cat>
            <c:numRef>
              <c:f>'Speed Bin -- DDR to DDR4'!$A$2:$A$19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'Speed Bin -- DDR to DDR4'!$E$2:$E$19</c:f>
              <c:numCache>
                <c:formatCode>General</c:formatCode>
                <c:ptCount val="18"/>
                <c:pt idx="12">
                  <c:v>2133</c:v>
                </c:pt>
                <c:pt idx="13">
                  <c:v>2400</c:v>
                </c:pt>
                <c:pt idx="14">
                  <c:v>2667</c:v>
                </c:pt>
                <c:pt idx="15">
                  <c:v>2933</c:v>
                </c:pt>
                <c:pt idx="16">
                  <c:v>3200</c:v>
                </c:pt>
                <c:pt idx="17">
                  <c:v>3200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'Speed Bin -- DDR to DDR4'!$C$1</c:f>
              <c:strCache>
                <c:ptCount val="1"/>
                <c:pt idx="0">
                  <c:v>DDR2</c:v>
                </c:pt>
              </c:strCache>
            </c:strRef>
          </c:tx>
          <c:cat>
            <c:numRef>
              <c:f>'Speed Bin -- DDR to DDR4'!$A$2:$A$19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'Speed Bin -- DDR to DDR4'!$C$2:$C$19</c:f>
              <c:numCache>
                <c:formatCode>General</c:formatCode>
                <c:ptCount val="18"/>
                <c:pt idx="3">
                  <c:v>400</c:v>
                </c:pt>
                <c:pt idx="4">
                  <c:v>533</c:v>
                </c:pt>
                <c:pt idx="5">
                  <c:v>667</c:v>
                </c:pt>
                <c:pt idx="6">
                  <c:v>800</c:v>
                </c:pt>
                <c:pt idx="7">
                  <c:v>1066</c:v>
                </c:pt>
                <c:pt idx="8">
                  <c:v>1066</c:v>
                </c:pt>
                <c:pt idx="9">
                  <c:v>1066</c:v>
                </c:pt>
                <c:pt idx="10">
                  <c:v>1066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427960"/>
        <c:axId val="240805584"/>
      </c:lineChart>
      <c:catAx>
        <c:axId val="182427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614786574906386"/>
              <c:y val="0.90257343792182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0805584"/>
        <c:crosses val="autoZero"/>
        <c:auto val="1"/>
        <c:lblAlgn val="ctr"/>
        <c:lblOffset val="100"/>
        <c:noMultiLvlLbl val="0"/>
      </c:catAx>
      <c:valAx>
        <c:axId val="240805584"/>
        <c:scaling>
          <c:orientation val="minMax"/>
          <c:min val="20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US" sz="1200" dirty="0"/>
                  <a:t>Speed</a:t>
                </a:r>
              </a:p>
              <a:p>
                <a:pPr>
                  <a:defRPr sz="1200"/>
                </a:pPr>
                <a:r>
                  <a:rPr lang="en-US" sz="1200" dirty="0"/>
                  <a:t> MB/S</a:t>
                </a:r>
              </a:p>
            </c:rich>
          </c:tx>
          <c:layout>
            <c:manualLayout>
              <c:xMode val="edge"/>
              <c:yMode val="edge"/>
              <c:x val="0"/>
              <c:y val="0.1714227684579532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82427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62613190449006"/>
          <c:y val="0.24514100071503286"/>
          <c:w val="0.18031839554650092"/>
          <c:h val="0.524212108536625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AEP read latency to Far Memory(Best Case)=289 ns</a:t>
            </a:r>
          </a:p>
        </c:rich>
      </c:tx>
      <c:layout>
        <c:manualLayout>
          <c:xMode val="edge"/>
          <c:yMode val="edge"/>
          <c:x val="0.28607510901217614"/>
          <c:y val="4.7686311938280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76240235159425"/>
          <c:y val="0.12475101353494461"/>
          <c:w val="0.28239195338838147"/>
          <c:h val="0.62417876144115469"/>
        </c:manualLayout>
      </c:layout>
      <c:pieChart>
        <c:varyColors val="1"/>
        <c:ser>
          <c:idx val="0"/>
          <c:order val="0"/>
          <c:tx>
            <c:strRef>
              <c:f>Sheet1!$C$37:$C$40</c:f>
              <c:strCache>
                <c:ptCount val="4"/>
                <c:pt idx="0">
                  <c:v>SXP cmd &amp; data latency </c:v>
                </c:pt>
                <c:pt idx="1">
                  <c:v>Controller cmd, data &amp; Phy latency  </c:v>
                </c:pt>
                <c:pt idx="2">
                  <c:v>CPU (Host) Load Delay</c:v>
                </c:pt>
                <c:pt idx="3">
                  <c:v>Host/cntroller handshake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Sheet1!$C$37:$C$40</c:f>
              <c:strCache>
                <c:ptCount val="4"/>
                <c:pt idx="0">
                  <c:v>SXP cmd &amp; data latency </c:v>
                </c:pt>
                <c:pt idx="1">
                  <c:v>Controller cmd, data &amp; Phy latency  </c:v>
                </c:pt>
                <c:pt idx="2">
                  <c:v>CPU (Host) Load Delay</c:v>
                </c:pt>
                <c:pt idx="3">
                  <c:v>Host/cntroller handshake</c:v>
                </c:pt>
              </c:strCache>
            </c:strRef>
          </c:cat>
          <c:val>
            <c:numRef>
              <c:f>Sheet1!$D$37:$D$40</c:f>
              <c:numCache>
                <c:formatCode>0%</c:formatCode>
                <c:ptCount val="4"/>
                <c:pt idx="0">
                  <c:v>0.41074523396880414</c:v>
                </c:pt>
                <c:pt idx="1">
                  <c:v>0.37088388214904677</c:v>
                </c:pt>
                <c:pt idx="2">
                  <c:v>0.15944540727902945</c:v>
                </c:pt>
                <c:pt idx="3">
                  <c:v>5.8925476603119586E-2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53160996966964"/>
          <c:y val="0.2425322539805255"/>
          <c:w val="0.49232281492629232"/>
          <c:h val="0.29055139871234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DRAM Density Transition</a:t>
            </a:r>
          </a:p>
        </c:rich>
      </c:tx>
      <c:layout>
        <c:manualLayout>
          <c:xMode val="edge"/>
          <c:yMode val="edge"/>
          <c:x val="0.2047523673865835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425338724551323"/>
          <c:y val="0.11556528565402018"/>
          <c:w val="0.72126434911057424"/>
          <c:h val="0.71486738221334789"/>
        </c:manualLayout>
      </c:layout>
      <c:lineChart>
        <c:grouping val="standard"/>
        <c:varyColors val="0"/>
        <c:ser>
          <c:idx val="1"/>
          <c:order val="0"/>
          <c:tx>
            <c:strRef>
              <c:f>Density!$A$19</c:f>
              <c:strCache>
                <c:ptCount val="1"/>
                <c:pt idx="0">
                  <c:v>1Mb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Density!$K$19:$AA$19</c:f>
              <c:numCache>
                <c:formatCode>General</c:formatCode>
                <c:ptCount val="17"/>
              </c:numCache>
            </c:numRef>
          </c:val>
          <c:smooth val="1"/>
        </c:ser>
        <c:ser>
          <c:idx val="2"/>
          <c:order val="1"/>
          <c:tx>
            <c:strRef>
              <c:f>Density!$A$20</c:f>
              <c:strCache>
                <c:ptCount val="1"/>
                <c:pt idx="0">
                  <c:v>4Mb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Density!$K$20:$AA$20</c:f>
              <c:numCache>
                <c:formatCode>General</c:formatCode>
                <c:ptCount val="17"/>
                <c:pt idx="3" formatCode="0%">
                  <c:v>2.1621005433750048E-3</c:v>
                </c:pt>
                <c:pt idx="4" formatCode="0%">
                  <c:v>1E-4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  <c:pt idx="10" formatCode="0%">
                  <c:v>0</c:v>
                </c:pt>
                <c:pt idx="11" formatCode="0%">
                  <c:v>0</c:v>
                </c:pt>
                <c:pt idx="12" formatCode="0%">
                  <c:v>0</c:v>
                </c:pt>
                <c:pt idx="13" formatCode="0%">
                  <c:v>0</c:v>
                </c:pt>
                <c:pt idx="14" formatCode="0%">
                  <c:v>0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Density!$A$21</c:f>
              <c:strCache>
                <c:ptCount val="1"/>
                <c:pt idx="0">
                  <c:v>16Mb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Density!$K$21:$AA$21</c:f>
              <c:numCache>
                <c:formatCode>0%</c:formatCode>
                <c:ptCount val="17"/>
                <c:pt idx="0">
                  <c:v>2.3772000000000001E-2</c:v>
                </c:pt>
                <c:pt idx="1">
                  <c:v>1.7999999999999999E-2</c:v>
                </c:pt>
                <c:pt idx="2">
                  <c:v>7.9000000000000008E-3</c:v>
                </c:pt>
                <c:pt idx="3">
                  <c:v>1.7110612911806058E-2</c:v>
                </c:pt>
                <c:pt idx="4">
                  <c:v>3.8E-3</c:v>
                </c:pt>
                <c:pt idx="5">
                  <c:v>2.8999999999999998E-3</c:v>
                </c:pt>
                <c:pt idx="6">
                  <c:v>1.6999999999999999E-3</c:v>
                </c:pt>
                <c:pt idx="7">
                  <c:v>8.0000000000000004E-4</c:v>
                </c:pt>
                <c:pt idx="8">
                  <c:v>5.0000000000000001E-4</c:v>
                </c:pt>
                <c:pt idx="9">
                  <c:v>2.9999999999999997E-4</c:v>
                </c:pt>
                <c:pt idx="10">
                  <c:v>2.0000000000000001E-4</c:v>
                </c:pt>
                <c:pt idx="11">
                  <c:v>1E-4</c:v>
                </c:pt>
                <c:pt idx="12">
                  <c:v>1E-4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Density!$A$22</c:f>
              <c:strCache>
                <c:ptCount val="1"/>
                <c:pt idx="0">
                  <c:v>64Mb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Density!$K$22:$AA$22</c:f>
              <c:numCache>
                <c:formatCode>0%</c:formatCode>
                <c:ptCount val="17"/>
                <c:pt idx="0">
                  <c:v>0.16849500000000001</c:v>
                </c:pt>
                <c:pt idx="1">
                  <c:v>7.2999999999999995E-2</c:v>
                </c:pt>
                <c:pt idx="2">
                  <c:v>0.04</c:v>
                </c:pt>
                <c:pt idx="3">
                  <c:v>3.7971653303948014E-2</c:v>
                </c:pt>
                <c:pt idx="4">
                  <c:v>1.3100000000000001E-2</c:v>
                </c:pt>
                <c:pt idx="5">
                  <c:v>9.1999999999999998E-3</c:v>
                </c:pt>
                <c:pt idx="6">
                  <c:v>6.1999999999999998E-3</c:v>
                </c:pt>
                <c:pt idx="7">
                  <c:v>3.8E-3</c:v>
                </c:pt>
                <c:pt idx="8">
                  <c:v>3.3999999999999998E-3</c:v>
                </c:pt>
                <c:pt idx="9">
                  <c:v>2E-3</c:v>
                </c:pt>
                <c:pt idx="10">
                  <c:v>1.1999999999999999E-3</c:v>
                </c:pt>
                <c:pt idx="11">
                  <c:v>6.9999999999999999E-4</c:v>
                </c:pt>
                <c:pt idx="12">
                  <c:v>4.0000000000000002E-4</c:v>
                </c:pt>
                <c:pt idx="13">
                  <c:v>2.0000000000000001E-4</c:v>
                </c:pt>
                <c:pt idx="14">
                  <c:v>1E-4</c:v>
                </c:pt>
              </c:numCache>
            </c:numRef>
          </c:val>
          <c:smooth val="1"/>
        </c:ser>
        <c:ser>
          <c:idx val="5"/>
          <c:order val="4"/>
          <c:tx>
            <c:strRef>
              <c:f>Density!$A$23</c:f>
              <c:strCache>
                <c:ptCount val="1"/>
                <c:pt idx="0">
                  <c:v>128Mb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Density!$K$23:$AA$23</c:f>
              <c:numCache>
                <c:formatCode>0%</c:formatCode>
                <c:ptCount val="17"/>
                <c:pt idx="0">
                  <c:v>0.61799800000000005</c:v>
                </c:pt>
                <c:pt idx="1">
                  <c:v>0.35775139197448397</c:v>
                </c:pt>
                <c:pt idx="2">
                  <c:v>0.155</c:v>
                </c:pt>
                <c:pt idx="3">
                  <c:v>0.10099935402971463</c:v>
                </c:pt>
                <c:pt idx="4">
                  <c:v>4.1599999999999998E-2</c:v>
                </c:pt>
                <c:pt idx="5">
                  <c:v>2.47E-2</c:v>
                </c:pt>
                <c:pt idx="6">
                  <c:v>1.5100000000000001E-2</c:v>
                </c:pt>
                <c:pt idx="7">
                  <c:v>8.3000000000000001E-3</c:v>
                </c:pt>
                <c:pt idx="8">
                  <c:v>5.4999999999999997E-3</c:v>
                </c:pt>
                <c:pt idx="9">
                  <c:v>4.1999999999999997E-3</c:v>
                </c:pt>
                <c:pt idx="10">
                  <c:v>2.3999999999999998E-3</c:v>
                </c:pt>
                <c:pt idx="11">
                  <c:v>1.4E-3</c:v>
                </c:pt>
                <c:pt idx="12">
                  <c:v>8.0000000000000004E-4</c:v>
                </c:pt>
                <c:pt idx="13">
                  <c:v>4.0000000000000002E-4</c:v>
                </c:pt>
                <c:pt idx="14">
                  <c:v>2.9999999999999997E-4</c:v>
                </c:pt>
              </c:numCache>
            </c:numRef>
          </c:val>
          <c:smooth val="1"/>
        </c:ser>
        <c:ser>
          <c:idx val="6"/>
          <c:order val="5"/>
          <c:tx>
            <c:strRef>
              <c:f>Density!$A$24</c:f>
              <c:strCache>
                <c:ptCount val="1"/>
                <c:pt idx="0">
                  <c:v>256Mb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Density!$K$24:$AA$24</c:f>
              <c:numCache>
                <c:formatCode>0%</c:formatCode>
                <c:ptCount val="17"/>
                <c:pt idx="0">
                  <c:v>0.18826399999999999</c:v>
                </c:pt>
                <c:pt idx="1">
                  <c:v>0.55072254604038684</c:v>
                </c:pt>
                <c:pt idx="2">
                  <c:v>0.78</c:v>
                </c:pt>
                <c:pt idx="3">
                  <c:v>0.66020823042140064</c:v>
                </c:pt>
                <c:pt idx="4">
                  <c:v>0.48110000000000003</c:v>
                </c:pt>
                <c:pt idx="5">
                  <c:v>0.17879999999999999</c:v>
                </c:pt>
                <c:pt idx="6">
                  <c:v>5.8500000000000003E-2</c:v>
                </c:pt>
                <c:pt idx="7">
                  <c:v>3.5099999999999999E-2</c:v>
                </c:pt>
                <c:pt idx="8">
                  <c:v>2.6100000000000002E-2</c:v>
                </c:pt>
                <c:pt idx="9">
                  <c:v>1.6899999999999998E-2</c:v>
                </c:pt>
                <c:pt idx="10">
                  <c:v>9.2999999999999992E-3</c:v>
                </c:pt>
                <c:pt idx="11">
                  <c:v>5.7999999999999996E-3</c:v>
                </c:pt>
                <c:pt idx="12">
                  <c:v>3.3999999999999998E-3</c:v>
                </c:pt>
                <c:pt idx="13">
                  <c:v>1.9E-3</c:v>
                </c:pt>
                <c:pt idx="14">
                  <c:v>1.1999999999999999E-3</c:v>
                </c:pt>
              </c:numCache>
            </c:numRef>
          </c:val>
          <c:smooth val="1"/>
        </c:ser>
        <c:ser>
          <c:idx val="7"/>
          <c:order val="6"/>
          <c:tx>
            <c:strRef>
              <c:f>Density!$A$25</c:f>
              <c:strCache>
                <c:ptCount val="1"/>
                <c:pt idx="0">
                  <c:v>512Mb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Density!$K$25:$AA$25</c:f>
              <c:numCache>
                <c:formatCode>0%</c:formatCode>
                <c:ptCount val="17"/>
                <c:pt idx="0">
                  <c:v>0</c:v>
                </c:pt>
                <c:pt idx="1">
                  <c:v>6.9816218078375136E-4</c:v>
                </c:pt>
                <c:pt idx="2">
                  <c:v>1.7000000000000001E-2</c:v>
                </c:pt>
                <c:pt idx="3">
                  <c:v>0.16520500056997378</c:v>
                </c:pt>
                <c:pt idx="4">
                  <c:v>0.43240000000000001</c:v>
                </c:pt>
                <c:pt idx="5">
                  <c:v>0.74880000000000002</c:v>
                </c:pt>
                <c:pt idx="6">
                  <c:v>0.76039999999999996</c:v>
                </c:pt>
                <c:pt idx="7">
                  <c:v>0.35820000000000002</c:v>
                </c:pt>
                <c:pt idx="8">
                  <c:v>0.12740000000000001</c:v>
                </c:pt>
                <c:pt idx="9">
                  <c:v>5.5300000000000002E-2</c:v>
                </c:pt>
                <c:pt idx="10">
                  <c:v>2.8400000000000002E-2</c:v>
                </c:pt>
                <c:pt idx="11">
                  <c:v>1.47E-2</c:v>
                </c:pt>
                <c:pt idx="12">
                  <c:v>8.0999999999999996E-3</c:v>
                </c:pt>
                <c:pt idx="13">
                  <c:v>4.7000000000000002E-3</c:v>
                </c:pt>
                <c:pt idx="14">
                  <c:v>3.0000000000000001E-3</c:v>
                </c:pt>
              </c:numCache>
            </c:numRef>
          </c:val>
          <c:smooth val="1"/>
        </c:ser>
        <c:ser>
          <c:idx val="8"/>
          <c:order val="7"/>
          <c:tx>
            <c:strRef>
              <c:f>Density!$A$26</c:f>
              <c:strCache>
                <c:ptCount val="1"/>
                <c:pt idx="0">
                  <c:v>1Gb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Density!$K$26:$AA$26</c:f>
              <c:numCache>
                <c:formatCode>0%</c:formatCode>
                <c:ptCount val="17"/>
                <c:pt idx="1">
                  <c:v>0</c:v>
                </c:pt>
                <c:pt idx="2">
                  <c:v>0</c:v>
                </c:pt>
                <c:pt idx="3">
                  <c:v>1.634304821978189E-2</c:v>
                </c:pt>
                <c:pt idx="4">
                  <c:v>2.76E-2</c:v>
                </c:pt>
                <c:pt idx="5">
                  <c:v>3.4799999999999998E-2</c:v>
                </c:pt>
                <c:pt idx="6">
                  <c:v>0.15740000000000001</c:v>
                </c:pt>
                <c:pt idx="7">
                  <c:v>0.59230000000000005</c:v>
                </c:pt>
                <c:pt idx="8">
                  <c:v>0.82040000000000002</c:v>
                </c:pt>
                <c:pt idx="9">
                  <c:v>0.75609999999999999</c:v>
                </c:pt>
                <c:pt idx="10">
                  <c:v>0.29959999999999998</c:v>
                </c:pt>
                <c:pt idx="11">
                  <c:v>0.1525</c:v>
                </c:pt>
                <c:pt idx="12">
                  <c:v>8.0500000000000002E-2</c:v>
                </c:pt>
                <c:pt idx="13">
                  <c:v>0.03</c:v>
                </c:pt>
                <c:pt idx="14">
                  <c:v>0.01</c:v>
                </c:pt>
                <c:pt idx="15">
                  <c:v>5.0000000000000001E-3</c:v>
                </c:pt>
                <c:pt idx="16">
                  <c:v>2.9999999999999997E-4</c:v>
                </c:pt>
              </c:numCache>
            </c:numRef>
          </c:val>
          <c:smooth val="1"/>
        </c:ser>
        <c:ser>
          <c:idx val="9"/>
          <c:order val="8"/>
          <c:tx>
            <c:strRef>
              <c:f>Density!$A$27</c:f>
              <c:strCache>
                <c:ptCount val="1"/>
                <c:pt idx="0">
                  <c:v>2Gb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Density!$K$27:$AA$27</c:f>
              <c:numCache>
                <c:formatCode>0%</c:formatCode>
                <c:ptCount val="1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2.9999999999999997E-4</c:v>
                </c:pt>
                <c:pt idx="5">
                  <c:v>6.9999999999999999E-4</c:v>
                </c:pt>
                <c:pt idx="6">
                  <c:v>6.9999999999999999E-4</c:v>
                </c:pt>
                <c:pt idx="7">
                  <c:v>1.5E-3</c:v>
                </c:pt>
                <c:pt idx="8">
                  <c:v>1.67E-2</c:v>
                </c:pt>
                <c:pt idx="9">
                  <c:v>0.16520000000000001</c:v>
                </c:pt>
                <c:pt idx="10">
                  <c:v>0.65</c:v>
                </c:pt>
                <c:pt idx="11">
                  <c:v>0.75</c:v>
                </c:pt>
                <c:pt idx="12">
                  <c:v>0.44</c:v>
                </c:pt>
                <c:pt idx="13">
                  <c:v>0.15</c:v>
                </c:pt>
                <c:pt idx="14">
                  <c:v>7.0000000000000007E-2</c:v>
                </c:pt>
                <c:pt idx="15">
                  <c:v>0.03</c:v>
                </c:pt>
                <c:pt idx="16">
                  <c:v>0.01</c:v>
                </c:pt>
              </c:numCache>
            </c:numRef>
          </c:val>
          <c:smooth val="1"/>
        </c:ser>
        <c:ser>
          <c:idx val="10"/>
          <c:order val="9"/>
          <c:tx>
            <c:strRef>
              <c:f>Density!$A$28</c:f>
              <c:strCache>
                <c:ptCount val="1"/>
                <c:pt idx="0">
                  <c:v>4Gb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Density!$K$28:$AA$28</c:f>
              <c:numCache>
                <c:formatCode>General</c:formatCode>
                <c:ptCount val="17"/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  <c:pt idx="10" formatCode="0%">
                  <c:v>0.01</c:v>
                </c:pt>
                <c:pt idx="11" formatCode="0%">
                  <c:v>7.0000000000000007E-2</c:v>
                </c:pt>
                <c:pt idx="12" formatCode="0%">
                  <c:v>0.46</c:v>
                </c:pt>
                <c:pt idx="13" formatCode="0%">
                  <c:v>0.78</c:v>
                </c:pt>
                <c:pt idx="14" formatCode="0%">
                  <c:v>0.7</c:v>
                </c:pt>
                <c:pt idx="15" formatCode="0%">
                  <c:v>0.43</c:v>
                </c:pt>
                <c:pt idx="16" formatCode="0%">
                  <c:v>7.0000000000000007E-2</c:v>
                </c:pt>
              </c:numCache>
            </c:numRef>
          </c:val>
          <c:smooth val="1"/>
        </c:ser>
        <c:ser>
          <c:idx val="11"/>
          <c:order val="10"/>
          <c:tx>
            <c:strRef>
              <c:f>Density!$A$29</c:f>
              <c:strCache>
                <c:ptCount val="1"/>
                <c:pt idx="0">
                  <c:v>8Gb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Density!$K$29:$AA$29</c:f>
              <c:numCache>
                <c:formatCode>General</c:formatCode>
                <c:ptCount val="17"/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  <c:pt idx="10" formatCode="0%">
                  <c:v>0</c:v>
                </c:pt>
                <c:pt idx="12" formatCode="0%">
                  <c:v>0.01</c:v>
                </c:pt>
                <c:pt idx="13" formatCode="0%">
                  <c:v>0.03</c:v>
                </c:pt>
                <c:pt idx="14" formatCode="0%">
                  <c:v>0.21</c:v>
                </c:pt>
                <c:pt idx="15" formatCode="0%">
                  <c:v>0.46</c:v>
                </c:pt>
                <c:pt idx="16" formatCode="0%">
                  <c:v>0.74</c:v>
                </c:pt>
              </c:numCache>
            </c:numRef>
          </c:val>
          <c:smooth val="1"/>
        </c:ser>
        <c:ser>
          <c:idx val="0"/>
          <c:order val="11"/>
          <c:tx>
            <c:strRef>
              <c:f>Density!$A$30</c:f>
              <c:strCache>
                <c:ptCount val="1"/>
                <c:pt idx="0">
                  <c:v>16Gb</c:v>
                </c:pt>
              </c:strCache>
            </c:strRef>
          </c:tx>
          <c:marker>
            <c:symbol val="none"/>
          </c:marker>
          <c:cat>
            <c:numRef>
              <c:f>Density!$K$17:$AA$17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Density!$K$30:$AA$30</c:f>
              <c:numCache>
                <c:formatCode>General</c:formatCode>
                <c:ptCount val="17"/>
                <c:pt idx="4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  <c:pt idx="10" formatCode="0%">
                  <c:v>0</c:v>
                </c:pt>
                <c:pt idx="11" formatCode="0%">
                  <c:v>0</c:v>
                </c:pt>
                <c:pt idx="12" formatCode="0%">
                  <c:v>0</c:v>
                </c:pt>
                <c:pt idx="13" formatCode="0%">
                  <c:v>0</c:v>
                </c:pt>
                <c:pt idx="15" formatCode="0%">
                  <c:v>0.01</c:v>
                </c:pt>
                <c:pt idx="16" formatCode="0%">
                  <c:v>7.0000000000000007E-2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362416"/>
        <c:axId val="244364768"/>
      </c:lineChart>
      <c:catAx>
        <c:axId val="24436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4364768"/>
        <c:crosses val="autoZero"/>
        <c:auto val="1"/>
        <c:lblAlgn val="ctr"/>
        <c:lblOffset val="100"/>
        <c:noMultiLvlLbl val="0"/>
      </c:catAx>
      <c:valAx>
        <c:axId val="2443647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% Bit Mix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436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11332830556436"/>
          <c:y val="5.3092080896661072E-2"/>
          <c:w val="0.18804818114239263"/>
          <c:h val="0.8938154949529690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Server DIMM</a:t>
            </a:r>
            <a:r>
              <a:rPr lang="en-US" baseline="0"/>
              <a:t>  Capacity Vs DIMM Write BW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Sheet1!$K$5</c:f>
              <c:strCache>
                <c:ptCount val="1"/>
                <c:pt idx="0">
                  <c:v>S26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Sheet1!$G$6:$G$10</c:f>
              <c:strCache>
                <c:ptCount val="5"/>
                <c:pt idx="0">
                  <c:v>128GB</c:v>
                </c:pt>
                <c:pt idx="1">
                  <c:v>256GB</c:v>
                </c:pt>
                <c:pt idx="2">
                  <c:v>512GB</c:v>
                </c:pt>
                <c:pt idx="3">
                  <c:v>1TB</c:v>
                </c:pt>
                <c:pt idx="4">
                  <c:v>2TB</c:v>
                </c:pt>
              </c:strCache>
            </c:strRef>
          </c:cat>
          <c:val>
            <c:numRef>
              <c:f>Sheet1!$K$6:$K$10</c:f>
              <c:numCache>
                <c:formatCode>General</c:formatCode>
                <c:ptCount val="5"/>
                <c:pt idx="0">
                  <c:v>0</c:v>
                </c:pt>
                <c:pt idx="1">
                  <c:v>6.4</c:v>
                </c:pt>
                <c:pt idx="2">
                  <c:v>12.8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Sheet1!$M$5</c:f>
              <c:strCache>
                <c:ptCount val="1"/>
                <c:pt idx="0">
                  <c:v>S25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Sheet1!$G$6:$G$10</c:f>
              <c:strCache>
                <c:ptCount val="5"/>
                <c:pt idx="0">
                  <c:v>128GB</c:v>
                </c:pt>
                <c:pt idx="1">
                  <c:v>256GB</c:v>
                </c:pt>
                <c:pt idx="2">
                  <c:v>512GB</c:v>
                </c:pt>
                <c:pt idx="3">
                  <c:v>1TB</c:v>
                </c:pt>
                <c:pt idx="4">
                  <c:v>2TB</c:v>
                </c:pt>
              </c:strCache>
            </c:strRef>
          </c:cat>
          <c:val>
            <c:numRef>
              <c:f>Sheet1!$M$6:$M$10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8.8000000000000007</c:v>
                </c:pt>
                <c:pt idx="2">
                  <c:v>8.8000000000000007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Sheet1!$O$5</c:f>
              <c:strCache>
                <c:ptCount val="1"/>
                <c:pt idx="0">
                  <c:v>S37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Sheet1!$G$6:$G$10</c:f>
              <c:strCache>
                <c:ptCount val="5"/>
                <c:pt idx="0">
                  <c:v>128GB</c:v>
                </c:pt>
                <c:pt idx="1">
                  <c:v>256GB</c:v>
                </c:pt>
                <c:pt idx="2">
                  <c:v>512GB</c:v>
                </c:pt>
                <c:pt idx="3">
                  <c:v>1TB</c:v>
                </c:pt>
                <c:pt idx="4">
                  <c:v>2TB</c:v>
                </c:pt>
              </c:strCache>
            </c:strRef>
          </c:cat>
          <c:val>
            <c:numRef>
              <c:f>Sheet1!$O$6:$O$10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8.8000000000000007</c:v>
                </c:pt>
                <c:pt idx="3">
                  <c:v>17.600000000000001</c:v>
                </c:pt>
                <c:pt idx="4">
                  <c:v>17.600000000000001</c:v>
                </c:pt>
              </c:numCache>
            </c:numRef>
          </c:val>
        </c:ser>
        <c:ser>
          <c:idx val="7"/>
          <c:order val="7"/>
          <c:tx>
            <c:strRef>
              <c:f>Sheet1!$Q$5</c:f>
              <c:strCache>
                <c:ptCount val="1"/>
                <c:pt idx="0">
                  <c:v>S36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Sheet1!$G$6:$G$10</c:f>
              <c:strCache>
                <c:ptCount val="5"/>
                <c:pt idx="0">
                  <c:v>128GB</c:v>
                </c:pt>
                <c:pt idx="1">
                  <c:v>256GB</c:v>
                </c:pt>
                <c:pt idx="2">
                  <c:v>512GB</c:v>
                </c:pt>
                <c:pt idx="3">
                  <c:v>1TB</c:v>
                </c:pt>
                <c:pt idx="4">
                  <c:v>2TB</c:v>
                </c:pt>
              </c:strCache>
            </c:strRef>
          </c:cat>
          <c:val>
            <c:numRef>
              <c:f>Sheet1!$Q$6:$Q$10</c:f>
              <c:numCache>
                <c:formatCode>General</c:formatCode>
                <c:ptCount val="5"/>
                <c:pt idx="0">
                  <c:v>0</c:v>
                </c:pt>
                <c:pt idx="1">
                  <c:v>4.4000000000000004</c:v>
                </c:pt>
                <c:pt idx="2">
                  <c:v>8.8000000000000007</c:v>
                </c:pt>
                <c:pt idx="3">
                  <c:v>8.8000000000000007</c:v>
                </c:pt>
                <c:pt idx="4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363592"/>
        <c:axId val="2443643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Sheet1!$J$5</c15:sqref>
                        </c15:formulaRef>
                      </c:ext>
                    </c:extLst>
                    <c:strCache>
                      <c:ptCount val="1"/>
                      <c:pt idx="0">
                        <c:v>S26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Sheet1!$G$6:$G$10</c15:sqref>
                        </c15:formulaRef>
                      </c:ext>
                    </c:extLst>
                    <c:strCache>
                      <c:ptCount val="5"/>
                      <c:pt idx="0">
                        <c:v>128GB</c:v>
                      </c:pt>
                      <c:pt idx="1">
                        <c:v>256GB</c:v>
                      </c:pt>
                      <c:pt idx="2">
                        <c:v>512GB</c:v>
                      </c:pt>
                      <c:pt idx="3">
                        <c:v>1TB</c:v>
                      </c:pt>
                      <c:pt idx="4">
                        <c:v>2TB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Sheet1!$J$6:$J$10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12.8</c:v>
                      </c:pt>
                      <c:pt idx="2">
                        <c:v>12.8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Sheet1!$L$5</c15:sqref>
                        </c15:formulaRef>
                      </c:ext>
                    </c:extLst>
                    <c:strCache>
                      <c:ptCount val="1"/>
                      <c:pt idx="0">
                        <c:v>S25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Sheet1!$G$6:$G$10</c15:sqref>
                        </c15:formulaRef>
                      </c:ext>
                    </c:extLst>
                    <c:strCache>
                      <c:ptCount val="5"/>
                      <c:pt idx="0">
                        <c:v>128GB</c:v>
                      </c:pt>
                      <c:pt idx="1">
                        <c:v>256GB</c:v>
                      </c:pt>
                      <c:pt idx="2">
                        <c:v>512GB</c:v>
                      </c:pt>
                      <c:pt idx="3">
                        <c:v>1TB</c:v>
                      </c:pt>
                      <c:pt idx="4">
                        <c:v>2TB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Sheet1!$L$6:$L$10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12.8</c:v>
                      </c:pt>
                      <c:pt idx="1">
                        <c:v>12.8</c:v>
                      </c:pt>
                      <c:pt idx="2">
                        <c:v>12.8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Sheet1!$N$5</c15:sqref>
                        </c15:formulaRef>
                      </c:ext>
                    </c:extLst>
                    <c:strCache>
                      <c:ptCount val="1"/>
                      <c:pt idx="0">
                        <c:v>S37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Sheet1!$G$6:$G$10</c15:sqref>
                        </c15:formulaRef>
                      </c:ext>
                    </c:extLst>
                    <c:strCache>
                      <c:ptCount val="5"/>
                      <c:pt idx="0">
                        <c:v>128GB</c:v>
                      </c:pt>
                      <c:pt idx="1">
                        <c:v>256GB</c:v>
                      </c:pt>
                      <c:pt idx="2">
                        <c:v>512GB</c:v>
                      </c:pt>
                      <c:pt idx="3">
                        <c:v>1TB</c:v>
                      </c:pt>
                      <c:pt idx="4">
                        <c:v>2TB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Sheet1!$N$6:$N$10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19.2</c:v>
                      </c:pt>
                      <c:pt idx="3">
                        <c:v>19.2</c:v>
                      </c:pt>
                      <c:pt idx="4">
                        <c:v>19.2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Sheet1!$P$5</c15:sqref>
                        </c15:formulaRef>
                      </c:ext>
                    </c:extLst>
                    <c:strCache>
                      <c:ptCount val="1"/>
                      <c:pt idx="0">
                        <c:v>S36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Sheet1!$G$6:$G$10</c15:sqref>
                        </c15:formulaRef>
                      </c:ext>
                    </c:extLst>
                    <c:strCache>
                      <c:ptCount val="5"/>
                      <c:pt idx="0">
                        <c:v>128GB</c:v>
                      </c:pt>
                      <c:pt idx="1">
                        <c:v>256GB</c:v>
                      </c:pt>
                      <c:pt idx="2">
                        <c:v>512GB</c:v>
                      </c:pt>
                      <c:pt idx="3">
                        <c:v>1TB</c:v>
                      </c:pt>
                      <c:pt idx="4">
                        <c:v>2TB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Sheet1!$P$6:$P$10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19.2</c:v>
                      </c:pt>
                      <c:pt idx="2">
                        <c:v>19.2</c:v>
                      </c:pt>
                      <c:pt idx="3">
                        <c:v>19.2</c:v>
                      </c:pt>
                      <c:pt idx="4">
                        <c:v>19.2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4436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364376"/>
        <c:crosses val="autoZero"/>
        <c:auto val="1"/>
        <c:lblAlgn val="ctr"/>
        <c:lblOffset val="100"/>
        <c:noMultiLvlLbl val="0"/>
      </c:catAx>
      <c:valAx>
        <c:axId val="24436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36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Client</a:t>
            </a:r>
            <a:r>
              <a:rPr lang="en-US" baseline="0"/>
              <a:t> Capacity Vs Write BW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Sheet1!$K$5</c:f>
              <c:strCache>
                <c:ptCount val="1"/>
                <c:pt idx="0">
                  <c:v>S26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Sheet1!$G$6:$G$9</c:f>
              <c:strCache>
                <c:ptCount val="4"/>
                <c:pt idx="0">
                  <c:v>32GB</c:v>
                </c:pt>
                <c:pt idx="1">
                  <c:v>64GB</c:v>
                </c:pt>
                <c:pt idx="2">
                  <c:v>128GB</c:v>
                </c:pt>
                <c:pt idx="3">
                  <c:v>256GB</c:v>
                </c:pt>
              </c:strCache>
            </c:strRef>
          </c:cat>
          <c:val>
            <c:numRef>
              <c:f>Sheet1!$K$6:$K$9</c:f>
              <c:numCache>
                <c:formatCode>General</c:formatCode>
                <c:ptCount val="4"/>
                <c:pt idx="0">
                  <c:v>0</c:v>
                </c:pt>
                <c:pt idx="1">
                  <c:v>1.6</c:v>
                </c:pt>
                <c:pt idx="2">
                  <c:v>3.2</c:v>
                </c:pt>
                <c:pt idx="3">
                  <c:v>3.2</c:v>
                </c:pt>
              </c:numCache>
            </c:numRef>
          </c:val>
        </c:ser>
        <c:ser>
          <c:idx val="3"/>
          <c:order val="3"/>
          <c:tx>
            <c:strRef>
              <c:f>Sheet1!$M$5</c:f>
              <c:strCache>
                <c:ptCount val="1"/>
                <c:pt idx="0">
                  <c:v>S25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Sheet1!$G$6:$G$9</c:f>
              <c:strCache>
                <c:ptCount val="4"/>
                <c:pt idx="0">
                  <c:v>32GB</c:v>
                </c:pt>
                <c:pt idx="1">
                  <c:v>64GB</c:v>
                </c:pt>
                <c:pt idx="2">
                  <c:v>128GB</c:v>
                </c:pt>
                <c:pt idx="3">
                  <c:v>256GB</c:v>
                </c:pt>
              </c:strCache>
            </c:strRef>
          </c:cat>
          <c:val>
            <c:numRef>
              <c:f>Sheet1!$M$6:$M$9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</c:numCache>
            </c:numRef>
          </c:val>
        </c:ser>
        <c:ser>
          <c:idx val="5"/>
          <c:order val="5"/>
          <c:tx>
            <c:strRef>
              <c:f>Sheet1!$O$5</c:f>
              <c:strCache>
                <c:ptCount val="1"/>
                <c:pt idx="0">
                  <c:v>S37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Sheet1!$G$6:$G$9</c:f>
              <c:strCache>
                <c:ptCount val="4"/>
                <c:pt idx="0">
                  <c:v>32GB</c:v>
                </c:pt>
                <c:pt idx="1">
                  <c:v>64GB</c:v>
                </c:pt>
                <c:pt idx="2">
                  <c:v>128GB</c:v>
                </c:pt>
                <c:pt idx="3">
                  <c:v>256GB</c:v>
                </c:pt>
              </c:strCache>
            </c:strRef>
          </c:cat>
          <c:val>
            <c:numRef>
              <c:f>Sheet1!$O$6:$O$9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2.2000000000000002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Sheet1!$Q$5</c:f>
              <c:strCache>
                <c:ptCount val="1"/>
                <c:pt idx="0">
                  <c:v>S36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Sheet1!$G$6:$G$9</c:f>
              <c:strCache>
                <c:ptCount val="4"/>
                <c:pt idx="0">
                  <c:v>32GB</c:v>
                </c:pt>
                <c:pt idx="1">
                  <c:v>64GB</c:v>
                </c:pt>
                <c:pt idx="2">
                  <c:v>128GB</c:v>
                </c:pt>
                <c:pt idx="3">
                  <c:v>256GB</c:v>
                </c:pt>
              </c:strCache>
            </c:strRef>
          </c:cat>
          <c:val>
            <c:numRef>
              <c:f>Sheet1!$Q$6:$Q$9</c:f>
              <c:numCache>
                <c:formatCode>General</c:formatCode>
                <c:ptCount val="4"/>
                <c:pt idx="0">
                  <c:v>0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730464"/>
        <c:axId val="2457312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Sheet1!$J$5</c15:sqref>
                        </c15:formulaRef>
                      </c:ext>
                    </c:extLst>
                    <c:strCache>
                      <c:ptCount val="1"/>
                      <c:pt idx="0">
                        <c:v>S26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Sheet1!$G$6:$G$9</c15:sqref>
                        </c15:formulaRef>
                      </c:ext>
                    </c:extLst>
                    <c:strCache>
                      <c:ptCount val="4"/>
                      <c:pt idx="0">
                        <c:v>32GB</c:v>
                      </c:pt>
                      <c:pt idx="1">
                        <c:v>64GB</c:v>
                      </c:pt>
                      <c:pt idx="2">
                        <c:v>128GB</c:v>
                      </c:pt>
                      <c:pt idx="3">
                        <c:v>256GB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Sheet1!$J$6:$J$9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3.2</c:v>
                      </c:pt>
                      <c:pt idx="2">
                        <c:v>3.2</c:v>
                      </c:pt>
                      <c:pt idx="3">
                        <c:v>3.2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Sheet1!$L$5</c15:sqref>
                        </c15:formulaRef>
                      </c:ext>
                    </c:extLst>
                    <c:strCache>
                      <c:ptCount val="1"/>
                      <c:pt idx="0">
                        <c:v>S25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Sheet1!$G$6:$G$9</c15:sqref>
                        </c15:formulaRef>
                      </c:ext>
                    </c:extLst>
                    <c:strCache>
                      <c:ptCount val="4"/>
                      <c:pt idx="0">
                        <c:v>32GB</c:v>
                      </c:pt>
                      <c:pt idx="1">
                        <c:v>64GB</c:v>
                      </c:pt>
                      <c:pt idx="2">
                        <c:v>128GB</c:v>
                      </c:pt>
                      <c:pt idx="3">
                        <c:v>256GB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Sheet1!$L$6:$L$9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3.2</c:v>
                      </c:pt>
                      <c:pt idx="1">
                        <c:v>3.2</c:v>
                      </c:pt>
                      <c:pt idx="2">
                        <c:v>3.2</c:v>
                      </c:pt>
                      <c:pt idx="3">
                        <c:v>3.2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Sheet1!$N$5</c15:sqref>
                        </c15:formulaRef>
                      </c:ext>
                    </c:extLst>
                    <c:strCache>
                      <c:ptCount val="1"/>
                      <c:pt idx="0">
                        <c:v>S37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Sheet1!$G$6:$G$9</c15:sqref>
                        </c15:formulaRef>
                      </c:ext>
                    </c:extLst>
                    <c:strCache>
                      <c:ptCount val="4"/>
                      <c:pt idx="0">
                        <c:v>32GB</c:v>
                      </c:pt>
                      <c:pt idx="1">
                        <c:v>64GB</c:v>
                      </c:pt>
                      <c:pt idx="2">
                        <c:v>128GB</c:v>
                      </c:pt>
                      <c:pt idx="3">
                        <c:v>256GB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Sheet1!$N$6:$N$9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4.8</c:v>
                      </c:pt>
                      <c:pt idx="3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Sheet1!$P$5</c15:sqref>
                        </c15:formulaRef>
                      </c:ext>
                    </c:extLst>
                    <c:strCache>
                      <c:ptCount val="1"/>
                      <c:pt idx="0">
                        <c:v>S36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Sheet1!$G$6:$G$9</c15:sqref>
                        </c15:formulaRef>
                      </c:ext>
                    </c:extLst>
                    <c:strCache>
                      <c:ptCount val="4"/>
                      <c:pt idx="0">
                        <c:v>32GB</c:v>
                      </c:pt>
                      <c:pt idx="1">
                        <c:v>64GB</c:v>
                      </c:pt>
                      <c:pt idx="2">
                        <c:v>128GB</c:v>
                      </c:pt>
                      <c:pt idx="3">
                        <c:v>256GB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Sheet1!$P$6:$P$9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4.8</c:v>
                      </c:pt>
                      <c:pt idx="2">
                        <c:v>4.8</c:v>
                      </c:pt>
                      <c:pt idx="3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4573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731248"/>
        <c:crosses val="autoZero"/>
        <c:auto val="1"/>
        <c:lblAlgn val="ctr"/>
        <c:lblOffset val="100"/>
        <c:noMultiLvlLbl val="0"/>
      </c:catAx>
      <c:valAx>
        <c:axId val="24573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73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0.31184</cdr:x>
      <cdr:y>0.80345</cdr:y>
    </cdr:from>
    <cdr:to>
      <cdr:x>0.45308</cdr:x>
      <cdr:y>0.87585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282723" y="2732449"/>
          <a:ext cx="58097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tx2"/>
              </a:solidFill>
              <a:latin typeface="Neo Sans Intel"/>
              <a:cs typeface="Neo Sans Intel"/>
            </a:rPr>
            <a:t>WSM</a:t>
          </a:r>
        </a:p>
      </cdr:txBody>
    </cdr:sp>
  </cdr:relSizeAnchor>
  <cdr:relSizeAnchor xmlns:cdr="http://schemas.openxmlformats.org/drawingml/2006/chartDrawing">
    <cdr:from>
      <cdr:x>0.46851</cdr:x>
      <cdr:y>0.67131</cdr:y>
    </cdr:from>
    <cdr:to>
      <cdr:x>0.57205</cdr:x>
      <cdr:y>0.73446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2068754" y="2617436"/>
          <a:ext cx="457196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tx2"/>
              </a:solidFill>
              <a:latin typeface="Neo Sans Intel"/>
              <a:cs typeface="Neo Sans Intel"/>
            </a:rPr>
            <a:t>HSX</a:t>
          </a:r>
        </a:p>
      </cdr:txBody>
    </cdr:sp>
  </cdr:relSizeAnchor>
  <cdr:relSizeAnchor xmlns:cdr="http://schemas.openxmlformats.org/drawingml/2006/chartDrawing">
    <cdr:from>
      <cdr:x>0.30203</cdr:x>
      <cdr:y>0.67048</cdr:y>
    </cdr:from>
    <cdr:to>
      <cdr:x>0.40558</cdr:x>
      <cdr:y>0.73363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1242387" y="2280239"/>
          <a:ext cx="425942" cy="214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tx2"/>
              </a:solidFill>
              <a:latin typeface="Neo Sans Intel"/>
              <a:cs typeface="Neo Sans Intel"/>
            </a:rPr>
            <a:t>SNB</a:t>
          </a:r>
        </a:p>
      </cdr:txBody>
    </cdr:sp>
  </cdr:relSizeAnchor>
  <cdr:relSizeAnchor xmlns:cdr="http://schemas.openxmlformats.org/drawingml/2006/chartDrawing">
    <cdr:from>
      <cdr:x>0.5241</cdr:x>
      <cdr:y>0.43923</cdr:y>
    </cdr:from>
    <cdr:to>
      <cdr:x>0.62764</cdr:x>
      <cdr:y>0.50238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2155828" y="1493771"/>
          <a:ext cx="425902" cy="214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tx2"/>
              </a:solidFill>
              <a:latin typeface="Neo Sans Intel"/>
              <a:cs typeface="Neo Sans Intel"/>
            </a:rPr>
            <a:t>SKX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CFA25-A4CF-4D5B-9DCD-A8EBB4C750DB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4AC7F-2ED4-4C30-BBB8-648208342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AC7F-2ED4-4C30-BBB8-648208342E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Performance = f(Memory Bandwidth)</a:t>
            </a:r>
          </a:p>
          <a:p>
            <a:pPr marL="511175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Direct correlation between Platform Performance &amp; Memory Bandwidth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Neo Sans Intel"/>
                <a:cs typeface="Neo Sans Intel"/>
              </a:rPr>
              <a:t>Higher BW/core required to keep up with - Efficient cores, AVX (VHPC segment will lead requirement)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Performance CAGR </a:t>
            </a:r>
          </a:p>
          <a:p>
            <a:pPr marL="511175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Projecting 50% performance CAGR in 18+</a:t>
            </a:r>
          </a:p>
          <a:p>
            <a:pPr marL="511175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Requires similar CAGR for Memory BW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Historical Bandwidth Strategy</a:t>
            </a:r>
          </a:p>
          <a:p>
            <a:pPr marL="511175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Higher DDR Speeds every generation</a:t>
            </a:r>
          </a:p>
          <a:p>
            <a:pPr marL="511175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Higher Memory Channels every other 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Bandwidth scaling wall in ’18+</a:t>
            </a:r>
          </a:p>
          <a:p>
            <a:pPr marL="511175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DDR4 EOL speed projected in ’18</a:t>
            </a:r>
          </a:p>
          <a:p>
            <a:pPr marL="511175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Scaling channels not a sustainable strategy</a:t>
            </a:r>
          </a:p>
          <a:p>
            <a:pPr marL="511175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81F5-F479-4421-95A0-BC0539B6250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2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E628-DAAD-4047-890A-C6FA8D2983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Intel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44E-62A9-4493-BB4D-D8A5A1D83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52800" y="6324600"/>
            <a:ext cx="25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FCC3-6ECD-40A4-9DF1-6377C53C35BA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1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FCC3-6ECD-40A4-9DF1-6377C53C35BA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942-3FA9-4BA7-A2A3-1682A30055B0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9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930D-FD46-48FC-A8F6-BDF06313EAF8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93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930D-FD46-48FC-A8F6-BDF06313EAF8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8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352800" y="6324600"/>
            <a:ext cx="25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FCC3-6ECD-40A4-9DF1-6377C53C35BA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27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FCC3-6ECD-40A4-9DF1-6377C53C35BA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5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96336" y="6633356"/>
            <a:ext cx="1547664" cy="224644"/>
          </a:xfrm>
        </p:spPr>
        <p:txBody>
          <a:bodyPr/>
          <a:lstStyle>
            <a:lvl1pPr>
              <a:defRPr sz="10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Intel-Micron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heme" Target="../theme/theme14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heme" Target="../theme/theme20.xml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2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3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4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15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6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19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20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heme" Target="../theme/theme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C06B-BB4E-43E9-A22A-61CFCD07209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5CAB-5844-4E1A-A55E-5D644BDEB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1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9141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defTabSz="9141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defTabSz="9141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defTabSz="9141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otes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8938" y="6495128"/>
            <a:ext cx="5772644" cy="14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82563" indent="-182563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noProof="1" smtClean="0"/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gray">
          <a:xfrm>
            <a:off x="-1492" y="6294669"/>
            <a:ext cx="9144000" cy="563331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</p:spPr>
        <p:txBody>
          <a:bodyPr wrap="none" lIns="85216" tIns="42608" rIns="85216" bIns="42608" anchor="ctr"/>
          <a:lstStyle/>
          <a:p>
            <a:pPr algn="ctr" defTabSz="9129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</a:endParaRPr>
          </a:p>
        </p:txBody>
      </p:sp>
      <p:pic>
        <p:nvPicPr>
          <p:cNvPr id="2052" name="Picture 68" descr="intel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8517188" y="6334176"/>
            <a:ext cx="534283" cy="3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2" name="Rectangle 7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70957" y="6375145"/>
            <a:ext cx="296990" cy="3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302" rIns="0" bIns="41302" numCol="1" anchor="ctr" anchorCtr="0" compatLnSpc="1">
            <a:prstTxWarp prst="textNoShape">
              <a:avLst/>
            </a:prstTxWarp>
          </a:bodyPr>
          <a:lstStyle>
            <a:lvl1pPr algn="l" defTabSz="914360">
              <a:spcBef>
                <a:spcPct val="0"/>
              </a:spcBef>
              <a:defRPr sz="900" noProof="1">
                <a:solidFill>
                  <a:srgbClr val="FFFFFF"/>
                </a:solidFill>
                <a:latin typeface="Verdana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436FC7C-66DE-4D1E-BCF5-233B0581486D}" type="slidenum">
              <a:rPr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054" name="Title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0573" y="291177"/>
            <a:ext cx="8835071" cy="4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6710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1" smtClean="0"/>
          </a:p>
        </p:txBody>
      </p:sp>
      <p:sp>
        <p:nvSpPr>
          <p:cNvPr id="2055" name="Rectangle 8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702" y="1293466"/>
            <a:ext cx="8441074" cy="48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617" tIns="43617" rIns="43617" bIns="43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</a:t>
            </a:r>
            <a:r>
              <a:rPr lang="en-CA" altLang="zh-CN" smtClean="0"/>
              <a:t> </a:t>
            </a:r>
            <a:r>
              <a:rPr lang="en-CA" noProof="1" smtClean="0"/>
              <a:t>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  <a:endParaRPr lang="en-CA" altLang="zh-CN" smtClean="0"/>
          </a:p>
          <a:p>
            <a:pPr lvl="3"/>
            <a:r>
              <a:rPr lang="en-CA" altLang="zh-CN" smtClean="0"/>
              <a:t>Fourth level</a:t>
            </a:r>
            <a:endParaRPr lang="en-CA" noProof="1" smtClean="0"/>
          </a:p>
        </p:txBody>
      </p:sp>
      <p:sp>
        <p:nvSpPr>
          <p:cNvPr id="2056" name="Text Box 1717"/>
          <p:cNvSpPr txBox="1">
            <a:spLocks noChangeArrowheads="1"/>
          </p:cNvSpPr>
          <p:nvPr/>
        </p:nvSpPr>
        <p:spPr bwMode="gray">
          <a:xfrm>
            <a:off x="3256015" y="5953745"/>
            <a:ext cx="2628987" cy="3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216" tIns="42608" rIns="85216" bIns="42608">
            <a:spAutoFit/>
          </a:bodyPr>
          <a:lstStyle>
            <a:lvl1pPr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Intel Restricted Secret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2pPr>
      <a:lvl3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3pPr>
      <a:lvl4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4pPr>
      <a:lvl5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5pPr>
      <a:lvl6pPr marL="426137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6pPr>
      <a:lvl7pPr marL="852275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7pPr>
      <a:lvl8pPr marL="1278412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8pPr>
      <a:lvl9pPr marL="1704551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9pPr>
    </p:titleStyle>
    <p:bodyStyle>
      <a:lvl1pPr marL="251550" indent="-251550" algn="l" defTabSz="912981" rtl="0" eaLnBrk="0" fontAlgn="base" hangingPunct="0">
        <a:spcBef>
          <a:spcPct val="40000"/>
        </a:spcBef>
        <a:spcAft>
          <a:spcPct val="0"/>
        </a:spcAft>
        <a:buClr>
          <a:srgbClr val="0860A8"/>
        </a:buClr>
        <a:buFont typeface="Verdana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34175" indent="-108019" algn="l" defTabSz="912981" rtl="0" eaLnBrk="0" fontAlgn="base" hangingPunct="0">
        <a:spcBef>
          <a:spcPct val="20000"/>
        </a:spcBef>
        <a:spcAft>
          <a:spcPct val="0"/>
        </a:spcAft>
        <a:buClr>
          <a:srgbClr val="0860A8"/>
        </a:buClr>
        <a:buChar char="-"/>
        <a:defRPr sz="2200">
          <a:solidFill>
            <a:schemeClr val="tx1"/>
          </a:solidFill>
          <a:latin typeface="+mn-lt"/>
        </a:defRPr>
      </a:lvl2pPr>
      <a:lvl3pPr marL="979567" indent="-266348" algn="l" defTabSz="912981" rtl="0" eaLnBrk="0" fontAlgn="base" hangingPunct="0">
        <a:spcBef>
          <a:spcPct val="20000"/>
        </a:spcBef>
        <a:spcAft>
          <a:spcPct val="0"/>
        </a:spcAft>
        <a:buClr>
          <a:srgbClr val="0860A8"/>
        </a:buClr>
        <a:buFont typeface="Marlett" pitchFamily="2" charset="2"/>
        <a:buChar char="8"/>
        <a:defRPr sz="2200">
          <a:solidFill>
            <a:schemeClr val="tx1"/>
          </a:solidFill>
          <a:latin typeface="+mn-lt"/>
        </a:defRPr>
      </a:lvl3pPr>
      <a:lvl4pPr marL="1349494" indent="-190883" algn="l" defTabSz="912981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900">
          <a:solidFill>
            <a:schemeClr val="tx1"/>
          </a:solidFill>
          <a:latin typeface="+mn-lt"/>
        </a:defRPr>
      </a:lvl4pPr>
      <a:lvl5pPr marL="2009444" indent="-315178" algn="l" defTabSz="91298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436975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863114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89251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715389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137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275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8412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551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0689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6827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2964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102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3262" y="476251"/>
            <a:ext cx="8217477" cy="5919507"/>
          </a:xfrm>
          <a:prstGeom prst="rect">
            <a:avLst/>
          </a:prstGeom>
          <a:solidFill>
            <a:schemeClr val="bg1"/>
          </a:solidFill>
          <a:ln w="12700">
            <a:solidFill>
              <a:srgbClr val="00279F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79F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otes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8938" y="6495128"/>
            <a:ext cx="5772644" cy="14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82563" indent="-182563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noProof="1" smtClean="0"/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gray">
          <a:xfrm>
            <a:off x="-1492" y="6294669"/>
            <a:ext cx="9144000" cy="563331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</p:spPr>
        <p:txBody>
          <a:bodyPr wrap="none" lIns="85216" tIns="42608" rIns="85216" bIns="42608" anchor="ctr"/>
          <a:lstStyle/>
          <a:p>
            <a:pPr algn="ctr" defTabSz="9129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</a:endParaRPr>
          </a:p>
        </p:txBody>
      </p:sp>
      <p:pic>
        <p:nvPicPr>
          <p:cNvPr id="2052" name="Picture 68" descr="intel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8517188" y="6334176"/>
            <a:ext cx="534283" cy="3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2" name="Rectangle 7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70957" y="6375145"/>
            <a:ext cx="296990" cy="3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302" rIns="0" bIns="41302" numCol="1" anchor="ctr" anchorCtr="0" compatLnSpc="1">
            <a:prstTxWarp prst="textNoShape">
              <a:avLst/>
            </a:prstTxWarp>
          </a:bodyPr>
          <a:lstStyle>
            <a:lvl1pPr algn="l" defTabSz="914360">
              <a:spcBef>
                <a:spcPct val="0"/>
              </a:spcBef>
              <a:defRPr sz="900" noProof="1">
                <a:solidFill>
                  <a:srgbClr val="FFFFFF"/>
                </a:solidFill>
                <a:latin typeface="Verdana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436FC7C-66DE-4D1E-BCF5-233B0581486D}" type="slidenum">
              <a:rPr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054" name="Title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0573" y="291177"/>
            <a:ext cx="8835071" cy="4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6710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1" smtClean="0"/>
          </a:p>
        </p:txBody>
      </p:sp>
      <p:sp>
        <p:nvSpPr>
          <p:cNvPr id="2055" name="Rectangle 8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702" y="1293466"/>
            <a:ext cx="8441074" cy="48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617" tIns="43617" rIns="43617" bIns="43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</a:t>
            </a:r>
            <a:r>
              <a:rPr lang="en-CA" altLang="zh-CN" smtClean="0"/>
              <a:t> </a:t>
            </a:r>
            <a:r>
              <a:rPr lang="en-CA" noProof="1" smtClean="0"/>
              <a:t>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  <a:endParaRPr lang="en-CA" altLang="zh-CN" smtClean="0"/>
          </a:p>
          <a:p>
            <a:pPr lvl="3"/>
            <a:r>
              <a:rPr lang="en-CA" altLang="zh-CN" smtClean="0"/>
              <a:t>Fourth level</a:t>
            </a:r>
            <a:endParaRPr lang="en-CA" noProof="1" smtClean="0"/>
          </a:p>
        </p:txBody>
      </p:sp>
      <p:sp>
        <p:nvSpPr>
          <p:cNvPr id="2056" name="Text Box 1717"/>
          <p:cNvSpPr txBox="1">
            <a:spLocks noChangeArrowheads="1"/>
          </p:cNvSpPr>
          <p:nvPr/>
        </p:nvSpPr>
        <p:spPr bwMode="gray">
          <a:xfrm>
            <a:off x="3256015" y="5953745"/>
            <a:ext cx="2628987" cy="3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216" tIns="42608" rIns="85216" bIns="42608">
            <a:spAutoFit/>
          </a:bodyPr>
          <a:lstStyle>
            <a:lvl1pPr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Intel Restricted Secret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2pPr>
      <a:lvl3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3pPr>
      <a:lvl4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4pPr>
      <a:lvl5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5pPr>
      <a:lvl6pPr marL="426137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6pPr>
      <a:lvl7pPr marL="852275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7pPr>
      <a:lvl8pPr marL="1278412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8pPr>
      <a:lvl9pPr marL="1704551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9pPr>
    </p:titleStyle>
    <p:bodyStyle>
      <a:lvl1pPr marL="251550" indent="-251550" algn="l" defTabSz="912981" rtl="0" eaLnBrk="0" fontAlgn="base" hangingPunct="0">
        <a:spcBef>
          <a:spcPct val="40000"/>
        </a:spcBef>
        <a:spcAft>
          <a:spcPct val="0"/>
        </a:spcAft>
        <a:buClr>
          <a:srgbClr val="0860A8"/>
        </a:buClr>
        <a:buFont typeface="Verdana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34175" indent="-108019" algn="l" defTabSz="912981" rtl="0" eaLnBrk="0" fontAlgn="base" hangingPunct="0">
        <a:spcBef>
          <a:spcPct val="20000"/>
        </a:spcBef>
        <a:spcAft>
          <a:spcPct val="0"/>
        </a:spcAft>
        <a:buClr>
          <a:srgbClr val="0860A8"/>
        </a:buClr>
        <a:buChar char="-"/>
        <a:defRPr sz="2200">
          <a:solidFill>
            <a:schemeClr val="tx1"/>
          </a:solidFill>
          <a:latin typeface="+mn-lt"/>
        </a:defRPr>
      </a:lvl2pPr>
      <a:lvl3pPr marL="979567" indent="-266348" algn="l" defTabSz="912981" rtl="0" eaLnBrk="0" fontAlgn="base" hangingPunct="0">
        <a:spcBef>
          <a:spcPct val="20000"/>
        </a:spcBef>
        <a:spcAft>
          <a:spcPct val="0"/>
        </a:spcAft>
        <a:buClr>
          <a:srgbClr val="0860A8"/>
        </a:buClr>
        <a:buFont typeface="Marlett" pitchFamily="2" charset="2"/>
        <a:buChar char="8"/>
        <a:defRPr sz="2200">
          <a:solidFill>
            <a:schemeClr val="tx1"/>
          </a:solidFill>
          <a:latin typeface="+mn-lt"/>
        </a:defRPr>
      </a:lvl3pPr>
      <a:lvl4pPr marL="1349494" indent="-190883" algn="l" defTabSz="912981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900">
          <a:solidFill>
            <a:schemeClr val="tx1"/>
          </a:solidFill>
          <a:latin typeface="+mn-lt"/>
        </a:defRPr>
      </a:lvl4pPr>
      <a:lvl5pPr marL="2009444" indent="-315178" algn="l" defTabSz="91298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436975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863114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89251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715389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137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275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8412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551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0689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6827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2964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102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155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855571A-61C0-4792-8E72-500152C97D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Intel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2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7" y="6404411"/>
            <a:ext cx="9150839" cy="456141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  <a:gd name="connsiteX0" fmla="*/ 9168064 w 9168064"/>
              <a:gd name="connsiteY0" fmla="*/ 2547 h 453595"/>
              <a:gd name="connsiteX1" fmla="*/ 8352851 w 9168064"/>
              <a:gd name="connsiteY1" fmla="*/ 0 h 453595"/>
              <a:gd name="connsiteX2" fmla="*/ 7829490 w 9168064"/>
              <a:gd name="connsiteY2" fmla="*/ 307049 h 453595"/>
              <a:gd name="connsiteX3" fmla="*/ 0 w 9168064"/>
              <a:gd name="connsiteY3" fmla="*/ 300070 h 453595"/>
              <a:gd name="connsiteX4" fmla="*/ 0 w 9168064"/>
              <a:gd name="connsiteY4" fmla="*/ 453595 h 453595"/>
              <a:gd name="connsiteX5" fmla="*/ 9162317 w 9168064"/>
              <a:gd name="connsiteY5" fmla="*/ 446616 h 453595"/>
              <a:gd name="connsiteX6" fmla="*/ 9168064 w 9168064"/>
              <a:gd name="connsiteY6" fmla="*/ 2547 h 453595"/>
              <a:gd name="connsiteX0" fmla="*/ 9168064 w 9168064"/>
              <a:gd name="connsiteY0" fmla="*/ 2547 h 456141"/>
              <a:gd name="connsiteX1" fmla="*/ 8352851 w 9168064"/>
              <a:gd name="connsiteY1" fmla="*/ 0 h 456141"/>
              <a:gd name="connsiteX2" fmla="*/ 7829490 w 9168064"/>
              <a:gd name="connsiteY2" fmla="*/ 307049 h 456141"/>
              <a:gd name="connsiteX3" fmla="*/ 0 w 9168064"/>
              <a:gd name="connsiteY3" fmla="*/ 300070 h 456141"/>
              <a:gd name="connsiteX4" fmla="*/ 0 w 9168064"/>
              <a:gd name="connsiteY4" fmla="*/ 453595 h 456141"/>
              <a:gd name="connsiteX5" fmla="*/ 9155954 w 9168064"/>
              <a:gd name="connsiteY5" fmla="*/ 456141 h 456141"/>
              <a:gd name="connsiteX6" fmla="*/ 9168064 w 9168064"/>
              <a:gd name="connsiteY6" fmla="*/ 2547 h 456141"/>
              <a:gd name="connsiteX0" fmla="*/ 9168064 w 9169169"/>
              <a:gd name="connsiteY0" fmla="*/ 2547 h 456141"/>
              <a:gd name="connsiteX1" fmla="*/ 8352851 w 9169169"/>
              <a:gd name="connsiteY1" fmla="*/ 0 h 456141"/>
              <a:gd name="connsiteX2" fmla="*/ 7829490 w 9169169"/>
              <a:gd name="connsiteY2" fmla="*/ 307049 h 456141"/>
              <a:gd name="connsiteX3" fmla="*/ 0 w 9169169"/>
              <a:gd name="connsiteY3" fmla="*/ 300070 h 456141"/>
              <a:gd name="connsiteX4" fmla="*/ 0 w 9169169"/>
              <a:gd name="connsiteY4" fmla="*/ 453595 h 456141"/>
              <a:gd name="connsiteX5" fmla="*/ 9168679 w 9169169"/>
              <a:gd name="connsiteY5" fmla="*/ 456141 h 456141"/>
              <a:gd name="connsiteX6" fmla="*/ 9168064 w 9169169"/>
              <a:gd name="connsiteY6" fmla="*/ 2547 h 45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9169" h="456141">
                <a:moveTo>
                  <a:pt x="9168064" y="2547"/>
                </a:moveTo>
                <a:lnTo>
                  <a:pt x="8352851" y="0"/>
                </a:lnTo>
                <a:lnTo>
                  <a:pt x="7829490" y="307049"/>
                </a:lnTo>
                <a:lnTo>
                  <a:pt x="0" y="300070"/>
                </a:lnTo>
                <a:lnTo>
                  <a:pt x="0" y="453595"/>
                </a:lnTo>
                <a:lnTo>
                  <a:pt x="9168679" y="456141"/>
                </a:lnTo>
                <a:cubicBezTo>
                  <a:pt x="9170595" y="308118"/>
                  <a:pt x="9166148" y="150570"/>
                  <a:pt x="9168064" y="25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632"/>
            <a:ext cx="8229600" cy="9887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8" y="1600203"/>
            <a:ext cx="8167047" cy="46265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16pt Regular Big Bullet One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Intel Clear" panose="020B0604020203020204" pitchFamily="34" charset="0"/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645813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FFFFFF"/>
                </a:solidFill>
                <a:latin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pPr defTabSz="685800"/>
            <a:fld id="{80D0044E-62A9-4493-BB4D-D8A5A1D83B40}" type="slidenum">
              <a:rPr lang="en-US" smtClean="0"/>
              <a:pPr defTabSz="68580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725284" y="6511695"/>
            <a:ext cx="0" cy="238125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nt_lookins_hrz_rgb_wht_2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/>
          <a:stretch/>
        </p:blipFill>
        <p:spPr>
          <a:xfrm>
            <a:off x="8262870" y="6485470"/>
            <a:ext cx="355612" cy="29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0068" y="6362359"/>
            <a:ext cx="1828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srgbClr val="004280"/>
                </a:solidFill>
                <a:latin typeface="Intel Clear" panose="020B0604020203020204" pitchFamily="34" charset="0"/>
                <a:cs typeface="Neo Sans Intel"/>
              </a:rPr>
              <a:t>NVM Solutions Group (NSG)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0068" y="6511615"/>
            <a:ext cx="188189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srgbClr val="004280"/>
                </a:solidFill>
                <a:latin typeface="Intel Clear" panose="020B0604020203020204" pitchFamily="34" charset="0"/>
                <a:cs typeface="Neo Sans Intel"/>
              </a:rPr>
              <a:t>Intel </a:t>
            </a:r>
            <a:r>
              <a:rPr lang="en-US" sz="750" dirty="0" smtClean="0">
                <a:solidFill>
                  <a:srgbClr val="004280"/>
                </a:solidFill>
                <a:latin typeface="Intel Clear" panose="020B0604020203020204" pitchFamily="34" charset="0"/>
                <a:cs typeface="Neo Sans Intel"/>
              </a:rPr>
              <a:t>Restricted Secret</a:t>
            </a:r>
            <a:endParaRPr lang="en-US" sz="750" dirty="0">
              <a:solidFill>
                <a:srgbClr val="004280"/>
              </a:solidFill>
              <a:latin typeface="Intel Clear" panose="020B0604020203020204" pitchFamily="34" charset="0"/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75371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txStyles>
    <p:titleStyle>
      <a:lvl1pPr algn="l" defTabSz="342892" rtl="0" eaLnBrk="1" latinLnBrk="0" hangingPunct="1">
        <a:spcBef>
          <a:spcPct val="0"/>
        </a:spcBef>
        <a:buNone/>
        <a:defRPr sz="2100" b="1" kern="1200">
          <a:solidFill>
            <a:schemeClr val="accent1"/>
          </a:solidFill>
          <a:latin typeface="Intel Clear" panose="020B0604020203020204" pitchFamily="34" charset="0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ts val="900"/>
        </a:spcBef>
        <a:spcAft>
          <a:spcPts val="0"/>
        </a:spcAft>
        <a:buFont typeface="Arial"/>
        <a:buNone/>
        <a:defRPr sz="1350" b="0" kern="1200">
          <a:solidFill>
            <a:srgbClr val="0071C5"/>
          </a:solidFill>
          <a:latin typeface="Intel Clear" panose="020B0604020203020204" pitchFamily="34" charset="0"/>
          <a:ea typeface="+mn-ea"/>
          <a:cs typeface="Intel Clear" panose="020B0604020203020204" pitchFamily="34" charset="0"/>
        </a:defRPr>
      </a:lvl1pPr>
      <a:lvl2pPr marL="169064" indent="-169064" algn="l" defTabSz="342892" rtl="0" eaLnBrk="1" latinLnBrk="0" hangingPunct="1">
        <a:spcBef>
          <a:spcPts val="600"/>
        </a:spcBef>
        <a:buFont typeface="Wingdings" charset="2"/>
        <a:buChar char="§"/>
        <a:defRPr sz="1200" kern="1200" baseline="0">
          <a:solidFill>
            <a:schemeClr val="tx2"/>
          </a:solidFill>
          <a:latin typeface="Intel Clear" panose="020B0604020203020204" pitchFamily="34" charset="0"/>
          <a:ea typeface="+mn-ea"/>
          <a:cs typeface="Intel Clear" panose="020B0604020203020204" pitchFamily="34" charset="0"/>
        </a:defRPr>
      </a:lvl2pPr>
      <a:lvl3pPr marL="428615" indent="-171446" algn="l" defTabSz="342892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2"/>
          </a:solidFill>
          <a:latin typeface="Intel Clear" panose="020B0604020203020204" pitchFamily="34" charset="0"/>
          <a:ea typeface="+mn-ea"/>
          <a:cs typeface="Intel Clear" panose="020B0604020203020204" pitchFamily="34" charset="0"/>
        </a:defRPr>
      </a:lvl3pPr>
      <a:lvl4pPr marL="727454" indent="-171446" algn="l" defTabSz="342892" rtl="0" eaLnBrk="1" latinLnBrk="0" hangingPunct="1">
        <a:spcBef>
          <a:spcPts val="150"/>
        </a:spcBef>
        <a:buFont typeface="Arial"/>
        <a:buChar char="–"/>
        <a:defRPr sz="1200" kern="1200">
          <a:solidFill>
            <a:schemeClr val="tx2"/>
          </a:solidFill>
          <a:latin typeface="Intel Clear" panose="020B0604020203020204" pitchFamily="34" charset="0"/>
          <a:ea typeface="+mn-ea"/>
          <a:cs typeface="Intel Clear" panose="020B0604020203020204" pitchFamily="34" charset="0"/>
        </a:defRPr>
      </a:lvl4pPr>
      <a:lvl5pPr marL="989385" indent="-171446" algn="l" defTabSz="342892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2"/>
          </a:solidFill>
          <a:latin typeface="Intel Clear" panose="020B0604020203020204" pitchFamily="34" charset="0"/>
          <a:ea typeface="+mn-ea"/>
          <a:cs typeface="Intel Clear" panose="020B0604020203020204" pitchFamily="34" charset="0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C06B-BB4E-43E9-A22A-61CFCD072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5CAB-5844-4E1A-A55E-5D644BDEBE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8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9141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9141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defTabSz="9141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defTabSz="9141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defTabSz="9141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6F35B032-BFFD-4568-A9A5-C4946702B954}" type="datetime1">
              <a:rPr lang="en-US" smtClean="0">
                <a:solidFill>
                  <a:srgbClr val="1F497D"/>
                </a:solidFill>
              </a:rPr>
              <a:pPr defTabSz="685800"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0000"/>
                </a:solidFill>
              </a:defRPr>
            </a:lvl1pPr>
          </a:lstStyle>
          <a:p>
            <a:pPr defTabSz="685800"/>
            <a:r>
              <a:rPr lang="en-US" smtClean="0"/>
              <a:t>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994A610A-12C1-45AE-8290-F776F34F3EEF}" type="slidenum">
              <a:rPr lang="en-US" smtClean="0">
                <a:solidFill>
                  <a:srgbClr val="1F497D"/>
                </a:solidFill>
              </a:rPr>
              <a:pPr defTabSz="685800"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4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6F35B032-BFFD-4568-A9A5-C4946702B954}" type="datetime1">
              <a:rPr lang="en-US" smtClean="0">
                <a:solidFill>
                  <a:srgbClr val="1F497D"/>
                </a:solidFill>
              </a:rPr>
              <a:pPr defTabSz="685800"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0000"/>
                </a:solidFill>
              </a:defRPr>
            </a:lvl1pPr>
          </a:lstStyle>
          <a:p>
            <a:pPr defTabSz="685800"/>
            <a:r>
              <a:rPr lang="en-US" smtClean="0"/>
              <a:t>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994A610A-12C1-45AE-8290-F776F34F3EEF}" type="slidenum">
              <a:rPr lang="en-US" smtClean="0">
                <a:solidFill>
                  <a:srgbClr val="1F497D"/>
                </a:solidFill>
              </a:rPr>
              <a:pPr defTabSz="685800"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8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6F35B032-BFFD-4568-A9A5-C4946702B954}" type="datetime1">
              <a:rPr lang="en-US" smtClean="0">
                <a:solidFill>
                  <a:srgbClr val="1F497D"/>
                </a:solidFill>
              </a:rPr>
              <a:pPr defTabSz="685800"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0000"/>
                </a:solidFill>
              </a:defRPr>
            </a:lvl1pPr>
          </a:lstStyle>
          <a:p>
            <a:pPr defTabSz="685800"/>
            <a:r>
              <a:rPr lang="en-US" smtClean="0"/>
              <a:t>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994A610A-12C1-45AE-8290-F776F34F3EEF}" type="slidenum">
              <a:rPr lang="en-US" smtClean="0">
                <a:solidFill>
                  <a:srgbClr val="1F497D"/>
                </a:solidFill>
              </a:rPr>
              <a:pPr defTabSz="685800"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8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6F35B032-BFFD-4568-A9A5-C4946702B954}" type="datetime1">
              <a:rPr lang="en-US" smtClean="0">
                <a:solidFill>
                  <a:srgbClr val="1F497D"/>
                </a:solidFill>
              </a:rPr>
              <a:pPr defTabSz="685800"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0000"/>
                </a:solidFill>
              </a:defRPr>
            </a:lvl1pPr>
          </a:lstStyle>
          <a:p>
            <a:pPr defTabSz="685800"/>
            <a:r>
              <a:rPr lang="en-US" smtClean="0"/>
              <a:t>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994A610A-12C1-45AE-8290-F776F34F3EEF}" type="slidenum">
              <a:rPr lang="en-US" smtClean="0">
                <a:solidFill>
                  <a:srgbClr val="1F497D"/>
                </a:solidFill>
              </a:rPr>
              <a:pPr defTabSz="685800"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4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6F35B032-BFFD-4568-A9A5-C4946702B954}" type="datetime1">
              <a:rPr lang="en-US" smtClean="0">
                <a:solidFill>
                  <a:srgbClr val="1F497D"/>
                </a:solidFill>
              </a:rPr>
              <a:pPr defTabSz="685800"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0000"/>
                </a:solidFill>
              </a:defRPr>
            </a:lvl1pPr>
          </a:lstStyle>
          <a:p>
            <a:pPr defTabSz="685800"/>
            <a:r>
              <a:rPr lang="en-US" smtClean="0"/>
              <a:t>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994A610A-12C1-45AE-8290-F776F34F3EEF}" type="slidenum">
              <a:rPr lang="en-US" smtClean="0">
                <a:solidFill>
                  <a:srgbClr val="1F497D"/>
                </a:solidFill>
              </a:rPr>
              <a:pPr defTabSz="685800"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6F35B032-BFFD-4568-A9A5-C4946702B954}" type="datetime1">
              <a:rPr lang="en-US" smtClean="0">
                <a:solidFill>
                  <a:srgbClr val="1F497D"/>
                </a:solidFill>
              </a:rPr>
              <a:pPr defTabSz="685800"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0000"/>
                </a:solidFill>
              </a:defRPr>
            </a:lvl1pPr>
          </a:lstStyle>
          <a:p>
            <a:pPr defTabSz="685800"/>
            <a:r>
              <a:rPr lang="en-US" smtClean="0"/>
              <a:t>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994A610A-12C1-45AE-8290-F776F34F3EEF}" type="slidenum">
              <a:rPr lang="en-US" smtClean="0">
                <a:solidFill>
                  <a:srgbClr val="1F497D"/>
                </a:solidFill>
              </a:rPr>
              <a:pPr defTabSz="685800"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9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6F35B032-BFFD-4568-A9A5-C4946702B954}" type="datetime1">
              <a:rPr lang="en-US" smtClean="0">
                <a:solidFill>
                  <a:srgbClr val="1F497D"/>
                </a:solidFill>
              </a:rPr>
              <a:pPr defTabSz="685800"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0000"/>
                </a:solidFill>
              </a:defRPr>
            </a:lvl1pPr>
          </a:lstStyle>
          <a:p>
            <a:pPr defTabSz="685800"/>
            <a:r>
              <a:rPr lang="en-US" smtClean="0"/>
              <a:t>Intel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800"/>
            <a:fld id="{994A610A-12C1-45AE-8290-F776F34F3EEF}" type="slidenum">
              <a:rPr lang="en-US" smtClean="0">
                <a:solidFill>
                  <a:srgbClr val="1F497D"/>
                </a:solidFill>
              </a:rPr>
              <a:pPr defTabSz="685800"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3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otes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8938" y="6495128"/>
            <a:ext cx="5772644" cy="14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82563" indent="-182563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noProof="1" smtClean="0"/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gray">
          <a:xfrm>
            <a:off x="-1492" y="6294669"/>
            <a:ext cx="9144000" cy="563331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</p:spPr>
        <p:txBody>
          <a:bodyPr wrap="none" lIns="85216" tIns="42608" rIns="85216" bIns="42608" anchor="ctr"/>
          <a:lstStyle/>
          <a:p>
            <a:pPr algn="ctr" defTabSz="9129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</a:endParaRPr>
          </a:p>
        </p:txBody>
      </p:sp>
      <p:pic>
        <p:nvPicPr>
          <p:cNvPr id="2052" name="Picture 68" descr="intel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8517188" y="6334176"/>
            <a:ext cx="534283" cy="3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2" name="Rectangle 7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70957" y="6375145"/>
            <a:ext cx="296990" cy="3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302" rIns="0" bIns="41302" numCol="1" anchor="ctr" anchorCtr="0" compatLnSpc="1">
            <a:prstTxWarp prst="textNoShape">
              <a:avLst/>
            </a:prstTxWarp>
          </a:bodyPr>
          <a:lstStyle>
            <a:lvl1pPr algn="l" defTabSz="914360">
              <a:spcBef>
                <a:spcPct val="0"/>
              </a:spcBef>
              <a:defRPr sz="900" noProof="1">
                <a:solidFill>
                  <a:srgbClr val="FFFFFF"/>
                </a:solidFill>
                <a:latin typeface="Verdana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5B2D2A6-FEF7-4000-8B6C-76F5069DA8AA}" type="slidenum">
              <a:rPr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054" name="Title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0573" y="291177"/>
            <a:ext cx="8835071" cy="4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6710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1" smtClean="0"/>
          </a:p>
        </p:txBody>
      </p:sp>
      <p:sp>
        <p:nvSpPr>
          <p:cNvPr id="2055" name="Rectangle 8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702" y="1293466"/>
            <a:ext cx="8441074" cy="48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617" tIns="43617" rIns="43617" bIns="43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</a:t>
            </a:r>
            <a:r>
              <a:rPr lang="en-CA" altLang="zh-CN" smtClean="0"/>
              <a:t> </a:t>
            </a:r>
            <a:r>
              <a:rPr lang="en-CA" noProof="1" smtClean="0"/>
              <a:t>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  <a:endParaRPr lang="en-CA" altLang="zh-CN" smtClean="0"/>
          </a:p>
          <a:p>
            <a:pPr lvl="3"/>
            <a:r>
              <a:rPr lang="en-CA" altLang="zh-CN" smtClean="0"/>
              <a:t>Fourth level</a:t>
            </a:r>
            <a:endParaRPr lang="en-CA" noProof="1" smtClean="0"/>
          </a:p>
        </p:txBody>
      </p:sp>
      <p:sp>
        <p:nvSpPr>
          <p:cNvPr id="2056" name="Text Box 1717"/>
          <p:cNvSpPr txBox="1">
            <a:spLocks noChangeArrowheads="1"/>
          </p:cNvSpPr>
          <p:nvPr/>
        </p:nvSpPr>
        <p:spPr bwMode="gray">
          <a:xfrm>
            <a:off x="3256015" y="5953745"/>
            <a:ext cx="2628987" cy="3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216" tIns="42608" rIns="85216" bIns="42608">
            <a:spAutoFit/>
          </a:bodyPr>
          <a:lstStyle>
            <a:lvl1pPr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Intel Restricted Secret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2pPr>
      <a:lvl3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3pPr>
      <a:lvl4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4pPr>
      <a:lvl5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5pPr>
      <a:lvl6pPr marL="426137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6pPr>
      <a:lvl7pPr marL="852275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7pPr>
      <a:lvl8pPr marL="1278412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8pPr>
      <a:lvl9pPr marL="1704551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9pPr>
    </p:titleStyle>
    <p:bodyStyle>
      <a:lvl1pPr marL="251550" indent="-251550" algn="l" defTabSz="912981" rtl="0" eaLnBrk="0" fontAlgn="base" hangingPunct="0">
        <a:spcBef>
          <a:spcPct val="40000"/>
        </a:spcBef>
        <a:spcAft>
          <a:spcPct val="0"/>
        </a:spcAft>
        <a:buClr>
          <a:srgbClr val="0860A8"/>
        </a:buClr>
        <a:buFont typeface="Verdana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34175" indent="-108019" algn="l" defTabSz="912981" rtl="0" eaLnBrk="0" fontAlgn="base" hangingPunct="0">
        <a:spcBef>
          <a:spcPct val="20000"/>
        </a:spcBef>
        <a:spcAft>
          <a:spcPct val="0"/>
        </a:spcAft>
        <a:buClr>
          <a:srgbClr val="0860A8"/>
        </a:buClr>
        <a:buChar char="-"/>
        <a:defRPr sz="2200">
          <a:solidFill>
            <a:schemeClr val="tx1"/>
          </a:solidFill>
          <a:latin typeface="+mn-lt"/>
        </a:defRPr>
      </a:lvl2pPr>
      <a:lvl3pPr marL="979567" indent="-266348" algn="l" defTabSz="912981" rtl="0" eaLnBrk="0" fontAlgn="base" hangingPunct="0">
        <a:spcBef>
          <a:spcPct val="20000"/>
        </a:spcBef>
        <a:spcAft>
          <a:spcPct val="0"/>
        </a:spcAft>
        <a:buClr>
          <a:srgbClr val="0860A8"/>
        </a:buClr>
        <a:buFont typeface="Marlett" pitchFamily="2" charset="2"/>
        <a:buChar char="8"/>
        <a:defRPr sz="2200">
          <a:solidFill>
            <a:schemeClr val="tx1"/>
          </a:solidFill>
          <a:latin typeface="+mn-lt"/>
        </a:defRPr>
      </a:lvl3pPr>
      <a:lvl4pPr marL="1349494" indent="-190883" algn="l" defTabSz="912981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900">
          <a:solidFill>
            <a:schemeClr val="tx1"/>
          </a:solidFill>
          <a:latin typeface="+mn-lt"/>
        </a:defRPr>
      </a:lvl4pPr>
      <a:lvl5pPr marL="2009444" indent="-315178" algn="l" defTabSz="91298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436975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863114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89251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715389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137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275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8412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551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0689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6827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2964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102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otes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8938" y="6495128"/>
            <a:ext cx="5772644" cy="14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82563" indent="-182563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defTabSz="879475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defTabSz="8794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noProof="1" smtClean="0"/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gray">
          <a:xfrm>
            <a:off x="-1492" y="6294669"/>
            <a:ext cx="9144000" cy="563331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</p:spPr>
        <p:txBody>
          <a:bodyPr wrap="none" lIns="85216" tIns="42608" rIns="85216" bIns="42608" anchor="ctr"/>
          <a:lstStyle/>
          <a:p>
            <a:pPr algn="ctr" defTabSz="9129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</a:endParaRPr>
          </a:p>
        </p:txBody>
      </p:sp>
      <p:pic>
        <p:nvPicPr>
          <p:cNvPr id="2052" name="Picture 68" descr="intel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8517188" y="6334176"/>
            <a:ext cx="534283" cy="3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2" name="Rectangle 7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70957" y="6375145"/>
            <a:ext cx="296990" cy="3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1302" rIns="0" bIns="41302" numCol="1" anchor="ctr" anchorCtr="0" compatLnSpc="1">
            <a:prstTxWarp prst="textNoShape">
              <a:avLst/>
            </a:prstTxWarp>
          </a:bodyPr>
          <a:lstStyle>
            <a:lvl1pPr algn="l" defTabSz="914360">
              <a:spcBef>
                <a:spcPct val="0"/>
              </a:spcBef>
              <a:defRPr sz="900" noProof="1">
                <a:solidFill>
                  <a:srgbClr val="FFFFFF"/>
                </a:solidFill>
                <a:latin typeface="Verdana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98E7CE9-5C18-4798-B38E-28B81F79683C}" type="slidenum">
              <a:rPr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054" name="Title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0573" y="291177"/>
            <a:ext cx="8835071" cy="4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6710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1" smtClean="0"/>
          </a:p>
        </p:txBody>
      </p:sp>
      <p:sp>
        <p:nvSpPr>
          <p:cNvPr id="2055" name="Rectangle 8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702" y="1293466"/>
            <a:ext cx="8441074" cy="48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617" tIns="43617" rIns="43617" bIns="43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</a:t>
            </a:r>
            <a:r>
              <a:rPr lang="en-CA" altLang="zh-CN" smtClean="0"/>
              <a:t> </a:t>
            </a:r>
            <a:r>
              <a:rPr lang="en-CA" noProof="1" smtClean="0"/>
              <a:t>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  <a:endParaRPr lang="en-CA" altLang="zh-CN" smtClean="0"/>
          </a:p>
          <a:p>
            <a:pPr lvl="3"/>
            <a:r>
              <a:rPr lang="en-CA" altLang="zh-CN" smtClean="0"/>
              <a:t>Fourth level</a:t>
            </a:r>
            <a:endParaRPr lang="en-CA" noProof="1" smtClean="0"/>
          </a:p>
        </p:txBody>
      </p:sp>
      <p:sp>
        <p:nvSpPr>
          <p:cNvPr id="2056" name="Text Box 1717"/>
          <p:cNvSpPr txBox="1">
            <a:spLocks noChangeArrowheads="1"/>
          </p:cNvSpPr>
          <p:nvPr/>
        </p:nvSpPr>
        <p:spPr bwMode="gray">
          <a:xfrm>
            <a:off x="3256015" y="5953745"/>
            <a:ext cx="2628987" cy="3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216" tIns="42608" rIns="85216" bIns="42608">
            <a:spAutoFit/>
          </a:bodyPr>
          <a:lstStyle>
            <a:lvl1pPr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defTabSz="979488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defTabSz="97948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Intel Restricted Secret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2pPr>
      <a:lvl3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3pPr>
      <a:lvl4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4pPr>
      <a:lvl5pPr algn="l" defTabSz="819759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5pPr>
      <a:lvl6pPr marL="426137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6pPr>
      <a:lvl7pPr marL="852275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7pPr>
      <a:lvl8pPr marL="1278412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8pPr>
      <a:lvl9pPr marL="1704551" algn="l" defTabSz="82120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latin typeface="Verdana" pitchFamily="34" charset="0"/>
        </a:defRPr>
      </a:lvl9pPr>
    </p:titleStyle>
    <p:bodyStyle>
      <a:lvl1pPr marL="251550" indent="-251550" algn="l" defTabSz="912981" rtl="0" eaLnBrk="0" fontAlgn="base" hangingPunct="0">
        <a:spcBef>
          <a:spcPct val="40000"/>
        </a:spcBef>
        <a:spcAft>
          <a:spcPct val="0"/>
        </a:spcAft>
        <a:buClr>
          <a:srgbClr val="0860A8"/>
        </a:buClr>
        <a:buFont typeface="Verdana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34175" indent="-108019" algn="l" defTabSz="912981" rtl="0" eaLnBrk="0" fontAlgn="base" hangingPunct="0">
        <a:spcBef>
          <a:spcPct val="20000"/>
        </a:spcBef>
        <a:spcAft>
          <a:spcPct val="0"/>
        </a:spcAft>
        <a:buClr>
          <a:srgbClr val="0860A8"/>
        </a:buClr>
        <a:buChar char="-"/>
        <a:defRPr sz="2200">
          <a:solidFill>
            <a:schemeClr val="tx1"/>
          </a:solidFill>
          <a:latin typeface="+mn-lt"/>
        </a:defRPr>
      </a:lvl2pPr>
      <a:lvl3pPr marL="979567" indent="-266348" algn="l" defTabSz="912981" rtl="0" eaLnBrk="0" fontAlgn="base" hangingPunct="0">
        <a:spcBef>
          <a:spcPct val="20000"/>
        </a:spcBef>
        <a:spcAft>
          <a:spcPct val="0"/>
        </a:spcAft>
        <a:buClr>
          <a:srgbClr val="0860A8"/>
        </a:buClr>
        <a:buFont typeface="Marlett" pitchFamily="2" charset="2"/>
        <a:buChar char="8"/>
        <a:defRPr sz="2200">
          <a:solidFill>
            <a:schemeClr val="tx1"/>
          </a:solidFill>
          <a:latin typeface="+mn-lt"/>
        </a:defRPr>
      </a:lvl3pPr>
      <a:lvl4pPr marL="1349494" indent="-190883" algn="l" defTabSz="912981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900">
          <a:solidFill>
            <a:schemeClr val="tx1"/>
          </a:solidFill>
          <a:latin typeface="+mn-lt"/>
        </a:defRPr>
      </a:lvl4pPr>
      <a:lvl5pPr marL="2009444" indent="-315178" algn="l" defTabSz="91298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436975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863114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89251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715389" indent="-316645" algn="l" defTabSz="914421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137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275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8412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551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0689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6827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2964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102" algn="l" defTabSz="8522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87456"/>
            <a:ext cx="8174182" cy="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909" y="1008530"/>
            <a:ext cx="8174182" cy="5353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53" y="0"/>
            <a:ext cx="546647" cy="3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7" y="6520365"/>
            <a:ext cx="2055660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Intel Restricted Secret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34375" y="6520365"/>
            <a:ext cx="1524000" cy="229721"/>
          </a:xfrm>
          <a:prstGeom prst="rect">
            <a:avLst/>
          </a:prstGeom>
          <a:ln/>
        </p:spPr>
        <p:txBody>
          <a:bodyPr/>
          <a:lstStyle>
            <a:lvl1pPr algn="r"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677A90-0933-46E8-AB1F-41E2B49413DA}" type="slidenum">
              <a:rPr lang="en-US" smtClean="0">
                <a:solidFill>
                  <a:srgbClr val="00279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+mj-lt"/>
          <a:ea typeface="+mj-ea"/>
          <a:cs typeface="+mj-cs"/>
        </a:defRPr>
      </a:lvl1pPr>
      <a:lvl2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2pPr>
      <a:lvl3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3pPr>
      <a:lvl4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4pPr>
      <a:lvl5pPr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5pPr>
      <a:lvl6pPr marL="410291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6pPr>
      <a:lvl7pPr marL="820583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7pPr>
      <a:lvl8pPr marL="1230874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8pPr>
      <a:lvl9pPr marL="1641165" algn="ctr" defTabSz="8277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790015"/>
          </a:solidFill>
          <a:latin typeface="Arial" charset="0"/>
        </a:defRPr>
      </a:lvl9pPr>
    </p:titleStyle>
    <p:bodyStyle>
      <a:lvl1pPr marL="313417" indent="-313417" algn="l" defTabSz="827706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q"/>
        <a:defRPr sz="1800" b="1">
          <a:solidFill>
            <a:srgbClr val="00279F"/>
          </a:solidFill>
          <a:latin typeface="+mn-lt"/>
          <a:ea typeface="+mn-ea"/>
          <a:cs typeface="+mn-cs"/>
        </a:defRPr>
      </a:lvl1pPr>
      <a:lvl2pPr marL="662450" indent="-24646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m"/>
        <a:defRPr b="1">
          <a:solidFill>
            <a:srgbClr val="00279F"/>
          </a:solidFill>
          <a:latin typeface="+mn-lt"/>
        </a:defRPr>
      </a:lvl2pPr>
      <a:lvl3pPr marL="975867" indent="-210844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n"/>
        <a:defRPr sz="1300" b="1">
          <a:solidFill>
            <a:schemeClr val="tx1"/>
          </a:solidFill>
          <a:latin typeface="+mn-lt"/>
        </a:defRPr>
      </a:lvl3pPr>
      <a:lvl4pPr marL="1287859" indent="-20942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l"/>
        <a:defRPr sz="1200" b="1">
          <a:solidFill>
            <a:schemeClr val="tx1"/>
          </a:solidFill>
          <a:latin typeface="+mn-lt"/>
        </a:defRPr>
      </a:lvl4pPr>
      <a:lvl5pPr marL="1541442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5pPr>
      <a:lvl6pPr marL="1951733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6pPr>
      <a:lvl7pPr marL="2362024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7pPr>
      <a:lvl8pPr marL="2772315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8pPr>
      <a:lvl9pPr marL="3182607" indent="-151010" algn="l" defTabSz="82770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90015"/>
        </a:buClr>
        <a:buSzPct val="100000"/>
        <a:buFont typeface="Wingdings" pitchFamily="2" charset="2"/>
        <a:buChar char="o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34947"/>
            <a:ext cx="8229600" cy="63250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30s ww16</a:t>
            </a:r>
            <a:r>
              <a:rPr lang="en-US" sz="4000" dirty="0" smtClean="0">
                <a:solidFill>
                  <a:srgbClr val="CC3300"/>
                </a:solidFill>
              </a:rPr>
              <a:t/>
            </a:r>
            <a:br>
              <a:rPr lang="en-US" sz="4000" dirty="0" smtClean="0">
                <a:solidFill>
                  <a:srgbClr val="CC3300"/>
                </a:solidFill>
              </a:rPr>
            </a:br>
            <a:r>
              <a:rPr lang="en-US" sz="4000" dirty="0" smtClean="0">
                <a:solidFill>
                  <a:srgbClr val="CC3300"/>
                </a:solidFill>
              </a:rPr>
              <a:t/>
            </a:r>
            <a:br>
              <a:rPr lang="en-US" sz="4000" dirty="0" smtClean="0">
                <a:solidFill>
                  <a:srgbClr val="CC3300"/>
                </a:solidFill>
              </a:rPr>
            </a:br>
            <a:r>
              <a:rPr lang="en-US" sz="2800" dirty="0">
                <a:solidFill>
                  <a:srgbClr val="CC3300"/>
                </a:solidFill>
              </a:rPr>
              <a:t/>
            </a:r>
            <a:br>
              <a:rPr lang="en-US" sz="2800" dirty="0">
                <a:solidFill>
                  <a:srgbClr val="CC3300"/>
                </a:solidFill>
              </a:rPr>
            </a:br>
            <a:endParaRPr lang="en-US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250041"/>
            <a:ext cx="8229600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S37 Read/Write Bandwidth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18" y="1048029"/>
            <a:ext cx="89361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/>
              <a:t>Current thinking on R/W Bandwidth: 2400/1100 on S37 vs 1600/800</a:t>
            </a:r>
            <a:r>
              <a:rPr lang="en-US" sz="1600" dirty="0"/>
              <a:t> </a:t>
            </a:r>
            <a:r>
              <a:rPr lang="en-US" sz="1600" dirty="0" smtClean="0"/>
              <a:t>on S26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S37 array assumptions: 32 partitions; 128 tiles per partition; Each tile is 4K x 8K * 4 decks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houghts/issues:</a:t>
            </a:r>
          </a:p>
          <a:p>
            <a:pPr lvl="1"/>
            <a:endParaRPr lang="en-US" sz="1600" dirty="0" smtClean="0"/>
          </a:p>
          <a:p>
            <a:pPr marL="742789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Will platforms be able to take advantage of higher </a:t>
            </a:r>
            <a:r>
              <a:rPr lang="en-US" sz="1600" dirty="0" err="1" smtClean="0"/>
              <a:t>SxP</a:t>
            </a:r>
            <a:r>
              <a:rPr lang="en-US" sz="1600" dirty="0" smtClean="0"/>
              <a:t> BW capability</a:t>
            </a:r>
          </a:p>
          <a:p>
            <a:pPr lvl="2"/>
            <a:r>
              <a:rPr lang="en-US" sz="1600" dirty="0" smtClean="0"/>
              <a:t>(ASIC power may not come down at the same rate as memory)</a:t>
            </a:r>
          </a:p>
          <a:p>
            <a:pPr lvl="2"/>
            <a:endParaRPr lang="en-US" sz="1600" dirty="0"/>
          </a:p>
          <a:p>
            <a:pPr marL="742789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It is important to predict this since 2400 MT/s IO expected to require new LV transistors (according to Mike A.)</a:t>
            </a:r>
          </a:p>
          <a:p>
            <a:pPr marL="742789" lvl="1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742789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S36 Write BW will be 550MB/s if S36 is S37 chopped in half (16 partitions)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( This is an issue since S26 is 800 MB/s)</a:t>
            </a:r>
          </a:p>
          <a:p>
            <a:pPr lvl="1"/>
            <a:endParaRPr lang="en-US" sz="1600" dirty="0"/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779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030" y="701295"/>
            <a:ext cx="4622799" cy="544304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985"/>
            <a:ext cx="8229600" cy="429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WL Sense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20s/30s Array Architecture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7137" y="1891474"/>
            <a:ext cx="3575463" cy="1466850"/>
            <a:chOff x="1529908" y="2057400"/>
            <a:chExt cx="4867275" cy="2438400"/>
          </a:xfrm>
        </p:grpSpPr>
        <p:cxnSp>
          <p:nvCxnSpPr>
            <p:cNvPr id="41" name="Straight Arrow Connector 39"/>
            <p:cNvCxnSpPr>
              <a:cxnSpLocks noChangeShapeType="1"/>
            </p:cNvCxnSpPr>
            <p:nvPr/>
          </p:nvCxnSpPr>
          <p:spPr bwMode="auto">
            <a:xfrm>
              <a:off x="1815658" y="2971800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5320858" y="3733800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Arrow Connector 41"/>
            <p:cNvCxnSpPr>
              <a:cxnSpLocks noChangeShapeType="1"/>
            </p:cNvCxnSpPr>
            <p:nvPr/>
          </p:nvCxnSpPr>
          <p:spPr bwMode="auto">
            <a:xfrm flipH="1">
              <a:off x="5320858" y="2209800"/>
              <a:ext cx="6096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1815658" y="2971800"/>
              <a:ext cx="0" cy="12192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3"/>
            <p:cNvCxnSpPr>
              <a:cxnSpLocks noChangeShapeType="1"/>
            </p:cNvCxnSpPr>
            <p:nvPr/>
          </p:nvCxnSpPr>
          <p:spPr bwMode="auto">
            <a:xfrm flipV="1">
              <a:off x="5778058" y="3733800"/>
              <a:ext cx="0" cy="4572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44"/>
            <p:cNvCxnSpPr>
              <a:cxnSpLocks noChangeShapeType="1"/>
            </p:cNvCxnSpPr>
            <p:nvPr/>
          </p:nvCxnSpPr>
          <p:spPr bwMode="auto">
            <a:xfrm flipV="1">
              <a:off x="5930458" y="2209800"/>
              <a:ext cx="0" cy="19812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Rectangle 46"/>
            <p:cNvSpPr/>
            <p:nvPr/>
          </p:nvSpPr>
          <p:spPr bwMode="auto">
            <a:xfrm>
              <a:off x="2272858" y="3886200"/>
              <a:ext cx="3048000" cy="30480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cxnSp>
          <p:nvCxnSpPr>
            <p:cNvPr id="48" name="Straight Arrow Connector 53"/>
            <p:cNvCxnSpPr>
              <a:cxnSpLocks noChangeShapeType="1"/>
            </p:cNvCxnSpPr>
            <p:nvPr/>
          </p:nvCxnSpPr>
          <p:spPr bwMode="auto">
            <a:xfrm flipH="1">
              <a:off x="1529908" y="4191000"/>
              <a:ext cx="485775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9" name="Group 5"/>
            <p:cNvGrpSpPr>
              <a:grpSpLocks/>
            </p:cNvGrpSpPr>
            <p:nvPr/>
          </p:nvGrpSpPr>
          <p:grpSpPr bwMode="auto">
            <a:xfrm>
              <a:off x="2272858" y="2362200"/>
              <a:ext cx="3048000" cy="1219200"/>
              <a:chOff x="5410200" y="5105400"/>
              <a:chExt cx="3048000" cy="1219200"/>
            </a:xfrm>
          </p:grpSpPr>
          <p:grpSp>
            <p:nvGrpSpPr>
              <p:cNvPr id="50" name="Group 1"/>
              <p:cNvGrpSpPr>
                <a:grpSpLocks/>
              </p:cNvGrpSpPr>
              <p:nvPr/>
            </p:nvGrpSpPr>
            <p:grpSpPr bwMode="auto">
              <a:xfrm>
                <a:off x="54102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66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PM</a:t>
                  </a:r>
                </a:p>
              </p:txBody>
            </p:sp>
            <p:sp>
              <p:nvSpPr>
                <p:cNvPr id="67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SD</a:t>
                  </a:r>
                </a:p>
              </p:txBody>
            </p:sp>
          </p:grpSp>
          <p:grpSp>
            <p:nvGrpSpPr>
              <p:cNvPr id="51" name="Group 35"/>
              <p:cNvGrpSpPr>
                <a:grpSpLocks/>
              </p:cNvGrpSpPr>
              <p:nvPr/>
            </p:nvGrpSpPr>
            <p:grpSpPr bwMode="auto">
              <a:xfrm>
                <a:off x="54102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64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PM</a:t>
                  </a:r>
                </a:p>
              </p:txBody>
            </p:sp>
            <p:sp>
              <p:nvSpPr>
                <p:cNvPr id="65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SD</a:t>
                  </a:r>
                </a:p>
              </p:txBody>
            </p:sp>
          </p:grpSp>
          <p:grpSp>
            <p:nvGrpSpPr>
              <p:cNvPr id="52" name="Group 38"/>
              <p:cNvGrpSpPr>
                <a:grpSpLocks/>
              </p:cNvGrpSpPr>
              <p:nvPr/>
            </p:nvGrpSpPr>
            <p:grpSpPr bwMode="auto">
              <a:xfrm>
                <a:off x="66294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62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PM</a:t>
                  </a:r>
                </a:p>
              </p:txBody>
            </p:sp>
            <p:sp>
              <p:nvSpPr>
                <p:cNvPr id="63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SD</a:t>
                  </a:r>
                </a:p>
              </p:txBody>
            </p:sp>
          </p:grpSp>
          <p:grpSp>
            <p:nvGrpSpPr>
              <p:cNvPr id="53" name="Group 41"/>
              <p:cNvGrpSpPr>
                <a:grpSpLocks/>
              </p:cNvGrpSpPr>
              <p:nvPr/>
            </p:nvGrpSpPr>
            <p:grpSpPr bwMode="auto">
              <a:xfrm>
                <a:off x="66294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60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PM</a:t>
                  </a:r>
                </a:p>
              </p:txBody>
            </p:sp>
            <p:sp>
              <p:nvSpPr>
                <p:cNvPr id="61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SD</a:t>
                  </a:r>
                </a:p>
              </p:txBody>
            </p:sp>
          </p:grpSp>
          <p:grpSp>
            <p:nvGrpSpPr>
              <p:cNvPr id="54" name="Group 44"/>
              <p:cNvGrpSpPr>
                <a:grpSpLocks/>
              </p:cNvGrpSpPr>
              <p:nvPr/>
            </p:nvGrpSpPr>
            <p:grpSpPr bwMode="auto">
              <a:xfrm>
                <a:off x="78486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58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PM</a:t>
                  </a:r>
                </a:p>
              </p:txBody>
            </p:sp>
            <p:sp>
              <p:nvSpPr>
                <p:cNvPr id="59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SD</a:t>
                  </a:r>
                </a:p>
              </p:txBody>
            </p:sp>
          </p:grpSp>
          <p:grpSp>
            <p:nvGrpSpPr>
              <p:cNvPr id="55" name="Group 47"/>
              <p:cNvGrpSpPr>
                <a:grpSpLocks/>
              </p:cNvGrpSpPr>
              <p:nvPr/>
            </p:nvGrpSpPr>
            <p:grpSpPr bwMode="auto">
              <a:xfrm>
                <a:off x="78486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56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PM</a:t>
                  </a:r>
                </a:p>
              </p:txBody>
            </p:sp>
            <p:sp>
              <p:nvSpPr>
                <p:cNvPr id="57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latin typeface="Arial" charset="0"/>
                    </a:rPr>
                    <a:t>SD</a:t>
                  </a:r>
                </a:p>
              </p:txBody>
            </p:sp>
          </p:grpSp>
        </p:grp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1537846" y="4191000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1 BL Sockets</a:t>
              </a:r>
            </a:p>
          </p:txBody>
        </p:sp>
        <p:sp>
          <p:nvSpPr>
            <p:cNvPr id="69" name="Rectangle 51"/>
            <p:cNvSpPr>
              <a:spLocks noChangeArrowheads="1"/>
            </p:cNvSpPr>
            <p:nvPr/>
          </p:nvSpPr>
          <p:spPr bwMode="auto">
            <a:xfrm>
              <a:off x="4644583" y="4191000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FFFF"/>
                  </a:solidFill>
                  <a:latin typeface="Arial" charset="0"/>
                </a:rPr>
                <a:t>2 WL Sockets</a:t>
              </a:r>
            </a:p>
          </p:txBody>
        </p:sp>
        <p:sp>
          <p:nvSpPr>
            <p:cNvPr id="70" name="Rectangle 11"/>
            <p:cNvSpPr>
              <a:spLocks noChangeArrowheads="1"/>
            </p:cNvSpPr>
            <p:nvPr/>
          </p:nvSpPr>
          <p:spPr bwMode="auto">
            <a:xfrm>
              <a:off x="2272858" y="20574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3492058" y="20574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4711258" y="20574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2272858" y="35814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3492058" y="35814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" name="Rectangle 34"/>
            <p:cNvSpPr>
              <a:spLocks noChangeArrowheads="1"/>
            </p:cNvSpPr>
            <p:nvPr/>
          </p:nvSpPr>
          <p:spPr bwMode="auto">
            <a:xfrm>
              <a:off x="4711258" y="35814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272858" y="2667000"/>
              <a:ext cx="3048000" cy="304800"/>
            </a:xfrm>
            <a:prstGeom prst="rect">
              <a:avLst/>
            </a:prstGeom>
            <a:solidFill>
              <a:srgbClr val="002087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kern="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272858" y="2971800"/>
              <a:ext cx="3048000" cy="304800"/>
            </a:xfrm>
            <a:prstGeom prst="rect">
              <a:avLst/>
            </a:prstGeom>
            <a:solidFill>
              <a:srgbClr val="002087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 smtClean="0">
                  <a:solidFill>
                    <a:srgbClr val="FFFFFF"/>
                  </a:solidFill>
                  <a:latin typeface="Arial" charset="0"/>
                </a:rPr>
                <a:t>65</a:t>
              </a: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975476" y="1205673"/>
            <a:ext cx="3819525" cy="2133600"/>
            <a:chOff x="4667250" y="2971800"/>
            <a:chExt cx="4867275" cy="4267200"/>
          </a:xfrm>
        </p:grpSpPr>
        <p:cxnSp>
          <p:nvCxnSpPr>
            <p:cNvPr id="79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8458200" y="6477000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Arrow Connector 41"/>
            <p:cNvCxnSpPr>
              <a:cxnSpLocks noChangeShapeType="1"/>
            </p:cNvCxnSpPr>
            <p:nvPr/>
          </p:nvCxnSpPr>
          <p:spPr bwMode="auto">
            <a:xfrm flipH="1">
              <a:off x="8458200" y="4800600"/>
              <a:ext cx="6096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Arrow Connector 46"/>
            <p:cNvCxnSpPr>
              <a:cxnSpLocks noChangeShapeType="1"/>
            </p:cNvCxnSpPr>
            <p:nvPr/>
          </p:nvCxnSpPr>
          <p:spPr bwMode="auto">
            <a:xfrm flipV="1">
              <a:off x="8915400" y="3124200"/>
              <a:ext cx="0" cy="38100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Arrow Connector 47"/>
            <p:cNvCxnSpPr>
              <a:cxnSpLocks noChangeShapeType="1"/>
            </p:cNvCxnSpPr>
            <p:nvPr/>
          </p:nvCxnSpPr>
          <p:spPr bwMode="auto">
            <a:xfrm flipV="1">
              <a:off x="9067800" y="4800600"/>
              <a:ext cx="0" cy="21336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" name="Rectangle 82"/>
            <p:cNvSpPr/>
            <p:nvPr/>
          </p:nvSpPr>
          <p:spPr bwMode="auto">
            <a:xfrm>
              <a:off x="5410200" y="6629400"/>
              <a:ext cx="3048000" cy="30480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Isolation</a:t>
              </a:r>
            </a:p>
          </p:txBody>
        </p:sp>
        <p:cxnSp>
          <p:nvCxnSpPr>
            <p:cNvPr id="84" name="Straight Arrow Connector 53"/>
            <p:cNvCxnSpPr>
              <a:cxnSpLocks noChangeShapeType="1"/>
            </p:cNvCxnSpPr>
            <p:nvPr/>
          </p:nvCxnSpPr>
          <p:spPr bwMode="auto">
            <a:xfrm flipH="1">
              <a:off x="4667250" y="6934200"/>
              <a:ext cx="485775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Arrow Connector 69"/>
            <p:cNvCxnSpPr>
              <a:cxnSpLocks noChangeShapeType="1"/>
            </p:cNvCxnSpPr>
            <p:nvPr/>
          </p:nvCxnSpPr>
          <p:spPr bwMode="auto">
            <a:xfrm flipH="1">
              <a:off x="8431213" y="3124200"/>
              <a:ext cx="484187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Arrow Connector 57"/>
            <p:cNvCxnSpPr>
              <a:cxnSpLocks noChangeShapeType="1"/>
            </p:cNvCxnSpPr>
            <p:nvPr/>
          </p:nvCxnSpPr>
          <p:spPr bwMode="auto">
            <a:xfrm>
              <a:off x="4800600" y="3886200"/>
              <a:ext cx="6096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Arrow Connector 72"/>
            <p:cNvCxnSpPr>
              <a:cxnSpLocks noChangeShapeType="1"/>
            </p:cNvCxnSpPr>
            <p:nvPr/>
          </p:nvCxnSpPr>
          <p:spPr bwMode="auto">
            <a:xfrm>
              <a:off x="4953000" y="5715000"/>
              <a:ext cx="457200" cy="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Arrow Connector 73"/>
            <p:cNvCxnSpPr>
              <a:cxnSpLocks noChangeShapeType="1"/>
            </p:cNvCxnSpPr>
            <p:nvPr/>
          </p:nvCxnSpPr>
          <p:spPr bwMode="auto">
            <a:xfrm flipV="1">
              <a:off x="4953000" y="5715000"/>
              <a:ext cx="0" cy="12192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Arrow Connector 74"/>
            <p:cNvCxnSpPr>
              <a:cxnSpLocks noChangeShapeType="1"/>
            </p:cNvCxnSpPr>
            <p:nvPr/>
          </p:nvCxnSpPr>
          <p:spPr bwMode="auto">
            <a:xfrm flipV="1">
              <a:off x="4800600" y="3886200"/>
              <a:ext cx="0" cy="3048000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Rectangle 51"/>
            <p:cNvSpPr>
              <a:spLocks noChangeArrowheads="1"/>
            </p:cNvSpPr>
            <p:nvPr/>
          </p:nvSpPr>
          <p:spPr bwMode="auto">
            <a:xfrm>
              <a:off x="4675188" y="6934200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FFFF"/>
                  </a:solidFill>
                  <a:latin typeface="Arial" charset="0"/>
                </a:rPr>
                <a:t>2 BL Sockets</a:t>
              </a:r>
            </a:p>
          </p:txBody>
        </p:sp>
        <p:sp>
          <p:nvSpPr>
            <p:cNvPr id="91" name="Rectangle 51"/>
            <p:cNvSpPr>
              <a:spLocks noChangeArrowheads="1"/>
            </p:cNvSpPr>
            <p:nvPr/>
          </p:nvSpPr>
          <p:spPr bwMode="auto">
            <a:xfrm>
              <a:off x="7781925" y="6934200"/>
              <a:ext cx="1752600" cy="30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FFFFFF"/>
                  </a:solidFill>
                  <a:latin typeface="Arial" charset="0"/>
                </a:rPr>
                <a:t>2 WL Sockets</a:t>
              </a:r>
            </a:p>
          </p:txBody>
        </p:sp>
        <p:grpSp>
          <p:nvGrpSpPr>
            <p:cNvPr id="92" name="Group 1"/>
            <p:cNvGrpSpPr>
              <a:grpSpLocks/>
            </p:cNvGrpSpPr>
            <p:nvPr/>
          </p:nvGrpSpPr>
          <p:grpSpPr bwMode="auto">
            <a:xfrm>
              <a:off x="5410200" y="3276600"/>
              <a:ext cx="3048000" cy="3048000"/>
              <a:chOff x="5410200" y="3276600"/>
              <a:chExt cx="3048000" cy="3048000"/>
            </a:xfrm>
          </p:grpSpPr>
          <p:grpSp>
            <p:nvGrpSpPr>
              <p:cNvPr id="93" name="Group 52"/>
              <p:cNvGrpSpPr>
                <a:grpSpLocks/>
              </p:cNvGrpSpPr>
              <p:nvPr/>
            </p:nvGrpSpPr>
            <p:grpSpPr bwMode="auto">
              <a:xfrm>
                <a:off x="5410200" y="5105400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113" name="Group 75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3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114" name="Group 76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2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115" name="Group 77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2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116" name="Group 78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2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117" name="Group 79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2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2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118" name="Group 80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1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2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</p:grpSp>
          <p:grpSp>
            <p:nvGrpSpPr>
              <p:cNvPr id="94" name="Group 53"/>
              <p:cNvGrpSpPr>
                <a:grpSpLocks/>
              </p:cNvGrpSpPr>
              <p:nvPr/>
            </p:nvGrpSpPr>
            <p:grpSpPr bwMode="auto">
              <a:xfrm>
                <a:off x="5410200" y="3276600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95" name="Group 54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1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1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96" name="Group 55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0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1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97" name="Group 56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0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98" name="Group 57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0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0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99" name="Group 58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0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0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100" name="Group 60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10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10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defTabSz="9144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</p:grpSp>
        </p:grpSp>
        <p:sp>
          <p:nvSpPr>
            <p:cNvPr id="131" name="Rectangle 10"/>
            <p:cNvSpPr>
              <a:spLocks noChangeArrowheads="1"/>
            </p:cNvSpPr>
            <p:nvPr/>
          </p:nvSpPr>
          <p:spPr bwMode="auto">
            <a:xfrm>
              <a:off x="5410200" y="48006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2" name="Rectangle 16"/>
            <p:cNvSpPr>
              <a:spLocks noChangeArrowheads="1"/>
            </p:cNvSpPr>
            <p:nvPr/>
          </p:nvSpPr>
          <p:spPr bwMode="auto">
            <a:xfrm>
              <a:off x="6629400" y="48006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3" name="Rectangle 22"/>
            <p:cNvSpPr>
              <a:spLocks noChangeArrowheads="1"/>
            </p:cNvSpPr>
            <p:nvPr/>
          </p:nvSpPr>
          <p:spPr bwMode="auto">
            <a:xfrm>
              <a:off x="7848600" y="48006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410200" y="5715000"/>
              <a:ext cx="3048000" cy="304800"/>
            </a:xfrm>
            <a:prstGeom prst="rect">
              <a:avLst/>
            </a:prstGeom>
            <a:solidFill>
              <a:srgbClr val="002087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 smtClean="0">
                  <a:solidFill>
                    <a:srgbClr val="FFFFFF"/>
                  </a:solidFill>
                  <a:latin typeface="Arial" charset="0"/>
                </a:rPr>
                <a:t>65</a:t>
              </a: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410200" y="63246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6" name="Rectangle 32"/>
            <p:cNvSpPr>
              <a:spLocks noChangeArrowheads="1"/>
            </p:cNvSpPr>
            <p:nvPr/>
          </p:nvSpPr>
          <p:spPr bwMode="auto">
            <a:xfrm>
              <a:off x="6629400" y="63246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7848600" y="63246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5410200" y="5410200"/>
              <a:ext cx="3048000" cy="304800"/>
            </a:xfrm>
            <a:prstGeom prst="rect">
              <a:avLst/>
            </a:prstGeom>
            <a:solidFill>
              <a:srgbClr val="002087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kern="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9" name="Rectangle 51"/>
            <p:cNvSpPr>
              <a:spLocks noChangeArrowheads="1"/>
            </p:cNvSpPr>
            <p:nvPr/>
          </p:nvSpPr>
          <p:spPr bwMode="auto">
            <a:xfrm>
              <a:off x="5410200" y="29718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0" name="Rectangle 52"/>
            <p:cNvSpPr>
              <a:spLocks noChangeArrowheads="1"/>
            </p:cNvSpPr>
            <p:nvPr/>
          </p:nvSpPr>
          <p:spPr bwMode="auto">
            <a:xfrm>
              <a:off x="6629400" y="29718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1" name="Rectangle 54"/>
            <p:cNvSpPr>
              <a:spLocks noChangeArrowheads="1"/>
            </p:cNvSpPr>
            <p:nvPr/>
          </p:nvSpPr>
          <p:spPr bwMode="auto">
            <a:xfrm>
              <a:off x="7848600" y="29718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5410200" y="3886200"/>
              <a:ext cx="3048000" cy="304800"/>
            </a:xfrm>
            <a:prstGeom prst="rect">
              <a:avLst/>
            </a:prstGeom>
            <a:solidFill>
              <a:srgbClr val="002087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 smtClean="0">
                  <a:solidFill>
                    <a:srgbClr val="FFFFFF"/>
                  </a:solidFill>
                  <a:latin typeface="Arial" charset="0"/>
                </a:rPr>
                <a:t>65</a:t>
              </a: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" name="Rectangle 61"/>
            <p:cNvSpPr>
              <a:spLocks noChangeArrowheads="1"/>
            </p:cNvSpPr>
            <p:nvPr/>
          </p:nvSpPr>
          <p:spPr bwMode="auto">
            <a:xfrm>
              <a:off x="5410200" y="44958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4" name="Rectangle 63"/>
            <p:cNvSpPr>
              <a:spLocks noChangeArrowheads="1"/>
            </p:cNvSpPr>
            <p:nvPr/>
          </p:nvSpPr>
          <p:spPr bwMode="auto">
            <a:xfrm>
              <a:off x="6629400" y="44958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5" name="Rectangle 65"/>
            <p:cNvSpPr>
              <a:spLocks noChangeArrowheads="1"/>
            </p:cNvSpPr>
            <p:nvPr/>
          </p:nvSpPr>
          <p:spPr bwMode="auto">
            <a:xfrm>
              <a:off x="7848600" y="4495800"/>
              <a:ext cx="609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5410200" y="3581400"/>
              <a:ext cx="3048000" cy="304800"/>
            </a:xfrm>
            <a:prstGeom prst="rect">
              <a:avLst/>
            </a:prstGeom>
            <a:solidFill>
              <a:srgbClr val="002087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kern="0" dirty="0">
                  <a:solidFill>
                    <a:srgbClr val="FFFFFF"/>
                  </a:solidFill>
                  <a:latin typeface="Arial" charset="0"/>
                </a:rPr>
                <a:t>3</a:t>
              </a:r>
              <a:r>
                <a:rPr lang="en-US" sz="800" b="1" kern="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800" b="1" kern="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86" name="TextBox 285"/>
          <p:cNvSpPr txBox="1"/>
          <p:nvPr/>
        </p:nvSpPr>
        <p:spPr>
          <a:xfrm>
            <a:off x="2056601" y="338659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S15B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5813676" y="3339273"/>
            <a:ext cx="2970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20s/30s WL First, 4-Decks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Thicknesses are for 20 series;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Will be different for 30 series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93" name="Table 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29430"/>
              </p:ext>
            </p:extLst>
          </p:nvPr>
        </p:nvGraphicFramePr>
        <p:xfrm>
          <a:off x="549950" y="1135678"/>
          <a:ext cx="40221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12"/>
              </a:tblGrid>
              <a:tr h="13208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WL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BL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>
          <a:xfrm>
            <a:off x="3026734" y="6356351"/>
            <a:ext cx="2993066" cy="22963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1095" y="4307928"/>
            <a:ext cx="2625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14nm 4Kx4K Tile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29096" y="4785427"/>
            <a:ext cx="81568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4Kx4K Tile: About 50% of area of 20s for tile circuits (assuming slice of 2 tiles)</a:t>
            </a:r>
          </a:p>
          <a:p>
            <a:pPr marL="742789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One idea being looked at is NN-PP select-deselect structure to make more room </a:t>
            </a:r>
          </a:p>
          <a:p>
            <a:pPr lvl="1"/>
            <a:r>
              <a:rPr lang="en-US" sz="1400" dirty="0"/>
              <a:t>	</a:t>
            </a:r>
            <a:r>
              <a:rPr lang="en-US" sz="1400" dirty="0" smtClean="0"/>
              <a:t>( not good for energy; layout study 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4Kx8K Tile: About 80% area as 20s for tile circuits (Preferred option with current CMOS)</a:t>
            </a:r>
            <a:endParaRPr lang="en-US" sz="1400" dirty="0"/>
          </a:p>
          <a:p>
            <a:r>
              <a:rPr lang="en-US" sz="1400" dirty="0"/>
              <a:t>	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001982" y="4302693"/>
            <a:ext cx="2805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14nm 4Kx8K 1/2Tile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444336" y="-322117"/>
            <a:ext cx="6482196" cy="1039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217647"/>
            <a:ext cx="8229600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Key Challenge: Fitting CMOS in 30 series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4" y="814137"/>
            <a:ext cx="6808809" cy="347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984"/>
            <a:ext cx="8229600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Prelim window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860477"/>
            <a:ext cx="656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Lower leakage translates to lower </a:t>
            </a:r>
            <a:r>
              <a:rPr lang="en-US" sz="1600" b="1" i="1" dirty="0" err="1" smtClean="0"/>
              <a:t>Vt’s</a:t>
            </a:r>
            <a:r>
              <a:rPr lang="en-US" sz="1600" b="1" i="1" dirty="0" smtClean="0"/>
              <a:t> =&gt; Lower spike and lower energy</a:t>
            </a:r>
            <a:endParaRPr lang="en-US" sz="1600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55608"/>
              </p:ext>
            </p:extLst>
          </p:nvPr>
        </p:nvGraphicFramePr>
        <p:xfrm>
          <a:off x="1418289" y="809176"/>
          <a:ext cx="6441196" cy="4800608"/>
        </p:xfrm>
        <a:graphic>
          <a:graphicData uri="http://schemas.openxmlformats.org/drawingml/2006/table">
            <a:tbl>
              <a:tblPr/>
              <a:tblGrid>
                <a:gridCol w="1739197"/>
                <a:gridCol w="762286"/>
                <a:gridCol w="762286"/>
                <a:gridCol w="1026249"/>
                <a:gridCol w="1055854"/>
                <a:gridCol w="1095324"/>
              </a:tblGrid>
              <a:tr h="3000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Column1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20s POR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20s Lower Vt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Series 4Kx4K  same leakage as 20s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Series 4Kx8K same leakage as 20s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Series 4Kx8K 10x lower leakage as 20s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 resistance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 path resistance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 resistance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 path resistance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SET Vt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 VT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Reset VT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Set VT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Reset VT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Inhibit bias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 sigma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C-cell bias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Inhibit bias as a % of set Vt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Ith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2.00E-07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2.00E-07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2.00E-07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2.00E-07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2.00E-08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Drift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Reset Drift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Reset Read Disturb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Write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leakage drop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 path leakage drop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0.209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0.043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leakage drop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0.069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0.193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 path leakage drop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0.349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 Margin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0.3165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0.3415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E4 Margin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0.3325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0.2135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0.5685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Cells needing c-cell (sigma)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(VPP-VNN) for Selection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7.126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7.624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WL/BL bias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as percentage of Set VT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E2/E3 margin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4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250041"/>
            <a:ext cx="8229600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Key Challenge: Selection Spike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429" y="1048029"/>
            <a:ext cx="8077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789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Selection Spike resulting in Read Disturb and over-reset expected to be a big challenge on 30 series due to reduced thermal latency, lower programming current and larger tile size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r>
              <a:rPr lang="en-US" sz="1600" dirty="0" smtClean="0"/>
              <a:t>Some potential options:</a:t>
            </a:r>
          </a:p>
          <a:p>
            <a:pPr lvl="1"/>
            <a:endParaRPr lang="en-US" sz="1600" dirty="0"/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Lower selection voltage window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Lower array capacitance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Cell magic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Smaller tile (CMOS limits this)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147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90384"/>
            <a:ext cx="8229600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Key Challenge: Active Energy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429" y="596052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Goal : 30% lower energy than 20 series</a:t>
            </a:r>
          </a:p>
          <a:p>
            <a:pPr marL="742789" lvl="1" indent="-285750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Lower cell current should get us ~10%</a:t>
            </a:r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Need to figure out strategy for the rest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One key idea is :</a:t>
            </a:r>
          </a:p>
          <a:p>
            <a:endParaRPr lang="en-US" sz="1600" dirty="0"/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Use lower VNN and VPP external supplies (e.g. +/- 4v in place of +/-5v)</a:t>
            </a:r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Generate higher VNN and VPP  internally ( +/- 5v)</a:t>
            </a:r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Use external supplies (high efficiency) most of the time</a:t>
            </a:r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Use internally generated supplies (low efficiency) a small fraction of the time (e.g. for far ED Reset current delivery and high </a:t>
            </a:r>
            <a:r>
              <a:rPr lang="en-US" sz="1600" dirty="0" err="1" smtClean="0"/>
              <a:t>Vt</a:t>
            </a:r>
            <a:r>
              <a:rPr lang="en-US" sz="1600" dirty="0" smtClean="0"/>
              <a:t> SET selection)</a:t>
            </a:r>
          </a:p>
          <a:p>
            <a:endParaRPr lang="en-US" sz="1600" dirty="0" smtClean="0"/>
          </a:p>
          <a:p>
            <a:r>
              <a:rPr lang="en-US" sz="1600" dirty="0" smtClean="0"/>
              <a:t>(High supply voltage is needed rarely i.e. for reset current delivery for far ED’s and for selection of high </a:t>
            </a:r>
            <a:r>
              <a:rPr lang="en-US" sz="1600" dirty="0" err="1" smtClean="0"/>
              <a:t>Vt</a:t>
            </a:r>
            <a:r>
              <a:rPr lang="en-US" sz="1600" dirty="0" smtClean="0"/>
              <a:t> cells; Most of the time, lower supply is all that is required. Lots of details to analyze for feasibility. This idea could potentially reduce energy by another ~10%)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Other potential enablers:</a:t>
            </a:r>
          </a:p>
          <a:p>
            <a:endParaRPr lang="en-US" sz="1600" dirty="0" smtClean="0"/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Lower routing metal cap (low K di-electric)</a:t>
            </a:r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Better CMOS ( LV/HV )</a:t>
            </a:r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Lower supply requirement (selection window &amp; reset current voltage)</a:t>
            </a:r>
          </a:p>
          <a:p>
            <a:pPr marL="742789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Further optimization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43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250041"/>
            <a:ext cx="8229600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Key Challenge: WL/BL resistance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429" y="878752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Max Array Resistance = (Max cross point voltage – </a:t>
            </a:r>
            <a:r>
              <a:rPr lang="en-US" sz="1600" dirty="0" err="1" smtClean="0">
                <a:solidFill>
                  <a:prstClr val="black"/>
                </a:solidFill>
              </a:rPr>
              <a:t>Voffset</a:t>
            </a:r>
            <a:r>
              <a:rPr lang="en-US" sz="1600" dirty="0" smtClean="0">
                <a:solidFill>
                  <a:prstClr val="black"/>
                </a:solidFill>
              </a:rPr>
              <a:t>)/</a:t>
            </a:r>
            <a:r>
              <a:rPr lang="en-US" sz="1600" dirty="0" err="1" smtClean="0">
                <a:solidFill>
                  <a:prstClr val="black"/>
                </a:solidFill>
              </a:rPr>
              <a:t>Icell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	</a:t>
            </a:r>
            <a:r>
              <a:rPr lang="en-US" sz="1600" dirty="0" smtClean="0">
                <a:solidFill>
                  <a:prstClr val="black"/>
                </a:solidFill>
              </a:rPr>
              <a:t>		= (6.8 – 2)/(105*0.6) = ~ 76K  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( 20nm array resistance for 4Kx4K tile size = 40K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WL resistance = 30K; BL resistance = 10K with Quilt benefit )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=&gt;</a:t>
            </a:r>
            <a:endParaRPr lang="en-US" sz="1600" b="1" dirty="0">
              <a:solidFill>
                <a:prstClr val="black"/>
              </a:solidFill>
            </a:endParaRP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For 14nm 4Kx4K tile: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WL/BL Resistance per cell &lt; 1.9x 20nm WL/BL Resistance per cell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For 14nm 4Kx8K tile size: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WL/BL Resistance per cell &lt; 1.5x 20nm WL/BL Resistance per cell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1600" b="1" i="1" dirty="0" smtClean="0">
                <a:solidFill>
                  <a:prstClr val="black"/>
                </a:solidFill>
              </a:rPr>
              <a:t>On S26 Reset delivery limits the voltages, the lower we can keep WL/BL resistance per cell, better it is for meeting energy requirements</a:t>
            </a:r>
            <a:endParaRPr lang="en-US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250041"/>
            <a:ext cx="8229600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Platform requests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429" y="1048029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789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Read Latency &lt; 80ns (</a:t>
            </a:r>
            <a:r>
              <a:rPr lang="en-US" sz="1600" smtClean="0"/>
              <a:t>Key challenge)</a:t>
            </a:r>
            <a:endParaRPr lang="en-US" sz="1600" dirty="0" smtClean="0"/>
          </a:p>
          <a:p>
            <a:pPr marL="742789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Faster write band width (Reset only write, split write into two commands etc.)</a:t>
            </a:r>
          </a:p>
          <a:p>
            <a:pPr marL="742789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ECC support</a:t>
            </a:r>
          </a:p>
          <a:p>
            <a:pPr marL="742789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Memory vs storage </a:t>
            </a:r>
          </a:p>
          <a:p>
            <a:pPr lvl="1"/>
            <a:endParaRPr lang="en-US" sz="1600" dirty="0"/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6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100"/>
          <p:cNvCxnSpPr>
            <a:cxnSpLocks noChangeShapeType="1"/>
          </p:cNvCxnSpPr>
          <p:nvPr/>
        </p:nvCxnSpPr>
        <p:spPr bwMode="auto">
          <a:xfrm>
            <a:off x="6412209" y="1701024"/>
            <a:ext cx="0" cy="1562464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57" name="Straight Connector 100"/>
          <p:cNvCxnSpPr>
            <a:cxnSpLocks noChangeShapeType="1"/>
          </p:cNvCxnSpPr>
          <p:nvPr/>
        </p:nvCxnSpPr>
        <p:spPr bwMode="auto">
          <a:xfrm>
            <a:off x="5177648" y="1701034"/>
            <a:ext cx="0" cy="1562464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7"/>
          <p:cNvCxnSpPr>
            <a:cxnSpLocks noChangeShapeType="1"/>
          </p:cNvCxnSpPr>
          <p:nvPr/>
        </p:nvCxnSpPr>
        <p:spPr bwMode="auto">
          <a:xfrm>
            <a:off x="8568668" y="1702964"/>
            <a:ext cx="0" cy="1552763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88" name="Straight Connector 37"/>
          <p:cNvCxnSpPr>
            <a:cxnSpLocks noChangeShapeType="1"/>
          </p:cNvCxnSpPr>
          <p:nvPr/>
        </p:nvCxnSpPr>
        <p:spPr bwMode="auto">
          <a:xfrm>
            <a:off x="8268392" y="1693275"/>
            <a:ext cx="0" cy="1560519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89" name="Straight Connector 37"/>
          <p:cNvCxnSpPr>
            <a:cxnSpLocks noChangeShapeType="1"/>
          </p:cNvCxnSpPr>
          <p:nvPr/>
        </p:nvCxnSpPr>
        <p:spPr bwMode="auto">
          <a:xfrm>
            <a:off x="7962304" y="1695210"/>
            <a:ext cx="0" cy="1560517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54" name="Straight Connector 37"/>
          <p:cNvCxnSpPr>
            <a:cxnSpLocks noChangeShapeType="1"/>
          </p:cNvCxnSpPr>
          <p:nvPr/>
        </p:nvCxnSpPr>
        <p:spPr bwMode="auto">
          <a:xfrm>
            <a:off x="7350656" y="1712658"/>
            <a:ext cx="0" cy="1552763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55" name="Straight Connector 37"/>
          <p:cNvCxnSpPr>
            <a:cxnSpLocks noChangeShapeType="1"/>
          </p:cNvCxnSpPr>
          <p:nvPr/>
        </p:nvCxnSpPr>
        <p:spPr bwMode="auto">
          <a:xfrm>
            <a:off x="7050380" y="1702969"/>
            <a:ext cx="0" cy="1560519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56" name="Straight Connector 37"/>
          <p:cNvCxnSpPr>
            <a:cxnSpLocks noChangeShapeType="1"/>
          </p:cNvCxnSpPr>
          <p:nvPr/>
        </p:nvCxnSpPr>
        <p:spPr bwMode="auto">
          <a:xfrm>
            <a:off x="6744292" y="1704904"/>
            <a:ext cx="0" cy="1560517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58" name="Straight Connector 37"/>
          <p:cNvCxnSpPr>
            <a:cxnSpLocks noChangeShapeType="1"/>
          </p:cNvCxnSpPr>
          <p:nvPr/>
        </p:nvCxnSpPr>
        <p:spPr bwMode="auto">
          <a:xfrm>
            <a:off x="6116095" y="1712668"/>
            <a:ext cx="0" cy="1552763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59" name="Straight Connector 37"/>
          <p:cNvCxnSpPr>
            <a:cxnSpLocks noChangeShapeType="1"/>
          </p:cNvCxnSpPr>
          <p:nvPr/>
        </p:nvCxnSpPr>
        <p:spPr bwMode="auto">
          <a:xfrm>
            <a:off x="5815819" y="1702979"/>
            <a:ext cx="0" cy="1560519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60" name="Straight Connector 37"/>
          <p:cNvCxnSpPr>
            <a:cxnSpLocks noChangeShapeType="1"/>
          </p:cNvCxnSpPr>
          <p:nvPr/>
        </p:nvCxnSpPr>
        <p:spPr bwMode="auto">
          <a:xfrm>
            <a:off x="5509731" y="1699102"/>
            <a:ext cx="0" cy="1560517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66" name="Straight Connector 37"/>
          <p:cNvCxnSpPr>
            <a:cxnSpLocks noChangeShapeType="1"/>
          </p:cNvCxnSpPr>
          <p:nvPr/>
        </p:nvCxnSpPr>
        <p:spPr bwMode="auto">
          <a:xfrm>
            <a:off x="4900610" y="1712657"/>
            <a:ext cx="0" cy="1552763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67" name="Straight Connector 37"/>
          <p:cNvCxnSpPr>
            <a:cxnSpLocks noChangeShapeType="1"/>
          </p:cNvCxnSpPr>
          <p:nvPr/>
        </p:nvCxnSpPr>
        <p:spPr bwMode="auto">
          <a:xfrm>
            <a:off x="4600334" y="1702968"/>
            <a:ext cx="0" cy="1560519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76" name="Straight Connector 100"/>
          <p:cNvCxnSpPr>
            <a:cxnSpLocks noChangeShapeType="1"/>
          </p:cNvCxnSpPr>
          <p:nvPr/>
        </p:nvCxnSpPr>
        <p:spPr bwMode="auto">
          <a:xfrm>
            <a:off x="7630221" y="1691331"/>
            <a:ext cx="0" cy="1562464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12" name="Straight Connector 30"/>
          <p:cNvCxnSpPr>
            <a:cxnSpLocks noChangeShapeType="1"/>
          </p:cNvCxnSpPr>
          <p:nvPr/>
        </p:nvCxnSpPr>
        <p:spPr bwMode="auto">
          <a:xfrm>
            <a:off x="2781273" y="3259606"/>
            <a:ext cx="6083388" cy="1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16" name="TextBox 15"/>
          <p:cNvSpPr txBox="1">
            <a:spLocks noChangeArrowheads="1"/>
          </p:cNvSpPr>
          <p:nvPr/>
        </p:nvSpPr>
        <p:spPr bwMode="auto">
          <a:xfrm>
            <a:off x="2777923" y="1466398"/>
            <a:ext cx="1183056" cy="25391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685800" eaLnBrk="0" hangingPunct="0">
              <a:defRPr/>
            </a:pPr>
            <a:r>
              <a:rPr lang="en-US" sz="105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2014</a:t>
            </a:r>
          </a:p>
        </p:txBody>
      </p: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3958123" y="1466399"/>
            <a:ext cx="1219526" cy="25391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685800" eaLnBrk="0" hangingPunct="0">
              <a:defRPr/>
            </a:pPr>
            <a:r>
              <a:rPr lang="en-US" sz="105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2015</a:t>
            </a:r>
          </a:p>
        </p:txBody>
      </p:sp>
      <p:sp>
        <p:nvSpPr>
          <p:cNvPr id="118" name="TextBox 15"/>
          <p:cNvSpPr txBox="1">
            <a:spLocks noChangeArrowheads="1"/>
          </p:cNvSpPr>
          <p:nvPr/>
        </p:nvSpPr>
        <p:spPr bwMode="auto">
          <a:xfrm>
            <a:off x="5177649" y="1466398"/>
            <a:ext cx="1234561" cy="25391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685800" eaLnBrk="0" hangingPunct="0">
              <a:defRPr/>
            </a:pPr>
            <a:r>
              <a:rPr lang="en-US" sz="105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2016</a:t>
            </a:r>
          </a:p>
        </p:txBody>
      </p:sp>
      <p:sp>
        <p:nvSpPr>
          <p:cNvPr id="119" name="TextBox 15"/>
          <p:cNvSpPr txBox="1">
            <a:spLocks noChangeArrowheads="1"/>
          </p:cNvSpPr>
          <p:nvPr/>
        </p:nvSpPr>
        <p:spPr bwMode="auto">
          <a:xfrm>
            <a:off x="6412209" y="1466398"/>
            <a:ext cx="1229420" cy="25391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685800" eaLnBrk="0" hangingPunct="0">
              <a:defRPr/>
            </a:pPr>
            <a:r>
              <a:rPr lang="en-US" sz="105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2017</a:t>
            </a:r>
          </a:p>
        </p:txBody>
      </p:sp>
      <p:sp>
        <p:nvSpPr>
          <p:cNvPr id="120" name="TextBox 15"/>
          <p:cNvSpPr txBox="1">
            <a:spLocks noChangeArrowheads="1"/>
          </p:cNvSpPr>
          <p:nvPr/>
        </p:nvSpPr>
        <p:spPr bwMode="auto">
          <a:xfrm>
            <a:off x="7630221" y="1466398"/>
            <a:ext cx="1234440" cy="25391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685800" eaLnBrk="0" hangingPunct="0">
              <a:defRPr/>
            </a:pPr>
            <a:r>
              <a:rPr lang="en-US" sz="105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2018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66097" y="1807973"/>
            <a:ext cx="2230665" cy="174524"/>
          </a:xfrm>
          <a:prstGeom prst="rect">
            <a:avLst/>
          </a:prstGeom>
          <a:solidFill>
            <a:srgbClr val="FFC000"/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85800" eaLnBrk="0" hangingPunct="0">
              <a:defRPr/>
            </a:pPr>
            <a:r>
              <a:rPr lang="en-US" sz="788" b="1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S15C 16GB</a:t>
            </a:r>
          </a:p>
        </p:txBody>
      </p:sp>
      <p:cxnSp>
        <p:nvCxnSpPr>
          <p:cNvPr id="100" name="Straight Connector 99"/>
          <p:cNvCxnSpPr/>
          <p:nvPr/>
        </p:nvCxnSpPr>
        <p:spPr bwMode="auto">
          <a:xfrm rot="5400000">
            <a:off x="4941016" y="1903361"/>
            <a:ext cx="171450" cy="0"/>
          </a:xfrm>
          <a:prstGeom prst="line">
            <a:avLst/>
          </a:prstGeom>
          <a:solidFill>
            <a:schemeClr val="accent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5400000">
            <a:off x="4465358" y="1896772"/>
            <a:ext cx="171450" cy="0"/>
          </a:xfrm>
          <a:prstGeom prst="line">
            <a:avLst/>
          </a:prstGeom>
          <a:solidFill>
            <a:schemeClr val="accent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5737424" y="2356753"/>
            <a:ext cx="2492194" cy="182612"/>
          </a:xfrm>
          <a:prstGeom prst="rect">
            <a:avLst/>
          </a:prstGeom>
          <a:solidFill>
            <a:srgbClr val="FFFF00"/>
          </a:solidFill>
          <a:ln w="19050">
            <a:solidFill>
              <a:srgbClr val="FF33CC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85800" eaLnBrk="0" hangingPunct="0">
              <a:defRPr/>
            </a:pPr>
            <a:r>
              <a:rPr lang="en-US" sz="788" b="1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      S26A 32GB</a:t>
            </a:r>
          </a:p>
        </p:txBody>
      </p:sp>
      <p:cxnSp>
        <p:nvCxnSpPr>
          <p:cNvPr id="99" name="Straight Connector 98"/>
          <p:cNvCxnSpPr/>
          <p:nvPr/>
        </p:nvCxnSpPr>
        <p:spPr bwMode="auto">
          <a:xfrm rot="5400000">
            <a:off x="5918391" y="2449897"/>
            <a:ext cx="171450" cy="0"/>
          </a:xfrm>
          <a:prstGeom prst="line">
            <a:avLst/>
          </a:prstGeom>
          <a:solidFill>
            <a:schemeClr val="accent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rot="5400000">
            <a:off x="5649611" y="2447054"/>
            <a:ext cx="171450" cy="0"/>
          </a:xfrm>
          <a:prstGeom prst="line">
            <a:avLst/>
          </a:prstGeom>
          <a:solidFill>
            <a:schemeClr val="accent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547" y="387077"/>
            <a:ext cx="8229600" cy="741560"/>
          </a:xfrm>
        </p:spPr>
        <p:txBody>
          <a:bodyPr>
            <a:normAutofit/>
          </a:bodyPr>
          <a:lstStyle/>
          <a:p>
            <a:r>
              <a:rPr lang="en-US" sz="2400" dirty="0"/>
              <a:t>SXP Component Roadmap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37009" y="2004763"/>
            <a:ext cx="50687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85800"/>
            <a:r>
              <a:rPr lang="en-US" sz="750" b="1" dirty="0">
                <a:solidFill>
                  <a:prstClr val="black"/>
                </a:solidFill>
                <a:cs typeface="Neo Sans Intel"/>
              </a:rPr>
              <a:t>Storage</a:t>
            </a:r>
          </a:p>
          <a:p>
            <a:pPr algn="ctr" defTabSz="685800"/>
            <a:r>
              <a:rPr lang="en-US" sz="750" b="1" dirty="0">
                <a:solidFill>
                  <a:prstClr val="black"/>
                </a:solidFill>
                <a:cs typeface="Neo Sans Intel"/>
              </a:rPr>
              <a:t>Qual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07228" y="2002828"/>
            <a:ext cx="51488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85800"/>
            <a:r>
              <a:rPr lang="en-US" sz="750" b="1" dirty="0">
                <a:solidFill>
                  <a:prstClr val="black"/>
                </a:solidFill>
                <a:cs typeface="Neo Sans Intel"/>
              </a:rPr>
              <a:t>Memory</a:t>
            </a:r>
          </a:p>
          <a:p>
            <a:pPr algn="ctr" defTabSz="685800"/>
            <a:r>
              <a:rPr lang="en-US" sz="750" b="1" dirty="0">
                <a:solidFill>
                  <a:prstClr val="black"/>
                </a:solidFill>
                <a:cs typeface="Neo Sans Intel"/>
              </a:rPr>
              <a:t>Qual</a:t>
            </a:r>
          </a:p>
        </p:txBody>
      </p:sp>
      <p:sp>
        <p:nvSpPr>
          <p:cNvPr id="73" name="Oval 124"/>
          <p:cNvSpPr>
            <a:spLocks noChangeArrowheads="1"/>
          </p:cNvSpPr>
          <p:nvPr/>
        </p:nvSpPr>
        <p:spPr bwMode="auto">
          <a:xfrm>
            <a:off x="3716370" y="1805998"/>
            <a:ext cx="245794" cy="189395"/>
          </a:xfrm>
          <a:prstGeom prst="ellipse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S15C</a:t>
            </a:r>
          </a:p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DBR</a:t>
            </a:r>
          </a:p>
        </p:txBody>
      </p:sp>
      <p:sp>
        <p:nvSpPr>
          <p:cNvPr id="74" name="Oval 124"/>
          <p:cNvSpPr>
            <a:spLocks noChangeArrowheads="1"/>
          </p:cNvSpPr>
          <p:nvPr/>
        </p:nvSpPr>
        <p:spPr bwMode="auto">
          <a:xfrm>
            <a:off x="4635459" y="2311895"/>
            <a:ext cx="276246" cy="189395"/>
          </a:xfrm>
          <a:prstGeom prst="ellipse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S26A</a:t>
            </a:r>
          </a:p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DBR</a:t>
            </a:r>
          </a:p>
        </p:txBody>
      </p:sp>
      <p:cxnSp>
        <p:nvCxnSpPr>
          <p:cNvPr id="94" name="Straight Connector 100"/>
          <p:cNvCxnSpPr>
            <a:cxnSpLocks noChangeShapeType="1"/>
          </p:cNvCxnSpPr>
          <p:nvPr/>
        </p:nvCxnSpPr>
        <p:spPr bwMode="auto">
          <a:xfrm>
            <a:off x="8864661" y="1702963"/>
            <a:ext cx="0" cy="1550831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89"/>
          <p:cNvSpPr txBox="1"/>
          <p:nvPr/>
        </p:nvSpPr>
        <p:spPr>
          <a:xfrm>
            <a:off x="7647581" y="2929642"/>
            <a:ext cx="1200906" cy="182612"/>
          </a:xfrm>
          <a:prstGeom prst="rect">
            <a:avLst/>
          </a:prstGeom>
          <a:solidFill>
            <a:srgbClr val="990033"/>
          </a:solidFill>
          <a:ln w="19050">
            <a:solidFill>
              <a:srgbClr val="FF33CC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85800" eaLnBrk="0" hangingPunct="0">
              <a:defRPr/>
            </a:pPr>
            <a:r>
              <a:rPr lang="en-US" sz="788" b="1" dirty="0">
                <a:solidFill>
                  <a:prstClr val="white"/>
                </a:solidFill>
                <a:latin typeface="Intel Clear" panose="020B0604020203020204" pitchFamily="34" charset="0"/>
                <a:cs typeface="Arial" pitchFamily="34" charset="0"/>
              </a:rPr>
              <a:t>S37A 64GB</a:t>
            </a:r>
          </a:p>
        </p:txBody>
      </p:sp>
      <p:cxnSp>
        <p:nvCxnSpPr>
          <p:cNvPr id="65" name="Straight Connector 100"/>
          <p:cNvCxnSpPr>
            <a:cxnSpLocks noChangeShapeType="1"/>
          </p:cNvCxnSpPr>
          <p:nvPr/>
        </p:nvCxnSpPr>
        <p:spPr bwMode="auto">
          <a:xfrm>
            <a:off x="3962164" y="1701024"/>
            <a:ext cx="0" cy="1562464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4" name="Straight Connector 37"/>
          <p:cNvCxnSpPr>
            <a:cxnSpLocks noChangeShapeType="1"/>
          </p:cNvCxnSpPr>
          <p:nvPr/>
        </p:nvCxnSpPr>
        <p:spPr bwMode="auto">
          <a:xfrm>
            <a:off x="4294247" y="1704903"/>
            <a:ext cx="0" cy="1560517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103" name="Straight Connector 37"/>
          <p:cNvCxnSpPr>
            <a:cxnSpLocks noChangeShapeType="1"/>
          </p:cNvCxnSpPr>
          <p:nvPr/>
        </p:nvCxnSpPr>
        <p:spPr bwMode="auto">
          <a:xfrm>
            <a:off x="3716370" y="1710714"/>
            <a:ext cx="0" cy="1552763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105" name="Straight Connector 37"/>
          <p:cNvCxnSpPr>
            <a:cxnSpLocks noChangeShapeType="1"/>
          </p:cNvCxnSpPr>
          <p:nvPr/>
        </p:nvCxnSpPr>
        <p:spPr bwMode="auto">
          <a:xfrm>
            <a:off x="3416094" y="1701025"/>
            <a:ext cx="0" cy="1560519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107" name="Straight Connector 37"/>
          <p:cNvCxnSpPr>
            <a:cxnSpLocks noChangeShapeType="1"/>
          </p:cNvCxnSpPr>
          <p:nvPr/>
        </p:nvCxnSpPr>
        <p:spPr bwMode="auto">
          <a:xfrm>
            <a:off x="3110006" y="1702960"/>
            <a:ext cx="0" cy="1560517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sp>
        <p:nvSpPr>
          <p:cNvPr id="114" name="Oval 124"/>
          <p:cNvSpPr>
            <a:spLocks noChangeArrowheads="1"/>
          </p:cNvSpPr>
          <p:nvPr/>
        </p:nvSpPr>
        <p:spPr bwMode="auto">
          <a:xfrm>
            <a:off x="6149742" y="2907021"/>
            <a:ext cx="262467" cy="205232"/>
          </a:xfrm>
          <a:prstGeom prst="ellipse">
            <a:avLst/>
          </a:prstGeom>
          <a:solidFill>
            <a:srgbClr val="990033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white"/>
                </a:solidFill>
                <a:latin typeface="Intel Clear" panose="020B0604020203020204" pitchFamily="34" charset="0"/>
                <a:cs typeface="Arial" pitchFamily="34" charset="0"/>
              </a:rPr>
              <a:t>S37A</a:t>
            </a:r>
          </a:p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white"/>
                </a:solidFill>
                <a:latin typeface="Intel Clear" panose="020B0604020203020204" pitchFamily="34" charset="0"/>
                <a:cs typeface="Arial" pitchFamily="34" charset="0"/>
              </a:rPr>
              <a:t>DBR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0780" y="3259343"/>
            <a:ext cx="187743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750" dirty="0">
                <a:solidFill>
                  <a:srgbClr val="004280"/>
                </a:solidFill>
                <a:cs typeface="Neo Sans Intel"/>
              </a:rPr>
              <a:t>Q4’14 NVM Component Internal Roadmap</a:t>
            </a:r>
          </a:p>
        </p:txBody>
      </p:sp>
      <p:cxnSp>
        <p:nvCxnSpPr>
          <p:cNvPr id="45" name="Straight Connector 37"/>
          <p:cNvCxnSpPr>
            <a:cxnSpLocks noChangeShapeType="1"/>
          </p:cNvCxnSpPr>
          <p:nvPr/>
        </p:nvCxnSpPr>
        <p:spPr bwMode="auto">
          <a:xfrm>
            <a:off x="3113355" y="1697167"/>
            <a:ext cx="0" cy="1560517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46" name="Straight Connector 37"/>
          <p:cNvCxnSpPr>
            <a:cxnSpLocks noChangeShapeType="1"/>
          </p:cNvCxnSpPr>
          <p:nvPr/>
        </p:nvCxnSpPr>
        <p:spPr bwMode="auto">
          <a:xfrm>
            <a:off x="2504234" y="1710722"/>
            <a:ext cx="0" cy="1552763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47" name="Straight Connector 37"/>
          <p:cNvCxnSpPr>
            <a:cxnSpLocks noChangeShapeType="1"/>
          </p:cNvCxnSpPr>
          <p:nvPr/>
        </p:nvCxnSpPr>
        <p:spPr bwMode="auto">
          <a:xfrm>
            <a:off x="2203958" y="1701033"/>
            <a:ext cx="0" cy="1560519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381547" y="1464463"/>
            <a:ext cx="1183056" cy="25391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685800" eaLnBrk="0" hangingPunct="0">
              <a:defRPr/>
            </a:pPr>
            <a:r>
              <a:rPr lang="en-US" sz="105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2012</a:t>
            </a: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1561747" y="1464464"/>
            <a:ext cx="1219526" cy="25391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685800" eaLnBrk="0" hangingPunct="0">
              <a:defRPr/>
            </a:pPr>
            <a:r>
              <a:rPr lang="en-US" sz="105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2013</a:t>
            </a:r>
          </a:p>
        </p:txBody>
      </p:sp>
      <p:cxnSp>
        <p:nvCxnSpPr>
          <p:cNvPr id="64" name="Straight Connector 100"/>
          <p:cNvCxnSpPr>
            <a:cxnSpLocks noChangeShapeType="1"/>
          </p:cNvCxnSpPr>
          <p:nvPr/>
        </p:nvCxnSpPr>
        <p:spPr bwMode="auto">
          <a:xfrm>
            <a:off x="2781272" y="1699099"/>
            <a:ext cx="0" cy="1562464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68" name="Straight Connector 100"/>
          <p:cNvCxnSpPr>
            <a:cxnSpLocks noChangeShapeType="1"/>
          </p:cNvCxnSpPr>
          <p:nvPr/>
        </p:nvCxnSpPr>
        <p:spPr bwMode="auto">
          <a:xfrm>
            <a:off x="1559976" y="1699089"/>
            <a:ext cx="0" cy="1562464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69" name="Straight Connector 37"/>
          <p:cNvCxnSpPr>
            <a:cxnSpLocks noChangeShapeType="1"/>
          </p:cNvCxnSpPr>
          <p:nvPr/>
        </p:nvCxnSpPr>
        <p:spPr bwMode="auto">
          <a:xfrm>
            <a:off x="1897871" y="1702968"/>
            <a:ext cx="0" cy="1560517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70" name="Straight Connector 37"/>
          <p:cNvCxnSpPr>
            <a:cxnSpLocks noChangeShapeType="1"/>
          </p:cNvCxnSpPr>
          <p:nvPr/>
        </p:nvCxnSpPr>
        <p:spPr bwMode="auto">
          <a:xfrm>
            <a:off x="1285124" y="1708779"/>
            <a:ext cx="0" cy="1552763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71" name="Straight Connector 37"/>
          <p:cNvCxnSpPr>
            <a:cxnSpLocks noChangeShapeType="1"/>
          </p:cNvCxnSpPr>
          <p:nvPr/>
        </p:nvCxnSpPr>
        <p:spPr bwMode="auto">
          <a:xfrm>
            <a:off x="984848" y="1699090"/>
            <a:ext cx="0" cy="1560519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72" name="Straight Connector 37"/>
          <p:cNvCxnSpPr>
            <a:cxnSpLocks noChangeShapeType="1"/>
          </p:cNvCxnSpPr>
          <p:nvPr/>
        </p:nvCxnSpPr>
        <p:spPr bwMode="auto">
          <a:xfrm>
            <a:off x="678760" y="1701025"/>
            <a:ext cx="0" cy="1560517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75" name="Straight Connector 100"/>
          <p:cNvCxnSpPr>
            <a:cxnSpLocks noChangeShapeType="1"/>
          </p:cNvCxnSpPr>
          <p:nvPr/>
        </p:nvCxnSpPr>
        <p:spPr bwMode="auto">
          <a:xfrm>
            <a:off x="378256" y="1697154"/>
            <a:ext cx="0" cy="1562464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7" name="Oval 124"/>
          <p:cNvSpPr>
            <a:spLocks noChangeArrowheads="1"/>
          </p:cNvSpPr>
          <p:nvPr/>
        </p:nvSpPr>
        <p:spPr bwMode="auto">
          <a:xfrm>
            <a:off x="2504235" y="1805999"/>
            <a:ext cx="277038" cy="198477"/>
          </a:xfrm>
          <a:prstGeom prst="ellipse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S15B</a:t>
            </a:r>
          </a:p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DBR</a:t>
            </a:r>
          </a:p>
        </p:txBody>
      </p:sp>
      <p:sp>
        <p:nvSpPr>
          <p:cNvPr id="79" name="Oval 124"/>
          <p:cNvSpPr>
            <a:spLocks noChangeArrowheads="1"/>
          </p:cNvSpPr>
          <p:nvPr/>
        </p:nvSpPr>
        <p:spPr bwMode="auto">
          <a:xfrm>
            <a:off x="3986762" y="2291013"/>
            <a:ext cx="307485" cy="258389"/>
          </a:xfrm>
          <a:prstGeom prst="ellipse">
            <a:avLst/>
          </a:prstGeom>
          <a:solidFill>
            <a:srgbClr val="0000CC"/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defTabSz="685800" eaLnBrk="0" hangingPunct="0"/>
            <a:r>
              <a:rPr lang="en-US" sz="600" b="1" dirty="0">
                <a:solidFill>
                  <a:prstClr val="white"/>
                </a:solidFill>
                <a:latin typeface="Intel Clear" panose="020B0604020203020204" pitchFamily="34" charset="0"/>
                <a:cs typeface="Calibri" panose="020F0502020204030204" pitchFamily="34" charset="0"/>
              </a:rPr>
              <a:t>TODAY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02506" y="2611877"/>
            <a:ext cx="2127112" cy="182612"/>
          </a:xfrm>
          <a:prstGeom prst="rect">
            <a:avLst/>
          </a:prstGeom>
          <a:solidFill>
            <a:srgbClr val="FFFF00"/>
          </a:solidFill>
          <a:ln w="19050">
            <a:solidFill>
              <a:srgbClr val="FF33CC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85800" eaLnBrk="0" hangingPunct="0">
              <a:defRPr/>
            </a:pPr>
            <a:r>
              <a:rPr lang="en-US" sz="788" b="1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      S25A 16GB</a:t>
            </a:r>
          </a:p>
        </p:txBody>
      </p:sp>
      <p:cxnSp>
        <p:nvCxnSpPr>
          <p:cNvPr id="81" name="Straight Connector 80"/>
          <p:cNvCxnSpPr/>
          <p:nvPr/>
        </p:nvCxnSpPr>
        <p:spPr bwMode="auto">
          <a:xfrm rot="5400000">
            <a:off x="6064017" y="2705750"/>
            <a:ext cx="171450" cy="0"/>
          </a:xfrm>
          <a:prstGeom prst="line">
            <a:avLst/>
          </a:prstGeom>
          <a:solidFill>
            <a:schemeClr val="accent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rot="5400000">
            <a:off x="6014693" y="2706386"/>
            <a:ext cx="171450" cy="0"/>
          </a:xfrm>
          <a:prstGeom prst="line">
            <a:avLst/>
          </a:prstGeom>
          <a:solidFill>
            <a:schemeClr val="accent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124"/>
          <p:cNvSpPr>
            <a:spLocks noChangeArrowheads="1"/>
          </p:cNvSpPr>
          <p:nvPr/>
        </p:nvSpPr>
        <p:spPr bwMode="auto">
          <a:xfrm>
            <a:off x="1234072" y="1811047"/>
            <a:ext cx="281789" cy="198477"/>
          </a:xfrm>
          <a:prstGeom prst="ellipse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S15A</a:t>
            </a:r>
          </a:p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DBR</a:t>
            </a:r>
          </a:p>
        </p:txBody>
      </p:sp>
      <p:sp>
        <p:nvSpPr>
          <p:cNvPr id="95" name="Oval 124"/>
          <p:cNvSpPr>
            <a:spLocks noChangeArrowheads="1"/>
          </p:cNvSpPr>
          <p:nvPr/>
        </p:nvSpPr>
        <p:spPr bwMode="auto">
          <a:xfrm>
            <a:off x="5233485" y="2624637"/>
            <a:ext cx="276246" cy="189395"/>
          </a:xfrm>
          <a:prstGeom prst="ellipse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S25A</a:t>
            </a:r>
          </a:p>
          <a:p>
            <a:pPr algn="ctr" defTabSz="685800" eaLnBrk="0" hangingPunct="0">
              <a:defRPr/>
            </a:pPr>
            <a:r>
              <a:rPr lang="en-US" sz="600" b="1" kern="0" dirty="0">
                <a:solidFill>
                  <a:prstClr val="black"/>
                </a:solidFill>
                <a:latin typeface="Intel Clear" panose="020B0604020203020204" pitchFamily="34" charset="0"/>
                <a:cs typeface="Arial" pitchFamily="34" charset="0"/>
              </a:rPr>
              <a:t>DBR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3971" y="2864216"/>
            <a:ext cx="606363" cy="205232"/>
          </a:xfrm>
          <a:prstGeom prst="roundRect">
            <a:avLst/>
          </a:prstGeom>
          <a:solidFill>
            <a:srgbClr val="99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b="1" dirty="0">
                <a:solidFill>
                  <a:prstClr val="white"/>
                </a:solidFill>
              </a:rPr>
              <a:t>Start Pathfinding</a:t>
            </a:r>
          </a:p>
        </p:txBody>
      </p:sp>
      <p:cxnSp>
        <p:nvCxnSpPr>
          <p:cNvPr id="96" name="Straight Connector 30"/>
          <p:cNvCxnSpPr>
            <a:cxnSpLocks noChangeShapeType="1"/>
          </p:cNvCxnSpPr>
          <p:nvPr/>
        </p:nvCxnSpPr>
        <p:spPr bwMode="auto">
          <a:xfrm>
            <a:off x="381547" y="3257671"/>
            <a:ext cx="1183056" cy="1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7" name="Straight Connector 30"/>
          <p:cNvCxnSpPr>
            <a:cxnSpLocks noChangeShapeType="1"/>
          </p:cNvCxnSpPr>
          <p:nvPr/>
        </p:nvCxnSpPr>
        <p:spPr bwMode="auto">
          <a:xfrm>
            <a:off x="1559976" y="3258954"/>
            <a:ext cx="1221297" cy="1"/>
          </a:xfrm>
          <a:prstGeom prst="line">
            <a:avLst/>
          </a:prstGeom>
          <a:noFill/>
          <a:ln w="2857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457200" y="3782291"/>
            <a:ext cx="839128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Neo Sans Intel"/>
              </a:rPr>
              <a:t>Milestones for 30s development (Need to discuss):</a:t>
            </a:r>
          </a:p>
          <a:p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Neo Sans Int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Neo Sans Intel"/>
              </a:rPr>
              <a:t>Paper Specs (Rev -1 DTS, MTS,??)  -  Q2 ’15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Neo Sans Intel"/>
              </a:rPr>
              <a:t>Preliminary silicon based on S35X (Rev0) – Q4’15   (When is S35X expected to TO?)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Neo Sans Intel"/>
              </a:rPr>
              <a:t>Updated Silicon based specs (Rev1) – Q2’16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Neo Sans Intel"/>
              </a:rPr>
              <a:t>Final specs for S37A Silicon (Rev2) – Q4’16</a:t>
            </a:r>
          </a:p>
          <a:p>
            <a:endParaRPr lang="en-US" sz="1600" dirty="0" smtClean="0">
              <a:solidFill>
                <a:schemeClr val="tx2"/>
              </a:solidFill>
              <a:latin typeface="Calibri" panose="020F0502020204030204" pitchFamily="34" charset="0"/>
              <a:cs typeface="Neo Sans Intel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Neo Sans Intel"/>
              </a:rPr>
              <a:t>Co-ordination among different functions (What should we do different on 30 series compared to 10s and 20s )</a:t>
            </a:r>
          </a:p>
          <a:p>
            <a:endParaRPr lang="en-US" sz="1000" dirty="0">
              <a:solidFill>
                <a:schemeClr val="tx2"/>
              </a:solidFill>
              <a:latin typeface="Neo Sans Intel"/>
              <a:cs typeface="Neo Sans Intel"/>
            </a:endParaRPr>
          </a:p>
          <a:p>
            <a:endParaRPr lang="en-US" sz="1000" dirty="0" smtClean="0">
              <a:solidFill>
                <a:schemeClr val="tx2"/>
              </a:solidFill>
              <a:latin typeface="Calibri" panose="020F0502020204030204" pitchFamily="34" charset="0"/>
              <a:cs typeface="Neo Sans Inte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4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77" grpId="0" animBg="1"/>
      <p:bldP spid="80" grpId="0" animBg="1"/>
      <p:bldP spid="93" grpId="0" animBg="1"/>
      <p:bldP spid="95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51380"/>
            <a:ext cx="7886700" cy="60055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Summary of S3X Platform Asks so far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F792-E766-445F-87C4-7A3EA5EABB42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576" y="1117600"/>
            <a:ext cx="8369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&gt;30% active energy reduction (</a:t>
            </a:r>
            <a:r>
              <a:rPr lang="en-US" sz="2000" dirty="0" err="1" smtClean="0"/>
              <a:t>pj</a:t>
            </a:r>
            <a:r>
              <a:rPr lang="en-US" sz="2000" dirty="0" smtClean="0"/>
              <a:t>/bit) compared to S26 to enable higher </a:t>
            </a:r>
            <a:r>
              <a:rPr lang="en-US" sz="2000" dirty="0" err="1" smtClean="0"/>
              <a:t>bw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Read BW   2133-2400 MB/s ( S26 Read BW is 1600 MB/s)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Write BW 1100 MB/s ( S26 Write BW is 800 MB/s)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Read </a:t>
            </a:r>
            <a:r>
              <a:rPr lang="en-US" sz="2000" dirty="0"/>
              <a:t>Latency = 80ns ( S26 Read Latency spec is 95ns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Write BW for S36 &gt;= Write BW for </a:t>
            </a:r>
            <a:r>
              <a:rPr lang="en-US" sz="2000" dirty="0" smtClean="0"/>
              <a:t>S26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1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3"/>
            <a:ext cx="8229600" cy="535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Level Specs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E628-DAAD-4047-890A-C6FA8D2983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05029"/>
              </p:ext>
            </p:extLst>
          </p:nvPr>
        </p:nvGraphicFramePr>
        <p:xfrm>
          <a:off x="275772" y="1385252"/>
          <a:ext cx="8606970" cy="4797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736"/>
                <a:gridCol w="1721394"/>
                <a:gridCol w="1722710"/>
                <a:gridCol w="1720736"/>
                <a:gridCol w="1721394"/>
              </a:tblGrid>
              <a:tr h="375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S1x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S2x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S3x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S4x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  <a:tr h="362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Capacity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16GB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32GB/16GB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64GB/32GB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128GB/64GB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  <a:tr h="362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Rd/Wr pj/bit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71/157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52/118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36/79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26/55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  <a:tr h="370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Rd/Wr latency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95ns/475ns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&lt;95ns/475ns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&lt;80ns/475ns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&lt;80ns/475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  <a:tr h="9576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 Rd/Wr BW per SXP (GB/s)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1.6/0.55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1.866/0.8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2.4/1.1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Reset write or split write in 2 for lower latency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3.2/1.6 </a:t>
                      </a:r>
                      <a:r>
                        <a:rPr lang="en-US" sz="1400" dirty="0">
                          <a:effectLst/>
                        </a:rPr>
                        <a:t>(1.1 for chop)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  <a:tr h="3236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Partitions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16/32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 to </a:t>
                      </a:r>
                      <a:r>
                        <a:rPr lang="en-US" sz="1400" dirty="0" smtClean="0">
                          <a:effectLst/>
                        </a:rPr>
                        <a:t>64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  <a:tr h="362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5E-5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5E-5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2E-4?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4-8E-4?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  <a:tr h="9576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 Interface Speed controller/SXP (MT/s)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1866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  <a:tr h="362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Write Endurance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1e7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1e7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&lt;=1e7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&lt;=1e7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  <a:tr h="362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&gt;=500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01" marR="90601" marT="45301" marB="45301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71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597"/>
            <a:ext cx="8229600" cy="31931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Architecture Roadmap Options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>
          <a:xfrm>
            <a:off x="457200" y="6206027"/>
            <a:ext cx="2133600" cy="365125"/>
          </a:xfrm>
        </p:spPr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>
          <a:xfrm>
            <a:off x="6553200" y="6186434"/>
            <a:ext cx="2133600" cy="365125"/>
          </a:xfrm>
        </p:spPr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10038"/>
              </p:ext>
            </p:extLst>
          </p:nvPr>
        </p:nvGraphicFramePr>
        <p:xfrm>
          <a:off x="2400297" y="1007704"/>
          <a:ext cx="543444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094"/>
                <a:gridCol w="1139606"/>
                <a:gridCol w="1178369"/>
                <a:gridCol w="1209379"/>
              </a:tblGrid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40s</a:t>
                      </a:r>
                      <a:endParaRPr lang="en-US" sz="10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4Kx8K</a:t>
                      </a:r>
                      <a:endParaRPr lang="en-US" sz="12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partitions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</a:t>
                      </a:r>
                      <a:endParaRPr lang="en-US" sz="12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slices/partition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Write</a:t>
                      </a:r>
                      <a:r>
                        <a:rPr lang="en-US" sz="1200" baseline="0" dirty="0" smtClean="0"/>
                        <a:t> BW (MB/s)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1600 </a:t>
                      </a:r>
                      <a:endParaRPr lang="en-US" sz="12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Chop Write BW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645186"/>
              </p:ext>
            </p:extLst>
          </p:nvPr>
        </p:nvGraphicFramePr>
        <p:xfrm>
          <a:off x="2400298" y="2624983"/>
          <a:ext cx="543444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097"/>
                <a:gridCol w="1139605"/>
                <a:gridCol w="1178369"/>
                <a:gridCol w="1209377"/>
              </a:tblGrid>
              <a:tr h="143155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4Kx8K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8Kx8K</a:t>
                      </a:r>
                      <a:endParaRPr lang="en-US" sz="12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partitions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slices/partition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Write</a:t>
                      </a:r>
                      <a:r>
                        <a:rPr lang="en-US" sz="1200" baseline="0" dirty="0" smtClean="0"/>
                        <a:t> BW (MB/s)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 </a:t>
                      </a:r>
                      <a:endParaRPr lang="en-US" sz="12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Chop Write BW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54113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148338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 2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95590"/>
              </p:ext>
            </p:extLst>
          </p:nvPr>
        </p:nvGraphicFramePr>
        <p:xfrm>
          <a:off x="2400299" y="4215023"/>
          <a:ext cx="5434447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096"/>
                <a:gridCol w="1139606"/>
                <a:gridCol w="1178368"/>
                <a:gridCol w="1209377"/>
              </a:tblGrid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4Kx8K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4Kx8K</a:t>
                      </a:r>
                      <a:endParaRPr lang="en-US" sz="12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partitions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</a:t>
                      </a:r>
                      <a:endParaRPr lang="en-US" sz="12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slices/partition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Write</a:t>
                      </a:r>
                      <a:r>
                        <a:rPr lang="en-US" sz="1200" baseline="0" dirty="0" smtClean="0"/>
                        <a:t> BW (MB/s)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1600</a:t>
                      </a:r>
                      <a:endParaRPr lang="en-US" sz="12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Chop Write BW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4565214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90865"/>
            <a:ext cx="7886700" cy="600551"/>
          </a:xfrm>
        </p:spPr>
        <p:txBody>
          <a:bodyPr/>
          <a:lstStyle/>
          <a:p>
            <a:pPr algn="ctr"/>
            <a:r>
              <a:rPr lang="en-US" dirty="0" smtClean="0"/>
              <a:t>Summary of S3X Ask So far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21470"/>
              </p:ext>
            </p:extLst>
          </p:nvPr>
        </p:nvGraphicFramePr>
        <p:xfrm>
          <a:off x="1357087" y="2086962"/>
          <a:ext cx="6575491" cy="244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468"/>
                <a:gridCol w="3691023"/>
              </a:tblGrid>
              <a:tr h="25705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Platforms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Server</a:t>
                      </a:r>
                      <a:r>
                        <a:rPr lang="en-US" sz="1000" baseline="0" dirty="0" smtClean="0"/>
                        <a:t> CR2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4329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 Lower energy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&gt;30%</a:t>
                      </a:r>
                      <a:r>
                        <a:rPr lang="en-US" sz="1000" baseline="0" dirty="0" smtClean="0"/>
                        <a:t> power improvement for higher BW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5282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 Read BW</a:t>
                      </a:r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2133-2400MT/s</a:t>
                      </a:r>
                    </a:p>
                  </a:txBody>
                  <a:tcPr marL="68580" marR="68580" marT="34290" marB="34290"/>
                </a:tc>
              </a:tr>
              <a:tr h="448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Latency (read latency total path for code word)</a:t>
                      </a:r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Read Latency &lt; 95ns (TBD)</a:t>
                      </a:r>
                    </a:p>
                    <a:p>
                      <a:r>
                        <a:rPr lang="en-US" sz="1000" dirty="0" smtClean="0"/>
                        <a:t>Server ask =80ns 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78174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4. Write BW for chop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BW/GB ISO gen-gen </a:t>
                      </a:r>
                    </a:p>
                    <a:p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S25 &amp; S37 would be used for low density segment &amp; can’t fall below S15 baseline </a:t>
                      </a:r>
                    </a:p>
                    <a:p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S36=1100MB/s with 32GB density 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F792-E766-445F-87C4-7A3EA5EABB42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22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58" y="1941074"/>
            <a:ext cx="4384784" cy="2517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7" y="1131094"/>
            <a:ext cx="8235315" cy="600522"/>
          </a:xfrm>
        </p:spPr>
        <p:txBody>
          <a:bodyPr/>
          <a:lstStyle/>
          <a:p>
            <a:pPr algn="ctr"/>
            <a:r>
              <a:rPr lang="en-US" dirty="0" smtClean="0"/>
              <a:t>Server – Power vs BW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D2D29-C990-4E0E-A2E8-54D37681A6EC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615" y="4641394"/>
            <a:ext cx="6242923" cy="27699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1200" dirty="0">
                <a:solidFill>
                  <a:srgbClr val="1F497D"/>
                </a:solidFill>
                <a:cs typeface="Neo Sans Intel"/>
              </a:rPr>
              <a:t>Server BW is  power limited. Lower power to enable higher SXP BW in 12 &amp; 15W DIMMS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683336"/>
              </p:ext>
            </p:extLst>
          </p:nvPr>
        </p:nvGraphicFramePr>
        <p:xfrm>
          <a:off x="5092755" y="2042370"/>
          <a:ext cx="3651196" cy="221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/>
          <p:cNvSpPr/>
          <p:nvPr/>
        </p:nvSpPr>
        <p:spPr>
          <a:xfrm>
            <a:off x="5857327" y="2363362"/>
            <a:ext cx="338552" cy="59759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13538" y="3235765"/>
            <a:ext cx="370625" cy="21584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>
            <a:endCxn id="10" idx="7"/>
          </p:cNvCxnSpPr>
          <p:nvPr/>
        </p:nvCxnSpPr>
        <p:spPr>
          <a:xfrm flipH="1">
            <a:off x="6146299" y="2230140"/>
            <a:ext cx="2212835" cy="2207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7598851" y="2230140"/>
            <a:ext cx="760283" cy="100562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98850" y="1747407"/>
            <a:ext cx="1520567" cy="323165"/>
          </a:xfrm>
          <a:prstGeom prst="rect">
            <a:avLst/>
          </a:prstGeom>
          <a:noFill/>
          <a:ln>
            <a:solidFill>
              <a:srgbClr val="0071C5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srgbClr val="1F497D"/>
                </a:solidFill>
                <a:latin typeface="Neo Sans Intel"/>
                <a:cs typeface="Neo Sans Intel"/>
              </a:rPr>
              <a:t>Increase BW @ ~same power envelope</a:t>
            </a:r>
          </a:p>
        </p:txBody>
      </p:sp>
    </p:spTree>
    <p:extLst>
      <p:ext uri="{BB962C8B-B14F-4D97-AF65-F5344CB8AC3E}">
        <p14:creationId xmlns:p14="http://schemas.microsoft.com/office/powerpoint/2010/main" val="9955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8" y="904254"/>
            <a:ext cx="8579117" cy="43419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US" b="1" dirty="0" smtClean="0"/>
              <a:t>Platform performance vs. Memory Bandwidth On Server</a:t>
            </a:r>
            <a:endParaRPr lang="en-US" b="1" dirty="0"/>
          </a:p>
        </p:txBody>
      </p:sp>
      <p:sp>
        <p:nvSpPr>
          <p:cNvPr id="46" name="Content Placeholder 7"/>
          <p:cNvSpPr>
            <a:spLocks noGrp="1"/>
          </p:cNvSpPr>
          <p:nvPr>
            <p:ph sz="half" idx="1"/>
          </p:nvPr>
        </p:nvSpPr>
        <p:spPr>
          <a:xfrm>
            <a:off x="4728578" y="3728576"/>
            <a:ext cx="4206236" cy="166487"/>
          </a:xfrm>
        </p:spPr>
        <p:txBody>
          <a:bodyPr>
            <a:noAutofit/>
          </a:bodyPr>
          <a:lstStyle/>
          <a:p>
            <a:pPr algn="ctr"/>
            <a:r>
              <a:rPr lang="en-US" sz="1050" dirty="0"/>
              <a:t>Memory BW Scaling wall beyond CNX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57793" y="3768731"/>
            <a:ext cx="4278664" cy="240931"/>
          </a:xfrm>
        </p:spPr>
        <p:txBody>
          <a:bodyPr>
            <a:normAutofit fontScale="85000" lnSpcReduction="20000"/>
          </a:bodyPr>
          <a:lstStyle/>
          <a:p>
            <a:r>
              <a:rPr lang="en-US" sz="1500" dirty="0"/>
              <a:t>Platform Performance = f (Memory Bandwidth)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80496" y="5876959"/>
            <a:ext cx="2133600" cy="138158"/>
          </a:xfrm>
          <a:prstGeom prst="rect">
            <a:avLst/>
          </a:prstGeom>
        </p:spPr>
        <p:txBody>
          <a:bodyPr/>
          <a:lstStyle/>
          <a:p>
            <a:fld id="{8DBF479F-99A5-4434-B13E-F0D4C21CF34F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srgbClr val="1F497D"/>
                </a:solidFill>
              </a:rPr>
              <a:pPr/>
              <a:t>24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255" y="5399929"/>
            <a:ext cx="8375332" cy="30008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1F497D"/>
                </a:solidFill>
                <a:latin typeface="Neo Sans Intel"/>
                <a:cs typeface="Neo Sans Intel"/>
              </a:rPr>
              <a:t>Today’s best answer: DRAM(1LM) BW increase 30-50% per CPU gen &amp; 2LM needs to keep up with 1LM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34501" y="1270543"/>
            <a:ext cx="4280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srgbClr val="1F497D"/>
                </a:solidFill>
                <a:latin typeface="Neo Sans Intel"/>
                <a:cs typeface="Neo Sans Intel"/>
              </a:rPr>
              <a:t>Memory Bandwidth on Server Platforms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7768" y="1287466"/>
            <a:ext cx="8588523" cy="2435124"/>
            <a:chOff x="304152" y="573621"/>
            <a:chExt cx="11552632" cy="505759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52" y="1121072"/>
              <a:ext cx="5941897" cy="4510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31438" y="1153190"/>
              <a:ext cx="2604328" cy="5753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200" dirty="0">
                  <a:solidFill>
                    <a:srgbClr val="1F497D"/>
                  </a:solidFill>
                  <a:latin typeface="Neo Sans Intel"/>
                  <a:cs typeface="Neo Sans Intel"/>
                </a:rPr>
                <a:t>Memory BW GB/s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10407" y="1540245"/>
              <a:ext cx="2564208" cy="5753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200" dirty="0">
                  <a:solidFill>
                    <a:srgbClr val="1F497D"/>
                  </a:solidFill>
                  <a:latin typeface="Neo Sans Intel"/>
                  <a:cs typeface="Neo Sans Intel"/>
                </a:rPr>
                <a:t>Platform Performance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347494" y="1257467"/>
              <a:ext cx="168441" cy="1641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556" y="1549301"/>
              <a:ext cx="121920" cy="182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7"/>
            <p:cNvSpPr txBox="1"/>
            <p:nvPr/>
          </p:nvSpPr>
          <p:spPr>
            <a:xfrm>
              <a:off x="2716575" y="3285813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SNB</a:t>
              </a:r>
            </a:p>
          </p:txBody>
        </p:sp>
        <p:sp>
          <p:nvSpPr>
            <p:cNvPr id="34" name="TextBox 7"/>
            <p:cNvSpPr txBox="1"/>
            <p:nvPr/>
          </p:nvSpPr>
          <p:spPr>
            <a:xfrm>
              <a:off x="3039933" y="3106274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IVB</a:t>
              </a:r>
            </a:p>
          </p:txBody>
        </p:sp>
        <p:sp>
          <p:nvSpPr>
            <p:cNvPr id="35" name="TextBox 7"/>
            <p:cNvSpPr txBox="1"/>
            <p:nvPr/>
          </p:nvSpPr>
          <p:spPr>
            <a:xfrm>
              <a:off x="3326169" y="3049751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HSX</a:t>
              </a:r>
            </a:p>
          </p:txBody>
        </p:sp>
        <p:sp>
          <p:nvSpPr>
            <p:cNvPr id="37" name="TextBox 7"/>
            <p:cNvSpPr txBox="1"/>
            <p:nvPr/>
          </p:nvSpPr>
          <p:spPr>
            <a:xfrm>
              <a:off x="3657549" y="2897794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BDX</a:t>
              </a:r>
            </a:p>
          </p:txBody>
        </p:sp>
        <p:sp>
          <p:nvSpPr>
            <p:cNvPr id="38" name="TextBox 7"/>
            <p:cNvSpPr txBox="1"/>
            <p:nvPr/>
          </p:nvSpPr>
          <p:spPr>
            <a:xfrm>
              <a:off x="3983892" y="2707881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SKX</a:t>
              </a:r>
            </a:p>
          </p:txBody>
        </p:sp>
        <p:sp>
          <p:nvSpPr>
            <p:cNvPr id="39" name="TextBox 7"/>
            <p:cNvSpPr txBox="1"/>
            <p:nvPr/>
          </p:nvSpPr>
          <p:spPr>
            <a:xfrm>
              <a:off x="4288689" y="2593558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CNX</a:t>
              </a:r>
            </a:p>
          </p:txBody>
        </p:sp>
        <p:sp>
          <p:nvSpPr>
            <p:cNvPr id="40" name="TextBox 7"/>
            <p:cNvSpPr txBox="1"/>
            <p:nvPr/>
          </p:nvSpPr>
          <p:spPr>
            <a:xfrm>
              <a:off x="4593487" y="2328022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ICX</a:t>
              </a:r>
            </a:p>
          </p:txBody>
        </p:sp>
        <p:sp>
          <p:nvSpPr>
            <p:cNvPr id="41" name="TextBox 7"/>
            <p:cNvSpPr txBox="1"/>
            <p:nvPr/>
          </p:nvSpPr>
          <p:spPr>
            <a:xfrm>
              <a:off x="4898285" y="2099705"/>
              <a:ext cx="828704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ICX-TIC</a:t>
              </a:r>
            </a:p>
          </p:txBody>
        </p:sp>
        <p:sp>
          <p:nvSpPr>
            <p:cNvPr id="42" name="TextBox 7"/>
            <p:cNvSpPr txBox="1"/>
            <p:nvPr/>
          </p:nvSpPr>
          <p:spPr>
            <a:xfrm>
              <a:off x="1768601" y="3793291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NHM</a:t>
              </a:r>
            </a:p>
          </p:txBody>
        </p:sp>
        <p:sp>
          <p:nvSpPr>
            <p:cNvPr id="43" name="TextBox 7"/>
            <p:cNvSpPr txBox="1"/>
            <p:nvPr/>
          </p:nvSpPr>
          <p:spPr>
            <a:xfrm>
              <a:off x="2082916" y="3547878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WSM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6399" y="573621"/>
              <a:ext cx="5707105" cy="70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600" dirty="0">
                  <a:solidFill>
                    <a:srgbClr val="1F497D"/>
                  </a:solidFill>
                  <a:latin typeface="Neo Sans Intel"/>
                  <a:cs typeface="Neo Sans Intel"/>
                </a:rPr>
                <a:t>Memory Bandwidth vs. Platform Performance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57549" y="4836153"/>
              <a:ext cx="1739496" cy="70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00" i="1" dirty="0">
                  <a:solidFill>
                    <a:srgbClr val="1F497D"/>
                  </a:solidFill>
                  <a:latin typeface="Neo Sans Intel"/>
                  <a:cs typeface="Neo Sans Intel"/>
                </a:rPr>
                <a:t>Source: Server </a:t>
              </a:r>
              <a:r>
                <a:rPr lang="en-US" sz="800" i="1" dirty="0" err="1">
                  <a:solidFill>
                    <a:srgbClr val="1F497D"/>
                  </a:solidFill>
                  <a:latin typeface="Neo Sans Intel"/>
                  <a:cs typeface="Neo Sans Intel"/>
                </a:rPr>
                <a:t>Perf</a:t>
              </a:r>
              <a:r>
                <a:rPr lang="en-US" sz="800" i="1" dirty="0">
                  <a:solidFill>
                    <a:srgbClr val="1F497D"/>
                  </a:solidFill>
                  <a:latin typeface="Neo Sans Intel"/>
                  <a:cs typeface="Neo Sans Intel"/>
                </a:rPr>
                <a:t> Team</a:t>
              </a:r>
            </a:p>
          </p:txBody>
        </p:sp>
        <p:graphicFrame>
          <p:nvGraphicFramePr>
            <p:cNvPr id="45" name="Chart 4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0020775"/>
                </p:ext>
              </p:extLst>
            </p:nvPr>
          </p:nvGraphicFramePr>
          <p:xfrm>
            <a:off x="6372251" y="1076032"/>
            <a:ext cx="5484533" cy="45345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7" name="TextBox 7"/>
            <p:cNvSpPr txBox="1"/>
            <p:nvPr/>
          </p:nvSpPr>
          <p:spPr>
            <a:xfrm>
              <a:off x="7517596" y="4327005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NHM</a:t>
              </a:r>
            </a:p>
          </p:txBody>
        </p:sp>
        <p:sp>
          <p:nvSpPr>
            <p:cNvPr id="48" name="TextBox 7"/>
            <p:cNvSpPr txBox="1"/>
            <p:nvPr/>
          </p:nvSpPr>
          <p:spPr>
            <a:xfrm>
              <a:off x="9458681" y="3675801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BDX</a:t>
              </a:r>
            </a:p>
          </p:txBody>
        </p:sp>
        <p:sp>
          <p:nvSpPr>
            <p:cNvPr id="49" name="TextBox 7"/>
            <p:cNvSpPr txBox="1"/>
            <p:nvPr/>
          </p:nvSpPr>
          <p:spPr>
            <a:xfrm>
              <a:off x="8431988" y="3819087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IVB</a:t>
              </a:r>
            </a:p>
          </p:txBody>
        </p:sp>
        <p:sp>
          <p:nvSpPr>
            <p:cNvPr id="50" name="TextBox 7"/>
            <p:cNvSpPr txBox="1"/>
            <p:nvPr/>
          </p:nvSpPr>
          <p:spPr>
            <a:xfrm>
              <a:off x="9522840" y="2625678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CNX</a:t>
              </a:r>
            </a:p>
          </p:txBody>
        </p:sp>
        <p:sp>
          <p:nvSpPr>
            <p:cNvPr id="51" name="TextBox 7"/>
            <p:cNvSpPr txBox="1"/>
            <p:nvPr/>
          </p:nvSpPr>
          <p:spPr>
            <a:xfrm>
              <a:off x="10312973" y="2430467"/>
              <a:ext cx="609596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1F497D"/>
                  </a:solidFill>
                  <a:latin typeface="Neo Sans Intel"/>
                  <a:cs typeface="Neo Sans Intel"/>
                </a:rPr>
                <a:t>ICX</a:t>
              </a:r>
            </a:p>
          </p:txBody>
        </p:sp>
        <p:sp>
          <p:nvSpPr>
            <p:cNvPr id="52" name="TextBox 7"/>
            <p:cNvSpPr txBox="1"/>
            <p:nvPr/>
          </p:nvSpPr>
          <p:spPr>
            <a:xfrm>
              <a:off x="10617770" y="1941577"/>
              <a:ext cx="911733" cy="115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C00000"/>
                  </a:solidFill>
                  <a:latin typeface="Neo Sans Intel"/>
                  <a:cs typeface="Neo Sans Intel"/>
                </a:rPr>
                <a:t>ICX</a:t>
              </a:r>
            </a:p>
            <a:p>
              <a:pPr defTabSz="685800"/>
              <a:r>
                <a:rPr lang="en-US" sz="1000" dirty="0">
                  <a:solidFill>
                    <a:srgbClr val="C00000"/>
                  </a:solidFill>
                  <a:latin typeface="Neo Sans Intel"/>
                  <a:cs typeface="Neo Sans Intel"/>
                </a:rPr>
                <a:t>Desirable</a:t>
              </a:r>
            </a:p>
          </p:txBody>
        </p:sp>
        <p:sp>
          <p:nvSpPr>
            <p:cNvPr id="53" name="TextBox 7"/>
            <p:cNvSpPr txBox="1"/>
            <p:nvPr/>
          </p:nvSpPr>
          <p:spPr>
            <a:xfrm>
              <a:off x="10922567" y="1200510"/>
              <a:ext cx="911733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en-US" sz="1000" dirty="0">
                  <a:solidFill>
                    <a:srgbClr val="C00000"/>
                  </a:solidFill>
                  <a:latin typeface="Neo Sans Intel"/>
                  <a:cs typeface="Neo Sans Intel"/>
                </a:rPr>
                <a:t>ICX-TIC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943673" y="2698828"/>
              <a:ext cx="3585831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943673" y="2271554"/>
              <a:ext cx="1243584" cy="51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dirty="0">
                  <a:solidFill>
                    <a:srgbClr val="FF0000"/>
                  </a:solidFill>
                  <a:latin typeface="Neo Sans Intel"/>
                  <a:cs typeface="Neo Sans Intel"/>
                </a:rPr>
                <a:t>DDR4 EOL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950071" y="4759473"/>
              <a:ext cx="1739496" cy="70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00" i="1" dirty="0">
                  <a:solidFill>
                    <a:srgbClr val="1F497D"/>
                  </a:solidFill>
                  <a:latin typeface="Neo Sans Intel"/>
                  <a:cs typeface="Neo Sans Intel"/>
                </a:rPr>
                <a:t>Source: Server </a:t>
              </a:r>
              <a:r>
                <a:rPr lang="en-US" sz="800" i="1" dirty="0" err="1">
                  <a:solidFill>
                    <a:srgbClr val="1F497D"/>
                  </a:solidFill>
                  <a:latin typeface="Neo Sans Intel"/>
                  <a:cs typeface="Neo Sans Intel"/>
                </a:rPr>
                <a:t>Perf</a:t>
              </a:r>
              <a:r>
                <a:rPr lang="en-US" sz="800" i="1" dirty="0">
                  <a:solidFill>
                    <a:srgbClr val="1F497D"/>
                  </a:solidFill>
                  <a:latin typeface="Neo Sans Intel"/>
                  <a:cs typeface="Neo Sans Intel"/>
                </a:rPr>
                <a:t> Team</a:t>
              </a:r>
            </a:p>
          </p:txBody>
        </p:sp>
      </p:grpSp>
      <p:graphicFrame>
        <p:nvGraphicFramePr>
          <p:cNvPr id="62" name="Chart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10564"/>
              </p:ext>
            </p:extLst>
          </p:nvPr>
        </p:nvGraphicFramePr>
        <p:xfrm>
          <a:off x="1853805" y="3895063"/>
          <a:ext cx="2874773" cy="149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90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62" y="85725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Read Latency break down on Server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28650" y="4560094"/>
            <a:ext cx="7886700" cy="1064419"/>
          </a:xfrm>
        </p:spPr>
        <p:txBody>
          <a:bodyPr>
            <a:normAutofit fontScale="62500" lnSpcReduction="20000"/>
          </a:bodyPr>
          <a:lstStyle/>
          <a:p>
            <a:r>
              <a:rPr lang="en-US" sz="1800" dirty="0"/>
              <a:t>Need to reduce read latency on CPU, controller &amp; SXP to reduce overall latency by &gt;89ns</a:t>
            </a:r>
          </a:p>
          <a:p>
            <a:pPr defTabSz="62078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790015"/>
              </a:buClr>
              <a:buSzPct val="100000"/>
              <a:defRPr/>
            </a:pPr>
            <a:r>
              <a:rPr lang="en-US" sz="1800" dirty="0"/>
              <a:t>SXP Read Latency on S15: </a:t>
            </a:r>
            <a:r>
              <a:rPr lang="en-US" sz="1800" kern="0" dirty="0">
                <a:solidFill>
                  <a:srgbClr val="000000"/>
                </a:solidFill>
              </a:rPr>
              <a:t>101.25ns  or 82.5ns + 15tck  (</a:t>
            </a:r>
            <a:r>
              <a:rPr lang="en-US" sz="1800" kern="0" dirty="0" err="1">
                <a:solidFill>
                  <a:srgbClr val="000000"/>
                </a:solidFill>
              </a:rPr>
              <a:t>tck</a:t>
            </a:r>
            <a:r>
              <a:rPr lang="en-US" sz="1800" kern="0" dirty="0">
                <a:solidFill>
                  <a:srgbClr val="000000"/>
                </a:solidFill>
              </a:rPr>
              <a:t>=1.25ns)</a:t>
            </a:r>
          </a:p>
          <a:p>
            <a:pPr lvl="1" defTabSz="62078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790015"/>
              </a:buClr>
              <a:buSzPct val="100000"/>
              <a:defRPr/>
            </a:pPr>
            <a:r>
              <a:rPr lang="en-US" sz="1650" kern="0" dirty="0">
                <a:solidFill>
                  <a:srgbClr val="000000"/>
                </a:solidFill>
              </a:rPr>
              <a:t>Projected read latency on S2X = 95ns  </a:t>
            </a:r>
          </a:p>
          <a:p>
            <a:pPr defTabSz="62078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790015"/>
              </a:buClr>
              <a:buSzPct val="100000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Scaling &amp; higher </a:t>
            </a:r>
            <a:r>
              <a:rPr lang="en-US" sz="1800" kern="0" dirty="0" err="1">
                <a:solidFill>
                  <a:srgbClr val="000000"/>
                </a:solidFill>
              </a:rPr>
              <a:t>clk</a:t>
            </a:r>
            <a:r>
              <a:rPr lang="en-US" sz="1800" kern="0" dirty="0">
                <a:solidFill>
                  <a:srgbClr val="000000"/>
                </a:solidFill>
              </a:rPr>
              <a:t> will buy us some improved latency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3338-3661-4CEE-8EBB-5B8252BD4CED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25</a:t>
            </a:fld>
            <a:endParaRPr lang="en-US">
              <a:solidFill>
                <a:srgbClr val="1F497D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742475"/>
              </p:ext>
            </p:extLst>
          </p:nvPr>
        </p:nvGraphicFramePr>
        <p:xfrm>
          <a:off x="477790" y="2613422"/>
          <a:ext cx="7008860" cy="224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617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Server:</a:t>
            </a:r>
          </a:p>
          <a:p>
            <a:pPr marL="482594" lvl="1" indent="-257175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2LM latency &lt;= 1LM latency</a:t>
            </a:r>
          </a:p>
          <a:p>
            <a:pPr marL="482594" lvl="1" indent="-257175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1LM latency (DRAM): 100-200ns</a:t>
            </a:r>
          </a:p>
          <a:p>
            <a:pPr marL="482594" lvl="1" indent="-257175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Today the best case FM access latency: 289ns</a:t>
            </a:r>
          </a:p>
        </p:txBody>
      </p:sp>
    </p:spTree>
    <p:extLst>
      <p:ext uri="{BB962C8B-B14F-4D97-AF65-F5344CB8AC3E}">
        <p14:creationId xmlns:p14="http://schemas.microsoft.com/office/powerpoint/2010/main" val="9357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2981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Write BW issue on SXP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229968"/>
            <a:ext cx="5404247" cy="1375401"/>
          </a:xfrm>
        </p:spPr>
        <p:txBody>
          <a:bodyPr>
            <a:no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SXP Architecture on chopped product is broken for memory usage 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Chopping at Partition causes write BW reduction for same configuration on two SXP generations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Full Write: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Memory density requirement is not increasing as the same rate as the SXP cadence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next gen shows write BW reduction at platform level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Need to explore platforms option for fast write (two stage write) </a:t>
            </a:r>
          </a:p>
          <a:p>
            <a:pPr marL="257175" indent="-257175"/>
            <a:endParaRPr lang="en-US" sz="900" dirty="0"/>
          </a:p>
          <a:p>
            <a:pPr marL="257175" indent="-257175"/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1500" dirty="0"/>
          </a:p>
          <a:p>
            <a:endParaRPr lang="en-US" sz="9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16019"/>
              </p:ext>
            </p:extLst>
          </p:nvPr>
        </p:nvGraphicFramePr>
        <p:xfrm>
          <a:off x="457200" y="3352665"/>
          <a:ext cx="800814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795"/>
                <a:gridCol w="1229201"/>
                <a:gridCol w="1394983"/>
                <a:gridCol w="1372295"/>
                <a:gridCol w="1444277"/>
                <a:gridCol w="1245594"/>
              </a:tblGrid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S37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S36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Density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16GB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32GB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16GB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64GB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32GB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Read BW (MB/s)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2133-2400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2133-2400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Write BW (MB/s)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</a:p>
                    <a:p>
                      <a:r>
                        <a:rPr lang="en-US" sz="1200" dirty="0" smtClean="0"/>
                        <a:t>(partition limited)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 </a:t>
                      </a:r>
                    </a:p>
                    <a:p>
                      <a:r>
                        <a:rPr lang="en-US" sz="1200" dirty="0" smtClean="0"/>
                        <a:t>(power limited)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</a:p>
                    <a:p>
                      <a:r>
                        <a:rPr lang="en-US" sz="1200" dirty="0" smtClean="0"/>
                        <a:t>(Partition Limited)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 </a:t>
                      </a:r>
                    </a:p>
                    <a:p>
                      <a:r>
                        <a:rPr lang="en-US" sz="1200" dirty="0" smtClean="0"/>
                        <a:t>(partition limited)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550 -&gt;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1100?</a:t>
                      </a:r>
                    </a:p>
                    <a:p>
                      <a:r>
                        <a:rPr lang="en-US" sz="1200" dirty="0" smtClean="0"/>
                        <a:t>(Partition</a:t>
                      </a:r>
                      <a:r>
                        <a:rPr lang="en-US" sz="1200" baseline="0" dirty="0" smtClean="0"/>
                        <a:t> Limited)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F3F8-C5D9-4976-9C23-177FB2E6BF93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26</a:t>
            </a:fld>
            <a:endParaRPr lang="en-US">
              <a:solidFill>
                <a:srgbClr val="1F497D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983690"/>
              </p:ext>
            </p:extLst>
          </p:nvPr>
        </p:nvGraphicFramePr>
        <p:xfrm>
          <a:off x="5861447" y="1229968"/>
          <a:ext cx="3195255" cy="153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07894" y="2766720"/>
            <a:ext cx="295751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F497D"/>
                </a:solidFill>
                <a:latin typeface="Neo Sans Intel"/>
                <a:cs typeface="Neo Sans Intel"/>
              </a:rPr>
              <a:t>DRAM density on average doubles every ~3years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F497D"/>
                </a:solidFill>
                <a:latin typeface="Neo Sans Intel"/>
                <a:cs typeface="Neo Sans Intel"/>
              </a:rPr>
              <a:t>SXP density is doubling every 6 quarters</a:t>
            </a:r>
          </a:p>
        </p:txBody>
      </p:sp>
    </p:spTree>
    <p:extLst>
      <p:ext uri="{BB962C8B-B14F-4D97-AF65-F5344CB8AC3E}">
        <p14:creationId xmlns:p14="http://schemas.microsoft.com/office/powerpoint/2010/main" val="15644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2LM configuration vs BW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FCC3-6ECD-40A4-9DF1-6377C53C35BA}" type="datetime1">
              <a:rPr lang="en-US" smtClean="0">
                <a:solidFill>
                  <a:srgbClr val="1F497D"/>
                </a:solidFill>
              </a:rPr>
              <a:pPr/>
              <a:t>4/24/2015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610A-12C1-45AE-8290-F776F34F3EEF}" type="slidenum">
              <a:rPr lang="en-US" smtClean="0">
                <a:solidFill>
                  <a:srgbClr val="1F497D"/>
                </a:solidFill>
              </a:rPr>
              <a:pPr/>
              <a:t>27</a:t>
            </a:fld>
            <a:endParaRPr lang="en-US">
              <a:solidFill>
                <a:srgbClr val="1F497D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978049"/>
              </p:ext>
            </p:extLst>
          </p:nvPr>
        </p:nvGraphicFramePr>
        <p:xfrm>
          <a:off x="628650" y="2282708"/>
          <a:ext cx="4154863" cy="208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945667"/>
              </p:ext>
            </p:extLst>
          </p:nvPr>
        </p:nvGraphicFramePr>
        <p:xfrm>
          <a:off x="5029200" y="3182341"/>
          <a:ext cx="3717608" cy="235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>
            <a:off x="1765935" y="3360420"/>
            <a:ext cx="540068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23635" y="4052173"/>
            <a:ext cx="608647" cy="902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350" y="3010823"/>
            <a:ext cx="862737" cy="369332"/>
          </a:xfrm>
          <a:prstGeom prst="rect">
            <a:avLst/>
          </a:prstGeom>
          <a:noFill/>
          <a:ln>
            <a:solidFill>
              <a:srgbClr val="0071C5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900" dirty="0">
                <a:solidFill>
                  <a:srgbClr val="1F497D"/>
                </a:solidFill>
              </a:rPr>
              <a:t>S25 to S36 BW</a:t>
            </a:r>
          </a:p>
          <a:p>
            <a:pPr defTabSz="685800"/>
            <a:r>
              <a:rPr lang="en-US" sz="900" dirty="0">
                <a:solidFill>
                  <a:srgbClr val="1F497D"/>
                </a:solidFill>
              </a:rPr>
              <a:t> reduction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42184" y="3705925"/>
            <a:ext cx="831532" cy="507831"/>
          </a:xfrm>
          <a:prstGeom prst="rect">
            <a:avLst/>
          </a:prstGeom>
          <a:ln>
            <a:solidFill>
              <a:srgbClr val="0071C5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US" sz="900" dirty="0">
                <a:solidFill>
                  <a:srgbClr val="1F497D"/>
                </a:solidFill>
              </a:rPr>
              <a:t>S25 to S36 BW</a:t>
            </a:r>
          </a:p>
          <a:p>
            <a:pPr defTabSz="685800"/>
            <a:r>
              <a:rPr lang="en-US" sz="900" dirty="0">
                <a:solidFill>
                  <a:srgbClr val="1F497D"/>
                </a:solidFill>
              </a:rPr>
              <a:t> reduction </a:t>
            </a:r>
          </a:p>
        </p:txBody>
      </p:sp>
    </p:spTree>
    <p:extLst>
      <p:ext uri="{BB962C8B-B14F-4D97-AF65-F5344CB8AC3E}">
        <p14:creationId xmlns:p14="http://schemas.microsoft.com/office/powerpoint/2010/main" val="339056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250041"/>
            <a:ext cx="8229600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30s Architecture Considerations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732903"/>
              </p:ext>
            </p:extLst>
          </p:nvPr>
        </p:nvGraphicFramePr>
        <p:xfrm>
          <a:off x="486226" y="1211942"/>
          <a:ext cx="8200574" cy="414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881"/>
                <a:gridCol w="1104207"/>
                <a:gridCol w="1436448"/>
                <a:gridCol w="954965"/>
                <a:gridCol w="1061073"/>
              </a:tblGrid>
              <a:tr h="57044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20s: 4Kx4K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30s: 4Kx4K</a:t>
                      </a:r>
                    </a:p>
                    <a:p>
                      <a:r>
                        <a:rPr lang="en-US" sz="1000" dirty="0" smtClean="0"/>
                        <a:t>(tile</a:t>
                      </a:r>
                      <a:r>
                        <a:rPr lang="en-US" sz="1000" baseline="0" dirty="0" smtClean="0"/>
                        <a:t> re-layout for chop)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30s: 4Kx4K</a:t>
                      </a:r>
                    </a:p>
                    <a:p>
                      <a:r>
                        <a:rPr lang="en-US" sz="1000" dirty="0" smtClean="0"/>
                        <a:t>(simple chop)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30s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4Kx8K</a:t>
                      </a:r>
                      <a:endParaRPr lang="en-US" sz="1000" dirty="0"/>
                    </a:p>
                  </a:txBody>
                  <a:tcPr/>
                </a:tc>
              </a:tr>
              <a:tr h="30030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# of partitions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/>
                </a:tc>
              </a:tr>
              <a:tr h="30030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# of slices per partition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</a:tr>
              <a:tr h="42840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Write BW (MB/s)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800 </a:t>
                      </a:r>
                    </a:p>
                    <a:p>
                      <a:r>
                        <a:rPr lang="en-US" sz="1100" dirty="0" smtClean="0"/>
                        <a:t>(power limited)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1100</a:t>
                      </a:r>
                      <a:endParaRPr lang="en-US" sz="1100" dirty="0"/>
                    </a:p>
                  </a:txBody>
                  <a:tcPr/>
                </a:tc>
              </a:tr>
              <a:tr h="30030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Write BW</a:t>
                      </a:r>
                      <a:r>
                        <a:rPr lang="en-US" sz="1100" baseline="0" dirty="0" smtClean="0"/>
                        <a:t> of Chop (MB/s)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550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550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0030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Die Size (</a:t>
                      </a:r>
                      <a:r>
                        <a:rPr lang="en-US" sz="1100" dirty="0" err="1" smtClean="0"/>
                        <a:t>sq</a:t>
                      </a:r>
                      <a:r>
                        <a:rPr lang="en-US" sz="1100" dirty="0" smtClean="0"/>
                        <a:t> mm)*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177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170</a:t>
                      </a:r>
                      <a:endParaRPr lang="en-US" sz="1100" dirty="0"/>
                    </a:p>
                  </a:txBody>
                  <a:tcPr/>
                </a:tc>
              </a:tr>
              <a:tr h="46726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Die Size of Chop (</a:t>
                      </a:r>
                      <a:r>
                        <a:rPr lang="en-US" sz="1100" dirty="0" err="1" smtClean="0"/>
                        <a:t>sq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smtClean="0"/>
                        <a:t>mm)*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dirty="0" smtClean="0"/>
                        <a:t>(tile</a:t>
                      </a:r>
                      <a:r>
                        <a:rPr lang="en-US" sz="1100" baseline="0" dirty="0" smtClean="0"/>
                        <a:t> re-floor plan)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105</a:t>
                      </a:r>
                    </a:p>
                    <a:p>
                      <a:r>
                        <a:rPr lang="en-US" sz="1100" dirty="0" smtClean="0"/>
                        <a:t>(simple chop)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97</a:t>
                      </a:r>
                      <a:endParaRPr lang="en-US" sz="1100" dirty="0"/>
                    </a:p>
                  </a:txBody>
                  <a:tcPr/>
                </a:tc>
              </a:tr>
              <a:tr h="42459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WL/BL res (ohms per cell)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requirement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for reset current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delivery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1x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smtClean="0"/>
                        <a:t>13.6/5.4)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&lt;1.7x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&lt;1.7x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C00000"/>
                          </a:solidFill>
                        </a:rPr>
                        <a:t>&lt;1.4x</a:t>
                      </a:r>
                      <a:endParaRPr lang="en-US" sz="11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54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HV CMOS area scaling requirement to fit under the tile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&lt;0.85x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&lt;0.67x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&lt;0.95x</a:t>
                      </a:r>
                      <a:endParaRPr lang="en-US" sz="1100" dirty="0"/>
                    </a:p>
                  </a:txBody>
                  <a:tcPr/>
                </a:tc>
              </a:tr>
              <a:tr h="42459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HV</a:t>
                      </a:r>
                      <a:r>
                        <a:rPr lang="en-US" sz="1100" baseline="0" dirty="0" smtClean="0"/>
                        <a:t> CMOS c</a:t>
                      </a:r>
                      <a:r>
                        <a:rPr lang="en-US" sz="1100" dirty="0" smtClean="0"/>
                        <a:t>urrent drive requirement for</a:t>
                      </a:r>
                      <a:r>
                        <a:rPr lang="en-US" sz="1100" baseline="0" dirty="0" smtClean="0"/>
                        <a:t> same Z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&gt;1.3x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&gt;1.3x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1x</a:t>
                      </a:r>
                      <a:endParaRPr lang="en-US" sz="1100" dirty="0"/>
                    </a:p>
                  </a:txBody>
                  <a:tcPr/>
                </a:tc>
              </a:tr>
              <a:tr h="30030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WL/BL cap for Spike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&gt;1.4x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0514" y="5660571"/>
            <a:ext cx="708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*Die size numbers are preliminary, only for comparison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505889" y="621733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8155" y="1215608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171350" y="1215608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042128" y="1215608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39" y="10003"/>
            <a:ext cx="8229600" cy="40339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30 series: fitting CMOS under a 4x4 tile</a:t>
            </a:r>
            <a:endParaRPr lang="en-US" sz="3200" dirty="0"/>
          </a:p>
        </p:txBody>
      </p:sp>
      <p:sp>
        <p:nvSpPr>
          <p:cNvPr id="68" name="Rectangle 67"/>
          <p:cNvSpPr/>
          <p:nvPr/>
        </p:nvSpPr>
        <p:spPr>
          <a:xfrm rot="16200000">
            <a:off x="1505889" y="1089950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08155" y="168382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171350" y="168382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42128" y="168382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rot="16200000">
            <a:off x="1505889" y="174895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08155" y="768770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171350" y="768770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42128" y="768770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rot="16200000">
            <a:off x="1500201" y="1562944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02467" y="2156819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165662" y="2156819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036440" y="2156819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6200000">
            <a:off x="397174" y="1416653"/>
            <a:ext cx="1930399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982604" y="1416652"/>
            <a:ext cx="19304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1512694" y="3372190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614960" y="396606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178155" y="396606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48933" y="396606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6200000">
            <a:off x="1512694" y="3840407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614960" y="4434282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178155" y="4434282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48933" y="4434282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1512694" y="2925352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14960" y="3519227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178155" y="3519227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048933" y="3519227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6200000">
            <a:off x="1507006" y="4313401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609272" y="4907276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172467" y="4907276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043245" y="4907276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6200000">
            <a:off x="403979" y="4167110"/>
            <a:ext cx="1930399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 rot="16200000">
            <a:off x="989409" y="4167109"/>
            <a:ext cx="19304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341054" y="2602836"/>
            <a:ext cx="7257" cy="64261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1939347" y="2602836"/>
            <a:ext cx="7257" cy="64261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 rot="16200000">
            <a:off x="3072412" y="621733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174678" y="1215608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3737873" y="1215608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608651" y="1215608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16200000">
            <a:off x="3072412" y="1089950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174678" y="168382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737873" y="168382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608651" y="168382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16200000">
            <a:off x="3072412" y="174895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174678" y="768770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737873" y="768770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608651" y="768770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00000">
            <a:off x="3066724" y="1562944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168990" y="2156819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732185" y="2156819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602963" y="2156819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00000">
            <a:off x="1963697" y="1416653"/>
            <a:ext cx="1930399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 rot="16200000">
            <a:off x="2549127" y="1416652"/>
            <a:ext cx="19304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 rot="16200000">
            <a:off x="3079217" y="3372190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181483" y="396606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744678" y="396606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615456" y="3966065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16200000">
            <a:off x="3079217" y="3840407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181483" y="4434282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744678" y="4434282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615456" y="4434282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 rot="16200000">
            <a:off x="3079217" y="2925352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181483" y="3519227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744678" y="3519227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615456" y="3519227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16200000">
            <a:off x="3073529" y="4313401"/>
            <a:ext cx="304800" cy="139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175795" y="4907276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738990" y="4907276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609768" y="4907276"/>
            <a:ext cx="79829" cy="20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 rot="16200000">
            <a:off x="1970502" y="4167110"/>
            <a:ext cx="1930399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 rot="16200000">
            <a:off x="2555932" y="4167109"/>
            <a:ext cx="19304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H="1">
            <a:off x="2914834" y="2602836"/>
            <a:ext cx="7257" cy="64261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505870" y="2602836"/>
            <a:ext cx="7257" cy="64261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4180" y="1531582"/>
            <a:ext cx="74852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4612" y="4304889"/>
            <a:ext cx="74852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5133823" y="768770"/>
            <a:ext cx="130628" cy="81032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122871" y="737878"/>
            <a:ext cx="811658" cy="25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122871" y="821730"/>
            <a:ext cx="8116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122871" y="1500126"/>
            <a:ext cx="811658" cy="29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122871" y="1603668"/>
            <a:ext cx="811658" cy="41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5667" y="997600"/>
            <a:ext cx="1107686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32 word lines</a:t>
            </a:r>
            <a:endParaRPr lang="en-US" sz="12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33368"/>
              </p:ext>
            </p:extLst>
          </p:nvPr>
        </p:nvGraphicFramePr>
        <p:xfrm>
          <a:off x="5502647" y="768770"/>
          <a:ext cx="342150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881"/>
                <a:gridCol w="831273"/>
                <a:gridCol w="1251352"/>
              </a:tblGrid>
              <a:tr h="2412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Design Rule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Occurrences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Width</a:t>
                      </a:r>
                      <a:endParaRPr lang="en-US" sz="1000" dirty="0"/>
                    </a:p>
                  </a:txBody>
                  <a:tcPr/>
                </a:tc>
              </a:tr>
              <a:tr h="2412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Contact to gate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56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95</a:t>
                      </a:r>
                      <a:endParaRPr lang="en-US" sz="1000" dirty="0"/>
                    </a:p>
                  </a:txBody>
                  <a:tcPr/>
                </a:tc>
              </a:tr>
              <a:tr h="2412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Contact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59</a:t>
                      </a:r>
                      <a:endParaRPr lang="en-US" sz="1000" dirty="0"/>
                    </a:p>
                  </a:txBody>
                  <a:tcPr/>
                </a:tc>
              </a:tr>
              <a:tr h="2412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Channel Length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196</a:t>
                      </a:r>
                      <a:endParaRPr lang="en-US" sz="1000" dirty="0"/>
                    </a:p>
                  </a:txBody>
                  <a:tcPr/>
                </a:tc>
              </a:tr>
              <a:tr h="2412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Contact enclosure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</a:t>
                      </a:r>
                      <a:endParaRPr lang="en-US" sz="1000" dirty="0"/>
                    </a:p>
                  </a:txBody>
                  <a:tcPr/>
                </a:tc>
              </a:tr>
              <a:tr h="2412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Diff spacing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</a:t>
                      </a:r>
                      <a:endParaRPr lang="en-US" sz="1000" dirty="0"/>
                    </a:p>
                  </a:txBody>
                  <a:tcPr/>
                </a:tc>
              </a:tr>
              <a:tr h="2412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TWN</a:t>
                      </a:r>
                      <a:r>
                        <a:rPr lang="en-US" sz="1000" baseline="0" dirty="0" smtClean="0"/>
                        <a:t> to P spacing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85</a:t>
                      </a:r>
                      <a:endParaRPr lang="en-US" sz="1000" dirty="0"/>
                    </a:p>
                  </a:txBody>
                  <a:tcPr/>
                </a:tc>
              </a:tr>
              <a:tr h="241279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Misc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inv</a:t>
                      </a:r>
                      <a:r>
                        <a:rPr lang="en-US" sz="1000" baseline="0" dirty="0" smtClean="0"/>
                        <a:t> etc.)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</a:t>
                      </a:r>
                      <a:endParaRPr lang="en-US" sz="1000" dirty="0"/>
                    </a:p>
                  </a:txBody>
                  <a:tcPr/>
                </a:tc>
              </a:tr>
              <a:tr h="2412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534 (patch size 633)</a:t>
                      </a:r>
                      <a:endParaRPr lang="en-US" sz="1000" dirty="0"/>
                    </a:p>
                  </a:txBody>
                  <a:tcPr/>
                </a:tc>
              </a:tr>
              <a:tr h="2412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Gap to Needed space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100 lambda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40484"/>
              </p:ext>
            </p:extLst>
          </p:nvPr>
        </p:nvGraphicFramePr>
        <p:xfrm>
          <a:off x="5632100" y="3300061"/>
          <a:ext cx="3193860" cy="2783022"/>
        </p:xfrm>
        <a:graphic>
          <a:graphicData uri="http://schemas.openxmlformats.org/drawingml/2006/table">
            <a:tbl>
              <a:tblPr/>
              <a:tblGrid>
                <a:gridCol w="1007691"/>
                <a:gridCol w="589239"/>
                <a:gridCol w="798465"/>
                <a:gridCol w="798465"/>
              </a:tblGrid>
              <a:tr h="192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s26 WL patch 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s26 WL patch BS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s26 BL patch 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s26 BL patch 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space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one tile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3,991,048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30sWL patch 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30sWL patch BS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30s BL patch 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30s BL patch 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space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two tiles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2,076,240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4164495" y="965125"/>
            <a:ext cx="0" cy="34194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597"/>
            <a:ext cx="8229600" cy="31931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Architecture Roadmap Options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>
          <a:xfrm>
            <a:off x="457200" y="6206027"/>
            <a:ext cx="2133600" cy="365125"/>
          </a:xfrm>
        </p:spPr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>
          <a:xfrm>
            <a:off x="6553200" y="6186434"/>
            <a:ext cx="2133600" cy="365125"/>
          </a:xfrm>
        </p:spPr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68211"/>
              </p:ext>
            </p:extLst>
          </p:nvPr>
        </p:nvGraphicFramePr>
        <p:xfrm>
          <a:off x="2400297" y="1007704"/>
          <a:ext cx="543444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945"/>
                <a:gridCol w="932163"/>
                <a:gridCol w="963870"/>
                <a:gridCol w="989235"/>
                <a:gridCol w="989235"/>
              </a:tblGrid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50s</a:t>
                      </a:r>
                      <a:endParaRPr lang="en-US" sz="10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4Kx8K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4Kx8K</a:t>
                      </a:r>
                      <a:endParaRPr lang="en-US" sz="12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partitions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</a:t>
                      </a:r>
                      <a:endParaRPr lang="en-US" sz="12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slices/partition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Write</a:t>
                      </a:r>
                      <a:r>
                        <a:rPr lang="en-US" sz="1200" baseline="0" dirty="0" smtClean="0"/>
                        <a:t> BW (MB/s)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1600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2200</a:t>
                      </a:r>
                      <a:endParaRPr lang="en-US" sz="1200" dirty="0"/>
                    </a:p>
                  </a:txBody>
                  <a:tcPr/>
                </a:tc>
              </a:tr>
              <a:tr h="2316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Chop Write BW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47303"/>
              </p:ext>
            </p:extLst>
          </p:nvPr>
        </p:nvGraphicFramePr>
        <p:xfrm>
          <a:off x="2400298" y="2624983"/>
          <a:ext cx="543444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948"/>
                <a:gridCol w="932162"/>
                <a:gridCol w="963870"/>
                <a:gridCol w="989234"/>
                <a:gridCol w="989234"/>
              </a:tblGrid>
              <a:tr h="143155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4Kx8K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8Kx8K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8Kx16K</a:t>
                      </a:r>
                      <a:endParaRPr lang="en-US" sz="12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partitions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slices/partition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Write</a:t>
                      </a:r>
                      <a:r>
                        <a:rPr lang="en-US" sz="1200" baseline="0" dirty="0" smtClean="0"/>
                        <a:t> BW (MB/s)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</a:tr>
              <a:tr h="24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Chop Write BW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54113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148338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 2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8992"/>
              </p:ext>
            </p:extLst>
          </p:nvPr>
        </p:nvGraphicFramePr>
        <p:xfrm>
          <a:off x="2400299" y="4215023"/>
          <a:ext cx="5434447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947"/>
                <a:gridCol w="932163"/>
                <a:gridCol w="963869"/>
                <a:gridCol w="989234"/>
                <a:gridCol w="989234"/>
              </a:tblGrid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4Kx8K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4Kx8K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8Kx8K</a:t>
                      </a:r>
                      <a:endParaRPr lang="en-US" sz="12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partitions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</a:t>
                      </a:r>
                      <a:endParaRPr lang="en-US" sz="12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slices/partition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Write</a:t>
                      </a:r>
                      <a:r>
                        <a:rPr lang="en-US" sz="1200" baseline="0" dirty="0" smtClean="0"/>
                        <a:t> BW (MB/s)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2200</a:t>
                      </a:r>
                      <a:endParaRPr lang="en-US" sz="1200" dirty="0"/>
                    </a:p>
                  </a:txBody>
                  <a:tcPr/>
                </a:tc>
              </a:tr>
              <a:tr h="214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Chop Write BW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4565214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21" y="240309"/>
            <a:ext cx="8489373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30s Periphery process path finding requests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18" y="1025500"/>
            <a:ext cx="89361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HV CMOS area scaling 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HV CMOS drive current improvement</a:t>
            </a:r>
          </a:p>
          <a:p>
            <a:pPr lvl="1"/>
            <a:r>
              <a:rPr lang="en-US" dirty="0" smtClean="0"/>
              <a:t>      ( If we use 6.7/7 select devices as in 4Kx4K tile, we have to improve drive current)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Interconnect scaling (M4@4F; M1-M3@8F; On pitch via)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routing cap (Low K di-electric )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LV CMOS performance improvement to hit 2400 IO rate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voltage LV CMOS (1.1v)</a:t>
            </a:r>
          </a:p>
          <a:p>
            <a:pPr lvl="1"/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12222"/>
              </p:ext>
            </p:extLst>
          </p:nvPr>
        </p:nvGraphicFramePr>
        <p:xfrm>
          <a:off x="602673" y="3551352"/>
          <a:ext cx="821920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45"/>
                <a:gridCol w="644237"/>
                <a:gridCol w="1932709"/>
                <a:gridCol w="2452254"/>
                <a:gridCol w="2098964"/>
              </a:tblGrid>
              <a:tr h="3721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Reset</a:t>
                      </a:r>
                      <a:r>
                        <a:rPr lang="en-US" sz="1200" baseline="0" dirty="0" smtClean="0"/>
                        <a:t> path resistance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30s allowed resistance</a:t>
                      </a:r>
                      <a:r>
                        <a:rPr lang="en-US" sz="1200" baseline="0" dirty="0" smtClean="0"/>
                        <a:t>   </a:t>
                      </a:r>
                    </a:p>
                    <a:p>
                      <a:r>
                        <a:rPr lang="en-US" sz="1200" baseline="0" dirty="0" smtClean="0"/>
                        <a:t>(assume 40% lower </a:t>
                      </a:r>
                      <a:r>
                        <a:rPr lang="en-US" sz="1200" baseline="0" dirty="0" err="1" smtClean="0"/>
                        <a:t>Ireset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30s </a:t>
                      </a:r>
                    </a:p>
                    <a:p>
                      <a:r>
                        <a:rPr lang="en-US" sz="1200" dirty="0" smtClean="0"/>
                        <a:t>4Kx4K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30s </a:t>
                      </a:r>
                    </a:p>
                    <a:p>
                      <a:r>
                        <a:rPr lang="en-US" sz="1200" dirty="0" smtClean="0"/>
                        <a:t>4Kx8K Requirement</a:t>
                      </a:r>
                      <a:endParaRPr lang="en-US" sz="1200" dirty="0"/>
                    </a:p>
                  </a:txBody>
                  <a:tcPr/>
                </a:tc>
              </a:tr>
              <a:tr h="2452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Array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67K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 cell resistance </a:t>
                      </a:r>
                    </a:p>
                    <a:p>
                      <a:r>
                        <a:rPr lang="en-US" sz="1200" dirty="0" smtClean="0"/>
                        <a:t>&lt; 1.67x 20s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 cell resistance </a:t>
                      </a:r>
                    </a:p>
                    <a:p>
                      <a:r>
                        <a:rPr lang="en-US" sz="1200" dirty="0" smtClean="0"/>
                        <a:t>&lt; 1.4x 20s</a:t>
                      </a:r>
                      <a:endParaRPr lang="en-US" sz="1200" dirty="0"/>
                    </a:p>
                  </a:txBody>
                  <a:tcPr/>
                </a:tc>
              </a:tr>
              <a:tr h="2452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HV CMOS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30</a:t>
                      </a:r>
                      <a:r>
                        <a:rPr lang="en-US" sz="1200" baseline="0" dirty="0" smtClean="0"/>
                        <a:t> % drive </a:t>
                      </a:r>
                      <a:r>
                        <a:rPr lang="en-US" sz="1200" baseline="0" smtClean="0"/>
                        <a:t>current improvement on </a:t>
                      </a:r>
                      <a:r>
                        <a:rPr lang="en-US" sz="1200" baseline="0" dirty="0" smtClean="0"/>
                        <a:t>average for same Z (Since drawn device resistance is ~ 47K based on 10s/20s transistors)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20s CMOS will work</a:t>
                      </a:r>
                      <a:endParaRPr lang="en-US" sz="1200" dirty="0"/>
                    </a:p>
                  </a:txBody>
                  <a:tcPr/>
                </a:tc>
              </a:tr>
              <a:tr h="2452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Vias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52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65K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109K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4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3"/>
            <a:ext cx="8229600" cy="535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Die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E628-DAAD-4047-890A-C6FA8D2983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38951"/>
              </p:ext>
            </p:extLst>
          </p:nvPr>
        </p:nvGraphicFramePr>
        <p:xfrm>
          <a:off x="253998" y="1436906"/>
          <a:ext cx="8752115" cy="3850227"/>
        </p:xfrm>
        <a:graphic>
          <a:graphicData uri="http://schemas.openxmlformats.org/drawingml/2006/table">
            <a:tbl>
              <a:tblPr/>
              <a:tblGrid>
                <a:gridCol w="1987835"/>
                <a:gridCol w="800777"/>
                <a:gridCol w="833328"/>
                <a:gridCol w="833328"/>
                <a:gridCol w="833328"/>
                <a:gridCol w="833328"/>
                <a:gridCol w="2630191"/>
              </a:tblGrid>
              <a:tr h="5080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15.5nm - 256 x 32 4Kx4K array limited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14nm - 256 x 32 4Kx4K array limited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14nm - 256 x 32 4Kx4K CMOS limited (No CMOS scaling)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14nm - 128x32 4Kx8K array limited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14nm - 128x32 4Kx8K2 CMOS limited (No CMOS scaling)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Litho (nm)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active WL's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2048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2048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redundant WL's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Dummy WL's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next to the socket; 4 at the edge of the X/Y decoders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active BL's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redundant BL's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Dummy BL's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2399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Socket Size (lambda)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123" marR="6123" marT="6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123" marR="6123" marT="6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123" marR="6123" marT="6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123" marR="6123" marT="6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Patch Size (WL Direction)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702.24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639.12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639.12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669.12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Patch Size (BL Direction)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1217.04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1247.04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Patch Area (um^2)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1241.6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1028.3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1265.1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1944.6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patches (WL Direction)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patches (BL Direction)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5656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patches in termination (WL Direction)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patches in termination (BL Direction)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PCU Area per partition (um^2)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108000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108000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108000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108000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108000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Partition Area (mm^2)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Partitions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Area (mm^2)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Periphery (mm^2)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PADs (mm^2)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7053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Scribe &amp; Seal Ring (mm^2)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7"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case Die Area (mm^2)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confidence we can hit these best case numbers; Fitting diffusion and routing will be a challenge</a:t>
                      </a:r>
                    </a:p>
                  </a:txBody>
                  <a:tcPr marL="6123" marR="6123" marT="6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8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8376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90384"/>
            <a:ext cx="8229600" cy="3193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Key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Challenge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: Active Energy (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pj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/bit)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Date Placeholder 2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596-4117-4BEA-98CE-00F06AF38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8" name="Footer Placeholder 2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Intel-Micron 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9" name="Slide Number Placeholder 2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13CD-F744-4836-AB99-B0A102D71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44533"/>
              </p:ext>
            </p:extLst>
          </p:nvPr>
        </p:nvGraphicFramePr>
        <p:xfrm>
          <a:off x="93517" y="772235"/>
          <a:ext cx="6650185" cy="494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32"/>
                <a:gridCol w="710372"/>
                <a:gridCol w="668546"/>
                <a:gridCol w="1059037"/>
                <a:gridCol w="1016249"/>
                <a:gridCol w="1547549"/>
              </a:tblGrid>
              <a:tr h="5467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Component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S26 </a:t>
                      </a:r>
                    </a:p>
                    <a:p>
                      <a:r>
                        <a:rPr lang="en-US" sz="1400" dirty="0" smtClean="0"/>
                        <a:t>Write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S26 </a:t>
                      </a:r>
                    </a:p>
                    <a:p>
                      <a:r>
                        <a:rPr lang="en-US" sz="1400" dirty="0" smtClean="0"/>
                        <a:t>Read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S37 </a:t>
                      </a:r>
                    </a:p>
                    <a:p>
                      <a:r>
                        <a:rPr lang="en-US" sz="1400" dirty="0" smtClean="0"/>
                        <a:t>Write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S37 </a:t>
                      </a:r>
                    </a:p>
                    <a:p>
                      <a:r>
                        <a:rPr lang="en-US" sz="1400" dirty="0" smtClean="0"/>
                        <a:t>Read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VPP/VNN</a:t>
                      </a:r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Controls Pre Read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VPP/VNN</a:t>
                      </a:r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Controls Write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VPP/VNN</a:t>
                      </a:r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Selection</a:t>
                      </a:r>
                      <a:r>
                        <a:rPr lang="en-US" sz="1200" baseline="0" dirty="0" smtClean="0"/>
                        <a:t> Pre Read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VPP/VNN</a:t>
                      </a:r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Selection Write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VPP/VNN</a:t>
                      </a:r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 SET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Cell Current</a:t>
                      </a:r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 RESET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</a:t>
                      </a:r>
                      <a:r>
                        <a:rPr lang="en-US" sz="1200" baseline="0" dirty="0" smtClean="0"/>
                        <a:t> Cell Current</a:t>
                      </a:r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 SSR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Cell Current</a:t>
                      </a:r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baseline="0" dirty="0" err="1" smtClean="0"/>
                        <a:t>Misc</a:t>
                      </a:r>
                      <a:r>
                        <a:rPr lang="en-US" sz="1200" baseline="0" dirty="0" smtClean="0"/>
                        <a:t> Tile H/W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PCL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SDIO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HV_Regulators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815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54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88</a:t>
                      </a:r>
                    </a:p>
                    <a:p>
                      <a:r>
                        <a:rPr lang="en-US" sz="1200" dirty="0" smtClean="0"/>
                        <a:t>(Goal &lt;</a:t>
                      </a:r>
                      <a:r>
                        <a:rPr lang="en-US" sz="1200" baseline="0" dirty="0" smtClean="0"/>
                        <a:t> 79)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</a:t>
                      </a:r>
                    </a:p>
                    <a:p>
                      <a:r>
                        <a:rPr lang="en-US" sz="1200" dirty="0" smtClean="0"/>
                        <a:t>(Goal</a:t>
                      </a:r>
                      <a:r>
                        <a:rPr lang="en-US" sz="1200" baseline="0" dirty="0" smtClean="0"/>
                        <a:t> &lt; 36)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81236"/>
              </p:ext>
            </p:extLst>
          </p:nvPr>
        </p:nvGraphicFramePr>
        <p:xfrm>
          <a:off x="6837220" y="2327563"/>
          <a:ext cx="2202872" cy="189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8"/>
                <a:gridCol w="735102"/>
                <a:gridCol w="781972"/>
              </a:tblGrid>
              <a:tr h="4958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S26 Write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S26 Read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/>
                </a:tc>
              </a:tr>
              <a:tr h="29167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Vcc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</a:tr>
              <a:tr h="29167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Vhh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9167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Vpp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</a:tr>
              <a:tr h="29167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940877" y="3840796"/>
            <a:ext cx="218209" cy="108065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8191" y="4011792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100% LV blocks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3517" y="5882039"/>
            <a:ext cx="812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Lower VPP/VNN idea and lower cell current gets us part of the way; Need more ideas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0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2c47493-374b-473c-a7df-865aa7a56254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White title page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White title page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_NSG New Theme1">
  <a:themeElements>
    <a:clrScheme name="Intel New Scheme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939598"/>
      </a:hlink>
      <a:folHlink>
        <a:srgbClr val="ED1C24"/>
      </a:folHlink>
    </a:clrScheme>
    <a:fontScheme name="Intel">
      <a:majorFont>
        <a:latin typeface="Neo Sans Intel Light"/>
        <a:ea typeface=""/>
        <a:cs typeface=""/>
      </a:majorFont>
      <a:minorFont>
        <a:latin typeface="Neo Sans Int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latin typeface="Neo Sans Intel"/>
            <a:cs typeface="Neo Sans Inte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SG New Theme1" id="{49BBEC94-0CBB-439C-85C1-F05464F16328}" vid="{615D7830-1AA8-420E-B13A-982F70725ED8}"/>
    </a:ext>
  </a:extLst>
</a:theme>
</file>

<file path=ppt/theme/theme2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6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7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hite title page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White title page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mssys">
  <a:themeElements>
    <a:clrScheme name="">
      <a:dk1>
        <a:srgbClr val="00279F"/>
      </a:dk1>
      <a:lt1>
        <a:srgbClr val="FFFFFF"/>
      </a:lt1>
      <a:dk2>
        <a:srgbClr val="DC0081"/>
      </a:dk2>
      <a:lt2>
        <a:srgbClr val="009688"/>
      </a:lt2>
      <a:accent1>
        <a:srgbClr val="FAFD00"/>
      </a:accent1>
      <a:accent2>
        <a:srgbClr val="F95AB7"/>
      </a:accent2>
      <a:accent3>
        <a:srgbClr val="FFFFFF"/>
      </a:accent3>
      <a:accent4>
        <a:srgbClr val="002087"/>
      </a:accent4>
      <a:accent5>
        <a:srgbClr val="FCFEAA"/>
      </a:accent5>
      <a:accent6>
        <a:srgbClr val="E251A6"/>
      </a:accent6>
      <a:hlink>
        <a:srgbClr val="B760F9"/>
      </a:hlink>
      <a:folHlink>
        <a:srgbClr val="8CF4EA"/>
      </a:folHlink>
    </a:clrScheme>
    <a:fontScheme name="mss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rgbClr val="00279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sy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sy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sy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46553</TotalTime>
  <Words>2932</Words>
  <Application>Microsoft Office PowerPoint</Application>
  <PresentationFormat>On-screen Show (4:3)</PresentationFormat>
  <Paragraphs>1250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32</vt:i4>
      </vt:variant>
      <vt:variant>
        <vt:lpstr>Slide Titles</vt:lpstr>
      </vt:variant>
      <vt:variant>
        <vt:i4>27</vt:i4>
      </vt:variant>
    </vt:vector>
  </HeadingPairs>
  <TitlesOfParts>
    <vt:vector size="68" baseType="lpstr">
      <vt:lpstr>Arial</vt:lpstr>
      <vt:lpstr>Calibri</vt:lpstr>
      <vt:lpstr>Calibri Light</vt:lpstr>
      <vt:lpstr>Intel Clear</vt:lpstr>
      <vt:lpstr>Marlett</vt:lpstr>
      <vt:lpstr>Neo Sans Intel</vt:lpstr>
      <vt:lpstr>Times New Roman</vt:lpstr>
      <vt:lpstr>Verdana</vt:lpstr>
      <vt:lpstr>Wingdings</vt:lpstr>
      <vt:lpstr>Custom Design</vt:lpstr>
      <vt:lpstr>3_mssys</vt:lpstr>
      <vt:lpstr>2_mssys</vt:lpstr>
      <vt:lpstr>1_White title page</vt:lpstr>
      <vt:lpstr>2_White title page</vt:lpstr>
      <vt:lpstr>5_mssys</vt:lpstr>
      <vt:lpstr>6_mssys</vt:lpstr>
      <vt:lpstr>8_mssys</vt:lpstr>
      <vt:lpstr>9_mssys</vt:lpstr>
      <vt:lpstr>10_mssys</vt:lpstr>
      <vt:lpstr>11_mssys</vt:lpstr>
      <vt:lpstr>12_mssys</vt:lpstr>
      <vt:lpstr>13_mssys</vt:lpstr>
      <vt:lpstr>3_White title page</vt:lpstr>
      <vt:lpstr>14_mssys</vt:lpstr>
      <vt:lpstr>15_mssys</vt:lpstr>
      <vt:lpstr>16_mssys</vt:lpstr>
      <vt:lpstr>17_mssys</vt:lpstr>
      <vt:lpstr>18_mssys</vt:lpstr>
      <vt:lpstr>4_White title page</vt:lpstr>
      <vt:lpstr>20_mssys</vt:lpstr>
      <vt:lpstr>19_mssys</vt:lpstr>
      <vt:lpstr>Office Theme</vt:lpstr>
      <vt:lpstr>2_NSG New Theme1</vt:lpstr>
      <vt:lpstr>1_Custom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30s ww16   </vt:lpstr>
      <vt:lpstr>Summary of S3X Platform Asks so far</vt:lpstr>
      <vt:lpstr>30s Architecture Considerations</vt:lpstr>
      <vt:lpstr>30 series: fitting CMOS under a 4x4 tile</vt:lpstr>
      <vt:lpstr>Architecture Roadmap Options</vt:lpstr>
      <vt:lpstr>30s Periphery process path finding requests</vt:lpstr>
      <vt:lpstr>Preliminary Die Size</vt:lpstr>
      <vt:lpstr>BACK UP</vt:lpstr>
      <vt:lpstr>Key Challenge: Active Energy (pj/bit)</vt:lpstr>
      <vt:lpstr>S37 Read/Write Bandwidth</vt:lpstr>
      <vt:lpstr>WL Sense Architecture</vt:lpstr>
      <vt:lpstr>20s/30s Array Architecture</vt:lpstr>
      <vt:lpstr>Key Challenge: Fitting CMOS in 30 series</vt:lpstr>
      <vt:lpstr>Prelim window</vt:lpstr>
      <vt:lpstr>Key Challenge: Selection Spike</vt:lpstr>
      <vt:lpstr>Key Challenge: Active Energy</vt:lpstr>
      <vt:lpstr>Key Challenge: WL/BL resistance</vt:lpstr>
      <vt:lpstr>Platform requests</vt:lpstr>
      <vt:lpstr>SXP Component Roadmap</vt:lpstr>
      <vt:lpstr>High Level Specs</vt:lpstr>
      <vt:lpstr>Architecture Roadmap Options</vt:lpstr>
      <vt:lpstr>Summary of S3X Ask So far</vt:lpstr>
      <vt:lpstr>Server – Power vs BW</vt:lpstr>
      <vt:lpstr>Platform performance vs. Memory Bandwidth On Server</vt:lpstr>
      <vt:lpstr>Read Latency break down on Server </vt:lpstr>
      <vt:lpstr>Write BW issue on SXP</vt:lpstr>
      <vt:lpstr>2LM configuration vs BW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skgulian</dc:creator>
  <cp:lastModifiedBy>Guliani, Sandeep</cp:lastModifiedBy>
  <cp:revision>490</cp:revision>
  <dcterms:created xsi:type="dcterms:W3CDTF">2012-07-30T17:31:17Z</dcterms:created>
  <dcterms:modified xsi:type="dcterms:W3CDTF">2015-04-24T23:35:00Z</dcterms:modified>
</cp:coreProperties>
</file>