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4"/>
  </p:sldMasterIdLst>
  <p:notesMasterIdLst>
    <p:notesMasterId r:id="rId12"/>
  </p:notesMasterIdLst>
  <p:handoutMasterIdLst>
    <p:handoutMasterId r:id="rId13"/>
  </p:handoutMasterIdLst>
  <p:sldIdLst>
    <p:sldId id="477" r:id="rId5"/>
    <p:sldId id="356" r:id="rId6"/>
    <p:sldId id="472" r:id="rId7"/>
    <p:sldId id="471" r:id="rId8"/>
    <p:sldId id="473" r:id="rId9"/>
    <p:sldId id="475" r:id="rId10"/>
    <p:sldId id="47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6600"/>
    <a:srgbClr val="66CCFF"/>
    <a:srgbClr val="CCFFFF"/>
    <a:srgbClr val="CC00CC"/>
    <a:srgbClr val="FF7C80"/>
    <a:srgbClr val="FF00FF"/>
    <a:srgbClr val="FF9900"/>
    <a:srgbClr val="3399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8667" autoAdjust="0"/>
  </p:normalViewPr>
  <p:slideViewPr>
    <p:cSldViewPr snapToObjects="1">
      <p:cViewPr varScale="1">
        <p:scale>
          <a:sx n="81" d="100"/>
          <a:sy n="81" d="100"/>
        </p:scale>
        <p:origin x="90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7" d="100"/>
          <a:sy n="67" d="100"/>
        </p:scale>
        <p:origin x="-3154" y="-82"/>
      </p:cViewPr>
      <p:guideLst>
        <p:guide orient="horz" pos="2880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93EBCB-D45A-4952-BADC-7DDD25E1B9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57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AA02B61-4A33-4410-8BD1-9FBDD59B90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28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066800" y="6478428"/>
            <a:ext cx="3367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</a:rPr>
              <a:t>INTEL/MICRON CONFIDENTIAL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990600" y="6477000"/>
            <a:ext cx="8153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tabLst>
                <a:tab pos="3657600" algn="ctr"/>
                <a:tab pos="8120063" algn="r"/>
              </a:tabLst>
            </a:pPr>
            <a:r>
              <a:rPr lang="en-US" sz="1200" b="1">
                <a:latin typeface="Arial" charset="0"/>
              </a:rPr>
              <a:t>	Slide </a:t>
            </a:r>
            <a:fld id="{2CF69A2A-4CB2-474A-A115-F387A75FA79A}" type="slidenum">
              <a:rPr lang="en-US" sz="1000" b="1">
                <a:latin typeface="Arial" charset="0"/>
              </a:rPr>
              <a:pPr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r>
              <a:rPr lang="en-US" sz="1000" b="1">
                <a:latin typeface="Arial" charset="0"/>
              </a:rPr>
              <a:t>	</a:t>
            </a:r>
          </a:p>
        </p:txBody>
      </p:sp>
      <p:pic>
        <p:nvPicPr>
          <p:cNvPr id="4103" name="Picture 7" descr="Micron ppt logo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7902575" y="6303963"/>
            <a:ext cx="1241425" cy="554037"/>
          </a:xfrm>
          <a:prstGeom prst="rect">
            <a:avLst/>
          </a:prstGeom>
          <a:noFill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0" y="6323013"/>
            <a:ext cx="838200" cy="53498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Pathfinding on material stack / cell </a:t>
            </a:r>
            <a:r>
              <a:rPr lang="en-US" sz="2400" dirty="0" smtClean="0"/>
              <a:t>architecture</a:t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DerChang’s</a:t>
            </a:r>
            <a:r>
              <a:rPr lang="en-US" sz="2400" dirty="0" smtClean="0"/>
              <a:t> feedback) 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M</a:t>
            </a:r>
            <a:r>
              <a:rPr lang="en-US" sz="1800" dirty="0" smtClean="0"/>
              <a:t>aintain </a:t>
            </a:r>
            <a:r>
              <a:rPr lang="en-US" sz="1800" dirty="0"/>
              <a:t>AR by reducing ~ 40nm in height </a:t>
            </a:r>
            <a:endParaRPr lang="en-US" sz="1800" dirty="0" smtClean="0"/>
          </a:p>
          <a:p>
            <a:pPr lvl="1"/>
            <a:r>
              <a:rPr lang="en-US" sz="1600" dirty="0" smtClean="0"/>
              <a:t>Electrode thermal/electrode resistivity therefore thickness reduction </a:t>
            </a:r>
          </a:p>
          <a:p>
            <a:pPr lvl="1"/>
            <a:r>
              <a:rPr lang="en-US" sz="1600" dirty="0" err="1" smtClean="0"/>
              <a:t>Upto</a:t>
            </a:r>
            <a:r>
              <a:rPr lang="en-US" sz="1600" dirty="0" smtClean="0"/>
              <a:t> 100% PM E</a:t>
            </a:r>
            <a:r>
              <a:rPr lang="en-US" sz="1600" baseline="-25000" dirty="0" smtClean="0"/>
              <a:t>TH</a:t>
            </a:r>
            <a:r>
              <a:rPr lang="en-US" sz="1600" dirty="0" smtClean="0"/>
              <a:t> increment with higher E</a:t>
            </a:r>
            <a:r>
              <a:rPr lang="en-US" sz="1600" baseline="-25000" dirty="0" smtClean="0"/>
              <a:t>G</a:t>
            </a:r>
            <a:r>
              <a:rPr lang="en-US" sz="1600" dirty="0" smtClean="0"/>
              <a:t> (~1.5eV) material</a:t>
            </a:r>
          </a:p>
          <a:p>
            <a:pPr lvl="1"/>
            <a:r>
              <a:rPr lang="en-US" sz="1600" dirty="0" smtClean="0"/>
              <a:t>Some opportunity in SD3 threshold field improvement with CD scaling</a:t>
            </a:r>
          </a:p>
          <a:p>
            <a:pPr lvl="1"/>
            <a:r>
              <a:rPr lang="en-US" sz="1600" dirty="0" smtClean="0"/>
              <a:t>SD electrode/interface to increase I</a:t>
            </a:r>
            <a:r>
              <a:rPr lang="en-US" sz="1600" baseline="-25000" dirty="0" smtClean="0"/>
              <a:t>TH</a:t>
            </a:r>
            <a:r>
              <a:rPr lang="en-US" sz="1600" dirty="0" smtClean="0"/>
              <a:t> therefore V</a:t>
            </a:r>
            <a:r>
              <a:rPr lang="en-US" sz="1600" baseline="-25000" dirty="0" smtClean="0"/>
              <a:t>TH</a:t>
            </a:r>
            <a:endParaRPr lang="en-US" sz="1600" baseline="-25000" dirty="0"/>
          </a:p>
          <a:p>
            <a:r>
              <a:rPr lang="en-US" sz="1800" dirty="0"/>
              <a:t>T</a:t>
            </a:r>
            <a:r>
              <a:rPr lang="en-US" sz="1800" dirty="0" smtClean="0"/>
              <a:t>hermal </a:t>
            </a:r>
            <a:r>
              <a:rPr lang="en-US" sz="1800" dirty="0"/>
              <a:t>profile </a:t>
            </a:r>
            <a:r>
              <a:rPr lang="en-US" sz="1800" dirty="0" smtClean="0"/>
              <a:t>management </a:t>
            </a:r>
            <a:r>
              <a:rPr lang="en-US" sz="1800" dirty="0" smtClean="0">
                <a:sym typeface="Wingdings" panose="05000000000000000000" pitchFamily="2" charset="2"/>
              </a:rPr>
              <a:t> Improve electro-thermal efficiency and Thermal disturb immunity</a:t>
            </a:r>
            <a:endParaRPr lang="en-US" sz="1800" dirty="0" smtClean="0"/>
          </a:p>
          <a:p>
            <a:pPr lvl="1"/>
            <a:r>
              <a:rPr lang="en-US" sz="1600" dirty="0" smtClean="0"/>
              <a:t>Electrode resistance gradient</a:t>
            </a:r>
          </a:p>
          <a:p>
            <a:pPr lvl="1"/>
            <a:r>
              <a:rPr lang="en-US" sz="1600" dirty="0" smtClean="0"/>
              <a:t>Hot spot management – ME or PM</a:t>
            </a:r>
            <a:endParaRPr lang="en-US" sz="1600" dirty="0"/>
          </a:p>
          <a:p>
            <a:pPr lvl="1"/>
            <a:r>
              <a:rPr lang="en-US" sz="1600" dirty="0" smtClean="0"/>
              <a:t>Liner/Seal/</a:t>
            </a:r>
            <a:r>
              <a:rPr lang="en-US" sz="1600" dirty="0" err="1" smtClean="0"/>
              <a:t>gapfill</a:t>
            </a:r>
            <a:r>
              <a:rPr lang="en-US" sz="1600" dirty="0" smtClean="0"/>
              <a:t> thermal boundary resistance improvement</a:t>
            </a:r>
          </a:p>
          <a:p>
            <a:pPr lvl="1"/>
            <a:r>
              <a:rPr lang="en-US" sz="1600" dirty="0" smtClean="0"/>
              <a:t>Upper deck WL tungsten heat removal</a:t>
            </a:r>
            <a:endParaRPr lang="en-US" sz="1600" dirty="0"/>
          </a:p>
          <a:p>
            <a:r>
              <a:rPr lang="en-US" sz="1800" dirty="0" smtClean="0"/>
              <a:t>SET </a:t>
            </a:r>
            <a:r>
              <a:rPr lang="en-US" sz="1800" dirty="0"/>
              <a:t>Strategy </a:t>
            </a:r>
            <a:r>
              <a:rPr lang="en-US" sz="1800" dirty="0" smtClean="0"/>
              <a:t>– </a:t>
            </a:r>
          </a:p>
          <a:p>
            <a:pPr lvl="1"/>
            <a:r>
              <a:rPr lang="en-US" sz="1400" dirty="0" smtClean="0"/>
              <a:t>Homogenous nucleation or heterogeneous </a:t>
            </a:r>
            <a:r>
              <a:rPr lang="en-US" sz="1400" dirty="0" err="1" smtClean="0"/>
              <a:t>nuclearation</a:t>
            </a:r>
            <a:r>
              <a:rPr lang="en-US" sz="1400" dirty="0" smtClean="0"/>
              <a:t>?</a:t>
            </a:r>
          </a:p>
          <a:p>
            <a:pPr lvl="1"/>
            <a:r>
              <a:rPr lang="en-US" sz="1400" dirty="0" smtClean="0"/>
              <a:t>If </a:t>
            </a:r>
            <a:r>
              <a:rPr lang="en-US" sz="1400" dirty="0" err="1" smtClean="0"/>
              <a:t>HomoG</a:t>
            </a:r>
            <a:r>
              <a:rPr lang="en-US" sz="1400" dirty="0" smtClean="0"/>
              <a:t> nuke </a:t>
            </a:r>
            <a:r>
              <a:rPr lang="en-US" sz="1400" dirty="0" smtClean="0">
                <a:sym typeface="Wingdings" panose="05000000000000000000" pitchFamily="2" charset="2"/>
              </a:rPr>
              <a:t></a:t>
            </a:r>
            <a:r>
              <a:rPr lang="en-US" sz="1400" dirty="0" smtClean="0"/>
              <a:t>Thermal profile decision – symmetry (center hot spot) vs. asymmetry thermal profile  (grow from edge)</a:t>
            </a:r>
          </a:p>
          <a:p>
            <a:pPr lvl="1"/>
            <a:r>
              <a:rPr lang="en-US" sz="1400" dirty="0" smtClean="0"/>
              <a:t>Ig </a:t>
            </a:r>
            <a:r>
              <a:rPr lang="en-US" sz="1400" dirty="0" err="1" smtClean="0"/>
              <a:t>HeteroG</a:t>
            </a:r>
            <a:r>
              <a:rPr lang="en-US" sz="1400" dirty="0" smtClean="0"/>
              <a:t> nuke  -- </a:t>
            </a:r>
            <a:r>
              <a:rPr lang="en-US" sz="1400" smtClean="0"/>
              <a:t>where is the </a:t>
            </a:r>
            <a:r>
              <a:rPr lang="en-US" sz="1400" dirty="0" smtClean="0"/>
              <a:t>seed layer therefore hot spot management?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483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799" y="2262336"/>
            <a:ext cx="8165751" cy="1470025"/>
          </a:xfrm>
        </p:spPr>
        <p:txBody>
          <a:bodyPr/>
          <a:lstStyle/>
          <a:p>
            <a:pPr lvl="1">
              <a:spcAft>
                <a:spcPts val="1200"/>
              </a:spcAft>
            </a:pPr>
            <a:r>
              <a:rPr lang="en-US" sz="4400" dirty="0" smtClean="0"/>
              <a:t>SXP Project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30s </a:t>
            </a:r>
            <a:r>
              <a:rPr lang="en-US" sz="4400" dirty="0" err="1" smtClean="0"/>
              <a:t>SxP</a:t>
            </a:r>
            <a:r>
              <a:rPr lang="en-US" sz="4400" dirty="0" smtClean="0"/>
              <a:t>: </a:t>
            </a:r>
            <a:br>
              <a:rPr lang="en-US" sz="4400" dirty="0" smtClean="0"/>
            </a:br>
            <a:r>
              <a:rPr lang="en-US" sz="4400" dirty="0" smtClean="0"/>
              <a:t>on the cell architecture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2400" b="0" dirty="0" smtClean="0"/>
              <a:t>September 21</a:t>
            </a:r>
            <a:r>
              <a:rPr lang="en-US" sz="2400" b="0" baseline="30000" dirty="0" smtClean="0"/>
              <a:t>st</a:t>
            </a:r>
            <a:r>
              <a:rPr lang="en-US" sz="2400" b="0" dirty="0" smtClean="0"/>
              <a:t>, 2015</a:t>
            </a:r>
            <a:endParaRPr lang="en-US" sz="2400" b="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435625" y="4005075"/>
            <a:ext cx="6400800" cy="562045"/>
          </a:xfrm>
        </p:spPr>
        <p:txBody>
          <a:bodyPr/>
          <a:lstStyle/>
          <a:p>
            <a:r>
              <a:rPr lang="en-US" dirty="0" smtClean="0"/>
              <a:t>30s Team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dirty="0"/>
              <a:t>1</a:t>
            </a:r>
            <a:r>
              <a:rPr lang="en-US" dirty="0" smtClean="0"/>
              <a:t>0s to 30s: Scaling options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157070" y="5534544"/>
            <a:ext cx="914400" cy="45720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157070" y="4804849"/>
            <a:ext cx="914400" cy="73152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157070" y="3903911"/>
            <a:ext cx="914400" cy="91440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57070" y="2143599"/>
            <a:ext cx="914400" cy="169164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157070" y="1229111"/>
            <a:ext cx="914400" cy="91440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157070" y="3827101"/>
            <a:ext cx="91440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157070" y="1227891"/>
            <a:ext cx="914400" cy="134058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2385986" y="4825631"/>
            <a:ext cx="0" cy="70916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1157070" y="2074021"/>
            <a:ext cx="91440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V="1">
            <a:off x="2386834" y="2156978"/>
            <a:ext cx="0" cy="167202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2006682" y="3829004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1998777" y="2147672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1977995" y="2070862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06682" y="1361949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385986" y="2859744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37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45435" y="2836057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45435" y="4973187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SD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45435" y="5572949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45435" y="4190369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45435" y="1477164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flipV="1">
            <a:off x="2385986" y="3911143"/>
            <a:ext cx="0" cy="9071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1998777" y="4812081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2001936" y="3911143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2424391" y="4128277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20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 bwMode="auto">
          <a:xfrm>
            <a:off x="1977995" y="5534544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2385986" y="4977850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16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 flipV="1">
            <a:off x="2385986" y="5544935"/>
            <a:ext cx="0" cy="4432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2424391" y="5514016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10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385985" y="1490881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15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38385" y="1107832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 flipV="1">
            <a:off x="2385986" y="1361949"/>
            <a:ext cx="0" cy="7193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2006682" y="1229111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1988386" y="5977781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2465955" y="1156628"/>
            <a:ext cx="0" cy="2645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266230" y="3331056"/>
                <a:ext cx="1656223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106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=5.3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230" y="3331056"/>
                <a:ext cx="1656223" cy="52039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TextBox 88"/>
          <p:cNvSpPr txBox="1"/>
          <p:nvPr/>
        </p:nvSpPr>
        <p:spPr>
          <a:xfrm>
            <a:off x="5493720" y="1677088"/>
            <a:ext cx="2986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30s must double the density: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6530655" y="2161635"/>
                <a:ext cx="844782" cy="5167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⇒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US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0655" y="2161635"/>
                <a:ext cx="844782" cy="51674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/>
              <p:cNvSpPr txBox="1"/>
              <p:nvPr/>
            </p:nvSpPr>
            <p:spPr>
              <a:xfrm>
                <a:off x="6530655" y="3434662"/>
                <a:ext cx="822661" cy="570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⇒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1" name="TextBox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0655" y="3434662"/>
                <a:ext cx="822661" cy="570413"/>
              </a:xfrm>
              <a:prstGeom prst="rect">
                <a:avLst/>
              </a:prstGeom>
              <a:blipFill rotWithShape="0">
                <a:blip r:embed="rId4"/>
                <a:stretch>
                  <a:fillRect b="-10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6223415" y="4572986"/>
                <a:ext cx="17953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𝑛𝑚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⇒1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4.1 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3415" y="4572986"/>
                <a:ext cx="1795300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2381" r="-1361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TextBox 92"/>
          <p:cNvSpPr txBox="1"/>
          <p:nvPr/>
        </p:nvSpPr>
        <p:spPr>
          <a:xfrm>
            <a:off x="1038740" y="663840"/>
            <a:ext cx="1228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10s </a:t>
            </a:r>
            <a:r>
              <a:rPr lang="en-US" sz="2400" b="1" dirty="0" err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SxP</a:t>
            </a:r>
            <a:endParaRPr lang="en-US" sz="24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416910" y="1047890"/>
            <a:ext cx="2918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0s </a:t>
            </a:r>
            <a:r>
              <a:rPr lang="en-US" sz="2400" b="1" dirty="0" err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SxP</a:t>
            </a:r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hypothesis: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5549609" y="5456301"/>
                <a:ext cx="31429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70%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𝑠𝑐𝑎𝑙𝑖𝑛𝑔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𝑒𝑎𝑐h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𝑞𝑢𝑎𝑛𝑡𝑖𝑡𝑦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9609" y="5456301"/>
                <a:ext cx="3142912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1163" r="-1938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Right Arrow 95"/>
          <p:cNvSpPr/>
          <p:nvPr/>
        </p:nvSpPr>
        <p:spPr bwMode="auto">
          <a:xfrm rot="5400000">
            <a:off x="6833768" y="2747831"/>
            <a:ext cx="413787" cy="625308"/>
          </a:xfrm>
          <a:prstGeom prst="rightArrow">
            <a:avLst/>
          </a:prstGeom>
          <a:solidFill>
            <a:srgbClr val="FF66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97" name="Right Arrow 96"/>
          <p:cNvSpPr/>
          <p:nvPr/>
        </p:nvSpPr>
        <p:spPr bwMode="auto">
          <a:xfrm rot="5400000">
            <a:off x="6894422" y="4023197"/>
            <a:ext cx="413787" cy="625308"/>
          </a:xfrm>
          <a:prstGeom prst="rightArrow">
            <a:avLst/>
          </a:prstGeom>
          <a:solidFill>
            <a:srgbClr val="FF66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98" name="Right Arrow 97"/>
          <p:cNvSpPr/>
          <p:nvPr/>
        </p:nvSpPr>
        <p:spPr bwMode="auto">
          <a:xfrm rot="5400000">
            <a:off x="6905251" y="4829702"/>
            <a:ext cx="413787" cy="625308"/>
          </a:xfrm>
          <a:prstGeom prst="rightArrow">
            <a:avLst/>
          </a:prstGeom>
          <a:solidFill>
            <a:srgbClr val="FF66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31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dirty="0"/>
              <a:t>1</a:t>
            </a:r>
            <a:r>
              <a:rPr lang="en-US" dirty="0" smtClean="0"/>
              <a:t>0s to 30s: Scaling options (1/2)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93095" y="5775365"/>
            <a:ext cx="914400" cy="45720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93095" y="5045670"/>
            <a:ext cx="914400" cy="73152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93095" y="4144732"/>
            <a:ext cx="914400" cy="91440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93095" y="2384420"/>
            <a:ext cx="914400" cy="169164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93095" y="1400855"/>
            <a:ext cx="914400" cy="91440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93095" y="4067922"/>
            <a:ext cx="91440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93095" y="1395975"/>
            <a:ext cx="914400" cy="134058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1922011" y="5066452"/>
            <a:ext cx="0" cy="70916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693095" y="2314842"/>
            <a:ext cx="91440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V="1">
            <a:off x="1922859" y="2397799"/>
            <a:ext cx="0" cy="167202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1542707" y="4069825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1534802" y="2388493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1514020" y="2311683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1542707" y="1530033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1922011" y="3100565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37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1460" y="3076878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81460" y="5214008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SD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1460" y="5813770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81460" y="4431190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1460" y="1717985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flipV="1">
            <a:off x="1922011" y="4151964"/>
            <a:ext cx="0" cy="90716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1534802" y="5052902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1537961" y="4151964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1960416" y="4369098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20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 bwMode="auto">
          <a:xfrm>
            <a:off x="1514020" y="5775365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1922011" y="5218671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16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 flipV="1">
            <a:off x="1922011" y="5785756"/>
            <a:ext cx="0" cy="4432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1960416" y="5754837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10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22010" y="1731702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15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064019" y="1255134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 flipV="1">
            <a:off x="1922011" y="1546742"/>
            <a:ext cx="0" cy="7753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1542707" y="1397195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1524411" y="6218602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2001980" y="1324712"/>
            <a:ext cx="0" cy="2645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075675" y="779055"/>
                <a:ext cx="1471557" cy="462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106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=5.3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5675" y="779055"/>
                <a:ext cx="1471557" cy="4626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Right Arrow 104"/>
          <p:cNvSpPr/>
          <p:nvPr/>
        </p:nvSpPr>
        <p:spPr bwMode="auto">
          <a:xfrm>
            <a:off x="3227825" y="3544215"/>
            <a:ext cx="1731584" cy="952125"/>
          </a:xfrm>
          <a:prstGeom prst="rightArrow">
            <a:avLst/>
          </a:prstGeom>
          <a:solidFill>
            <a:srgbClr val="FF66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93095" y="770597"/>
            <a:ext cx="1228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10s </a:t>
            </a:r>
            <a:r>
              <a:rPr lang="en-US" sz="2400" b="1" dirty="0" err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SxP</a:t>
            </a:r>
            <a:endParaRPr lang="en-US" sz="24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5186480" y="946588"/>
            <a:ext cx="2426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0s </a:t>
            </a:r>
            <a:r>
              <a:rPr lang="en-US" sz="2400" b="1" dirty="0" err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SxP</a:t>
            </a:r>
            <a:endParaRPr lang="en-US" sz="2400" b="1" dirty="0" smtClean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Isotropic scaling</a:t>
            </a:r>
            <a:endParaRPr lang="en-US" sz="24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035800" y="1969610"/>
            <a:ext cx="2265895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Considering a perfect isotropic scaling by 70% of each quantity (apart laminas)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7452375" y="1737413"/>
                <a:ext cx="1357743" cy="4594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78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=5.6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2375" y="1737413"/>
                <a:ext cx="1357743" cy="459421"/>
              </a:xfrm>
              <a:prstGeom prst="rect">
                <a:avLst/>
              </a:prstGeom>
              <a:blipFill rotWithShape="0">
                <a:blip r:embed="rId3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0" name="Rectangle 109"/>
          <p:cNvSpPr/>
          <p:nvPr/>
        </p:nvSpPr>
        <p:spPr bwMode="auto">
          <a:xfrm>
            <a:off x="5845453" y="5087646"/>
            <a:ext cx="640080" cy="32004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845453" y="4588381"/>
            <a:ext cx="640080" cy="521208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5845453" y="4270749"/>
            <a:ext cx="640080" cy="32004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5845453" y="3023753"/>
            <a:ext cx="640080" cy="118872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845453" y="2496888"/>
            <a:ext cx="640080" cy="45720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5845453" y="4193939"/>
            <a:ext cx="64008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5845453" y="2364964"/>
            <a:ext cx="640080" cy="134058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5845453" y="2954175"/>
            <a:ext cx="64008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118" name="Straight Arrow Connector 117"/>
          <p:cNvCxnSpPr/>
          <p:nvPr/>
        </p:nvCxnSpPr>
        <p:spPr bwMode="auto">
          <a:xfrm flipV="1">
            <a:off x="6712289" y="3026741"/>
            <a:ext cx="0" cy="117534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119" name="Straight Connector 118"/>
          <p:cNvCxnSpPr/>
          <p:nvPr/>
        </p:nvCxnSpPr>
        <p:spPr bwMode="auto">
          <a:xfrm>
            <a:off x="6415440" y="4193939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20" name="Straight Connector 119"/>
          <p:cNvCxnSpPr/>
          <p:nvPr/>
        </p:nvCxnSpPr>
        <p:spPr bwMode="auto">
          <a:xfrm>
            <a:off x="6394658" y="3027826"/>
            <a:ext cx="45362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21" name="Straight Connector 120"/>
          <p:cNvCxnSpPr/>
          <p:nvPr/>
        </p:nvCxnSpPr>
        <p:spPr bwMode="auto">
          <a:xfrm>
            <a:off x="6377035" y="2961407"/>
            <a:ext cx="42245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22" name="TextBox 121"/>
          <p:cNvSpPr txBox="1"/>
          <p:nvPr/>
        </p:nvSpPr>
        <p:spPr>
          <a:xfrm>
            <a:off x="6799490" y="3363747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26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5896658" y="3402152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5896658" y="4644409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SD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5896658" y="5043177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5896658" y="4232345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5944189" y="2578025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8" name="Straight Connector 127"/>
          <p:cNvCxnSpPr/>
          <p:nvPr/>
        </p:nvCxnSpPr>
        <p:spPr bwMode="auto">
          <a:xfrm>
            <a:off x="6397817" y="5094878"/>
            <a:ext cx="47125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29" name="Straight Connector 128"/>
          <p:cNvCxnSpPr/>
          <p:nvPr/>
        </p:nvCxnSpPr>
        <p:spPr bwMode="auto">
          <a:xfrm>
            <a:off x="6419513" y="4574831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30" name="TextBox 129"/>
          <p:cNvSpPr txBox="1"/>
          <p:nvPr/>
        </p:nvSpPr>
        <p:spPr>
          <a:xfrm>
            <a:off x="6837895" y="4620722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12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1" name="Straight Connector 130"/>
          <p:cNvCxnSpPr/>
          <p:nvPr/>
        </p:nvCxnSpPr>
        <p:spPr bwMode="auto">
          <a:xfrm>
            <a:off x="6394658" y="5412509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32" name="Straight Arrow Connector 131"/>
          <p:cNvCxnSpPr/>
          <p:nvPr/>
        </p:nvCxnSpPr>
        <p:spPr bwMode="auto">
          <a:xfrm flipV="1">
            <a:off x="6722680" y="4285379"/>
            <a:ext cx="0" cy="2926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33" name="TextBox 132"/>
          <p:cNvSpPr txBox="1"/>
          <p:nvPr/>
        </p:nvSpPr>
        <p:spPr>
          <a:xfrm>
            <a:off x="6876300" y="5038850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7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799490" y="2623662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10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6876300" y="2232380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6" name="Straight Connector 135"/>
          <p:cNvCxnSpPr/>
          <p:nvPr/>
        </p:nvCxnSpPr>
        <p:spPr bwMode="auto">
          <a:xfrm>
            <a:off x="6362571" y="2366955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37" name="Straight Connector 136"/>
          <p:cNvCxnSpPr/>
          <p:nvPr/>
        </p:nvCxnSpPr>
        <p:spPr bwMode="auto">
          <a:xfrm>
            <a:off x="6790671" y="2294472"/>
            <a:ext cx="0" cy="2645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38" name="Straight Connector 137"/>
          <p:cNvCxnSpPr/>
          <p:nvPr/>
        </p:nvCxnSpPr>
        <p:spPr bwMode="auto">
          <a:xfrm>
            <a:off x="6425831" y="2492561"/>
            <a:ext cx="42245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39" name="Straight Arrow Connector 138"/>
          <p:cNvCxnSpPr/>
          <p:nvPr/>
        </p:nvCxnSpPr>
        <p:spPr bwMode="auto">
          <a:xfrm flipV="1">
            <a:off x="6722680" y="4591452"/>
            <a:ext cx="0" cy="49329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140" name="Straight Connector 139"/>
          <p:cNvCxnSpPr/>
          <p:nvPr/>
        </p:nvCxnSpPr>
        <p:spPr bwMode="auto">
          <a:xfrm>
            <a:off x="6415440" y="4270750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1" name="Straight Arrow Connector 140"/>
          <p:cNvCxnSpPr/>
          <p:nvPr/>
        </p:nvCxnSpPr>
        <p:spPr bwMode="auto">
          <a:xfrm flipV="1">
            <a:off x="6722680" y="5098037"/>
            <a:ext cx="0" cy="328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42" name="TextBox 141"/>
          <p:cNvSpPr txBox="1"/>
          <p:nvPr/>
        </p:nvSpPr>
        <p:spPr>
          <a:xfrm>
            <a:off x="6914705" y="4232345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7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3" name="Straight Arrow Connector 142"/>
          <p:cNvCxnSpPr/>
          <p:nvPr/>
        </p:nvCxnSpPr>
        <p:spPr bwMode="auto">
          <a:xfrm flipV="1">
            <a:off x="6712289" y="2496888"/>
            <a:ext cx="0" cy="4577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3126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dirty="0"/>
              <a:t>1</a:t>
            </a:r>
            <a:r>
              <a:rPr lang="en-US" dirty="0" smtClean="0"/>
              <a:t>0s to 30s: Scaling options (2/2)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775183" y="1371597"/>
                <a:ext cx="1527982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78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=5.6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5183" y="1371597"/>
                <a:ext cx="1527982" cy="51860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ectangle 54"/>
          <p:cNvSpPr/>
          <p:nvPr/>
        </p:nvSpPr>
        <p:spPr bwMode="auto">
          <a:xfrm>
            <a:off x="5455315" y="4867607"/>
            <a:ext cx="640080" cy="32004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455315" y="4368342"/>
            <a:ext cx="640080" cy="521208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455315" y="4050710"/>
            <a:ext cx="640080" cy="32004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455315" y="2583674"/>
            <a:ext cx="640080" cy="1389888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455315" y="2189647"/>
            <a:ext cx="640080" cy="32004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455315" y="3973900"/>
            <a:ext cx="64008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455315" y="2057723"/>
            <a:ext cx="640080" cy="134058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455315" y="2514096"/>
            <a:ext cx="64008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 bwMode="auto">
          <a:xfrm flipV="1">
            <a:off x="6322151" y="2586663"/>
            <a:ext cx="0" cy="13860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>
            <a:off x="6025302" y="3973900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6004520" y="2587747"/>
            <a:ext cx="45362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>
            <a:off x="5986897" y="2521328"/>
            <a:ext cx="42245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6486162" y="3115694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30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506520" y="2962073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506520" y="4424370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SD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506520" y="4823138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506520" y="4012306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554051" y="2140851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6" name="Straight Connector 75"/>
          <p:cNvCxnSpPr/>
          <p:nvPr/>
        </p:nvCxnSpPr>
        <p:spPr bwMode="auto">
          <a:xfrm>
            <a:off x="6007679" y="4864448"/>
            <a:ext cx="47125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6029375" y="4354792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6447757" y="4400683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12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9" name="Straight Connector 78"/>
          <p:cNvCxnSpPr/>
          <p:nvPr/>
        </p:nvCxnSpPr>
        <p:spPr bwMode="auto">
          <a:xfrm>
            <a:off x="6004520" y="5182079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1" name="Straight Arrow Connector 80"/>
          <p:cNvCxnSpPr/>
          <p:nvPr/>
        </p:nvCxnSpPr>
        <p:spPr bwMode="auto">
          <a:xfrm flipV="1">
            <a:off x="6332542" y="4029928"/>
            <a:ext cx="0" cy="328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6447757" y="4808420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7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496553" y="2183583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486162" y="1914748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6" name="Straight Connector 85"/>
          <p:cNvCxnSpPr/>
          <p:nvPr/>
        </p:nvCxnSpPr>
        <p:spPr bwMode="auto">
          <a:xfrm>
            <a:off x="5972433" y="2049323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>
            <a:off x="6400533" y="1976840"/>
            <a:ext cx="0" cy="2645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>
            <a:off x="6035693" y="2174929"/>
            <a:ext cx="42245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97" name="Straight Arrow Connector 96"/>
          <p:cNvCxnSpPr/>
          <p:nvPr/>
        </p:nvCxnSpPr>
        <p:spPr bwMode="auto">
          <a:xfrm flipV="1">
            <a:off x="6332542" y="4371413"/>
            <a:ext cx="0" cy="49329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>
            <a:off x="6025302" y="4040320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80" name="Rectangle 79"/>
          <p:cNvSpPr/>
          <p:nvPr/>
        </p:nvSpPr>
        <p:spPr bwMode="auto">
          <a:xfrm>
            <a:off x="885120" y="4984761"/>
            <a:ext cx="640080" cy="32004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885120" y="4464714"/>
            <a:ext cx="640080" cy="521208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85120" y="3850234"/>
            <a:ext cx="640080" cy="64008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85120" y="2603238"/>
            <a:ext cx="640080" cy="118872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885120" y="3773424"/>
            <a:ext cx="64008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885120" y="2533660"/>
            <a:ext cx="64008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96" name="Straight Arrow Connector 95"/>
          <p:cNvCxnSpPr/>
          <p:nvPr/>
        </p:nvCxnSpPr>
        <p:spPr bwMode="auto">
          <a:xfrm flipV="1">
            <a:off x="1751956" y="2606226"/>
            <a:ext cx="0" cy="117534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>
            <a:off x="1455107" y="3773424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1434325" y="2607311"/>
            <a:ext cx="45362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01" name="TextBox 100"/>
          <p:cNvSpPr txBox="1"/>
          <p:nvPr/>
        </p:nvSpPr>
        <p:spPr>
          <a:xfrm>
            <a:off x="1839157" y="2943232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26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936325" y="2981637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936325" y="4541524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SD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936325" y="4940292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936325" y="3980167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9" name="Straight Arrow Connector 108"/>
          <p:cNvCxnSpPr/>
          <p:nvPr/>
        </p:nvCxnSpPr>
        <p:spPr bwMode="auto">
          <a:xfrm flipV="1">
            <a:off x="1751956" y="3850234"/>
            <a:ext cx="0" cy="63833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110" name="Straight Connector 109"/>
          <p:cNvCxnSpPr/>
          <p:nvPr/>
        </p:nvCxnSpPr>
        <p:spPr bwMode="auto">
          <a:xfrm>
            <a:off x="1437484" y="4981602"/>
            <a:ext cx="47125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>
            <a:off x="1459180" y="4471946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12" name="TextBox 111"/>
          <p:cNvSpPr txBox="1"/>
          <p:nvPr/>
        </p:nvSpPr>
        <p:spPr>
          <a:xfrm>
            <a:off x="1877562" y="4517837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12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3" name="Straight Connector 112"/>
          <p:cNvCxnSpPr/>
          <p:nvPr/>
        </p:nvCxnSpPr>
        <p:spPr bwMode="auto">
          <a:xfrm>
            <a:off x="1434325" y="5309624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14" name="Straight Arrow Connector 113"/>
          <p:cNvCxnSpPr/>
          <p:nvPr/>
        </p:nvCxnSpPr>
        <p:spPr bwMode="auto">
          <a:xfrm flipV="1">
            <a:off x="1762347" y="4981602"/>
            <a:ext cx="0" cy="328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15" name="TextBox 114"/>
          <p:cNvSpPr txBox="1"/>
          <p:nvPr/>
        </p:nvSpPr>
        <p:spPr>
          <a:xfrm>
            <a:off x="1877562" y="4925574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7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Straight Arrow Connector 121"/>
          <p:cNvCxnSpPr/>
          <p:nvPr/>
        </p:nvCxnSpPr>
        <p:spPr bwMode="auto">
          <a:xfrm flipV="1">
            <a:off x="1762347" y="4488567"/>
            <a:ext cx="0" cy="49329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23" name="TextBox 122"/>
          <p:cNvSpPr txBox="1"/>
          <p:nvPr/>
        </p:nvSpPr>
        <p:spPr>
          <a:xfrm>
            <a:off x="1877562" y="3927045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14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4" name="Straight Connector 123"/>
          <p:cNvCxnSpPr/>
          <p:nvPr/>
        </p:nvCxnSpPr>
        <p:spPr bwMode="auto">
          <a:xfrm>
            <a:off x="1455107" y="3839844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25" name="Straight Arrow Connector 124"/>
          <p:cNvCxnSpPr/>
          <p:nvPr/>
        </p:nvCxnSpPr>
        <p:spPr bwMode="auto">
          <a:xfrm flipV="1">
            <a:off x="6332542" y="4867607"/>
            <a:ext cx="0" cy="328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26" name="TextBox 125"/>
          <p:cNvSpPr txBox="1"/>
          <p:nvPr/>
        </p:nvSpPr>
        <p:spPr>
          <a:xfrm>
            <a:off x="6524567" y="4012306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7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7" name="Straight Arrow Connector 126"/>
          <p:cNvCxnSpPr/>
          <p:nvPr/>
        </p:nvCxnSpPr>
        <p:spPr bwMode="auto">
          <a:xfrm flipV="1">
            <a:off x="6322151" y="2179845"/>
            <a:ext cx="0" cy="33466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4956050" y="702245"/>
            <a:ext cx="3463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0s </a:t>
            </a:r>
            <a:r>
              <a:rPr lang="en-US" sz="2400" b="1" dirty="0" err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SxP</a:t>
            </a:r>
            <a:endParaRPr lang="en-US" sz="2400" b="1" dirty="0" smtClean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More reasonable scaling</a:t>
            </a:r>
            <a:endParaRPr lang="en-US" sz="24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270640" y="754563"/>
            <a:ext cx="2426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0s </a:t>
            </a:r>
            <a:r>
              <a:rPr lang="en-US" sz="2400" b="1" dirty="0" err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SxP</a:t>
            </a:r>
            <a:endParaRPr lang="en-US" sz="2400" b="1" dirty="0" smtClean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Isotropic scaling</a:t>
            </a:r>
            <a:endParaRPr lang="en-US" sz="24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885120" y="2077593"/>
            <a:ext cx="640080" cy="45720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885120" y="1945669"/>
            <a:ext cx="640080" cy="134058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132" name="Straight Connector 131"/>
          <p:cNvCxnSpPr/>
          <p:nvPr/>
        </p:nvCxnSpPr>
        <p:spPr bwMode="auto">
          <a:xfrm>
            <a:off x="1416702" y="2542112"/>
            <a:ext cx="42245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33" name="TextBox 132"/>
          <p:cNvSpPr txBox="1"/>
          <p:nvPr/>
        </p:nvSpPr>
        <p:spPr>
          <a:xfrm>
            <a:off x="983856" y="2158730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1839157" y="2204367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10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1915967" y="1813085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6" name="Straight Connector 135"/>
          <p:cNvCxnSpPr/>
          <p:nvPr/>
        </p:nvCxnSpPr>
        <p:spPr bwMode="auto">
          <a:xfrm>
            <a:off x="1402238" y="1947660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37" name="Straight Connector 136"/>
          <p:cNvCxnSpPr/>
          <p:nvPr/>
        </p:nvCxnSpPr>
        <p:spPr bwMode="auto">
          <a:xfrm>
            <a:off x="1830338" y="1875177"/>
            <a:ext cx="0" cy="2645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38" name="Straight Connector 137"/>
          <p:cNvCxnSpPr/>
          <p:nvPr/>
        </p:nvCxnSpPr>
        <p:spPr bwMode="auto">
          <a:xfrm>
            <a:off x="1465498" y="2073266"/>
            <a:ext cx="42245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39" name="Straight Arrow Connector 138"/>
          <p:cNvCxnSpPr/>
          <p:nvPr/>
        </p:nvCxnSpPr>
        <p:spPr bwMode="auto">
          <a:xfrm flipV="1">
            <a:off x="1751956" y="2077593"/>
            <a:ext cx="0" cy="4577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139"/>
              <p:cNvSpPr txBox="1"/>
              <p:nvPr/>
            </p:nvSpPr>
            <p:spPr>
              <a:xfrm>
                <a:off x="7370757" y="1623965"/>
                <a:ext cx="1656223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=5.14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0757" y="1623965"/>
                <a:ext cx="1656223" cy="51860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Right Arrow 140"/>
          <p:cNvSpPr/>
          <p:nvPr/>
        </p:nvSpPr>
        <p:spPr bwMode="auto">
          <a:xfrm>
            <a:off x="3186061" y="3513810"/>
            <a:ext cx="1731584" cy="952125"/>
          </a:xfrm>
          <a:prstGeom prst="rightArrow">
            <a:avLst/>
          </a:prstGeom>
          <a:solidFill>
            <a:srgbClr val="FF66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3035800" y="2301066"/>
            <a:ext cx="2265895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Saving A/R from electrodes and giving more room to PM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75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026980" cy="533400"/>
          </a:xfrm>
        </p:spPr>
        <p:txBody>
          <a:bodyPr/>
          <a:lstStyle/>
          <a:p>
            <a:r>
              <a:rPr lang="en-US" dirty="0" smtClean="0"/>
              <a:t>Chances for a more thermally symmetric structure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1192360" y="4598772"/>
            <a:ext cx="640080" cy="32004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1192360" y="4099507"/>
            <a:ext cx="640080" cy="521208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1192360" y="3781875"/>
            <a:ext cx="640080" cy="32004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1192360" y="2314839"/>
            <a:ext cx="640080" cy="1389888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1192360" y="1920812"/>
            <a:ext cx="640080" cy="32004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1192360" y="3705065"/>
            <a:ext cx="64008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1192360" y="1788888"/>
            <a:ext cx="640080" cy="134058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1192360" y="2245261"/>
            <a:ext cx="64008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 bwMode="auto">
          <a:xfrm flipV="1">
            <a:off x="2059196" y="2317828"/>
            <a:ext cx="0" cy="13860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>
            <a:off x="1762347" y="3705065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1741565" y="2318912"/>
            <a:ext cx="45362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>
            <a:off x="1723942" y="2252493"/>
            <a:ext cx="42245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2223207" y="2846859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30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243565" y="2693238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243565" y="4155535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SD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243565" y="4554303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243565" y="3743471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291096" y="1872016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6" name="Straight Connector 75"/>
          <p:cNvCxnSpPr/>
          <p:nvPr/>
        </p:nvCxnSpPr>
        <p:spPr bwMode="auto">
          <a:xfrm>
            <a:off x="1744724" y="4595613"/>
            <a:ext cx="47125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1766420" y="4085957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2184802" y="4131848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12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9" name="Straight Connector 78"/>
          <p:cNvCxnSpPr/>
          <p:nvPr/>
        </p:nvCxnSpPr>
        <p:spPr bwMode="auto">
          <a:xfrm>
            <a:off x="1741565" y="4913244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1" name="Straight Arrow Connector 80"/>
          <p:cNvCxnSpPr/>
          <p:nvPr/>
        </p:nvCxnSpPr>
        <p:spPr bwMode="auto">
          <a:xfrm flipV="1">
            <a:off x="2069587" y="3761093"/>
            <a:ext cx="0" cy="328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2184802" y="4539585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7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233598" y="1914748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223207" y="1645913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6" name="Straight Connector 85"/>
          <p:cNvCxnSpPr/>
          <p:nvPr/>
        </p:nvCxnSpPr>
        <p:spPr bwMode="auto">
          <a:xfrm>
            <a:off x="1709478" y="1780488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>
            <a:off x="2137578" y="1708005"/>
            <a:ext cx="0" cy="2645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>
            <a:off x="1772738" y="1906094"/>
            <a:ext cx="42245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97" name="Straight Arrow Connector 96"/>
          <p:cNvCxnSpPr/>
          <p:nvPr/>
        </p:nvCxnSpPr>
        <p:spPr bwMode="auto">
          <a:xfrm flipV="1">
            <a:off x="2069587" y="4102578"/>
            <a:ext cx="0" cy="49329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>
            <a:off x="1762347" y="3771485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25" name="Straight Arrow Connector 124"/>
          <p:cNvCxnSpPr/>
          <p:nvPr/>
        </p:nvCxnSpPr>
        <p:spPr bwMode="auto">
          <a:xfrm flipV="1">
            <a:off x="2069587" y="4598772"/>
            <a:ext cx="0" cy="328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26" name="TextBox 125"/>
          <p:cNvSpPr txBox="1"/>
          <p:nvPr/>
        </p:nvSpPr>
        <p:spPr>
          <a:xfrm>
            <a:off x="2261612" y="3743471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7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7" name="Straight Arrow Connector 126"/>
          <p:cNvCxnSpPr/>
          <p:nvPr/>
        </p:nvCxnSpPr>
        <p:spPr bwMode="auto">
          <a:xfrm flipV="1">
            <a:off x="2059196" y="1911010"/>
            <a:ext cx="0" cy="33466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109725" y="754563"/>
            <a:ext cx="3463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0s </a:t>
            </a:r>
            <a:r>
              <a:rPr lang="en-US" sz="2400" b="1" dirty="0" err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SxP</a:t>
            </a:r>
            <a:endParaRPr lang="en-US" sz="2400" b="1" dirty="0" smtClean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Plausible scaling</a:t>
            </a:r>
            <a:endParaRPr lang="en-US" sz="24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139"/>
              <p:cNvSpPr txBox="1"/>
              <p:nvPr/>
            </p:nvSpPr>
            <p:spPr>
              <a:xfrm>
                <a:off x="957122" y="5272440"/>
                <a:ext cx="1656223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=5.14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122" y="5272440"/>
                <a:ext cx="1656223" cy="51860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Rectangle 74"/>
          <p:cNvSpPr/>
          <p:nvPr/>
        </p:nvSpPr>
        <p:spPr bwMode="auto">
          <a:xfrm>
            <a:off x="5077353" y="4918972"/>
            <a:ext cx="640080" cy="32004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077353" y="4419707"/>
            <a:ext cx="640080" cy="521208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077353" y="4102075"/>
            <a:ext cx="640080" cy="320040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5077353" y="2635039"/>
            <a:ext cx="640080" cy="1389888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077353" y="2398378"/>
            <a:ext cx="640080" cy="164592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5077353" y="4025265"/>
            <a:ext cx="64008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5077353" y="2233780"/>
            <a:ext cx="640080" cy="164592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5077353" y="2565461"/>
            <a:ext cx="640080" cy="914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117" name="Straight Arrow Connector 116"/>
          <p:cNvCxnSpPr/>
          <p:nvPr/>
        </p:nvCxnSpPr>
        <p:spPr bwMode="auto">
          <a:xfrm flipV="1">
            <a:off x="5944189" y="2638028"/>
            <a:ext cx="0" cy="13860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>
            <a:off x="5647340" y="4025265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19" name="Straight Connector 118"/>
          <p:cNvCxnSpPr/>
          <p:nvPr/>
        </p:nvCxnSpPr>
        <p:spPr bwMode="auto">
          <a:xfrm>
            <a:off x="5626558" y="2639112"/>
            <a:ext cx="45362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20" name="Straight Connector 119"/>
          <p:cNvCxnSpPr/>
          <p:nvPr/>
        </p:nvCxnSpPr>
        <p:spPr bwMode="auto">
          <a:xfrm>
            <a:off x="5608935" y="2572693"/>
            <a:ext cx="42245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21" name="TextBox 120"/>
          <p:cNvSpPr txBox="1"/>
          <p:nvPr/>
        </p:nvSpPr>
        <p:spPr>
          <a:xfrm>
            <a:off x="6108200" y="3167059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30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128558" y="3013438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5128558" y="4475735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SD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5128558" y="4874503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5128558" y="4063671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5176089" y="2283744"/>
            <a:ext cx="537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6" name="Straight Connector 145"/>
          <p:cNvCxnSpPr/>
          <p:nvPr/>
        </p:nvCxnSpPr>
        <p:spPr bwMode="auto">
          <a:xfrm>
            <a:off x="5629717" y="4915813"/>
            <a:ext cx="47125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7" name="Straight Connector 146"/>
          <p:cNvCxnSpPr/>
          <p:nvPr/>
        </p:nvCxnSpPr>
        <p:spPr bwMode="auto">
          <a:xfrm>
            <a:off x="5651413" y="4406157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48" name="TextBox 147"/>
          <p:cNvSpPr txBox="1"/>
          <p:nvPr/>
        </p:nvSpPr>
        <p:spPr>
          <a:xfrm>
            <a:off x="6069795" y="4452048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12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9" name="Straight Connector 148"/>
          <p:cNvCxnSpPr/>
          <p:nvPr/>
        </p:nvCxnSpPr>
        <p:spPr bwMode="auto">
          <a:xfrm>
            <a:off x="5626558" y="5233444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0" name="Straight Arrow Connector 149"/>
          <p:cNvCxnSpPr/>
          <p:nvPr/>
        </p:nvCxnSpPr>
        <p:spPr bwMode="auto">
          <a:xfrm flipV="1">
            <a:off x="5954580" y="4081293"/>
            <a:ext cx="0" cy="328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51" name="TextBox 150"/>
          <p:cNvSpPr txBox="1"/>
          <p:nvPr/>
        </p:nvSpPr>
        <p:spPr>
          <a:xfrm>
            <a:off x="6069795" y="4859785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7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6069795" y="2119733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6069795" y="1927708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54" name="Straight Connector 153"/>
          <p:cNvCxnSpPr/>
          <p:nvPr/>
        </p:nvCxnSpPr>
        <p:spPr bwMode="auto">
          <a:xfrm>
            <a:off x="5604862" y="2069515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5" name="Straight Connector 154"/>
          <p:cNvCxnSpPr/>
          <p:nvPr/>
        </p:nvCxnSpPr>
        <p:spPr bwMode="auto">
          <a:xfrm>
            <a:off x="6022571" y="2048987"/>
            <a:ext cx="0" cy="53409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6" name="Straight Connector 155"/>
          <p:cNvCxnSpPr/>
          <p:nvPr/>
        </p:nvCxnSpPr>
        <p:spPr bwMode="auto">
          <a:xfrm>
            <a:off x="5657731" y="2236685"/>
            <a:ext cx="42245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7" name="Straight Arrow Connector 156"/>
          <p:cNvCxnSpPr/>
          <p:nvPr/>
        </p:nvCxnSpPr>
        <p:spPr bwMode="auto">
          <a:xfrm flipV="1">
            <a:off x="5954580" y="4422778"/>
            <a:ext cx="0" cy="49329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cxnSp>
        <p:nvCxnSpPr>
          <p:cNvPr id="158" name="Straight Connector 157"/>
          <p:cNvCxnSpPr/>
          <p:nvPr/>
        </p:nvCxnSpPr>
        <p:spPr bwMode="auto">
          <a:xfrm>
            <a:off x="5647340" y="4091685"/>
            <a:ext cx="4945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9" name="Straight Arrow Connector 158"/>
          <p:cNvCxnSpPr/>
          <p:nvPr/>
        </p:nvCxnSpPr>
        <p:spPr bwMode="auto">
          <a:xfrm flipV="1">
            <a:off x="5954580" y="4918972"/>
            <a:ext cx="0" cy="328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arrow" w="lg" len="med"/>
            <a:tailEnd type="arrow" w="lg" len="med"/>
          </a:ln>
          <a:effectLst/>
        </p:spPr>
      </p:cxnSp>
      <p:sp>
        <p:nvSpPr>
          <p:cNvPr id="160" name="TextBox 159"/>
          <p:cNvSpPr txBox="1"/>
          <p:nvPr/>
        </p:nvSpPr>
        <p:spPr>
          <a:xfrm>
            <a:off x="6146605" y="4063671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7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5071265" y="2074096"/>
            <a:ext cx="640080" cy="164592"/>
          </a:xfrm>
          <a:prstGeom prst="rect">
            <a:avLst/>
          </a:prstGeom>
          <a:solidFill>
            <a:srgbClr val="66CC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163" name="Straight Connector 162"/>
          <p:cNvCxnSpPr/>
          <p:nvPr/>
        </p:nvCxnSpPr>
        <p:spPr bwMode="auto">
          <a:xfrm>
            <a:off x="5644181" y="2389085"/>
            <a:ext cx="422455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65" name="TextBox 164"/>
          <p:cNvSpPr txBox="1"/>
          <p:nvPr/>
        </p:nvSpPr>
        <p:spPr>
          <a:xfrm>
            <a:off x="6080186" y="2332540"/>
            <a:ext cx="806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 nm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TextBox 165"/>
              <p:cNvSpPr txBox="1"/>
              <p:nvPr/>
            </p:nvSpPr>
            <p:spPr>
              <a:xfrm>
                <a:off x="4764025" y="5541275"/>
                <a:ext cx="1527982" cy="5241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=5.4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6" name="TextBox 1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025" y="5541275"/>
                <a:ext cx="1527982" cy="52418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7" name="TextBox 166"/>
          <p:cNvSpPr txBox="1"/>
          <p:nvPr/>
        </p:nvSpPr>
        <p:spPr>
          <a:xfrm>
            <a:off x="3496660" y="716158"/>
            <a:ext cx="45317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0s </a:t>
            </a:r>
            <a:r>
              <a:rPr lang="en-US" sz="2400" b="1" dirty="0" err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SxP</a:t>
            </a:r>
            <a:endParaRPr lang="en-US" sz="2400" b="1" dirty="0" smtClean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Symmetrizing the nr of interfaces below and above PM</a:t>
            </a:r>
            <a:endParaRPr lang="en-US" sz="24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91515" y="2584090"/>
            <a:ext cx="19823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Note: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could think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to thinner flash lamina recovering 2 nm allowing a PM height = 32 nm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68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en-US" baseline="-25000" dirty="0" smtClean="0"/>
              <a:t>TH</a:t>
            </a:r>
            <a:r>
              <a:rPr lang="en-US" dirty="0" smtClean="0"/>
              <a:t> scaling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50" y="1486405"/>
            <a:ext cx="6076421" cy="4529695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 bwMode="auto">
          <a:xfrm>
            <a:off x="5109670" y="3061010"/>
            <a:ext cx="0" cy="499265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2267700" y="2638555"/>
            <a:ext cx="0" cy="499265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883650" y="2408125"/>
            <a:ext cx="0" cy="499265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1768435" y="1322394"/>
            <a:ext cx="0" cy="499265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4774416" y="3685881"/>
            <a:ext cx="6528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CLV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75675" y="3159629"/>
            <a:ext cx="921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PTX @ 30 nm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14815" y="2868985"/>
            <a:ext cx="921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S15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99600" y="932675"/>
            <a:ext cx="921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30s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46605" y="2161635"/>
            <a:ext cx="2496325" cy="2396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We could hypothesis to re-gain the ~150 mV in V</a:t>
            </a:r>
            <a:r>
              <a:rPr lang="en-US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due to the lower PM thickness as a consequence of the V</a:t>
            </a:r>
            <a:r>
              <a:rPr lang="en-US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increase with cell area scaling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14351" y="932675"/>
            <a:ext cx="6535819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Very rough-preliminary data extrapolation – just to have a first idea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82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's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B2B2B2"/>
      </a:folHlink>
    </a:clrScheme>
    <a:fontScheme name="Al's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Al's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's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's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's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's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's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's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20nm Silicon Update</Agenda>
    <Date xmlns="90b7a245-a7c3-4504-88b2-cf85318e6b78">2012-09-21T06:00:00+00:00</Date>
    <Presenter xmlns="90b7a245-a7c3-4504-88b2-cf85318e6b78">Max Hineman / Roberto Bez</Presenter>
  </documentManagement>
</p:properties>
</file>

<file path=customXml/itemProps1.xml><?xml version="1.0" encoding="utf-8"?>
<ds:datastoreItem xmlns:ds="http://schemas.openxmlformats.org/officeDocument/2006/customXml" ds:itemID="{BD09BE6D-1905-4B32-8CE6-5CF685E2EC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306C91-710D-4444-BA22-7E558A6494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190533-344F-4653-9406-B2FB4FFB46ED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90b7a245-a7c3-4504-88b2-cf85318e6b7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Al's Intel-Micron</Template>
  <TotalTime>88995</TotalTime>
  <Words>468</Words>
  <Application>Microsoft Office PowerPoint</Application>
  <PresentationFormat>On-screen Show (4:3)</PresentationFormat>
  <Paragraphs>135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Wingdings</vt:lpstr>
      <vt:lpstr>Al's template</vt:lpstr>
      <vt:lpstr>Pathfinding on material stack / cell architecture (DerChang’s feedback) </vt:lpstr>
      <vt:lpstr>SXP Project  30s SxP:  on the cell architecture  September 21st, 2015</vt:lpstr>
      <vt:lpstr>From 10s to 30s: Scaling options</vt:lpstr>
      <vt:lpstr>From 10s to 30s: Scaling options (1/2)</vt:lpstr>
      <vt:lpstr>From 10s to 30s: Scaling options (2/2)</vt:lpstr>
      <vt:lpstr>Chances for a more thermally symmetric structure</vt:lpstr>
      <vt:lpstr>VTH scaling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Max Hineman</dc:creator>
  <cp:lastModifiedBy>Kau, Derchang</cp:lastModifiedBy>
  <cp:revision>419</cp:revision>
  <dcterms:created xsi:type="dcterms:W3CDTF">2012-09-17T00:02:17Z</dcterms:created>
  <dcterms:modified xsi:type="dcterms:W3CDTF">2015-09-28T14:20:48Z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