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37" r:id="rId4"/>
  </p:sldMasterIdLst>
  <p:notesMasterIdLst>
    <p:notesMasterId r:id="rId50"/>
  </p:notesMasterIdLst>
  <p:handoutMasterIdLst>
    <p:handoutMasterId r:id="rId51"/>
  </p:handoutMasterIdLst>
  <p:sldIdLst>
    <p:sldId id="257" r:id="rId5"/>
    <p:sldId id="468" r:id="rId6"/>
    <p:sldId id="259" r:id="rId7"/>
    <p:sldId id="262" r:id="rId8"/>
    <p:sldId id="426" r:id="rId9"/>
    <p:sldId id="427" r:id="rId10"/>
    <p:sldId id="324" r:id="rId11"/>
    <p:sldId id="376" r:id="rId12"/>
    <p:sldId id="341" r:id="rId13"/>
    <p:sldId id="459" r:id="rId14"/>
    <p:sldId id="429" r:id="rId15"/>
    <p:sldId id="430" r:id="rId16"/>
    <p:sldId id="431" r:id="rId17"/>
    <p:sldId id="432" r:id="rId18"/>
    <p:sldId id="418" r:id="rId19"/>
    <p:sldId id="421" r:id="rId20"/>
    <p:sldId id="417" r:id="rId21"/>
    <p:sldId id="433" r:id="rId22"/>
    <p:sldId id="453" r:id="rId23"/>
    <p:sldId id="465" r:id="rId24"/>
    <p:sldId id="464" r:id="rId25"/>
    <p:sldId id="466" r:id="rId26"/>
    <p:sldId id="328" r:id="rId27"/>
    <p:sldId id="410" r:id="rId28"/>
    <p:sldId id="462" r:id="rId29"/>
    <p:sldId id="467" r:id="rId30"/>
    <p:sldId id="415" r:id="rId31"/>
    <p:sldId id="457" r:id="rId32"/>
    <p:sldId id="458" r:id="rId33"/>
    <p:sldId id="450" r:id="rId34"/>
    <p:sldId id="434" r:id="rId35"/>
    <p:sldId id="435" r:id="rId36"/>
    <p:sldId id="437" r:id="rId37"/>
    <p:sldId id="460" r:id="rId38"/>
    <p:sldId id="439" r:id="rId39"/>
    <p:sldId id="440" r:id="rId40"/>
    <p:sldId id="441" r:id="rId41"/>
    <p:sldId id="442" r:id="rId42"/>
    <p:sldId id="444" r:id="rId43"/>
    <p:sldId id="445" r:id="rId44"/>
    <p:sldId id="446" r:id="rId45"/>
    <p:sldId id="447" r:id="rId46"/>
    <p:sldId id="307" r:id="rId47"/>
    <p:sldId id="455" r:id="rId48"/>
    <p:sldId id="402" r:id="rId4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nd, Joseph R" initials="BJR" lastIdx="14" clrIdx="0">
    <p:extLst>
      <p:ext uri="{19B8F6BF-5375-455C-9EA6-DF929625EA0E}">
        <p15:presenceInfo xmlns:p15="http://schemas.microsoft.com/office/powerpoint/2012/main" userId="S-1-5-21-725345543-602162358-527237240-28211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595B"/>
    <a:srgbClr val="0000FF"/>
    <a:srgbClr val="0066FF"/>
    <a:srgbClr val="FF9900"/>
    <a:srgbClr val="CC9900"/>
    <a:srgbClr val="0033CC"/>
    <a:srgbClr val="009900"/>
    <a:srgbClr val="3366FF"/>
    <a:srgbClr val="99CC00"/>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225" autoAdjust="0"/>
    <p:restoredTop sz="95856" autoAdjust="0"/>
  </p:normalViewPr>
  <p:slideViewPr>
    <p:cSldViewPr>
      <p:cViewPr varScale="1">
        <p:scale>
          <a:sx n="89" d="100"/>
          <a:sy n="89" d="100"/>
        </p:scale>
        <p:origin x="797" y="72"/>
      </p:cViewPr>
      <p:guideLst>
        <p:guide orient="horz" pos="2160"/>
        <p:guide pos="2880"/>
      </p:guideLst>
    </p:cSldViewPr>
  </p:slideViewPr>
  <p:notesTextViewPr>
    <p:cViewPr>
      <p:scale>
        <a:sx n="3" d="2"/>
        <a:sy n="3" d="2"/>
      </p:scale>
      <p:origin x="0" y="0"/>
    </p:cViewPr>
  </p:notesTextViewPr>
  <p:sorterViewPr>
    <p:cViewPr varScale="1">
      <p:scale>
        <a:sx n="1" d="1"/>
        <a:sy n="1" d="1"/>
      </p:scale>
      <p:origin x="0" y="-1109"/>
    </p:cViewPr>
  </p:sorterViewPr>
  <p:gridSpacing cx="38100" cy="381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handoutMaster" Target="handoutMasters/handoutMaster1.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EE6BD7-8658-46B4-99CA-7FA3F33C1EAB}" type="doc">
      <dgm:prSet loTypeId="urn:microsoft.com/office/officeart/2005/8/layout/hChevron3" loCatId="process" qsTypeId="urn:microsoft.com/office/officeart/2005/8/quickstyle/simple1" qsCatId="simple" csTypeId="urn:microsoft.com/office/officeart/2005/8/colors/colorful2" csCatId="colorful" phldr="1"/>
      <dgm:spPr/>
    </dgm:pt>
    <dgm:pt modelId="{87D7E348-BAD2-4BA4-A342-4E28643DD09C}">
      <dgm:prSet phldrT="[Text]"/>
      <dgm:spPr>
        <a:solidFill>
          <a:srgbClr val="33CCFF"/>
        </a:solidFill>
      </dgm:spPr>
      <dgm:t>
        <a:bodyPr/>
        <a:lstStyle/>
        <a:p>
          <a:r>
            <a:rPr lang="en-US" dirty="0"/>
            <a:t>R0</a:t>
          </a:r>
        </a:p>
      </dgm:t>
    </dgm:pt>
    <dgm:pt modelId="{798A1D32-128E-4C5E-A1FC-58D53AAF35CE}" type="parTrans" cxnId="{2881D558-6D81-4603-9854-9EC1DB265B17}">
      <dgm:prSet/>
      <dgm:spPr/>
      <dgm:t>
        <a:bodyPr/>
        <a:lstStyle/>
        <a:p>
          <a:endParaRPr lang="en-US"/>
        </a:p>
      </dgm:t>
    </dgm:pt>
    <dgm:pt modelId="{BC337B7E-44A7-42EE-99E8-4E5023A8BCCE}" type="sibTrans" cxnId="{2881D558-6D81-4603-9854-9EC1DB265B17}">
      <dgm:prSet/>
      <dgm:spPr/>
      <dgm:t>
        <a:bodyPr/>
        <a:lstStyle/>
        <a:p>
          <a:endParaRPr lang="en-US"/>
        </a:p>
      </dgm:t>
    </dgm:pt>
    <dgm:pt modelId="{95C4B8B4-02DE-4944-85C0-CF2B6C1A6833}">
      <dgm:prSet phldrT="[Text]"/>
      <dgm:spPr>
        <a:solidFill>
          <a:schemeClr val="accent2">
            <a:lumMod val="40000"/>
            <a:lumOff val="60000"/>
          </a:schemeClr>
        </a:solidFill>
      </dgm:spPr>
      <dgm:t>
        <a:bodyPr/>
        <a:lstStyle/>
        <a:p>
          <a:r>
            <a:rPr lang="en-US" dirty="0"/>
            <a:t>R1</a:t>
          </a:r>
        </a:p>
      </dgm:t>
    </dgm:pt>
    <dgm:pt modelId="{220400B8-7664-40ED-BE8D-91BE77EBDBAB}" type="parTrans" cxnId="{4873970A-EFB6-4CBB-B635-CC3F8BF791AC}">
      <dgm:prSet/>
      <dgm:spPr/>
      <dgm:t>
        <a:bodyPr/>
        <a:lstStyle/>
        <a:p>
          <a:endParaRPr lang="en-US"/>
        </a:p>
      </dgm:t>
    </dgm:pt>
    <dgm:pt modelId="{D02B0F96-C5B9-4BBA-9BD2-60A5AC3E4FD5}" type="sibTrans" cxnId="{4873970A-EFB6-4CBB-B635-CC3F8BF791AC}">
      <dgm:prSet/>
      <dgm:spPr/>
      <dgm:t>
        <a:bodyPr/>
        <a:lstStyle/>
        <a:p>
          <a:endParaRPr lang="en-US"/>
        </a:p>
      </dgm:t>
    </dgm:pt>
    <dgm:pt modelId="{87558477-0A64-44E1-91C7-7860F1F0DBD0}">
      <dgm:prSet phldrT="[Text]"/>
      <dgm:spPr>
        <a:solidFill>
          <a:srgbClr val="99CC00"/>
        </a:solidFill>
      </dgm:spPr>
      <dgm:t>
        <a:bodyPr/>
        <a:lstStyle/>
        <a:p>
          <a:r>
            <a:rPr lang="en-US" dirty="0"/>
            <a:t>R2</a:t>
          </a:r>
        </a:p>
      </dgm:t>
    </dgm:pt>
    <dgm:pt modelId="{59C6A8AA-9E17-46C1-97C9-56A1EEDA3CC0}" type="parTrans" cxnId="{5F1F442E-D17A-4C84-B50A-C37650F99349}">
      <dgm:prSet/>
      <dgm:spPr/>
      <dgm:t>
        <a:bodyPr/>
        <a:lstStyle/>
        <a:p>
          <a:endParaRPr lang="en-US"/>
        </a:p>
      </dgm:t>
    </dgm:pt>
    <dgm:pt modelId="{F3F16494-D9FB-4118-ADBA-CB58B92E013D}" type="sibTrans" cxnId="{5F1F442E-D17A-4C84-B50A-C37650F99349}">
      <dgm:prSet/>
      <dgm:spPr/>
      <dgm:t>
        <a:bodyPr/>
        <a:lstStyle/>
        <a:p>
          <a:endParaRPr lang="en-US"/>
        </a:p>
      </dgm:t>
    </dgm:pt>
    <dgm:pt modelId="{DAA071E8-4138-45B6-8AB3-7E77E36339DF}">
      <dgm:prSet phldrT="[Text]"/>
      <dgm:spPr/>
      <dgm:t>
        <a:bodyPr/>
        <a:lstStyle/>
        <a:p>
          <a:r>
            <a:rPr lang="en-US" dirty="0"/>
            <a:t>R3</a:t>
          </a:r>
        </a:p>
      </dgm:t>
    </dgm:pt>
    <dgm:pt modelId="{B90F4E69-1029-40F8-A7F1-8CD76E9F2E5B}" type="parTrans" cxnId="{978B7D8A-A6C8-478A-A16B-88DD0CDCFA9D}">
      <dgm:prSet/>
      <dgm:spPr/>
      <dgm:t>
        <a:bodyPr/>
        <a:lstStyle/>
        <a:p>
          <a:endParaRPr lang="en-US"/>
        </a:p>
      </dgm:t>
    </dgm:pt>
    <dgm:pt modelId="{E5F180D9-9FF7-4447-9711-4E17065F8EDE}" type="sibTrans" cxnId="{978B7D8A-A6C8-478A-A16B-88DD0CDCFA9D}">
      <dgm:prSet/>
      <dgm:spPr/>
      <dgm:t>
        <a:bodyPr/>
        <a:lstStyle/>
        <a:p>
          <a:endParaRPr lang="en-US"/>
        </a:p>
      </dgm:t>
    </dgm:pt>
    <dgm:pt modelId="{8C7058DF-B720-4FD3-89A5-58BFB102CF1C}">
      <dgm:prSet phldrT="[Text]"/>
      <dgm:spPr>
        <a:solidFill>
          <a:schemeClr val="bg2">
            <a:lumMod val="75000"/>
          </a:schemeClr>
        </a:solidFill>
      </dgm:spPr>
      <dgm:t>
        <a:bodyPr/>
        <a:lstStyle/>
        <a:p>
          <a:r>
            <a:rPr lang="en-US" dirty="0"/>
            <a:t>R3</a:t>
          </a:r>
        </a:p>
      </dgm:t>
    </dgm:pt>
    <dgm:pt modelId="{5FAC6F96-AA11-41BD-91DF-04A34D625582}" type="parTrans" cxnId="{108B5C66-AD7C-4359-A6C2-4DFFCD436A1A}">
      <dgm:prSet/>
      <dgm:spPr/>
      <dgm:t>
        <a:bodyPr/>
        <a:lstStyle/>
        <a:p>
          <a:endParaRPr lang="en-US"/>
        </a:p>
      </dgm:t>
    </dgm:pt>
    <dgm:pt modelId="{B9C529B6-48C6-4DB6-BC70-9B2C355BFFD8}" type="sibTrans" cxnId="{108B5C66-AD7C-4359-A6C2-4DFFCD436A1A}">
      <dgm:prSet/>
      <dgm:spPr/>
      <dgm:t>
        <a:bodyPr/>
        <a:lstStyle/>
        <a:p>
          <a:endParaRPr lang="en-US"/>
        </a:p>
      </dgm:t>
    </dgm:pt>
    <dgm:pt modelId="{34253AF9-842F-4AEF-B1FB-D7C86FAFE7A5}" type="pres">
      <dgm:prSet presAssocID="{F4EE6BD7-8658-46B4-99CA-7FA3F33C1EAB}" presName="Name0" presStyleCnt="0">
        <dgm:presLayoutVars>
          <dgm:dir/>
          <dgm:resizeHandles val="exact"/>
        </dgm:presLayoutVars>
      </dgm:prSet>
      <dgm:spPr/>
    </dgm:pt>
    <dgm:pt modelId="{74A95852-161B-4AA0-95C9-EC02E0C25975}" type="pres">
      <dgm:prSet presAssocID="{87D7E348-BAD2-4BA4-A342-4E28643DD09C}" presName="parTxOnly" presStyleLbl="node1" presStyleIdx="0" presStyleCnt="5" custScaleX="196447" custLinFactNeighborX="3549" custLinFactNeighborY="410">
        <dgm:presLayoutVars>
          <dgm:bulletEnabled val="1"/>
        </dgm:presLayoutVars>
      </dgm:prSet>
      <dgm:spPr/>
      <dgm:t>
        <a:bodyPr/>
        <a:lstStyle/>
        <a:p>
          <a:endParaRPr lang="en-US"/>
        </a:p>
      </dgm:t>
    </dgm:pt>
    <dgm:pt modelId="{4B16BFDF-FC22-4C79-8B0F-445AF23AD559}" type="pres">
      <dgm:prSet presAssocID="{BC337B7E-44A7-42EE-99E8-4E5023A8BCCE}" presName="parSpace" presStyleCnt="0"/>
      <dgm:spPr/>
    </dgm:pt>
    <dgm:pt modelId="{5131391A-E00D-4AE7-A5A8-79073BDE9E00}" type="pres">
      <dgm:prSet presAssocID="{95C4B8B4-02DE-4944-85C0-CF2B6C1A6833}" presName="parTxOnly" presStyleLbl="node1" presStyleIdx="1" presStyleCnt="5">
        <dgm:presLayoutVars>
          <dgm:bulletEnabled val="1"/>
        </dgm:presLayoutVars>
      </dgm:prSet>
      <dgm:spPr/>
      <dgm:t>
        <a:bodyPr/>
        <a:lstStyle/>
        <a:p>
          <a:endParaRPr lang="en-US"/>
        </a:p>
      </dgm:t>
    </dgm:pt>
    <dgm:pt modelId="{8737B87A-48B1-4A49-AAF0-937870E148A9}" type="pres">
      <dgm:prSet presAssocID="{D02B0F96-C5B9-4BBA-9BD2-60A5AC3E4FD5}" presName="parSpace" presStyleCnt="0"/>
      <dgm:spPr/>
    </dgm:pt>
    <dgm:pt modelId="{81B0673A-7353-4FDD-8AE0-00BB14225FFA}" type="pres">
      <dgm:prSet presAssocID="{87558477-0A64-44E1-91C7-7860F1F0DBD0}" presName="parTxOnly" presStyleLbl="node1" presStyleIdx="2" presStyleCnt="5">
        <dgm:presLayoutVars>
          <dgm:bulletEnabled val="1"/>
        </dgm:presLayoutVars>
      </dgm:prSet>
      <dgm:spPr/>
      <dgm:t>
        <a:bodyPr/>
        <a:lstStyle/>
        <a:p>
          <a:endParaRPr lang="en-US"/>
        </a:p>
      </dgm:t>
    </dgm:pt>
    <dgm:pt modelId="{4DCB19D6-964C-45FC-9DD4-EA4DC91B9311}" type="pres">
      <dgm:prSet presAssocID="{F3F16494-D9FB-4118-ADBA-CB58B92E013D}" presName="parSpace" presStyleCnt="0"/>
      <dgm:spPr/>
    </dgm:pt>
    <dgm:pt modelId="{4437261B-385B-4F85-A4AA-80B7BDC718F9}" type="pres">
      <dgm:prSet presAssocID="{8C7058DF-B720-4FD3-89A5-58BFB102CF1C}" presName="parTxOnly" presStyleLbl="node1" presStyleIdx="3" presStyleCnt="5">
        <dgm:presLayoutVars>
          <dgm:bulletEnabled val="1"/>
        </dgm:presLayoutVars>
      </dgm:prSet>
      <dgm:spPr/>
      <dgm:t>
        <a:bodyPr/>
        <a:lstStyle/>
        <a:p>
          <a:endParaRPr lang="en-US"/>
        </a:p>
      </dgm:t>
    </dgm:pt>
    <dgm:pt modelId="{B7E1CA7E-C45E-472F-9F37-6E1E31833C19}" type="pres">
      <dgm:prSet presAssocID="{B9C529B6-48C6-4DB6-BC70-9B2C355BFFD8}" presName="parSpace" presStyleCnt="0"/>
      <dgm:spPr/>
    </dgm:pt>
    <dgm:pt modelId="{EC43C8BF-15B9-403A-8C59-FB0EB1D9CF41}" type="pres">
      <dgm:prSet presAssocID="{DAA071E8-4138-45B6-8AB3-7E77E36339DF}" presName="parTxOnly" presStyleLbl="node1" presStyleIdx="4" presStyleCnt="5">
        <dgm:presLayoutVars>
          <dgm:bulletEnabled val="1"/>
        </dgm:presLayoutVars>
      </dgm:prSet>
      <dgm:spPr/>
      <dgm:t>
        <a:bodyPr/>
        <a:lstStyle/>
        <a:p>
          <a:endParaRPr lang="en-US"/>
        </a:p>
      </dgm:t>
    </dgm:pt>
  </dgm:ptLst>
  <dgm:cxnLst>
    <dgm:cxn modelId="{81525FA8-7328-42DC-B34D-A32EF94BA18C}" type="presOf" srcId="{F4EE6BD7-8658-46B4-99CA-7FA3F33C1EAB}" destId="{34253AF9-842F-4AEF-B1FB-D7C86FAFE7A5}" srcOrd="0" destOrd="0" presId="urn:microsoft.com/office/officeart/2005/8/layout/hChevron3"/>
    <dgm:cxn modelId="{F9DCE4AF-767D-456F-A7E7-2FEBDEC7DD62}" type="presOf" srcId="{DAA071E8-4138-45B6-8AB3-7E77E36339DF}" destId="{EC43C8BF-15B9-403A-8C59-FB0EB1D9CF41}" srcOrd="0" destOrd="0" presId="urn:microsoft.com/office/officeart/2005/8/layout/hChevron3"/>
    <dgm:cxn modelId="{5F1F442E-D17A-4C84-B50A-C37650F99349}" srcId="{F4EE6BD7-8658-46B4-99CA-7FA3F33C1EAB}" destId="{87558477-0A64-44E1-91C7-7860F1F0DBD0}" srcOrd="2" destOrd="0" parTransId="{59C6A8AA-9E17-46C1-97C9-56A1EEDA3CC0}" sibTransId="{F3F16494-D9FB-4118-ADBA-CB58B92E013D}"/>
    <dgm:cxn modelId="{2881D558-6D81-4603-9854-9EC1DB265B17}" srcId="{F4EE6BD7-8658-46B4-99CA-7FA3F33C1EAB}" destId="{87D7E348-BAD2-4BA4-A342-4E28643DD09C}" srcOrd="0" destOrd="0" parTransId="{798A1D32-128E-4C5E-A1FC-58D53AAF35CE}" sibTransId="{BC337B7E-44A7-42EE-99E8-4E5023A8BCCE}"/>
    <dgm:cxn modelId="{4873970A-EFB6-4CBB-B635-CC3F8BF791AC}" srcId="{F4EE6BD7-8658-46B4-99CA-7FA3F33C1EAB}" destId="{95C4B8B4-02DE-4944-85C0-CF2B6C1A6833}" srcOrd="1" destOrd="0" parTransId="{220400B8-7664-40ED-BE8D-91BE77EBDBAB}" sibTransId="{D02B0F96-C5B9-4BBA-9BD2-60A5AC3E4FD5}"/>
    <dgm:cxn modelId="{978B7D8A-A6C8-478A-A16B-88DD0CDCFA9D}" srcId="{F4EE6BD7-8658-46B4-99CA-7FA3F33C1EAB}" destId="{DAA071E8-4138-45B6-8AB3-7E77E36339DF}" srcOrd="4" destOrd="0" parTransId="{B90F4E69-1029-40F8-A7F1-8CD76E9F2E5B}" sibTransId="{E5F180D9-9FF7-4447-9711-4E17065F8EDE}"/>
    <dgm:cxn modelId="{FCA14586-397A-45C9-B0B2-6875B2F6F95E}" type="presOf" srcId="{8C7058DF-B720-4FD3-89A5-58BFB102CF1C}" destId="{4437261B-385B-4F85-A4AA-80B7BDC718F9}" srcOrd="0" destOrd="0" presId="urn:microsoft.com/office/officeart/2005/8/layout/hChevron3"/>
    <dgm:cxn modelId="{5C57AE90-D8FB-4793-A367-B4D26FF57DF8}" type="presOf" srcId="{87558477-0A64-44E1-91C7-7860F1F0DBD0}" destId="{81B0673A-7353-4FDD-8AE0-00BB14225FFA}" srcOrd="0" destOrd="0" presId="urn:microsoft.com/office/officeart/2005/8/layout/hChevron3"/>
    <dgm:cxn modelId="{108B5C66-AD7C-4359-A6C2-4DFFCD436A1A}" srcId="{F4EE6BD7-8658-46B4-99CA-7FA3F33C1EAB}" destId="{8C7058DF-B720-4FD3-89A5-58BFB102CF1C}" srcOrd="3" destOrd="0" parTransId="{5FAC6F96-AA11-41BD-91DF-04A34D625582}" sibTransId="{B9C529B6-48C6-4DB6-BC70-9B2C355BFFD8}"/>
    <dgm:cxn modelId="{078232D8-82B5-4AB9-A2A6-318CCBA4034E}" type="presOf" srcId="{87D7E348-BAD2-4BA4-A342-4E28643DD09C}" destId="{74A95852-161B-4AA0-95C9-EC02E0C25975}" srcOrd="0" destOrd="0" presId="urn:microsoft.com/office/officeart/2005/8/layout/hChevron3"/>
    <dgm:cxn modelId="{0CB40FE8-30C0-499B-8B05-5B30400678E8}" type="presOf" srcId="{95C4B8B4-02DE-4944-85C0-CF2B6C1A6833}" destId="{5131391A-E00D-4AE7-A5A8-79073BDE9E00}" srcOrd="0" destOrd="0" presId="urn:microsoft.com/office/officeart/2005/8/layout/hChevron3"/>
    <dgm:cxn modelId="{D1966C07-59D2-4E08-8481-BF1935603467}" type="presParOf" srcId="{34253AF9-842F-4AEF-B1FB-D7C86FAFE7A5}" destId="{74A95852-161B-4AA0-95C9-EC02E0C25975}" srcOrd="0" destOrd="0" presId="urn:microsoft.com/office/officeart/2005/8/layout/hChevron3"/>
    <dgm:cxn modelId="{B9D2A028-D52E-4D56-839C-C7D1781059A0}" type="presParOf" srcId="{34253AF9-842F-4AEF-B1FB-D7C86FAFE7A5}" destId="{4B16BFDF-FC22-4C79-8B0F-445AF23AD559}" srcOrd="1" destOrd="0" presId="urn:microsoft.com/office/officeart/2005/8/layout/hChevron3"/>
    <dgm:cxn modelId="{CE5CFBC0-7B70-4D3B-9F8A-6B8156D65191}" type="presParOf" srcId="{34253AF9-842F-4AEF-B1FB-D7C86FAFE7A5}" destId="{5131391A-E00D-4AE7-A5A8-79073BDE9E00}" srcOrd="2" destOrd="0" presId="urn:microsoft.com/office/officeart/2005/8/layout/hChevron3"/>
    <dgm:cxn modelId="{E20CB0F7-DBBB-4E7D-80B9-41C91C72C94B}" type="presParOf" srcId="{34253AF9-842F-4AEF-B1FB-D7C86FAFE7A5}" destId="{8737B87A-48B1-4A49-AAF0-937870E148A9}" srcOrd="3" destOrd="0" presId="urn:microsoft.com/office/officeart/2005/8/layout/hChevron3"/>
    <dgm:cxn modelId="{FF4E45FC-B395-458E-A63E-07CF08AD2620}" type="presParOf" srcId="{34253AF9-842F-4AEF-B1FB-D7C86FAFE7A5}" destId="{81B0673A-7353-4FDD-8AE0-00BB14225FFA}" srcOrd="4" destOrd="0" presId="urn:microsoft.com/office/officeart/2005/8/layout/hChevron3"/>
    <dgm:cxn modelId="{AB5A324A-FFA2-4D4D-A658-C9E2F5EF97D9}" type="presParOf" srcId="{34253AF9-842F-4AEF-B1FB-D7C86FAFE7A5}" destId="{4DCB19D6-964C-45FC-9DD4-EA4DC91B9311}" srcOrd="5" destOrd="0" presId="urn:microsoft.com/office/officeart/2005/8/layout/hChevron3"/>
    <dgm:cxn modelId="{DEF6AB56-2B8C-4964-806C-1031ED85A0C9}" type="presParOf" srcId="{34253AF9-842F-4AEF-B1FB-D7C86FAFE7A5}" destId="{4437261B-385B-4F85-A4AA-80B7BDC718F9}" srcOrd="6" destOrd="0" presId="urn:microsoft.com/office/officeart/2005/8/layout/hChevron3"/>
    <dgm:cxn modelId="{84736C43-9A0F-4E2D-9F5B-7989D605F4EA}" type="presParOf" srcId="{34253AF9-842F-4AEF-B1FB-D7C86FAFE7A5}" destId="{B7E1CA7E-C45E-472F-9F37-6E1E31833C19}" srcOrd="7" destOrd="0" presId="urn:microsoft.com/office/officeart/2005/8/layout/hChevron3"/>
    <dgm:cxn modelId="{B93D1062-FC28-4566-882A-F93BF96BE985}" type="presParOf" srcId="{34253AF9-842F-4AEF-B1FB-D7C86FAFE7A5}" destId="{EC43C8BF-15B9-403A-8C59-FB0EB1D9CF41}" srcOrd="8"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A95852-161B-4AA0-95C9-EC02E0C25975}">
      <dsp:nvSpPr>
        <dsp:cNvPr id="0" name=""/>
        <dsp:cNvSpPr/>
      </dsp:nvSpPr>
      <dsp:spPr>
        <a:xfrm>
          <a:off x="10125" y="1762778"/>
          <a:ext cx="2666253" cy="542895"/>
        </a:xfrm>
        <a:prstGeom prst="homePlate">
          <a:avLst/>
        </a:prstGeom>
        <a:solidFill>
          <a:srgbClr val="33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4686" tIns="77343" rIns="38672" bIns="77343" numCol="1" spcCol="1270" anchor="ctr" anchorCtr="0">
          <a:noAutofit/>
        </a:bodyPr>
        <a:lstStyle/>
        <a:p>
          <a:pPr lvl="0" algn="ctr" defTabSz="1289050">
            <a:lnSpc>
              <a:spcPct val="90000"/>
            </a:lnSpc>
            <a:spcBef>
              <a:spcPct val="0"/>
            </a:spcBef>
            <a:spcAft>
              <a:spcPct val="35000"/>
            </a:spcAft>
          </a:pPr>
          <a:r>
            <a:rPr lang="en-US" sz="2900" kern="1200" dirty="0"/>
            <a:t>R0</a:t>
          </a:r>
        </a:p>
      </dsp:txBody>
      <dsp:txXfrm>
        <a:off x="10125" y="1762778"/>
        <a:ext cx="2530529" cy="542895"/>
      </dsp:txXfrm>
    </dsp:sp>
    <dsp:sp modelId="{5131391A-E00D-4AE7-A5A8-79073BDE9E00}">
      <dsp:nvSpPr>
        <dsp:cNvPr id="0" name=""/>
        <dsp:cNvSpPr/>
      </dsp:nvSpPr>
      <dsp:spPr>
        <a:xfrm>
          <a:off x="2395298" y="1760552"/>
          <a:ext cx="1357238" cy="542895"/>
        </a:xfrm>
        <a:prstGeom prst="chevron">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6015" tIns="77343" rIns="38672" bIns="77343" numCol="1" spcCol="1270" anchor="ctr" anchorCtr="0">
          <a:noAutofit/>
        </a:bodyPr>
        <a:lstStyle/>
        <a:p>
          <a:pPr lvl="0" algn="ctr" defTabSz="1289050">
            <a:lnSpc>
              <a:spcPct val="90000"/>
            </a:lnSpc>
            <a:spcBef>
              <a:spcPct val="0"/>
            </a:spcBef>
            <a:spcAft>
              <a:spcPct val="35000"/>
            </a:spcAft>
          </a:pPr>
          <a:r>
            <a:rPr lang="en-US" sz="2900" kern="1200" dirty="0"/>
            <a:t>R1</a:t>
          </a:r>
        </a:p>
      </dsp:txBody>
      <dsp:txXfrm>
        <a:off x="2666746" y="1760552"/>
        <a:ext cx="814343" cy="542895"/>
      </dsp:txXfrm>
    </dsp:sp>
    <dsp:sp modelId="{81B0673A-7353-4FDD-8AE0-00BB14225FFA}">
      <dsp:nvSpPr>
        <dsp:cNvPr id="0" name=""/>
        <dsp:cNvSpPr/>
      </dsp:nvSpPr>
      <dsp:spPr>
        <a:xfrm>
          <a:off x="3481088" y="1760552"/>
          <a:ext cx="1357238" cy="542895"/>
        </a:xfrm>
        <a:prstGeom prst="chevron">
          <a:avLst/>
        </a:prstGeom>
        <a:solidFill>
          <a:srgbClr val="99CC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6015" tIns="77343" rIns="38672" bIns="77343" numCol="1" spcCol="1270" anchor="ctr" anchorCtr="0">
          <a:noAutofit/>
        </a:bodyPr>
        <a:lstStyle/>
        <a:p>
          <a:pPr lvl="0" algn="ctr" defTabSz="1289050">
            <a:lnSpc>
              <a:spcPct val="90000"/>
            </a:lnSpc>
            <a:spcBef>
              <a:spcPct val="0"/>
            </a:spcBef>
            <a:spcAft>
              <a:spcPct val="35000"/>
            </a:spcAft>
          </a:pPr>
          <a:r>
            <a:rPr lang="en-US" sz="2900" kern="1200" dirty="0"/>
            <a:t>R2</a:t>
          </a:r>
        </a:p>
      </dsp:txBody>
      <dsp:txXfrm>
        <a:off x="3752536" y="1760552"/>
        <a:ext cx="814343" cy="542895"/>
      </dsp:txXfrm>
    </dsp:sp>
    <dsp:sp modelId="{4437261B-385B-4F85-A4AA-80B7BDC718F9}">
      <dsp:nvSpPr>
        <dsp:cNvPr id="0" name=""/>
        <dsp:cNvSpPr/>
      </dsp:nvSpPr>
      <dsp:spPr>
        <a:xfrm>
          <a:off x="4566879" y="1760552"/>
          <a:ext cx="1357238" cy="542895"/>
        </a:xfrm>
        <a:prstGeom prst="chevron">
          <a:avLst/>
        </a:prstGeom>
        <a:solidFill>
          <a:schemeClr val="bg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6015" tIns="77343" rIns="38672" bIns="77343" numCol="1" spcCol="1270" anchor="ctr" anchorCtr="0">
          <a:noAutofit/>
        </a:bodyPr>
        <a:lstStyle/>
        <a:p>
          <a:pPr lvl="0" algn="ctr" defTabSz="1289050">
            <a:lnSpc>
              <a:spcPct val="90000"/>
            </a:lnSpc>
            <a:spcBef>
              <a:spcPct val="0"/>
            </a:spcBef>
            <a:spcAft>
              <a:spcPct val="35000"/>
            </a:spcAft>
          </a:pPr>
          <a:r>
            <a:rPr lang="en-US" sz="2900" kern="1200" dirty="0"/>
            <a:t>R3</a:t>
          </a:r>
        </a:p>
      </dsp:txBody>
      <dsp:txXfrm>
        <a:off x="4838327" y="1760552"/>
        <a:ext cx="814343" cy="542895"/>
      </dsp:txXfrm>
    </dsp:sp>
    <dsp:sp modelId="{EC43C8BF-15B9-403A-8C59-FB0EB1D9CF41}">
      <dsp:nvSpPr>
        <dsp:cNvPr id="0" name=""/>
        <dsp:cNvSpPr/>
      </dsp:nvSpPr>
      <dsp:spPr>
        <a:xfrm>
          <a:off x="5652669" y="1760552"/>
          <a:ext cx="1357238" cy="542895"/>
        </a:xfrm>
        <a:prstGeom prst="chevron">
          <a:avLst/>
        </a:prstGeom>
        <a:solidFill>
          <a:schemeClr val="accent2">
            <a:hueOff val="-14400000"/>
            <a:satOff val="-50003"/>
            <a:lumOff val="6000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6015" tIns="77343" rIns="38672" bIns="77343" numCol="1" spcCol="1270" anchor="ctr" anchorCtr="0">
          <a:noAutofit/>
        </a:bodyPr>
        <a:lstStyle/>
        <a:p>
          <a:pPr lvl="0" algn="ctr" defTabSz="1289050">
            <a:lnSpc>
              <a:spcPct val="90000"/>
            </a:lnSpc>
            <a:spcBef>
              <a:spcPct val="0"/>
            </a:spcBef>
            <a:spcAft>
              <a:spcPct val="35000"/>
            </a:spcAft>
          </a:pPr>
          <a:r>
            <a:rPr lang="en-US" sz="2900" kern="1200" dirty="0"/>
            <a:t>R3</a:t>
          </a:r>
        </a:p>
      </dsp:txBody>
      <dsp:txXfrm>
        <a:off x="5924117" y="1760552"/>
        <a:ext cx="814343" cy="542895"/>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AFD1EA5E-EE9E-4A4B-858E-A674FAF29324}" type="datetimeFigureOut">
              <a:rPr lang="en-US" smtClean="0"/>
              <a:t>4/19/2018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1DCB714-869C-4046-A475-8EAD63A70F94}" type="slidenum">
              <a:rPr lang="en-US" smtClean="0"/>
              <a:t>‹#›</a:t>
            </a:fld>
            <a:endParaRPr lang="en-US"/>
          </a:p>
        </p:txBody>
      </p:sp>
    </p:spTree>
    <p:extLst>
      <p:ext uri="{BB962C8B-B14F-4D97-AF65-F5344CB8AC3E}">
        <p14:creationId xmlns:p14="http://schemas.microsoft.com/office/powerpoint/2010/main" val="16724318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a:p>
        </p:txBody>
      </p:sp>
      <p:sp>
        <p:nvSpPr>
          <p:cNvPr id="30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a:p>
        </p:txBody>
      </p:sp>
      <p:sp>
        <p:nvSpPr>
          <p:cNvPr id="2458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a:p>
        </p:txBody>
      </p:sp>
      <p:sp>
        <p:nvSpPr>
          <p:cNvPr id="30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686B2BF6-C943-4F8A-A206-FA01BADA9EB9}" type="slidenum">
              <a:rPr lang="en-US"/>
              <a:pPr>
                <a:defRPr/>
              </a:pPr>
              <a:t>‹#›</a:t>
            </a:fld>
            <a:endParaRPr lang="en-US"/>
          </a:p>
        </p:txBody>
      </p:sp>
    </p:spTree>
    <p:extLst>
      <p:ext uri="{BB962C8B-B14F-4D97-AF65-F5344CB8AC3E}">
        <p14:creationId xmlns:p14="http://schemas.microsoft.com/office/powerpoint/2010/main" val="290889293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p:spPr>
        <p:txBody>
          <a:bodyPr/>
          <a:lstStyle/>
          <a:p>
            <a:fld id="{931F3040-9FF3-4F27-BE3B-3E816840A043}" type="slidenum">
              <a:rPr lang="en-US"/>
              <a:pPr/>
              <a:t>1</a:t>
            </a:fld>
            <a:endParaRPr lang="en-US" dirty="0"/>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eaLnBrk="1" hangingPunct="1"/>
            <a:endParaRPr lang="en-US" dirty="0"/>
          </a:p>
        </p:txBody>
      </p:sp>
    </p:spTree>
    <p:extLst>
      <p:ext uri="{BB962C8B-B14F-4D97-AF65-F5344CB8AC3E}">
        <p14:creationId xmlns:p14="http://schemas.microsoft.com/office/powerpoint/2010/main" val="17057435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12</a:t>
            </a:fld>
            <a:endParaRPr lang="en-US"/>
          </a:p>
        </p:txBody>
      </p:sp>
    </p:spTree>
    <p:extLst>
      <p:ext uri="{BB962C8B-B14F-4D97-AF65-F5344CB8AC3E}">
        <p14:creationId xmlns:p14="http://schemas.microsoft.com/office/powerpoint/2010/main" val="850248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7"/>
          <p:cNvSpPr>
            <a:spLocks noGrp="1" noChangeArrowheads="1"/>
          </p:cNvSpPr>
          <p:nvPr>
            <p:ph type="sldNum" sz="quarter" idx="5"/>
          </p:nvPr>
        </p:nvSpPr>
        <p:spPr>
          <a:noFill/>
        </p:spPr>
        <p:txBody>
          <a:bodyPr/>
          <a:lstStyle/>
          <a:p>
            <a:fld id="{E783BD21-CC3B-44C9-999A-6AEC2498F5FE}" type="slidenum">
              <a:rPr lang="en-US"/>
              <a:pPr/>
              <a:t>14</a:t>
            </a:fld>
            <a:endParaRPr lang="en-US"/>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31948745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15</a:t>
            </a:fld>
            <a:endParaRPr lang="en-US"/>
          </a:p>
        </p:txBody>
      </p:sp>
    </p:spTree>
    <p:extLst>
      <p:ext uri="{BB962C8B-B14F-4D97-AF65-F5344CB8AC3E}">
        <p14:creationId xmlns:p14="http://schemas.microsoft.com/office/powerpoint/2010/main" val="37265715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16</a:t>
            </a:fld>
            <a:endParaRPr lang="en-US"/>
          </a:p>
        </p:txBody>
      </p:sp>
    </p:spTree>
    <p:extLst>
      <p:ext uri="{BB962C8B-B14F-4D97-AF65-F5344CB8AC3E}">
        <p14:creationId xmlns:p14="http://schemas.microsoft.com/office/powerpoint/2010/main" val="31701524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17</a:t>
            </a:fld>
            <a:endParaRPr lang="en-US"/>
          </a:p>
        </p:txBody>
      </p:sp>
    </p:spTree>
    <p:extLst>
      <p:ext uri="{BB962C8B-B14F-4D97-AF65-F5344CB8AC3E}">
        <p14:creationId xmlns:p14="http://schemas.microsoft.com/office/powerpoint/2010/main" val="33818852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18</a:t>
            </a:fld>
            <a:endParaRPr lang="en-US"/>
          </a:p>
        </p:txBody>
      </p:sp>
    </p:spTree>
    <p:extLst>
      <p:ext uri="{BB962C8B-B14F-4D97-AF65-F5344CB8AC3E}">
        <p14:creationId xmlns:p14="http://schemas.microsoft.com/office/powerpoint/2010/main" val="12732071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19</a:t>
            </a:fld>
            <a:endParaRPr lang="en-US"/>
          </a:p>
        </p:txBody>
      </p:sp>
    </p:spTree>
    <p:extLst>
      <p:ext uri="{BB962C8B-B14F-4D97-AF65-F5344CB8AC3E}">
        <p14:creationId xmlns:p14="http://schemas.microsoft.com/office/powerpoint/2010/main" val="28911356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21</a:t>
            </a:fld>
            <a:endParaRPr lang="en-US"/>
          </a:p>
        </p:txBody>
      </p:sp>
    </p:spTree>
    <p:extLst>
      <p:ext uri="{BB962C8B-B14F-4D97-AF65-F5344CB8AC3E}">
        <p14:creationId xmlns:p14="http://schemas.microsoft.com/office/powerpoint/2010/main" val="34642906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7"/>
          <p:cNvSpPr>
            <a:spLocks noGrp="1" noChangeArrowheads="1"/>
          </p:cNvSpPr>
          <p:nvPr>
            <p:ph type="sldNum" sz="quarter" idx="5"/>
          </p:nvPr>
        </p:nvSpPr>
        <p:spPr>
          <a:noFill/>
        </p:spPr>
        <p:txBody>
          <a:bodyPr/>
          <a:lstStyle/>
          <a:p>
            <a:fld id="{1493DCA8-5DA1-43FE-A50F-4E534BC65AAE}" type="slidenum">
              <a:rPr lang="en-US"/>
              <a:pPr/>
              <a:t>23</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20976230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57066" indent="-291179" eaLnBrk="0" hangingPunct="0">
              <a:defRPr>
                <a:solidFill>
                  <a:schemeClr val="tx1"/>
                </a:solidFill>
                <a:latin typeface="Arial" charset="0"/>
              </a:defRPr>
            </a:lvl2pPr>
            <a:lvl3pPr marL="1164717" indent="-232943" eaLnBrk="0" hangingPunct="0">
              <a:defRPr>
                <a:solidFill>
                  <a:schemeClr val="tx1"/>
                </a:solidFill>
                <a:latin typeface="Arial" charset="0"/>
              </a:defRPr>
            </a:lvl3pPr>
            <a:lvl4pPr marL="1630604" indent="-232943" eaLnBrk="0" hangingPunct="0">
              <a:defRPr>
                <a:solidFill>
                  <a:schemeClr val="tx1"/>
                </a:solidFill>
                <a:latin typeface="Arial" charset="0"/>
              </a:defRPr>
            </a:lvl4pPr>
            <a:lvl5pPr marL="2096491" indent="-232943" eaLnBrk="0" hangingPunct="0">
              <a:defRPr>
                <a:solidFill>
                  <a:schemeClr val="tx1"/>
                </a:solidFill>
                <a:latin typeface="Arial" charset="0"/>
              </a:defRPr>
            </a:lvl5pPr>
            <a:lvl6pPr marL="2562377" indent="-232943" eaLnBrk="0" fontAlgn="base" hangingPunct="0">
              <a:spcBef>
                <a:spcPct val="0"/>
              </a:spcBef>
              <a:spcAft>
                <a:spcPct val="0"/>
              </a:spcAft>
              <a:defRPr>
                <a:solidFill>
                  <a:schemeClr val="tx1"/>
                </a:solidFill>
                <a:latin typeface="Arial" charset="0"/>
              </a:defRPr>
            </a:lvl6pPr>
            <a:lvl7pPr marL="3028264" indent="-232943" eaLnBrk="0" fontAlgn="base" hangingPunct="0">
              <a:spcBef>
                <a:spcPct val="0"/>
              </a:spcBef>
              <a:spcAft>
                <a:spcPct val="0"/>
              </a:spcAft>
              <a:defRPr>
                <a:solidFill>
                  <a:schemeClr val="tx1"/>
                </a:solidFill>
                <a:latin typeface="Arial" charset="0"/>
              </a:defRPr>
            </a:lvl7pPr>
            <a:lvl8pPr marL="3494151" indent="-232943" eaLnBrk="0" fontAlgn="base" hangingPunct="0">
              <a:spcBef>
                <a:spcPct val="0"/>
              </a:spcBef>
              <a:spcAft>
                <a:spcPct val="0"/>
              </a:spcAft>
              <a:defRPr>
                <a:solidFill>
                  <a:schemeClr val="tx1"/>
                </a:solidFill>
                <a:latin typeface="Arial" charset="0"/>
              </a:defRPr>
            </a:lvl8pPr>
            <a:lvl9pPr marL="3960038" indent="-232943" eaLnBrk="0" fontAlgn="base" hangingPunct="0">
              <a:spcBef>
                <a:spcPct val="0"/>
              </a:spcBef>
              <a:spcAft>
                <a:spcPct val="0"/>
              </a:spcAft>
              <a:defRPr>
                <a:solidFill>
                  <a:schemeClr val="tx1"/>
                </a:solidFill>
                <a:latin typeface="Arial" charset="0"/>
              </a:defRPr>
            </a:lvl9pPr>
          </a:lstStyle>
          <a:p>
            <a:pPr eaLnBrk="1" hangingPunct="1"/>
            <a:fld id="{F67F2982-4123-424B-B9D7-D4927572BFE3}" type="slidenum">
              <a:rPr lang="ja-JP" altLang="en-US" smtClean="0"/>
              <a:pPr eaLnBrk="1" hangingPunct="1"/>
              <a:t>24</a:t>
            </a:fld>
            <a:endParaRPr lang="en-US" altLang="ja-JP" dirty="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xfrm>
            <a:off x="934720" y="4415790"/>
            <a:ext cx="5140960" cy="41833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426834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a:t>
            </a:fld>
            <a:endParaRPr lang="en-US"/>
          </a:p>
        </p:txBody>
      </p:sp>
    </p:spTree>
    <p:extLst>
      <p:ext uri="{BB962C8B-B14F-4D97-AF65-F5344CB8AC3E}">
        <p14:creationId xmlns:p14="http://schemas.microsoft.com/office/powerpoint/2010/main" val="34172708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25</a:t>
            </a:fld>
            <a:endParaRPr lang="en-US"/>
          </a:p>
        </p:txBody>
      </p:sp>
    </p:spTree>
    <p:extLst>
      <p:ext uri="{BB962C8B-B14F-4D97-AF65-F5344CB8AC3E}">
        <p14:creationId xmlns:p14="http://schemas.microsoft.com/office/powerpoint/2010/main" val="30691138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28</a:t>
            </a:fld>
            <a:endParaRPr lang="en-US"/>
          </a:p>
        </p:txBody>
      </p:sp>
    </p:spTree>
    <p:extLst>
      <p:ext uri="{BB962C8B-B14F-4D97-AF65-F5344CB8AC3E}">
        <p14:creationId xmlns:p14="http://schemas.microsoft.com/office/powerpoint/2010/main" val="42142062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p:txBody>
          <a:bodyPr/>
          <a:lstStyle/>
          <a:p>
            <a:pPr>
              <a:defRPr/>
            </a:pPr>
            <a:fld id="{A0613F4F-11E0-4585-8116-ECF721448E96}" type="slidenum">
              <a:rPr lang="ja-JP" altLang="en-US" smtClean="0"/>
              <a:pPr>
                <a:defRPr/>
              </a:pPr>
              <a:t>29</a:t>
            </a:fld>
            <a:endParaRPr lang="en-US" altLang="ja-JP"/>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xfrm>
            <a:off x="935449" y="4415480"/>
            <a:ext cx="5139507" cy="418431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Tree>
    <p:extLst>
      <p:ext uri="{BB962C8B-B14F-4D97-AF65-F5344CB8AC3E}">
        <p14:creationId xmlns:p14="http://schemas.microsoft.com/office/powerpoint/2010/main" val="13358288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31</a:t>
            </a:fld>
            <a:endParaRPr lang="en-US"/>
          </a:p>
        </p:txBody>
      </p:sp>
    </p:spTree>
    <p:extLst>
      <p:ext uri="{BB962C8B-B14F-4D97-AF65-F5344CB8AC3E}">
        <p14:creationId xmlns:p14="http://schemas.microsoft.com/office/powerpoint/2010/main" val="18492404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32</a:t>
            </a:fld>
            <a:endParaRPr lang="en-US"/>
          </a:p>
        </p:txBody>
      </p:sp>
    </p:spTree>
    <p:extLst>
      <p:ext uri="{BB962C8B-B14F-4D97-AF65-F5344CB8AC3E}">
        <p14:creationId xmlns:p14="http://schemas.microsoft.com/office/powerpoint/2010/main" val="4444625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33</a:t>
            </a:fld>
            <a:endParaRPr lang="en-US"/>
          </a:p>
        </p:txBody>
      </p:sp>
    </p:spTree>
    <p:extLst>
      <p:ext uri="{BB962C8B-B14F-4D97-AF65-F5344CB8AC3E}">
        <p14:creationId xmlns:p14="http://schemas.microsoft.com/office/powerpoint/2010/main" val="15207856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34</a:t>
            </a:fld>
            <a:endParaRPr lang="en-US"/>
          </a:p>
        </p:txBody>
      </p:sp>
    </p:spTree>
    <p:extLst>
      <p:ext uri="{BB962C8B-B14F-4D97-AF65-F5344CB8AC3E}">
        <p14:creationId xmlns:p14="http://schemas.microsoft.com/office/powerpoint/2010/main" val="19077518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40</a:t>
            </a:fld>
            <a:endParaRPr lang="en-US"/>
          </a:p>
        </p:txBody>
      </p:sp>
    </p:spTree>
    <p:extLst>
      <p:ext uri="{BB962C8B-B14F-4D97-AF65-F5344CB8AC3E}">
        <p14:creationId xmlns:p14="http://schemas.microsoft.com/office/powerpoint/2010/main" val="297134332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7"/>
          <p:cNvSpPr>
            <a:spLocks noGrp="1" noChangeArrowheads="1"/>
          </p:cNvSpPr>
          <p:nvPr>
            <p:ph type="sldNum" sz="quarter" idx="5"/>
          </p:nvPr>
        </p:nvSpPr>
        <p:spPr>
          <a:noFill/>
        </p:spPr>
        <p:txBody>
          <a:bodyPr/>
          <a:lstStyle/>
          <a:p>
            <a:fld id="{2FA6C0DA-B40E-4DBE-81AF-A0D9CB9188A5}" type="slidenum">
              <a:rPr lang="en-US">
                <a:solidFill>
                  <a:srgbClr val="1F497D"/>
                </a:solidFill>
              </a:rPr>
              <a:pPr/>
              <a:t>41</a:t>
            </a:fld>
            <a:endParaRPr lang="en-US">
              <a:solidFill>
                <a:srgbClr val="1F497D"/>
              </a:solidFill>
            </a:endParaRPr>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31712454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p:spPr>
        <p:txBody>
          <a:bodyPr/>
          <a:lstStyle/>
          <a:p>
            <a:fld id="{1AB316F3-D9A4-49C1-89B3-037B0EBA4814}" type="slidenum">
              <a:rPr lang="en-US" smtClean="0">
                <a:solidFill>
                  <a:srgbClr val="1F497D"/>
                </a:solidFill>
              </a:rPr>
              <a:pPr/>
              <a:t>42</a:t>
            </a:fld>
            <a:endParaRPr lang="en-US">
              <a:solidFill>
                <a:srgbClr val="1F497D"/>
              </a:solidFill>
            </a:endParaRPr>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102226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62" name="Rectangle 7"/>
          <p:cNvSpPr txBox="1">
            <a:spLocks noGrp="1" noChangeArrowheads="1"/>
          </p:cNvSpPr>
          <p:nvPr/>
        </p:nvSpPr>
        <p:spPr bwMode="auto">
          <a:xfrm>
            <a:off x="3971927" y="8831265"/>
            <a:ext cx="3038475" cy="465137"/>
          </a:xfrm>
          <a:prstGeom prst="rect">
            <a:avLst/>
          </a:prstGeom>
          <a:noFill/>
          <a:ln w="9525">
            <a:noFill/>
            <a:miter lim="800000"/>
            <a:headEnd/>
            <a:tailEnd/>
          </a:ln>
        </p:spPr>
        <p:txBody>
          <a:bodyPr lIns="94919" tIns="47459" rIns="94919" bIns="47459" anchor="b"/>
          <a:lstStyle/>
          <a:p>
            <a:pPr algn="r" defTabSz="949568" eaLnBrk="0" hangingPunct="0"/>
            <a:fld id="{B6C6FD08-5974-4FD9-ABB0-CCEEC477EC2E}" type="slidenum">
              <a:rPr lang="en-US" sz="1200">
                <a:latin typeface="Times New Roman" pitchFamily="18" charset="0"/>
              </a:rPr>
              <a:pPr algn="r" defTabSz="949568" eaLnBrk="0" hangingPunct="0"/>
              <a:t>3</a:t>
            </a:fld>
            <a:endParaRPr lang="en-US" sz="1200" dirty="0">
              <a:latin typeface="Times New Roman" pitchFamily="18" charset="0"/>
            </a:endParaRPr>
          </a:p>
        </p:txBody>
      </p:sp>
      <p:sp>
        <p:nvSpPr>
          <p:cNvPr id="1218563" name="Rectangle 2"/>
          <p:cNvSpPr>
            <a:spLocks noGrp="1" noRot="1" noChangeAspect="1" noChangeArrowheads="1" noTextEdit="1"/>
          </p:cNvSpPr>
          <p:nvPr>
            <p:ph type="sldImg"/>
          </p:nvPr>
        </p:nvSpPr>
        <p:spPr>
          <a:ln/>
        </p:spPr>
      </p:sp>
      <p:sp>
        <p:nvSpPr>
          <p:cNvPr id="1218564" name="Rectangle 3"/>
          <p:cNvSpPr>
            <a:spLocks noGrp="1" noChangeArrowheads="1"/>
          </p:cNvSpPr>
          <p:nvPr>
            <p:ph type="body" idx="1"/>
          </p:nvPr>
        </p:nvSpPr>
        <p:spPr/>
        <p:txBody>
          <a:bodyPr/>
          <a:lstStyle/>
          <a:p>
            <a:pPr eaLnBrk="1" hangingPunct="1"/>
            <a:endParaRPr lang="en-US" dirty="0"/>
          </a:p>
        </p:txBody>
      </p:sp>
    </p:spTree>
    <p:extLst>
      <p:ext uri="{BB962C8B-B14F-4D97-AF65-F5344CB8AC3E}">
        <p14:creationId xmlns:p14="http://schemas.microsoft.com/office/powerpoint/2010/main" val="233700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7"/>
          <p:cNvSpPr>
            <a:spLocks noGrp="1" noChangeArrowheads="1"/>
          </p:cNvSpPr>
          <p:nvPr>
            <p:ph type="sldNum" sz="quarter" idx="5"/>
          </p:nvPr>
        </p:nvSpPr>
        <p:spPr>
          <a:noFill/>
        </p:spPr>
        <p:txBody>
          <a:bodyPr/>
          <a:lstStyle/>
          <a:p>
            <a:fld id="{C6E5D890-B36C-4F89-804D-A5CE2D969333}" type="slidenum">
              <a:rPr lang="ja-JP" altLang="en-US" smtClean="0"/>
              <a:pPr/>
              <a:t>4</a:t>
            </a:fld>
            <a:endParaRPr lang="en-US" altLang="ja-JP" dirty="0"/>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pPr eaLnBrk="1" hangingPunct="1"/>
            <a:endParaRPr lang="ja-JP" altLang="en-US"/>
          </a:p>
        </p:txBody>
      </p:sp>
    </p:spTree>
    <p:extLst>
      <p:ext uri="{BB962C8B-B14F-4D97-AF65-F5344CB8AC3E}">
        <p14:creationId xmlns:p14="http://schemas.microsoft.com/office/powerpoint/2010/main" val="2753260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5</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721547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7"/>
          <p:cNvSpPr>
            <a:spLocks noGrp="1" noChangeArrowheads="1"/>
          </p:cNvSpPr>
          <p:nvPr>
            <p:ph type="sldNum" sz="quarter" idx="5"/>
          </p:nvPr>
        </p:nvSpPr>
        <p:spPr>
          <a:noFill/>
        </p:spPr>
        <p:txBody>
          <a:bodyPr/>
          <a:lstStyle/>
          <a:p>
            <a:fld id="{E783BD21-CC3B-44C9-999A-6AEC2498F5FE}" type="slidenum">
              <a:rPr lang="en-US">
                <a:solidFill>
                  <a:srgbClr val="1F497D"/>
                </a:solidFill>
              </a:rPr>
              <a:pPr/>
              <a:t>7</a:t>
            </a:fld>
            <a:endParaRPr lang="en-US" dirty="0">
              <a:solidFill>
                <a:srgbClr val="1F497D"/>
              </a:solidFill>
            </a:endParaRPr>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pPr eaLnBrk="1" hangingPunct="1"/>
            <a:endParaRPr lang="en-US" dirty="0"/>
          </a:p>
        </p:txBody>
      </p:sp>
    </p:spTree>
    <p:extLst>
      <p:ext uri="{BB962C8B-B14F-4D97-AF65-F5344CB8AC3E}">
        <p14:creationId xmlns:p14="http://schemas.microsoft.com/office/powerpoint/2010/main" val="3834119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9</a:t>
            </a:fld>
            <a:endParaRPr lang="en-US"/>
          </a:p>
        </p:txBody>
      </p:sp>
    </p:spTree>
    <p:extLst>
      <p:ext uri="{BB962C8B-B14F-4D97-AF65-F5344CB8AC3E}">
        <p14:creationId xmlns:p14="http://schemas.microsoft.com/office/powerpoint/2010/main" val="40197343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10</a:t>
            </a:fld>
            <a:endParaRPr lang="en-US"/>
          </a:p>
        </p:txBody>
      </p:sp>
    </p:spTree>
    <p:extLst>
      <p:ext uri="{BB962C8B-B14F-4D97-AF65-F5344CB8AC3E}">
        <p14:creationId xmlns:p14="http://schemas.microsoft.com/office/powerpoint/2010/main" val="33640011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7"/>
          <p:cNvSpPr>
            <a:spLocks noGrp="1" noChangeArrowheads="1"/>
          </p:cNvSpPr>
          <p:nvPr>
            <p:ph type="sldNum" sz="quarter" idx="5"/>
          </p:nvPr>
        </p:nvSpPr>
        <p:spPr>
          <a:noFill/>
        </p:spPr>
        <p:txBody>
          <a:bodyPr/>
          <a:lstStyle/>
          <a:p>
            <a:fld id="{E783BD21-CC3B-44C9-999A-6AEC2498F5FE}" type="slidenum">
              <a:rPr lang="en-US">
                <a:solidFill>
                  <a:srgbClr val="1F497D"/>
                </a:solidFill>
              </a:rPr>
              <a:pPr/>
              <a:t>11</a:t>
            </a:fld>
            <a:endParaRPr lang="en-US">
              <a:solidFill>
                <a:srgbClr val="1F497D"/>
              </a:solidFill>
            </a:endParaRPr>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282515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Intel-Micron Confidential</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748A7AB4-5789-4D2E-BE4D-C83B043C6FA8}" type="slidenum">
              <a:rPr lang="en-US" smtClean="0"/>
              <a:pPr>
                <a:defRPr/>
              </a:pPr>
              <a:t>‹#›</a:t>
            </a:fld>
            <a:endParaRPr lang="en-US"/>
          </a:p>
        </p:txBody>
      </p:sp>
      <p:sp>
        <p:nvSpPr>
          <p:cNvPr id="6" name="Title 5"/>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Intel-Micron Confidential</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09F5D8F6-3D4A-43ED-B6A7-912C9E0B42FB}"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76200"/>
            <a:ext cx="2060575" cy="6248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76200"/>
            <a:ext cx="6029325" cy="6248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5"/>
          <p:cNvSpPr>
            <a:spLocks noGrp="1" noChangeArrowheads="1"/>
          </p:cNvSpPr>
          <p:nvPr>
            <p:ph type="ftr" sz="quarter" idx="10"/>
          </p:nvPr>
        </p:nvSpPr>
        <p:spPr>
          <a:ln/>
        </p:spPr>
        <p:txBody>
          <a:bodyPr/>
          <a:lstStyle>
            <a:lvl1pPr>
              <a:defRPr/>
            </a:lvl1pPr>
          </a:lstStyle>
          <a:p>
            <a:pPr>
              <a:defRPr/>
            </a:pPr>
            <a:r>
              <a:rPr lang="en-US"/>
              <a:t>Intel-Micron Confidential</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5FA4D4AB-1AB3-46B2-9EF6-B53930EDF14F}" type="slidenum">
              <a:rPr lang="en-US" smtClean="0"/>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55563"/>
            <a:ext cx="8229600" cy="657225"/>
          </a:xfrm>
        </p:spPr>
        <p:txBody>
          <a:bodyPr/>
          <a:lstStyle/>
          <a:p>
            <a:r>
              <a:rPr lang="en-US"/>
              <a:t>Click to edit Master title style</a:t>
            </a:r>
          </a:p>
        </p:txBody>
      </p:sp>
      <p:sp>
        <p:nvSpPr>
          <p:cNvPr id="3" name="Table Placeholder 2"/>
          <p:cNvSpPr>
            <a:spLocks noGrp="1"/>
          </p:cNvSpPr>
          <p:nvPr>
            <p:ph type="tbl" idx="1"/>
          </p:nvPr>
        </p:nvSpPr>
        <p:spPr>
          <a:xfrm>
            <a:off x="457200" y="819150"/>
            <a:ext cx="8229600" cy="4525963"/>
          </a:xfrm>
        </p:spPr>
        <p:txBody>
          <a:bodyPr/>
          <a:lstStyle/>
          <a:p>
            <a:pPr lvl="0"/>
            <a:endParaRPr lang="en-US" noProof="0"/>
          </a:p>
        </p:txBody>
      </p:sp>
      <p:sp>
        <p:nvSpPr>
          <p:cNvPr id="4" name="Rectangle 4"/>
          <p:cNvSpPr>
            <a:spLocks noGrp="1" noChangeArrowheads="1"/>
          </p:cNvSpPr>
          <p:nvPr>
            <p:ph type="dt" sz="half" idx="10"/>
          </p:nvPr>
        </p:nvSpPr>
        <p:spPr>
          <a:xfrm>
            <a:off x="1371600" y="6515100"/>
            <a:ext cx="2133600" cy="342900"/>
          </a:xfrm>
          <a:prstGeom prst="rect">
            <a:avLst/>
          </a:prstGeom>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xfrm>
            <a:off x="2438400" y="6565900"/>
            <a:ext cx="2921000" cy="241300"/>
          </a:xfrm>
          <a:ln/>
        </p:spPr>
        <p:txBody>
          <a:bodyPr/>
          <a:lstStyle>
            <a:lvl1pPr>
              <a:defRPr/>
            </a:lvl1pPr>
          </a:lstStyle>
          <a:p>
            <a:pPr>
              <a:defRPr/>
            </a:pPr>
            <a:r>
              <a:rPr lang="en-US"/>
              <a:t>Intel-Micron Confidential</a:t>
            </a:r>
            <a:endParaRPr lang="en-US" dirty="0"/>
          </a:p>
        </p:txBody>
      </p:sp>
      <p:sp>
        <p:nvSpPr>
          <p:cNvPr id="6" name="Rectangle 6"/>
          <p:cNvSpPr>
            <a:spLocks noGrp="1" noChangeArrowheads="1"/>
          </p:cNvSpPr>
          <p:nvPr>
            <p:ph type="sldNum" sz="quarter" idx="12"/>
          </p:nvPr>
        </p:nvSpPr>
        <p:spPr>
          <a:xfrm>
            <a:off x="5676900" y="6555480"/>
            <a:ext cx="1041400" cy="244475"/>
          </a:xfrm>
          <a:ln/>
        </p:spPr>
        <p:txBody>
          <a:bodyPr/>
          <a:lstStyle>
            <a:lvl1pPr>
              <a:defRPr/>
            </a:lvl1pPr>
          </a:lstStyle>
          <a:p>
            <a:pPr>
              <a:defRPr/>
            </a:pPr>
            <a:fld id="{EB19094B-03A2-498C-B0C5-9F3631BB1EA9}" type="slidenum">
              <a:rPr lang="en-US"/>
              <a:pPr>
                <a:defRPr/>
              </a:pPr>
              <a:t>‹#›</a:t>
            </a:fld>
            <a:endParaRPr lang="en-US" dirty="0"/>
          </a:p>
        </p:txBody>
      </p:sp>
    </p:spTree>
    <p:extLst>
      <p:ext uri="{BB962C8B-B14F-4D97-AF65-F5344CB8AC3E}">
        <p14:creationId xmlns:p14="http://schemas.microsoft.com/office/powerpoint/2010/main" val="2535170213"/>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1036" y="0"/>
            <a:ext cx="7781927"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686479" y="1600205"/>
            <a:ext cx="7781928" cy="4418635"/>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4" name="TextBox 3"/>
          <p:cNvSpPr txBox="1"/>
          <p:nvPr userDrawn="1"/>
        </p:nvSpPr>
        <p:spPr>
          <a:xfrm>
            <a:off x="-1565329" y="5565341"/>
            <a:ext cx="1388375"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565328" y="6"/>
            <a:ext cx="1387926"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9" name="Rectangle 4"/>
          <p:cNvSpPr>
            <a:spLocks noGrp="1" noChangeArrowheads="1"/>
          </p:cNvSpPr>
          <p:nvPr>
            <p:ph type="dt" sz="half" idx="10"/>
          </p:nvPr>
        </p:nvSpPr>
        <p:spPr>
          <a:xfrm>
            <a:off x="1371600" y="6515100"/>
            <a:ext cx="2133600" cy="342900"/>
          </a:xfrm>
          <a:prstGeom prst="rect">
            <a:avLst/>
          </a:prstGeom>
          <a:ln/>
        </p:spPr>
        <p:txBody>
          <a:bodyPr/>
          <a:lstStyle>
            <a:lvl1pPr>
              <a:defRPr/>
            </a:lvl1pPr>
          </a:lstStyle>
          <a:p>
            <a:pPr>
              <a:defRPr/>
            </a:pPr>
            <a:endParaRPr lang="en-US" dirty="0"/>
          </a:p>
        </p:txBody>
      </p:sp>
      <p:sp>
        <p:nvSpPr>
          <p:cNvPr id="10" name="Rectangle 5"/>
          <p:cNvSpPr>
            <a:spLocks noGrp="1" noChangeArrowheads="1"/>
          </p:cNvSpPr>
          <p:nvPr>
            <p:ph type="ftr" sz="quarter" idx="11"/>
          </p:nvPr>
        </p:nvSpPr>
        <p:spPr>
          <a:xfrm>
            <a:off x="2438400" y="6565900"/>
            <a:ext cx="2921000" cy="241300"/>
          </a:xfrm>
          <a:ln/>
        </p:spPr>
        <p:txBody>
          <a:bodyPr/>
          <a:lstStyle>
            <a:lvl1pPr>
              <a:defRPr/>
            </a:lvl1pPr>
          </a:lstStyle>
          <a:p>
            <a:pPr>
              <a:defRPr/>
            </a:pPr>
            <a:r>
              <a:rPr lang="en-US"/>
              <a:t>Intel-Micron Confidential</a:t>
            </a:r>
            <a:endParaRPr lang="en-US" dirty="0"/>
          </a:p>
        </p:txBody>
      </p:sp>
      <p:sp>
        <p:nvSpPr>
          <p:cNvPr id="11" name="Rectangle 6"/>
          <p:cNvSpPr>
            <a:spLocks noGrp="1" noChangeArrowheads="1"/>
          </p:cNvSpPr>
          <p:nvPr>
            <p:ph type="sldNum" sz="quarter" idx="12"/>
          </p:nvPr>
        </p:nvSpPr>
        <p:spPr>
          <a:xfrm>
            <a:off x="5676900" y="6555480"/>
            <a:ext cx="1041400" cy="244475"/>
          </a:xfrm>
          <a:ln/>
        </p:spPr>
        <p:txBody>
          <a:bodyPr/>
          <a:lstStyle>
            <a:lvl1pPr>
              <a:defRPr/>
            </a:lvl1pPr>
          </a:lstStyle>
          <a:p>
            <a:pPr>
              <a:defRPr/>
            </a:pPr>
            <a:fld id="{EB19094B-03A2-498C-B0C5-9F3631BB1EA9}" type="slidenum">
              <a:rPr lang="en-US"/>
              <a:pPr>
                <a:defRPr/>
              </a:pPr>
              <a:t>‹#›</a:t>
            </a:fld>
            <a:endParaRPr lang="en-US" dirty="0"/>
          </a:p>
        </p:txBody>
      </p:sp>
    </p:spTree>
    <p:extLst>
      <p:ext uri="{BB962C8B-B14F-4D97-AF65-F5344CB8AC3E}">
        <p14:creationId xmlns:p14="http://schemas.microsoft.com/office/powerpoint/2010/main" val="1867179822"/>
      </p:ext>
    </p:extLst>
  </p:cSld>
  <p:clrMapOvr>
    <a:masterClrMapping/>
  </p:clrMapOvr>
  <p:extLst mod="1">
    <p:ext uri="{DCECCB84-F9BA-43D5-87BE-67443E8EF086}">
      <p15:sldGuideLst xmlns:p15="http://schemas.microsoft.com/office/powerpoint/2012/main">
        <p15:guide id="1"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69900" y="838200"/>
            <a:ext cx="8229600" cy="5486400"/>
          </a:xfrm>
        </p:spPr>
        <p:txBody>
          <a:bodyPr/>
          <a:lstStyle>
            <a:lvl1pPr>
              <a:defRPr sz="24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6"/>
          <p:cNvSpPr>
            <a:spLocks noGrp="1" noChangeArrowheads="1"/>
          </p:cNvSpPr>
          <p:nvPr>
            <p:ph type="sldNum" sz="quarter" idx="11"/>
          </p:nvPr>
        </p:nvSpPr>
        <p:spPr/>
        <p:txBody>
          <a:bodyPr/>
          <a:lstStyle>
            <a:lvl1pPr>
              <a:defRPr/>
            </a:lvl1pPr>
          </a:lstStyle>
          <a:p>
            <a:pPr>
              <a:defRPr/>
            </a:pPr>
            <a:fld id="{C235A957-B854-46A2-BB37-A1101CD575F6}" type="slidenum">
              <a:rPr lang="en-US" smtClean="0"/>
              <a:pPr>
                <a:defRPr/>
              </a:pPr>
              <a:t>‹#›</a:t>
            </a:fld>
            <a:endParaRPr lang="en-US"/>
          </a:p>
        </p:txBody>
      </p:sp>
      <p:sp>
        <p:nvSpPr>
          <p:cNvPr id="6" name="Rectangle 5"/>
          <p:cNvSpPr>
            <a:spLocks noGrp="1" noChangeArrowheads="1"/>
          </p:cNvSpPr>
          <p:nvPr>
            <p:ph type="ftr" sz="quarter" idx="10"/>
          </p:nvPr>
        </p:nvSpPr>
        <p:spPr>
          <a:xfrm>
            <a:off x="1219200" y="6553200"/>
            <a:ext cx="2921000" cy="241300"/>
          </a:xfrm>
          <a:ln/>
        </p:spPr>
        <p:txBody>
          <a:bodyPr/>
          <a:lstStyle>
            <a:lvl1pPr>
              <a:defRPr/>
            </a:lvl1pPr>
          </a:lstStyle>
          <a:p>
            <a:pPr>
              <a:defRPr/>
            </a:pPr>
            <a:r>
              <a:rPr lang="en-US"/>
              <a:t>Intel-Micron Confidential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1"/>
          </p:nvPr>
        </p:nvSpPr>
        <p:spPr>
          <a:ln/>
        </p:spPr>
        <p:txBody>
          <a:bodyPr/>
          <a:lstStyle>
            <a:lvl1pPr>
              <a:defRPr/>
            </a:lvl1pPr>
          </a:lstStyle>
          <a:p>
            <a:pPr>
              <a:defRPr/>
            </a:pPr>
            <a:fld id="{3FFF8E38-053A-4DC2-ADCF-DC4E4730AF65}" type="slidenum">
              <a:rPr lang="en-US" smtClean="0"/>
              <a:pPr>
                <a:defRPr/>
              </a:pPr>
              <a:t>‹#›</a:t>
            </a:fld>
            <a:endParaRPr lang="en-US"/>
          </a:p>
        </p:txBody>
      </p:sp>
      <p:sp>
        <p:nvSpPr>
          <p:cNvPr id="7" name="Rectangle 5"/>
          <p:cNvSpPr txBox="1">
            <a:spLocks noChangeArrowheads="1"/>
          </p:cNvSpPr>
          <p:nvPr userDrawn="1"/>
        </p:nvSpPr>
        <p:spPr bwMode="auto">
          <a:xfrm>
            <a:off x="1143000" y="6553200"/>
            <a:ext cx="2921000" cy="241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rgbClr val="FF0000"/>
                </a:solidFill>
                <a:effectLst/>
                <a:uLnTx/>
                <a:uFillTx/>
                <a:latin typeface="Arial" charset="0"/>
                <a:ea typeface="+mn-ea"/>
                <a:cs typeface="Arial" charset="0"/>
              </a:rPr>
              <a:t>SXP JDP – Confidential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69900" y="685800"/>
            <a:ext cx="4038600" cy="5638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0900" y="685800"/>
            <a:ext cx="4038600" cy="5638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Intel-Micron Confidential</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96228FC0-A06F-4041-B914-0D0E4663120B}"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r>
              <a:rPr lang="en-US"/>
              <a:t>Intel-Micron Confidential</a:t>
            </a:r>
            <a:endParaRPr lang="en-US" dirty="0"/>
          </a:p>
        </p:txBody>
      </p:sp>
      <p:sp>
        <p:nvSpPr>
          <p:cNvPr id="8" name="Rectangle 6"/>
          <p:cNvSpPr>
            <a:spLocks noGrp="1" noChangeArrowheads="1"/>
          </p:cNvSpPr>
          <p:nvPr>
            <p:ph type="sldNum" sz="quarter" idx="11"/>
          </p:nvPr>
        </p:nvSpPr>
        <p:spPr>
          <a:ln/>
        </p:spPr>
        <p:txBody>
          <a:bodyPr/>
          <a:lstStyle>
            <a:lvl1pPr>
              <a:defRPr/>
            </a:lvl1pPr>
          </a:lstStyle>
          <a:p>
            <a:pPr>
              <a:defRPr/>
            </a:pPr>
            <a:fld id="{CBEAB142-14AA-4956-A28B-F8FF8681FA27}"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4" name="Rectangle 6"/>
          <p:cNvSpPr>
            <a:spLocks noGrp="1" noChangeArrowheads="1"/>
          </p:cNvSpPr>
          <p:nvPr>
            <p:ph type="sldNum" sz="quarter" idx="11"/>
          </p:nvPr>
        </p:nvSpPr>
        <p:spPr>
          <a:ln/>
        </p:spPr>
        <p:txBody>
          <a:bodyPr/>
          <a:lstStyle>
            <a:lvl1pPr>
              <a:defRPr/>
            </a:lvl1pPr>
          </a:lstStyle>
          <a:p>
            <a:pPr>
              <a:defRPr/>
            </a:pPr>
            <a:fld id="{F398AC91-D890-4E4D-B07E-AB9C981B3925}"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Intel-Micron Confidential</a:t>
            </a:r>
            <a:endParaRPr lang="en-US" dirty="0"/>
          </a:p>
        </p:txBody>
      </p:sp>
      <p:sp>
        <p:nvSpPr>
          <p:cNvPr id="3" name="Rectangle 6"/>
          <p:cNvSpPr>
            <a:spLocks noGrp="1" noChangeArrowheads="1"/>
          </p:cNvSpPr>
          <p:nvPr>
            <p:ph type="sldNum" sz="quarter" idx="11"/>
          </p:nvPr>
        </p:nvSpPr>
        <p:spPr>
          <a:ln/>
        </p:spPr>
        <p:txBody>
          <a:bodyPr/>
          <a:lstStyle>
            <a:lvl1pPr>
              <a:defRPr/>
            </a:lvl1pPr>
          </a:lstStyle>
          <a:p>
            <a:pPr>
              <a:defRPr/>
            </a:pPr>
            <a:fld id="{DD85755E-0661-4DC5-98A7-0ECD9091E235}"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Intel-Micron Confidential</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44C0FBC3-2521-455B-BAD7-6E836397104D}"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Intel-Micron Confidential</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97C15946-6706-41F7-AD7D-99C2A5D3C262}"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Micron ppt logo"/>
          <p:cNvPicPr>
            <a:picLocks noChangeAspect="1" noChangeArrowheads="1"/>
          </p:cNvPicPr>
          <p:nvPr/>
        </p:nvPicPr>
        <p:blipFill>
          <a:blip r:embed="rId15" cstate="print"/>
          <a:srcRect/>
          <a:stretch>
            <a:fillRect/>
          </a:stretch>
        </p:blipFill>
        <p:spPr bwMode="auto">
          <a:xfrm>
            <a:off x="88900" y="6307138"/>
            <a:ext cx="1069975" cy="554037"/>
          </a:xfrm>
          <a:prstGeom prst="rect">
            <a:avLst/>
          </a:prstGeom>
          <a:noFill/>
          <a:ln w="9525">
            <a:noFill/>
            <a:miter lim="800000"/>
            <a:headEnd/>
            <a:tailEnd/>
          </a:ln>
        </p:spPr>
      </p:pic>
      <p:sp>
        <p:nvSpPr>
          <p:cNvPr id="1027" name="Rectangle 3"/>
          <p:cNvSpPr>
            <a:spLocks noGrp="1" noChangeArrowheads="1"/>
          </p:cNvSpPr>
          <p:nvPr>
            <p:ph type="title"/>
          </p:nvPr>
        </p:nvSpPr>
        <p:spPr bwMode="auto">
          <a:xfrm>
            <a:off x="457200" y="76200"/>
            <a:ext cx="82296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4"/>
          <p:cNvSpPr>
            <a:spLocks noGrp="1" noChangeArrowheads="1"/>
          </p:cNvSpPr>
          <p:nvPr>
            <p:ph type="body" idx="1"/>
          </p:nvPr>
        </p:nvSpPr>
        <p:spPr bwMode="auto">
          <a:xfrm>
            <a:off x="469900" y="685800"/>
            <a:ext cx="8229600" cy="5638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173" name="Rectangle 5"/>
          <p:cNvSpPr>
            <a:spLocks noGrp="1" noChangeArrowheads="1"/>
          </p:cNvSpPr>
          <p:nvPr>
            <p:ph type="ftr" sz="quarter" idx="3"/>
          </p:nvPr>
        </p:nvSpPr>
        <p:spPr bwMode="auto">
          <a:xfrm>
            <a:off x="1117600" y="6619875"/>
            <a:ext cx="2921000" cy="241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1">
                <a:solidFill>
                  <a:srgbClr val="FF0000"/>
                </a:solidFill>
              </a:defRPr>
            </a:lvl1pPr>
          </a:lstStyle>
          <a:p>
            <a:pPr>
              <a:defRPr/>
            </a:pPr>
            <a:r>
              <a:rPr lang="en-US"/>
              <a:t>Intel-Micron Confidential</a:t>
            </a:r>
            <a:endParaRPr lang="en-US" dirty="0"/>
          </a:p>
        </p:txBody>
      </p:sp>
      <p:sp>
        <p:nvSpPr>
          <p:cNvPr id="7174" name="Rectangle 6"/>
          <p:cNvSpPr>
            <a:spLocks noGrp="1" noChangeArrowheads="1"/>
          </p:cNvSpPr>
          <p:nvPr>
            <p:ph type="sldNum" sz="quarter" idx="4"/>
          </p:nvPr>
        </p:nvSpPr>
        <p:spPr bwMode="auto">
          <a:xfrm>
            <a:off x="4343400" y="6584156"/>
            <a:ext cx="10414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BF2BF35B-7DF8-418C-95E8-55C6C463D79F}" type="slidenum">
              <a:rPr lang="en-US" smtClean="0"/>
              <a:pPr>
                <a:defRPr/>
              </a:pPr>
              <a:t>‹#›</a:t>
            </a:fld>
            <a:endParaRPr lang="en-US"/>
          </a:p>
        </p:txBody>
      </p:sp>
      <p:sp>
        <p:nvSpPr>
          <p:cNvPr id="7175" name="Rectangle 7"/>
          <p:cNvSpPr>
            <a:spLocks noChangeArrowheads="1"/>
          </p:cNvSpPr>
          <p:nvPr/>
        </p:nvSpPr>
        <p:spPr bwMode="auto">
          <a:xfrm>
            <a:off x="1117600" y="6451600"/>
            <a:ext cx="7194550" cy="106363"/>
          </a:xfrm>
          <a:prstGeom prst="rect">
            <a:avLst/>
          </a:prstGeom>
          <a:gradFill rotWithShape="0">
            <a:gsLst>
              <a:gs pos="0">
                <a:srgbClr val="0020E0"/>
              </a:gs>
              <a:gs pos="100000">
                <a:srgbClr val="0020E0">
                  <a:gamma/>
                  <a:tint val="30196"/>
                  <a:invGamma/>
                </a:srgbClr>
              </a:gs>
            </a:gsLst>
            <a:lin ang="5400000" scaled="1"/>
          </a:gradFill>
          <a:ln w="12700">
            <a:solidFill>
              <a:srgbClr val="FFFFFF"/>
            </a:solidFill>
            <a:miter lim="800000"/>
            <a:headEnd/>
            <a:tailEnd/>
          </a:ln>
          <a:effectLst/>
        </p:spPr>
        <p:txBody>
          <a:bodyPr wrap="none" anchor="ctr"/>
          <a:lstStyle/>
          <a:p>
            <a:pPr>
              <a:defRPr/>
            </a:pPr>
            <a:endParaRPr lang="en-US"/>
          </a:p>
        </p:txBody>
      </p:sp>
      <p:pic>
        <p:nvPicPr>
          <p:cNvPr id="1032" name="Picture 8"/>
          <p:cNvPicPr>
            <a:picLocks noChangeAspect="1" noChangeArrowheads="1"/>
          </p:cNvPicPr>
          <p:nvPr/>
        </p:nvPicPr>
        <p:blipFill>
          <a:blip r:embed="rId16" cstate="print"/>
          <a:srcRect/>
          <a:stretch>
            <a:fillRect/>
          </a:stretch>
        </p:blipFill>
        <p:spPr bwMode="auto">
          <a:xfrm>
            <a:off x="8305800" y="6323013"/>
            <a:ext cx="838200" cy="534987"/>
          </a:xfrm>
          <a:prstGeom prst="rect">
            <a:avLst/>
          </a:prstGeom>
          <a:noFill/>
          <a:ln w="1">
            <a:noFill/>
            <a:miter lim="800000"/>
            <a:headEnd/>
            <a:tailEnd/>
          </a:ln>
        </p:spPr>
      </p:pic>
    </p:spTree>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43" r:id="rId6"/>
    <p:sldLayoutId id="2147483844" r:id="rId7"/>
    <p:sldLayoutId id="2147483845" r:id="rId8"/>
    <p:sldLayoutId id="2147483846" r:id="rId9"/>
    <p:sldLayoutId id="2147483847" r:id="rId10"/>
    <p:sldLayoutId id="2147483848" r:id="rId11"/>
    <p:sldLayoutId id="2147483850" r:id="rId12"/>
    <p:sldLayoutId id="2147483864" r:id="rId13"/>
  </p:sldLayoutIdLst>
  <p:hf hdr="0" dt="0"/>
  <p:txStyles>
    <p:titleStyle>
      <a:lvl1pPr algn="ctr" rtl="0" eaLnBrk="1" fontAlgn="base" hangingPunct="1">
        <a:spcBef>
          <a:spcPct val="0"/>
        </a:spcBef>
        <a:spcAft>
          <a:spcPct val="0"/>
        </a:spcAft>
        <a:defRPr sz="4400" b="1">
          <a:solidFill>
            <a:srgbClr val="3366FF"/>
          </a:solidFill>
          <a:latin typeface="+mj-lt"/>
          <a:ea typeface="+mj-ea"/>
          <a:cs typeface="+mj-cs"/>
        </a:defRPr>
      </a:lvl1pPr>
      <a:lvl2pPr algn="ctr" rtl="0" eaLnBrk="1" fontAlgn="base" hangingPunct="1">
        <a:spcBef>
          <a:spcPct val="0"/>
        </a:spcBef>
        <a:spcAft>
          <a:spcPct val="0"/>
        </a:spcAft>
        <a:defRPr sz="4400" b="1">
          <a:solidFill>
            <a:srgbClr val="3366FF"/>
          </a:solidFill>
          <a:latin typeface="Arial" charset="0"/>
          <a:cs typeface="Arial" charset="0"/>
        </a:defRPr>
      </a:lvl2pPr>
      <a:lvl3pPr algn="ctr" rtl="0" eaLnBrk="1" fontAlgn="base" hangingPunct="1">
        <a:spcBef>
          <a:spcPct val="0"/>
        </a:spcBef>
        <a:spcAft>
          <a:spcPct val="0"/>
        </a:spcAft>
        <a:defRPr sz="4400" b="1">
          <a:solidFill>
            <a:srgbClr val="3366FF"/>
          </a:solidFill>
          <a:latin typeface="Arial" charset="0"/>
          <a:cs typeface="Arial" charset="0"/>
        </a:defRPr>
      </a:lvl3pPr>
      <a:lvl4pPr algn="ctr" rtl="0" eaLnBrk="1" fontAlgn="base" hangingPunct="1">
        <a:spcBef>
          <a:spcPct val="0"/>
        </a:spcBef>
        <a:spcAft>
          <a:spcPct val="0"/>
        </a:spcAft>
        <a:defRPr sz="4400" b="1">
          <a:solidFill>
            <a:srgbClr val="3366FF"/>
          </a:solidFill>
          <a:latin typeface="Arial" charset="0"/>
          <a:cs typeface="Arial" charset="0"/>
        </a:defRPr>
      </a:lvl4pPr>
      <a:lvl5pPr algn="ctr" rtl="0" eaLnBrk="1" fontAlgn="base" hangingPunct="1">
        <a:spcBef>
          <a:spcPct val="0"/>
        </a:spcBef>
        <a:spcAft>
          <a:spcPct val="0"/>
        </a:spcAft>
        <a:defRPr sz="4400" b="1">
          <a:solidFill>
            <a:srgbClr val="3366FF"/>
          </a:solidFill>
          <a:latin typeface="Arial" charset="0"/>
          <a:cs typeface="Arial" charset="0"/>
        </a:defRPr>
      </a:lvl5pPr>
      <a:lvl6pPr marL="457200" algn="ctr" rtl="0" eaLnBrk="1" fontAlgn="base" hangingPunct="1">
        <a:spcBef>
          <a:spcPct val="0"/>
        </a:spcBef>
        <a:spcAft>
          <a:spcPct val="0"/>
        </a:spcAft>
        <a:defRPr sz="4400" b="1">
          <a:solidFill>
            <a:srgbClr val="3366FF"/>
          </a:solidFill>
          <a:latin typeface="Arial" charset="0"/>
          <a:cs typeface="Arial" charset="0"/>
        </a:defRPr>
      </a:lvl6pPr>
      <a:lvl7pPr marL="914400" algn="ctr" rtl="0" eaLnBrk="1" fontAlgn="base" hangingPunct="1">
        <a:spcBef>
          <a:spcPct val="0"/>
        </a:spcBef>
        <a:spcAft>
          <a:spcPct val="0"/>
        </a:spcAft>
        <a:defRPr sz="4400" b="1">
          <a:solidFill>
            <a:srgbClr val="3366FF"/>
          </a:solidFill>
          <a:latin typeface="Arial" charset="0"/>
          <a:cs typeface="Arial" charset="0"/>
        </a:defRPr>
      </a:lvl7pPr>
      <a:lvl8pPr marL="1371600" algn="ctr" rtl="0" eaLnBrk="1" fontAlgn="base" hangingPunct="1">
        <a:spcBef>
          <a:spcPct val="0"/>
        </a:spcBef>
        <a:spcAft>
          <a:spcPct val="0"/>
        </a:spcAft>
        <a:defRPr sz="4400" b="1">
          <a:solidFill>
            <a:srgbClr val="3366FF"/>
          </a:solidFill>
          <a:latin typeface="Arial" charset="0"/>
          <a:cs typeface="Arial" charset="0"/>
        </a:defRPr>
      </a:lvl8pPr>
      <a:lvl9pPr marL="1828800" algn="ctr" rtl="0" eaLnBrk="1" fontAlgn="base" hangingPunct="1">
        <a:spcBef>
          <a:spcPct val="0"/>
        </a:spcBef>
        <a:spcAft>
          <a:spcPct val="0"/>
        </a:spcAft>
        <a:defRPr sz="4400" b="1">
          <a:solidFill>
            <a:srgbClr val="3366FF"/>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slide" Target="slide45.xml"/><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0" name="Rectangle 2"/>
          <p:cNvSpPr>
            <a:spLocks noGrp="1" noChangeArrowheads="1"/>
          </p:cNvSpPr>
          <p:nvPr>
            <p:ph type="ctrTitle"/>
          </p:nvPr>
        </p:nvSpPr>
        <p:spPr>
          <a:xfrm>
            <a:off x="609600" y="1752600"/>
            <a:ext cx="7772400" cy="1470025"/>
          </a:xfrm>
        </p:spPr>
        <p:txBody>
          <a:bodyPr/>
          <a:lstStyle/>
          <a:p>
            <a:pPr eaLnBrk="1" hangingPunct="1"/>
            <a:r>
              <a:rPr lang="en-US" sz="3600" b="1" dirty="0"/>
              <a:t>Series 30 3DXP </a:t>
            </a:r>
            <a:br>
              <a:rPr lang="en-US" sz="3600" b="1" dirty="0"/>
            </a:br>
            <a:r>
              <a:rPr lang="en-US" sz="3600" b="1" dirty="0"/>
              <a:t>IM JDP</a:t>
            </a:r>
            <a:r>
              <a:rPr lang="en-US" sz="3600" dirty="0"/>
              <a:t> </a:t>
            </a:r>
            <a:r>
              <a:rPr lang="en-US" sz="3600" b="1" dirty="0"/>
              <a:t>SOW</a:t>
            </a:r>
          </a:p>
        </p:txBody>
      </p:sp>
      <p:sp>
        <p:nvSpPr>
          <p:cNvPr id="65541" name="Rectangle 3"/>
          <p:cNvSpPr>
            <a:spLocks noGrp="1" noChangeArrowheads="1"/>
          </p:cNvSpPr>
          <p:nvPr>
            <p:ph type="subTitle" idx="1"/>
          </p:nvPr>
        </p:nvSpPr>
        <p:spPr/>
        <p:txBody>
          <a:bodyPr/>
          <a:lstStyle/>
          <a:p>
            <a:pPr eaLnBrk="1" hangingPunct="1">
              <a:lnSpc>
                <a:spcPct val="80000"/>
              </a:lnSpc>
            </a:pPr>
            <a:r>
              <a:rPr lang="en-US" sz="2000" dirty="0"/>
              <a:t>Version </a:t>
            </a:r>
            <a:r>
              <a:rPr lang="en-US" sz="2000" dirty="0" smtClean="0"/>
              <a:t>1.9</a:t>
            </a:r>
            <a:endParaRPr lang="en-US" sz="2000" dirty="0"/>
          </a:p>
          <a:p>
            <a:pPr eaLnBrk="1" hangingPunct="1">
              <a:lnSpc>
                <a:spcPct val="80000"/>
              </a:lnSpc>
            </a:pPr>
            <a:r>
              <a:rPr lang="en-US" sz="2000" dirty="0"/>
              <a:t> April  </a:t>
            </a:r>
            <a:r>
              <a:rPr lang="en-US" sz="2000" dirty="0" smtClean="0"/>
              <a:t>19, </a:t>
            </a:r>
            <a:r>
              <a:rPr lang="en-US" sz="2000" dirty="0"/>
              <a:t>2018</a:t>
            </a:r>
          </a:p>
        </p:txBody>
      </p:sp>
    </p:spTree>
    <p:extLst>
      <p:ext uri="{BB962C8B-B14F-4D97-AF65-F5344CB8AC3E}">
        <p14:creationId xmlns:p14="http://schemas.microsoft.com/office/powerpoint/2010/main" val="3608706504"/>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a:t>Intel-Micron Confidential</a:t>
            </a:r>
            <a:endParaRPr lang="en-US" dirty="0"/>
          </a:p>
        </p:txBody>
      </p:sp>
      <p:sp>
        <p:nvSpPr>
          <p:cNvPr id="4" name="Slide Number Placeholder 3"/>
          <p:cNvSpPr>
            <a:spLocks noGrp="1"/>
          </p:cNvSpPr>
          <p:nvPr>
            <p:ph type="sldNum" sz="quarter" idx="11"/>
          </p:nvPr>
        </p:nvSpPr>
        <p:spPr>
          <a:xfrm>
            <a:off x="3340100" y="6553200"/>
            <a:ext cx="1041400" cy="244475"/>
          </a:xfrm>
        </p:spPr>
        <p:txBody>
          <a:bodyPr/>
          <a:lstStyle/>
          <a:p>
            <a:pPr>
              <a:defRPr/>
            </a:pPr>
            <a:fld id="{F398AC91-D890-4E4D-B07E-AB9C981B3925}" type="slidenum">
              <a:rPr lang="en-US" smtClean="0"/>
              <a:pPr>
                <a:defRPr/>
              </a:pPr>
              <a:t>10</a:t>
            </a:fld>
            <a:endParaRPr lang="en-US" dirty="0"/>
          </a:p>
        </p:txBody>
      </p:sp>
      <p:sp>
        <p:nvSpPr>
          <p:cNvPr id="5" name="Rectangle 2"/>
          <p:cNvSpPr txBox="1">
            <a:spLocks noChangeArrowheads="1"/>
          </p:cNvSpPr>
          <p:nvPr/>
        </p:nvSpPr>
        <p:spPr bwMode="auto">
          <a:xfrm>
            <a:off x="-20855" y="147277"/>
            <a:ext cx="8991600" cy="61943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b="1">
                <a:solidFill>
                  <a:srgbClr val="3366FF"/>
                </a:solidFill>
                <a:latin typeface="+mj-lt"/>
                <a:ea typeface="+mj-ea"/>
                <a:cs typeface="+mj-cs"/>
              </a:defRPr>
            </a:lvl1pPr>
            <a:lvl2pPr algn="ctr" rtl="0" eaLnBrk="1" fontAlgn="base" hangingPunct="1">
              <a:spcBef>
                <a:spcPct val="0"/>
              </a:spcBef>
              <a:spcAft>
                <a:spcPct val="0"/>
              </a:spcAft>
              <a:defRPr sz="4400" b="1">
                <a:solidFill>
                  <a:srgbClr val="3366FF"/>
                </a:solidFill>
                <a:latin typeface="Arial" charset="0"/>
                <a:cs typeface="Arial" charset="0"/>
              </a:defRPr>
            </a:lvl2pPr>
            <a:lvl3pPr algn="ctr" rtl="0" eaLnBrk="1" fontAlgn="base" hangingPunct="1">
              <a:spcBef>
                <a:spcPct val="0"/>
              </a:spcBef>
              <a:spcAft>
                <a:spcPct val="0"/>
              </a:spcAft>
              <a:defRPr sz="4400" b="1">
                <a:solidFill>
                  <a:srgbClr val="3366FF"/>
                </a:solidFill>
                <a:latin typeface="Arial" charset="0"/>
                <a:cs typeface="Arial" charset="0"/>
              </a:defRPr>
            </a:lvl3pPr>
            <a:lvl4pPr algn="ctr" rtl="0" eaLnBrk="1" fontAlgn="base" hangingPunct="1">
              <a:spcBef>
                <a:spcPct val="0"/>
              </a:spcBef>
              <a:spcAft>
                <a:spcPct val="0"/>
              </a:spcAft>
              <a:defRPr sz="4400" b="1">
                <a:solidFill>
                  <a:srgbClr val="3366FF"/>
                </a:solidFill>
                <a:latin typeface="Arial" charset="0"/>
                <a:cs typeface="Arial" charset="0"/>
              </a:defRPr>
            </a:lvl4pPr>
            <a:lvl5pPr algn="ctr" rtl="0" eaLnBrk="1" fontAlgn="base" hangingPunct="1">
              <a:spcBef>
                <a:spcPct val="0"/>
              </a:spcBef>
              <a:spcAft>
                <a:spcPct val="0"/>
              </a:spcAft>
              <a:defRPr sz="4400" b="1">
                <a:solidFill>
                  <a:srgbClr val="3366FF"/>
                </a:solidFill>
                <a:latin typeface="Arial" charset="0"/>
                <a:cs typeface="Arial" charset="0"/>
              </a:defRPr>
            </a:lvl5pPr>
            <a:lvl6pPr marL="457200" algn="ctr" rtl="0" eaLnBrk="1" fontAlgn="base" hangingPunct="1">
              <a:spcBef>
                <a:spcPct val="0"/>
              </a:spcBef>
              <a:spcAft>
                <a:spcPct val="0"/>
              </a:spcAft>
              <a:defRPr sz="4400" b="1">
                <a:solidFill>
                  <a:srgbClr val="3366FF"/>
                </a:solidFill>
                <a:latin typeface="Arial" charset="0"/>
                <a:cs typeface="Arial" charset="0"/>
              </a:defRPr>
            </a:lvl6pPr>
            <a:lvl7pPr marL="914400" algn="ctr" rtl="0" eaLnBrk="1" fontAlgn="base" hangingPunct="1">
              <a:spcBef>
                <a:spcPct val="0"/>
              </a:spcBef>
              <a:spcAft>
                <a:spcPct val="0"/>
              </a:spcAft>
              <a:defRPr sz="4400" b="1">
                <a:solidFill>
                  <a:srgbClr val="3366FF"/>
                </a:solidFill>
                <a:latin typeface="Arial" charset="0"/>
                <a:cs typeface="Arial" charset="0"/>
              </a:defRPr>
            </a:lvl7pPr>
            <a:lvl8pPr marL="1371600" algn="ctr" rtl="0" eaLnBrk="1" fontAlgn="base" hangingPunct="1">
              <a:spcBef>
                <a:spcPct val="0"/>
              </a:spcBef>
              <a:spcAft>
                <a:spcPct val="0"/>
              </a:spcAft>
              <a:defRPr sz="4400" b="1">
                <a:solidFill>
                  <a:srgbClr val="3366FF"/>
                </a:solidFill>
                <a:latin typeface="Arial" charset="0"/>
                <a:cs typeface="Arial" charset="0"/>
              </a:defRPr>
            </a:lvl8pPr>
            <a:lvl9pPr marL="1828800" algn="ctr" rtl="0" eaLnBrk="1" fontAlgn="base" hangingPunct="1">
              <a:spcBef>
                <a:spcPct val="0"/>
              </a:spcBef>
              <a:spcAft>
                <a:spcPct val="0"/>
              </a:spcAft>
              <a:defRPr sz="4400" b="1">
                <a:solidFill>
                  <a:srgbClr val="3366FF"/>
                </a:solidFill>
                <a:latin typeface="Arial" charset="0"/>
                <a:cs typeface="Arial" charset="0"/>
              </a:defRPr>
            </a:lvl9pPr>
          </a:lstStyle>
          <a:p>
            <a:r>
              <a:rPr lang="en-US" sz="4000" kern="0" dirty="0">
                <a:effectLst>
                  <a:outerShdw blurRad="38100" dist="38100" dir="2700000" algn="tl">
                    <a:srgbClr val="C0C0C0"/>
                  </a:outerShdw>
                </a:effectLst>
              </a:rPr>
              <a:t>2.0 High Level Milestones</a:t>
            </a:r>
          </a:p>
        </p:txBody>
      </p:sp>
      <p:graphicFrame>
        <p:nvGraphicFramePr>
          <p:cNvPr id="6" name="Group 65"/>
          <p:cNvGraphicFramePr>
            <a:graphicFrameLocks noGrp="1"/>
          </p:cNvGraphicFramePr>
          <p:nvPr>
            <p:extLst>
              <p:ext uri="{D42A27DB-BD31-4B8C-83A1-F6EECF244321}">
                <p14:modId xmlns:p14="http://schemas.microsoft.com/office/powerpoint/2010/main" val="1996672203"/>
              </p:ext>
            </p:extLst>
          </p:nvPr>
        </p:nvGraphicFramePr>
        <p:xfrm>
          <a:off x="1142999" y="900403"/>
          <a:ext cx="6477002" cy="3631083"/>
        </p:xfrm>
        <a:graphic>
          <a:graphicData uri="http://schemas.openxmlformats.org/drawingml/2006/table">
            <a:tbl>
              <a:tblPr/>
              <a:tblGrid>
                <a:gridCol w="395092">
                  <a:extLst>
                    <a:ext uri="{9D8B030D-6E8A-4147-A177-3AD203B41FA5}">
                      <a16:colId xmlns:a16="http://schemas.microsoft.com/office/drawing/2014/main" xmlns="" val="20000"/>
                    </a:ext>
                  </a:extLst>
                </a:gridCol>
                <a:gridCol w="2860258">
                  <a:extLst>
                    <a:ext uri="{9D8B030D-6E8A-4147-A177-3AD203B41FA5}">
                      <a16:colId xmlns:a16="http://schemas.microsoft.com/office/drawing/2014/main" xmlns="" val="20001"/>
                    </a:ext>
                  </a:extLst>
                </a:gridCol>
                <a:gridCol w="1610826">
                  <a:extLst>
                    <a:ext uri="{9D8B030D-6E8A-4147-A177-3AD203B41FA5}">
                      <a16:colId xmlns:a16="http://schemas.microsoft.com/office/drawing/2014/main" xmlns="" val="20002"/>
                    </a:ext>
                  </a:extLst>
                </a:gridCol>
                <a:gridCol w="1610826">
                  <a:extLst>
                    <a:ext uri="{9D8B030D-6E8A-4147-A177-3AD203B41FA5}">
                      <a16:colId xmlns:a16="http://schemas.microsoft.com/office/drawing/2014/main" xmlns="" val="2638499138"/>
                    </a:ext>
                  </a:extLst>
                </a:gridCol>
              </a:tblGrid>
              <a:tr h="41828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34" charset="0"/>
                          <a:cs typeface="Arial" pitchFamily="34" charset="0"/>
                        </a:rPr>
                        <a:t>Milestone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34" charset="0"/>
                          <a:cs typeface="Arial" pitchFamily="34" charset="0"/>
                        </a:rPr>
                        <a:t>Execution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34" charset="0"/>
                          <a:cs typeface="Arial" pitchFamily="34" charset="0"/>
                        </a:rPr>
                        <a:t>Dates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34" charset="0"/>
                          <a:cs typeface="Arial" pitchFamily="34" charset="0"/>
                        </a:rPr>
                        <a:t>Commit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34" charset="0"/>
                          <a:cs typeface="Arial" pitchFamily="34" charset="0"/>
                        </a:rPr>
                        <a:t>Dates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418286">
                <a:tc>
                  <a:txBody>
                    <a:bodyPr/>
                    <a:lstStyle/>
                    <a:p>
                      <a:pPr marL="0" marR="0" indent="0" algn="l" rtl="0" eaLnBrk="1" fontAlgn="base" latinLnBrk="0" hangingPunct="1">
                        <a:spcBef>
                          <a:spcPts val="384"/>
                        </a:spcBef>
                        <a:spcAft>
                          <a:spcPts val="0"/>
                        </a:spcAft>
                      </a:pPr>
                      <a:r>
                        <a:rPr lang="en-US" sz="1400" b="0" i="0" u="none" strike="noStrike" kern="1200" baseline="0" dirty="0">
                          <a:ln>
                            <a:noFill/>
                          </a:ln>
                          <a:solidFill>
                            <a:srgbClr val="000000"/>
                          </a:solidFill>
                          <a:effectLst/>
                          <a:latin typeface="Arial" panose="020B0604020202020204" pitchFamily="34" charset="0"/>
                          <a:cs typeface="Arial" panose="020B0604020202020204" pitchFamily="34" charset="0"/>
                        </a:rPr>
                        <a:t>1</a:t>
                      </a:r>
                      <a:endParaRPr lang="en-US" sz="1600" b="0" i="0" u="none" strike="noStrike" dirty="0">
                        <a:effectLst/>
                        <a:latin typeface="Arial" panose="020B0604020202020204" pitchFamily="34" charset="0"/>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indent="0" algn="l" rtl="0" eaLnBrk="1" fontAlgn="base" latinLnBrk="0" hangingPunct="1">
                        <a:spcBef>
                          <a:spcPts val="384"/>
                        </a:spcBef>
                        <a:spcAft>
                          <a:spcPts val="0"/>
                        </a:spcAft>
                      </a:pPr>
                      <a:r>
                        <a:rPr lang="en-US" sz="1400" b="0" i="0" u="none" strike="noStrike" kern="1200" baseline="0" dirty="0">
                          <a:ln>
                            <a:noFill/>
                          </a:ln>
                          <a:solidFill>
                            <a:srgbClr val="000000"/>
                          </a:solidFill>
                          <a:effectLst/>
                          <a:latin typeface="Arial" panose="020B0604020202020204" pitchFamily="34" charset="0"/>
                          <a:cs typeface="Arial" panose="020B0604020202020204" pitchFamily="34" charset="0"/>
                        </a:rPr>
                        <a:t>S36X TO (Aug, 17) &amp; Si start</a:t>
                      </a:r>
                      <a:endParaRPr lang="en-US" sz="1600" b="0" i="0" u="none" strike="noStrike" dirty="0">
                        <a:effectLst/>
                        <a:latin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indent="0" algn="ctr" rtl="0" eaLnBrk="1" fontAlgn="base" latinLnBrk="0" hangingPunct="1">
                        <a:spcBef>
                          <a:spcPts val="384"/>
                        </a:spcBef>
                        <a:spcAft>
                          <a:spcPts val="0"/>
                        </a:spcAft>
                      </a:pPr>
                      <a:r>
                        <a:rPr lang="en-US" sz="1400" b="0" i="0" u="none" strike="noStrike" kern="1200" baseline="0" dirty="0">
                          <a:ln>
                            <a:noFill/>
                          </a:ln>
                          <a:solidFill>
                            <a:srgbClr val="000000"/>
                          </a:solidFill>
                          <a:effectLst/>
                          <a:latin typeface="Arial" panose="020B0604020202020204" pitchFamily="34" charset="0"/>
                          <a:cs typeface="Arial" panose="020B0604020202020204" pitchFamily="34" charset="0"/>
                        </a:rPr>
                        <a:t>Jan, ‘18</a:t>
                      </a:r>
                      <a:endParaRPr lang="en-US" sz="1600" b="0" i="0" u="none" strike="noStrike" dirty="0">
                        <a:effectLst/>
                        <a:latin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indent="0" algn="ctr" rtl="0" eaLnBrk="1" fontAlgn="base" latinLnBrk="0" hangingPunct="1">
                        <a:spcBef>
                          <a:spcPts val="384"/>
                        </a:spcBef>
                        <a:spcAft>
                          <a:spcPts val="0"/>
                        </a:spcAft>
                      </a:pPr>
                      <a:r>
                        <a:rPr lang="en-US" sz="1400" b="0" i="0" u="none" strike="noStrike" kern="1200" baseline="0" dirty="0">
                          <a:ln>
                            <a:noFill/>
                          </a:ln>
                          <a:solidFill>
                            <a:srgbClr val="000000"/>
                          </a:solidFill>
                          <a:effectLst/>
                          <a:latin typeface="Arial" panose="020B0604020202020204" pitchFamily="34" charset="0"/>
                          <a:cs typeface="Arial" panose="020B0604020202020204" pitchFamily="34" charset="0"/>
                        </a:rPr>
                        <a:t>Jan, ‘18</a:t>
                      </a:r>
                      <a:endParaRPr lang="en-US" sz="1600" b="0" i="0" u="none" strike="noStrike" dirty="0">
                        <a:effectLst/>
                        <a:latin typeface="Arial" panose="020B0604020202020204" pitchFamily="34" charset="0"/>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2"/>
                  </a:ext>
                </a:extLst>
              </a:tr>
              <a:tr h="41828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XP03 TO (May, ’17 - Done)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XP03-Rev2</a:t>
                      </a:r>
                      <a:r>
                        <a:rPr kumimoji="0" lang="en-US" sz="1400" b="0" i="0" u="none" strike="noStrike" cap="none" normalizeH="0" baseline="30000" dirty="0">
                          <a:ln>
                            <a:noFill/>
                          </a:ln>
                          <a:solidFill>
                            <a:srgbClr val="0000FF"/>
                          </a:solidFill>
                          <a:effectLst/>
                          <a:latin typeface="Arial" pitchFamily="34" charset="0"/>
                          <a:cs typeface="Arial" pitchFamily="34" charset="0"/>
                        </a:rPr>
                        <a:t>1</a:t>
                      </a:r>
                      <a:r>
                        <a:rPr kumimoji="0" lang="en-US" sz="1400" b="0" i="0" u="none" strike="noStrike" cap="none" normalizeH="0" baseline="0" dirty="0">
                          <a:ln>
                            <a:noFill/>
                          </a:ln>
                          <a:solidFill>
                            <a:schemeClr val="tx1"/>
                          </a:solidFill>
                          <a:effectLst/>
                          <a:latin typeface="Arial" pitchFamily="34" charset="0"/>
                          <a:cs typeface="Arial" pitchFamily="34" charset="0"/>
                        </a:rPr>
                        <a:t> TO (F11X/F2 version)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May, ’18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May, ’18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3160848966"/>
                  </a:ext>
                </a:extLst>
              </a:tr>
              <a:tr h="41828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30s Final Collateral (DR/Model) release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Sept, ‘18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Dec, ‘18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1"/>
                  </a:ext>
                </a:extLst>
              </a:tr>
              <a:tr h="41828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S37A data base release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Dec, ’18</a:t>
                      </a:r>
                      <a:r>
                        <a:rPr kumimoji="0" lang="en-US" sz="1400" b="0" i="0" u="none" strike="noStrike" cap="none" normalizeH="0" baseline="30000" dirty="0">
                          <a:ln>
                            <a:noFill/>
                          </a:ln>
                          <a:solidFill>
                            <a:srgbClr val="0000FF"/>
                          </a:solidFill>
                          <a:effectLst/>
                          <a:latin typeface="Arial" pitchFamily="34" charset="0"/>
                          <a:cs typeface="Arial"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March, ’19</a:t>
                      </a:r>
                      <a:r>
                        <a:rPr kumimoji="0" lang="en-US" sz="1400" b="0" i="0" u="none" strike="noStrike" cap="none" normalizeH="0" baseline="30000" dirty="0">
                          <a:ln>
                            <a:noFill/>
                          </a:ln>
                          <a:solidFill>
                            <a:srgbClr val="0000FF"/>
                          </a:solidFill>
                          <a:effectLst/>
                          <a:latin typeface="Arial" pitchFamily="34" charset="0"/>
                          <a:cs typeface="Arial" pitchFamily="34" charset="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3"/>
                  </a:ext>
                </a:extLst>
              </a:tr>
              <a:tr h="41828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S37A Storage Qual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March, ‘20</a:t>
                      </a:r>
                      <a:r>
                        <a:rPr kumimoji="0" lang="en-US" sz="1400" b="0" i="0" u="none" strike="noStrike" cap="none" normalizeH="0" baseline="30000" dirty="0">
                          <a:ln>
                            <a:noFill/>
                          </a:ln>
                          <a:solidFill>
                            <a:srgbClr val="0000FF"/>
                          </a:solidFill>
                          <a:effectLst/>
                          <a:latin typeface="Arial" pitchFamily="34" charset="0"/>
                          <a:cs typeface="Arial"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Sept, ‘20</a:t>
                      </a:r>
                      <a:r>
                        <a:rPr kumimoji="0" lang="en-US" sz="1400" b="0" i="0" u="none" strike="noStrike" cap="none" normalizeH="0" baseline="30000" dirty="0">
                          <a:ln>
                            <a:noFill/>
                          </a:ln>
                          <a:solidFill>
                            <a:srgbClr val="0000FF"/>
                          </a:solidFill>
                          <a:effectLst/>
                          <a:latin typeface="Arial" pitchFamily="34" charset="0"/>
                          <a:cs typeface="Arial" pitchFamily="34" charset="0"/>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4"/>
                  </a:ext>
                </a:extLst>
              </a:tr>
              <a:tr h="52304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S37A Memory Qual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June, ‘20</a:t>
                      </a:r>
                      <a:r>
                        <a:rPr kumimoji="0" lang="en-US" sz="1400" b="0" i="0" u="none" strike="noStrike" cap="none" normalizeH="0" baseline="30000" dirty="0">
                          <a:ln>
                            <a:noFill/>
                          </a:ln>
                          <a:solidFill>
                            <a:srgbClr val="0000FF"/>
                          </a:solidFill>
                          <a:effectLst/>
                          <a:latin typeface="Arial" pitchFamily="34" charset="0"/>
                          <a:cs typeface="Arial"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pitchFamily="34" charset="0"/>
                          <a:cs typeface="Arial" pitchFamily="34" charset="0"/>
                        </a:rPr>
                        <a:t>Dec, ‘20</a:t>
                      </a:r>
                      <a:r>
                        <a:rPr kumimoji="0" lang="en-US" sz="1400" b="0" i="0" u="none" strike="noStrike" cap="none" normalizeH="0" baseline="30000" dirty="0">
                          <a:ln>
                            <a:noFill/>
                          </a:ln>
                          <a:solidFill>
                            <a:srgbClr val="0000FF"/>
                          </a:solidFill>
                          <a:effectLst/>
                          <a:latin typeface="Arial" pitchFamily="34" charset="0"/>
                          <a:cs typeface="Arial" pitchFamily="34" charset="0"/>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5"/>
                  </a:ext>
                </a:extLst>
              </a:tr>
            </a:tbl>
          </a:graphicData>
        </a:graphic>
      </p:graphicFrame>
      <p:sp>
        <p:nvSpPr>
          <p:cNvPr id="2" name="TextBox 1"/>
          <p:cNvSpPr txBox="1"/>
          <p:nvPr/>
        </p:nvSpPr>
        <p:spPr>
          <a:xfrm>
            <a:off x="322046" y="4724176"/>
            <a:ext cx="8648699" cy="1569660"/>
          </a:xfrm>
          <a:prstGeom prst="rect">
            <a:avLst/>
          </a:prstGeom>
          <a:noFill/>
        </p:spPr>
        <p:txBody>
          <a:bodyPr wrap="square" rtlCol="0">
            <a:spAutoFit/>
          </a:bodyPr>
          <a:lstStyle/>
          <a:p>
            <a:r>
              <a:rPr lang="en-US" sz="1400" b="1" baseline="30000" dirty="0">
                <a:solidFill>
                  <a:srgbClr val="0000FF"/>
                </a:solidFill>
              </a:rPr>
              <a:t>1</a:t>
            </a:r>
            <a:r>
              <a:rPr lang="en-US" sz="1200" dirty="0"/>
              <a:t>XP03-Rev2 is the F11X/F2 version of XP03.  XP03-Rev2 will have updated LV CMOS structures and scribe features compatible with both F11X and F2 patterning/ metrology.</a:t>
            </a:r>
          </a:p>
          <a:p>
            <a:endParaRPr lang="en-US" sz="1200" dirty="0"/>
          </a:p>
          <a:p>
            <a:r>
              <a:rPr lang="en-US" sz="1400" b="1" baseline="30000" dirty="0">
                <a:solidFill>
                  <a:srgbClr val="0000FF"/>
                </a:solidFill>
              </a:rPr>
              <a:t>2</a:t>
            </a:r>
            <a:r>
              <a:rPr lang="en-US" sz="1200" dirty="0"/>
              <a:t>Team targeting DBR date of December, ’18; work has been delayed in F11X by a quarter, Pushing Si based collateral.  Risk of final Si models not matching the speculative model being used by S37 design engineering team.</a:t>
            </a:r>
          </a:p>
          <a:p>
            <a:endParaRPr lang="en-US" sz="1200" dirty="0"/>
          </a:p>
          <a:p>
            <a:r>
              <a:rPr lang="en-US" sz="1400" b="1" baseline="30000" dirty="0">
                <a:solidFill>
                  <a:srgbClr val="0000FF"/>
                </a:solidFill>
              </a:rPr>
              <a:t>3</a:t>
            </a:r>
            <a:r>
              <a:rPr lang="en-US" sz="1200" dirty="0"/>
              <a:t>Qual dates are top down defined program goals. During the course of the program the engineering teams will define execution strategies and communicate appropriate timelines on a monthly basis to the JDP committee. </a:t>
            </a:r>
          </a:p>
        </p:txBody>
      </p:sp>
    </p:spTree>
    <p:extLst>
      <p:ext uri="{BB962C8B-B14F-4D97-AF65-F5344CB8AC3E}">
        <p14:creationId xmlns:p14="http://schemas.microsoft.com/office/powerpoint/2010/main" val="420999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4"/>
          <p:cNvSpPr>
            <a:spLocks noGrp="1" noChangeArrowheads="1"/>
          </p:cNvSpPr>
          <p:nvPr>
            <p:ph type="ctrTitle"/>
          </p:nvPr>
        </p:nvSpPr>
        <p:spPr>
          <a:xfrm>
            <a:off x="685800" y="2130425"/>
            <a:ext cx="7772400" cy="1470025"/>
          </a:xfrm>
        </p:spPr>
        <p:txBody>
          <a:bodyPr/>
          <a:lstStyle/>
          <a:p>
            <a:pPr eaLnBrk="1" hangingPunct="1"/>
            <a:r>
              <a:rPr lang="en-US" dirty="0"/>
              <a:t>3.0 30s Cost/GB Reduction</a:t>
            </a:r>
          </a:p>
        </p:txBody>
      </p:sp>
    </p:spTree>
    <p:extLst>
      <p:ext uri="{BB962C8B-B14F-4D97-AF65-F5344CB8AC3E}">
        <p14:creationId xmlns:p14="http://schemas.microsoft.com/office/powerpoint/2010/main" val="3702842379"/>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S37A Die Size and Risks</a:t>
            </a:r>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12</a:t>
            </a:fld>
            <a:endParaRPr lang="en-US"/>
          </a:p>
        </p:txBody>
      </p:sp>
      <p:sp>
        <p:nvSpPr>
          <p:cNvPr id="5" name="Footer Placeholder 4"/>
          <p:cNvSpPr>
            <a:spLocks noGrp="1"/>
          </p:cNvSpPr>
          <p:nvPr>
            <p:ph type="ftr" sz="quarter" idx="10"/>
          </p:nvPr>
        </p:nvSpPr>
        <p:spPr/>
        <p:txBody>
          <a:bodyPr/>
          <a:lstStyle/>
          <a:p>
            <a:pPr>
              <a:defRPr/>
            </a:pPr>
            <a:r>
              <a:rPr lang="en-US"/>
              <a:t>Intel-Micron Confidential</a:t>
            </a:r>
            <a:endParaRPr lang="en-US" dirty="0"/>
          </a:p>
        </p:txBody>
      </p:sp>
      <p:sp>
        <p:nvSpPr>
          <p:cNvPr id="8" name="Content Placeholder 2"/>
          <p:cNvSpPr txBox="1">
            <a:spLocks/>
          </p:cNvSpPr>
          <p:nvPr/>
        </p:nvSpPr>
        <p:spPr bwMode="auto">
          <a:xfrm>
            <a:off x="160726" y="2640013"/>
            <a:ext cx="6789820" cy="3505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1600">
                <a:solidFill>
                  <a:schemeClr val="tx1"/>
                </a:solidFill>
                <a:latin typeface="+mn-lt"/>
                <a:cs typeface="+mn-cs"/>
              </a:defRPr>
            </a:lvl2pPr>
            <a:lvl3pPr marL="1143000" indent="-228600" algn="l" rtl="0" eaLnBrk="1" fontAlgn="base" hangingPunct="1">
              <a:spcBef>
                <a:spcPct val="20000"/>
              </a:spcBef>
              <a:spcAft>
                <a:spcPct val="0"/>
              </a:spcAft>
              <a:buChar char="•"/>
              <a:defRPr sz="1400">
                <a:solidFill>
                  <a:schemeClr val="tx1"/>
                </a:solidFill>
                <a:latin typeface="+mn-lt"/>
                <a:cs typeface="+mn-cs"/>
              </a:defRPr>
            </a:lvl3pPr>
            <a:lvl4pPr marL="1600200" indent="-228600" algn="l" rtl="0" eaLnBrk="1" fontAlgn="base" hangingPunct="1">
              <a:spcBef>
                <a:spcPct val="20000"/>
              </a:spcBef>
              <a:spcAft>
                <a:spcPct val="0"/>
              </a:spcAft>
              <a:buChar char="–"/>
              <a:defRPr sz="1200">
                <a:solidFill>
                  <a:schemeClr val="tx1"/>
                </a:solidFill>
                <a:latin typeface="+mn-lt"/>
                <a:cs typeface="+mn-cs"/>
              </a:defRPr>
            </a:lvl4pPr>
            <a:lvl5pPr marL="2057400" indent="-228600" algn="l" rtl="0" eaLnBrk="1" fontAlgn="base" hangingPunct="1">
              <a:spcBef>
                <a:spcPct val="20000"/>
              </a:spcBef>
              <a:spcAft>
                <a:spcPct val="0"/>
              </a:spcAft>
              <a:buChar char="»"/>
              <a:defRPr sz="12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pPr marL="0" indent="0">
              <a:buNone/>
            </a:pPr>
            <a:r>
              <a:rPr lang="en-US" sz="2200" u="sng" dirty="0"/>
              <a:t>S37A Arch Risk/Status:</a:t>
            </a:r>
            <a:endParaRPr lang="en-US" sz="1600" dirty="0">
              <a:latin typeface="+mj-lt"/>
            </a:endParaRPr>
          </a:p>
          <a:p>
            <a:r>
              <a:rPr lang="en-US" sz="1600" dirty="0">
                <a:latin typeface="+mj-lt"/>
              </a:rPr>
              <a:t>Fit all the necessary CMOS under the much smaller Tiles</a:t>
            </a:r>
          </a:p>
          <a:p>
            <a:pPr marL="742789" lvl="1">
              <a:buFont typeface="Courier New" panose="02070309020205020404" pitchFamily="49" charset="0"/>
              <a:buChar char="o"/>
            </a:pPr>
            <a:r>
              <a:rPr lang="en-US" sz="1400" dirty="0">
                <a:latin typeface="+mj-lt"/>
              </a:rPr>
              <a:t>Aggressive HV CMOS scaling not yet fully vetted</a:t>
            </a:r>
          </a:p>
          <a:p>
            <a:pPr marL="742789" lvl="1">
              <a:buFont typeface="Courier New" panose="02070309020205020404" pitchFamily="49" charset="0"/>
              <a:buChar char="o"/>
            </a:pPr>
            <a:r>
              <a:rPr lang="en-US" sz="1400" dirty="0">
                <a:latin typeface="+mj-lt"/>
              </a:rPr>
              <a:t>WL/BL driver current requirement based on speculative cell DTS</a:t>
            </a:r>
          </a:p>
          <a:p>
            <a:endParaRPr lang="en-US" sz="1600" dirty="0">
              <a:latin typeface="+mj-lt"/>
            </a:endParaRPr>
          </a:p>
          <a:p>
            <a:r>
              <a:rPr lang="en-US" sz="1600" dirty="0">
                <a:latin typeface="+mj-lt"/>
              </a:rPr>
              <a:t>Metal </a:t>
            </a:r>
            <a:r>
              <a:rPr lang="en-US" sz="1600" dirty="0" err="1">
                <a:latin typeface="+mj-lt"/>
              </a:rPr>
              <a:t>Routability</a:t>
            </a:r>
            <a:r>
              <a:rPr lang="en-US" sz="1600" dirty="0">
                <a:latin typeface="+mj-lt"/>
              </a:rPr>
              <a:t> analysis not complete</a:t>
            </a:r>
            <a:endParaRPr lang="en-US" sz="800" dirty="0">
              <a:latin typeface="+mj-lt"/>
            </a:endParaRPr>
          </a:p>
          <a:p>
            <a:pPr marL="742789" lvl="1">
              <a:buFont typeface="Courier New" panose="02070309020205020404" pitchFamily="49" charset="0"/>
              <a:buChar char="o"/>
            </a:pPr>
            <a:r>
              <a:rPr lang="en-US" sz="1400" dirty="0"/>
              <a:t>Additional scaling of BEOL design rules may be required</a:t>
            </a:r>
          </a:p>
          <a:p>
            <a:endParaRPr lang="en-US" sz="1800" dirty="0"/>
          </a:p>
          <a:p>
            <a:endParaRPr lang="en-US" sz="1800" dirty="0"/>
          </a:p>
          <a:p>
            <a:pPr marL="0" indent="0">
              <a:buNone/>
            </a:pPr>
            <a:endParaRPr lang="en-US" dirty="0"/>
          </a:p>
          <a:p>
            <a:pPr marL="0" indent="0">
              <a:buNone/>
            </a:pPr>
            <a:endParaRPr lang="en-US" dirty="0"/>
          </a:p>
          <a:p>
            <a:pPr marL="0" indent="0">
              <a:buNone/>
            </a:pPr>
            <a:endParaRPr lang="en-US" dirty="0"/>
          </a:p>
        </p:txBody>
      </p:sp>
      <p:sp>
        <p:nvSpPr>
          <p:cNvPr id="6" name="Content Placeholder 5"/>
          <p:cNvSpPr>
            <a:spLocks noGrp="1"/>
          </p:cNvSpPr>
          <p:nvPr>
            <p:ph idx="1"/>
          </p:nvPr>
        </p:nvSpPr>
        <p:spPr>
          <a:xfrm>
            <a:off x="160726" y="1119981"/>
            <a:ext cx="8610600" cy="1143000"/>
          </a:xfrm>
        </p:spPr>
        <p:txBody>
          <a:bodyPr/>
          <a:lstStyle/>
          <a:p>
            <a:r>
              <a:rPr lang="en-US" dirty="0"/>
              <a:t>S37A Die size projected to match S26A: ~195-199mm</a:t>
            </a:r>
            <a:r>
              <a:rPr lang="en-US" baseline="30000" dirty="0"/>
              <a:t>2</a:t>
            </a:r>
            <a:r>
              <a:rPr lang="en-US" dirty="0"/>
              <a:t> </a:t>
            </a:r>
          </a:p>
          <a:p>
            <a:pPr lvl="1"/>
            <a:r>
              <a:rPr lang="en-US" sz="2000" dirty="0"/>
              <a:t>12.7mm x 15.6mm</a:t>
            </a:r>
          </a:p>
          <a:p>
            <a:pPr lvl="1"/>
            <a:r>
              <a:rPr lang="en-US" sz="2000" dirty="0"/>
              <a:t>4Kx4K Tile, 4-deck, 32-partitions, Quilt Arch</a:t>
            </a:r>
          </a:p>
        </p:txBody>
      </p:sp>
    </p:spTree>
    <p:extLst>
      <p:ext uri="{BB962C8B-B14F-4D97-AF65-F5344CB8AC3E}">
        <p14:creationId xmlns:p14="http://schemas.microsoft.com/office/powerpoint/2010/main" val="1080509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8" y="163323"/>
            <a:ext cx="8229600" cy="563563"/>
          </a:xfrm>
        </p:spPr>
        <p:txBody>
          <a:bodyPr/>
          <a:lstStyle/>
          <a:p>
            <a:r>
              <a:rPr lang="en-US" sz="3600" dirty="0"/>
              <a:t>30s Cost/GB </a:t>
            </a:r>
            <a:br>
              <a:rPr lang="en-US" sz="3600" dirty="0"/>
            </a:br>
            <a:r>
              <a:rPr lang="en-US" sz="2800" dirty="0"/>
              <a:t>(Unconstrained Floor Space)</a:t>
            </a:r>
          </a:p>
        </p:txBody>
      </p:sp>
      <p:sp>
        <p:nvSpPr>
          <p:cNvPr id="3" name="Footer Placeholder 2"/>
          <p:cNvSpPr>
            <a:spLocks noGrp="1"/>
          </p:cNvSpPr>
          <p:nvPr>
            <p:ph type="ftr" sz="quarter" idx="10"/>
          </p:nvPr>
        </p:nvSpPr>
        <p:spPr/>
        <p:txBody>
          <a:bodyPr/>
          <a:lstStyle/>
          <a:p>
            <a:pPr>
              <a:defRPr/>
            </a:pPr>
            <a:r>
              <a:rPr lang="en-US"/>
              <a:t>Intel-Micron Confidential</a:t>
            </a:r>
            <a:endParaRPr lang="en-US" dirty="0"/>
          </a:p>
        </p:txBody>
      </p:sp>
      <p:sp>
        <p:nvSpPr>
          <p:cNvPr id="4" name="Slide Number Placeholder 3"/>
          <p:cNvSpPr>
            <a:spLocks noGrp="1"/>
          </p:cNvSpPr>
          <p:nvPr>
            <p:ph type="sldNum" sz="quarter" idx="11"/>
          </p:nvPr>
        </p:nvSpPr>
        <p:spPr/>
        <p:txBody>
          <a:bodyPr/>
          <a:lstStyle/>
          <a:p>
            <a:pPr>
              <a:defRPr/>
            </a:pPr>
            <a:fld id="{F398AC91-D890-4E4D-B07E-AB9C981B3925}" type="slidenum">
              <a:rPr lang="en-US" smtClean="0"/>
              <a:pPr>
                <a:defRPr/>
              </a:pPr>
              <a:t>13</a:t>
            </a:fld>
            <a:endParaRPr lang="en-US"/>
          </a:p>
        </p:txBody>
      </p:sp>
      <p:sp>
        <p:nvSpPr>
          <p:cNvPr id="6" name="TextBox 5"/>
          <p:cNvSpPr txBox="1"/>
          <p:nvPr/>
        </p:nvSpPr>
        <p:spPr>
          <a:xfrm>
            <a:off x="331924" y="1242010"/>
            <a:ext cx="4000500" cy="369332"/>
          </a:xfrm>
          <a:prstGeom prst="rect">
            <a:avLst/>
          </a:prstGeom>
          <a:noFill/>
        </p:spPr>
        <p:txBody>
          <a:bodyPr wrap="square" rtlCol="0">
            <a:spAutoFit/>
          </a:bodyPr>
          <a:lstStyle/>
          <a:p>
            <a:r>
              <a:rPr lang="en-US" dirty="0"/>
              <a:t>Green Field Cost Comparison Table</a:t>
            </a:r>
            <a:endParaRPr lang="en-US" dirty="0">
              <a:solidFill>
                <a:srgbClr val="FF0000"/>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2542321565"/>
              </p:ext>
            </p:extLst>
          </p:nvPr>
        </p:nvGraphicFramePr>
        <p:xfrm>
          <a:off x="128427" y="1660078"/>
          <a:ext cx="8913937" cy="1381760"/>
        </p:xfrm>
        <a:graphic>
          <a:graphicData uri="http://schemas.openxmlformats.org/drawingml/2006/table">
            <a:tbl>
              <a:tblPr firstRow="1" bandRow="1">
                <a:tableStyleId>{5C22544A-7EE6-4342-B048-85BDC9FD1C3A}</a:tableStyleId>
              </a:tblPr>
              <a:tblGrid>
                <a:gridCol w="1056192">
                  <a:extLst>
                    <a:ext uri="{9D8B030D-6E8A-4147-A177-3AD203B41FA5}">
                      <a16:colId xmlns:a16="http://schemas.microsoft.com/office/drawing/2014/main" xmlns="" val="395199348"/>
                    </a:ext>
                  </a:extLst>
                </a:gridCol>
                <a:gridCol w="876300">
                  <a:extLst>
                    <a:ext uri="{9D8B030D-6E8A-4147-A177-3AD203B41FA5}">
                      <a16:colId xmlns:a16="http://schemas.microsoft.com/office/drawing/2014/main" xmlns="" val="2176953245"/>
                    </a:ext>
                  </a:extLst>
                </a:gridCol>
                <a:gridCol w="1028700">
                  <a:extLst>
                    <a:ext uri="{9D8B030D-6E8A-4147-A177-3AD203B41FA5}">
                      <a16:colId xmlns:a16="http://schemas.microsoft.com/office/drawing/2014/main" xmlns="" val="2612097647"/>
                    </a:ext>
                  </a:extLst>
                </a:gridCol>
                <a:gridCol w="1066800">
                  <a:extLst>
                    <a:ext uri="{9D8B030D-6E8A-4147-A177-3AD203B41FA5}">
                      <a16:colId xmlns:a16="http://schemas.microsoft.com/office/drawing/2014/main" xmlns="" val="1055827747"/>
                    </a:ext>
                  </a:extLst>
                </a:gridCol>
                <a:gridCol w="723900">
                  <a:extLst>
                    <a:ext uri="{9D8B030D-6E8A-4147-A177-3AD203B41FA5}">
                      <a16:colId xmlns:a16="http://schemas.microsoft.com/office/drawing/2014/main" xmlns="" val="651899207"/>
                    </a:ext>
                  </a:extLst>
                </a:gridCol>
                <a:gridCol w="723900">
                  <a:extLst>
                    <a:ext uri="{9D8B030D-6E8A-4147-A177-3AD203B41FA5}">
                      <a16:colId xmlns:a16="http://schemas.microsoft.com/office/drawing/2014/main" xmlns="" val="818177322"/>
                    </a:ext>
                  </a:extLst>
                </a:gridCol>
                <a:gridCol w="952500">
                  <a:extLst>
                    <a:ext uri="{9D8B030D-6E8A-4147-A177-3AD203B41FA5}">
                      <a16:colId xmlns:a16="http://schemas.microsoft.com/office/drawing/2014/main" xmlns="" val="3179176436"/>
                    </a:ext>
                  </a:extLst>
                </a:gridCol>
                <a:gridCol w="1139252">
                  <a:extLst>
                    <a:ext uri="{9D8B030D-6E8A-4147-A177-3AD203B41FA5}">
                      <a16:colId xmlns:a16="http://schemas.microsoft.com/office/drawing/2014/main" xmlns="" val="2724053255"/>
                    </a:ext>
                  </a:extLst>
                </a:gridCol>
                <a:gridCol w="1346393">
                  <a:extLst>
                    <a:ext uri="{9D8B030D-6E8A-4147-A177-3AD203B41FA5}">
                      <a16:colId xmlns:a16="http://schemas.microsoft.com/office/drawing/2014/main" xmlns="" val="2601060105"/>
                    </a:ext>
                  </a:extLst>
                </a:gridCol>
              </a:tblGrid>
              <a:tr h="370840">
                <a:tc>
                  <a:txBody>
                    <a:bodyPr/>
                    <a:lstStyle/>
                    <a:p>
                      <a:pPr algn="ctr"/>
                      <a:r>
                        <a:rPr lang="en-US" dirty="0"/>
                        <a:t>Product</a:t>
                      </a:r>
                    </a:p>
                  </a:txBody>
                  <a:tcPr/>
                </a:tc>
                <a:tc>
                  <a:txBody>
                    <a:bodyPr/>
                    <a:lstStyle/>
                    <a:p>
                      <a:pPr algn="ctr"/>
                      <a:r>
                        <a:rPr lang="en-US" dirty="0"/>
                        <a:t>Decks</a:t>
                      </a:r>
                    </a:p>
                  </a:txBody>
                  <a:tcPr/>
                </a:tc>
                <a:tc>
                  <a:txBody>
                    <a:bodyPr/>
                    <a:lstStyle/>
                    <a:p>
                      <a:pPr algn="ctr"/>
                      <a:r>
                        <a:rPr lang="en-US" dirty="0"/>
                        <a:t>Density (GB)</a:t>
                      </a:r>
                    </a:p>
                  </a:txBody>
                  <a:tcPr/>
                </a:tc>
                <a:tc>
                  <a:txBody>
                    <a:bodyPr/>
                    <a:lstStyle/>
                    <a:p>
                      <a:pPr algn="ctr"/>
                      <a:r>
                        <a:rPr lang="en-US" dirty="0"/>
                        <a:t>Die Size (mm</a:t>
                      </a:r>
                      <a:r>
                        <a:rPr lang="en-US" baseline="30000" dirty="0"/>
                        <a:t>2</a:t>
                      </a:r>
                      <a:r>
                        <a:rPr lang="en-US" dirty="0"/>
                        <a:t>)</a:t>
                      </a:r>
                    </a:p>
                  </a:txBody>
                  <a:tcPr/>
                </a:tc>
                <a:tc>
                  <a:txBody>
                    <a:bodyPr/>
                    <a:lstStyle/>
                    <a:p>
                      <a:pPr algn="ctr"/>
                      <a:r>
                        <a:rPr lang="en-US" dirty="0"/>
                        <a:t>DPW</a:t>
                      </a:r>
                    </a:p>
                  </a:txBody>
                  <a:tcPr/>
                </a:tc>
                <a:tc>
                  <a:txBody>
                    <a:bodyPr/>
                    <a:lstStyle/>
                    <a:p>
                      <a:pPr algn="ctr"/>
                      <a:r>
                        <a:rPr lang="en-US" dirty="0"/>
                        <a:t>Yield</a:t>
                      </a:r>
                    </a:p>
                  </a:txBody>
                  <a:tcPr/>
                </a:tc>
                <a:tc>
                  <a:txBody>
                    <a:bodyPr/>
                    <a:lstStyle/>
                    <a:p>
                      <a:pPr algn="ctr"/>
                      <a:r>
                        <a:rPr lang="en-US" dirty="0"/>
                        <a:t>Wafer Cost*</a:t>
                      </a:r>
                    </a:p>
                  </a:txBody>
                  <a:tcPr/>
                </a:tc>
                <a:tc>
                  <a:txBody>
                    <a:bodyPr/>
                    <a:lstStyle/>
                    <a:p>
                      <a:pPr algn="ctr"/>
                      <a:r>
                        <a:rPr lang="en-US" dirty="0"/>
                        <a:t>Cost/GB</a:t>
                      </a:r>
                    </a:p>
                  </a:txBody>
                  <a:tcPr/>
                </a:tc>
                <a:tc>
                  <a:txBody>
                    <a:bodyPr/>
                    <a:lstStyle/>
                    <a:p>
                      <a:pPr algn="ctr"/>
                      <a:r>
                        <a:rPr lang="en-US" dirty="0"/>
                        <a:t>Cost Reduction</a:t>
                      </a:r>
                    </a:p>
                  </a:txBody>
                  <a:tcPr/>
                </a:tc>
                <a:extLst>
                  <a:ext uri="{0D108BD9-81ED-4DB2-BD59-A6C34878D82A}">
                    <a16:rowId xmlns:a16="http://schemas.microsoft.com/office/drawing/2014/main" xmlns="" val="1638563333"/>
                  </a:ext>
                </a:extLst>
              </a:tr>
              <a:tr h="370840">
                <a:tc>
                  <a:txBody>
                    <a:bodyPr/>
                    <a:lstStyle/>
                    <a:p>
                      <a:pPr algn="ctr"/>
                      <a:r>
                        <a:rPr lang="en-US" dirty="0"/>
                        <a:t>S26A</a:t>
                      </a:r>
                    </a:p>
                  </a:txBody>
                  <a:tcPr/>
                </a:tc>
                <a:tc>
                  <a:txBody>
                    <a:bodyPr/>
                    <a:lstStyle/>
                    <a:p>
                      <a:pPr algn="ctr"/>
                      <a:r>
                        <a:rPr lang="en-US" dirty="0"/>
                        <a:t>4</a:t>
                      </a:r>
                    </a:p>
                  </a:txBody>
                  <a:tcPr/>
                </a:tc>
                <a:tc>
                  <a:txBody>
                    <a:bodyPr/>
                    <a:lstStyle/>
                    <a:p>
                      <a:pPr algn="ctr"/>
                      <a:r>
                        <a:rPr lang="en-US" dirty="0"/>
                        <a:t>32</a:t>
                      </a:r>
                    </a:p>
                  </a:txBody>
                  <a:tcPr/>
                </a:tc>
                <a:tc>
                  <a:txBody>
                    <a:bodyPr/>
                    <a:lstStyle/>
                    <a:p>
                      <a:pPr algn="ctr"/>
                      <a:r>
                        <a:rPr lang="en-US" dirty="0"/>
                        <a:t>199.1</a:t>
                      </a:r>
                    </a:p>
                  </a:txBody>
                  <a:tcPr/>
                </a:tc>
                <a:tc>
                  <a:txBody>
                    <a:bodyPr/>
                    <a:lstStyle/>
                    <a:p>
                      <a:pPr algn="ctr"/>
                      <a:r>
                        <a:rPr lang="en-US" dirty="0"/>
                        <a:t>306</a:t>
                      </a:r>
                    </a:p>
                  </a:txBody>
                  <a:tcPr/>
                </a:tc>
                <a:tc>
                  <a:txBody>
                    <a:bodyPr/>
                    <a:lstStyle/>
                    <a:p>
                      <a:pPr algn="ctr"/>
                      <a:r>
                        <a:rPr lang="en-US" dirty="0"/>
                        <a:t>80%</a:t>
                      </a:r>
                    </a:p>
                  </a:txBody>
                  <a:tcPr/>
                </a:tc>
                <a:tc>
                  <a:txBody>
                    <a:bodyPr/>
                    <a:lstStyle/>
                    <a:p>
                      <a:pPr algn="ctr"/>
                      <a:r>
                        <a:rPr lang="en-US" dirty="0"/>
                        <a:t>$2,443</a:t>
                      </a:r>
                    </a:p>
                  </a:txBody>
                  <a:tcPr/>
                </a:tc>
                <a:tc>
                  <a:txBody>
                    <a:bodyPr/>
                    <a:lstStyle/>
                    <a:p>
                      <a:pPr algn="ctr"/>
                      <a:r>
                        <a:rPr lang="en-US" dirty="0"/>
                        <a:t>$0.31</a:t>
                      </a:r>
                    </a:p>
                  </a:txBody>
                  <a:tcPr/>
                </a:tc>
                <a:tc>
                  <a:txBody>
                    <a:bodyPr/>
                    <a:lstStyle/>
                    <a:p>
                      <a:pPr algn="ctr"/>
                      <a:r>
                        <a:rPr lang="en-US" dirty="0"/>
                        <a:t>N/A</a:t>
                      </a:r>
                    </a:p>
                  </a:txBody>
                  <a:tcPr/>
                </a:tc>
                <a:extLst>
                  <a:ext uri="{0D108BD9-81ED-4DB2-BD59-A6C34878D82A}">
                    <a16:rowId xmlns:a16="http://schemas.microsoft.com/office/drawing/2014/main" xmlns="" val="1313258081"/>
                  </a:ext>
                </a:extLst>
              </a:tr>
              <a:tr h="370840">
                <a:tc>
                  <a:txBody>
                    <a:bodyPr/>
                    <a:lstStyle/>
                    <a:p>
                      <a:pPr algn="ctr"/>
                      <a:r>
                        <a:rPr lang="en-US" dirty="0"/>
                        <a:t>S37A*</a:t>
                      </a:r>
                    </a:p>
                  </a:txBody>
                  <a:tcPr/>
                </a:tc>
                <a:tc>
                  <a:txBody>
                    <a:bodyPr/>
                    <a:lstStyle/>
                    <a:p>
                      <a:pPr algn="ctr"/>
                      <a:r>
                        <a:rPr lang="en-US" dirty="0"/>
                        <a:t>4</a:t>
                      </a:r>
                    </a:p>
                  </a:txBody>
                  <a:tcPr/>
                </a:tc>
                <a:tc>
                  <a:txBody>
                    <a:bodyPr/>
                    <a:lstStyle/>
                    <a:p>
                      <a:pPr algn="ctr"/>
                      <a:r>
                        <a:rPr lang="en-US" dirty="0"/>
                        <a:t>64</a:t>
                      </a:r>
                    </a:p>
                  </a:txBody>
                  <a:tcPr/>
                </a:tc>
                <a:tc>
                  <a:txBody>
                    <a:bodyPr/>
                    <a:lstStyle/>
                    <a:p>
                      <a:pPr algn="ctr"/>
                      <a:r>
                        <a:rPr lang="en-US" dirty="0"/>
                        <a:t>199.1</a:t>
                      </a:r>
                    </a:p>
                  </a:txBody>
                  <a:tcPr/>
                </a:tc>
                <a:tc>
                  <a:txBody>
                    <a:bodyPr/>
                    <a:lstStyle/>
                    <a:p>
                      <a:pPr algn="ctr"/>
                      <a:r>
                        <a:rPr lang="en-US" dirty="0"/>
                        <a:t>306</a:t>
                      </a:r>
                    </a:p>
                  </a:txBody>
                  <a:tcPr/>
                </a:tc>
                <a:tc>
                  <a:txBody>
                    <a:bodyPr/>
                    <a:lstStyle/>
                    <a:p>
                      <a:pPr algn="ctr"/>
                      <a:r>
                        <a:rPr lang="en-US" dirty="0"/>
                        <a:t>80%</a:t>
                      </a:r>
                    </a:p>
                  </a:txBody>
                  <a:tcPr/>
                </a:tc>
                <a:tc>
                  <a:txBody>
                    <a:bodyPr/>
                    <a:lstStyle/>
                    <a:p>
                      <a:pPr algn="ctr"/>
                      <a:r>
                        <a:rPr lang="en-US" dirty="0"/>
                        <a:t>$3, 047</a:t>
                      </a:r>
                    </a:p>
                  </a:txBody>
                  <a:tcPr/>
                </a:tc>
                <a:tc>
                  <a:txBody>
                    <a:bodyPr/>
                    <a:lstStyle/>
                    <a:p>
                      <a:pPr algn="ctr"/>
                      <a:r>
                        <a:rPr lang="en-US" dirty="0"/>
                        <a:t>0.19</a:t>
                      </a:r>
                    </a:p>
                  </a:txBody>
                  <a:tcPr/>
                </a:tc>
                <a:tc>
                  <a:txBody>
                    <a:bodyPr/>
                    <a:lstStyle/>
                    <a:p>
                      <a:pPr algn="ctr"/>
                      <a:r>
                        <a:rPr lang="en-US" dirty="0"/>
                        <a:t>37.6%</a:t>
                      </a:r>
                    </a:p>
                  </a:txBody>
                  <a:tcPr/>
                </a:tc>
                <a:extLst>
                  <a:ext uri="{0D108BD9-81ED-4DB2-BD59-A6C34878D82A}">
                    <a16:rowId xmlns:a16="http://schemas.microsoft.com/office/drawing/2014/main" xmlns="" val="3431694378"/>
                  </a:ext>
                </a:extLst>
              </a:tr>
            </a:tbl>
          </a:graphicData>
        </a:graphic>
      </p:graphicFrame>
      <p:sp>
        <p:nvSpPr>
          <p:cNvPr id="5" name="TextBox 4"/>
          <p:cNvSpPr txBox="1"/>
          <p:nvPr/>
        </p:nvSpPr>
        <p:spPr>
          <a:xfrm>
            <a:off x="122093" y="3692366"/>
            <a:ext cx="8899810" cy="2585323"/>
          </a:xfrm>
          <a:prstGeom prst="rect">
            <a:avLst/>
          </a:prstGeom>
          <a:noFill/>
        </p:spPr>
        <p:txBody>
          <a:bodyPr wrap="square" rtlCol="0">
            <a:spAutoFit/>
          </a:bodyPr>
          <a:lstStyle/>
          <a:p>
            <a:r>
              <a:rPr lang="en-US" u="sng" dirty="0"/>
              <a:t>Note</a:t>
            </a:r>
            <a:r>
              <a:rPr lang="en-US" dirty="0"/>
              <a:t>: </a:t>
            </a:r>
          </a:p>
          <a:p>
            <a:r>
              <a:rPr lang="en-US" dirty="0"/>
              <a:t>Assumptions of the preliminary 30s MOR flow</a:t>
            </a:r>
          </a:p>
          <a:p>
            <a:pPr marL="342900" indent="-342900">
              <a:buAutoNum type="arabicPeriod"/>
            </a:pPr>
            <a:endParaRPr lang="en-US" dirty="0"/>
          </a:p>
          <a:p>
            <a:pPr marL="342900" indent="-342900">
              <a:buAutoNum type="arabicPeriod"/>
            </a:pPr>
            <a:r>
              <a:rPr lang="en-US" dirty="0"/>
              <a:t>Triple-</a:t>
            </a:r>
            <a:r>
              <a:rPr lang="en-US" dirty="0" err="1"/>
              <a:t>Gox</a:t>
            </a:r>
            <a:r>
              <a:rPr lang="en-US" dirty="0"/>
              <a:t>, dual-spacer, 3 extra implants, &amp; stressor films for CMOS</a:t>
            </a:r>
          </a:p>
          <a:p>
            <a:pPr marL="342900" indent="-342900">
              <a:buAutoNum type="arabicPeriod"/>
            </a:pPr>
            <a:r>
              <a:rPr lang="en-US" dirty="0"/>
              <a:t>$100/</a:t>
            </a:r>
            <a:r>
              <a:rPr lang="en-US" dirty="0" err="1"/>
              <a:t>wf</a:t>
            </a:r>
            <a:r>
              <a:rPr lang="en-US" dirty="0"/>
              <a:t> cost adder for SiGe epi and low-K (</a:t>
            </a:r>
            <a:r>
              <a:rPr lang="en-US" u="sng" dirty="0"/>
              <a:t>place holder</a:t>
            </a:r>
            <a:r>
              <a:rPr lang="en-US" dirty="0"/>
              <a:t>)</a:t>
            </a:r>
          </a:p>
          <a:p>
            <a:pPr marL="342900" indent="-342900">
              <a:buAutoNum type="arabicPeriod"/>
            </a:pPr>
            <a:r>
              <a:rPr lang="en-US" dirty="0"/>
              <a:t>Additional complexity of the 14nm array process is simulated by adding one more de-integrated etch step per WL/BL level (~$200/</a:t>
            </a:r>
            <a:r>
              <a:rPr lang="en-US" dirty="0" err="1"/>
              <a:t>wf</a:t>
            </a:r>
            <a:r>
              <a:rPr lang="en-US" dirty="0"/>
              <a:t> total cost adder - a placeholder for additional films/CMP/etch needs for array).</a:t>
            </a:r>
          </a:p>
          <a:p>
            <a:endParaRPr lang="en-US" dirty="0"/>
          </a:p>
        </p:txBody>
      </p:sp>
      <p:sp>
        <p:nvSpPr>
          <p:cNvPr id="8" name="TextBox 7"/>
          <p:cNvSpPr txBox="1"/>
          <p:nvPr/>
        </p:nvSpPr>
        <p:spPr>
          <a:xfrm>
            <a:off x="182764" y="3197825"/>
            <a:ext cx="2454518" cy="338554"/>
          </a:xfrm>
          <a:prstGeom prst="rect">
            <a:avLst/>
          </a:prstGeom>
          <a:noFill/>
        </p:spPr>
        <p:txBody>
          <a:bodyPr wrap="none" rtlCol="0">
            <a:spAutoFit/>
          </a:bodyPr>
          <a:lstStyle/>
          <a:p>
            <a:r>
              <a:rPr lang="en-US" sz="1600" i="1" dirty="0"/>
              <a:t>* Includes $400 fixed OH</a:t>
            </a:r>
          </a:p>
        </p:txBody>
      </p:sp>
    </p:spTree>
    <p:extLst>
      <p:ext uri="{BB962C8B-B14F-4D97-AF65-F5344CB8AC3E}">
        <p14:creationId xmlns:p14="http://schemas.microsoft.com/office/powerpoint/2010/main" val="25287364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4"/>
          <p:cNvSpPr>
            <a:spLocks noGrp="1" noChangeArrowheads="1"/>
          </p:cNvSpPr>
          <p:nvPr>
            <p:ph type="ctrTitle"/>
          </p:nvPr>
        </p:nvSpPr>
        <p:spPr>
          <a:xfrm>
            <a:off x="76200" y="2130425"/>
            <a:ext cx="8991600" cy="1470025"/>
          </a:xfrm>
        </p:spPr>
        <p:txBody>
          <a:bodyPr/>
          <a:lstStyle/>
          <a:p>
            <a:pPr eaLnBrk="1" hangingPunct="1"/>
            <a:r>
              <a:rPr lang="en-US" sz="4800" dirty="0"/>
              <a:t>4.0 Process Arch Challenges </a:t>
            </a:r>
          </a:p>
        </p:txBody>
      </p:sp>
    </p:spTree>
    <p:extLst>
      <p:ext uri="{BB962C8B-B14F-4D97-AF65-F5344CB8AC3E}">
        <p14:creationId xmlns:p14="http://schemas.microsoft.com/office/powerpoint/2010/main" val="33027983"/>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1191"/>
            <a:ext cx="9067800" cy="556235"/>
          </a:xfrm>
        </p:spPr>
        <p:txBody>
          <a:bodyPr/>
          <a:lstStyle/>
          <a:p>
            <a:r>
              <a:rPr lang="en-US" sz="3200" dirty="0"/>
              <a:t>4.1: Array/Cell Scaling</a:t>
            </a:r>
          </a:p>
        </p:txBody>
      </p:sp>
      <p:graphicFrame>
        <p:nvGraphicFramePr>
          <p:cNvPr id="6" name="Table Placeholder 5"/>
          <p:cNvGraphicFramePr>
            <a:graphicFrameLocks noGrp="1"/>
          </p:cNvGraphicFramePr>
          <p:nvPr>
            <p:ph type="tbl" idx="1"/>
            <p:extLst>
              <p:ext uri="{D42A27DB-BD31-4B8C-83A1-F6EECF244321}">
                <p14:modId xmlns:p14="http://schemas.microsoft.com/office/powerpoint/2010/main" val="2508022650"/>
              </p:ext>
            </p:extLst>
          </p:nvPr>
        </p:nvGraphicFramePr>
        <p:xfrm>
          <a:off x="114300" y="609600"/>
          <a:ext cx="8953500" cy="5820371"/>
        </p:xfrm>
        <a:graphic>
          <a:graphicData uri="http://schemas.openxmlformats.org/drawingml/2006/table">
            <a:tbl>
              <a:tblPr firstRow="1" bandRow="1">
                <a:tableStyleId>{5C22544A-7EE6-4342-B048-85BDC9FD1C3A}</a:tableStyleId>
              </a:tblPr>
              <a:tblGrid>
                <a:gridCol w="1409700">
                  <a:extLst>
                    <a:ext uri="{9D8B030D-6E8A-4147-A177-3AD203B41FA5}">
                      <a16:colId xmlns:a16="http://schemas.microsoft.com/office/drawing/2014/main" xmlns="" val="20000"/>
                    </a:ext>
                  </a:extLst>
                </a:gridCol>
                <a:gridCol w="2752892">
                  <a:extLst>
                    <a:ext uri="{9D8B030D-6E8A-4147-A177-3AD203B41FA5}">
                      <a16:colId xmlns:a16="http://schemas.microsoft.com/office/drawing/2014/main" xmlns="" val="20001"/>
                    </a:ext>
                  </a:extLst>
                </a:gridCol>
                <a:gridCol w="4790908">
                  <a:extLst>
                    <a:ext uri="{9D8B030D-6E8A-4147-A177-3AD203B41FA5}">
                      <a16:colId xmlns:a16="http://schemas.microsoft.com/office/drawing/2014/main" xmlns="" val="20002"/>
                    </a:ext>
                  </a:extLst>
                </a:gridCol>
              </a:tblGrid>
              <a:tr h="383952">
                <a:tc>
                  <a:txBody>
                    <a:bodyPr/>
                    <a:lstStyle/>
                    <a:p>
                      <a:r>
                        <a:rPr lang="en-US" sz="1400" dirty="0"/>
                        <a:t>Item</a:t>
                      </a:r>
                    </a:p>
                  </a:txBody>
                  <a:tcPr>
                    <a:solidFill>
                      <a:schemeClr val="accent1">
                        <a:lumMod val="75000"/>
                      </a:schemeClr>
                    </a:solidFill>
                  </a:tcPr>
                </a:tc>
                <a:tc>
                  <a:txBody>
                    <a:bodyPr/>
                    <a:lstStyle/>
                    <a:p>
                      <a:pPr marL="0" indent="0">
                        <a:buFont typeface="Arial" panose="020B0604020202020204" pitchFamily="34" charset="0"/>
                        <a:buNone/>
                      </a:pPr>
                      <a:r>
                        <a:rPr lang="en-US" sz="1400" dirty="0"/>
                        <a:t>Working</a:t>
                      </a:r>
                      <a:r>
                        <a:rPr lang="en-US" sz="1400" baseline="0" dirty="0"/>
                        <a:t> Assumption / Status</a:t>
                      </a:r>
                      <a:endParaRPr lang="en-US" sz="1400" dirty="0"/>
                    </a:p>
                  </a:txBody>
                  <a:tcPr>
                    <a:solidFill>
                      <a:schemeClr val="accent1">
                        <a:lumMod val="75000"/>
                      </a:schemeClr>
                    </a:solidFill>
                  </a:tcPr>
                </a:tc>
                <a:tc>
                  <a:txBody>
                    <a:bodyPr/>
                    <a:lstStyle/>
                    <a:p>
                      <a:r>
                        <a:rPr lang="en-US" sz="1400" dirty="0"/>
                        <a:t>Strategy / Key Enabling Factors</a:t>
                      </a:r>
                    </a:p>
                  </a:txBody>
                  <a:tcPr>
                    <a:solidFill>
                      <a:schemeClr val="accent1">
                        <a:lumMod val="75000"/>
                      </a:schemeClr>
                    </a:solidFill>
                  </a:tcPr>
                </a:tc>
                <a:extLst>
                  <a:ext uri="{0D108BD9-81ED-4DB2-BD59-A6C34878D82A}">
                    <a16:rowId xmlns:a16="http://schemas.microsoft.com/office/drawing/2014/main" xmlns="" val="10000"/>
                  </a:ext>
                </a:extLst>
              </a:tr>
              <a:tr h="1819059">
                <a:tc>
                  <a:txBody>
                    <a:bodyPr/>
                    <a:lstStyle/>
                    <a:p>
                      <a:pPr algn="l"/>
                      <a:r>
                        <a:rPr lang="en-US" sz="1100" dirty="0"/>
                        <a:t>WL / BL </a:t>
                      </a:r>
                    </a:p>
                    <a:p>
                      <a:pPr algn="l"/>
                      <a:r>
                        <a:rPr lang="en-US" sz="1100" dirty="0"/>
                        <a:t>Patterning</a:t>
                      </a:r>
                    </a:p>
                    <a:p>
                      <a:pPr algn="l"/>
                      <a:endParaRPr lang="en-US" sz="1100" dirty="0"/>
                    </a:p>
                    <a:p>
                      <a:pPr algn="l"/>
                      <a:endParaRPr lang="en-US" sz="1100" dirty="0"/>
                    </a:p>
                  </a:txBody>
                  <a:tcPr>
                    <a:solidFill>
                      <a:schemeClr val="accent5">
                        <a:lumMod val="90000"/>
                      </a:schemeClr>
                    </a:solidFill>
                  </a:tcPr>
                </a:tc>
                <a:tc>
                  <a:txBody>
                    <a:bodyPr/>
                    <a:lstStyle/>
                    <a:p>
                      <a:pPr algn="l"/>
                      <a:r>
                        <a:rPr lang="en-US" sz="1100" dirty="0"/>
                        <a:t>Pitch-quad (PQ) for</a:t>
                      </a:r>
                      <a:r>
                        <a:rPr lang="en-US" sz="1100" baseline="0" dirty="0"/>
                        <a:t> 14nm line and space.</a:t>
                      </a:r>
                    </a:p>
                    <a:p>
                      <a:pPr algn="l"/>
                      <a:endParaRPr lang="en-US" sz="1100" dirty="0"/>
                    </a:p>
                    <a:p>
                      <a:pPr algn="l"/>
                      <a:endParaRPr lang="en-US" sz="1100" dirty="0"/>
                    </a:p>
                  </a:txBody>
                  <a:tcPr>
                    <a:solidFill>
                      <a:schemeClr val="accent5">
                        <a:lumMod val="90000"/>
                      </a:schemeClr>
                    </a:solidFill>
                  </a:tcPr>
                </a:tc>
                <a:tc>
                  <a:txBody>
                    <a:bodyPr/>
                    <a:lstStyle/>
                    <a:p>
                      <a:pPr marL="0" indent="0" algn="l">
                        <a:buFont typeface="+mj-lt"/>
                        <a:buNone/>
                      </a:pPr>
                      <a:r>
                        <a:rPr lang="en-US" sz="1100" dirty="0"/>
                        <a:t>1. Start with PQ</a:t>
                      </a:r>
                      <a:r>
                        <a:rPr lang="en-US" sz="1100" baseline="0" dirty="0"/>
                        <a:t> </a:t>
                      </a:r>
                      <a:r>
                        <a:rPr lang="en-US" sz="1100" dirty="0"/>
                        <a:t>BKMs from other</a:t>
                      </a:r>
                      <a:r>
                        <a:rPr lang="en-US" sz="1100" baseline="0" dirty="0"/>
                        <a:t> technologies in HVM</a:t>
                      </a:r>
                      <a:endParaRPr lang="en-US" sz="1100" dirty="0"/>
                    </a:p>
                    <a:p>
                      <a:pPr marL="0" indent="0" algn="l">
                        <a:buFont typeface="+mj-lt"/>
                        <a:buNone/>
                      </a:pPr>
                      <a:r>
                        <a:rPr lang="en-US" sz="1100" dirty="0"/>
                        <a:t>2.</a:t>
                      </a:r>
                      <a:r>
                        <a:rPr lang="en-US" sz="1100" baseline="0" dirty="0"/>
                        <a:t> Maintaining virgin/undamaged PM/SD properties will require optimization of liner, seal, clean and dry etch development:</a:t>
                      </a:r>
                      <a:endParaRPr lang="en-US" sz="1100" dirty="0"/>
                    </a:p>
                    <a:p>
                      <a:pPr marL="457200" indent="-228600" algn="l">
                        <a:buFont typeface="+mj-lt"/>
                        <a:buAutoNum type="alphaLcParenBoth"/>
                      </a:pPr>
                      <a:r>
                        <a:rPr lang="en-US" sz="900" dirty="0"/>
                        <a:t>Dry</a:t>
                      </a:r>
                      <a:r>
                        <a:rPr lang="en-US" sz="900" baseline="0" dirty="0"/>
                        <a:t> etch needs to enable higher aspect ratio stack etch, maintain profile and minimize PM undercut</a:t>
                      </a:r>
                    </a:p>
                    <a:p>
                      <a:pPr marL="457200" indent="-228600" algn="l">
                        <a:buFont typeface="+mj-lt"/>
                        <a:buAutoNum type="alphaLcParenBoth"/>
                      </a:pPr>
                      <a:r>
                        <a:rPr lang="en-US" sz="900" baseline="0" dirty="0"/>
                        <a:t>Partial liner and seal </a:t>
                      </a:r>
                      <a:r>
                        <a:rPr lang="en-US" sz="900" baseline="0" dirty="0" err="1"/>
                        <a:t>conformality</a:t>
                      </a:r>
                      <a:r>
                        <a:rPr lang="en-US" sz="900" baseline="0" dirty="0"/>
                        <a:t>, quality, etch robustness, interaction with PM/SD need to be optimized.  May need cluster tool w/o vacuum break, as </a:t>
                      </a:r>
                      <a:r>
                        <a:rPr lang="en-US" sz="900" b="1" i="1" baseline="0" dirty="0"/>
                        <a:t>cell volume to surface area ratio</a:t>
                      </a:r>
                      <a:r>
                        <a:rPr lang="en-US" sz="900" baseline="0" dirty="0"/>
                        <a:t> decreases.</a:t>
                      </a:r>
                    </a:p>
                    <a:p>
                      <a:pPr marL="457200" indent="-228600" algn="l">
                        <a:buFont typeface="+mj-lt"/>
                        <a:buAutoNum type="alphaLcParenBoth"/>
                      </a:pPr>
                      <a:r>
                        <a:rPr lang="en-US" sz="900" baseline="0" dirty="0"/>
                        <a:t>Potential voiding, shrinkage issues with CSOD</a:t>
                      </a:r>
                    </a:p>
                    <a:p>
                      <a:pPr marL="0" indent="0" algn="l">
                        <a:buFont typeface="+mj-lt"/>
                        <a:buNone/>
                      </a:pPr>
                      <a:r>
                        <a:rPr lang="en-US" sz="1100" baseline="0" dirty="0"/>
                        <a:t>3. Higher aspect ratio stack increases risk for toppling/ structural integrity and needs to be managed through film thickness, adhesion, stress optimization.</a:t>
                      </a:r>
                    </a:p>
                  </a:txBody>
                  <a:tcPr>
                    <a:solidFill>
                      <a:schemeClr val="accent5">
                        <a:lumMod val="90000"/>
                      </a:schemeClr>
                    </a:solidFill>
                  </a:tcPr>
                </a:tc>
                <a:extLst>
                  <a:ext uri="{0D108BD9-81ED-4DB2-BD59-A6C34878D82A}">
                    <a16:rowId xmlns:a16="http://schemas.microsoft.com/office/drawing/2014/main" xmlns="" val="10001"/>
                  </a:ext>
                </a:extLst>
              </a:tr>
              <a:tr h="880655">
                <a:tc>
                  <a:txBody>
                    <a:bodyPr/>
                    <a:lstStyle/>
                    <a:p>
                      <a:pPr algn="l"/>
                      <a:r>
                        <a:rPr lang="en-US" sz="1100" dirty="0"/>
                        <a:t>WL / BL /Via</a:t>
                      </a:r>
                    </a:p>
                    <a:p>
                      <a:pPr algn="l"/>
                      <a:r>
                        <a:rPr lang="en-US" sz="1100" dirty="0"/>
                        <a:t>Resistance</a:t>
                      </a:r>
                    </a:p>
                  </a:txBody>
                  <a:tcPr/>
                </a:tc>
                <a:tc>
                  <a:txBody>
                    <a:bodyPr/>
                    <a:lstStyle/>
                    <a:p>
                      <a:pPr marL="0" indent="0" algn="l">
                        <a:buFont typeface="Arial" panose="020B0604020202020204" pitchFamily="34" charset="0"/>
                        <a:buNone/>
                      </a:pPr>
                      <a:r>
                        <a:rPr lang="en-US" sz="1100" baseline="0" dirty="0"/>
                        <a:t>Tile with Quilt Architecture: R per cell (vs. 20s) </a:t>
                      </a:r>
                    </a:p>
                    <a:p>
                      <a:pPr marL="0" indent="0" algn="l">
                        <a:buFont typeface="Arial" panose="020B0604020202020204" pitchFamily="34" charset="0"/>
                        <a:buNone/>
                      </a:pPr>
                      <a:r>
                        <a:rPr lang="en-US" sz="1100" baseline="0" dirty="0"/>
                        <a:t>&lt; 1.67x increase req for 4kx4k</a:t>
                      </a:r>
                    </a:p>
                  </a:txBody>
                  <a:tcPr/>
                </a:tc>
                <a:tc>
                  <a:txBody>
                    <a:bodyPr/>
                    <a:lstStyle/>
                    <a:p>
                      <a:pPr marL="0" indent="0" algn="l">
                        <a:buFont typeface="Arial" panose="020B0604020202020204" pitchFamily="34" charset="0"/>
                        <a:buNone/>
                      </a:pPr>
                      <a:r>
                        <a:rPr lang="en-US" sz="1100" baseline="0" dirty="0"/>
                        <a:t>Change in CD is offset by identical reduction in WL/ BL length (for 4kx4k).  Key issue is the thin film effect:</a:t>
                      </a:r>
                    </a:p>
                    <a:p>
                      <a:pPr marL="228600" indent="-228600" algn="l">
                        <a:buFont typeface="Arial" panose="020B0604020202020204" pitchFamily="34" charset="0"/>
                        <a:buAutoNum type="alphaLcParenBoth"/>
                      </a:pPr>
                      <a:r>
                        <a:rPr lang="en-US" sz="1100" baseline="0" dirty="0"/>
                        <a:t>Explore techniques to reduce W resistivity or new material with Low R </a:t>
                      </a:r>
                    </a:p>
                    <a:p>
                      <a:pPr marL="228600" indent="-228600" algn="l">
                        <a:buFont typeface="Arial" panose="020B0604020202020204" pitchFamily="34" charset="0"/>
                        <a:buAutoNum type="alphaLcParenBoth"/>
                      </a:pPr>
                      <a:r>
                        <a:rPr lang="en-US" sz="1100" baseline="0" dirty="0"/>
                        <a:t>Need to quantify 30s WL/BL R before committing to a tile arch</a:t>
                      </a:r>
                    </a:p>
                    <a:p>
                      <a:pPr marL="228600" indent="-228600" algn="l">
                        <a:buFont typeface="Arial" panose="020B0604020202020204" pitchFamily="34" charset="0"/>
                        <a:buAutoNum type="alphaLcParenBoth"/>
                      </a:pPr>
                      <a:r>
                        <a:rPr lang="en-US" sz="1100" baseline="0" dirty="0"/>
                        <a:t>Explore via resistance reduction (e.g. </a:t>
                      </a:r>
                      <a:r>
                        <a:rPr lang="en-US" sz="1100" baseline="0" dirty="0" err="1"/>
                        <a:t>WSiN</a:t>
                      </a:r>
                      <a:r>
                        <a:rPr lang="en-US" sz="1100" baseline="0" dirty="0"/>
                        <a:t> removal from OPV)</a:t>
                      </a:r>
                    </a:p>
                  </a:txBody>
                  <a:tcPr/>
                </a:tc>
                <a:extLst>
                  <a:ext uri="{0D108BD9-81ED-4DB2-BD59-A6C34878D82A}">
                    <a16:rowId xmlns:a16="http://schemas.microsoft.com/office/drawing/2014/main" xmlns="" val="10002"/>
                  </a:ext>
                </a:extLst>
              </a:tr>
              <a:tr h="272939">
                <a:tc>
                  <a:txBody>
                    <a:bodyPr/>
                    <a:lstStyle/>
                    <a:p>
                      <a:pPr algn="l"/>
                      <a:r>
                        <a:rPr lang="en-US" sz="1100" dirty="0"/>
                        <a:t>On Pitch</a:t>
                      </a:r>
                      <a:r>
                        <a:rPr lang="en-US" sz="1100" baseline="0" dirty="0"/>
                        <a:t> </a:t>
                      </a:r>
                      <a:r>
                        <a:rPr lang="en-US" sz="1100" dirty="0"/>
                        <a:t>Via (OPV)</a:t>
                      </a:r>
                    </a:p>
                  </a:txBody>
                  <a:tcPr>
                    <a:solidFill>
                      <a:schemeClr val="accent5">
                        <a:lumMod val="90000"/>
                      </a:schemeClr>
                    </a:solidFill>
                  </a:tcPr>
                </a:tc>
                <a:tc>
                  <a:txBody>
                    <a:bodyPr/>
                    <a:lstStyle/>
                    <a:p>
                      <a:pPr algn="l"/>
                      <a:r>
                        <a:rPr lang="en-US" sz="1100" dirty="0"/>
                        <a:t>OPV scaling </a:t>
                      </a:r>
                      <a:r>
                        <a:rPr lang="en-US" sz="1100" baseline="0" dirty="0"/>
                        <a:t>from 28nm</a:t>
                      </a:r>
                      <a:r>
                        <a:rPr lang="en-US" sz="1100" baseline="0" dirty="0">
                          <a:sym typeface="Wingdings" panose="05000000000000000000" pitchFamily="2" charset="2"/>
                        </a:rPr>
                        <a:t></a:t>
                      </a:r>
                      <a:r>
                        <a:rPr lang="en-US" sz="1100" baseline="0" dirty="0"/>
                        <a:t>20nm (top) </a:t>
                      </a:r>
                      <a:endParaRPr lang="en-US" sz="1100" dirty="0"/>
                    </a:p>
                  </a:txBody>
                  <a:tcPr>
                    <a:solidFill>
                      <a:schemeClr val="accent5">
                        <a:lumMod val="90000"/>
                      </a:schemeClr>
                    </a:solidFill>
                  </a:tcPr>
                </a:tc>
                <a:tc>
                  <a:txBody>
                    <a:bodyPr/>
                    <a:lstStyle/>
                    <a:p>
                      <a:pPr marL="0" indent="0" algn="l">
                        <a:buFont typeface="Arial" panose="020B0604020202020204" pitchFamily="34" charset="0"/>
                        <a:buNone/>
                      </a:pPr>
                      <a:r>
                        <a:rPr lang="en-US" sz="1100" dirty="0"/>
                        <a:t>Increase</a:t>
                      </a:r>
                      <a:r>
                        <a:rPr lang="en-US" sz="1100" baseline="0" dirty="0"/>
                        <a:t> post-litho CD reduction and tighter reg budget (</a:t>
                      </a:r>
                      <a:r>
                        <a:rPr lang="en-US" sz="1100" baseline="0" dirty="0">
                          <a:sym typeface="Wingdings" panose="05000000000000000000" pitchFamily="2" charset="2"/>
                        </a:rPr>
                        <a:t>5nm, stacked)</a:t>
                      </a:r>
                      <a:endParaRPr lang="en-US" sz="1100" dirty="0"/>
                    </a:p>
                  </a:txBody>
                  <a:tcPr>
                    <a:solidFill>
                      <a:schemeClr val="accent5">
                        <a:lumMod val="90000"/>
                      </a:schemeClr>
                    </a:solidFill>
                  </a:tcPr>
                </a:tc>
                <a:extLst>
                  <a:ext uri="{0D108BD9-81ED-4DB2-BD59-A6C34878D82A}">
                    <a16:rowId xmlns:a16="http://schemas.microsoft.com/office/drawing/2014/main" xmlns="" val="10003"/>
                  </a:ext>
                </a:extLst>
              </a:tr>
              <a:tr h="721849">
                <a:tc>
                  <a:txBody>
                    <a:bodyPr/>
                    <a:lstStyle/>
                    <a:p>
                      <a:pPr algn="l"/>
                      <a:r>
                        <a:rPr lang="en-US" sz="1100" dirty="0"/>
                        <a:t>Vt Window</a:t>
                      </a:r>
                      <a:r>
                        <a:rPr lang="en-US" sz="1100" baseline="0" dirty="0"/>
                        <a:t> / Disturb</a:t>
                      </a:r>
                      <a:endParaRPr lang="en-US" sz="1100" dirty="0"/>
                    </a:p>
                  </a:txBody>
                  <a:tcPr/>
                </a:tc>
                <a:tc>
                  <a:txBody>
                    <a:bodyPr/>
                    <a:lstStyle/>
                    <a:p>
                      <a:pPr algn="l"/>
                      <a:r>
                        <a:rPr lang="en-US" sz="1100" dirty="0"/>
                        <a:t>Same Vt, thermal and read disturb window as 20s</a:t>
                      </a:r>
                    </a:p>
                  </a:txBody>
                  <a:tcPr/>
                </a:tc>
                <a:tc>
                  <a:txBody>
                    <a:bodyPr/>
                    <a:lstStyle/>
                    <a:p>
                      <a:pPr marL="0" indent="0" algn="l">
                        <a:buFont typeface="Arial" panose="020B0604020202020204" pitchFamily="34" charset="0"/>
                        <a:buNone/>
                      </a:pPr>
                      <a:r>
                        <a:rPr lang="en-US" sz="1100" dirty="0"/>
                        <a:t>Smaller</a:t>
                      </a:r>
                      <a:r>
                        <a:rPr lang="en-US" sz="1100" baseline="0" dirty="0"/>
                        <a:t> cell area and reduced space expected to degrade RWB and may be more prone to disturb.  Set-ability / set-speed vs. thermal disturb trade-offs need to be managed.  Need to explore new SD, PM composition to buy back window and maintain Set/Reset </a:t>
                      </a:r>
                      <a:r>
                        <a:rPr lang="en-US" sz="1100" baseline="0" dirty="0" err="1"/>
                        <a:t>algo</a:t>
                      </a:r>
                      <a:r>
                        <a:rPr lang="en-US" sz="1100" baseline="0" dirty="0"/>
                        <a:t> timing.</a:t>
                      </a:r>
                      <a:endParaRPr lang="en-US" sz="1100" dirty="0"/>
                    </a:p>
                  </a:txBody>
                  <a:tcPr/>
                </a:tc>
                <a:extLst>
                  <a:ext uri="{0D108BD9-81ED-4DB2-BD59-A6C34878D82A}">
                    <a16:rowId xmlns:a16="http://schemas.microsoft.com/office/drawing/2014/main" xmlns="" val="10004"/>
                  </a:ext>
                </a:extLst>
              </a:tr>
              <a:tr h="563043">
                <a:tc>
                  <a:txBody>
                    <a:bodyPr/>
                    <a:lstStyle/>
                    <a:p>
                      <a:pPr algn="l"/>
                      <a:r>
                        <a:rPr lang="en-US" sz="1100" dirty="0"/>
                        <a:t>Cell Current</a:t>
                      </a:r>
                    </a:p>
                  </a:txBody>
                  <a:tcPr>
                    <a:solidFill>
                      <a:schemeClr val="accent5">
                        <a:lumMod val="9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a:solidFill>
                            <a:prstClr val="black"/>
                          </a:solidFill>
                        </a:rPr>
                        <a:t>All currents (SET, RESET, SSR, </a:t>
                      </a:r>
                      <a:r>
                        <a:rPr lang="en-US" sz="1100" dirty="0" err="1">
                          <a:solidFill>
                            <a:prstClr val="black"/>
                          </a:solidFill>
                        </a:rPr>
                        <a:t>iHOLD</a:t>
                      </a:r>
                      <a:r>
                        <a:rPr lang="en-US" sz="1100" dirty="0">
                          <a:solidFill>
                            <a:prstClr val="black"/>
                          </a:solidFill>
                        </a:rPr>
                        <a:t>, leakage) scale down by 40%</a:t>
                      </a:r>
                    </a:p>
                  </a:txBody>
                  <a:tcPr>
                    <a:solidFill>
                      <a:schemeClr val="accent5">
                        <a:lumMod val="9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dirty="0"/>
                        <a:t>Set / Reset currents</a:t>
                      </a:r>
                      <a:r>
                        <a:rPr lang="en-US" sz="1100" baseline="0" dirty="0"/>
                        <a:t> are expected to scale with area or volume.  However, </a:t>
                      </a:r>
                      <a:r>
                        <a:rPr lang="en-US" sz="1100" dirty="0" err="1"/>
                        <a:t>iHold</a:t>
                      </a:r>
                      <a:r>
                        <a:rPr lang="en-US" sz="1100" baseline="0" dirty="0"/>
                        <a:t> and leakage assumptions are riskier.  All current assumptions require validation before Rev1 design freeze</a:t>
                      </a:r>
                    </a:p>
                  </a:txBody>
                  <a:tcPr>
                    <a:solidFill>
                      <a:schemeClr val="accent5">
                        <a:lumMod val="90000"/>
                      </a:schemeClr>
                    </a:solidFill>
                  </a:tcPr>
                </a:tc>
                <a:extLst>
                  <a:ext uri="{0D108BD9-81ED-4DB2-BD59-A6C34878D82A}">
                    <a16:rowId xmlns:a16="http://schemas.microsoft.com/office/drawing/2014/main" xmlns="" val="10005"/>
                  </a:ext>
                </a:extLst>
              </a:tr>
              <a:tr h="271440">
                <a:tc>
                  <a:txBody>
                    <a:bodyPr/>
                    <a:lstStyle/>
                    <a:p>
                      <a:pPr algn="l"/>
                      <a:r>
                        <a:rPr lang="en-US" sz="1100" dirty="0"/>
                        <a:t>Von</a:t>
                      </a:r>
                    </a:p>
                  </a:txBody>
                  <a:tcPr/>
                </a:tc>
                <a:tc>
                  <a:txBody>
                    <a:bodyPr/>
                    <a:lstStyle/>
                    <a:p>
                      <a:pPr algn="l"/>
                      <a:r>
                        <a:rPr lang="en-US" sz="1100" dirty="0"/>
                        <a:t>Same Von as 20s  at 40% lower current</a:t>
                      </a:r>
                    </a:p>
                  </a:txBody>
                  <a:tcPr/>
                </a:tc>
                <a:tc>
                  <a:txBody>
                    <a:bodyPr/>
                    <a:lstStyle/>
                    <a:p>
                      <a:pPr marL="171450" indent="-171450" algn="l">
                        <a:buFont typeface="Arial" panose="020B0604020202020204" pitchFamily="34" charset="0"/>
                        <a:buChar char="•"/>
                      </a:pPr>
                      <a:endParaRPr lang="en-US" sz="1100" dirty="0"/>
                    </a:p>
                  </a:txBody>
                  <a:tcPr/>
                </a:tc>
                <a:extLst>
                  <a:ext uri="{0D108BD9-81ED-4DB2-BD59-A6C34878D82A}">
                    <a16:rowId xmlns:a16="http://schemas.microsoft.com/office/drawing/2014/main" xmlns="" val="10006"/>
                  </a:ext>
                </a:extLst>
              </a:tr>
              <a:tr h="245429">
                <a:tc>
                  <a:txBody>
                    <a:bodyPr/>
                    <a:lstStyle/>
                    <a:p>
                      <a:pPr algn="l"/>
                      <a:r>
                        <a:rPr lang="en-US" sz="1100" dirty="0"/>
                        <a:t>Set-Reset</a:t>
                      </a:r>
                    </a:p>
                  </a:txBody>
                  <a:tcPr>
                    <a:solidFill>
                      <a:schemeClr val="accent5">
                        <a:lumMod val="90000"/>
                      </a:schemeClr>
                    </a:solidFill>
                  </a:tcPr>
                </a:tc>
                <a:tc>
                  <a:txBody>
                    <a:bodyPr/>
                    <a:lstStyle/>
                    <a:p>
                      <a:pPr algn="l"/>
                      <a:r>
                        <a:rPr lang="en-US" sz="1100" dirty="0"/>
                        <a:t>Same set-reset pulse</a:t>
                      </a:r>
                      <a:r>
                        <a:rPr lang="en-US" sz="1100" baseline="0" dirty="0"/>
                        <a:t> times as 20s</a:t>
                      </a:r>
                      <a:endParaRPr lang="en-US" sz="1100" dirty="0"/>
                    </a:p>
                  </a:txBody>
                  <a:tcPr>
                    <a:solidFill>
                      <a:schemeClr val="accent5">
                        <a:lumMod val="90000"/>
                      </a:schemeClr>
                    </a:solidFill>
                  </a:tcPr>
                </a:tc>
                <a:tc>
                  <a:txBody>
                    <a:bodyPr/>
                    <a:lstStyle/>
                    <a:p>
                      <a:pPr marL="171450" indent="-171450" algn="l">
                        <a:buFont typeface="Arial" panose="020B0604020202020204" pitchFamily="34" charset="0"/>
                        <a:buChar char="•"/>
                      </a:pPr>
                      <a:endParaRPr lang="en-US" sz="1100" dirty="0"/>
                    </a:p>
                  </a:txBody>
                  <a:tcPr>
                    <a:solidFill>
                      <a:schemeClr val="accent5">
                        <a:lumMod val="90000"/>
                      </a:schemeClr>
                    </a:solidFill>
                  </a:tcPr>
                </a:tc>
                <a:extLst>
                  <a:ext uri="{0D108BD9-81ED-4DB2-BD59-A6C34878D82A}">
                    <a16:rowId xmlns:a16="http://schemas.microsoft.com/office/drawing/2014/main" xmlns="" val="10007"/>
                  </a:ext>
                </a:extLst>
              </a:tr>
              <a:tr h="404235">
                <a:tc>
                  <a:txBody>
                    <a:bodyPr/>
                    <a:lstStyle/>
                    <a:p>
                      <a:pPr algn="l"/>
                      <a:r>
                        <a:rPr lang="en-US" sz="1100" dirty="0"/>
                        <a:t>Cell Capacitance</a:t>
                      </a:r>
                    </a:p>
                  </a:txBody>
                  <a:tcPr/>
                </a:tc>
                <a:tc>
                  <a:txBody>
                    <a:bodyPr/>
                    <a:lstStyle/>
                    <a:p>
                      <a:pPr algn="l"/>
                      <a:r>
                        <a:rPr lang="en-US" sz="1100" dirty="0"/>
                        <a:t>Same</a:t>
                      </a:r>
                      <a:r>
                        <a:rPr lang="en-US" sz="1100" baseline="0" dirty="0"/>
                        <a:t> as 20s.  </a:t>
                      </a:r>
                      <a:endParaRPr lang="en-US" sz="1100" dirty="0"/>
                    </a:p>
                  </a:txBody>
                  <a:tcPr/>
                </a:tc>
                <a:tc>
                  <a:txBody>
                    <a:bodyPr/>
                    <a:lstStyle/>
                    <a:p>
                      <a:pPr marL="0" indent="0" algn="l">
                        <a:buFont typeface="Arial" panose="020B0604020202020204" pitchFamily="34" charset="0"/>
                        <a:buNone/>
                      </a:pPr>
                      <a:r>
                        <a:rPr lang="en-US" sz="1100" dirty="0"/>
                        <a:t>WL to WL and BL to</a:t>
                      </a:r>
                      <a:r>
                        <a:rPr lang="en-US" sz="1100" baseline="0" dirty="0"/>
                        <a:t> BL space are scaled. However, WL and BL length (for 4kx4k) tile size is scaled by the same factor to offset the increase.</a:t>
                      </a:r>
                      <a:endParaRPr lang="en-US" sz="1100" dirty="0"/>
                    </a:p>
                  </a:txBody>
                  <a:tcPr/>
                </a:tc>
                <a:extLst>
                  <a:ext uri="{0D108BD9-81ED-4DB2-BD59-A6C34878D82A}">
                    <a16:rowId xmlns:a16="http://schemas.microsoft.com/office/drawing/2014/main" xmlns="" val="10008"/>
                  </a:ext>
                </a:extLst>
              </a:tr>
            </a:tbl>
          </a:graphicData>
        </a:graphic>
      </p:graphicFrame>
      <p:sp>
        <p:nvSpPr>
          <p:cNvPr id="4" name="Footer Placeholder 3"/>
          <p:cNvSpPr>
            <a:spLocks noGrp="1"/>
          </p:cNvSpPr>
          <p:nvPr>
            <p:ph type="ftr" sz="quarter" idx="11"/>
          </p:nvPr>
        </p:nvSpPr>
        <p:spPr/>
        <p:txBody>
          <a:bodyPr/>
          <a:lstStyle/>
          <a:p>
            <a:pPr>
              <a:defRPr/>
            </a:pPr>
            <a:r>
              <a:rPr lang="en-US"/>
              <a:t>Intel-Micron Confidential</a:t>
            </a:r>
            <a:endParaRPr lang="en-US" dirty="0"/>
          </a:p>
        </p:txBody>
      </p:sp>
      <p:sp>
        <p:nvSpPr>
          <p:cNvPr id="5" name="Slide Number Placeholder 4"/>
          <p:cNvSpPr>
            <a:spLocks noGrp="1"/>
          </p:cNvSpPr>
          <p:nvPr>
            <p:ph type="sldNum" sz="quarter" idx="12"/>
          </p:nvPr>
        </p:nvSpPr>
        <p:spPr/>
        <p:txBody>
          <a:bodyPr/>
          <a:lstStyle/>
          <a:p>
            <a:pPr>
              <a:defRPr/>
            </a:pPr>
            <a:fld id="{EB19094B-03A2-498C-B0C5-9F3631BB1EA9}" type="slidenum">
              <a:rPr lang="en-US" smtClean="0"/>
              <a:pPr>
                <a:defRPr/>
              </a:pPr>
              <a:t>15</a:t>
            </a:fld>
            <a:endParaRPr lang="en-US"/>
          </a:p>
        </p:txBody>
      </p:sp>
      <p:sp>
        <p:nvSpPr>
          <p:cNvPr id="3" name="Action Button: End 2">
            <a:hlinkClick r:id="rId3" action="ppaction://hlinksldjump" highlightClick="1"/>
          </p:cNvPr>
          <p:cNvSpPr/>
          <p:nvPr/>
        </p:nvSpPr>
        <p:spPr>
          <a:xfrm>
            <a:off x="3848100" y="3467100"/>
            <a:ext cx="304800" cy="190500"/>
          </a:xfrm>
          <a:prstGeom prst="actionButtonEnd">
            <a:avLst/>
          </a:prstGeom>
          <a:solidFill>
            <a:srgbClr val="92D050"/>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16736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r>
              <a:rPr lang="en-US"/>
              <a:t>Intel-Micron Confidential</a:t>
            </a:r>
            <a:endParaRPr lang="en-US" dirty="0"/>
          </a:p>
        </p:txBody>
      </p:sp>
      <p:sp>
        <p:nvSpPr>
          <p:cNvPr id="3" name="Slide Number Placeholder 2"/>
          <p:cNvSpPr>
            <a:spLocks noGrp="1"/>
          </p:cNvSpPr>
          <p:nvPr>
            <p:ph type="sldNum" sz="quarter" idx="11"/>
          </p:nvPr>
        </p:nvSpPr>
        <p:spPr/>
        <p:txBody>
          <a:bodyPr/>
          <a:lstStyle/>
          <a:p>
            <a:pPr>
              <a:defRPr/>
            </a:pPr>
            <a:fld id="{DD85755E-0661-4DC5-98A7-0ECD9091E235}" type="slidenum">
              <a:rPr lang="en-US" smtClean="0"/>
              <a:pPr>
                <a:defRPr/>
              </a:pPr>
              <a:t>16</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3816255552"/>
              </p:ext>
            </p:extLst>
          </p:nvPr>
        </p:nvGraphicFramePr>
        <p:xfrm>
          <a:off x="76200" y="656448"/>
          <a:ext cx="8991600" cy="5532120"/>
        </p:xfrm>
        <a:graphic>
          <a:graphicData uri="http://schemas.openxmlformats.org/drawingml/2006/table">
            <a:tbl>
              <a:tblPr firstRow="1" bandRow="1">
                <a:tableStyleId>{5C22544A-7EE6-4342-B048-85BDC9FD1C3A}</a:tableStyleId>
              </a:tblPr>
              <a:tblGrid>
                <a:gridCol w="838200">
                  <a:extLst>
                    <a:ext uri="{9D8B030D-6E8A-4147-A177-3AD203B41FA5}">
                      <a16:colId xmlns:a16="http://schemas.microsoft.com/office/drawing/2014/main" xmlns="" val="20000"/>
                    </a:ext>
                  </a:extLst>
                </a:gridCol>
                <a:gridCol w="1371600">
                  <a:extLst>
                    <a:ext uri="{9D8B030D-6E8A-4147-A177-3AD203B41FA5}">
                      <a16:colId xmlns:a16="http://schemas.microsoft.com/office/drawing/2014/main" xmlns="" val="20001"/>
                    </a:ext>
                  </a:extLst>
                </a:gridCol>
                <a:gridCol w="3810000">
                  <a:extLst>
                    <a:ext uri="{9D8B030D-6E8A-4147-A177-3AD203B41FA5}">
                      <a16:colId xmlns:a16="http://schemas.microsoft.com/office/drawing/2014/main" xmlns="" val="20002"/>
                    </a:ext>
                  </a:extLst>
                </a:gridCol>
                <a:gridCol w="2971800">
                  <a:extLst>
                    <a:ext uri="{9D8B030D-6E8A-4147-A177-3AD203B41FA5}">
                      <a16:colId xmlns:a16="http://schemas.microsoft.com/office/drawing/2014/main" xmlns="" val="20003"/>
                    </a:ext>
                  </a:extLst>
                </a:gridCol>
              </a:tblGrid>
              <a:tr h="370840">
                <a:tc>
                  <a:txBody>
                    <a:bodyPr/>
                    <a:lstStyle/>
                    <a:p>
                      <a:r>
                        <a:rPr lang="en-US" sz="1400" dirty="0"/>
                        <a:t>Item</a:t>
                      </a:r>
                    </a:p>
                  </a:txBody>
                  <a:tcPr>
                    <a:solidFill>
                      <a:schemeClr val="accent5">
                        <a:lumMod val="75000"/>
                      </a:schemeClr>
                    </a:solidFill>
                  </a:tcPr>
                </a:tc>
                <a:tc>
                  <a:txBody>
                    <a:bodyPr/>
                    <a:lstStyle/>
                    <a:p>
                      <a:pPr marL="0" indent="0">
                        <a:buFont typeface="Arial" panose="020B0604020202020204" pitchFamily="34" charset="0"/>
                        <a:buNone/>
                      </a:pPr>
                      <a:r>
                        <a:rPr lang="en-US" sz="1400" dirty="0"/>
                        <a:t>Working</a:t>
                      </a:r>
                      <a:r>
                        <a:rPr lang="en-US" sz="1400" baseline="0" dirty="0"/>
                        <a:t> Assumption/Status</a:t>
                      </a:r>
                      <a:endParaRPr lang="en-US" sz="1400" dirty="0"/>
                    </a:p>
                  </a:txBody>
                  <a:tcPr>
                    <a:solidFill>
                      <a:schemeClr val="accent5">
                        <a:lumMod val="75000"/>
                      </a:schemeClr>
                    </a:solidFill>
                  </a:tcPr>
                </a:tc>
                <a:tc>
                  <a:txBody>
                    <a:bodyPr/>
                    <a:lstStyle/>
                    <a:p>
                      <a:r>
                        <a:rPr lang="en-US" sz="1400" dirty="0"/>
                        <a:t>Strategy</a:t>
                      </a:r>
                    </a:p>
                  </a:txBody>
                  <a:tcPr>
                    <a:solidFill>
                      <a:schemeClr val="accent5">
                        <a:lumMod val="75000"/>
                      </a:schemeClr>
                    </a:solidFill>
                  </a:tcPr>
                </a:tc>
                <a:tc>
                  <a:txBody>
                    <a:bodyPr/>
                    <a:lstStyle/>
                    <a:p>
                      <a:r>
                        <a:rPr lang="en-US" sz="1400" dirty="0"/>
                        <a:t>Key</a:t>
                      </a:r>
                      <a:r>
                        <a:rPr lang="en-US" sz="1400" baseline="0" dirty="0"/>
                        <a:t> </a:t>
                      </a:r>
                      <a:r>
                        <a:rPr lang="en-US" sz="1400" dirty="0"/>
                        <a:t>Enabling Factors</a:t>
                      </a:r>
                    </a:p>
                    <a:p>
                      <a:r>
                        <a:rPr lang="en-US" sz="1400" dirty="0"/>
                        <a:t>(to</a:t>
                      </a:r>
                      <a:r>
                        <a:rPr lang="en-US" sz="1400" baseline="0" dirty="0"/>
                        <a:t> be evaluated)</a:t>
                      </a:r>
                      <a:endParaRPr lang="en-US" sz="1400" dirty="0"/>
                    </a:p>
                  </a:txBody>
                  <a:tcPr>
                    <a:solidFill>
                      <a:schemeClr val="accent5">
                        <a:lumMod val="75000"/>
                      </a:schemeClr>
                    </a:solidFill>
                  </a:tcPr>
                </a:tc>
                <a:extLst>
                  <a:ext uri="{0D108BD9-81ED-4DB2-BD59-A6C34878D82A}">
                    <a16:rowId xmlns:a16="http://schemas.microsoft.com/office/drawing/2014/main" xmlns="" val="10000"/>
                  </a:ext>
                </a:extLst>
              </a:tr>
              <a:tr h="370840">
                <a:tc>
                  <a:txBody>
                    <a:bodyPr/>
                    <a:lstStyle/>
                    <a:p>
                      <a:r>
                        <a:rPr lang="en-US" sz="1100" dirty="0">
                          <a:solidFill>
                            <a:schemeClr val="tx1"/>
                          </a:solidFill>
                        </a:rPr>
                        <a:t>Tile Size / Array</a:t>
                      </a:r>
                      <a:r>
                        <a:rPr lang="en-US" sz="1100" baseline="0" dirty="0">
                          <a:solidFill>
                            <a:schemeClr val="tx1"/>
                          </a:solidFill>
                        </a:rPr>
                        <a:t> Arch</a:t>
                      </a:r>
                      <a:endParaRPr lang="en-US" sz="1100" dirty="0">
                        <a:solidFill>
                          <a:schemeClr val="tx1"/>
                        </a:solidFill>
                      </a:endParaRPr>
                    </a:p>
                  </a:txBody>
                  <a:tcPr>
                    <a:solidFill>
                      <a:schemeClr val="accent5">
                        <a:lumMod val="90000"/>
                      </a:schemeClr>
                    </a:solidFill>
                  </a:tcPr>
                </a:tc>
                <a:tc>
                  <a:txBody>
                    <a:bodyPr/>
                    <a:lstStyle/>
                    <a:p>
                      <a:pPr marL="0" indent="0">
                        <a:buFont typeface="Arial" panose="020B0604020202020204" pitchFamily="34" charset="0"/>
                        <a:buNone/>
                      </a:pPr>
                      <a:r>
                        <a:rPr lang="en-US" sz="1100" baseline="0" dirty="0">
                          <a:solidFill>
                            <a:schemeClr val="tx1"/>
                          </a:solidFill>
                        </a:rPr>
                        <a:t>4kx4k tile with Quilt Architecture.</a:t>
                      </a:r>
                    </a:p>
                    <a:p>
                      <a:pPr marL="171450" indent="-171450">
                        <a:buFont typeface="Arial" panose="020B0604020202020204" pitchFamily="34" charset="0"/>
                        <a:buChar char="•"/>
                      </a:pPr>
                      <a:endParaRPr lang="en-US" sz="1100" baseline="0" dirty="0">
                        <a:solidFill>
                          <a:schemeClr val="tx1"/>
                        </a:solidFill>
                      </a:endParaRPr>
                    </a:p>
                    <a:p>
                      <a:pPr marL="0" indent="0">
                        <a:buFont typeface="Arial" panose="020B0604020202020204" pitchFamily="34" charset="0"/>
                        <a:buNone/>
                      </a:pPr>
                      <a:endParaRPr lang="en-US" sz="1100" baseline="0" dirty="0">
                        <a:solidFill>
                          <a:schemeClr val="tx1"/>
                        </a:solidFill>
                      </a:endParaRPr>
                    </a:p>
                  </a:txBody>
                  <a:tcPr>
                    <a:solidFill>
                      <a:schemeClr val="accent5">
                        <a:lumMod val="90000"/>
                      </a:schemeClr>
                    </a:solidFill>
                  </a:tcPr>
                </a:tc>
                <a:tc>
                  <a:txBody>
                    <a:bodyPr/>
                    <a:lstStyle/>
                    <a:p>
                      <a:pPr marL="171450" indent="-171450">
                        <a:buFont typeface="Arial" panose="020B0604020202020204" pitchFamily="34" charset="0"/>
                        <a:buChar char="•"/>
                      </a:pPr>
                      <a:r>
                        <a:rPr lang="en-US" sz="1100" baseline="0" dirty="0"/>
                        <a:t>To fit </a:t>
                      </a:r>
                      <a:r>
                        <a:rPr lang="en-US" sz="1100" b="1" baseline="0" dirty="0"/>
                        <a:t>HV CMOS </a:t>
                      </a:r>
                      <a:r>
                        <a:rPr lang="en-US" sz="1100" baseline="0" dirty="0"/>
                        <a:t>under tile, perf enhancement (drive current/um) and tighter DRs </a:t>
                      </a:r>
                      <a:r>
                        <a:rPr lang="en-US" sz="1100" i="0" baseline="0" dirty="0"/>
                        <a:t>are needed.</a:t>
                      </a:r>
                    </a:p>
                    <a:p>
                      <a:pPr marL="171450" indent="-171450">
                        <a:buFont typeface="Arial" panose="020B0604020202020204" pitchFamily="34" charset="0"/>
                        <a:buChar char="•"/>
                      </a:pPr>
                      <a:r>
                        <a:rPr lang="en-US" sz="1100" baseline="0" dirty="0"/>
                        <a:t>Scaled metal pitch and/or more metal layers will be required for socket hook-up, local/global signal routing.</a:t>
                      </a:r>
                    </a:p>
                    <a:p>
                      <a:pPr marL="171450" indent="-171450">
                        <a:buFont typeface="Arial" panose="020B0604020202020204" pitchFamily="34" charset="0"/>
                        <a:buChar char="•"/>
                      </a:pPr>
                      <a:r>
                        <a:rPr lang="en-US" sz="1100" baseline="0" dirty="0">
                          <a:solidFill>
                            <a:schemeClr val="tx1"/>
                          </a:solidFill>
                        </a:rPr>
                        <a:t>Re-architect/redesign the select logic to optimize the layout and interconnect required</a:t>
                      </a:r>
                    </a:p>
                    <a:p>
                      <a:pPr marL="171450" indent="-171450">
                        <a:buFont typeface="Arial" panose="020B0604020202020204" pitchFamily="34" charset="0"/>
                        <a:buChar char="•"/>
                      </a:pPr>
                      <a:r>
                        <a:rPr lang="en-US" sz="1100" baseline="0" dirty="0">
                          <a:solidFill>
                            <a:schemeClr val="tx1"/>
                          </a:solidFill>
                        </a:rPr>
                        <a:t>Re-architect/re-optimize under tile circuits (current mirror, sense amp, tile logic, VDM generation &amp; control logic, level shifters) to reduce device count and make use of MVTs (90A CMOS)</a:t>
                      </a:r>
                    </a:p>
                  </a:txBody>
                  <a:tcPr>
                    <a:solidFill>
                      <a:schemeClr val="accent5">
                        <a:lumMod val="90000"/>
                      </a:schemeClr>
                    </a:solidFill>
                  </a:tcPr>
                </a:tc>
                <a:tc>
                  <a:txBody>
                    <a:bodyPr/>
                    <a:lstStyle/>
                    <a:p>
                      <a:pPr marL="171450" indent="-171450">
                        <a:buFont typeface="Arial" panose="020B0604020202020204" pitchFamily="34" charset="0"/>
                        <a:buChar char="•"/>
                      </a:pPr>
                      <a:r>
                        <a:rPr lang="en-US" sz="1100" dirty="0"/>
                        <a:t>Isolation scaling (STI/Well DRs)</a:t>
                      </a:r>
                    </a:p>
                    <a:p>
                      <a:pPr marL="171450" indent="-171450">
                        <a:buFont typeface="Arial" panose="020B0604020202020204" pitchFamily="34" charset="0"/>
                        <a:buChar char="•"/>
                      </a:pPr>
                      <a:r>
                        <a:rPr lang="en-US" sz="1100" dirty="0"/>
                        <a:t>Triple</a:t>
                      </a:r>
                      <a:r>
                        <a:rPr lang="en-US" sz="1100" baseline="0" dirty="0"/>
                        <a:t> Gate Oxide</a:t>
                      </a:r>
                    </a:p>
                    <a:p>
                      <a:pPr marL="171450" indent="-171450">
                        <a:buFont typeface="Arial" panose="020B0604020202020204" pitchFamily="34" charset="0"/>
                        <a:buChar char="•"/>
                      </a:pPr>
                      <a:r>
                        <a:rPr lang="en-US" sz="1100" baseline="0" dirty="0"/>
                        <a:t>Stressor liner</a:t>
                      </a:r>
                    </a:p>
                    <a:p>
                      <a:pPr marL="171450" indent="-171450">
                        <a:buFont typeface="Arial" panose="020B0604020202020204" pitchFamily="34" charset="0"/>
                        <a:buChar char="•"/>
                      </a:pPr>
                      <a:r>
                        <a:rPr lang="en-US" sz="1100" baseline="0" dirty="0"/>
                        <a:t>Contact DR scaling</a:t>
                      </a:r>
                    </a:p>
                    <a:p>
                      <a:pPr marL="171450" indent="-171450">
                        <a:buFont typeface="Arial" panose="020B0604020202020204" pitchFamily="34" charset="0"/>
                        <a:buChar char="•"/>
                      </a:pPr>
                      <a:r>
                        <a:rPr lang="en-US" sz="1100" baseline="0" dirty="0"/>
                        <a:t>Dual-damascene, pitch doubled,  W M5</a:t>
                      </a:r>
                    </a:p>
                  </a:txBody>
                  <a:tcPr>
                    <a:solidFill>
                      <a:schemeClr val="accent5">
                        <a:lumMod val="90000"/>
                      </a:schemeClr>
                    </a:solidFill>
                  </a:tcPr>
                </a:tc>
                <a:extLst>
                  <a:ext uri="{0D108BD9-81ED-4DB2-BD59-A6C34878D82A}">
                    <a16:rowId xmlns:a16="http://schemas.microsoft.com/office/drawing/2014/main" xmlns="" val="10001"/>
                  </a:ext>
                </a:extLst>
              </a:tr>
              <a:tr h="1010611">
                <a:tc>
                  <a:txBody>
                    <a:bodyPr/>
                    <a:lstStyle/>
                    <a:p>
                      <a:r>
                        <a:rPr lang="en-US" sz="1100" dirty="0">
                          <a:solidFill>
                            <a:schemeClr val="tx1"/>
                          </a:solidFill>
                        </a:rPr>
                        <a:t>Energy</a:t>
                      </a:r>
                    </a:p>
                  </a:txBody>
                  <a:tcPr/>
                </a:tc>
                <a:tc>
                  <a:txBody>
                    <a:bodyPr/>
                    <a:lstStyle/>
                    <a:p>
                      <a:r>
                        <a:rPr lang="en-US" sz="1100" dirty="0">
                          <a:solidFill>
                            <a:schemeClr val="tx1"/>
                          </a:solidFill>
                        </a:rPr>
                        <a:t>Set</a:t>
                      </a:r>
                      <a:r>
                        <a:rPr lang="en-US" sz="1100" baseline="0" dirty="0">
                          <a:solidFill>
                            <a:schemeClr val="tx1"/>
                          </a:solidFill>
                        </a:rPr>
                        <a:t> a goal of 50% pJ/bit energy reduction over S26A </a:t>
                      </a:r>
                      <a:endParaRPr lang="en-US" sz="1100" dirty="0">
                        <a:solidFill>
                          <a:schemeClr val="tx1"/>
                        </a:solidFill>
                      </a:endParaRPr>
                    </a:p>
                  </a:txBody>
                  <a:tcPr/>
                </a:tc>
                <a:tc>
                  <a:txBody>
                    <a:bodyPr/>
                    <a:lstStyle/>
                    <a:p>
                      <a:pPr marL="171450" indent="-171450">
                        <a:buFont typeface="Arial" panose="020B0604020202020204" pitchFamily="34" charset="0"/>
                        <a:buChar char="•"/>
                      </a:pPr>
                      <a:r>
                        <a:rPr lang="en-US" sz="1100" b="0" dirty="0">
                          <a:solidFill>
                            <a:schemeClr val="tx1"/>
                          </a:solidFill>
                        </a:rPr>
                        <a:t>Define pad and internal voltages based on Read, pump-in Write voltages as needed </a:t>
                      </a:r>
                    </a:p>
                    <a:p>
                      <a:pPr marL="171450" indent="-171450">
                        <a:buFont typeface="Arial" panose="020B0604020202020204" pitchFamily="34" charset="0"/>
                        <a:buChar char="•"/>
                      </a:pPr>
                      <a:r>
                        <a:rPr lang="en-US" sz="1100" b="0" dirty="0">
                          <a:solidFill>
                            <a:schemeClr val="tx1"/>
                          </a:solidFill>
                        </a:rPr>
                        <a:t>Lower Vcc</a:t>
                      </a:r>
                    </a:p>
                    <a:p>
                      <a:pPr marL="171450" indent="-171450">
                        <a:buFont typeface="Arial" panose="020B0604020202020204" pitchFamily="34" charset="0"/>
                        <a:buChar char="•"/>
                      </a:pPr>
                      <a:r>
                        <a:rPr lang="en-US" sz="1100" dirty="0">
                          <a:solidFill>
                            <a:schemeClr val="tx1"/>
                          </a:solidFill>
                        </a:rPr>
                        <a:t>Lower HV C</a:t>
                      </a:r>
                      <a:r>
                        <a:rPr lang="en-US" sz="1100" baseline="0" dirty="0">
                          <a:solidFill>
                            <a:schemeClr val="tx1"/>
                          </a:solidFill>
                        </a:rPr>
                        <a:t>gate (or load) by transistor W scaling</a:t>
                      </a:r>
                    </a:p>
                    <a:p>
                      <a:pPr marL="171450" indent="-171450">
                        <a:buFont typeface="Arial" panose="020B0604020202020204" pitchFamily="34" charset="0"/>
                        <a:buChar char="•"/>
                      </a:pPr>
                      <a:r>
                        <a:rPr lang="en-US" sz="1100" baseline="0" dirty="0">
                          <a:solidFill>
                            <a:schemeClr val="tx1"/>
                          </a:solidFill>
                        </a:rPr>
                        <a:t>Routing cap reduction </a:t>
                      </a:r>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0" dirty="0">
                          <a:solidFill>
                            <a:schemeClr val="tx1"/>
                          </a:solidFill>
                        </a:rPr>
                        <a:t>Lower </a:t>
                      </a:r>
                      <a:r>
                        <a:rPr lang="en-US" sz="1100" b="0" dirty="0" err="1">
                          <a:solidFill>
                            <a:schemeClr val="tx1"/>
                          </a:solidFill>
                        </a:rPr>
                        <a:t>Vpp</a:t>
                      </a:r>
                      <a:r>
                        <a:rPr lang="en-US" sz="1100" b="0" dirty="0">
                          <a:solidFill>
                            <a:schemeClr val="tx1"/>
                          </a:solidFill>
                        </a:rPr>
                        <a:t>/</a:t>
                      </a:r>
                      <a:r>
                        <a:rPr lang="en-US" sz="1100" b="0" dirty="0" err="1">
                          <a:solidFill>
                            <a:schemeClr val="tx1"/>
                          </a:solidFill>
                        </a:rPr>
                        <a:t>Hpvpp</a:t>
                      </a:r>
                      <a:r>
                        <a:rPr lang="en-US" sz="1100" b="0" dirty="0">
                          <a:solidFill>
                            <a:schemeClr val="tx1"/>
                          </a:solidFill>
                        </a:rPr>
                        <a:t> </a:t>
                      </a:r>
                      <a:endParaRPr lang="en-US" sz="900" b="0" dirty="0">
                        <a:solidFill>
                          <a:schemeClr val="tx1"/>
                        </a:solidFill>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0" dirty="0">
                          <a:solidFill>
                            <a:schemeClr val="tx1"/>
                          </a:solidFill>
                        </a:rPr>
                        <a:t>Lower </a:t>
                      </a:r>
                      <a:r>
                        <a:rPr lang="en-US" sz="1100" b="0" dirty="0" err="1">
                          <a:solidFill>
                            <a:schemeClr val="tx1"/>
                          </a:solidFill>
                        </a:rPr>
                        <a:t>Vnn</a:t>
                      </a:r>
                      <a:r>
                        <a:rPr lang="en-US" sz="1100" b="0" dirty="0">
                          <a:solidFill>
                            <a:schemeClr val="tx1"/>
                          </a:solidFill>
                        </a:rPr>
                        <a:t>/</a:t>
                      </a:r>
                      <a:r>
                        <a:rPr lang="en-US" sz="1100" b="0" dirty="0" err="1">
                          <a:solidFill>
                            <a:schemeClr val="tx1"/>
                          </a:solidFill>
                        </a:rPr>
                        <a:t>Hnvnn</a:t>
                      </a:r>
                      <a:r>
                        <a:rPr lang="en-US" sz="1100" b="0" dirty="0">
                          <a:solidFill>
                            <a:schemeClr val="tx1"/>
                          </a:solidFill>
                        </a:rPr>
                        <a:t> </a:t>
                      </a:r>
                      <a:endParaRPr lang="en-US" sz="900" baseline="0" dirty="0">
                        <a:solidFill>
                          <a:schemeClr val="tx1"/>
                        </a:solidFill>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aseline="0" dirty="0">
                          <a:solidFill>
                            <a:schemeClr val="tx1"/>
                          </a:solidFill>
                        </a:rPr>
                        <a:t>Lower Vcc </a:t>
                      </a:r>
                      <a:r>
                        <a:rPr lang="en-US" sz="900" baseline="0" dirty="0">
                          <a:solidFill>
                            <a:schemeClr val="tx1"/>
                          </a:solidFill>
                        </a:rPr>
                        <a:t>(1.2 </a:t>
                      </a:r>
                      <a:r>
                        <a:rPr lang="en-US" sz="900" baseline="0" dirty="0">
                          <a:solidFill>
                            <a:schemeClr val="tx1"/>
                          </a:solidFill>
                          <a:sym typeface="Wingdings" panose="05000000000000000000" pitchFamily="2" charset="2"/>
                        </a:rPr>
                        <a:t> 1.1V)</a:t>
                      </a:r>
                      <a:endParaRPr lang="en-US" sz="900" baseline="0" dirty="0">
                        <a:solidFill>
                          <a:schemeClr val="tx1"/>
                        </a:solidFill>
                      </a:endParaRPr>
                    </a:p>
                    <a:p>
                      <a:pPr marL="171450" indent="-171450">
                        <a:buFont typeface="Arial" panose="020B0604020202020204" pitchFamily="34" charset="0"/>
                        <a:buChar char="•"/>
                      </a:pPr>
                      <a:r>
                        <a:rPr lang="en-US" sz="1100" baseline="0" dirty="0">
                          <a:solidFill>
                            <a:schemeClr val="tx1"/>
                          </a:solidFill>
                        </a:rPr>
                        <a:t>Lower Cgate (or device width) through HV &amp; LV  perf improvements </a:t>
                      </a:r>
                    </a:p>
                    <a:p>
                      <a:pPr marL="171450" indent="-171450">
                        <a:buFont typeface="Arial" panose="020B0604020202020204" pitchFamily="34" charset="0"/>
                        <a:buChar char="•"/>
                      </a:pPr>
                      <a:r>
                        <a:rPr lang="en-US" sz="1100" baseline="0" dirty="0">
                          <a:solidFill>
                            <a:schemeClr val="tx1"/>
                          </a:solidFill>
                        </a:rPr>
                        <a:t>Low-k dielectric </a:t>
                      </a:r>
                      <a:r>
                        <a:rPr lang="en-US" sz="900" baseline="0" dirty="0">
                          <a:solidFill>
                            <a:schemeClr val="tx1"/>
                          </a:solidFill>
                        </a:rPr>
                        <a:t>(~3.0) </a:t>
                      </a:r>
                      <a:r>
                        <a:rPr lang="en-US" sz="1100" baseline="0" dirty="0">
                          <a:solidFill>
                            <a:schemeClr val="tx1"/>
                          </a:solidFill>
                        </a:rPr>
                        <a:t>for key signal paths and/or metal thickness scaling</a:t>
                      </a:r>
                    </a:p>
                  </a:txBody>
                  <a:tcPr/>
                </a:tc>
                <a:extLst>
                  <a:ext uri="{0D108BD9-81ED-4DB2-BD59-A6C34878D82A}">
                    <a16:rowId xmlns:a16="http://schemas.microsoft.com/office/drawing/2014/main" xmlns="" val="10002"/>
                  </a:ext>
                </a:extLst>
              </a:tr>
              <a:tr h="1294924">
                <a:tc>
                  <a:txBody>
                    <a:bodyPr/>
                    <a:lstStyle/>
                    <a:p>
                      <a:r>
                        <a:rPr lang="en-US" sz="1100" dirty="0"/>
                        <a:t>IO Perf.</a:t>
                      </a:r>
                    </a:p>
                  </a:txBody>
                  <a:tcPr>
                    <a:solidFill>
                      <a:srgbClr val="BBE0E3"/>
                    </a:solidFill>
                  </a:tcPr>
                </a:tc>
                <a:tc>
                  <a:txBody>
                    <a:bodyPr/>
                    <a:lstStyle/>
                    <a:p>
                      <a:r>
                        <a:rPr lang="en-US" sz="1100" dirty="0"/>
                        <a:t>≥3200</a:t>
                      </a:r>
                      <a:r>
                        <a:rPr lang="en-US" sz="1100" baseline="0" dirty="0"/>
                        <a:t> MT/s </a:t>
                      </a:r>
                      <a:r>
                        <a:rPr lang="en-US" sz="1100" i="1" baseline="0" dirty="0"/>
                        <a:t>(DDR5)</a:t>
                      </a:r>
                      <a:r>
                        <a:rPr lang="en-US" sz="1100" i="1" dirty="0"/>
                        <a:t> </a:t>
                      </a:r>
                      <a:r>
                        <a:rPr lang="en-US" sz="1100" dirty="0"/>
                        <a:t>level IO</a:t>
                      </a:r>
                      <a:r>
                        <a:rPr lang="en-US" sz="1100" baseline="0" dirty="0"/>
                        <a:t> performance</a:t>
                      </a:r>
                      <a:endParaRPr lang="en-US" sz="1100" dirty="0"/>
                    </a:p>
                  </a:txBody>
                  <a:tcPr>
                    <a:solidFill>
                      <a:srgbClr val="BBE0E3"/>
                    </a:solidFill>
                  </a:tcPr>
                </a:tc>
                <a:tc>
                  <a:txBody>
                    <a:bodyPr/>
                    <a:lstStyle/>
                    <a:p>
                      <a:pPr marL="171450" indent="-171450">
                        <a:buFont typeface="Arial" panose="020B0604020202020204" pitchFamily="34" charset="0"/>
                        <a:buChar char="•"/>
                      </a:pPr>
                      <a:r>
                        <a:rPr lang="en-US" sz="1100" i="0" dirty="0"/>
                        <a:t>Delivering</a:t>
                      </a:r>
                      <a:r>
                        <a:rPr lang="en-US" sz="1100" i="0" baseline="0" dirty="0"/>
                        <a:t> ≥3200 MT/sec requires significant </a:t>
                      </a:r>
                      <a:r>
                        <a:rPr lang="en-US" sz="1100" b="1" i="0" baseline="0" dirty="0"/>
                        <a:t>LV CMOS </a:t>
                      </a:r>
                      <a:r>
                        <a:rPr lang="en-US" sz="1100" i="0" baseline="0" dirty="0"/>
                        <a:t>perf improvement while Vcc is scaled: Lower Cgate / </a:t>
                      </a:r>
                      <a:r>
                        <a:rPr lang="en-US" sz="1100" i="0" baseline="0" dirty="0" err="1"/>
                        <a:t>Cmiller</a:t>
                      </a:r>
                      <a:r>
                        <a:rPr lang="en-US" sz="1100" i="0" baseline="0" dirty="0"/>
                        <a:t> and higher drive current</a:t>
                      </a:r>
                    </a:p>
                    <a:p>
                      <a:pPr marL="171450" indent="-171450">
                        <a:buFont typeface="Arial" panose="020B0604020202020204" pitchFamily="34" charset="0"/>
                        <a:buChar char="•"/>
                      </a:pPr>
                      <a:r>
                        <a:rPr lang="en-US" sz="1100" i="0" baseline="0" dirty="0">
                          <a:solidFill>
                            <a:schemeClr val="tx1"/>
                          </a:solidFill>
                        </a:rPr>
                        <a:t>Redesign/re-optimize the pad to array speed critical paths to reduce logic and clock latency</a:t>
                      </a:r>
                    </a:p>
                    <a:p>
                      <a:pPr marL="171450" indent="-171450">
                        <a:buFont typeface="Arial" panose="020B0604020202020204" pitchFamily="34" charset="0"/>
                        <a:buChar char="•"/>
                      </a:pPr>
                      <a:r>
                        <a:rPr lang="en-US" sz="1100" i="0" baseline="0" dirty="0">
                          <a:solidFill>
                            <a:schemeClr val="tx1"/>
                          </a:solidFill>
                        </a:rPr>
                        <a:t>Re-optimize high speed circuits to manage reduced timing margins while balancing active and idle power costs</a:t>
                      </a:r>
                    </a:p>
                    <a:p>
                      <a:pPr marL="171450" indent="-171450">
                        <a:buFont typeface="Arial" panose="020B0604020202020204" pitchFamily="34" charset="0"/>
                        <a:buChar char="•"/>
                      </a:pPr>
                      <a:r>
                        <a:rPr lang="en-US" sz="1100" i="0" baseline="0" dirty="0">
                          <a:solidFill>
                            <a:schemeClr val="tx1"/>
                          </a:solidFill>
                        </a:rPr>
                        <a:t>Benchmark 30s CMOS specs against comparable technologies and evaluate design BKMs</a:t>
                      </a:r>
                    </a:p>
                  </a:txBody>
                  <a:tcPr>
                    <a:solidFill>
                      <a:srgbClr val="BBE0E3"/>
                    </a:solidFill>
                  </a:tcPr>
                </a:tc>
                <a:tc>
                  <a:txBody>
                    <a:bodyPr/>
                    <a:lstStyle/>
                    <a:p>
                      <a:pPr marL="171450" indent="-171450">
                        <a:buFont typeface="Arial" panose="020B0604020202020204" pitchFamily="34" charset="0"/>
                        <a:buChar char="•"/>
                      </a:pPr>
                      <a:r>
                        <a:rPr lang="en-US" sz="1100" dirty="0"/>
                        <a:t>Tox </a:t>
                      </a:r>
                      <a:r>
                        <a:rPr lang="en-US" sz="900" dirty="0"/>
                        <a:t>(23</a:t>
                      </a:r>
                      <a:r>
                        <a:rPr lang="en-US" sz="900" dirty="0">
                          <a:sym typeface="Wingdings" panose="05000000000000000000" pitchFamily="2" charset="2"/>
                        </a:rPr>
                        <a:t></a:t>
                      </a:r>
                      <a:r>
                        <a:rPr lang="en-US" sz="900" baseline="0" dirty="0"/>
                        <a:t>12A)</a:t>
                      </a:r>
                      <a:r>
                        <a:rPr lang="en-US" sz="1100" dirty="0"/>
                        <a:t>, Lgate </a:t>
                      </a:r>
                      <a:r>
                        <a:rPr lang="en-US" sz="900" dirty="0"/>
                        <a:t>(80</a:t>
                      </a:r>
                      <a:r>
                        <a:rPr lang="en-US" sz="900" dirty="0">
                          <a:sym typeface="Wingdings" panose="05000000000000000000" pitchFamily="2" charset="2"/>
                        </a:rPr>
                        <a:t>40-50nm)</a:t>
                      </a:r>
                      <a:r>
                        <a:rPr lang="en-US" sz="900" dirty="0"/>
                        <a:t> </a:t>
                      </a:r>
                      <a:r>
                        <a:rPr lang="en-US" sz="1100" baseline="0" dirty="0"/>
                        <a:t>scaling</a:t>
                      </a:r>
                    </a:p>
                    <a:p>
                      <a:pPr marL="171450" indent="-171450">
                        <a:buFont typeface="Arial" panose="020B0604020202020204" pitchFamily="34" charset="0"/>
                        <a:buChar char="•"/>
                      </a:pPr>
                      <a:r>
                        <a:rPr lang="en-US" sz="1100" baseline="0" dirty="0"/>
                        <a:t>Junction scaling/ optimization</a:t>
                      </a:r>
                    </a:p>
                    <a:p>
                      <a:pPr marL="171450" indent="-171450">
                        <a:buFont typeface="Arial" panose="020B0604020202020204" pitchFamily="34" charset="0"/>
                        <a:buChar char="•"/>
                      </a:pPr>
                      <a:r>
                        <a:rPr lang="en-US" sz="1100" baseline="0" dirty="0"/>
                        <a:t>Low-temperature Dual Spacer</a:t>
                      </a:r>
                    </a:p>
                    <a:p>
                      <a:pPr marL="171450" indent="-171450">
                        <a:buFont typeface="Arial" panose="020B0604020202020204" pitchFamily="34" charset="0"/>
                        <a:buChar char="•"/>
                      </a:pPr>
                      <a:r>
                        <a:rPr lang="en-US" sz="1100" baseline="0" dirty="0"/>
                        <a:t>SiGe Epi for PMOS S/D</a:t>
                      </a:r>
                    </a:p>
                    <a:p>
                      <a:pPr marL="171450" indent="-171450">
                        <a:buFont typeface="Arial" panose="020B0604020202020204" pitchFamily="34" charset="0"/>
                        <a:buChar char="•"/>
                      </a:pPr>
                      <a:r>
                        <a:rPr lang="en-US" sz="1100" baseline="0" dirty="0"/>
                        <a:t>Stressor liner</a:t>
                      </a:r>
                    </a:p>
                    <a:p>
                      <a:pPr marL="171450" indent="-171450">
                        <a:buFont typeface="Arial" panose="020B0604020202020204" pitchFamily="34" charset="0"/>
                        <a:buChar char="•"/>
                      </a:pPr>
                      <a:r>
                        <a:rPr lang="en-US" sz="1100" baseline="0" dirty="0"/>
                        <a:t>Stress Memorization Technique (SMT)</a:t>
                      </a:r>
                    </a:p>
                    <a:p>
                      <a:pPr marL="171450" indent="-171450">
                        <a:buFont typeface="Arial" panose="020B0604020202020204" pitchFamily="34" charset="0"/>
                        <a:buChar char="•"/>
                      </a:pPr>
                      <a:r>
                        <a:rPr lang="en-US" sz="1100" baseline="0" dirty="0" err="1"/>
                        <a:t>NiSi</a:t>
                      </a:r>
                      <a:endParaRPr lang="en-US" sz="1100" baseline="0" dirty="0"/>
                    </a:p>
                  </a:txBody>
                  <a:tcPr>
                    <a:solidFill>
                      <a:srgbClr val="BBE0E3"/>
                    </a:solidFill>
                  </a:tcPr>
                </a:tc>
                <a:extLst>
                  <a:ext uri="{0D108BD9-81ED-4DB2-BD59-A6C34878D82A}">
                    <a16:rowId xmlns:a16="http://schemas.microsoft.com/office/drawing/2014/main" xmlns="" val="10003"/>
                  </a:ext>
                </a:extLst>
              </a:tr>
            </a:tbl>
          </a:graphicData>
        </a:graphic>
      </p:graphicFrame>
      <p:sp>
        <p:nvSpPr>
          <p:cNvPr id="5" name="Title 1"/>
          <p:cNvSpPr txBox="1">
            <a:spLocks/>
          </p:cNvSpPr>
          <p:nvPr/>
        </p:nvSpPr>
        <p:spPr>
          <a:xfrm>
            <a:off x="-381000" y="76200"/>
            <a:ext cx="9601200" cy="563563"/>
          </a:xfrm>
          <a:prstGeom prst="rect">
            <a:avLst/>
          </a:prstGeom>
        </p:spPr>
        <p:txBody>
          <a:bodyPr/>
          <a:lstStyle>
            <a:lvl1pPr algn="ctr" rtl="0" eaLnBrk="1" fontAlgn="base" hangingPunct="1">
              <a:spcBef>
                <a:spcPct val="0"/>
              </a:spcBef>
              <a:spcAft>
                <a:spcPct val="0"/>
              </a:spcAft>
              <a:defRPr sz="4400" b="1">
                <a:solidFill>
                  <a:srgbClr val="3366FF"/>
                </a:solidFill>
                <a:latin typeface="+mj-lt"/>
                <a:ea typeface="+mj-ea"/>
                <a:cs typeface="+mj-cs"/>
              </a:defRPr>
            </a:lvl1pPr>
            <a:lvl2pPr algn="ctr" rtl="0" eaLnBrk="1" fontAlgn="base" hangingPunct="1">
              <a:spcBef>
                <a:spcPct val="0"/>
              </a:spcBef>
              <a:spcAft>
                <a:spcPct val="0"/>
              </a:spcAft>
              <a:defRPr sz="4400" b="1">
                <a:solidFill>
                  <a:srgbClr val="3366FF"/>
                </a:solidFill>
                <a:latin typeface="Arial" charset="0"/>
                <a:cs typeface="Arial" charset="0"/>
              </a:defRPr>
            </a:lvl2pPr>
            <a:lvl3pPr algn="ctr" rtl="0" eaLnBrk="1" fontAlgn="base" hangingPunct="1">
              <a:spcBef>
                <a:spcPct val="0"/>
              </a:spcBef>
              <a:spcAft>
                <a:spcPct val="0"/>
              </a:spcAft>
              <a:defRPr sz="4400" b="1">
                <a:solidFill>
                  <a:srgbClr val="3366FF"/>
                </a:solidFill>
                <a:latin typeface="Arial" charset="0"/>
                <a:cs typeface="Arial" charset="0"/>
              </a:defRPr>
            </a:lvl3pPr>
            <a:lvl4pPr algn="ctr" rtl="0" eaLnBrk="1" fontAlgn="base" hangingPunct="1">
              <a:spcBef>
                <a:spcPct val="0"/>
              </a:spcBef>
              <a:spcAft>
                <a:spcPct val="0"/>
              </a:spcAft>
              <a:defRPr sz="4400" b="1">
                <a:solidFill>
                  <a:srgbClr val="3366FF"/>
                </a:solidFill>
                <a:latin typeface="Arial" charset="0"/>
                <a:cs typeface="Arial" charset="0"/>
              </a:defRPr>
            </a:lvl4pPr>
            <a:lvl5pPr algn="ctr" rtl="0" eaLnBrk="1" fontAlgn="base" hangingPunct="1">
              <a:spcBef>
                <a:spcPct val="0"/>
              </a:spcBef>
              <a:spcAft>
                <a:spcPct val="0"/>
              </a:spcAft>
              <a:defRPr sz="4400" b="1">
                <a:solidFill>
                  <a:srgbClr val="3366FF"/>
                </a:solidFill>
                <a:latin typeface="Arial" charset="0"/>
                <a:cs typeface="Arial" charset="0"/>
              </a:defRPr>
            </a:lvl5pPr>
            <a:lvl6pPr marL="457200" algn="ctr" rtl="0" eaLnBrk="1" fontAlgn="base" hangingPunct="1">
              <a:spcBef>
                <a:spcPct val="0"/>
              </a:spcBef>
              <a:spcAft>
                <a:spcPct val="0"/>
              </a:spcAft>
              <a:defRPr sz="4400" b="1">
                <a:solidFill>
                  <a:srgbClr val="3366FF"/>
                </a:solidFill>
                <a:latin typeface="Arial" charset="0"/>
                <a:cs typeface="Arial" charset="0"/>
              </a:defRPr>
            </a:lvl6pPr>
            <a:lvl7pPr marL="914400" algn="ctr" rtl="0" eaLnBrk="1" fontAlgn="base" hangingPunct="1">
              <a:spcBef>
                <a:spcPct val="0"/>
              </a:spcBef>
              <a:spcAft>
                <a:spcPct val="0"/>
              </a:spcAft>
              <a:defRPr sz="4400" b="1">
                <a:solidFill>
                  <a:srgbClr val="3366FF"/>
                </a:solidFill>
                <a:latin typeface="Arial" charset="0"/>
                <a:cs typeface="Arial" charset="0"/>
              </a:defRPr>
            </a:lvl7pPr>
            <a:lvl8pPr marL="1371600" algn="ctr" rtl="0" eaLnBrk="1" fontAlgn="base" hangingPunct="1">
              <a:spcBef>
                <a:spcPct val="0"/>
              </a:spcBef>
              <a:spcAft>
                <a:spcPct val="0"/>
              </a:spcAft>
              <a:defRPr sz="4400" b="1">
                <a:solidFill>
                  <a:srgbClr val="3366FF"/>
                </a:solidFill>
                <a:latin typeface="Arial" charset="0"/>
                <a:cs typeface="Arial" charset="0"/>
              </a:defRPr>
            </a:lvl8pPr>
            <a:lvl9pPr marL="1828800" algn="ctr" rtl="0" eaLnBrk="1" fontAlgn="base" hangingPunct="1">
              <a:spcBef>
                <a:spcPct val="0"/>
              </a:spcBef>
              <a:spcAft>
                <a:spcPct val="0"/>
              </a:spcAft>
              <a:defRPr sz="4400" b="1">
                <a:solidFill>
                  <a:srgbClr val="3366FF"/>
                </a:solidFill>
                <a:latin typeface="Arial" charset="0"/>
                <a:cs typeface="Arial" charset="0"/>
              </a:defRPr>
            </a:lvl9pPr>
          </a:lstStyle>
          <a:p>
            <a:r>
              <a:rPr lang="en-US" sz="3200" kern="0" dirty="0"/>
              <a:t>4.2: CMOS/BEOL Enablers of Product Spec</a:t>
            </a:r>
          </a:p>
        </p:txBody>
      </p:sp>
    </p:spTree>
    <p:extLst>
      <p:ext uri="{BB962C8B-B14F-4D97-AF65-F5344CB8AC3E}">
        <p14:creationId xmlns:p14="http://schemas.microsoft.com/office/powerpoint/2010/main" val="1443729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r>
              <a:rPr lang="en-US"/>
              <a:t>Intel-Micron Confidential</a:t>
            </a:r>
            <a:endParaRPr lang="en-US" dirty="0"/>
          </a:p>
        </p:txBody>
      </p:sp>
      <p:sp>
        <p:nvSpPr>
          <p:cNvPr id="3" name="Slide Number Placeholder 2"/>
          <p:cNvSpPr>
            <a:spLocks noGrp="1"/>
          </p:cNvSpPr>
          <p:nvPr>
            <p:ph type="sldNum" sz="quarter" idx="11"/>
          </p:nvPr>
        </p:nvSpPr>
        <p:spPr/>
        <p:txBody>
          <a:bodyPr/>
          <a:lstStyle/>
          <a:p>
            <a:pPr>
              <a:defRPr/>
            </a:pPr>
            <a:fld id="{DD85755E-0661-4DC5-98A7-0ECD9091E235}" type="slidenum">
              <a:rPr lang="en-US" smtClean="0"/>
              <a:pPr>
                <a:defRPr/>
              </a:pPr>
              <a:t>17</a:t>
            </a:fld>
            <a:endParaRPr lang="en-US"/>
          </a:p>
        </p:txBody>
      </p:sp>
      <p:sp>
        <p:nvSpPr>
          <p:cNvPr id="5" name="Title 1"/>
          <p:cNvSpPr txBox="1">
            <a:spLocks/>
          </p:cNvSpPr>
          <p:nvPr/>
        </p:nvSpPr>
        <p:spPr>
          <a:xfrm>
            <a:off x="-450695" y="-59765"/>
            <a:ext cx="9601200" cy="563563"/>
          </a:xfrm>
          <a:prstGeom prst="rect">
            <a:avLst/>
          </a:prstGeom>
        </p:spPr>
        <p:txBody>
          <a:bodyPr/>
          <a:lstStyle>
            <a:lvl1pPr algn="ctr" rtl="0" eaLnBrk="1" fontAlgn="base" hangingPunct="1">
              <a:spcBef>
                <a:spcPct val="0"/>
              </a:spcBef>
              <a:spcAft>
                <a:spcPct val="0"/>
              </a:spcAft>
              <a:defRPr sz="4400" b="1">
                <a:solidFill>
                  <a:srgbClr val="3366FF"/>
                </a:solidFill>
                <a:latin typeface="+mj-lt"/>
                <a:ea typeface="+mj-ea"/>
                <a:cs typeface="+mj-cs"/>
              </a:defRPr>
            </a:lvl1pPr>
            <a:lvl2pPr algn="ctr" rtl="0" eaLnBrk="1" fontAlgn="base" hangingPunct="1">
              <a:spcBef>
                <a:spcPct val="0"/>
              </a:spcBef>
              <a:spcAft>
                <a:spcPct val="0"/>
              </a:spcAft>
              <a:defRPr sz="4400" b="1">
                <a:solidFill>
                  <a:srgbClr val="3366FF"/>
                </a:solidFill>
                <a:latin typeface="Arial" charset="0"/>
                <a:cs typeface="Arial" charset="0"/>
              </a:defRPr>
            </a:lvl2pPr>
            <a:lvl3pPr algn="ctr" rtl="0" eaLnBrk="1" fontAlgn="base" hangingPunct="1">
              <a:spcBef>
                <a:spcPct val="0"/>
              </a:spcBef>
              <a:spcAft>
                <a:spcPct val="0"/>
              </a:spcAft>
              <a:defRPr sz="4400" b="1">
                <a:solidFill>
                  <a:srgbClr val="3366FF"/>
                </a:solidFill>
                <a:latin typeface="Arial" charset="0"/>
                <a:cs typeface="Arial" charset="0"/>
              </a:defRPr>
            </a:lvl3pPr>
            <a:lvl4pPr algn="ctr" rtl="0" eaLnBrk="1" fontAlgn="base" hangingPunct="1">
              <a:spcBef>
                <a:spcPct val="0"/>
              </a:spcBef>
              <a:spcAft>
                <a:spcPct val="0"/>
              </a:spcAft>
              <a:defRPr sz="4400" b="1">
                <a:solidFill>
                  <a:srgbClr val="3366FF"/>
                </a:solidFill>
                <a:latin typeface="Arial" charset="0"/>
                <a:cs typeface="Arial" charset="0"/>
              </a:defRPr>
            </a:lvl4pPr>
            <a:lvl5pPr algn="ctr" rtl="0" eaLnBrk="1" fontAlgn="base" hangingPunct="1">
              <a:spcBef>
                <a:spcPct val="0"/>
              </a:spcBef>
              <a:spcAft>
                <a:spcPct val="0"/>
              </a:spcAft>
              <a:defRPr sz="4400" b="1">
                <a:solidFill>
                  <a:srgbClr val="3366FF"/>
                </a:solidFill>
                <a:latin typeface="Arial" charset="0"/>
                <a:cs typeface="Arial" charset="0"/>
              </a:defRPr>
            </a:lvl5pPr>
            <a:lvl6pPr marL="457200" algn="ctr" rtl="0" eaLnBrk="1" fontAlgn="base" hangingPunct="1">
              <a:spcBef>
                <a:spcPct val="0"/>
              </a:spcBef>
              <a:spcAft>
                <a:spcPct val="0"/>
              </a:spcAft>
              <a:defRPr sz="4400" b="1">
                <a:solidFill>
                  <a:srgbClr val="3366FF"/>
                </a:solidFill>
                <a:latin typeface="Arial" charset="0"/>
                <a:cs typeface="Arial" charset="0"/>
              </a:defRPr>
            </a:lvl6pPr>
            <a:lvl7pPr marL="914400" algn="ctr" rtl="0" eaLnBrk="1" fontAlgn="base" hangingPunct="1">
              <a:spcBef>
                <a:spcPct val="0"/>
              </a:spcBef>
              <a:spcAft>
                <a:spcPct val="0"/>
              </a:spcAft>
              <a:defRPr sz="4400" b="1">
                <a:solidFill>
                  <a:srgbClr val="3366FF"/>
                </a:solidFill>
                <a:latin typeface="Arial" charset="0"/>
                <a:cs typeface="Arial" charset="0"/>
              </a:defRPr>
            </a:lvl7pPr>
            <a:lvl8pPr marL="1371600" algn="ctr" rtl="0" eaLnBrk="1" fontAlgn="base" hangingPunct="1">
              <a:spcBef>
                <a:spcPct val="0"/>
              </a:spcBef>
              <a:spcAft>
                <a:spcPct val="0"/>
              </a:spcAft>
              <a:defRPr sz="4400" b="1">
                <a:solidFill>
                  <a:srgbClr val="3366FF"/>
                </a:solidFill>
                <a:latin typeface="Arial" charset="0"/>
                <a:cs typeface="Arial" charset="0"/>
              </a:defRPr>
            </a:lvl8pPr>
            <a:lvl9pPr marL="1828800" algn="ctr" rtl="0" eaLnBrk="1" fontAlgn="base" hangingPunct="1">
              <a:spcBef>
                <a:spcPct val="0"/>
              </a:spcBef>
              <a:spcAft>
                <a:spcPct val="0"/>
              </a:spcAft>
              <a:defRPr sz="4400" b="1">
                <a:solidFill>
                  <a:srgbClr val="3366FF"/>
                </a:solidFill>
                <a:latin typeface="Arial" charset="0"/>
                <a:cs typeface="Arial" charset="0"/>
              </a:defRPr>
            </a:lvl9pPr>
          </a:lstStyle>
          <a:p>
            <a:r>
              <a:rPr lang="en-US" sz="3200" kern="0" dirty="0"/>
              <a:t>4.3: Process Architecture Summary</a:t>
            </a:r>
          </a:p>
        </p:txBody>
      </p:sp>
      <p:graphicFrame>
        <p:nvGraphicFramePr>
          <p:cNvPr id="7" name="Table 6"/>
          <p:cNvGraphicFramePr>
            <a:graphicFrameLocks noGrp="1"/>
          </p:cNvGraphicFramePr>
          <p:nvPr>
            <p:extLst>
              <p:ext uri="{D42A27DB-BD31-4B8C-83A1-F6EECF244321}">
                <p14:modId xmlns:p14="http://schemas.microsoft.com/office/powerpoint/2010/main" val="3808591331"/>
              </p:ext>
            </p:extLst>
          </p:nvPr>
        </p:nvGraphicFramePr>
        <p:xfrm>
          <a:off x="76200" y="509508"/>
          <a:ext cx="8991599" cy="5517103"/>
        </p:xfrm>
        <a:graphic>
          <a:graphicData uri="http://schemas.openxmlformats.org/drawingml/2006/table">
            <a:tbl>
              <a:tblPr firstRow="1" bandRow="1">
                <a:tableStyleId>{5C22544A-7EE6-4342-B048-85BDC9FD1C3A}</a:tableStyleId>
              </a:tblPr>
              <a:tblGrid>
                <a:gridCol w="1114343">
                  <a:extLst>
                    <a:ext uri="{9D8B030D-6E8A-4147-A177-3AD203B41FA5}">
                      <a16:colId xmlns:a16="http://schemas.microsoft.com/office/drawing/2014/main" xmlns="" val="20000"/>
                    </a:ext>
                  </a:extLst>
                </a:gridCol>
                <a:gridCol w="1998133">
                  <a:extLst>
                    <a:ext uri="{9D8B030D-6E8A-4147-A177-3AD203B41FA5}">
                      <a16:colId xmlns:a16="http://schemas.microsoft.com/office/drawing/2014/main" xmlns="" val="20001"/>
                    </a:ext>
                  </a:extLst>
                </a:gridCol>
                <a:gridCol w="2074984">
                  <a:extLst>
                    <a:ext uri="{9D8B030D-6E8A-4147-A177-3AD203B41FA5}">
                      <a16:colId xmlns:a16="http://schemas.microsoft.com/office/drawing/2014/main" xmlns="" val="20002"/>
                    </a:ext>
                  </a:extLst>
                </a:gridCol>
                <a:gridCol w="3804139">
                  <a:extLst>
                    <a:ext uri="{9D8B030D-6E8A-4147-A177-3AD203B41FA5}">
                      <a16:colId xmlns:a16="http://schemas.microsoft.com/office/drawing/2014/main" xmlns="" val="20003"/>
                    </a:ext>
                  </a:extLst>
                </a:gridCol>
              </a:tblGrid>
              <a:tr h="609963">
                <a:tc>
                  <a:txBody>
                    <a:bodyPr/>
                    <a:lstStyle/>
                    <a:p>
                      <a:pPr algn="l" fontAlgn="b"/>
                      <a:r>
                        <a:rPr lang="en-US" sz="1200" b="0" i="0" u="none" strike="noStrike" dirty="0">
                          <a:solidFill>
                            <a:srgbClr val="000000"/>
                          </a:solidFill>
                          <a:effectLst/>
                          <a:latin typeface="+mn-lt"/>
                        </a:rPr>
                        <a:t>Area</a:t>
                      </a:r>
                    </a:p>
                  </a:txBody>
                  <a:tcPr marL="7620" marR="7620" marT="7620" marB="0">
                    <a:solidFill>
                      <a:schemeClr val="accent5">
                        <a:lumMod val="75000"/>
                      </a:schemeClr>
                    </a:solidFill>
                  </a:tcPr>
                </a:tc>
                <a:tc>
                  <a:txBody>
                    <a:bodyPr/>
                    <a:lstStyle/>
                    <a:p>
                      <a:pPr algn="l" fontAlgn="b"/>
                      <a:r>
                        <a:rPr lang="en-US" sz="1200" b="1" i="0" u="none" strike="noStrike" dirty="0">
                          <a:solidFill>
                            <a:srgbClr val="000000"/>
                          </a:solidFill>
                          <a:effectLst/>
                          <a:latin typeface="+mn-lt"/>
                        </a:rPr>
                        <a:t>10s / 41nm pitch / 2-deck</a:t>
                      </a:r>
                    </a:p>
                    <a:p>
                      <a:pPr algn="l" fontAlgn="b"/>
                      <a:r>
                        <a:rPr lang="en-US" sz="1200" b="1" i="0" u="none" strike="noStrike" dirty="0">
                          <a:solidFill>
                            <a:srgbClr val="000000"/>
                          </a:solidFill>
                          <a:effectLst/>
                          <a:latin typeface="+mn-lt"/>
                        </a:rPr>
                        <a:t>S15C</a:t>
                      </a:r>
                    </a:p>
                    <a:p>
                      <a:pPr algn="l" fontAlgn="b"/>
                      <a:r>
                        <a:rPr lang="en-US" sz="1200" b="0" i="0" u="none" strike="noStrike" dirty="0">
                          <a:solidFill>
                            <a:srgbClr val="000000"/>
                          </a:solidFill>
                          <a:effectLst/>
                          <a:latin typeface="+mn-lt"/>
                        </a:rPr>
                        <a:t>2Kx4K Tile</a:t>
                      </a:r>
                    </a:p>
                  </a:txBody>
                  <a:tcPr marL="7620" marR="7620" marT="7620" marB="0">
                    <a:solidFill>
                      <a:schemeClr val="accent5">
                        <a:lumMod val="75000"/>
                      </a:schemeClr>
                    </a:solidFill>
                  </a:tcPr>
                </a:tc>
                <a:tc>
                  <a:txBody>
                    <a:bodyPr/>
                    <a:lstStyle/>
                    <a:p>
                      <a:pPr algn="l" fontAlgn="b"/>
                      <a:r>
                        <a:rPr lang="en-US" sz="1200" b="1" i="0" u="none" strike="noStrike" kern="1200" dirty="0">
                          <a:solidFill>
                            <a:srgbClr val="000000"/>
                          </a:solidFill>
                          <a:effectLst/>
                          <a:latin typeface="+mn-lt"/>
                          <a:ea typeface="+mn-ea"/>
                          <a:cs typeface="+mn-cs"/>
                        </a:rPr>
                        <a:t>20s / 41nm pitch / 4-deck</a:t>
                      </a:r>
                    </a:p>
                    <a:p>
                      <a:pPr algn="l" fontAlgn="b"/>
                      <a:r>
                        <a:rPr lang="en-US" sz="1200" b="1" i="0" u="none" strike="noStrike" kern="1200" dirty="0">
                          <a:solidFill>
                            <a:srgbClr val="000000"/>
                          </a:solidFill>
                          <a:effectLst/>
                          <a:latin typeface="+mn-lt"/>
                          <a:ea typeface="+mn-ea"/>
                          <a:cs typeface="+mn-cs"/>
                        </a:rPr>
                        <a:t>S26A</a:t>
                      </a:r>
                    </a:p>
                    <a:p>
                      <a:pPr algn="l" fontAlgn="b"/>
                      <a:r>
                        <a:rPr lang="en-US" sz="1200" b="0" i="0" u="none" strike="noStrike" kern="1200" dirty="0">
                          <a:solidFill>
                            <a:srgbClr val="000000"/>
                          </a:solidFill>
                          <a:effectLst/>
                          <a:latin typeface="+mn-lt"/>
                          <a:ea typeface="+mn-ea"/>
                          <a:cs typeface="+mn-cs"/>
                        </a:rPr>
                        <a:t>4Kx4K Tile</a:t>
                      </a:r>
                    </a:p>
                  </a:txBody>
                  <a:tcPr marL="7620" marR="7620" marT="7620" marB="0">
                    <a:solidFill>
                      <a:schemeClr val="accent5">
                        <a:lumMod val="75000"/>
                      </a:schemeClr>
                    </a:solidFill>
                  </a:tcPr>
                </a:tc>
                <a:tc>
                  <a:txBody>
                    <a:bodyPr/>
                    <a:lstStyle/>
                    <a:p>
                      <a:pPr algn="l" fontAlgn="b"/>
                      <a:r>
                        <a:rPr lang="en-US" sz="1200" b="1" i="0" u="none" strike="noStrike" dirty="0">
                          <a:solidFill>
                            <a:srgbClr val="000000"/>
                          </a:solidFill>
                          <a:effectLst/>
                          <a:latin typeface="+mn-lt"/>
                        </a:rPr>
                        <a:t>30s /</a:t>
                      </a:r>
                      <a:r>
                        <a:rPr lang="en-US" sz="1200" b="1" i="0" u="none" strike="noStrike" baseline="0" dirty="0">
                          <a:solidFill>
                            <a:srgbClr val="000000"/>
                          </a:solidFill>
                          <a:effectLst/>
                          <a:latin typeface="+mn-lt"/>
                        </a:rPr>
                        <a:t> 28nm Pitch / 4-deck</a:t>
                      </a:r>
                      <a:endParaRPr lang="en-US" sz="1200" b="1" i="0" u="none" strike="noStrike" dirty="0">
                        <a:solidFill>
                          <a:srgbClr val="000000"/>
                        </a:solidFill>
                        <a:effectLst/>
                        <a:latin typeface="+mn-lt"/>
                      </a:endParaRPr>
                    </a:p>
                    <a:p>
                      <a:pPr algn="l" fontAlgn="b"/>
                      <a:r>
                        <a:rPr lang="en-US" sz="1200" b="1" i="0" u="none" strike="noStrike" dirty="0">
                          <a:solidFill>
                            <a:srgbClr val="000000"/>
                          </a:solidFill>
                          <a:effectLst/>
                          <a:latin typeface="+mn-lt"/>
                        </a:rPr>
                        <a:t>S37A</a:t>
                      </a:r>
                    </a:p>
                    <a:p>
                      <a:pPr algn="l" fontAlgn="b"/>
                      <a:r>
                        <a:rPr lang="en-US" sz="1200" b="0" i="0" u="none" strike="noStrike" dirty="0">
                          <a:solidFill>
                            <a:srgbClr val="000000"/>
                          </a:solidFill>
                          <a:effectLst/>
                          <a:latin typeface="+mn-lt"/>
                        </a:rPr>
                        <a:t>4Kx4K Tile</a:t>
                      </a:r>
                    </a:p>
                  </a:txBody>
                  <a:tcPr marL="7620" marR="7620" marT="7620" marB="0">
                    <a:solidFill>
                      <a:schemeClr val="accent5">
                        <a:lumMod val="75000"/>
                      </a:schemeClr>
                    </a:solidFill>
                  </a:tcPr>
                </a:tc>
                <a:extLst>
                  <a:ext uri="{0D108BD9-81ED-4DB2-BD59-A6C34878D82A}">
                    <a16:rowId xmlns:a16="http://schemas.microsoft.com/office/drawing/2014/main" xmlns="" val="10000"/>
                  </a:ext>
                </a:extLst>
              </a:tr>
              <a:tr h="832712">
                <a:tc>
                  <a:txBody>
                    <a:bodyPr/>
                    <a:lstStyle/>
                    <a:p>
                      <a:pPr algn="l" fontAlgn="b"/>
                      <a:r>
                        <a:rPr lang="en-US" sz="1200" b="0" i="0" u="none" strike="noStrike" dirty="0">
                          <a:solidFill>
                            <a:srgbClr val="000000"/>
                          </a:solidFill>
                          <a:effectLst/>
                          <a:latin typeface="Arial (body)"/>
                        </a:rPr>
                        <a:t>CMOS</a:t>
                      </a:r>
                    </a:p>
                  </a:txBody>
                  <a:tcPr marL="7620" marR="7620" marT="7620" marB="0">
                    <a:solidFill>
                      <a:srgbClr val="E7F3F4"/>
                    </a:solidFill>
                  </a:tcPr>
                </a:tc>
                <a:tc>
                  <a:txBody>
                    <a:bodyPr/>
                    <a:lstStyle/>
                    <a:p>
                      <a:pPr algn="l" fontAlgn="b"/>
                      <a:r>
                        <a:rPr lang="en-US" sz="1200" b="0" i="0" u="none" strike="noStrike" dirty="0">
                          <a:solidFill>
                            <a:srgbClr val="000000"/>
                          </a:solidFill>
                          <a:effectLst/>
                          <a:latin typeface="Arial (body)"/>
                        </a:rPr>
                        <a:t>19 mask levels</a:t>
                      </a:r>
                    </a:p>
                    <a:p>
                      <a:pPr algn="l" fontAlgn="b"/>
                      <a:r>
                        <a:rPr lang="en-US" sz="1200" b="0" i="0" u="none" strike="noStrike" dirty="0">
                          <a:solidFill>
                            <a:srgbClr val="000000"/>
                          </a:solidFill>
                          <a:effectLst/>
                          <a:latin typeface="Arial (body)"/>
                        </a:rPr>
                        <a:t>Dual</a:t>
                      </a:r>
                      <a:r>
                        <a:rPr lang="en-US" sz="1200" b="0" i="0" u="none" strike="noStrike" baseline="0" dirty="0">
                          <a:solidFill>
                            <a:srgbClr val="000000"/>
                          </a:solidFill>
                          <a:effectLst/>
                          <a:latin typeface="Arial (body)"/>
                        </a:rPr>
                        <a:t> gate CMOS </a:t>
                      </a:r>
                      <a:r>
                        <a:rPr lang="en-US" sz="800" b="0" i="0" u="none" strike="noStrike" baseline="0" dirty="0">
                          <a:solidFill>
                            <a:srgbClr val="000000"/>
                          </a:solidFill>
                          <a:effectLst/>
                          <a:latin typeface="Arial (body)"/>
                        </a:rPr>
                        <a:t>(23A/110A)</a:t>
                      </a:r>
                      <a:endParaRPr lang="en-US" sz="800" b="0" i="0" u="none" strike="noStrike" dirty="0">
                        <a:solidFill>
                          <a:srgbClr val="000000"/>
                        </a:solidFill>
                        <a:effectLst/>
                        <a:latin typeface="Arial (body)"/>
                      </a:endParaRPr>
                    </a:p>
                  </a:txBody>
                  <a:tcPr marL="7620" marR="7620" marT="7620" marB="0"/>
                </a:tc>
                <a:tc>
                  <a:txBody>
                    <a:bodyPr/>
                    <a:lstStyle/>
                    <a:p>
                      <a:pPr algn="l" fontAlgn="b"/>
                      <a:r>
                        <a:rPr lang="en-US" sz="1200" b="0" i="0" u="none" strike="noStrike" dirty="0">
                          <a:solidFill>
                            <a:srgbClr val="000000"/>
                          </a:solidFill>
                          <a:effectLst/>
                          <a:latin typeface="Arial (body)"/>
                        </a:rPr>
                        <a:t>No change from 10s</a:t>
                      </a:r>
                    </a:p>
                    <a:p>
                      <a:pPr algn="l" fontAlgn="b"/>
                      <a:r>
                        <a:rPr lang="en-US" sz="1200" b="0" i="0" u="none" strike="noStrike" dirty="0">
                          <a:solidFill>
                            <a:srgbClr val="000000"/>
                          </a:solidFill>
                          <a:effectLst/>
                          <a:latin typeface="Arial (body)"/>
                        </a:rPr>
                        <a:t>HV CMOS width scaling</a:t>
                      </a:r>
                    </a:p>
                  </a:txBody>
                  <a:tcPr marL="7620" marR="7620" marT="7620" marB="0"/>
                </a:tc>
                <a:tc>
                  <a:txBody>
                    <a:bodyPr/>
                    <a:lstStyle/>
                    <a:p>
                      <a:pPr algn="l" fontAlgn="b"/>
                      <a:r>
                        <a:rPr lang="en-US" sz="1200" b="0" i="0" u="none" strike="noStrike" baseline="0" dirty="0">
                          <a:solidFill>
                            <a:srgbClr val="000000"/>
                          </a:solidFill>
                          <a:effectLst/>
                          <a:latin typeface="Arial (body)"/>
                        </a:rPr>
                        <a:t>~23-27 mask levels (TBD)</a:t>
                      </a:r>
                      <a:endParaRPr lang="en-US" sz="1200" b="0" i="0" u="none" strike="noStrike" dirty="0">
                        <a:solidFill>
                          <a:srgbClr val="000000"/>
                        </a:solidFill>
                        <a:effectLst/>
                        <a:latin typeface="Arial (body)"/>
                      </a:endParaRPr>
                    </a:p>
                    <a:p>
                      <a:pPr algn="l" fontAlgn="b"/>
                      <a:r>
                        <a:rPr lang="en-US" sz="1200" b="0" i="0" u="none" strike="noStrike" baseline="0" dirty="0">
                          <a:solidFill>
                            <a:srgbClr val="000000"/>
                          </a:solidFill>
                          <a:effectLst/>
                          <a:latin typeface="Arial (body)"/>
                        </a:rPr>
                        <a:t>STI / Isolation scaling</a:t>
                      </a:r>
                    </a:p>
                    <a:p>
                      <a:pPr algn="l" fontAlgn="b"/>
                      <a:r>
                        <a:rPr lang="en-US" sz="1200" b="0" i="0" u="none" strike="noStrike" baseline="0" dirty="0">
                          <a:solidFill>
                            <a:srgbClr val="000000"/>
                          </a:solidFill>
                          <a:effectLst/>
                          <a:latin typeface="Arial (body)"/>
                        </a:rPr>
                        <a:t>Tri-Gate CMOS </a:t>
                      </a:r>
                      <a:r>
                        <a:rPr lang="en-US" sz="800" b="0" i="0" u="none" strike="noStrike" baseline="0" dirty="0">
                          <a:solidFill>
                            <a:srgbClr val="000000"/>
                          </a:solidFill>
                          <a:effectLst/>
                          <a:latin typeface="Arial (body)"/>
                        </a:rPr>
                        <a:t>(12A/90A/110A)   </a:t>
                      </a:r>
                      <a:r>
                        <a:rPr lang="en-US" sz="1200" b="0" i="0" u="none" strike="noStrike" baseline="0" dirty="0">
                          <a:solidFill>
                            <a:srgbClr val="000000"/>
                          </a:solidFill>
                          <a:effectLst/>
                          <a:latin typeface="Arial (body)"/>
                        </a:rPr>
                        <a:t>Poly CD scaling </a:t>
                      </a:r>
                      <a:r>
                        <a:rPr lang="en-US" sz="800" b="0" i="0" u="none" strike="noStrike" baseline="0" dirty="0">
                          <a:solidFill>
                            <a:srgbClr val="000000"/>
                          </a:solidFill>
                          <a:effectLst/>
                          <a:latin typeface="Arial (body)"/>
                        </a:rPr>
                        <a:t>(80</a:t>
                      </a:r>
                      <a:r>
                        <a:rPr lang="en-US" sz="800" b="0" i="0" u="none" strike="noStrike" baseline="0" dirty="0">
                          <a:solidFill>
                            <a:srgbClr val="000000"/>
                          </a:solidFill>
                          <a:effectLst/>
                          <a:latin typeface="Arial (body)"/>
                          <a:sym typeface="Wingdings" panose="05000000000000000000" pitchFamily="2" charset="2"/>
                        </a:rPr>
                        <a:t> 40nm)        </a:t>
                      </a:r>
                      <a:r>
                        <a:rPr lang="en-US" sz="1200" b="0" i="0" u="none" strike="noStrike" baseline="0" dirty="0">
                          <a:solidFill>
                            <a:srgbClr val="000000"/>
                          </a:solidFill>
                          <a:effectLst/>
                          <a:latin typeface="Arial (body)"/>
                        </a:rPr>
                        <a:t>Dual spacer                          Stressor liner / SMT              SiGe Epi/ NiSi                       Borderless Contact</a:t>
                      </a:r>
                      <a:endParaRPr lang="en-US" sz="1200" b="0" i="0" u="none" strike="noStrike" dirty="0">
                        <a:solidFill>
                          <a:srgbClr val="000000"/>
                        </a:solidFill>
                        <a:effectLst/>
                        <a:latin typeface="Arial (body)"/>
                      </a:endParaRPr>
                    </a:p>
                  </a:txBody>
                  <a:tcPr marL="7620" marR="7620" marT="7620" marB="0"/>
                </a:tc>
                <a:extLst>
                  <a:ext uri="{0D108BD9-81ED-4DB2-BD59-A6C34878D82A}">
                    <a16:rowId xmlns:a16="http://schemas.microsoft.com/office/drawing/2014/main" xmlns="" val="10001"/>
                  </a:ext>
                </a:extLst>
              </a:tr>
              <a:tr h="727547">
                <a:tc>
                  <a:txBody>
                    <a:bodyPr/>
                    <a:lstStyle/>
                    <a:p>
                      <a:pPr algn="l" fontAlgn="b"/>
                      <a:r>
                        <a:rPr lang="en-US" sz="1200" b="0" i="0" u="none" strike="noStrike" dirty="0">
                          <a:solidFill>
                            <a:srgbClr val="000000"/>
                          </a:solidFill>
                          <a:effectLst/>
                          <a:latin typeface="Arial (body)"/>
                        </a:rPr>
                        <a:t>M1-M4 (Cu)</a:t>
                      </a:r>
                    </a:p>
                  </a:txBody>
                  <a:tcPr marL="7620" marR="7620" marT="7620" marB="0">
                    <a:solidFill>
                      <a:schemeClr val="accent5">
                        <a:lumMod val="90000"/>
                      </a:schemeClr>
                    </a:solidFill>
                  </a:tcPr>
                </a:tc>
                <a:tc>
                  <a:txBody>
                    <a:bodyPr/>
                    <a:lstStyle/>
                    <a:p>
                      <a:pPr algn="l" fontAlgn="b"/>
                      <a:r>
                        <a:rPr lang="en-US" sz="1200" b="0" i="0" u="none" strike="noStrike" dirty="0">
                          <a:solidFill>
                            <a:srgbClr val="000000"/>
                          </a:solidFill>
                          <a:effectLst/>
                          <a:latin typeface="Arial (body)"/>
                        </a:rPr>
                        <a:t>M1 single-damascene Cu</a:t>
                      </a:r>
                    </a:p>
                    <a:p>
                      <a:pPr algn="l" fontAlgn="b"/>
                      <a:r>
                        <a:rPr lang="en-US" sz="1200" b="0" i="0" u="none" strike="noStrike" dirty="0">
                          <a:solidFill>
                            <a:srgbClr val="000000"/>
                          </a:solidFill>
                          <a:effectLst/>
                          <a:latin typeface="Arial (body)"/>
                        </a:rPr>
                        <a:t>M2-M4 dual-damascene Cu</a:t>
                      </a:r>
                    </a:p>
                    <a:p>
                      <a:pPr algn="l" fontAlgn="b"/>
                      <a:endParaRPr lang="en-US" sz="1200" b="0" i="0" u="none" strike="noStrike" kern="1200" dirty="0">
                        <a:solidFill>
                          <a:srgbClr val="000000"/>
                        </a:solidFill>
                        <a:effectLst/>
                        <a:latin typeface="Arial (body)"/>
                        <a:ea typeface="+mn-ea"/>
                        <a:cs typeface="+mn-cs"/>
                      </a:endParaRPr>
                    </a:p>
                    <a:p>
                      <a:pPr algn="l" fontAlgn="b"/>
                      <a:r>
                        <a:rPr lang="en-US" sz="1200" b="0" i="0" u="none" strike="noStrike" kern="1200" dirty="0">
                          <a:solidFill>
                            <a:srgbClr val="000000"/>
                          </a:solidFill>
                          <a:effectLst/>
                          <a:latin typeface="Arial (body)"/>
                          <a:ea typeface="+mn-ea"/>
                          <a:cs typeface="+mn-cs"/>
                        </a:rPr>
                        <a:t>All 193-dry levels</a:t>
                      </a:r>
                      <a:endParaRPr lang="en-US" sz="1200" b="0" i="0" u="none" strike="noStrike" dirty="0">
                        <a:solidFill>
                          <a:srgbClr val="000000"/>
                        </a:solidFill>
                        <a:effectLst/>
                        <a:latin typeface="Arial (body)"/>
                      </a:endParaRPr>
                    </a:p>
                  </a:txBody>
                  <a:tcPr marL="7620" marR="7620" marT="7620" marB="0">
                    <a:solidFill>
                      <a:schemeClr val="accent5">
                        <a:lumMod val="90000"/>
                      </a:schemeClr>
                    </a:solidFill>
                  </a:tcPr>
                </a:tc>
                <a:tc>
                  <a:txBody>
                    <a:bodyPr/>
                    <a:lstStyle/>
                    <a:p>
                      <a:pPr algn="l" fontAlgn="b"/>
                      <a:r>
                        <a:rPr lang="en-US" sz="1200" b="0" i="0" u="none" strike="noStrike" dirty="0">
                          <a:solidFill>
                            <a:srgbClr val="000000"/>
                          </a:solidFill>
                          <a:effectLst/>
                          <a:latin typeface="Arial (body)"/>
                        </a:rPr>
                        <a:t>M1,</a:t>
                      </a:r>
                      <a:r>
                        <a:rPr lang="en-US" sz="1200" b="0" i="0" u="none" strike="noStrike" baseline="0" dirty="0">
                          <a:solidFill>
                            <a:srgbClr val="000000"/>
                          </a:solidFill>
                          <a:effectLst/>
                          <a:latin typeface="Arial (body)"/>
                        </a:rPr>
                        <a:t> M4 single damascene Cu</a:t>
                      </a:r>
                    </a:p>
                    <a:p>
                      <a:pPr marL="0" marR="0" indent="0" algn="l" defTabSz="914400" rtl="0" eaLnBrk="1" fontAlgn="b"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effectLst/>
                          <a:latin typeface="Arial (body)"/>
                        </a:rPr>
                        <a:t>M2-M3 </a:t>
                      </a:r>
                      <a:r>
                        <a:rPr lang="en-US" sz="1200" b="0" i="0" u="none" strike="noStrike" kern="1200" baseline="0" dirty="0">
                          <a:solidFill>
                            <a:srgbClr val="000000"/>
                          </a:solidFill>
                          <a:effectLst/>
                          <a:latin typeface="Arial (body)"/>
                          <a:ea typeface="+mn-ea"/>
                          <a:cs typeface="+mn-cs"/>
                        </a:rPr>
                        <a:t>dual damascene Cu</a:t>
                      </a:r>
                      <a:endParaRPr lang="en-US" sz="1200" b="0" i="0" u="none" strike="noStrike" baseline="0" dirty="0">
                        <a:solidFill>
                          <a:srgbClr val="000000"/>
                        </a:solidFill>
                        <a:effectLst/>
                        <a:latin typeface="Arial (body)"/>
                      </a:endParaRPr>
                    </a:p>
                    <a:p>
                      <a:pPr algn="l" fontAlgn="b"/>
                      <a:endParaRPr lang="en-US" sz="1200" b="0" i="0" u="none" strike="noStrike" kern="1200" dirty="0">
                        <a:solidFill>
                          <a:srgbClr val="000000"/>
                        </a:solidFill>
                        <a:effectLst/>
                        <a:latin typeface="Arial (body)"/>
                        <a:ea typeface="+mn-ea"/>
                        <a:cs typeface="+mn-cs"/>
                      </a:endParaRPr>
                    </a:p>
                    <a:p>
                      <a:pPr algn="l" fontAlgn="b"/>
                      <a:r>
                        <a:rPr lang="en-US" sz="1200" b="0" i="0" u="none" strike="noStrike" kern="1200" dirty="0">
                          <a:solidFill>
                            <a:srgbClr val="000000"/>
                          </a:solidFill>
                          <a:effectLst/>
                          <a:latin typeface="Arial (body)"/>
                          <a:ea typeface="+mn-ea"/>
                          <a:cs typeface="+mn-cs"/>
                        </a:rPr>
                        <a:t>V3 and M4 goes 193i (+2)</a:t>
                      </a:r>
                    </a:p>
                    <a:p>
                      <a:pPr algn="l" fontAlgn="b"/>
                      <a:endParaRPr lang="en-US" sz="1200" b="0" i="0" u="none" strike="noStrike" dirty="0">
                        <a:solidFill>
                          <a:srgbClr val="000000"/>
                        </a:solidFill>
                        <a:effectLst/>
                        <a:latin typeface="Arial (body)"/>
                      </a:endParaRPr>
                    </a:p>
                  </a:txBody>
                  <a:tcPr marL="7620" marR="7620" marT="7620" marB="0">
                    <a:solidFill>
                      <a:schemeClr val="accent5">
                        <a:lumMod val="9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rial (body)"/>
                        </a:rPr>
                        <a:t>M1 single damascene Cu</a:t>
                      </a:r>
                    </a:p>
                    <a:p>
                      <a:pPr marL="0" marR="0" indent="0" algn="l"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rial (body)"/>
                        </a:rPr>
                        <a:t>M2-M4</a:t>
                      </a:r>
                      <a:r>
                        <a:rPr lang="en-US" sz="1200" b="0" i="0" u="none" strike="noStrike" baseline="0" dirty="0">
                          <a:solidFill>
                            <a:srgbClr val="000000"/>
                          </a:solidFill>
                          <a:effectLst/>
                          <a:latin typeface="Arial (body)"/>
                        </a:rPr>
                        <a:t> </a:t>
                      </a:r>
                      <a:r>
                        <a:rPr lang="en-US" sz="1200" b="0" i="0" u="none" strike="noStrike" kern="1200" baseline="0" dirty="0">
                          <a:solidFill>
                            <a:srgbClr val="000000"/>
                          </a:solidFill>
                          <a:effectLst/>
                          <a:latin typeface="Arial (body)"/>
                          <a:ea typeface="+mn-ea"/>
                          <a:cs typeface="+mn-cs"/>
                        </a:rPr>
                        <a:t>dual damascene Cu, w/ low-k ILD (</a:t>
                      </a:r>
                      <a:r>
                        <a:rPr lang="en-US" sz="1200" b="0" i="0" u="none" strike="noStrike" kern="1200" baseline="0" dirty="0">
                          <a:solidFill>
                            <a:srgbClr val="000000"/>
                          </a:solidFill>
                          <a:effectLst/>
                          <a:latin typeface="Symbol" panose="05050102010706020507" pitchFamily="18" charset="2"/>
                          <a:ea typeface="+mn-ea"/>
                          <a:cs typeface="+mn-cs"/>
                        </a:rPr>
                        <a:t>e</a:t>
                      </a:r>
                      <a:r>
                        <a:rPr lang="en-US" sz="1200" b="0" i="0" u="none" strike="noStrike" kern="1200" baseline="0" dirty="0">
                          <a:solidFill>
                            <a:srgbClr val="000000"/>
                          </a:solidFill>
                          <a:effectLst/>
                          <a:latin typeface="Arial (body)"/>
                          <a:ea typeface="+mn-ea"/>
                          <a:cs typeface="+mn-cs"/>
                        </a:rPr>
                        <a:t>~</a:t>
                      </a:r>
                      <a:r>
                        <a:rPr lang="en-US" sz="900" b="0" i="0" u="none" strike="noStrike" kern="1200" baseline="0" dirty="0">
                          <a:solidFill>
                            <a:srgbClr val="000000"/>
                          </a:solidFill>
                          <a:effectLst/>
                          <a:latin typeface="Arial (body)"/>
                          <a:ea typeface="+mn-ea"/>
                          <a:cs typeface="+mn-cs"/>
                        </a:rPr>
                        <a:t>~3.0</a:t>
                      </a:r>
                      <a:r>
                        <a:rPr lang="en-US" sz="1200" b="0" i="0" u="none" strike="noStrike" kern="1200" baseline="0" dirty="0">
                          <a:solidFill>
                            <a:srgbClr val="000000"/>
                          </a:solidFill>
                          <a:effectLst/>
                          <a:latin typeface="Arial (body)"/>
                          <a:ea typeface="+mn-ea"/>
                          <a:cs typeface="+mn-cs"/>
                        </a:rPr>
                        <a:t>)</a:t>
                      </a:r>
                    </a:p>
                    <a:p>
                      <a:pPr marL="0" marR="0" indent="0" algn="l" defTabSz="914400" rtl="0" eaLnBrk="1" fontAlgn="b" latinLnBrk="0" hangingPunct="1">
                        <a:lnSpc>
                          <a:spcPct val="100000"/>
                        </a:lnSpc>
                        <a:spcBef>
                          <a:spcPts val="0"/>
                        </a:spcBef>
                        <a:spcAft>
                          <a:spcPts val="0"/>
                        </a:spcAft>
                        <a:buClrTx/>
                        <a:buSzTx/>
                        <a:buFontTx/>
                        <a:buNone/>
                        <a:tabLst/>
                        <a:defRPr/>
                      </a:pPr>
                      <a:r>
                        <a:rPr lang="en-US" sz="1200" b="0" i="0" u="none" strike="noStrike" kern="1200" baseline="0" dirty="0">
                          <a:solidFill>
                            <a:srgbClr val="000000"/>
                          </a:solidFill>
                          <a:effectLst/>
                          <a:latin typeface="Arial (body)"/>
                          <a:ea typeface="+mn-ea"/>
                          <a:cs typeface="+mn-cs"/>
                        </a:rPr>
                        <a:t>V3 / M4 goes back to 193-dry</a:t>
                      </a:r>
                    </a:p>
                    <a:p>
                      <a:pPr marL="0" marR="0" indent="0" algn="l" defTabSz="914400" rtl="0" eaLnBrk="1" fontAlgn="b" latinLnBrk="0" hangingPunct="1">
                        <a:lnSpc>
                          <a:spcPct val="100000"/>
                        </a:lnSpc>
                        <a:spcBef>
                          <a:spcPts val="0"/>
                        </a:spcBef>
                        <a:spcAft>
                          <a:spcPts val="0"/>
                        </a:spcAft>
                        <a:buClrTx/>
                        <a:buSzTx/>
                        <a:buFontTx/>
                        <a:buNone/>
                        <a:tabLst/>
                        <a:defRPr/>
                      </a:pPr>
                      <a:endParaRPr lang="en-US" sz="1200" b="0" i="0" u="none" strike="noStrike" baseline="0" dirty="0">
                        <a:solidFill>
                          <a:srgbClr val="000000"/>
                        </a:solidFill>
                        <a:effectLst/>
                        <a:latin typeface="Arial (body)"/>
                      </a:endParaRPr>
                    </a:p>
                    <a:p>
                      <a:pPr marL="0" marR="0" indent="0" algn="l" defTabSz="914400" rtl="0" eaLnBrk="1" fontAlgn="b"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effectLst/>
                          <a:latin typeface="Arial (body)"/>
                        </a:rPr>
                        <a:t>M5 is added: dual-damascene, PD, V4/M5 193i</a:t>
                      </a:r>
                    </a:p>
                  </a:txBody>
                  <a:tcPr marL="7620" marR="7620" marT="7620" marB="0">
                    <a:solidFill>
                      <a:schemeClr val="accent5">
                        <a:lumMod val="90000"/>
                      </a:schemeClr>
                    </a:solidFill>
                  </a:tcPr>
                </a:tc>
                <a:extLst>
                  <a:ext uri="{0D108BD9-81ED-4DB2-BD59-A6C34878D82A}">
                    <a16:rowId xmlns:a16="http://schemas.microsoft.com/office/drawing/2014/main" xmlns="" val="10002"/>
                  </a:ext>
                </a:extLst>
              </a:tr>
              <a:tr h="632777">
                <a:tc>
                  <a:txBody>
                    <a:bodyPr/>
                    <a:lstStyle/>
                    <a:p>
                      <a:pPr algn="l" fontAlgn="b"/>
                      <a:r>
                        <a:rPr lang="en-US" sz="1200" b="0" i="0" u="none" strike="noStrike" dirty="0">
                          <a:solidFill>
                            <a:srgbClr val="000000"/>
                          </a:solidFill>
                          <a:effectLst/>
                          <a:latin typeface="Arial (body)"/>
                        </a:rPr>
                        <a:t>Array levels</a:t>
                      </a:r>
                    </a:p>
                  </a:txBody>
                  <a:tcPr marL="7620" marR="7620" marT="7620" marB="0"/>
                </a:tc>
                <a:tc>
                  <a:txBody>
                    <a:bodyPr/>
                    <a:lstStyle/>
                    <a:p>
                      <a:pPr algn="l" fontAlgn="b"/>
                      <a:r>
                        <a:rPr lang="en-US" sz="1200" b="0" i="0" u="none" strike="noStrike" dirty="0">
                          <a:solidFill>
                            <a:srgbClr val="000000"/>
                          </a:solidFill>
                          <a:effectLst/>
                          <a:latin typeface="Arial (body)"/>
                        </a:rPr>
                        <a:t>2 decks </a:t>
                      </a:r>
                      <a:r>
                        <a:rPr lang="en-US" sz="1200" b="0" i="0" u="none" strike="noStrike" dirty="0">
                          <a:solidFill>
                            <a:srgbClr val="000000"/>
                          </a:solidFill>
                          <a:effectLst/>
                          <a:latin typeface="Arial (body)"/>
                          <a:sym typeface="Wingdings" panose="05000000000000000000" pitchFamily="2" charset="2"/>
                        </a:rPr>
                        <a:t> </a:t>
                      </a:r>
                      <a:r>
                        <a:rPr lang="en-US" sz="1200" b="0" i="0" u="none" strike="noStrike" dirty="0">
                          <a:solidFill>
                            <a:srgbClr val="000000"/>
                          </a:solidFill>
                          <a:effectLst/>
                          <a:latin typeface="Arial (body)"/>
                        </a:rPr>
                        <a:t>4 PD levels</a:t>
                      </a:r>
                      <a:br>
                        <a:rPr lang="en-US" sz="1200" b="0" i="0" u="none" strike="noStrike" dirty="0">
                          <a:solidFill>
                            <a:srgbClr val="000000"/>
                          </a:solidFill>
                          <a:effectLst/>
                          <a:latin typeface="Arial (body)"/>
                        </a:rPr>
                      </a:br>
                      <a:r>
                        <a:rPr lang="en-US" sz="1200" b="0" i="0" u="none" strike="noStrike" dirty="0">
                          <a:solidFill>
                            <a:srgbClr val="000000"/>
                          </a:solidFill>
                          <a:effectLst/>
                          <a:latin typeface="Arial (body)"/>
                        </a:rPr>
                        <a:t>3 OPV levels</a:t>
                      </a:r>
                      <a:br>
                        <a:rPr lang="en-US" sz="1200" b="0" i="0" u="none" strike="noStrike" dirty="0">
                          <a:solidFill>
                            <a:srgbClr val="000000"/>
                          </a:solidFill>
                          <a:effectLst/>
                          <a:latin typeface="Arial (body)"/>
                        </a:rPr>
                      </a:br>
                      <a:r>
                        <a:rPr lang="en-US" sz="1200" b="0" i="0" u="none" strike="noStrike" dirty="0">
                          <a:solidFill>
                            <a:srgbClr val="000000"/>
                          </a:solidFill>
                          <a:effectLst/>
                          <a:latin typeface="Arial (body)"/>
                        </a:rPr>
                        <a:t>7 193i levels for array</a:t>
                      </a:r>
                    </a:p>
                  </a:txBody>
                  <a:tcPr marL="7620" marR="7620" marT="7620" marB="0"/>
                </a:tc>
                <a:tc>
                  <a:txBody>
                    <a:bodyPr/>
                    <a:lstStyle/>
                    <a:p>
                      <a:pPr algn="l" fontAlgn="b"/>
                      <a:r>
                        <a:rPr lang="en-US" sz="1200" b="0" i="0" u="none" strike="noStrike" dirty="0">
                          <a:solidFill>
                            <a:srgbClr val="000000"/>
                          </a:solidFill>
                          <a:effectLst/>
                          <a:latin typeface="Arial (body)"/>
                        </a:rPr>
                        <a:t>4 decks </a:t>
                      </a:r>
                      <a:r>
                        <a:rPr lang="en-US" sz="1200" b="0" i="0" u="none" strike="noStrike" dirty="0">
                          <a:solidFill>
                            <a:srgbClr val="000000"/>
                          </a:solidFill>
                          <a:effectLst/>
                          <a:latin typeface="Arial (body)"/>
                          <a:sym typeface="Wingdings" panose="05000000000000000000" pitchFamily="2" charset="2"/>
                        </a:rPr>
                        <a:t> </a:t>
                      </a:r>
                      <a:r>
                        <a:rPr lang="en-US" sz="1200" b="0" i="0" u="none" strike="noStrike" dirty="0">
                          <a:solidFill>
                            <a:srgbClr val="000000"/>
                          </a:solidFill>
                          <a:effectLst/>
                          <a:latin typeface="Arial (body)"/>
                        </a:rPr>
                        <a:t>8 PD levels</a:t>
                      </a:r>
                      <a:br>
                        <a:rPr lang="en-US" sz="1200" b="0" i="0" u="none" strike="noStrike" dirty="0">
                          <a:solidFill>
                            <a:srgbClr val="000000"/>
                          </a:solidFill>
                          <a:effectLst/>
                          <a:latin typeface="Arial (body)"/>
                        </a:rPr>
                      </a:br>
                      <a:r>
                        <a:rPr lang="en-US" sz="1200" b="0" i="0" u="none" strike="noStrike" dirty="0">
                          <a:solidFill>
                            <a:srgbClr val="000000"/>
                          </a:solidFill>
                          <a:effectLst/>
                          <a:latin typeface="Arial (body)"/>
                        </a:rPr>
                        <a:t>5 OPV levels</a:t>
                      </a:r>
                      <a:br>
                        <a:rPr lang="en-US" sz="1200" b="0" i="0" u="none" strike="noStrike" dirty="0">
                          <a:solidFill>
                            <a:srgbClr val="000000"/>
                          </a:solidFill>
                          <a:effectLst/>
                          <a:latin typeface="Arial (body)"/>
                        </a:rPr>
                      </a:br>
                      <a:r>
                        <a:rPr lang="en-US" sz="1200" b="0" i="0" u="none" strike="noStrike" dirty="0">
                          <a:solidFill>
                            <a:srgbClr val="000000"/>
                          </a:solidFill>
                          <a:effectLst/>
                          <a:latin typeface="Arial (body)"/>
                        </a:rPr>
                        <a:t>13 193i levels for array</a:t>
                      </a:r>
                    </a:p>
                  </a:txBody>
                  <a:tcPr marL="7620" marR="7620" marT="7620" marB="0"/>
                </a:tc>
                <a:tc>
                  <a:txBody>
                    <a:bodyPr/>
                    <a:lstStyle/>
                    <a:p>
                      <a:pPr algn="l" fontAlgn="b"/>
                      <a:r>
                        <a:rPr lang="en-US" sz="1200" b="0" i="0" u="none" strike="noStrike" dirty="0">
                          <a:solidFill>
                            <a:srgbClr val="000000"/>
                          </a:solidFill>
                          <a:effectLst/>
                          <a:latin typeface="Arial (body)"/>
                        </a:rPr>
                        <a:t>4 decks </a:t>
                      </a:r>
                      <a:r>
                        <a:rPr lang="en-US" sz="1200" b="0" i="0" u="none" strike="noStrike" dirty="0">
                          <a:solidFill>
                            <a:srgbClr val="000000"/>
                          </a:solidFill>
                          <a:effectLst/>
                          <a:latin typeface="Arial (body)"/>
                          <a:sym typeface="Wingdings" panose="05000000000000000000" pitchFamily="2" charset="2"/>
                        </a:rPr>
                        <a:t> </a:t>
                      </a:r>
                      <a:r>
                        <a:rPr lang="en-US" sz="1200" b="0" i="0" u="none" strike="noStrike" dirty="0">
                          <a:solidFill>
                            <a:srgbClr val="000000"/>
                          </a:solidFill>
                          <a:effectLst/>
                          <a:latin typeface="Arial (body)"/>
                        </a:rPr>
                        <a:t>8 PQ levels</a:t>
                      </a:r>
                      <a:br>
                        <a:rPr lang="en-US" sz="1200" b="0" i="0" u="none" strike="noStrike" dirty="0">
                          <a:solidFill>
                            <a:srgbClr val="000000"/>
                          </a:solidFill>
                          <a:effectLst/>
                          <a:latin typeface="Arial (body)"/>
                        </a:rPr>
                      </a:br>
                      <a:r>
                        <a:rPr lang="en-US" sz="1200" b="0" i="0" u="none" strike="noStrike" dirty="0">
                          <a:solidFill>
                            <a:srgbClr val="000000"/>
                          </a:solidFill>
                          <a:effectLst/>
                          <a:latin typeface="Arial (body)"/>
                        </a:rPr>
                        <a:t>5 OPV levels</a:t>
                      </a:r>
                      <a:br>
                        <a:rPr lang="en-US" sz="1200" b="0" i="0" u="none" strike="noStrike" dirty="0">
                          <a:solidFill>
                            <a:srgbClr val="000000"/>
                          </a:solidFill>
                          <a:effectLst/>
                          <a:latin typeface="Arial (body)"/>
                        </a:rPr>
                      </a:br>
                      <a:r>
                        <a:rPr lang="en-US" sz="1200" b="0" i="0" u="none" strike="noStrike" dirty="0">
                          <a:solidFill>
                            <a:srgbClr val="000000"/>
                          </a:solidFill>
                          <a:effectLst/>
                          <a:latin typeface="Arial (body)"/>
                        </a:rPr>
                        <a:t>13 193i levels for array</a:t>
                      </a:r>
                    </a:p>
                  </a:txBody>
                  <a:tcPr marL="7620" marR="7620" marT="7620" marB="0"/>
                </a:tc>
                <a:extLst>
                  <a:ext uri="{0D108BD9-81ED-4DB2-BD59-A6C34878D82A}">
                    <a16:rowId xmlns:a16="http://schemas.microsoft.com/office/drawing/2014/main" xmlns="" val="10003"/>
                  </a:ext>
                </a:extLst>
              </a:tr>
              <a:tr h="494843">
                <a:tc>
                  <a:txBody>
                    <a:bodyPr/>
                    <a:lstStyle/>
                    <a:p>
                      <a:r>
                        <a:rPr lang="en-US" sz="1200" dirty="0">
                          <a:latin typeface="Arial (body)"/>
                        </a:rPr>
                        <a:t>Top Metal /</a:t>
                      </a:r>
                      <a:r>
                        <a:rPr lang="en-US" sz="1200" baseline="0" dirty="0">
                          <a:latin typeface="Arial (body)"/>
                        </a:rPr>
                        <a:t> </a:t>
                      </a:r>
                    </a:p>
                    <a:p>
                      <a:r>
                        <a:rPr lang="en-US" sz="1200" baseline="0" dirty="0">
                          <a:latin typeface="Arial (body)"/>
                        </a:rPr>
                        <a:t>Passivation</a:t>
                      </a:r>
                      <a:endParaRPr lang="en-US" sz="1200" dirty="0">
                        <a:latin typeface="Arial (body)"/>
                      </a:endParaRPr>
                    </a:p>
                  </a:txBody>
                  <a:tcPr>
                    <a:solidFill>
                      <a:schemeClr val="accent5">
                        <a:lumMod val="90000"/>
                      </a:schemeClr>
                    </a:solidFill>
                  </a:tcPr>
                </a:tc>
                <a:tc>
                  <a:txBody>
                    <a:bodyPr/>
                    <a:lstStyle/>
                    <a:p>
                      <a:r>
                        <a:rPr lang="en-US" sz="1200" dirty="0">
                          <a:latin typeface="Arial (body)"/>
                        </a:rPr>
                        <a:t>Thick</a:t>
                      </a:r>
                      <a:r>
                        <a:rPr lang="en-US" sz="1200" baseline="0" dirty="0">
                          <a:latin typeface="Arial (body)"/>
                        </a:rPr>
                        <a:t> Al, SiO2+SiON Passivation, Polyimide</a:t>
                      </a:r>
                      <a:endParaRPr lang="en-US" sz="1200" dirty="0">
                        <a:latin typeface="Arial (body)"/>
                      </a:endParaRPr>
                    </a:p>
                  </a:txBody>
                  <a:tcPr>
                    <a:solidFill>
                      <a:schemeClr val="accent5">
                        <a:lumMod val="90000"/>
                      </a:schemeClr>
                    </a:solidFill>
                  </a:tcPr>
                </a:tc>
                <a:tc>
                  <a:txBody>
                    <a:bodyPr/>
                    <a:lstStyle/>
                    <a:p>
                      <a:r>
                        <a:rPr lang="en-US" sz="1200" dirty="0">
                          <a:latin typeface="Arial (body)"/>
                        </a:rPr>
                        <a:t>No Change</a:t>
                      </a:r>
                    </a:p>
                  </a:txBody>
                  <a:tcPr>
                    <a:solidFill>
                      <a:schemeClr val="accent5">
                        <a:lumMod val="90000"/>
                      </a:schemeClr>
                    </a:solidFill>
                  </a:tcPr>
                </a:tc>
                <a:tc>
                  <a:txBody>
                    <a:bodyPr/>
                    <a:lstStyle/>
                    <a:p>
                      <a:r>
                        <a:rPr lang="en-US" sz="1200" dirty="0">
                          <a:latin typeface="Arial (body)"/>
                        </a:rPr>
                        <a:t>No Change</a:t>
                      </a:r>
                    </a:p>
                  </a:txBody>
                  <a:tcPr>
                    <a:solidFill>
                      <a:schemeClr val="accent5">
                        <a:lumMod val="90000"/>
                      </a:schemeClr>
                    </a:solidFill>
                  </a:tcPr>
                </a:tc>
                <a:extLst>
                  <a:ext uri="{0D108BD9-81ED-4DB2-BD59-A6C34878D82A}">
                    <a16:rowId xmlns:a16="http://schemas.microsoft.com/office/drawing/2014/main" xmlns="" val="10004"/>
                  </a:ext>
                </a:extLst>
              </a:tr>
              <a:tr h="1724378">
                <a:tc>
                  <a:txBody>
                    <a:bodyPr/>
                    <a:lstStyle/>
                    <a:p>
                      <a:r>
                        <a:rPr lang="en-US" sz="1200" dirty="0">
                          <a:latin typeface="Arial (body)"/>
                        </a:rPr>
                        <a:t>Summary / </a:t>
                      </a:r>
                    </a:p>
                    <a:p>
                      <a:r>
                        <a:rPr lang="en-US" sz="1200" dirty="0">
                          <a:latin typeface="Arial (body)"/>
                        </a:rPr>
                        <a:t>Comments</a:t>
                      </a:r>
                    </a:p>
                  </a:txBody>
                  <a:tcPr/>
                </a:tc>
                <a:tc>
                  <a:txBody>
                    <a:bodyPr/>
                    <a:lstStyle/>
                    <a:p>
                      <a:pPr>
                        <a:spcBef>
                          <a:spcPts val="0"/>
                        </a:spcBef>
                        <a:spcAft>
                          <a:spcPts val="600"/>
                        </a:spcAft>
                      </a:pPr>
                      <a:r>
                        <a:rPr lang="en-US" sz="1200" dirty="0">
                          <a:latin typeface="Arial (body)"/>
                        </a:rPr>
                        <a:t>Total of 7 193i level</a:t>
                      </a:r>
                      <a:endParaRPr lang="en-US" sz="300" dirty="0">
                        <a:latin typeface="Arial (body)"/>
                      </a:endParaRPr>
                    </a:p>
                    <a:p>
                      <a:pPr>
                        <a:spcBef>
                          <a:spcPts val="0"/>
                        </a:spcBef>
                        <a:spcAft>
                          <a:spcPts val="600"/>
                        </a:spcAft>
                      </a:pPr>
                      <a:r>
                        <a:rPr lang="en-US" sz="1200" dirty="0">
                          <a:latin typeface="Arial (body)"/>
                        </a:rPr>
                        <a:t>OPV</a:t>
                      </a:r>
                      <a:r>
                        <a:rPr lang="en-US" sz="1200" baseline="0" dirty="0">
                          <a:latin typeface="Arial (body)"/>
                        </a:rPr>
                        <a:t> levels require CD shrink</a:t>
                      </a:r>
                      <a:endParaRPr lang="en-US" sz="1200" dirty="0">
                        <a:latin typeface="Arial (body)"/>
                      </a:endParaRPr>
                    </a:p>
                  </a:txBody>
                  <a:tcPr/>
                </a:tc>
                <a:tc>
                  <a:txBody>
                    <a:bodyPr/>
                    <a:lstStyle/>
                    <a:p>
                      <a:pPr>
                        <a:spcAft>
                          <a:spcPts val="600"/>
                        </a:spcAft>
                      </a:pPr>
                      <a:r>
                        <a:rPr lang="en-US" sz="1200" dirty="0">
                          <a:latin typeface="Arial (body)"/>
                        </a:rPr>
                        <a:t>Total</a:t>
                      </a:r>
                      <a:r>
                        <a:rPr lang="en-US" sz="1200" baseline="0" dirty="0">
                          <a:latin typeface="Arial (body)"/>
                        </a:rPr>
                        <a:t> of </a:t>
                      </a:r>
                      <a:r>
                        <a:rPr lang="en-US" sz="1200" dirty="0">
                          <a:latin typeface="Arial (body)"/>
                        </a:rPr>
                        <a:t>15 193i level.  </a:t>
                      </a:r>
                      <a:endParaRPr lang="en-US" sz="400" dirty="0">
                        <a:latin typeface="Arial (body)"/>
                      </a:endParaRPr>
                    </a:p>
                    <a:p>
                      <a:pPr>
                        <a:spcAft>
                          <a:spcPts val="600"/>
                        </a:spcAft>
                      </a:pPr>
                      <a:r>
                        <a:rPr lang="en-US" sz="1200" dirty="0">
                          <a:latin typeface="Arial (body)"/>
                        </a:rPr>
                        <a:t>41nm L/S Cu M4 in X-&amp;Y-dir. requires</a:t>
                      </a:r>
                      <a:r>
                        <a:rPr lang="en-US" sz="1200" baseline="0" dirty="0">
                          <a:latin typeface="Arial (body)"/>
                        </a:rPr>
                        <a:t> process dev (Photo/PVD/Plating)</a:t>
                      </a:r>
                      <a:endParaRPr lang="en-US" sz="300" dirty="0">
                        <a:latin typeface="Arial (body)"/>
                      </a:endParaRPr>
                    </a:p>
                    <a:p>
                      <a:pPr>
                        <a:spcAft>
                          <a:spcPts val="600"/>
                        </a:spcAft>
                      </a:pPr>
                      <a:r>
                        <a:rPr lang="en-US" sz="1200" dirty="0">
                          <a:latin typeface="Arial (body)"/>
                        </a:rPr>
                        <a:t>New</a:t>
                      </a:r>
                      <a:r>
                        <a:rPr lang="en-US" sz="1200" baseline="0" dirty="0">
                          <a:latin typeface="Arial (body)"/>
                        </a:rPr>
                        <a:t> chop schemes and stacked OPV are key process development areas for array.</a:t>
                      </a:r>
                      <a:endParaRPr lang="en-US" sz="1200" dirty="0">
                        <a:latin typeface="Arial (body)"/>
                      </a:endParaRPr>
                    </a:p>
                  </a:txBody>
                  <a:tcPr/>
                </a:tc>
                <a:tc>
                  <a:txBody>
                    <a:bodyPr/>
                    <a:lstStyle/>
                    <a:p>
                      <a:pPr>
                        <a:spcAft>
                          <a:spcPts val="600"/>
                        </a:spcAft>
                      </a:pPr>
                      <a:r>
                        <a:rPr lang="en-US" sz="1200" dirty="0">
                          <a:latin typeface="Arial (body)"/>
                        </a:rPr>
                        <a:t>Total of 15</a:t>
                      </a:r>
                      <a:r>
                        <a:rPr lang="en-US" sz="1200" baseline="0" dirty="0">
                          <a:latin typeface="Arial (body)"/>
                        </a:rPr>
                        <a:t> to 16</a:t>
                      </a:r>
                      <a:r>
                        <a:rPr lang="en-US" sz="1200" dirty="0">
                          <a:latin typeface="Arial (body)"/>
                        </a:rPr>
                        <a:t> 193i level</a:t>
                      </a:r>
                      <a:endParaRPr lang="en-US" sz="500" dirty="0">
                        <a:latin typeface="Arial (body)"/>
                      </a:endParaRPr>
                    </a:p>
                    <a:p>
                      <a:pPr>
                        <a:spcAft>
                          <a:spcPts val="600"/>
                        </a:spcAft>
                      </a:pPr>
                      <a:r>
                        <a:rPr lang="en-US" sz="1200" dirty="0">
                          <a:latin typeface="Arial (body)"/>
                        </a:rPr>
                        <a:t>8 layers</a:t>
                      </a:r>
                      <a:r>
                        <a:rPr lang="en-US" sz="1200" baseline="0" dirty="0">
                          <a:latin typeface="Arial (body)"/>
                        </a:rPr>
                        <a:t> goes from PD to PQ</a:t>
                      </a:r>
                      <a:endParaRPr lang="en-US" sz="500" dirty="0">
                        <a:latin typeface="Arial (body)"/>
                      </a:endParaRPr>
                    </a:p>
                    <a:p>
                      <a:pPr>
                        <a:spcAft>
                          <a:spcPts val="600"/>
                        </a:spcAft>
                      </a:pPr>
                      <a:r>
                        <a:rPr lang="en-US" sz="1200" dirty="0">
                          <a:latin typeface="Arial (body)"/>
                        </a:rPr>
                        <a:t>Added 1 more interconnect (M5)</a:t>
                      </a:r>
                      <a:r>
                        <a:rPr lang="en-US" sz="1200" baseline="0" dirty="0">
                          <a:latin typeface="Arial (body)"/>
                        </a:rPr>
                        <a:t> under array</a:t>
                      </a:r>
                      <a:endParaRPr lang="en-US" sz="500" baseline="0" dirty="0">
                        <a:latin typeface="Arial (body)"/>
                      </a:endParaRPr>
                    </a:p>
                    <a:p>
                      <a:pPr>
                        <a:spcAft>
                          <a:spcPts val="600"/>
                        </a:spcAft>
                      </a:pPr>
                      <a:r>
                        <a:rPr lang="en-US" sz="1200" baseline="0" dirty="0">
                          <a:latin typeface="Arial (body)"/>
                        </a:rPr>
                        <a:t>M2-M4 Cu layers may require low-k ILD</a:t>
                      </a:r>
                      <a:endParaRPr lang="en-US" sz="500" baseline="0" dirty="0">
                        <a:latin typeface="Arial (body)"/>
                      </a:endParaRPr>
                    </a:p>
                    <a:p>
                      <a:pPr>
                        <a:spcAft>
                          <a:spcPts val="600"/>
                        </a:spcAft>
                      </a:pPr>
                      <a:r>
                        <a:rPr lang="en-US" sz="1200" baseline="0" dirty="0">
                          <a:latin typeface="Arial (body)"/>
                        </a:rPr>
                        <a:t>Array development will need to look into new PM/SD composition, seal, liner, etch processes</a:t>
                      </a:r>
                      <a:endParaRPr lang="en-US" sz="500" baseline="0" dirty="0">
                        <a:latin typeface="Arial (body)"/>
                      </a:endParaRPr>
                    </a:p>
                    <a:p>
                      <a:pPr>
                        <a:spcAft>
                          <a:spcPts val="600"/>
                        </a:spcAft>
                      </a:pPr>
                      <a:r>
                        <a:rPr lang="en-US" sz="1200" baseline="0" dirty="0">
                          <a:latin typeface="Arial (body)"/>
                        </a:rPr>
                        <a:t>Increased scope for periphery development for under tile fitting, energy and IO perf</a:t>
                      </a:r>
                      <a:endParaRPr lang="en-US" sz="1200" dirty="0">
                        <a:latin typeface="Arial (body)"/>
                      </a:endParaRPr>
                    </a:p>
                  </a:txBody>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39690962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382000" cy="563563"/>
          </a:xfrm>
        </p:spPr>
        <p:txBody>
          <a:bodyPr/>
          <a:lstStyle/>
          <a:p>
            <a:r>
              <a:rPr lang="en-US" sz="3600" dirty="0"/>
              <a:t>4.4: Development Vehicles </a:t>
            </a:r>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18</a:t>
            </a:fld>
            <a:endParaRPr lang="en-US"/>
          </a:p>
        </p:txBody>
      </p:sp>
      <p:sp>
        <p:nvSpPr>
          <p:cNvPr id="5" name="Footer Placeholder 4"/>
          <p:cNvSpPr>
            <a:spLocks noGrp="1"/>
          </p:cNvSpPr>
          <p:nvPr>
            <p:ph type="ftr" sz="quarter" idx="10"/>
          </p:nvPr>
        </p:nvSpPr>
        <p:spPr/>
        <p:txBody>
          <a:bodyPr/>
          <a:lstStyle/>
          <a:p>
            <a:pPr>
              <a:defRPr/>
            </a:pPr>
            <a:r>
              <a:rPr lang="en-US"/>
              <a:t>Intel-Micron Confidential</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4251407892"/>
              </p:ext>
            </p:extLst>
          </p:nvPr>
        </p:nvGraphicFramePr>
        <p:xfrm>
          <a:off x="114300" y="723900"/>
          <a:ext cx="8899236" cy="3388360"/>
        </p:xfrm>
        <a:graphic>
          <a:graphicData uri="http://schemas.openxmlformats.org/drawingml/2006/table">
            <a:tbl>
              <a:tblPr firstRow="1" bandRow="1">
                <a:tableStyleId>{5C22544A-7EE6-4342-B048-85BDC9FD1C3A}</a:tableStyleId>
              </a:tblPr>
              <a:tblGrid>
                <a:gridCol w="838200">
                  <a:extLst>
                    <a:ext uri="{9D8B030D-6E8A-4147-A177-3AD203B41FA5}">
                      <a16:colId xmlns:a16="http://schemas.microsoft.com/office/drawing/2014/main" xmlns="" val="2059411866"/>
                    </a:ext>
                  </a:extLst>
                </a:gridCol>
                <a:gridCol w="2514600">
                  <a:extLst>
                    <a:ext uri="{9D8B030D-6E8A-4147-A177-3AD203B41FA5}">
                      <a16:colId xmlns:a16="http://schemas.microsoft.com/office/drawing/2014/main" xmlns="" val="8772763"/>
                    </a:ext>
                  </a:extLst>
                </a:gridCol>
                <a:gridCol w="3619500">
                  <a:extLst>
                    <a:ext uri="{9D8B030D-6E8A-4147-A177-3AD203B41FA5}">
                      <a16:colId xmlns:a16="http://schemas.microsoft.com/office/drawing/2014/main" xmlns="" val="1762424553"/>
                    </a:ext>
                  </a:extLst>
                </a:gridCol>
                <a:gridCol w="1926936">
                  <a:extLst>
                    <a:ext uri="{9D8B030D-6E8A-4147-A177-3AD203B41FA5}">
                      <a16:colId xmlns:a16="http://schemas.microsoft.com/office/drawing/2014/main" xmlns="" val="2720859802"/>
                    </a:ext>
                  </a:extLst>
                </a:gridCol>
              </a:tblGrid>
              <a:tr h="370840">
                <a:tc>
                  <a:txBody>
                    <a:bodyPr/>
                    <a:lstStyle/>
                    <a:p>
                      <a:r>
                        <a:rPr lang="en-US" dirty="0"/>
                        <a:t>Name</a:t>
                      </a:r>
                    </a:p>
                  </a:txBody>
                  <a:tcPr/>
                </a:tc>
                <a:tc>
                  <a:txBody>
                    <a:bodyPr/>
                    <a:lstStyle/>
                    <a:p>
                      <a:r>
                        <a:rPr lang="en-US" dirty="0"/>
                        <a:t>Why</a:t>
                      </a:r>
                    </a:p>
                  </a:txBody>
                  <a:tcPr/>
                </a:tc>
                <a:tc>
                  <a:txBody>
                    <a:bodyPr/>
                    <a:lstStyle/>
                    <a:p>
                      <a:r>
                        <a:rPr lang="en-US" dirty="0"/>
                        <a:t>Description</a:t>
                      </a:r>
                    </a:p>
                  </a:txBody>
                  <a:tcPr/>
                </a:tc>
                <a:tc>
                  <a:txBody>
                    <a:bodyPr/>
                    <a:lstStyle/>
                    <a:p>
                      <a:r>
                        <a:rPr lang="en-US" dirty="0"/>
                        <a:t>Projected DBR Date</a:t>
                      </a:r>
                    </a:p>
                  </a:txBody>
                  <a:tcPr/>
                </a:tc>
                <a:extLst>
                  <a:ext uri="{0D108BD9-81ED-4DB2-BD59-A6C34878D82A}">
                    <a16:rowId xmlns:a16="http://schemas.microsoft.com/office/drawing/2014/main" xmlns="" val="2915868694"/>
                  </a:ext>
                </a:extLst>
              </a:tr>
              <a:tr h="370840">
                <a:tc>
                  <a:txBody>
                    <a:bodyPr/>
                    <a:lstStyle/>
                    <a:p>
                      <a:r>
                        <a:rPr lang="en-US" dirty="0"/>
                        <a:t>S36X</a:t>
                      </a:r>
                    </a:p>
                  </a:txBody>
                  <a:tcPr/>
                </a:tc>
                <a:tc>
                  <a:txBody>
                    <a:bodyPr/>
                    <a:lstStyle/>
                    <a:p>
                      <a:pPr marL="285750" indent="-285750">
                        <a:buFontTx/>
                        <a:buChar char="-"/>
                      </a:pPr>
                      <a:r>
                        <a:rPr lang="en-US" dirty="0"/>
                        <a:t>Array process and 14nm cell learning</a:t>
                      </a:r>
                    </a:p>
                    <a:p>
                      <a:pPr marL="285750" indent="-285750">
                        <a:buFontTx/>
                        <a:buChar char="-"/>
                      </a:pPr>
                      <a:r>
                        <a:rPr lang="en-US" dirty="0"/>
                        <a:t>14nm WL/BL R</a:t>
                      </a:r>
                    </a:p>
                  </a:txBody>
                  <a:tcPr/>
                </a:tc>
                <a:tc>
                  <a:txBody>
                    <a:bodyPr/>
                    <a:lstStyle/>
                    <a:p>
                      <a:pPr marL="285750" indent="-285750">
                        <a:buFontTx/>
                        <a:buChar char="-"/>
                      </a:pPr>
                      <a:r>
                        <a:rPr lang="en-US" dirty="0"/>
                        <a:t>Based on S26A FEOL design up to M4</a:t>
                      </a:r>
                    </a:p>
                    <a:p>
                      <a:pPr marL="285750" indent="-285750">
                        <a:buFontTx/>
                        <a:buChar char="-"/>
                      </a:pPr>
                      <a:r>
                        <a:rPr lang="en-US" dirty="0"/>
                        <a:t>Additional V4/M5 “glue layers”</a:t>
                      </a:r>
                    </a:p>
                    <a:p>
                      <a:pPr marL="285750" indent="-285750">
                        <a:buFontTx/>
                        <a:buChar char="-"/>
                      </a:pPr>
                      <a:r>
                        <a:rPr lang="en-US" dirty="0"/>
                        <a:t>2 decks of 14nm array over S26A WL/BL drivers</a:t>
                      </a:r>
                    </a:p>
                  </a:txBody>
                  <a:tcPr/>
                </a:tc>
                <a:tc>
                  <a:txBody>
                    <a:bodyPr/>
                    <a:lstStyle/>
                    <a:p>
                      <a:pPr marL="0" indent="0">
                        <a:buFontTx/>
                        <a:buNone/>
                      </a:pPr>
                      <a:r>
                        <a:rPr lang="en-US" dirty="0"/>
                        <a:t>Aug, ’17</a:t>
                      </a:r>
                    </a:p>
                    <a:p>
                      <a:pPr marL="0" indent="0">
                        <a:buFontTx/>
                        <a:buNone/>
                      </a:pPr>
                      <a:r>
                        <a:rPr lang="en-US" dirty="0"/>
                        <a:t>(done)</a:t>
                      </a:r>
                    </a:p>
                  </a:txBody>
                  <a:tcPr/>
                </a:tc>
                <a:extLst>
                  <a:ext uri="{0D108BD9-81ED-4DB2-BD59-A6C34878D82A}">
                    <a16:rowId xmlns:a16="http://schemas.microsoft.com/office/drawing/2014/main" xmlns="" val="2569335812"/>
                  </a:ext>
                </a:extLst>
              </a:tr>
              <a:tr h="370840">
                <a:tc>
                  <a:txBody>
                    <a:bodyPr/>
                    <a:lstStyle/>
                    <a:p>
                      <a:r>
                        <a:rPr lang="en-US" dirty="0"/>
                        <a:t>XP03-Rev2</a:t>
                      </a:r>
                    </a:p>
                  </a:txBody>
                  <a:tcPr/>
                </a:tc>
                <a:tc>
                  <a:txBody>
                    <a:bodyPr/>
                    <a:lstStyle/>
                    <a:p>
                      <a:r>
                        <a:rPr lang="en-US" dirty="0"/>
                        <a:t>CMOS scaling and Low-K BEOL</a:t>
                      </a:r>
                      <a:r>
                        <a:rPr lang="en-US" baseline="0" dirty="0"/>
                        <a:t> development</a:t>
                      </a:r>
                      <a:endParaRPr lang="en-US" dirty="0"/>
                    </a:p>
                  </a:txBody>
                  <a:tcPr/>
                </a:tc>
                <a:tc>
                  <a:txBody>
                    <a:bodyPr/>
                    <a:lstStyle/>
                    <a:p>
                      <a:r>
                        <a:rPr lang="en-US" dirty="0"/>
                        <a:t>Full suite of CMOS and BEOL test structures</a:t>
                      </a:r>
                    </a:p>
                  </a:txBody>
                  <a:tcPr/>
                </a:tc>
                <a:tc>
                  <a:txBody>
                    <a:bodyPr/>
                    <a:lstStyle/>
                    <a:p>
                      <a:r>
                        <a:rPr lang="en-US" dirty="0"/>
                        <a:t>July,’18</a:t>
                      </a:r>
                    </a:p>
                    <a:p>
                      <a:endParaRPr lang="en-US" sz="1200" dirty="0"/>
                    </a:p>
                    <a:p>
                      <a:r>
                        <a:rPr lang="en-US" sz="1200" dirty="0"/>
                        <a:t>(F11X/F2 compatible)</a:t>
                      </a:r>
                    </a:p>
                  </a:txBody>
                  <a:tcPr/>
                </a:tc>
                <a:extLst>
                  <a:ext uri="{0D108BD9-81ED-4DB2-BD59-A6C34878D82A}">
                    <a16:rowId xmlns:a16="http://schemas.microsoft.com/office/drawing/2014/main" xmlns="" val="10002"/>
                  </a:ext>
                </a:extLst>
              </a:tr>
              <a:tr h="370840">
                <a:tc>
                  <a:txBody>
                    <a:bodyPr/>
                    <a:lstStyle/>
                    <a:p>
                      <a:r>
                        <a:rPr lang="en-US" dirty="0"/>
                        <a:t>S37A</a:t>
                      </a:r>
                    </a:p>
                  </a:txBody>
                  <a:tcPr/>
                </a:tc>
                <a:tc>
                  <a:txBody>
                    <a:bodyPr/>
                    <a:lstStyle/>
                    <a:p>
                      <a:r>
                        <a:rPr lang="en-US" dirty="0"/>
                        <a:t>Alpha product</a:t>
                      </a:r>
                    </a:p>
                  </a:txBody>
                  <a:tcPr/>
                </a:tc>
                <a:tc>
                  <a:txBody>
                    <a:bodyPr/>
                    <a:lstStyle/>
                    <a:p>
                      <a:r>
                        <a:rPr lang="en-US" dirty="0"/>
                        <a:t>4k</a:t>
                      </a:r>
                      <a:r>
                        <a:rPr lang="en-US" baseline="0" dirty="0"/>
                        <a:t> x 4k Tile, Quilt architecture</a:t>
                      </a:r>
                      <a:endParaRPr lang="en-US" dirty="0"/>
                    </a:p>
                  </a:txBody>
                  <a:tcPr/>
                </a:tc>
                <a:tc>
                  <a:txBody>
                    <a:bodyPr/>
                    <a:lstStyle/>
                    <a:p>
                      <a:r>
                        <a:rPr lang="en-US" dirty="0"/>
                        <a:t>March, ‘19</a:t>
                      </a:r>
                    </a:p>
                  </a:txBody>
                  <a:tcPr/>
                </a:tc>
                <a:extLst>
                  <a:ext uri="{0D108BD9-81ED-4DB2-BD59-A6C34878D82A}">
                    <a16:rowId xmlns:a16="http://schemas.microsoft.com/office/drawing/2014/main" xmlns="" val="416119442"/>
                  </a:ext>
                </a:extLst>
              </a:tr>
            </a:tbl>
          </a:graphicData>
        </a:graphic>
      </p:graphicFrame>
    </p:spTree>
    <p:extLst>
      <p:ext uri="{BB962C8B-B14F-4D97-AF65-F5344CB8AC3E}">
        <p14:creationId xmlns:p14="http://schemas.microsoft.com/office/powerpoint/2010/main" val="37569872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0500"/>
            <a:ext cx="8915400" cy="563563"/>
          </a:xfrm>
        </p:spPr>
        <p:txBody>
          <a:bodyPr/>
          <a:lstStyle/>
          <a:p>
            <a:r>
              <a:rPr lang="en-US" sz="3200" dirty="0"/>
              <a:t>4.5: Identified Risk Areas &amp; </a:t>
            </a:r>
            <a:br>
              <a:rPr lang="en-US" sz="3200" dirty="0"/>
            </a:br>
            <a:r>
              <a:rPr lang="en-US" sz="3200" dirty="0"/>
              <a:t>mitigation paths from Pathfinding</a:t>
            </a:r>
          </a:p>
        </p:txBody>
      </p:sp>
      <p:sp>
        <p:nvSpPr>
          <p:cNvPr id="3" name="Footer Placeholder 2"/>
          <p:cNvSpPr>
            <a:spLocks noGrp="1"/>
          </p:cNvSpPr>
          <p:nvPr>
            <p:ph type="ftr" sz="quarter" idx="10"/>
          </p:nvPr>
        </p:nvSpPr>
        <p:spPr/>
        <p:txBody>
          <a:bodyPr/>
          <a:lstStyle/>
          <a:p>
            <a:pPr>
              <a:defRPr/>
            </a:pPr>
            <a:r>
              <a:rPr lang="en-US"/>
              <a:t>Intel-Micron Confidential</a:t>
            </a:r>
            <a:endParaRPr lang="en-US" dirty="0"/>
          </a:p>
        </p:txBody>
      </p:sp>
      <p:sp>
        <p:nvSpPr>
          <p:cNvPr id="4" name="Slide Number Placeholder 3"/>
          <p:cNvSpPr>
            <a:spLocks noGrp="1"/>
          </p:cNvSpPr>
          <p:nvPr>
            <p:ph type="sldNum" sz="quarter" idx="11"/>
          </p:nvPr>
        </p:nvSpPr>
        <p:spPr/>
        <p:txBody>
          <a:bodyPr/>
          <a:lstStyle/>
          <a:p>
            <a:pPr>
              <a:defRPr/>
            </a:pPr>
            <a:fld id="{F398AC91-D890-4E4D-B07E-AB9C981B3925}" type="slidenum">
              <a:rPr lang="en-US" smtClean="0"/>
              <a:pPr>
                <a:defRPr/>
              </a:pPr>
              <a:t>19</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828852527"/>
              </p:ext>
            </p:extLst>
          </p:nvPr>
        </p:nvGraphicFramePr>
        <p:xfrm>
          <a:off x="171450" y="1181100"/>
          <a:ext cx="8820151" cy="3718560"/>
        </p:xfrm>
        <a:graphic>
          <a:graphicData uri="http://schemas.openxmlformats.org/drawingml/2006/table">
            <a:tbl>
              <a:tblPr firstRow="1" bandRow="1">
                <a:tableStyleId>{5C22544A-7EE6-4342-B048-85BDC9FD1C3A}</a:tableStyleId>
              </a:tblPr>
              <a:tblGrid>
                <a:gridCol w="1391624">
                  <a:extLst>
                    <a:ext uri="{9D8B030D-6E8A-4147-A177-3AD203B41FA5}">
                      <a16:colId xmlns:a16="http://schemas.microsoft.com/office/drawing/2014/main" xmlns="" val="20000"/>
                    </a:ext>
                  </a:extLst>
                </a:gridCol>
                <a:gridCol w="4037669">
                  <a:extLst>
                    <a:ext uri="{9D8B030D-6E8A-4147-A177-3AD203B41FA5}">
                      <a16:colId xmlns:a16="http://schemas.microsoft.com/office/drawing/2014/main" xmlns="" val="20001"/>
                    </a:ext>
                  </a:extLst>
                </a:gridCol>
                <a:gridCol w="3390858">
                  <a:extLst>
                    <a:ext uri="{9D8B030D-6E8A-4147-A177-3AD203B41FA5}">
                      <a16:colId xmlns:a16="http://schemas.microsoft.com/office/drawing/2014/main" xmlns="" val="20002"/>
                    </a:ext>
                  </a:extLst>
                </a:gridCol>
              </a:tblGrid>
              <a:tr h="609600">
                <a:tc>
                  <a:txBody>
                    <a:bodyPr/>
                    <a:lstStyle/>
                    <a:p>
                      <a:r>
                        <a:rPr lang="en-US" dirty="0"/>
                        <a:t>Area</a:t>
                      </a:r>
                    </a:p>
                  </a:txBody>
                  <a:tcPr>
                    <a:solidFill>
                      <a:schemeClr val="accent1">
                        <a:lumMod val="75000"/>
                      </a:schemeClr>
                    </a:solidFill>
                  </a:tcPr>
                </a:tc>
                <a:tc>
                  <a:txBody>
                    <a:bodyPr/>
                    <a:lstStyle/>
                    <a:p>
                      <a:r>
                        <a:rPr lang="en-US" dirty="0"/>
                        <a:t>Issue</a:t>
                      </a:r>
                    </a:p>
                  </a:txBody>
                  <a:tcPr>
                    <a:solidFill>
                      <a:schemeClr val="accent1">
                        <a:lumMod val="75000"/>
                      </a:schemeClr>
                    </a:solidFill>
                  </a:tcPr>
                </a:tc>
                <a:tc>
                  <a:txBody>
                    <a:bodyPr/>
                    <a:lstStyle/>
                    <a:p>
                      <a:r>
                        <a:rPr lang="en-US" dirty="0"/>
                        <a:t>Current Focus</a:t>
                      </a:r>
                    </a:p>
                  </a:txBody>
                  <a:tcPr>
                    <a:solidFill>
                      <a:schemeClr val="accent1">
                        <a:lumMod val="75000"/>
                      </a:schemeClr>
                    </a:solidFill>
                  </a:tcPr>
                </a:tc>
                <a:extLst>
                  <a:ext uri="{0D108BD9-81ED-4DB2-BD59-A6C34878D82A}">
                    <a16:rowId xmlns:a16="http://schemas.microsoft.com/office/drawing/2014/main" xmlns="" val="10000"/>
                  </a:ext>
                </a:extLst>
              </a:tr>
              <a:tr h="370840">
                <a:tc>
                  <a:txBody>
                    <a:bodyPr/>
                    <a:lstStyle/>
                    <a:p>
                      <a:r>
                        <a:rPr lang="en-US" sz="1200" dirty="0"/>
                        <a:t>Current Delivery</a:t>
                      </a:r>
                    </a:p>
                  </a:txBody>
                  <a:tcPr/>
                </a:tc>
                <a:tc>
                  <a:txBody>
                    <a:bodyPr/>
                    <a:lstStyle/>
                    <a:p>
                      <a:r>
                        <a:rPr lang="en-US" sz="1200" dirty="0"/>
                        <a:t>Ireset</a:t>
                      </a:r>
                      <a:r>
                        <a:rPr lang="en-US" sz="1200" baseline="0" dirty="0"/>
                        <a:t> delivery to far cells a concern based on voltage and CuA assumptions</a:t>
                      </a:r>
                      <a:endParaRPr lang="en-US" sz="1200" dirty="0"/>
                    </a:p>
                  </a:txBody>
                  <a:tcPr/>
                </a:tc>
                <a:tc>
                  <a:txBody>
                    <a:bodyPr/>
                    <a:lstStyle/>
                    <a:p>
                      <a:r>
                        <a:rPr lang="en-US" sz="1200" dirty="0"/>
                        <a:t>Reduce path</a:t>
                      </a:r>
                      <a:r>
                        <a:rPr lang="en-US" sz="1200" baseline="0" dirty="0"/>
                        <a:t> resistance – focus array via R reduction, chzn of WL/BL resistance (1</a:t>
                      </a:r>
                      <a:r>
                        <a:rPr lang="en-US" sz="1200" baseline="30000" dirty="0"/>
                        <a:t>st</a:t>
                      </a:r>
                      <a:r>
                        <a:rPr lang="en-US" sz="1200" baseline="0" dirty="0"/>
                        <a:t>/cut, 2</a:t>
                      </a:r>
                      <a:r>
                        <a:rPr lang="en-US" sz="1200" baseline="30000" dirty="0"/>
                        <a:t>nd</a:t>
                      </a:r>
                      <a:r>
                        <a:rPr lang="en-US" sz="1200" baseline="0" dirty="0"/>
                        <a:t> cut)., HV improvement opportunities, viability of lower current req. for cell</a:t>
                      </a:r>
                    </a:p>
                  </a:txBody>
                  <a:tcPr/>
                </a:tc>
                <a:extLst>
                  <a:ext uri="{0D108BD9-81ED-4DB2-BD59-A6C34878D82A}">
                    <a16:rowId xmlns:a16="http://schemas.microsoft.com/office/drawing/2014/main" xmlns="" val="10001"/>
                  </a:ext>
                </a:extLst>
              </a:tr>
              <a:tr h="370840">
                <a:tc>
                  <a:txBody>
                    <a:bodyPr/>
                    <a:lstStyle/>
                    <a:p>
                      <a:r>
                        <a:rPr lang="en-US" sz="1200" dirty="0"/>
                        <a:t>CuA Fit for 1x128 partition (S36A)</a:t>
                      </a:r>
                    </a:p>
                  </a:txBody>
                  <a:tcPr/>
                </a:tc>
                <a:tc>
                  <a:txBody>
                    <a:bodyPr/>
                    <a:lstStyle/>
                    <a:p>
                      <a:r>
                        <a:rPr lang="en-US" sz="1200" dirty="0"/>
                        <a:t>4% gap to fitting all CMOS under tile.  </a:t>
                      </a:r>
                    </a:p>
                  </a:txBody>
                  <a:tcPr/>
                </a:tc>
                <a:tc>
                  <a:txBody>
                    <a:bodyPr/>
                    <a:lstStyle/>
                    <a:p>
                      <a:r>
                        <a:rPr lang="en-US" sz="1200" dirty="0"/>
                        <a:t>Design rule / scaling opportunities for isolation</a:t>
                      </a:r>
                      <a:r>
                        <a:rPr lang="en-US" sz="1200" baseline="0" dirty="0"/>
                        <a:t> / contact placement, etc. </a:t>
                      </a:r>
                      <a:endParaRPr lang="en-US" sz="1200" dirty="0"/>
                    </a:p>
                  </a:txBody>
                  <a:tcPr/>
                </a:tc>
                <a:extLst>
                  <a:ext uri="{0D108BD9-81ED-4DB2-BD59-A6C34878D82A}">
                    <a16:rowId xmlns:a16="http://schemas.microsoft.com/office/drawing/2014/main" xmlns="" val="10002"/>
                  </a:ext>
                </a:extLst>
              </a:tr>
              <a:tr h="370840">
                <a:tc>
                  <a:txBody>
                    <a:bodyPr/>
                    <a:lstStyle/>
                    <a:p>
                      <a:r>
                        <a:rPr lang="en-US" sz="1200" dirty="0"/>
                        <a:t>LV improvement</a:t>
                      </a:r>
                      <a:r>
                        <a:rPr lang="en-US" sz="1200" baseline="0" dirty="0"/>
                        <a:t> Path</a:t>
                      </a:r>
                      <a:endParaRPr lang="en-US" sz="1200" dirty="0"/>
                    </a:p>
                  </a:txBody>
                  <a:tcPr/>
                </a:tc>
                <a:tc>
                  <a:txBody>
                    <a:bodyPr/>
                    <a:lstStyle/>
                    <a:p>
                      <a:r>
                        <a:rPr lang="en-US" sz="1200" dirty="0"/>
                        <a:t>Gap</a:t>
                      </a:r>
                      <a:r>
                        <a:rPr lang="en-US" sz="1200" baseline="0" dirty="0"/>
                        <a:t> in leakage and/or perf</a:t>
                      </a:r>
                      <a:endParaRPr lang="en-US" sz="1200" dirty="0"/>
                    </a:p>
                  </a:txBody>
                  <a:tcPr/>
                </a:tc>
                <a:tc>
                  <a:txBody>
                    <a:bodyPr/>
                    <a:lstStyle/>
                    <a:p>
                      <a:r>
                        <a:rPr lang="en-US" sz="1200" baseline="0" dirty="0"/>
                        <a:t>Adapt LV logic transistors </a:t>
                      </a:r>
                      <a:r>
                        <a:rPr lang="en-US" sz="1200" u="none" baseline="0" dirty="0">
                          <a:solidFill>
                            <a:schemeClr val="tx1"/>
                          </a:solidFill>
                        </a:rPr>
                        <a:t>from Intel 65nm logic process</a:t>
                      </a:r>
                      <a:endParaRPr lang="en-US" sz="1200" u="none" dirty="0">
                        <a:solidFill>
                          <a:schemeClr val="tx1"/>
                        </a:solidFill>
                      </a:endParaRPr>
                    </a:p>
                  </a:txBody>
                  <a:tcPr/>
                </a:tc>
                <a:extLst>
                  <a:ext uri="{0D108BD9-81ED-4DB2-BD59-A6C34878D82A}">
                    <a16:rowId xmlns:a16="http://schemas.microsoft.com/office/drawing/2014/main" xmlns="" val="10003"/>
                  </a:ext>
                </a:extLst>
              </a:tr>
              <a:tr h="370840">
                <a:tc>
                  <a:txBody>
                    <a:bodyPr/>
                    <a:lstStyle/>
                    <a:p>
                      <a:r>
                        <a:rPr lang="en-US" sz="1200" dirty="0"/>
                        <a:t>Array scaling</a:t>
                      </a:r>
                      <a:r>
                        <a:rPr lang="en-US" sz="1200" baseline="0" dirty="0"/>
                        <a:t> enablers</a:t>
                      </a:r>
                      <a:endParaRPr lang="en-US" sz="1200" dirty="0"/>
                    </a:p>
                  </a:txBody>
                  <a:tcPr/>
                </a:tc>
                <a:tc>
                  <a:txBody>
                    <a:bodyPr/>
                    <a:lstStyle/>
                    <a:p>
                      <a:r>
                        <a:rPr lang="en-US" sz="1200" baseline="0" dirty="0"/>
                        <a:t>Mitigation path for thermal / read disturb.</a:t>
                      </a:r>
                    </a:p>
                    <a:p>
                      <a:r>
                        <a:rPr lang="en-US" sz="1200" baseline="0" dirty="0"/>
                        <a:t>How to achieve reduction in cell current </a:t>
                      </a:r>
                      <a:r>
                        <a:rPr lang="en-US" sz="1200" baseline="0" dirty="0" err="1"/>
                        <a:t>reqs</a:t>
                      </a:r>
                      <a:endParaRPr lang="en-US" sz="1200" baseline="0" dirty="0"/>
                    </a:p>
                    <a:p>
                      <a:r>
                        <a:rPr lang="en-US" sz="1200" baseline="0" dirty="0"/>
                        <a:t>Read voltage reduction with E2 drift/shift/</a:t>
                      </a:r>
                      <a:r>
                        <a:rPr lang="en-US" sz="1200" baseline="0" dirty="0" err="1"/>
                        <a:t>evo</a:t>
                      </a:r>
                      <a:r>
                        <a:rPr lang="en-US" sz="1200" baseline="0" dirty="0"/>
                        <a:t> reduction</a:t>
                      </a:r>
                    </a:p>
                    <a:p>
                      <a:r>
                        <a:rPr lang="en-US" sz="1200" baseline="0" dirty="0"/>
                        <a:t>Capability for full-stack PQ capability at 14nm</a:t>
                      </a:r>
                    </a:p>
                  </a:txBody>
                  <a:tcPr/>
                </a:tc>
                <a:tc>
                  <a:txBody>
                    <a:bodyPr/>
                    <a:lstStyle/>
                    <a:p>
                      <a:r>
                        <a:rPr lang="en-US" sz="1200" dirty="0"/>
                        <a:t>Several</a:t>
                      </a:r>
                      <a:r>
                        <a:rPr lang="en-US" sz="1200" baseline="0" dirty="0"/>
                        <a:t> pathfinding/x-functional teams (process/ design) working to resolve key issues - including – (1) material/doping changes for Electrode/PM/SD (2) </a:t>
                      </a:r>
                      <a:r>
                        <a:rPr lang="en-US" sz="1200" baseline="0" dirty="0" err="1"/>
                        <a:t>WSiN</a:t>
                      </a:r>
                      <a:r>
                        <a:rPr lang="en-US" sz="1200" baseline="0" dirty="0"/>
                        <a:t> removal from array via (3) CMOS enhancements (4) Improvements in seal/fill, etc.</a:t>
                      </a:r>
                    </a:p>
                    <a:p>
                      <a:endParaRPr lang="en-US" sz="1200" dirty="0"/>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40587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2"/>
          <p:cNvSpPr>
            <a:spLocks noGrp="1" noChangeArrowheads="1"/>
          </p:cNvSpPr>
          <p:nvPr>
            <p:ph type="title"/>
          </p:nvPr>
        </p:nvSpPr>
        <p:spPr>
          <a:xfrm>
            <a:off x="457200" y="0"/>
            <a:ext cx="8229600" cy="1143000"/>
          </a:xfrm>
        </p:spPr>
        <p:txBody>
          <a:bodyPr/>
          <a:lstStyle/>
          <a:p>
            <a:pPr eaLnBrk="1" hangingPunct="1"/>
            <a:r>
              <a:rPr lang="en-US" dirty="0"/>
              <a:t>Signature Page</a:t>
            </a:r>
            <a:endParaRPr lang="en-US" dirty="0">
              <a:solidFill>
                <a:srgbClr val="FF0000"/>
              </a:solidFill>
            </a:endParaRPr>
          </a:p>
        </p:txBody>
      </p:sp>
      <p:sp>
        <p:nvSpPr>
          <p:cNvPr id="67589" name="Rectangle 3"/>
          <p:cNvSpPr>
            <a:spLocks noChangeArrowheads="1"/>
          </p:cNvSpPr>
          <p:nvPr/>
        </p:nvSpPr>
        <p:spPr bwMode="auto">
          <a:xfrm>
            <a:off x="259556" y="1066800"/>
            <a:ext cx="8624888" cy="5262979"/>
          </a:xfrm>
          <a:prstGeom prst="rect">
            <a:avLst/>
          </a:prstGeom>
          <a:noFill/>
          <a:ln w="9525" algn="ctr">
            <a:noFill/>
            <a:miter lim="800000"/>
            <a:headEnd/>
            <a:tailEnd/>
          </a:ln>
        </p:spPr>
        <p:txBody>
          <a:bodyPr>
            <a:spAutoFit/>
          </a:bodyPr>
          <a:lstStyle/>
          <a:p>
            <a:r>
              <a:rPr lang="en-US" sz="1600" dirty="0"/>
              <a:t>This </a:t>
            </a:r>
            <a:r>
              <a:rPr lang="en-US" sz="1600" dirty="0" err="1"/>
              <a:t>SxP</a:t>
            </a:r>
            <a:r>
              <a:rPr lang="en-US" sz="1600" dirty="0"/>
              <a:t> Joint Development Program Statement of  Work Rev </a:t>
            </a:r>
            <a:r>
              <a:rPr lang="en-US" sz="1600" dirty="0" smtClean="0"/>
              <a:t>1.9 </a:t>
            </a:r>
            <a:r>
              <a:rPr lang="en-US" sz="1600" dirty="0"/>
              <a:t>(“30s 3DXP Memory SOW”), having been approved by the JDP Committee is hereby approved by Intel and Micron </a:t>
            </a:r>
            <a:r>
              <a:rPr lang="en-US" sz="1600" dirty="0" smtClean="0"/>
              <a:t>respectively, </a:t>
            </a:r>
            <a:r>
              <a:rPr lang="en-US" sz="1600" dirty="0"/>
              <a:t>as signified by the signature of each company’s authorized representative </a:t>
            </a:r>
            <a:r>
              <a:rPr lang="en-US" sz="1600" dirty="0" smtClean="0"/>
              <a:t>below.  </a:t>
            </a:r>
            <a:r>
              <a:rPr lang="en-US" sz="1600" dirty="0"/>
              <a:t>This </a:t>
            </a:r>
            <a:r>
              <a:rPr lang="en-US" sz="1600" dirty="0" smtClean="0"/>
              <a:t>30s </a:t>
            </a:r>
            <a:r>
              <a:rPr lang="en-US" sz="1600" dirty="0"/>
              <a:t>3DXP Memory </a:t>
            </a:r>
            <a:r>
              <a:rPr lang="en-US" sz="1600" dirty="0" smtClean="0"/>
              <a:t>SOW</a:t>
            </a:r>
            <a:r>
              <a:rPr lang="en-US" sz="1600" dirty="0"/>
              <a:t>, automatically and without further action by either party, </a:t>
            </a:r>
            <a:r>
              <a:rPr lang="en-US" sz="1600" dirty="0" smtClean="0"/>
              <a:t>will be </a:t>
            </a:r>
            <a:r>
              <a:rPr lang="en-US" sz="1600" dirty="0"/>
              <a:t>effective </a:t>
            </a:r>
            <a:r>
              <a:rPr lang="en-US" sz="1600" dirty="0" smtClean="0"/>
              <a:t>on May </a:t>
            </a:r>
            <a:r>
              <a:rPr lang="en-US" sz="1600" dirty="0"/>
              <a:t>8, </a:t>
            </a:r>
            <a:r>
              <a:rPr lang="en-US" sz="1600" dirty="0" smtClean="0"/>
              <a:t>2018, </a:t>
            </a:r>
            <a:r>
              <a:rPr lang="en-US" sz="1600" dirty="0"/>
              <a:t>if by May 7, 2018 Intel is ready to engage with Micron in development work hereunder at Intel’s Fab 11X to modify its 65nm logic process and low-K/Cu process for use in the periphery process of 30-series </a:t>
            </a:r>
            <a:r>
              <a:rPr lang="en-US" sz="1600" dirty="0" smtClean="0"/>
              <a:t>technology.  </a:t>
            </a:r>
            <a:r>
              <a:rPr lang="en-US" sz="1600" dirty="0"/>
              <a:t>This 30s 3DXP Memory SOW </a:t>
            </a:r>
            <a:r>
              <a:rPr lang="en-US" sz="1600" dirty="0" smtClean="0"/>
              <a:t>shall </a:t>
            </a:r>
            <a:r>
              <a:rPr lang="en-US" sz="1600" dirty="0"/>
              <a:t>terminate upon the earliest to occur of (i) </a:t>
            </a:r>
            <a:r>
              <a:rPr lang="en-US" sz="1600" dirty="0" smtClean="0"/>
              <a:t>completion </a:t>
            </a:r>
            <a:r>
              <a:rPr lang="en-US" sz="1600" dirty="0"/>
              <a:t>of the purpose, objectives and/or milestones defined herein, or (</a:t>
            </a:r>
            <a:r>
              <a:rPr lang="en-US" sz="1600" dirty="0" smtClean="0"/>
              <a:t>ii) </a:t>
            </a:r>
            <a:r>
              <a:rPr lang="en-US" sz="1600" dirty="0"/>
              <a:t>July </a:t>
            </a:r>
            <a:r>
              <a:rPr lang="en-US" sz="1600" dirty="0" smtClean="0"/>
              <a:t>17, </a:t>
            </a:r>
            <a:r>
              <a:rPr lang="en-US" sz="1600" dirty="0"/>
              <a:t>2018, unless extended by mutual agreement of the Parties.  It is understood and agreed that this JDP SOW may be amended in due course in accordance with the procedures set forth in the  Joint Development Program Agreement.</a:t>
            </a:r>
          </a:p>
          <a:p>
            <a:pPr eaLnBrk="0" hangingPunct="0"/>
            <a:r>
              <a:rPr lang="en-US" dirty="0"/>
              <a:t>    </a:t>
            </a:r>
          </a:p>
          <a:p>
            <a:pPr eaLnBrk="0" hangingPunct="0"/>
            <a:r>
              <a:rPr lang="en-US" dirty="0"/>
              <a:t>          MICRON TECHNOLOGY, INC.	INTEL CORPORATION</a:t>
            </a:r>
            <a:endParaRPr lang="en-US" b="0" dirty="0"/>
          </a:p>
          <a:p>
            <a:pPr algn="ctr" eaLnBrk="0" hangingPunct="0"/>
            <a:endParaRPr lang="en-US" b="0" dirty="0"/>
          </a:p>
          <a:p>
            <a:pPr algn="ctr" eaLnBrk="0" hangingPunct="0"/>
            <a:r>
              <a:rPr lang="en-US" b="0" dirty="0"/>
              <a:t>By:  </a:t>
            </a:r>
            <a:r>
              <a:rPr lang="en-US" b="0" u="sng" dirty="0"/>
              <a:t>				</a:t>
            </a:r>
            <a:r>
              <a:rPr lang="en-US" b="0" dirty="0"/>
              <a:t>	By:  </a:t>
            </a:r>
            <a:r>
              <a:rPr lang="en-US" b="0" u="sng" dirty="0"/>
              <a:t>				</a:t>
            </a:r>
          </a:p>
          <a:p>
            <a:pPr algn="ctr" eaLnBrk="0" hangingPunct="0"/>
            <a:endParaRPr lang="en-US" b="0" dirty="0"/>
          </a:p>
          <a:p>
            <a:pPr algn="ctr" eaLnBrk="0" hangingPunct="0"/>
            <a:r>
              <a:rPr lang="en-US" b="0" dirty="0"/>
              <a:t>Name:	</a:t>
            </a:r>
            <a:r>
              <a:rPr lang="en-US" b="0" u="sng" dirty="0"/>
              <a:t>			</a:t>
            </a:r>
            <a:r>
              <a:rPr lang="en-US" b="0" dirty="0"/>
              <a:t>	Name:	</a:t>
            </a:r>
            <a:r>
              <a:rPr lang="en-US" b="0" u="sng" dirty="0"/>
              <a:t>			</a:t>
            </a:r>
          </a:p>
          <a:p>
            <a:pPr algn="ctr" eaLnBrk="0" hangingPunct="0"/>
            <a:endParaRPr lang="en-US" b="0" dirty="0"/>
          </a:p>
          <a:p>
            <a:pPr algn="ctr" eaLnBrk="0" hangingPunct="0"/>
            <a:r>
              <a:rPr lang="en-US" b="0" dirty="0"/>
              <a:t>Date:	</a:t>
            </a:r>
            <a:r>
              <a:rPr lang="en-US" b="0" u="sng" dirty="0"/>
              <a:t>			</a:t>
            </a:r>
            <a:r>
              <a:rPr lang="en-US" b="0" dirty="0"/>
              <a:t>	Date:	</a:t>
            </a:r>
            <a:r>
              <a:rPr lang="en-US" b="0" u="sng" dirty="0"/>
              <a:t>			</a:t>
            </a:r>
          </a:p>
        </p:txBody>
      </p:sp>
      <p:sp>
        <p:nvSpPr>
          <p:cNvPr id="6" name="Slide Number Placeholder 5"/>
          <p:cNvSpPr>
            <a:spLocks noGrp="1"/>
          </p:cNvSpPr>
          <p:nvPr>
            <p:ph type="sldNum" sz="quarter" idx="11"/>
          </p:nvPr>
        </p:nvSpPr>
        <p:spPr>
          <a:xfrm>
            <a:off x="3657600" y="6537325"/>
            <a:ext cx="1041400" cy="244475"/>
          </a:xfrm>
          <a:prstGeom prst="rect">
            <a:avLst/>
          </a:prstGeom>
          <a:noFill/>
        </p:spPr>
        <p:txBody>
          <a:bodyPr/>
          <a:lstStyle/>
          <a:p>
            <a:fld id="{DC41119E-9AA9-4BDD-B229-58FA603D70A7}" type="slidenum">
              <a:rPr lang="en-US" smtClean="0">
                <a:cs typeface="Arial" pitchFamily="34" charset="0"/>
              </a:rPr>
              <a:pPr/>
              <a:t>2</a:t>
            </a:fld>
            <a:endParaRPr lang="en-US" dirty="0">
              <a:cs typeface="Arial" pitchFamily="34" charset="0"/>
            </a:endParaRPr>
          </a:p>
        </p:txBody>
      </p:sp>
      <p:sp>
        <p:nvSpPr>
          <p:cNvPr id="7" name="Rectangle 5"/>
          <p:cNvSpPr>
            <a:spLocks noGrp="1" noChangeArrowheads="1"/>
          </p:cNvSpPr>
          <p:nvPr>
            <p:ph type="ftr" sz="quarter" idx="10"/>
          </p:nvPr>
        </p:nvSpPr>
        <p:spPr>
          <a:xfrm>
            <a:off x="1254512" y="6532601"/>
            <a:ext cx="2921000" cy="241300"/>
          </a:xfrm>
          <a:ln/>
        </p:spPr>
        <p:txBody>
          <a:bodyPr/>
          <a:lstStyle>
            <a:lvl1pPr>
              <a:defRPr/>
            </a:lvl1pPr>
          </a:lstStyle>
          <a:p>
            <a:pPr>
              <a:defRPr/>
            </a:pPr>
            <a:r>
              <a:rPr lang="en-US"/>
              <a:t>Intel-Micron Confidential</a:t>
            </a:r>
            <a:endParaRPr lang="en-US" dirty="0"/>
          </a:p>
        </p:txBody>
      </p:sp>
    </p:spTree>
    <p:extLst>
      <p:ext uri="{BB962C8B-B14F-4D97-AF65-F5344CB8AC3E}">
        <p14:creationId xmlns:p14="http://schemas.microsoft.com/office/powerpoint/2010/main" val="3093135351"/>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250" y="236537"/>
            <a:ext cx="8534400" cy="563563"/>
          </a:xfrm>
        </p:spPr>
        <p:txBody>
          <a:bodyPr/>
          <a:lstStyle/>
          <a:p>
            <a:r>
              <a:rPr lang="en-US" sz="3600" dirty="0"/>
              <a:t>4.6: Periphery Development Model</a:t>
            </a:r>
          </a:p>
        </p:txBody>
      </p:sp>
      <p:sp>
        <p:nvSpPr>
          <p:cNvPr id="3" name="Content Placeholder 2"/>
          <p:cNvSpPr>
            <a:spLocks noGrp="1"/>
          </p:cNvSpPr>
          <p:nvPr>
            <p:ph idx="1"/>
          </p:nvPr>
        </p:nvSpPr>
        <p:spPr>
          <a:xfrm>
            <a:off x="114300" y="1181100"/>
            <a:ext cx="8839200" cy="4572000"/>
          </a:xfrm>
        </p:spPr>
        <p:txBody>
          <a:bodyPr/>
          <a:lstStyle/>
          <a:p>
            <a:r>
              <a:rPr lang="en-US" sz="2000" dirty="0"/>
              <a:t>To alleviate risk to schedule and reduce # of process transfers, the 30s SXP CMOS and Low-K/Cu modules will be initially developed at F11X (Intel-NM) </a:t>
            </a:r>
          </a:p>
          <a:p>
            <a:endParaRPr lang="en-US" sz="2000" dirty="0"/>
          </a:p>
          <a:p>
            <a:r>
              <a:rPr lang="en-US" sz="2000" dirty="0"/>
              <a:t>Final development to be completed in IMFT on the final tool set</a:t>
            </a:r>
          </a:p>
          <a:p>
            <a:endParaRPr lang="en-US" sz="2000" dirty="0"/>
          </a:p>
          <a:p>
            <a:r>
              <a:rPr lang="en-US" sz="2000" dirty="0"/>
              <a:t>A new version of XP03 (Rev2) will be taped out for F11X (Intel-NM fab) to perform the following development and integration work – </a:t>
            </a:r>
          </a:p>
          <a:p>
            <a:pPr lvl="1"/>
            <a:r>
              <a:rPr lang="en-US" sz="1400" dirty="0"/>
              <a:t>Integration of MV/ HV transistors into Intel’s 65nm logic process flow</a:t>
            </a:r>
          </a:p>
          <a:p>
            <a:pPr lvl="1"/>
            <a:r>
              <a:rPr lang="en-US" sz="1400" dirty="0"/>
              <a:t>Adopt 30s SXP design rules and ILD heights required for metal/via processing into low-k based Cu flow</a:t>
            </a:r>
          </a:p>
          <a:p>
            <a:endParaRPr lang="en-US" sz="2000" dirty="0"/>
          </a:p>
          <a:p>
            <a:r>
              <a:rPr lang="en-US" sz="2000" dirty="0"/>
              <a:t>High-level development scope and schedule are outlined in the following slides</a:t>
            </a:r>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20</a:t>
            </a:fld>
            <a:endParaRPr lang="en-US"/>
          </a:p>
        </p:txBody>
      </p:sp>
      <p:sp>
        <p:nvSpPr>
          <p:cNvPr id="5" name="Footer Placeholder 4"/>
          <p:cNvSpPr>
            <a:spLocks noGrp="1"/>
          </p:cNvSpPr>
          <p:nvPr>
            <p:ph type="ftr" sz="quarter" idx="10"/>
          </p:nvPr>
        </p:nvSpPr>
        <p:spPr/>
        <p:txBody>
          <a:bodyPr/>
          <a:lstStyle/>
          <a:p>
            <a:pPr>
              <a:defRPr/>
            </a:pPr>
            <a:r>
              <a:rPr lang="en-US"/>
              <a:t>Intel-Micron Confidential</a:t>
            </a:r>
            <a:endParaRPr lang="en-US" dirty="0"/>
          </a:p>
        </p:txBody>
      </p:sp>
    </p:spTree>
    <p:extLst>
      <p:ext uri="{BB962C8B-B14F-4D97-AF65-F5344CB8AC3E}">
        <p14:creationId xmlns:p14="http://schemas.microsoft.com/office/powerpoint/2010/main" val="14354620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143" y="33191"/>
            <a:ext cx="8953500" cy="563563"/>
          </a:xfrm>
        </p:spPr>
        <p:txBody>
          <a:bodyPr/>
          <a:lstStyle/>
          <a:p>
            <a:r>
              <a:rPr lang="en-US" sz="3200" dirty="0"/>
              <a:t>CMOS &amp; Interconnect: Development Scope</a:t>
            </a:r>
          </a:p>
        </p:txBody>
      </p:sp>
      <p:sp>
        <p:nvSpPr>
          <p:cNvPr id="3" name="Footer Placeholder 2"/>
          <p:cNvSpPr>
            <a:spLocks noGrp="1"/>
          </p:cNvSpPr>
          <p:nvPr>
            <p:ph type="ftr" sz="quarter" idx="10"/>
          </p:nvPr>
        </p:nvSpPr>
        <p:spPr/>
        <p:txBody>
          <a:bodyPr/>
          <a:lstStyle/>
          <a:p>
            <a:pPr>
              <a:defRPr/>
            </a:pPr>
            <a:r>
              <a:rPr lang="en-US" dirty="0"/>
              <a:t>Intel-Micron Confidential</a:t>
            </a:r>
          </a:p>
        </p:txBody>
      </p:sp>
      <p:sp>
        <p:nvSpPr>
          <p:cNvPr id="4" name="Slide Number Placeholder 3"/>
          <p:cNvSpPr>
            <a:spLocks noGrp="1"/>
          </p:cNvSpPr>
          <p:nvPr>
            <p:ph type="sldNum" sz="quarter" idx="11"/>
          </p:nvPr>
        </p:nvSpPr>
        <p:spPr/>
        <p:txBody>
          <a:bodyPr/>
          <a:lstStyle/>
          <a:p>
            <a:pPr>
              <a:defRPr/>
            </a:pPr>
            <a:fld id="{F398AC91-D890-4E4D-B07E-AB9C981B3925}" type="slidenum">
              <a:rPr lang="en-US" smtClean="0"/>
              <a:pPr>
                <a:defRPr/>
              </a:pPr>
              <a:t>21</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147041730"/>
              </p:ext>
            </p:extLst>
          </p:nvPr>
        </p:nvGraphicFramePr>
        <p:xfrm>
          <a:off x="195309" y="685800"/>
          <a:ext cx="8773357" cy="5312985"/>
        </p:xfrm>
        <a:graphic>
          <a:graphicData uri="http://schemas.openxmlformats.org/drawingml/2006/table">
            <a:tbl>
              <a:tblPr firstRow="1" bandRow="1">
                <a:tableStyleId>{5C22544A-7EE6-4342-B048-85BDC9FD1C3A}</a:tableStyleId>
              </a:tblPr>
              <a:tblGrid>
                <a:gridCol w="1374291">
                  <a:extLst>
                    <a:ext uri="{9D8B030D-6E8A-4147-A177-3AD203B41FA5}">
                      <a16:colId xmlns:a16="http://schemas.microsoft.com/office/drawing/2014/main" xmlns="" val="20000"/>
                    </a:ext>
                  </a:extLst>
                </a:gridCol>
                <a:gridCol w="2520433">
                  <a:extLst>
                    <a:ext uri="{9D8B030D-6E8A-4147-A177-3AD203B41FA5}">
                      <a16:colId xmlns:a16="http://schemas.microsoft.com/office/drawing/2014/main" xmlns="" val="20001"/>
                    </a:ext>
                  </a:extLst>
                </a:gridCol>
                <a:gridCol w="4878633">
                  <a:extLst>
                    <a:ext uri="{9D8B030D-6E8A-4147-A177-3AD203B41FA5}">
                      <a16:colId xmlns:a16="http://schemas.microsoft.com/office/drawing/2014/main" xmlns="" val="20002"/>
                    </a:ext>
                  </a:extLst>
                </a:gridCol>
              </a:tblGrid>
              <a:tr h="456805">
                <a:tc>
                  <a:txBody>
                    <a:bodyPr/>
                    <a:lstStyle/>
                    <a:p>
                      <a:r>
                        <a:rPr lang="en-US" dirty="0"/>
                        <a:t>Module</a:t>
                      </a:r>
                    </a:p>
                  </a:txBody>
                  <a:tcPr/>
                </a:tc>
                <a:tc>
                  <a:txBody>
                    <a:bodyPr/>
                    <a:lstStyle/>
                    <a:p>
                      <a:r>
                        <a:rPr lang="en-US" dirty="0"/>
                        <a:t>Logic</a:t>
                      </a:r>
                      <a:r>
                        <a:rPr lang="en-US" baseline="0" dirty="0"/>
                        <a:t> base process</a:t>
                      </a:r>
                      <a:endParaRPr lang="en-US" dirty="0"/>
                    </a:p>
                  </a:txBody>
                  <a:tcPr/>
                </a:tc>
                <a:tc>
                  <a:txBody>
                    <a:bodyPr/>
                    <a:lstStyle/>
                    <a:p>
                      <a:r>
                        <a:rPr lang="en-US" dirty="0"/>
                        <a:t>30s SXP</a:t>
                      </a:r>
                      <a:r>
                        <a:rPr lang="en-US" baseline="0" dirty="0"/>
                        <a:t> Development Need</a:t>
                      </a:r>
                      <a:endParaRPr lang="en-US" dirty="0"/>
                    </a:p>
                  </a:txBody>
                  <a:tcPr/>
                </a:tc>
                <a:extLst>
                  <a:ext uri="{0D108BD9-81ED-4DB2-BD59-A6C34878D82A}">
                    <a16:rowId xmlns:a16="http://schemas.microsoft.com/office/drawing/2014/main" xmlns="" val="10000"/>
                  </a:ext>
                </a:extLst>
              </a:tr>
              <a:tr h="747271">
                <a:tc>
                  <a:txBody>
                    <a:bodyPr/>
                    <a:lstStyle/>
                    <a:p>
                      <a:r>
                        <a:rPr lang="en-US" sz="1400" dirty="0"/>
                        <a:t>STI</a:t>
                      </a:r>
                    </a:p>
                  </a:txBody>
                  <a:tcPr/>
                </a:tc>
                <a:tc>
                  <a:txBody>
                    <a:bodyPr/>
                    <a:lstStyle/>
                    <a:p>
                      <a:r>
                        <a:rPr lang="en-US" sz="1400" dirty="0"/>
                        <a:t>1.2V isolation</a:t>
                      </a:r>
                      <a:r>
                        <a:rPr lang="en-US" sz="1400" baseline="0" dirty="0"/>
                        <a:t> req</a:t>
                      </a:r>
                      <a:endParaRPr lang="en-US" sz="1400" dirty="0"/>
                    </a:p>
                    <a:p>
                      <a:endParaRPr lang="en-US" sz="1400" dirty="0"/>
                    </a:p>
                  </a:txBody>
                  <a:tcPr/>
                </a:tc>
                <a:tc>
                  <a:txBody>
                    <a:bodyPr/>
                    <a:lstStyle/>
                    <a:p>
                      <a:r>
                        <a:rPr lang="en-US" sz="1400" dirty="0"/>
                        <a:t>5V isolation w/</a:t>
                      </a:r>
                      <a:r>
                        <a:rPr lang="en-US" sz="1400" baseline="0" dirty="0"/>
                        <a:t> </a:t>
                      </a:r>
                      <a:r>
                        <a:rPr lang="en-US" sz="1400" dirty="0"/>
                        <a:t>90nm AA-to-AA: achieved with 3.2K trench depth and well implant optimization.  Optimize gap-fill with HARP</a:t>
                      </a:r>
                      <a:r>
                        <a:rPr lang="en-US" sz="1400" baseline="0" dirty="0"/>
                        <a:t> oxide.</a:t>
                      </a:r>
                      <a:endParaRPr lang="en-US" sz="1400" dirty="0"/>
                    </a:p>
                  </a:txBody>
                  <a:tcPr/>
                </a:tc>
                <a:extLst>
                  <a:ext uri="{0D108BD9-81ED-4DB2-BD59-A6C34878D82A}">
                    <a16:rowId xmlns:a16="http://schemas.microsoft.com/office/drawing/2014/main" xmlns="" val="10001"/>
                  </a:ext>
                </a:extLst>
              </a:tr>
              <a:tr h="971452">
                <a:tc>
                  <a:txBody>
                    <a:bodyPr/>
                    <a:lstStyle/>
                    <a:p>
                      <a:r>
                        <a:rPr lang="en-US" sz="1400" dirty="0"/>
                        <a:t>Gate / Poly</a:t>
                      </a:r>
                    </a:p>
                  </a:txBody>
                  <a:tcPr/>
                </a:tc>
                <a:tc>
                  <a:txBody>
                    <a:bodyPr/>
                    <a:lstStyle/>
                    <a:p>
                      <a:r>
                        <a:rPr lang="en-US" sz="1400" dirty="0"/>
                        <a:t>12A Gate with RTN</a:t>
                      </a:r>
                    </a:p>
                    <a:p>
                      <a:r>
                        <a:rPr lang="en-US" sz="1400" baseline="0" dirty="0"/>
                        <a:t>Poly etch angle &gt; 88</a:t>
                      </a:r>
                      <a:r>
                        <a:rPr lang="en-US" sz="1400" dirty="0">
                          <a:sym typeface="Symbol" panose="05050102010706020507" pitchFamily="18" charset="2"/>
                        </a:rPr>
                        <a:t></a:t>
                      </a:r>
                    </a:p>
                    <a:p>
                      <a:r>
                        <a:rPr lang="en-US" sz="1400" dirty="0">
                          <a:sym typeface="Symbol" panose="05050102010706020507" pitchFamily="18" charset="2"/>
                        </a:rPr>
                        <a:t>40-50nm poly CD</a:t>
                      </a:r>
                      <a:endParaRPr lang="en-US" sz="1400" dirty="0"/>
                    </a:p>
                  </a:txBody>
                  <a:tcPr/>
                </a:tc>
                <a:tc>
                  <a:txBody>
                    <a:bodyPr/>
                    <a:lstStyle/>
                    <a:p>
                      <a:r>
                        <a:rPr lang="en-US" sz="1400" dirty="0"/>
                        <a:t>Assess HV Ox</a:t>
                      </a:r>
                      <a:r>
                        <a:rPr lang="en-US" sz="1400" baseline="0" dirty="0"/>
                        <a:t> rel with RTN and optimize if needed.  </a:t>
                      </a:r>
                    </a:p>
                    <a:p>
                      <a:r>
                        <a:rPr lang="en-US" sz="1400" baseline="0" dirty="0"/>
                        <a:t>Move poly patterning to 193i for ease of patterning.</a:t>
                      </a:r>
                    </a:p>
                  </a:txBody>
                  <a:tcPr/>
                </a:tc>
                <a:extLst>
                  <a:ext uri="{0D108BD9-81ED-4DB2-BD59-A6C34878D82A}">
                    <a16:rowId xmlns:a16="http://schemas.microsoft.com/office/drawing/2014/main" xmlns="" val="10002"/>
                  </a:ext>
                </a:extLst>
              </a:tr>
              <a:tr h="747271">
                <a:tc>
                  <a:txBody>
                    <a:bodyPr/>
                    <a:lstStyle/>
                    <a:p>
                      <a:r>
                        <a:rPr lang="en-US" sz="1400" dirty="0">
                          <a:solidFill>
                            <a:schemeClr val="tx1"/>
                          </a:solidFill>
                        </a:rPr>
                        <a:t>Spacer</a:t>
                      </a:r>
                    </a:p>
                  </a:txBody>
                  <a:tcPr/>
                </a:tc>
                <a:tc>
                  <a:txBody>
                    <a:bodyPr/>
                    <a:lstStyle/>
                    <a:p>
                      <a:r>
                        <a:rPr lang="en-US" sz="1400" dirty="0">
                          <a:solidFill>
                            <a:schemeClr val="tx1"/>
                          </a:solidFill>
                        </a:rPr>
                        <a:t>Low-temp</a:t>
                      </a:r>
                      <a:r>
                        <a:rPr lang="en-US" sz="1400" baseline="0" dirty="0">
                          <a:solidFill>
                            <a:schemeClr val="tx1"/>
                          </a:solidFill>
                        </a:rPr>
                        <a:t> BTBAS Spacer</a:t>
                      </a:r>
                      <a:endParaRPr lang="en-US" sz="1400" dirty="0">
                        <a:solidFill>
                          <a:schemeClr val="tx1"/>
                        </a:solidFill>
                      </a:endParaRPr>
                    </a:p>
                  </a:txBody>
                  <a:tcPr/>
                </a:tc>
                <a:tc>
                  <a:txBody>
                    <a:bodyPr/>
                    <a:lstStyle/>
                    <a:p>
                      <a:r>
                        <a:rPr lang="en-US" sz="1400" dirty="0">
                          <a:solidFill>
                            <a:schemeClr val="tx1"/>
                          </a:solidFill>
                        </a:rPr>
                        <a:t>LV</a:t>
                      </a:r>
                      <a:r>
                        <a:rPr lang="en-US" sz="1400" baseline="0" dirty="0">
                          <a:solidFill>
                            <a:schemeClr val="tx1"/>
                          </a:solidFill>
                        </a:rPr>
                        <a:t> and HV will require diff. spacer thicknesses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Need to develop integration scheme that works for</a:t>
                      </a:r>
                      <a:r>
                        <a:rPr lang="en-US" sz="1400" baseline="0" dirty="0">
                          <a:solidFill>
                            <a:schemeClr val="tx1"/>
                          </a:solidFill>
                        </a:rPr>
                        <a:t> both transistors (manage GIDL)</a:t>
                      </a:r>
                      <a:endParaRPr lang="en-US" sz="1400" dirty="0">
                        <a:solidFill>
                          <a:schemeClr val="tx1"/>
                        </a:solidFill>
                      </a:endParaRPr>
                    </a:p>
                    <a:p>
                      <a:endParaRPr lang="en-US" sz="1400" dirty="0">
                        <a:solidFill>
                          <a:schemeClr val="tx1"/>
                        </a:solidFill>
                      </a:endParaRPr>
                    </a:p>
                  </a:txBody>
                  <a:tcPr/>
                </a:tc>
                <a:extLst>
                  <a:ext uri="{0D108BD9-81ED-4DB2-BD59-A6C34878D82A}">
                    <a16:rowId xmlns:a16="http://schemas.microsoft.com/office/drawing/2014/main" xmlns="" val="10003"/>
                  </a:ext>
                </a:extLst>
              </a:tr>
              <a:tr h="689592">
                <a:tc>
                  <a:txBody>
                    <a:bodyPr/>
                    <a:lstStyle/>
                    <a:p>
                      <a:r>
                        <a:rPr lang="en-US" sz="1400" dirty="0">
                          <a:solidFill>
                            <a:schemeClr val="tx1"/>
                          </a:solidFill>
                        </a:rPr>
                        <a:t>SiGe </a:t>
                      </a:r>
                    </a:p>
                  </a:txBody>
                  <a:tcPr/>
                </a:tc>
                <a:tc>
                  <a:txBody>
                    <a:bodyPr/>
                    <a:lstStyle/>
                    <a:p>
                      <a:r>
                        <a:rPr lang="en-US" sz="1400" dirty="0">
                          <a:solidFill>
                            <a:schemeClr val="tx1"/>
                          </a:solidFill>
                        </a:rPr>
                        <a:t>Dry/Wet</a:t>
                      </a:r>
                      <a:r>
                        <a:rPr lang="en-US" sz="1400" baseline="0" dirty="0">
                          <a:solidFill>
                            <a:schemeClr val="tx1"/>
                          </a:solidFill>
                        </a:rPr>
                        <a:t> chemistry for Si etch</a:t>
                      </a:r>
                    </a:p>
                    <a:p>
                      <a:r>
                        <a:rPr lang="en-US" sz="1400" baseline="0" dirty="0">
                          <a:solidFill>
                            <a:schemeClr val="tx1"/>
                          </a:solidFill>
                        </a:rPr>
                        <a:t>Low-temp SiGe Epi</a:t>
                      </a:r>
                      <a:endParaRPr lang="en-US" sz="1400" dirty="0">
                        <a:solidFill>
                          <a:schemeClr val="tx1"/>
                        </a:solidFill>
                      </a:endParaRPr>
                    </a:p>
                  </a:txBody>
                  <a:tcPr/>
                </a:tc>
                <a:tc>
                  <a:txBody>
                    <a:bodyPr/>
                    <a:lstStyle/>
                    <a:p>
                      <a:r>
                        <a:rPr lang="en-US" sz="1400" dirty="0">
                          <a:solidFill>
                            <a:schemeClr val="tx1"/>
                          </a:solidFill>
                        </a:rPr>
                        <a:t>Decide</a:t>
                      </a:r>
                      <a:r>
                        <a:rPr lang="en-US" sz="1400" baseline="0" dirty="0">
                          <a:solidFill>
                            <a:schemeClr val="tx1"/>
                          </a:solidFill>
                        </a:rPr>
                        <a:t> on whether this is also helpful for HV PMOS (vs. GIDL concern).  Change mask scheme if needed.</a:t>
                      </a:r>
                      <a:endParaRPr lang="en-US" sz="1400" dirty="0">
                        <a:solidFill>
                          <a:schemeClr val="tx1"/>
                        </a:solidFill>
                      </a:endParaRPr>
                    </a:p>
                  </a:txBody>
                  <a:tcPr/>
                </a:tc>
                <a:extLst>
                  <a:ext uri="{0D108BD9-81ED-4DB2-BD59-A6C34878D82A}">
                    <a16:rowId xmlns:a16="http://schemas.microsoft.com/office/drawing/2014/main" xmlns="" val="10004"/>
                  </a:ext>
                </a:extLst>
              </a:tr>
              <a:tr h="456805">
                <a:tc>
                  <a:txBody>
                    <a:bodyPr/>
                    <a:lstStyle/>
                    <a:p>
                      <a:r>
                        <a:rPr lang="en-US" sz="1400" dirty="0" err="1"/>
                        <a:t>NiSi</a:t>
                      </a:r>
                      <a:endParaRPr lang="en-US" sz="1400" dirty="0"/>
                    </a:p>
                  </a:txBody>
                  <a:tcPr/>
                </a:tc>
                <a:tc>
                  <a:txBody>
                    <a:bodyPr/>
                    <a:lstStyle/>
                    <a:p>
                      <a:r>
                        <a:rPr lang="en-US" sz="1400" dirty="0"/>
                        <a:t>Rext reduction</a:t>
                      </a:r>
                    </a:p>
                  </a:txBody>
                  <a:tcPr/>
                </a:tc>
                <a:tc>
                  <a:txBody>
                    <a:bodyPr/>
                    <a:lstStyle/>
                    <a:p>
                      <a:r>
                        <a:rPr lang="en-US" sz="1400" dirty="0"/>
                        <a:t>Adopt</a:t>
                      </a:r>
                      <a:r>
                        <a:rPr lang="en-US" sz="1400" baseline="0" dirty="0"/>
                        <a:t> or develop new fuse collateral</a:t>
                      </a:r>
                      <a:endParaRPr lang="en-US" sz="1400" dirty="0"/>
                    </a:p>
                  </a:txBody>
                  <a:tcPr/>
                </a:tc>
                <a:extLst>
                  <a:ext uri="{0D108BD9-81ED-4DB2-BD59-A6C34878D82A}">
                    <a16:rowId xmlns:a16="http://schemas.microsoft.com/office/drawing/2014/main" xmlns="" val="10005"/>
                  </a:ext>
                </a:extLst>
              </a:tr>
              <a:tr h="523090">
                <a:tc>
                  <a:txBody>
                    <a:bodyPr/>
                    <a:lstStyle/>
                    <a:p>
                      <a:r>
                        <a:rPr lang="en-US" sz="1400" dirty="0"/>
                        <a:t>Stressor Nitride</a:t>
                      </a:r>
                      <a:r>
                        <a:rPr lang="en-US" sz="1400" baseline="0" dirty="0"/>
                        <a:t> Film</a:t>
                      </a:r>
                      <a:endParaRPr lang="en-US" sz="1400" dirty="0"/>
                    </a:p>
                  </a:txBody>
                  <a:tcPr/>
                </a:tc>
                <a:tc>
                  <a:txBody>
                    <a:bodyPr/>
                    <a:lstStyle/>
                    <a:p>
                      <a:r>
                        <a:rPr lang="en-US" sz="1400" dirty="0"/>
                        <a:t>High stress film for NLV</a:t>
                      </a:r>
                    </a:p>
                  </a:txBody>
                  <a:tcPr/>
                </a:tc>
                <a:tc>
                  <a:txBody>
                    <a:bodyPr/>
                    <a:lstStyle/>
                    <a:p>
                      <a:r>
                        <a:rPr lang="en-US" sz="1400" dirty="0"/>
                        <a:t>Need</a:t>
                      </a:r>
                      <a:r>
                        <a:rPr lang="en-US" sz="1400" baseline="0" dirty="0"/>
                        <a:t> to make sure film thickness is compatible with contact module integration and optimize if necessary.</a:t>
                      </a:r>
                      <a:endParaRPr lang="en-US" sz="1400" dirty="0"/>
                    </a:p>
                  </a:txBody>
                  <a:tcPr/>
                </a:tc>
                <a:extLst>
                  <a:ext uri="{0D108BD9-81ED-4DB2-BD59-A6C34878D82A}">
                    <a16:rowId xmlns:a16="http://schemas.microsoft.com/office/drawing/2014/main" xmlns="" val="10006"/>
                  </a:ext>
                </a:extLst>
              </a:tr>
              <a:tr h="523090">
                <a:tc>
                  <a:txBody>
                    <a:bodyPr/>
                    <a:lstStyle/>
                    <a:p>
                      <a:r>
                        <a:rPr lang="en-US" sz="1400" dirty="0"/>
                        <a:t>Low-k / Cu</a:t>
                      </a:r>
                    </a:p>
                  </a:txBody>
                  <a:tcPr/>
                </a:tc>
                <a:tc>
                  <a:txBody>
                    <a:bodyPr/>
                    <a:lstStyle/>
                    <a:p>
                      <a:r>
                        <a:rPr lang="en-US" sz="1400" dirty="0"/>
                        <a:t>160nm pitch</a:t>
                      </a:r>
                    </a:p>
                    <a:p>
                      <a:endParaRPr lang="en-US" sz="1400" dirty="0"/>
                    </a:p>
                  </a:txBody>
                  <a:tcPr/>
                </a:tc>
                <a:tc>
                  <a:txBody>
                    <a:bodyPr/>
                    <a:lstStyle/>
                    <a:p>
                      <a:r>
                        <a:rPr lang="en-US" sz="1400" dirty="0"/>
                        <a:t>135nm pitch with</a:t>
                      </a:r>
                      <a:r>
                        <a:rPr lang="en-US" sz="1400" baseline="0" dirty="0"/>
                        <a:t> taller via for inter-metal cap reduction</a:t>
                      </a:r>
                    </a:p>
                    <a:p>
                      <a:endParaRPr lang="en-US" sz="1400" dirty="0"/>
                    </a:p>
                  </a:txBody>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12514973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6469" y="868508"/>
            <a:ext cx="9137531" cy="1777846"/>
          </a:xfrm>
          <a:prstGeom prst="rect">
            <a:avLst/>
          </a:prstGeom>
        </p:spPr>
      </p:pic>
      <p:sp>
        <p:nvSpPr>
          <p:cNvPr id="2" name="Title 1"/>
          <p:cNvSpPr>
            <a:spLocks noGrp="1"/>
          </p:cNvSpPr>
          <p:nvPr>
            <p:ph type="title"/>
          </p:nvPr>
        </p:nvSpPr>
        <p:spPr>
          <a:xfrm>
            <a:off x="533400" y="124019"/>
            <a:ext cx="7886700" cy="625876"/>
          </a:xfrm>
        </p:spPr>
        <p:txBody>
          <a:bodyPr/>
          <a:lstStyle/>
          <a:p>
            <a:r>
              <a:rPr lang="en-US" dirty="0"/>
              <a:t>Periphery Dev Schedule</a:t>
            </a:r>
          </a:p>
        </p:txBody>
      </p:sp>
      <p:sp>
        <p:nvSpPr>
          <p:cNvPr id="5" name="Slide Number Placeholder 4"/>
          <p:cNvSpPr>
            <a:spLocks noGrp="1"/>
          </p:cNvSpPr>
          <p:nvPr>
            <p:ph type="sldNum" sz="quarter" idx="4294967295"/>
          </p:nvPr>
        </p:nvSpPr>
        <p:spPr>
          <a:xfrm>
            <a:off x="6193246" y="6584156"/>
            <a:ext cx="2057400" cy="273844"/>
          </a:xfrm>
          <a:prstGeom prst="rect">
            <a:avLst/>
          </a:prstGeom>
        </p:spPr>
        <p:txBody>
          <a:bodyPr/>
          <a:lstStyle/>
          <a:p>
            <a:fld id="{46090D38-9648-4B28-B436-4514E2469640}" type="slidenum">
              <a:rPr lang="en-US" smtClean="0"/>
              <a:t>22</a:t>
            </a:fld>
            <a:endParaRPr lang="en-US" dirty="0"/>
          </a:p>
        </p:txBody>
      </p:sp>
      <p:sp>
        <p:nvSpPr>
          <p:cNvPr id="7" name="TextBox 6"/>
          <p:cNvSpPr txBox="1"/>
          <p:nvPr/>
        </p:nvSpPr>
        <p:spPr>
          <a:xfrm>
            <a:off x="1564945" y="3311612"/>
            <a:ext cx="7315200" cy="553998"/>
          </a:xfrm>
          <a:prstGeom prst="rect">
            <a:avLst/>
          </a:prstGeom>
          <a:noFill/>
        </p:spPr>
        <p:txBody>
          <a:bodyPr wrap="square" rtlCol="0">
            <a:spAutoFit/>
          </a:bodyPr>
          <a:lstStyle/>
          <a:p>
            <a:r>
              <a:rPr lang="en-US" dirty="0"/>
              <a:t>* </a:t>
            </a:r>
            <a:r>
              <a:rPr lang="en-US" sz="1200" dirty="0"/>
              <a:t>XP03-Rev2: existing development vehicle (XP03) needs to be re-taped out with Intel/F2 scribe.  In addition, logic transistors based on new Intel 65nm logic process design rules have to be added.</a:t>
            </a:r>
          </a:p>
        </p:txBody>
      </p:sp>
      <p:pic>
        <p:nvPicPr>
          <p:cNvPr id="8" name="Picture 7"/>
          <p:cNvPicPr>
            <a:picLocks noChangeAspect="1"/>
          </p:cNvPicPr>
          <p:nvPr/>
        </p:nvPicPr>
        <p:blipFill>
          <a:blip r:embed="rId3"/>
          <a:stretch>
            <a:fillRect/>
          </a:stretch>
        </p:blipFill>
        <p:spPr>
          <a:xfrm>
            <a:off x="275476" y="3324225"/>
            <a:ext cx="1285875" cy="714375"/>
          </a:xfrm>
          <a:prstGeom prst="rect">
            <a:avLst/>
          </a:prstGeom>
        </p:spPr>
      </p:pic>
      <p:sp>
        <p:nvSpPr>
          <p:cNvPr id="10" name="5-Point Star 9"/>
          <p:cNvSpPr/>
          <p:nvPr/>
        </p:nvSpPr>
        <p:spPr>
          <a:xfrm>
            <a:off x="8077200" y="2324100"/>
            <a:ext cx="228600" cy="190500"/>
          </a:xfrm>
          <a:prstGeom prst="star5">
            <a:avLst/>
          </a:prstGeom>
          <a:solidFill>
            <a:srgbClr val="FF9900"/>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7772400" y="2628900"/>
            <a:ext cx="1066061" cy="307777"/>
          </a:xfrm>
          <a:prstGeom prst="rect">
            <a:avLst/>
          </a:prstGeom>
          <a:noFill/>
        </p:spPr>
        <p:txBody>
          <a:bodyPr wrap="none" rtlCol="0">
            <a:spAutoFit/>
          </a:bodyPr>
          <a:lstStyle/>
          <a:p>
            <a:r>
              <a:rPr lang="en-US" sz="1400" dirty="0">
                <a:solidFill>
                  <a:srgbClr val="FF9900"/>
                </a:solidFill>
              </a:rPr>
              <a:t>S37A DBR</a:t>
            </a:r>
          </a:p>
        </p:txBody>
      </p:sp>
      <p:sp>
        <p:nvSpPr>
          <p:cNvPr id="11" name="Footer Placeholder 2"/>
          <p:cNvSpPr>
            <a:spLocks noGrp="1"/>
          </p:cNvSpPr>
          <p:nvPr>
            <p:ph type="ftr" sz="quarter" idx="10"/>
          </p:nvPr>
        </p:nvSpPr>
        <p:spPr>
          <a:xfrm>
            <a:off x="1143000" y="6600428"/>
            <a:ext cx="2921000" cy="241300"/>
          </a:xfrm>
        </p:spPr>
        <p:txBody>
          <a:bodyPr/>
          <a:lstStyle/>
          <a:p>
            <a:pPr>
              <a:defRPr/>
            </a:pPr>
            <a:r>
              <a:rPr lang="en-US" dirty="0"/>
              <a:t>Intel-Micron Confidential</a:t>
            </a:r>
          </a:p>
        </p:txBody>
      </p:sp>
    </p:spTree>
    <p:extLst>
      <p:ext uri="{BB962C8B-B14F-4D97-AF65-F5344CB8AC3E}">
        <p14:creationId xmlns:p14="http://schemas.microsoft.com/office/powerpoint/2010/main" val="39608014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6" name="Rectangle 4"/>
          <p:cNvSpPr>
            <a:spLocks noGrp="1" noChangeArrowheads="1"/>
          </p:cNvSpPr>
          <p:nvPr>
            <p:ph type="ctrTitle"/>
          </p:nvPr>
        </p:nvSpPr>
        <p:spPr>
          <a:xfrm>
            <a:off x="685800" y="2130425"/>
            <a:ext cx="7772400" cy="1470025"/>
          </a:xfrm>
        </p:spPr>
        <p:txBody>
          <a:bodyPr/>
          <a:lstStyle/>
          <a:p>
            <a:pPr eaLnBrk="1" hangingPunct="1"/>
            <a:r>
              <a:rPr lang="en-US" dirty="0"/>
              <a:t>5.0 Design SOW</a:t>
            </a:r>
          </a:p>
        </p:txBody>
      </p:sp>
    </p:spTree>
    <p:extLst>
      <p:ext uri="{BB962C8B-B14F-4D97-AF65-F5344CB8AC3E}">
        <p14:creationId xmlns:p14="http://schemas.microsoft.com/office/powerpoint/2010/main" val="714751314"/>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Group 128"/>
          <p:cNvGraphicFramePr>
            <a:graphicFrameLocks/>
          </p:cNvGraphicFramePr>
          <p:nvPr>
            <p:extLst>
              <p:ext uri="{D42A27DB-BD31-4B8C-83A1-F6EECF244321}">
                <p14:modId xmlns:p14="http://schemas.microsoft.com/office/powerpoint/2010/main" val="2503583348"/>
              </p:ext>
            </p:extLst>
          </p:nvPr>
        </p:nvGraphicFramePr>
        <p:xfrm>
          <a:off x="134587" y="788866"/>
          <a:ext cx="6349793" cy="4760301"/>
        </p:xfrm>
        <a:graphic>
          <a:graphicData uri="http://schemas.openxmlformats.org/drawingml/2006/table">
            <a:tbl>
              <a:tblPr/>
              <a:tblGrid>
                <a:gridCol w="2311193">
                  <a:extLst>
                    <a:ext uri="{9D8B030D-6E8A-4147-A177-3AD203B41FA5}">
                      <a16:colId xmlns:a16="http://schemas.microsoft.com/office/drawing/2014/main" xmlns="" val="20000"/>
                    </a:ext>
                  </a:extLst>
                </a:gridCol>
                <a:gridCol w="2106831">
                  <a:extLst>
                    <a:ext uri="{9D8B030D-6E8A-4147-A177-3AD203B41FA5}">
                      <a16:colId xmlns:a16="http://schemas.microsoft.com/office/drawing/2014/main" xmlns="" val="20001"/>
                    </a:ext>
                  </a:extLst>
                </a:gridCol>
                <a:gridCol w="1931769">
                  <a:extLst>
                    <a:ext uri="{9D8B030D-6E8A-4147-A177-3AD203B41FA5}">
                      <a16:colId xmlns:a16="http://schemas.microsoft.com/office/drawing/2014/main" xmlns="" val="20002"/>
                    </a:ext>
                  </a:extLst>
                </a:gridCol>
              </a:tblGrid>
              <a:tr h="261479">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cap="none" normalizeH="0" baseline="0" dirty="0">
                          <a:ln>
                            <a:noFill/>
                          </a:ln>
                          <a:solidFill>
                            <a:schemeClr val="bg1"/>
                          </a:solidFill>
                          <a:effectLst/>
                          <a:latin typeface="Arial" pitchFamily="34" charset="0"/>
                          <a:cs typeface="Arial" pitchFamily="34" charset="0"/>
                        </a:rPr>
                        <a:t>Features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00279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a:ln>
                            <a:noFill/>
                          </a:ln>
                          <a:solidFill>
                            <a:schemeClr val="bg1"/>
                          </a:solidFill>
                          <a:effectLst/>
                          <a:latin typeface="Arial" pitchFamily="34" charset="0"/>
                          <a:ea typeface="+mn-ea"/>
                          <a:cs typeface="Arial" pitchFamily="34" charset="0"/>
                        </a:rPr>
                        <a:t>S26 POR</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279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a:ln>
                            <a:noFill/>
                          </a:ln>
                          <a:solidFill>
                            <a:schemeClr val="bg1"/>
                          </a:solidFill>
                          <a:effectLst/>
                          <a:latin typeface="Arial" pitchFamily="34" charset="0"/>
                          <a:ea typeface="+mn-ea"/>
                          <a:cs typeface="Arial" pitchFamily="34" charset="0"/>
                        </a:rPr>
                        <a:t>S37**</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279F"/>
                    </a:solidFill>
                  </a:tcPr>
                </a:tc>
                <a:extLst>
                  <a:ext uri="{0D108BD9-81ED-4DB2-BD59-A6C34878D82A}">
                    <a16:rowId xmlns:a16="http://schemas.microsoft.com/office/drawing/2014/main" xmlns="" val="10000"/>
                  </a:ext>
                </a:extLst>
              </a:tr>
              <a:tr h="235331">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Density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32GB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64GB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C00"/>
                    </a:solidFill>
                  </a:tcPr>
                </a:tc>
                <a:extLst>
                  <a:ext uri="{0D108BD9-81ED-4DB2-BD59-A6C34878D82A}">
                    <a16:rowId xmlns:a16="http://schemas.microsoft.com/office/drawing/2014/main" xmlns="" val="10001"/>
                  </a:ext>
                </a:extLst>
              </a:tr>
              <a:tr h="235331">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Array Architecture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Quilt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Quilt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2"/>
                  </a:ext>
                </a:extLst>
              </a:tr>
              <a:tr h="235331">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Number of Partitions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32</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32</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3"/>
                  </a:ext>
                </a:extLst>
              </a:tr>
              <a:tr h="392219">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I/O Performance (Interface)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1600MT/s/pin (DDR4)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3200MT/s/pin </a:t>
                      </a:r>
                      <a:r>
                        <a:rPr kumimoji="0" lang="en-US" sz="1000" b="0" i="0" u="none" strike="noStrike" kern="1200" cap="none" normalizeH="0" baseline="0" dirty="0">
                          <a:ln>
                            <a:noFill/>
                          </a:ln>
                          <a:solidFill>
                            <a:srgbClr val="000000"/>
                          </a:solidFill>
                          <a:effectLst/>
                          <a:latin typeface="Arial" pitchFamily="34" charset="0"/>
                          <a:ea typeface="+mn-ea"/>
                          <a:cs typeface="Arial" pitchFamily="34" charset="0"/>
                        </a:rPr>
                        <a:t>(DDR4)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C00"/>
                    </a:solidFill>
                  </a:tcPr>
                </a:tc>
                <a:extLst>
                  <a:ext uri="{0D108BD9-81ED-4DB2-BD59-A6C34878D82A}">
                    <a16:rowId xmlns:a16="http://schemas.microsoft.com/office/drawing/2014/main" xmlns="" val="10004"/>
                  </a:ext>
                </a:extLst>
              </a:tr>
              <a:tr h="235331">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Read Latency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95ns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80ns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C00"/>
                    </a:solidFill>
                  </a:tcPr>
                </a:tc>
                <a:extLst>
                  <a:ext uri="{0D108BD9-81ED-4DB2-BD59-A6C34878D82A}">
                    <a16:rowId xmlns:a16="http://schemas.microsoft.com/office/drawing/2014/main" xmlns="" val="10005"/>
                  </a:ext>
                </a:extLst>
              </a:tr>
              <a:tr h="235331">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Write Completion Time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475ns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475ns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6"/>
                  </a:ext>
                </a:extLst>
              </a:tr>
              <a:tr h="392219">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Sustained Read Throughput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1600MB/s</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10 partition concurrency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chemeClr val="tx1"/>
                          </a:solidFill>
                          <a:effectLst/>
                          <a:latin typeface="Arial" pitchFamily="34" charset="0"/>
                          <a:cs typeface="Arial" pitchFamily="34" charset="0"/>
                        </a:rPr>
                        <a:t>3200MB/s</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chemeClr val="tx1"/>
                          </a:solidFill>
                          <a:effectLst/>
                          <a:latin typeface="Arial" pitchFamily="34" charset="0"/>
                          <a:cs typeface="Arial" pitchFamily="34" charset="0"/>
                        </a:rPr>
                        <a:t>16 partition </a:t>
                      </a:r>
                      <a:r>
                        <a:rPr kumimoji="0" lang="en-US" sz="1200" b="0" i="0" u="none" strike="noStrike" cap="none" normalizeH="0" baseline="0" dirty="0">
                          <a:ln>
                            <a:noFill/>
                          </a:ln>
                          <a:solidFill>
                            <a:srgbClr val="000000"/>
                          </a:solidFill>
                          <a:effectLst/>
                          <a:latin typeface="Arial" pitchFamily="34" charset="0"/>
                          <a:cs typeface="Arial" pitchFamily="34" charset="0"/>
                        </a:rPr>
                        <a:t>concurrency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C00"/>
                    </a:solidFill>
                  </a:tcPr>
                </a:tc>
                <a:extLst>
                  <a:ext uri="{0D108BD9-81ED-4DB2-BD59-A6C34878D82A}">
                    <a16:rowId xmlns:a16="http://schemas.microsoft.com/office/drawing/2014/main" xmlns="" val="10007"/>
                  </a:ext>
                </a:extLst>
              </a:tr>
              <a:tr h="392219">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Sustained Write Throughput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800MB/s</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24 partition concurrency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1100MB/s</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32 partition concurrency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C00"/>
                    </a:solidFill>
                  </a:tcPr>
                </a:tc>
                <a:extLst>
                  <a:ext uri="{0D108BD9-81ED-4DB2-BD59-A6C34878D82A}">
                    <a16:rowId xmlns:a16="http://schemas.microsoft.com/office/drawing/2014/main" xmlns="" val="10008"/>
                  </a:ext>
                </a:extLst>
              </a:tr>
              <a:tr h="235331">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Read Power / Read Energy   (FF/85C)</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666mW / 52pJ/b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a:ln>
                            <a:noFill/>
                          </a:ln>
                          <a:solidFill>
                            <a:schemeClr val="tx1"/>
                          </a:solidFill>
                          <a:effectLst/>
                          <a:latin typeface="Arial" pitchFamily="34" charset="0"/>
                          <a:ea typeface="+mn-ea"/>
                          <a:cs typeface="Arial" pitchFamily="34" charset="0"/>
                        </a:rPr>
                        <a:t>666mW </a:t>
                      </a: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 26pJ/b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C00"/>
                    </a:solidFill>
                  </a:tcPr>
                </a:tc>
                <a:extLst>
                  <a:ext uri="{0D108BD9-81ED-4DB2-BD59-A6C34878D82A}">
                    <a16:rowId xmlns:a16="http://schemas.microsoft.com/office/drawing/2014/main" xmlns="" val="10009"/>
                  </a:ext>
                </a:extLst>
              </a:tr>
              <a:tr h="235331">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Write Power / Write Energy  (FF/85C)</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200" b="0" i="0" u="none" strike="noStrike" cap="none" normalizeH="0" baseline="0" dirty="0">
                          <a:ln>
                            <a:noFill/>
                          </a:ln>
                          <a:solidFill>
                            <a:srgbClr val="000000"/>
                          </a:solidFill>
                          <a:effectLst/>
                          <a:latin typeface="Arial" pitchFamily="34" charset="0"/>
                          <a:cs typeface="Arial" pitchFamily="34" charset="0"/>
                        </a:rPr>
                        <a:t>755mW / 118pJ/b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200" b="0" i="0" u="none" strike="noStrike" cap="none" normalizeH="0" baseline="0" dirty="0">
                          <a:ln>
                            <a:noFill/>
                          </a:ln>
                          <a:solidFill>
                            <a:srgbClr val="000000"/>
                          </a:solidFill>
                          <a:effectLst/>
                          <a:latin typeface="Arial" pitchFamily="34" charset="0"/>
                          <a:cs typeface="Arial" pitchFamily="34" charset="0"/>
                        </a:rPr>
                        <a:t>520mW / 59pJ/b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C00"/>
                    </a:solidFill>
                  </a:tcPr>
                </a:tc>
                <a:extLst>
                  <a:ext uri="{0D108BD9-81ED-4DB2-BD59-A6C34878D82A}">
                    <a16:rowId xmlns:a16="http://schemas.microsoft.com/office/drawing/2014/main" xmlns="" val="10010"/>
                  </a:ext>
                </a:extLst>
              </a:tr>
              <a:tr h="862882">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Power Supplies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Vdd</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err="1">
                          <a:ln>
                            <a:noFill/>
                          </a:ln>
                          <a:solidFill>
                            <a:srgbClr val="000000"/>
                          </a:solidFill>
                          <a:effectLst/>
                          <a:latin typeface="Arial" pitchFamily="34" charset="0"/>
                          <a:cs typeface="Arial" pitchFamily="34" charset="0"/>
                        </a:rPr>
                        <a:t>Vddq</a:t>
                      </a:r>
                      <a:r>
                        <a:rPr kumimoji="0" lang="en-US" sz="1200" b="0" i="0" u="none" strike="noStrike" cap="none" normalizeH="0" baseline="0" dirty="0">
                          <a:ln>
                            <a:noFill/>
                          </a:ln>
                          <a:solidFill>
                            <a:srgbClr val="000000"/>
                          </a:solidFill>
                          <a:effectLst/>
                          <a:latin typeface="Arial" pitchFamily="34" charset="0"/>
                          <a:cs typeface="Arial" pitchFamily="34" charset="0"/>
                        </a:rPr>
                        <a:t>=1.2V</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Vhh</a:t>
                      </a:r>
                      <a:r>
                        <a:rPr kumimoji="0" lang="en-US" sz="1200" b="0" i="0" u="none" strike="noStrike" cap="none" normalizeH="0" baseline="0" dirty="0">
                          <a:ln>
                            <a:noFill/>
                          </a:ln>
                          <a:solidFill>
                            <a:srgbClr val="000000"/>
                          </a:solidFill>
                          <a:effectLst/>
                          <a:latin typeface="Arial" pitchFamily="34" charset="0"/>
                          <a:cs typeface="Arial" pitchFamily="34" charset="0"/>
                        </a:rPr>
                        <a:t>=3.3</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Vpp</a:t>
                      </a:r>
                      <a:r>
                        <a:rPr kumimoji="0" lang="en-US" sz="1200" b="0" i="0" u="none" strike="noStrike" cap="none" normalizeH="0" baseline="0" dirty="0">
                          <a:ln>
                            <a:noFill/>
                          </a:ln>
                          <a:solidFill>
                            <a:srgbClr val="000000"/>
                          </a:solidFill>
                          <a:effectLst/>
                          <a:latin typeface="Arial" pitchFamily="34" charset="0"/>
                          <a:cs typeface="Arial" pitchFamily="34" charset="0"/>
                        </a:rPr>
                        <a:t>=5.3</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Vnn</a:t>
                      </a:r>
                      <a:r>
                        <a:rPr kumimoji="0" lang="en-US" sz="1200" b="0" i="0" u="none" strike="noStrike" cap="none" normalizeH="0" baseline="0" dirty="0">
                          <a:ln>
                            <a:noFill/>
                          </a:ln>
                          <a:solidFill>
                            <a:srgbClr val="000000"/>
                          </a:solidFill>
                          <a:effectLst/>
                          <a:latin typeface="Arial" pitchFamily="34" charset="0"/>
                          <a:cs typeface="Arial" pitchFamily="34" charset="0"/>
                        </a:rPr>
                        <a:t>=-4.7</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Vdd</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err="1">
                          <a:ln>
                            <a:noFill/>
                          </a:ln>
                          <a:solidFill>
                            <a:srgbClr val="000000"/>
                          </a:solidFill>
                          <a:effectLst/>
                          <a:latin typeface="Arial" pitchFamily="34" charset="0"/>
                          <a:cs typeface="Arial" pitchFamily="34" charset="0"/>
                        </a:rPr>
                        <a:t>Vddq</a:t>
                      </a:r>
                      <a:r>
                        <a:rPr kumimoji="0" lang="en-US" sz="1200" b="0" i="0" u="none" strike="noStrike" cap="none" normalizeH="0" baseline="0" dirty="0">
                          <a:ln>
                            <a:noFill/>
                          </a:ln>
                          <a:solidFill>
                            <a:srgbClr val="000000"/>
                          </a:solidFill>
                          <a:effectLst/>
                          <a:latin typeface="Arial" pitchFamily="34" charset="0"/>
                          <a:cs typeface="Arial" pitchFamily="34" charset="0"/>
                        </a:rPr>
                        <a:t>=1.1V </a:t>
                      </a:r>
                      <a:r>
                        <a:rPr kumimoji="0" lang="en-US" sz="1200" b="0" i="0" u="none" strike="noStrike" cap="none" normalizeH="0" baseline="0" dirty="0" err="1">
                          <a:ln>
                            <a:noFill/>
                          </a:ln>
                          <a:solidFill>
                            <a:srgbClr val="000000"/>
                          </a:solidFill>
                          <a:effectLst/>
                          <a:latin typeface="Arial" pitchFamily="34" charset="0"/>
                          <a:cs typeface="Arial" pitchFamily="34" charset="0"/>
                        </a:rPr>
                        <a:t>Vhh</a:t>
                      </a:r>
                      <a:r>
                        <a:rPr kumimoji="0" lang="en-US" sz="1200" b="0" i="0" u="none" strike="noStrike" cap="none" normalizeH="0" baseline="0" dirty="0">
                          <a:ln>
                            <a:noFill/>
                          </a:ln>
                          <a:solidFill>
                            <a:srgbClr val="000000"/>
                          </a:solidFill>
                          <a:effectLst/>
                          <a:latin typeface="Arial" pitchFamily="34" charset="0"/>
                          <a:cs typeface="Arial" pitchFamily="34" charset="0"/>
                        </a:rPr>
                        <a:t>=TBD</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Vpp</a:t>
                      </a:r>
                      <a:r>
                        <a:rPr kumimoji="0" lang="en-US" sz="1200" b="0" i="0" u="none" strike="noStrike" cap="none" normalizeH="0" baseline="0" dirty="0">
                          <a:ln>
                            <a:noFill/>
                          </a:ln>
                          <a:solidFill>
                            <a:srgbClr val="000000"/>
                          </a:solidFill>
                          <a:effectLst/>
                          <a:latin typeface="Arial" pitchFamily="34" charset="0"/>
                          <a:cs typeface="Arial" pitchFamily="34" charset="0"/>
                        </a:rPr>
                        <a:t>=TBD</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Vnn</a:t>
                      </a:r>
                      <a:r>
                        <a:rPr kumimoji="0" lang="en-US" sz="1200" b="0" i="0" u="none" strike="noStrike" cap="none" normalizeH="0" baseline="0" dirty="0">
                          <a:ln>
                            <a:noFill/>
                          </a:ln>
                          <a:solidFill>
                            <a:srgbClr val="000000"/>
                          </a:solidFill>
                          <a:effectLst/>
                          <a:latin typeface="Arial" pitchFamily="34" charset="0"/>
                          <a:cs typeface="Arial" pitchFamily="34" charset="0"/>
                        </a:rPr>
                        <a:t>=TBD</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C00"/>
                    </a:solidFill>
                  </a:tcPr>
                </a:tc>
                <a:extLst>
                  <a:ext uri="{0D108BD9-81ED-4DB2-BD59-A6C34878D82A}">
                    <a16:rowId xmlns:a16="http://schemas.microsoft.com/office/drawing/2014/main" xmlns="" val="10011"/>
                  </a:ext>
                </a:extLst>
              </a:tr>
            </a:tbl>
          </a:graphicData>
        </a:graphic>
      </p:graphicFrame>
      <p:sp>
        <p:nvSpPr>
          <p:cNvPr id="13316" name="Slide Number Placeholder 5"/>
          <p:cNvSpPr>
            <a:spLocks noGrp="1"/>
          </p:cNvSpPr>
          <p:nvPr>
            <p:ph type="sldNum" sz="quarter" idx="12"/>
          </p:nvPr>
        </p:nvSpPr>
        <p:spPr>
          <a:xfrm>
            <a:off x="4051300" y="6584156"/>
            <a:ext cx="1041400" cy="244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1FBB261F-799A-46EA-AC0B-7C49C3084A71}" type="slidenum">
              <a:rPr lang="ja-JP" altLang="en-US" smtClean="0"/>
              <a:pPr algn="ctr" eaLnBrk="1" hangingPunct="1"/>
              <a:t>24</a:t>
            </a:fld>
            <a:endParaRPr lang="en-US" altLang="ja-JP" dirty="0"/>
          </a:p>
        </p:txBody>
      </p:sp>
      <p:sp>
        <p:nvSpPr>
          <p:cNvPr id="8" name="Rectangle 68"/>
          <p:cNvSpPr>
            <a:spLocks noChangeArrowheads="1"/>
          </p:cNvSpPr>
          <p:nvPr/>
        </p:nvSpPr>
        <p:spPr bwMode="auto">
          <a:xfrm>
            <a:off x="0" y="24064"/>
            <a:ext cx="91440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altLang="ja-JP" sz="4000" b="1" dirty="0">
                <a:solidFill>
                  <a:srgbClr val="3366FF"/>
                </a:solidFill>
                <a:latin typeface="+mn-lt"/>
              </a:rPr>
              <a:t>5.1:  Key Product Spec Targets</a:t>
            </a:r>
          </a:p>
        </p:txBody>
      </p:sp>
      <p:sp>
        <p:nvSpPr>
          <p:cNvPr id="2" name="Rectangle 1"/>
          <p:cNvSpPr/>
          <p:nvPr/>
        </p:nvSpPr>
        <p:spPr>
          <a:xfrm>
            <a:off x="134586" y="2314418"/>
            <a:ext cx="6349793" cy="304800"/>
          </a:xfrm>
          <a:prstGeom prst="rect">
            <a:avLst/>
          </a:prstGeom>
          <a:noFill/>
          <a:ln w="508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00FF"/>
              </a:solidFill>
            </a:endParaRPr>
          </a:p>
        </p:txBody>
      </p:sp>
      <p:sp>
        <p:nvSpPr>
          <p:cNvPr id="3" name="TextBox 2"/>
          <p:cNvSpPr txBox="1"/>
          <p:nvPr/>
        </p:nvSpPr>
        <p:spPr>
          <a:xfrm>
            <a:off x="6612650" y="3821813"/>
            <a:ext cx="2386330" cy="867930"/>
          </a:xfrm>
          <a:prstGeom prst="rect">
            <a:avLst/>
          </a:prstGeom>
          <a:noFill/>
          <a:ln w="41275">
            <a:solidFill>
              <a:srgbClr val="008000"/>
            </a:solidFill>
          </a:ln>
        </p:spPr>
        <p:txBody>
          <a:bodyPr wrap="square" rtlCol="0">
            <a:spAutoFit/>
          </a:bodyPr>
          <a:lstStyle/>
          <a:p>
            <a:pPr eaLnBrk="1" hangingPunct="1">
              <a:lnSpc>
                <a:spcPct val="90000"/>
              </a:lnSpc>
            </a:pPr>
            <a:r>
              <a:rPr lang="en-US" altLang="ja-JP" sz="1400" dirty="0">
                <a:solidFill>
                  <a:srgbClr val="008000"/>
                </a:solidFill>
                <a:latin typeface="+mn-lt"/>
                <a:ea typeface="ＭＳ Ｐゴシック" pitchFamily="34" charset="-128"/>
              </a:rPr>
              <a:t>50% energy reduction (critical enabler for higher read bandwidth within the same power window)</a:t>
            </a:r>
          </a:p>
        </p:txBody>
      </p:sp>
      <p:sp>
        <p:nvSpPr>
          <p:cNvPr id="10" name="Rectangle 9"/>
          <p:cNvSpPr/>
          <p:nvPr/>
        </p:nvSpPr>
        <p:spPr>
          <a:xfrm>
            <a:off x="134586" y="1919566"/>
            <a:ext cx="6349793" cy="394851"/>
          </a:xfrm>
          <a:prstGeom prst="rect">
            <a:avLst/>
          </a:prstGeom>
          <a:noFill/>
          <a:ln w="508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6624224" y="2036819"/>
            <a:ext cx="2374755" cy="1643527"/>
          </a:xfrm>
          <a:prstGeom prst="rect">
            <a:avLst/>
          </a:prstGeom>
          <a:noFill/>
          <a:ln w="41275">
            <a:solidFill>
              <a:srgbClr val="0000FF"/>
            </a:solidFill>
          </a:ln>
        </p:spPr>
        <p:txBody>
          <a:bodyPr wrap="square" rtlCol="0">
            <a:spAutoFit/>
          </a:bodyPr>
          <a:lstStyle/>
          <a:p>
            <a:pPr eaLnBrk="1" hangingPunct="1">
              <a:lnSpc>
                <a:spcPct val="90000"/>
              </a:lnSpc>
            </a:pPr>
            <a:r>
              <a:rPr lang="en-US" altLang="ja-JP" sz="1400" dirty="0">
                <a:solidFill>
                  <a:srgbClr val="0000FF"/>
                </a:solidFill>
                <a:latin typeface="Tahoma" pitchFamily="34" charset="0"/>
                <a:ea typeface="ＭＳ Ｐゴシック" pitchFamily="34" charset="-128"/>
              </a:rPr>
              <a:t>Increase IO speed to DDR4 equivalence</a:t>
            </a:r>
          </a:p>
          <a:p>
            <a:pPr marL="166688" indent="-166688">
              <a:lnSpc>
                <a:spcPct val="90000"/>
              </a:lnSpc>
              <a:buFont typeface="Arial" panose="020B0604020202020204" pitchFamily="34" charset="0"/>
              <a:buChar char="•"/>
            </a:pPr>
            <a:r>
              <a:rPr lang="en-US" altLang="ja-JP" sz="1400" dirty="0">
                <a:solidFill>
                  <a:srgbClr val="0000FF"/>
                </a:solidFill>
                <a:latin typeface="Tahoma" pitchFamily="34" charset="0"/>
                <a:ea typeface="ＭＳ Ｐゴシック" pitchFamily="34" charset="-128"/>
              </a:rPr>
              <a:t>~18% Improvement in random read performance</a:t>
            </a:r>
          </a:p>
          <a:p>
            <a:pPr marL="166688" indent="-166688" eaLnBrk="1" hangingPunct="1">
              <a:lnSpc>
                <a:spcPct val="90000"/>
              </a:lnSpc>
              <a:buFont typeface="Arial" panose="020B0604020202020204" pitchFamily="34" charset="0"/>
              <a:buChar char="•"/>
            </a:pPr>
            <a:r>
              <a:rPr lang="en-US" altLang="ja-JP" sz="1400" dirty="0">
                <a:solidFill>
                  <a:srgbClr val="0000FF"/>
                </a:solidFill>
                <a:latin typeface="Tahoma" pitchFamily="34" charset="0"/>
                <a:ea typeface="ＭＳ Ｐゴシック" pitchFamily="34" charset="-128"/>
              </a:rPr>
              <a:t>2x Read Bandwidth</a:t>
            </a:r>
          </a:p>
          <a:p>
            <a:pPr marL="166688" indent="-166688" eaLnBrk="1" hangingPunct="1">
              <a:lnSpc>
                <a:spcPct val="90000"/>
              </a:lnSpc>
              <a:buFont typeface="Arial" panose="020B0604020202020204" pitchFamily="34" charset="0"/>
              <a:buChar char="•"/>
            </a:pPr>
            <a:r>
              <a:rPr lang="en-US" altLang="ja-JP" sz="1400" dirty="0">
                <a:solidFill>
                  <a:srgbClr val="0000FF"/>
                </a:solidFill>
                <a:latin typeface="Tahoma" pitchFamily="34" charset="0"/>
                <a:ea typeface="ＭＳ Ｐゴシック" pitchFamily="34" charset="-128"/>
              </a:rPr>
              <a:t>37.5% Improvement in Write Bandwidth</a:t>
            </a:r>
          </a:p>
        </p:txBody>
      </p:sp>
      <p:sp>
        <p:nvSpPr>
          <p:cNvPr id="7" name="Rectangle 6"/>
          <p:cNvSpPr/>
          <p:nvPr/>
        </p:nvSpPr>
        <p:spPr>
          <a:xfrm>
            <a:off x="141967" y="3758924"/>
            <a:ext cx="6342412" cy="935735"/>
          </a:xfrm>
          <a:prstGeom prst="rect">
            <a:avLst/>
          </a:prstGeom>
          <a:noFill/>
          <a:ln w="5080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34586" y="2858583"/>
            <a:ext cx="6349793" cy="467446"/>
          </a:xfrm>
          <a:prstGeom prst="rect">
            <a:avLst/>
          </a:prstGeom>
          <a:noFill/>
          <a:ln w="508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34586" y="1065058"/>
            <a:ext cx="6349793" cy="294903"/>
          </a:xfrm>
          <a:prstGeom prst="rect">
            <a:avLst/>
          </a:prstGeom>
          <a:noFill/>
          <a:ln w="508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6624224" y="973831"/>
            <a:ext cx="2374755" cy="480131"/>
          </a:xfrm>
          <a:prstGeom prst="rect">
            <a:avLst/>
          </a:prstGeom>
          <a:noFill/>
          <a:ln w="41275">
            <a:solidFill>
              <a:srgbClr val="7030A0"/>
            </a:solidFill>
          </a:ln>
        </p:spPr>
        <p:txBody>
          <a:bodyPr wrap="square" rtlCol="0">
            <a:spAutoFit/>
          </a:bodyPr>
          <a:lstStyle/>
          <a:p>
            <a:pPr eaLnBrk="1" hangingPunct="1">
              <a:lnSpc>
                <a:spcPct val="90000"/>
              </a:lnSpc>
            </a:pPr>
            <a:r>
              <a:rPr lang="en-US" altLang="ja-JP" sz="1400" dirty="0">
                <a:solidFill>
                  <a:srgbClr val="7030A0"/>
                </a:solidFill>
                <a:latin typeface="Tahoma" pitchFamily="34" charset="0"/>
                <a:ea typeface="ＭＳ Ｐゴシック" pitchFamily="34" charset="-128"/>
              </a:rPr>
              <a:t>Double the density / maintain the same die size</a:t>
            </a:r>
          </a:p>
        </p:txBody>
      </p:sp>
      <p:sp>
        <p:nvSpPr>
          <p:cNvPr id="17" name="Rectangle 16"/>
          <p:cNvSpPr/>
          <p:nvPr/>
        </p:nvSpPr>
        <p:spPr>
          <a:xfrm>
            <a:off x="134586" y="3326028"/>
            <a:ext cx="6349793" cy="432895"/>
          </a:xfrm>
          <a:prstGeom prst="rect">
            <a:avLst/>
          </a:prstGeom>
          <a:noFill/>
          <a:ln w="508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134586" y="5571286"/>
            <a:ext cx="8740341" cy="830997"/>
          </a:xfrm>
          <a:prstGeom prst="rect">
            <a:avLst/>
          </a:prstGeom>
          <a:noFill/>
          <a:ln>
            <a:solidFill>
              <a:srgbClr val="0000FF"/>
            </a:solidFill>
          </a:ln>
        </p:spPr>
        <p:txBody>
          <a:bodyPr wrap="none" rtlCol="0">
            <a:spAutoFit/>
          </a:bodyPr>
          <a:lstStyle/>
          <a:p>
            <a:r>
              <a:rPr lang="en-US" sz="1200" dirty="0"/>
              <a:t>** Design and TD teams will continue to perform pathfinding in Q1-Q2, ’18 timeframe to evaluate whether better product specs</a:t>
            </a:r>
          </a:p>
          <a:p>
            <a:r>
              <a:rPr lang="en-US" sz="1200" dirty="0"/>
              <a:t>    for S37A can be achieved – as defined in the 30s Perf Envelope (see slide 25).  LV CMOS is pre-enabled to support higher</a:t>
            </a:r>
          </a:p>
          <a:p>
            <a:r>
              <a:rPr lang="en-US" sz="1200" dirty="0"/>
              <a:t>    IO / logic performance (up to 4800 MT/sec) and further design/array/process optimization may be necessary to </a:t>
            </a:r>
          </a:p>
          <a:p>
            <a:r>
              <a:rPr lang="en-US" sz="1200" dirty="0"/>
              <a:t>    take advantage of the capability.</a:t>
            </a:r>
          </a:p>
        </p:txBody>
      </p:sp>
      <p:sp>
        <p:nvSpPr>
          <p:cNvPr id="5" name="Footer Placeholder 4"/>
          <p:cNvSpPr>
            <a:spLocks noGrp="1"/>
          </p:cNvSpPr>
          <p:nvPr>
            <p:ph type="ftr" sz="quarter" idx="11"/>
          </p:nvPr>
        </p:nvSpPr>
        <p:spPr>
          <a:xfrm>
            <a:off x="1295400" y="6536570"/>
            <a:ext cx="2921000" cy="241300"/>
          </a:xfrm>
        </p:spPr>
        <p:txBody>
          <a:bodyPr/>
          <a:lstStyle/>
          <a:p>
            <a:pPr>
              <a:defRPr/>
            </a:pPr>
            <a:r>
              <a:rPr lang="en-US" dirty="0"/>
              <a:t>Intel-Micron Confidential</a:t>
            </a:r>
          </a:p>
        </p:txBody>
      </p:sp>
    </p:spTree>
    <p:extLst>
      <p:ext uri="{BB962C8B-B14F-4D97-AF65-F5344CB8AC3E}">
        <p14:creationId xmlns:p14="http://schemas.microsoft.com/office/powerpoint/2010/main" val="42191068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022" y="51967"/>
            <a:ext cx="8534399" cy="563563"/>
          </a:xfrm>
        </p:spPr>
        <p:txBody>
          <a:bodyPr/>
          <a:lstStyle/>
          <a:p>
            <a:r>
              <a:rPr lang="en-US" dirty="0"/>
              <a:t>5.2: 30s Product Perf Envelope</a:t>
            </a:r>
          </a:p>
        </p:txBody>
      </p:sp>
      <p:sp>
        <p:nvSpPr>
          <p:cNvPr id="3" name="Footer Placeholder 2"/>
          <p:cNvSpPr>
            <a:spLocks noGrp="1"/>
          </p:cNvSpPr>
          <p:nvPr>
            <p:ph type="ftr" sz="quarter" idx="10"/>
          </p:nvPr>
        </p:nvSpPr>
        <p:spPr/>
        <p:txBody>
          <a:bodyPr/>
          <a:lstStyle/>
          <a:p>
            <a:pPr>
              <a:defRPr/>
            </a:pPr>
            <a:r>
              <a:rPr lang="en-US"/>
              <a:t>Intel-Micron Confidential</a:t>
            </a:r>
            <a:endParaRPr lang="en-US" dirty="0"/>
          </a:p>
        </p:txBody>
      </p:sp>
      <p:sp>
        <p:nvSpPr>
          <p:cNvPr id="4" name="Slide Number Placeholder 3"/>
          <p:cNvSpPr>
            <a:spLocks noGrp="1"/>
          </p:cNvSpPr>
          <p:nvPr>
            <p:ph type="sldNum" sz="quarter" idx="11"/>
          </p:nvPr>
        </p:nvSpPr>
        <p:spPr/>
        <p:txBody>
          <a:bodyPr/>
          <a:lstStyle/>
          <a:p>
            <a:pPr>
              <a:defRPr/>
            </a:pPr>
            <a:fld id="{F398AC91-D890-4E4D-B07E-AB9C981B3925}" type="slidenum">
              <a:rPr lang="en-US" smtClean="0"/>
              <a:pPr>
                <a:defRPr/>
              </a:pPr>
              <a:t>25</a:t>
            </a:fld>
            <a:endParaRPr lang="en-US"/>
          </a:p>
        </p:txBody>
      </p:sp>
      <p:sp>
        <p:nvSpPr>
          <p:cNvPr id="5" name="TextBox 4"/>
          <p:cNvSpPr txBox="1"/>
          <p:nvPr/>
        </p:nvSpPr>
        <p:spPr>
          <a:xfrm>
            <a:off x="71435" y="689296"/>
            <a:ext cx="9001127" cy="2308324"/>
          </a:xfrm>
          <a:prstGeom prst="rect">
            <a:avLst/>
          </a:prstGeom>
          <a:noFill/>
          <a:ln>
            <a:solidFill>
              <a:srgbClr val="0066FF"/>
            </a:solidFill>
          </a:ln>
        </p:spPr>
        <p:txBody>
          <a:bodyPr wrap="square" rtlCol="0">
            <a:spAutoFit/>
          </a:bodyPr>
          <a:lstStyle/>
          <a:p>
            <a:pPr marL="285750" indent="-285750">
              <a:buFont typeface="Arial" panose="020B0604020202020204" pitchFamily="34" charset="0"/>
              <a:buChar char="•"/>
            </a:pPr>
            <a:r>
              <a:rPr lang="en-US" sz="1600" dirty="0"/>
              <a:t>It is possible to envision 14nm, 4-deck array with lower Read and Write energy</a:t>
            </a:r>
          </a:p>
          <a:p>
            <a:r>
              <a:rPr lang="en-US" sz="1600" dirty="0"/>
              <a:t>     (pJ/b) than S37A POR, thus enabling higher Read/Write bandwidth. </a:t>
            </a:r>
          </a:p>
          <a:p>
            <a:pPr marL="285750" indent="-285750">
              <a:buFont typeface="Arial" panose="020B0604020202020204" pitchFamily="34" charset="0"/>
              <a:buChar char="•"/>
            </a:pPr>
            <a:r>
              <a:rPr lang="en-US" sz="1600" dirty="0"/>
              <a:t>Higher performance CMOS has been adopted as part of POR periphery architecture to support higher Rd/</a:t>
            </a:r>
            <a:r>
              <a:rPr lang="en-US" sz="1600" dirty="0" err="1"/>
              <a:t>Wr</a:t>
            </a:r>
            <a:r>
              <a:rPr lang="en-US" sz="1600" dirty="0"/>
              <a:t> BW  </a:t>
            </a:r>
          </a:p>
          <a:p>
            <a:pPr marL="285750" indent="-285750">
              <a:buFont typeface="Arial" panose="020B0604020202020204" pitchFamily="34" charset="0"/>
              <a:buChar char="•"/>
            </a:pPr>
            <a:r>
              <a:rPr lang="en-US" sz="1600" dirty="0"/>
              <a:t>For the same thermal envelope as 20s, </a:t>
            </a:r>
          </a:p>
          <a:p>
            <a:pPr marL="742950" lvl="1" indent="-285750">
              <a:buFontTx/>
              <a:buChar char="-"/>
            </a:pPr>
            <a:r>
              <a:rPr lang="en-US" sz="1600" dirty="0"/>
              <a:t>Rd energy reduction to &lt; 26 pJ/b is required to enable &gt; 3200 MT/sec.  </a:t>
            </a:r>
          </a:p>
          <a:p>
            <a:pPr marL="742950" lvl="1" indent="-285750">
              <a:buFontTx/>
              <a:buChar char="-"/>
            </a:pPr>
            <a:r>
              <a:rPr lang="en-US" sz="1600" dirty="0"/>
              <a:t>Increased # of partitions (&gt; 32) is needed to enable write BW &gt; 1100 MT/sec.  Write BW of up to 2200 MT/sec can be enabled by further reduction in write energy ( ≤ 43pJ/b), in addition to 64 partition architecture. </a:t>
            </a:r>
          </a:p>
        </p:txBody>
      </p:sp>
      <p:graphicFrame>
        <p:nvGraphicFramePr>
          <p:cNvPr id="6" name="Table 5"/>
          <p:cNvGraphicFramePr>
            <a:graphicFrameLocks noGrp="1"/>
          </p:cNvGraphicFramePr>
          <p:nvPr>
            <p:extLst>
              <p:ext uri="{D42A27DB-BD31-4B8C-83A1-F6EECF244321}">
                <p14:modId xmlns:p14="http://schemas.microsoft.com/office/powerpoint/2010/main" val="2143765144"/>
              </p:ext>
            </p:extLst>
          </p:nvPr>
        </p:nvGraphicFramePr>
        <p:xfrm>
          <a:off x="200022" y="3200400"/>
          <a:ext cx="8791577" cy="3074140"/>
        </p:xfrm>
        <a:graphic>
          <a:graphicData uri="http://schemas.openxmlformats.org/drawingml/2006/table">
            <a:tbl>
              <a:tblPr firstRow="1" bandRow="1">
                <a:tableStyleId>{5C22544A-7EE6-4342-B048-85BDC9FD1C3A}</a:tableStyleId>
              </a:tblPr>
              <a:tblGrid>
                <a:gridCol w="1628778">
                  <a:extLst>
                    <a:ext uri="{9D8B030D-6E8A-4147-A177-3AD203B41FA5}">
                      <a16:colId xmlns:a16="http://schemas.microsoft.com/office/drawing/2014/main" xmlns="" val="20000"/>
                    </a:ext>
                  </a:extLst>
                </a:gridCol>
                <a:gridCol w="762000">
                  <a:extLst>
                    <a:ext uri="{9D8B030D-6E8A-4147-A177-3AD203B41FA5}">
                      <a16:colId xmlns:a16="http://schemas.microsoft.com/office/drawing/2014/main" xmlns="" val="20001"/>
                    </a:ext>
                  </a:extLst>
                </a:gridCol>
                <a:gridCol w="1333500">
                  <a:extLst>
                    <a:ext uri="{9D8B030D-6E8A-4147-A177-3AD203B41FA5}">
                      <a16:colId xmlns:a16="http://schemas.microsoft.com/office/drawing/2014/main" xmlns="" val="20002"/>
                    </a:ext>
                  </a:extLst>
                </a:gridCol>
                <a:gridCol w="5067299">
                  <a:extLst>
                    <a:ext uri="{9D8B030D-6E8A-4147-A177-3AD203B41FA5}">
                      <a16:colId xmlns:a16="http://schemas.microsoft.com/office/drawing/2014/main" xmlns="" val="20003"/>
                    </a:ext>
                  </a:extLst>
                </a:gridCol>
              </a:tblGrid>
              <a:tr h="0">
                <a:tc>
                  <a:txBody>
                    <a:bodyPr/>
                    <a:lstStyle/>
                    <a:p>
                      <a:pPr algn="l" rtl="0" fontAlgn="ctr"/>
                      <a:r>
                        <a:rPr lang="en-US" sz="1800" b="1" i="0" u="none" strike="noStrike" dirty="0">
                          <a:solidFill>
                            <a:srgbClr val="FFFFFF"/>
                          </a:solidFill>
                          <a:effectLst/>
                          <a:latin typeface="Arial" panose="020B0604020202020204" pitchFamily="34" charset="0"/>
                        </a:rPr>
                        <a:t>Items</a:t>
                      </a:r>
                    </a:p>
                  </a:txBody>
                  <a:tcPr marL="7620" marR="7620" marT="7620" marB="0" anchor="ctr">
                    <a:solidFill>
                      <a:schemeClr val="accent1">
                        <a:lumMod val="75000"/>
                      </a:schemeClr>
                    </a:solidFill>
                  </a:tcPr>
                </a:tc>
                <a:tc>
                  <a:txBody>
                    <a:bodyPr/>
                    <a:lstStyle/>
                    <a:p>
                      <a:pPr algn="l" rtl="0" fontAlgn="ctr"/>
                      <a:r>
                        <a:rPr lang="en-US" sz="1800" b="1" i="0" u="none" strike="noStrike">
                          <a:solidFill>
                            <a:srgbClr val="FFFFFF"/>
                          </a:solidFill>
                          <a:effectLst/>
                          <a:latin typeface="Arial" panose="020B0604020202020204" pitchFamily="34" charset="0"/>
                        </a:rPr>
                        <a:t>S37A </a:t>
                      </a:r>
                      <a:br>
                        <a:rPr lang="en-US" sz="1800" b="1" i="0" u="none" strike="noStrike">
                          <a:solidFill>
                            <a:srgbClr val="FFFFFF"/>
                          </a:solidFill>
                          <a:effectLst/>
                          <a:latin typeface="Arial" panose="020B0604020202020204" pitchFamily="34" charset="0"/>
                        </a:rPr>
                      </a:br>
                      <a:r>
                        <a:rPr lang="en-US" sz="1800" b="1" i="0" u="none" strike="noStrike">
                          <a:solidFill>
                            <a:srgbClr val="FFFFFF"/>
                          </a:solidFill>
                          <a:effectLst/>
                          <a:latin typeface="Arial" panose="020B0604020202020204" pitchFamily="34" charset="0"/>
                        </a:rPr>
                        <a:t>POR</a:t>
                      </a:r>
                    </a:p>
                  </a:txBody>
                  <a:tcPr marL="7620" marR="7620" marT="7620" marB="0" anchor="ctr">
                    <a:solidFill>
                      <a:schemeClr val="accent1">
                        <a:lumMod val="75000"/>
                      </a:schemeClr>
                    </a:solidFill>
                  </a:tcPr>
                </a:tc>
                <a:tc>
                  <a:txBody>
                    <a:bodyPr/>
                    <a:lstStyle/>
                    <a:p>
                      <a:pPr algn="l" rtl="0" fontAlgn="ctr"/>
                      <a:r>
                        <a:rPr lang="en-US" sz="1800" b="1" i="0" u="none" strike="noStrike" dirty="0">
                          <a:solidFill>
                            <a:srgbClr val="FFFFFF"/>
                          </a:solidFill>
                          <a:effectLst/>
                          <a:latin typeface="Arial" panose="020B0604020202020204" pitchFamily="34" charset="0"/>
                        </a:rPr>
                        <a:t>Technology </a:t>
                      </a:r>
                    </a:p>
                    <a:p>
                      <a:pPr algn="l" rtl="0" fontAlgn="ctr"/>
                      <a:r>
                        <a:rPr lang="en-US" sz="1800" b="1" i="0" u="none" strike="noStrike" dirty="0">
                          <a:solidFill>
                            <a:srgbClr val="FFFFFF"/>
                          </a:solidFill>
                          <a:effectLst/>
                          <a:latin typeface="Arial" panose="020B0604020202020204" pitchFamily="34" charset="0"/>
                        </a:rPr>
                        <a:t>Scope</a:t>
                      </a:r>
                    </a:p>
                  </a:txBody>
                  <a:tcPr marL="7620" marR="7620" marT="7620" marB="0" anchor="ctr">
                    <a:solidFill>
                      <a:schemeClr val="accent1">
                        <a:lumMod val="75000"/>
                      </a:schemeClr>
                    </a:solidFill>
                  </a:tcPr>
                </a:tc>
                <a:tc>
                  <a:txBody>
                    <a:bodyPr/>
                    <a:lstStyle/>
                    <a:p>
                      <a:pPr algn="l" rtl="0" fontAlgn="ctr"/>
                      <a:r>
                        <a:rPr lang="en-US" sz="1800" b="1" i="0" u="none" strike="noStrike" dirty="0">
                          <a:solidFill>
                            <a:srgbClr val="FFFFFF"/>
                          </a:solidFill>
                          <a:effectLst/>
                          <a:latin typeface="Arial" panose="020B0604020202020204" pitchFamily="34" charset="0"/>
                        </a:rPr>
                        <a:t> Comments</a:t>
                      </a:r>
                    </a:p>
                  </a:txBody>
                  <a:tcPr marL="7620" marR="7620" marT="7620" marB="0" anchor="ctr">
                    <a:solidFill>
                      <a:schemeClr val="accent1">
                        <a:lumMod val="75000"/>
                      </a:schemeClr>
                    </a:solidFill>
                  </a:tcPr>
                </a:tc>
                <a:extLst>
                  <a:ext uri="{0D108BD9-81ED-4DB2-BD59-A6C34878D82A}">
                    <a16:rowId xmlns:a16="http://schemas.microsoft.com/office/drawing/2014/main" xmlns="" val="10000"/>
                  </a:ext>
                </a:extLst>
              </a:tr>
              <a:tr h="370840">
                <a:tc>
                  <a:txBody>
                    <a:bodyPr/>
                    <a:lstStyle/>
                    <a:p>
                      <a:pPr algn="l" rtl="0" fontAlgn="ctr"/>
                      <a:r>
                        <a:rPr lang="en-US" sz="1400" b="0" i="0" u="none" strike="noStrike" dirty="0">
                          <a:solidFill>
                            <a:srgbClr val="000000"/>
                          </a:solidFill>
                          <a:effectLst/>
                          <a:latin typeface="Arial" panose="020B0604020202020204" pitchFamily="34" charset="0"/>
                        </a:rPr>
                        <a:t># of Partitions</a:t>
                      </a:r>
                    </a:p>
                  </a:txBody>
                  <a:tcPr marL="7620" marR="7620" marT="7620" marB="0" anchor="ctr"/>
                </a:tc>
                <a:tc>
                  <a:txBody>
                    <a:bodyPr/>
                    <a:lstStyle/>
                    <a:p>
                      <a:pPr algn="l" rtl="0" fontAlgn="ctr"/>
                      <a:r>
                        <a:rPr lang="en-US" sz="1400" b="0" i="0" u="none" strike="noStrike">
                          <a:solidFill>
                            <a:srgbClr val="000000"/>
                          </a:solidFill>
                          <a:effectLst/>
                          <a:latin typeface="Arial" panose="020B0604020202020204" pitchFamily="34" charset="0"/>
                        </a:rPr>
                        <a:t>32</a:t>
                      </a:r>
                    </a:p>
                  </a:txBody>
                  <a:tcPr marL="7620" marR="7620" marT="7620" marB="0" anchor="ctr"/>
                </a:tc>
                <a:tc>
                  <a:txBody>
                    <a:bodyPr/>
                    <a:lstStyle/>
                    <a:p>
                      <a:pPr algn="l" rtl="0" fontAlgn="ctr"/>
                      <a:r>
                        <a:rPr lang="en-US" sz="1400" b="0" i="0" u="none" strike="noStrike">
                          <a:solidFill>
                            <a:srgbClr val="000000"/>
                          </a:solidFill>
                          <a:effectLst/>
                          <a:latin typeface="Arial" panose="020B0604020202020204" pitchFamily="34" charset="0"/>
                        </a:rPr>
                        <a:t>64</a:t>
                      </a:r>
                    </a:p>
                  </a:txBody>
                  <a:tcPr marL="7620" marR="7620" marT="7620" marB="0" anchor="ctr"/>
                </a:tc>
                <a:tc>
                  <a:txBody>
                    <a:bodyPr/>
                    <a:lstStyle/>
                    <a:p>
                      <a:pPr algn="l" rtl="0" fontAlgn="ctr"/>
                      <a:r>
                        <a:rPr lang="en-US" sz="1400" b="0" i="0" u="none" strike="noStrike" dirty="0">
                          <a:solidFill>
                            <a:srgbClr val="000000"/>
                          </a:solidFill>
                          <a:effectLst/>
                          <a:latin typeface="Arial" panose="020B0604020202020204" pitchFamily="34" charset="0"/>
                        </a:rPr>
                        <a:t>CuA HV scaling required for 64 partitions (POR), but expect 5-10% die size penalty due to increase in PCU and other supporting circuitry.</a:t>
                      </a:r>
                    </a:p>
                  </a:txBody>
                  <a:tcPr marL="7620" marR="7620" marT="7620" marB="0" anchor="ctr"/>
                </a:tc>
                <a:extLst>
                  <a:ext uri="{0D108BD9-81ED-4DB2-BD59-A6C34878D82A}">
                    <a16:rowId xmlns:a16="http://schemas.microsoft.com/office/drawing/2014/main" xmlns="" val="10001"/>
                  </a:ext>
                </a:extLst>
              </a:tr>
              <a:tr h="470640">
                <a:tc>
                  <a:txBody>
                    <a:bodyPr/>
                    <a:lstStyle/>
                    <a:p>
                      <a:pPr algn="l" rtl="0" fontAlgn="ctr"/>
                      <a:r>
                        <a:rPr lang="en-US" sz="1400" b="0" i="0" u="none" strike="noStrike">
                          <a:solidFill>
                            <a:srgbClr val="000000"/>
                          </a:solidFill>
                          <a:effectLst/>
                          <a:latin typeface="Arial" panose="020B0604020202020204" pitchFamily="34" charset="0"/>
                        </a:rPr>
                        <a:t>Rd BW (MT/sec)</a:t>
                      </a:r>
                    </a:p>
                  </a:txBody>
                  <a:tcPr marL="7620" marR="7620" marT="7620" marB="0" anchor="ctr"/>
                </a:tc>
                <a:tc>
                  <a:txBody>
                    <a:bodyPr/>
                    <a:lstStyle/>
                    <a:p>
                      <a:pPr algn="l" rtl="0" fontAlgn="ctr"/>
                      <a:r>
                        <a:rPr lang="en-US" sz="1400" b="0" i="0" u="none" strike="noStrike" dirty="0">
                          <a:solidFill>
                            <a:srgbClr val="000000"/>
                          </a:solidFill>
                          <a:effectLst/>
                          <a:latin typeface="Arial" panose="020B0604020202020204" pitchFamily="34" charset="0"/>
                        </a:rPr>
                        <a:t>3200</a:t>
                      </a:r>
                    </a:p>
                  </a:txBody>
                  <a:tcPr marL="7620" marR="7620" marT="7620" marB="0" anchor="ctr"/>
                </a:tc>
                <a:tc>
                  <a:txBody>
                    <a:bodyPr/>
                    <a:lstStyle/>
                    <a:p>
                      <a:pPr algn="l" rtl="0" fontAlgn="ctr"/>
                      <a:r>
                        <a:rPr lang="en-US" sz="1400" b="0" i="0" u="none" strike="noStrike" dirty="0">
                          <a:solidFill>
                            <a:srgbClr val="000000"/>
                          </a:solidFill>
                          <a:effectLst/>
                          <a:latin typeface="Arial" panose="020B0604020202020204" pitchFamily="34" charset="0"/>
                        </a:rPr>
                        <a:t>3200-4800</a:t>
                      </a:r>
                    </a:p>
                  </a:txBody>
                  <a:tcPr marL="7620" marR="7620" marT="7620" marB="0" anchor="ctr"/>
                </a:tc>
                <a:tc>
                  <a:txBody>
                    <a:bodyPr/>
                    <a:lstStyle/>
                    <a:p>
                      <a:pPr algn="l" rtl="0" fontAlgn="ctr"/>
                      <a:r>
                        <a:rPr lang="en-US" sz="1400" b="0" i="0" u="none" strike="noStrike" dirty="0">
                          <a:solidFill>
                            <a:srgbClr val="000000"/>
                          </a:solidFill>
                          <a:effectLst/>
                          <a:latin typeface="Arial" panose="020B0604020202020204" pitchFamily="34" charset="0"/>
                        </a:rPr>
                        <a:t>CMOS enables IO speed up to  4800 MT/sec. </a:t>
                      </a:r>
                      <a:br>
                        <a:rPr lang="en-US" sz="1400" b="0" i="0" u="none" strike="noStrike" dirty="0">
                          <a:solidFill>
                            <a:srgbClr val="000000"/>
                          </a:solidFill>
                          <a:effectLst/>
                          <a:latin typeface="Arial" panose="020B0604020202020204" pitchFamily="34" charset="0"/>
                        </a:rPr>
                      </a:br>
                      <a:r>
                        <a:rPr lang="en-US" sz="1400" b="0" i="0" u="none" strike="noStrike" dirty="0">
                          <a:solidFill>
                            <a:srgbClr val="000000"/>
                          </a:solidFill>
                          <a:effectLst/>
                          <a:latin typeface="Arial" panose="020B0604020202020204" pitchFamily="34" charset="0"/>
                        </a:rPr>
                        <a:t>≥ 3200 MT/sec requires Rd energy scaling below 26 pJ/b</a:t>
                      </a:r>
                    </a:p>
                  </a:txBody>
                  <a:tcPr marL="7620" marR="7620" marT="7620" marB="0" anchor="ctr"/>
                </a:tc>
                <a:extLst>
                  <a:ext uri="{0D108BD9-81ED-4DB2-BD59-A6C34878D82A}">
                    <a16:rowId xmlns:a16="http://schemas.microsoft.com/office/drawing/2014/main" xmlns="" val="10002"/>
                  </a:ext>
                </a:extLst>
              </a:tr>
              <a:tr h="381000">
                <a:tc>
                  <a:txBody>
                    <a:bodyPr/>
                    <a:lstStyle/>
                    <a:p>
                      <a:pPr algn="l" rtl="0" fontAlgn="ctr"/>
                      <a:r>
                        <a:rPr lang="en-US" sz="1400" b="0" i="0" u="none" strike="noStrike" dirty="0">
                          <a:solidFill>
                            <a:srgbClr val="000000"/>
                          </a:solidFill>
                          <a:effectLst/>
                          <a:latin typeface="Arial" panose="020B0604020202020204" pitchFamily="34" charset="0"/>
                        </a:rPr>
                        <a:t>Rd Energy (pJ/b)</a:t>
                      </a:r>
                    </a:p>
                  </a:txBody>
                  <a:tcPr marL="7620" marR="7620" marT="7620" marB="0" anchor="ctr"/>
                </a:tc>
                <a:tc>
                  <a:txBody>
                    <a:bodyPr/>
                    <a:lstStyle/>
                    <a:p>
                      <a:pPr algn="l" rtl="0" fontAlgn="ctr"/>
                      <a:r>
                        <a:rPr lang="en-US" sz="1400" b="0" i="0" u="none" strike="noStrike">
                          <a:solidFill>
                            <a:srgbClr val="000000"/>
                          </a:solidFill>
                          <a:effectLst/>
                          <a:latin typeface="Arial" panose="020B0604020202020204" pitchFamily="34" charset="0"/>
                        </a:rPr>
                        <a:t>26</a:t>
                      </a:r>
                    </a:p>
                  </a:txBody>
                  <a:tcPr marL="7620" marR="7620" marT="7620" marB="0" anchor="ctr"/>
                </a:tc>
                <a:tc>
                  <a:txBody>
                    <a:bodyPr/>
                    <a:lstStyle/>
                    <a:p>
                      <a:pPr algn="l" rtl="0" fontAlgn="ctr"/>
                      <a:r>
                        <a:rPr lang="en-US" sz="1400" b="0" i="0" u="none" strike="noStrike">
                          <a:solidFill>
                            <a:srgbClr val="000000"/>
                          </a:solidFill>
                          <a:effectLst/>
                          <a:latin typeface="Arial" panose="020B0604020202020204" pitchFamily="34" charset="0"/>
                        </a:rPr>
                        <a:t>26-17</a:t>
                      </a:r>
                    </a:p>
                  </a:txBody>
                  <a:tcPr marL="7620" marR="7620" marT="7620" marB="0" anchor="ctr"/>
                </a:tc>
                <a:tc>
                  <a:txBody>
                    <a:bodyPr/>
                    <a:lstStyle/>
                    <a:p>
                      <a:pPr algn="l" fontAlgn="t"/>
                      <a:r>
                        <a:rPr lang="en-US" sz="1400" b="0" i="0" u="none" strike="noStrike" dirty="0">
                          <a:solidFill>
                            <a:srgbClr val="000000"/>
                          </a:solidFill>
                          <a:effectLst/>
                          <a:latin typeface="Arial" panose="020B0604020202020204" pitchFamily="34" charset="0"/>
                        </a:rPr>
                        <a:t>≤ 26 pJ/b require further pathfinding (design/array arch/algo)</a:t>
                      </a:r>
                    </a:p>
                  </a:txBody>
                  <a:tcPr marL="7620" marR="7620" marT="7620" marB="0"/>
                </a:tc>
                <a:extLst>
                  <a:ext uri="{0D108BD9-81ED-4DB2-BD59-A6C34878D82A}">
                    <a16:rowId xmlns:a16="http://schemas.microsoft.com/office/drawing/2014/main" xmlns="" val="10003"/>
                  </a:ext>
                </a:extLst>
              </a:tr>
              <a:tr h="370840">
                <a:tc>
                  <a:txBody>
                    <a:bodyPr/>
                    <a:lstStyle/>
                    <a:p>
                      <a:pPr algn="l" rtl="0" fontAlgn="ctr"/>
                      <a:r>
                        <a:rPr lang="en-US" sz="1400" b="0" i="0" u="none" strike="noStrike" dirty="0" err="1">
                          <a:solidFill>
                            <a:srgbClr val="000000"/>
                          </a:solidFill>
                          <a:effectLst/>
                          <a:latin typeface="Arial" panose="020B0604020202020204" pitchFamily="34" charset="0"/>
                        </a:rPr>
                        <a:t>Wr</a:t>
                      </a:r>
                      <a:r>
                        <a:rPr lang="en-US" sz="1400" b="0" i="0" u="none" strike="noStrike" dirty="0">
                          <a:solidFill>
                            <a:srgbClr val="000000"/>
                          </a:solidFill>
                          <a:effectLst/>
                          <a:latin typeface="Arial" panose="020B0604020202020204" pitchFamily="34" charset="0"/>
                        </a:rPr>
                        <a:t> BW (MT/sec)</a:t>
                      </a:r>
                    </a:p>
                  </a:txBody>
                  <a:tcPr marL="7620" marR="7620" marT="7620" marB="0" anchor="ctr"/>
                </a:tc>
                <a:tc>
                  <a:txBody>
                    <a:bodyPr/>
                    <a:lstStyle/>
                    <a:p>
                      <a:pPr algn="l" rtl="0" fontAlgn="ctr"/>
                      <a:r>
                        <a:rPr lang="en-US" sz="1400" b="0" i="0" u="none" strike="noStrike" dirty="0">
                          <a:solidFill>
                            <a:srgbClr val="000000"/>
                          </a:solidFill>
                          <a:effectLst/>
                          <a:latin typeface="Arial" panose="020B0604020202020204" pitchFamily="34" charset="0"/>
                        </a:rPr>
                        <a:t>1100</a:t>
                      </a:r>
                    </a:p>
                  </a:txBody>
                  <a:tcPr marL="7620" marR="7620" marT="7620" marB="0" anchor="ctr"/>
                </a:tc>
                <a:tc>
                  <a:txBody>
                    <a:bodyPr/>
                    <a:lstStyle/>
                    <a:p>
                      <a:pPr algn="l" rtl="0" fontAlgn="ctr"/>
                      <a:r>
                        <a:rPr lang="en-US" sz="1400" b="0" i="0" u="none" strike="noStrike" dirty="0">
                          <a:solidFill>
                            <a:srgbClr val="000000"/>
                          </a:solidFill>
                          <a:effectLst/>
                          <a:latin typeface="Arial" panose="020B0604020202020204" pitchFamily="34" charset="0"/>
                        </a:rPr>
                        <a:t>1100-2200</a:t>
                      </a:r>
                    </a:p>
                  </a:txBody>
                  <a:tcPr marL="7620" marR="7620" marT="7620" marB="0" anchor="ctr"/>
                </a:tc>
                <a:tc>
                  <a:txBody>
                    <a:bodyPr/>
                    <a:lstStyle/>
                    <a:p>
                      <a:pPr algn="l" rtl="0" fontAlgn="ctr"/>
                      <a:r>
                        <a:rPr lang="en-US" sz="1400" b="0" i="0" u="none" strike="noStrike" dirty="0">
                          <a:solidFill>
                            <a:srgbClr val="000000"/>
                          </a:solidFill>
                          <a:effectLst/>
                          <a:latin typeface="Arial" panose="020B0604020202020204" pitchFamily="34" charset="0"/>
                        </a:rPr>
                        <a:t>1100 &lt; </a:t>
                      </a:r>
                      <a:r>
                        <a:rPr lang="en-US" sz="1400" b="0" i="0" u="none" strike="noStrike" dirty="0" err="1">
                          <a:solidFill>
                            <a:srgbClr val="000000"/>
                          </a:solidFill>
                          <a:effectLst/>
                          <a:latin typeface="Arial" panose="020B0604020202020204" pitchFamily="34" charset="0"/>
                        </a:rPr>
                        <a:t>Wr</a:t>
                      </a:r>
                      <a:r>
                        <a:rPr lang="en-US" sz="1400" b="0" i="0" u="none" strike="noStrike" dirty="0">
                          <a:solidFill>
                            <a:srgbClr val="000000"/>
                          </a:solidFill>
                          <a:effectLst/>
                          <a:latin typeface="Arial" panose="020B0604020202020204" pitchFamily="34" charset="0"/>
                        </a:rPr>
                        <a:t> BW ≤ 1600 MT/sec limited by # of partitions (32)</a:t>
                      </a:r>
                      <a:br>
                        <a:rPr lang="en-US" sz="1400" b="0" i="0" u="none" strike="noStrike" dirty="0">
                          <a:solidFill>
                            <a:srgbClr val="000000"/>
                          </a:solidFill>
                          <a:effectLst/>
                          <a:latin typeface="Arial" panose="020B0604020202020204" pitchFamily="34" charset="0"/>
                        </a:rPr>
                      </a:br>
                      <a:r>
                        <a:rPr lang="en-US" sz="1400" b="0" i="0" u="none" strike="noStrike" dirty="0" err="1">
                          <a:solidFill>
                            <a:srgbClr val="000000"/>
                          </a:solidFill>
                          <a:effectLst/>
                          <a:latin typeface="Arial" panose="020B0604020202020204" pitchFamily="34" charset="0"/>
                        </a:rPr>
                        <a:t>Wr</a:t>
                      </a:r>
                      <a:r>
                        <a:rPr lang="en-US" sz="1400" b="0" i="0" u="none" strike="noStrike" dirty="0">
                          <a:solidFill>
                            <a:srgbClr val="000000"/>
                          </a:solidFill>
                          <a:effectLst/>
                          <a:latin typeface="Arial" panose="020B0604020202020204" pitchFamily="34" charset="0"/>
                        </a:rPr>
                        <a:t> BW up to 2200 MT/sec possible with energy down to 43 pJ/b &amp;  64 partitions</a:t>
                      </a:r>
                    </a:p>
                  </a:txBody>
                  <a:tcPr marL="7620" marR="7620" marT="7620" marB="0" anchor="ctr"/>
                </a:tc>
                <a:extLst>
                  <a:ext uri="{0D108BD9-81ED-4DB2-BD59-A6C34878D82A}">
                    <a16:rowId xmlns:a16="http://schemas.microsoft.com/office/drawing/2014/main" xmlns="" val="10004"/>
                  </a:ext>
                </a:extLst>
              </a:tr>
              <a:tr h="370840">
                <a:tc>
                  <a:txBody>
                    <a:bodyPr/>
                    <a:lstStyle/>
                    <a:p>
                      <a:pPr algn="l" rtl="0" fontAlgn="ctr"/>
                      <a:r>
                        <a:rPr lang="en-US" sz="1400" b="0" i="0" u="none" strike="noStrike">
                          <a:solidFill>
                            <a:srgbClr val="000000"/>
                          </a:solidFill>
                          <a:effectLst/>
                          <a:latin typeface="Arial" panose="020B0604020202020204" pitchFamily="34" charset="0"/>
                        </a:rPr>
                        <a:t>Wr Energy (pJ/b)</a:t>
                      </a:r>
                    </a:p>
                  </a:txBody>
                  <a:tcPr marL="7620" marR="7620" marT="7620" marB="0" anchor="ctr"/>
                </a:tc>
                <a:tc>
                  <a:txBody>
                    <a:bodyPr/>
                    <a:lstStyle/>
                    <a:p>
                      <a:pPr algn="l" rtl="0" fontAlgn="ctr"/>
                      <a:r>
                        <a:rPr lang="en-US" sz="1400" b="0" i="0" u="none" strike="noStrike">
                          <a:solidFill>
                            <a:srgbClr val="000000"/>
                          </a:solidFill>
                          <a:effectLst/>
                          <a:latin typeface="Arial" panose="020B0604020202020204" pitchFamily="34" charset="0"/>
                        </a:rPr>
                        <a:t>59</a:t>
                      </a:r>
                    </a:p>
                  </a:txBody>
                  <a:tcPr marL="7620" marR="7620" marT="7620" marB="0" anchor="ctr"/>
                </a:tc>
                <a:tc>
                  <a:txBody>
                    <a:bodyPr/>
                    <a:lstStyle/>
                    <a:p>
                      <a:pPr algn="l" rtl="0" fontAlgn="ctr"/>
                      <a:r>
                        <a:rPr lang="en-US" sz="1400" b="0" i="0" u="none" strike="noStrike">
                          <a:solidFill>
                            <a:srgbClr val="000000"/>
                          </a:solidFill>
                          <a:effectLst/>
                          <a:latin typeface="Arial" panose="020B0604020202020204" pitchFamily="34" charset="0"/>
                        </a:rPr>
                        <a:t>59-43</a:t>
                      </a:r>
                    </a:p>
                  </a:txBody>
                  <a:tcPr marL="7620" marR="7620" marT="7620" marB="0" anchor="ctr"/>
                </a:tc>
                <a:tc>
                  <a:txBody>
                    <a:bodyPr/>
                    <a:lstStyle/>
                    <a:p>
                      <a:pPr algn="l" fontAlgn="t"/>
                      <a:r>
                        <a:rPr lang="en-US" sz="1400" b="0" i="0" u="none" strike="noStrike" dirty="0">
                          <a:solidFill>
                            <a:srgbClr val="000000"/>
                          </a:solidFill>
                          <a:effectLst/>
                          <a:latin typeface="Arial" panose="020B0604020202020204" pitchFamily="34" charset="0"/>
                        </a:rPr>
                        <a:t>≤ 59 pJ/b require further pathfinding (design/array arch/algo)</a:t>
                      </a:r>
                    </a:p>
                  </a:txBody>
                  <a:tcPr marL="7620" marR="7620" marT="7620" marB="0"/>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20061107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63563"/>
          </a:xfrm>
        </p:spPr>
        <p:txBody>
          <a:bodyPr/>
          <a:lstStyle/>
          <a:p>
            <a:r>
              <a:rPr lang="en-US" sz="3600" dirty="0"/>
              <a:t>Path to 4800 MB/ Sec</a:t>
            </a:r>
          </a:p>
        </p:txBody>
      </p:sp>
      <p:sp>
        <p:nvSpPr>
          <p:cNvPr id="3" name="Content Placeholder 2"/>
          <p:cNvSpPr>
            <a:spLocks noGrp="1"/>
          </p:cNvSpPr>
          <p:nvPr>
            <p:ph idx="1"/>
          </p:nvPr>
        </p:nvSpPr>
        <p:spPr>
          <a:xfrm>
            <a:off x="342900" y="1104900"/>
            <a:ext cx="8572500" cy="4953000"/>
          </a:xfrm>
        </p:spPr>
        <p:txBody>
          <a:bodyPr/>
          <a:lstStyle/>
          <a:p>
            <a:r>
              <a:rPr lang="en-US" dirty="0"/>
              <a:t>4800MB/ Sec capability is pre-enabled with high-performance LV CMOS and Low-k interconnect.  However, Energy roadmap requires more pathfinding and  architectural changes to further lower Rd energy.</a:t>
            </a:r>
          </a:p>
          <a:p>
            <a:endParaRPr lang="en-US" dirty="0"/>
          </a:p>
          <a:p>
            <a:r>
              <a:rPr lang="en-US" dirty="0"/>
              <a:t>Design/TD/PE team will provide updates to JDP with regards to how to close to the gap and move towards 4800 MT/sec Read spec</a:t>
            </a:r>
          </a:p>
          <a:p>
            <a:pPr marL="457200" lvl="1" indent="0">
              <a:buNone/>
            </a:pPr>
            <a:endParaRPr lang="en-US" sz="2000"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26</a:t>
            </a:fld>
            <a:endParaRPr lang="en-US"/>
          </a:p>
        </p:txBody>
      </p:sp>
      <p:sp>
        <p:nvSpPr>
          <p:cNvPr id="5" name="Footer Placeholder 4"/>
          <p:cNvSpPr>
            <a:spLocks noGrp="1"/>
          </p:cNvSpPr>
          <p:nvPr>
            <p:ph type="ftr" sz="quarter" idx="10"/>
          </p:nvPr>
        </p:nvSpPr>
        <p:spPr/>
        <p:txBody>
          <a:bodyPr/>
          <a:lstStyle/>
          <a:p>
            <a:pPr>
              <a:defRPr/>
            </a:pPr>
            <a:r>
              <a:rPr lang="en-US"/>
              <a:t>Intel-Micron Confidential</a:t>
            </a:r>
            <a:endParaRPr lang="en-US" dirty="0"/>
          </a:p>
        </p:txBody>
      </p:sp>
    </p:spTree>
    <p:extLst>
      <p:ext uri="{BB962C8B-B14F-4D97-AF65-F5344CB8AC3E}">
        <p14:creationId xmlns:p14="http://schemas.microsoft.com/office/powerpoint/2010/main" val="30177005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009" y="95468"/>
            <a:ext cx="8610600" cy="563563"/>
          </a:xfrm>
        </p:spPr>
        <p:txBody>
          <a:bodyPr/>
          <a:lstStyle/>
          <a:p>
            <a:r>
              <a:rPr lang="en-US" sz="4000" dirty="0"/>
              <a:t>5.3: Design Strategy Overview</a:t>
            </a:r>
          </a:p>
        </p:txBody>
      </p:sp>
      <p:sp>
        <p:nvSpPr>
          <p:cNvPr id="3" name="Content Placeholder 2"/>
          <p:cNvSpPr>
            <a:spLocks noGrp="1"/>
          </p:cNvSpPr>
          <p:nvPr>
            <p:ph idx="1"/>
          </p:nvPr>
        </p:nvSpPr>
        <p:spPr>
          <a:xfrm>
            <a:off x="76200" y="935543"/>
            <a:ext cx="8839200" cy="5372100"/>
          </a:xfrm>
        </p:spPr>
        <p:txBody>
          <a:bodyPr/>
          <a:lstStyle/>
          <a:p>
            <a:pPr>
              <a:spcBef>
                <a:spcPts val="0"/>
              </a:spcBef>
              <a:spcAft>
                <a:spcPts val="1200"/>
              </a:spcAft>
            </a:pPr>
            <a:r>
              <a:rPr lang="en-US" sz="2000" dirty="0"/>
              <a:t>Maintain the quilt architecture while optimizing the area utilization under the tile and the global placement of elements within the partition</a:t>
            </a:r>
          </a:p>
          <a:p>
            <a:pPr lvl="1">
              <a:spcBef>
                <a:spcPts val="0"/>
              </a:spcBef>
              <a:spcAft>
                <a:spcPts val="1200"/>
              </a:spcAft>
            </a:pPr>
            <a:r>
              <a:rPr lang="en-US" sz="1800" dirty="0"/>
              <a:t>S26A equivalent tile area reduced by 50%</a:t>
            </a:r>
          </a:p>
          <a:p>
            <a:pPr lvl="1">
              <a:spcBef>
                <a:spcPts val="0"/>
              </a:spcBef>
              <a:spcAft>
                <a:spcPts val="1200"/>
              </a:spcAft>
            </a:pPr>
            <a:r>
              <a:rPr lang="en-US" sz="1800" dirty="0"/>
              <a:t>Extensive use of MVT (TOX=90A) devices.   Reliability concerns addressed through </a:t>
            </a:r>
            <a:r>
              <a:rPr lang="en-US" sz="1800" dirty="0" err="1"/>
              <a:t>algo</a:t>
            </a:r>
            <a:r>
              <a:rPr lang="en-US" sz="1800" dirty="0"/>
              <a:t> specific voltage controls</a:t>
            </a:r>
            <a:endParaRPr lang="en-US" sz="2000" dirty="0"/>
          </a:p>
          <a:p>
            <a:pPr>
              <a:spcBef>
                <a:spcPts val="0"/>
              </a:spcBef>
              <a:spcAft>
                <a:spcPts val="1200"/>
              </a:spcAft>
            </a:pPr>
            <a:r>
              <a:rPr lang="en-US" sz="2000" dirty="0"/>
              <a:t>Re-architect the IO to array interface &amp; speed critical paths to enable higher read &amp; write bandwidth</a:t>
            </a:r>
          </a:p>
          <a:p>
            <a:pPr>
              <a:spcBef>
                <a:spcPts val="0"/>
              </a:spcBef>
              <a:spcAft>
                <a:spcPts val="1200"/>
              </a:spcAft>
            </a:pPr>
            <a:r>
              <a:rPr lang="en-US" sz="2000" dirty="0"/>
              <a:t>Optimize the supply voltage requirements to minimize active energy for read &amp; write</a:t>
            </a:r>
          </a:p>
          <a:p>
            <a:pPr>
              <a:spcBef>
                <a:spcPts val="0"/>
              </a:spcBef>
              <a:spcAft>
                <a:spcPts val="1200"/>
              </a:spcAft>
            </a:pPr>
            <a:r>
              <a:rPr lang="en-US" sz="2000" dirty="0"/>
              <a:t>Maximize </a:t>
            </a:r>
            <a:r>
              <a:rPr lang="en-US" sz="2000" dirty="0" err="1"/>
              <a:t>algo</a:t>
            </a:r>
            <a:r>
              <a:rPr lang="en-US" sz="2000" dirty="0"/>
              <a:t> and trim capability for 30s-specific array/cell needs </a:t>
            </a:r>
            <a:r>
              <a:rPr lang="en-US" sz="2000" i="1" dirty="0"/>
              <a:t>(to be decided)</a:t>
            </a:r>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27</a:t>
            </a:fld>
            <a:endParaRPr lang="en-US"/>
          </a:p>
        </p:txBody>
      </p:sp>
      <p:sp>
        <p:nvSpPr>
          <p:cNvPr id="5" name="Footer Placeholder 4"/>
          <p:cNvSpPr>
            <a:spLocks noGrp="1"/>
          </p:cNvSpPr>
          <p:nvPr>
            <p:ph type="ftr" sz="quarter" idx="10"/>
          </p:nvPr>
        </p:nvSpPr>
        <p:spPr/>
        <p:txBody>
          <a:bodyPr/>
          <a:lstStyle/>
          <a:p>
            <a:pPr>
              <a:defRPr/>
            </a:pPr>
            <a:r>
              <a:rPr lang="en-US"/>
              <a:t>Intel-Micron Confidential</a:t>
            </a:r>
            <a:endParaRPr lang="en-US" dirty="0"/>
          </a:p>
        </p:txBody>
      </p:sp>
    </p:spTree>
    <p:extLst>
      <p:ext uri="{BB962C8B-B14F-4D97-AF65-F5344CB8AC3E}">
        <p14:creationId xmlns:p14="http://schemas.microsoft.com/office/powerpoint/2010/main" val="1339747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r>
              <a:rPr lang="en-US"/>
              <a:t>Intel-Micron Confidential</a:t>
            </a:r>
            <a:endParaRPr lang="en-US" dirty="0"/>
          </a:p>
        </p:txBody>
      </p:sp>
      <p:sp>
        <p:nvSpPr>
          <p:cNvPr id="3" name="Slide Number Placeholder 2"/>
          <p:cNvSpPr>
            <a:spLocks noGrp="1"/>
          </p:cNvSpPr>
          <p:nvPr>
            <p:ph type="sldNum" sz="quarter" idx="11"/>
          </p:nvPr>
        </p:nvSpPr>
        <p:spPr/>
        <p:txBody>
          <a:bodyPr/>
          <a:lstStyle/>
          <a:p>
            <a:pPr>
              <a:defRPr/>
            </a:pPr>
            <a:fld id="{DD85755E-0661-4DC5-98A7-0ECD9091E235}" type="slidenum">
              <a:rPr lang="en-US" smtClean="0"/>
              <a:pPr>
                <a:defRPr/>
              </a:pPr>
              <a:t>28</a:t>
            </a:fld>
            <a:endParaRPr lang="en-US"/>
          </a:p>
        </p:txBody>
      </p:sp>
      <p:graphicFrame>
        <p:nvGraphicFramePr>
          <p:cNvPr id="4" name="Table 3"/>
          <p:cNvGraphicFramePr>
            <a:graphicFrameLocks noGrp="1"/>
          </p:cNvGraphicFramePr>
          <p:nvPr>
            <p:extLst/>
          </p:nvPr>
        </p:nvGraphicFramePr>
        <p:xfrm>
          <a:off x="152400" y="621796"/>
          <a:ext cx="8839200" cy="5274530"/>
        </p:xfrm>
        <a:graphic>
          <a:graphicData uri="http://schemas.openxmlformats.org/drawingml/2006/table">
            <a:tbl>
              <a:tblPr firstRow="1" bandRow="1">
                <a:tableStyleId>{5C22544A-7EE6-4342-B048-85BDC9FD1C3A}</a:tableStyleId>
              </a:tblPr>
              <a:tblGrid>
                <a:gridCol w="990600">
                  <a:extLst>
                    <a:ext uri="{9D8B030D-6E8A-4147-A177-3AD203B41FA5}">
                      <a16:colId xmlns:a16="http://schemas.microsoft.com/office/drawing/2014/main" xmlns="" val="20000"/>
                    </a:ext>
                  </a:extLst>
                </a:gridCol>
                <a:gridCol w="2476500">
                  <a:extLst>
                    <a:ext uri="{9D8B030D-6E8A-4147-A177-3AD203B41FA5}">
                      <a16:colId xmlns:a16="http://schemas.microsoft.com/office/drawing/2014/main" xmlns="" val="20001"/>
                    </a:ext>
                  </a:extLst>
                </a:gridCol>
                <a:gridCol w="5372100">
                  <a:extLst>
                    <a:ext uri="{9D8B030D-6E8A-4147-A177-3AD203B41FA5}">
                      <a16:colId xmlns:a16="http://schemas.microsoft.com/office/drawing/2014/main" xmlns="" val="20002"/>
                    </a:ext>
                  </a:extLst>
                </a:gridCol>
              </a:tblGrid>
              <a:tr h="313320">
                <a:tc>
                  <a:txBody>
                    <a:bodyPr/>
                    <a:lstStyle/>
                    <a:p>
                      <a:r>
                        <a:rPr lang="en-US" sz="1400" dirty="0"/>
                        <a:t>Item</a:t>
                      </a:r>
                    </a:p>
                  </a:txBody>
                  <a:tcPr>
                    <a:solidFill>
                      <a:schemeClr val="accent5">
                        <a:lumMod val="75000"/>
                      </a:schemeClr>
                    </a:solidFill>
                  </a:tcPr>
                </a:tc>
                <a:tc>
                  <a:txBody>
                    <a:bodyPr/>
                    <a:lstStyle/>
                    <a:p>
                      <a:pPr marL="0" indent="0">
                        <a:buFont typeface="Arial" panose="020B0604020202020204" pitchFamily="34" charset="0"/>
                        <a:buNone/>
                      </a:pPr>
                      <a:r>
                        <a:rPr lang="en-US" sz="1400" dirty="0"/>
                        <a:t>Strategy</a:t>
                      </a:r>
                    </a:p>
                  </a:txBody>
                  <a:tcPr>
                    <a:solidFill>
                      <a:schemeClr val="accent5">
                        <a:lumMod val="75000"/>
                      </a:schemeClr>
                    </a:solidFill>
                  </a:tcPr>
                </a:tc>
                <a:tc>
                  <a:txBody>
                    <a:bodyPr/>
                    <a:lstStyle/>
                    <a:p>
                      <a:r>
                        <a:rPr lang="en-US" sz="1400" dirty="0"/>
                        <a:t>Details</a:t>
                      </a:r>
                    </a:p>
                  </a:txBody>
                  <a:tcPr>
                    <a:solidFill>
                      <a:schemeClr val="accent5">
                        <a:lumMod val="75000"/>
                      </a:schemeClr>
                    </a:solidFill>
                  </a:tcPr>
                </a:tc>
                <a:extLst>
                  <a:ext uri="{0D108BD9-81ED-4DB2-BD59-A6C34878D82A}">
                    <a16:rowId xmlns:a16="http://schemas.microsoft.com/office/drawing/2014/main" xmlns="" val="10000"/>
                  </a:ext>
                </a:extLst>
              </a:tr>
              <a:tr h="1655684">
                <a:tc>
                  <a:txBody>
                    <a:bodyPr/>
                    <a:lstStyle/>
                    <a:p>
                      <a:r>
                        <a:rPr lang="en-US" sz="1100" dirty="0"/>
                        <a:t>Die Size / Floor-planning</a:t>
                      </a:r>
                    </a:p>
                  </a:txBody>
                  <a:tcPr>
                    <a:solidFill>
                      <a:srgbClr val="BBE0E3"/>
                    </a:solidFill>
                  </a:tcPr>
                </a:tc>
                <a:tc>
                  <a:txBody>
                    <a:bodyPr/>
                    <a:lstStyle/>
                    <a:p>
                      <a:pPr marL="171450" indent="-171450">
                        <a:buFont typeface="Arial" panose="020B0604020202020204" pitchFamily="34" charset="0"/>
                        <a:buChar char="•"/>
                      </a:pPr>
                      <a:r>
                        <a:rPr lang="en-US" sz="1100" dirty="0"/>
                        <a:t>Maintain </a:t>
                      </a:r>
                      <a:r>
                        <a:rPr lang="en-US" sz="1100" baseline="0" dirty="0"/>
                        <a:t>Quilt Architecture.</a:t>
                      </a:r>
                    </a:p>
                    <a:p>
                      <a:pPr marL="171450" indent="-171450">
                        <a:buFont typeface="Arial" panose="020B0604020202020204" pitchFamily="34" charset="0"/>
                        <a:buChar char="•"/>
                      </a:pPr>
                      <a:r>
                        <a:rPr lang="en-US" sz="1100" baseline="0" dirty="0"/>
                        <a:t>Optimize under tile circuit area utilization</a:t>
                      </a:r>
                    </a:p>
                    <a:p>
                      <a:pPr marL="171450" indent="-171450">
                        <a:buFont typeface="Arial" panose="020B0604020202020204" pitchFamily="34" charset="0"/>
                        <a:buChar char="•"/>
                      </a:pPr>
                      <a:r>
                        <a:rPr lang="en-US" sz="1100" baseline="0" dirty="0"/>
                        <a:t>Optimize partition level circuit placement</a:t>
                      </a:r>
                    </a:p>
                    <a:p>
                      <a:pPr marL="171450" indent="-171450">
                        <a:buFont typeface="Arial" panose="020B0604020202020204" pitchFamily="34" charset="0"/>
                        <a:buChar char="•"/>
                      </a:pPr>
                      <a:endParaRPr lang="en-US" sz="1100" baseline="0" dirty="0"/>
                    </a:p>
                    <a:p>
                      <a:pPr marL="0" indent="0">
                        <a:buFont typeface="Arial" panose="020B0604020202020204" pitchFamily="34" charset="0"/>
                        <a:buNone/>
                      </a:pPr>
                      <a:endParaRPr lang="en-US" sz="1100" baseline="0" dirty="0"/>
                    </a:p>
                  </a:txBody>
                  <a:tcPr>
                    <a:solidFill>
                      <a:srgbClr val="BBE0E3"/>
                    </a:solidFill>
                  </a:tcPr>
                </a:tc>
                <a:tc>
                  <a:txBody>
                    <a:bodyPr/>
                    <a:lstStyle/>
                    <a:p>
                      <a:pPr marL="171450" indent="-171450">
                        <a:buFont typeface="Arial" panose="020B0604020202020204" pitchFamily="34" charset="0"/>
                        <a:buChar char="•"/>
                      </a:pPr>
                      <a:r>
                        <a:rPr lang="en-US" sz="1100" baseline="0" dirty="0"/>
                        <a:t>Aggressive scaling of select devices / identification and reevaluation of critical design rules</a:t>
                      </a:r>
                    </a:p>
                    <a:p>
                      <a:pPr marL="171450" indent="-171450">
                        <a:buFont typeface="Arial" panose="020B0604020202020204" pitchFamily="34" charset="0"/>
                        <a:buChar char="•"/>
                      </a:pPr>
                      <a:r>
                        <a:rPr lang="en-US" sz="1100" baseline="0" dirty="0"/>
                        <a:t>Reorientation of select devices / sharing of select device drivers to minimize routing and </a:t>
                      </a:r>
                      <a:r>
                        <a:rPr lang="en-US" sz="1100" baseline="0" dirty="0">
                          <a:solidFill>
                            <a:schemeClr val="tx1"/>
                          </a:solidFill>
                        </a:rPr>
                        <a:t>local diffusion</a:t>
                      </a:r>
                    </a:p>
                    <a:p>
                      <a:pPr marL="171450" indent="-171450">
                        <a:buFont typeface="Arial" panose="020B0604020202020204" pitchFamily="34" charset="0"/>
                        <a:buChar char="•"/>
                      </a:pPr>
                      <a:r>
                        <a:rPr lang="en-US" sz="1100" baseline="0" dirty="0">
                          <a:solidFill>
                            <a:schemeClr val="tx1"/>
                          </a:solidFill>
                        </a:rPr>
                        <a:t>Re-architect &amp; re-optimize the local current mirror, sense amp, tile logic, and local level shifters to reduce device count, share well connections, and make use of MVTs wherever possible</a:t>
                      </a:r>
                    </a:p>
                    <a:p>
                      <a:pPr marL="171450" indent="-171450">
                        <a:buFont typeface="Arial" panose="020B0604020202020204" pitchFamily="34" charset="0"/>
                        <a:buChar char="•"/>
                      </a:pPr>
                      <a:r>
                        <a:rPr lang="en-US" sz="1100" baseline="0" dirty="0">
                          <a:solidFill>
                            <a:schemeClr val="tx1"/>
                          </a:solidFill>
                        </a:rPr>
                        <a:t>Evaluate partition level circuit placement and global driver positioning to minimize routing and energy and support desired performance</a:t>
                      </a:r>
                    </a:p>
                  </a:txBody>
                  <a:tcPr>
                    <a:solidFill>
                      <a:srgbClr val="BBE0E3"/>
                    </a:solidFill>
                  </a:tcPr>
                </a:tc>
                <a:extLst>
                  <a:ext uri="{0D108BD9-81ED-4DB2-BD59-A6C34878D82A}">
                    <a16:rowId xmlns:a16="http://schemas.microsoft.com/office/drawing/2014/main" xmlns="" val="10001"/>
                  </a:ext>
                </a:extLst>
              </a:tr>
              <a:tr h="1127952">
                <a:tc>
                  <a:txBody>
                    <a:bodyPr/>
                    <a:lstStyle/>
                    <a:p>
                      <a:r>
                        <a:rPr lang="en-US" sz="1100" dirty="0">
                          <a:solidFill>
                            <a:schemeClr val="tx1"/>
                          </a:solidFill>
                        </a:rPr>
                        <a:t>Performance</a:t>
                      </a:r>
                    </a:p>
                  </a:txBody>
                  <a:tcPr/>
                </a:tc>
                <a:tc>
                  <a:txBody>
                    <a:bodyPr/>
                    <a:lstStyle/>
                    <a:p>
                      <a:pPr marL="171450" indent="-171450">
                        <a:buFont typeface="Arial" panose="020B0604020202020204" pitchFamily="34" charset="0"/>
                        <a:buChar char="•"/>
                      </a:pPr>
                      <a:r>
                        <a:rPr lang="en-US" sz="1100" dirty="0">
                          <a:solidFill>
                            <a:schemeClr val="tx1"/>
                          </a:solidFill>
                        </a:rPr>
                        <a:t>Re-architect IO to array interface</a:t>
                      </a:r>
                    </a:p>
                    <a:p>
                      <a:pPr marL="171450" indent="-171450">
                        <a:buFont typeface="Arial" panose="020B0604020202020204" pitchFamily="34" charset="0"/>
                        <a:buChar char="•"/>
                      </a:pPr>
                      <a:r>
                        <a:rPr lang="en-US" sz="1100" dirty="0">
                          <a:solidFill>
                            <a:schemeClr val="tx1"/>
                          </a:solidFill>
                        </a:rPr>
                        <a:t>Re-optimize high speed</a:t>
                      </a:r>
                      <a:r>
                        <a:rPr lang="en-US" sz="1100" baseline="0" dirty="0">
                          <a:solidFill>
                            <a:schemeClr val="tx1"/>
                          </a:solidFill>
                        </a:rPr>
                        <a:t> critical path circuits</a:t>
                      </a:r>
                    </a:p>
                  </a:txBody>
                  <a:tcPr/>
                </a:tc>
                <a:tc>
                  <a:txBody>
                    <a:bodyPr/>
                    <a:lstStyle/>
                    <a:p>
                      <a:pPr marL="171450" indent="-171450">
                        <a:buFont typeface="Arial" panose="020B0604020202020204" pitchFamily="34" charset="0"/>
                        <a:buChar char="•"/>
                      </a:pPr>
                      <a:r>
                        <a:rPr lang="en-US" sz="1100" baseline="0" dirty="0">
                          <a:solidFill>
                            <a:schemeClr val="tx1"/>
                          </a:solidFill>
                        </a:rPr>
                        <a:t>Redesign high speed input/output path circuitry with new LVT collateral to balance performance needs versus active and idle power costs</a:t>
                      </a:r>
                    </a:p>
                    <a:p>
                      <a:pPr marL="171450" indent="-171450">
                        <a:buFont typeface="Arial" panose="020B0604020202020204" pitchFamily="34" charset="0"/>
                        <a:buChar char="•"/>
                      </a:pPr>
                      <a:r>
                        <a:rPr lang="en-US" sz="1100" baseline="0" dirty="0">
                          <a:solidFill>
                            <a:schemeClr val="tx1"/>
                          </a:solidFill>
                        </a:rPr>
                        <a:t>Redesign command &amp; data path architecture to minimize critical path latency</a:t>
                      </a:r>
                    </a:p>
                    <a:p>
                      <a:pPr marL="171450" indent="-171450">
                        <a:buFont typeface="Arial" panose="020B0604020202020204" pitchFamily="34" charset="0"/>
                        <a:buChar char="•"/>
                      </a:pPr>
                      <a:r>
                        <a:rPr lang="en-US" sz="1100" baseline="0" dirty="0">
                          <a:solidFill>
                            <a:schemeClr val="tx1"/>
                          </a:solidFill>
                        </a:rPr>
                        <a:t>Redesign periphery logic engine to streamline critical paths</a:t>
                      </a:r>
                    </a:p>
                    <a:p>
                      <a:pPr marL="171450" indent="-171450">
                        <a:buFont typeface="Arial" panose="020B0604020202020204" pitchFamily="34" charset="0"/>
                        <a:buChar char="•"/>
                      </a:pPr>
                      <a:r>
                        <a:rPr lang="en-US" sz="1100" baseline="0" dirty="0">
                          <a:solidFill>
                            <a:schemeClr val="tx1"/>
                          </a:solidFill>
                        </a:rPr>
                        <a:t>Highest risk circuits placed on XP03 test vehicle to accelerate performance path design learning</a:t>
                      </a:r>
                    </a:p>
                  </a:txBody>
                  <a:tcPr/>
                </a:tc>
                <a:extLst>
                  <a:ext uri="{0D108BD9-81ED-4DB2-BD59-A6C34878D82A}">
                    <a16:rowId xmlns:a16="http://schemas.microsoft.com/office/drawing/2014/main" xmlns="" val="10002"/>
                  </a:ext>
                </a:extLst>
              </a:tr>
              <a:tr h="1127952">
                <a:tc>
                  <a:txBody>
                    <a:bodyPr/>
                    <a:lstStyle/>
                    <a:p>
                      <a:r>
                        <a:rPr lang="en-US" sz="1100" dirty="0">
                          <a:solidFill>
                            <a:schemeClr val="tx1"/>
                          </a:solidFill>
                        </a:rPr>
                        <a:t>Energy</a:t>
                      </a:r>
                    </a:p>
                  </a:txBody>
                  <a:tcPr>
                    <a:solidFill>
                      <a:srgbClr val="BBE0E3"/>
                    </a:solidFill>
                  </a:tcPr>
                </a:tc>
                <a:tc>
                  <a:txBody>
                    <a:bodyPr/>
                    <a:lstStyle/>
                    <a:p>
                      <a:pPr marL="171450" indent="-171450">
                        <a:buFont typeface="Arial" panose="020B0604020202020204" pitchFamily="34" charset="0"/>
                        <a:buChar char="•"/>
                      </a:pPr>
                      <a:r>
                        <a:rPr lang="en-US" sz="1100" dirty="0">
                          <a:solidFill>
                            <a:schemeClr val="tx1"/>
                          </a:solidFill>
                        </a:rPr>
                        <a:t>Voltage Scaling</a:t>
                      </a:r>
                    </a:p>
                    <a:p>
                      <a:pPr marL="171450" indent="-171450">
                        <a:buFont typeface="Arial" panose="020B0604020202020204" pitchFamily="34" charset="0"/>
                        <a:buChar char="•"/>
                      </a:pPr>
                      <a:r>
                        <a:rPr lang="en-US" sz="1100" dirty="0">
                          <a:solidFill>
                            <a:schemeClr val="tx1"/>
                          </a:solidFill>
                        </a:rPr>
                        <a:t>Lower static currents (lower cell currents)</a:t>
                      </a:r>
                    </a:p>
                    <a:p>
                      <a:pPr marL="171450" indent="-171450">
                        <a:buFont typeface="Arial" panose="020B0604020202020204" pitchFamily="34" charset="0"/>
                        <a:buChar char="•"/>
                      </a:pPr>
                      <a:r>
                        <a:rPr lang="en-US" sz="1100" dirty="0">
                          <a:solidFill>
                            <a:schemeClr val="tx1"/>
                          </a:solidFill>
                        </a:rPr>
                        <a:t>Interconnect energy reduction</a:t>
                      </a:r>
                    </a:p>
                  </a:txBody>
                  <a:tcPr>
                    <a:solidFill>
                      <a:srgbClr val="BBE0E3"/>
                    </a:solidFill>
                  </a:tcPr>
                </a:tc>
                <a:tc>
                  <a:txBody>
                    <a:bodyPr/>
                    <a:lstStyle/>
                    <a:p>
                      <a:pPr marL="171450" indent="-171450">
                        <a:buFont typeface="Arial" panose="020B0604020202020204" pitchFamily="34" charset="0"/>
                        <a:buChar char="•"/>
                      </a:pPr>
                      <a:r>
                        <a:rPr lang="en-US" sz="1100" b="0" dirty="0">
                          <a:solidFill>
                            <a:schemeClr val="tx1"/>
                          </a:solidFill>
                        </a:rPr>
                        <a:t>Define pad and internal voltages based on read</a:t>
                      </a:r>
                    </a:p>
                    <a:p>
                      <a:pPr marL="171450" indent="-171450">
                        <a:buFont typeface="Arial" panose="020B0604020202020204" pitchFamily="34" charset="0"/>
                        <a:buChar char="•"/>
                      </a:pPr>
                      <a:r>
                        <a:rPr lang="en-US" sz="1100" b="0" dirty="0">
                          <a:solidFill>
                            <a:schemeClr val="tx1"/>
                          </a:solidFill>
                        </a:rPr>
                        <a:t>More extensive use of VHH (instead of VPP)</a:t>
                      </a:r>
                    </a:p>
                    <a:p>
                      <a:pPr marL="171450" indent="-171450">
                        <a:buFont typeface="Arial" panose="020B0604020202020204" pitchFamily="34" charset="0"/>
                        <a:buChar char="•"/>
                      </a:pPr>
                      <a:r>
                        <a:rPr lang="en-US" sz="1100" b="0" dirty="0">
                          <a:solidFill>
                            <a:schemeClr val="tx1"/>
                          </a:solidFill>
                        </a:rPr>
                        <a:t>Internally</a:t>
                      </a:r>
                      <a:r>
                        <a:rPr lang="en-US" sz="1100" b="0" baseline="0" dirty="0">
                          <a:solidFill>
                            <a:schemeClr val="tx1"/>
                          </a:solidFill>
                        </a:rPr>
                        <a:t> pump to support write voltages</a:t>
                      </a:r>
                    </a:p>
                    <a:p>
                      <a:pPr marL="171450" indent="-171450">
                        <a:buFont typeface="Arial" panose="020B0604020202020204" pitchFamily="34" charset="0"/>
                        <a:buChar char="•"/>
                      </a:pPr>
                      <a:r>
                        <a:rPr lang="en-US" sz="1100" b="0" baseline="0" dirty="0">
                          <a:solidFill>
                            <a:schemeClr val="tx1"/>
                          </a:solidFill>
                        </a:rPr>
                        <a:t>Lower </a:t>
                      </a:r>
                      <a:r>
                        <a:rPr lang="en-US" sz="1100" b="0" baseline="0" dirty="0" err="1">
                          <a:solidFill>
                            <a:schemeClr val="tx1"/>
                          </a:solidFill>
                        </a:rPr>
                        <a:t>Vcc</a:t>
                      </a:r>
                      <a:r>
                        <a:rPr lang="en-US" sz="1100" b="0" baseline="0" dirty="0">
                          <a:solidFill>
                            <a:schemeClr val="tx1"/>
                          </a:solidFill>
                        </a:rPr>
                        <a:t> / regulate to even lower </a:t>
                      </a:r>
                      <a:r>
                        <a:rPr lang="en-US" sz="1100" b="0" baseline="0" dirty="0" err="1">
                          <a:solidFill>
                            <a:schemeClr val="tx1"/>
                          </a:solidFill>
                        </a:rPr>
                        <a:t>Vcc</a:t>
                      </a:r>
                      <a:r>
                        <a:rPr lang="en-US" sz="1100" b="0" baseline="0" dirty="0">
                          <a:solidFill>
                            <a:schemeClr val="tx1"/>
                          </a:solidFill>
                        </a:rPr>
                        <a:t> for array logic</a:t>
                      </a:r>
                    </a:p>
                    <a:p>
                      <a:pPr marL="171450" indent="-171450">
                        <a:buFont typeface="Arial" panose="020B0604020202020204" pitchFamily="34" charset="0"/>
                        <a:buChar char="•"/>
                      </a:pPr>
                      <a:r>
                        <a:rPr lang="en-US" sz="1100" b="0" baseline="0" dirty="0">
                          <a:solidFill>
                            <a:schemeClr val="tx1"/>
                          </a:solidFill>
                        </a:rPr>
                        <a:t>Evaluate tradeoffs of thinner interconnect (lower C / higher R)</a:t>
                      </a:r>
                    </a:p>
                    <a:p>
                      <a:pPr marL="171450" indent="-171450">
                        <a:buFont typeface="Arial" panose="020B0604020202020204" pitchFamily="34" charset="0"/>
                        <a:buChar char="•"/>
                      </a:pPr>
                      <a:r>
                        <a:rPr lang="en-US" sz="1100" b="0" baseline="0" dirty="0">
                          <a:solidFill>
                            <a:schemeClr val="tx1"/>
                          </a:solidFill>
                        </a:rPr>
                        <a:t>Conversion to MVTs wherever possible</a:t>
                      </a:r>
                    </a:p>
                  </a:txBody>
                  <a:tcPr>
                    <a:solidFill>
                      <a:srgbClr val="BBE0E3"/>
                    </a:solidFill>
                  </a:tcPr>
                </a:tc>
                <a:extLst>
                  <a:ext uri="{0D108BD9-81ED-4DB2-BD59-A6C34878D82A}">
                    <a16:rowId xmlns:a16="http://schemas.microsoft.com/office/drawing/2014/main" xmlns="" val="10003"/>
                  </a:ext>
                </a:extLst>
              </a:tr>
              <a:tr h="610974">
                <a:tc>
                  <a:txBody>
                    <a:bodyPr/>
                    <a:lstStyle/>
                    <a:p>
                      <a:r>
                        <a:rPr lang="en-US" sz="1100" dirty="0" err="1">
                          <a:solidFill>
                            <a:schemeClr val="tx1"/>
                          </a:solidFill>
                        </a:rPr>
                        <a:t>Algo</a:t>
                      </a:r>
                      <a:r>
                        <a:rPr lang="en-US" sz="1100" dirty="0">
                          <a:solidFill>
                            <a:schemeClr val="tx1"/>
                          </a:solidFill>
                        </a:rPr>
                        <a:t> Capability</a:t>
                      </a:r>
                    </a:p>
                  </a:txBody>
                  <a:tcPr>
                    <a:solidFill>
                      <a:srgbClr val="F3F9FA"/>
                    </a:solidFill>
                  </a:tcPr>
                </a:tc>
                <a:tc>
                  <a:txBody>
                    <a:bodyPr/>
                    <a:lstStyle/>
                    <a:p>
                      <a:pPr marL="171450" indent="-171450">
                        <a:buFont typeface="Arial" panose="020B0604020202020204" pitchFamily="34" charset="0"/>
                        <a:buChar char="•"/>
                      </a:pPr>
                      <a:r>
                        <a:rPr lang="en-US" sz="1100" dirty="0">
                          <a:solidFill>
                            <a:schemeClr val="tx1"/>
                          </a:solidFill>
                        </a:rPr>
                        <a:t>Maintain S2x</a:t>
                      </a:r>
                      <a:r>
                        <a:rPr lang="en-US" sz="1100" baseline="0" dirty="0">
                          <a:solidFill>
                            <a:schemeClr val="tx1"/>
                          </a:solidFill>
                        </a:rPr>
                        <a:t> flexibility &amp; </a:t>
                      </a:r>
                      <a:r>
                        <a:rPr lang="en-US" sz="1100" baseline="0" dirty="0" err="1">
                          <a:solidFill>
                            <a:schemeClr val="tx1"/>
                          </a:solidFill>
                        </a:rPr>
                        <a:t>trimmability</a:t>
                      </a:r>
                      <a:endParaRPr lang="en-US" sz="1100" baseline="0" dirty="0">
                        <a:solidFill>
                          <a:schemeClr val="tx1"/>
                        </a:solidFill>
                      </a:endParaRPr>
                    </a:p>
                    <a:p>
                      <a:endParaRPr lang="en-US" sz="1100" dirty="0">
                        <a:solidFill>
                          <a:schemeClr val="tx1"/>
                        </a:solidFill>
                      </a:endParaRPr>
                    </a:p>
                  </a:txBody>
                  <a:tcPr>
                    <a:solidFill>
                      <a:srgbClr val="F3F9FA"/>
                    </a:solidFill>
                  </a:tcPr>
                </a:tc>
                <a:tc>
                  <a:txBody>
                    <a:bodyPr/>
                    <a:lstStyle/>
                    <a:p>
                      <a:pPr marL="171450" indent="-171450">
                        <a:buFont typeface="Arial" panose="020B0604020202020204" pitchFamily="34" charset="0"/>
                        <a:buChar char="•"/>
                      </a:pPr>
                      <a:r>
                        <a:rPr lang="en-US" sz="1100" baseline="0" dirty="0">
                          <a:solidFill>
                            <a:schemeClr val="tx1"/>
                          </a:solidFill>
                        </a:rPr>
                        <a:t>Add support for post S26A1+/S15C14+ features</a:t>
                      </a:r>
                    </a:p>
                    <a:p>
                      <a:pPr marL="171450" indent="-171450">
                        <a:buFont typeface="Arial" panose="020B0604020202020204" pitchFamily="34" charset="0"/>
                        <a:buChar char="•"/>
                      </a:pPr>
                      <a:r>
                        <a:rPr lang="en-US" sz="1100" baseline="0" dirty="0">
                          <a:solidFill>
                            <a:schemeClr val="tx1"/>
                          </a:solidFill>
                        </a:rPr>
                        <a:t>Review feature classes &amp; </a:t>
                      </a:r>
                      <a:r>
                        <a:rPr lang="en-US" sz="1100" baseline="0" dirty="0" err="1">
                          <a:solidFill>
                            <a:schemeClr val="tx1"/>
                          </a:solidFill>
                        </a:rPr>
                        <a:t>trimmability</a:t>
                      </a:r>
                      <a:r>
                        <a:rPr lang="en-US" sz="1100" baseline="0" dirty="0">
                          <a:solidFill>
                            <a:schemeClr val="tx1"/>
                          </a:solidFill>
                        </a:rPr>
                        <a:t> to maximize flexibility (deck to deck offsets, ED controls, </a:t>
                      </a:r>
                      <a:r>
                        <a:rPr lang="en-US" sz="1100" baseline="0" dirty="0" err="1">
                          <a:solidFill>
                            <a:schemeClr val="tx1"/>
                          </a:solidFill>
                        </a:rPr>
                        <a:t>algo</a:t>
                      </a:r>
                      <a:r>
                        <a:rPr lang="en-US" sz="1100" baseline="0" dirty="0">
                          <a:solidFill>
                            <a:schemeClr val="tx1"/>
                          </a:solidFill>
                        </a:rPr>
                        <a:t> shutdown)</a:t>
                      </a:r>
                    </a:p>
                  </a:txBody>
                  <a:tcPr>
                    <a:solidFill>
                      <a:srgbClr val="F3F9FA"/>
                    </a:solidFill>
                  </a:tcPr>
                </a:tc>
                <a:extLst>
                  <a:ext uri="{0D108BD9-81ED-4DB2-BD59-A6C34878D82A}">
                    <a16:rowId xmlns:a16="http://schemas.microsoft.com/office/drawing/2014/main" xmlns="" val="10004"/>
                  </a:ext>
                </a:extLst>
              </a:tr>
              <a:tr h="438648">
                <a:tc>
                  <a:txBody>
                    <a:bodyPr/>
                    <a:lstStyle/>
                    <a:p>
                      <a:r>
                        <a:rPr lang="en-US" sz="1100" dirty="0">
                          <a:solidFill>
                            <a:schemeClr val="tx1"/>
                          </a:solidFill>
                        </a:rPr>
                        <a:t>New Capabilities</a:t>
                      </a:r>
                    </a:p>
                  </a:txBody>
                  <a:tcPr>
                    <a:solidFill>
                      <a:srgbClr val="BBE0E3"/>
                    </a:solidFill>
                  </a:tcPr>
                </a:tc>
                <a:tc>
                  <a:txBody>
                    <a:bodyPr/>
                    <a:lstStyle/>
                    <a:p>
                      <a:pPr marL="171450" indent="-171450">
                        <a:buFont typeface="Arial" panose="020B0604020202020204" pitchFamily="34" charset="0"/>
                        <a:buChar char="•"/>
                      </a:pPr>
                      <a:r>
                        <a:rPr lang="en-US" sz="1100" dirty="0">
                          <a:solidFill>
                            <a:schemeClr val="tx1"/>
                          </a:solidFill>
                        </a:rPr>
                        <a:t>Flexible</a:t>
                      </a:r>
                      <a:r>
                        <a:rPr lang="en-US" sz="1100" baseline="0" dirty="0">
                          <a:solidFill>
                            <a:schemeClr val="tx1"/>
                          </a:solidFill>
                        </a:rPr>
                        <a:t> Power Sequencing</a:t>
                      </a:r>
                    </a:p>
                    <a:p>
                      <a:pPr marL="171450" indent="-171450">
                        <a:buFont typeface="Arial" panose="020B0604020202020204" pitchFamily="34" charset="0"/>
                        <a:buChar char="•"/>
                      </a:pPr>
                      <a:r>
                        <a:rPr lang="en-US" sz="1100" baseline="0" dirty="0">
                          <a:solidFill>
                            <a:schemeClr val="tx1"/>
                          </a:solidFill>
                        </a:rPr>
                        <a:t>Matrix ODT</a:t>
                      </a:r>
                      <a:endParaRPr lang="en-US" sz="1100" dirty="0">
                        <a:solidFill>
                          <a:schemeClr val="tx1"/>
                        </a:solidFill>
                      </a:endParaRPr>
                    </a:p>
                  </a:txBody>
                  <a:tcPr>
                    <a:solidFill>
                      <a:srgbClr val="BBE0E3"/>
                    </a:solidFill>
                  </a:tcPr>
                </a:tc>
                <a:tc>
                  <a:txBody>
                    <a:bodyPr/>
                    <a:lstStyle/>
                    <a:p>
                      <a:pPr marL="171450" indent="-171450">
                        <a:buFont typeface="Arial" panose="020B0604020202020204" pitchFamily="34" charset="0"/>
                        <a:buChar char="•"/>
                      </a:pPr>
                      <a:r>
                        <a:rPr lang="en-US" sz="1100" baseline="0" dirty="0">
                          <a:solidFill>
                            <a:schemeClr val="tx1"/>
                          </a:solidFill>
                        </a:rPr>
                        <a:t>Complete conceptual design and cost analysis to support new features</a:t>
                      </a:r>
                    </a:p>
                  </a:txBody>
                  <a:tcPr>
                    <a:solidFill>
                      <a:srgbClr val="BBE0E3"/>
                    </a:solidFill>
                  </a:tcPr>
                </a:tc>
                <a:extLst>
                  <a:ext uri="{0D108BD9-81ED-4DB2-BD59-A6C34878D82A}">
                    <a16:rowId xmlns:a16="http://schemas.microsoft.com/office/drawing/2014/main" xmlns="" val="10005"/>
                  </a:ext>
                </a:extLst>
              </a:tr>
            </a:tbl>
          </a:graphicData>
        </a:graphic>
      </p:graphicFrame>
      <p:sp>
        <p:nvSpPr>
          <p:cNvPr id="5" name="Title 1"/>
          <p:cNvSpPr txBox="1">
            <a:spLocks/>
          </p:cNvSpPr>
          <p:nvPr/>
        </p:nvSpPr>
        <p:spPr>
          <a:xfrm>
            <a:off x="76200" y="76200"/>
            <a:ext cx="8991600" cy="563563"/>
          </a:xfrm>
          <a:prstGeom prst="rect">
            <a:avLst/>
          </a:prstGeom>
        </p:spPr>
        <p:txBody>
          <a:bodyPr/>
          <a:lstStyle>
            <a:lvl1pPr algn="ctr" rtl="0" eaLnBrk="1" fontAlgn="base" hangingPunct="1">
              <a:spcBef>
                <a:spcPct val="0"/>
              </a:spcBef>
              <a:spcAft>
                <a:spcPct val="0"/>
              </a:spcAft>
              <a:defRPr sz="4400" b="1">
                <a:solidFill>
                  <a:srgbClr val="3366FF"/>
                </a:solidFill>
                <a:latin typeface="+mj-lt"/>
                <a:ea typeface="+mj-ea"/>
                <a:cs typeface="+mj-cs"/>
              </a:defRPr>
            </a:lvl1pPr>
            <a:lvl2pPr algn="ctr" rtl="0" eaLnBrk="1" fontAlgn="base" hangingPunct="1">
              <a:spcBef>
                <a:spcPct val="0"/>
              </a:spcBef>
              <a:spcAft>
                <a:spcPct val="0"/>
              </a:spcAft>
              <a:defRPr sz="4400" b="1">
                <a:solidFill>
                  <a:srgbClr val="3366FF"/>
                </a:solidFill>
                <a:latin typeface="Arial" charset="0"/>
                <a:cs typeface="Arial" charset="0"/>
              </a:defRPr>
            </a:lvl2pPr>
            <a:lvl3pPr algn="ctr" rtl="0" eaLnBrk="1" fontAlgn="base" hangingPunct="1">
              <a:spcBef>
                <a:spcPct val="0"/>
              </a:spcBef>
              <a:spcAft>
                <a:spcPct val="0"/>
              </a:spcAft>
              <a:defRPr sz="4400" b="1">
                <a:solidFill>
                  <a:srgbClr val="3366FF"/>
                </a:solidFill>
                <a:latin typeface="Arial" charset="0"/>
                <a:cs typeface="Arial" charset="0"/>
              </a:defRPr>
            </a:lvl3pPr>
            <a:lvl4pPr algn="ctr" rtl="0" eaLnBrk="1" fontAlgn="base" hangingPunct="1">
              <a:spcBef>
                <a:spcPct val="0"/>
              </a:spcBef>
              <a:spcAft>
                <a:spcPct val="0"/>
              </a:spcAft>
              <a:defRPr sz="4400" b="1">
                <a:solidFill>
                  <a:srgbClr val="3366FF"/>
                </a:solidFill>
                <a:latin typeface="Arial" charset="0"/>
                <a:cs typeface="Arial" charset="0"/>
              </a:defRPr>
            </a:lvl4pPr>
            <a:lvl5pPr algn="ctr" rtl="0" eaLnBrk="1" fontAlgn="base" hangingPunct="1">
              <a:spcBef>
                <a:spcPct val="0"/>
              </a:spcBef>
              <a:spcAft>
                <a:spcPct val="0"/>
              </a:spcAft>
              <a:defRPr sz="4400" b="1">
                <a:solidFill>
                  <a:srgbClr val="3366FF"/>
                </a:solidFill>
                <a:latin typeface="Arial" charset="0"/>
                <a:cs typeface="Arial" charset="0"/>
              </a:defRPr>
            </a:lvl5pPr>
            <a:lvl6pPr marL="457200" algn="ctr" rtl="0" eaLnBrk="1" fontAlgn="base" hangingPunct="1">
              <a:spcBef>
                <a:spcPct val="0"/>
              </a:spcBef>
              <a:spcAft>
                <a:spcPct val="0"/>
              </a:spcAft>
              <a:defRPr sz="4400" b="1">
                <a:solidFill>
                  <a:srgbClr val="3366FF"/>
                </a:solidFill>
                <a:latin typeface="Arial" charset="0"/>
                <a:cs typeface="Arial" charset="0"/>
              </a:defRPr>
            </a:lvl6pPr>
            <a:lvl7pPr marL="914400" algn="ctr" rtl="0" eaLnBrk="1" fontAlgn="base" hangingPunct="1">
              <a:spcBef>
                <a:spcPct val="0"/>
              </a:spcBef>
              <a:spcAft>
                <a:spcPct val="0"/>
              </a:spcAft>
              <a:defRPr sz="4400" b="1">
                <a:solidFill>
                  <a:srgbClr val="3366FF"/>
                </a:solidFill>
                <a:latin typeface="Arial" charset="0"/>
                <a:cs typeface="Arial" charset="0"/>
              </a:defRPr>
            </a:lvl7pPr>
            <a:lvl8pPr marL="1371600" algn="ctr" rtl="0" eaLnBrk="1" fontAlgn="base" hangingPunct="1">
              <a:spcBef>
                <a:spcPct val="0"/>
              </a:spcBef>
              <a:spcAft>
                <a:spcPct val="0"/>
              </a:spcAft>
              <a:defRPr sz="4400" b="1">
                <a:solidFill>
                  <a:srgbClr val="3366FF"/>
                </a:solidFill>
                <a:latin typeface="Arial" charset="0"/>
                <a:cs typeface="Arial" charset="0"/>
              </a:defRPr>
            </a:lvl8pPr>
            <a:lvl9pPr marL="1828800" algn="ctr" rtl="0" eaLnBrk="1" fontAlgn="base" hangingPunct="1">
              <a:spcBef>
                <a:spcPct val="0"/>
              </a:spcBef>
              <a:spcAft>
                <a:spcPct val="0"/>
              </a:spcAft>
              <a:defRPr sz="4400" b="1">
                <a:solidFill>
                  <a:srgbClr val="3366FF"/>
                </a:solidFill>
                <a:latin typeface="Arial" charset="0"/>
                <a:cs typeface="Arial" charset="0"/>
              </a:defRPr>
            </a:lvl9pPr>
          </a:lstStyle>
          <a:p>
            <a:r>
              <a:rPr lang="en-US" sz="3200" kern="0" dirty="0"/>
              <a:t>5.3: Design Strategy in Depth</a:t>
            </a:r>
          </a:p>
        </p:txBody>
      </p:sp>
    </p:spTree>
    <p:extLst>
      <p:ext uri="{BB962C8B-B14F-4D97-AF65-F5344CB8AC3E}">
        <p14:creationId xmlns:p14="http://schemas.microsoft.com/office/powerpoint/2010/main" val="4338611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 y="888994"/>
            <a:ext cx="8686800" cy="5486400"/>
          </a:xfrm>
        </p:spPr>
        <p:txBody>
          <a:bodyPr/>
          <a:lstStyle/>
          <a:p>
            <a:pPr marL="0" indent="0">
              <a:buNone/>
            </a:pPr>
            <a:r>
              <a:rPr lang="en-US" sz="2000" dirty="0"/>
              <a:t>Strategy: Ensure that each chop provides equal or better performance at reduced overall cost relative to S26/S25</a:t>
            </a:r>
          </a:p>
          <a:p>
            <a:pPr>
              <a:spcBef>
                <a:spcPts val="600"/>
              </a:spcBef>
            </a:pPr>
            <a:r>
              <a:rPr lang="en-US" sz="1600" dirty="0"/>
              <a:t>S37A architecture has 32 partitions with 2x128 bit slices per partition:  </a:t>
            </a:r>
          </a:p>
          <a:p>
            <a:pPr>
              <a:spcBef>
                <a:spcPts val="600"/>
              </a:spcBef>
            </a:pPr>
            <a:r>
              <a:rPr lang="en-US" sz="1600" dirty="0"/>
              <a:t>Chop to S36 involves removing 1 slice from each partition, matching S37A performance</a:t>
            </a:r>
          </a:p>
          <a:p>
            <a:pPr>
              <a:spcBef>
                <a:spcPts val="600"/>
              </a:spcBef>
            </a:pPr>
            <a:r>
              <a:rPr lang="en-US" sz="1600" dirty="0"/>
              <a:t>Chop to S35 involved removing ½ the decks (4 </a:t>
            </a:r>
            <a:r>
              <a:rPr lang="en-US" sz="1600" dirty="0">
                <a:sym typeface="Wingdings" panose="05000000000000000000" pitchFamily="2" charset="2"/>
              </a:rPr>
              <a:t> 2), also matching S37A performance</a:t>
            </a:r>
            <a:endParaRPr lang="en-US" sz="2000" dirty="0"/>
          </a:p>
          <a:p>
            <a:pPr lvl="1"/>
            <a:endParaRPr lang="en-US" sz="1200" dirty="0"/>
          </a:p>
          <a:p>
            <a:pPr marL="457200" lvl="1" indent="0">
              <a:buNone/>
            </a:pPr>
            <a:endParaRPr lang="en-US" sz="1200" dirty="0"/>
          </a:p>
        </p:txBody>
      </p:sp>
      <p:sp>
        <p:nvSpPr>
          <p:cNvPr id="17412" name="Slide Number Placeholder 5"/>
          <p:cNvSpPr>
            <a:spLocks noGrp="1"/>
          </p:cNvSpPr>
          <p:nvPr>
            <p:ph type="sldNum" sz="quarter" idx="4294967295"/>
          </p:nvPr>
        </p:nvSpPr>
        <p:spPr>
          <a:xfrm>
            <a:off x="3940175" y="6516688"/>
            <a:ext cx="1263650" cy="3413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pPr algn="ctr"/>
            <a:fld id="{7C2AB50A-5950-4A53-828F-E53A0A0150B4}" type="slidenum">
              <a:rPr lang="ja-JP" altLang="en-US" b="0" smtClean="0">
                <a:solidFill>
                  <a:schemeClr val="tx1"/>
                </a:solidFill>
                <a:latin typeface="Times New Roman" pitchFamily="18" charset="0"/>
              </a:rPr>
              <a:pPr algn="ctr"/>
              <a:t>29</a:t>
            </a:fld>
            <a:endParaRPr lang="en-US" altLang="ja-JP" b="0" dirty="0">
              <a:solidFill>
                <a:schemeClr val="tx1"/>
              </a:solidFill>
              <a:latin typeface="Times New Roman" pitchFamily="18" charset="0"/>
            </a:endParaRPr>
          </a:p>
        </p:txBody>
      </p:sp>
      <p:sp>
        <p:nvSpPr>
          <p:cNvPr id="17491" name="Rectangle 68"/>
          <p:cNvSpPr>
            <a:spLocks noChangeArrowheads="1"/>
          </p:cNvSpPr>
          <p:nvPr/>
        </p:nvSpPr>
        <p:spPr bwMode="auto">
          <a:xfrm>
            <a:off x="-381000" y="221545"/>
            <a:ext cx="94488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altLang="ja-JP" sz="3200" b="1" dirty="0">
                <a:solidFill>
                  <a:srgbClr val="3366FF"/>
                </a:solidFill>
                <a:latin typeface="+mn-lt"/>
              </a:rPr>
              <a:t>5.4:  Derivative Products: S36/S35 Support</a:t>
            </a: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7413" y="3162300"/>
            <a:ext cx="2575329" cy="2963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7041" y="4390943"/>
            <a:ext cx="2544464" cy="1733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210663" y="3785209"/>
            <a:ext cx="1727333" cy="1231106"/>
          </a:xfrm>
          <a:prstGeom prst="rect">
            <a:avLst/>
          </a:prstGeom>
          <a:noFill/>
          <a:ln>
            <a:solidFill>
              <a:srgbClr val="0066FF"/>
            </a:solidFill>
          </a:ln>
        </p:spPr>
        <p:txBody>
          <a:bodyPr wrap="square" rtlCol="0">
            <a:spAutoFit/>
          </a:bodyPr>
          <a:lstStyle/>
          <a:p>
            <a:r>
              <a:rPr lang="en-US" dirty="0"/>
              <a:t>S37A</a:t>
            </a:r>
            <a:r>
              <a:rPr lang="en-US" sz="1400" dirty="0"/>
              <a:t> </a:t>
            </a:r>
          </a:p>
          <a:p>
            <a:r>
              <a:rPr lang="en-US" sz="1400" dirty="0"/>
              <a:t>32 partitions</a:t>
            </a:r>
          </a:p>
          <a:p>
            <a:r>
              <a:rPr lang="en-US" sz="1400" dirty="0"/>
              <a:t>2 slices / partition</a:t>
            </a:r>
          </a:p>
          <a:p>
            <a:r>
              <a:rPr lang="en-US" sz="1400" dirty="0"/>
              <a:t>Rd/</a:t>
            </a:r>
            <a:r>
              <a:rPr lang="en-US" sz="1400" dirty="0" err="1"/>
              <a:t>Wr</a:t>
            </a:r>
            <a:r>
              <a:rPr lang="en-US" sz="1400" dirty="0"/>
              <a:t> BW: 3200/1100 MT/sec</a:t>
            </a:r>
          </a:p>
        </p:txBody>
      </p:sp>
      <p:sp>
        <p:nvSpPr>
          <p:cNvPr id="9" name="TextBox 8"/>
          <p:cNvSpPr txBox="1"/>
          <p:nvPr/>
        </p:nvSpPr>
        <p:spPr>
          <a:xfrm>
            <a:off x="7321787" y="3785209"/>
            <a:ext cx="1727333" cy="1231106"/>
          </a:xfrm>
          <a:prstGeom prst="rect">
            <a:avLst/>
          </a:prstGeom>
          <a:noFill/>
          <a:ln>
            <a:solidFill>
              <a:srgbClr val="0066FF"/>
            </a:solidFill>
          </a:ln>
        </p:spPr>
        <p:txBody>
          <a:bodyPr wrap="square" rtlCol="0">
            <a:spAutoFit/>
          </a:bodyPr>
          <a:lstStyle/>
          <a:p>
            <a:r>
              <a:rPr lang="en-US" dirty="0"/>
              <a:t>S36A </a:t>
            </a:r>
          </a:p>
          <a:p>
            <a:r>
              <a:rPr lang="en-US" sz="1400" dirty="0"/>
              <a:t>32 partitions</a:t>
            </a:r>
          </a:p>
          <a:p>
            <a:r>
              <a:rPr lang="en-US" sz="1400" dirty="0">
                <a:solidFill>
                  <a:srgbClr val="0000FF"/>
                </a:solidFill>
              </a:rPr>
              <a:t>1 slice/ partition</a:t>
            </a:r>
          </a:p>
          <a:p>
            <a:r>
              <a:rPr lang="en-US" sz="1400" dirty="0"/>
              <a:t>Rd/</a:t>
            </a:r>
            <a:r>
              <a:rPr lang="en-US" sz="1400" dirty="0" err="1"/>
              <a:t>Wr</a:t>
            </a:r>
            <a:r>
              <a:rPr lang="en-US" sz="1400" dirty="0"/>
              <a:t> BW: 3200/1100 MT/sec</a:t>
            </a:r>
          </a:p>
        </p:txBody>
      </p:sp>
      <p:sp>
        <p:nvSpPr>
          <p:cNvPr id="11" name="TextBox 10"/>
          <p:cNvSpPr txBox="1"/>
          <p:nvPr/>
        </p:nvSpPr>
        <p:spPr>
          <a:xfrm>
            <a:off x="4762500" y="3510985"/>
            <a:ext cx="2139665" cy="738664"/>
          </a:xfrm>
          <a:prstGeom prst="rect">
            <a:avLst/>
          </a:prstGeom>
          <a:noFill/>
        </p:spPr>
        <p:txBody>
          <a:bodyPr wrap="square" rtlCol="0">
            <a:spAutoFit/>
          </a:bodyPr>
          <a:lstStyle/>
          <a:p>
            <a:r>
              <a:rPr lang="en-US" sz="1400" dirty="0"/>
              <a:t>Chop strategy enabled by fitting all non-decoder CuA under 1-tile. </a:t>
            </a:r>
          </a:p>
        </p:txBody>
      </p:sp>
      <p:sp>
        <p:nvSpPr>
          <p:cNvPr id="2" name="Footer Placeholder 1"/>
          <p:cNvSpPr>
            <a:spLocks noGrp="1"/>
          </p:cNvSpPr>
          <p:nvPr>
            <p:ph type="ftr" sz="quarter" idx="10"/>
          </p:nvPr>
        </p:nvSpPr>
        <p:spPr>
          <a:xfrm>
            <a:off x="1422400" y="6563746"/>
            <a:ext cx="2921000" cy="241300"/>
          </a:xfrm>
        </p:spPr>
        <p:txBody>
          <a:bodyPr/>
          <a:lstStyle/>
          <a:p>
            <a:pPr>
              <a:defRPr/>
            </a:pPr>
            <a:r>
              <a:rPr lang="en-US" dirty="0"/>
              <a:t>Intel-Micron Confidential</a:t>
            </a:r>
          </a:p>
        </p:txBody>
      </p:sp>
    </p:spTree>
    <p:extLst>
      <p:ext uri="{BB962C8B-B14F-4D97-AF65-F5344CB8AC3E}">
        <p14:creationId xmlns:p14="http://schemas.microsoft.com/office/powerpoint/2010/main" val="39518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7541" name="Rectangle 4"/>
          <p:cNvSpPr>
            <a:spLocks noGrp="1" noChangeArrowheads="1"/>
          </p:cNvSpPr>
          <p:nvPr>
            <p:ph type="title" idx="4294967295"/>
          </p:nvPr>
        </p:nvSpPr>
        <p:spPr>
          <a:xfrm>
            <a:off x="460375" y="0"/>
            <a:ext cx="8229600" cy="685800"/>
          </a:xfrm>
        </p:spPr>
        <p:txBody>
          <a:bodyPr/>
          <a:lstStyle/>
          <a:p>
            <a:pPr eaLnBrk="1" hangingPunct="1"/>
            <a:r>
              <a:rPr lang="en-US" dirty="0"/>
              <a:t>Revision Page</a:t>
            </a:r>
          </a:p>
        </p:txBody>
      </p:sp>
      <p:graphicFrame>
        <p:nvGraphicFramePr>
          <p:cNvPr id="1217666" name="Group 130"/>
          <p:cNvGraphicFramePr>
            <a:graphicFrameLocks noGrp="1"/>
          </p:cNvGraphicFramePr>
          <p:nvPr>
            <p:extLst>
              <p:ext uri="{D42A27DB-BD31-4B8C-83A1-F6EECF244321}">
                <p14:modId xmlns:p14="http://schemas.microsoft.com/office/powerpoint/2010/main" val="364789778"/>
              </p:ext>
            </p:extLst>
          </p:nvPr>
        </p:nvGraphicFramePr>
        <p:xfrm>
          <a:off x="173037" y="689517"/>
          <a:ext cx="8804275" cy="5628963"/>
        </p:xfrm>
        <a:graphic>
          <a:graphicData uri="http://schemas.openxmlformats.org/drawingml/2006/table">
            <a:tbl>
              <a:tblPr/>
              <a:tblGrid>
                <a:gridCol w="1319212">
                  <a:extLst>
                    <a:ext uri="{9D8B030D-6E8A-4147-A177-3AD203B41FA5}">
                      <a16:colId xmlns:a16="http://schemas.microsoft.com/office/drawing/2014/main" xmlns="" val="20000"/>
                    </a:ext>
                  </a:extLst>
                </a:gridCol>
                <a:gridCol w="482600">
                  <a:extLst>
                    <a:ext uri="{9D8B030D-6E8A-4147-A177-3AD203B41FA5}">
                      <a16:colId xmlns:a16="http://schemas.microsoft.com/office/drawing/2014/main" xmlns="" val="20001"/>
                    </a:ext>
                  </a:extLst>
                </a:gridCol>
                <a:gridCol w="1355725">
                  <a:extLst>
                    <a:ext uri="{9D8B030D-6E8A-4147-A177-3AD203B41FA5}">
                      <a16:colId xmlns:a16="http://schemas.microsoft.com/office/drawing/2014/main" xmlns="" val="20002"/>
                    </a:ext>
                  </a:extLst>
                </a:gridCol>
                <a:gridCol w="1568450">
                  <a:extLst>
                    <a:ext uri="{9D8B030D-6E8A-4147-A177-3AD203B41FA5}">
                      <a16:colId xmlns:a16="http://schemas.microsoft.com/office/drawing/2014/main" xmlns="" val="20003"/>
                    </a:ext>
                  </a:extLst>
                </a:gridCol>
                <a:gridCol w="1570038">
                  <a:extLst>
                    <a:ext uri="{9D8B030D-6E8A-4147-A177-3AD203B41FA5}">
                      <a16:colId xmlns:a16="http://schemas.microsoft.com/office/drawing/2014/main" xmlns="" val="20004"/>
                    </a:ext>
                  </a:extLst>
                </a:gridCol>
                <a:gridCol w="2508250">
                  <a:extLst>
                    <a:ext uri="{9D8B030D-6E8A-4147-A177-3AD203B41FA5}">
                      <a16:colId xmlns:a16="http://schemas.microsoft.com/office/drawing/2014/main" xmlns="" val="20005"/>
                    </a:ext>
                  </a:extLst>
                </a:gridCol>
              </a:tblGrid>
              <a:tr h="271463">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dirty="0">
                          <a:ln>
                            <a:noFill/>
                          </a:ln>
                          <a:solidFill>
                            <a:schemeClr val="bg1"/>
                          </a:solidFill>
                          <a:effectLst/>
                          <a:latin typeface="Arial" pitchFamily="34" charset="0"/>
                        </a:rPr>
                        <a:t>Approval Date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dirty="0">
                          <a:ln>
                            <a:noFill/>
                          </a:ln>
                          <a:solidFill>
                            <a:schemeClr val="bg1"/>
                          </a:solidFill>
                          <a:effectLst/>
                          <a:latin typeface="Arial" pitchFamily="34" charset="0"/>
                        </a:rPr>
                        <a:t>REV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dirty="0">
                          <a:ln>
                            <a:noFill/>
                          </a:ln>
                          <a:solidFill>
                            <a:schemeClr val="bg1"/>
                          </a:solidFill>
                          <a:effectLst/>
                          <a:latin typeface="Arial" pitchFamily="34" charset="0"/>
                        </a:rPr>
                        <a:t>Pages Affected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dirty="0">
                          <a:ln>
                            <a:noFill/>
                          </a:ln>
                          <a:solidFill>
                            <a:schemeClr val="bg1"/>
                          </a:solidFill>
                          <a:effectLst/>
                          <a:latin typeface="Arial" pitchFamily="34" charset="0"/>
                        </a:rPr>
                        <a:t>Was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dirty="0">
                          <a:ln>
                            <a:noFill/>
                          </a:ln>
                          <a:solidFill>
                            <a:schemeClr val="bg1"/>
                          </a:solidFill>
                          <a:effectLst/>
                          <a:latin typeface="Arial" pitchFamily="34" charset="0"/>
                        </a:rPr>
                        <a:t>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dirty="0">
                          <a:ln>
                            <a:noFill/>
                          </a:ln>
                          <a:solidFill>
                            <a:schemeClr val="bg1"/>
                          </a:solidFill>
                          <a:effectLst/>
                          <a:latin typeface="Arial" pitchFamily="34" charset="0"/>
                        </a:rPr>
                        <a:t>Comments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extLst>
                  <a:ext uri="{0D108BD9-81ED-4DB2-BD59-A6C34878D82A}">
                    <a16:rowId xmlns:a16="http://schemas.microsoft.com/office/drawing/2014/main" xmlns="" val="10000"/>
                  </a:ext>
                </a:extLst>
              </a:tr>
              <a:tr h="3654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rPr>
                        <a:t>06-23-2016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rPr>
                        <a:t>0.5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rPr>
                        <a:t>ALL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rPr>
                        <a:t>30s 3DXP Pathfinding SOW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a:ln>
                            <a:noFill/>
                          </a:ln>
                          <a:solidFill>
                            <a:schemeClr val="tx1"/>
                          </a:solidFill>
                          <a:effectLst/>
                          <a:latin typeface="Arial" pitchFamily="34" charset="0"/>
                        </a:rPr>
                        <a:t>10-14-2016</a:t>
                      </a:r>
                      <a:endParaRPr kumimoji="0" lang="en-US" sz="1000" b="1" i="0" u="none" strike="noStrike" cap="none" normalizeH="0" baseline="0" dirty="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a:ln>
                            <a:noFill/>
                          </a:ln>
                          <a:solidFill>
                            <a:schemeClr val="tx1"/>
                          </a:solidFill>
                          <a:effectLst/>
                          <a:latin typeface="Arial" pitchFamily="34" charset="0"/>
                        </a:rPr>
                        <a:t>0.6</a:t>
                      </a: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a:ln>
                            <a:noFill/>
                          </a:ln>
                          <a:solidFill>
                            <a:schemeClr val="tx1"/>
                          </a:solidFill>
                          <a:effectLst/>
                          <a:latin typeface="Arial" pitchFamily="34" charset="0"/>
                        </a:rPr>
                        <a:t>Signature Page &amp;</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a:ln>
                            <a:noFill/>
                          </a:ln>
                          <a:solidFill>
                            <a:schemeClr val="tx1"/>
                          </a:solidFill>
                          <a:effectLst/>
                          <a:latin typeface="Arial" pitchFamily="34" charset="0"/>
                        </a:rPr>
                        <a:t>Revision page</a:t>
                      </a: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a:ln>
                            <a:noFill/>
                          </a:ln>
                          <a:solidFill>
                            <a:schemeClr val="tx1"/>
                          </a:solidFill>
                          <a:effectLst/>
                          <a:latin typeface="Arial" pitchFamily="34" charset="0"/>
                        </a:rPr>
                        <a:t>Moves effective date to 10/14 and adds termination language</a:t>
                      </a: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rPr>
                        <a:t>01-27-2017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a:ln>
                            <a:noFill/>
                          </a:ln>
                          <a:solidFill>
                            <a:schemeClr val="tx1"/>
                          </a:solidFill>
                          <a:effectLst/>
                          <a:latin typeface="Arial" pitchFamily="34" charset="0"/>
                        </a:rPr>
                        <a:t>0.7</a:t>
                      </a: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a:ln>
                            <a:noFill/>
                          </a:ln>
                          <a:solidFill>
                            <a:schemeClr val="tx1"/>
                          </a:solidFill>
                          <a:effectLst/>
                          <a:latin typeface="Arial" pitchFamily="34" charset="0"/>
                        </a:rPr>
                        <a:t>Signature &amp;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a:ln>
                            <a:noFill/>
                          </a:ln>
                          <a:solidFill>
                            <a:schemeClr val="tx1"/>
                          </a:solidFill>
                          <a:effectLst/>
                          <a:latin typeface="Arial" pitchFamily="34" charset="0"/>
                        </a:rPr>
                        <a:t>Revision page, Dates in Sections 0.0, 3.0 and 4.0 (deliverables for Final SOW)</a:t>
                      </a: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rPr>
                        <a:t>Extends SOW to 8/31/17 and changes dates in section 0.0, 3.0 and 4.0 accordingly to align with current program status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rPr>
                        <a:t>Both partners extended the pathfinding SOW on a month-to-month basis through April 2, 2018.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4-19-2018</a:t>
                      </a:r>
                      <a:endParaRPr kumimoji="0" lang="en-US" sz="1000" b="1" i="0" u="none" strike="noStrike" cap="none" normalizeH="0" baseline="0" dirty="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1.9</a:t>
                      </a: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rPr>
                        <a:t>ALL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rPr>
                        <a:t>30s 3DXP SOW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7"/>
                  </a:ext>
                </a:extLst>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8"/>
                  </a:ext>
                </a:extLst>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9"/>
                  </a:ext>
                </a:extLst>
              </a:tr>
              <a:tr h="2698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0"/>
                  </a:ext>
                </a:extLst>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1"/>
                  </a:ext>
                </a:extLst>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2"/>
                  </a:ext>
                </a:extLst>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3"/>
                  </a:ext>
                </a:extLst>
              </a:tr>
              <a:tr h="2698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4"/>
                  </a:ext>
                </a:extLst>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5"/>
                  </a:ext>
                </a:extLst>
              </a:tr>
            </a:tbl>
          </a:graphicData>
        </a:graphic>
      </p:graphicFrame>
      <p:sp>
        <p:nvSpPr>
          <p:cNvPr id="8" name="Slide Number Placeholder 5"/>
          <p:cNvSpPr>
            <a:spLocks noGrp="1"/>
          </p:cNvSpPr>
          <p:nvPr>
            <p:ph type="sldNum" sz="quarter" idx="11"/>
          </p:nvPr>
        </p:nvSpPr>
        <p:spPr>
          <a:xfrm>
            <a:off x="3721768" y="6537325"/>
            <a:ext cx="1041400" cy="244475"/>
          </a:xfrm>
          <a:prstGeom prst="rect">
            <a:avLst/>
          </a:prstGeom>
          <a:noFill/>
        </p:spPr>
        <p:txBody>
          <a:bodyPr/>
          <a:lstStyle/>
          <a:p>
            <a:fld id="{DC41119E-9AA9-4BDD-B229-58FA603D70A7}" type="slidenum">
              <a:rPr lang="en-US" smtClean="0">
                <a:cs typeface="Arial" pitchFamily="34" charset="0"/>
              </a:rPr>
              <a:pPr/>
              <a:t>3</a:t>
            </a:fld>
            <a:endParaRPr lang="en-US" dirty="0">
              <a:cs typeface="Arial" pitchFamily="34" charset="0"/>
            </a:endParaRPr>
          </a:p>
        </p:txBody>
      </p:sp>
      <p:sp>
        <p:nvSpPr>
          <p:cNvPr id="9" name="Rectangle 5"/>
          <p:cNvSpPr>
            <a:spLocks noGrp="1" noChangeArrowheads="1"/>
          </p:cNvSpPr>
          <p:nvPr>
            <p:ph type="ftr" sz="quarter" idx="10"/>
          </p:nvPr>
        </p:nvSpPr>
        <p:spPr>
          <a:xfrm>
            <a:off x="661740" y="6540500"/>
            <a:ext cx="2921000" cy="241300"/>
          </a:xfrm>
          <a:ln/>
        </p:spPr>
        <p:txBody>
          <a:bodyPr/>
          <a:lstStyle>
            <a:lvl1pPr>
              <a:defRPr/>
            </a:lvl1pPr>
          </a:lstStyle>
          <a:p>
            <a:pPr>
              <a:defRPr/>
            </a:pPr>
            <a:r>
              <a:rPr lang="en-US"/>
              <a:t>Intel-Micron Confidential</a:t>
            </a:r>
            <a:endParaRPr lang="en-US" dirty="0"/>
          </a:p>
        </p:txBody>
      </p:sp>
    </p:spTree>
    <p:extLst>
      <p:ext uri="{BB962C8B-B14F-4D97-AF65-F5344CB8AC3E}">
        <p14:creationId xmlns:p14="http://schemas.microsoft.com/office/powerpoint/2010/main" val="984395887"/>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a:xfrm>
            <a:off x="1130300" y="6581775"/>
            <a:ext cx="2921000" cy="241300"/>
          </a:xfrm>
        </p:spPr>
        <p:txBody>
          <a:bodyPr/>
          <a:lstStyle/>
          <a:p>
            <a:pPr>
              <a:defRPr/>
            </a:pPr>
            <a:r>
              <a:rPr lang="en-US"/>
              <a:t>Intel-Micron Confidential</a:t>
            </a:r>
            <a:endParaRPr lang="en-US" dirty="0"/>
          </a:p>
        </p:txBody>
      </p:sp>
      <p:sp>
        <p:nvSpPr>
          <p:cNvPr id="3" name="Slide Number Placeholder 2"/>
          <p:cNvSpPr>
            <a:spLocks noGrp="1"/>
          </p:cNvSpPr>
          <p:nvPr>
            <p:ph type="sldNum" sz="quarter" idx="11"/>
          </p:nvPr>
        </p:nvSpPr>
        <p:spPr>
          <a:xfrm>
            <a:off x="4356100" y="6546056"/>
            <a:ext cx="1041400" cy="244475"/>
          </a:xfrm>
        </p:spPr>
        <p:txBody>
          <a:bodyPr/>
          <a:lstStyle/>
          <a:p>
            <a:pPr>
              <a:defRPr/>
            </a:pPr>
            <a:fld id="{DD85755E-0661-4DC5-98A7-0ECD9091E235}" type="slidenum">
              <a:rPr lang="en-US" smtClean="0"/>
              <a:pPr>
                <a:defRPr/>
              </a:pPr>
              <a:t>30</a:t>
            </a:fld>
            <a:endParaRPr lang="en-US"/>
          </a:p>
        </p:txBody>
      </p:sp>
      <p:sp>
        <p:nvSpPr>
          <p:cNvPr id="5" name="Title 1"/>
          <p:cNvSpPr txBox="1">
            <a:spLocks/>
          </p:cNvSpPr>
          <p:nvPr/>
        </p:nvSpPr>
        <p:spPr>
          <a:xfrm>
            <a:off x="76200" y="39132"/>
            <a:ext cx="8991600" cy="563563"/>
          </a:xfrm>
          <a:prstGeom prst="rect">
            <a:avLst/>
          </a:prstGeom>
        </p:spPr>
        <p:txBody>
          <a:bodyPr/>
          <a:lstStyle>
            <a:lvl1pPr algn="ctr" rtl="0" eaLnBrk="1" fontAlgn="base" hangingPunct="1">
              <a:spcBef>
                <a:spcPct val="0"/>
              </a:spcBef>
              <a:spcAft>
                <a:spcPct val="0"/>
              </a:spcAft>
              <a:defRPr sz="4400" b="1">
                <a:solidFill>
                  <a:srgbClr val="3366FF"/>
                </a:solidFill>
                <a:latin typeface="+mj-lt"/>
                <a:ea typeface="+mj-ea"/>
                <a:cs typeface="+mj-cs"/>
              </a:defRPr>
            </a:lvl1pPr>
            <a:lvl2pPr algn="ctr" rtl="0" eaLnBrk="1" fontAlgn="base" hangingPunct="1">
              <a:spcBef>
                <a:spcPct val="0"/>
              </a:spcBef>
              <a:spcAft>
                <a:spcPct val="0"/>
              </a:spcAft>
              <a:defRPr sz="4400" b="1">
                <a:solidFill>
                  <a:srgbClr val="3366FF"/>
                </a:solidFill>
                <a:latin typeface="Arial" charset="0"/>
                <a:cs typeface="Arial" charset="0"/>
              </a:defRPr>
            </a:lvl2pPr>
            <a:lvl3pPr algn="ctr" rtl="0" eaLnBrk="1" fontAlgn="base" hangingPunct="1">
              <a:spcBef>
                <a:spcPct val="0"/>
              </a:spcBef>
              <a:spcAft>
                <a:spcPct val="0"/>
              </a:spcAft>
              <a:defRPr sz="4400" b="1">
                <a:solidFill>
                  <a:srgbClr val="3366FF"/>
                </a:solidFill>
                <a:latin typeface="Arial" charset="0"/>
                <a:cs typeface="Arial" charset="0"/>
              </a:defRPr>
            </a:lvl3pPr>
            <a:lvl4pPr algn="ctr" rtl="0" eaLnBrk="1" fontAlgn="base" hangingPunct="1">
              <a:spcBef>
                <a:spcPct val="0"/>
              </a:spcBef>
              <a:spcAft>
                <a:spcPct val="0"/>
              </a:spcAft>
              <a:defRPr sz="4400" b="1">
                <a:solidFill>
                  <a:srgbClr val="3366FF"/>
                </a:solidFill>
                <a:latin typeface="Arial" charset="0"/>
                <a:cs typeface="Arial" charset="0"/>
              </a:defRPr>
            </a:lvl4pPr>
            <a:lvl5pPr algn="ctr" rtl="0" eaLnBrk="1" fontAlgn="base" hangingPunct="1">
              <a:spcBef>
                <a:spcPct val="0"/>
              </a:spcBef>
              <a:spcAft>
                <a:spcPct val="0"/>
              </a:spcAft>
              <a:defRPr sz="4400" b="1">
                <a:solidFill>
                  <a:srgbClr val="3366FF"/>
                </a:solidFill>
                <a:latin typeface="Arial" charset="0"/>
                <a:cs typeface="Arial" charset="0"/>
              </a:defRPr>
            </a:lvl5pPr>
            <a:lvl6pPr marL="457200" algn="ctr" rtl="0" eaLnBrk="1" fontAlgn="base" hangingPunct="1">
              <a:spcBef>
                <a:spcPct val="0"/>
              </a:spcBef>
              <a:spcAft>
                <a:spcPct val="0"/>
              </a:spcAft>
              <a:defRPr sz="4400" b="1">
                <a:solidFill>
                  <a:srgbClr val="3366FF"/>
                </a:solidFill>
                <a:latin typeface="Arial" charset="0"/>
                <a:cs typeface="Arial" charset="0"/>
              </a:defRPr>
            </a:lvl6pPr>
            <a:lvl7pPr marL="914400" algn="ctr" rtl="0" eaLnBrk="1" fontAlgn="base" hangingPunct="1">
              <a:spcBef>
                <a:spcPct val="0"/>
              </a:spcBef>
              <a:spcAft>
                <a:spcPct val="0"/>
              </a:spcAft>
              <a:defRPr sz="4400" b="1">
                <a:solidFill>
                  <a:srgbClr val="3366FF"/>
                </a:solidFill>
                <a:latin typeface="Arial" charset="0"/>
                <a:cs typeface="Arial" charset="0"/>
              </a:defRPr>
            </a:lvl7pPr>
            <a:lvl8pPr marL="1371600" algn="ctr" rtl="0" eaLnBrk="1" fontAlgn="base" hangingPunct="1">
              <a:spcBef>
                <a:spcPct val="0"/>
              </a:spcBef>
              <a:spcAft>
                <a:spcPct val="0"/>
              </a:spcAft>
              <a:defRPr sz="4400" b="1">
                <a:solidFill>
                  <a:srgbClr val="3366FF"/>
                </a:solidFill>
                <a:latin typeface="Arial" charset="0"/>
                <a:cs typeface="Arial" charset="0"/>
              </a:defRPr>
            </a:lvl8pPr>
            <a:lvl9pPr marL="1828800" algn="ctr" rtl="0" eaLnBrk="1" fontAlgn="base" hangingPunct="1">
              <a:spcBef>
                <a:spcPct val="0"/>
              </a:spcBef>
              <a:spcAft>
                <a:spcPct val="0"/>
              </a:spcAft>
              <a:defRPr sz="4400" b="1">
                <a:solidFill>
                  <a:srgbClr val="3366FF"/>
                </a:solidFill>
                <a:latin typeface="Arial" charset="0"/>
                <a:cs typeface="Arial" charset="0"/>
              </a:defRPr>
            </a:lvl9pPr>
          </a:lstStyle>
          <a:p>
            <a:r>
              <a:rPr lang="en-US" sz="3200" kern="0" dirty="0"/>
              <a:t>5.5: Design Gates to Execution</a:t>
            </a:r>
            <a:endParaRPr lang="en-US" sz="3200" kern="0" dirty="0">
              <a:solidFill>
                <a:srgbClr val="FF0000"/>
              </a:solidFill>
            </a:endParaRPr>
          </a:p>
        </p:txBody>
      </p:sp>
      <p:grpSp>
        <p:nvGrpSpPr>
          <p:cNvPr id="21" name="Group 20"/>
          <p:cNvGrpSpPr/>
          <p:nvPr/>
        </p:nvGrpSpPr>
        <p:grpSpPr>
          <a:xfrm>
            <a:off x="1469939" y="2247900"/>
            <a:ext cx="7010400" cy="4064000"/>
            <a:chOff x="1485900" y="2857500"/>
            <a:chExt cx="7010400" cy="4064000"/>
          </a:xfrm>
          <a:solidFill>
            <a:schemeClr val="bg1">
              <a:lumMod val="65000"/>
            </a:schemeClr>
          </a:solidFill>
        </p:grpSpPr>
        <p:grpSp>
          <p:nvGrpSpPr>
            <p:cNvPr id="17" name="Group 16"/>
            <p:cNvGrpSpPr/>
            <p:nvPr/>
          </p:nvGrpSpPr>
          <p:grpSpPr>
            <a:xfrm>
              <a:off x="1485900" y="2857500"/>
              <a:ext cx="7010400" cy="4064000"/>
              <a:chOff x="1473200" y="3543300"/>
              <a:chExt cx="7010400" cy="4064000"/>
            </a:xfrm>
            <a:grpFill/>
          </p:grpSpPr>
          <p:graphicFrame>
            <p:nvGraphicFramePr>
              <p:cNvPr id="7" name="Diagram 6"/>
              <p:cNvGraphicFramePr/>
              <p:nvPr>
                <p:extLst/>
              </p:nvPr>
            </p:nvGraphicFramePr>
            <p:xfrm>
              <a:off x="1473200" y="3543300"/>
              <a:ext cx="70104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6" name="Group 15"/>
              <p:cNvGrpSpPr/>
              <p:nvPr/>
            </p:nvGrpSpPr>
            <p:grpSpPr>
              <a:xfrm>
                <a:off x="2768600" y="4856097"/>
                <a:ext cx="5378402" cy="254224"/>
                <a:chOff x="2768600" y="4856097"/>
                <a:chExt cx="5378402" cy="254224"/>
              </a:xfrm>
              <a:grpFill/>
            </p:grpSpPr>
            <p:sp>
              <p:nvSpPr>
                <p:cNvPr id="9" name="TextBox 8"/>
                <p:cNvSpPr txBox="1"/>
                <p:nvPr/>
              </p:nvSpPr>
              <p:spPr>
                <a:xfrm>
                  <a:off x="7035800" y="4858695"/>
                  <a:ext cx="1111202" cy="246221"/>
                </a:xfrm>
                <a:prstGeom prst="rect">
                  <a:avLst/>
                </a:prstGeom>
                <a:solidFill>
                  <a:schemeClr val="bg1">
                    <a:lumMod val="65000"/>
                  </a:schemeClr>
                </a:solidFill>
                <a:ln>
                  <a:solidFill>
                    <a:schemeClr val="bg1">
                      <a:lumMod val="65000"/>
                    </a:schemeClr>
                  </a:solidFill>
                </a:ln>
              </p:spPr>
              <p:txBody>
                <a:bodyPr wrap="none" rtlCol="0">
                  <a:spAutoFit/>
                </a:bodyPr>
                <a:lstStyle/>
                <a:p>
                  <a:r>
                    <a:rPr lang="en-US" sz="1000" b="1" dirty="0"/>
                    <a:t>DBR - 2months</a:t>
                  </a:r>
                </a:p>
              </p:txBody>
            </p:sp>
            <p:sp>
              <p:nvSpPr>
                <p:cNvPr id="13" name="TextBox 12"/>
                <p:cNvSpPr txBox="1"/>
                <p:nvPr/>
              </p:nvSpPr>
              <p:spPr>
                <a:xfrm>
                  <a:off x="5619798" y="4856097"/>
                  <a:ext cx="1111202" cy="246221"/>
                </a:xfrm>
                <a:prstGeom prst="rect">
                  <a:avLst/>
                </a:prstGeom>
                <a:grpFill/>
                <a:ln>
                  <a:solidFill>
                    <a:schemeClr val="bg1">
                      <a:lumMod val="65000"/>
                    </a:schemeClr>
                  </a:solidFill>
                </a:ln>
              </p:spPr>
              <p:txBody>
                <a:bodyPr wrap="none" rtlCol="0">
                  <a:spAutoFit/>
                </a:bodyPr>
                <a:lstStyle/>
                <a:p>
                  <a:r>
                    <a:rPr lang="en-US" sz="1000" b="1" dirty="0"/>
                    <a:t>DBR - 5months</a:t>
                  </a:r>
                </a:p>
              </p:txBody>
            </p:sp>
            <p:sp>
              <p:nvSpPr>
                <p:cNvPr id="14" name="TextBox 13"/>
                <p:cNvSpPr txBox="1"/>
                <p:nvPr/>
              </p:nvSpPr>
              <p:spPr>
                <a:xfrm>
                  <a:off x="4286298" y="4862706"/>
                  <a:ext cx="1111202" cy="246221"/>
                </a:xfrm>
                <a:prstGeom prst="rect">
                  <a:avLst/>
                </a:prstGeom>
                <a:grpFill/>
                <a:ln>
                  <a:solidFill>
                    <a:schemeClr val="bg1">
                      <a:lumMod val="65000"/>
                    </a:schemeClr>
                  </a:solidFill>
                </a:ln>
              </p:spPr>
              <p:txBody>
                <a:bodyPr wrap="none" rtlCol="0">
                  <a:spAutoFit/>
                </a:bodyPr>
                <a:lstStyle/>
                <a:p>
                  <a:r>
                    <a:rPr lang="en-US" sz="1000" b="1" dirty="0"/>
                    <a:t>DBR - 8months</a:t>
                  </a:r>
                </a:p>
              </p:txBody>
            </p:sp>
            <p:sp>
              <p:nvSpPr>
                <p:cNvPr id="15" name="TextBox 14"/>
                <p:cNvSpPr txBox="1"/>
                <p:nvPr/>
              </p:nvSpPr>
              <p:spPr>
                <a:xfrm>
                  <a:off x="2768600" y="4864100"/>
                  <a:ext cx="1181734" cy="246221"/>
                </a:xfrm>
                <a:prstGeom prst="rect">
                  <a:avLst/>
                </a:prstGeom>
                <a:grpFill/>
                <a:ln>
                  <a:solidFill>
                    <a:schemeClr val="bg1">
                      <a:lumMod val="65000"/>
                    </a:schemeClr>
                  </a:solidFill>
                </a:ln>
              </p:spPr>
              <p:txBody>
                <a:bodyPr wrap="none" rtlCol="0">
                  <a:spAutoFit/>
                </a:bodyPr>
                <a:lstStyle/>
                <a:p>
                  <a:pPr algn="r"/>
                  <a:r>
                    <a:rPr lang="en-US" sz="1000" b="1" dirty="0"/>
                    <a:t>DBR - 11months</a:t>
                  </a:r>
                </a:p>
              </p:txBody>
            </p:sp>
          </p:grpSp>
        </p:grpSp>
        <p:sp>
          <p:nvSpPr>
            <p:cNvPr id="18" name="TextBox 17"/>
            <p:cNvSpPr txBox="1"/>
            <p:nvPr/>
          </p:nvSpPr>
          <p:spPr>
            <a:xfrm>
              <a:off x="1722083" y="5858219"/>
              <a:ext cx="1973617" cy="707886"/>
            </a:xfrm>
            <a:prstGeom prst="rect">
              <a:avLst/>
            </a:prstGeom>
            <a:solidFill>
              <a:srgbClr val="33CCFF"/>
            </a:solidFill>
            <a:ln>
              <a:noFill/>
            </a:ln>
          </p:spPr>
          <p:txBody>
            <a:bodyPr wrap="none" rtlCol="0">
              <a:spAutoFit/>
            </a:bodyPr>
            <a:lstStyle/>
            <a:p>
              <a:r>
                <a:rPr lang="en-US" sz="1000" dirty="0">
                  <a:solidFill>
                    <a:schemeClr val="bg1"/>
                  </a:solidFill>
                </a:rPr>
                <a:t>Path to meet key prod goals</a:t>
              </a:r>
            </a:p>
            <a:p>
              <a:r>
                <a:rPr lang="en-US" sz="1000" dirty="0">
                  <a:solidFill>
                    <a:schemeClr val="bg1"/>
                  </a:solidFill>
                </a:rPr>
                <a:t>XP03 Feed-back</a:t>
              </a:r>
            </a:p>
            <a:p>
              <a:r>
                <a:rPr lang="en-US" sz="1000" dirty="0">
                  <a:solidFill>
                    <a:schemeClr val="bg1"/>
                  </a:solidFill>
                </a:rPr>
                <a:t>Med- Conf. Periphery Collateral</a:t>
              </a:r>
            </a:p>
            <a:p>
              <a:r>
                <a:rPr lang="en-US" sz="1000" dirty="0">
                  <a:solidFill>
                    <a:schemeClr val="bg1"/>
                  </a:solidFill>
                </a:rPr>
                <a:t>Test mode/DFM/Features</a:t>
              </a:r>
            </a:p>
          </p:txBody>
        </p:sp>
        <p:sp>
          <p:nvSpPr>
            <p:cNvPr id="19" name="TextBox 18"/>
            <p:cNvSpPr txBox="1"/>
            <p:nvPr/>
          </p:nvSpPr>
          <p:spPr>
            <a:xfrm>
              <a:off x="4724400" y="6199712"/>
              <a:ext cx="2061783" cy="400110"/>
            </a:xfrm>
            <a:prstGeom prst="rect">
              <a:avLst/>
            </a:prstGeom>
            <a:solidFill>
              <a:schemeClr val="accent2">
                <a:lumMod val="40000"/>
                <a:lumOff val="60000"/>
              </a:schemeClr>
            </a:solidFill>
            <a:ln>
              <a:solidFill>
                <a:schemeClr val="accent2">
                  <a:lumMod val="40000"/>
                  <a:lumOff val="60000"/>
                </a:schemeClr>
              </a:solidFill>
            </a:ln>
          </p:spPr>
          <p:txBody>
            <a:bodyPr wrap="none" rtlCol="0">
              <a:spAutoFit/>
            </a:bodyPr>
            <a:lstStyle/>
            <a:p>
              <a:r>
                <a:rPr lang="en-US" sz="1000" dirty="0">
                  <a:solidFill>
                    <a:schemeClr val="bg1"/>
                  </a:solidFill>
                </a:rPr>
                <a:t>High-Conf. Cell Parameters</a:t>
              </a:r>
            </a:p>
            <a:p>
              <a:r>
                <a:rPr lang="en-US" sz="1000" dirty="0">
                  <a:solidFill>
                    <a:schemeClr val="bg1"/>
                  </a:solidFill>
                </a:rPr>
                <a:t>High-Conf. Collateral (DR/Model)</a:t>
              </a:r>
            </a:p>
          </p:txBody>
        </p:sp>
        <p:sp>
          <p:nvSpPr>
            <p:cNvPr id="20" name="TextBox 19"/>
            <p:cNvSpPr txBox="1"/>
            <p:nvPr/>
          </p:nvSpPr>
          <p:spPr>
            <a:xfrm>
              <a:off x="5791200" y="5438866"/>
              <a:ext cx="1626834" cy="400110"/>
            </a:xfrm>
            <a:prstGeom prst="rect">
              <a:avLst/>
            </a:prstGeom>
            <a:solidFill>
              <a:srgbClr val="99CC00"/>
            </a:solidFill>
            <a:ln>
              <a:solidFill>
                <a:srgbClr val="92D050"/>
              </a:solidFill>
            </a:ln>
          </p:spPr>
          <p:txBody>
            <a:bodyPr wrap="square" rtlCol="0">
              <a:spAutoFit/>
            </a:bodyPr>
            <a:lstStyle/>
            <a:p>
              <a:r>
                <a:rPr lang="en-US" sz="1000" dirty="0">
                  <a:solidFill>
                    <a:schemeClr val="bg1"/>
                  </a:solidFill>
                </a:rPr>
                <a:t>Final list of </a:t>
              </a:r>
            </a:p>
            <a:p>
              <a:r>
                <a:rPr lang="en-US" sz="1000" dirty="0">
                  <a:solidFill>
                    <a:schemeClr val="bg1"/>
                  </a:solidFill>
                </a:rPr>
                <a:t>Cell Algorithm / Features</a:t>
              </a:r>
            </a:p>
          </p:txBody>
        </p:sp>
      </p:grpSp>
      <p:sp>
        <p:nvSpPr>
          <p:cNvPr id="24" name="Down Arrow 23"/>
          <p:cNvSpPr/>
          <p:nvPr/>
        </p:nvSpPr>
        <p:spPr>
          <a:xfrm>
            <a:off x="3809725" y="3818521"/>
            <a:ext cx="160164" cy="181489"/>
          </a:xfrm>
          <a:prstGeom prst="downArrow">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Down Arrow 24"/>
          <p:cNvSpPr/>
          <p:nvPr/>
        </p:nvSpPr>
        <p:spPr>
          <a:xfrm>
            <a:off x="4891175" y="3807175"/>
            <a:ext cx="160164" cy="181489"/>
          </a:xfrm>
          <a:prstGeom prst="downArrow">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wn Arrow 25"/>
          <p:cNvSpPr/>
          <p:nvPr/>
        </p:nvSpPr>
        <p:spPr>
          <a:xfrm>
            <a:off x="5965739" y="3807174"/>
            <a:ext cx="160164" cy="181489"/>
          </a:xfrm>
          <a:prstGeom prst="downArrow">
            <a:avLst/>
          </a:prstGeom>
          <a:solidFill>
            <a:schemeClr val="bg2">
              <a:lumMod val="60000"/>
              <a:lumOff val="40000"/>
            </a:schemeClr>
          </a:solid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Down Arrow 26"/>
          <p:cNvSpPr/>
          <p:nvPr/>
        </p:nvSpPr>
        <p:spPr>
          <a:xfrm>
            <a:off x="7032539" y="3807175"/>
            <a:ext cx="160164" cy="181489"/>
          </a:xfrm>
          <a:prstGeom prst="downArrow">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Down Arrow 27"/>
          <p:cNvSpPr/>
          <p:nvPr/>
        </p:nvSpPr>
        <p:spPr>
          <a:xfrm flipH="1" flipV="1">
            <a:off x="3554428" y="4559299"/>
            <a:ext cx="144816" cy="689320"/>
          </a:xfrm>
          <a:prstGeom prst="downArrow">
            <a:avLst/>
          </a:prstGeom>
          <a:solidFill>
            <a:srgbClr val="33CCFF"/>
          </a:solidFill>
          <a:ln>
            <a:solidFill>
              <a:srgbClr val="33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Down Arrow 28"/>
          <p:cNvSpPr/>
          <p:nvPr/>
        </p:nvSpPr>
        <p:spPr>
          <a:xfrm flipH="1" flipV="1">
            <a:off x="5737138" y="4563453"/>
            <a:ext cx="179035" cy="272072"/>
          </a:xfrm>
          <a:prstGeom prst="downArrow">
            <a:avLst/>
          </a:prstGeom>
          <a:solidFill>
            <a:srgbClr val="99CC00"/>
          </a:solidFill>
          <a:ln>
            <a:solidFill>
              <a:srgbClr val="99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Down Arrow 30"/>
          <p:cNvSpPr/>
          <p:nvPr/>
        </p:nvSpPr>
        <p:spPr>
          <a:xfrm flipH="1" flipV="1">
            <a:off x="4670339" y="4554897"/>
            <a:ext cx="182880" cy="1022124"/>
          </a:xfrm>
          <a:prstGeom prst="downArrow">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2" name="Table 31"/>
          <p:cNvGraphicFramePr>
            <a:graphicFrameLocks noGrp="1"/>
          </p:cNvGraphicFramePr>
          <p:nvPr>
            <p:extLst/>
          </p:nvPr>
        </p:nvGraphicFramePr>
        <p:xfrm>
          <a:off x="228600" y="607307"/>
          <a:ext cx="8572500" cy="2628900"/>
        </p:xfrm>
        <a:graphic>
          <a:graphicData uri="http://schemas.openxmlformats.org/drawingml/2006/table">
            <a:tbl>
              <a:tblPr firstRow="1" bandRow="1">
                <a:tableStyleId>{5C22544A-7EE6-4342-B048-85BDC9FD1C3A}</a:tableStyleId>
              </a:tblPr>
              <a:tblGrid>
                <a:gridCol w="3162300">
                  <a:extLst>
                    <a:ext uri="{9D8B030D-6E8A-4147-A177-3AD203B41FA5}">
                      <a16:colId xmlns:a16="http://schemas.microsoft.com/office/drawing/2014/main" xmlns="" val="20000"/>
                    </a:ext>
                  </a:extLst>
                </a:gridCol>
                <a:gridCol w="5410200">
                  <a:extLst>
                    <a:ext uri="{9D8B030D-6E8A-4147-A177-3AD203B41FA5}">
                      <a16:colId xmlns:a16="http://schemas.microsoft.com/office/drawing/2014/main" xmlns="" val="20001"/>
                    </a:ext>
                  </a:extLst>
                </a:gridCol>
              </a:tblGrid>
              <a:tr h="370840">
                <a:tc>
                  <a:txBody>
                    <a:bodyPr/>
                    <a:lstStyle/>
                    <a:p>
                      <a:r>
                        <a:rPr lang="en-US" sz="1400" dirty="0"/>
                        <a:t>Milestone</a:t>
                      </a:r>
                    </a:p>
                  </a:txBody>
                  <a:tcPr>
                    <a:solidFill>
                      <a:schemeClr val="accent5">
                        <a:lumMod val="75000"/>
                      </a:schemeClr>
                    </a:solidFill>
                  </a:tcPr>
                </a:tc>
                <a:tc>
                  <a:txBody>
                    <a:bodyPr/>
                    <a:lstStyle/>
                    <a:p>
                      <a:r>
                        <a:rPr lang="en-US" sz="1400" dirty="0"/>
                        <a:t>Pathfinding</a:t>
                      </a:r>
                      <a:r>
                        <a:rPr lang="en-US" sz="1400" baseline="0" dirty="0"/>
                        <a:t> Related Gates</a:t>
                      </a:r>
                      <a:endParaRPr lang="en-US" sz="1400" dirty="0"/>
                    </a:p>
                  </a:txBody>
                  <a:tcPr>
                    <a:solidFill>
                      <a:schemeClr val="accent5">
                        <a:lumMod val="75000"/>
                      </a:schemeClr>
                    </a:solidFill>
                  </a:tcPr>
                </a:tc>
                <a:extLst>
                  <a:ext uri="{0D108BD9-81ED-4DB2-BD59-A6C34878D82A}">
                    <a16:rowId xmlns:a16="http://schemas.microsoft.com/office/drawing/2014/main" xmlns="" val="10000"/>
                  </a:ext>
                </a:extLst>
              </a:tr>
              <a:tr h="370840">
                <a:tc>
                  <a:txBody>
                    <a:bodyPr/>
                    <a:lstStyle/>
                    <a:p>
                      <a:r>
                        <a:rPr lang="en-US" sz="1100" dirty="0"/>
                        <a:t>Rev0</a:t>
                      </a:r>
                      <a:r>
                        <a:rPr lang="en-US" sz="1100" baseline="0" dirty="0"/>
                        <a:t> (Transition from pathfinding to execution)</a:t>
                      </a:r>
                      <a:endParaRPr lang="en-US" sz="1100" dirty="0"/>
                    </a:p>
                  </a:txBody>
                  <a:tcPr>
                    <a:lnB w="12700" cmpd="sng">
                      <a:noFill/>
                    </a:lnB>
                    <a:solidFill>
                      <a:srgbClr val="BBE0E3"/>
                    </a:solidFill>
                  </a:tcPr>
                </a:tc>
                <a:tc>
                  <a:txBody>
                    <a:bodyPr/>
                    <a:lstStyle/>
                    <a:p>
                      <a:pPr marL="171450" indent="-171450">
                        <a:buFont typeface="Arial" panose="020B0604020202020204" pitchFamily="34" charset="0"/>
                        <a:buChar char="•"/>
                      </a:pPr>
                      <a:r>
                        <a:rPr lang="en-US" sz="1100" baseline="0" dirty="0">
                          <a:solidFill>
                            <a:schemeClr val="tx1"/>
                          </a:solidFill>
                        </a:rPr>
                        <a:t>Path to meet die size, performance, and energy goals</a:t>
                      </a:r>
                    </a:p>
                    <a:p>
                      <a:pPr marL="344488"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aseline="0" dirty="0">
                          <a:solidFill>
                            <a:schemeClr val="tx1"/>
                          </a:solidFill>
                        </a:rPr>
                        <a:t>Resolution of customer performance requirements</a:t>
                      </a:r>
                    </a:p>
                    <a:p>
                      <a:pPr marL="171450" indent="-171450">
                        <a:buFont typeface="Arial" panose="020B0604020202020204" pitchFamily="34" charset="0"/>
                        <a:buChar char="•"/>
                      </a:pPr>
                      <a:r>
                        <a:rPr lang="en-US" sz="1100" baseline="0" dirty="0">
                          <a:solidFill>
                            <a:schemeClr val="tx1"/>
                          </a:solidFill>
                        </a:rPr>
                        <a:t>Initial data from XP03 test circuits available</a:t>
                      </a:r>
                    </a:p>
                    <a:p>
                      <a:pPr marL="171450" indent="-171450">
                        <a:buFont typeface="Arial" panose="020B0604020202020204" pitchFamily="34" charset="0"/>
                        <a:buChar char="•"/>
                      </a:pPr>
                      <a:r>
                        <a:rPr lang="en-US" sz="1100" baseline="0" dirty="0">
                          <a:solidFill>
                            <a:schemeClr val="tx1"/>
                          </a:solidFill>
                        </a:rPr>
                        <a:t>Medium confidence collateral ready for use (transistor models &amp; design rules) </a:t>
                      </a:r>
                    </a:p>
                    <a:p>
                      <a:pPr marL="171450" indent="-171450">
                        <a:buFont typeface="Arial" panose="020B0604020202020204" pitchFamily="34" charset="0"/>
                        <a:buChar char="•"/>
                      </a:pPr>
                      <a:r>
                        <a:rPr lang="en-US" sz="1100" baseline="0" dirty="0">
                          <a:solidFill>
                            <a:schemeClr val="tx1"/>
                          </a:solidFill>
                        </a:rPr>
                        <a:t>Prelim device reliability requirements defined (aging/SOA/TDDB)</a:t>
                      </a:r>
                    </a:p>
                    <a:p>
                      <a:pPr marL="171450" indent="-171450">
                        <a:buFont typeface="Arial" panose="020B0604020202020204" pitchFamily="34" charset="0"/>
                        <a:buChar char="•"/>
                      </a:pPr>
                      <a:r>
                        <a:rPr lang="en-US" sz="1100" baseline="0" dirty="0">
                          <a:solidFill>
                            <a:schemeClr val="tx1"/>
                          </a:solidFill>
                        </a:rPr>
                        <a:t>New </a:t>
                      </a:r>
                      <a:r>
                        <a:rPr lang="en-US" sz="1100" baseline="0" dirty="0" err="1">
                          <a:solidFill>
                            <a:schemeClr val="tx1"/>
                          </a:solidFill>
                        </a:rPr>
                        <a:t>testmode</a:t>
                      </a:r>
                      <a:r>
                        <a:rPr lang="en-US" sz="1100" baseline="0" dirty="0">
                          <a:solidFill>
                            <a:schemeClr val="tx1"/>
                          </a:solidFill>
                        </a:rPr>
                        <a:t>, DFM, and external feature requests compiled / prioritized</a:t>
                      </a:r>
                    </a:p>
                  </a:txBody>
                  <a:tcPr>
                    <a:lnB w="12700" cmpd="sng">
                      <a:noFill/>
                    </a:lnB>
                    <a:solidFill>
                      <a:srgbClr val="BBE0E3"/>
                    </a:solidFill>
                  </a:tcPr>
                </a:tc>
                <a:extLst>
                  <a:ext uri="{0D108BD9-81ED-4DB2-BD59-A6C34878D82A}">
                    <a16:rowId xmlns:a16="http://schemas.microsoft.com/office/drawing/2014/main" xmlns="" val="10002"/>
                  </a:ext>
                </a:extLst>
              </a:tr>
              <a:tr h="627380">
                <a:tc>
                  <a:txBody>
                    <a:bodyPr/>
                    <a:lstStyle/>
                    <a:p>
                      <a:r>
                        <a:rPr lang="en-US" sz="1100" dirty="0"/>
                        <a:t>Rev1</a:t>
                      </a:r>
                      <a:r>
                        <a:rPr lang="en-US" sz="1100" baseline="0" dirty="0"/>
                        <a:t> (Start of sheet level </a:t>
                      </a:r>
                      <a:r>
                        <a:rPr lang="en-US" sz="1100" baseline="0" dirty="0" err="1"/>
                        <a:t>perf</a:t>
                      </a:r>
                      <a:r>
                        <a:rPr lang="en-US" sz="1100" baseline="0" dirty="0"/>
                        <a:t> validation)</a:t>
                      </a:r>
                    </a:p>
                    <a:p>
                      <a:r>
                        <a:rPr lang="en-US" sz="1100" baseline="0" dirty="0"/>
                        <a:t>~3months after Rev0</a:t>
                      </a:r>
                      <a:endParaRPr lang="en-US" sz="11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7F3F4"/>
                    </a:solidFill>
                  </a:tcPr>
                </a:tc>
                <a:tc>
                  <a:txBody>
                    <a:bodyPr/>
                    <a:lstStyle/>
                    <a:p>
                      <a:pPr marL="171450" indent="-171450">
                        <a:buFont typeface="Arial" panose="020B0604020202020204" pitchFamily="34" charset="0"/>
                        <a:buChar char="•"/>
                      </a:pPr>
                      <a:r>
                        <a:rPr lang="en-US" sz="1100" baseline="0" dirty="0">
                          <a:solidFill>
                            <a:schemeClr val="tx1"/>
                          </a:solidFill>
                        </a:rPr>
                        <a:t>High confidence collateral ready for use</a:t>
                      </a:r>
                    </a:p>
                    <a:p>
                      <a:pPr marL="171450" indent="-171450">
                        <a:buFont typeface="Arial" panose="020B0604020202020204" pitchFamily="34" charset="0"/>
                        <a:buChar char="•"/>
                      </a:pPr>
                      <a:r>
                        <a:rPr lang="en-US" sz="1100" baseline="0" dirty="0">
                          <a:solidFill>
                            <a:schemeClr val="tx1"/>
                          </a:solidFill>
                        </a:rPr>
                        <a:t>High confidence cell characteristics defined (current &amp; voltage requirements)</a:t>
                      </a:r>
                    </a:p>
                    <a:p>
                      <a:pPr marL="171450" indent="-171450">
                        <a:buFont typeface="Arial" panose="020B0604020202020204" pitchFamily="34" charset="0"/>
                        <a:buChar char="•"/>
                      </a:pPr>
                      <a:r>
                        <a:rPr lang="en-US" sz="1100" baseline="0" dirty="0">
                          <a:solidFill>
                            <a:schemeClr val="tx1"/>
                          </a:solidFill>
                        </a:rPr>
                        <a:t>Final aging/SOA tools ready for use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7F3F4"/>
                    </a:solidFill>
                  </a:tcPr>
                </a:tc>
                <a:extLst>
                  <a:ext uri="{0D108BD9-81ED-4DB2-BD59-A6C34878D82A}">
                    <a16:rowId xmlns:a16="http://schemas.microsoft.com/office/drawing/2014/main" xmlns="" val="10003"/>
                  </a:ext>
                </a:extLst>
              </a:tr>
              <a:tr h="533400">
                <a:tc>
                  <a:txBody>
                    <a:bodyPr/>
                    <a:lstStyle/>
                    <a:p>
                      <a:r>
                        <a:rPr lang="en-US" sz="1100" dirty="0"/>
                        <a:t>Rev2</a:t>
                      </a:r>
                      <a:r>
                        <a:rPr lang="en-US" sz="1100" baseline="0" dirty="0"/>
                        <a:t> (Start of path &amp; full chip </a:t>
                      </a:r>
                      <a:r>
                        <a:rPr lang="en-US" sz="1100" baseline="0" dirty="0" err="1"/>
                        <a:t>perf</a:t>
                      </a:r>
                      <a:r>
                        <a:rPr lang="en-US" sz="1100" baseline="0" dirty="0"/>
                        <a:t> validation)</a:t>
                      </a:r>
                    </a:p>
                    <a:p>
                      <a:pPr marL="0" marR="0" indent="0" algn="l" defTabSz="914400" rtl="0" eaLnBrk="1" fontAlgn="auto" latinLnBrk="0" hangingPunct="1">
                        <a:lnSpc>
                          <a:spcPct val="100000"/>
                        </a:lnSpc>
                        <a:spcBef>
                          <a:spcPts val="0"/>
                        </a:spcBef>
                        <a:spcAft>
                          <a:spcPts val="0"/>
                        </a:spcAft>
                        <a:buClrTx/>
                        <a:buSzTx/>
                        <a:buFontTx/>
                        <a:buNone/>
                        <a:tabLst/>
                        <a:defRPr/>
                      </a:pPr>
                      <a:r>
                        <a:rPr lang="en-US" sz="1100" baseline="0" dirty="0"/>
                        <a:t>~3months after Rev1</a:t>
                      </a:r>
                      <a:endParaRPr lang="en-US" sz="1100" dirty="0"/>
                    </a:p>
                  </a:txBody>
                  <a:tcPr>
                    <a:lnT w="12700" cmpd="sng">
                      <a:noFill/>
                    </a:lnT>
                    <a:solidFill>
                      <a:srgbClr val="BBE0E3"/>
                    </a:solidFill>
                  </a:tcPr>
                </a:tc>
                <a:tc>
                  <a:txBody>
                    <a:bodyPr/>
                    <a:lstStyle/>
                    <a:p>
                      <a:pPr marL="171450" indent="-171450">
                        <a:buFont typeface="Arial" panose="020B0604020202020204" pitchFamily="34" charset="0"/>
                        <a:buChar char="•"/>
                      </a:pPr>
                      <a:r>
                        <a:rPr lang="en-US" sz="1100" b="0" i="0" baseline="0" dirty="0">
                          <a:solidFill>
                            <a:schemeClr val="tx1"/>
                          </a:solidFill>
                        </a:rPr>
                        <a:t>Final list of cell/</a:t>
                      </a:r>
                      <a:r>
                        <a:rPr lang="en-US" sz="1100" b="0" i="0" baseline="0" dirty="0" err="1">
                          <a:solidFill>
                            <a:schemeClr val="tx1"/>
                          </a:solidFill>
                        </a:rPr>
                        <a:t>algo</a:t>
                      </a:r>
                      <a:r>
                        <a:rPr lang="en-US" sz="1100" b="0" i="0" baseline="0" dirty="0">
                          <a:solidFill>
                            <a:schemeClr val="tx1"/>
                          </a:solidFill>
                        </a:rPr>
                        <a:t> feature requests</a:t>
                      </a:r>
                    </a:p>
                  </a:txBody>
                  <a:tcPr>
                    <a:lnT w="12700" cmpd="sng">
                      <a:noFill/>
                    </a:lnT>
                    <a:solidFill>
                      <a:srgbClr val="BBE0E3"/>
                    </a:solidFill>
                  </a:tcPr>
                </a:tc>
                <a:extLst>
                  <a:ext uri="{0D108BD9-81ED-4DB2-BD59-A6C34878D82A}">
                    <a16:rowId xmlns:a16="http://schemas.microsoft.com/office/drawing/2014/main" xmlns="" val="10004"/>
                  </a:ext>
                </a:extLst>
              </a:tr>
            </a:tbl>
          </a:graphicData>
        </a:graphic>
      </p:graphicFrame>
      <p:sp>
        <p:nvSpPr>
          <p:cNvPr id="30" name="TextBox 29"/>
          <p:cNvSpPr txBox="1"/>
          <p:nvPr/>
        </p:nvSpPr>
        <p:spPr>
          <a:xfrm>
            <a:off x="561716" y="4829266"/>
            <a:ext cx="1037196" cy="553998"/>
          </a:xfrm>
          <a:prstGeom prst="rect">
            <a:avLst/>
          </a:prstGeom>
          <a:solidFill>
            <a:srgbClr val="CC9900"/>
          </a:solidFill>
          <a:ln>
            <a:solidFill>
              <a:srgbClr val="CC9900"/>
            </a:solidFill>
          </a:ln>
        </p:spPr>
        <p:txBody>
          <a:bodyPr wrap="square" rtlCol="0">
            <a:spAutoFit/>
          </a:bodyPr>
          <a:lstStyle/>
          <a:p>
            <a:r>
              <a:rPr lang="en-US" sz="1000" dirty="0">
                <a:solidFill>
                  <a:schemeClr val="bg1"/>
                </a:solidFill>
              </a:rPr>
              <a:t>Determine Tile Arch &amp; Chop </a:t>
            </a:r>
          </a:p>
          <a:p>
            <a:r>
              <a:rPr lang="en-US" sz="1000" dirty="0">
                <a:solidFill>
                  <a:schemeClr val="bg1"/>
                </a:solidFill>
              </a:rPr>
              <a:t>Strategy</a:t>
            </a:r>
          </a:p>
        </p:txBody>
      </p:sp>
      <p:sp>
        <p:nvSpPr>
          <p:cNvPr id="33" name="Down Arrow 32"/>
          <p:cNvSpPr/>
          <p:nvPr/>
        </p:nvSpPr>
        <p:spPr>
          <a:xfrm flipH="1" flipV="1">
            <a:off x="1453393" y="4559299"/>
            <a:ext cx="178569" cy="269967"/>
          </a:xfrm>
          <a:prstGeom prst="downArrow">
            <a:avLst/>
          </a:prstGeom>
          <a:solidFill>
            <a:srgbClr val="CC9900"/>
          </a:solidFill>
          <a:ln>
            <a:solidFill>
              <a:srgbClr val="CC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337076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685800" y="2130425"/>
            <a:ext cx="7772400" cy="1470025"/>
          </a:xfrm>
        </p:spPr>
        <p:txBody>
          <a:bodyPr/>
          <a:lstStyle/>
          <a:p>
            <a:pPr eaLnBrk="1" hangingPunct="1"/>
            <a:r>
              <a:rPr lang="en-US" dirty="0"/>
              <a:t>6.0 30s SXP Product SOW</a:t>
            </a:r>
          </a:p>
        </p:txBody>
      </p:sp>
    </p:spTree>
    <p:extLst>
      <p:ext uri="{BB962C8B-B14F-4D97-AF65-F5344CB8AC3E}">
        <p14:creationId xmlns:p14="http://schemas.microsoft.com/office/powerpoint/2010/main" val="5431455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Content</a:t>
            </a:r>
          </a:p>
        </p:txBody>
      </p:sp>
      <p:sp>
        <p:nvSpPr>
          <p:cNvPr id="3" name="Content Placeholder 2"/>
          <p:cNvSpPr>
            <a:spLocks noGrp="1"/>
          </p:cNvSpPr>
          <p:nvPr>
            <p:ph idx="1"/>
          </p:nvPr>
        </p:nvSpPr>
        <p:spPr/>
        <p:txBody>
          <a:bodyPr>
            <a:normAutofit/>
          </a:bodyPr>
          <a:lstStyle/>
          <a:p>
            <a:r>
              <a:rPr lang="en-US" dirty="0"/>
              <a:t>Product Goals</a:t>
            </a:r>
          </a:p>
          <a:p>
            <a:pPr lvl="1"/>
            <a:r>
              <a:rPr lang="en-US" dirty="0"/>
              <a:t>Qualification Criteria</a:t>
            </a:r>
          </a:p>
          <a:p>
            <a:pPr lvl="1"/>
            <a:r>
              <a:rPr lang="en-US" dirty="0"/>
              <a:t>Ship Release Criteria</a:t>
            </a:r>
          </a:p>
          <a:p>
            <a:r>
              <a:rPr lang="en-US" dirty="0"/>
              <a:t>Development &amp; Manufacturing Strategy</a:t>
            </a:r>
          </a:p>
          <a:p>
            <a:pPr lvl="1"/>
            <a:r>
              <a:rPr lang="en-US" dirty="0"/>
              <a:t>Wafer Test</a:t>
            </a:r>
          </a:p>
          <a:p>
            <a:pPr lvl="1"/>
            <a:r>
              <a:rPr lang="en-US" dirty="0"/>
              <a:t>Package Test</a:t>
            </a:r>
          </a:p>
          <a:p>
            <a:pPr lvl="1"/>
            <a:r>
              <a:rPr lang="en-US" dirty="0"/>
              <a:t>CMOS &amp; Array Reliability</a:t>
            </a:r>
          </a:p>
          <a:p>
            <a:pPr lvl="1"/>
            <a:r>
              <a:rPr lang="en-US" dirty="0"/>
              <a:t>Packaging and Assembly</a:t>
            </a:r>
          </a:p>
          <a:p>
            <a:pPr lvl="1"/>
            <a:r>
              <a:rPr lang="en-US" dirty="0"/>
              <a:t>Product Validation &amp; Optimization</a:t>
            </a:r>
          </a:p>
          <a:p>
            <a:pPr lvl="1"/>
            <a:r>
              <a:rPr lang="en-US" dirty="0"/>
              <a:t>Qualification</a:t>
            </a:r>
          </a:p>
          <a:p>
            <a:endParaRPr lang="en-US"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32</a:t>
            </a:fld>
            <a:endParaRPr lang="en-US"/>
          </a:p>
        </p:txBody>
      </p:sp>
      <p:sp>
        <p:nvSpPr>
          <p:cNvPr id="5" name="Footer Placeholder 4"/>
          <p:cNvSpPr>
            <a:spLocks noGrp="1"/>
          </p:cNvSpPr>
          <p:nvPr>
            <p:ph type="ftr" sz="quarter" idx="10"/>
          </p:nvPr>
        </p:nvSpPr>
        <p:spPr/>
        <p:txBody>
          <a:bodyPr/>
          <a:lstStyle/>
          <a:p>
            <a:pPr>
              <a:defRPr/>
            </a:pPr>
            <a:r>
              <a:rPr lang="en-US"/>
              <a:t>Intel-Micron Confidential</a:t>
            </a:r>
            <a:endParaRPr lang="en-US" dirty="0"/>
          </a:p>
        </p:txBody>
      </p:sp>
    </p:spTree>
    <p:extLst>
      <p:ext uri="{BB962C8B-B14F-4D97-AF65-F5344CB8AC3E}">
        <p14:creationId xmlns:p14="http://schemas.microsoft.com/office/powerpoint/2010/main" val="2216343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563563"/>
          </a:xfrm>
        </p:spPr>
        <p:txBody>
          <a:bodyPr>
            <a:normAutofit fontScale="90000"/>
          </a:bodyPr>
          <a:lstStyle/>
          <a:p>
            <a:r>
              <a:rPr lang="en-US" dirty="0"/>
              <a:t>Product Goals – Memory Spec</a:t>
            </a:r>
          </a:p>
        </p:txBody>
      </p:sp>
      <p:graphicFrame>
        <p:nvGraphicFramePr>
          <p:cNvPr id="6" name="Group 128"/>
          <p:cNvGraphicFramePr>
            <a:graphicFrameLocks/>
          </p:cNvGraphicFramePr>
          <p:nvPr>
            <p:extLst>
              <p:ext uri="{D42A27DB-BD31-4B8C-83A1-F6EECF244321}">
                <p14:modId xmlns:p14="http://schemas.microsoft.com/office/powerpoint/2010/main" val="1459259151"/>
              </p:ext>
            </p:extLst>
          </p:nvPr>
        </p:nvGraphicFramePr>
        <p:xfrm>
          <a:off x="457200" y="1048564"/>
          <a:ext cx="8368748" cy="4693920"/>
        </p:xfrm>
        <a:graphic>
          <a:graphicData uri="http://schemas.openxmlformats.org/drawingml/2006/table">
            <a:tbl>
              <a:tblPr/>
              <a:tblGrid>
                <a:gridCol w="3429000">
                  <a:extLst>
                    <a:ext uri="{9D8B030D-6E8A-4147-A177-3AD203B41FA5}">
                      <a16:colId xmlns:a16="http://schemas.microsoft.com/office/drawing/2014/main" xmlns="" val="20000"/>
                    </a:ext>
                  </a:extLst>
                </a:gridCol>
                <a:gridCol w="4939748">
                  <a:extLst>
                    <a:ext uri="{9D8B030D-6E8A-4147-A177-3AD203B41FA5}">
                      <a16:colId xmlns:a16="http://schemas.microsoft.com/office/drawing/2014/main" xmlns="" val="20001"/>
                    </a:ext>
                  </a:extLst>
                </a:gridCol>
              </a:tblGrid>
              <a:tr h="13551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600" b="1" i="0" u="none" strike="noStrike" cap="none" normalizeH="0" baseline="0" dirty="0">
                          <a:ln>
                            <a:noFill/>
                          </a:ln>
                          <a:solidFill>
                            <a:schemeClr val="bg1"/>
                          </a:solidFill>
                          <a:effectLst/>
                          <a:latin typeface="Arial" pitchFamily="34" charset="0"/>
                          <a:cs typeface="Arial" pitchFamily="34" charset="0"/>
                        </a:rPr>
                        <a:t>Key Specifications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00279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600" b="1" i="0" u="none" strike="noStrike" kern="1200" cap="none" normalizeH="0" baseline="0" dirty="0">
                          <a:ln>
                            <a:noFill/>
                          </a:ln>
                          <a:solidFill>
                            <a:schemeClr val="bg1"/>
                          </a:solidFill>
                          <a:effectLst/>
                          <a:latin typeface="Arial" pitchFamily="34" charset="0"/>
                          <a:ea typeface="+mn-ea"/>
                          <a:cs typeface="Arial" pitchFamily="34" charset="0"/>
                        </a:rPr>
                        <a:t>Values</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279F"/>
                    </a:solidFill>
                  </a:tcPr>
                </a:tc>
                <a:extLst>
                  <a:ext uri="{0D108BD9-81ED-4DB2-BD59-A6C34878D82A}">
                    <a16:rowId xmlns:a16="http://schemas.microsoft.com/office/drawing/2014/main" xmlns="" val="10000"/>
                  </a:ext>
                </a:extLst>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Operating Temperature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a:ln>
                            <a:noFill/>
                          </a:ln>
                          <a:solidFill>
                            <a:srgbClr val="000000"/>
                          </a:solidFill>
                          <a:effectLst/>
                          <a:latin typeface="Arial" pitchFamily="34" charset="0"/>
                          <a:ea typeface="+mn-ea"/>
                          <a:cs typeface="Arial" pitchFamily="34" charset="0"/>
                        </a:rPr>
                        <a:t>-25°C to 85°C (</a:t>
                      </a:r>
                      <a:r>
                        <a:rPr kumimoji="0" lang="en-US" sz="1600" b="0" i="0" u="none" strike="noStrike" kern="1200" cap="none" normalizeH="0" baseline="0" dirty="0" err="1">
                          <a:ln>
                            <a:noFill/>
                          </a:ln>
                          <a:solidFill>
                            <a:srgbClr val="000000"/>
                          </a:solidFill>
                          <a:effectLst/>
                          <a:latin typeface="Arial" pitchFamily="34" charset="0"/>
                          <a:ea typeface="+mn-ea"/>
                          <a:cs typeface="Arial" pitchFamily="34" charset="0"/>
                        </a:rPr>
                        <a:t>Tj</a:t>
                      </a:r>
                      <a:r>
                        <a:rPr kumimoji="0" lang="en-US" sz="1600" b="0" i="0" u="none" strike="noStrike" kern="1200" cap="none" normalizeH="0" baseline="0" dirty="0">
                          <a:ln>
                            <a:noFill/>
                          </a:ln>
                          <a:solidFill>
                            <a:srgbClr val="000000"/>
                          </a:solidFill>
                          <a:effectLst/>
                          <a:latin typeface="Arial" pitchFamily="34" charset="0"/>
                          <a:ea typeface="+mn-ea"/>
                          <a:cs typeface="Arial" pitchFamily="34" charset="0"/>
                        </a:rPr>
                        <a: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1"/>
                  </a:ext>
                </a:extLst>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Read Power / Energy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a:ln>
                            <a:noFill/>
                          </a:ln>
                          <a:solidFill>
                            <a:srgbClr val="000000"/>
                          </a:solidFill>
                          <a:effectLst/>
                          <a:latin typeface="Arial" pitchFamily="34" charset="0"/>
                          <a:ea typeface="+mn-ea"/>
                          <a:cs typeface="Arial" pitchFamily="34" charset="0"/>
                        </a:rPr>
                        <a:t>666mW / 26pJ/b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2"/>
                  </a:ext>
                </a:extLst>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Write Power / Energy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520mW / 59pJ/b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3"/>
                  </a:ext>
                </a:extLst>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tCK</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a:ln>
                            <a:noFill/>
                          </a:ln>
                          <a:solidFill>
                            <a:srgbClr val="000000"/>
                          </a:solidFill>
                          <a:effectLst/>
                          <a:latin typeface="Arial" pitchFamily="34" charset="0"/>
                          <a:ea typeface="+mn-ea"/>
                          <a:cs typeface="Arial" pitchFamily="34" charset="0"/>
                        </a:rPr>
                        <a:t>625ps / 1.6GHz</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4"/>
                  </a:ext>
                </a:extLst>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Read Latency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80ns</a:t>
                      </a:r>
                      <a:r>
                        <a:rPr kumimoji="0" lang="en-US" sz="1600" b="0" i="0" u="none" strike="noStrike" cap="none" normalizeH="0" baseline="30000" dirty="0">
                          <a:ln>
                            <a:noFill/>
                          </a:ln>
                          <a:solidFill>
                            <a:srgbClr val="000000"/>
                          </a:solidFill>
                          <a:effectLst/>
                          <a:latin typeface="Arial" pitchFamily="34" charset="0"/>
                          <a:cs typeface="Arial" pitchFamily="34" charset="0"/>
                        </a:rPr>
                        <a:t>1</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5"/>
                  </a:ext>
                </a:extLst>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Sustained Read Throughput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3200MB/s</a:t>
                      </a:r>
                      <a:r>
                        <a:rPr kumimoji="0" lang="en-US" sz="1600" b="0" i="0" u="none" strike="noStrike" cap="none" normalizeH="0" baseline="30000" dirty="0">
                          <a:ln>
                            <a:noFill/>
                          </a:ln>
                          <a:solidFill>
                            <a:srgbClr val="000000"/>
                          </a:solidFill>
                          <a:effectLst/>
                          <a:latin typeface="Arial" pitchFamily="34" charset="0"/>
                          <a:cs typeface="Arial" pitchFamily="34" charset="0"/>
                        </a:rPr>
                        <a:t>1</a:t>
                      </a:r>
                      <a:endParaRPr kumimoji="0" lang="en-US" sz="16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6"/>
                  </a:ext>
                </a:extLst>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Sustained Write Throughput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1100MB/s</a:t>
                      </a:r>
                      <a:r>
                        <a:rPr kumimoji="0" lang="en-US" sz="1600" b="0" i="0" u="none" strike="noStrike" cap="none" normalizeH="0" baseline="30000" dirty="0">
                          <a:ln>
                            <a:noFill/>
                          </a:ln>
                          <a:solidFill>
                            <a:srgbClr val="000000"/>
                          </a:solidFill>
                          <a:effectLst/>
                          <a:latin typeface="Arial" pitchFamily="34" charset="0"/>
                          <a:cs typeface="Arial" pitchFamily="34" charset="0"/>
                        </a:rPr>
                        <a:t>1</a:t>
                      </a:r>
                      <a:endParaRPr kumimoji="0" lang="en-US" sz="16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7"/>
                  </a:ext>
                </a:extLst>
              </a:tr>
              <a:tr h="137160">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Maximum Write Cycles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4.0E6</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8"/>
                  </a:ext>
                </a:extLst>
              </a:tr>
              <a:tr h="137160">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Selected Cell Read Disturb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cap="none" normalizeH="0" baseline="0" dirty="0">
                          <a:ln>
                            <a:noFill/>
                          </a:ln>
                          <a:solidFill>
                            <a:srgbClr val="000000"/>
                          </a:solidFill>
                          <a:effectLst/>
                          <a:latin typeface="Arial" pitchFamily="34" charset="0"/>
                          <a:cs typeface="Arial" pitchFamily="34" charset="0"/>
                        </a:rPr>
                        <a:t>1.3E5</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9"/>
                  </a:ext>
                </a:extLst>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Write disturb cycles per aggressor</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a:latin typeface="Arial" pitchFamily="34" charset="0"/>
                          <a:cs typeface="Arial" pitchFamily="34" charset="0"/>
                        </a:rPr>
                        <a:t>2048</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13"/>
                  </a:ext>
                </a:extLst>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Retention</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baseline="0" dirty="0">
                          <a:latin typeface="Arial" pitchFamily="34" charset="0"/>
                          <a:cs typeface="Arial" pitchFamily="34" charset="0"/>
                        </a:rPr>
                        <a:t>85°C 2 Days + 40°C 7 Years</a:t>
                      </a:r>
                      <a:endParaRPr lang="en-US" sz="1600" b="0" dirty="0">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10"/>
                  </a:ext>
                </a:extLst>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RBER</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a:latin typeface="Arial" pitchFamily="34" charset="0"/>
                          <a:cs typeface="Arial" pitchFamily="34" charset="0"/>
                        </a:rPr>
                        <a:t>5.0E-5</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11"/>
                  </a:ext>
                </a:extLst>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Quality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a:latin typeface="Arial" pitchFamily="34" charset="0"/>
                          <a:cs typeface="Arial" pitchFamily="34" charset="0"/>
                        </a:rPr>
                        <a:t>500 DPM</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12"/>
                  </a:ext>
                </a:extLst>
              </a:tr>
            </a:tbl>
          </a:graphicData>
        </a:graphic>
      </p:graphicFrame>
      <p:sp>
        <p:nvSpPr>
          <p:cNvPr id="5" name="TextBox 4"/>
          <p:cNvSpPr txBox="1"/>
          <p:nvPr/>
        </p:nvSpPr>
        <p:spPr>
          <a:xfrm>
            <a:off x="482600" y="5764754"/>
            <a:ext cx="3657600" cy="461665"/>
          </a:xfrm>
          <a:prstGeom prst="rect">
            <a:avLst/>
          </a:prstGeom>
          <a:noFill/>
        </p:spPr>
        <p:txBody>
          <a:bodyPr wrap="square" rtlCol="0">
            <a:spAutoFit/>
          </a:bodyPr>
          <a:lstStyle/>
          <a:p>
            <a:pPr marL="228600" indent="-228600">
              <a:buAutoNum type="arabicPeriod"/>
            </a:pPr>
            <a:r>
              <a:rPr lang="en-US" sz="1200" dirty="0"/>
              <a:t>Timings referenced to 625ps </a:t>
            </a:r>
            <a:r>
              <a:rPr lang="en-US" sz="1200" dirty="0" err="1"/>
              <a:t>tCK</a:t>
            </a:r>
            <a:endParaRPr lang="en-US" sz="1200" dirty="0"/>
          </a:p>
          <a:p>
            <a:r>
              <a:rPr lang="en-US" sz="1200" i="1" dirty="0"/>
              <a:t>This table reflects preliminary #s based on 10s </a:t>
            </a:r>
          </a:p>
        </p:txBody>
      </p:sp>
      <p:sp>
        <p:nvSpPr>
          <p:cNvPr id="3" name="Slide Number Placeholder 2"/>
          <p:cNvSpPr>
            <a:spLocks noGrp="1"/>
          </p:cNvSpPr>
          <p:nvPr>
            <p:ph type="sldNum" sz="quarter" idx="11"/>
          </p:nvPr>
        </p:nvSpPr>
        <p:spPr/>
        <p:txBody>
          <a:bodyPr/>
          <a:lstStyle/>
          <a:p>
            <a:pPr>
              <a:defRPr/>
            </a:pPr>
            <a:fld id="{C235A957-B854-46A2-BB37-A1101CD575F6}" type="slidenum">
              <a:rPr lang="en-US" smtClean="0"/>
              <a:pPr>
                <a:defRPr/>
              </a:pPr>
              <a:t>33</a:t>
            </a:fld>
            <a:endParaRPr lang="en-US"/>
          </a:p>
        </p:txBody>
      </p:sp>
      <p:sp>
        <p:nvSpPr>
          <p:cNvPr id="4" name="Footer Placeholder 3"/>
          <p:cNvSpPr>
            <a:spLocks noGrp="1"/>
          </p:cNvSpPr>
          <p:nvPr>
            <p:ph type="ftr" sz="quarter" idx="10"/>
          </p:nvPr>
        </p:nvSpPr>
        <p:spPr/>
        <p:txBody>
          <a:bodyPr/>
          <a:lstStyle/>
          <a:p>
            <a:pPr>
              <a:defRPr/>
            </a:pPr>
            <a:r>
              <a:rPr lang="en-US"/>
              <a:t>Intel-Micron Confidential</a:t>
            </a:r>
            <a:endParaRPr lang="en-US" dirty="0"/>
          </a:p>
        </p:txBody>
      </p:sp>
    </p:spTree>
    <p:extLst>
      <p:ext uri="{BB962C8B-B14F-4D97-AF65-F5344CB8AC3E}">
        <p14:creationId xmlns:p14="http://schemas.microsoft.com/office/powerpoint/2010/main" val="8046104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9564"/>
            <a:ext cx="9144000" cy="563563"/>
          </a:xfrm>
        </p:spPr>
        <p:txBody>
          <a:bodyPr/>
          <a:lstStyle/>
          <a:p>
            <a:r>
              <a:rPr lang="en-US" dirty="0"/>
              <a:t>Product Goals – Storage Spec</a:t>
            </a:r>
            <a:endParaRPr lang="en-US" sz="1400" dirty="0"/>
          </a:p>
        </p:txBody>
      </p:sp>
      <p:graphicFrame>
        <p:nvGraphicFramePr>
          <p:cNvPr id="6" name="Group 128"/>
          <p:cNvGraphicFramePr>
            <a:graphicFrameLocks/>
          </p:cNvGraphicFramePr>
          <p:nvPr>
            <p:extLst>
              <p:ext uri="{D42A27DB-BD31-4B8C-83A1-F6EECF244321}">
                <p14:modId xmlns:p14="http://schemas.microsoft.com/office/powerpoint/2010/main" val="2338385109"/>
              </p:ext>
            </p:extLst>
          </p:nvPr>
        </p:nvGraphicFramePr>
        <p:xfrm>
          <a:off x="457200" y="1065497"/>
          <a:ext cx="8368748" cy="4693920"/>
        </p:xfrm>
        <a:graphic>
          <a:graphicData uri="http://schemas.openxmlformats.org/drawingml/2006/table">
            <a:tbl>
              <a:tblPr/>
              <a:tblGrid>
                <a:gridCol w="3429000">
                  <a:extLst>
                    <a:ext uri="{9D8B030D-6E8A-4147-A177-3AD203B41FA5}">
                      <a16:colId xmlns:a16="http://schemas.microsoft.com/office/drawing/2014/main" xmlns="" val="20000"/>
                    </a:ext>
                  </a:extLst>
                </a:gridCol>
                <a:gridCol w="4939748">
                  <a:extLst>
                    <a:ext uri="{9D8B030D-6E8A-4147-A177-3AD203B41FA5}">
                      <a16:colId xmlns:a16="http://schemas.microsoft.com/office/drawing/2014/main" xmlns="" val="20001"/>
                    </a:ext>
                  </a:extLst>
                </a:gridCol>
              </a:tblGrid>
              <a:tr h="13551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600" b="1" i="0" u="none" strike="noStrike" cap="none" normalizeH="0" baseline="0" dirty="0">
                          <a:ln>
                            <a:noFill/>
                          </a:ln>
                          <a:solidFill>
                            <a:schemeClr val="bg1"/>
                          </a:solidFill>
                          <a:effectLst/>
                          <a:latin typeface="Arial" pitchFamily="34" charset="0"/>
                          <a:cs typeface="Arial" pitchFamily="34" charset="0"/>
                        </a:rPr>
                        <a:t>Key Specifications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00279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600" b="1" i="0" u="none" strike="noStrike" kern="1200" cap="none" normalizeH="0" baseline="0" dirty="0">
                          <a:ln>
                            <a:noFill/>
                          </a:ln>
                          <a:solidFill>
                            <a:schemeClr val="bg1"/>
                          </a:solidFill>
                          <a:effectLst/>
                          <a:latin typeface="Arial" pitchFamily="34" charset="0"/>
                          <a:ea typeface="+mn-ea"/>
                          <a:cs typeface="Arial" pitchFamily="34" charset="0"/>
                        </a:rPr>
                        <a:t>Values</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279F"/>
                    </a:solidFill>
                  </a:tcPr>
                </a:tc>
                <a:extLst>
                  <a:ext uri="{0D108BD9-81ED-4DB2-BD59-A6C34878D82A}">
                    <a16:rowId xmlns:a16="http://schemas.microsoft.com/office/drawing/2014/main" xmlns="" val="10000"/>
                  </a:ext>
                </a:extLst>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Operating Temperature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a:ln>
                            <a:noFill/>
                          </a:ln>
                          <a:solidFill>
                            <a:srgbClr val="000000"/>
                          </a:solidFill>
                          <a:effectLst/>
                          <a:latin typeface="Arial" pitchFamily="34" charset="0"/>
                          <a:ea typeface="+mn-ea"/>
                          <a:cs typeface="Arial" pitchFamily="34" charset="0"/>
                        </a:rPr>
                        <a:t>-25°C to 85°C (</a:t>
                      </a:r>
                      <a:r>
                        <a:rPr kumimoji="0" lang="en-US" sz="1600" b="0" i="0" u="none" strike="noStrike" kern="1200" cap="none" normalizeH="0" baseline="0" dirty="0" err="1">
                          <a:ln>
                            <a:noFill/>
                          </a:ln>
                          <a:solidFill>
                            <a:srgbClr val="000000"/>
                          </a:solidFill>
                          <a:effectLst/>
                          <a:latin typeface="Arial" pitchFamily="34" charset="0"/>
                          <a:ea typeface="+mn-ea"/>
                          <a:cs typeface="Arial" pitchFamily="34" charset="0"/>
                        </a:rPr>
                        <a:t>Tj</a:t>
                      </a:r>
                      <a:r>
                        <a:rPr kumimoji="0" lang="en-US" sz="1600" b="0" i="0" u="none" strike="noStrike" kern="1200" cap="none" normalizeH="0" baseline="0" dirty="0">
                          <a:ln>
                            <a:noFill/>
                          </a:ln>
                          <a:solidFill>
                            <a:srgbClr val="000000"/>
                          </a:solidFill>
                          <a:effectLst/>
                          <a:latin typeface="Arial" pitchFamily="34" charset="0"/>
                          <a:ea typeface="+mn-ea"/>
                          <a:cs typeface="Arial" pitchFamily="34" charset="0"/>
                        </a:rPr>
                        <a: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1"/>
                  </a:ext>
                </a:extLst>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Read Power / Energy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a:ln>
                            <a:noFill/>
                          </a:ln>
                          <a:solidFill>
                            <a:srgbClr val="000000"/>
                          </a:solidFill>
                          <a:effectLst/>
                          <a:latin typeface="Arial" pitchFamily="34" charset="0"/>
                          <a:ea typeface="+mn-ea"/>
                          <a:cs typeface="Arial" pitchFamily="34" charset="0"/>
                        </a:rPr>
                        <a:t>576mW / 30pJ/b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2"/>
                  </a:ext>
                </a:extLst>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Write Power / Energy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377mW / 95pJ/b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3"/>
                  </a:ext>
                </a:extLst>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tCK</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a:ln>
                            <a:noFill/>
                          </a:ln>
                          <a:solidFill>
                            <a:srgbClr val="000000"/>
                          </a:solidFill>
                          <a:effectLst/>
                          <a:latin typeface="Arial" pitchFamily="34" charset="0"/>
                          <a:ea typeface="+mn-ea"/>
                          <a:cs typeface="Arial" pitchFamily="34" charset="0"/>
                        </a:rPr>
                        <a:t>833ps / 1.2GHz</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4"/>
                  </a:ext>
                </a:extLst>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Read Latency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133ns</a:t>
                      </a:r>
                      <a:r>
                        <a:rPr kumimoji="0" lang="en-US" sz="1600" b="0" i="0" u="none" strike="noStrike" cap="none" normalizeH="0" baseline="30000" dirty="0">
                          <a:ln>
                            <a:noFill/>
                          </a:ln>
                          <a:solidFill>
                            <a:srgbClr val="000000"/>
                          </a:solidFill>
                          <a:effectLst/>
                          <a:latin typeface="Arial" pitchFamily="34" charset="0"/>
                          <a:cs typeface="Arial" pitchFamily="34" charset="0"/>
                        </a:rPr>
                        <a:t>1</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5"/>
                  </a:ext>
                </a:extLst>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Sustained Read Throughput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2400MB/s</a:t>
                      </a:r>
                      <a:r>
                        <a:rPr kumimoji="0" lang="en-US" sz="1600" b="0" i="0" u="none" strike="noStrike" cap="none" normalizeH="0" baseline="30000" dirty="0">
                          <a:ln>
                            <a:noFill/>
                          </a:ln>
                          <a:solidFill>
                            <a:srgbClr val="000000"/>
                          </a:solidFill>
                          <a:effectLst/>
                          <a:latin typeface="Arial" pitchFamily="34" charset="0"/>
                          <a:cs typeface="Arial" pitchFamily="34" charset="0"/>
                        </a:rPr>
                        <a:t>1</a:t>
                      </a:r>
                      <a:endParaRPr kumimoji="0" lang="en-US" sz="16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6"/>
                  </a:ext>
                </a:extLst>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Sustained Write Throughput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496MB/s</a:t>
                      </a:r>
                      <a:r>
                        <a:rPr kumimoji="0" lang="en-US" sz="1600" b="0" i="0" u="none" strike="noStrike" cap="none" normalizeH="0" baseline="30000" dirty="0">
                          <a:ln>
                            <a:noFill/>
                          </a:ln>
                          <a:solidFill>
                            <a:srgbClr val="000000"/>
                          </a:solidFill>
                          <a:effectLst/>
                          <a:latin typeface="Arial" pitchFamily="34" charset="0"/>
                          <a:cs typeface="Arial" pitchFamily="34" charset="0"/>
                        </a:rPr>
                        <a:t>1</a:t>
                      </a:r>
                      <a:endParaRPr kumimoji="0" lang="en-US" sz="16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7"/>
                  </a:ext>
                </a:extLst>
              </a:tr>
              <a:tr h="137160">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Maximum Write Cycles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chemeClr val="tx1"/>
                          </a:solidFill>
                          <a:effectLst/>
                          <a:latin typeface="Arial" pitchFamily="34" charset="0"/>
                          <a:cs typeface="Arial" pitchFamily="34" charset="0"/>
                        </a:rPr>
                        <a:t>1.3E5</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8"/>
                  </a:ext>
                </a:extLst>
              </a:tr>
              <a:tr h="137160">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Selected Cell Read Disturb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cap="none" normalizeH="0" baseline="0" dirty="0">
                          <a:ln>
                            <a:noFill/>
                          </a:ln>
                          <a:solidFill>
                            <a:schemeClr val="tx1"/>
                          </a:solidFill>
                          <a:effectLst/>
                          <a:latin typeface="Arial" pitchFamily="34" charset="0"/>
                          <a:cs typeface="Arial" pitchFamily="34" charset="0"/>
                        </a:rPr>
                        <a:t>6E3</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9"/>
                  </a:ext>
                </a:extLst>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Write disturb cycles per aggressor</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a:latin typeface="Arial" pitchFamily="34" charset="0"/>
                          <a:cs typeface="Arial" pitchFamily="34" charset="0"/>
                        </a:rPr>
                        <a:t>400</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13"/>
                  </a:ext>
                </a:extLst>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Retention</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baseline="0" dirty="0">
                          <a:latin typeface="Arial" pitchFamily="34" charset="0"/>
                          <a:cs typeface="Arial" pitchFamily="34" charset="0"/>
                        </a:rPr>
                        <a:t>85°C 2 Days + 40°C 5 Years</a:t>
                      </a:r>
                      <a:endParaRPr lang="en-US" sz="1600" b="0" dirty="0">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10"/>
                  </a:ext>
                </a:extLst>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RBER</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a:solidFill>
                            <a:schemeClr val="tx1"/>
                          </a:solidFill>
                          <a:latin typeface="Arial" pitchFamily="34" charset="0"/>
                          <a:cs typeface="Arial" pitchFamily="34" charset="0"/>
                        </a:rPr>
                        <a:t>6.0E-4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11"/>
                  </a:ext>
                </a:extLst>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a:ln>
                            <a:noFill/>
                          </a:ln>
                          <a:solidFill>
                            <a:srgbClr val="000000"/>
                          </a:solidFill>
                          <a:effectLst/>
                          <a:latin typeface="Arial" pitchFamily="34" charset="0"/>
                          <a:cs typeface="Arial" pitchFamily="34" charset="0"/>
                        </a:rPr>
                        <a:t>Quality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a:solidFill>
                            <a:schemeClr val="tx1"/>
                          </a:solidFill>
                          <a:latin typeface="Arial" pitchFamily="34" charset="0"/>
                          <a:cs typeface="Arial" pitchFamily="34" charset="0"/>
                        </a:rPr>
                        <a:t>3000 DPM (qual timeframe</a:t>
                      </a:r>
                      <a:r>
                        <a:rPr lang="en-US" sz="1600" b="0" baseline="0" dirty="0">
                          <a:solidFill>
                            <a:schemeClr val="tx1"/>
                          </a:solidFill>
                          <a:latin typeface="Arial" pitchFamily="34" charset="0"/>
                          <a:cs typeface="Arial" pitchFamily="34" charset="0"/>
                          <a:sym typeface="Wingdings" panose="05000000000000000000" pitchFamily="2" charset="2"/>
                        </a:rPr>
                        <a:t> 500 DPM (final)</a:t>
                      </a:r>
                      <a:endParaRPr lang="en-US" sz="1600" b="0" dirty="0">
                        <a:solidFill>
                          <a:schemeClr val="tx1"/>
                        </a:solidFill>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12"/>
                  </a:ext>
                </a:extLst>
              </a:tr>
            </a:tbl>
          </a:graphicData>
        </a:graphic>
      </p:graphicFrame>
      <p:sp>
        <p:nvSpPr>
          <p:cNvPr id="3" name="Slide Number Placeholder 2"/>
          <p:cNvSpPr>
            <a:spLocks noGrp="1"/>
          </p:cNvSpPr>
          <p:nvPr>
            <p:ph type="sldNum" sz="quarter" idx="11"/>
          </p:nvPr>
        </p:nvSpPr>
        <p:spPr/>
        <p:txBody>
          <a:bodyPr/>
          <a:lstStyle/>
          <a:p>
            <a:pPr>
              <a:defRPr/>
            </a:pPr>
            <a:fld id="{C235A957-B854-46A2-BB37-A1101CD575F6}" type="slidenum">
              <a:rPr lang="en-US" smtClean="0"/>
              <a:pPr>
                <a:defRPr/>
              </a:pPr>
              <a:t>34</a:t>
            </a:fld>
            <a:endParaRPr lang="en-US"/>
          </a:p>
        </p:txBody>
      </p:sp>
      <p:sp>
        <p:nvSpPr>
          <p:cNvPr id="4" name="Footer Placeholder 3"/>
          <p:cNvSpPr>
            <a:spLocks noGrp="1"/>
          </p:cNvSpPr>
          <p:nvPr>
            <p:ph type="ftr" sz="quarter" idx="10"/>
          </p:nvPr>
        </p:nvSpPr>
        <p:spPr/>
        <p:txBody>
          <a:bodyPr/>
          <a:lstStyle/>
          <a:p>
            <a:pPr>
              <a:defRPr/>
            </a:pPr>
            <a:r>
              <a:rPr lang="en-US"/>
              <a:t>Intel-Micron Confidential</a:t>
            </a:r>
            <a:endParaRPr lang="en-US" dirty="0"/>
          </a:p>
        </p:txBody>
      </p:sp>
      <p:sp>
        <p:nvSpPr>
          <p:cNvPr id="7" name="TextBox 6"/>
          <p:cNvSpPr txBox="1"/>
          <p:nvPr/>
        </p:nvSpPr>
        <p:spPr>
          <a:xfrm>
            <a:off x="482600" y="5829300"/>
            <a:ext cx="3657600" cy="461665"/>
          </a:xfrm>
          <a:prstGeom prst="rect">
            <a:avLst/>
          </a:prstGeom>
          <a:noFill/>
        </p:spPr>
        <p:txBody>
          <a:bodyPr wrap="square" rtlCol="0">
            <a:spAutoFit/>
          </a:bodyPr>
          <a:lstStyle/>
          <a:p>
            <a:pPr marL="228600" indent="-228600">
              <a:buAutoNum type="arabicPeriod"/>
            </a:pPr>
            <a:r>
              <a:rPr lang="en-US" sz="1200" dirty="0"/>
              <a:t>Timings referenced to 833ps </a:t>
            </a:r>
            <a:r>
              <a:rPr lang="en-US" sz="1200" dirty="0" err="1"/>
              <a:t>tCK</a:t>
            </a:r>
            <a:endParaRPr lang="en-US" sz="1200" dirty="0"/>
          </a:p>
          <a:p>
            <a:r>
              <a:rPr lang="en-US" sz="1200" i="1" dirty="0"/>
              <a:t>This table reflects preliminary #s based on 10s </a:t>
            </a:r>
          </a:p>
        </p:txBody>
      </p:sp>
    </p:spTree>
    <p:extLst>
      <p:ext uri="{BB962C8B-B14F-4D97-AF65-F5344CB8AC3E}">
        <p14:creationId xmlns:p14="http://schemas.microsoft.com/office/powerpoint/2010/main" val="42698525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Development &amp; Manufacturing Strategy</a:t>
            </a:r>
          </a:p>
        </p:txBody>
      </p:sp>
      <p:sp>
        <p:nvSpPr>
          <p:cNvPr id="3" name="Content Placeholder 2"/>
          <p:cNvSpPr>
            <a:spLocks noGrp="1"/>
          </p:cNvSpPr>
          <p:nvPr>
            <p:ph idx="1"/>
          </p:nvPr>
        </p:nvSpPr>
        <p:spPr>
          <a:xfrm>
            <a:off x="304800" y="722945"/>
            <a:ext cx="8229600" cy="5486400"/>
          </a:xfrm>
        </p:spPr>
        <p:txBody>
          <a:bodyPr/>
          <a:lstStyle/>
          <a:p>
            <a:r>
              <a:rPr lang="en-US" sz="1600" dirty="0"/>
              <a:t>Initial Si-start through M4 process development will occur at F11X with the XP03 Rev2</a:t>
            </a:r>
          </a:p>
          <a:p>
            <a:r>
              <a:rPr lang="en-US" sz="1600" dirty="0"/>
              <a:t>S37A Skip-array NPI and EPF will run at IMFT.</a:t>
            </a:r>
          </a:p>
          <a:p>
            <a:r>
              <a:rPr lang="en-US" sz="1600" dirty="0"/>
              <a:t>S36X front end processing (Si-start through M4) will take place in IMFT (S26A die),  while M5 and array development work will be at Boise F4 </a:t>
            </a:r>
          </a:p>
          <a:p>
            <a:r>
              <a:rPr lang="en-US" sz="1600" dirty="0"/>
              <a:t>Initial tape-out for M5 and Array layers for S37A will be to Boise F4.  No Product Qualification or Ship Release from F4. </a:t>
            </a:r>
          </a:p>
          <a:p>
            <a:r>
              <a:rPr lang="en-US" sz="1600" dirty="0"/>
              <a:t>IMFT (F2) will be the alpha-fab to qualify the process.</a:t>
            </a:r>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35</a:t>
            </a:fld>
            <a:endParaRPr lang="en-US"/>
          </a:p>
        </p:txBody>
      </p:sp>
      <p:sp>
        <p:nvSpPr>
          <p:cNvPr id="5" name="Footer Placeholder 4"/>
          <p:cNvSpPr>
            <a:spLocks noGrp="1"/>
          </p:cNvSpPr>
          <p:nvPr>
            <p:ph type="ftr" sz="quarter" idx="10"/>
          </p:nvPr>
        </p:nvSpPr>
        <p:spPr/>
        <p:txBody>
          <a:bodyPr/>
          <a:lstStyle/>
          <a:p>
            <a:pPr>
              <a:defRPr/>
            </a:pPr>
            <a:r>
              <a:rPr lang="en-US"/>
              <a:t>Intel-Micron Confidential</a:t>
            </a:r>
            <a:endParaRPr lang="en-US" dirty="0"/>
          </a:p>
        </p:txBody>
      </p:sp>
      <p:pic>
        <p:nvPicPr>
          <p:cNvPr id="6" name="Picture 5"/>
          <p:cNvPicPr>
            <a:picLocks noChangeAspect="1"/>
          </p:cNvPicPr>
          <p:nvPr/>
        </p:nvPicPr>
        <p:blipFill>
          <a:blip r:embed="rId2"/>
          <a:stretch>
            <a:fillRect/>
          </a:stretch>
        </p:blipFill>
        <p:spPr>
          <a:xfrm>
            <a:off x="1258176" y="2937408"/>
            <a:ext cx="5829300" cy="2928082"/>
          </a:xfrm>
          <a:prstGeom prst="rect">
            <a:avLst/>
          </a:prstGeom>
        </p:spPr>
      </p:pic>
      <p:sp>
        <p:nvSpPr>
          <p:cNvPr id="8" name="TextBox 7"/>
          <p:cNvSpPr txBox="1"/>
          <p:nvPr/>
        </p:nvSpPr>
        <p:spPr>
          <a:xfrm>
            <a:off x="1431556" y="5963124"/>
            <a:ext cx="6280887" cy="246221"/>
          </a:xfrm>
          <a:prstGeom prst="rect">
            <a:avLst/>
          </a:prstGeom>
          <a:noFill/>
        </p:spPr>
        <p:txBody>
          <a:bodyPr wrap="none" rtlCol="0">
            <a:spAutoFit/>
          </a:bodyPr>
          <a:lstStyle/>
          <a:p>
            <a:r>
              <a:rPr lang="en-US" sz="1000" b="1" i="1" dirty="0"/>
              <a:t>Preliminary wafer start plans for 2018-19 </a:t>
            </a:r>
            <a:r>
              <a:rPr lang="en-US" sz="1000" i="1" dirty="0"/>
              <a:t>(</a:t>
            </a:r>
            <a:r>
              <a:rPr lang="en-US" sz="1000" i="1" u="sng" dirty="0">
                <a:solidFill>
                  <a:srgbClr val="0000FF"/>
                </a:solidFill>
              </a:rPr>
              <a:t>work in progress – dates/exact quantity determination WIP</a:t>
            </a:r>
            <a:r>
              <a:rPr lang="en-US" sz="1000" i="1" dirty="0"/>
              <a:t>)</a:t>
            </a:r>
          </a:p>
        </p:txBody>
      </p:sp>
    </p:spTree>
    <p:extLst>
      <p:ext uri="{BB962C8B-B14F-4D97-AF65-F5344CB8AC3E}">
        <p14:creationId xmlns:p14="http://schemas.microsoft.com/office/powerpoint/2010/main" val="11234127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Wafer Test Strategy</a:t>
            </a:r>
          </a:p>
        </p:txBody>
      </p:sp>
      <p:sp>
        <p:nvSpPr>
          <p:cNvPr id="3" name="Content Placeholder 2"/>
          <p:cNvSpPr>
            <a:spLocks noGrp="1"/>
          </p:cNvSpPr>
          <p:nvPr>
            <p:ph idx="1"/>
          </p:nvPr>
        </p:nvSpPr>
        <p:spPr/>
        <p:txBody>
          <a:bodyPr>
            <a:normAutofit/>
          </a:bodyPr>
          <a:lstStyle/>
          <a:p>
            <a:r>
              <a:rPr lang="en-US" dirty="0"/>
              <a:t>JDP Probe teams will jointly develop all wafer test capability required to support the technology development and the full product specification.  The required test flows are defined by the Product Engineering team.  Flows may include:</a:t>
            </a:r>
          </a:p>
          <a:p>
            <a:pPr lvl="1"/>
            <a:r>
              <a:rPr lang="en-US" dirty="0"/>
              <a:t>Wafer Test Flow</a:t>
            </a:r>
          </a:p>
          <a:p>
            <a:pPr lvl="1"/>
            <a:r>
              <a:rPr lang="en-US" dirty="0"/>
              <a:t>Wafer Speed Binning Flow</a:t>
            </a:r>
          </a:p>
          <a:p>
            <a:pPr lvl="1"/>
            <a:r>
              <a:rPr lang="en-US" dirty="0"/>
              <a:t>WLR / ICF / ECF Flows</a:t>
            </a:r>
          </a:p>
          <a:p>
            <a:r>
              <a:rPr lang="en-US" dirty="0"/>
              <a:t>JDP and IMFT Probe teams will jointly develop all H/W and S/W required to support the wafer test flows.</a:t>
            </a:r>
          </a:p>
          <a:p>
            <a:endParaRPr lang="en-US"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36</a:t>
            </a:fld>
            <a:endParaRPr lang="en-US"/>
          </a:p>
        </p:txBody>
      </p:sp>
      <p:sp>
        <p:nvSpPr>
          <p:cNvPr id="5" name="Footer Placeholder 4"/>
          <p:cNvSpPr>
            <a:spLocks noGrp="1"/>
          </p:cNvSpPr>
          <p:nvPr>
            <p:ph type="ftr" sz="quarter" idx="10"/>
          </p:nvPr>
        </p:nvSpPr>
        <p:spPr/>
        <p:txBody>
          <a:bodyPr/>
          <a:lstStyle/>
          <a:p>
            <a:pPr>
              <a:defRPr/>
            </a:pPr>
            <a:r>
              <a:rPr lang="en-US"/>
              <a:t>Intel-Micron Confidential</a:t>
            </a:r>
            <a:endParaRPr lang="en-US" dirty="0"/>
          </a:p>
        </p:txBody>
      </p:sp>
    </p:spTree>
    <p:extLst>
      <p:ext uri="{BB962C8B-B14F-4D97-AF65-F5344CB8AC3E}">
        <p14:creationId xmlns:p14="http://schemas.microsoft.com/office/powerpoint/2010/main" val="41561820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Package Test Strategy</a:t>
            </a:r>
          </a:p>
        </p:txBody>
      </p:sp>
      <p:sp>
        <p:nvSpPr>
          <p:cNvPr id="3" name="Content Placeholder 2"/>
          <p:cNvSpPr>
            <a:spLocks noGrp="1"/>
          </p:cNvSpPr>
          <p:nvPr>
            <p:ph idx="1"/>
          </p:nvPr>
        </p:nvSpPr>
        <p:spPr>
          <a:xfrm>
            <a:off x="228600" y="762000"/>
            <a:ext cx="8610600" cy="4906963"/>
          </a:xfrm>
        </p:spPr>
        <p:txBody>
          <a:bodyPr>
            <a:normAutofit lnSpcReduction="10000"/>
          </a:bodyPr>
          <a:lstStyle/>
          <a:p>
            <a:r>
              <a:rPr lang="en-US" dirty="0"/>
              <a:t>JDP Test teams will jointly </a:t>
            </a:r>
            <a:r>
              <a:rPr lang="en-US" dirty="0"/>
              <a:t>develop all single die package </a:t>
            </a:r>
            <a:r>
              <a:rPr lang="en-US" dirty="0"/>
              <a:t>test capability required to support the technology development and the full product specification.  Required test flows are defined by the Product Engineering team.  Flows may include:</a:t>
            </a:r>
          </a:p>
          <a:p>
            <a:pPr lvl="1"/>
            <a:r>
              <a:rPr lang="en-US" dirty="0"/>
              <a:t>PGSRT</a:t>
            </a:r>
          </a:p>
          <a:p>
            <a:pPr lvl="1"/>
            <a:r>
              <a:rPr lang="en-US" dirty="0"/>
              <a:t>Hot Sort</a:t>
            </a:r>
          </a:p>
          <a:p>
            <a:pPr lvl="1"/>
            <a:r>
              <a:rPr lang="en-US" dirty="0"/>
              <a:t>Cold Final</a:t>
            </a:r>
          </a:p>
          <a:p>
            <a:pPr lvl="1"/>
            <a:r>
              <a:rPr lang="en-US" dirty="0"/>
              <a:t>Burn-in</a:t>
            </a:r>
          </a:p>
          <a:p>
            <a:r>
              <a:rPr lang="en-US" dirty="0"/>
              <a:t>JDP teams will jointly identify package test platforms which meet the technology development and product requirements.</a:t>
            </a:r>
          </a:p>
          <a:p>
            <a:r>
              <a:rPr lang="en-US" dirty="0"/>
              <a:t>JDP Test teams will jointly develop all H/W and S/W required to support </a:t>
            </a:r>
            <a:r>
              <a:rPr lang="en-US" dirty="0"/>
              <a:t>the single die package </a:t>
            </a:r>
            <a:r>
              <a:rPr lang="en-US" dirty="0"/>
              <a:t>test flows.</a:t>
            </a:r>
          </a:p>
          <a:p>
            <a:pPr marL="0" indent="0">
              <a:buNone/>
            </a:pPr>
            <a:endParaRPr lang="en-US"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37</a:t>
            </a:fld>
            <a:endParaRPr lang="en-US"/>
          </a:p>
        </p:txBody>
      </p:sp>
      <p:sp>
        <p:nvSpPr>
          <p:cNvPr id="5" name="Footer Placeholder 4"/>
          <p:cNvSpPr>
            <a:spLocks noGrp="1"/>
          </p:cNvSpPr>
          <p:nvPr>
            <p:ph type="ftr" sz="quarter" idx="10"/>
          </p:nvPr>
        </p:nvSpPr>
        <p:spPr/>
        <p:txBody>
          <a:bodyPr/>
          <a:lstStyle/>
          <a:p>
            <a:pPr>
              <a:defRPr/>
            </a:pPr>
            <a:r>
              <a:rPr lang="en-US"/>
              <a:t>Intel-Micron Confidential</a:t>
            </a:r>
            <a:endParaRPr lang="en-US" dirty="0"/>
          </a:p>
        </p:txBody>
      </p:sp>
    </p:spTree>
    <p:extLst>
      <p:ext uri="{BB962C8B-B14F-4D97-AF65-F5344CB8AC3E}">
        <p14:creationId xmlns:p14="http://schemas.microsoft.com/office/powerpoint/2010/main" val="40526098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CMOS &amp; Array Reliability</a:t>
            </a:r>
          </a:p>
        </p:txBody>
      </p:sp>
      <p:sp>
        <p:nvSpPr>
          <p:cNvPr id="3" name="Content Placeholder 2"/>
          <p:cNvSpPr>
            <a:spLocks noGrp="1"/>
          </p:cNvSpPr>
          <p:nvPr>
            <p:ph idx="1"/>
          </p:nvPr>
        </p:nvSpPr>
        <p:spPr/>
        <p:txBody>
          <a:bodyPr>
            <a:normAutofit/>
          </a:bodyPr>
          <a:lstStyle/>
          <a:p>
            <a:r>
              <a:rPr lang="en-US" dirty="0"/>
              <a:t>JDP Reliability teams will jointly support development of volume and bench level reliability data collection to enable technology and Product development.</a:t>
            </a:r>
          </a:p>
          <a:p>
            <a:endParaRPr lang="en-US" dirty="0"/>
          </a:p>
          <a:p>
            <a:r>
              <a:rPr lang="en-US" dirty="0"/>
              <a:t>JDP Reliability teams will jointly develop wafer and package test reliability flows and development line sampling plans for both intrinsic and extrinsic CMOS and array reliability issues</a:t>
            </a:r>
          </a:p>
          <a:p>
            <a:pPr marL="0" indent="0">
              <a:buNone/>
            </a:pPr>
            <a:endParaRPr lang="en-US"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38</a:t>
            </a:fld>
            <a:endParaRPr lang="en-US"/>
          </a:p>
        </p:txBody>
      </p:sp>
      <p:sp>
        <p:nvSpPr>
          <p:cNvPr id="5" name="Footer Placeholder 4"/>
          <p:cNvSpPr>
            <a:spLocks noGrp="1"/>
          </p:cNvSpPr>
          <p:nvPr>
            <p:ph type="ftr" sz="quarter" idx="10"/>
          </p:nvPr>
        </p:nvSpPr>
        <p:spPr/>
        <p:txBody>
          <a:bodyPr/>
          <a:lstStyle/>
          <a:p>
            <a:pPr>
              <a:defRPr/>
            </a:pPr>
            <a:r>
              <a:rPr lang="en-US"/>
              <a:t>Intel-Micron Confidential</a:t>
            </a:r>
            <a:endParaRPr lang="en-US" dirty="0"/>
          </a:p>
        </p:txBody>
      </p:sp>
    </p:spTree>
    <p:extLst>
      <p:ext uri="{BB962C8B-B14F-4D97-AF65-F5344CB8AC3E}">
        <p14:creationId xmlns:p14="http://schemas.microsoft.com/office/powerpoint/2010/main" val="13136002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Product Development Strategy</a:t>
            </a:r>
          </a:p>
        </p:txBody>
      </p:sp>
      <p:sp>
        <p:nvSpPr>
          <p:cNvPr id="3" name="Content Placeholder 2"/>
          <p:cNvSpPr>
            <a:spLocks noGrp="1"/>
          </p:cNvSpPr>
          <p:nvPr>
            <p:ph idx="1"/>
          </p:nvPr>
        </p:nvSpPr>
        <p:spPr/>
        <p:txBody>
          <a:bodyPr>
            <a:normAutofit/>
          </a:bodyPr>
          <a:lstStyle/>
          <a:p>
            <a:r>
              <a:rPr lang="en-US" dirty="0"/>
              <a:t>JDP PE teams will jointly support product design validation, characterization, and debug.</a:t>
            </a:r>
          </a:p>
          <a:p>
            <a:r>
              <a:rPr lang="en-US" dirty="0"/>
              <a:t>JDP PE teams will jointly support definition and implementation of all </a:t>
            </a:r>
            <a:r>
              <a:rPr lang="en-US" dirty="0"/>
              <a:t>wafer and single die package </a:t>
            </a:r>
            <a:r>
              <a:rPr lang="en-US" dirty="0"/>
              <a:t>test flows.</a:t>
            </a:r>
          </a:p>
          <a:p>
            <a:r>
              <a:rPr lang="en-US" dirty="0"/>
              <a:t>JDP PE teams will jointly develop all H/W and S/W capabilities needed to support:</a:t>
            </a:r>
          </a:p>
          <a:p>
            <a:pPr lvl="1"/>
            <a:r>
              <a:rPr lang="en-US" dirty="0"/>
              <a:t>µProbe / Wafer debug and EFA</a:t>
            </a:r>
          </a:p>
          <a:p>
            <a:pPr lvl="1"/>
            <a:r>
              <a:rPr lang="en-US" dirty="0"/>
              <a:t>Interface Validation/Characterization</a:t>
            </a:r>
          </a:p>
          <a:p>
            <a:pPr lvl="1"/>
            <a:r>
              <a:rPr lang="en-US" dirty="0"/>
              <a:t>Array Characterization</a:t>
            </a:r>
          </a:p>
          <a:p>
            <a:pPr lvl="1"/>
            <a:r>
              <a:rPr lang="en-US" dirty="0"/>
              <a:t>Package EFA</a:t>
            </a:r>
          </a:p>
          <a:p>
            <a:r>
              <a:rPr lang="en-US" dirty="0"/>
              <a:t>JDP PE teams will jointly support product and test flow optimization to enable technology development, product qualification, and HVM.</a:t>
            </a:r>
          </a:p>
          <a:p>
            <a:endParaRPr lang="en-US"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39</a:t>
            </a:fld>
            <a:endParaRPr lang="en-US"/>
          </a:p>
        </p:txBody>
      </p:sp>
      <p:sp>
        <p:nvSpPr>
          <p:cNvPr id="5" name="Footer Placeholder 4"/>
          <p:cNvSpPr>
            <a:spLocks noGrp="1"/>
          </p:cNvSpPr>
          <p:nvPr>
            <p:ph type="ftr" sz="quarter" idx="10"/>
          </p:nvPr>
        </p:nvSpPr>
        <p:spPr/>
        <p:txBody>
          <a:bodyPr/>
          <a:lstStyle/>
          <a:p>
            <a:pPr>
              <a:defRPr/>
            </a:pPr>
            <a:r>
              <a:rPr lang="en-US"/>
              <a:t>Intel-Micron Confidential</a:t>
            </a:r>
            <a:endParaRPr lang="en-US" dirty="0"/>
          </a:p>
        </p:txBody>
      </p:sp>
    </p:spTree>
    <p:extLst>
      <p:ext uri="{BB962C8B-B14F-4D97-AF65-F5344CB8AC3E}">
        <p14:creationId xmlns:p14="http://schemas.microsoft.com/office/powerpoint/2010/main" val="2552023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2"/>
          <p:cNvSpPr>
            <a:spLocks noGrp="1" noChangeArrowheads="1"/>
          </p:cNvSpPr>
          <p:nvPr>
            <p:ph type="title"/>
          </p:nvPr>
        </p:nvSpPr>
        <p:spPr/>
        <p:txBody>
          <a:bodyPr/>
          <a:lstStyle/>
          <a:p>
            <a:pPr eaLnBrk="1" hangingPunct="1"/>
            <a:r>
              <a:rPr lang="en-US" altLang="ja-JP" dirty="0">
                <a:ea typeface="MS PGothic" pitchFamily="34" charset="-128"/>
              </a:rPr>
              <a:t>SOW Contacts</a:t>
            </a:r>
          </a:p>
        </p:txBody>
      </p:sp>
      <p:sp>
        <p:nvSpPr>
          <p:cNvPr id="70661" name="Rectangle 3"/>
          <p:cNvSpPr>
            <a:spLocks noGrp="1" noChangeArrowheads="1"/>
          </p:cNvSpPr>
          <p:nvPr>
            <p:ph type="body" idx="1"/>
          </p:nvPr>
        </p:nvSpPr>
        <p:spPr>
          <a:xfrm>
            <a:off x="217488" y="1533525"/>
            <a:ext cx="8682037" cy="3505200"/>
          </a:xfrm>
        </p:spPr>
        <p:txBody>
          <a:bodyPr/>
          <a:lstStyle/>
          <a:p>
            <a:pPr eaLnBrk="1" hangingPunct="1"/>
            <a:r>
              <a:rPr lang="en-US" altLang="ja-JP" dirty="0">
                <a:ea typeface="MS PGothic" pitchFamily="34" charset="-128"/>
              </a:rPr>
              <a:t>Al Fazio				Intel JDP co-manager</a:t>
            </a:r>
          </a:p>
          <a:p>
            <a:pPr eaLnBrk="1" hangingPunct="1"/>
            <a:r>
              <a:rPr lang="en-US" altLang="ja-JP" dirty="0">
                <a:ea typeface="MS PGothic" pitchFamily="34" charset="-128"/>
              </a:rPr>
              <a:t>Russ Meyer			Micron JDP co-manager </a:t>
            </a:r>
          </a:p>
          <a:p>
            <a:pPr eaLnBrk="1" hangingPunct="1"/>
            <a:r>
              <a:rPr lang="en-US" altLang="ja-JP" dirty="0">
                <a:ea typeface="MS PGothic" pitchFamily="34" charset="-128"/>
              </a:rPr>
              <a:t>Greg Atwood			Micron Design</a:t>
            </a:r>
          </a:p>
          <a:p>
            <a:r>
              <a:rPr lang="en-US" altLang="ja-JP" dirty="0">
                <a:ea typeface="MS PGothic" pitchFamily="34" charset="-128"/>
              </a:rPr>
              <a:t>Naga Chandrasekaran 		Micron TD</a:t>
            </a:r>
          </a:p>
          <a:p>
            <a:pPr eaLnBrk="1" hangingPunct="1"/>
            <a:r>
              <a:rPr lang="en-US" altLang="ja-JP" dirty="0">
                <a:ea typeface="MS PGothic" pitchFamily="34" charset="-128"/>
              </a:rPr>
              <a:t>Matt Goldman		  	Intel Design</a:t>
            </a:r>
          </a:p>
          <a:p>
            <a:pPr eaLnBrk="1" hangingPunct="1"/>
            <a:r>
              <a:rPr lang="en-US" altLang="ja-JP" dirty="0">
                <a:ea typeface="MS PGothic" pitchFamily="34" charset="-128"/>
              </a:rPr>
              <a:t>Stephen Keeney			Intel Product</a:t>
            </a:r>
          </a:p>
          <a:p>
            <a:pPr eaLnBrk="1" hangingPunct="1"/>
            <a:r>
              <a:rPr lang="en-US" altLang="ja-JP" dirty="0">
                <a:ea typeface="MS PGothic" pitchFamily="34" charset="-128"/>
              </a:rPr>
              <a:t>Steve Casper			Micron Product</a:t>
            </a:r>
          </a:p>
          <a:p>
            <a:pPr eaLnBrk="1" hangingPunct="1"/>
            <a:r>
              <a:rPr lang="en-US" altLang="ja-JP" dirty="0">
                <a:ea typeface="MS PGothic" pitchFamily="34" charset="-128"/>
              </a:rPr>
              <a:t>Fabio Pellizzer			Micron TD	</a:t>
            </a:r>
          </a:p>
          <a:p>
            <a:pPr eaLnBrk="1" hangingPunct="1"/>
            <a:r>
              <a:rPr lang="en-US" altLang="ja-JP" dirty="0">
                <a:ea typeface="MS PGothic" pitchFamily="34" charset="-128"/>
              </a:rPr>
              <a:t>Shafqat Ahmed			Intel TD</a:t>
            </a:r>
          </a:p>
          <a:p>
            <a:pPr eaLnBrk="1" hangingPunct="1">
              <a:buNone/>
            </a:pPr>
            <a:endParaRPr lang="en-US" altLang="ja-JP" dirty="0">
              <a:ea typeface="MS PGothic" pitchFamily="34" charset="-128"/>
            </a:endParaRPr>
          </a:p>
        </p:txBody>
      </p:sp>
      <p:sp>
        <p:nvSpPr>
          <p:cNvPr id="6" name="Slide Number Placeholder 5"/>
          <p:cNvSpPr>
            <a:spLocks noGrp="1"/>
          </p:cNvSpPr>
          <p:nvPr>
            <p:ph type="sldNum" sz="quarter" idx="11"/>
          </p:nvPr>
        </p:nvSpPr>
        <p:spPr>
          <a:xfrm>
            <a:off x="3657600" y="6537325"/>
            <a:ext cx="1041400" cy="244475"/>
          </a:xfrm>
          <a:prstGeom prst="rect">
            <a:avLst/>
          </a:prstGeom>
          <a:noFill/>
        </p:spPr>
        <p:txBody>
          <a:bodyPr/>
          <a:lstStyle/>
          <a:p>
            <a:fld id="{DC41119E-9AA9-4BDD-B229-58FA603D70A7}" type="slidenum">
              <a:rPr lang="en-US" smtClean="0">
                <a:cs typeface="Arial" pitchFamily="34" charset="0"/>
              </a:rPr>
              <a:pPr/>
              <a:t>4</a:t>
            </a:fld>
            <a:endParaRPr lang="en-US" dirty="0">
              <a:cs typeface="Arial" pitchFamily="34" charset="0"/>
            </a:endParaRPr>
          </a:p>
        </p:txBody>
      </p:sp>
      <p:sp>
        <p:nvSpPr>
          <p:cNvPr id="7" name="Rectangle 5"/>
          <p:cNvSpPr>
            <a:spLocks noGrp="1" noChangeArrowheads="1"/>
          </p:cNvSpPr>
          <p:nvPr>
            <p:ph type="ftr" sz="quarter" idx="10"/>
          </p:nvPr>
        </p:nvSpPr>
        <p:spPr>
          <a:xfrm>
            <a:off x="661740" y="6540500"/>
            <a:ext cx="2921000" cy="241300"/>
          </a:xfrm>
          <a:ln/>
        </p:spPr>
        <p:txBody>
          <a:bodyPr/>
          <a:lstStyle>
            <a:lvl1pPr>
              <a:defRPr/>
            </a:lvl1pPr>
          </a:lstStyle>
          <a:p>
            <a:pPr>
              <a:defRPr/>
            </a:pPr>
            <a:r>
              <a:rPr lang="en-US"/>
              <a:t>Intel-Micron Confidential</a:t>
            </a:r>
            <a:endParaRPr lang="en-US" dirty="0"/>
          </a:p>
        </p:txBody>
      </p:sp>
    </p:spTree>
    <p:extLst>
      <p:ext uri="{BB962C8B-B14F-4D97-AF65-F5344CB8AC3E}">
        <p14:creationId xmlns:p14="http://schemas.microsoft.com/office/powerpoint/2010/main" val="2073056940"/>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Qualification Strategy</a:t>
            </a:r>
          </a:p>
        </p:txBody>
      </p:sp>
      <p:sp>
        <p:nvSpPr>
          <p:cNvPr id="3" name="Content Placeholder 2"/>
          <p:cNvSpPr>
            <a:spLocks noGrp="1"/>
          </p:cNvSpPr>
          <p:nvPr>
            <p:ph idx="1"/>
          </p:nvPr>
        </p:nvSpPr>
        <p:spPr>
          <a:xfrm>
            <a:off x="457200" y="639763"/>
            <a:ext cx="8229600" cy="5486400"/>
          </a:xfrm>
        </p:spPr>
        <p:txBody>
          <a:bodyPr/>
          <a:lstStyle/>
          <a:p>
            <a:r>
              <a:rPr lang="en-US" dirty="0"/>
              <a:t>JDP QA teams will jointly define the test flows needed for qualification.</a:t>
            </a:r>
            <a:r>
              <a:rPr lang="en-US" dirty="0">
                <a:solidFill>
                  <a:srgbClr val="FF0000"/>
                </a:solidFill>
              </a:rPr>
              <a:t> </a:t>
            </a:r>
            <a:r>
              <a:rPr lang="en-US" dirty="0"/>
              <a:t>Qualification flow definition will be based on JEDEC standards adapted as needed for SXP.</a:t>
            </a:r>
          </a:p>
          <a:p>
            <a:endParaRPr lang="en-US" dirty="0"/>
          </a:p>
          <a:p>
            <a:r>
              <a:rPr lang="en-US" dirty="0"/>
              <a:t>JDP QA teams will support look-ahead qualification runs to enable technology development.</a:t>
            </a:r>
          </a:p>
          <a:p>
            <a:endParaRPr lang="en-US" dirty="0"/>
          </a:p>
          <a:p>
            <a:r>
              <a:rPr lang="en-US" dirty="0"/>
              <a:t>JDP will support silicon and package qualification which represents the envelope of the product requirements.</a:t>
            </a:r>
          </a:p>
          <a:p>
            <a:endParaRPr lang="en-US" dirty="0"/>
          </a:p>
          <a:p>
            <a:r>
              <a:rPr lang="en-US" dirty="0"/>
              <a:t>JDP development efforts and qualification vehicle will be on the Single Die package.  Multi-chip packages to be developed by partners independently.</a:t>
            </a:r>
          </a:p>
          <a:p>
            <a:endParaRPr lang="en-US" dirty="0">
              <a:solidFill>
                <a:srgbClr val="FF0000"/>
              </a:solidFill>
            </a:endParaRPr>
          </a:p>
          <a:p>
            <a:endParaRPr lang="en-US" dirty="0"/>
          </a:p>
          <a:p>
            <a:endParaRPr lang="en-US"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40</a:t>
            </a:fld>
            <a:endParaRPr lang="en-US"/>
          </a:p>
        </p:txBody>
      </p:sp>
      <p:sp>
        <p:nvSpPr>
          <p:cNvPr id="5" name="Footer Placeholder 4"/>
          <p:cNvSpPr>
            <a:spLocks noGrp="1"/>
          </p:cNvSpPr>
          <p:nvPr>
            <p:ph type="ftr" sz="quarter" idx="10"/>
          </p:nvPr>
        </p:nvSpPr>
        <p:spPr/>
        <p:txBody>
          <a:bodyPr/>
          <a:lstStyle/>
          <a:p>
            <a:pPr>
              <a:defRPr/>
            </a:pPr>
            <a:r>
              <a:rPr lang="en-US"/>
              <a:t>Intel-Micron Confidential</a:t>
            </a:r>
            <a:endParaRPr lang="en-US" dirty="0"/>
          </a:p>
        </p:txBody>
      </p:sp>
    </p:spTree>
    <p:extLst>
      <p:ext uri="{BB962C8B-B14F-4D97-AF65-F5344CB8AC3E}">
        <p14:creationId xmlns:p14="http://schemas.microsoft.com/office/powerpoint/2010/main" val="19955807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8" name="Rectangle 4"/>
          <p:cNvSpPr>
            <a:spLocks noGrp="1" noChangeArrowheads="1"/>
          </p:cNvSpPr>
          <p:nvPr>
            <p:ph type="ctrTitle"/>
          </p:nvPr>
        </p:nvSpPr>
        <p:spPr>
          <a:xfrm>
            <a:off x="685800" y="2130425"/>
            <a:ext cx="7772400" cy="1470025"/>
          </a:xfrm>
        </p:spPr>
        <p:txBody>
          <a:bodyPr/>
          <a:lstStyle/>
          <a:p>
            <a:pPr eaLnBrk="1" hangingPunct="1"/>
            <a:r>
              <a:rPr lang="en-US"/>
              <a:t>7.0 Development Budget</a:t>
            </a:r>
          </a:p>
        </p:txBody>
      </p:sp>
    </p:spTree>
    <p:extLst>
      <p:ext uri="{BB962C8B-B14F-4D97-AF65-F5344CB8AC3E}">
        <p14:creationId xmlns:p14="http://schemas.microsoft.com/office/powerpoint/2010/main" val="3721437850"/>
      </p:ext>
    </p:extLst>
  </p:cSld>
  <p:clrMapOvr>
    <a:masterClrMapping/>
  </p:clrMapOvr>
  <p:transition>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p:txBody>
          <a:bodyPr/>
          <a:lstStyle/>
          <a:p>
            <a:pPr eaLnBrk="1" hangingPunct="1"/>
            <a:r>
              <a:rPr lang="en-US" dirty="0"/>
              <a:t>Budget Planning</a:t>
            </a:r>
          </a:p>
        </p:txBody>
      </p:sp>
      <p:sp>
        <p:nvSpPr>
          <p:cNvPr id="50178" name="Rectangle 3"/>
          <p:cNvSpPr>
            <a:spLocks noGrp="1" noChangeArrowheads="1"/>
          </p:cNvSpPr>
          <p:nvPr>
            <p:ph type="body" idx="1"/>
          </p:nvPr>
        </p:nvSpPr>
        <p:spPr>
          <a:xfrm>
            <a:off x="457200" y="1352550"/>
            <a:ext cx="8229600" cy="4525963"/>
          </a:xfrm>
        </p:spPr>
        <p:txBody>
          <a:bodyPr/>
          <a:lstStyle/>
          <a:p>
            <a:pPr eaLnBrk="1" hangingPunct="1"/>
            <a:r>
              <a:rPr lang="en-US" dirty="0"/>
              <a:t>This SOW project scope and activities for 2018 are to be consistent with the 2018 SXP JDP budget.</a:t>
            </a:r>
          </a:p>
          <a:p>
            <a:pPr eaLnBrk="1" hangingPunct="1"/>
            <a:endParaRPr lang="en-US" dirty="0"/>
          </a:p>
          <a:p>
            <a:pPr eaLnBrk="1" hangingPunct="1"/>
            <a:r>
              <a:rPr lang="en-US" dirty="0"/>
              <a:t>Budgets for subsequent years of this SOW will be adopted on a yearly basis, as part of the overall SXP JDP budget.</a:t>
            </a:r>
          </a:p>
          <a:p>
            <a:pPr eaLnBrk="1" hangingPunct="1">
              <a:buNone/>
            </a:pPr>
            <a:endParaRPr lang="en-US" dirty="0"/>
          </a:p>
        </p:txBody>
      </p:sp>
      <p:sp>
        <p:nvSpPr>
          <p:cNvPr id="2" name="Footer Placeholder 1"/>
          <p:cNvSpPr>
            <a:spLocks noGrp="1"/>
          </p:cNvSpPr>
          <p:nvPr>
            <p:ph type="ftr" sz="quarter" idx="10"/>
          </p:nvPr>
        </p:nvSpPr>
        <p:spPr>
          <a:xfrm>
            <a:off x="1752600" y="6496049"/>
            <a:ext cx="2921000" cy="241300"/>
          </a:xfrm>
        </p:spPr>
        <p:txBody>
          <a:bodyPr/>
          <a:lstStyle/>
          <a:p>
            <a:pPr>
              <a:defRPr/>
            </a:pPr>
            <a:r>
              <a:rPr lang="en-US"/>
              <a:t>Intel-Micron Confidential</a:t>
            </a:r>
            <a:endParaRPr lang="en-US" dirty="0"/>
          </a:p>
        </p:txBody>
      </p:sp>
      <p:sp>
        <p:nvSpPr>
          <p:cNvPr id="3" name="Slide Number Placeholder 2"/>
          <p:cNvSpPr>
            <a:spLocks noGrp="1"/>
          </p:cNvSpPr>
          <p:nvPr>
            <p:ph type="sldNum" sz="quarter" idx="11"/>
          </p:nvPr>
        </p:nvSpPr>
        <p:spPr/>
        <p:txBody>
          <a:bodyPr/>
          <a:lstStyle/>
          <a:p>
            <a:pPr>
              <a:defRPr/>
            </a:pPr>
            <a:fld id="{C235A957-B854-46A2-BB37-A1101CD575F6}" type="slidenum">
              <a:rPr lang="en-US" smtClean="0"/>
              <a:pPr>
                <a:defRPr/>
              </a:pPr>
              <a:t>42</a:t>
            </a:fld>
            <a:endParaRPr lang="en-US" dirty="0"/>
          </a:p>
        </p:txBody>
      </p:sp>
    </p:spTree>
    <p:extLst>
      <p:ext uri="{BB962C8B-B14F-4D97-AF65-F5344CB8AC3E}">
        <p14:creationId xmlns:p14="http://schemas.microsoft.com/office/powerpoint/2010/main" val="2872893807"/>
      </p:ext>
    </p:extLst>
  </p:cSld>
  <p:clrMapOvr>
    <a:masterClrMapping/>
  </p:clrMapOvr>
  <p:transition>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BACKUP</a:t>
            </a:r>
          </a:p>
        </p:txBody>
      </p:sp>
    </p:spTree>
    <p:extLst>
      <p:ext uri="{BB962C8B-B14F-4D97-AF65-F5344CB8AC3E}">
        <p14:creationId xmlns:p14="http://schemas.microsoft.com/office/powerpoint/2010/main" val="13330876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3910"/>
            <a:ext cx="8229600" cy="563563"/>
          </a:xfrm>
        </p:spPr>
        <p:txBody>
          <a:bodyPr/>
          <a:lstStyle/>
          <a:p>
            <a:r>
              <a:rPr lang="en-US" sz="2800" dirty="0"/>
              <a:t>From Pathfinding SOW:</a:t>
            </a:r>
            <a:br>
              <a:rPr lang="en-US" sz="2800" dirty="0"/>
            </a:br>
            <a:r>
              <a:rPr lang="en-US" sz="2800" dirty="0"/>
              <a:t>Deliverables for 30s Final SOW</a:t>
            </a:r>
          </a:p>
        </p:txBody>
      </p:sp>
      <p:sp>
        <p:nvSpPr>
          <p:cNvPr id="3" name="Content Placeholder 2"/>
          <p:cNvSpPr>
            <a:spLocks noGrp="1"/>
          </p:cNvSpPr>
          <p:nvPr>
            <p:ph idx="1"/>
          </p:nvPr>
        </p:nvSpPr>
        <p:spPr>
          <a:xfrm>
            <a:off x="76200" y="657473"/>
            <a:ext cx="8991600" cy="5781427"/>
          </a:xfrm>
        </p:spPr>
        <p:txBody>
          <a:bodyPr/>
          <a:lstStyle/>
          <a:p>
            <a:pPr marL="0" indent="0">
              <a:buNone/>
            </a:pPr>
            <a:r>
              <a:rPr lang="en-US" sz="1800" b="1" u="sng" dirty="0"/>
              <a:t>Item</a:t>
            </a:r>
            <a:r>
              <a:rPr lang="en-US" sz="1400" dirty="0"/>
              <a:t>							</a:t>
            </a:r>
            <a:r>
              <a:rPr lang="en-US" sz="1800" b="1" u="sng" dirty="0"/>
              <a:t>Date</a:t>
            </a:r>
            <a:r>
              <a:rPr lang="en-US" sz="1800" b="1" dirty="0"/>
              <a:t>            </a:t>
            </a:r>
            <a:r>
              <a:rPr lang="en-US" sz="1800" b="1" u="sng" dirty="0"/>
              <a:t>Status</a:t>
            </a:r>
          </a:p>
          <a:p>
            <a:pPr marL="0" indent="0">
              <a:buNone/>
            </a:pPr>
            <a:endParaRPr lang="en-US" sz="700" b="1" u="sng" dirty="0"/>
          </a:p>
          <a:p>
            <a:pPr defTabSz="955675">
              <a:buFont typeface="+mj-lt"/>
              <a:buAutoNum type="arabicPeriod"/>
              <a:tabLst>
                <a:tab pos="6400800" algn="l"/>
              </a:tabLst>
            </a:pPr>
            <a:r>
              <a:rPr lang="en-US" sz="1400" dirty="0"/>
              <a:t>Timeline for (a) development vehicles: def’n and content, strategy	2/15/2017	Done</a:t>
            </a:r>
          </a:p>
          <a:p>
            <a:pPr marL="0" indent="0" defTabSz="344488">
              <a:buNone/>
            </a:pPr>
            <a:r>
              <a:rPr lang="en-US" sz="1400" dirty="0"/>
              <a:t>	(b) overall collateral readiness</a:t>
            </a:r>
          </a:p>
          <a:p>
            <a:pPr marL="0" indent="0" defTabSz="344488">
              <a:buNone/>
            </a:pPr>
            <a:endParaRPr lang="en-US" sz="1400" dirty="0"/>
          </a:p>
          <a:p>
            <a:pPr marL="0" indent="0" defTabSz="355600">
              <a:buNone/>
            </a:pPr>
            <a:r>
              <a:rPr lang="en-US" sz="1400" dirty="0"/>
              <a:t>2. 	Intermediate product specs defined and high-level assessment of			3/31/2017	    Done</a:t>
            </a:r>
          </a:p>
          <a:p>
            <a:pPr marL="0" indent="0" defTabSz="344488">
              <a:buNone/>
            </a:pPr>
            <a:r>
              <a:rPr lang="en-US" sz="1400" dirty="0"/>
              <a:t>	product architectural choices to meet product spec </a:t>
            </a:r>
          </a:p>
          <a:p>
            <a:pPr marL="0" indent="0" defTabSz="344488">
              <a:buNone/>
            </a:pPr>
            <a:r>
              <a:rPr lang="en-US" sz="500" dirty="0"/>
              <a:t>	</a:t>
            </a:r>
            <a:r>
              <a:rPr lang="en-US" sz="1400" dirty="0"/>
              <a:t>            </a:t>
            </a:r>
          </a:p>
          <a:p>
            <a:pPr marL="0" indent="0" defTabSz="336550">
              <a:buNone/>
            </a:pPr>
            <a:r>
              <a:rPr lang="en-US" sz="1400" dirty="0"/>
              <a:t>3. 	Selection of process architectural elements for the periphery				4/30/2017	     Done</a:t>
            </a:r>
            <a:r>
              <a:rPr lang="en-US" sz="1400" baseline="30000" dirty="0"/>
              <a:t>1</a:t>
            </a:r>
          </a:p>
          <a:p>
            <a:pPr marL="0" indent="0" defTabSz="328613">
              <a:buNone/>
            </a:pPr>
            <a:r>
              <a:rPr lang="en-US" sz="1400" dirty="0"/>
              <a:t> 	</a:t>
            </a:r>
          </a:p>
          <a:p>
            <a:pPr marL="0" indent="0" defTabSz="336550">
              <a:buNone/>
            </a:pPr>
            <a:r>
              <a:rPr lang="en-US" sz="1400" dirty="0"/>
              <a:t>4. 	Detailed timeline for S37A design, </a:t>
            </a:r>
            <a:r>
              <a:rPr lang="en-US" sz="1400" dirty="0" err="1"/>
              <a:t>Proc</a:t>
            </a:r>
            <a:r>
              <a:rPr lang="en-US" sz="1400" dirty="0"/>
              <a:t> Dev and Qualification 				5/30/2017	     Done</a:t>
            </a:r>
          </a:p>
          <a:p>
            <a:pPr marL="0" indent="0" defTabSz="328613">
              <a:buNone/>
            </a:pPr>
            <a:endParaRPr lang="en-US" sz="1400" dirty="0"/>
          </a:p>
          <a:p>
            <a:pPr marL="0" indent="0" defTabSz="336550">
              <a:buNone/>
            </a:pPr>
            <a:r>
              <a:rPr lang="en-US" sz="1400" dirty="0"/>
              <a:t>5. 	Preliminary data for WL/BL resistance and 14x14nm cell assumptions 		9/30/2017          WIP</a:t>
            </a:r>
            <a:r>
              <a:rPr lang="en-US" sz="1400" baseline="30000" dirty="0"/>
              <a:t>2</a:t>
            </a:r>
          </a:p>
          <a:p>
            <a:pPr marL="0" indent="0" defTabSz="328613">
              <a:buNone/>
            </a:pPr>
            <a:endParaRPr lang="en-US" sz="1400" dirty="0"/>
          </a:p>
          <a:p>
            <a:pPr marL="0" indent="0" defTabSz="336550">
              <a:buNone/>
            </a:pPr>
            <a:r>
              <a:rPr lang="en-US" sz="1400" dirty="0"/>
              <a:t>6. 	Med-High confidence CPW, CoT and Cost/GB estimates 					9/30/2017          WIP</a:t>
            </a:r>
            <a:r>
              <a:rPr lang="en-US" sz="1400" baseline="30000" dirty="0"/>
              <a:t>3</a:t>
            </a:r>
          </a:p>
          <a:p>
            <a:pPr defTabSz="328613">
              <a:buAutoNum type="arabicPeriod" startAt="2"/>
            </a:pPr>
            <a:endParaRPr lang="en-US" sz="1400" dirty="0"/>
          </a:p>
          <a:p>
            <a:pPr defTabSz="336550">
              <a:buAutoNum type="arabicPeriod" startAt="7"/>
            </a:pPr>
            <a:r>
              <a:rPr lang="en-US" sz="1400" dirty="0"/>
              <a:t>Final SOW for JDP approval												TBD				</a:t>
            </a:r>
          </a:p>
          <a:p>
            <a:pPr marL="0" indent="0" defTabSz="336550">
              <a:buNone/>
            </a:pPr>
            <a:endParaRPr lang="en-US" sz="1100" b="1" u="sng" dirty="0"/>
          </a:p>
          <a:p>
            <a:pPr marL="0" indent="0" defTabSz="336550">
              <a:buNone/>
            </a:pPr>
            <a:r>
              <a:rPr lang="en-US" sz="1400" b="1" u="sng" dirty="0"/>
              <a:t>Notes</a:t>
            </a:r>
            <a:r>
              <a:rPr lang="en-US" sz="1400" dirty="0"/>
              <a:t>:</a:t>
            </a:r>
          </a:p>
          <a:p>
            <a:pPr marL="0" indent="0" defTabSz="336550">
              <a:buNone/>
            </a:pPr>
            <a:r>
              <a:rPr lang="en-US" sz="1200" baseline="30000" dirty="0"/>
              <a:t>1 </a:t>
            </a:r>
            <a:r>
              <a:rPr lang="en-US" sz="1200" dirty="0"/>
              <a:t>1</a:t>
            </a:r>
            <a:r>
              <a:rPr lang="en-US" sz="1200" baseline="30000" dirty="0"/>
              <a:t>st</a:t>
            </a:r>
            <a:r>
              <a:rPr lang="en-US" sz="1200" dirty="0"/>
              <a:t> pass process elements selected.  Will work through next level of optimization based on data.</a:t>
            </a:r>
          </a:p>
          <a:p>
            <a:pPr marL="0" indent="0" defTabSz="336550">
              <a:buNone/>
            </a:pPr>
            <a:r>
              <a:rPr lang="en-US" sz="1200" baseline="30000" dirty="0"/>
              <a:t>2 </a:t>
            </a:r>
            <a:r>
              <a:rPr lang="en-US" sz="1200" dirty="0"/>
              <a:t>A simple 2-mask vehicle defined for WL/BL resistance (1</a:t>
            </a:r>
            <a:r>
              <a:rPr lang="en-US" sz="1200" baseline="30000" dirty="0"/>
              <a:t>st</a:t>
            </a:r>
            <a:r>
              <a:rPr lang="en-US" sz="1200" dirty="0"/>
              <a:t> and 2</a:t>
            </a:r>
            <a:r>
              <a:rPr lang="en-US" sz="1200" baseline="30000" dirty="0"/>
              <a:t>nd</a:t>
            </a:r>
            <a:r>
              <a:rPr lang="en-US" sz="1200" dirty="0"/>
              <a:t> cut).  Expect data in Q1, ’18.  Cell assumption validation was an aggressive goal and will be available in mid-’18.</a:t>
            </a:r>
          </a:p>
          <a:p>
            <a:pPr marL="0" indent="0" defTabSz="336550">
              <a:buNone/>
            </a:pPr>
            <a:r>
              <a:rPr lang="en-US" sz="1200" baseline="30000" dirty="0"/>
              <a:t>3</a:t>
            </a:r>
            <a:r>
              <a:rPr lang="en-US" sz="1200" dirty="0"/>
              <a:t> Need cost estimate for low-k tool/ flow.  Array </a:t>
            </a:r>
            <a:r>
              <a:rPr lang="en-US" sz="1200" dirty="0" err="1"/>
              <a:t>reqs</a:t>
            </a:r>
            <a:r>
              <a:rPr lang="en-US" sz="1200" dirty="0"/>
              <a:t> (beyond PQ) is WIP, as we identify risk areas and develop mitigation plans.  </a:t>
            </a:r>
          </a:p>
          <a:p>
            <a:pPr marL="0" indent="0" defTabSz="336550">
              <a:buNone/>
            </a:pPr>
            <a:endParaRPr lang="en-US" sz="1400"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44</a:t>
            </a:fld>
            <a:endParaRPr lang="en-US"/>
          </a:p>
        </p:txBody>
      </p:sp>
      <p:sp>
        <p:nvSpPr>
          <p:cNvPr id="5" name="Footer Placeholder 4"/>
          <p:cNvSpPr>
            <a:spLocks noGrp="1"/>
          </p:cNvSpPr>
          <p:nvPr>
            <p:ph type="ftr" sz="quarter" idx="10"/>
          </p:nvPr>
        </p:nvSpPr>
        <p:spPr/>
        <p:txBody>
          <a:bodyPr/>
          <a:lstStyle/>
          <a:p>
            <a:pPr>
              <a:defRPr/>
            </a:pPr>
            <a:r>
              <a:rPr lang="en-US"/>
              <a:t>Intel-Micron Confidential</a:t>
            </a:r>
            <a:endParaRPr lang="en-US" dirty="0"/>
          </a:p>
        </p:txBody>
      </p:sp>
    </p:spTree>
    <p:extLst>
      <p:ext uri="{BB962C8B-B14F-4D97-AF65-F5344CB8AC3E}">
        <p14:creationId xmlns:p14="http://schemas.microsoft.com/office/powerpoint/2010/main" val="2017439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348969"/>
            <a:ext cx="7781927" cy="932313"/>
          </a:xfrm>
        </p:spPr>
        <p:txBody>
          <a:bodyPr/>
          <a:lstStyle/>
          <a:p>
            <a:r>
              <a:rPr lang="en-US" dirty="0"/>
              <a:t>30S WL/BL Resistivity Prognosis</a:t>
            </a:r>
          </a:p>
        </p:txBody>
      </p:sp>
      <p:sp>
        <p:nvSpPr>
          <p:cNvPr id="5" name="Slide Number Placeholder 4"/>
          <p:cNvSpPr>
            <a:spLocks noGrp="1"/>
          </p:cNvSpPr>
          <p:nvPr>
            <p:ph type="sldNum" sz="quarter" idx="12"/>
          </p:nvPr>
        </p:nvSpPr>
        <p:spPr>
          <a:xfrm>
            <a:off x="1257300" y="6560820"/>
            <a:ext cx="459762" cy="220980"/>
          </a:xfrm>
        </p:spPr>
        <p:txBody>
          <a:bodyPr/>
          <a:lstStyle/>
          <a:p>
            <a:pPr algn="l"/>
            <a:fld id="{0D904593-1668-4B95-BA96-EF3EF43EDF4E}" type="slidenum">
              <a:rPr lang="en-US" smtClean="0"/>
              <a:pPr algn="l"/>
              <a:t>45</a:t>
            </a:fld>
            <a:endParaRPr lang="en-US" dirty="0"/>
          </a:p>
        </p:txBody>
      </p:sp>
      <p:sp>
        <p:nvSpPr>
          <p:cNvPr id="6" name="Footer Placeholder 5"/>
          <p:cNvSpPr>
            <a:spLocks noGrp="1"/>
          </p:cNvSpPr>
          <p:nvPr>
            <p:ph type="ftr" sz="quarter" idx="11"/>
          </p:nvPr>
        </p:nvSpPr>
        <p:spPr>
          <a:xfrm>
            <a:off x="3004706" y="6632391"/>
            <a:ext cx="2502217" cy="149409"/>
          </a:xfrm>
        </p:spPr>
        <p:txBody>
          <a:bodyPr/>
          <a:lstStyle/>
          <a:p>
            <a:r>
              <a:rPr lang="en-US" dirty="0"/>
              <a:t>Intel-Micron Confidential</a:t>
            </a:r>
          </a:p>
        </p:txBody>
      </p:sp>
      <p:sp>
        <p:nvSpPr>
          <p:cNvPr id="7" name="Text Placeholder 6"/>
          <p:cNvSpPr>
            <a:spLocks noGrp="1"/>
          </p:cNvSpPr>
          <p:nvPr>
            <p:ph type="body" sz="quarter" idx="14"/>
          </p:nvPr>
        </p:nvSpPr>
        <p:spPr/>
        <p:txBody>
          <a:bodyPr/>
          <a:lstStyle/>
          <a:p>
            <a:endParaRPr lang="en-US"/>
          </a:p>
        </p:txBody>
      </p:sp>
      <p:grpSp>
        <p:nvGrpSpPr>
          <p:cNvPr id="23" name="Group 22"/>
          <p:cNvGrpSpPr/>
          <p:nvPr/>
        </p:nvGrpSpPr>
        <p:grpSpPr>
          <a:xfrm>
            <a:off x="114300" y="723900"/>
            <a:ext cx="7200900" cy="5143500"/>
            <a:chOff x="114300" y="723900"/>
            <a:chExt cx="6715869" cy="4762500"/>
          </a:xfrm>
        </p:grpSpPr>
        <p:pic>
          <p:nvPicPr>
            <p:cNvPr id="17" name="Picture 16"/>
            <p:cNvPicPr>
              <a:picLocks noChangeAspect="1"/>
            </p:cNvPicPr>
            <p:nvPr/>
          </p:nvPicPr>
          <p:blipFill>
            <a:blip r:embed="rId2"/>
            <a:stretch>
              <a:fillRect/>
            </a:stretch>
          </p:blipFill>
          <p:spPr>
            <a:xfrm>
              <a:off x="114300" y="723900"/>
              <a:ext cx="6715869" cy="4762500"/>
            </a:xfrm>
            <a:prstGeom prst="rect">
              <a:avLst/>
            </a:prstGeom>
          </p:spPr>
        </p:pic>
        <p:sp>
          <p:nvSpPr>
            <p:cNvPr id="19" name="Sun 18"/>
            <p:cNvSpPr/>
            <p:nvPr/>
          </p:nvSpPr>
          <p:spPr>
            <a:xfrm>
              <a:off x="2362200" y="2971800"/>
              <a:ext cx="152400" cy="152400"/>
            </a:xfrm>
            <a:prstGeom prst="sun">
              <a:avLst/>
            </a:prstGeom>
            <a:solidFill>
              <a:srgbClr val="0033CC"/>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1902938" y="2590606"/>
              <a:ext cx="639919" cy="400110"/>
            </a:xfrm>
            <a:prstGeom prst="rect">
              <a:avLst/>
            </a:prstGeom>
            <a:noFill/>
          </p:spPr>
          <p:txBody>
            <a:bodyPr wrap="none" rtlCol="0">
              <a:spAutoFit/>
            </a:bodyPr>
            <a:lstStyle/>
            <a:p>
              <a:r>
                <a:rPr lang="en-US" sz="1000" dirty="0">
                  <a:solidFill>
                    <a:srgbClr val="0033CC"/>
                  </a:solidFill>
                </a:rPr>
                <a:t>New </a:t>
              </a:r>
            </a:p>
            <a:p>
              <a:r>
                <a:rPr lang="en-US" sz="1000" dirty="0">
                  <a:solidFill>
                    <a:srgbClr val="0033CC"/>
                  </a:solidFill>
                </a:rPr>
                <a:t>Material</a:t>
              </a:r>
            </a:p>
          </p:txBody>
        </p:sp>
        <p:sp>
          <p:nvSpPr>
            <p:cNvPr id="22" name="Oval 21"/>
            <p:cNvSpPr/>
            <p:nvPr/>
          </p:nvSpPr>
          <p:spPr>
            <a:xfrm>
              <a:off x="4233243" y="3771900"/>
              <a:ext cx="278086" cy="304800"/>
            </a:xfrm>
            <a:prstGeom prst="ellipse">
              <a:avLst/>
            </a:prstGeom>
            <a:noFill/>
            <a:ln>
              <a:solidFill>
                <a:srgbClr val="00B05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TextBox 14"/>
          <p:cNvSpPr txBox="1"/>
          <p:nvPr/>
        </p:nvSpPr>
        <p:spPr>
          <a:xfrm>
            <a:off x="5405511" y="2408283"/>
            <a:ext cx="3458319" cy="1815882"/>
          </a:xfrm>
          <a:prstGeom prst="rect">
            <a:avLst/>
          </a:prstGeom>
          <a:solidFill>
            <a:srgbClr val="0066FF"/>
          </a:solidFill>
          <a:ln>
            <a:solidFill>
              <a:schemeClr val="accent5">
                <a:lumMod val="75000"/>
              </a:schemeClr>
            </a:solidFill>
          </a:ln>
        </p:spPr>
        <p:txBody>
          <a:bodyPr wrap="none" rtlCol="0">
            <a:spAutoFit/>
          </a:bodyPr>
          <a:lstStyle/>
          <a:p>
            <a:pPr marL="285750" indent="-285750">
              <a:buFont typeface="Arial" panose="020B0604020202020204" pitchFamily="34" charset="0"/>
              <a:buChar char="•"/>
            </a:pPr>
            <a:r>
              <a:rPr lang="en-US" sz="1400" dirty="0">
                <a:solidFill>
                  <a:srgbClr val="FF9900"/>
                </a:solidFill>
              </a:rPr>
              <a:t>1.6~1.7x seems to be the right</a:t>
            </a:r>
          </a:p>
          <a:p>
            <a:pPr marL="344488" indent="-344488"/>
            <a:r>
              <a:rPr lang="en-US" sz="1400" dirty="0">
                <a:solidFill>
                  <a:srgbClr val="FF9900"/>
                </a:solidFill>
              </a:rPr>
              <a:t>	assumption for ~6-7nm scaling</a:t>
            </a:r>
          </a:p>
          <a:p>
            <a:pPr marL="344488" indent="-344488"/>
            <a:r>
              <a:rPr lang="en-US" sz="1400" dirty="0">
                <a:solidFill>
                  <a:srgbClr val="FF9900"/>
                </a:solidFill>
              </a:rPr>
              <a:t>	of the WL, based on the data</a:t>
            </a:r>
          </a:p>
          <a:p>
            <a:pPr marL="344488" indent="-344488"/>
            <a:r>
              <a:rPr lang="en-US" sz="1400" dirty="0">
                <a:solidFill>
                  <a:srgbClr val="FF9900"/>
                </a:solidFill>
              </a:rPr>
              <a:t>	 at hand</a:t>
            </a:r>
          </a:p>
          <a:p>
            <a:pPr marL="344488" indent="-344488"/>
            <a:endParaRPr lang="en-US" sz="1400" dirty="0">
              <a:solidFill>
                <a:srgbClr val="FF9900"/>
              </a:solidFill>
            </a:endParaRPr>
          </a:p>
          <a:p>
            <a:pPr marL="344488" indent="-344488">
              <a:buFont typeface="Arial" panose="020B0604020202020204" pitchFamily="34" charset="0"/>
              <a:buChar char="•"/>
            </a:pPr>
            <a:r>
              <a:rPr lang="en-US" sz="1400" dirty="0">
                <a:solidFill>
                  <a:srgbClr val="FF9900"/>
                </a:solidFill>
              </a:rPr>
              <a:t>Explore new material and further</a:t>
            </a:r>
          </a:p>
          <a:p>
            <a:pPr marL="344488" indent="-344488"/>
            <a:r>
              <a:rPr lang="en-US" sz="1400" dirty="0">
                <a:solidFill>
                  <a:srgbClr val="FF9900"/>
                </a:solidFill>
              </a:rPr>
              <a:t>	optimization of deposition conditions,</a:t>
            </a:r>
          </a:p>
          <a:p>
            <a:pPr marL="344488" indent="-344488"/>
            <a:r>
              <a:rPr lang="en-US" sz="1400" dirty="0">
                <a:solidFill>
                  <a:srgbClr val="FF9900"/>
                </a:solidFill>
              </a:rPr>
              <a:t>	etc.</a:t>
            </a:r>
          </a:p>
        </p:txBody>
      </p:sp>
      <p:sp>
        <p:nvSpPr>
          <p:cNvPr id="24" name="Action Button: Return 23">
            <a:hlinkClick r:id="rId3" action="ppaction://hlinksldjump" highlightClick="1"/>
          </p:cNvPr>
          <p:cNvSpPr/>
          <p:nvPr/>
        </p:nvSpPr>
        <p:spPr>
          <a:xfrm>
            <a:off x="7086600" y="5219700"/>
            <a:ext cx="533400" cy="57150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5790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a:xfrm>
            <a:off x="3657600" y="6537325"/>
            <a:ext cx="1041400" cy="244475"/>
          </a:xfrm>
          <a:prstGeom prst="rect">
            <a:avLst/>
          </a:prstGeom>
          <a:noFill/>
        </p:spPr>
        <p:txBody>
          <a:bodyPr/>
          <a:lstStyle/>
          <a:p>
            <a:fld id="{DC41119E-9AA9-4BDD-B229-58FA603D70A7}" type="slidenum">
              <a:rPr lang="en-US" smtClean="0">
                <a:cs typeface="Arial" pitchFamily="34" charset="0"/>
              </a:rPr>
              <a:pPr/>
              <a:t>5</a:t>
            </a:fld>
            <a:endParaRPr lang="en-US" dirty="0">
              <a:cs typeface="Arial" pitchFamily="34" charset="0"/>
            </a:endParaRPr>
          </a:p>
        </p:txBody>
      </p:sp>
      <p:sp>
        <p:nvSpPr>
          <p:cNvPr id="7" name="Rectangle 5"/>
          <p:cNvSpPr>
            <a:spLocks noGrp="1" noChangeArrowheads="1"/>
          </p:cNvSpPr>
          <p:nvPr>
            <p:ph type="ftr" sz="quarter" idx="10"/>
          </p:nvPr>
        </p:nvSpPr>
        <p:spPr>
          <a:xfrm>
            <a:off x="661740" y="6540500"/>
            <a:ext cx="2921000" cy="241300"/>
          </a:xfrm>
          <a:ln/>
        </p:spPr>
        <p:txBody>
          <a:bodyPr/>
          <a:lstStyle>
            <a:lvl1pPr>
              <a:defRPr/>
            </a:lvl1pPr>
          </a:lstStyle>
          <a:p>
            <a:pPr>
              <a:defRPr/>
            </a:pPr>
            <a:r>
              <a:rPr lang="en-US"/>
              <a:t>Intel-Micron Confidential</a:t>
            </a:r>
            <a:endParaRPr lang="en-US" dirty="0"/>
          </a:p>
        </p:txBody>
      </p:sp>
      <p:sp>
        <p:nvSpPr>
          <p:cNvPr id="8" name="Rectangle 4"/>
          <p:cNvSpPr>
            <a:spLocks noGrp="1" noChangeArrowheads="1"/>
          </p:cNvSpPr>
          <p:nvPr>
            <p:ph type="title" idx="4294967295"/>
          </p:nvPr>
        </p:nvSpPr>
        <p:spPr>
          <a:xfrm>
            <a:off x="457200" y="76200"/>
            <a:ext cx="8229600" cy="533400"/>
          </a:xfrm>
        </p:spPr>
        <p:txBody>
          <a:bodyPr/>
          <a:lstStyle/>
          <a:p>
            <a:pPr eaLnBrk="1" hangingPunct="1"/>
            <a:r>
              <a:rPr lang="en-US" dirty="0"/>
              <a:t>SOW Contents</a:t>
            </a:r>
          </a:p>
        </p:txBody>
      </p:sp>
      <p:sp>
        <p:nvSpPr>
          <p:cNvPr id="9" name="Rectangle 5"/>
          <p:cNvSpPr txBox="1">
            <a:spLocks noChangeArrowheads="1"/>
          </p:cNvSpPr>
          <p:nvPr/>
        </p:nvSpPr>
        <p:spPr bwMode="auto">
          <a:xfrm>
            <a:off x="1" y="990601"/>
            <a:ext cx="4267199" cy="48767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pPr>
              <a:lnSpc>
                <a:spcPct val="110000"/>
              </a:lnSpc>
            </a:pPr>
            <a:r>
              <a:rPr lang="en-US" sz="2000" b="1" kern="0" dirty="0"/>
              <a:t>0.0 SOW purpose</a:t>
            </a:r>
          </a:p>
          <a:p>
            <a:pPr>
              <a:lnSpc>
                <a:spcPct val="110000"/>
              </a:lnSpc>
            </a:pPr>
            <a:r>
              <a:rPr lang="en-US" sz="2000" b="1" kern="0" dirty="0"/>
              <a:t>1.0 Strategy Overview</a:t>
            </a:r>
          </a:p>
          <a:p>
            <a:pPr lvl="1">
              <a:lnSpc>
                <a:spcPct val="110000"/>
              </a:lnSpc>
            </a:pPr>
            <a:r>
              <a:rPr lang="en-US" sz="1600" b="1" kern="0" dirty="0"/>
              <a:t>1.1 Scaling/Product Strategy </a:t>
            </a:r>
          </a:p>
          <a:p>
            <a:pPr lvl="1">
              <a:lnSpc>
                <a:spcPct val="110000"/>
              </a:lnSpc>
            </a:pPr>
            <a:r>
              <a:rPr lang="en-US" sz="1600" b="1" kern="0" dirty="0"/>
              <a:t>1.2 Scaling Roadmap</a:t>
            </a:r>
          </a:p>
          <a:p>
            <a:pPr>
              <a:lnSpc>
                <a:spcPct val="110000"/>
              </a:lnSpc>
            </a:pPr>
            <a:r>
              <a:rPr lang="en-US" sz="2000" b="1" kern="0" dirty="0"/>
              <a:t>2.0 Project Milestones</a:t>
            </a:r>
          </a:p>
          <a:p>
            <a:pPr>
              <a:lnSpc>
                <a:spcPct val="110000"/>
              </a:lnSpc>
            </a:pPr>
            <a:r>
              <a:rPr lang="en-US" sz="2000" b="1" kern="0" dirty="0"/>
              <a:t>3.0 30s Cost/GB Scaling</a:t>
            </a:r>
          </a:p>
          <a:p>
            <a:pPr lvl="1">
              <a:lnSpc>
                <a:spcPct val="110000"/>
              </a:lnSpc>
            </a:pPr>
            <a:r>
              <a:rPr lang="en-US" sz="1600" b="1" kern="0" dirty="0"/>
              <a:t>3.1 S37A die size and Risks </a:t>
            </a:r>
          </a:p>
          <a:p>
            <a:pPr lvl="1">
              <a:lnSpc>
                <a:spcPct val="110000"/>
              </a:lnSpc>
            </a:pPr>
            <a:r>
              <a:rPr lang="en-US" sz="1600" b="1" kern="0" dirty="0"/>
              <a:t>3.2 30s Cost/GB projection</a:t>
            </a:r>
          </a:p>
          <a:p>
            <a:pPr>
              <a:lnSpc>
                <a:spcPct val="110000"/>
              </a:lnSpc>
            </a:pPr>
            <a:r>
              <a:rPr lang="en-US" sz="2000" b="1" kern="0" dirty="0"/>
              <a:t>4.0 Proc. Dev. Challenges</a:t>
            </a:r>
          </a:p>
          <a:p>
            <a:pPr lvl="1">
              <a:lnSpc>
                <a:spcPct val="110000"/>
              </a:lnSpc>
            </a:pPr>
            <a:r>
              <a:rPr lang="en-US" sz="1600" b="1" kern="0" dirty="0"/>
              <a:t>4.1 Array/Cell scaling</a:t>
            </a:r>
          </a:p>
          <a:p>
            <a:pPr lvl="1">
              <a:lnSpc>
                <a:spcPct val="110000"/>
              </a:lnSpc>
            </a:pPr>
            <a:r>
              <a:rPr lang="en-US" sz="1600" b="1" kern="0" dirty="0"/>
              <a:t>4.2 CMOS/BEOL enablers</a:t>
            </a:r>
          </a:p>
          <a:p>
            <a:pPr lvl="1">
              <a:lnSpc>
                <a:spcPct val="110000"/>
              </a:lnSpc>
            </a:pPr>
            <a:r>
              <a:rPr lang="en-US" sz="1600" b="1" kern="0" dirty="0"/>
              <a:t>4.3 Process Arch summary</a:t>
            </a:r>
          </a:p>
          <a:p>
            <a:pPr lvl="1">
              <a:lnSpc>
                <a:spcPct val="110000"/>
              </a:lnSpc>
            </a:pPr>
            <a:r>
              <a:rPr lang="en-US" sz="1600" b="1" kern="0" dirty="0"/>
              <a:t>4.4 Development vehicles</a:t>
            </a:r>
          </a:p>
          <a:p>
            <a:pPr lvl="1">
              <a:lnSpc>
                <a:spcPct val="110000"/>
              </a:lnSpc>
            </a:pPr>
            <a:r>
              <a:rPr lang="en-US" sz="1600" b="1" kern="0" dirty="0"/>
              <a:t>4.5 Risk Areas &amp; mitigation path</a:t>
            </a:r>
          </a:p>
          <a:p>
            <a:pPr lvl="1">
              <a:lnSpc>
                <a:spcPct val="110000"/>
              </a:lnSpc>
            </a:pPr>
            <a:r>
              <a:rPr lang="en-US" sz="1600" b="1" kern="0" dirty="0"/>
              <a:t>4.6 Periphery Development Model</a:t>
            </a:r>
          </a:p>
          <a:p>
            <a:pPr lvl="1">
              <a:lnSpc>
                <a:spcPct val="110000"/>
              </a:lnSpc>
            </a:pPr>
            <a:endParaRPr lang="en-US" sz="1600" b="1" kern="0" dirty="0"/>
          </a:p>
          <a:p>
            <a:pPr lvl="1">
              <a:lnSpc>
                <a:spcPct val="110000"/>
              </a:lnSpc>
            </a:pPr>
            <a:endParaRPr lang="en-US" sz="1600" b="1" kern="0" dirty="0"/>
          </a:p>
          <a:p>
            <a:pPr lvl="1">
              <a:lnSpc>
                <a:spcPct val="110000"/>
              </a:lnSpc>
              <a:buFontTx/>
              <a:buNone/>
            </a:pPr>
            <a:endParaRPr lang="en-US" sz="1600" b="1" kern="0" dirty="0"/>
          </a:p>
          <a:p>
            <a:pPr lvl="2">
              <a:lnSpc>
                <a:spcPct val="110000"/>
              </a:lnSpc>
              <a:buFontTx/>
              <a:buNone/>
            </a:pPr>
            <a:endParaRPr lang="en-US" sz="1200" kern="0" dirty="0"/>
          </a:p>
          <a:p>
            <a:pPr lvl="2">
              <a:lnSpc>
                <a:spcPct val="110000"/>
              </a:lnSpc>
              <a:buFontTx/>
              <a:buNone/>
            </a:pPr>
            <a:r>
              <a:rPr lang="en-US" sz="1200" kern="0" dirty="0"/>
              <a:t>				</a:t>
            </a:r>
          </a:p>
          <a:p>
            <a:pPr lvl="2">
              <a:lnSpc>
                <a:spcPct val="110000"/>
              </a:lnSpc>
              <a:buFontTx/>
              <a:buNone/>
            </a:pPr>
            <a:r>
              <a:rPr lang="en-US" sz="1200" kern="0" dirty="0"/>
              <a:t>		</a:t>
            </a:r>
          </a:p>
        </p:txBody>
      </p:sp>
      <p:sp>
        <p:nvSpPr>
          <p:cNvPr id="10" name="Rectangle 7"/>
          <p:cNvSpPr txBox="1">
            <a:spLocks noChangeArrowheads="1"/>
          </p:cNvSpPr>
          <p:nvPr/>
        </p:nvSpPr>
        <p:spPr bwMode="auto">
          <a:xfrm>
            <a:off x="4487863" y="990600"/>
            <a:ext cx="4656137" cy="53911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pPr>
              <a:lnSpc>
                <a:spcPct val="110000"/>
              </a:lnSpc>
            </a:pPr>
            <a:r>
              <a:rPr lang="en-US" sz="2000" b="1" kern="0" dirty="0"/>
              <a:t>5.0 Design SOW</a:t>
            </a:r>
          </a:p>
          <a:p>
            <a:pPr lvl="1">
              <a:lnSpc>
                <a:spcPct val="110000"/>
              </a:lnSpc>
            </a:pPr>
            <a:r>
              <a:rPr lang="en-US" sz="1600" b="1" kern="0" dirty="0"/>
              <a:t>5.1 Key design features</a:t>
            </a:r>
          </a:p>
          <a:p>
            <a:pPr lvl="1">
              <a:lnSpc>
                <a:spcPct val="110000"/>
              </a:lnSpc>
            </a:pPr>
            <a:r>
              <a:rPr lang="en-US" sz="1600" b="1" kern="0" dirty="0"/>
              <a:t>5.2 30s Product Envelope</a:t>
            </a:r>
          </a:p>
          <a:p>
            <a:pPr lvl="1">
              <a:lnSpc>
                <a:spcPct val="110000"/>
              </a:lnSpc>
            </a:pPr>
            <a:r>
              <a:rPr lang="en-US" sz="1600" b="1" kern="0" dirty="0"/>
              <a:t>5.3 Strategy</a:t>
            </a:r>
          </a:p>
          <a:p>
            <a:pPr lvl="1">
              <a:lnSpc>
                <a:spcPct val="110000"/>
              </a:lnSpc>
            </a:pPr>
            <a:r>
              <a:rPr lang="en-US" sz="1600" b="1" kern="0" dirty="0"/>
              <a:t>5.4 Arch/ Chop Strategy</a:t>
            </a:r>
          </a:p>
          <a:p>
            <a:pPr lvl="1">
              <a:lnSpc>
                <a:spcPct val="110000"/>
              </a:lnSpc>
            </a:pPr>
            <a:r>
              <a:rPr lang="en-US" sz="1600" b="1" kern="0" dirty="0"/>
              <a:t>5.5 Milestones</a:t>
            </a:r>
          </a:p>
          <a:p>
            <a:pPr>
              <a:lnSpc>
                <a:spcPct val="110000"/>
              </a:lnSpc>
            </a:pPr>
            <a:r>
              <a:rPr lang="en-US" sz="2000" b="1" kern="0" dirty="0"/>
              <a:t>6.0 Product Development SOW</a:t>
            </a:r>
          </a:p>
          <a:p>
            <a:pPr lvl="1">
              <a:lnSpc>
                <a:spcPct val="110000"/>
              </a:lnSpc>
            </a:pPr>
            <a:r>
              <a:rPr lang="en-US" sz="1600" b="1" kern="0" dirty="0"/>
              <a:t>Alpha product strategy</a:t>
            </a:r>
          </a:p>
          <a:p>
            <a:pPr lvl="1">
              <a:lnSpc>
                <a:spcPct val="110000"/>
              </a:lnSpc>
            </a:pPr>
            <a:r>
              <a:rPr lang="en-US" sz="1600" b="1" kern="0" dirty="0"/>
              <a:t>Reliability and Assembly scope</a:t>
            </a:r>
          </a:p>
          <a:p>
            <a:pPr>
              <a:lnSpc>
                <a:spcPct val="110000"/>
              </a:lnSpc>
            </a:pPr>
            <a:r>
              <a:rPr lang="en-US" sz="2000" b="1" kern="0" dirty="0"/>
              <a:t>7.0 Development Budget</a:t>
            </a:r>
          </a:p>
        </p:txBody>
      </p:sp>
    </p:spTree>
    <p:extLst>
      <p:ext uri="{BB962C8B-B14F-4D97-AF65-F5344CB8AC3E}">
        <p14:creationId xmlns:p14="http://schemas.microsoft.com/office/powerpoint/2010/main" val="3465012554"/>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0.0 SOW Purpose</a:t>
            </a:r>
          </a:p>
        </p:txBody>
      </p:sp>
      <p:sp>
        <p:nvSpPr>
          <p:cNvPr id="3" name="Content Placeholder 2"/>
          <p:cNvSpPr>
            <a:spLocks noGrp="1"/>
          </p:cNvSpPr>
          <p:nvPr>
            <p:ph idx="1"/>
          </p:nvPr>
        </p:nvSpPr>
        <p:spPr>
          <a:xfrm>
            <a:off x="457200" y="914400"/>
            <a:ext cx="8001000" cy="5105400"/>
          </a:xfrm>
        </p:spPr>
        <p:txBody>
          <a:bodyPr/>
          <a:lstStyle/>
          <a:p>
            <a:r>
              <a:rPr lang="en-US" dirty="0"/>
              <a:t>To define and communicate the 3DXP scaling roadmap and development strategy to enable the 3</a:t>
            </a:r>
            <a:r>
              <a:rPr lang="en-US" baseline="30000" dirty="0"/>
              <a:t>rd</a:t>
            </a:r>
            <a:r>
              <a:rPr lang="en-US" dirty="0"/>
              <a:t> generation, 30s product (S37A).</a:t>
            </a:r>
          </a:p>
          <a:p>
            <a:endParaRPr lang="en-US" dirty="0"/>
          </a:p>
          <a:p>
            <a:r>
              <a:rPr lang="en-US" dirty="0"/>
              <a:t>To define project deliverables   </a:t>
            </a:r>
          </a:p>
          <a:p>
            <a:endParaRPr lang="en-US" dirty="0"/>
          </a:p>
          <a:p>
            <a:r>
              <a:rPr lang="en-US" dirty="0"/>
              <a:t>To define milestones and performance metrics to track the progress towards the deliverables</a:t>
            </a:r>
          </a:p>
          <a:p>
            <a:endParaRPr lang="en-US" dirty="0"/>
          </a:p>
          <a:p>
            <a:r>
              <a:rPr lang="en-US" dirty="0"/>
              <a:t>To define the resource allocation and budget to achieve the targeted deliverables</a:t>
            </a:r>
          </a:p>
          <a:p>
            <a:endParaRPr lang="en-US"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6</a:t>
            </a:fld>
            <a:endParaRPr lang="en-US"/>
          </a:p>
        </p:txBody>
      </p:sp>
      <p:sp>
        <p:nvSpPr>
          <p:cNvPr id="5" name="Footer Placeholder 4"/>
          <p:cNvSpPr>
            <a:spLocks noGrp="1"/>
          </p:cNvSpPr>
          <p:nvPr>
            <p:ph type="ftr" sz="quarter" idx="10"/>
          </p:nvPr>
        </p:nvSpPr>
        <p:spPr/>
        <p:txBody>
          <a:bodyPr/>
          <a:lstStyle/>
          <a:p>
            <a:pPr>
              <a:defRPr/>
            </a:pPr>
            <a:r>
              <a:rPr lang="en-US"/>
              <a:t>Intel-Micron Confidential</a:t>
            </a:r>
            <a:endParaRPr lang="en-US" dirty="0"/>
          </a:p>
        </p:txBody>
      </p:sp>
    </p:spTree>
    <p:extLst>
      <p:ext uri="{BB962C8B-B14F-4D97-AF65-F5344CB8AC3E}">
        <p14:creationId xmlns:p14="http://schemas.microsoft.com/office/powerpoint/2010/main" val="2467574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4"/>
          <p:cNvSpPr>
            <a:spLocks noGrp="1" noChangeArrowheads="1"/>
          </p:cNvSpPr>
          <p:nvPr>
            <p:ph type="ctrTitle"/>
          </p:nvPr>
        </p:nvSpPr>
        <p:spPr>
          <a:xfrm>
            <a:off x="685800" y="2130425"/>
            <a:ext cx="7772400" cy="1470025"/>
          </a:xfrm>
        </p:spPr>
        <p:txBody>
          <a:bodyPr/>
          <a:lstStyle/>
          <a:p>
            <a:pPr eaLnBrk="1" hangingPunct="1"/>
            <a:r>
              <a:rPr lang="en-US" dirty="0"/>
              <a:t>1.0 Strategy Overview</a:t>
            </a:r>
          </a:p>
        </p:txBody>
      </p:sp>
    </p:spTree>
    <p:extLst>
      <p:ext uri="{BB962C8B-B14F-4D97-AF65-F5344CB8AC3E}">
        <p14:creationId xmlns:p14="http://schemas.microsoft.com/office/powerpoint/2010/main" val="4278264952"/>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0885"/>
            <a:ext cx="8610600" cy="563563"/>
          </a:xfrm>
        </p:spPr>
        <p:txBody>
          <a:bodyPr/>
          <a:lstStyle/>
          <a:p>
            <a:r>
              <a:rPr lang="en-US" dirty="0"/>
              <a:t>1.1: Scaling / Product Strategy</a:t>
            </a:r>
          </a:p>
        </p:txBody>
      </p:sp>
      <p:sp>
        <p:nvSpPr>
          <p:cNvPr id="3" name="Content Placeholder 2"/>
          <p:cNvSpPr>
            <a:spLocks noGrp="1"/>
          </p:cNvSpPr>
          <p:nvPr>
            <p:ph idx="1"/>
          </p:nvPr>
        </p:nvSpPr>
        <p:spPr>
          <a:xfrm>
            <a:off x="138460" y="654448"/>
            <a:ext cx="8853139" cy="5632052"/>
          </a:xfrm>
        </p:spPr>
        <p:txBody>
          <a:bodyPr/>
          <a:lstStyle/>
          <a:p>
            <a:pPr>
              <a:spcBef>
                <a:spcPts val="0"/>
              </a:spcBef>
              <a:spcAft>
                <a:spcPts val="50"/>
              </a:spcAft>
            </a:pPr>
            <a:r>
              <a:rPr lang="en-US" sz="2000" dirty="0"/>
              <a:t>WL/BL pitch scaling (41nm</a:t>
            </a:r>
            <a:r>
              <a:rPr lang="en-US" sz="2000" dirty="0">
                <a:sym typeface="Wingdings" panose="05000000000000000000" pitchFamily="2" charset="2"/>
              </a:rPr>
              <a:t> 28nm)</a:t>
            </a:r>
            <a:r>
              <a:rPr lang="en-US" sz="2000" dirty="0"/>
              <a:t> to enable 2x density with similar or smaller die size (&lt; 200 mm</a:t>
            </a:r>
            <a:r>
              <a:rPr lang="en-US" sz="2000" baseline="30000" dirty="0"/>
              <a:t>2</a:t>
            </a:r>
            <a:r>
              <a:rPr lang="en-US" sz="2000" dirty="0"/>
              <a:t>)</a:t>
            </a:r>
          </a:p>
          <a:p>
            <a:pPr lvl="1">
              <a:spcBef>
                <a:spcPts val="0"/>
              </a:spcBef>
              <a:spcAft>
                <a:spcPts val="50"/>
              </a:spcAft>
            </a:pPr>
            <a:r>
              <a:rPr lang="en-US" sz="1800" dirty="0"/>
              <a:t>Stay with 4-decks and take advantage of the die (Quilt) and process architecture (stacked via for strapped WL) from 20-series</a:t>
            </a:r>
          </a:p>
          <a:p>
            <a:pPr lvl="1">
              <a:spcBef>
                <a:spcPts val="0"/>
              </a:spcBef>
              <a:spcAft>
                <a:spcPts val="50"/>
              </a:spcAft>
            </a:pPr>
            <a:endParaRPr lang="en-US" sz="1400" dirty="0"/>
          </a:p>
          <a:p>
            <a:pPr>
              <a:spcBef>
                <a:spcPts val="0"/>
              </a:spcBef>
              <a:spcAft>
                <a:spcPts val="50"/>
              </a:spcAft>
            </a:pPr>
            <a:r>
              <a:rPr lang="en-US" sz="2000" dirty="0"/>
              <a:t>Enable DDR5 like performance (1600MT/s </a:t>
            </a:r>
            <a:r>
              <a:rPr lang="en-US" sz="2000" dirty="0">
                <a:sym typeface="Wingdings" panose="05000000000000000000" pitchFamily="2" charset="2"/>
              </a:rPr>
              <a:t> </a:t>
            </a:r>
            <a:r>
              <a:rPr lang="en-US" sz="2000" dirty="0"/>
              <a:t>3200-4800 MT/s) </a:t>
            </a:r>
          </a:p>
          <a:p>
            <a:pPr lvl="1">
              <a:spcBef>
                <a:spcPts val="0"/>
              </a:spcBef>
              <a:spcAft>
                <a:spcPts val="50"/>
              </a:spcAft>
            </a:pPr>
            <a:r>
              <a:rPr lang="en-US" sz="1800" dirty="0"/>
              <a:t>Need to achieve &gt;50% reduction in read energy per bit to maintain the operating power window (2x read bandwidth </a:t>
            </a:r>
            <a:r>
              <a:rPr lang="en-US" sz="1800" dirty="0">
                <a:sym typeface="Wingdings" panose="05000000000000000000" pitchFamily="2" charset="2"/>
              </a:rPr>
              <a:t> 50% read energy</a:t>
            </a:r>
            <a:r>
              <a:rPr lang="en-US" sz="1800" dirty="0"/>
              <a:t>)</a:t>
            </a:r>
          </a:p>
          <a:p>
            <a:pPr lvl="1">
              <a:spcBef>
                <a:spcPts val="0"/>
              </a:spcBef>
              <a:spcAft>
                <a:spcPts val="50"/>
              </a:spcAft>
            </a:pPr>
            <a:r>
              <a:rPr lang="en-US" sz="1800" dirty="0">
                <a:sym typeface="Wingdings" panose="05000000000000000000" pitchFamily="2" charset="2"/>
              </a:rPr>
              <a:t>Target 50% reduction in write energy per bit to also maintain power parity when saturating the bus with write operations (3200MT/s for a given multi-die package)</a:t>
            </a:r>
            <a:endParaRPr lang="en-US" sz="1800" dirty="0"/>
          </a:p>
          <a:p>
            <a:pPr lvl="1">
              <a:spcBef>
                <a:spcPts val="0"/>
              </a:spcBef>
              <a:spcAft>
                <a:spcPts val="50"/>
              </a:spcAft>
            </a:pPr>
            <a:endParaRPr lang="en-US" sz="1800" dirty="0"/>
          </a:p>
          <a:p>
            <a:pPr marL="347663">
              <a:spcBef>
                <a:spcPts val="0"/>
              </a:spcBef>
              <a:spcAft>
                <a:spcPts val="50"/>
              </a:spcAft>
            </a:pPr>
            <a:r>
              <a:rPr lang="en-US" sz="2000" dirty="0"/>
              <a:t>Increase concurrency (24 partitions </a:t>
            </a:r>
            <a:r>
              <a:rPr lang="en-US" sz="2000" dirty="0">
                <a:sym typeface="Wingdings" panose="05000000000000000000" pitchFamily="2" charset="2"/>
              </a:rPr>
              <a:t> 32 partitions) to support maximum </a:t>
            </a:r>
            <a:r>
              <a:rPr lang="en-US" sz="2000" dirty="0"/>
              <a:t>write bandwidth per die (800MB/s </a:t>
            </a:r>
            <a:r>
              <a:rPr lang="en-US" sz="2000" dirty="0">
                <a:sym typeface="Wingdings" panose="05000000000000000000" pitchFamily="2" charset="2"/>
              </a:rPr>
              <a:t> 1100MB/s).  Higher write bandwidth  will also be evaluated.</a:t>
            </a:r>
          </a:p>
          <a:p>
            <a:pPr lvl="1">
              <a:spcBef>
                <a:spcPts val="0"/>
              </a:spcBef>
              <a:spcAft>
                <a:spcPts val="50"/>
              </a:spcAft>
            </a:pPr>
            <a:endParaRPr lang="en-US" sz="1400" dirty="0"/>
          </a:p>
          <a:p>
            <a:pPr>
              <a:spcBef>
                <a:spcPts val="0"/>
              </a:spcBef>
              <a:spcAft>
                <a:spcPts val="50"/>
              </a:spcAft>
            </a:pPr>
            <a:r>
              <a:rPr lang="en-US" sz="2000" dirty="0"/>
              <a:t>The Array, CMOS and  Cu/Low-k (MOL) process development needs will be accommodated by S36X (2-deck spider chip based on S26A) and XP03-Rev2 (CMOS &amp; BEOL test chip) vehicles, respectively</a:t>
            </a:r>
          </a:p>
          <a:p>
            <a:pPr>
              <a:spcBef>
                <a:spcPts val="0"/>
              </a:spcBef>
              <a:spcAft>
                <a:spcPts val="50"/>
              </a:spcAft>
            </a:pPr>
            <a:endParaRPr lang="en-US" dirty="0"/>
          </a:p>
          <a:p>
            <a:pPr marL="0" indent="0">
              <a:spcBef>
                <a:spcPts val="0"/>
              </a:spcBef>
              <a:spcAft>
                <a:spcPts val="50"/>
              </a:spcAft>
              <a:buNone/>
            </a:pPr>
            <a:endParaRPr lang="en-US" dirty="0"/>
          </a:p>
          <a:p>
            <a:pPr>
              <a:spcBef>
                <a:spcPts val="0"/>
              </a:spcBef>
              <a:spcAft>
                <a:spcPts val="50"/>
              </a:spcAft>
            </a:pPr>
            <a:endParaRPr lang="en-US" dirty="0"/>
          </a:p>
          <a:p>
            <a:pPr>
              <a:spcBef>
                <a:spcPts val="0"/>
              </a:spcBef>
              <a:spcAft>
                <a:spcPts val="50"/>
              </a:spcAft>
            </a:pPr>
            <a:endParaRPr lang="en-US" dirty="0"/>
          </a:p>
          <a:p>
            <a:pPr marL="0" indent="0">
              <a:spcBef>
                <a:spcPts val="0"/>
              </a:spcBef>
              <a:spcAft>
                <a:spcPts val="50"/>
              </a:spcAft>
              <a:buNone/>
            </a:pPr>
            <a:endParaRPr lang="en-US" dirty="0"/>
          </a:p>
          <a:p>
            <a:pPr>
              <a:spcBef>
                <a:spcPts val="0"/>
              </a:spcBef>
              <a:spcAft>
                <a:spcPts val="50"/>
              </a:spcAft>
            </a:pPr>
            <a:endParaRPr lang="en-US"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8</a:t>
            </a:fld>
            <a:endParaRPr lang="en-US" dirty="0"/>
          </a:p>
        </p:txBody>
      </p:sp>
      <p:sp>
        <p:nvSpPr>
          <p:cNvPr id="5" name="Footer Placeholder 4"/>
          <p:cNvSpPr>
            <a:spLocks noGrp="1"/>
          </p:cNvSpPr>
          <p:nvPr>
            <p:ph type="ftr" sz="quarter" idx="10"/>
          </p:nvPr>
        </p:nvSpPr>
        <p:spPr/>
        <p:txBody>
          <a:bodyPr/>
          <a:lstStyle/>
          <a:p>
            <a:pPr>
              <a:defRPr/>
            </a:pPr>
            <a:r>
              <a:rPr lang="en-US"/>
              <a:t>Intel-Micron Confidential</a:t>
            </a:r>
            <a:endParaRPr lang="en-US" dirty="0"/>
          </a:p>
        </p:txBody>
      </p:sp>
    </p:spTree>
    <p:extLst>
      <p:ext uri="{BB962C8B-B14F-4D97-AF65-F5344CB8AC3E}">
        <p14:creationId xmlns:p14="http://schemas.microsoft.com/office/powerpoint/2010/main" val="1152930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052"/>
            <a:ext cx="8654360" cy="770940"/>
          </a:xfrm>
        </p:spPr>
        <p:txBody>
          <a:bodyPr/>
          <a:lstStyle/>
          <a:p>
            <a:r>
              <a:rPr lang="en-US" dirty="0"/>
              <a:t>1:2 3DXP Scaling Roadmap</a:t>
            </a:r>
          </a:p>
        </p:txBody>
      </p:sp>
      <p:sp>
        <p:nvSpPr>
          <p:cNvPr id="6" name="Rounded Rectangle 5"/>
          <p:cNvSpPr/>
          <p:nvPr/>
        </p:nvSpPr>
        <p:spPr bwMode="auto">
          <a:xfrm>
            <a:off x="223435" y="1432142"/>
            <a:ext cx="1818921" cy="1000944"/>
          </a:xfrm>
          <a:prstGeom prst="roundRect">
            <a:avLst/>
          </a:prstGeom>
          <a:solidFill>
            <a:srgbClr val="0066CC"/>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100" b="1" i="0" u="none" strike="noStrike" cap="none" normalizeH="0" baseline="0" dirty="0">
              <a:ln>
                <a:noFill/>
              </a:ln>
              <a:solidFill>
                <a:schemeClr val="bg1"/>
              </a:solidFill>
              <a:effectLst/>
              <a:latin typeface="+mj-lt"/>
            </a:endParaRPr>
          </a:p>
          <a:p>
            <a:pPr marL="0" marR="0" indent="0"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a:ln>
                  <a:noFill/>
                </a:ln>
                <a:solidFill>
                  <a:schemeClr val="bg1"/>
                </a:solidFill>
                <a:effectLst/>
                <a:latin typeface="+mj-lt"/>
              </a:rPr>
              <a:t>10s</a:t>
            </a:r>
            <a:r>
              <a:rPr kumimoji="0" lang="en-US" sz="1100" b="1" i="0" u="none" strike="noStrike" cap="none" normalizeH="0" dirty="0">
                <a:ln>
                  <a:noFill/>
                </a:ln>
                <a:solidFill>
                  <a:schemeClr val="bg1"/>
                </a:solidFill>
                <a:effectLst/>
                <a:latin typeface="+mj-lt"/>
              </a:rPr>
              <a:t> 3DXP / S15C</a:t>
            </a:r>
          </a:p>
          <a:p>
            <a:pPr marL="0" marR="0" indent="0" defTabSz="914400" rtl="0" eaLnBrk="0" fontAlgn="base" latinLnBrk="0" hangingPunct="0">
              <a:lnSpc>
                <a:spcPct val="100000"/>
              </a:lnSpc>
              <a:spcBef>
                <a:spcPct val="0"/>
              </a:spcBef>
              <a:spcAft>
                <a:spcPct val="0"/>
              </a:spcAft>
              <a:buClrTx/>
              <a:buSzTx/>
              <a:buFontTx/>
              <a:buNone/>
              <a:tabLst/>
            </a:pPr>
            <a:r>
              <a:rPr lang="en-US" sz="1100" baseline="0" dirty="0">
                <a:solidFill>
                  <a:schemeClr val="bg1"/>
                </a:solidFill>
                <a:latin typeface="+mj-lt"/>
              </a:rPr>
              <a:t>Pitch: 41nm pitch</a:t>
            </a:r>
          </a:p>
          <a:p>
            <a:pPr marL="0" marR="0" indent="0" defTabSz="914400" rtl="0" eaLnBrk="0" fontAlgn="base" latinLnBrk="0" hangingPunct="0">
              <a:lnSpc>
                <a:spcPct val="100000"/>
              </a:lnSpc>
              <a:spcBef>
                <a:spcPct val="0"/>
              </a:spcBef>
              <a:spcAft>
                <a:spcPct val="0"/>
              </a:spcAft>
              <a:buClrTx/>
              <a:buSzTx/>
              <a:buFontTx/>
              <a:buNone/>
              <a:tabLst/>
            </a:pPr>
            <a:r>
              <a:rPr kumimoji="0" lang="en-US" sz="1100" i="0" u="none" strike="noStrike" cap="none" normalizeH="0" dirty="0">
                <a:ln>
                  <a:noFill/>
                </a:ln>
                <a:solidFill>
                  <a:schemeClr val="bg1"/>
                </a:solidFill>
                <a:effectLst/>
                <a:latin typeface="+mj-lt"/>
              </a:rPr>
              <a:t>Decks: 2</a:t>
            </a:r>
          </a:p>
          <a:p>
            <a:pPr marL="0" marR="0" indent="0" defTabSz="914400" rtl="0" eaLnBrk="0" fontAlgn="base" latinLnBrk="0" hangingPunct="0">
              <a:lnSpc>
                <a:spcPct val="100000"/>
              </a:lnSpc>
              <a:spcBef>
                <a:spcPct val="0"/>
              </a:spcBef>
              <a:spcAft>
                <a:spcPct val="0"/>
              </a:spcAft>
              <a:buClrTx/>
              <a:buSzTx/>
              <a:buFontTx/>
              <a:buNone/>
              <a:tabLst/>
            </a:pPr>
            <a:r>
              <a:rPr lang="en-US" sz="1100" dirty="0">
                <a:solidFill>
                  <a:schemeClr val="bg1"/>
                </a:solidFill>
                <a:latin typeface="+mj-lt"/>
              </a:rPr>
              <a:t>Tile Arch: Staggered WL</a:t>
            </a:r>
            <a:endParaRPr kumimoji="0" lang="en-US" sz="1100" b="1" i="0" u="none" strike="noStrike" cap="none" normalizeH="0" dirty="0">
              <a:ln>
                <a:noFill/>
              </a:ln>
              <a:solidFill>
                <a:schemeClr val="bg1"/>
              </a:solidFill>
              <a:effectLst/>
              <a:latin typeface="+mj-lt"/>
            </a:endParaRPr>
          </a:p>
          <a:p>
            <a:pPr marL="0" marR="0" indent="0" defTabSz="914400" rtl="0" eaLnBrk="0" fontAlgn="base" latinLnBrk="0" hangingPunct="0">
              <a:lnSpc>
                <a:spcPct val="100000"/>
              </a:lnSpc>
              <a:spcBef>
                <a:spcPct val="0"/>
              </a:spcBef>
              <a:spcAft>
                <a:spcPct val="0"/>
              </a:spcAft>
              <a:buClrTx/>
              <a:buSzTx/>
              <a:buFontTx/>
              <a:buNone/>
              <a:tabLst/>
            </a:pPr>
            <a:r>
              <a:rPr lang="en-US" sz="1100" dirty="0">
                <a:solidFill>
                  <a:schemeClr val="bg1"/>
                </a:solidFill>
                <a:latin typeface="+mj-lt"/>
              </a:rPr>
              <a:t>Density: 128Gb</a:t>
            </a:r>
            <a:endParaRPr kumimoji="0" lang="en-US" sz="1100" b="1" i="0" u="none" strike="noStrike" cap="none" normalizeH="0" dirty="0">
              <a:ln>
                <a:noFill/>
              </a:ln>
              <a:solidFill>
                <a:schemeClr val="bg1"/>
              </a:solidFill>
              <a:effectLst/>
              <a:latin typeface="+mj-lt"/>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2"/>
              </a:solidFill>
              <a:effectLst/>
              <a:latin typeface="+mj-lt"/>
            </a:endParaRPr>
          </a:p>
        </p:txBody>
      </p:sp>
      <p:sp>
        <p:nvSpPr>
          <p:cNvPr id="7" name="Rounded Rectangle 6"/>
          <p:cNvSpPr/>
          <p:nvPr/>
        </p:nvSpPr>
        <p:spPr bwMode="auto">
          <a:xfrm>
            <a:off x="5481235" y="1439848"/>
            <a:ext cx="2766676" cy="993238"/>
          </a:xfrm>
          <a:prstGeom prst="roundRect">
            <a:avLst/>
          </a:prstGeom>
          <a:solidFill>
            <a:srgbClr val="0066CC"/>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bg1"/>
              </a:solidFill>
              <a:effectLst/>
              <a:latin typeface="+mj-lt"/>
            </a:endParaRPr>
          </a:p>
          <a:p>
            <a:pPr marL="0" marR="0" indent="0"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chemeClr val="bg1"/>
                </a:solidFill>
                <a:effectLst/>
                <a:latin typeface="+mj-lt"/>
              </a:rPr>
              <a:t>20s</a:t>
            </a:r>
            <a:r>
              <a:rPr kumimoji="0" lang="en-US" sz="1200" b="1" i="0" u="none" strike="noStrike" cap="none" normalizeH="0" dirty="0">
                <a:ln>
                  <a:noFill/>
                </a:ln>
                <a:solidFill>
                  <a:schemeClr val="bg1"/>
                </a:solidFill>
                <a:effectLst/>
                <a:latin typeface="+mj-lt"/>
              </a:rPr>
              <a:t> 3DXP / S26</a:t>
            </a:r>
          </a:p>
          <a:p>
            <a:pPr marL="0" marR="0" indent="0" defTabSz="914400" rtl="0" eaLnBrk="0" fontAlgn="base" latinLnBrk="0" hangingPunct="0">
              <a:lnSpc>
                <a:spcPct val="100000"/>
              </a:lnSpc>
              <a:spcBef>
                <a:spcPct val="0"/>
              </a:spcBef>
              <a:spcAft>
                <a:spcPct val="0"/>
              </a:spcAft>
              <a:buClrTx/>
              <a:buSzTx/>
              <a:buFontTx/>
              <a:buNone/>
              <a:tabLst/>
            </a:pPr>
            <a:r>
              <a:rPr lang="en-US" sz="1100" baseline="0" dirty="0">
                <a:solidFill>
                  <a:schemeClr val="bg1"/>
                </a:solidFill>
                <a:latin typeface="+mj-lt"/>
              </a:rPr>
              <a:t>Pitch: 41nm pitch</a:t>
            </a:r>
          </a:p>
          <a:p>
            <a:pPr marL="0" marR="0" indent="0" defTabSz="914400" rtl="0" eaLnBrk="0" fontAlgn="base" latinLnBrk="0" hangingPunct="0">
              <a:lnSpc>
                <a:spcPct val="100000"/>
              </a:lnSpc>
              <a:spcBef>
                <a:spcPct val="0"/>
              </a:spcBef>
              <a:spcAft>
                <a:spcPct val="0"/>
              </a:spcAft>
              <a:buClrTx/>
              <a:buSzTx/>
              <a:buFontTx/>
              <a:buNone/>
              <a:tabLst/>
            </a:pPr>
            <a:r>
              <a:rPr kumimoji="0" lang="en-US" sz="1100" i="0" u="none" strike="noStrike" cap="none" normalizeH="0" dirty="0">
                <a:ln>
                  <a:noFill/>
                </a:ln>
                <a:solidFill>
                  <a:schemeClr val="bg1"/>
                </a:solidFill>
                <a:effectLst/>
                <a:latin typeface="+mj-lt"/>
              </a:rPr>
              <a:t>Decks: </a:t>
            </a:r>
            <a:r>
              <a:rPr kumimoji="0" lang="en-US" sz="1100" b="1" i="0" u="none" strike="noStrike" cap="none" normalizeH="0" dirty="0">
                <a:ln>
                  <a:noFill/>
                </a:ln>
                <a:solidFill>
                  <a:srgbClr val="FF9900"/>
                </a:solidFill>
                <a:effectLst/>
                <a:latin typeface="+mj-lt"/>
              </a:rPr>
              <a:t>4</a:t>
            </a:r>
          </a:p>
          <a:p>
            <a:pPr marL="0" marR="0" indent="0" defTabSz="914400" rtl="0" eaLnBrk="0" fontAlgn="base" latinLnBrk="0" hangingPunct="0">
              <a:lnSpc>
                <a:spcPct val="100000"/>
              </a:lnSpc>
              <a:spcBef>
                <a:spcPct val="0"/>
              </a:spcBef>
              <a:spcAft>
                <a:spcPct val="0"/>
              </a:spcAft>
              <a:buClrTx/>
              <a:buSzTx/>
              <a:buFontTx/>
              <a:buNone/>
              <a:tabLst/>
            </a:pPr>
            <a:r>
              <a:rPr lang="en-US" sz="1100" dirty="0">
                <a:solidFill>
                  <a:schemeClr val="bg1"/>
                </a:solidFill>
                <a:latin typeface="+mj-lt"/>
              </a:rPr>
              <a:t>Tile Arch: </a:t>
            </a:r>
            <a:r>
              <a:rPr lang="en-US" sz="1100" b="1" dirty="0">
                <a:solidFill>
                  <a:srgbClr val="FF9900"/>
                </a:solidFill>
                <a:latin typeface="+mj-lt"/>
              </a:rPr>
              <a:t>Staggered WL &amp; BL w/ Quilt</a:t>
            </a:r>
            <a:endParaRPr kumimoji="0" lang="en-US" sz="1100" b="1" i="0" u="none" strike="noStrike" cap="none" normalizeH="0" dirty="0">
              <a:ln>
                <a:noFill/>
              </a:ln>
              <a:solidFill>
                <a:srgbClr val="FF9900"/>
              </a:solidFill>
              <a:effectLst/>
              <a:latin typeface="+mj-lt"/>
            </a:endParaRPr>
          </a:p>
          <a:p>
            <a:pPr marL="0" marR="0" indent="0" defTabSz="914400" rtl="0" eaLnBrk="0" fontAlgn="base" latinLnBrk="0" hangingPunct="0">
              <a:lnSpc>
                <a:spcPct val="100000"/>
              </a:lnSpc>
              <a:spcBef>
                <a:spcPct val="0"/>
              </a:spcBef>
              <a:spcAft>
                <a:spcPct val="0"/>
              </a:spcAft>
              <a:buClrTx/>
              <a:buSzTx/>
              <a:buFontTx/>
              <a:buNone/>
              <a:tabLst/>
            </a:pPr>
            <a:r>
              <a:rPr lang="en-US" sz="1100" dirty="0">
                <a:solidFill>
                  <a:schemeClr val="bg1"/>
                </a:solidFill>
                <a:latin typeface="+mj-lt"/>
              </a:rPr>
              <a:t>Density: 256Gb</a:t>
            </a:r>
            <a:endParaRPr kumimoji="0" lang="en-US" sz="1100" b="1" i="0" u="none" strike="noStrike" cap="none" normalizeH="0" dirty="0">
              <a:ln>
                <a:noFill/>
              </a:ln>
              <a:solidFill>
                <a:schemeClr val="bg1"/>
              </a:solidFill>
              <a:effectLst/>
              <a:latin typeface="+mj-lt"/>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bg1"/>
              </a:solidFill>
              <a:effectLst/>
              <a:latin typeface="+mj-lt"/>
            </a:endParaRPr>
          </a:p>
        </p:txBody>
      </p:sp>
      <p:sp>
        <p:nvSpPr>
          <p:cNvPr id="8" name="Rounded Rectangle 7"/>
          <p:cNvSpPr/>
          <p:nvPr/>
        </p:nvSpPr>
        <p:spPr bwMode="auto">
          <a:xfrm>
            <a:off x="5636915" y="5010660"/>
            <a:ext cx="2695654" cy="1009140"/>
          </a:xfrm>
          <a:prstGeom prst="roundRect">
            <a:avLst/>
          </a:prstGeom>
          <a:solidFill>
            <a:srgbClr val="0066CC"/>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1" i="0" u="none" strike="noStrike" cap="none" normalizeH="0" baseline="0" dirty="0">
              <a:ln>
                <a:noFill/>
              </a:ln>
              <a:solidFill>
                <a:schemeClr val="bg1"/>
              </a:solidFill>
              <a:effectLst/>
              <a:latin typeface="+mj-lt"/>
            </a:endParaRPr>
          </a:p>
          <a:p>
            <a:pPr marL="0" marR="0" indent="0"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chemeClr val="bg1"/>
                </a:solidFill>
                <a:effectLst/>
                <a:latin typeface="+mj-lt"/>
              </a:rPr>
              <a:t>30s</a:t>
            </a:r>
            <a:r>
              <a:rPr kumimoji="0" lang="en-US" sz="1200" b="1" i="0" u="none" strike="noStrike" cap="none" normalizeH="0" dirty="0">
                <a:ln>
                  <a:noFill/>
                </a:ln>
                <a:solidFill>
                  <a:schemeClr val="bg1"/>
                </a:solidFill>
                <a:effectLst/>
                <a:latin typeface="+mj-lt"/>
              </a:rPr>
              <a:t> 3DXP / S37</a:t>
            </a:r>
          </a:p>
          <a:p>
            <a:pPr marL="0" marR="0" indent="0" defTabSz="914400" rtl="0" eaLnBrk="0" fontAlgn="base" latinLnBrk="0" hangingPunct="0">
              <a:lnSpc>
                <a:spcPct val="100000"/>
              </a:lnSpc>
              <a:spcBef>
                <a:spcPct val="0"/>
              </a:spcBef>
              <a:spcAft>
                <a:spcPct val="0"/>
              </a:spcAft>
              <a:buClrTx/>
              <a:buSzTx/>
              <a:buFontTx/>
              <a:buNone/>
              <a:tabLst/>
            </a:pPr>
            <a:r>
              <a:rPr lang="en-US" sz="1100" baseline="0" dirty="0">
                <a:solidFill>
                  <a:schemeClr val="bg1"/>
                </a:solidFill>
                <a:latin typeface="+mj-lt"/>
              </a:rPr>
              <a:t>Pitch: </a:t>
            </a:r>
            <a:r>
              <a:rPr lang="en-US" sz="1100" b="1" baseline="0" dirty="0">
                <a:solidFill>
                  <a:srgbClr val="FF9900"/>
                </a:solidFill>
                <a:latin typeface="+mj-lt"/>
              </a:rPr>
              <a:t>28nm pitch</a:t>
            </a:r>
          </a:p>
          <a:p>
            <a:pPr marL="0" marR="0" indent="0" defTabSz="914400" rtl="0" eaLnBrk="0" fontAlgn="base" latinLnBrk="0" hangingPunct="0">
              <a:lnSpc>
                <a:spcPct val="100000"/>
              </a:lnSpc>
              <a:spcBef>
                <a:spcPct val="0"/>
              </a:spcBef>
              <a:spcAft>
                <a:spcPct val="0"/>
              </a:spcAft>
              <a:buClrTx/>
              <a:buSzTx/>
              <a:buFontTx/>
              <a:buNone/>
              <a:tabLst/>
            </a:pPr>
            <a:r>
              <a:rPr kumimoji="0" lang="en-US" sz="1100" i="0" u="none" strike="noStrike" cap="none" normalizeH="0" dirty="0">
                <a:ln>
                  <a:noFill/>
                </a:ln>
                <a:solidFill>
                  <a:schemeClr val="bg1"/>
                </a:solidFill>
                <a:effectLst/>
                <a:latin typeface="+mj-lt"/>
              </a:rPr>
              <a:t>Decks: 4</a:t>
            </a:r>
          </a:p>
          <a:p>
            <a:pPr marL="0" marR="0" indent="0" defTabSz="914400" rtl="0" eaLnBrk="0" fontAlgn="base" latinLnBrk="0" hangingPunct="0">
              <a:lnSpc>
                <a:spcPct val="100000"/>
              </a:lnSpc>
              <a:spcBef>
                <a:spcPct val="0"/>
              </a:spcBef>
              <a:spcAft>
                <a:spcPct val="0"/>
              </a:spcAft>
              <a:buClrTx/>
              <a:buSzTx/>
              <a:buFontTx/>
              <a:buNone/>
              <a:tabLst/>
            </a:pPr>
            <a:r>
              <a:rPr lang="en-US" sz="1100" dirty="0">
                <a:solidFill>
                  <a:schemeClr val="bg1"/>
                </a:solidFill>
                <a:latin typeface="+mj-lt"/>
              </a:rPr>
              <a:t>Tile Arch: Staggered WL &amp; BL w/ Quilt</a:t>
            </a:r>
            <a:endParaRPr kumimoji="0" lang="en-US" sz="1100" b="1" i="0" u="none" strike="noStrike" cap="none" normalizeH="0" dirty="0">
              <a:ln>
                <a:noFill/>
              </a:ln>
              <a:solidFill>
                <a:schemeClr val="bg1"/>
              </a:solidFill>
              <a:effectLst/>
              <a:latin typeface="+mj-lt"/>
            </a:endParaRPr>
          </a:p>
          <a:p>
            <a:pPr marL="0" marR="0" indent="0" defTabSz="914400" rtl="0" eaLnBrk="0" fontAlgn="base" latinLnBrk="0" hangingPunct="0">
              <a:lnSpc>
                <a:spcPct val="100000"/>
              </a:lnSpc>
              <a:spcBef>
                <a:spcPct val="0"/>
              </a:spcBef>
              <a:spcAft>
                <a:spcPct val="0"/>
              </a:spcAft>
              <a:buClrTx/>
              <a:buSzTx/>
              <a:buFontTx/>
              <a:buNone/>
              <a:tabLst/>
            </a:pPr>
            <a:r>
              <a:rPr lang="en-US" sz="1100" dirty="0">
                <a:solidFill>
                  <a:schemeClr val="bg1"/>
                </a:solidFill>
                <a:latin typeface="+mj-lt"/>
              </a:rPr>
              <a:t>Density: 512Gb</a:t>
            </a:r>
            <a:endParaRPr kumimoji="0" lang="en-US" sz="1100" b="1" i="0" u="none" strike="noStrike" cap="none" normalizeH="0" dirty="0">
              <a:ln>
                <a:noFill/>
              </a:ln>
              <a:solidFill>
                <a:schemeClr val="bg1"/>
              </a:solidFill>
              <a:effectLst/>
              <a:latin typeface="+mj-lt"/>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2"/>
              </a:solidFill>
              <a:effectLst/>
              <a:latin typeface="+mj-lt"/>
            </a:endParaRPr>
          </a:p>
        </p:txBody>
      </p:sp>
      <p:sp>
        <p:nvSpPr>
          <p:cNvPr id="10" name="TextBox 9"/>
          <p:cNvSpPr txBox="1"/>
          <p:nvPr/>
        </p:nvSpPr>
        <p:spPr>
          <a:xfrm>
            <a:off x="4555780" y="2436905"/>
            <a:ext cx="2222903" cy="861774"/>
          </a:xfrm>
          <a:prstGeom prst="rect">
            <a:avLst/>
          </a:prstGeom>
          <a:noFill/>
        </p:spPr>
        <p:txBody>
          <a:bodyPr wrap="square" rtlCol="0">
            <a:spAutoFit/>
          </a:bodyPr>
          <a:lstStyle/>
          <a:p>
            <a:r>
              <a:rPr lang="en-US" sz="1000" b="1" u="sng" dirty="0">
                <a:solidFill>
                  <a:srgbClr val="0000FF"/>
                </a:solidFill>
                <a:latin typeface="+mj-lt"/>
              </a:rPr>
              <a:t>20s Goals:</a:t>
            </a:r>
          </a:p>
          <a:p>
            <a:r>
              <a:rPr lang="en-US" sz="1000" dirty="0">
                <a:latin typeface="+mj-lt"/>
              </a:rPr>
              <a:t>1. Minimize array/cell/periphery dev 2. Faster time to market</a:t>
            </a:r>
          </a:p>
          <a:p>
            <a:r>
              <a:rPr lang="en-US" sz="1000" dirty="0">
                <a:latin typeface="+mj-lt"/>
              </a:rPr>
              <a:t>3. ~35% lower cost/GB </a:t>
            </a:r>
          </a:p>
          <a:p>
            <a:r>
              <a:rPr lang="en-US" sz="1000" dirty="0">
                <a:latin typeface="+mj-lt"/>
              </a:rPr>
              <a:t>4. ~30% lower energy (pJ/bit)</a:t>
            </a:r>
          </a:p>
        </p:txBody>
      </p:sp>
      <p:sp>
        <p:nvSpPr>
          <p:cNvPr id="3" name="Right Arrow 2"/>
          <p:cNvSpPr/>
          <p:nvPr/>
        </p:nvSpPr>
        <p:spPr>
          <a:xfrm>
            <a:off x="2048983" y="1713182"/>
            <a:ext cx="3432252" cy="312751"/>
          </a:xfrm>
          <a:prstGeom prst="rightArrow">
            <a:avLst/>
          </a:prstGeom>
          <a:solidFill>
            <a:srgbClr val="77F1A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2631222" y="1645289"/>
            <a:ext cx="1946367" cy="261610"/>
          </a:xfrm>
          <a:prstGeom prst="rect">
            <a:avLst/>
          </a:prstGeom>
          <a:solidFill>
            <a:srgbClr val="77F1A0"/>
          </a:solidFill>
          <a:ln>
            <a:solidFill>
              <a:schemeClr val="tx1"/>
            </a:solidFill>
          </a:ln>
        </p:spPr>
        <p:txBody>
          <a:bodyPr wrap="none" rtlCol="0">
            <a:spAutoFit/>
          </a:bodyPr>
          <a:lstStyle/>
          <a:p>
            <a:pPr algn="ctr"/>
            <a:r>
              <a:rPr lang="en-US" sz="1100" dirty="0">
                <a:solidFill>
                  <a:srgbClr val="0000FF"/>
                </a:solidFill>
                <a:latin typeface="+mj-lt"/>
              </a:rPr>
              <a:t>4 Deck, Quilt Arch Learning</a:t>
            </a:r>
          </a:p>
        </p:txBody>
      </p:sp>
      <p:sp>
        <p:nvSpPr>
          <p:cNvPr id="22" name="Slide Number Placeholder 5"/>
          <p:cNvSpPr>
            <a:spLocks noGrp="1"/>
          </p:cNvSpPr>
          <p:nvPr>
            <p:ph type="sldNum" sz="quarter" idx="11"/>
          </p:nvPr>
        </p:nvSpPr>
        <p:spPr>
          <a:xfrm>
            <a:off x="3657600" y="6537325"/>
            <a:ext cx="1041400" cy="244475"/>
          </a:xfrm>
          <a:prstGeom prst="rect">
            <a:avLst/>
          </a:prstGeom>
          <a:noFill/>
        </p:spPr>
        <p:txBody>
          <a:bodyPr/>
          <a:lstStyle/>
          <a:p>
            <a:fld id="{DC41119E-9AA9-4BDD-B229-58FA603D70A7}" type="slidenum">
              <a:rPr lang="en-US" smtClean="0">
                <a:cs typeface="Arial" pitchFamily="34" charset="0"/>
              </a:rPr>
              <a:pPr/>
              <a:t>9</a:t>
            </a:fld>
            <a:endParaRPr lang="en-US" dirty="0">
              <a:cs typeface="Arial" pitchFamily="34" charset="0"/>
            </a:endParaRPr>
          </a:p>
        </p:txBody>
      </p:sp>
      <p:sp>
        <p:nvSpPr>
          <p:cNvPr id="24" name="Rectangle 5"/>
          <p:cNvSpPr>
            <a:spLocks noGrp="1" noChangeArrowheads="1"/>
          </p:cNvSpPr>
          <p:nvPr>
            <p:ph type="ftr" sz="quarter" idx="10"/>
          </p:nvPr>
        </p:nvSpPr>
        <p:spPr>
          <a:xfrm>
            <a:off x="661740" y="6540500"/>
            <a:ext cx="2921000" cy="241300"/>
          </a:xfrm>
          <a:ln/>
        </p:spPr>
        <p:txBody>
          <a:bodyPr/>
          <a:lstStyle>
            <a:lvl1pPr>
              <a:defRPr/>
            </a:lvl1pPr>
          </a:lstStyle>
          <a:p>
            <a:pPr>
              <a:defRPr/>
            </a:pPr>
            <a:r>
              <a:rPr lang="en-US"/>
              <a:t>Intel-Micron Confidential</a:t>
            </a:r>
            <a:endParaRPr lang="en-US" dirty="0"/>
          </a:p>
        </p:txBody>
      </p:sp>
      <p:sp>
        <p:nvSpPr>
          <p:cNvPr id="25" name="TextBox 24"/>
          <p:cNvSpPr txBox="1"/>
          <p:nvPr/>
        </p:nvSpPr>
        <p:spPr>
          <a:xfrm>
            <a:off x="2631222" y="1866900"/>
            <a:ext cx="1946367" cy="400110"/>
          </a:xfrm>
          <a:prstGeom prst="rect">
            <a:avLst/>
          </a:prstGeom>
          <a:solidFill>
            <a:srgbClr val="FFC000"/>
          </a:solidFill>
          <a:ln>
            <a:solidFill>
              <a:schemeClr val="tx1"/>
            </a:solidFill>
            <a:prstDash val="dash"/>
          </a:ln>
        </p:spPr>
        <p:txBody>
          <a:bodyPr wrap="square" rtlCol="0">
            <a:spAutoFit/>
          </a:bodyPr>
          <a:lstStyle/>
          <a:p>
            <a:r>
              <a:rPr lang="en-US" sz="1000" b="1" dirty="0"/>
              <a:t>S15X (emulates 4x WL Cap)</a:t>
            </a:r>
          </a:p>
          <a:p>
            <a:r>
              <a:rPr lang="en-US" sz="1000" b="1" dirty="0"/>
              <a:t>XS26A (patterning vehicle)</a:t>
            </a:r>
          </a:p>
        </p:txBody>
      </p:sp>
      <p:sp>
        <p:nvSpPr>
          <p:cNvPr id="26" name="TextBox 25"/>
          <p:cNvSpPr txBox="1"/>
          <p:nvPr/>
        </p:nvSpPr>
        <p:spPr>
          <a:xfrm>
            <a:off x="259982" y="2482869"/>
            <a:ext cx="1689886" cy="400110"/>
          </a:xfrm>
          <a:prstGeom prst="rect">
            <a:avLst/>
          </a:prstGeom>
          <a:solidFill>
            <a:srgbClr val="FFC000"/>
          </a:solidFill>
          <a:ln>
            <a:solidFill>
              <a:schemeClr val="tx1"/>
            </a:solidFill>
            <a:prstDash val="dash"/>
          </a:ln>
        </p:spPr>
        <p:txBody>
          <a:bodyPr wrap="none" rtlCol="0">
            <a:spAutoFit/>
          </a:bodyPr>
          <a:lstStyle/>
          <a:p>
            <a:r>
              <a:rPr lang="en-US" sz="1000" b="1" dirty="0"/>
              <a:t>XP01 (mini-array, CMOS)</a:t>
            </a:r>
          </a:p>
          <a:p>
            <a:r>
              <a:rPr lang="en-US" sz="1000" b="1" dirty="0"/>
              <a:t>S15A, S15B</a:t>
            </a:r>
          </a:p>
        </p:txBody>
      </p:sp>
      <p:sp>
        <p:nvSpPr>
          <p:cNvPr id="29" name="TextBox 28"/>
          <p:cNvSpPr txBox="1"/>
          <p:nvPr/>
        </p:nvSpPr>
        <p:spPr>
          <a:xfrm>
            <a:off x="7598532" y="775052"/>
            <a:ext cx="930063" cy="246221"/>
          </a:xfrm>
          <a:prstGeom prst="rect">
            <a:avLst/>
          </a:prstGeom>
          <a:solidFill>
            <a:srgbClr val="FFC000"/>
          </a:solidFill>
          <a:ln>
            <a:solidFill>
              <a:schemeClr val="tx1"/>
            </a:solidFill>
            <a:prstDash val="dash"/>
          </a:ln>
        </p:spPr>
        <p:txBody>
          <a:bodyPr wrap="none" rtlCol="0">
            <a:spAutoFit/>
          </a:bodyPr>
          <a:lstStyle/>
          <a:p>
            <a:r>
              <a:rPr lang="en-US" sz="1000" dirty="0"/>
              <a:t>Dev Vehicles</a:t>
            </a:r>
          </a:p>
        </p:txBody>
      </p:sp>
      <p:sp>
        <p:nvSpPr>
          <p:cNvPr id="30" name="Rounded Rectangle 29"/>
          <p:cNvSpPr/>
          <p:nvPr/>
        </p:nvSpPr>
        <p:spPr>
          <a:xfrm>
            <a:off x="7430785" y="1073710"/>
            <a:ext cx="1406171" cy="229609"/>
          </a:xfrm>
          <a:prstGeom prst="roundRect">
            <a:avLst/>
          </a:prstGeom>
          <a:solidFill>
            <a:srgbClr val="0066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Alpha Product</a:t>
            </a:r>
          </a:p>
        </p:txBody>
      </p:sp>
      <p:sp>
        <p:nvSpPr>
          <p:cNvPr id="20" name="TextBox 19"/>
          <p:cNvSpPr txBox="1"/>
          <p:nvPr/>
        </p:nvSpPr>
        <p:spPr>
          <a:xfrm>
            <a:off x="3860371" y="3960273"/>
            <a:ext cx="2807128" cy="1169551"/>
          </a:xfrm>
          <a:prstGeom prst="rect">
            <a:avLst/>
          </a:prstGeom>
          <a:noFill/>
        </p:spPr>
        <p:txBody>
          <a:bodyPr wrap="square" rtlCol="0">
            <a:spAutoFit/>
          </a:bodyPr>
          <a:lstStyle/>
          <a:p>
            <a:r>
              <a:rPr lang="en-US" sz="1000" b="1" u="sng" dirty="0">
                <a:solidFill>
                  <a:srgbClr val="0000FF"/>
                </a:solidFill>
                <a:latin typeface="+mj-lt"/>
              </a:rPr>
              <a:t>30s Goals:</a:t>
            </a:r>
          </a:p>
          <a:p>
            <a:r>
              <a:rPr lang="en-US" sz="1000" dirty="0">
                <a:latin typeface="+mj-lt"/>
              </a:rPr>
              <a:t>1. Focus on WL/BL pitch scaling</a:t>
            </a:r>
          </a:p>
          <a:p>
            <a:r>
              <a:rPr lang="en-US" sz="1000" dirty="0">
                <a:latin typeface="+mj-lt"/>
              </a:rPr>
              <a:t>2. Stay with 20s array and quilt arch </a:t>
            </a:r>
          </a:p>
          <a:p>
            <a:r>
              <a:rPr lang="en-US" sz="1000" dirty="0">
                <a:latin typeface="+mj-lt"/>
              </a:rPr>
              <a:t>3. &gt; 35% lower cost/GB </a:t>
            </a:r>
          </a:p>
          <a:p>
            <a:r>
              <a:rPr lang="en-US" sz="1000" dirty="0">
                <a:latin typeface="+mj-lt"/>
              </a:rPr>
              <a:t>4.  ≥ 50% or more energy reduction(pJ/bit)</a:t>
            </a:r>
          </a:p>
          <a:p>
            <a:r>
              <a:rPr lang="en-US" sz="1000" dirty="0">
                <a:latin typeface="+mj-lt"/>
              </a:rPr>
              <a:t>5. 3200-4800 MT/Sec IO</a:t>
            </a:r>
          </a:p>
          <a:p>
            <a:pPr marL="228600" indent="-228600">
              <a:buAutoNum type="arabicPeriod"/>
            </a:pPr>
            <a:endParaRPr lang="en-US" sz="1000" dirty="0">
              <a:latin typeface="+mj-lt"/>
            </a:endParaRPr>
          </a:p>
        </p:txBody>
      </p:sp>
      <p:sp>
        <p:nvSpPr>
          <p:cNvPr id="21" name="Right Arrow 20"/>
          <p:cNvSpPr/>
          <p:nvPr/>
        </p:nvSpPr>
        <p:spPr>
          <a:xfrm rot="5400000">
            <a:off x="5535087" y="3565497"/>
            <a:ext cx="2577575" cy="312751"/>
          </a:xfrm>
          <a:prstGeom prst="rightArrow">
            <a:avLst/>
          </a:prstGeom>
          <a:solidFill>
            <a:srgbClr val="77F1A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6019800" y="3352800"/>
            <a:ext cx="1786066" cy="261610"/>
          </a:xfrm>
          <a:prstGeom prst="rect">
            <a:avLst/>
          </a:prstGeom>
          <a:solidFill>
            <a:srgbClr val="77F1A0"/>
          </a:solidFill>
          <a:ln>
            <a:solidFill>
              <a:schemeClr val="tx1"/>
            </a:solidFill>
          </a:ln>
        </p:spPr>
        <p:txBody>
          <a:bodyPr wrap="none" rtlCol="0">
            <a:spAutoFit/>
          </a:bodyPr>
          <a:lstStyle/>
          <a:p>
            <a:pPr algn="ctr"/>
            <a:r>
              <a:rPr lang="en-US" sz="1100" dirty="0">
                <a:solidFill>
                  <a:srgbClr val="0000FF"/>
                </a:solidFill>
                <a:latin typeface="+mj-lt"/>
              </a:rPr>
              <a:t>41</a:t>
            </a:r>
            <a:r>
              <a:rPr lang="en-US" sz="1100" dirty="0">
                <a:solidFill>
                  <a:srgbClr val="0000FF"/>
                </a:solidFill>
                <a:latin typeface="+mj-lt"/>
                <a:sym typeface="Wingdings" panose="05000000000000000000" pitchFamily="2" charset="2"/>
              </a:rPr>
              <a:t>28nm Pitch Learning</a:t>
            </a:r>
            <a:endParaRPr lang="en-US" sz="1100" dirty="0">
              <a:solidFill>
                <a:srgbClr val="0000FF"/>
              </a:solidFill>
              <a:latin typeface="+mj-lt"/>
            </a:endParaRPr>
          </a:p>
        </p:txBody>
      </p:sp>
      <p:sp>
        <p:nvSpPr>
          <p:cNvPr id="28" name="TextBox 27"/>
          <p:cNvSpPr txBox="1"/>
          <p:nvPr/>
        </p:nvSpPr>
        <p:spPr>
          <a:xfrm>
            <a:off x="5440890" y="3581400"/>
            <a:ext cx="3087705" cy="400110"/>
          </a:xfrm>
          <a:prstGeom prst="rect">
            <a:avLst/>
          </a:prstGeom>
          <a:solidFill>
            <a:srgbClr val="FFC000"/>
          </a:solidFill>
          <a:ln>
            <a:solidFill>
              <a:schemeClr val="tx1"/>
            </a:solidFill>
            <a:prstDash val="dash"/>
          </a:ln>
        </p:spPr>
        <p:txBody>
          <a:bodyPr wrap="none" rtlCol="0">
            <a:spAutoFit/>
          </a:bodyPr>
          <a:lstStyle/>
          <a:p>
            <a:r>
              <a:rPr lang="en-US" sz="1000" b="1" dirty="0"/>
              <a:t>XP03-Rev2 (CMOS / Interconnect dev, design IP)</a:t>
            </a:r>
          </a:p>
          <a:p>
            <a:r>
              <a:rPr lang="en-US" sz="1000" b="1" dirty="0"/>
              <a:t>S36X (Spider chip based on S26A w/ Quilt Arch)</a:t>
            </a:r>
          </a:p>
        </p:txBody>
      </p:sp>
    </p:spTree>
    <p:extLst>
      <p:ext uri="{BB962C8B-B14F-4D97-AF65-F5344CB8AC3E}">
        <p14:creationId xmlns:p14="http://schemas.microsoft.com/office/powerpoint/2010/main" val="3591847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0" grpId="0"/>
      <p:bldP spid="3" grpId="0" animBg="1"/>
      <p:bldP spid="19" grpId="0" animBg="1"/>
      <p:bldP spid="25" grpId="0" animBg="1"/>
      <p:bldP spid="26" grpId="0" animBg="1"/>
      <p:bldP spid="29" grpId="0" animBg="1"/>
      <p:bldP spid="30" grpId="0" animBg="1"/>
      <p:bldP spid="20" grpId="0"/>
      <p:bldP spid="21" grpId="0" animBg="1"/>
      <p:bldP spid="11" grpId="0" animBg="1"/>
      <p:bldP spid="28" grpId="0" animBg="1"/>
    </p:bldLst>
  </p:timing>
</p:sld>
</file>

<file path=ppt/theme/theme1.xml><?xml version="1.0" encoding="utf-8"?>
<a:theme xmlns:a="http://schemas.openxmlformats.org/drawingml/2006/main" name="SXP_JDP">
  <a:themeElements>
    <a:clrScheme name="Blank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99CC00"/>
      </a:folHlink>
    </a:clrScheme>
    <a:fontScheme name="Blan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C1F46DCE9E2F4F9C406A5B31F187EA" ma:contentTypeVersion="3" ma:contentTypeDescription="Create a new document." ma:contentTypeScope="" ma:versionID="04459668d14e26c729f944268f7885eb">
  <xsd:schema xmlns:xsd="http://www.w3.org/2001/XMLSchema" xmlns:xs="http://www.w3.org/2001/XMLSchema" xmlns:p="http://schemas.microsoft.com/office/2006/metadata/properties" xmlns:ns2="90b7a245-a7c3-4504-88b2-cf85318e6b78" targetNamespace="http://schemas.microsoft.com/office/2006/metadata/properties" ma:root="true" ma:fieldsID="2d0c6bccf2654138a3d8763ce5403cee" ns2:_="">
    <xsd:import namespace="90b7a245-a7c3-4504-88b2-cf85318e6b78"/>
    <xsd:element name="properties">
      <xsd:complexType>
        <xsd:sequence>
          <xsd:element name="documentManagement">
            <xsd:complexType>
              <xsd:all>
                <xsd:element ref="ns2:Date"/>
                <xsd:element ref="ns2:Agenda"/>
                <xsd:element ref="ns2:Present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7a245-a7c3-4504-88b2-cf85318e6b78" elementFormDefault="qualified">
    <xsd:import namespace="http://schemas.microsoft.com/office/2006/documentManagement/types"/>
    <xsd:import namespace="http://schemas.microsoft.com/office/infopath/2007/PartnerControls"/>
    <xsd:element name="Date" ma:index="8" ma:displayName="Meeting Date" ma:format="DateOnly" ma:internalName="Date">
      <xsd:simpleType>
        <xsd:restriction base="dms:DateTime"/>
      </xsd:simpleType>
    </xsd:element>
    <xsd:element name="Agenda" ma:index="9" ma:displayName="Agenda Topic" ma:internalName="Agenda">
      <xsd:simpleType>
        <xsd:restriction base="dms:Text">
          <xsd:maxLength value="255"/>
        </xsd:restriction>
      </xsd:simpleType>
    </xsd:element>
    <xsd:element name="Presenter" ma:index="10" ma:displayName="Presenter" ma:internalName="Present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genda xmlns="90b7a245-a7c3-4504-88b2-cf85318e6b78">30s SOW</Agenda>
    <Date xmlns="90b7a245-a7c3-4504-88b2-cf85318e6b78">2016-06-23T06:00:00+00:00</Date>
    <Presenter xmlns="90b7a245-a7c3-4504-88b2-cf85318e6b78">Shafqat Ahmed/ Tony Liu/ Matt Goldman</Present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273A8A3-F833-4412-A3D4-7DA790EE22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b7a245-a7c3-4504-88b2-cf85318e6b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11EB939-1D08-4163-ABA1-92DDFB4FDA12}">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90b7a245-a7c3-4504-88b2-cf85318e6b78"/>
    <ds:schemaRef ds:uri="http://www.w3.org/XML/1998/namespace"/>
    <ds:schemaRef ds:uri="http://purl.org/dc/dcmitype/"/>
  </ds:schemaRefs>
</ds:datastoreItem>
</file>

<file path=customXml/itemProps3.xml><?xml version="1.0" encoding="utf-8"?>
<ds:datastoreItem xmlns:ds="http://schemas.openxmlformats.org/officeDocument/2006/customXml" ds:itemID="{8D719D26-6E58-4711-BF48-F25EA93BAE3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SXP_JDP</Template>
  <TotalTime>175083</TotalTime>
  <Words>4829</Words>
  <Application>Microsoft Office PowerPoint</Application>
  <PresentationFormat>On-screen Show (4:3)</PresentationFormat>
  <Paragraphs>901</Paragraphs>
  <Slides>45</Slides>
  <Notes>29</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45</vt:i4>
      </vt:variant>
    </vt:vector>
  </HeadingPairs>
  <TitlesOfParts>
    <vt:vector size="57" baseType="lpstr">
      <vt:lpstr>MS PGothic</vt:lpstr>
      <vt:lpstr>MS PGothic</vt:lpstr>
      <vt:lpstr>Arial</vt:lpstr>
      <vt:lpstr>Arial (body)</vt:lpstr>
      <vt:lpstr>Courier New</vt:lpstr>
      <vt:lpstr>Segoe UI</vt:lpstr>
      <vt:lpstr>Segoe UI Semibold</vt:lpstr>
      <vt:lpstr>Symbol</vt:lpstr>
      <vt:lpstr>Tahoma</vt:lpstr>
      <vt:lpstr>Times New Roman</vt:lpstr>
      <vt:lpstr>Wingdings</vt:lpstr>
      <vt:lpstr>SXP_JDP</vt:lpstr>
      <vt:lpstr>Series 30 3DXP  IM JDP SOW</vt:lpstr>
      <vt:lpstr>Signature Page</vt:lpstr>
      <vt:lpstr>Revision Page</vt:lpstr>
      <vt:lpstr>SOW Contacts</vt:lpstr>
      <vt:lpstr>SOW Contents</vt:lpstr>
      <vt:lpstr>0.0 SOW Purpose</vt:lpstr>
      <vt:lpstr>1.0 Strategy Overview</vt:lpstr>
      <vt:lpstr>1.1: Scaling / Product Strategy</vt:lpstr>
      <vt:lpstr>1:2 3DXP Scaling Roadmap</vt:lpstr>
      <vt:lpstr>PowerPoint Presentation</vt:lpstr>
      <vt:lpstr>3.0 30s Cost/GB Reduction</vt:lpstr>
      <vt:lpstr>S37A Die Size and Risks</vt:lpstr>
      <vt:lpstr>30s Cost/GB  (Unconstrained Floor Space)</vt:lpstr>
      <vt:lpstr>4.0 Process Arch Challenges </vt:lpstr>
      <vt:lpstr>4.1: Array/Cell Scaling</vt:lpstr>
      <vt:lpstr>PowerPoint Presentation</vt:lpstr>
      <vt:lpstr>PowerPoint Presentation</vt:lpstr>
      <vt:lpstr>4.4: Development Vehicles </vt:lpstr>
      <vt:lpstr>4.5: Identified Risk Areas &amp;  mitigation paths from Pathfinding</vt:lpstr>
      <vt:lpstr>4.6: Periphery Development Model</vt:lpstr>
      <vt:lpstr>CMOS &amp; Interconnect: Development Scope</vt:lpstr>
      <vt:lpstr>Periphery Dev Schedule</vt:lpstr>
      <vt:lpstr>5.0 Design SOW</vt:lpstr>
      <vt:lpstr>PowerPoint Presentation</vt:lpstr>
      <vt:lpstr>5.2: 30s Product Perf Envelope</vt:lpstr>
      <vt:lpstr>Path to 4800 MB/ Sec</vt:lpstr>
      <vt:lpstr>5.3: Design Strategy Overview</vt:lpstr>
      <vt:lpstr>PowerPoint Presentation</vt:lpstr>
      <vt:lpstr>PowerPoint Presentation</vt:lpstr>
      <vt:lpstr>PowerPoint Presentation</vt:lpstr>
      <vt:lpstr>6.0 30s SXP Product SOW</vt:lpstr>
      <vt:lpstr>Content</vt:lpstr>
      <vt:lpstr>Product Goals – Memory Spec</vt:lpstr>
      <vt:lpstr>Product Goals – Storage Spec</vt:lpstr>
      <vt:lpstr>Development &amp; Manufacturing Strategy</vt:lpstr>
      <vt:lpstr>Wafer Test Strategy</vt:lpstr>
      <vt:lpstr>Package Test Strategy</vt:lpstr>
      <vt:lpstr>CMOS &amp; Array Reliability</vt:lpstr>
      <vt:lpstr>Product Development Strategy</vt:lpstr>
      <vt:lpstr>Qualification Strategy</vt:lpstr>
      <vt:lpstr>7.0 Development Budget</vt:lpstr>
      <vt:lpstr>Budget Planning</vt:lpstr>
      <vt:lpstr>BACKUP</vt:lpstr>
      <vt:lpstr>From Pathfinding SOW: Deliverables for 30s Final SOW</vt:lpstr>
      <vt:lpstr>30S WL/BL Resistivity Prognosis</vt:lpstr>
    </vt:vector>
  </TitlesOfParts>
  <Company>Micron Technology,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30s SXP Pathfinding SOW</dc:title>
  <dc:creator>Karl Major (klmajor) [PTNR - Intel JDP];karl.l.major@intel.com</dc:creator>
  <cp:keywords>CTPClassification=CTP_NT</cp:keywords>
  <cp:lastModifiedBy>Fazio, Al</cp:lastModifiedBy>
  <cp:revision>2058</cp:revision>
  <cp:lastPrinted>2014-10-21T16:48:48Z</cp:lastPrinted>
  <dcterms:created xsi:type="dcterms:W3CDTF">2011-08-05T23:39:00Z</dcterms:created>
  <dcterms:modified xsi:type="dcterms:W3CDTF">2018-04-20T00:16:25Z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0x01010056C1F46DCE9E2F4F9C406A5B31F187EA</vt:lpwstr>
  </property>
  <property fmtid="{D5CDD505-2E9C-101B-9397-08002B2CF9AE}" pid="3" name="TitusGUID">
    <vt:lpwstr>73e29b6e-d299-4a25-b66a-4a6b5219374d</vt:lpwstr>
  </property>
  <property fmtid="{D5CDD505-2E9C-101B-9397-08002B2CF9AE}" pid="4" name="CTP_TimeStamp">
    <vt:lpwstr>2018-04-20 00:16:25Z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ies>
</file>