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>
      <p:cViewPr varScale="1">
        <p:scale>
          <a:sx n="72" d="100"/>
          <a:sy n="72" d="100"/>
        </p:scale>
        <p:origin x="84" y="31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  <a:endParaRPr lang="en-US" sz="1697" b="1" dirty="0">
              <a:solidFill>
                <a:srgbClr val="0054B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14nm BL/WL Resistivity using </a:t>
            </a:r>
            <a:r>
              <a:rPr lang="en-US" sz="3600" dirty="0" smtClean="0"/>
              <a:t>S26A Pitch Quad Mask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Kolya, Tony, Shafqat and DerChang, WW41/2017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S26A Pitch Quad</a:t>
            </a:r>
            <a:r>
              <a:rPr lang="en-US" dirty="0" smtClean="0"/>
              <a:t> </a:t>
            </a:r>
            <a:r>
              <a:rPr lang="en-US" dirty="0" smtClean="0"/>
              <a:t>L1D current Status</a:t>
            </a:r>
          </a:p>
          <a:p>
            <a:r>
              <a:rPr lang="en-US" dirty="0" smtClean="0"/>
              <a:t>Proposal on </a:t>
            </a:r>
            <a:r>
              <a:rPr lang="en-US" dirty="0" smtClean="0"/>
              <a:t>resistance </a:t>
            </a:r>
            <a:r>
              <a:rPr lang="en-US" dirty="0"/>
              <a:t>e</a:t>
            </a:r>
            <a:r>
              <a:rPr lang="en-US" dirty="0" smtClean="0"/>
              <a:t>valuation with single damascene copper layer</a:t>
            </a:r>
            <a:endParaRPr lang="en-US" dirty="0"/>
          </a:p>
          <a:p>
            <a:r>
              <a:rPr lang="en-US" dirty="0" smtClean="0"/>
              <a:t>Critical path and help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</a:t>
            </a:r>
            <a:r>
              <a:rPr lang="en-US" dirty="0" smtClean="0"/>
              <a:t>only L1D Status, WW41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50800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cut like:</a:t>
            </a:r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r>
              <a:rPr lang="en-US" sz="2400" dirty="0" smtClean="0"/>
              <a:t>55nm </a:t>
            </a:r>
            <a:r>
              <a:rPr lang="en-US" sz="2400" dirty="0"/>
              <a:t>W; </a:t>
            </a:r>
          </a:p>
          <a:p>
            <a:pPr marL="914400" lvl="1" indent="-314325">
              <a:buNone/>
            </a:pPr>
            <a:r>
              <a:rPr lang="en-US" sz="2400" dirty="0"/>
              <a:t>after WMMP etch:</a:t>
            </a:r>
          </a:p>
          <a:p>
            <a:pPr marL="914400" lvl="1" indent="-314325">
              <a:buNone/>
            </a:pPr>
            <a:r>
              <a:rPr lang="en-US" sz="2400" dirty="0"/>
              <a:t>HM has to be adjusted (down); </a:t>
            </a:r>
          </a:p>
          <a:p>
            <a:pPr marL="914400" lvl="1" indent="-314325">
              <a:buNone/>
            </a:pPr>
            <a:r>
              <a:rPr lang="en-US" sz="2400" dirty="0"/>
              <a:t>Over-etch increased.</a:t>
            </a:r>
          </a:p>
          <a:p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72200" y="1066800"/>
            <a:ext cx="50800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cut like:</a:t>
            </a:r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r>
              <a:rPr lang="en-US" sz="2400" dirty="0" smtClean="0"/>
              <a:t>37nm </a:t>
            </a:r>
            <a:r>
              <a:rPr lang="en-US" sz="2400" dirty="0"/>
              <a:t>W + 25A </a:t>
            </a:r>
            <a:r>
              <a:rPr lang="en-US" sz="2400" dirty="0" err="1"/>
              <a:t>WSiN</a:t>
            </a:r>
            <a:r>
              <a:rPr lang="en-US" sz="2400" dirty="0"/>
              <a:t>; </a:t>
            </a:r>
          </a:p>
          <a:p>
            <a:pPr marL="914400" lvl="1" indent="-314325">
              <a:buNone/>
            </a:pPr>
            <a:r>
              <a:rPr lang="en-US" sz="2400" dirty="0"/>
              <a:t>after 20s W1 etch only:</a:t>
            </a:r>
          </a:p>
          <a:p>
            <a:pPr marL="914400" lvl="1" indent="-314325">
              <a:buNone/>
            </a:pPr>
            <a:r>
              <a:rPr lang="en-US" sz="2400" dirty="0"/>
              <a:t>CDs are too low; HM might need to be adjusted (down)</a:t>
            </a:r>
          </a:p>
          <a:p>
            <a:pPr marL="914400" lvl="1" indent="-314325">
              <a:buNone/>
            </a:pPr>
            <a:r>
              <a:rPr lang="en-US" sz="2400" dirty="0"/>
              <a:t>Need to balance the over-etch vs undercut</a:t>
            </a:r>
          </a:p>
          <a:p>
            <a:pPr marL="914400" lvl="1" indent="-314325">
              <a:buNone/>
            </a:pPr>
            <a:r>
              <a:rPr lang="en-US" sz="2400" dirty="0"/>
              <a:t>Some local blocked W etch.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57D835-94AF-4F3A-BF09-CBF9C0011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5805488" cy="151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3CF987-6014-45D1-B5F3-C198E591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28800"/>
            <a:ext cx="5805488" cy="12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only L1D Expectation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66800"/>
            <a:ext cx="6858000" cy="3797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181600"/>
            <a:ext cx="4124784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</a:t>
            </a:r>
            <a:r>
              <a:rPr lang="en-US" baseline="30000" dirty="0" smtClean="0">
                <a:latin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</a:rPr>
              <a:t> Cut:  37nm W /  CD: 12 to 16nm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2</a:t>
            </a:r>
            <a:r>
              <a:rPr lang="en-US" baseline="30000" dirty="0" smtClean="0">
                <a:latin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Cut:  </a:t>
            </a:r>
            <a:r>
              <a:rPr lang="en-US" dirty="0" smtClean="0">
                <a:latin typeface="Calibri" panose="020F0502020204030204" pitchFamily="34" charset="0"/>
              </a:rPr>
              <a:t>55nm </a:t>
            </a:r>
            <a:r>
              <a:rPr lang="en-US" dirty="0">
                <a:latin typeface="Calibri" panose="020F0502020204030204" pitchFamily="34" charset="0"/>
              </a:rPr>
              <a:t>W /  CD: </a:t>
            </a:r>
            <a:r>
              <a:rPr lang="en-US" dirty="0" smtClean="0">
                <a:latin typeface="Calibri" panose="020F0502020204030204" pitchFamily="34" charset="0"/>
              </a:rPr>
              <a:t>10 </a:t>
            </a:r>
            <a:r>
              <a:rPr lang="en-US" dirty="0">
                <a:latin typeface="Calibri" panose="020F0502020204030204" pitchFamily="34" charset="0"/>
              </a:rPr>
              <a:t>to </a:t>
            </a:r>
            <a:r>
              <a:rPr lang="en-US" dirty="0" smtClean="0">
                <a:latin typeface="Calibri" panose="020F0502020204030204" pitchFamily="34" charset="0"/>
              </a:rPr>
              <a:t>14nm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844683" y="4669654"/>
            <a:ext cx="363994" cy="514905"/>
          </a:xfrm>
          <a:custGeom>
            <a:avLst/>
            <a:gdLst>
              <a:gd name="connsiteX0" fmla="*/ 8878 w 363994"/>
              <a:gd name="connsiteY0" fmla="*/ 514905 h 514905"/>
              <a:gd name="connsiteX1" fmla="*/ 363985 w 363994"/>
              <a:gd name="connsiteY1" fmla="*/ 204187 h 514905"/>
              <a:gd name="connsiteX2" fmla="*/ 0 w 363994"/>
              <a:gd name="connsiteY2" fmla="*/ 0 h 51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994" h="514905">
                <a:moveTo>
                  <a:pt x="8878" y="514905"/>
                </a:moveTo>
                <a:cubicBezTo>
                  <a:pt x="187171" y="402454"/>
                  <a:pt x="365465" y="290004"/>
                  <a:pt x="363985" y="204187"/>
                </a:cubicBezTo>
                <a:cubicBezTo>
                  <a:pt x="362505" y="118370"/>
                  <a:pt x="59185" y="32552"/>
                  <a:pt x="0" y="0"/>
                </a:cubicBez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29600" y="5410200"/>
            <a:ext cx="97174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Nitride</a:t>
            </a:r>
          </a:p>
        </p:txBody>
      </p:sp>
      <p:sp>
        <p:nvSpPr>
          <p:cNvPr id="10" name="Freeform 9"/>
          <p:cNvSpPr/>
          <p:nvPr/>
        </p:nvSpPr>
        <p:spPr>
          <a:xfrm>
            <a:off x="8382000" y="3733800"/>
            <a:ext cx="304800" cy="1676400"/>
          </a:xfrm>
          <a:custGeom>
            <a:avLst/>
            <a:gdLst>
              <a:gd name="connsiteX0" fmla="*/ 345746 w 368048"/>
              <a:gd name="connsiteY0" fmla="*/ 1103970 h 1103970"/>
              <a:gd name="connsiteX1" fmla="*/ 58 w 368048"/>
              <a:gd name="connsiteY1" fmla="*/ 423746 h 1103970"/>
              <a:gd name="connsiteX2" fmla="*/ 368048 w 368048"/>
              <a:gd name="connsiteY2" fmla="*/ 0 h 110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048" h="1103970">
                <a:moveTo>
                  <a:pt x="345746" y="1103970"/>
                </a:moveTo>
                <a:cubicBezTo>
                  <a:pt x="171043" y="855855"/>
                  <a:pt x="-3659" y="607741"/>
                  <a:pt x="58" y="423746"/>
                </a:cubicBezTo>
                <a:cubicBezTo>
                  <a:pt x="3775" y="239751"/>
                  <a:pt x="185911" y="119875"/>
                  <a:pt x="368048" y="0"/>
                </a:cubicBezTo>
              </a:path>
            </a:pathLst>
          </a:custGeom>
          <a:noFill/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Damascene Copper Layer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105613" y="1048212"/>
            <a:ext cx="5926124" cy="5252553"/>
            <a:chOff x="3105613" y="1048212"/>
            <a:chExt cx="5926124" cy="5252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5613" y="1048212"/>
              <a:ext cx="5926124" cy="525255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360125" y="4025587"/>
              <a:ext cx="1443408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Probe Pad -1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25013" y="1505412"/>
              <a:ext cx="1443408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Probe Pad -2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40896" y="2891059"/>
              <a:ext cx="2123275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Number of  fingers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22207" y="2385290"/>
              <a:ext cx="1896225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Length of fingers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052153" y="3051304"/>
              <a:ext cx="699693" cy="123351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024368" y="2296040"/>
              <a:ext cx="593602" cy="639069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83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</a:t>
            </a:r>
            <a:r>
              <a:rPr lang="en-US" dirty="0" smtClean="0"/>
              <a:t>Design –I</a:t>
            </a:r>
            <a:r>
              <a:rPr lang="en-US" dirty="0"/>
              <a:t>: </a:t>
            </a:r>
            <a:r>
              <a:rPr lang="en-US" dirty="0" smtClean="0"/>
              <a:t>Lengths </a:t>
            </a:r>
            <a:r>
              <a:rPr lang="en-US" dirty="0"/>
              <a:t>of Fingers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14400" y="1066800"/>
            <a:ext cx="3810000" cy="5281132"/>
            <a:chOff x="914400" y="1066800"/>
            <a:chExt cx="3810000" cy="52811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066800"/>
              <a:ext cx="3810000" cy="52811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811451" y="5990267"/>
              <a:ext cx="211596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202577" y="5926909"/>
              <a:ext cx="581297" cy="119017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50927" y="3575720"/>
              <a:ext cx="211596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734491" y="3365863"/>
              <a:ext cx="1417320" cy="259080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10165" y="2100439"/>
              <a:ext cx="211596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121229" y="1626326"/>
              <a:ext cx="3248297" cy="770708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H="1" flipV="1">
            <a:off x="6790184" y="2209800"/>
            <a:ext cx="33454" cy="301083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12486" y="5174166"/>
            <a:ext cx="3810000" cy="464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10800" y="5257800"/>
            <a:ext cx="21640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L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2133600"/>
            <a:ext cx="27892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812486" y="4265719"/>
            <a:ext cx="968298" cy="679847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23384" y="4722919"/>
            <a:ext cx="10153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R</a:t>
            </a:r>
            <a:r>
              <a:rPr lang="en-US" sz="2800" baseline="-25000" dirty="0" err="1" smtClean="0">
                <a:latin typeface="Calibri" panose="020F0502020204030204" pitchFamily="34" charset="0"/>
              </a:rPr>
              <a:t>terminal</a:t>
            </a:r>
            <a:endParaRPr lang="en-US" sz="2800" baseline="-25000" dirty="0" smtClean="0">
              <a:latin typeface="Calibri" panose="020F050202020403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7856984" y="2436919"/>
            <a:ext cx="2209800" cy="175260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Design–II: Number of Fingers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29523" y="1103970"/>
            <a:ext cx="8445190" cy="2891138"/>
            <a:chOff x="2029523" y="1661532"/>
            <a:chExt cx="8445190" cy="2891138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5461140" y="2917492"/>
              <a:ext cx="699693" cy="123351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4061"/>
            <a:stretch/>
          </p:blipFill>
          <p:spPr>
            <a:xfrm>
              <a:off x="2029523" y="1661532"/>
              <a:ext cx="8445190" cy="28911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92311" y="2891060"/>
              <a:ext cx="275717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  <a:endPara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72973" y="3066585"/>
              <a:ext cx="449008" cy="74617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520719" y="2810107"/>
              <a:ext cx="1010286" cy="104355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869909" y="2319454"/>
              <a:ext cx="3065828" cy="323663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19560" y="2474748"/>
              <a:ext cx="275717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42876" y="2103040"/>
              <a:ext cx="275718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 flipV="1">
            <a:off x="4648200" y="4038600"/>
            <a:ext cx="11152" cy="20276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48200" y="6019800"/>
            <a:ext cx="3810000" cy="464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48600" y="6019800"/>
            <a:ext cx="3318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N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3962400"/>
            <a:ext cx="27892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4648200" y="1524000"/>
            <a:ext cx="7162800" cy="4267200"/>
          </a:xfrm>
          <a:prstGeom prst="arc">
            <a:avLst>
              <a:gd name="adj1" fmla="val 6036873"/>
              <a:gd name="adj2" fmla="val 9967823"/>
            </a:avLst>
          </a:prstGeom>
          <a:ln w="730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648200" y="5791200"/>
            <a:ext cx="3200400" cy="0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5257800"/>
            <a:ext cx="10153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R</a:t>
            </a:r>
            <a:r>
              <a:rPr lang="en-US" sz="2800" baseline="-25000" dirty="0" err="1" smtClean="0">
                <a:latin typeface="Calibri" panose="020F0502020204030204" pitchFamily="34" charset="0"/>
              </a:rPr>
              <a:t>terminal</a:t>
            </a:r>
            <a:endParaRPr lang="en-US" sz="2800" baseline="-25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 and Help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Goal: to intercept </a:t>
            </a:r>
            <a:r>
              <a:rPr lang="en-US" sz="3200" dirty="0" smtClean="0"/>
              <a:t>S26A Pitch Quad</a:t>
            </a:r>
            <a:r>
              <a:rPr lang="en-US" sz="3200" dirty="0" smtClean="0"/>
              <a:t> </a:t>
            </a:r>
            <a:r>
              <a:rPr lang="en-US" sz="3200" dirty="0" smtClean="0"/>
              <a:t>W only L1D capability at best forecast capability @ WW43 </a:t>
            </a:r>
          </a:p>
          <a:p>
            <a:r>
              <a:rPr lang="en-US" sz="3200" dirty="0" smtClean="0"/>
              <a:t>Layout – 3 </a:t>
            </a:r>
            <a:r>
              <a:rPr lang="en-US" sz="3200" dirty="0" err="1" smtClean="0"/>
              <a:t>man</a:t>
            </a:r>
            <a:r>
              <a:rPr lang="en-US" sz="3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∙</a:t>
            </a:r>
            <a:r>
              <a:rPr lang="en-US" sz="3200" dirty="0" err="1" smtClean="0"/>
              <a:t>day</a:t>
            </a:r>
            <a:r>
              <a:rPr lang="en-US" sz="3200" dirty="0" smtClean="0"/>
              <a:t>, need resources</a:t>
            </a:r>
          </a:p>
          <a:p>
            <a:r>
              <a:rPr lang="en-US" sz="3200" dirty="0" err="1" smtClean="0"/>
              <a:t>Tapeout</a:t>
            </a:r>
            <a:r>
              <a:rPr lang="en-US" sz="3200" dirty="0" smtClean="0"/>
              <a:t> – x day, need to be prioritized</a:t>
            </a:r>
          </a:p>
          <a:p>
            <a:r>
              <a:rPr lang="en-US" sz="3200" dirty="0" smtClean="0"/>
              <a:t>Process Development – 1</a:t>
            </a:r>
            <a:r>
              <a:rPr lang="en-US" sz="3200" dirty="0"/>
              <a:t> </a:t>
            </a:r>
            <a:r>
              <a:rPr lang="en-US" sz="3200" dirty="0" err="1"/>
              <a:t>man</a:t>
            </a:r>
            <a:r>
              <a:rPr lang="en-US" sz="3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∙</a:t>
            </a:r>
            <a:r>
              <a:rPr lang="en-US" sz="3200" dirty="0" err="1" smtClean="0"/>
              <a:t>week</a:t>
            </a:r>
            <a:r>
              <a:rPr lang="en-US" sz="3200" dirty="0" smtClean="0"/>
              <a:t>, need module allocation</a:t>
            </a:r>
          </a:p>
          <a:p>
            <a:r>
              <a:rPr lang="en-US" sz="3200" dirty="0" smtClean="0"/>
              <a:t>Resistivity </a:t>
            </a:r>
            <a:r>
              <a:rPr lang="en-US" sz="3200" dirty="0" err="1" smtClean="0"/>
              <a:t>Eval</a:t>
            </a:r>
            <a:r>
              <a:rPr lang="en-US" sz="3200" dirty="0" smtClean="0"/>
              <a:t> – </a:t>
            </a:r>
            <a:r>
              <a:rPr lang="en-US" sz="3200" dirty="0"/>
              <a:t>1 </a:t>
            </a:r>
            <a:r>
              <a:rPr lang="en-US" sz="3200" dirty="0" err="1"/>
              <a:t>man</a:t>
            </a:r>
            <a:r>
              <a:rPr lang="en-US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∙</a:t>
            </a:r>
            <a:r>
              <a:rPr lang="en-US" sz="3200" dirty="0" err="1"/>
              <a:t>week</a:t>
            </a:r>
            <a:r>
              <a:rPr lang="en-US" sz="3200" dirty="0"/>
              <a:t>, need </a:t>
            </a:r>
            <a:r>
              <a:rPr lang="en-US" sz="3200" dirty="0" err="1" smtClean="0"/>
              <a:t>etest</a:t>
            </a:r>
            <a:r>
              <a:rPr lang="en-US" sz="3200" dirty="0" smtClean="0"/>
              <a:t> bench support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37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0b7a245-a7c3-4504-88b2-cf85318e6b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416</TotalTime>
  <Words>242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Neo Sans Intel</vt:lpstr>
      <vt:lpstr>Neo Sans Intel Medium</vt:lpstr>
      <vt:lpstr>Arial</vt:lpstr>
      <vt:lpstr>Calibri</vt:lpstr>
      <vt:lpstr>Cambria Math</vt:lpstr>
      <vt:lpstr>blank</vt:lpstr>
      <vt:lpstr>14nm BL/WL Resistivity using S26A Pitch Quad Mask </vt:lpstr>
      <vt:lpstr>W only L1D Status, WW41</vt:lpstr>
      <vt:lpstr>W only L1D Expectation</vt:lpstr>
      <vt:lpstr>Single Damascene Copper Layer</vt:lpstr>
      <vt:lpstr>Structure Design –I: Lengths of Fingers</vt:lpstr>
      <vt:lpstr>Structure Design–II: Number of Fingers</vt:lpstr>
      <vt:lpstr>Critical Path and Help needed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BL/WL Resistance Evaluation using</dc:title>
  <dc:creator>Kau, Derchang</dc:creator>
  <cp:lastModifiedBy>Kau, Derchang</cp:lastModifiedBy>
  <cp:revision>24</cp:revision>
  <dcterms:created xsi:type="dcterms:W3CDTF">2017-10-14T17:08:42Z</dcterms:created>
  <dcterms:modified xsi:type="dcterms:W3CDTF">2017-10-15T00:18:24Z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</Properties>
</file>