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57" r:id="rId7"/>
    <p:sldId id="258" r:id="rId8"/>
    <p:sldId id="259" r:id="rId9"/>
    <p:sldId id="261" r:id="rId10"/>
    <p:sldId id="260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0054B0"/>
    <a:srgbClr val="006FEA"/>
    <a:srgbClr val="0071EE"/>
    <a:srgbClr val="0150ED"/>
    <a:srgbClr val="0E5EFE"/>
    <a:srgbClr val="1E69FE"/>
    <a:srgbClr val="004FEE"/>
    <a:srgbClr val="005ADE"/>
    <a:srgbClr val="0D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>
      <p:cViewPr varScale="1">
        <p:scale>
          <a:sx n="72" d="100"/>
          <a:sy n="72" d="100"/>
        </p:scale>
        <p:origin x="84" y="5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 smtClean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697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14nm BL/WL Resistivity using Pitch Quad </a:t>
            </a:r>
            <a:r>
              <a:rPr lang="en-US" sz="3600" dirty="0"/>
              <a:t>S26A Mask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0"/>
            <a:ext cx="9144000" cy="533401"/>
          </a:xfrm>
        </p:spPr>
        <p:txBody>
          <a:bodyPr/>
          <a:lstStyle/>
          <a:p>
            <a:r>
              <a:rPr lang="en-US" sz="2400" dirty="0" smtClean="0"/>
              <a:t>Steve, Kolya, Tony, Khaled, Shafqat and DerChang, WW42/2017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914400" y="2362200"/>
            <a:ext cx="106680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Value Proposition</a:t>
            </a:r>
          </a:p>
          <a:p>
            <a:pPr marL="0" indent="0">
              <a:buNone/>
            </a:pPr>
            <a:r>
              <a:rPr lang="en-US" sz="2800" dirty="0" smtClean="0"/>
              <a:t>S26A Pitch Quad L1D current Status</a:t>
            </a:r>
          </a:p>
          <a:p>
            <a:pPr marL="0" indent="0">
              <a:buNone/>
            </a:pPr>
            <a:r>
              <a:rPr lang="en-US" sz="2800" dirty="0" smtClean="0"/>
              <a:t>Proposal on resistance </a:t>
            </a:r>
            <a:r>
              <a:rPr lang="en-US" sz="2800" dirty="0"/>
              <a:t>e</a:t>
            </a:r>
            <a:r>
              <a:rPr lang="en-US" sz="2800" dirty="0" smtClean="0"/>
              <a:t>valuation with single damascene copper layer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Critical path and help needed</a:t>
            </a:r>
          </a:p>
          <a:p>
            <a:pPr marL="0" indent="0">
              <a:buNone/>
            </a:pPr>
            <a:r>
              <a:rPr lang="en-US" sz="2800" dirty="0"/>
              <a:t>Supplementary</a:t>
            </a:r>
            <a:r>
              <a:rPr lang="en-US" sz="2800" dirty="0" smtClean="0"/>
              <a:t> materials, including</a:t>
            </a:r>
          </a:p>
          <a:p>
            <a:pPr marL="554035" lvl="1" indent="0">
              <a:buNone/>
            </a:pPr>
            <a:r>
              <a:rPr lang="en-US" sz="2800" dirty="0" smtClean="0"/>
              <a:t>Process Flow consideration</a:t>
            </a:r>
          </a:p>
          <a:p>
            <a:pPr marL="554035" lvl="1" indent="0">
              <a:buNone/>
            </a:pPr>
            <a:r>
              <a:rPr lang="en-US" sz="2800" dirty="0" smtClean="0"/>
              <a:t>Design of test </a:t>
            </a:r>
            <a:r>
              <a:rPr lang="en-US" sz="2800" dirty="0"/>
              <a:t>structure </a:t>
            </a:r>
            <a:r>
              <a:rPr lang="en-US" sz="2800" dirty="0" smtClean="0"/>
              <a:t>and DOE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12" y="1295400"/>
            <a:ext cx="2216387" cy="21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Pitch Quad Mask Process Integration Consideratio</a:t>
            </a:r>
            <a:r>
              <a:rPr lang="en-US" sz="3600" dirty="0"/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6781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Electrical evaluation wafers should use oxide wafer  </a:t>
            </a:r>
          </a:p>
          <a:p>
            <a:pPr marL="914400" lvl="1" indent="-361950">
              <a:buNone/>
            </a:pPr>
            <a:r>
              <a:rPr lang="en-US" sz="2400" dirty="0"/>
              <a:t>Overlay of 64 and 51 </a:t>
            </a:r>
            <a:r>
              <a:rPr lang="en-US" sz="2400" dirty="0" smtClean="0"/>
              <a:t>data is shown right. </a:t>
            </a:r>
            <a:r>
              <a:rPr lang="en-US" sz="2400" dirty="0"/>
              <a:t>Each 51 line turns into 2 loops after PQ. Multiple-row 64 </a:t>
            </a:r>
            <a:r>
              <a:rPr lang="en-US" sz="2400" dirty="0" err="1"/>
              <a:t>vias</a:t>
            </a:r>
            <a:r>
              <a:rPr lang="en-US" sz="2400" dirty="0"/>
              <a:t> is to short all the </a:t>
            </a:r>
            <a:r>
              <a:rPr lang="en-US" sz="2400" dirty="0" smtClean="0"/>
              <a:t>51 </a:t>
            </a:r>
            <a:r>
              <a:rPr lang="en-US" sz="2400" dirty="0"/>
              <a:t>horizontally.</a:t>
            </a:r>
            <a:endParaRPr lang="en-US" sz="2400" dirty="0" smtClean="0"/>
          </a:p>
          <a:p>
            <a:pPr marL="914400" lvl="1" indent="-361950">
              <a:buNone/>
            </a:pPr>
            <a:r>
              <a:rPr lang="en-US" sz="2400" dirty="0" smtClean="0"/>
              <a:t>Starting with 94/64 results in unintended shorts convoluting with R</a:t>
            </a:r>
            <a:r>
              <a:rPr lang="en-US" sz="2400" baseline="-25000" dirty="0" smtClean="0"/>
              <a:t>WL</a:t>
            </a:r>
            <a:r>
              <a:rPr lang="en-US" sz="2400" dirty="0" smtClean="0"/>
              <a:t>/</a:t>
            </a:r>
            <a:r>
              <a:rPr lang="en-US" sz="2400" baseline="-25000" dirty="0" smtClean="0"/>
              <a:t>BL</a:t>
            </a:r>
            <a:r>
              <a:rPr lang="en-US" sz="2400" dirty="0" smtClean="0"/>
              <a:t> evaluation.</a:t>
            </a:r>
          </a:p>
          <a:p>
            <a:pPr marL="914400" lvl="1" indent="-361950">
              <a:buNone/>
            </a:pPr>
            <a:endParaRPr lang="en-US" sz="2400" dirty="0"/>
          </a:p>
          <a:p>
            <a:pPr marL="914400" lvl="1" indent="-361950">
              <a:buNone/>
            </a:pPr>
            <a:r>
              <a:rPr lang="en-US" sz="2400" dirty="0" smtClean="0"/>
              <a:t>  </a:t>
            </a:r>
          </a:p>
          <a:p>
            <a:pPr marL="0" indent="0">
              <a:buNone/>
            </a:pPr>
            <a:r>
              <a:rPr lang="en-US" sz="2400" dirty="0" smtClean="0"/>
              <a:t>No Chop is required for loop End</a:t>
            </a:r>
          </a:p>
          <a:p>
            <a:pPr marL="914400" lvl="1" indent="-361950">
              <a:buNone/>
            </a:pPr>
            <a:r>
              <a:rPr lang="en-US" sz="2400" dirty="0" smtClean="0"/>
              <a:t>Any </a:t>
            </a:r>
            <a:r>
              <a:rPr lang="en-US" sz="2400" dirty="0"/>
              <a:t>parallel conduction paths through the loop ends should be so much more resistive and render their effect negligible.</a:t>
            </a:r>
          </a:p>
          <a:p>
            <a:endParaRPr lang="en-US" sz="2400" dirty="0" smtClean="0"/>
          </a:p>
          <a:p>
            <a:pPr lvl="1"/>
            <a:endParaRPr lang="en-US" sz="2400" dirty="0"/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600200"/>
            <a:ext cx="1600200" cy="16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737677" cy="18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image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406" y="4572001"/>
            <a:ext cx="186884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96200" y="41264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Without Chop                    With Cop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6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Damascene Mask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277600" cy="2514600"/>
          </a:xfrm>
        </p:spPr>
        <p:txBody>
          <a:bodyPr/>
          <a:lstStyle/>
          <a:p>
            <a:pPr marL="415526" lvl="1" indent="-415526">
              <a:spcBef>
                <a:spcPct val="50000"/>
              </a:spcBef>
              <a:buFontTx/>
              <a:buChar char="•"/>
            </a:pPr>
            <a:r>
              <a:rPr lang="en-US" sz="2000" b="1" dirty="0" smtClean="0"/>
              <a:t>Resistance to be explored </a:t>
            </a:r>
            <a:r>
              <a:rPr lang="en-US" sz="2000" b="1" dirty="0" smtClean="0">
                <a:sym typeface="Wingdings" panose="05000000000000000000" pitchFamily="2" charset="2"/>
              </a:rPr>
              <a:t> </a:t>
            </a:r>
            <a:r>
              <a:rPr lang="en-US" sz="2000" b="1" dirty="0" err="1" smtClean="0"/>
              <a:t>R</a:t>
            </a:r>
            <a:r>
              <a:rPr lang="en-US" sz="2000" b="1" baseline="-25000" dirty="0" err="1" smtClean="0"/>
              <a:t>min</a:t>
            </a:r>
            <a:r>
              <a:rPr lang="en-US" sz="2000" b="1" dirty="0" smtClean="0"/>
              <a:t> = R</a:t>
            </a:r>
            <a:r>
              <a:rPr lang="en-US" sz="2000" b="1" baseline="-25000" dirty="0" smtClean="0"/>
              <a:t>BL</a:t>
            </a:r>
            <a:r>
              <a:rPr lang="en-US" sz="2000" b="1" dirty="0" smtClean="0"/>
              <a:t>= 10.8</a:t>
            </a:r>
            <a:r>
              <a:rPr lang="el-G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sz="2000" b="1" dirty="0"/>
              <a:t>/b; </a:t>
            </a:r>
            <a:r>
              <a:rPr lang="en-US" sz="2000" b="1" dirty="0" err="1"/>
              <a:t>R</a:t>
            </a:r>
            <a:r>
              <a:rPr lang="en-US" sz="2000" b="1" baseline="-25000" dirty="0" err="1"/>
              <a:t>max</a:t>
            </a:r>
            <a:r>
              <a:rPr lang="en-US" sz="2000" b="1" dirty="0"/>
              <a:t> </a:t>
            </a:r>
            <a:r>
              <a:rPr lang="en-US" sz="2000" b="1" dirty="0" smtClean="0"/>
              <a:t>= R</a:t>
            </a:r>
            <a:r>
              <a:rPr lang="en-US" sz="2000" b="1" baseline="-25000" dirty="0" smtClean="0"/>
              <a:t>WL</a:t>
            </a:r>
            <a:r>
              <a:rPr lang="en-US" sz="2000" b="1" dirty="0" smtClean="0"/>
              <a:t>= 56.5</a:t>
            </a:r>
            <a:r>
              <a:rPr lang="el-G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Ω</a:t>
            </a:r>
            <a:r>
              <a:rPr lang="en-US" sz="2000" b="1" dirty="0"/>
              <a:t>/b</a:t>
            </a:r>
            <a:r>
              <a:rPr lang="en-US" sz="2000" b="1" dirty="0" smtClean="0"/>
              <a:t>.</a:t>
            </a:r>
          </a:p>
          <a:p>
            <a:pPr lvl="1"/>
            <a:r>
              <a:rPr lang="en-US" sz="2000" dirty="0"/>
              <a:t>Resistivity: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±</a:t>
            </a:r>
            <a:r>
              <a:rPr lang="en-US" sz="2000" dirty="0"/>
              <a:t> 50% of 1.7X of S26 BL </a:t>
            </a:r>
            <a:endParaRPr lang="en-US" sz="2000" dirty="0" smtClean="0"/>
          </a:p>
          <a:p>
            <a:pPr lvl="1"/>
            <a:r>
              <a:rPr lang="en-US" sz="2000" dirty="0" smtClean="0"/>
              <a:t>R</a:t>
            </a:r>
            <a:r>
              <a:rPr lang="en-US" sz="2000" baseline="-25000" dirty="0" smtClean="0"/>
              <a:t>WL</a:t>
            </a:r>
            <a:r>
              <a:rPr lang="en-US" sz="2000" dirty="0"/>
              <a:t>:  37nm W /  CD: 12 to </a:t>
            </a:r>
            <a:r>
              <a:rPr lang="en-US" sz="2000" dirty="0" smtClean="0"/>
              <a:t>16nm;  R</a:t>
            </a:r>
            <a:r>
              <a:rPr lang="en-US" sz="2000" baseline="-25000" dirty="0" smtClean="0"/>
              <a:t>BL</a:t>
            </a:r>
            <a:r>
              <a:rPr lang="en-US" sz="2000" dirty="0" smtClean="0"/>
              <a:t> :  </a:t>
            </a:r>
            <a:r>
              <a:rPr lang="en-US" sz="2000" dirty="0"/>
              <a:t>55nm W /  CD: 10 to </a:t>
            </a:r>
            <a:r>
              <a:rPr lang="en-US" sz="2000" dirty="0" smtClean="0"/>
              <a:t>14nm</a:t>
            </a:r>
          </a:p>
          <a:p>
            <a:r>
              <a:rPr lang="en-US" sz="2000" dirty="0" smtClean="0"/>
              <a:t>Structure design to cover ~1 tile dimensions: ~4500 fingers and ~120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𝛍</a:t>
            </a:r>
            <a:r>
              <a:rPr lang="en-US" sz="2000" dirty="0" smtClean="0"/>
              <a:t>m</a:t>
            </a:r>
          </a:p>
          <a:p>
            <a:pPr lvl="1"/>
            <a:r>
              <a:rPr lang="en-US" sz="2000" dirty="0" smtClean="0"/>
              <a:t>Detectable at @ 1uA or higher, max sourcing less than 100mA at 1mV to 50V. </a:t>
            </a:r>
          </a:p>
          <a:p>
            <a:pPr lvl="1"/>
            <a:r>
              <a:rPr lang="en-US" sz="2000" dirty="0" smtClean="0"/>
              <a:t>Current Range explored: 1 to 100uA/finger</a:t>
            </a:r>
          </a:p>
          <a:p>
            <a:r>
              <a:rPr lang="en-US" sz="2000" dirty="0" smtClean="0"/>
              <a:t>Background leakage tolerance calibration structure will be included.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94494"/>
              </p:ext>
            </p:extLst>
          </p:nvPr>
        </p:nvGraphicFramePr>
        <p:xfrm>
          <a:off x="520701" y="3986784"/>
          <a:ext cx="5194299" cy="2414016"/>
        </p:xfrm>
        <a:graphic>
          <a:graphicData uri="http://schemas.openxmlformats.org/drawingml/2006/table">
            <a:tbl>
              <a:tblPr/>
              <a:tblGrid>
                <a:gridCol w="304800"/>
                <a:gridCol w="349899"/>
                <a:gridCol w="567450"/>
                <a:gridCol w="567450"/>
                <a:gridCol w="567450"/>
                <a:gridCol w="567450"/>
                <a:gridCol w="567450"/>
                <a:gridCol w="567450"/>
                <a:gridCol w="567450"/>
                <a:gridCol w="567450"/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N: Number of fingers / width in </a:t>
                      </a:r>
                      <a:r>
                        <a:rPr lang="el-G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μ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Finger Length</a:t>
                      </a:r>
                    </a:p>
                  </a:txBody>
                  <a:tcPr marL="18288" marR="18288" marT="9144" marB="9144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5.82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7.76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11.64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24560"/>
              </p:ext>
            </p:extLst>
          </p:nvPr>
        </p:nvGraphicFramePr>
        <p:xfrm>
          <a:off x="6388101" y="3962400"/>
          <a:ext cx="5194299" cy="2414016"/>
        </p:xfrm>
        <a:graphic>
          <a:graphicData uri="http://schemas.openxmlformats.org/drawingml/2006/table">
            <a:tbl>
              <a:tblPr/>
              <a:tblGrid>
                <a:gridCol w="304800"/>
                <a:gridCol w="349899"/>
                <a:gridCol w="567450"/>
                <a:gridCol w="567450"/>
                <a:gridCol w="567450"/>
                <a:gridCol w="567450"/>
                <a:gridCol w="567450"/>
                <a:gridCol w="567450"/>
                <a:gridCol w="567450"/>
                <a:gridCol w="567450"/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N: Number of fingers / width in </a:t>
                      </a:r>
                      <a:r>
                        <a:rPr lang="el-G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μ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9144" marB="9144" anchor="b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18288" marR="18288" marT="9144" marB="9144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Finger Length</a:t>
                      </a:r>
                    </a:p>
                  </a:txBody>
                  <a:tcPr marL="18288" marR="18288" marT="9144" marB="9144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15.14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30.28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40.37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18288" marR="18288" marT="9144" marB="9144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60.55</a:t>
                      </a:r>
                    </a:p>
                  </a:txBody>
                  <a:tcPr marL="6350" marR="6350" marT="6350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9795" y="3657600"/>
            <a:ext cx="38838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DUT </a:t>
            </a:r>
            <a:r>
              <a:rPr lang="en-US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Resistance @ min R</a:t>
            </a:r>
            <a:r>
              <a:rPr lang="en-US" sz="2000" b="1" baseline="-250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BL</a:t>
            </a:r>
            <a:r>
              <a:rPr lang="en-US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,</a:t>
            </a:r>
            <a:r>
              <a:rPr lang="el-G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 10.8 Ω/</a:t>
            </a: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b </a:t>
            </a:r>
            <a:endParaRPr lang="en-US" sz="2000" b="1" baseline="-250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3184" y="3654623"/>
            <a:ext cx="395403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DUT </a:t>
            </a: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Resistance @ </a:t>
            </a:r>
            <a:r>
              <a:rPr lang="en-US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max </a:t>
            </a:r>
            <a:r>
              <a:rPr lang="en-US" sz="2000" b="1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R</a:t>
            </a:r>
            <a:r>
              <a:rPr lang="en-US" sz="2000" b="1" baseline="-25000" dirty="0" err="1" smtClean="0">
                <a:solidFill>
                  <a:schemeClr val="accent2"/>
                </a:solidFill>
                <a:latin typeface="Calibri" panose="020F0502020204030204" pitchFamily="34" charset="0"/>
              </a:rPr>
              <a:t>wL</a:t>
            </a: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,</a:t>
            </a:r>
            <a:r>
              <a:rPr lang="el-G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56.5</a:t>
            </a:r>
            <a:r>
              <a:rPr lang="el-GR" sz="20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Ω/</a:t>
            </a: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</a:rPr>
              <a:t>b </a:t>
            </a:r>
            <a:endParaRPr lang="en-US" sz="20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0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14nm W resistivity validation is Critical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11277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S37 scaling doubles density/bandwidth while maintaining die size and power of S26.    The </a:t>
            </a:r>
            <a:r>
              <a:rPr lang="en-US" sz="2400" dirty="0"/>
              <a:t>key assumptions </a:t>
            </a:r>
            <a:r>
              <a:rPr lang="en-US" sz="2400" dirty="0" smtClean="0"/>
              <a:t>for scaling </a:t>
            </a:r>
            <a:r>
              <a:rPr lang="en-US" sz="2400" dirty="0"/>
              <a:t>working are array </a:t>
            </a:r>
            <a:r>
              <a:rPr lang="en-US" sz="2400" dirty="0" smtClean="0"/>
              <a:t>voltages equal to or lower then S26, </a:t>
            </a:r>
            <a:r>
              <a:rPr lang="en-US" sz="2400" dirty="0"/>
              <a:t>including selection and read/write </a:t>
            </a:r>
            <a:r>
              <a:rPr lang="en-US" sz="2400" dirty="0" smtClean="0"/>
              <a:t>operation.</a:t>
            </a:r>
            <a:r>
              <a:rPr lang="en-US" sz="2400" dirty="0"/>
              <a:t>  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Therefore, the </a:t>
            </a:r>
            <a:r>
              <a:rPr lang="en-US" sz="2400" dirty="0"/>
              <a:t>following voltages need to be </a:t>
            </a:r>
            <a:r>
              <a:rPr lang="en-US" sz="2400" dirty="0" smtClean="0"/>
              <a:t>validated at priority. </a:t>
            </a:r>
            <a:endParaRPr lang="en-US" sz="2400" dirty="0"/>
          </a:p>
          <a:p>
            <a:pPr marL="554035" lvl="1" indent="0">
              <a:buNone/>
              <a:tabLst>
                <a:tab pos="4119563" algn="l"/>
              </a:tabLst>
            </a:pPr>
            <a:r>
              <a:rPr lang="en-US" sz="2400" dirty="0" smtClean="0"/>
              <a:t>Write Operation: 	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parasitics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baseline="-25000" dirty="0" err="1"/>
              <a:t>program</a:t>
            </a:r>
            <a:r>
              <a:rPr lang="en-US" sz="2400" dirty="0"/>
              <a:t>  + </a:t>
            </a:r>
            <a:r>
              <a:rPr lang="en-US" sz="2400" dirty="0" smtClean="0"/>
              <a:t>Von, and </a:t>
            </a:r>
            <a:endParaRPr lang="en-US" sz="2400" dirty="0"/>
          </a:p>
          <a:p>
            <a:pPr marL="554035" lvl="1" indent="0">
              <a:buNone/>
              <a:tabLst>
                <a:tab pos="4119563" algn="l"/>
              </a:tabLst>
            </a:pPr>
            <a:r>
              <a:rPr lang="en-US" sz="2400" dirty="0" smtClean="0"/>
              <a:t>Read/Select Operation: 	Selection/Inhibiting </a:t>
            </a:r>
            <a:r>
              <a:rPr lang="en-US" sz="2400" dirty="0"/>
              <a:t>voltages and Window </a:t>
            </a:r>
            <a:r>
              <a:rPr lang="en-US" sz="2400" dirty="0" smtClean="0"/>
              <a:t>budge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DTS risk assessment of high </a:t>
            </a:r>
            <a:r>
              <a:rPr lang="en-US" sz="2400" dirty="0"/>
              <a:t>r</a:t>
            </a:r>
            <a:r>
              <a:rPr lang="en-US" sz="2400" dirty="0" smtClean="0"/>
              <a:t>isk items</a:t>
            </a:r>
          </a:p>
          <a:p>
            <a:pPr marL="554035" lvl="1" indent="0">
              <a:buNone/>
            </a:pPr>
            <a:r>
              <a:rPr lang="en-US" sz="2400" dirty="0"/>
              <a:t>WL/BL resistance (1.6X</a:t>
            </a:r>
            <a:r>
              <a:rPr lang="en-US" sz="2400" dirty="0" smtClean="0"/>
              <a:t>)</a:t>
            </a:r>
            <a:endParaRPr lang="en-US" sz="2400" dirty="0"/>
          </a:p>
          <a:p>
            <a:pPr marL="554035" lvl="1" indent="0">
              <a:buNone/>
            </a:pPr>
            <a:r>
              <a:rPr lang="en-US" sz="2400" dirty="0" err="1" smtClean="0"/>
              <a:t>Vt</a:t>
            </a:r>
            <a:r>
              <a:rPr lang="en-US" sz="2400" dirty="0" smtClean="0"/>
              <a:t> distribution, particularly on </a:t>
            </a:r>
            <a:r>
              <a:rPr lang="en-US" sz="2400" dirty="0" err="1" smtClean="0"/>
              <a:t>Vt</a:t>
            </a:r>
            <a:r>
              <a:rPr lang="en-US" sz="2400" dirty="0" smtClean="0"/>
              <a:t> sigma </a:t>
            </a:r>
            <a:r>
              <a:rPr lang="en-US" sz="2400" dirty="0"/>
              <a:t>(= to S26), and</a:t>
            </a:r>
          </a:p>
          <a:p>
            <a:pPr marL="1030288" lvl="1" indent="-477838">
              <a:buNone/>
            </a:pPr>
            <a:r>
              <a:rPr lang="en-US" sz="2400" dirty="0"/>
              <a:t>T</a:t>
            </a:r>
            <a:r>
              <a:rPr lang="en-US" sz="2400" dirty="0" smtClean="0"/>
              <a:t>hermal </a:t>
            </a:r>
            <a:r>
              <a:rPr lang="en-US" sz="2400" dirty="0"/>
              <a:t>disturb if PM thickness cannot be scaled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simulation shows only 20% </a:t>
            </a:r>
            <a:r>
              <a:rPr lang="en-US" sz="2400" dirty="0" smtClean="0"/>
              <a:t>write </a:t>
            </a:r>
            <a:r>
              <a:rPr lang="en-US" sz="2400" dirty="0"/>
              <a:t>count</a:t>
            </a:r>
            <a:r>
              <a:rPr lang="en-US" sz="2400" dirty="0" smtClean="0"/>
              <a:t>).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proposal provides an alternative to pull in WL/BL resistance assessment.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95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only L1D Status, WW41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50800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cut like:</a:t>
            </a:r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r>
              <a:rPr lang="en-US" sz="2400" dirty="0" smtClean="0"/>
              <a:t>55nm </a:t>
            </a:r>
            <a:r>
              <a:rPr lang="en-US" sz="2400" dirty="0"/>
              <a:t>W; </a:t>
            </a:r>
          </a:p>
          <a:p>
            <a:pPr marL="914400" lvl="1" indent="-314325">
              <a:buNone/>
            </a:pPr>
            <a:r>
              <a:rPr lang="en-US" sz="2400" dirty="0"/>
              <a:t>after WMMP etch:</a:t>
            </a:r>
          </a:p>
          <a:p>
            <a:pPr marL="914400" lvl="1" indent="-314325">
              <a:buNone/>
            </a:pPr>
            <a:r>
              <a:rPr lang="en-US" sz="2400" dirty="0"/>
              <a:t>HM has to be adjusted (down); </a:t>
            </a:r>
          </a:p>
          <a:p>
            <a:pPr marL="914400" lvl="1" indent="-314325">
              <a:buNone/>
            </a:pPr>
            <a:r>
              <a:rPr lang="en-US" sz="2400" dirty="0"/>
              <a:t>Over-etch increased.</a:t>
            </a:r>
          </a:p>
          <a:p>
            <a:endParaRPr lang="en-US" sz="28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172200" y="1066800"/>
            <a:ext cx="50800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cut like:</a:t>
            </a:r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endParaRPr lang="en-US" sz="2400" dirty="0"/>
          </a:p>
          <a:p>
            <a:pPr marL="914400" lvl="1" indent="-314325">
              <a:buNone/>
            </a:pPr>
            <a:endParaRPr lang="en-US" sz="2400" dirty="0" smtClean="0"/>
          </a:p>
          <a:p>
            <a:pPr marL="914400" lvl="1" indent="-314325">
              <a:buNone/>
            </a:pPr>
            <a:r>
              <a:rPr lang="en-US" sz="2400" dirty="0" smtClean="0"/>
              <a:t>37nm </a:t>
            </a:r>
            <a:r>
              <a:rPr lang="en-US" sz="2400" dirty="0"/>
              <a:t>W + 25A </a:t>
            </a:r>
            <a:r>
              <a:rPr lang="en-US" sz="2400" dirty="0" err="1"/>
              <a:t>WSiN</a:t>
            </a:r>
            <a:r>
              <a:rPr lang="en-US" sz="2400" dirty="0"/>
              <a:t>; </a:t>
            </a:r>
          </a:p>
          <a:p>
            <a:pPr marL="914400" lvl="1" indent="-314325">
              <a:buNone/>
            </a:pPr>
            <a:r>
              <a:rPr lang="en-US" sz="2400" dirty="0"/>
              <a:t>after 20s W1 etch only:</a:t>
            </a:r>
          </a:p>
          <a:p>
            <a:pPr marL="914400" lvl="1" indent="-314325">
              <a:buNone/>
            </a:pPr>
            <a:r>
              <a:rPr lang="en-US" sz="2400" dirty="0"/>
              <a:t>CDs are too low; HM might need to be adjusted (down)</a:t>
            </a:r>
          </a:p>
          <a:p>
            <a:pPr marL="914400" lvl="1" indent="-314325">
              <a:buNone/>
            </a:pPr>
            <a:r>
              <a:rPr lang="en-US" sz="2400" dirty="0"/>
              <a:t>Need to balance the over-etch vs undercut</a:t>
            </a:r>
          </a:p>
          <a:p>
            <a:pPr marL="914400" lvl="1" indent="-314325">
              <a:buNone/>
            </a:pPr>
            <a:r>
              <a:rPr lang="en-US" sz="2400" dirty="0"/>
              <a:t>Some local blocked W etch.</a:t>
            </a:r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057D835-94AF-4F3A-BF09-CBF9C0011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30" r="13715"/>
          <a:stretch/>
        </p:blipFill>
        <p:spPr>
          <a:xfrm>
            <a:off x="1118586" y="1676400"/>
            <a:ext cx="4119239" cy="1517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3CF987-6014-45D1-B5F3-C198E591F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9" r="16980"/>
          <a:stretch/>
        </p:blipFill>
        <p:spPr>
          <a:xfrm>
            <a:off x="6764784" y="1828800"/>
            <a:ext cx="4054137" cy="127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only L1D Expectation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43200" y="1600200"/>
            <a:ext cx="6858000" cy="3797144"/>
            <a:chOff x="2743200" y="1600200"/>
            <a:chExt cx="6858000" cy="37971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1600200"/>
              <a:ext cx="6858000" cy="37971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00400" y="1600200"/>
              <a:ext cx="6349174" cy="763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1</a:t>
              </a:r>
              <a:r>
                <a:rPr lang="en-US" baseline="30000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st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 Cut equivalent for R</a:t>
              </a:r>
              <a:r>
                <a:rPr lang="en-US" baseline="-25000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WL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:  37nm W /  CD: 12 to 16nm</a:t>
              </a:r>
            </a:p>
            <a:p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2</a:t>
              </a:r>
              <a:r>
                <a:rPr lang="en-US" baseline="30000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st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 Cut equivalent for R</a:t>
              </a:r>
              <a:r>
                <a:rPr lang="en-US" baseline="-25000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BL  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:  55nm </a:t>
              </a:r>
              <a:r>
                <a:rPr lang="en-US" dirty="0">
                  <a:solidFill>
                    <a:srgbClr val="FFFF00"/>
                  </a:solidFill>
                  <a:latin typeface="Calibri" panose="020F0502020204030204" pitchFamily="34" charset="0"/>
                </a:rPr>
                <a:t>W /  CD: 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10 </a:t>
              </a:r>
              <a:r>
                <a:rPr lang="en-US" dirty="0">
                  <a:solidFill>
                    <a:srgbClr val="FFFF00"/>
                  </a:solidFill>
                  <a:latin typeface="Calibri" panose="020F0502020204030204" pitchFamily="34" charset="0"/>
                </a:rPr>
                <a:t>to </a:t>
              </a:r>
              <a:r>
                <a:rPr lang="en-US" dirty="0" smtClean="0">
                  <a:solidFill>
                    <a:srgbClr val="FFFF00"/>
                  </a:solidFill>
                  <a:latin typeface="Calibri" panose="020F0502020204030204" pitchFamily="34" charset="0"/>
                </a:rPr>
                <a:t>14nm</a:t>
              </a:r>
              <a:endParaRPr lang="en-US" dirty="0">
                <a:solidFill>
                  <a:srgbClr val="FFFF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 flipV="1">
              <a:off x="6934200" y="2438400"/>
              <a:ext cx="363994" cy="2514600"/>
            </a:xfrm>
            <a:custGeom>
              <a:avLst/>
              <a:gdLst>
                <a:gd name="connsiteX0" fmla="*/ 8878 w 363994"/>
                <a:gd name="connsiteY0" fmla="*/ 514905 h 514905"/>
                <a:gd name="connsiteX1" fmla="*/ 363985 w 363994"/>
                <a:gd name="connsiteY1" fmla="*/ 204187 h 514905"/>
                <a:gd name="connsiteX2" fmla="*/ 0 w 363994"/>
                <a:gd name="connsiteY2" fmla="*/ 0 h 514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3994" h="514905">
                  <a:moveTo>
                    <a:pt x="8878" y="514905"/>
                  </a:moveTo>
                  <a:cubicBezTo>
                    <a:pt x="187171" y="402454"/>
                    <a:pt x="365465" y="290004"/>
                    <a:pt x="363985" y="204187"/>
                  </a:cubicBezTo>
                  <a:cubicBezTo>
                    <a:pt x="362505" y="118370"/>
                    <a:pt x="59185" y="32552"/>
                    <a:pt x="0" y="0"/>
                  </a:cubicBezTo>
                </a:path>
              </a:pathLst>
            </a:custGeom>
            <a:noFill/>
            <a:ln w="57150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05800" y="4953000"/>
              <a:ext cx="971741" cy="42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Nitride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458200" y="4267200"/>
              <a:ext cx="304800" cy="762000"/>
            </a:xfrm>
            <a:custGeom>
              <a:avLst/>
              <a:gdLst>
                <a:gd name="connsiteX0" fmla="*/ 345746 w 368048"/>
                <a:gd name="connsiteY0" fmla="*/ 1103970 h 1103970"/>
                <a:gd name="connsiteX1" fmla="*/ 58 w 368048"/>
                <a:gd name="connsiteY1" fmla="*/ 423746 h 1103970"/>
                <a:gd name="connsiteX2" fmla="*/ 368048 w 368048"/>
                <a:gd name="connsiteY2" fmla="*/ 0 h 110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048" h="1103970">
                  <a:moveTo>
                    <a:pt x="345746" y="1103970"/>
                  </a:moveTo>
                  <a:cubicBezTo>
                    <a:pt x="171043" y="855855"/>
                    <a:pt x="-3659" y="607741"/>
                    <a:pt x="58" y="423746"/>
                  </a:cubicBezTo>
                  <a:cubicBezTo>
                    <a:pt x="3775" y="239751"/>
                    <a:pt x="185911" y="119875"/>
                    <a:pt x="368048" y="0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34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Damascene Copper Layer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05613" y="1048212"/>
            <a:ext cx="5926124" cy="5252553"/>
            <a:chOff x="3105613" y="1048212"/>
            <a:chExt cx="5926124" cy="5252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5613" y="1048212"/>
              <a:ext cx="5926124" cy="525255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360125" y="4025587"/>
              <a:ext cx="150592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Probe Pad - 1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1200" y="1569395"/>
              <a:ext cx="150592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Probe Pad - 2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40896" y="2891059"/>
              <a:ext cx="212327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Number of  fingers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22207" y="2385290"/>
              <a:ext cx="1896225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Length of fingers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052153" y="3051304"/>
              <a:ext cx="699693" cy="123351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024368" y="2296040"/>
              <a:ext cx="593602" cy="639069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83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</a:t>
            </a:r>
            <a:r>
              <a:rPr lang="en-US" dirty="0" smtClean="0"/>
              <a:t>Design –I</a:t>
            </a:r>
            <a:r>
              <a:rPr lang="en-US" dirty="0"/>
              <a:t>: </a:t>
            </a:r>
            <a:r>
              <a:rPr lang="en-US" dirty="0" smtClean="0"/>
              <a:t>Lengths </a:t>
            </a:r>
            <a:r>
              <a:rPr lang="en-US" dirty="0"/>
              <a:t>of Fingers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914400" y="1066800"/>
            <a:ext cx="3810000" cy="5281132"/>
            <a:chOff x="914400" y="1066800"/>
            <a:chExt cx="3810000" cy="52811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1066800"/>
              <a:ext cx="3810000" cy="52811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811451" y="5990267"/>
              <a:ext cx="211596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202577" y="5926909"/>
              <a:ext cx="581297" cy="119017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50927" y="3575720"/>
              <a:ext cx="211596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34491" y="3365863"/>
              <a:ext cx="1417320" cy="259080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10165" y="2100439"/>
              <a:ext cx="211596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121229" y="1626326"/>
              <a:ext cx="3248297" cy="770708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6790184" y="2209800"/>
            <a:ext cx="33454" cy="301083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812486" y="5174166"/>
            <a:ext cx="3810000" cy="464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10800" y="5257800"/>
            <a:ext cx="21640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</a:rPr>
              <a:t>L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2133600"/>
            <a:ext cx="27892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812486" y="4265719"/>
            <a:ext cx="968298" cy="679847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723384" y="4722919"/>
            <a:ext cx="10153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R</a:t>
            </a:r>
            <a:r>
              <a:rPr lang="en-US" sz="2800" baseline="-25000" dirty="0" err="1" smtClean="0">
                <a:latin typeface="Calibri" panose="020F0502020204030204" pitchFamily="34" charset="0"/>
              </a:rPr>
              <a:t>terminal</a:t>
            </a:r>
            <a:endParaRPr lang="en-US" sz="2800" baseline="-25000" dirty="0" smtClean="0">
              <a:latin typeface="Calibri" panose="020F050202020403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7856984" y="2436919"/>
            <a:ext cx="2209800" cy="175260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1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Design–II: Number of Fingers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029523" y="1103970"/>
            <a:ext cx="8445190" cy="2891138"/>
            <a:chOff x="2029523" y="1661532"/>
            <a:chExt cx="8445190" cy="2891138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5461140" y="2917492"/>
              <a:ext cx="699693" cy="123351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4061"/>
            <a:stretch/>
          </p:blipFill>
          <p:spPr>
            <a:xfrm>
              <a:off x="2029523" y="1661532"/>
              <a:ext cx="8445190" cy="289113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92311" y="2891060"/>
              <a:ext cx="275717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</a:rPr>
                <a:t>1</a:t>
              </a:r>
              <a:endPara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2572973" y="3066585"/>
              <a:ext cx="449008" cy="74617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520719" y="2810107"/>
              <a:ext cx="1010286" cy="104355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6869909" y="2319454"/>
              <a:ext cx="3065828" cy="323663"/>
            </a:xfrm>
            <a:prstGeom prst="straightConnector1">
              <a:avLst/>
            </a:prstGeom>
            <a:ln w="6032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19560" y="2474748"/>
              <a:ext cx="275717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baseline="-2500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en-US" baseline="-250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42876" y="2103040"/>
              <a:ext cx="275718" cy="3356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N</a:t>
              </a:r>
              <a:r>
                <a:rPr lang="en-US" baseline="-25000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 flipV="1">
            <a:off x="4648200" y="4038600"/>
            <a:ext cx="11152" cy="20276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48200" y="6019800"/>
            <a:ext cx="3810000" cy="4646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48600" y="6019800"/>
            <a:ext cx="33182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N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3962400"/>
            <a:ext cx="278923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dirty="0" smtClean="0">
                <a:latin typeface="Calibri" panose="020F0502020204030204" pitchFamily="34" charset="0"/>
              </a:rPr>
              <a:t>R</a:t>
            </a:r>
            <a:endParaRPr lang="en-US" sz="4000" baseline="-25000" dirty="0" smtClean="0">
              <a:latin typeface="Calibri" panose="020F0502020204030204" pitchFamily="34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4648200" y="1524000"/>
            <a:ext cx="7162800" cy="4267200"/>
          </a:xfrm>
          <a:prstGeom prst="arc">
            <a:avLst>
              <a:gd name="adj1" fmla="val 6036873"/>
              <a:gd name="adj2" fmla="val 9967823"/>
            </a:avLst>
          </a:prstGeom>
          <a:ln w="7302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648200" y="5791200"/>
            <a:ext cx="3200400" cy="0"/>
          </a:xfrm>
          <a:prstGeom prst="line">
            <a:avLst/>
          </a:prstGeom>
          <a:ln w="349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76800" y="5257800"/>
            <a:ext cx="101534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</a:rPr>
              <a:t>R</a:t>
            </a:r>
            <a:r>
              <a:rPr lang="en-US" sz="2800" baseline="-25000" dirty="0" err="1" smtClean="0">
                <a:latin typeface="Calibri" panose="020F0502020204030204" pitchFamily="34" charset="0"/>
              </a:rPr>
              <a:t>terminal</a:t>
            </a:r>
            <a:endParaRPr lang="en-US" sz="2800" baseline="-25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10058400" cy="838200"/>
          </a:xfrm>
        </p:spPr>
        <p:txBody>
          <a:bodyPr/>
          <a:lstStyle/>
          <a:p>
            <a:pPr lvl="0"/>
            <a:r>
              <a:rPr lang="en-US" dirty="0"/>
              <a:t>Critical Path and Help N</a:t>
            </a:r>
            <a:r>
              <a:rPr lang="en-US" dirty="0" smtClean="0"/>
              <a:t>eeded</a:t>
            </a:r>
            <a:br>
              <a:rPr lang="en-US" dirty="0" smtClean="0"/>
            </a:br>
            <a:r>
              <a:rPr lang="en-US" sz="2000" dirty="0"/>
              <a:t>High Level Scope, gap </a:t>
            </a:r>
            <a:r>
              <a:rPr lang="en-US" sz="2000" dirty="0" smtClean="0"/>
              <a:t>fill/planar, </a:t>
            </a:r>
            <a:r>
              <a:rPr lang="en-US" sz="2000" dirty="0"/>
              <a:t>single damascene for copper fill and </a:t>
            </a:r>
            <a:r>
              <a:rPr lang="en-US" sz="2000" dirty="0" err="1"/>
              <a:t>cmp</a:t>
            </a:r>
            <a:r>
              <a:rPr lang="en-US" sz="2000" dirty="0"/>
              <a:t> then </a:t>
            </a:r>
            <a:r>
              <a:rPr lang="en-US" sz="2000" dirty="0" smtClean="0"/>
              <a:t>bench char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10363200" cy="53340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/>
              <a:t>Technical expertise besides Single layer Layout (3 </a:t>
            </a:r>
            <a:r>
              <a:rPr lang="en-US" sz="2000" dirty="0" err="1" smtClean="0"/>
              <a:t>head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en-US" sz="2000" dirty="0" err="1" smtClean="0"/>
              <a:t>day</a:t>
            </a:r>
            <a:r>
              <a:rPr lang="en-US" sz="2000" dirty="0" smtClean="0"/>
              <a:t>)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1 dielectric </a:t>
            </a:r>
            <a:r>
              <a:rPr lang="en-US" sz="2000" dirty="0" err="1" smtClean="0"/>
              <a:t>cmp</a:t>
            </a:r>
            <a:r>
              <a:rPr lang="en-US" sz="2000" dirty="0" smtClean="0"/>
              <a:t> resource for post W planarization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1 photo resource (new mask)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1 damascene etch resource with copper landing at W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Small amount of Cu dep/plating resource in setup</a:t>
            </a:r>
          </a:p>
          <a:p>
            <a:pPr marL="1011235" lvl="1" indent="-457200">
              <a:buFont typeface="+mj-lt"/>
              <a:buAutoNum type="arabicPeriod"/>
            </a:pPr>
            <a:r>
              <a:rPr lang="en-US" sz="2000" dirty="0" smtClean="0"/>
              <a:t>1 damascene polish resource (relatively small amount of work I think)</a:t>
            </a:r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Schedule assessment</a:t>
            </a:r>
            <a:endParaRPr lang="en-US" sz="2000" dirty="0"/>
          </a:p>
          <a:p>
            <a:pPr marL="554035" lvl="1" indent="0">
              <a:buNone/>
            </a:pPr>
            <a:r>
              <a:rPr lang="en-US" sz="2000" dirty="0"/>
              <a:t>1 = 1 or 2 rounds of targeting at </a:t>
            </a:r>
            <a:r>
              <a:rPr lang="en-US" sz="2000" dirty="0" err="1"/>
              <a:t>cmp</a:t>
            </a:r>
            <a:r>
              <a:rPr lang="en-US" sz="2000" dirty="0"/>
              <a:t>, ~1 week turnaround including x-sections</a:t>
            </a:r>
          </a:p>
          <a:p>
            <a:pPr marL="554035" lvl="1" indent="0">
              <a:buNone/>
            </a:pPr>
            <a:r>
              <a:rPr lang="en-US" sz="2000" dirty="0"/>
              <a:t>2 = 1 day setup, 1 day metro (assumes high priority for the latter)</a:t>
            </a:r>
          </a:p>
          <a:p>
            <a:pPr marL="554035" lvl="1" indent="0">
              <a:buNone/>
            </a:pPr>
            <a:r>
              <a:rPr lang="en-US" sz="2000" dirty="0"/>
              <a:t>3 = 2-3 rounds targeting, ~1 week turnaround including x-sections</a:t>
            </a:r>
          </a:p>
          <a:p>
            <a:pPr marL="554035" lvl="1" indent="0">
              <a:buNone/>
            </a:pPr>
            <a:r>
              <a:rPr lang="en-US" sz="2000" dirty="0"/>
              <a:t>4 = negligible</a:t>
            </a:r>
          </a:p>
          <a:p>
            <a:pPr marL="554035" lvl="1" indent="0">
              <a:buNone/>
            </a:pPr>
            <a:r>
              <a:rPr lang="en-US" sz="2000" dirty="0"/>
              <a:t>5 = 1 or 2 rounds of targeting at </a:t>
            </a:r>
            <a:r>
              <a:rPr lang="en-US" sz="2000" dirty="0" err="1"/>
              <a:t>cmp</a:t>
            </a:r>
            <a:r>
              <a:rPr lang="en-US" sz="2000" dirty="0"/>
              <a:t>, ~</a:t>
            </a:r>
            <a:r>
              <a:rPr lang="en-US" sz="2000" dirty="0" smtClean="0"/>
              <a:t> </a:t>
            </a:r>
            <a:r>
              <a:rPr lang="en-US" sz="2000" dirty="0"/>
              <a:t>0.5 </a:t>
            </a:r>
            <a:r>
              <a:rPr lang="en-US" sz="2000" dirty="0" smtClean="0"/>
              <a:t>weeks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r>
              <a:rPr lang="en-US" sz="2000" dirty="0" smtClean="0"/>
              <a:t>Probably </a:t>
            </a:r>
            <a:r>
              <a:rPr lang="en-US" sz="2000" dirty="0"/>
              <a:t>about 2.5-3 weeks of </a:t>
            </a:r>
            <a:r>
              <a:rPr lang="en-US" sz="2000" dirty="0" smtClean="0"/>
              <a:t>effort</a:t>
            </a:r>
          </a:p>
          <a:p>
            <a:pPr marL="554035" lvl="1" indent="0">
              <a:buNone/>
            </a:pPr>
            <a:r>
              <a:rPr lang="en-US" sz="2000" dirty="0"/>
              <a:t>R</a:t>
            </a:r>
            <a:r>
              <a:rPr lang="en-US" sz="2000" dirty="0" smtClean="0"/>
              <a:t>oughly </a:t>
            </a:r>
            <a:r>
              <a:rPr lang="en-US" sz="2000" dirty="0"/>
              <a:t>gated by getting the mask (all items ex. 1</a:t>
            </a:r>
            <a:r>
              <a:rPr lang="en-US" sz="2000" dirty="0" smtClean="0"/>
              <a:t>) </a:t>
            </a:r>
          </a:p>
          <a:p>
            <a:pPr marL="554035" lvl="1" indent="0">
              <a:buNone/>
            </a:pPr>
            <a:r>
              <a:rPr lang="en-US" sz="2000" dirty="0"/>
              <a:t>N</a:t>
            </a:r>
            <a:r>
              <a:rPr lang="en-US" sz="2000" dirty="0" smtClean="0"/>
              <a:t>eed </a:t>
            </a:r>
            <a:r>
              <a:rPr lang="en-US" sz="2000" dirty="0"/>
              <a:t>to scope/get buy-off from process guys </a:t>
            </a:r>
            <a:r>
              <a:rPr lang="en-US" sz="2000" dirty="0" smtClean="0"/>
              <a:t>&amp; JDP managerial body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12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Materials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007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14nm Path Finding </Agenda>
    <Date xmlns="90b7a245-a7c3-4504-88b2-cf85318e6b78">2017-10-18T07:00:00+00:00</Date>
    <Presenter xmlns="90b7a245-a7c3-4504-88b2-cf85318e6b78">DerChang Kau</Presen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0b7a245-a7c3-4504-88b2-cf85318e6b7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1027</TotalTime>
  <Words>741</Words>
  <Application>Microsoft Office PowerPoint</Application>
  <PresentationFormat>Widescreen</PresentationFormat>
  <Paragraphs>297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Neo Sans Intel</vt:lpstr>
      <vt:lpstr>Neo Sans Intel Medium</vt:lpstr>
      <vt:lpstr>Arial</vt:lpstr>
      <vt:lpstr>Calibri</vt:lpstr>
      <vt:lpstr>Cambria Math</vt:lpstr>
      <vt:lpstr>Wingdings</vt:lpstr>
      <vt:lpstr>blank</vt:lpstr>
      <vt:lpstr>14nm BL/WL Resistivity using Pitch Quad S26A Mask </vt:lpstr>
      <vt:lpstr>Why 14nm W resistivity validation is Critical </vt:lpstr>
      <vt:lpstr>W only L1D Status, WW41</vt:lpstr>
      <vt:lpstr>W only L1D Expectation</vt:lpstr>
      <vt:lpstr>Single Damascene Copper Layer</vt:lpstr>
      <vt:lpstr>Structure Design –I: Lengths of Fingers</vt:lpstr>
      <vt:lpstr>Structure Design–II: Number of Fingers</vt:lpstr>
      <vt:lpstr>Critical Path and Help Needed High Level Scope, gap fill/planar, single damascene for copper fill and cmp then bench char</vt:lpstr>
      <vt:lpstr>Supplementary Materials</vt:lpstr>
      <vt:lpstr>Pitch Quad Mask Process Integration Consideration</vt:lpstr>
      <vt:lpstr>Damascene Mask Design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BL/WL Resistance Evaluation using</dc:title>
  <dc:creator>Kau, Derchang</dc:creator>
  <cp:lastModifiedBy>Kau, Derchang</cp:lastModifiedBy>
  <cp:revision>75</cp:revision>
  <dcterms:created xsi:type="dcterms:W3CDTF">2017-10-14T17:08:42Z</dcterms:created>
  <dcterms:modified xsi:type="dcterms:W3CDTF">2017-10-20T20:15:15Z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