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58" r:id="rId7"/>
    <p:sldId id="257" r:id="rId8"/>
    <p:sldId id="259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77" d="100"/>
          <a:sy n="77" d="100"/>
        </p:scale>
        <p:origin x="84" y="20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0"/>
            <a:ext cx="10363200" cy="2286000"/>
          </a:xfrm>
        </p:spPr>
        <p:txBody>
          <a:bodyPr/>
          <a:lstStyle/>
          <a:p>
            <a:r>
              <a:rPr lang="en-US" sz="4400" dirty="0" smtClean="0"/>
              <a:t>14nm </a:t>
            </a:r>
            <a:r>
              <a:rPr lang="en-US" sz="4400" smtClean="0"/>
              <a:t>3DXP Targets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&amp; </a:t>
            </a:r>
            <a:br>
              <a:rPr lang="en-US" sz="4400" dirty="0" smtClean="0"/>
            </a:br>
            <a:r>
              <a:rPr lang="en-US" sz="4400" dirty="0" smtClean="0"/>
              <a:t>Strategy for Definition </a:t>
            </a:r>
            <a:r>
              <a:rPr lang="en-US" sz="4400" dirty="0"/>
              <a:t>C</a:t>
            </a:r>
            <a:r>
              <a:rPr lang="en-US" sz="4400" dirty="0" smtClean="0"/>
              <a:t>losure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24199"/>
            <a:ext cx="8534400" cy="533401"/>
          </a:xfrm>
        </p:spPr>
        <p:txBody>
          <a:bodyPr/>
          <a:lstStyle/>
          <a:p>
            <a:r>
              <a:rPr lang="en-US" sz="2400" dirty="0" smtClean="0"/>
              <a:t>TD-DE team, WW41/17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352800" y="4038600"/>
            <a:ext cx="5486400" cy="19812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1</a:t>
            </a:r>
            <a:r>
              <a:rPr lang="en-US" sz="3200" baseline="30000" dirty="0" smtClean="0"/>
              <a:t>st</a:t>
            </a:r>
            <a:r>
              <a:rPr lang="en-US" sz="3200" dirty="0" smtClean="0"/>
              <a:t> Principle </a:t>
            </a:r>
            <a:r>
              <a:rPr lang="en-US" sz="3200" dirty="0" smtClean="0"/>
              <a:t>Scaling Validation </a:t>
            </a:r>
          </a:p>
          <a:p>
            <a:pPr marL="0" indent="0">
              <a:buNone/>
            </a:pPr>
            <a:r>
              <a:rPr lang="en-US" sz="3200" dirty="0" smtClean="0"/>
              <a:t>Target </a:t>
            </a:r>
            <a:r>
              <a:rPr lang="en-US" sz="3200" dirty="0" smtClean="0"/>
              <a:t>Under Evaluation</a:t>
            </a:r>
          </a:p>
          <a:p>
            <a:pPr marL="0" indent="0">
              <a:buNone/>
            </a:pPr>
            <a:r>
              <a:rPr lang="en-US" sz="3200" dirty="0" smtClean="0"/>
              <a:t>Strategy / Lead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Path 1</a:t>
            </a:r>
            <a:r>
              <a:rPr lang="en-US" baseline="30000" dirty="0" smtClean="0"/>
              <a:t>st</a:t>
            </a:r>
            <a:r>
              <a:rPr lang="en-US" dirty="0" smtClean="0"/>
              <a:t> Principle Validation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3DXP product family envelop</a:t>
            </a:r>
            <a:r>
              <a:rPr lang="en-US" sz="3200" dirty="0"/>
              <a:t> </a:t>
            </a:r>
            <a:r>
              <a:rPr lang="en-US" sz="3200" dirty="0" smtClean="0"/>
              <a:t>is power and die </a:t>
            </a:r>
            <a:r>
              <a:rPr lang="en-US" sz="3200" dirty="0"/>
              <a:t>s</a:t>
            </a:r>
            <a:r>
              <a:rPr lang="en-US" sz="3200" dirty="0" smtClean="0"/>
              <a:t>ize; generally doubling density and bandwidth in scaling</a:t>
            </a:r>
          </a:p>
          <a:p>
            <a:r>
              <a:rPr lang="en-US" sz="3200" dirty="0" smtClean="0"/>
              <a:t>Array scaling needs to maintains or lowers </a:t>
            </a:r>
            <a:r>
              <a:rPr lang="en-US" sz="3200" dirty="0"/>
              <a:t>a</a:t>
            </a:r>
            <a:r>
              <a:rPr lang="en-US" sz="3200" dirty="0" smtClean="0"/>
              <a:t>rray </a:t>
            </a:r>
            <a:r>
              <a:rPr lang="en-US" sz="3200" dirty="0"/>
              <a:t>v</a:t>
            </a:r>
            <a:r>
              <a:rPr lang="en-US" sz="3200" dirty="0" smtClean="0"/>
              <a:t>oltage drop, including selection and read/write operation.</a:t>
            </a:r>
          </a:p>
          <a:p>
            <a:pPr lvl="1"/>
            <a:r>
              <a:rPr lang="en-US" sz="3200" dirty="0" err="1" smtClean="0"/>
              <a:t>R</a:t>
            </a:r>
            <a:r>
              <a:rPr lang="en-US" sz="3200" baseline="-25000" dirty="0" err="1" smtClean="0"/>
              <a:t>parasitics</a:t>
            </a:r>
            <a:r>
              <a:rPr lang="en-US" sz="3200" dirty="0" smtClean="0"/>
              <a:t> * </a:t>
            </a:r>
            <a:r>
              <a:rPr lang="en-US" sz="3200" dirty="0" err="1" smtClean="0"/>
              <a:t>I</a:t>
            </a:r>
            <a:r>
              <a:rPr lang="en-US" sz="3200" baseline="-25000" dirty="0" err="1" smtClean="0"/>
              <a:t>program</a:t>
            </a:r>
            <a:r>
              <a:rPr lang="en-US" sz="3200" dirty="0" smtClean="0"/>
              <a:t>  + V</a:t>
            </a:r>
            <a:r>
              <a:rPr lang="en-US" sz="3200" baseline="-25000" dirty="0" smtClean="0"/>
              <a:t>on</a:t>
            </a:r>
            <a:endParaRPr lang="en-US" sz="3200" dirty="0" smtClean="0"/>
          </a:p>
          <a:p>
            <a:pPr lvl="1"/>
            <a:r>
              <a:rPr lang="en-US" sz="3200" dirty="0" smtClean="0"/>
              <a:t>Selection/Inhibiting voltages and Window budge</a:t>
            </a:r>
          </a:p>
        </p:txBody>
      </p:sp>
    </p:spTree>
    <p:extLst>
      <p:ext uri="{BB962C8B-B14F-4D97-AF65-F5344CB8AC3E}">
        <p14:creationId xmlns:p14="http://schemas.microsoft.com/office/powerpoint/2010/main" val="412314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14nm Targets under Evaluation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177334"/>
              </p:ext>
            </p:extLst>
          </p:nvPr>
        </p:nvGraphicFramePr>
        <p:xfrm>
          <a:off x="228600" y="1752600"/>
          <a:ext cx="11658600" cy="3810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193"/>
                <a:gridCol w="2219007"/>
                <a:gridCol w="1981200"/>
                <a:gridCol w="2438400"/>
                <a:gridCol w="2209800"/>
              </a:tblGrid>
              <a:tr h="833438">
                <a:tc rowSpan="2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BW</a:t>
                      </a:r>
                      <a:endParaRPr lang="en-US" sz="240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Density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 Die Size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Write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Lead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Chop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anose="020F0502020204030204" pitchFamily="34" charset="0"/>
                        </a:rPr>
                        <a:t>S26</a:t>
                      </a:r>
                      <a:endParaRPr lang="en-US" sz="2400" b="1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 52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1600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118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800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256 Gb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12.7 X 15.6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baseline="30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128Gb</a:t>
                      </a:r>
                    </a:p>
                    <a:p>
                      <a:pPr marL="0" marR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12.7 X 8.5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3438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anose="020F0502020204030204" pitchFamily="34" charset="0"/>
                        </a:rPr>
                        <a:t>POR</a:t>
                      </a:r>
                      <a:endParaRPr lang="en-US" sz="2400" b="1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 26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3200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  59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1100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512 Gb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12.7 X 15.6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256 Gb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12.7 X 8.9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833438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anose="020F0502020204030204" pitchFamily="34" charset="0"/>
                        </a:rPr>
                        <a:t>“DDR5”</a:t>
                      </a:r>
                      <a:r>
                        <a:rPr lang="en-US" sz="2400" b="1" baseline="0" dirty="0" smtClean="0">
                          <a:latin typeface="Calibri" panose="020F0502020204030204" pitchFamily="34" charset="0"/>
                        </a:rPr>
                        <a:t> based target</a:t>
                      </a:r>
                      <a:endParaRPr lang="en-US" sz="2400" b="1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 13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6400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 45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/b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2100 MB/s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512 Gb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12.7 X 15.6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baseline="30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256Gb</a:t>
                      </a:r>
                    </a:p>
                    <a:p>
                      <a:pPr marL="0" marR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12.7 X 8.5 mm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26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486400"/>
          </a:xfrm>
        </p:spPr>
        <p:txBody>
          <a:bodyPr/>
          <a:lstStyle/>
          <a:p>
            <a:pPr lvl="0"/>
            <a:r>
              <a:rPr lang="en-US" sz="2000" dirty="0" smtClean="0"/>
              <a:t>Current Reduction</a:t>
            </a:r>
          </a:p>
          <a:p>
            <a:pPr lvl="1"/>
            <a:r>
              <a:rPr lang="en-US" sz="2000" dirty="0" smtClean="0"/>
              <a:t>50% </a:t>
            </a:r>
            <a:r>
              <a:rPr lang="en-US" sz="2000" dirty="0"/>
              <a:t>c</a:t>
            </a:r>
            <a:r>
              <a:rPr lang="en-US" sz="2000" dirty="0" smtClean="0"/>
              <a:t>ell reset current reduction with CD scaling </a:t>
            </a:r>
          </a:p>
          <a:p>
            <a:pPr lvl="0"/>
            <a:r>
              <a:rPr lang="en-US" sz="2000" dirty="0" smtClean="0"/>
              <a:t>Voltage Reduction</a:t>
            </a:r>
          </a:p>
          <a:p>
            <a:pPr lvl="1"/>
            <a:r>
              <a:rPr lang="en-US" sz="2000" dirty="0" smtClean="0"/>
              <a:t>Parasitic resistance reduction with </a:t>
            </a:r>
            <a:r>
              <a:rPr lang="en-US" sz="2000" dirty="0" err="1" smtClean="0"/>
              <a:t>WSiN</a:t>
            </a:r>
            <a:r>
              <a:rPr lang="en-US" sz="2000" dirty="0" smtClean="0"/>
              <a:t> removal from Array Via</a:t>
            </a:r>
          </a:p>
          <a:p>
            <a:pPr lvl="1"/>
            <a:r>
              <a:rPr lang="en-US" sz="2000" dirty="0" smtClean="0"/>
              <a:t>Read Supply Voltage reduction with E2 drift/shift/evolution reduction</a:t>
            </a:r>
          </a:p>
          <a:p>
            <a:pPr lvl="0"/>
            <a:r>
              <a:rPr lang="en-US" sz="2000" dirty="0" smtClean="0"/>
              <a:t>Capacitance Reduction</a:t>
            </a:r>
          </a:p>
          <a:p>
            <a:pPr lvl="1"/>
            <a:r>
              <a:rPr lang="en-US" sz="2000" dirty="0" smtClean="0"/>
              <a:t>Interconnect Cap reduction thru low K ILDs </a:t>
            </a:r>
            <a:r>
              <a:rPr lang="en-US" sz="2000" dirty="0"/>
              <a:t> </a:t>
            </a:r>
            <a:r>
              <a:rPr lang="en-US" sz="2000" dirty="0" smtClean="0"/>
              <a:t>and thinner </a:t>
            </a:r>
            <a:r>
              <a:rPr lang="en-US" sz="2000" dirty="0"/>
              <a:t>m</a:t>
            </a:r>
            <a:r>
              <a:rPr lang="en-US" sz="2000" dirty="0" smtClean="0"/>
              <a:t>etals</a:t>
            </a:r>
          </a:p>
          <a:p>
            <a:pPr lvl="0"/>
            <a:r>
              <a:rPr lang="en-US" sz="2000" dirty="0" smtClean="0"/>
              <a:t>Bandwidth Scaling</a:t>
            </a:r>
          </a:p>
          <a:p>
            <a:pPr lvl="1"/>
            <a:r>
              <a:rPr lang="en-US" sz="2000" dirty="0" smtClean="0"/>
              <a:t>LV CMOS for DDR5 transfer rate</a:t>
            </a:r>
          </a:p>
          <a:p>
            <a:pPr lvl="0"/>
            <a:r>
              <a:rPr lang="en-US" sz="2000" dirty="0" smtClean="0"/>
              <a:t>Die Size reduction</a:t>
            </a:r>
          </a:p>
          <a:p>
            <a:pPr lvl="1"/>
            <a:r>
              <a:rPr lang="en-US" sz="2000" dirty="0" smtClean="0"/>
              <a:t>Pitch cell (HV CMOS) </a:t>
            </a:r>
            <a:r>
              <a:rPr lang="en-US" sz="2000" dirty="0"/>
              <a:t>l</a:t>
            </a:r>
            <a:r>
              <a:rPr lang="en-US" sz="2000" dirty="0" smtClean="0"/>
              <a:t>ayout design rule for 100% under one tile</a:t>
            </a:r>
          </a:p>
          <a:p>
            <a:pPr lvl="0"/>
            <a:r>
              <a:rPr lang="en-US" sz="2000" dirty="0" smtClean="0"/>
              <a:t>Other topics</a:t>
            </a:r>
          </a:p>
          <a:p>
            <a:pPr lvl="1"/>
            <a:r>
              <a:rPr lang="en-US" sz="2000" dirty="0" smtClean="0"/>
              <a:t>Low energy </a:t>
            </a:r>
            <a:r>
              <a:rPr lang="en-US" sz="2000" dirty="0"/>
              <a:t>l</a:t>
            </a:r>
            <a:r>
              <a:rPr lang="en-US" sz="2000" dirty="0" smtClean="0"/>
              <a:t>evel shift architecture</a:t>
            </a:r>
          </a:p>
          <a:p>
            <a:pPr lvl="1"/>
            <a:r>
              <a:rPr lang="en-US" sz="2000" dirty="0" smtClean="0"/>
              <a:t>Bipolar for lower energy / wider window</a:t>
            </a:r>
          </a:p>
          <a:p>
            <a:pPr lvl="1"/>
            <a:r>
              <a:rPr lang="en-US" sz="2000" dirty="0" smtClean="0"/>
              <a:t>Supply, including Pumps, optimization 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and Lead Owners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09956"/>
              </p:ext>
            </p:extLst>
          </p:nvPr>
        </p:nvGraphicFramePr>
        <p:xfrm>
          <a:off x="914400" y="1219200"/>
          <a:ext cx="10504805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405"/>
                <a:gridCol w="2768600"/>
                <a:gridCol w="1727200"/>
                <a:gridCol w="1727200"/>
                <a:gridCol w="1727200"/>
                <a:gridCol w="172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item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Topics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CMOS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Design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Cell</a:t>
                      </a:r>
                      <a:r>
                        <a:rPr lang="en-US" sz="2200" baseline="0" dirty="0" smtClean="0">
                          <a:latin typeface="Calibri" panose="020F0502020204030204" pitchFamily="34" charset="0"/>
                        </a:rPr>
                        <a:t> PI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PI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50% </a:t>
                      </a:r>
                      <a:r>
                        <a:rPr lang="en-US" sz="220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2200" baseline="-25000" dirty="0" err="1" smtClean="0">
                          <a:latin typeface="Calibri" panose="020F0502020204030204" pitchFamily="34" charset="0"/>
                        </a:rPr>
                        <a:t>reset</a:t>
                      </a:r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 reduction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Jaydip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Andrea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Kolya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en-US" sz="2200" baseline="-25000" dirty="0" smtClean="0">
                          <a:latin typeface="Calibri" panose="020F0502020204030204" pitchFamily="34" charset="0"/>
                        </a:rPr>
                        <a:t>AV</a:t>
                      </a:r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 reduction 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Jaydip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Andrea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smtClean="0">
                          <a:latin typeface="Calibri" panose="020F0502020204030204" pitchFamily="34" charset="0"/>
                        </a:rPr>
                        <a:t>Kolya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3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2200" baseline="-25000" dirty="0" smtClean="0">
                          <a:latin typeface="Calibri" panose="020F0502020204030204" pitchFamily="34" charset="0"/>
                        </a:rPr>
                        <a:t>DM</a:t>
                      </a:r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 reduction 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Sandeep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DerChang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Steve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Cap reduction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Calibri" panose="020F0502020204030204" pitchFamily="34" charset="0"/>
                        </a:rPr>
                        <a:t>Teja</a:t>
                      </a:r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/Ron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Jaydip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5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LV CMOS for DDR5 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Alan/Divesh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Matt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6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“1x1” layout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Khaled/Tony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Balaji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7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Low energy level shift 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Jaydip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8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Bipolar Operations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Shafqat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Sandeep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Fabio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9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Supplies optimization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Calibri" panose="020F0502020204030204" pitchFamily="34" charset="0"/>
                        </a:rPr>
                        <a:t>Sandeep</a:t>
                      </a:r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36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1970</TotalTime>
  <Words>309</Words>
  <Application>Microsoft Office PowerPoint</Application>
  <PresentationFormat>Widescreen</PresentationFormat>
  <Paragraphs>107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blank</vt:lpstr>
      <vt:lpstr>14nm 3DXP Targets  &amp;  Strategy for Definition Closure</vt:lpstr>
      <vt:lpstr>Scaling Path 1st Principle Validation </vt:lpstr>
      <vt:lpstr>14nm Targets under Evaluation</vt:lpstr>
      <vt:lpstr>Strategy</vt:lpstr>
      <vt:lpstr>Strategy and Lead Owners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14nm Pathfinding Performance Target</dc:title>
  <dc:creator>Kau, Derchang</dc:creator>
  <cp:lastModifiedBy>Kau, Derchang</cp:lastModifiedBy>
  <cp:revision>37</cp:revision>
  <dcterms:created xsi:type="dcterms:W3CDTF">2017-10-10T15:28:25Z</dcterms:created>
  <dcterms:modified xsi:type="dcterms:W3CDTF">2017-10-13T22:18:38Z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