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3" r:id="rId9"/>
    <p:sldId id="262" r:id="rId10"/>
    <p:sldId id="260" r:id="rId11"/>
    <p:sldId id="261" r:id="rId12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9" autoAdjust="0"/>
    <p:restoredTop sz="94660"/>
  </p:normalViewPr>
  <p:slideViewPr>
    <p:cSldViewPr>
      <p:cViewPr varScale="1">
        <p:scale>
          <a:sx n="71" d="100"/>
          <a:sy n="71" d="100"/>
        </p:scale>
        <p:origin x="72" y="32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14nm </a:t>
            </a:r>
            <a:r>
              <a:rPr lang="en-US" sz="4400" dirty="0" smtClean="0"/>
              <a:t>JDP pathfinding </a:t>
            </a:r>
            <a:r>
              <a:rPr lang="en-US" sz="4400" dirty="0"/>
              <a:t>– Definition Closure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DerChang, Shafqat, Sandeep, Matt, Andrea &amp; team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2400" dirty="0"/>
              <a:t>DDR5 </a:t>
            </a:r>
            <a:r>
              <a:rPr lang="en-US" sz="2400" dirty="0" smtClean="0"/>
              <a:t>expectation, S37 </a:t>
            </a:r>
            <a:r>
              <a:rPr lang="en-US" sz="2400" dirty="0"/>
              <a:t>Intercept and Scaling continuity</a:t>
            </a:r>
          </a:p>
          <a:p>
            <a:r>
              <a:rPr lang="en-US" sz="2400" dirty="0" smtClean="0"/>
              <a:t>Energy Scaling in Current</a:t>
            </a:r>
            <a:r>
              <a:rPr lang="en-US" sz="2400" dirty="0" smtClean="0"/>
              <a:t>, Voltage and </a:t>
            </a:r>
            <a:r>
              <a:rPr lang="en-US" sz="2400" dirty="0" smtClean="0"/>
              <a:t>Capacitance </a:t>
            </a:r>
            <a:r>
              <a:rPr lang="en-US" sz="2400" dirty="0" smtClean="0"/>
              <a:t>(</a:t>
            </a:r>
            <a:r>
              <a:rPr lang="en-US" sz="2400" dirty="0" err="1" smtClean="0"/>
              <a:t>i</a:t>
            </a:r>
            <a:r>
              <a:rPr lang="en-US" sz="2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400" dirty="0" err="1" smtClean="0"/>
              <a:t>V</a:t>
            </a:r>
            <a:r>
              <a:rPr lang="en-US" sz="24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∙t</a:t>
            </a:r>
            <a:r>
              <a:rPr lang="en-US" sz="2400" dirty="0" smtClean="0"/>
              <a:t> and  ½C</a:t>
            </a:r>
            <a:r>
              <a:rPr lang="en-US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400" dirty="0" smtClean="0"/>
              <a:t>V</a:t>
            </a:r>
            <a:r>
              <a:rPr lang="en-US" sz="2400" baseline="30000" dirty="0" smtClean="0"/>
              <a:t>2</a:t>
            </a:r>
            <a:r>
              <a:rPr lang="en-US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400" dirty="0" smtClean="0"/>
              <a:t>n) </a:t>
            </a:r>
            <a:endParaRPr lang="en-US" sz="2400" dirty="0"/>
          </a:p>
          <a:p>
            <a:r>
              <a:rPr lang="en-US" sz="2400" dirty="0" smtClean="0"/>
              <a:t>Die size and density chop scaling: Pitch cell, circuit under tile</a:t>
            </a:r>
          </a:p>
          <a:p>
            <a:r>
              <a:rPr lang="en-US" sz="2400" dirty="0" smtClean="0"/>
              <a:t>Read </a:t>
            </a:r>
            <a:r>
              <a:rPr lang="en-US" sz="2400" dirty="0" smtClean="0"/>
              <a:t>Latency @ </a:t>
            </a:r>
            <a:r>
              <a:rPr lang="en-US" sz="2400" dirty="0" smtClean="0"/>
              <a:t>80ns</a:t>
            </a:r>
          </a:p>
          <a:p>
            <a:r>
              <a:rPr lang="en-US" sz="2400" smtClean="0"/>
              <a:t>Spike Mitigation</a:t>
            </a:r>
            <a:endParaRPr lang="en-US" sz="2400" dirty="0" smtClean="0"/>
          </a:p>
          <a:p>
            <a:r>
              <a:rPr lang="en-US" sz="2400" dirty="0" smtClean="0"/>
              <a:t>R/W Polarity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706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3DXP Interface </a:t>
            </a:r>
            <a:r>
              <a:rPr lang="en-US" dirty="0"/>
              <a:t>vs. DDR5 Expectation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DDR4 </a:t>
            </a:r>
            <a:r>
              <a:rPr lang="en-US" sz="2000" dirty="0"/>
              <a:t>was released to the market in 2014 after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JEDEC </a:t>
            </a:r>
            <a:r>
              <a:rPr lang="en-US" sz="2000" dirty="0"/>
              <a:t>finalized its specifications in 2012.</a:t>
            </a:r>
          </a:p>
          <a:p>
            <a:r>
              <a:rPr lang="en-US" sz="2000" dirty="0"/>
              <a:t>JEDEC is expected to release DDR5 Spec in 2018. </a:t>
            </a:r>
          </a:p>
          <a:p>
            <a:r>
              <a:rPr lang="en-US" sz="2000" dirty="0" smtClean="0"/>
              <a:t>DDR5 </a:t>
            </a:r>
            <a:r>
              <a:rPr lang="en-US" sz="2000" dirty="0"/>
              <a:t>is expected to be twice as fast as DDR4,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far </a:t>
            </a:r>
            <a:r>
              <a:rPr lang="en-US" sz="2000" dirty="0"/>
              <a:t>more efficient in power and twice the density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S37 expectation: DRAM latency, BW, Power at NAND cost and capacity</a:t>
            </a:r>
          </a:p>
          <a:p>
            <a:pPr lvl="1"/>
            <a:r>
              <a:rPr lang="en-US" sz="2000" dirty="0" smtClean="0"/>
              <a:t>Constant Power Envelope (700mW) and constant Bandwidth/Capacity Ratio</a:t>
            </a:r>
          </a:p>
          <a:p>
            <a:pPr lvl="1"/>
            <a:r>
              <a:rPr lang="en-US" sz="2000" dirty="0" smtClean="0"/>
              <a:t>Double Density (512Gb)</a:t>
            </a:r>
          </a:p>
          <a:p>
            <a:pPr lvl="1"/>
            <a:r>
              <a:rPr lang="en-US" sz="2000" dirty="0" smtClean="0"/>
              <a:t>Double Bandwidth 3200 MT/s (initially) to 6400MT/s </a:t>
            </a:r>
            <a:endParaRPr lang="en-US" sz="2000" dirty="0"/>
          </a:p>
          <a:p>
            <a:r>
              <a:rPr lang="en-US" sz="2000" dirty="0"/>
              <a:t>Some analysts predicted that DDR lineage would end at DDR4 </a:t>
            </a:r>
            <a:r>
              <a:rPr lang="en-US" sz="2000" dirty="0" smtClean="0"/>
              <a:t>with alternatives </a:t>
            </a:r>
            <a:r>
              <a:rPr lang="en-US" sz="2000" dirty="0"/>
              <a:t>to DDR </a:t>
            </a:r>
            <a:r>
              <a:rPr lang="en-US" sz="2000" dirty="0" smtClean="0"/>
              <a:t>DRAM such as </a:t>
            </a:r>
          </a:p>
          <a:p>
            <a:pPr lvl="1"/>
            <a:r>
              <a:rPr lang="en-US" sz="2000" dirty="0" err="1" smtClean="0"/>
              <a:t>Optane</a:t>
            </a:r>
            <a:r>
              <a:rPr lang="en-US" sz="2000" dirty="0" smtClean="0"/>
              <a:t> memory (Ironic)</a:t>
            </a:r>
          </a:p>
          <a:p>
            <a:pPr lvl="1"/>
            <a:r>
              <a:rPr lang="en-US" sz="2000" dirty="0" smtClean="0"/>
              <a:t>HBM</a:t>
            </a:r>
          </a:p>
          <a:p>
            <a:pPr lvl="1"/>
            <a:r>
              <a:rPr lang="en-US" sz="2000" dirty="0" smtClean="0"/>
              <a:t>GDDR5X</a:t>
            </a:r>
            <a:endParaRPr lang="en-US" sz="20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526872"/>
              </p:ext>
            </p:extLst>
          </p:nvPr>
        </p:nvGraphicFramePr>
        <p:xfrm>
          <a:off x="7315200" y="1143000"/>
          <a:ext cx="3200400" cy="189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Worksheet" r:id="rId3" imgW="3200518" imgH="1892300" progId="Excel.Sheet.12">
                  <p:embed/>
                </p:oleObj>
              </mc:Choice>
              <mc:Fallback>
                <p:oleObj name="Worksheet" r:id="rId3" imgW="3200518" imgH="18923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15200" y="1143000"/>
                        <a:ext cx="3200400" cy="189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7200"/>
          </a:xfrm>
        </p:spPr>
        <p:txBody>
          <a:bodyPr/>
          <a:lstStyle/>
          <a:p>
            <a:r>
              <a:rPr lang="en-US" dirty="0" smtClean="0"/>
              <a:t>S37 Intercept and Scaling Continuity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305647"/>
              </p:ext>
            </p:extLst>
          </p:nvPr>
        </p:nvGraphicFramePr>
        <p:xfrm>
          <a:off x="1600200" y="838200"/>
          <a:ext cx="9017000" cy="563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Worksheet" r:id="rId3" imgW="6496124" imgH="4057650" progId="Excel.Sheet.12">
                  <p:embed/>
                </p:oleObj>
              </mc:Choice>
              <mc:Fallback>
                <p:oleObj name="Worksheet" r:id="rId3" imgW="6496124" imgH="40576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00200" y="838200"/>
                        <a:ext cx="9017000" cy="563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516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Level Scaling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Process Technology </a:t>
            </a:r>
          </a:p>
          <a:p>
            <a:pPr lvl="1"/>
            <a:r>
              <a:rPr lang="en-US" sz="2800" dirty="0" smtClean="0"/>
              <a:t>Cell/Array:  50% current scaling,</a:t>
            </a:r>
            <a:r>
              <a:rPr lang="en-US" sz="2800" dirty="0"/>
              <a:t> </a:t>
            </a:r>
            <a:r>
              <a:rPr lang="en-US" sz="2800" dirty="0" smtClean="0"/>
              <a:t>500mV reduction on E2 drift and </a:t>
            </a:r>
            <a:r>
              <a:rPr lang="en-US" sz="2800" dirty="0" err="1" smtClean="0"/>
              <a:t>Vt</a:t>
            </a:r>
            <a:r>
              <a:rPr lang="en-US" sz="2800" dirty="0" smtClean="0"/>
              <a:t> evolution.  </a:t>
            </a:r>
          </a:p>
          <a:p>
            <a:pPr lvl="1"/>
            <a:r>
              <a:rPr lang="en-US" sz="2800" dirty="0" smtClean="0"/>
              <a:t>Parasitics: Array Via resistance reduction, BL/WL R</a:t>
            </a:r>
            <a:r>
              <a:rPr lang="en-US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800" dirty="0" smtClean="0"/>
              <a:t>C</a:t>
            </a:r>
          </a:p>
          <a:p>
            <a:pPr lvl="1"/>
            <a:r>
              <a:rPr lang="en-US" sz="2800" dirty="0" smtClean="0"/>
              <a:t>CMOS/Interconnect: low K BEOL (30% reduction) and thinner metal  (20% reduction)</a:t>
            </a:r>
          </a:p>
          <a:p>
            <a:r>
              <a:rPr lang="en-US" sz="2800" dirty="0" smtClean="0"/>
              <a:t>Design Technology</a:t>
            </a:r>
          </a:p>
          <a:p>
            <a:pPr lvl="1"/>
            <a:r>
              <a:rPr lang="en-US" sz="2800" dirty="0" smtClean="0"/>
              <a:t>Level Shifter improvement</a:t>
            </a:r>
          </a:p>
          <a:p>
            <a:pPr lvl="1"/>
            <a:r>
              <a:rPr lang="en-US" sz="2800" dirty="0" smtClean="0"/>
              <a:t>Extra supply</a:t>
            </a:r>
          </a:p>
          <a:p>
            <a:pPr lvl="1"/>
            <a:endParaRPr lang="en-US" sz="2800" dirty="0" smtClean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6663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and Follow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Scaling Goal (with respect to S26)</a:t>
            </a:r>
          </a:p>
          <a:p>
            <a:pPr lvl="1"/>
            <a:r>
              <a:rPr lang="en-US" sz="3600" dirty="0" smtClean="0"/>
              <a:t>¾ Read Energy reduction for 6400MB/s</a:t>
            </a:r>
          </a:p>
          <a:p>
            <a:pPr lvl="1"/>
            <a:r>
              <a:rPr lang="en-US" sz="3600" dirty="0" smtClean="0"/>
              <a:t>⅔ Write Energy reduction for 2100MB/s</a:t>
            </a:r>
          </a:p>
          <a:p>
            <a:r>
              <a:rPr lang="en-US" sz="3600" dirty="0" smtClean="0"/>
              <a:t>Create idea list, id owners for weekly tracking </a:t>
            </a:r>
            <a:r>
              <a:rPr lang="en-US" sz="3600" smtClean="0"/>
              <a:t>in Arch </a:t>
            </a:r>
            <a:r>
              <a:rPr lang="en-US" sz="3600" dirty="0" smtClean="0"/>
              <a:t>PF meeting (W/7-8 PST) and TD-DE meeting (</a:t>
            </a:r>
            <a:r>
              <a:rPr lang="en-US" sz="3600" dirty="0" err="1" smtClean="0"/>
              <a:t>Th</a:t>
            </a:r>
            <a:r>
              <a:rPr lang="en-US" sz="3600" dirty="0" smtClean="0"/>
              <a:t>/11-12 PST).</a:t>
            </a:r>
          </a:p>
          <a:p>
            <a:r>
              <a:rPr lang="en-US" sz="3600" dirty="0" smtClean="0"/>
              <a:t>Targeted definition closure by the end of Q4/2017</a:t>
            </a:r>
          </a:p>
        </p:txBody>
      </p:sp>
    </p:spTree>
    <p:extLst>
      <p:ext uri="{BB962C8B-B14F-4D97-AF65-F5344CB8AC3E}">
        <p14:creationId xmlns:p14="http://schemas.microsoft.com/office/powerpoint/2010/main" val="67707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Up Materials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4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Scaling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Halved program current</a:t>
            </a:r>
          </a:p>
          <a:p>
            <a:pPr lvl="1"/>
            <a:r>
              <a:rPr lang="en-US" sz="3200" dirty="0" smtClean="0"/>
              <a:t>S26 POR is 115uA</a:t>
            </a:r>
          </a:p>
          <a:p>
            <a:pPr lvl="1"/>
            <a:r>
              <a:rPr lang="en-US" sz="3200" dirty="0" smtClean="0"/>
              <a:t>Using </a:t>
            </a:r>
            <a:r>
              <a:rPr lang="en-US" sz="3200" dirty="0"/>
              <a:t>H</a:t>
            </a:r>
            <a:r>
              <a:rPr lang="en-US" sz="3200" dirty="0" smtClean="0"/>
              <a:t>emant’s S15 CD learning: med </a:t>
            </a:r>
            <a:r>
              <a:rPr lang="en-US" sz="3200" dirty="0" err="1" smtClean="0"/>
              <a:t>I</a:t>
            </a:r>
            <a:r>
              <a:rPr lang="en-US" sz="3200" baseline="-25000" dirty="0" err="1" smtClean="0"/>
              <a:t>sat</a:t>
            </a:r>
            <a:r>
              <a:rPr lang="en-US" sz="3200" dirty="0" smtClean="0"/>
              <a:t> is 98uA</a:t>
            </a:r>
            <a:r>
              <a:rPr lang="en-US" sz="3200" baseline="-25000" dirty="0" smtClean="0"/>
              <a:t>  </a:t>
            </a:r>
            <a:r>
              <a:rPr lang="en-US" sz="3200" dirty="0" smtClean="0"/>
              <a:t>and 4ua/nm @ 17nm</a:t>
            </a:r>
          </a:p>
          <a:p>
            <a:pPr lvl="1"/>
            <a:r>
              <a:rPr lang="en-US" sz="3200" dirty="0" smtClean="0"/>
              <a:t>14nm </a:t>
            </a:r>
            <a:r>
              <a:rPr lang="en-US" sz="3200" dirty="0"/>
              <a:t>technology c</a:t>
            </a:r>
            <a:r>
              <a:rPr lang="en-US" sz="3200" dirty="0" smtClean="0"/>
              <a:t>ell </a:t>
            </a:r>
            <a:r>
              <a:rPr lang="en-US" sz="3200" dirty="0"/>
              <a:t>dimension is </a:t>
            </a:r>
            <a:r>
              <a:rPr lang="en-US" sz="3200" dirty="0" smtClean="0"/>
              <a:t>~11nm </a:t>
            </a:r>
          </a:p>
          <a:p>
            <a:pPr lvl="1"/>
            <a:r>
              <a:rPr lang="en-US" sz="3200" dirty="0" smtClean="0"/>
              <a:t>The </a:t>
            </a:r>
            <a:r>
              <a:rPr lang="en-US" sz="3200" dirty="0"/>
              <a:t>scaled reset current </a:t>
            </a:r>
            <a:r>
              <a:rPr lang="en-US" sz="3200" dirty="0" smtClean="0"/>
              <a:t>is </a:t>
            </a:r>
            <a:r>
              <a:rPr lang="en-US" sz="3200" dirty="0" smtClean="0"/>
              <a:t>57.5uA</a:t>
            </a:r>
            <a:r>
              <a:rPr lang="en-US" sz="3200" dirty="0" smtClean="0"/>
              <a:t>.</a:t>
            </a:r>
          </a:p>
          <a:p>
            <a:pPr lvl="2"/>
            <a:r>
              <a:rPr lang="en-US" sz="2800" dirty="0" smtClean="0"/>
              <a:t>Med </a:t>
            </a:r>
            <a:r>
              <a:rPr lang="en-US" sz="2800" dirty="0" err="1" smtClean="0"/>
              <a:t>I</a:t>
            </a:r>
            <a:r>
              <a:rPr lang="en-US" sz="2800" baseline="-25000" dirty="0" err="1" smtClean="0"/>
              <a:t>sat</a:t>
            </a:r>
            <a:r>
              <a:rPr lang="en-US" sz="2800" dirty="0" smtClean="0"/>
              <a:t> is 50uA (= 98 </a:t>
            </a:r>
            <a:r>
              <a:rPr lang="en-US" sz="2800" dirty="0" err="1" smtClean="0"/>
              <a:t>uA</a:t>
            </a:r>
            <a:r>
              <a:rPr lang="en-US" sz="2800" dirty="0" smtClean="0"/>
              <a:t> – 4uA/nm * 12nm) </a:t>
            </a:r>
          </a:p>
          <a:p>
            <a:pPr lvl="2"/>
            <a:r>
              <a:rPr lang="en-US" sz="2800" dirty="0" smtClean="0"/>
              <a:t>I</a:t>
            </a:r>
            <a:r>
              <a:rPr lang="en-US" sz="2800" baseline="-25000" dirty="0" smtClean="0"/>
              <a:t>RESET</a:t>
            </a:r>
            <a:r>
              <a:rPr lang="en-US" sz="2800" dirty="0" smtClean="0"/>
              <a:t> TDB is 57.5uA = 1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 X 1.15 over-reset</a:t>
            </a:r>
            <a:endParaRPr lang="en-US" sz="2715" dirty="0"/>
          </a:p>
        </p:txBody>
      </p:sp>
    </p:spTree>
    <p:extLst>
      <p:ext uri="{BB962C8B-B14F-4D97-AF65-F5344CB8AC3E}">
        <p14:creationId xmlns:p14="http://schemas.microsoft.com/office/powerpoint/2010/main" val="16081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Voltage Scaling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Wingdings" panose="05000000000000000000" pitchFamily="2" charset="2"/>
              </a:rPr>
              <a:t>Selection: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Reset drift reduction?   Need 1V  </a:t>
            </a:r>
          </a:p>
          <a:p>
            <a:r>
              <a:rPr lang="en-US" dirty="0" smtClean="0"/>
              <a:t>Program </a:t>
            </a:r>
          </a:p>
          <a:p>
            <a:pPr lvl="1"/>
            <a:r>
              <a:rPr lang="en-US" dirty="0" smtClean="0"/>
              <a:t>Reduce </a:t>
            </a:r>
            <a:r>
              <a:rPr lang="en-US" dirty="0"/>
              <a:t>Array Via resistance Move </a:t>
            </a:r>
            <a:r>
              <a:rPr lang="en-US" dirty="0" err="1"/>
              <a:t>WSiN</a:t>
            </a:r>
            <a:r>
              <a:rPr lang="en-US" dirty="0"/>
              <a:t> from 2</a:t>
            </a:r>
            <a:r>
              <a:rPr lang="en-US" baseline="30000" dirty="0"/>
              <a:t>nd</a:t>
            </a:r>
            <a:r>
              <a:rPr lang="en-US" dirty="0"/>
              <a:t> cut to 1</a:t>
            </a:r>
            <a:r>
              <a:rPr lang="en-US" baseline="30000" dirty="0"/>
              <a:t>st</a:t>
            </a:r>
            <a:r>
              <a:rPr lang="en-US" dirty="0"/>
              <a:t> cut </a:t>
            </a:r>
            <a:r>
              <a:rPr lang="en-US" dirty="0">
                <a:sym typeface="Wingdings" panose="05000000000000000000" pitchFamily="2" charset="2"/>
              </a:rPr>
              <a:t> </a:t>
            </a:r>
            <a:r>
              <a:rPr lang="en-US" dirty="0" smtClean="0">
                <a:sym typeface="Wingdings" panose="05000000000000000000" pitchFamily="2" charset="2"/>
              </a:rPr>
              <a:t>7K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Ω</a:t>
            </a:r>
            <a:r>
              <a:rPr lang="en-US" dirty="0" smtClean="0">
                <a:sym typeface="Wingdings" panose="05000000000000000000" pitchFamily="2" charset="2"/>
              </a:rPr>
              <a:t> to 0.5K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Ω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   </a:t>
            </a:r>
            <a:r>
              <a:rPr lang="en-US" dirty="0" smtClean="0">
                <a:sym typeface="Wingdings" panose="05000000000000000000" pitchFamily="2" charset="2"/>
              </a:rPr>
              <a:t>sub 0.5V </a:t>
            </a:r>
            <a:r>
              <a:rPr lang="en-US" dirty="0">
                <a:sym typeface="Wingdings" panose="05000000000000000000" pitchFamily="2" charset="2"/>
              </a:rPr>
              <a:t>reduction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35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90b7a245-a7c3-4504-88b2-cf85318e6b7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1508</TotalTime>
  <Words>296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Neo Sans Intel</vt:lpstr>
      <vt:lpstr>Neo Sans Intel Medium</vt:lpstr>
      <vt:lpstr>Arial</vt:lpstr>
      <vt:lpstr>Calibri</vt:lpstr>
      <vt:lpstr>Cambria Math</vt:lpstr>
      <vt:lpstr>Wingdings</vt:lpstr>
      <vt:lpstr>blank</vt:lpstr>
      <vt:lpstr>Worksheet</vt:lpstr>
      <vt:lpstr>14nm JDP pathfinding – Definition Closure</vt:lpstr>
      <vt:lpstr>3DXP Interface vs. DDR5 Expectation</vt:lpstr>
      <vt:lpstr>S37 Intercept and Scaling Continuity </vt:lpstr>
      <vt:lpstr>High Level Scaling Strategy</vt:lpstr>
      <vt:lpstr>Summary and Follow up</vt:lpstr>
      <vt:lpstr>Back Up Materials </vt:lpstr>
      <vt:lpstr>Current Scaling</vt:lpstr>
      <vt:lpstr>Voltage Scaling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14nm JDP pathfinding – Definition Closure</dc:title>
  <dc:creator>Kau, Derchang</dc:creator>
  <cp:lastModifiedBy>Kau, Derchang</cp:lastModifiedBy>
  <cp:revision>27</cp:revision>
  <dcterms:created xsi:type="dcterms:W3CDTF">2017-09-25T18:21:20Z</dcterms:created>
  <dcterms:modified xsi:type="dcterms:W3CDTF">2017-09-28T20:15:22Z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