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6" r:id="rId5"/>
    <p:sldId id="2147308606" r:id="rId6"/>
    <p:sldId id="2147308607" r:id="rId7"/>
    <p:sldId id="2147308608" r:id="rId8"/>
    <p:sldId id="2147308620" r:id="rId9"/>
    <p:sldId id="2147308611" r:id="rId10"/>
    <p:sldId id="2147308637" r:id="rId11"/>
    <p:sldId id="2147308639" r:id="rId12"/>
    <p:sldId id="2147308610" r:id="rId13"/>
    <p:sldId id="2147308619" r:id="rId14"/>
    <p:sldId id="2147308613" r:id="rId15"/>
    <p:sldId id="2147308612" r:id="rId16"/>
    <p:sldId id="2147308641" r:id="rId17"/>
    <p:sldId id="2147308614" r:id="rId18"/>
    <p:sldId id="2147308625" r:id="rId19"/>
    <p:sldId id="2147308631" r:id="rId20"/>
    <p:sldId id="2147308638" r:id="rId21"/>
    <p:sldId id="2147308615" r:id="rId22"/>
    <p:sldId id="2147308629" r:id="rId23"/>
    <p:sldId id="2147308633" r:id="rId24"/>
    <p:sldId id="2147308634" r:id="rId25"/>
    <p:sldId id="2147308621" r:id="rId26"/>
    <p:sldId id="2147308616" r:id="rId27"/>
    <p:sldId id="2147308622" r:id="rId28"/>
    <p:sldId id="2147308586" r:id="rId29"/>
    <p:sldId id="2147308587" r:id="rId30"/>
    <p:sldId id="2147308588" r:id="rId31"/>
    <p:sldId id="2147308635" r:id="rId32"/>
    <p:sldId id="2147308640" r:id="rId33"/>
    <p:sldId id="2147308593" r:id="rId34"/>
    <p:sldId id="2147308624" r:id="rId35"/>
    <p:sldId id="2147308617" r:id="rId36"/>
    <p:sldId id="2147308627" r:id="rId37"/>
    <p:sldId id="2147308618" r:id="rId38"/>
    <p:sldId id="2147308636" r:id="rId39"/>
    <p:sldId id="2147308630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Intel Clear" panose="020B0604020203020204" pitchFamily="34" charset="0"/>
      <p:regular r:id="rId47"/>
      <p:bold r:id="rId48"/>
      <p:italic r:id="rId49"/>
      <p:boldItalic r:id="rId50"/>
    </p:embeddedFont>
    <p:embeddedFont>
      <p:font typeface="IntelOne Display AR Light" panose="020B0403020203020204" pitchFamily="34" charset="-78"/>
      <p:regular r:id="rId51"/>
    </p:embeddedFont>
    <p:embeddedFont>
      <p:font typeface="IntelOne Display CY Medium" panose="020B0703020203020204" pitchFamily="34" charset="0"/>
      <p:regular r:id="rId52"/>
    </p:embeddedFont>
    <p:embeddedFont>
      <p:font typeface="IntelOne Display Light" panose="020B0403020203020204" pitchFamily="34" charset="0"/>
      <p:regular r:id="rId53"/>
    </p:embeddedFont>
    <p:embeddedFont>
      <p:font typeface="IntelOne Display Medium" panose="020B0703020203020204" pitchFamily="34" charset="0"/>
      <p:regular r:id="rId54"/>
    </p:embeddedFont>
    <p:embeddedFont>
      <p:font typeface="IntelOne Display Regular" panose="020B0503020203020204" pitchFamily="34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0D4348-2632-4874-9E07-40AAED0EFDC6}" v="130" dt="2021-09-07T22:28:31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87" autoAdjust="0"/>
    <p:restoredTop sz="94655" autoAdjust="0"/>
  </p:normalViewPr>
  <p:slideViewPr>
    <p:cSldViewPr snapToGrid="0" showGuides="1">
      <p:cViewPr varScale="1">
        <p:scale>
          <a:sx n="89" d="100"/>
          <a:sy n="89" d="100"/>
        </p:scale>
        <p:origin x="346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6" d="100"/>
          <a:sy n="56" d="100"/>
        </p:scale>
        <p:origin x="3278" y="3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065872\Desktop\DRM_BLOCKCOPY_TEM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dirty="0"/>
              <a:t>SOC</a:t>
            </a:r>
            <a:r>
              <a:rPr lang="en-US" altLang="ko-KR" baseline="0" dirty="0"/>
              <a:t> Power </a:t>
            </a:r>
            <a:r>
              <a:rPr lang="en-US" altLang="ko-KR" dirty="0"/>
              <a:t>TSV</a:t>
            </a:r>
            <a:r>
              <a:rPr lang="en-US" altLang="ko-KR" baseline="0" dirty="0"/>
              <a:t> die over head</a:t>
            </a:r>
            <a:endParaRPr lang="ko-KR" alt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Sheet3!$A$13</c:f>
              <c:strCache>
                <c:ptCount val="1"/>
                <c:pt idx="0">
                  <c:v>Macro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Sheet3!$B$11:$G$12</c:f>
              <c:multiLvlStrCache>
                <c:ptCount val="6"/>
                <c:lvl>
                  <c:pt idx="0">
                    <c:v>Server</c:v>
                  </c:pt>
                  <c:pt idx="1">
                    <c:v>Client</c:v>
                  </c:pt>
                  <c:pt idx="2">
                    <c:v>Server</c:v>
                  </c:pt>
                  <c:pt idx="3">
                    <c:v>Client</c:v>
                  </c:pt>
                  <c:pt idx="4">
                    <c:v>Server</c:v>
                  </c:pt>
                  <c:pt idx="5">
                    <c:v>Client</c:v>
                  </c:pt>
                </c:lvl>
                <c:lvl>
                  <c:pt idx="0">
                    <c:v>1z</c:v>
                  </c:pt>
                  <c:pt idx="2">
                    <c:v>1a</c:v>
                  </c:pt>
                  <c:pt idx="4">
                    <c:v>1b</c:v>
                  </c:pt>
                </c:lvl>
              </c:multiLvlStrCache>
            </c:multiLvlStrRef>
          </c:cat>
          <c:val>
            <c:numRef>
              <c:f>Sheet3!$B$13:$G$13</c:f>
              <c:numCache>
                <c:formatCode>0.00</c:formatCode>
                <c:ptCount val="6"/>
                <c:pt idx="0">
                  <c:v>16.010000000000002</c:v>
                </c:pt>
                <c:pt idx="1">
                  <c:v>19.170000000000002</c:v>
                </c:pt>
                <c:pt idx="2">
                  <c:v>17.706441721079965</c:v>
                </c:pt>
                <c:pt idx="3">
                  <c:v>21.35</c:v>
                </c:pt>
                <c:pt idx="4">
                  <c:v>21.113776450469018</c:v>
                </c:pt>
                <c:pt idx="5">
                  <c:v>25.56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26-47AC-9A21-1F8E67654354}"/>
            </c:ext>
          </c:extLst>
        </c:ser>
        <c:ser>
          <c:idx val="1"/>
          <c:order val="1"/>
          <c:tx>
            <c:strRef>
              <c:f>Sheet3!$A$14</c:f>
              <c:strCache>
                <c:ptCount val="1"/>
                <c:pt idx="0">
                  <c:v>Macro+ SOC Power TSV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Sheet3!$B$11:$G$12</c:f>
              <c:multiLvlStrCache>
                <c:ptCount val="6"/>
                <c:lvl>
                  <c:pt idx="0">
                    <c:v>Server</c:v>
                  </c:pt>
                  <c:pt idx="1">
                    <c:v>Client</c:v>
                  </c:pt>
                  <c:pt idx="2">
                    <c:v>Server</c:v>
                  </c:pt>
                  <c:pt idx="3">
                    <c:v>Client</c:v>
                  </c:pt>
                  <c:pt idx="4">
                    <c:v>Server</c:v>
                  </c:pt>
                  <c:pt idx="5">
                    <c:v>Client</c:v>
                  </c:pt>
                </c:lvl>
                <c:lvl>
                  <c:pt idx="0">
                    <c:v>1z</c:v>
                  </c:pt>
                  <c:pt idx="2">
                    <c:v>1a</c:v>
                  </c:pt>
                  <c:pt idx="4">
                    <c:v>1b</c:v>
                  </c:pt>
                </c:lvl>
              </c:multiLvlStrCache>
            </c:multiLvlStrRef>
          </c:cat>
          <c:val>
            <c:numRef>
              <c:f>Sheet3!$B$14:$G$14</c:f>
              <c:numCache>
                <c:formatCode>0.00</c:formatCode>
                <c:ptCount val="6"/>
                <c:pt idx="0">
                  <c:v>14.811084615726408</c:v>
                </c:pt>
                <c:pt idx="1">
                  <c:v>17.444700000000001</c:v>
                </c:pt>
                <c:pt idx="2">
                  <c:v>16.413607521792109</c:v>
                </c:pt>
                <c:pt idx="3">
                  <c:v>19.215000000000003</c:v>
                </c:pt>
                <c:pt idx="4">
                  <c:v>19.45941590586812</c:v>
                </c:pt>
                <c:pt idx="5">
                  <c:v>23.003999999999998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26-47AC-9A21-1F8E676543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27325280"/>
        <c:axId val="1627324032"/>
      </c:barChart>
      <c:catAx>
        <c:axId val="16273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324032"/>
        <c:crosses val="autoZero"/>
        <c:auto val="1"/>
        <c:lblAlgn val="ctr"/>
        <c:lblOffset val="100"/>
        <c:noMultiLvlLbl val="0"/>
      </c:catAx>
      <c:valAx>
        <c:axId val="162732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dirty="0"/>
                  <a:t>MB/mm</a:t>
                </a:r>
                <a:r>
                  <a:rPr lang="en-US" altLang="ko-KR" baseline="30000" dirty="0"/>
                  <a:t>2</a:t>
                </a:r>
                <a:endParaRPr lang="ko-KR" alt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7325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211007-55DD-4953-AA4C-568C7B9607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67F65-DC68-4D72-B0D6-C6DEFAE5A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4F017-A209-439E-A6E7-15E23391106E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566DC2-A8B8-4C33-A060-005B53726C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8570C6-85C2-4AE0-96F9-E1FC620A5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D0A4D-AC6F-4705-8F3E-F6ED0C7AB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30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EC105-3E63-4709-9ECA-2EB22CB2AA34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92567-D7D7-4223-A842-9A06E6D4E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6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21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4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BE35751-F391-41AA-9B05-1647E37D235B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1866E-6300-47C1-B36B-E4F93E357EE1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66AC4-1BB0-4DCC-B988-F338CCC87BB0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8DF60-7E0A-43C5-81B6-9B3522A7A826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C5EDAF-1FA5-4CEA-99CA-7D0E1F5DDF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31A324-874D-4D3D-95F1-8AE3303E227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4E3A93-BFC9-49AD-8CF7-7EDF2A13157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9DD8F2-C56B-454C-9A84-A663F83DB6CE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38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0"/>
            <a:ext cx="5808406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1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1734800" cy="64007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3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41833"/>
            <a:ext cx="10972800" cy="4241800"/>
          </a:xfrm>
        </p:spPr>
        <p:txBody>
          <a:bodyPr>
            <a:norm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4C57F0-3964-4184-8486-C7C3D87AEA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000" y="5757203"/>
            <a:ext cx="10972800" cy="50165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87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29178"/>
            <a:ext cx="10972800" cy="1199822"/>
          </a:xfrm>
        </p:spPr>
        <p:txBody>
          <a:bodyPr anchor="b" anchorCtr="0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3449317"/>
            <a:ext cx="10972800" cy="68193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306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rgbClr val="7BDE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rgbClr val="B4F0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48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Blu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841197-2CF0-45F0-8F2A-7933BBBCA6C7}"/>
              </a:ext>
            </a:extLst>
          </p:cNvPr>
          <p:cNvSpPr/>
          <p:nvPr userDrawn="1"/>
        </p:nvSpPr>
        <p:spPr>
          <a:xfrm>
            <a:off x="11734800" y="6400800"/>
            <a:ext cx="4572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7C7E27-4D13-40CC-BD02-3CD7453D0B8C}"/>
              </a:ext>
            </a:extLst>
          </p:cNvPr>
          <p:cNvSpPr/>
          <p:nvPr userDrawn="1"/>
        </p:nvSpPr>
        <p:spPr>
          <a:xfrm>
            <a:off x="5867399" y="402558"/>
            <a:ext cx="5874297" cy="6003471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A8C51-69D0-4653-9DD4-C9657C8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20" y="2614497"/>
            <a:ext cx="4838270" cy="178238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8B5C-DC90-4F60-9A7A-08826CF80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623" y="546389"/>
            <a:ext cx="5433848" cy="11187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2F87E56-D20F-4261-BEAD-AB9B17E14F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10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1CF056-9D11-4F80-AB2B-5694DFB8A527}"/>
              </a:ext>
            </a:extLst>
          </p:cNvPr>
          <p:cNvSpPr/>
          <p:nvPr userDrawn="1"/>
        </p:nvSpPr>
        <p:spPr>
          <a:xfrm>
            <a:off x="5537995" y="6510549"/>
            <a:ext cx="111601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D4934B-0E18-43C3-ABD3-375F5EB746E2}"/>
              </a:ext>
            </a:extLst>
          </p:cNvPr>
          <p:cNvSpPr/>
          <p:nvPr userDrawn="1"/>
        </p:nvSpPr>
        <p:spPr>
          <a:xfrm>
            <a:off x="286365" y="6510549"/>
            <a:ext cx="1701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Department or Event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3A9EF0-587D-4D66-AF71-B360DB9198E7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B94AE-1165-4C66-B976-C2E168859D49}"/>
              </a:ext>
            </a:extLst>
          </p:cNvPr>
          <p:cNvSpPr/>
          <p:nvPr userDrawn="1"/>
        </p:nvSpPr>
        <p:spPr>
          <a:xfrm>
            <a:off x="709974" y="2295340"/>
            <a:ext cx="319157" cy="319157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F8E51D-DCA9-46A9-A882-29E595D6A99F}"/>
              </a:ext>
            </a:extLst>
          </p:cNvPr>
          <p:cNvSpPr/>
          <p:nvPr userDrawn="1"/>
        </p:nvSpPr>
        <p:spPr>
          <a:xfrm>
            <a:off x="536812" y="2123120"/>
            <a:ext cx="174318" cy="174318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74772E-29C4-4337-A397-0F1232F1F1FE}"/>
              </a:ext>
            </a:extLst>
          </p:cNvPr>
          <p:cNvSpPr/>
          <p:nvPr userDrawn="1"/>
        </p:nvSpPr>
        <p:spPr>
          <a:xfrm>
            <a:off x="711130" y="2023074"/>
            <a:ext cx="100045" cy="100045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5706ADC8-E536-415C-9589-A82AD6F7B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87623" y="1813801"/>
            <a:ext cx="5433848" cy="437679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612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ram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875A302-45A3-481F-BFAB-9A074C3F7794}"/>
              </a:ext>
            </a:extLst>
          </p:cNvPr>
          <p:cNvSpPr/>
          <p:nvPr userDrawn="1"/>
        </p:nvSpPr>
        <p:spPr>
          <a:xfrm>
            <a:off x="457200" y="464127"/>
            <a:ext cx="11286348" cy="5944838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A79AD-8981-4F51-8CC1-43C88568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22" y="1776845"/>
            <a:ext cx="10557387" cy="330431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424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l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1D5E138-8800-4F6C-BD71-5E098EFFE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81" y="2626737"/>
            <a:ext cx="4052408" cy="16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B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200040-B841-47B7-8555-E0299CDC24FA}"/>
              </a:ext>
            </a:extLst>
          </p:cNvPr>
          <p:cNvSpPr/>
          <p:nvPr userDrawn="1"/>
        </p:nvSpPr>
        <p:spPr>
          <a:xfrm>
            <a:off x="1468406" y="0"/>
            <a:ext cx="3430768" cy="539087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8DF60-7E0A-43C5-81B6-9B3522A7A826}"/>
              </a:ext>
            </a:extLst>
          </p:cNvPr>
          <p:cNvGrpSpPr/>
          <p:nvPr userDrawn="1"/>
        </p:nvGrpSpPr>
        <p:grpSpPr>
          <a:xfrm>
            <a:off x="1468406" y="5995719"/>
            <a:ext cx="1059754" cy="396801"/>
            <a:chOff x="1314450" y="6391094"/>
            <a:chExt cx="1123377" cy="42062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AC5EDAF-1FA5-4CEA-99CA-7D0E1F5DDF81}"/>
                </a:ext>
              </a:extLst>
            </p:cNvPr>
            <p:cNvSpPr/>
            <p:nvPr/>
          </p:nvSpPr>
          <p:spPr>
            <a:xfrm>
              <a:off x="1314450" y="6396809"/>
              <a:ext cx="78581" cy="78581"/>
            </a:xfrm>
            <a:custGeom>
              <a:avLst/>
              <a:gdLst>
                <a:gd name="connsiteX0" fmla="*/ 0 w 78581"/>
                <a:gd name="connsiteY0" fmla="*/ 0 h 78581"/>
                <a:gd name="connsiteX1" fmla="*/ 78581 w 78581"/>
                <a:gd name="connsiteY1" fmla="*/ 0 h 78581"/>
                <a:gd name="connsiteX2" fmla="*/ 78581 w 78581"/>
                <a:gd name="connsiteY2" fmla="*/ 78581 h 78581"/>
                <a:gd name="connsiteX3" fmla="*/ 0 w 78581"/>
                <a:gd name="connsiteY3" fmla="*/ 78581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81" h="78581">
                  <a:moveTo>
                    <a:pt x="0" y="0"/>
                  </a:moveTo>
                  <a:lnTo>
                    <a:pt x="78581" y="0"/>
                  </a:lnTo>
                  <a:lnTo>
                    <a:pt x="78581" y="78581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rgbClr val="00B2E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31A324-874D-4D3D-95F1-8AE3303E2272}"/>
                </a:ext>
              </a:extLst>
            </p:cNvPr>
            <p:cNvSpPr/>
            <p:nvPr/>
          </p:nvSpPr>
          <p:spPr>
            <a:xfrm>
              <a:off x="1316545" y="6391094"/>
              <a:ext cx="995171" cy="420623"/>
            </a:xfrm>
            <a:custGeom>
              <a:avLst/>
              <a:gdLst>
                <a:gd name="connsiteX0" fmla="*/ 74486 w 995171"/>
                <a:gd name="connsiteY0" fmla="*/ 131921 h 420623"/>
                <a:gd name="connsiteX1" fmla="*/ 0 w 995171"/>
                <a:gd name="connsiteY1" fmla="*/ 131921 h 420623"/>
                <a:gd name="connsiteX2" fmla="*/ 0 w 995171"/>
                <a:gd name="connsiteY2" fmla="*/ 414719 h 420623"/>
                <a:gd name="connsiteX3" fmla="*/ 74486 w 995171"/>
                <a:gd name="connsiteY3" fmla="*/ 414719 h 420623"/>
                <a:gd name="connsiteX4" fmla="*/ 74486 w 995171"/>
                <a:gd name="connsiteY4" fmla="*/ 131921 h 420623"/>
                <a:gd name="connsiteX5" fmla="*/ 568262 w 995171"/>
                <a:gd name="connsiteY5" fmla="*/ 417576 h 420623"/>
                <a:gd name="connsiteX6" fmla="*/ 568262 w 995171"/>
                <a:gd name="connsiteY6" fmla="*/ 348234 h 420623"/>
                <a:gd name="connsiteX7" fmla="*/ 541306 w 995171"/>
                <a:gd name="connsiteY7" fmla="*/ 346520 h 420623"/>
                <a:gd name="connsiteX8" fmla="*/ 523780 w 995171"/>
                <a:gd name="connsiteY8" fmla="*/ 338804 h 420623"/>
                <a:gd name="connsiteX9" fmla="*/ 516065 w 995171"/>
                <a:gd name="connsiteY9" fmla="*/ 321945 h 420623"/>
                <a:gd name="connsiteX10" fmla="*/ 514350 w 995171"/>
                <a:gd name="connsiteY10" fmla="*/ 294608 h 420623"/>
                <a:gd name="connsiteX11" fmla="*/ 514350 w 995171"/>
                <a:gd name="connsiteY11" fmla="*/ 195644 h 420623"/>
                <a:gd name="connsiteX12" fmla="*/ 568262 w 995171"/>
                <a:gd name="connsiteY12" fmla="*/ 195644 h 420623"/>
                <a:gd name="connsiteX13" fmla="*/ 568262 w 995171"/>
                <a:gd name="connsiteY13" fmla="*/ 131921 h 420623"/>
                <a:gd name="connsiteX14" fmla="*/ 514350 w 995171"/>
                <a:gd name="connsiteY14" fmla="*/ 131921 h 420623"/>
                <a:gd name="connsiteX15" fmla="*/ 514350 w 995171"/>
                <a:gd name="connsiteY15" fmla="*/ 21812 h 420623"/>
                <a:gd name="connsiteX16" fmla="*/ 439865 w 995171"/>
                <a:gd name="connsiteY16" fmla="*/ 21812 h 420623"/>
                <a:gd name="connsiteX17" fmla="*/ 439865 w 995171"/>
                <a:gd name="connsiteY17" fmla="*/ 295180 h 420623"/>
                <a:gd name="connsiteX18" fmla="*/ 445865 w 995171"/>
                <a:gd name="connsiteY18" fmla="*/ 353473 h 420623"/>
                <a:gd name="connsiteX19" fmla="*/ 465677 w 995171"/>
                <a:gd name="connsiteY19" fmla="*/ 391001 h 420623"/>
                <a:gd name="connsiteX20" fmla="*/ 502063 w 995171"/>
                <a:gd name="connsiteY20" fmla="*/ 411385 h 420623"/>
                <a:gd name="connsiteX21" fmla="*/ 558927 w 995171"/>
                <a:gd name="connsiteY21" fmla="*/ 417671 h 420623"/>
                <a:gd name="connsiteX22" fmla="*/ 568262 w 995171"/>
                <a:gd name="connsiteY22" fmla="*/ 417671 h 420623"/>
                <a:gd name="connsiteX23" fmla="*/ 995172 w 995171"/>
                <a:gd name="connsiteY23" fmla="*/ 0 h 420623"/>
                <a:gd name="connsiteX24" fmla="*/ 920687 w 995171"/>
                <a:gd name="connsiteY24" fmla="*/ 0 h 420623"/>
                <a:gd name="connsiteX25" fmla="*/ 920687 w 995171"/>
                <a:gd name="connsiteY25" fmla="*/ 414719 h 420623"/>
                <a:gd name="connsiteX26" fmla="*/ 995172 w 995171"/>
                <a:gd name="connsiteY26" fmla="*/ 414719 h 420623"/>
                <a:gd name="connsiteX27" fmla="*/ 995172 w 995171"/>
                <a:gd name="connsiteY27" fmla="*/ 0 h 420623"/>
                <a:gd name="connsiteX28" fmla="*/ 367951 w 995171"/>
                <a:gd name="connsiteY28" fmla="*/ 159830 h 420623"/>
                <a:gd name="connsiteX29" fmla="*/ 281273 w 995171"/>
                <a:gd name="connsiteY29" fmla="*/ 126206 h 420623"/>
                <a:gd name="connsiteX30" fmla="*/ 232410 w 995171"/>
                <a:gd name="connsiteY30" fmla="*/ 137065 h 420623"/>
                <a:gd name="connsiteX31" fmla="*/ 195358 w 995171"/>
                <a:gd name="connsiteY31" fmla="*/ 167259 h 420623"/>
                <a:gd name="connsiteX32" fmla="*/ 191262 w 995171"/>
                <a:gd name="connsiteY32" fmla="*/ 172498 h 420623"/>
                <a:gd name="connsiteX33" fmla="*/ 191262 w 995171"/>
                <a:gd name="connsiteY33" fmla="*/ 167831 h 420623"/>
                <a:gd name="connsiteX34" fmla="*/ 191262 w 995171"/>
                <a:gd name="connsiteY34" fmla="*/ 132017 h 420623"/>
                <a:gd name="connsiteX35" fmla="*/ 117920 w 995171"/>
                <a:gd name="connsiteY35" fmla="*/ 132017 h 420623"/>
                <a:gd name="connsiteX36" fmla="*/ 117920 w 995171"/>
                <a:gd name="connsiteY36" fmla="*/ 414814 h 420623"/>
                <a:gd name="connsiteX37" fmla="*/ 191929 w 995171"/>
                <a:gd name="connsiteY37" fmla="*/ 414814 h 420623"/>
                <a:gd name="connsiteX38" fmla="*/ 191929 w 995171"/>
                <a:gd name="connsiteY38" fmla="*/ 264128 h 420623"/>
                <a:gd name="connsiteX39" fmla="*/ 192024 w 995171"/>
                <a:gd name="connsiteY39" fmla="*/ 274606 h 420623"/>
                <a:gd name="connsiteX40" fmla="*/ 192119 w 995171"/>
                <a:gd name="connsiteY40" fmla="*/ 269558 h 420623"/>
                <a:gd name="connsiteX41" fmla="*/ 211741 w 995171"/>
                <a:gd name="connsiteY41" fmla="*/ 210884 h 420623"/>
                <a:gd name="connsiteX42" fmla="*/ 258985 w 995171"/>
                <a:gd name="connsiteY42" fmla="*/ 190786 h 420623"/>
                <a:gd name="connsiteX43" fmla="*/ 307753 w 995171"/>
                <a:gd name="connsiteY43" fmla="*/ 210407 h 420623"/>
                <a:gd name="connsiteX44" fmla="*/ 323945 w 995171"/>
                <a:gd name="connsiteY44" fmla="*/ 264605 h 420623"/>
                <a:gd name="connsiteX45" fmla="*/ 323945 w 995171"/>
                <a:gd name="connsiteY45" fmla="*/ 264605 h 420623"/>
                <a:gd name="connsiteX46" fmla="*/ 323945 w 995171"/>
                <a:gd name="connsiteY46" fmla="*/ 265176 h 420623"/>
                <a:gd name="connsiteX47" fmla="*/ 323945 w 995171"/>
                <a:gd name="connsiteY47" fmla="*/ 265271 h 420623"/>
                <a:gd name="connsiteX48" fmla="*/ 323945 w 995171"/>
                <a:gd name="connsiteY48" fmla="*/ 414814 h 420623"/>
                <a:gd name="connsiteX49" fmla="*/ 399098 w 995171"/>
                <a:gd name="connsiteY49" fmla="*/ 414814 h 420623"/>
                <a:gd name="connsiteX50" fmla="*/ 399098 w 995171"/>
                <a:gd name="connsiteY50" fmla="*/ 254222 h 420623"/>
                <a:gd name="connsiteX51" fmla="*/ 367951 w 995171"/>
                <a:gd name="connsiteY51" fmla="*/ 159830 h 420623"/>
                <a:gd name="connsiteX52" fmla="*/ 881825 w 995171"/>
                <a:gd name="connsiteY52" fmla="*/ 272796 h 420623"/>
                <a:gd name="connsiteX53" fmla="*/ 871061 w 995171"/>
                <a:gd name="connsiteY53" fmla="*/ 215646 h 420623"/>
                <a:gd name="connsiteX54" fmla="*/ 841057 w 995171"/>
                <a:gd name="connsiteY54" fmla="*/ 168974 h 420623"/>
                <a:gd name="connsiteX55" fmla="*/ 794957 w 995171"/>
                <a:gd name="connsiteY55" fmla="*/ 137636 h 420623"/>
                <a:gd name="connsiteX56" fmla="*/ 735806 w 995171"/>
                <a:gd name="connsiteY56" fmla="*/ 126302 h 420623"/>
                <a:gd name="connsiteX57" fmla="*/ 678371 w 995171"/>
                <a:gd name="connsiteY57" fmla="*/ 137922 h 420623"/>
                <a:gd name="connsiteX58" fmla="*/ 631698 w 995171"/>
                <a:gd name="connsiteY58" fmla="*/ 169355 h 420623"/>
                <a:gd name="connsiteX59" fmla="*/ 600266 w 995171"/>
                <a:gd name="connsiteY59" fmla="*/ 216027 h 420623"/>
                <a:gd name="connsiteX60" fmla="*/ 588645 w 995171"/>
                <a:gd name="connsiteY60" fmla="*/ 273463 h 420623"/>
                <a:gd name="connsiteX61" fmla="*/ 599694 w 995171"/>
                <a:gd name="connsiteY61" fmla="*/ 330899 h 420623"/>
                <a:gd name="connsiteX62" fmla="*/ 630269 w 995171"/>
                <a:gd name="connsiteY62" fmla="*/ 377571 h 420623"/>
                <a:gd name="connsiteX63" fmla="*/ 677513 w 995171"/>
                <a:gd name="connsiteY63" fmla="*/ 409004 h 420623"/>
                <a:gd name="connsiteX64" fmla="*/ 738092 w 995171"/>
                <a:gd name="connsiteY64" fmla="*/ 420624 h 420623"/>
                <a:gd name="connsiteX65" fmla="*/ 863918 w 995171"/>
                <a:gd name="connsiteY65" fmla="*/ 365093 h 420623"/>
                <a:gd name="connsiteX66" fmla="*/ 810292 w 995171"/>
                <a:gd name="connsiteY66" fmla="*/ 324231 h 420623"/>
                <a:gd name="connsiteX67" fmla="*/ 738664 w 995171"/>
                <a:gd name="connsiteY67" fmla="*/ 355854 h 420623"/>
                <a:gd name="connsiteX68" fmla="*/ 687229 w 995171"/>
                <a:gd name="connsiteY68" fmla="*/ 341376 h 420623"/>
                <a:gd name="connsiteX69" fmla="*/ 660368 w 995171"/>
                <a:gd name="connsiteY69" fmla="*/ 302133 h 420623"/>
                <a:gd name="connsiteX70" fmla="*/ 659606 w 995171"/>
                <a:gd name="connsiteY70" fmla="*/ 299466 h 420623"/>
                <a:gd name="connsiteX71" fmla="*/ 881825 w 995171"/>
                <a:gd name="connsiteY71" fmla="*/ 299466 h 420623"/>
                <a:gd name="connsiteX72" fmla="*/ 881825 w 995171"/>
                <a:gd name="connsiteY72" fmla="*/ 272796 h 420623"/>
                <a:gd name="connsiteX73" fmla="*/ 660368 w 995171"/>
                <a:gd name="connsiteY73" fmla="*/ 246793 h 420623"/>
                <a:gd name="connsiteX74" fmla="*/ 735330 w 995171"/>
                <a:gd name="connsiteY74" fmla="*/ 189929 h 420623"/>
                <a:gd name="connsiteX75" fmla="*/ 810387 w 995171"/>
                <a:gd name="connsiteY75" fmla="*/ 246698 h 420623"/>
                <a:gd name="connsiteX76" fmla="*/ 660368 w 995171"/>
                <a:gd name="connsiteY76" fmla="*/ 246793 h 42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95171" h="420623">
                  <a:moveTo>
                    <a:pt x="74486" y="131921"/>
                  </a:moveTo>
                  <a:lnTo>
                    <a:pt x="0" y="131921"/>
                  </a:lnTo>
                  <a:lnTo>
                    <a:pt x="0" y="414719"/>
                  </a:lnTo>
                  <a:lnTo>
                    <a:pt x="74486" y="414719"/>
                  </a:lnTo>
                  <a:lnTo>
                    <a:pt x="74486" y="131921"/>
                  </a:lnTo>
                  <a:close/>
                  <a:moveTo>
                    <a:pt x="568262" y="417576"/>
                  </a:moveTo>
                  <a:lnTo>
                    <a:pt x="568262" y="348234"/>
                  </a:lnTo>
                  <a:cubicBezTo>
                    <a:pt x="557308" y="348139"/>
                    <a:pt x="548259" y="347567"/>
                    <a:pt x="541306" y="346520"/>
                  </a:cubicBezTo>
                  <a:cubicBezTo>
                    <a:pt x="533591" y="345281"/>
                    <a:pt x="527685" y="342710"/>
                    <a:pt x="523780" y="338804"/>
                  </a:cubicBezTo>
                  <a:cubicBezTo>
                    <a:pt x="519875" y="334899"/>
                    <a:pt x="517303" y="329184"/>
                    <a:pt x="516065" y="321945"/>
                  </a:cubicBezTo>
                  <a:cubicBezTo>
                    <a:pt x="514922" y="314992"/>
                    <a:pt x="514350" y="305753"/>
                    <a:pt x="514350" y="294608"/>
                  </a:cubicBezTo>
                  <a:lnTo>
                    <a:pt x="514350" y="195644"/>
                  </a:lnTo>
                  <a:lnTo>
                    <a:pt x="568262" y="195644"/>
                  </a:lnTo>
                  <a:lnTo>
                    <a:pt x="568262" y="131921"/>
                  </a:lnTo>
                  <a:lnTo>
                    <a:pt x="514350" y="131921"/>
                  </a:lnTo>
                  <a:lnTo>
                    <a:pt x="514350" y="21812"/>
                  </a:lnTo>
                  <a:lnTo>
                    <a:pt x="439865" y="21812"/>
                  </a:lnTo>
                  <a:lnTo>
                    <a:pt x="439865" y="295180"/>
                  </a:lnTo>
                  <a:cubicBezTo>
                    <a:pt x="439865" y="318230"/>
                    <a:pt x="441865" y="337852"/>
                    <a:pt x="445865" y="353473"/>
                  </a:cubicBezTo>
                  <a:cubicBezTo>
                    <a:pt x="449771" y="368903"/>
                    <a:pt x="456438" y="381572"/>
                    <a:pt x="465677" y="391001"/>
                  </a:cubicBezTo>
                  <a:cubicBezTo>
                    <a:pt x="474917" y="400431"/>
                    <a:pt x="487204" y="407289"/>
                    <a:pt x="502063" y="411385"/>
                  </a:cubicBezTo>
                  <a:cubicBezTo>
                    <a:pt x="517112" y="415481"/>
                    <a:pt x="536258" y="417671"/>
                    <a:pt x="558927" y="417671"/>
                  </a:cubicBezTo>
                  <a:lnTo>
                    <a:pt x="568262" y="417671"/>
                  </a:lnTo>
                  <a:close/>
                  <a:moveTo>
                    <a:pt x="995172" y="0"/>
                  </a:moveTo>
                  <a:lnTo>
                    <a:pt x="920687" y="0"/>
                  </a:lnTo>
                  <a:lnTo>
                    <a:pt x="920687" y="414719"/>
                  </a:lnTo>
                  <a:lnTo>
                    <a:pt x="995172" y="414719"/>
                  </a:lnTo>
                  <a:lnTo>
                    <a:pt x="995172" y="0"/>
                  </a:lnTo>
                  <a:close/>
                  <a:moveTo>
                    <a:pt x="367951" y="159830"/>
                  </a:moveTo>
                  <a:cubicBezTo>
                    <a:pt x="347282" y="137541"/>
                    <a:pt x="318135" y="126206"/>
                    <a:pt x="281273" y="126206"/>
                  </a:cubicBezTo>
                  <a:cubicBezTo>
                    <a:pt x="263462" y="126206"/>
                    <a:pt x="247079" y="129921"/>
                    <a:pt x="232410" y="137065"/>
                  </a:cubicBezTo>
                  <a:cubicBezTo>
                    <a:pt x="217742" y="144304"/>
                    <a:pt x="205264" y="154496"/>
                    <a:pt x="195358" y="167259"/>
                  </a:cubicBezTo>
                  <a:lnTo>
                    <a:pt x="191262" y="172498"/>
                  </a:lnTo>
                  <a:lnTo>
                    <a:pt x="191262" y="167831"/>
                  </a:lnTo>
                  <a:lnTo>
                    <a:pt x="191262" y="132017"/>
                  </a:lnTo>
                  <a:lnTo>
                    <a:pt x="117920" y="132017"/>
                  </a:lnTo>
                  <a:lnTo>
                    <a:pt x="117920" y="414814"/>
                  </a:lnTo>
                  <a:lnTo>
                    <a:pt x="191929" y="414814"/>
                  </a:lnTo>
                  <a:lnTo>
                    <a:pt x="191929" y="264128"/>
                  </a:lnTo>
                  <a:lnTo>
                    <a:pt x="192024" y="274606"/>
                  </a:lnTo>
                  <a:cubicBezTo>
                    <a:pt x="192024" y="272891"/>
                    <a:pt x="192024" y="271177"/>
                    <a:pt x="192119" y="269558"/>
                  </a:cubicBezTo>
                  <a:cubicBezTo>
                    <a:pt x="192881" y="243173"/>
                    <a:pt x="199454" y="223456"/>
                    <a:pt x="211741" y="210884"/>
                  </a:cubicBezTo>
                  <a:cubicBezTo>
                    <a:pt x="224790" y="197549"/>
                    <a:pt x="240697" y="190786"/>
                    <a:pt x="258985" y="190786"/>
                  </a:cubicBezTo>
                  <a:cubicBezTo>
                    <a:pt x="280511" y="190786"/>
                    <a:pt x="296894" y="197358"/>
                    <a:pt x="307753" y="210407"/>
                  </a:cubicBezTo>
                  <a:cubicBezTo>
                    <a:pt x="318421" y="223171"/>
                    <a:pt x="323850" y="241364"/>
                    <a:pt x="323945" y="264605"/>
                  </a:cubicBezTo>
                  <a:lnTo>
                    <a:pt x="323945" y="264605"/>
                  </a:lnTo>
                  <a:lnTo>
                    <a:pt x="323945" y="265176"/>
                  </a:lnTo>
                  <a:lnTo>
                    <a:pt x="323945" y="265271"/>
                  </a:lnTo>
                  <a:lnTo>
                    <a:pt x="323945" y="414814"/>
                  </a:lnTo>
                  <a:lnTo>
                    <a:pt x="399098" y="414814"/>
                  </a:lnTo>
                  <a:lnTo>
                    <a:pt x="399098" y="254222"/>
                  </a:lnTo>
                  <a:cubicBezTo>
                    <a:pt x="399193" y="213931"/>
                    <a:pt x="388620" y="182118"/>
                    <a:pt x="367951" y="159830"/>
                  </a:cubicBezTo>
                  <a:moveTo>
                    <a:pt x="881825" y="272796"/>
                  </a:moveTo>
                  <a:cubicBezTo>
                    <a:pt x="881825" y="252508"/>
                    <a:pt x="878205" y="233267"/>
                    <a:pt x="871061" y="215646"/>
                  </a:cubicBezTo>
                  <a:cubicBezTo>
                    <a:pt x="863918" y="198025"/>
                    <a:pt x="853821" y="182309"/>
                    <a:pt x="841057" y="168974"/>
                  </a:cubicBezTo>
                  <a:cubicBezTo>
                    <a:pt x="828294" y="155639"/>
                    <a:pt x="812768" y="145066"/>
                    <a:pt x="794957" y="137636"/>
                  </a:cubicBezTo>
                  <a:cubicBezTo>
                    <a:pt x="777145" y="130112"/>
                    <a:pt x="757238" y="126302"/>
                    <a:pt x="735806" y="126302"/>
                  </a:cubicBezTo>
                  <a:cubicBezTo>
                    <a:pt x="715518" y="126302"/>
                    <a:pt x="696182" y="130207"/>
                    <a:pt x="678371" y="137922"/>
                  </a:cubicBezTo>
                  <a:cubicBezTo>
                    <a:pt x="660559" y="145637"/>
                    <a:pt x="644843" y="156210"/>
                    <a:pt x="631698" y="169355"/>
                  </a:cubicBezTo>
                  <a:cubicBezTo>
                    <a:pt x="618554" y="182499"/>
                    <a:pt x="607981" y="198215"/>
                    <a:pt x="600266" y="216027"/>
                  </a:cubicBezTo>
                  <a:cubicBezTo>
                    <a:pt x="592550" y="233839"/>
                    <a:pt x="588645" y="253175"/>
                    <a:pt x="588645" y="273463"/>
                  </a:cubicBezTo>
                  <a:cubicBezTo>
                    <a:pt x="588645" y="293751"/>
                    <a:pt x="592360" y="313087"/>
                    <a:pt x="599694" y="330899"/>
                  </a:cubicBezTo>
                  <a:cubicBezTo>
                    <a:pt x="607028" y="348710"/>
                    <a:pt x="617315" y="364426"/>
                    <a:pt x="630269" y="377571"/>
                  </a:cubicBezTo>
                  <a:cubicBezTo>
                    <a:pt x="643223" y="390716"/>
                    <a:pt x="659130" y="401288"/>
                    <a:pt x="677513" y="409004"/>
                  </a:cubicBezTo>
                  <a:cubicBezTo>
                    <a:pt x="695897" y="416719"/>
                    <a:pt x="716280" y="420624"/>
                    <a:pt x="738092" y="420624"/>
                  </a:cubicBezTo>
                  <a:cubicBezTo>
                    <a:pt x="801148" y="420624"/>
                    <a:pt x="840391" y="391954"/>
                    <a:pt x="863918" y="365093"/>
                  </a:cubicBezTo>
                  <a:lnTo>
                    <a:pt x="810292" y="324231"/>
                  </a:lnTo>
                  <a:cubicBezTo>
                    <a:pt x="798957" y="337661"/>
                    <a:pt x="772192" y="355854"/>
                    <a:pt x="738664" y="355854"/>
                  </a:cubicBezTo>
                  <a:cubicBezTo>
                    <a:pt x="717614" y="355854"/>
                    <a:pt x="700373" y="350996"/>
                    <a:pt x="687229" y="341376"/>
                  </a:cubicBezTo>
                  <a:cubicBezTo>
                    <a:pt x="674084" y="331756"/>
                    <a:pt x="665036" y="318611"/>
                    <a:pt x="660368" y="302133"/>
                  </a:cubicBezTo>
                  <a:lnTo>
                    <a:pt x="659606" y="299466"/>
                  </a:lnTo>
                  <a:lnTo>
                    <a:pt x="881825" y="299466"/>
                  </a:lnTo>
                  <a:lnTo>
                    <a:pt x="881825" y="272796"/>
                  </a:lnTo>
                  <a:close/>
                  <a:moveTo>
                    <a:pt x="660368" y="246793"/>
                  </a:moveTo>
                  <a:cubicBezTo>
                    <a:pt x="660368" y="226124"/>
                    <a:pt x="684086" y="189929"/>
                    <a:pt x="735330" y="189929"/>
                  </a:cubicBezTo>
                  <a:cubicBezTo>
                    <a:pt x="786575" y="189929"/>
                    <a:pt x="810387" y="226028"/>
                    <a:pt x="810387" y="246698"/>
                  </a:cubicBezTo>
                  <a:lnTo>
                    <a:pt x="660368" y="24679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34E3A93-BFC9-49AD-8CF7-7EDF2A13157E}"/>
                </a:ext>
              </a:extLst>
            </p:cNvPr>
            <p:cNvSpPr/>
            <p:nvPr/>
          </p:nvSpPr>
          <p:spPr>
            <a:xfrm>
              <a:off x="2358770" y="6728469"/>
              <a:ext cx="79057" cy="79057"/>
            </a:xfrm>
            <a:custGeom>
              <a:avLst/>
              <a:gdLst>
                <a:gd name="connsiteX0" fmla="*/ 39529 w 79057"/>
                <a:gd name="connsiteY0" fmla="*/ 5620 h 79057"/>
                <a:gd name="connsiteX1" fmla="*/ 73438 w 79057"/>
                <a:gd name="connsiteY1" fmla="*/ 39529 h 79057"/>
                <a:gd name="connsiteX2" fmla="*/ 39529 w 79057"/>
                <a:gd name="connsiteY2" fmla="*/ 73438 h 79057"/>
                <a:gd name="connsiteX3" fmla="*/ 5620 w 79057"/>
                <a:gd name="connsiteY3" fmla="*/ 39529 h 79057"/>
                <a:gd name="connsiteX4" fmla="*/ 39529 w 79057"/>
                <a:gd name="connsiteY4" fmla="*/ 5620 h 79057"/>
                <a:gd name="connsiteX5" fmla="*/ 39529 w 79057"/>
                <a:gd name="connsiteY5" fmla="*/ 0 h 79057"/>
                <a:gd name="connsiteX6" fmla="*/ 0 w 79057"/>
                <a:gd name="connsiteY6" fmla="*/ 39529 h 79057"/>
                <a:gd name="connsiteX7" fmla="*/ 39529 w 79057"/>
                <a:gd name="connsiteY7" fmla="*/ 79058 h 79057"/>
                <a:gd name="connsiteX8" fmla="*/ 79058 w 79057"/>
                <a:gd name="connsiteY8" fmla="*/ 39529 h 79057"/>
                <a:gd name="connsiteX9" fmla="*/ 39529 w 79057"/>
                <a:gd name="connsiteY9" fmla="*/ 0 h 79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79057">
                  <a:moveTo>
                    <a:pt x="39529" y="5620"/>
                  </a:moveTo>
                  <a:cubicBezTo>
                    <a:pt x="58198" y="5620"/>
                    <a:pt x="73438" y="20860"/>
                    <a:pt x="73438" y="39529"/>
                  </a:cubicBezTo>
                  <a:cubicBezTo>
                    <a:pt x="73438" y="58198"/>
                    <a:pt x="58198" y="73438"/>
                    <a:pt x="39529" y="73438"/>
                  </a:cubicBezTo>
                  <a:cubicBezTo>
                    <a:pt x="20860" y="73438"/>
                    <a:pt x="5620" y="58198"/>
                    <a:pt x="5620" y="39529"/>
                  </a:cubicBezTo>
                  <a:cubicBezTo>
                    <a:pt x="5620" y="20860"/>
                    <a:pt x="20860" y="5620"/>
                    <a:pt x="39529" y="5620"/>
                  </a:cubicBezTo>
                  <a:moveTo>
                    <a:pt x="39529" y="0"/>
                  </a:moveTo>
                  <a:cubicBezTo>
                    <a:pt x="17717" y="0"/>
                    <a:pt x="0" y="17717"/>
                    <a:pt x="0" y="39529"/>
                  </a:cubicBezTo>
                  <a:cubicBezTo>
                    <a:pt x="0" y="61341"/>
                    <a:pt x="17717" y="79058"/>
                    <a:pt x="39529" y="79058"/>
                  </a:cubicBezTo>
                  <a:cubicBezTo>
                    <a:pt x="61341" y="79058"/>
                    <a:pt x="79058" y="61341"/>
                    <a:pt x="79058" y="39529"/>
                  </a:cubicBezTo>
                  <a:cubicBezTo>
                    <a:pt x="79058" y="17717"/>
                    <a:pt x="61341" y="0"/>
                    <a:pt x="39529" y="0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39DD8F2-C56B-454C-9A84-A663F83DB6CE}"/>
                </a:ext>
              </a:extLst>
            </p:cNvPr>
            <p:cNvSpPr/>
            <p:nvPr/>
          </p:nvSpPr>
          <p:spPr>
            <a:xfrm>
              <a:off x="2384869" y="6748090"/>
              <a:ext cx="30765" cy="39528"/>
            </a:xfrm>
            <a:custGeom>
              <a:avLst/>
              <a:gdLst>
                <a:gd name="connsiteX0" fmla="*/ 16383 w 30765"/>
                <a:gd name="connsiteY0" fmla="*/ 95 h 39528"/>
                <a:gd name="connsiteX1" fmla="*/ 23051 w 30765"/>
                <a:gd name="connsiteY1" fmla="*/ 1715 h 39528"/>
                <a:gd name="connsiteX2" fmla="*/ 27718 w 30765"/>
                <a:gd name="connsiteY2" fmla="*/ 6191 h 39528"/>
                <a:gd name="connsiteX3" fmla="*/ 29337 w 30765"/>
                <a:gd name="connsiteY3" fmla="*/ 12478 h 39528"/>
                <a:gd name="connsiteX4" fmla="*/ 27146 w 30765"/>
                <a:gd name="connsiteY4" fmla="*/ 19622 h 39528"/>
                <a:gd name="connsiteX5" fmla="*/ 21812 w 30765"/>
                <a:gd name="connsiteY5" fmla="*/ 23717 h 39528"/>
                <a:gd name="connsiteX6" fmla="*/ 30766 w 30765"/>
                <a:gd name="connsiteY6" fmla="*/ 39529 h 39528"/>
                <a:gd name="connsiteX7" fmla="*/ 23717 w 30765"/>
                <a:gd name="connsiteY7" fmla="*/ 39529 h 39528"/>
                <a:gd name="connsiteX8" fmla="*/ 15526 w 30765"/>
                <a:gd name="connsiteY8" fmla="*/ 24860 h 39528"/>
                <a:gd name="connsiteX9" fmla="*/ 6191 w 30765"/>
                <a:gd name="connsiteY9" fmla="*/ 24860 h 39528"/>
                <a:gd name="connsiteX10" fmla="*/ 6191 w 30765"/>
                <a:gd name="connsiteY10" fmla="*/ 39529 h 39528"/>
                <a:gd name="connsiteX11" fmla="*/ 0 w 30765"/>
                <a:gd name="connsiteY11" fmla="*/ 39529 h 39528"/>
                <a:gd name="connsiteX12" fmla="*/ 0 w 30765"/>
                <a:gd name="connsiteY12" fmla="*/ 0 h 39528"/>
                <a:gd name="connsiteX13" fmla="*/ 16383 w 30765"/>
                <a:gd name="connsiteY13" fmla="*/ 0 h 39528"/>
                <a:gd name="connsiteX14" fmla="*/ 16383 w 30765"/>
                <a:gd name="connsiteY14" fmla="*/ 19336 h 39528"/>
                <a:gd name="connsiteX15" fmla="*/ 19907 w 30765"/>
                <a:gd name="connsiteY15" fmla="*/ 18478 h 39528"/>
                <a:gd name="connsiteX16" fmla="*/ 22289 w 30765"/>
                <a:gd name="connsiteY16" fmla="*/ 16097 h 39528"/>
                <a:gd name="connsiteX17" fmla="*/ 23146 w 30765"/>
                <a:gd name="connsiteY17" fmla="*/ 12573 h 39528"/>
                <a:gd name="connsiteX18" fmla="*/ 22289 w 30765"/>
                <a:gd name="connsiteY18" fmla="*/ 9049 h 39528"/>
                <a:gd name="connsiteX19" fmla="*/ 19907 w 30765"/>
                <a:gd name="connsiteY19" fmla="*/ 6668 h 39528"/>
                <a:gd name="connsiteX20" fmla="*/ 16383 w 30765"/>
                <a:gd name="connsiteY20" fmla="*/ 5810 h 39528"/>
                <a:gd name="connsiteX21" fmla="*/ 6191 w 30765"/>
                <a:gd name="connsiteY21" fmla="*/ 5810 h 39528"/>
                <a:gd name="connsiteX22" fmla="*/ 6191 w 30765"/>
                <a:gd name="connsiteY22" fmla="*/ 19336 h 39528"/>
                <a:gd name="connsiteX23" fmla="*/ 16383 w 30765"/>
                <a:gd name="connsiteY23" fmla="*/ 19336 h 3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765" h="39528">
                  <a:moveTo>
                    <a:pt x="16383" y="95"/>
                  </a:moveTo>
                  <a:cubicBezTo>
                    <a:pt x="18860" y="95"/>
                    <a:pt x="21050" y="667"/>
                    <a:pt x="23051" y="1715"/>
                  </a:cubicBezTo>
                  <a:cubicBezTo>
                    <a:pt x="25051" y="2762"/>
                    <a:pt x="26575" y="4286"/>
                    <a:pt x="27718" y="6191"/>
                  </a:cubicBezTo>
                  <a:cubicBezTo>
                    <a:pt x="28861" y="8096"/>
                    <a:pt x="29337" y="10192"/>
                    <a:pt x="29337" y="12478"/>
                  </a:cubicBezTo>
                  <a:cubicBezTo>
                    <a:pt x="29337" y="15335"/>
                    <a:pt x="28575" y="17717"/>
                    <a:pt x="27146" y="19622"/>
                  </a:cubicBezTo>
                  <a:cubicBezTo>
                    <a:pt x="25718" y="21527"/>
                    <a:pt x="23908" y="22860"/>
                    <a:pt x="21812" y="23717"/>
                  </a:cubicBezTo>
                  <a:lnTo>
                    <a:pt x="30766" y="39529"/>
                  </a:lnTo>
                  <a:lnTo>
                    <a:pt x="23717" y="39529"/>
                  </a:lnTo>
                  <a:lnTo>
                    <a:pt x="15526" y="24860"/>
                  </a:lnTo>
                  <a:lnTo>
                    <a:pt x="6191" y="24860"/>
                  </a:lnTo>
                  <a:lnTo>
                    <a:pt x="6191" y="39529"/>
                  </a:lnTo>
                  <a:lnTo>
                    <a:pt x="0" y="39529"/>
                  </a:lnTo>
                  <a:lnTo>
                    <a:pt x="0" y="0"/>
                  </a:lnTo>
                  <a:lnTo>
                    <a:pt x="16383" y="0"/>
                  </a:lnTo>
                  <a:close/>
                  <a:moveTo>
                    <a:pt x="16383" y="19336"/>
                  </a:moveTo>
                  <a:cubicBezTo>
                    <a:pt x="17717" y="19336"/>
                    <a:pt x="18860" y="19050"/>
                    <a:pt x="19907" y="18478"/>
                  </a:cubicBezTo>
                  <a:cubicBezTo>
                    <a:pt x="20955" y="17907"/>
                    <a:pt x="21717" y="17050"/>
                    <a:pt x="22289" y="16097"/>
                  </a:cubicBezTo>
                  <a:cubicBezTo>
                    <a:pt x="22860" y="15050"/>
                    <a:pt x="23146" y="13906"/>
                    <a:pt x="23146" y="12573"/>
                  </a:cubicBezTo>
                  <a:cubicBezTo>
                    <a:pt x="23146" y="11240"/>
                    <a:pt x="22860" y="10097"/>
                    <a:pt x="22289" y="9049"/>
                  </a:cubicBezTo>
                  <a:cubicBezTo>
                    <a:pt x="21717" y="8001"/>
                    <a:pt x="20860" y="7239"/>
                    <a:pt x="19907" y="6668"/>
                  </a:cubicBezTo>
                  <a:cubicBezTo>
                    <a:pt x="18860" y="6096"/>
                    <a:pt x="17717" y="5810"/>
                    <a:pt x="16383" y="5810"/>
                  </a:cubicBezTo>
                  <a:lnTo>
                    <a:pt x="6191" y="5810"/>
                  </a:lnTo>
                  <a:lnTo>
                    <a:pt x="6191" y="19336"/>
                  </a:lnTo>
                  <a:lnTo>
                    <a:pt x="16383" y="1933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ea typeface="Intel Clear" panose="020B0604020203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E6BC2F-544E-4727-A6CC-2BE3B3E01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536" y="1635111"/>
            <a:ext cx="9789007" cy="1874852"/>
          </a:xfrm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F0B31C-0AD0-4CC0-BF2B-DECE53E666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2536" y="3602038"/>
            <a:ext cx="978900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2825262-3F6E-4DC6-AA53-E30B25B15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3438" y="944163"/>
            <a:ext cx="9810362" cy="62770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1BCBB2-B699-44A9-B291-3CCD0D0E00F2}"/>
              </a:ext>
            </a:extLst>
          </p:cNvPr>
          <p:cNvSpPr/>
          <p:nvPr userDrawn="1"/>
        </p:nvSpPr>
        <p:spPr>
          <a:xfrm>
            <a:off x="860457" y="4951823"/>
            <a:ext cx="158111" cy="158111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D17A91-F49E-45DE-835E-543E5DCD8458}"/>
              </a:ext>
            </a:extLst>
          </p:cNvPr>
          <p:cNvSpPr/>
          <p:nvPr userDrawn="1"/>
        </p:nvSpPr>
        <p:spPr>
          <a:xfrm>
            <a:off x="573803" y="5104242"/>
            <a:ext cx="286654" cy="286654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E01F40-8D2A-43E6-B578-00B92049883B}"/>
              </a:ext>
            </a:extLst>
          </p:cNvPr>
          <p:cNvSpPr/>
          <p:nvPr userDrawn="1"/>
        </p:nvSpPr>
        <p:spPr>
          <a:xfrm>
            <a:off x="861107" y="5390896"/>
            <a:ext cx="610214" cy="61021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78347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52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115AA-229D-4A6C-90C6-57CFD374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24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87056"/>
            <a:ext cx="10972800" cy="46899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0244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0" userDrawn="1">
          <p15:clr>
            <a:srgbClr val="FBAE40"/>
          </p15:clr>
        </p15:guide>
        <p15:guide id="3" pos="71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7416-C44D-4788-AE82-AF3D1327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68FF6-8FD0-4E13-A01B-AB7AF941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10067"/>
            <a:ext cx="10972800" cy="40842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827E3-834F-40BA-9518-B0648BD53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4289"/>
            <a:ext cx="10972800" cy="5254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3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  <p15:guide id="3" pos="71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472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1496292"/>
            <a:ext cx="5429865" cy="4686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1496292"/>
            <a:ext cx="5429865" cy="46866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90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ntent &amp;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5429864" cy="119982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5429864" cy="530454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811E0-242E-4455-9E93-6248E7DEDA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26394" y="230287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775C37-EE38-450C-8269-79E50F8E88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6138" y="2655075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DC24117-8044-4F60-A59D-9F61002D6C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3331781"/>
            <a:ext cx="5429250" cy="2410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05F9606-8CF6-4C56-B2B6-E8A04B25F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4294" y="5767077"/>
            <a:ext cx="5429250" cy="4700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643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BA0418-D0B8-4038-AB65-D4C12FC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1694"/>
            <a:ext cx="10972800" cy="1199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8DDE-64C9-4F0E-9EE0-F0DA00677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91673"/>
            <a:ext cx="10972800" cy="468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F41EA-3085-473A-967C-3157944804D0}"/>
              </a:ext>
            </a:extLst>
          </p:cNvPr>
          <p:cNvSpPr/>
          <p:nvPr userDrawn="1"/>
        </p:nvSpPr>
        <p:spPr>
          <a:xfrm>
            <a:off x="0" y="6400800"/>
            <a:ext cx="11734800" cy="4572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72B893-3411-4154-A13D-8DB1F4E167A4}"/>
              </a:ext>
            </a:extLst>
          </p:cNvPr>
          <p:cNvSpPr/>
          <p:nvPr userDrawn="1"/>
        </p:nvSpPr>
        <p:spPr>
          <a:xfrm>
            <a:off x="3880019" y="6469359"/>
            <a:ext cx="6371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© Intel Corporation.  Intel, the Intel logo, and other Intel marks are trademarks of Intel Corporation or its subsidiaries. 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Other names and brands may be claimed as the property of others.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FB4E28-8FF4-469D-9172-AA2B2441695C}"/>
              </a:ext>
            </a:extLst>
          </p:cNvPr>
          <p:cNvSpPr txBox="1"/>
          <p:nvPr userDrawn="1"/>
        </p:nvSpPr>
        <p:spPr>
          <a:xfrm>
            <a:off x="11898805" y="6553045"/>
            <a:ext cx="14266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t" anchorCtr="0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F6B73DA-0149-4325-A7B8-AE29BD4BC701}" type="slidenum">
              <a: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Intel Clear" panose="020B0604020203020204" pitchFamily="34" charset="0"/>
                <a:cs typeface="Times New Roman" panose="02020603050405020304" pitchFamily="18" charset="0"/>
                <a:sym typeface="Helvetica Neue"/>
              </a:rPr>
              <a:pPr marL="0" marR="0" indent="0" algn="ctr" defTabSz="2438338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000" b="0" i="0" u="none" strike="noStrike" cap="none" spc="0" normalizeH="0" baseline="0" dirty="0" err="1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Intel Clear" panose="020B0604020203020204" pitchFamily="34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2C4174-C58D-4EF7-A490-8F73147A264E}"/>
              </a:ext>
            </a:extLst>
          </p:cNvPr>
          <p:cNvSpPr/>
          <p:nvPr userDrawn="1"/>
        </p:nvSpPr>
        <p:spPr>
          <a:xfrm>
            <a:off x="11734800" y="0"/>
            <a:ext cx="457200" cy="64008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A45D14E-B985-4687-A5BE-C1B01A9E394E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lum bright="10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37466" y="6554735"/>
            <a:ext cx="476084" cy="1775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A9AB09-A40A-4329-8B4D-48B04FBD6A29}"/>
              </a:ext>
            </a:extLst>
          </p:cNvPr>
          <p:cNvSpPr/>
          <p:nvPr userDrawn="1"/>
        </p:nvSpPr>
        <p:spPr>
          <a:xfrm>
            <a:off x="1890826" y="6520386"/>
            <a:ext cx="11641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ea typeface="Intel Clear" panose="020B0604020203020204" pitchFamily="34" charset="0"/>
                <a:cs typeface="Times New Roman" panose="02020603050405020304" pitchFamily="18" charset="0"/>
              </a:rPr>
              <a:t>Intel Confidential  </a:t>
            </a:r>
          </a:p>
        </p:txBody>
      </p:sp>
    </p:spTree>
    <p:extLst>
      <p:ext uri="{BB962C8B-B14F-4D97-AF65-F5344CB8AC3E}">
        <p14:creationId xmlns:p14="http://schemas.microsoft.com/office/powerpoint/2010/main" val="18922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4" r:id="rId4"/>
    <p:sldLayoutId id="2147483650" r:id="rId5"/>
    <p:sldLayoutId id="2147483658" r:id="rId6"/>
    <p:sldLayoutId id="2147483652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5" r:id="rId13"/>
    <p:sldLayoutId id="2147483667" r:id="rId14"/>
    <p:sldLayoutId id="2147483668" r:id="rId15"/>
    <p:sldLayoutId id="2147483671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IntelOne Display Regular" panose="020B0503020203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IntelOne Display Regular" panose="020B0503020203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295F-E20C-4765-A964-A6ECCD5679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TC DRAM </a:t>
            </a:r>
            <a:br>
              <a:rPr lang="en-US" dirty="0"/>
            </a:br>
            <a:r>
              <a:rPr lang="en-US" sz="2800" dirty="0"/>
              <a:t>Intel SK Hynix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082CF7-1CE9-4EFA-B736-4C76B2E652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TCD team</a:t>
            </a:r>
          </a:p>
          <a:p>
            <a:r>
              <a:rPr lang="en-US" dirty="0"/>
              <a:t>09/02/2021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5ACB68-8694-43E7-B288-DFB5EBFF6C6E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</p:spTree>
    <p:extLst>
      <p:ext uri="{BB962C8B-B14F-4D97-AF65-F5344CB8AC3E}">
        <p14:creationId xmlns:p14="http://schemas.microsoft.com/office/powerpoint/2010/main" val="1657266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1016010"/>
          </a:xfrm>
        </p:spPr>
        <p:txBody>
          <a:bodyPr/>
          <a:lstStyle/>
          <a:p>
            <a:r>
              <a:rPr lang="en-US" dirty="0"/>
              <a:t>Power delivery and Die2die routing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6B3BE-E33C-4253-8222-31C4EDF0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5" y="1098414"/>
            <a:ext cx="1969607" cy="156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5E8C-1BD0-4143-94A3-46179A0B7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05" y="2718578"/>
            <a:ext cx="1969607" cy="1578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2EF15-1092-4F00-BE4C-573E1E7D3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93" y="4349127"/>
            <a:ext cx="2993114" cy="19198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B73672-0868-4F60-A6D7-7AFB711E3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7478" y="936771"/>
            <a:ext cx="6469058" cy="29735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7A2EC45-E307-43DD-B355-ABD1B3000608}"/>
              </a:ext>
            </a:extLst>
          </p:cNvPr>
          <p:cNvSpPr txBox="1"/>
          <p:nvPr/>
        </p:nvSpPr>
        <p:spPr>
          <a:xfrm>
            <a:off x="3416060" y="3910280"/>
            <a:ext cx="8669547" cy="23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Given the routing constraints Intel team is proposing only 1Ch per Macro, but eventually needs to be 2Ch/Macro.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Even for 1ch high-capacity macro at least 1 -2 additional metal layers are needed.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At least 2 additional metal layers needed for larger high-bandwidth macros.</a:t>
            </a:r>
          </a:p>
        </p:txBody>
      </p:sp>
    </p:spTree>
    <p:extLst>
      <p:ext uri="{BB962C8B-B14F-4D97-AF65-F5344CB8AC3E}">
        <p14:creationId xmlns:p14="http://schemas.microsoft.com/office/powerpoint/2010/main" val="315563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" y="9596"/>
            <a:ext cx="11241224" cy="1124159"/>
          </a:xfrm>
        </p:spPr>
        <p:txBody>
          <a:bodyPr/>
          <a:lstStyle/>
          <a:p>
            <a:r>
              <a:rPr lang="en-US" dirty="0"/>
              <a:t>Process Construction /Hybrid Manufacturing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28FED-A421-4ECB-9FE1-4A51499BE45E}"/>
              </a:ext>
            </a:extLst>
          </p:cNvPr>
          <p:cNvSpPr txBox="1"/>
          <p:nvPr/>
        </p:nvSpPr>
        <p:spPr>
          <a:xfrm>
            <a:off x="659020" y="4606560"/>
            <a:ext cx="10289304" cy="12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Top three metal routing layers are Cu with a pitch and patterning scheme that is compatible with Intel processing.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No technical show-stoppers for custom metal layer addition or 3D integration.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943439B-85B1-4822-9743-328339CCA6B2}"/>
              </a:ext>
            </a:extLst>
          </p:cNvPr>
          <p:cNvSpPr/>
          <p:nvPr/>
        </p:nvSpPr>
        <p:spPr>
          <a:xfrm>
            <a:off x="5706877" y="2472052"/>
            <a:ext cx="514262" cy="7246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B4CDD9-95F8-4449-B8C0-2F4AD44F7A2D}"/>
              </a:ext>
            </a:extLst>
          </p:cNvPr>
          <p:cNvGrpSpPr/>
          <p:nvPr/>
        </p:nvGrpSpPr>
        <p:grpSpPr>
          <a:xfrm>
            <a:off x="231525" y="1145891"/>
            <a:ext cx="5378557" cy="3155639"/>
            <a:chOff x="485236" y="1615668"/>
            <a:chExt cx="5378557" cy="3155639"/>
          </a:xfrm>
        </p:grpSpPr>
        <p:sp>
          <p:nvSpPr>
            <p:cNvPr id="14" name="!!sram">
              <a:extLst>
                <a:ext uri="{FF2B5EF4-FFF2-40B4-BE49-F238E27FC236}">
                  <a16:creationId xmlns:a16="http://schemas.microsoft.com/office/drawing/2014/main" id="{868286A6-582E-4161-AA64-0F629CA15D8F}"/>
                </a:ext>
              </a:extLst>
            </p:cNvPr>
            <p:cNvSpPr/>
            <p:nvPr/>
          </p:nvSpPr>
          <p:spPr>
            <a:xfrm>
              <a:off x="485236" y="1633047"/>
              <a:ext cx="5378557" cy="313826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588A8CD4-71C0-4C51-9AF5-1BFFC8E80D3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5016" y="1615668"/>
              <a:ext cx="5338777" cy="337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80180" tIns="40090" rIns="80180" bIns="40090" numCol="1" anchor="t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2pPr>
              <a:lvl3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3pPr>
              <a:lvl4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4pPr>
              <a:lvl5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5pPr>
              <a:lvl6pPr marL="334096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6pPr>
              <a:lvl7pPr marL="668190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7pPr>
              <a:lvl8pPr marL="1002286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8pPr>
              <a:lvl9pPr marL="1336381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9pPr>
            </a:lstStyle>
            <a:p>
              <a:pPr defTabSz="914355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2000" kern="0">
                  <a:solidFill>
                    <a:schemeClr val="bg2"/>
                  </a:solidFill>
                  <a:latin typeface="IntelOne Display Regular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</a:rPr>
                <a:t>Standard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0C5C52-AD02-48B7-8834-9128B11529F9}"/>
                </a:ext>
              </a:extLst>
            </p:cNvPr>
            <p:cNvSpPr txBox="1"/>
            <p:nvPr/>
          </p:nvSpPr>
          <p:spPr>
            <a:xfrm>
              <a:off x="1836569" y="1945598"/>
              <a:ext cx="28536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 makes full DRAM metal stack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262F8B-EB22-4330-9EA8-2CA151DEE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025" y="2564663"/>
              <a:ext cx="4138083" cy="208173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6127E5-C991-4334-A5FC-05DFDD74ED7F}"/>
                </a:ext>
              </a:extLst>
            </p:cNvPr>
            <p:cNvSpPr txBox="1"/>
            <p:nvPr/>
          </p:nvSpPr>
          <p:spPr>
            <a:xfrm>
              <a:off x="2997201" y="4304688"/>
              <a:ext cx="10679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Silicon Substrate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0D694E-F9D0-4B9C-A496-DC809097C5FA}"/>
                </a:ext>
              </a:extLst>
            </p:cNvPr>
            <p:cNvSpPr txBox="1"/>
            <p:nvPr/>
          </p:nvSpPr>
          <p:spPr>
            <a:xfrm>
              <a:off x="559878" y="4010250"/>
              <a:ext cx="9711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</a:t>
              </a:r>
              <a:br>
                <a:rPr lang="en-US" sz="1200" b="1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Si Transistors</a:t>
              </a:r>
              <a:b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+ M1/M2/M3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D9F1A01-AFD0-4BB8-B431-669556918CD5}"/>
                </a:ext>
              </a:extLst>
            </p:cNvPr>
            <p:cNvSpPr txBox="1"/>
            <p:nvPr/>
          </p:nvSpPr>
          <p:spPr>
            <a:xfrm>
              <a:off x="535164" y="2912501"/>
              <a:ext cx="9711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</a:t>
              </a:r>
              <a:b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Metal Stack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63542B-CBD7-43A8-A3C7-CF159E4B0F5A}"/>
              </a:ext>
            </a:extLst>
          </p:cNvPr>
          <p:cNvGrpSpPr/>
          <p:nvPr/>
        </p:nvGrpSpPr>
        <p:grpSpPr>
          <a:xfrm>
            <a:off x="6286826" y="1049348"/>
            <a:ext cx="5378557" cy="3236753"/>
            <a:chOff x="6045394" y="1534554"/>
            <a:chExt cx="5378557" cy="3236753"/>
          </a:xfrm>
        </p:grpSpPr>
        <p:sp>
          <p:nvSpPr>
            <p:cNvPr id="22" name="!!sram">
              <a:extLst>
                <a:ext uri="{FF2B5EF4-FFF2-40B4-BE49-F238E27FC236}">
                  <a16:creationId xmlns:a16="http://schemas.microsoft.com/office/drawing/2014/main" id="{BAEBAC19-CAF9-4964-BD6D-D51CEF60FC6E}"/>
                </a:ext>
              </a:extLst>
            </p:cNvPr>
            <p:cNvSpPr/>
            <p:nvPr/>
          </p:nvSpPr>
          <p:spPr>
            <a:xfrm>
              <a:off x="6045394" y="1633047"/>
              <a:ext cx="5378557" cy="313826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3EEB1D72-6F0B-4337-8D4C-67121E7AE3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75804" y="1534554"/>
              <a:ext cx="5348147" cy="29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80180" tIns="40090" rIns="80180" bIns="400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defTabSz="914355" fontAlgn="base">
                <a:lnSpc>
                  <a:spcPct val="130000"/>
                </a:lnSpc>
                <a:spcBef>
                  <a:spcPts val="0"/>
                </a:spcBef>
                <a:spcAft>
                  <a:spcPct val="0"/>
                </a:spcAft>
                <a:defRPr sz="2000" kern="0">
                  <a:solidFill>
                    <a:schemeClr val="bg2"/>
                  </a:solidFill>
                  <a:effectLst/>
                  <a:latin typeface="IntelOne Display Regular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</a:defRPr>
              </a:lvl1pPr>
              <a:lvl2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2pPr>
              <a:lvl3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3pPr>
              <a:lvl4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4pPr>
              <a:lvl5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5pPr>
              <a:lvl6pPr marL="334096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6pPr>
              <a:lvl7pPr marL="668190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7pPr>
              <a:lvl8pPr marL="1002286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8pPr>
              <a:lvl9pPr marL="1336381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9pPr>
            </a:lstStyle>
            <a:p>
              <a:r>
                <a:rPr lang="en-US" dirty="0"/>
                <a:t>Custom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E89C4C5-9FB6-4751-B424-D568A3D2F57F}"/>
                </a:ext>
              </a:extLst>
            </p:cNvPr>
            <p:cNvSpPr txBox="1"/>
            <p:nvPr/>
          </p:nvSpPr>
          <p:spPr>
            <a:xfrm>
              <a:off x="7070120" y="1921546"/>
              <a:ext cx="3690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 </a:t>
              </a: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makes 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DRAM wafers up to M3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Intel completes top metal layers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TSV processing can by SK or Intel (TBD)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E27F2C-5C7A-4346-A731-F906B91BE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683" y="2564662"/>
              <a:ext cx="4208539" cy="211717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C62956-5736-42FD-BE09-A35FC3DE8486}"/>
                </a:ext>
              </a:extLst>
            </p:cNvPr>
            <p:cNvSpPr txBox="1"/>
            <p:nvPr/>
          </p:nvSpPr>
          <p:spPr>
            <a:xfrm>
              <a:off x="8624920" y="4304688"/>
              <a:ext cx="10679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Silicon Substrate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AD83F2-493E-4231-B596-62C64FAF99A5}"/>
                </a:ext>
              </a:extLst>
            </p:cNvPr>
            <p:cNvSpPr txBox="1"/>
            <p:nvPr/>
          </p:nvSpPr>
          <p:spPr>
            <a:xfrm>
              <a:off x="6150526" y="3969829"/>
              <a:ext cx="9711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</a:t>
              </a:r>
              <a:b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Si Transistors</a:t>
              </a:r>
              <a:b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+ M1/M2/M3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D66BB3-C20F-4576-8D58-5C6B34ACFED6}"/>
                </a:ext>
              </a:extLst>
            </p:cNvPr>
            <p:cNvSpPr txBox="1"/>
            <p:nvPr/>
          </p:nvSpPr>
          <p:spPr>
            <a:xfrm>
              <a:off x="6150526" y="2964675"/>
              <a:ext cx="97119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Intel</a:t>
              </a: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</a:t>
              </a:r>
              <a:b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Top metal layers, MIM &amp; TSV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279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39" y="0"/>
            <a:ext cx="10972800" cy="1000664"/>
          </a:xfrm>
        </p:spPr>
        <p:txBody>
          <a:bodyPr/>
          <a:lstStyle/>
          <a:p>
            <a:r>
              <a:rPr lang="en-US" dirty="0"/>
              <a:t>Yield and Recovery Model for large dies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E1887-F8B2-45BC-90F0-FA7CCE5D504D}"/>
              </a:ext>
            </a:extLst>
          </p:cNvPr>
          <p:cNvSpPr txBox="1"/>
          <p:nvPr/>
        </p:nvSpPr>
        <p:spPr>
          <a:xfrm>
            <a:off x="281997" y="702127"/>
            <a:ext cx="11182508" cy="3924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u="sng" dirty="0"/>
              <a:t>Memory Cube like Usage Model (Client, D-</a:t>
            </a:r>
            <a:r>
              <a:rPr lang="en-US" u="sng" dirty="0" err="1"/>
              <a:t>GFx</a:t>
            </a:r>
            <a:r>
              <a:rPr lang="en-US" u="sng" dirty="0"/>
              <a:t> &amp; GP Server): Small DRAM dies</a:t>
            </a:r>
          </a:p>
          <a:p>
            <a:pPr marL="800100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SKH projects yield of 50-100mm2 DRAM die (like standard products) using existing modelling methodology (similar model as commodity HBM, with different die size)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u="sng" dirty="0"/>
              <a:t>DRAM as Interposer Usage Model (AI/HPC): Large DRAM dies</a:t>
            </a:r>
          </a:p>
          <a:p>
            <a:pPr marL="800100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SKH</a:t>
            </a:r>
            <a:r>
              <a:rPr lang="en-US" dirty="0">
                <a:ea typeface="+mn-lt"/>
                <a:cs typeface="+mn-lt"/>
              </a:rPr>
              <a:t> to extend yield model of 50-100mm2 DRAM die to incorporate additional repair and redundant banks (small additional area overhead or small capacity reduction for same area) and project the die yield.</a:t>
            </a:r>
            <a:endParaRPr lang="en-US" dirty="0"/>
          </a:p>
          <a:p>
            <a:pPr marL="800100" lvl="1" indent="-34290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Intel then create a next-level model that puts together multiples 50-100 mm2 dies (that can defeature banks/channels) as a larger 700mm2 interposer.</a:t>
            </a:r>
          </a:p>
          <a:p>
            <a:pPr marL="742950" lvl="1" indent="-285750" algn="just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dirty="0"/>
              <a:t>Potential usage scenarios: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9011E4-E30A-4CF7-AF2A-FE64AB14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1213" y="3969660"/>
            <a:ext cx="2544387" cy="2440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F1747C-AC77-4BE3-AE73-3E11487035C8}"/>
              </a:ext>
            </a:extLst>
          </p:cNvPr>
          <p:cNvSpPr txBox="1"/>
          <p:nvPr/>
        </p:nvSpPr>
        <p:spPr>
          <a:xfrm>
            <a:off x="728772" y="4687704"/>
            <a:ext cx="827273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Interposer is just a larger dicing boundary – individual 50-100mm2 DRAM “dies” within the interposer are completely independent and  defeatured, may need to support interconnect stitches crossing across scribe lines</a:t>
            </a:r>
          </a:p>
          <a:p>
            <a:pPr marL="742950" lvl="1" indent="-285750" algn="just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1600" dirty="0"/>
              <a:t>Interposer is a larger dicing boundary, but all individual dies need to function – total yield will be composite yield of individual dies</a:t>
            </a:r>
          </a:p>
        </p:txBody>
      </p:sp>
    </p:spTree>
    <p:extLst>
      <p:ext uri="{BB962C8B-B14F-4D97-AF65-F5344CB8AC3E}">
        <p14:creationId xmlns:p14="http://schemas.microsoft.com/office/powerpoint/2010/main" val="27098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39" y="0"/>
            <a:ext cx="10972800" cy="1000664"/>
          </a:xfrm>
        </p:spPr>
        <p:txBody>
          <a:bodyPr/>
          <a:lstStyle/>
          <a:p>
            <a:r>
              <a:rPr lang="en-US" dirty="0"/>
              <a:t>Test Issues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E1887-F8B2-45BC-90F0-FA7CCE5D504D}"/>
              </a:ext>
            </a:extLst>
          </p:cNvPr>
          <p:cNvSpPr txBox="1"/>
          <p:nvPr/>
        </p:nvSpPr>
        <p:spPr>
          <a:xfrm>
            <a:off x="299250" y="926414"/>
            <a:ext cx="11182508" cy="18818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Array BIST at macro/die/stack level ownership and details of implementation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Need new test methodology between macro vs. full product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IP sharing concerns from SK Hynix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Need to build new controllers for cube or interposer options</a:t>
            </a:r>
          </a:p>
        </p:txBody>
      </p:sp>
    </p:spTree>
    <p:extLst>
      <p:ext uri="{BB962C8B-B14F-4D97-AF65-F5344CB8AC3E}">
        <p14:creationId xmlns:p14="http://schemas.microsoft.com/office/powerpoint/2010/main" val="267649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1199822"/>
          </a:xfrm>
        </p:spPr>
        <p:txBody>
          <a:bodyPr/>
          <a:lstStyle/>
          <a:p>
            <a:r>
              <a:rPr lang="en-US" dirty="0"/>
              <a:t>Summary table on DRAM Technology Node Choice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5B6228B-E190-4451-A509-AF5DADE75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41508"/>
              </p:ext>
            </p:extLst>
          </p:nvPr>
        </p:nvGraphicFramePr>
        <p:xfrm>
          <a:off x="321942" y="1460628"/>
          <a:ext cx="11280837" cy="2383006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1334580">
                  <a:extLst>
                    <a:ext uri="{9D8B030D-6E8A-4147-A177-3AD203B41FA5}">
                      <a16:colId xmlns:a16="http://schemas.microsoft.com/office/drawing/2014/main" val="128523988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3112728461"/>
                    </a:ext>
                  </a:extLst>
                </a:gridCol>
                <a:gridCol w="1233577">
                  <a:extLst>
                    <a:ext uri="{9D8B030D-6E8A-4147-A177-3AD203B41FA5}">
                      <a16:colId xmlns:a16="http://schemas.microsoft.com/office/drawing/2014/main" val="2556737812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3389689421"/>
                    </a:ext>
                  </a:extLst>
                </a:gridCol>
                <a:gridCol w="1233577">
                  <a:extLst>
                    <a:ext uri="{9D8B030D-6E8A-4147-A177-3AD203B41FA5}">
                      <a16:colId xmlns:a16="http://schemas.microsoft.com/office/drawing/2014/main" val="917889897"/>
                    </a:ext>
                  </a:extLst>
                </a:gridCol>
                <a:gridCol w="1259457">
                  <a:extLst>
                    <a:ext uri="{9D8B030D-6E8A-4147-A177-3AD203B41FA5}">
                      <a16:colId xmlns:a16="http://schemas.microsoft.com/office/drawing/2014/main" val="3072881430"/>
                    </a:ext>
                  </a:extLst>
                </a:gridCol>
                <a:gridCol w="1181819">
                  <a:extLst>
                    <a:ext uri="{9D8B030D-6E8A-4147-A177-3AD203B41FA5}">
                      <a16:colId xmlns:a16="http://schemas.microsoft.com/office/drawing/2014/main" val="1795908894"/>
                    </a:ext>
                  </a:extLst>
                </a:gridCol>
                <a:gridCol w="1250830">
                  <a:extLst>
                    <a:ext uri="{9D8B030D-6E8A-4147-A177-3AD203B41FA5}">
                      <a16:colId xmlns:a16="http://schemas.microsoft.com/office/drawing/2014/main" val="3224924058"/>
                    </a:ext>
                  </a:extLst>
                </a:gridCol>
                <a:gridCol w="1561382">
                  <a:extLst>
                    <a:ext uri="{9D8B030D-6E8A-4147-A177-3AD203B41FA5}">
                      <a16:colId xmlns:a16="http://schemas.microsoft.com/office/drawing/2014/main" val="1224739115"/>
                    </a:ext>
                  </a:extLst>
                </a:gridCol>
              </a:tblGrid>
              <a:tr h="447503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b="1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TCD Metric</a:t>
                      </a:r>
                      <a:endParaRPr lang="en-US" sz="16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 1z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IntelOne Display Medium" panose="020B0503020203020204" pitchFamily="34" charset="77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  <a:sym typeface="Intel Clear"/>
                        </a:rPr>
                        <a:t>1a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kern="1200" cap="none" spc="0" baseline="0" dirty="0">
                        <a:solidFill>
                          <a:schemeClr val="bg1">
                            <a:lumMod val="50000"/>
                          </a:schemeClr>
                        </a:solidFill>
                        <a:uFillTx/>
                        <a:latin typeface="IntelOne Display Medium" panose="020B0503020203020204" pitchFamily="34" charset="77"/>
                        <a:ea typeface="Intel Clear" panose="020B0604020203020204" pitchFamily="34" charset="0"/>
                        <a:cs typeface="Intel Clear" panose="020B0604020203020204" pitchFamily="34" charset="0"/>
                        <a:sym typeface="Intel Clea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  <a:sym typeface="Intel Clear"/>
                        </a:rPr>
                        <a:t>1b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000" b="0" i="0" u="none" strike="noStrike" kern="1200" cap="none" spc="0" baseline="0" dirty="0">
                        <a:solidFill>
                          <a:schemeClr val="bg1">
                            <a:lumMod val="50000"/>
                          </a:schemeClr>
                        </a:solidFill>
                        <a:uFillTx/>
                        <a:latin typeface="IntelOne Display Medium" panose="020B0503020203020204" pitchFamily="34" charset="77"/>
                        <a:ea typeface="Intel Clear" panose="020B0604020203020204" pitchFamily="34" charset="0"/>
                        <a:cs typeface="Intel Clear" panose="020B0604020203020204" pitchFamily="34" charset="0"/>
                        <a:sym typeface="Intel Clear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  <a:sym typeface="Intel Clear"/>
                        </a:rPr>
                        <a:t>SRAM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94722"/>
                  </a:ext>
                </a:extLst>
              </a:tr>
              <a:tr h="45720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High-Capacity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High-Bandwidth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High-Capacity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High-Bandwidth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High-Capacity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High-Bandwidth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dirty="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659268"/>
                  </a:ext>
                </a:extLst>
              </a:tr>
              <a:tr h="348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Density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MB/mm</a:t>
                      </a:r>
                      <a:r>
                        <a:rPr lang="en-US" sz="1600" b="1" i="0" u="none" strike="noStrike" baseline="3000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19.2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One Display Light" panose="020B0403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21.4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One Display Light" panose="020B0403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17.71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One Display Light" panose="020B0403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25.6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One Display Light" panose="020B0403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21.12</a:t>
                      </a:r>
                      <a:endParaRPr lang="en-US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AR Light" panose="020B0403020203020204" pitchFamily="34" charset="-78"/>
                          <a:cs typeface="IntelOne Display AR Light" panose="020B0403020203020204" pitchFamily="34" charset="-78"/>
                        </a:rPr>
                        <a:t>3-4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34572"/>
                  </a:ext>
                </a:extLst>
              </a:tr>
              <a:tr h="3189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BW/Ch</a:t>
                      </a:r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GB/s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16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16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16</a:t>
                      </a:r>
                      <a:endParaRPr lang="en-US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128</a:t>
                      </a:r>
                      <a:endParaRPr lang="en-US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AR Light" panose="020B0403020203020204" pitchFamily="34" charset="-78"/>
                          <a:cs typeface="IntelOne Display AR Light" panose="020B0403020203020204" pitchFamily="34" charset="-78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198879"/>
                  </a:ext>
                </a:extLst>
              </a:tr>
              <a:tr h="358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pJ</a:t>
                      </a:r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/bit </a:t>
                      </a:r>
                      <a:r>
                        <a:rPr lang="en-US" sz="1600" b="1" i="0" u="none" strike="noStrike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~1.5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~1.5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~1.5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~1.5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~1.5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~1.5</a:t>
                      </a:r>
                      <a:endParaRPr lang="en-US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AR Light" panose="020B0403020203020204" pitchFamily="34" charset="-78"/>
                          <a:cs typeface="IntelOne Display AR Light" panose="020B0403020203020204" pitchFamily="34" charset="-78"/>
                        </a:rPr>
                        <a:t>~0.2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63835"/>
                  </a:ext>
                </a:extLst>
              </a:tr>
              <a:tr h="4139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Latency </a:t>
                      </a:r>
                      <a:r>
                        <a:rPr lang="en-US" sz="1600" b="1" u="none" strike="noStrike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n-US" sz="1600" b="1" i="0" u="none" strike="noStrike" baseline="30000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ns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~ 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~19.8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~ 24 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~19.8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~ 24 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~19.8</a:t>
                      </a:r>
                      <a:endParaRPr lang="en-US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AR Light" panose="020B0403020203020204" pitchFamily="34" charset="-78"/>
                          <a:cs typeface="IntelOne Display AR Light" panose="020B0403020203020204" pitchFamily="34" charset="-78"/>
                        </a:rPr>
                        <a:t>~1-2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6472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7DE9748-396E-4515-8B4C-8BA92E19F0B3}"/>
              </a:ext>
            </a:extLst>
          </p:cNvPr>
          <p:cNvSpPr txBox="1"/>
          <p:nvPr/>
        </p:nvSpPr>
        <p:spPr>
          <a:xfrm>
            <a:off x="704635" y="4797207"/>
            <a:ext cx="10515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Need competitive density for a given capacity and BW target in 2025.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DRAM node </a:t>
            </a:r>
            <a:r>
              <a:rPr lang="en-US" sz="2400" b="1" dirty="0">
                <a:solidFill>
                  <a:srgbClr val="00B050"/>
                </a:solidFill>
              </a:rPr>
              <a:t>1a nm </a:t>
            </a:r>
            <a:r>
              <a:rPr lang="en-US" sz="2400" dirty="0"/>
              <a:t>is considered optimal in terms of cost effectiveness and longevity in supply.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0A254-FD5A-4C47-BD02-DE52D5EC58E5}"/>
              </a:ext>
            </a:extLst>
          </p:cNvPr>
          <p:cNvSpPr txBox="1"/>
          <p:nvPr/>
        </p:nvSpPr>
        <p:spPr>
          <a:xfrm>
            <a:off x="562729" y="4198232"/>
            <a:ext cx="362250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1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pj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/bit: Watt/Bandwidth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2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Latency (Close page):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tRCD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tAA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(ACT~RD + RD~ DATA)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03416-C2EA-44B9-97CD-21AC9567C282}"/>
              </a:ext>
            </a:extLst>
          </p:cNvPr>
          <p:cNvSpPr txBox="1"/>
          <p:nvPr/>
        </p:nvSpPr>
        <p:spPr>
          <a:xfrm>
            <a:off x="10386204" y="4053493"/>
            <a:ext cx="1243067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SRAM nos. based on 256Mb macro in N-1 or N node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B2D058-C6E1-4713-BBE5-6054A094BA00}"/>
              </a:ext>
            </a:extLst>
          </p:cNvPr>
          <p:cNvSpPr/>
          <p:nvPr/>
        </p:nvSpPr>
        <p:spPr>
          <a:xfrm>
            <a:off x="5098211" y="1282225"/>
            <a:ext cx="2518914" cy="268592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76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112808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Proof-of-Concept 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9AD81-E3CC-4391-9217-37165AC7FBED}"/>
              </a:ext>
            </a:extLst>
          </p:cNvPr>
          <p:cNvSpPr txBox="1"/>
          <p:nvPr/>
        </p:nvSpPr>
        <p:spPr>
          <a:xfrm>
            <a:off x="914400" y="4779232"/>
            <a:ext cx="9747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Build simple test vehicle to test out integration with base die either from SKH or Intel.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Focus on manufacturing and test plans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Enable test/validation of more than one construction option.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53B272-0078-4047-931A-40CC3511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70522"/>
              </p:ext>
            </p:extLst>
          </p:nvPr>
        </p:nvGraphicFramePr>
        <p:xfrm>
          <a:off x="1054866" y="968299"/>
          <a:ext cx="9413288" cy="3687819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3961394">
                  <a:extLst>
                    <a:ext uri="{9D8B030D-6E8A-4147-A177-3AD203B41FA5}">
                      <a16:colId xmlns:a16="http://schemas.microsoft.com/office/drawing/2014/main" val="128523988"/>
                    </a:ext>
                  </a:extLst>
                </a:gridCol>
                <a:gridCol w="5451894">
                  <a:extLst>
                    <a:ext uri="{9D8B030D-6E8A-4147-A177-3AD203B41FA5}">
                      <a16:colId xmlns:a16="http://schemas.microsoft.com/office/drawing/2014/main" val="2556737812"/>
                    </a:ext>
                  </a:extLst>
                </a:gridCol>
              </a:tblGrid>
              <a:tr h="6496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One Display Medium" panose="020B0703020203020204" pitchFamily="34" charset="0"/>
                        </a:rPr>
                        <a:t>Risk/Challenge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telOne Display Medium" panose="020B0703020203020204" pitchFamily="34" charset="0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  <a:sym typeface="Intel Clear"/>
                        </a:rPr>
                        <a:t>Objective/Goal of PoC Vehicle</a:t>
                      </a:r>
                      <a:endParaRPr lang="en-US" sz="20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IntelOne Display Medium" panose="020B0503020203020204" pitchFamily="34" charset="77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94722"/>
                  </a:ext>
                </a:extLst>
              </a:tr>
              <a:tr h="3747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Wafer Handling (Scribe, EDM, Fiducials)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Integration details to handle wafers across SK &amp; Intel (alignment/metrology/wafer-health monitors </a:t>
                      </a:r>
                      <a:r>
                        <a:rPr lang="en-US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etc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334572"/>
                  </a:ext>
                </a:extLst>
              </a:tr>
              <a:tr h="3278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Power Delivery/Thermals</a:t>
                      </a:r>
                      <a:endParaRPr lang="en-US" sz="1600" b="1" i="0" u="none" strike="noStrike" baseline="3000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Qualifying thermal solutions, TIM, backside metals, </a:t>
                      </a:r>
                      <a:r>
                        <a:rPr lang="en-US" sz="1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Tj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-limits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41735"/>
                  </a:ext>
                </a:extLst>
              </a:tr>
              <a:tr h="3191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Assembly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Die-wafer/hybrid-bonding 3D integration solution validation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36147"/>
                  </a:ext>
                </a:extLst>
              </a:tr>
              <a:tr h="331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Yield (Sort/Class)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Showing path to low-DD for overall concept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150751"/>
                  </a:ext>
                </a:extLst>
              </a:tr>
              <a:tr h="3410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Test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Enable M-BIST engines in base-die with the 3D integration scheme (programmable micro-controller option makes test easier but at cost of area and complexity)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34461"/>
                  </a:ext>
                </a:extLst>
              </a:tr>
              <a:tr h="3267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Bandwidth/Latency/Power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Process tuning to match macro spec for BW, latency and power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39552"/>
                  </a:ext>
                </a:extLst>
              </a:tr>
              <a:tr h="352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Reliability/ECC/DPM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Establish DPM targets/ECC bits/Row-hammer solution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10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70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CCF8-13F3-42E5-B00E-509F9C97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 plan – Achieving Technology &amp; Volume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5A8D4-9375-4791-AED4-F23F3F39B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21515"/>
            <a:ext cx="10972799" cy="41770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Team advocating a 3-step plan</a:t>
            </a:r>
          </a:p>
          <a:p>
            <a:pPr lvl="1">
              <a:lnSpc>
                <a:spcPct val="150000"/>
              </a:lnSpc>
            </a:pPr>
            <a:r>
              <a:rPr lang="en-US" b="1" u="sng" dirty="0"/>
              <a:t>Step1:</a:t>
            </a:r>
            <a:r>
              <a:rPr lang="en-US" dirty="0"/>
              <a:t> Implement a </a:t>
            </a:r>
            <a:r>
              <a:rPr lang="en-US" dirty="0" err="1"/>
              <a:t>PoC</a:t>
            </a:r>
            <a:r>
              <a:rPr lang="en-US" dirty="0"/>
              <a:t> to prove out the basic concept and logistics</a:t>
            </a:r>
            <a:endParaRPr lang="en-US" b="1" u="sng" dirty="0"/>
          </a:p>
          <a:p>
            <a:pPr lvl="1">
              <a:lnSpc>
                <a:spcPct val="150000"/>
              </a:lnSpc>
            </a:pPr>
            <a:r>
              <a:rPr lang="en-US" b="1" u="sng" dirty="0"/>
              <a:t>Step2</a:t>
            </a:r>
            <a:r>
              <a:rPr lang="en-US" dirty="0"/>
              <a:t>: Bring to life an MVP product using the high-bandwidth macro</a:t>
            </a:r>
          </a:p>
          <a:p>
            <a:pPr lvl="1">
              <a:lnSpc>
                <a:spcPct val="150000"/>
              </a:lnSpc>
            </a:pPr>
            <a:r>
              <a:rPr lang="en-US" b="1" u="sng" dirty="0"/>
              <a:t>Step3</a:t>
            </a:r>
            <a:r>
              <a:rPr lang="en-US" dirty="0"/>
              <a:t>: Scale out technology to high volume to enable a viable business model</a:t>
            </a:r>
          </a:p>
          <a:p>
            <a:pPr>
              <a:lnSpc>
                <a:spcPct val="150000"/>
              </a:lnSpc>
            </a:pPr>
            <a:r>
              <a:rPr lang="en-US" dirty="0"/>
              <a:t>Need to implement steps 2 and 3 in parallel and cannot be a serial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168268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7B5D4-08AB-4EBC-93A1-6FE058AC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doing </a:t>
            </a:r>
            <a:r>
              <a:rPr lang="en-US" dirty="0" err="1"/>
              <a:t>PoC</a:t>
            </a:r>
            <a:r>
              <a:rPr lang="en-US" dirty="0"/>
              <a:t> TC as Step1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F2753-DD16-4C46-94C7-7748E4C98425}"/>
              </a:ext>
            </a:extLst>
          </p:cNvPr>
          <p:cNvSpPr txBox="1"/>
          <p:nvPr/>
        </p:nvSpPr>
        <p:spPr>
          <a:xfrm>
            <a:off x="793630" y="1395637"/>
            <a:ext cx="9678838" cy="280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Manufacturing, assembly, wafer-handling, TSV processing, thermals and test are the critical elements of the TCD product architecture plan.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Need early test vehicle to gain confidence before implementing an actual product. SK Hynix also recommending this as first step.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Exact macro construction, product spec closure and construction options need more in-depth technical study to close.</a:t>
            </a:r>
          </a:p>
        </p:txBody>
      </p:sp>
    </p:spTree>
    <p:extLst>
      <p:ext uri="{BB962C8B-B14F-4D97-AF65-F5344CB8AC3E}">
        <p14:creationId xmlns:p14="http://schemas.microsoft.com/office/powerpoint/2010/main" val="220872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23" y="0"/>
            <a:ext cx="11588034" cy="963983"/>
          </a:xfrm>
        </p:spPr>
        <p:txBody>
          <a:bodyPr/>
          <a:lstStyle/>
          <a:p>
            <a:r>
              <a:rPr lang="en-US" u="sng" dirty="0">
                <a:ea typeface="+mj-lt"/>
                <a:cs typeface="+mj-lt"/>
              </a:rPr>
              <a:t>Step1</a:t>
            </a:r>
            <a:r>
              <a:rPr lang="en-US" dirty="0">
                <a:ea typeface="+mj-lt"/>
                <a:cs typeface="+mj-lt"/>
              </a:rPr>
              <a:t> : Proof-of-Concept &amp; Test Chip Plans – Option 1a &amp; 1b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9AD81-E3CC-4391-9217-37165AC7FBED}"/>
              </a:ext>
            </a:extLst>
          </p:cNvPr>
          <p:cNvSpPr txBox="1"/>
          <p:nvPr/>
        </p:nvSpPr>
        <p:spPr>
          <a:xfrm>
            <a:off x="187022" y="3758024"/>
            <a:ext cx="8283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Use existing HBM2e macro from SK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Two options for base die: SKH HBM or Intel.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SKH team advocating using HBM2e base die (TBD).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Intel team sees value in integrating HBM2e macro with Intel/modern base die due to architecture and power needs.</a:t>
            </a:r>
          </a:p>
        </p:txBody>
      </p:sp>
      <p:pic>
        <p:nvPicPr>
          <p:cNvPr id="27" name="그림 6">
            <a:extLst>
              <a:ext uri="{FF2B5EF4-FFF2-40B4-BE49-F238E27FC236}">
                <a16:creationId xmlns:a16="http://schemas.microsoft.com/office/drawing/2014/main" id="{5B68F405-0A83-4C47-B132-BD5121175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72" y="1056468"/>
            <a:ext cx="3658487" cy="22992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42654-C139-429A-8F32-7C0070A49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603" y="1230154"/>
            <a:ext cx="2933700" cy="1920240"/>
          </a:xfrm>
          <a:prstGeom prst="rect">
            <a:avLst/>
          </a:prstGeom>
        </p:spPr>
      </p:pic>
      <p:sp>
        <p:nvSpPr>
          <p:cNvPr id="28" name="직사각형 7">
            <a:extLst>
              <a:ext uri="{FF2B5EF4-FFF2-40B4-BE49-F238E27FC236}">
                <a16:creationId xmlns:a16="http://schemas.microsoft.com/office/drawing/2014/main" id="{B0223EF3-DFCD-4CDD-A354-0B35E80C3CD6}"/>
              </a:ext>
            </a:extLst>
          </p:cNvPr>
          <p:cNvSpPr/>
          <p:nvPr/>
        </p:nvSpPr>
        <p:spPr>
          <a:xfrm>
            <a:off x="969269" y="3410374"/>
            <a:ext cx="198913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/>
              <a:t>HBM2E core die, 2ch/16Gb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E8F127-F14C-409D-9317-848B7BCA9AB3}"/>
              </a:ext>
            </a:extLst>
          </p:cNvPr>
          <p:cNvSpPr txBox="1"/>
          <p:nvPr/>
        </p:nvSpPr>
        <p:spPr>
          <a:xfrm>
            <a:off x="8543977" y="5583894"/>
            <a:ext cx="2338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Option 1b</a:t>
            </a:r>
            <a:r>
              <a:rPr lang="en-US" sz="1400" dirty="0"/>
              <a:t>: Use SKH HBM2e core die with Intel base die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6E926-B11F-4978-9D8C-C224A5EB4B8A}"/>
              </a:ext>
            </a:extLst>
          </p:cNvPr>
          <p:cNvSpPr/>
          <p:nvPr/>
        </p:nvSpPr>
        <p:spPr>
          <a:xfrm>
            <a:off x="8667133" y="5170456"/>
            <a:ext cx="2009276" cy="27886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Intel Process Base die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990BCE-99B5-4024-B1D3-49A9870C8B26}"/>
              </a:ext>
            </a:extLst>
          </p:cNvPr>
          <p:cNvSpPr/>
          <p:nvPr/>
        </p:nvSpPr>
        <p:spPr>
          <a:xfrm>
            <a:off x="8667131" y="4480663"/>
            <a:ext cx="2009277" cy="278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99614A-D255-45A2-95DE-4ECB87F5EDF1}"/>
              </a:ext>
            </a:extLst>
          </p:cNvPr>
          <p:cNvSpPr/>
          <p:nvPr/>
        </p:nvSpPr>
        <p:spPr>
          <a:xfrm>
            <a:off x="8657819" y="3720168"/>
            <a:ext cx="2009277" cy="705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9A151E1B-20AF-4808-8EC0-E240D7464E8B}"/>
              </a:ext>
            </a:extLst>
          </p:cNvPr>
          <p:cNvSpPr/>
          <p:nvPr/>
        </p:nvSpPr>
        <p:spPr>
          <a:xfrm>
            <a:off x="10864075" y="3758024"/>
            <a:ext cx="348852" cy="13345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C108A01-B735-4EA7-AA25-63202DD45999}"/>
              </a:ext>
            </a:extLst>
          </p:cNvPr>
          <p:cNvSpPr txBox="1"/>
          <p:nvPr/>
        </p:nvSpPr>
        <p:spPr>
          <a:xfrm>
            <a:off x="11343762" y="4271421"/>
            <a:ext cx="595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1 - 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ECA3B-49C4-44FF-A576-0DAA007F153C}"/>
              </a:ext>
            </a:extLst>
          </p:cNvPr>
          <p:cNvGrpSpPr/>
          <p:nvPr/>
        </p:nvGrpSpPr>
        <p:grpSpPr>
          <a:xfrm>
            <a:off x="8542295" y="1034634"/>
            <a:ext cx="3361764" cy="2370790"/>
            <a:chOff x="8289643" y="1161438"/>
            <a:chExt cx="3361764" cy="23707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92ED02-979C-4930-B843-C99736CC61FC}"/>
                </a:ext>
              </a:extLst>
            </p:cNvPr>
            <p:cNvSpPr txBox="1"/>
            <p:nvPr/>
          </p:nvSpPr>
          <p:spPr>
            <a:xfrm>
              <a:off x="8289643" y="3009008"/>
              <a:ext cx="2338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Option 1a</a:t>
              </a:r>
              <a:r>
                <a:rPr lang="en-US" sz="1400" dirty="0"/>
                <a:t>: Use SKH HBM2e base die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251780-1ADB-49F7-914A-7C116A403668}"/>
                </a:ext>
              </a:extLst>
            </p:cNvPr>
            <p:cNvSpPr/>
            <p:nvPr/>
          </p:nvSpPr>
          <p:spPr>
            <a:xfrm>
              <a:off x="8412798" y="2238843"/>
              <a:ext cx="2009277" cy="27886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1CC1A5-F96A-4C86-932A-B876A0EBD259}"/>
                </a:ext>
              </a:extLst>
            </p:cNvPr>
            <p:cNvSpPr/>
            <p:nvPr/>
          </p:nvSpPr>
          <p:spPr>
            <a:xfrm>
              <a:off x="8412799" y="2595570"/>
              <a:ext cx="2009276" cy="278868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Existing HBM Base die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BA68385-936C-4F41-A267-B8938E3E36F6}"/>
                </a:ext>
              </a:extLst>
            </p:cNvPr>
            <p:cNvSpPr/>
            <p:nvPr/>
          </p:nvSpPr>
          <p:spPr>
            <a:xfrm>
              <a:off x="8412797" y="1905777"/>
              <a:ext cx="2009277" cy="278868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DRAM</a:t>
              </a: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297EFE2D-44B8-4F27-BC61-A6111D0330D4}"/>
                </a:ext>
              </a:extLst>
            </p:cNvPr>
            <p:cNvSpPr/>
            <p:nvPr/>
          </p:nvSpPr>
          <p:spPr>
            <a:xfrm>
              <a:off x="10555303" y="1172825"/>
              <a:ext cx="348852" cy="133457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6335400-A9B8-4B0F-A3F6-CFAC6412C3E1}"/>
                </a:ext>
              </a:extLst>
            </p:cNvPr>
            <p:cNvSpPr/>
            <p:nvPr/>
          </p:nvSpPr>
          <p:spPr>
            <a:xfrm>
              <a:off x="8454394" y="1161438"/>
              <a:ext cx="2009277" cy="70594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.</a:t>
              </a:r>
            </a:p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F9A8E1-8D51-47DA-B4DC-F01890E829DB}"/>
                </a:ext>
              </a:extLst>
            </p:cNvPr>
            <p:cNvSpPr txBox="1"/>
            <p:nvPr/>
          </p:nvSpPr>
          <p:spPr>
            <a:xfrm>
              <a:off x="11056193" y="1686222"/>
              <a:ext cx="5952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1 - N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4BBEAC3-54D9-4051-A443-15005FD01E7E}"/>
              </a:ext>
            </a:extLst>
          </p:cNvPr>
          <p:cNvSpPr/>
          <p:nvPr/>
        </p:nvSpPr>
        <p:spPr>
          <a:xfrm>
            <a:off x="8665448" y="4814077"/>
            <a:ext cx="2009277" cy="2788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DRAM</a:t>
            </a:r>
          </a:p>
        </p:txBody>
      </p:sp>
    </p:spTree>
    <p:extLst>
      <p:ext uri="{BB962C8B-B14F-4D97-AF65-F5344CB8AC3E}">
        <p14:creationId xmlns:p14="http://schemas.microsoft.com/office/powerpoint/2010/main" val="2915102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D71F-0FD5-4FD3-A492-BB8C676F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7" y="0"/>
            <a:ext cx="10972800" cy="119982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Step1 : Proof-of-Concept &amp; Test Chip Plans – Option2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F5C2A-54E0-40DF-832E-652489E3BE6E}"/>
              </a:ext>
            </a:extLst>
          </p:cNvPr>
          <p:cNvSpPr txBox="1"/>
          <p:nvPr/>
        </p:nvSpPr>
        <p:spPr>
          <a:xfrm>
            <a:off x="389627" y="5299272"/>
            <a:ext cx="1123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Team is advocating macro to build capacity of 2, 4, 8 GB ( High-Bandwidth Macro)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Enable Cube and Interposer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29049F-2B73-4223-9855-5217E5F37916}"/>
              </a:ext>
            </a:extLst>
          </p:cNvPr>
          <p:cNvGrpSpPr/>
          <p:nvPr/>
        </p:nvGrpSpPr>
        <p:grpSpPr>
          <a:xfrm>
            <a:off x="1798292" y="980299"/>
            <a:ext cx="2324085" cy="4212803"/>
            <a:chOff x="495703" y="1014805"/>
            <a:chExt cx="2324085" cy="42128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DC6E4BB-DEE7-4572-8163-694E0DAE7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03" y="1014805"/>
              <a:ext cx="2324084" cy="421280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A03645-3C6A-4F9E-BF2B-3F867A26045D}"/>
                </a:ext>
              </a:extLst>
            </p:cNvPr>
            <p:cNvSpPr txBox="1"/>
            <p:nvPr/>
          </p:nvSpPr>
          <p:spPr>
            <a:xfrm>
              <a:off x="495704" y="1022066"/>
              <a:ext cx="2324084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High-Capacity Macro (1Gbit 1Ch)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A61260-0028-46C7-8534-CA8AD21ACB94}"/>
              </a:ext>
            </a:extLst>
          </p:cNvPr>
          <p:cNvGrpSpPr/>
          <p:nvPr/>
        </p:nvGrpSpPr>
        <p:grpSpPr>
          <a:xfrm>
            <a:off x="6229277" y="987560"/>
            <a:ext cx="2748501" cy="4015980"/>
            <a:chOff x="389194" y="1107042"/>
            <a:chExt cx="2748501" cy="401598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F57A72-CC1C-452E-A59F-985633EFE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194" y="1107042"/>
              <a:ext cx="2748501" cy="401598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97E907-3B4A-470D-97EF-C13368C13FE5}"/>
                </a:ext>
              </a:extLst>
            </p:cNvPr>
            <p:cNvSpPr txBox="1"/>
            <p:nvPr/>
          </p:nvSpPr>
          <p:spPr>
            <a:xfrm>
              <a:off x="389194" y="1107042"/>
              <a:ext cx="2748501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High-Bandwidth Macro (2Gbit 8Ch)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275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103903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55984-3356-4D73-A797-E684C309F998}"/>
              </a:ext>
            </a:extLst>
          </p:cNvPr>
          <p:cNvSpPr txBox="1"/>
          <p:nvPr/>
        </p:nvSpPr>
        <p:spPr>
          <a:xfrm>
            <a:off x="899017" y="875095"/>
            <a:ext cx="8906725" cy="51078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200" dirty="0"/>
              <a:t>TCD Overview </a:t>
            </a:r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200" dirty="0"/>
              <a:t>Product Value Proposition</a:t>
            </a:r>
            <a:endParaRPr lang="en-US" sz="2200" dirty="0">
              <a:solidFill>
                <a:srgbClr val="FFFF00"/>
              </a:solidFill>
            </a:endParaRPr>
          </a:p>
          <a:p>
            <a:pPr marL="800100" lvl="1" indent="-342900">
              <a:buFont typeface="Wingdings"/>
              <a:buChar char="§"/>
            </a:pPr>
            <a:r>
              <a:rPr lang="en-US" sz="2200" dirty="0"/>
              <a:t>Data Center/AI/HPC</a:t>
            </a:r>
          </a:p>
          <a:p>
            <a:pPr marL="800100" lvl="1" indent="-342900">
              <a:buFont typeface="Wingdings"/>
              <a:buChar char="§"/>
            </a:pPr>
            <a:r>
              <a:rPr lang="en-US" sz="2200" dirty="0"/>
              <a:t>Client/Mobile</a:t>
            </a:r>
          </a:p>
          <a:p>
            <a:pPr marL="800100" lvl="1" indent="-342900">
              <a:buFont typeface="Wingdings"/>
              <a:buChar char="§"/>
            </a:pPr>
            <a:r>
              <a:rPr lang="en-US" sz="2200" dirty="0"/>
              <a:t>Graphics</a:t>
            </a:r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200" dirty="0"/>
              <a:t>TCD Macro details and perf/power/area summary</a:t>
            </a:r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200" dirty="0"/>
              <a:t>Proof –of-Concept &amp; Test Chip Plans</a:t>
            </a:r>
            <a:endParaRPr lang="en-US" sz="22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200" dirty="0"/>
              <a:t>Product Intercept Timeline</a:t>
            </a:r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200" dirty="0"/>
              <a:t>Manufacturing Details</a:t>
            </a:r>
            <a:endParaRPr lang="en-US" sz="22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200" dirty="0"/>
              <a:t>Business Model</a:t>
            </a:r>
            <a:endParaRPr lang="en-US" sz="22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Wingdings"/>
              <a:buChar char="§"/>
            </a:pPr>
            <a:r>
              <a:rPr lang="en-US" sz="2200" dirty="0"/>
              <a:t>Next steps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6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017917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Joint Recommendation : Option1b for </a:t>
            </a:r>
            <a:r>
              <a:rPr lang="en-US" dirty="0" err="1">
                <a:ea typeface="+mj-lt"/>
                <a:cs typeface="+mj-lt"/>
              </a:rPr>
              <a:t>PoC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9AD81-E3CC-4391-9217-37165AC7FBED}"/>
              </a:ext>
            </a:extLst>
          </p:cNvPr>
          <p:cNvSpPr txBox="1"/>
          <p:nvPr/>
        </p:nvSpPr>
        <p:spPr>
          <a:xfrm>
            <a:off x="562698" y="5741062"/>
            <a:ext cx="1106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Team recommending Option1b as lead candidate for this engagement.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5B885D-0C10-436F-BA49-CAB1F4349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63316"/>
              </p:ext>
            </p:extLst>
          </p:nvPr>
        </p:nvGraphicFramePr>
        <p:xfrm>
          <a:off x="851157" y="1150299"/>
          <a:ext cx="9295665" cy="4148957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2653324">
                  <a:extLst>
                    <a:ext uri="{9D8B030D-6E8A-4147-A177-3AD203B41FA5}">
                      <a16:colId xmlns:a16="http://schemas.microsoft.com/office/drawing/2014/main" val="128523988"/>
                    </a:ext>
                  </a:extLst>
                </a:gridCol>
                <a:gridCol w="2156604">
                  <a:extLst>
                    <a:ext uri="{9D8B030D-6E8A-4147-A177-3AD203B41FA5}">
                      <a16:colId xmlns:a16="http://schemas.microsoft.com/office/drawing/2014/main" val="2556737812"/>
                    </a:ext>
                  </a:extLst>
                </a:gridCol>
                <a:gridCol w="2234242">
                  <a:extLst>
                    <a:ext uri="{9D8B030D-6E8A-4147-A177-3AD203B41FA5}">
                      <a16:colId xmlns:a16="http://schemas.microsoft.com/office/drawing/2014/main" val="4045615921"/>
                    </a:ext>
                  </a:extLst>
                </a:gridCol>
                <a:gridCol w="2251495">
                  <a:extLst>
                    <a:ext uri="{9D8B030D-6E8A-4147-A177-3AD203B41FA5}">
                      <a16:colId xmlns:a16="http://schemas.microsoft.com/office/drawing/2014/main" val="278162028"/>
                    </a:ext>
                  </a:extLst>
                </a:gridCol>
              </a:tblGrid>
              <a:tr h="973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One Display CY Medium" panose="020B0703020203020204" pitchFamily="34" charset="0"/>
                        </a:rPr>
                        <a:t>PoC Goals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telOne Display CY Medium" panose="020B0703020203020204" pitchFamily="34" charset="0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  <a:sym typeface="Intel Clear"/>
                        </a:rPr>
                        <a:t>Option 1a </a:t>
                      </a:r>
                    </a:p>
                    <a:p>
                      <a:pPr algn="ctr" fontAlgn="ctr"/>
                      <a:r>
                        <a:rPr lang="en-US" sz="2000" b="0" i="0" u="none" strike="noStrike" kern="1200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  <a:sym typeface="Intel Clear"/>
                        </a:rPr>
                        <a:t>(HBM2e Macro)</a:t>
                      </a:r>
                      <a:endParaRPr lang="en-US" sz="20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IntelOne Display Medium" panose="020B0503020203020204" pitchFamily="34" charset="77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Option 1b </a:t>
                      </a:r>
                    </a:p>
                    <a:p>
                      <a:pPr algn="ctr" fontAlgn="ctr"/>
                      <a:r>
                        <a:rPr lang="en-US" sz="20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(HBM2e Macro)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Option 2</a:t>
                      </a:r>
                    </a:p>
                    <a:p>
                      <a:pPr algn="ctr" fontAlgn="ctr"/>
                      <a:r>
                        <a:rPr lang="en-US" sz="20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( High-BW Macro)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94722"/>
                  </a:ext>
                </a:extLst>
              </a:tr>
              <a:tr h="2654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Wafer Handling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63383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Power Delivery/Thermals</a:t>
                      </a:r>
                      <a:endParaRPr lang="en-US" sz="1600" b="1" i="0" u="none" strike="noStrike" baseline="3000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41735"/>
                  </a:ext>
                </a:extLst>
              </a:tr>
              <a:tr h="2654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Assembly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36147"/>
                  </a:ext>
                </a:extLst>
              </a:tr>
              <a:tr h="299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Yield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150751"/>
                  </a:ext>
                </a:extLst>
              </a:tr>
              <a:tr h="326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Test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34461"/>
                  </a:ext>
                </a:extLst>
              </a:tr>
              <a:tr h="336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Bandwidth/Latency/Power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39552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Reliability/ECC/DPM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10776"/>
                  </a:ext>
                </a:extLst>
              </a:tr>
              <a:tr h="346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Execution Time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72239"/>
                  </a:ext>
                </a:extLst>
              </a:tr>
              <a:tr h="339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New IP Dev Effort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1089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Matched to Final Product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8807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9BBC6473-3988-44A9-B0DE-0F0F1C19A923}"/>
              </a:ext>
            </a:extLst>
          </p:cNvPr>
          <p:cNvSpPr/>
          <p:nvPr/>
        </p:nvSpPr>
        <p:spPr>
          <a:xfrm>
            <a:off x="5633049" y="1093566"/>
            <a:ext cx="2268746" cy="426907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92742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D71F-0FD5-4FD3-A492-BB8C676F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7" y="0"/>
            <a:ext cx="10972800" cy="119982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Step2 : Enable High Bandwidth Macro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F5C2A-54E0-40DF-832E-652489E3BE6E}"/>
              </a:ext>
            </a:extLst>
          </p:cNvPr>
          <p:cNvSpPr txBox="1"/>
          <p:nvPr/>
        </p:nvSpPr>
        <p:spPr>
          <a:xfrm>
            <a:off x="1396530" y="5204225"/>
            <a:ext cx="85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Use step1 infrastructure for test and logistics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43D3C8-288F-43D6-96EA-9E0904B6B5D9}"/>
              </a:ext>
            </a:extLst>
          </p:cNvPr>
          <p:cNvGrpSpPr/>
          <p:nvPr/>
        </p:nvGrpSpPr>
        <p:grpSpPr>
          <a:xfrm>
            <a:off x="313977" y="1040425"/>
            <a:ext cx="2748501" cy="4015980"/>
            <a:chOff x="389194" y="1107042"/>
            <a:chExt cx="2748501" cy="40159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070E7B-33C2-4609-B524-60D860F9D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194" y="1107042"/>
              <a:ext cx="2748501" cy="40159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39C6CC-4130-415D-AFDC-6E0FA203BCC3}"/>
                </a:ext>
              </a:extLst>
            </p:cNvPr>
            <p:cNvSpPr txBox="1"/>
            <p:nvPr/>
          </p:nvSpPr>
          <p:spPr>
            <a:xfrm>
              <a:off x="389194" y="1107042"/>
              <a:ext cx="2748501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High-Bandwidth Macro (2Gbit 8Ch)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305B2F-FD3A-43FB-A0D9-3E1546611099}"/>
              </a:ext>
            </a:extLst>
          </p:cNvPr>
          <p:cNvSpPr txBox="1"/>
          <p:nvPr/>
        </p:nvSpPr>
        <p:spPr>
          <a:xfrm>
            <a:off x="3229746" y="3584486"/>
            <a:ext cx="220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2 GB,  1 TB/s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IntelOne Display Regular"/>
              </a:rPr>
              <a:t>(2stack of ~70mm</a:t>
            </a:r>
            <a:r>
              <a:rPr lang="en-US" baseline="30000" dirty="0">
                <a:solidFill>
                  <a:srgbClr val="FFFFFF"/>
                </a:solidFill>
                <a:latin typeface="IntelOne Display Regular"/>
              </a:rPr>
              <a:t>2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0FF4532-2C26-434D-ADF6-2430F00E9EF6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46A5A0-8C60-4ED7-8FD3-5D043087E22E}"/>
              </a:ext>
            </a:extLst>
          </p:cNvPr>
          <p:cNvGrpSpPr/>
          <p:nvPr/>
        </p:nvGrpSpPr>
        <p:grpSpPr>
          <a:xfrm>
            <a:off x="3755957" y="1206570"/>
            <a:ext cx="1846140" cy="776917"/>
            <a:chOff x="3755957" y="1206570"/>
            <a:chExt cx="1846140" cy="776917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18CAC6E-D9D8-4BF2-8EEA-8241202257B0}"/>
                </a:ext>
              </a:extLst>
            </p:cNvPr>
            <p:cNvSpPr/>
            <p:nvPr/>
          </p:nvSpPr>
          <p:spPr>
            <a:xfrm>
              <a:off x="3997404" y="1225996"/>
              <a:ext cx="396815" cy="2905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5FF5F84-EF44-45DE-8B2A-D4FC19A892A4}"/>
                </a:ext>
              </a:extLst>
            </p:cNvPr>
            <p:cNvCxnSpPr/>
            <p:nvPr/>
          </p:nvCxnSpPr>
          <p:spPr>
            <a:xfrm>
              <a:off x="3956382" y="1620008"/>
              <a:ext cx="478857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45C4E9C-4234-44D6-8C22-D18A2AACC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261" y="1225996"/>
              <a:ext cx="0" cy="290576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1BF439-552B-4A6B-91F5-B788F9DA7851}"/>
                </a:ext>
              </a:extLst>
            </p:cNvPr>
            <p:cNvSpPr txBox="1"/>
            <p:nvPr/>
          </p:nvSpPr>
          <p:spPr>
            <a:xfrm>
              <a:off x="3755957" y="1675710"/>
              <a:ext cx="1043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4.745mm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DA3805F6-39DB-49FF-9EFA-F66DE617C804}"/>
                </a:ext>
              </a:extLst>
            </p:cNvPr>
            <p:cNvSpPr txBox="1"/>
            <p:nvPr/>
          </p:nvSpPr>
          <p:spPr>
            <a:xfrm>
              <a:off x="4558304" y="1206570"/>
              <a:ext cx="1043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3.72mm</a:t>
              </a: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3BDD81C2-8B88-4606-B0AF-3D3D3EEE9807}"/>
              </a:ext>
            </a:extLst>
          </p:cNvPr>
          <p:cNvSpPr txBox="1"/>
          <p:nvPr/>
        </p:nvSpPr>
        <p:spPr>
          <a:xfrm>
            <a:off x="5853992" y="1130060"/>
            <a:ext cx="512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256MB Macro with TSV @ ~15.5MB/mm</a:t>
            </a:r>
            <a:r>
              <a:rPr lang="en-US" baseline="30000" dirty="0"/>
              <a:t>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739FC9-63D9-4F70-BC0A-E782CA19208B}"/>
              </a:ext>
            </a:extLst>
          </p:cNvPr>
          <p:cNvGrpSpPr/>
          <p:nvPr/>
        </p:nvGrpSpPr>
        <p:grpSpPr>
          <a:xfrm>
            <a:off x="3146186" y="2789603"/>
            <a:ext cx="1962674" cy="623406"/>
            <a:chOff x="3388370" y="2325800"/>
            <a:chExt cx="2141131" cy="757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68DD43-317B-461B-B67F-0505621CDA6C}"/>
                </a:ext>
              </a:extLst>
            </p:cNvPr>
            <p:cNvGrpSpPr/>
            <p:nvPr/>
          </p:nvGrpSpPr>
          <p:grpSpPr>
            <a:xfrm>
              <a:off x="3388370" y="2500708"/>
              <a:ext cx="2049973" cy="582484"/>
              <a:chOff x="9170857" y="5056405"/>
              <a:chExt cx="2049973" cy="582484"/>
            </a:xfrm>
          </p:grpSpPr>
          <p:sp>
            <p:nvSpPr>
              <p:cNvPr id="17" name="Diamond 16">
                <a:extLst>
                  <a:ext uri="{FF2B5EF4-FFF2-40B4-BE49-F238E27FC236}">
                    <a16:creationId xmlns:a16="http://schemas.microsoft.com/office/drawing/2014/main" id="{08E02494-DBED-4C8C-8EFB-549BA20B65AD}"/>
                  </a:ext>
                </a:extLst>
              </p:cNvPr>
              <p:cNvSpPr/>
              <p:nvPr/>
            </p:nvSpPr>
            <p:spPr>
              <a:xfrm>
                <a:off x="9170857" y="520302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Diamond 109">
                <a:extLst>
                  <a:ext uri="{FF2B5EF4-FFF2-40B4-BE49-F238E27FC236}">
                    <a16:creationId xmlns:a16="http://schemas.microsoft.com/office/drawing/2014/main" id="{CC9756E6-11C9-42D4-9A41-B62B9DC6069D}"/>
                  </a:ext>
                </a:extLst>
              </p:cNvPr>
              <p:cNvSpPr/>
              <p:nvPr/>
            </p:nvSpPr>
            <p:spPr>
              <a:xfrm>
                <a:off x="9678133" y="5348313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Diamond 110">
                <a:extLst>
                  <a:ext uri="{FF2B5EF4-FFF2-40B4-BE49-F238E27FC236}">
                    <a16:creationId xmlns:a16="http://schemas.microsoft.com/office/drawing/2014/main" id="{EC8CC674-E315-4221-A6B2-A4012F2348FC}"/>
                  </a:ext>
                </a:extLst>
              </p:cNvPr>
              <p:cNvSpPr/>
              <p:nvPr/>
            </p:nvSpPr>
            <p:spPr>
              <a:xfrm>
                <a:off x="9678132" y="505640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Diamond 111">
                <a:extLst>
                  <a:ext uri="{FF2B5EF4-FFF2-40B4-BE49-F238E27FC236}">
                    <a16:creationId xmlns:a16="http://schemas.microsoft.com/office/drawing/2014/main" id="{9DC9DA46-F2BE-4714-AB22-DFE5CFACE643}"/>
                  </a:ext>
                </a:extLst>
              </p:cNvPr>
              <p:cNvSpPr/>
              <p:nvPr/>
            </p:nvSpPr>
            <p:spPr>
              <a:xfrm>
                <a:off x="10206277" y="5201422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8C03003-FDB4-4694-B708-5D3D91EDAD21}"/>
                </a:ext>
              </a:extLst>
            </p:cNvPr>
            <p:cNvGrpSpPr/>
            <p:nvPr/>
          </p:nvGrpSpPr>
          <p:grpSpPr>
            <a:xfrm>
              <a:off x="3479528" y="2325800"/>
              <a:ext cx="2049973" cy="582484"/>
              <a:chOff x="9170857" y="5056405"/>
              <a:chExt cx="2049973" cy="582484"/>
            </a:xfrm>
          </p:grpSpPr>
          <p:sp>
            <p:nvSpPr>
              <p:cNvPr id="115" name="Diamond 114">
                <a:extLst>
                  <a:ext uri="{FF2B5EF4-FFF2-40B4-BE49-F238E27FC236}">
                    <a16:creationId xmlns:a16="http://schemas.microsoft.com/office/drawing/2014/main" id="{060C3EF6-2550-4B84-BD5E-5CA9B9B8BB29}"/>
                  </a:ext>
                </a:extLst>
              </p:cNvPr>
              <p:cNvSpPr/>
              <p:nvPr/>
            </p:nvSpPr>
            <p:spPr>
              <a:xfrm>
                <a:off x="9170857" y="520302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Diamond 115">
                <a:extLst>
                  <a:ext uri="{FF2B5EF4-FFF2-40B4-BE49-F238E27FC236}">
                    <a16:creationId xmlns:a16="http://schemas.microsoft.com/office/drawing/2014/main" id="{1AC1BCD7-3512-465E-A11E-C15E6BCBBDA0}"/>
                  </a:ext>
                </a:extLst>
              </p:cNvPr>
              <p:cNvSpPr/>
              <p:nvPr/>
            </p:nvSpPr>
            <p:spPr>
              <a:xfrm>
                <a:off x="9678133" y="5348313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Diamond 116">
                <a:extLst>
                  <a:ext uri="{FF2B5EF4-FFF2-40B4-BE49-F238E27FC236}">
                    <a16:creationId xmlns:a16="http://schemas.microsoft.com/office/drawing/2014/main" id="{F673223B-65AA-4F2D-BBF8-E50F1C2293BD}"/>
                  </a:ext>
                </a:extLst>
              </p:cNvPr>
              <p:cNvSpPr/>
              <p:nvPr/>
            </p:nvSpPr>
            <p:spPr>
              <a:xfrm>
                <a:off x="9678132" y="505640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Diamond 117">
                <a:extLst>
                  <a:ext uri="{FF2B5EF4-FFF2-40B4-BE49-F238E27FC236}">
                    <a16:creationId xmlns:a16="http://schemas.microsoft.com/office/drawing/2014/main" id="{AC9BC322-0DA8-4629-9DA5-85A0F2D593EF}"/>
                  </a:ext>
                </a:extLst>
              </p:cNvPr>
              <p:cNvSpPr/>
              <p:nvPr/>
            </p:nvSpPr>
            <p:spPr>
              <a:xfrm>
                <a:off x="10206277" y="5201422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6442BE-65B2-4945-991E-990D78B28FC5}"/>
              </a:ext>
            </a:extLst>
          </p:cNvPr>
          <p:cNvGrpSpPr/>
          <p:nvPr/>
        </p:nvGrpSpPr>
        <p:grpSpPr>
          <a:xfrm>
            <a:off x="5375717" y="2606617"/>
            <a:ext cx="3012909" cy="958837"/>
            <a:chOff x="5572971" y="2367762"/>
            <a:chExt cx="3138992" cy="10776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B04B2A4-43E3-4E75-BDF5-C69D35539BAA}"/>
                </a:ext>
              </a:extLst>
            </p:cNvPr>
            <p:cNvGrpSpPr/>
            <p:nvPr/>
          </p:nvGrpSpPr>
          <p:grpSpPr>
            <a:xfrm>
              <a:off x="5572971" y="2572672"/>
              <a:ext cx="3074959" cy="872789"/>
              <a:chOff x="8718029" y="4856190"/>
              <a:chExt cx="3074959" cy="872789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3EF7EA6-D5F8-4190-A9FA-BC74A15B7C6C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27" name="Diamond 126">
                  <a:extLst>
                    <a:ext uri="{FF2B5EF4-FFF2-40B4-BE49-F238E27FC236}">
                      <a16:creationId xmlns:a16="http://schemas.microsoft.com/office/drawing/2014/main" id="{7D994F28-32F6-4470-9FE6-44CA1384CB99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Diamond 127">
                  <a:extLst>
                    <a:ext uri="{FF2B5EF4-FFF2-40B4-BE49-F238E27FC236}">
                      <a16:creationId xmlns:a16="http://schemas.microsoft.com/office/drawing/2014/main" id="{5028F9B2-0DD2-451A-BF50-6527A7B6AD27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Diamond 128">
                  <a:extLst>
                    <a:ext uri="{FF2B5EF4-FFF2-40B4-BE49-F238E27FC236}">
                      <a16:creationId xmlns:a16="http://schemas.microsoft.com/office/drawing/2014/main" id="{B70B3640-D54F-457E-BAF6-CA834131B738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Diamond 129">
                  <a:extLst>
                    <a:ext uri="{FF2B5EF4-FFF2-40B4-BE49-F238E27FC236}">
                      <a16:creationId xmlns:a16="http://schemas.microsoft.com/office/drawing/2014/main" id="{3DEDEB98-1340-49B5-ADBF-876AEF03E36E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3FD44AB-4C22-4F83-AA6B-88E182805AB0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23" name="Diamond 122">
                  <a:extLst>
                    <a:ext uri="{FF2B5EF4-FFF2-40B4-BE49-F238E27FC236}">
                      <a16:creationId xmlns:a16="http://schemas.microsoft.com/office/drawing/2014/main" id="{B9E62E7D-1920-429D-94F0-3E614CB8A0A4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Diamond 123">
                  <a:extLst>
                    <a:ext uri="{FF2B5EF4-FFF2-40B4-BE49-F238E27FC236}">
                      <a16:creationId xmlns:a16="http://schemas.microsoft.com/office/drawing/2014/main" id="{F512F184-9485-41B2-801B-B186AD1CD264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Diamond 124">
                  <a:extLst>
                    <a:ext uri="{FF2B5EF4-FFF2-40B4-BE49-F238E27FC236}">
                      <a16:creationId xmlns:a16="http://schemas.microsoft.com/office/drawing/2014/main" id="{823E4AC7-4489-4FD3-94AE-64B0132CCAFC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Diamond 125">
                  <a:extLst>
                    <a:ext uri="{FF2B5EF4-FFF2-40B4-BE49-F238E27FC236}">
                      <a16:creationId xmlns:a16="http://schemas.microsoft.com/office/drawing/2014/main" id="{FC89D4EA-18A0-4FB6-8EE6-9D5AB1847266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AD2DA9D-A2A9-4FB7-8C6D-C640F5AA9DF5}"/>
                </a:ext>
              </a:extLst>
            </p:cNvPr>
            <p:cNvGrpSpPr/>
            <p:nvPr/>
          </p:nvGrpSpPr>
          <p:grpSpPr>
            <a:xfrm>
              <a:off x="5637004" y="2367762"/>
              <a:ext cx="3074959" cy="872789"/>
              <a:chOff x="8718029" y="4856190"/>
              <a:chExt cx="3074959" cy="872789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92075420-031D-43D5-A99E-65C87ED27060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220" name="Diamond 219">
                  <a:extLst>
                    <a:ext uri="{FF2B5EF4-FFF2-40B4-BE49-F238E27FC236}">
                      <a16:creationId xmlns:a16="http://schemas.microsoft.com/office/drawing/2014/main" id="{BF10FF50-865B-4528-9A98-C361EAFE3A71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Diamond 221">
                  <a:extLst>
                    <a:ext uri="{FF2B5EF4-FFF2-40B4-BE49-F238E27FC236}">
                      <a16:creationId xmlns:a16="http://schemas.microsoft.com/office/drawing/2014/main" id="{A5420F69-C62B-45B2-A13B-2CE1B6B88A0C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3" name="Diamond 222">
                  <a:extLst>
                    <a:ext uri="{FF2B5EF4-FFF2-40B4-BE49-F238E27FC236}">
                      <a16:creationId xmlns:a16="http://schemas.microsoft.com/office/drawing/2014/main" id="{E36B230C-B315-4884-B49E-8419F6F5A586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4" name="Diamond 223">
                  <a:extLst>
                    <a:ext uri="{FF2B5EF4-FFF2-40B4-BE49-F238E27FC236}">
                      <a16:creationId xmlns:a16="http://schemas.microsoft.com/office/drawing/2014/main" id="{B2A63659-D190-4D80-B79D-734A9F7E31BC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A6BD9BA-57C3-4E8F-B636-6B7A46FA3999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216" name="Diamond 215">
                  <a:extLst>
                    <a:ext uri="{FF2B5EF4-FFF2-40B4-BE49-F238E27FC236}">
                      <a16:creationId xmlns:a16="http://schemas.microsoft.com/office/drawing/2014/main" id="{3FE6A361-F6EC-4F90-B278-925721146D21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Diamond 216">
                  <a:extLst>
                    <a:ext uri="{FF2B5EF4-FFF2-40B4-BE49-F238E27FC236}">
                      <a16:creationId xmlns:a16="http://schemas.microsoft.com/office/drawing/2014/main" id="{2BC75302-13DE-42E1-8185-8A65D640C206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Diamond 217">
                  <a:extLst>
                    <a:ext uri="{FF2B5EF4-FFF2-40B4-BE49-F238E27FC236}">
                      <a16:creationId xmlns:a16="http://schemas.microsoft.com/office/drawing/2014/main" id="{FC954150-0C11-4663-BE41-59D05CFD4B1F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Diamond 218">
                  <a:extLst>
                    <a:ext uri="{FF2B5EF4-FFF2-40B4-BE49-F238E27FC236}">
                      <a16:creationId xmlns:a16="http://schemas.microsoft.com/office/drawing/2014/main" id="{49739FF3-24E2-4FD7-BC9C-82CCB5D8615A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AD9102-9B55-495C-9207-F7B7C95F18B8}"/>
              </a:ext>
            </a:extLst>
          </p:cNvPr>
          <p:cNvGrpSpPr/>
          <p:nvPr/>
        </p:nvGrpSpPr>
        <p:grpSpPr>
          <a:xfrm>
            <a:off x="8307134" y="2189389"/>
            <a:ext cx="3786040" cy="1250189"/>
            <a:chOff x="8307134" y="2189389"/>
            <a:chExt cx="3786040" cy="12501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B3D4FD0-A71A-4F1B-9CA0-CD0A98DE8E99}"/>
                </a:ext>
              </a:extLst>
            </p:cNvPr>
            <p:cNvGrpSpPr/>
            <p:nvPr/>
          </p:nvGrpSpPr>
          <p:grpSpPr>
            <a:xfrm>
              <a:off x="8307134" y="2396322"/>
              <a:ext cx="3779427" cy="1043256"/>
              <a:chOff x="7840047" y="4467611"/>
              <a:chExt cx="4093404" cy="1177469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2E8B5D48-F850-44B2-99E1-22FC6E8A3D2C}"/>
                  </a:ext>
                </a:extLst>
              </p:cNvPr>
              <p:cNvGrpSpPr/>
              <p:nvPr/>
            </p:nvGrpSpPr>
            <p:grpSpPr>
              <a:xfrm>
                <a:off x="7840047" y="4772291"/>
                <a:ext cx="3074959" cy="872789"/>
                <a:chOff x="8718029" y="4856190"/>
                <a:chExt cx="3074959" cy="87278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DB2A97B0-5804-4CE0-BD8A-3074D7D3DBDD}"/>
                    </a:ext>
                  </a:extLst>
                </p:cNvPr>
                <p:cNvGrpSpPr/>
                <p:nvPr/>
              </p:nvGrpSpPr>
              <p:grpSpPr>
                <a:xfrm>
                  <a:off x="8718029" y="4856190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50" name="Diamond 249">
                    <a:extLst>
                      <a:ext uri="{FF2B5EF4-FFF2-40B4-BE49-F238E27FC236}">
                        <a16:creationId xmlns:a16="http://schemas.microsoft.com/office/drawing/2014/main" id="{0B3082D3-FBD4-4494-B310-7FD256E6D626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Diamond 250">
                    <a:extLst>
                      <a:ext uri="{FF2B5EF4-FFF2-40B4-BE49-F238E27FC236}">
                        <a16:creationId xmlns:a16="http://schemas.microsoft.com/office/drawing/2014/main" id="{8BD273AC-3110-4FC4-BA3F-48FA1E9E9F21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2" name="Diamond 251">
                    <a:extLst>
                      <a:ext uri="{FF2B5EF4-FFF2-40B4-BE49-F238E27FC236}">
                        <a16:creationId xmlns:a16="http://schemas.microsoft.com/office/drawing/2014/main" id="{81628DC1-2AA7-46B3-AE17-8067211374B4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3" name="Diamond 252">
                    <a:extLst>
                      <a:ext uri="{FF2B5EF4-FFF2-40B4-BE49-F238E27FC236}">
                        <a16:creationId xmlns:a16="http://schemas.microsoft.com/office/drawing/2014/main" id="{277D66AE-3616-4552-9222-EBF303C0756F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98B9882E-003F-4402-82D7-0C4D61559E89}"/>
                    </a:ext>
                  </a:extLst>
                </p:cNvPr>
                <p:cNvGrpSpPr/>
                <p:nvPr/>
              </p:nvGrpSpPr>
              <p:grpSpPr>
                <a:xfrm>
                  <a:off x="9743015" y="5146495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46" name="Diamond 245">
                    <a:extLst>
                      <a:ext uri="{FF2B5EF4-FFF2-40B4-BE49-F238E27FC236}">
                        <a16:creationId xmlns:a16="http://schemas.microsoft.com/office/drawing/2014/main" id="{743EA33D-2530-4955-A840-60D47349FFC8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7" name="Diamond 246">
                    <a:extLst>
                      <a:ext uri="{FF2B5EF4-FFF2-40B4-BE49-F238E27FC236}">
                        <a16:creationId xmlns:a16="http://schemas.microsoft.com/office/drawing/2014/main" id="{67A646F3-BE66-4E2F-859E-7487017AC62C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8" name="Diamond 247">
                    <a:extLst>
                      <a:ext uri="{FF2B5EF4-FFF2-40B4-BE49-F238E27FC236}">
                        <a16:creationId xmlns:a16="http://schemas.microsoft.com/office/drawing/2014/main" id="{ABC2269B-803D-4863-BF81-1DA1789B1743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9" name="Diamond 248">
                    <a:extLst>
                      <a:ext uri="{FF2B5EF4-FFF2-40B4-BE49-F238E27FC236}">
                        <a16:creationId xmlns:a16="http://schemas.microsoft.com/office/drawing/2014/main" id="{5D2EA16F-5474-4F3E-856D-8F564822CB01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34EED437-0580-4326-9C9B-D7AC6F2403F1}"/>
                  </a:ext>
                </a:extLst>
              </p:cNvPr>
              <p:cNvGrpSpPr/>
              <p:nvPr/>
            </p:nvGrpSpPr>
            <p:grpSpPr>
              <a:xfrm>
                <a:off x="8858492" y="4467611"/>
                <a:ext cx="3074959" cy="872789"/>
                <a:chOff x="8718029" y="4856190"/>
                <a:chExt cx="3074959" cy="872789"/>
              </a:xfrm>
            </p:grpSpPr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A5C991DC-A90F-4063-AC42-191857A1CCCA}"/>
                    </a:ext>
                  </a:extLst>
                </p:cNvPr>
                <p:cNvGrpSpPr/>
                <p:nvPr/>
              </p:nvGrpSpPr>
              <p:grpSpPr>
                <a:xfrm>
                  <a:off x="8718029" y="4856190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40" name="Diamond 239">
                    <a:extLst>
                      <a:ext uri="{FF2B5EF4-FFF2-40B4-BE49-F238E27FC236}">
                        <a16:creationId xmlns:a16="http://schemas.microsoft.com/office/drawing/2014/main" id="{54212E67-C88F-4CC2-866C-D81C98D3971F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1" name="Diamond 240">
                    <a:extLst>
                      <a:ext uri="{FF2B5EF4-FFF2-40B4-BE49-F238E27FC236}">
                        <a16:creationId xmlns:a16="http://schemas.microsoft.com/office/drawing/2014/main" id="{73CF846B-8A4E-49A1-AD5B-9B0A7BA887BF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2" name="Diamond 241">
                    <a:extLst>
                      <a:ext uri="{FF2B5EF4-FFF2-40B4-BE49-F238E27FC236}">
                        <a16:creationId xmlns:a16="http://schemas.microsoft.com/office/drawing/2014/main" id="{9A893926-22BF-423C-A8EA-E1FF24F11882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3" name="Diamond 242">
                    <a:extLst>
                      <a:ext uri="{FF2B5EF4-FFF2-40B4-BE49-F238E27FC236}">
                        <a16:creationId xmlns:a16="http://schemas.microsoft.com/office/drawing/2014/main" id="{0B0F9741-0CED-49CF-87A2-177E2D82BF8C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BF94D3FE-0600-4D02-8EFE-360016CB7632}"/>
                    </a:ext>
                  </a:extLst>
                </p:cNvPr>
                <p:cNvGrpSpPr/>
                <p:nvPr/>
              </p:nvGrpSpPr>
              <p:grpSpPr>
                <a:xfrm>
                  <a:off x="9743015" y="5146495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36" name="Diamond 235">
                    <a:extLst>
                      <a:ext uri="{FF2B5EF4-FFF2-40B4-BE49-F238E27FC236}">
                        <a16:creationId xmlns:a16="http://schemas.microsoft.com/office/drawing/2014/main" id="{76B7BB02-A272-4965-ACE5-B7F0A5412C4A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7" name="Diamond 236">
                    <a:extLst>
                      <a:ext uri="{FF2B5EF4-FFF2-40B4-BE49-F238E27FC236}">
                        <a16:creationId xmlns:a16="http://schemas.microsoft.com/office/drawing/2014/main" id="{D1455A44-8D01-4328-B2CC-86E5BD6F4855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Diamond 237">
                    <a:extLst>
                      <a:ext uri="{FF2B5EF4-FFF2-40B4-BE49-F238E27FC236}">
                        <a16:creationId xmlns:a16="http://schemas.microsoft.com/office/drawing/2014/main" id="{D3F150D1-2120-48BA-8C94-029FD23C125E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9" name="Diamond 238">
                    <a:extLst>
                      <a:ext uri="{FF2B5EF4-FFF2-40B4-BE49-F238E27FC236}">
                        <a16:creationId xmlns:a16="http://schemas.microsoft.com/office/drawing/2014/main" id="{DE93CBB1-E949-49CA-9D28-CA19D7056F51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01A9AF17-502B-48D8-8CCD-EDBE1FDA39E3}"/>
                </a:ext>
              </a:extLst>
            </p:cNvPr>
            <p:cNvGrpSpPr/>
            <p:nvPr/>
          </p:nvGrpSpPr>
          <p:grpSpPr>
            <a:xfrm>
              <a:off x="8313747" y="2189389"/>
              <a:ext cx="3779427" cy="1043256"/>
              <a:chOff x="7840047" y="4467611"/>
              <a:chExt cx="4093404" cy="1177469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653989CC-D213-49A4-B494-47B7AF33210A}"/>
                  </a:ext>
                </a:extLst>
              </p:cNvPr>
              <p:cNvGrpSpPr/>
              <p:nvPr/>
            </p:nvGrpSpPr>
            <p:grpSpPr>
              <a:xfrm>
                <a:off x="7840047" y="4772291"/>
                <a:ext cx="3074959" cy="872789"/>
                <a:chOff x="8718029" y="4856190"/>
                <a:chExt cx="3074959" cy="872789"/>
              </a:xfrm>
            </p:grpSpPr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44DEA554-74DB-4BB0-AA80-C80B54D88365}"/>
                    </a:ext>
                  </a:extLst>
                </p:cNvPr>
                <p:cNvGrpSpPr/>
                <p:nvPr/>
              </p:nvGrpSpPr>
              <p:grpSpPr>
                <a:xfrm>
                  <a:off x="8718029" y="4856190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73" name="Diamond 272">
                    <a:extLst>
                      <a:ext uri="{FF2B5EF4-FFF2-40B4-BE49-F238E27FC236}">
                        <a16:creationId xmlns:a16="http://schemas.microsoft.com/office/drawing/2014/main" id="{16D17488-9286-4908-B9B5-13726B461EE5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Diamond 273">
                    <a:extLst>
                      <a:ext uri="{FF2B5EF4-FFF2-40B4-BE49-F238E27FC236}">
                        <a16:creationId xmlns:a16="http://schemas.microsoft.com/office/drawing/2014/main" id="{0424F9F0-9E06-434B-A9BB-3791F6BB7EF0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5" name="Diamond 274">
                    <a:extLst>
                      <a:ext uri="{FF2B5EF4-FFF2-40B4-BE49-F238E27FC236}">
                        <a16:creationId xmlns:a16="http://schemas.microsoft.com/office/drawing/2014/main" id="{B85FF0F9-FDDF-46C2-ADB7-FE81E368CC14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Diamond 275">
                    <a:extLst>
                      <a:ext uri="{FF2B5EF4-FFF2-40B4-BE49-F238E27FC236}">
                        <a16:creationId xmlns:a16="http://schemas.microsoft.com/office/drawing/2014/main" id="{9CD156CC-7054-4EBE-BBC1-4348DC4D2A59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AB3114BE-A4F6-46BC-B8EE-D977E0AC7359}"/>
                    </a:ext>
                  </a:extLst>
                </p:cNvPr>
                <p:cNvGrpSpPr/>
                <p:nvPr/>
              </p:nvGrpSpPr>
              <p:grpSpPr>
                <a:xfrm>
                  <a:off x="9743015" y="5146495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69" name="Diamond 268">
                    <a:extLst>
                      <a:ext uri="{FF2B5EF4-FFF2-40B4-BE49-F238E27FC236}">
                        <a16:creationId xmlns:a16="http://schemas.microsoft.com/office/drawing/2014/main" id="{F13EB6A8-42D7-4AFC-95FD-DA79430FC6A9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Diamond 269">
                    <a:extLst>
                      <a:ext uri="{FF2B5EF4-FFF2-40B4-BE49-F238E27FC236}">
                        <a16:creationId xmlns:a16="http://schemas.microsoft.com/office/drawing/2014/main" id="{A2104C4D-1AE5-4739-86B3-6160E4ABF903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1" name="Diamond 270">
                    <a:extLst>
                      <a:ext uri="{FF2B5EF4-FFF2-40B4-BE49-F238E27FC236}">
                        <a16:creationId xmlns:a16="http://schemas.microsoft.com/office/drawing/2014/main" id="{60859682-3C0A-4E4B-AF75-B488CCD44C44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2" name="Diamond 271">
                    <a:extLst>
                      <a:ext uri="{FF2B5EF4-FFF2-40B4-BE49-F238E27FC236}">
                        <a16:creationId xmlns:a16="http://schemas.microsoft.com/office/drawing/2014/main" id="{8E53AC06-09DF-45F0-9A78-657D0219F940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D33D0CE1-2FCC-45A7-88A5-2F65D1249BF4}"/>
                  </a:ext>
                </a:extLst>
              </p:cNvPr>
              <p:cNvGrpSpPr/>
              <p:nvPr/>
            </p:nvGrpSpPr>
            <p:grpSpPr>
              <a:xfrm>
                <a:off x="8858492" y="4467611"/>
                <a:ext cx="3074959" cy="872789"/>
                <a:chOff x="8718029" y="4856190"/>
                <a:chExt cx="3074959" cy="872789"/>
              </a:xfrm>
            </p:grpSpPr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8708C083-8FCE-48E2-B7D5-706C3FA17BFC}"/>
                    </a:ext>
                  </a:extLst>
                </p:cNvPr>
                <p:cNvGrpSpPr/>
                <p:nvPr/>
              </p:nvGrpSpPr>
              <p:grpSpPr>
                <a:xfrm>
                  <a:off x="8718029" y="4856190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63" name="Diamond 262">
                    <a:extLst>
                      <a:ext uri="{FF2B5EF4-FFF2-40B4-BE49-F238E27FC236}">
                        <a16:creationId xmlns:a16="http://schemas.microsoft.com/office/drawing/2014/main" id="{327F546B-5646-4BF6-9687-D83D1F56FFA7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4" name="Diamond 263">
                    <a:extLst>
                      <a:ext uri="{FF2B5EF4-FFF2-40B4-BE49-F238E27FC236}">
                        <a16:creationId xmlns:a16="http://schemas.microsoft.com/office/drawing/2014/main" id="{84510B80-C88A-4E78-AA5F-510FD95408D0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Diamond 264">
                    <a:extLst>
                      <a:ext uri="{FF2B5EF4-FFF2-40B4-BE49-F238E27FC236}">
                        <a16:creationId xmlns:a16="http://schemas.microsoft.com/office/drawing/2014/main" id="{5F0AC9B2-EE4E-477F-87F6-45AACB7E0D0D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Diamond 265">
                    <a:extLst>
                      <a:ext uri="{FF2B5EF4-FFF2-40B4-BE49-F238E27FC236}">
                        <a16:creationId xmlns:a16="http://schemas.microsoft.com/office/drawing/2014/main" id="{A686377C-A2B0-4F51-9678-5E7025B28FA0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CBF75A6C-6FFF-49EB-9375-B2EDC76B637A}"/>
                    </a:ext>
                  </a:extLst>
                </p:cNvPr>
                <p:cNvGrpSpPr/>
                <p:nvPr/>
              </p:nvGrpSpPr>
              <p:grpSpPr>
                <a:xfrm>
                  <a:off x="9743015" y="5146495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59" name="Diamond 258">
                    <a:extLst>
                      <a:ext uri="{FF2B5EF4-FFF2-40B4-BE49-F238E27FC236}">
                        <a16:creationId xmlns:a16="http://schemas.microsoft.com/office/drawing/2014/main" id="{957DF274-7DFD-4DA3-86F5-61515BB4E4EA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Diamond 259">
                    <a:extLst>
                      <a:ext uri="{FF2B5EF4-FFF2-40B4-BE49-F238E27FC236}">
                        <a16:creationId xmlns:a16="http://schemas.microsoft.com/office/drawing/2014/main" id="{ED57103A-6CD9-43D4-8458-E652138A1B71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1" name="Diamond 260">
                    <a:extLst>
                      <a:ext uri="{FF2B5EF4-FFF2-40B4-BE49-F238E27FC236}">
                        <a16:creationId xmlns:a16="http://schemas.microsoft.com/office/drawing/2014/main" id="{EDD1902F-DC84-4E9F-B4DA-F39D05D9FE0F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2" name="Diamond 261">
                    <a:extLst>
                      <a:ext uri="{FF2B5EF4-FFF2-40B4-BE49-F238E27FC236}">
                        <a16:creationId xmlns:a16="http://schemas.microsoft.com/office/drawing/2014/main" id="{99ED8427-0BC9-4B4E-BFA5-E6CD8C9AA115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9B55A7B0-C4B7-4BCC-8D4D-365DDFA17221}"/>
              </a:ext>
            </a:extLst>
          </p:cNvPr>
          <p:cNvSpPr txBox="1"/>
          <p:nvPr/>
        </p:nvSpPr>
        <p:spPr>
          <a:xfrm>
            <a:off x="5924077" y="3633570"/>
            <a:ext cx="220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4 GB,  2 TB/s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IntelOne Display Regular"/>
              </a:rPr>
              <a:t>(2stack of ~140mm</a:t>
            </a:r>
            <a:r>
              <a:rPr lang="en-US" baseline="30000" dirty="0">
                <a:solidFill>
                  <a:srgbClr val="FFFFFF"/>
                </a:solidFill>
                <a:latin typeface="IntelOne Display Regular"/>
              </a:rPr>
              <a:t>2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A7064ED0-A10D-44FE-9B47-0CC8A8C7E9A0}"/>
              </a:ext>
            </a:extLst>
          </p:cNvPr>
          <p:cNvSpPr txBox="1"/>
          <p:nvPr/>
        </p:nvSpPr>
        <p:spPr>
          <a:xfrm>
            <a:off x="8876581" y="3654794"/>
            <a:ext cx="241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GB,  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TB/s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IntelOne Display Regular"/>
              </a:rPr>
              <a:t>(2stack of ~280mm</a:t>
            </a:r>
            <a:r>
              <a:rPr lang="en-US" baseline="30000" dirty="0">
                <a:solidFill>
                  <a:srgbClr val="FFFFFF"/>
                </a:solidFill>
                <a:latin typeface="IntelOne Display Regular"/>
              </a:rPr>
              <a:t>2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59744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D71F-0FD5-4FD3-A492-BB8C676F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7" y="0"/>
            <a:ext cx="10972800" cy="1199822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Step3 : </a:t>
            </a:r>
            <a:r>
              <a:rPr lang="en-US" dirty="0"/>
              <a:t>Scale out technology to high volume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F5C2A-54E0-40DF-832E-652489E3BE6E}"/>
              </a:ext>
            </a:extLst>
          </p:cNvPr>
          <p:cNvSpPr txBox="1"/>
          <p:nvPr/>
        </p:nvSpPr>
        <p:spPr>
          <a:xfrm>
            <a:off x="1288792" y="5485171"/>
            <a:ext cx="9028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Derive density optimized macros to cost optimized segments for high volume manufacturing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272899E-3E13-449B-9985-5EFA6448C66E}"/>
              </a:ext>
            </a:extLst>
          </p:cNvPr>
          <p:cNvSpPr/>
          <p:nvPr/>
        </p:nvSpPr>
        <p:spPr>
          <a:xfrm>
            <a:off x="4795219" y="2685483"/>
            <a:ext cx="1665966" cy="7258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6258E-97E7-490C-9F3C-4EE5229DAF7D}"/>
              </a:ext>
            </a:extLst>
          </p:cNvPr>
          <p:cNvSpPr txBox="1"/>
          <p:nvPr/>
        </p:nvSpPr>
        <p:spPr>
          <a:xfrm>
            <a:off x="4296088" y="1890547"/>
            <a:ext cx="243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Derive density optimized macros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51FEB4-EB88-40D5-89A1-CB93AC7B961F}"/>
              </a:ext>
            </a:extLst>
          </p:cNvPr>
          <p:cNvGrpSpPr/>
          <p:nvPr/>
        </p:nvGrpSpPr>
        <p:grpSpPr>
          <a:xfrm>
            <a:off x="7121409" y="1125366"/>
            <a:ext cx="2324085" cy="4212803"/>
            <a:chOff x="495703" y="1014805"/>
            <a:chExt cx="2324085" cy="421280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C64B0B-62DD-46C7-AA50-82A69BB0C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03" y="1014805"/>
              <a:ext cx="2324084" cy="421280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051F55-E0C8-4723-A8BC-1780CC4E0DC1}"/>
                </a:ext>
              </a:extLst>
            </p:cNvPr>
            <p:cNvSpPr txBox="1"/>
            <p:nvPr/>
          </p:nvSpPr>
          <p:spPr>
            <a:xfrm>
              <a:off x="495704" y="1022066"/>
              <a:ext cx="2324084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High-Capacity Macro (1Gbit 1Ch)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43D3C8-288F-43D6-96EA-9E0904B6B5D9}"/>
              </a:ext>
            </a:extLst>
          </p:cNvPr>
          <p:cNvGrpSpPr/>
          <p:nvPr/>
        </p:nvGrpSpPr>
        <p:grpSpPr>
          <a:xfrm>
            <a:off x="1547586" y="1040425"/>
            <a:ext cx="2748501" cy="4015980"/>
            <a:chOff x="389194" y="1107042"/>
            <a:chExt cx="2748501" cy="40159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070E7B-33C2-4609-B524-60D860F9D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9194" y="1107042"/>
              <a:ext cx="2748501" cy="40159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39C6CC-4130-415D-AFDC-6E0FA203BCC3}"/>
                </a:ext>
              </a:extLst>
            </p:cNvPr>
            <p:cNvSpPr txBox="1"/>
            <p:nvPr/>
          </p:nvSpPr>
          <p:spPr>
            <a:xfrm>
              <a:off x="389194" y="1107042"/>
              <a:ext cx="2748501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High-Bandwidth Macro (2Gbit 8Ch)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00D7AA-8C3C-4A13-97ED-BA7CEC899651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</p:spTree>
    <p:extLst>
      <p:ext uri="{BB962C8B-B14F-4D97-AF65-F5344CB8AC3E}">
        <p14:creationId xmlns:p14="http://schemas.microsoft.com/office/powerpoint/2010/main" val="3848872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7EA456-E300-492A-94F2-506B234B28A3}"/>
              </a:ext>
            </a:extLst>
          </p:cNvPr>
          <p:cNvSpPr/>
          <p:nvPr/>
        </p:nvSpPr>
        <p:spPr>
          <a:xfrm>
            <a:off x="0" y="1121434"/>
            <a:ext cx="11710256" cy="299336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BF7E94B-07AE-4DD7-BA6C-01CDE523E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4" y="1172929"/>
            <a:ext cx="11685712" cy="28747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19982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Product Intercept Timeline</a:t>
            </a:r>
            <a:endParaRPr lang="en-US" dirty="0">
              <a:solidFill>
                <a:srgbClr val="FFFF00"/>
              </a:solidFill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51C24-75A3-497B-9C75-9E47F41E8B4D}"/>
              </a:ext>
            </a:extLst>
          </p:cNvPr>
          <p:cNvSpPr txBox="1"/>
          <p:nvPr/>
        </p:nvSpPr>
        <p:spPr>
          <a:xfrm>
            <a:off x="381000" y="4264784"/>
            <a:ext cx="11090112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Earliest PoC TC has to be enabled by end of Q1 ‘22 for a 2H 24/1H 25 product intercept.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Use 2 Step plan to achieve technology and scale goals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36541-2879-4071-8703-42E55F3122BD}"/>
              </a:ext>
            </a:extLst>
          </p:cNvPr>
          <p:cNvSpPr txBox="1"/>
          <p:nvPr/>
        </p:nvSpPr>
        <p:spPr>
          <a:xfrm>
            <a:off x="10313368" y="3032829"/>
            <a:ext cx="552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PRQ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107181-4D63-44B7-A2F6-DBE639461AEC}"/>
              </a:ext>
            </a:extLst>
          </p:cNvPr>
          <p:cNvSpPr txBox="1"/>
          <p:nvPr/>
        </p:nvSpPr>
        <p:spPr>
          <a:xfrm>
            <a:off x="11353800" y="3655711"/>
            <a:ext cx="5520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PRQ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FE8CB4-60BA-4D5D-8852-088F18E5735F}"/>
              </a:ext>
            </a:extLst>
          </p:cNvPr>
          <p:cNvSpPr txBox="1"/>
          <p:nvPr/>
        </p:nvSpPr>
        <p:spPr>
          <a:xfrm>
            <a:off x="10274945" y="2450628"/>
            <a:ext cx="628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PRQ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34D7C2-A007-4071-8676-48D88CD708DC}"/>
              </a:ext>
            </a:extLst>
          </p:cNvPr>
          <p:cNvSpPr txBox="1"/>
          <p:nvPr/>
        </p:nvSpPr>
        <p:spPr>
          <a:xfrm>
            <a:off x="2072080" y="1764012"/>
            <a:ext cx="55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PoC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PC</a:t>
            </a:r>
            <a:r>
              <a:rPr lang="en-US" sz="1200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889941C-369B-47C9-85A5-ECFCFD758C08}"/>
              </a:ext>
            </a:extLst>
          </p:cNvPr>
          <p:cNvSpPr txBox="1"/>
          <p:nvPr/>
        </p:nvSpPr>
        <p:spPr>
          <a:xfrm>
            <a:off x="6735139" y="2996942"/>
            <a:ext cx="199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Data-Center/AI/HPC Product Macro intercept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D52889-7D6B-4353-AF8B-F62436F9D484}"/>
              </a:ext>
            </a:extLst>
          </p:cNvPr>
          <p:cNvSpPr txBox="1"/>
          <p:nvPr/>
        </p:nvSpPr>
        <p:spPr>
          <a:xfrm>
            <a:off x="2457769" y="1773643"/>
            <a:ext cx="55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PoC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EC</a:t>
            </a:r>
            <a:r>
              <a:rPr lang="en-US" sz="1200" b="1" dirty="0">
                <a:solidFill>
                  <a:srgbClr val="FF0000"/>
                </a:solidFill>
              </a:rPr>
              <a:t>**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73849B6-6F8C-4F09-977D-E7BA5A00656A}"/>
              </a:ext>
            </a:extLst>
          </p:cNvPr>
          <p:cNvSpPr/>
          <p:nvPr/>
        </p:nvSpPr>
        <p:spPr>
          <a:xfrm>
            <a:off x="2300074" y="1621083"/>
            <a:ext cx="155276" cy="1499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F724B17-2F90-46F5-BDFA-1ED4E56AEDE0}"/>
              </a:ext>
            </a:extLst>
          </p:cNvPr>
          <p:cNvSpPr/>
          <p:nvPr/>
        </p:nvSpPr>
        <p:spPr>
          <a:xfrm>
            <a:off x="2566712" y="1621883"/>
            <a:ext cx="155276" cy="1499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DE58CE75-35A7-46A9-938E-03259B9CB7D5}"/>
              </a:ext>
            </a:extLst>
          </p:cNvPr>
          <p:cNvSpPr/>
          <p:nvPr/>
        </p:nvSpPr>
        <p:spPr>
          <a:xfrm>
            <a:off x="7262591" y="2864921"/>
            <a:ext cx="155276" cy="14998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08CAB465-7EEF-4E52-983C-D084E6B23A9A}"/>
              </a:ext>
            </a:extLst>
          </p:cNvPr>
          <p:cNvSpPr/>
          <p:nvPr/>
        </p:nvSpPr>
        <p:spPr>
          <a:xfrm>
            <a:off x="8396414" y="3456761"/>
            <a:ext cx="155276" cy="14998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57F948AC-AA47-4C06-B583-399009636D7D}"/>
              </a:ext>
            </a:extLst>
          </p:cNvPr>
          <p:cNvSpPr/>
          <p:nvPr/>
        </p:nvSpPr>
        <p:spPr>
          <a:xfrm>
            <a:off x="7261071" y="2217536"/>
            <a:ext cx="155276" cy="149984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D1D1B7-5949-4888-B47E-19717D6DCCB8}"/>
              </a:ext>
            </a:extLst>
          </p:cNvPr>
          <p:cNvSpPr txBox="1"/>
          <p:nvPr/>
        </p:nvSpPr>
        <p:spPr>
          <a:xfrm>
            <a:off x="6777845" y="2408354"/>
            <a:ext cx="140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B050"/>
                </a:solidFill>
              </a:rPr>
              <a:t>GFx</a:t>
            </a:r>
            <a:r>
              <a:rPr lang="en-US" sz="1200" b="1" dirty="0">
                <a:solidFill>
                  <a:srgbClr val="00B050"/>
                </a:solidFill>
              </a:rPr>
              <a:t> Product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 Macro intercept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C9DF96-FEB1-40CF-A2F3-A843852442A0}"/>
              </a:ext>
            </a:extLst>
          </p:cNvPr>
          <p:cNvSpPr txBox="1"/>
          <p:nvPr/>
        </p:nvSpPr>
        <p:spPr>
          <a:xfrm>
            <a:off x="7740878" y="3626832"/>
            <a:ext cx="172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Client/Mobile Product Macro intercept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0C5E4E99-82DC-4193-BB72-4848E69DBCD2}"/>
              </a:ext>
            </a:extLst>
          </p:cNvPr>
          <p:cNvSpPr/>
          <p:nvPr/>
        </p:nvSpPr>
        <p:spPr>
          <a:xfrm>
            <a:off x="10475614" y="2235308"/>
            <a:ext cx="155276" cy="14998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96ABE52A-8590-4D57-B44B-C9A37500AD25}"/>
              </a:ext>
            </a:extLst>
          </p:cNvPr>
          <p:cNvSpPr/>
          <p:nvPr/>
        </p:nvSpPr>
        <p:spPr>
          <a:xfrm>
            <a:off x="10475614" y="2817509"/>
            <a:ext cx="155276" cy="14998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8A61BA50-C4BA-415B-8145-B9713E31F6C4}"/>
              </a:ext>
            </a:extLst>
          </p:cNvPr>
          <p:cNvSpPr/>
          <p:nvPr/>
        </p:nvSpPr>
        <p:spPr>
          <a:xfrm>
            <a:off x="11565559" y="3440535"/>
            <a:ext cx="155276" cy="14998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DCCA21-6B0A-4B6C-A9D3-194321D9B281}"/>
              </a:ext>
            </a:extLst>
          </p:cNvPr>
          <p:cNvSpPr txBox="1"/>
          <p:nvPr/>
        </p:nvSpPr>
        <p:spPr>
          <a:xfrm>
            <a:off x="10313368" y="5963873"/>
            <a:ext cx="139688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*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Product Concept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**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Execution Commit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A10927-88CA-4F1C-925D-83D2A3944BFC}"/>
              </a:ext>
            </a:extLst>
          </p:cNvPr>
          <p:cNvCxnSpPr>
            <a:cxnSpLocks/>
            <a:stCxn id="32" idx="2"/>
            <a:endCxn id="45" idx="1"/>
          </p:cNvCxnSpPr>
          <p:nvPr/>
        </p:nvCxnSpPr>
        <p:spPr>
          <a:xfrm>
            <a:off x="3780538" y="2229900"/>
            <a:ext cx="956851" cy="91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BFEA7A62-BA31-432E-ADD9-3874065004DC}"/>
              </a:ext>
            </a:extLst>
          </p:cNvPr>
          <p:cNvSpPr txBox="1"/>
          <p:nvPr/>
        </p:nvSpPr>
        <p:spPr>
          <a:xfrm>
            <a:off x="4737389" y="2911115"/>
            <a:ext cx="122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Data-Center Product Def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B8D327F-8879-4470-8E95-B70082602ED1}"/>
              </a:ext>
            </a:extLst>
          </p:cNvPr>
          <p:cNvSpPr txBox="1"/>
          <p:nvPr/>
        </p:nvSpPr>
        <p:spPr>
          <a:xfrm>
            <a:off x="5848786" y="3604898"/>
            <a:ext cx="1131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Client/Mobile Product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6DA7222-386E-4B8E-9CEB-823BCD03A91B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5270740" y="3372780"/>
            <a:ext cx="578046" cy="462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3757BD-36D5-41E4-AF9F-68DB1B3680A4}"/>
              </a:ext>
            </a:extLst>
          </p:cNvPr>
          <p:cNvSpPr txBox="1"/>
          <p:nvPr/>
        </p:nvSpPr>
        <p:spPr>
          <a:xfrm>
            <a:off x="3504492" y="1768235"/>
            <a:ext cx="55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PoC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</a:rPr>
              <a:t>TC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D216B9D-0807-4504-8A29-12F28E2A7FB7}"/>
              </a:ext>
            </a:extLst>
          </p:cNvPr>
          <p:cNvSpPr/>
          <p:nvPr/>
        </p:nvSpPr>
        <p:spPr>
          <a:xfrm>
            <a:off x="3672080" y="1640115"/>
            <a:ext cx="155276" cy="1499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16A4009-5C53-401C-BFC1-7CFB23845347}"/>
              </a:ext>
            </a:extLst>
          </p:cNvPr>
          <p:cNvCxnSpPr>
            <a:cxnSpLocks/>
            <a:stCxn id="32" idx="2"/>
            <a:endCxn id="49" idx="1"/>
          </p:cNvCxnSpPr>
          <p:nvPr/>
        </p:nvCxnSpPr>
        <p:spPr>
          <a:xfrm>
            <a:off x="3780538" y="2229900"/>
            <a:ext cx="1021893" cy="368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29CF76A-210B-4869-82C2-4A74180C391C}"/>
              </a:ext>
            </a:extLst>
          </p:cNvPr>
          <p:cNvSpPr txBox="1"/>
          <p:nvPr/>
        </p:nvSpPr>
        <p:spPr>
          <a:xfrm>
            <a:off x="4802431" y="2367520"/>
            <a:ext cx="122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</a:rPr>
              <a:t>D-</a:t>
            </a:r>
            <a:r>
              <a:rPr lang="en-US" sz="1200" b="1" dirty="0" err="1">
                <a:solidFill>
                  <a:srgbClr val="00B050"/>
                </a:solidFill>
              </a:rPr>
              <a:t>GFx</a:t>
            </a:r>
            <a:r>
              <a:rPr lang="en-US" sz="1200" b="1" dirty="0">
                <a:solidFill>
                  <a:srgbClr val="00B050"/>
                </a:solidFill>
              </a:rPr>
              <a:t> Product Def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5F0F732-069A-4637-AB05-05F34C232AAF}"/>
              </a:ext>
            </a:extLst>
          </p:cNvPr>
          <p:cNvSpPr/>
          <p:nvPr/>
        </p:nvSpPr>
        <p:spPr>
          <a:xfrm>
            <a:off x="5057396" y="2225391"/>
            <a:ext cx="155276" cy="1499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8D2A19CD-CD49-4E77-B2C5-6E5302FB1F76}"/>
              </a:ext>
            </a:extLst>
          </p:cNvPr>
          <p:cNvSpPr/>
          <p:nvPr/>
        </p:nvSpPr>
        <p:spPr>
          <a:xfrm>
            <a:off x="5045314" y="2817509"/>
            <a:ext cx="155276" cy="1499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9B9FA146-20E2-4DFE-9E55-041E8C99D2A1}"/>
              </a:ext>
            </a:extLst>
          </p:cNvPr>
          <p:cNvSpPr/>
          <p:nvPr/>
        </p:nvSpPr>
        <p:spPr>
          <a:xfrm>
            <a:off x="6245067" y="3421756"/>
            <a:ext cx="155276" cy="1499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C1496329-EC96-49F5-9DAD-DE1CB7E54D83}"/>
              </a:ext>
            </a:extLst>
          </p:cNvPr>
          <p:cNvSpPr/>
          <p:nvPr/>
        </p:nvSpPr>
        <p:spPr>
          <a:xfrm>
            <a:off x="8392830" y="2217536"/>
            <a:ext cx="155276" cy="14998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A776F7-CD4E-4C66-84A0-E49E7000F390}"/>
              </a:ext>
            </a:extLst>
          </p:cNvPr>
          <p:cNvSpPr txBox="1"/>
          <p:nvPr/>
        </p:nvSpPr>
        <p:spPr>
          <a:xfrm>
            <a:off x="8070882" y="2388360"/>
            <a:ext cx="140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00B050"/>
                </a:solidFill>
              </a:rPr>
              <a:t>GFx</a:t>
            </a:r>
            <a:r>
              <a:rPr lang="en-US" sz="1200" b="1" dirty="0">
                <a:solidFill>
                  <a:srgbClr val="00B050"/>
                </a:solidFill>
              </a:rPr>
              <a:t> Interposer based </a:t>
            </a:r>
            <a:r>
              <a:rPr lang="en-US" sz="1200" b="1" dirty="0" err="1">
                <a:solidFill>
                  <a:srgbClr val="00B050"/>
                </a:solidFill>
              </a:rPr>
              <a:t>PoC</a:t>
            </a:r>
            <a:r>
              <a:rPr lang="en-US" sz="1200" b="1" dirty="0">
                <a:solidFill>
                  <a:srgbClr val="00B050"/>
                </a:solidFill>
              </a:rPr>
              <a:t>/MVP</a:t>
            </a:r>
          </a:p>
        </p:txBody>
      </p:sp>
    </p:spTree>
    <p:extLst>
      <p:ext uri="{BB962C8B-B14F-4D97-AF65-F5344CB8AC3E}">
        <p14:creationId xmlns:p14="http://schemas.microsoft.com/office/powerpoint/2010/main" val="294588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992038"/>
          </a:xfrm>
        </p:spPr>
        <p:txBody>
          <a:bodyPr/>
          <a:lstStyle/>
          <a:p>
            <a:r>
              <a:rPr lang="en-US" dirty="0"/>
              <a:t>Product Value Proposition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68084AE5-9BF6-4A8E-957F-F01D9A142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616898"/>
              </p:ext>
            </p:extLst>
          </p:nvPr>
        </p:nvGraphicFramePr>
        <p:xfrm>
          <a:off x="838200" y="916391"/>
          <a:ext cx="10106430" cy="262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147">
                  <a:extLst>
                    <a:ext uri="{9D8B030D-6E8A-4147-A177-3AD203B41FA5}">
                      <a16:colId xmlns:a16="http://schemas.microsoft.com/office/drawing/2014/main" val="769129198"/>
                    </a:ext>
                  </a:extLst>
                </a:gridCol>
                <a:gridCol w="1173192">
                  <a:extLst>
                    <a:ext uri="{9D8B030D-6E8A-4147-A177-3AD203B41FA5}">
                      <a16:colId xmlns:a16="http://schemas.microsoft.com/office/drawing/2014/main" val="3408317378"/>
                    </a:ext>
                  </a:extLst>
                </a:gridCol>
                <a:gridCol w="2596551">
                  <a:extLst>
                    <a:ext uri="{9D8B030D-6E8A-4147-A177-3AD203B41FA5}">
                      <a16:colId xmlns:a16="http://schemas.microsoft.com/office/drawing/2014/main" val="2602927299"/>
                    </a:ext>
                  </a:extLst>
                </a:gridCol>
                <a:gridCol w="1095555">
                  <a:extLst>
                    <a:ext uri="{9D8B030D-6E8A-4147-A177-3AD203B41FA5}">
                      <a16:colId xmlns:a16="http://schemas.microsoft.com/office/drawing/2014/main" val="135293050"/>
                    </a:ext>
                  </a:extLst>
                </a:gridCol>
                <a:gridCol w="1578634">
                  <a:extLst>
                    <a:ext uri="{9D8B030D-6E8A-4147-A177-3AD203B41FA5}">
                      <a16:colId xmlns:a16="http://schemas.microsoft.com/office/drawing/2014/main" val="1722281568"/>
                    </a:ext>
                  </a:extLst>
                </a:gridCol>
                <a:gridCol w="2139351">
                  <a:extLst>
                    <a:ext uri="{9D8B030D-6E8A-4147-A177-3AD203B41FA5}">
                      <a16:colId xmlns:a16="http://schemas.microsoft.com/office/drawing/2014/main" val="3033598296"/>
                    </a:ext>
                  </a:extLst>
                </a:gridCol>
              </a:tblGrid>
              <a:tr h="35119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Product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Usage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Performance/Power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714386"/>
                  </a:ext>
                </a:extLst>
              </a:tr>
              <a:tr h="351198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Data-Center/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AI/HPC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GP Perf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Memory Side L4 Cache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6-12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 TB/s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~20% IPC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0906795"/>
                  </a:ext>
                </a:extLst>
              </a:tr>
              <a:tr h="31752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AI/HPC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Tightly Coupled HBM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16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4 - 8 TB/s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~20% IPC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4484244"/>
                  </a:ext>
                </a:extLst>
              </a:tr>
              <a:tr h="31752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Client/Mobile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GP Client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DDR Supplement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~2-8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0.2-0.8 TB/s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~10-20% Power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610221"/>
                  </a:ext>
                </a:extLst>
              </a:tr>
              <a:tr h="317522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iGFx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Mid-Large MSC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&lt; 1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0.6 TB/s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~30-40% Perf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9654189"/>
                  </a:ext>
                </a:extLst>
              </a:tr>
              <a:tr h="317522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Graphics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Discrete GFx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Large MSC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1-2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2-4 TB/s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~10% Perf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2003195"/>
                  </a:ext>
                </a:extLst>
              </a:tr>
              <a:tr h="548447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NUMA memory w/ page migration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4-8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2-4 TB/s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~15% Perf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951971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E518771-6C89-45E7-8DB6-D1FB62B5720D}"/>
              </a:ext>
            </a:extLst>
          </p:cNvPr>
          <p:cNvSpPr txBox="1"/>
          <p:nvPr/>
        </p:nvSpPr>
        <p:spPr>
          <a:xfrm>
            <a:off x="517585" y="3789827"/>
            <a:ext cx="6124153" cy="23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TC-DRAM delivers ~4-7x capacity at iso-area compared to SRAM for potentially lower cost.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/>
              <a:t>Assuming necessary BW and capacity is achieved, there is significant performance upside for all product segment use cases.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C20D5-B956-489B-A64D-F452F0855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864" y="3626603"/>
            <a:ext cx="4794292" cy="275911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ED964A4-3B3B-4CA8-8BA7-8F39EA7D253F}"/>
              </a:ext>
            </a:extLst>
          </p:cNvPr>
          <p:cNvCxnSpPr>
            <a:cxnSpLocks/>
          </p:cNvCxnSpPr>
          <p:nvPr/>
        </p:nvCxnSpPr>
        <p:spPr>
          <a:xfrm>
            <a:off x="7556740" y="4718650"/>
            <a:ext cx="103516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DF2636B2-AADE-4A8B-91BF-48E23FA5AF56}"/>
              </a:ext>
            </a:extLst>
          </p:cNvPr>
          <p:cNvSpPr/>
          <p:nvPr/>
        </p:nvSpPr>
        <p:spPr>
          <a:xfrm rot="5400000">
            <a:off x="8890430" y="4408300"/>
            <a:ext cx="196228" cy="793271"/>
          </a:xfrm>
          <a:prstGeom prst="righ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64B962-4965-4185-83F4-7085E8746020}"/>
              </a:ext>
            </a:extLst>
          </p:cNvPr>
          <p:cNvSpPr txBox="1"/>
          <p:nvPr/>
        </p:nvSpPr>
        <p:spPr>
          <a:xfrm>
            <a:off x="8500318" y="4482037"/>
            <a:ext cx="1488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~4-7x @ iso-area</a:t>
            </a:r>
          </a:p>
        </p:txBody>
      </p:sp>
    </p:spTree>
    <p:extLst>
      <p:ext uri="{BB962C8B-B14F-4D97-AF65-F5344CB8AC3E}">
        <p14:creationId xmlns:p14="http://schemas.microsoft.com/office/powerpoint/2010/main" val="102502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0"/>
            <a:ext cx="11486139" cy="1091145"/>
          </a:xfrm>
        </p:spPr>
        <p:txBody>
          <a:bodyPr>
            <a:normAutofit/>
          </a:bodyPr>
          <a:lstStyle/>
          <a:p>
            <a:r>
              <a:rPr lang="en-US" dirty="0"/>
              <a:t>TCD application to Intel Data-Center/AI/HPC Architecture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378A-DDDE-4D02-B4EA-763D7A940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91" y="2332006"/>
            <a:ext cx="7453022" cy="33614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Two use cases:</a:t>
            </a:r>
          </a:p>
          <a:p>
            <a:pPr lvl="1"/>
            <a:r>
              <a:rPr lang="en-US" sz="2000" dirty="0"/>
              <a:t>Mainstream/General Purpose Performance</a:t>
            </a:r>
          </a:p>
          <a:p>
            <a:pPr lvl="1"/>
            <a:r>
              <a:rPr lang="en-US" sz="2000" dirty="0"/>
              <a:t>AI/HPC Performance</a:t>
            </a:r>
          </a:p>
          <a:p>
            <a:r>
              <a:rPr lang="en-US" dirty="0"/>
              <a:t>~20% Server IPC Perf benefit with TCD</a:t>
            </a:r>
          </a:p>
          <a:p>
            <a:pPr lvl="1"/>
            <a:r>
              <a:rPr lang="en-US" sz="2000" dirty="0">
                <a:ea typeface="+mj-lt"/>
                <a:cs typeface="+mj-lt"/>
              </a:rPr>
              <a:t>•8-16% higher performance vs. SRAM L3 (iso-area)</a:t>
            </a:r>
          </a:p>
          <a:p>
            <a:r>
              <a:rPr lang="en-US" dirty="0"/>
              <a:t>Looking for 2025 product intercept </a:t>
            </a:r>
            <a:endParaRPr lang="en-US" sz="2000" dirty="0"/>
          </a:p>
          <a:p>
            <a:r>
              <a:rPr lang="en-US" dirty="0"/>
              <a:t>Construction Options: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37F8C7-2C37-4E9F-9FC4-59A8851DFE62}"/>
              </a:ext>
            </a:extLst>
          </p:cNvPr>
          <p:cNvGrpSpPr/>
          <p:nvPr/>
        </p:nvGrpSpPr>
        <p:grpSpPr>
          <a:xfrm>
            <a:off x="8126854" y="2650665"/>
            <a:ext cx="2789573" cy="873373"/>
            <a:chOff x="6205328" y="3494176"/>
            <a:chExt cx="2789573" cy="87337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F57018-E5DD-462D-97EA-5A47CE9C5F5E}"/>
                </a:ext>
              </a:extLst>
            </p:cNvPr>
            <p:cNvGrpSpPr/>
            <p:nvPr/>
          </p:nvGrpSpPr>
          <p:grpSpPr>
            <a:xfrm>
              <a:off x="6205328" y="3494176"/>
              <a:ext cx="2567610" cy="511398"/>
              <a:chOff x="6606207" y="3494176"/>
              <a:chExt cx="1948071" cy="51139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57B31DC-287C-4C77-AB16-CE8E0F93F9F9}"/>
                  </a:ext>
                </a:extLst>
              </p:cNvPr>
              <p:cNvSpPr/>
              <p:nvPr/>
            </p:nvSpPr>
            <p:spPr>
              <a:xfrm>
                <a:off x="6679095" y="3494176"/>
                <a:ext cx="854765" cy="2286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0FFDE78-B7EB-4CFB-AD2B-2D80757DF08E}"/>
                  </a:ext>
                </a:extLst>
              </p:cNvPr>
              <p:cNvSpPr/>
              <p:nvPr/>
            </p:nvSpPr>
            <p:spPr>
              <a:xfrm>
                <a:off x="7590182" y="3494176"/>
                <a:ext cx="854765" cy="2286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14EE24-8821-425C-A51E-6A67DF9731EE}"/>
                  </a:ext>
                </a:extLst>
              </p:cNvPr>
              <p:cNvSpPr/>
              <p:nvPr/>
            </p:nvSpPr>
            <p:spPr>
              <a:xfrm>
                <a:off x="6606207" y="3776974"/>
                <a:ext cx="1948071" cy="228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DRAM Interposer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9BB3C5-3126-489A-9FE8-07D61C78232C}"/>
                </a:ext>
              </a:extLst>
            </p:cNvPr>
            <p:cNvSpPr txBox="1"/>
            <p:nvPr/>
          </p:nvSpPr>
          <p:spPr>
            <a:xfrm>
              <a:off x="6205328" y="4059772"/>
              <a:ext cx="2789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Option 1</a:t>
              </a:r>
              <a:r>
                <a:rPr lang="en-US" sz="1400" dirty="0"/>
                <a:t>: Interposer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27D3F8-E259-402C-86CE-9940933EA812}"/>
              </a:ext>
            </a:extLst>
          </p:cNvPr>
          <p:cNvGrpSpPr/>
          <p:nvPr/>
        </p:nvGrpSpPr>
        <p:grpSpPr>
          <a:xfrm>
            <a:off x="8126854" y="4226402"/>
            <a:ext cx="2789573" cy="1338604"/>
            <a:chOff x="6587706" y="4634811"/>
            <a:chExt cx="2789573" cy="133860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72FC42-7E4A-4EE2-B813-7F6133BD6791}"/>
                </a:ext>
              </a:extLst>
            </p:cNvPr>
            <p:cNvSpPr txBox="1"/>
            <p:nvPr/>
          </p:nvSpPr>
          <p:spPr>
            <a:xfrm>
              <a:off x="6587706" y="5450195"/>
              <a:ext cx="27895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Option 2</a:t>
              </a:r>
              <a:r>
                <a:rPr lang="en-US" sz="1400" dirty="0"/>
                <a:t>: DRAM cube </a:t>
              </a:r>
            </a:p>
            <a:p>
              <a:r>
                <a:rPr lang="en-US" sz="1400" dirty="0"/>
                <a:t>With scalable height for capacity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ACE4DF-351A-4C85-9679-DB3C951773A9}"/>
                </a:ext>
              </a:extLst>
            </p:cNvPr>
            <p:cNvGrpSpPr/>
            <p:nvPr/>
          </p:nvGrpSpPr>
          <p:grpSpPr>
            <a:xfrm>
              <a:off x="6587706" y="4634811"/>
              <a:ext cx="2567610" cy="767097"/>
              <a:chOff x="7935565" y="5035062"/>
              <a:chExt cx="2567610" cy="76709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7413FE5-BF04-442A-AC78-9F453CB4FD9A}"/>
                  </a:ext>
                </a:extLst>
              </p:cNvPr>
              <p:cNvSpPr/>
              <p:nvPr/>
            </p:nvSpPr>
            <p:spPr>
              <a:xfrm>
                <a:off x="8031633" y="5290761"/>
                <a:ext cx="1126603" cy="2286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55C061C-CF2D-4C70-B3BE-2DA280DC3E46}"/>
                  </a:ext>
                </a:extLst>
              </p:cNvPr>
              <p:cNvSpPr/>
              <p:nvPr/>
            </p:nvSpPr>
            <p:spPr>
              <a:xfrm>
                <a:off x="9232471" y="5290761"/>
                <a:ext cx="1126603" cy="228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DRAM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5A565E41-E253-4DB1-9C83-F12DC35443D7}"/>
                  </a:ext>
                </a:extLst>
              </p:cNvPr>
              <p:cNvSpPr/>
              <p:nvPr/>
            </p:nvSpPr>
            <p:spPr>
              <a:xfrm>
                <a:off x="7935565" y="5573559"/>
                <a:ext cx="2567610" cy="2286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200" dirty="0">
                    <a:solidFill>
                      <a:schemeClr val="tx1"/>
                    </a:solidFill>
                  </a:rPr>
                  <a:t>Logic Interposer 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2B7B00F-1359-4AB3-8D0F-49F991F94C63}"/>
                  </a:ext>
                </a:extLst>
              </p:cNvPr>
              <p:cNvSpPr/>
              <p:nvPr/>
            </p:nvSpPr>
            <p:spPr>
              <a:xfrm>
                <a:off x="9224506" y="5035062"/>
                <a:ext cx="1126603" cy="228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DRAM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2902DA0-532D-43EA-8BA9-D427EDF5AD8A}"/>
                  </a:ext>
                </a:extLst>
              </p:cNvPr>
              <p:cNvSpPr/>
              <p:nvPr/>
            </p:nvSpPr>
            <p:spPr>
              <a:xfrm>
                <a:off x="8031632" y="5609260"/>
                <a:ext cx="1126603" cy="1738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</p:grpSp>
      </p:grp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68084AE5-9BF6-4A8E-957F-F01D9A142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92231"/>
              </p:ext>
            </p:extLst>
          </p:nvPr>
        </p:nvGraphicFramePr>
        <p:xfrm>
          <a:off x="1265141" y="1064538"/>
          <a:ext cx="910381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10">
                  <a:extLst>
                    <a:ext uri="{9D8B030D-6E8A-4147-A177-3AD203B41FA5}">
                      <a16:colId xmlns:a16="http://schemas.microsoft.com/office/drawing/2014/main" val="769129198"/>
                    </a:ext>
                  </a:extLst>
                </a:gridCol>
                <a:gridCol w="2406854">
                  <a:extLst>
                    <a:ext uri="{9D8B030D-6E8A-4147-A177-3AD203B41FA5}">
                      <a16:colId xmlns:a16="http://schemas.microsoft.com/office/drawing/2014/main" val="2602927299"/>
                    </a:ext>
                  </a:extLst>
                </a:gridCol>
                <a:gridCol w="2170898">
                  <a:extLst>
                    <a:ext uri="{9D8B030D-6E8A-4147-A177-3AD203B41FA5}">
                      <a16:colId xmlns:a16="http://schemas.microsoft.com/office/drawing/2014/main" val="135293050"/>
                    </a:ext>
                  </a:extLst>
                </a:gridCol>
                <a:gridCol w="1745481">
                  <a:extLst>
                    <a:ext uri="{9D8B030D-6E8A-4147-A177-3AD203B41FA5}">
                      <a16:colId xmlns:a16="http://schemas.microsoft.com/office/drawing/2014/main" val="1722281568"/>
                    </a:ext>
                  </a:extLst>
                </a:gridCol>
                <a:gridCol w="1328468">
                  <a:extLst>
                    <a:ext uri="{9D8B030D-6E8A-4147-A177-3AD203B41FA5}">
                      <a16:colId xmlns:a16="http://schemas.microsoft.com/office/drawing/2014/main" val="3033598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Usage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Priority1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GP Perf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Memory Side L4 Cache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6GB - 12GB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 TB/s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0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AI/HPC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Tightly Coupled HBM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16GB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4 - 8 TB/s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484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961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199822"/>
          </a:xfrm>
        </p:spPr>
        <p:txBody>
          <a:bodyPr/>
          <a:lstStyle/>
          <a:p>
            <a:r>
              <a:rPr lang="en-US" dirty="0"/>
              <a:t>TCD application to Intel Client/Mobile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FB0EFB-82DB-432A-9E41-EA228DC62C57}"/>
              </a:ext>
            </a:extLst>
          </p:cNvPr>
          <p:cNvGrpSpPr/>
          <p:nvPr/>
        </p:nvGrpSpPr>
        <p:grpSpPr>
          <a:xfrm>
            <a:off x="8249394" y="2433952"/>
            <a:ext cx="2220819" cy="1325171"/>
            <a:chOff x="803271" y="4634212"/>
            <a:chExt cx="2220819" cy="132517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9BB3C5-3126-489A-9FE8-07D61C78232C}"/>
                </a:ext>
              </a:extLst>
            </p:cNvPr>
            <p:cNvSpPr txBox="1"/>
            <p:nvPr/>
          </p:nvSpPr>
          <p:spPr>
            <a:xfrm>
              <a:off x="820784" y="5436163"/>
              <a:ext cx="2203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Option 1</a:t>
              </a:r>
              <a:r>
                <a:rPr lang="en-US" sz="1400" dirty="0"/>
                <a:t>: Interposer with DRAM above/below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8C0E563-ADE4-48A7-8D5B-C3E46A37A396}"/>
                </a:ext>
              </a:extLst>
            </p:cNvPr>
            <p:cNvGrpSpPr/>
            <p:nvPr/>
          </p:nvGrpSpPr>
          <p:grpSpPr>
            <a:xfrm>
              <a:off x="803271" y="4634212"/>
              <a:ext cx="2009277" cy="635595"/>
              <a:chOff x="803271" y="4634212"/>
              <a:chExt cx="2009277" cy="63559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CD36CBB-099A-423B-A258-2CF2C7D77550}"/>
                  </a:ext>
                </a:extLst>
              </p:cNvPr>
              <p:cNvSpPr/>
              <p:nvPr/>
            </p:nvSpPr>
            <p:spPr>
              <a:xfrm>
                <a:off x="803271" y="4634212"/>
                <a:ext cx="2009277" cy="27886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DRAM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D10B14D-E811-4540-A7A8-7154E347034F}"/>
                  </a:ext>
                </a:extLst>
              </p:cNvPr>
              <p:cNvSpPr/>
              <p:nvPr/>
            </p:nvSpPr>
            <p:spPr>
              <a:xfrm>
                <a:off x="803272" y="4990939"/>
                <a:ext cx="2009276" cy="278868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Logic die + control</a:t>
                </a: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F143A0-E7B1-4300-A14A-E5F8DA30D16F}"/>
              </a:ext>
            </a:extLst>
          </p:cNvPr>
          <p:cNvGrpSpPr/>
          <p:nvPr/>
        </p:nvGrpSpPr>
        <p:grpSpPr>
          <a:xfrm>
            <a:off x="7600772" y="4498556"/>
            <a:ext cx="3306520" cy="1442145"/>
            <a:chOff x="6190600" y="4822073"/>
            <a:chExt cx="3306520" cy="14421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72FC42-7E4A-4EE2-B813-7F6133BD6791}"/>
                </a:ext>
              </a:extLst>
            </p:cNvPr>
            <p:cNvSpPr txBox="1"/>
            <p:nvPr/>
          </p:nvSpPr>
          <p:spPr>
            <a:xfrm>
              <a:off x="6352526" y="5740998"/>
              <a:ext cx="27895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Option 2</a:t>
              </a:r>
              <a:r>
                <a:rPr lang="en-US" sz="1400" dirty="0"/>
                <a:t>: DRAM on side with control above/below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18F060-536D-4D77-8FD4-AD9C76DB27C2}"/>
                </a:ext>
              </a:extLst>
            </p:cNvPr>
            <p:cNvGrpSpPr/>
            <p:nvPr/>
          </p:nvGrpSpPr>
          <p:grpSpPr>
            <a:xfrm>
              <a:off x="6190600" y="4822073"/>
              <a:ext cx="3306520" cy="711137"/>
              <a:chOff x="6190600" y="4822073"/>
              <a:chExt cx="3306520" cy="71113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B03B924-4A87-411B-A217-004B5EBF5658}"/>
                  </a:ext>
                </a:extLst>
              </p:cNvPr>
              <p:cNvSpPr/>
              <p:nvPr/>
            </p:nvSpPr>
            <p:spPr>
              <a:xfrm>
                <a:off x="6190600" y="4822073"/>
                <a:ext cx="1554815" cy="284455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DRAM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52B8053-6BF3-416A-BDC7-C3366FE07433}"/>
                  </a:ext>
                </a:extLst>
              </p:cNvPr>
              <p:cNvSpPr/>
              <p:nvPr/>
            </p:nvSpPr>
            <p:spPr>
              <a:xfrm>
                <a:off x="7942305" y="4822073"/>
                <a:ext cx="1554815" cy="284455"/>
              </a:xfrm>
              <a:prstGeom prst="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>
                    <a:solidFill>
                      <a:schemeClr val="tx1"/>
                    </a:solidFill>
                  </a:rPr>
                  <a:t>Logic die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22C0841-F9A1-48E1-B2F8-8CDEA5585CC0}"/>
                  </a:ext>
                </a:extLst>
              </p:cNvPr>
              <p:cNvSpPr/>
              <p:nvPr/>
            </p:nvSpPr>
            <p:spPr>
              <a:xfrm>
                <a:off x="7056670" y="5248755"/>
                <a:ext cx="1554815" cy="284455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bg2"/>
                    </a:solidFill>
                  </a:rPr>
                  <a:t>Control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6DB0857-8FF7-4CB1-AFD9-200E62660432}"/>
                  </a:ext>
                </a:extLst>
              </p:cNvPr>
              <p:cNvSpPr/>
              <p:nvPr/>
            </p:nvSpPr>
            <p:spPr>
              <a:xfrm>
                <a:off x="8766291" y="5086713"/>
                <a:ext cx="59707" cy="42668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734F85FD-F807-40AC-AD5B-DD512F621188}"/>
                  </a:ext>
                </a:extLst>
              </p:cNvPr>
              <p:cNvSpPr/>
              <p:nvPr/>
            </p:nvSpPr>
            <p:spPr>
              <a:xfrm>
                <a:off x="8965320" y="5086713"/>
                <a:ext cx="59707" cy="42668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184283A-EEEC-48F7-A6C8-4CFFAB178174}"/>
                  </a:ext>
                </a:extLst>
              </p:cNvPr>
              <p:cNvSpPr/>
              <p:nvPr/>
            </p:nvSpPr>
            <p:spPr>
              <a:xfrm>
                <a:off x="9164348" y="5086713"/>
                <a:ext cx="59707" cy="42668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9D15638-E105-40C0-9AFE-F1880D3A356F}"/>
                  </a:ext>
                </a:extLst>
              </p:cNvPr>
              <p:cNvSpPr/>
              <p:nvPr/>
            </p:nvSpPr>
            <p:spPr>
              <a:xfrm>
                <a:off x="9363376" y="5086713"/>
                <a:ext cx="59707" cy="42668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282388F-11E8-45C0-BDF2-5EE1AF4DA3F2}"/>
                  </a:ext>
                </a:extLst>
              </p:cNvPr>
              <p:cNvSpPr/>
              <p:nvPr/>
            </p:nvSpPr>
            <p:spPr>
              <a:xfrm>
                <a:off x="6281359" y="5086713"/>
                <a:ext cx="59707" cy="42668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23CA923-2165-49E8-8A28-1477ED73B069}"/>
                  </a:ext>
                </a:extLst>
              </p:cNvPr>
              <p:cNvSpPr/>
              <p:nvPr/>
            </p:nvSpPr>
            <p:spPr>
              <a:xfrm>
                <a:off x="6481980" y="5086713"/>
                <a:ext cx="59707" cy="42668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C8DC01F-6B68-48DB-9CBC-D927917E7439}"/>
                  </a:ext>
                </a:extLst>
              </p:cNvPr>
              <p:cNvSpPr/>
              <p:nvPr/>
            </p:nvSpPr>
            <p:spPr>
              <a:xfrm>
                <a:off x="6681008" y="5086713"/>
                <a:ext cx="59707" cy="42668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E46B71C-5655-4CCF-A674-37E662FC3C15}"/>
                  </a:ext>
                </a:extLst>
              </p:cNvPr>
              <p:cNvSpPr/>
              <p:nvPr/>
            </p:nvSpPr>
            <p:spPr>
              <a:xfrm>
                <a:off x="6880036" y="5086713"/>
                <a:ext cx="59707" cy="426682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C000"/>
                  </a:solidFill>
                </a:endParaRPr>
              </a:p>
            </p:txBody>
          </p:sp>
        </p:grpSp>
      </p:grpSp>
      <p:graphicFrame>
        <p:nvGraphicFramePr>
          <p:cNvPr id="45" name="Table 15">
            <a:extLst>
              <a:ext uri="{FF2B5EF4-FFF2-40B4-BE49-F238E27FC236}">
                <a16:creationId xmlns:a16="http://schemas.microsoft.com/office/drawing/2014/main" id="{C3C8E0AE-5C22-4F54-BBA8-056F55459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66030"/>
              </p:ext>
            </p:extLst>
          </p:nvPr>
        </p:nvGraphicFramePr>
        <p:xfrm>
          <a:off x="1264586" y="997089"/>
          <a:ext cx="9205627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111">
                  <a:extLst>
                    <a:ext uri="{9D8B030D-6E8A-4147-A177-3AD203B41FA5}">
                      <a16:colId xmlns:a16="http://schemas.microsoft.com/office/drawing/2014/main" val="769129198"/>
                    </a:ext>
                  </a:extLst>
                </a:gridCol>
                <a:gridCol w="2076092">
                  <a:extLst>
                    <a:ext uri="{9D8B030D-6E8A-4147-A177-3AD203B41FA5}">
                      <a16:colId xmlns:a16="http://schemas.microsoft.com/office/drawing/2014/main" val="2602927299"/>
                    </a:ext>
                  </a:extLst>
                </a:gridCol>
                <a:gridCol w="2571914">
                  <a:extLst>
                    <a:ext uri="{9D8B030D-6E8A-4147-A177-3AD203B41FA5}">
                      <a16:colId xmlns:a16="http://schemas.microsoft.com/office/drawing/2014/main" val="135293050"/>
                    </a:ext>
                  </a:extLst>
                </a:gridCol>
                <a:gridCol w="1837427">
                  <a:extLst>
                    <a:ext uri="{9D8B030D-6E8A-4147-A177-3AD203B41FA5}">
                      <a16:colId xmlns:a16="http://schemas.microsoft.com/office/drawing/2014/main" val="1722281568"/>
                    </a:ext>
                  </a:extLst>
                </a:gridCol>
                <a:gridCol w="1268083">
                  <a:extLst>
                    <a:ext uri="{9D8B030D-6E8A-4147-A177-3AD203B41FA5}">
                      <a16:colId xmlns:a16="http://schemas.microsoft.com/office/drawing/2014/main" val="3033598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Usage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Priority1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43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Client iGFx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Mid-Large MSC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64MB – 1GB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0.6 TB/s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908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GP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DDR Supplement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~ 2-8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0.2 – 0.8 TB/s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39108"/>
                  </a:ext>
                </a:extLst>
              </a:tr>
            </a:tbl>
          </a:graphicData>
        </a:graphic>
      </p:graphicFrame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07F1278D-3F92-4E03-A2B4-4D0D00FB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94" y="2285151"/>
            <a:ext cx="6358728" cy="3238294"/>
          </a:xfrm>
        </p:spPr>
        <p:txBody>
          <a:bodyPr>
            <a:normAutofit/>
          </a:bodyPr>
          <a:lstStyle/>
          <a:p>
            <a:r>
              <a:rPr lang="en-US" dirty="0"/>
              <a:t>Two use cases:</a:t>
            </a:r>
          </a:p>
          <a:p>
            <a:pPr lvl="1"/>
            <a:r>
              <a:rPr lang="en-US" sz="2000" dirty="0"/>
              <a:t>DRAM as Cache (iGFx)</a:t>
            </a:r>
          </a:p>
          <a:p>
            <a:pPr lvl="1"/>
            <a:r>
              <a:rPr lang="en-US" sz="2000" dirty="0"/>
              <a:t>DDR supplement</a:t>
            </a:r>
          </a:p>
          <a:p>
            <a:r>
              <a:rPr lang="en-US" dirty="0"/>
              <a:t>Looking for 2024 or early 2025 product intercept </a:t>
            </a:r>
            <a:endParaRPr lang="en-US" sz="2000" dirty="0"/>
          </a:p>
          <a:p>
            <a:r>
              <a:rPr lang="en-US" dirty="0"/>
              <a:t>Construction Options:</a:t>
            </a:r>
          </a:p>
        </p:txBody>
      </p:sp>
    </p:spTree>
    <p:extLst>
      <p:ext uri="{BB962C8B-B14F-4D97-AF65-F5344CB8AC3E}">
        <p14:creationId xmlns:p14="http://schemas.microsoft.com/office/powerpoint/2010/main" val="2264354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199822"/>
          </a:xfrm>
        </p:spPr>
        <p:txBody>
          <a:bodyPr/>
          <a:lstStyle/>
          <a:p>
            <a:r>
              <a:rPr lang="en-US" dirty="0"/>
              <a:t>TCD application to Intel </a:t>
            </a:r>
            <a:r>
              <a:rPr lang="en-US" dirty="0" err="1"/>
              <a:t>GFx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graphicFrame>
        <p:nvGraphicFramePr>
          <p:cNvPr id="21" name="Table 15">
            <a:extLst>
              <a:ext uri="{FF2B5EF4-FFF2-40B4-BE49-F238E27FC236}">
                <a16:creationId xmlns:a16="http://schemas.microsoft.com/office/drawing/2014/main" id="{3DD451E5-993E-4BB6-90A0-8B8FD28C8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30304"/>
              </p:ext>
            </p:extLst>
          </p:nvPr>
        </p:nvGraphicFramePr>
        <p:xfrm>
          <a:off x="381000" y="986178"/>
          <a:ext cx="1059827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43">
                  <a:extLst>
                    <a:ext uri="{9D8B030D-6E8A-4147-A177-3AD203B41FA5}">
                      <a16:colId xmlns:a16="http://schemas.microsoft.com/office/drawing/2014/main" val="769129198"/>
                    </a:ext>
                  </a:extLst>
                </a:gridCol>
                <a:gridCol w="3676602">
                  <a:extLst>
                    <a:ext uri="{9D8B030D-6E8A-4147-A177-3AD203B41FA5}">
                      <a16:colId xmlns:a16="http://schemas.microsoft.com/office/drawing/2014/main" val="2602927299"/>
                    </a:ext>
                  </a:extLst>
                </a:gridCol>
                <a:gridCol w="1759789">
                  <a:extLst>
                    <a:ext uri="{9D8B030D-6E8A-4147-A177-3AD203B41FA5}">
                      <a16:colId xmlns:a16="http://schemas.microsoft.com/office/drawing/2014/main" val="135293050"/>
                    </a:ext>
                  </a:extLst>
                </a:gridCol>
                <a:gridCol w="1613140">
                  <a:extLst>
                    <a:ext uri="{9D8B030D-6E8A-4147-A177-3AD203B41FA5}">
                      <a16:colId xmlns:a16="http://schemas.microsoft.com/office/drawing/2014/main" val="1722281568"/>
                    </a:ext>
                  </a:extLst>
                </a:gridCol>
                <a:gridCol w="1843904">
                  <a:extLst>
                    <a:ext uri="{9D8B030D-6E8A-4147-A177-3AD203B41FA5}">
                      <a16:colId xmlns:a16="http://schemas.microsoft.com/office/drawing/2014/main" val="3496138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Usage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Priority1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14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GFx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Large MSC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1-2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2-4 TB/s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906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GFx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NUMA memory w/ page migration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4-8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2-4 TB/s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484244"/>
                  </a:ext>
                </a:extLst>
              </a:tr>
            </a:tbl>
          </a:graphicData>
        </a:graphic>
      </p:graphicFrame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489F0B-CD78-43D5-B286-B40365471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39" y="2663821"/>
            <a:ext cx="5536029" cy="2857599"/>
          </a:xfrm>
        </p:spPr>
        <p:txBody>
          <a:bodyPr>
            <a:normAutofit/>
          </a:bodyPr>
          <a:lstStyle/>
          <a:p>
            <a:r>
              <a:rPr lang="en-US" dirty="0"/>
              <a:t>Two use cases:</a:t>
            </a:r>
          </a:p>
          <a:p>
            <a:pPr lvl="1"/>
            <a:r>
              <a:rPr lang="en-US" sz="2000" dirty="0"/>
              <a:t>DRAM as Cache</a:t>
            </a:r>
          </a:p>
          <a:p>
            <a:pPr lvl="1"/>
            <a:r>
              <a:rPr lang="en-US" sz="2000" dirty="0"/>
              <a:t>NUMA memory – if it can achieve sufficient cost-effective capacity</a:t>
            </a:r>
          </a:p>
          <a:p>
            <a:r>
              <a:rPr lang="en-US" dirty="0"/>
              <a:t>Looking for 2025 product intercept </a:t>
            </a:r>
            <a:endParaRPr lang="en-US" sz="2000" dirty="0"/>
          </a:p>
          <a:p>
            <a:r>
              <a:rPr lang="en-US" dirty="0"/>
              <a:t>Construction Options: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8CF050-0184-48E6-9271-700A066307B4}"/>
              </a:ext>
            </a:extLst>
          </p:cNvPr>
          <p:cNvGrpSpPr/>
          <p:nvPr/>
        </p:nvGrpSpPr>
        <p:grpSpPr>
          <a:xfrm>
            <a:off x="8930438" y="4400779"/>
            <a:ext cx="2789573" cy="1338604"/>
            <a:chOff x="6587706" y="4634811"/>
            <a:chExt cx="2789573" cy="133860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546C38F-C3D4-4F96-904A-775AA93D0A61}"/>
                </a:ext>
              </a:extLst>
            </p:cNvPr>
            <p:cNvSpPr txBox="1"/>
            <p:nvPr/>
          </p:nvSpPr>
          <p:spPr>
            <a:xfrm>
              <a:off x="6587706" y="5450195"/>
              <a:ext cx="27895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Option 3</a:t>
              </a:r>
              <a:r>
                <a:rPr lang="en-US" sz="1400" dirty="0"/>
                <a:t>: DRAM cube </a:t>
              </a:r>
            </a:p>
            <a:p>
              <a:r>
                <a:rPr lang="en-US" sz="1400" dirty="0"/>
                <a:t>With scalable height for capacity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8B58A2-B666-40F1-9D98-1335493992B6}"/>
                </a:ext>
              </a:extLst>
            </p:cNvPr>
            <p:cNvGrpSpPr/>
            <p:nvPr/>
          </p:nvGrpSpPr>
          <p:grpSpPr>
            <a:xfrm>
              <a:off x="6587706" y="4634811"/>
              <a:ext cx="2567610" cy="767097"/>
              <a:chOff x="7935565" y="5035062"/>
              <a:chExt cx="2567610" cy="767097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A393E13-0C3D-403F-AC07-2EFACC5A283F}"/>
                  </a:ext>
                </a:extLst>
              </p:cNvPr>
              <p:cNvSpPr/>
              <p:nvPr/>
            </p:nvSpPr>
            <p:spPr>
              <a:xfrm>
                <a:off x="8031633" y="5290761"/>
                <a:ext cx="1126603" cy="2286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8B814E3-AD2E-4FE8-B626-BFB3D02234F1}"/>
                  </a:ext>
                </a:extLst>
              </p:cNvPr>
              <p:cNvSpPr/>
              <p:nvPr/>
            </p:nvSpPr>
            <p:spPr>
              <a:xfrm>
                <a:off x="9232471" y="5290761"/>
                <a:ext cx="1126603" cy="228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DRAM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1E2A5E4-123D-4A0C-BD95-A26DBF9870A4}"/>
                  </a:ext>
                </a:extLst>
              </p:cNvPr>
              <p:cNvSpPr/>
              <p:nvPr/>
            </p:nvSpPr>
            <p:spPr>
              <a:xfrm>
                <a:off x="7935565" y="5573559"/>
                <a:ext cx="2567610" cy="228600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1200" dirty="0">
                    <a:solidFill>
                      <a:schemeClr val="tx1"/>
                    </a:solidFill>
                  </a:rPr>
                  <a:t>Logic Interposer 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43B319-A417-49B0-A753-C3142764EF21}"/>
                  </a:ext>
                </a:extLst>
              </p:cNvPr>
              <p:cNvSpPr/>
              <p:nvPr/>
            </p:nvSpPr>
            <p:spPr>
              <a:xfrm>
                <a:off x="9224506" y="5035062"/>
                <a:ext cx="1126603" cy="228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DRAM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D4FEB11-9771-45D5-AAD1-9D2B87377DC8}"/>
                  </a:ext>
                </a:extLst>
              </p:cNvPr>
              <p:cNvSpPr/>
              <p:nvPr/>
            </p:nvSpPr>
            <p:spPr>
              <a:xfrm>
                <a:off x="8031632" y="5609260"/>
                <a:ext cx="1126603" cy="173812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1FD317-FB99-4944-B8B5-332A55236218}"/>
              </a:ext>
            </a:extLst>
          </p:cNvPr>
          <p:cNvGrpSpPr/>
          <p:nvPr/>
        </p:nvGrpSpPr>
        <p:grpSpPr>
          <a:xfrm>
            <a:off x="9087776" y="2797043"/>
            <a:ext cx="2789573" cy="875134"/>
            <a:chOff x="6205328" y="3492415"/>
            <a:chExt cx="2789573" cy="8751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B882302-57B4-4B81-BB7E-5AE4E43D349F}"/>
                </a:ext>
              </a:extLst>
            </p:cNvPr>
            <p:cNvGrpSpPr/>
            <p:nvPr/>
          </p:nvGrpSpPr>
          <p:grpSpPr>
            <a:xfrm>
              <a:off x="6205328" y="3492415"/>
              <a:ext cx="2567610" cy="513159"/>
              <a:chOff x="6606207" y="3492415"/>
              <a:chExt cx="1948071" cy="51315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E667514-C4FF-4754-9BFC-6105A1B7E80E}"/>
                  </a:ext>
                </a:extLst>
              </p:cNvPr>
              <p:cNvSpPr/>
              <p:nvPr/>
            </p:nvSpPr>
            <p:spPr>
              <a:xfrm>
                <a:off x="7152860" y="3492415"/>
                <a:ext cx="854765" cy="2286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69D0530-B1E2-4A11-8B5B-8F1FC8AC53EC}"/>
                  </a:ext>
                </a:extLst>
              </p:cNvPr>
              <p:cNvSpPr/>
              <p:nvPr/>
            </p:nvSpPr>
            <p:spPr>
              <a:xfrm>
                <a:off x="6606207" y="3776974"/>
                <a:ext cx="1948071" cy="228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Logic Interposer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CB6A9F-6604-4BAB-A13D-8B0CA5FC41F7}"/>
                </a:ext>
              </a:extLst>
            </p:cNvPr>
            <p:cNvSpPr txBox="1"/>
            <p:nvPr/>
          </p:nvSpPr>
          <p:spPr>
            <a:xfrm>
              <a:off x="6205328" y="4059772"/>
              <a:ext cx="2789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Option 2a</a:t>
              </a:r>
              <a:r>
                <a:rPr lang="en-US" sz="1400" dirty="0"/>
                <a:t>: small DRAM </a:t>
              </a:r>
              <a:r>
                <a:rPr lang="en-US" sz="1400" dirty="0" err="1"/>
                <a:t>chiplets</a:t>
              </a:r>
              <a:endParaRPr lang="en-US" sz="140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929FCCA-06B1-42BB-8CBF-AD1E0E0B86F2}"/>
              </a:ext>
            </a:extLst>
          </p:cNvPr>
          <p:cNvSpPr/>
          <p:nvPr/>
        </p:nvSpPr>
        <p:spPr>
          <a:xfrm>
            <a:off x="9243940" y="2797043"/>
            <a:ext cx="527221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FBA7B1-6F8F-400C-B6A8-B42FC86FB001}"/>
              </a:ext>
            </a:extLst>
          </p:cNvPr>
          <p:cNvSpPr/>
          <p:nvPr/>
        </p:nvSpPr>
        <p:spPr>
          <a:xfrm>
            <a:off x="10979278" y="2792659"/>
            <a:ext cx="527221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DRAM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674778-1DBF-470E-9179-99822FBE9E74}"/>
              </a:ext>
            </a:extLst>
          </p:cNvPr>
          <p:cNvGrpSpPr/>
          <p:nvPr/>
        </p:nvGrpSpPr>
        <p:grpSpPr>
          <a:xfrm>
            <a:off x="6104968" y="4671222"/>
            <a:ext cx="2789573" cy="875134"/>
            <a:chOff x="6205328" y="3492415"/>
            <a:chExt cx="2789573" cy="8751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4109B07-8789-4BA7-A0BA-6CD3BF0A9E69}"/>
                </a:ext>
              </a:extLst>
            </p:cNvPr>
            <p:cNvGrpSpPr/>
            <p:nvPr/>
          </p:nvGrpSpPr>
          <p:grpSpPr>
            <a:xfrm>
              <a:off x="6765931" y="3492415"/>
              <a:ext cx="1466333" cy="513159"/>
              <a:chOff x="7031540" y="3492415"/>
              <a:chExt cx="1112521" cy="51315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0A36679-0BD6-4C9C-ACC3-C1D40C65F553}"/>
                  </a:ext>
                </a:extLst>
              </p:cNvPr>
              <p:cNvSpPr/>
              <p:nvPr/>
            </p:nvSpPr>
            <p:spPr>
              <a:xfrm>
                <a:off x="7152860" y="3492415"/>
                <a:ext cx="854765" cy="2286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475B5A4-3DFA-4674-9A7E-3DF1B9591A0D}"/>
                  </a:ext>
                </a:extLst>
              </p:cNvPr>
              <p:cNvSpPr/>
              <p:nvPr/>
            </p:nvSpPr>
            <p:spPr>
              <a:xfrm>
                <a:off x="7031540" y="3776974"/>
                <a:ext cx="1112521" cy="2286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Logic Interposer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52CE659-C120-446C-A7CD-1620B992DC79}"/>
                </a:ext>
              </a:extLst>
            </p:cNvPr>
            <p:cNvSpPr txBox="1"/>
            <p:nvPr/>
          </p:nvSpPr>
          <p:spPr>
            <a:xfrm>
              <a:off x="6205328" y="4059772"/>
              <a:ext cx="2789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Option 2b</a:t>
              </a:r>
              <a:r>
                <a:rPr lang="en-US" sz="1400" dirty="0"/>
                <a:t>: small DRAM </a:t>
              </a:r>
              <a:r>
                <a:rPr lang="en-US" sz="1400" dirty="0" err="1"/>
                <a:t>chiplets</a:t>
              </a:r>
              <a:endParaRPr lang="en-US" sz="1400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D90AC242-AEA5-45AD-9E7C-BFA88C516810}"/>
              </a:ext>
            </a:extLst>
          </p:cNvPr>
          <p:cNvSpPr/>
          <p:nvPr/>
        </p:nvSpPr>
        <p:spPr>
          <a:xfrm>
            <a:off x="6261132" y="4671222"/>
            <a:ext cx="527221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57EFCEC-0377-4389-A135-B12017BE8B63}"/>
              </a:ext>
            </a:extLst>
          </p:cNvPr>
          <p:cNvSpPr/>
          <p:nvPr/>
        </p:nvSpPr>
        <p:spPr>
          <a:xfrm>
            <a:off x="7996470" y="4666838"/>
            <a:ext cx="527221" cy="228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46D4D75-91F8-4EE4-8521-A1915694450C}"/>
              </a:ext>
            </a:extLst>
          </p:cNvPr>
          <p:cNvSpPr/>
          <p:nvPr/>
        </p:nvSpPr>
        <p:spPr>
          <a:xfrm flipH="1">
            <a:off x="6306350" y="4887200"/>
            <a:ext cx="45719" cy="32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C1E1B6-0C02-45C4-B23F-A7CBA02B910D}"/>
              </a:ext>
            </a:extLst>
          </p:cNvPr>
          <p:cNvSpPr/>
          <p:nvPr/>
        </p:nvSpPr>
        <p:spPr>
          <a:xfrm flipH="1">
            <a:off x="6532892" y="4891316"/>
            <a:ext cx="45719" cy="32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E5BAC1-42AC-48D6-A71D-382FB69CC0D2}"/>
              </a:ext>
            </a:extLst>
          </p:cNvPr>
          <p:cNvSpPr/>
          <p:nvPr/>
        </p:nvSpPr>
        <p:spPr>
          <a:xfrm flipH="1">
            <a:off x="6421679" y="4887194"/>
            <a:ext cx="45719" cy="32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0FFD7D-5BD4-4C1B-8E09-0AA7C2A5E6C0}"/>
              </a:ext>
            </a:extLst>
          </p:cNvPr>
          <p:cNvSpPr/>
          <p:nvPr/>
        </p:nvSpPr>
        <p:spPr>
          <a:xfrm flipH="1">
            <a:off x="8198136" y="4894733"/>
            <a:ext cx="45719" cy="32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71959-8F38-4C80-8A2C-F378DFD3EE6D}"/>
              </a:ext>
            </a:extLst>
          </p:cNvPr>
          <p:cNvSpPr/>
          <p:nvPr/>
        </p:nvSpPr>
        <p:spPr>
          <a:xfrm flipH="1">
            <a:off x="8424678" y="4890611"/>
            <a:ext cx="45719" cy="32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BEA2112-55C5-4B1C-B73C-FBD71416E272}"/>
              </a:ext>
            </a:extLst>
          </p:cNvPr>
          <p:cNvSpPr/>
          <p:nvPr/>
        </p:nvSpPr>
        <p:spPr>
          <a:xfrm flipH="1">
            <a:off x="8313465" y="4894727"/>
            <a:ext cx="45719" cy="32072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2F91656-5384-4F32-A9AA-2ED6E7B8E265}"/>
              </a:ext>
            </a:extLst>
          </p:cNvPr>
          <p:cNvGrpSpPr/>
          <p:nvPr/>
        </p:nvGrpSpPr>
        <p:grpSpPr>
          <a:xfrm>
            <a:off x="6195667" y="2802825"/>
            <a:ext cx="2789573" cy="873373"/>
            <a:chOff x="6205328" y="3494176"/>
            <a:chExt cx="2789573" cy="87337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5B357B1-9F5B-45D2-A825-3242CC4BCDC2}"/>
                </a:ext>
              </a:extLst>
            </p:cNvPr>
            <p:cNvGrpSpPr/>
            <p:nvPr/>
          </p:nvGrpSpPr>
          <p:grpSpPr>
            <a:xfrm>
              <a:off x="6205328" y="3494176"/>
              <a:ext cx="2567610" cy="511398"/>
              <a:chOff x="6606207" y="3494176"/>
              <a:chExt cx="1948071" cy="511398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7182FA2-82A1-44C1-8EFC-995E7E074064}"/>
                  </a:ext>
                </a:extLst>
              </p:cNvPr>
              <p:cNvSpPr/>
              <p:nvPr/>
            </p:nvSpPr>
            <p:spPr>
              <a:xfrm>
                <a:off x="6679095" y="3494176"/>
                <a:ext cx="854765" cy="2286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98C0808-536C-4A21-BA32-CD04CCC6F905}"/>
                  </a:ext>
                </a:extLst>
              </p:cNvPr>
              <p:cNvSpPr/>
              <p:nvPr/>
            </p:nvSpPr>
            <p:spPr>
              <a:xfrm>
                <a:off x="7590182" y="3494176"/>
                <a:ext cx="854765" cy="22860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Compute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F8C62512-6D49-4871-BC6D-D539CE499DB0}"/>
                  </a:ext>
                </a:extLst>
              </p:cNvPr>
              <p:cNvSpPr/>
              <p:nvPr/>
            </p:nvSpPr>
            <p:spPr>
              <a:xfrm>
                <a:off x="6606207" y="3776974"/>
                <a:ext cx="1948071" cy="2286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DRAM Interposer</a:t>
                </a: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C06EC2A-E087-4090-A702-AF1A2F77AB75}"/>
                </a:ext>
              </a:extLst>
            </p:cNvPr>
            <p:cNvSpPr txBox="1"/>
            <p:nvPr/>
          </p:nvSpPr>
          <p:spPr>
            <a:xfrm>
              <a:off x="6205328" y="4059772"/>
              <a:ext cx="2789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Option 1</a:t>
              </a:r>
              <a:r>
                <a:rPr lang="en-US" sz="1400" dirty="0"/>
                <a:t>: Interposer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653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19982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Business Engagement Details</a:t>
            </a:r>
            <a:endParaRPr lang="en-US" dirty="0">
              <a:solidFill>
                <a:srgbClr val="FFFF00"/>
              </a:solidFill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51C24-75A3-497B-9C75-9E47F41E8B4D}"/>
              </a:ext>
            </a:extLst>
          </p:cNvPr>
          <p:cNvSpPr txBox="1"/>
          <p:nvPr/>
        </p:nvSpPr>
        <p:spPr>
          <a:xfrm>
            <a:off x="550944" y="1307239"/>
            <a:ext cx="11090112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Manufacturing Model using N-1 DRAM nodes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Joint partnership and JV possibilities and overall manufacturing strategy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Key partnerships in packaging, test, OSAT leveraging ……..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DCCA21-6B0A-4B6C-A9D3-194321D9B281}"/>
              </a:ext>
            </a:extLst>
          </p:cNvPr>
          <p:cNvSpPr txBox="1"/>
          <p:nvPr/>
        </p:nvSpPr>
        <p:spPr>
          <a:xfrm>
            <a:off x="10313368" y="5963873"/>
            <a:ext cx="139688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*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Product Concept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**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Execution Commit</a:t>
            </a:r>
          </a:p>
        </p:txBody>
      </p:sp>
    </p:spTree>
    <p:extLst>
      <p:ext uri="{BB962C8B-B14F-4D97-AF65-F5344CB8AC3E}">
        <p14:creationId xmlns:p14="http://schemas.microsoft.com/office/powerpoint/2010/main" val="1806142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19982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Cost vs. Volumes from SK Hynix </a:t>
            </a:r>
            <a:endParaRPr lang="en-US" dirty="0">
              <a:solidFill>
                <a:srgbClr val="FFFF00"/>
              </a:solidFill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51C24-75A3-497B-9C75-9E47F41E8B4D}"/>
              </a:ext>
            </a:extLst>
          </p:cNvPr>
          <p:cNvSpPr txBox="1"/>
          <p:nvPr/>
        </p:nvSpPr>
        <p:spPr>
          <a:xfrm>
            <a:off x="550944" y="1307239"/>
            <a:ext cx="11090112" cy="16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Need estimates of cost/GB vs. volume to make it a viable business engagement for both sides.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6DCCA21-6B0A-4B6C-A9D3-194321D9B281}"/>
              </a:ext>
            </a:extLst>
          </p:cNvPr>
          <p:cNvSpPr txBox="1"/>
          <p:nvPr/>
        </p:nvSpPr>
        <p:spPr>
          <a:xfrm>
            <a:off x="10313368" y="5963873"/>
            <a:ext cx="139688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*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Product Concept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**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Execution Commit</a:t>
            </a:r>
          </a:p>
        </p:txBody>
      </p:sp>
    </p:spTree>
    <p:extLst>
      <p:ext uri="{BB962C8B-B14F-4D97-AF65-F5344CB8AC3E}">
        <p14:creationId xmlns:p14="http://schemas.microsoft.com/office/powerpoint/2010/main" val="1231492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901007"/>
          </a:xfrm>
        </p:spPr>
        <p:txBody>
          <a:bodyPr/>
          <a:lstStyle/>
          <a:p>
            <a:r>
              <a:rPr lang="en-US" dirty="0"/>
              <a:t>TCD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15449-D038-4266-B852-C6B58571D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7" y="914401"/>
            <a:ext cx="10472530" cy="5463928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E2537E41-2596-4AEF-964A-597359AB9A33}"/>
              </a:ext>
            </a:extLst>
          </p:cNvPr>
          <p:cNvSpPr/>
          <p:nvPr/>
        </p:nvSpPr>
        <p:spPr>
          <a:xfrm>
            <a:off x="5149970" y="2950234"/>
            <a:ext cx="198407" cy="40544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BE63B-9C8E-460B-BA9B-FD0972E235FB}"/>
              </a:ext>
            </a:extLst>
          </p:cNvPr>
          <p:cNvSpPr txBox="1"/>
          <p:nvPr/>
        </p:nvSpPr>
        <p:spPr>
          <a:xfrm>
            <a:off x="5537752" y="2983677"/>
            <a:ext cx="3571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Topic of discussion today </a:t>
            </a:r>
          </a:p>
        </p:txBody>
      </p:sp>
    </p:spTree>
    <p:extLst>
      <p:ext uri="{BB962C8B-B14F-4D97-AF65-F5344CB8AC3E}">
        <p14:creationId xmlns:p14="http://schemas.microsoft.com/office/powerpoint/2010/main" val="1826341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19982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Manufacturing Details – </a:t>
            </a:r>
            <a:r>
              <a:rPr lang="en-US" dirty="0">
                <a:solidFill>
                  <a:srgbClr val="FFFF00"/>
                </a:solidFill>
                <a:ea typeface="+mj-lt"/>
                <a:cs typeface="+mj-lt"/>
              </a:rPr>
              <a:t>Intel/SK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3DCE9-D369-4333-B181-3B3248A67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438626" cy="643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76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19982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Business Model - </a:t>
            </a:r>
            <a:r>
              <a:rPr lang="en-US" dirty="0">
                <a:solidFill>
                  <a:srgbClr val="FFFF00"/>
                </a:solidFill>
                <a:ea typeface="+mj-lt"/>
                <a:cs typeface="+mj-lt"/>
              </a:rPr>
              <a:t>SK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237DE-510E-4481-B9D6-019F77BD6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6"/>
            <a:ext cx="11464506" cy="644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54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199822"/>
          </a:xfrm>
        </p:spPr>
        <p:txBody>
          <a:bodyPr/>
          <a:lstStyle/>
          <a:p>
            <a:r>
              <a:rPr lang="en-US" dirty="0"/>
              <a:t>Next Steps</a:t>
            </a:r>
            <a:endParaRPr lang="en-US" dirty="0"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E6BE2-D2AB-4665-8425-DE87D34E0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0"/>
            <a:ext cx="11469757" cy="643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03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B848E-072C-41BB-9F7A-08B932E84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Intel/SK Team Recommendation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C816C-D012-4355-8624-51536177C38B}"/>
              </a:ext>
            </a:extLst>
          </p:cNvPr>
          <p:cNvSpPr txBox="1"/>
          <p:nvPr/>
        </p:nvSpPr>
        <p:spPr>
          <a:xfrm>
            <a:off x="462950" y="1263861"/>
            <a:ext cx="10808900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3F882-D8E7-4342-A4D3-E77F9A36778F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</p:spTree>
    <p:extLst>
      <p:ext uri="{BB962C8B-B14F-4D97-AF65-F5344CB8AC3E}">
        <p14:creationId xmlns:p14="http://schemas.microsoft.com/office/powerpoint/2010/main" val="16850520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59B2-F89D-4A70-9F02-25B96170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536" y="2378298"/>
            <a:ext cx="3544019" cy="1199822"/>
          </a:xfrm>
        </p:spPr>
        <p:txBody>
          <a:bodyPr>
            <a:normAutofit/>
          </a:bodyPr>
          <a:lstStyle/>
          <a:p>
            <a:r>
              <a:rPr lang="en-US" sz="4800" b="1" dirty="0"/>
              <a:t>Backup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CDB25-43EC-4A30-916F-280E0BEE341F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</p:spTree>
    <p:extLst>
      <p:ext uri="{BB962C8B-B14F-4D97-AF65-F5344CB8AC3E}">
        <p14:creationId xmlns:p14="http://schemas.microsoft.com/office/powerpoint/2010/main" val="15850891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5CDB25-43EC-4A30-916F-280E0BEE341F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113864-5AD5-4ADE-A5A8-788385EAD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ROI Plots</a:t>
            </a:r>
          </a:p>
        </p:txBody>
      </p:sp>
      <p:pic>
        <p:nvPicPr>
          <p:cNvPr id="6" name="Picture 16" descr="Chart, line chart&#10;&#10;Description automatically generated">
            <a:extLst>
              <a:ext uri="{FF2B5EF4-FFF2-40B4-BE49-F238E27FC236}">
                <a16:creationId xmlns:a16="http://schemas.microsoft.com/office/drawing/2014/main" id="{DF7ABBAA-E6EE-4A1C-9A88-EFC195A5E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35" y="1421516"/>
            <a:ext cx="3677265" cy="2177342"/>
          </a:xfrm>
          <a:prstGeom prst="rect">
            <a:avLst/>
          </a:prstGeom>
        </p:spPr>
      </p:pic>
      <p:pic>
        <p:nvPicPr>
          <p:cNvPr id="7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7CE59AFD-0D2A-4EC0-8809-B92CA95C4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35" y="3657154"/>
            <a:ext cx="3677264" cy="21305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F549DF-A17C-4487-BCB0-7485F116E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791" y="1246005"/>
            <a:ext cx="3360092" cy="2411149"/>
          </a:xfrm>
          <a:prstGeom prst="rect">
            <a:avLst/>
          </a:prstGeom>
        </p:spPr>
      </p:pic>
      <p:pic>
        <p:nvPicPr>
          <p:cNvPr id="9" name="Picture 1">
            <a:extLst>
              <a:ext uri="{FF2B5EF4-FFF2-40B4-BE49-F238E27FC236}">
                <a16:creationId xmlns:a16="http://schemas.microsoft.com/office/drawing/2014/main" id="{31C24500-82E0-4B15-BBF0-41A8AA33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92" y="3769743"/>
            <a:ext cx="4564396" cy="253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37A526-2B5B-4B6C-9B88-029C9A910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126" y="1376161"/>
            <a:ext cx="4205397" cy="222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0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231B-7B86-47AF-A9E6-4BFD11CA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972800" cy="1017917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Step1 : Proof-of-Concept &amp; Test Chip Plans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9AD81-E3CC-4391-9217-37165AC7FBED}"/>
              </a:ext>
            </a:extLst>
          </p:cNvPr>
          <p:cNvSpPr txBox="1"/>
          <p:nvPr/>
        </p:nvSpPr>
        <p:spPr>
          <a:xfrm>
            <a:off x="373285" y="5506290"/>
            <a:ext cx="1106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Two main options being proposed for the proof-of-concept vehicle plan.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Team recommending Option2 with a minimum viable product for initial POC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5B885D-0C10-436F-BA49-CAB1F4349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79873"/>
              </p:ext>
            </p:extLst>
          </p:nvPr>
        </p:nvGraphicFramePr>
        <p:xfrm>
          <a:off x="1101323" y="1293944"/>
          <a:ext cx="9295665" cy="4148957"/>
        </p:xfrm>
        <a:graphic>
          <a:graphicData uri="http://schemas.openxmlformats.org/drawingml/2006/table">
            <a:tbl>
              <a:tblPr firstRow="1" firstCol="1">
                <a:tableStyleId>{793D81CF-94F2-401A-BA57-92F5A7B2D0C5}</a:tableStyleId>
              </a:tblPr>
              <a:tblGrid>
                <a:gridCol w="2653324">
                  <a:extLst>
                    <a:ext uri="{9D8B030D-6E8A-4147-A177-3AD203B41FA5}">
                      <a16:colId xmlns:a16="http://schemas.microsoft.com/office/drawing/2014/main" val="128523988"/>
                    </a:ext>
                  </a:extLst>
                </a:gridCol>
                <a:gridCol w="2156604">
                  <a:extLst>
                    <a:ext uri="{9D8B030D-6E8A-4147-A177-3AD203B41FA5}">
                      <a16:colId xmlns:a16="http://schemas.microsoft.com/office/drawing/2014/main" val="2556737812"/>
                    </a:ext>
                  </a:extLst>
                </a:gridCol>
                <a:gridCol w="2234242">
                  <a:extLst>
                    <a:ext uri="{9D8B030D-6E8A-4147-A177-3AD203B41FA5}">
                      <a16:colId xmlns:a16="http://schemas.microsoft.com/office/drawing/2014/main" val="4045615921"/>
                    </a:ext>
                  </a:extLst>
                </a:gridCol>
                <a:gridCol w="2251495">
                  <a:extLst>
                    <a:ext uri="{9D8B030D-6E8A-4147-A177-3AD203B41FA5}">
                      <a16:colId xmlns:a16="http://schemas.microsoft.com/office/drawing/2014/main" val="278162028"/>
                    </a:ext>
                  </a:extLst>
                </a:gridCol>
              </a:tblGrid>
              <a:tr h="9731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IntelOne Display CY Medium" panose="020B0703020203020204" pitchFamily="34" charset="0"/>
                        </a:rPr>
                        <a:t>PoC Goals</a:t>
                      </a:r>
                      <a:endParaRPr lang="en-US" sz="16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IntelOne Display CY Medium" panose="020B0703020203020204" pitchFamily="34" charset="0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kern="1200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  <a:sym typeface="Intel Clear"/>
                        </a:rPr>
                        <a:t>Option 1a </a:t>
                      </a:r>
                    </a:p>
                    <a:p>
                      <a:pPr algn="ctr" fontAlgn="ctr"/>
                      <a:r>
                        <a:rPr lang="en-US" sz="2000" b="0" i="0" u="none" strike="noStrike" kern="1200" cap="none" spc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Tx/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  <a:sym typeface="Intel Clear"/>
                        </a:rPr>
                        <a:t>(HBM2e Macro)</a:t>
                      </a:r>
                      <a:endParaRPr lang="en-US" sz="2000" b="0" i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IntelOne Display Medium" panose="020B0503020203020204" pitchFamily="34" charset="77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Option 1b </a:t>
                      </a:r>
                    </a:p>
                    <a:p>
                      <a:pPr algn="ctr" fontAlgn="ctr"/>
                      <a:r>
                        <a:rPr lang="en-US" sz="20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(HBM2e Macro)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Option 2</a:t>
                      </a:r>
                    </a:p>
                    <a:p>
                      <a:pPr algn="ctr" fontAlgn="ctr"/>
                      <a:r>
                        <a:rPr lang="en-US" sz="2000" b="0" i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IntelOne Display Medium" panose="020B0503020203020204" pitchFamily="34" charset="77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( High-BW Macro)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994722"/>
                  </a:ext>
                </a:extLst>
              </a:tr>
              <a:tr h="2654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Wafer Handling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+mj-lt"/>
                          <a:sym typeface="Wingdings" panose="05000000000000000000" pitchFamily="2" charset="2"/>
                        </a:rPr>
                        <a:t></a:t>
                      </a:r>
                      <a:endParaRPr lang="en-US" sz="1600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63383"/>
                  </a:ext>
                </a:extLst>
              </a:tr>
              <a:tr h="3254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Power Delivery/Thermals</a:t>
                      </a:r>
                      <a:endParaRPr lang="en-US" sz="1600" b="1" i="0" u="none" strike="noStrike" baseline="30000" dirty="0"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641735"/>
                  </a:ext>
                </a:extLst>
              </a:tr>
              <a:tr h="2654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Assembly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36147"/>
                  </a:ext>
                </a:extLst>
              </a:tr>
              <a:tr h="2991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Yield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150751"/>
                  </a:ext>
                </a:extLst>
              </a:tr>
              <a:tr h="3261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Test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534461"/>
                  </a:ext>
                </a:extLst>
              </a:tr>
              <a:tr h="336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Bandwidth/Latency/Power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39552"/>
                  </a:ext>
                </a:extLst>
              </a:tr>
              <a:tr h="3353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Reliability/ECC/DPM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10776"/>
                  </a:ext>
                </a:extLst>
              </a:tr>
              <a:tr h="3466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Execution Time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72239"/>
                  </a:ext>
                </a:extLst>
              </a:tr>
              <a:tr h="3398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New IP Dev Effort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11089"/>
                  </a:ext>
                </a:extLst>
              </a:tr>
              <a:tr h="335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baseline="0" dirty="0">
                          <a:solidFill>
                            <a:schemeClr val="bg2"/>
                          </a:solidFill>
                          <a:effectLst/>
                          <a:latin typeface="+mj-lt"/>
                        </a:rPr>
                        <a:t>Matched to Final Product</a:t>
                      </a:r>
                    </a:p>
                  </a:txBody>
                  <a:tcPr marL="7620" marR="18000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600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880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6AE5ABA-0291-4FC8-8374-A62CD35837C5}"/>
              </a:ext>
            </a:extLst>
          </p:cNvPr>
          <p:cNvSpPr/>
          <p:nvPr/>
        </p:nvSpPr>
        <p:spPr>
          <a:xfrm>
            <a:off x="8234996" y="1208328"/>
            <a:ext cx="2189670" cy="426907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C8F76-D935-400B-B5E1-6FBD67C9AE6D}"/>
              </a:ext>
            </a:extLst>
          </p:cNvPr>
          <p:cNvSpPr txBox="1"/>
          <p:nvPr/>
        </p:nvSpPr>
        <p:spPr>
          <a:xfrm>
            <a:off x="8234996" y="789893"/>
            <a:ext cx="248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Intel Advocacy (MVP)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2E026-4C9F-40B7-8B83-53099C131F2A}"/>
              </a:ext>
            </a:extLst>
          </p:cNvPr>
          <p:cNvSpPr txBox="1"/>
          <p:nvPr/>
        </p:nvSpPr>
        <p:spPr>
          <a:xfrm>
            <a:off x="4557088" y="821621"/>
            <a:ext cx="269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 Advocacy (</a:t>
            </a:r>
            <a:r>
              <a:rPr lang="en-US" dirty="0" err="1"/>
              <a:t>PoC</a:t>
            </a:r>
            <a:r>
              <a:rPr lang="en-US" dirty="0"/>
              <a:t> TC 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BC6473-3988-44A9-B0DE-0F0F1C19A923}"/>
              </a:ext>
            </a:extLst>
          </p:cNvPr>
          <p:cNvSpPr/>
          <p:nvPr/>
        </p:nvSpPr>
        <p:spPr>
          <a:xfrm>
            <a:off x="3765800" y="1237211"/>
            <a:ext cx="4386161" cy="426907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4398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41" y="61510"/>
            <a:ext cx="10972800" cy="927816"/>
          </a:xfrm>
        </p:spPr>
        <p:txBody>
          <a:bodyPr/>
          <a:lstStyle/>
          <a:p>
            <a:r>
              <a:rPr lang="en-US" dirty="0"/>
              <a:t>TCD Overview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97BAFD1-AC29-4F37-BBB5-28A4DB0F9A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236" y="989326"/>
            <a:ext cx="6735074" cy="375529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Tightly Coupled DRAM (TCD) concept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D95CA9C-3C31-4A42-8D8E-3CA305DA1FF3}"/>
              </a:ext>
            </a:extLst>
          </p:cNvPr>
          <p:cNvGrpSpPr/>
          <p:nvPr/>
        </p:nvGrpSpPr>
        <p:grpSpPr>
          <a:xfrm>
            <a:off x="485236" y="1615668"/>
            <a:ext cx="5378557" cy="3155639"/>
            <a:chOff x="485236" y="1615668"/>
            <a:chExt cx="5378557" cy="3155639"/>
          </a:xfrm>
        </p:grpSpPr>
        <p:sp>
          <p:nvSpPr>
            <p:cNvPr id="15" name="!!sram">
              <a:extLst>
                <a:ext uri="{FF2B5EF4-FFF2-40B4-BE49-F238E27FC236}">
                  <a16:creationId xmlns:a16="http://schemas.microsoft.com/office/drawing/2014/main" id="{5D8E9F41-BBF3-4EF3-A8F9-620DF51253F7}"/>
                </a:ext>
              </a:extLst>
            </p:cNvPr>
            <p:cNvSpPr/>
            <p:nvPr/>
          </p:nvSpPr>
          <p:spPr>
            <a:xfrm>
              <a:off x="485236" y="1633047"/>
              <a:ext cx="5378557" cy="313826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16" name="Title 1">
              <a:extLst>
                <a:ext uri="{FF2B5EF4-FFF2-40B4-BE49-F238E27FC236}">
                  <a16:creationId xmlns:a16="http://schemas.microsoft.com/office/drawing/2014/main" id="{4B847DE9-669B-43BA-A481-96C36A88718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25016" y="1615668"/>
              <a:ext cx="5338777" cy="337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80180" tIns="40090" rIns="80180" bIns="40090" numCol="1" anchor="t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defRPr sz="6000">
                  <a:solidFill>
                    <a:schemeClr val="bg2">
                      <a:lumMod val="60000"/>
                      <a:lumOff val="40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2pPr>
              <a:lvl3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3pPr>
              <a:lvl4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4pPr>
              <a:lvl5pPr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5pPr>
              <a:lvl6pPr marL="334096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6pPr>
              <a:lvl7pPr marL="668190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7pPr>
              <a:lvl8pPr marL="1002286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8pPr>
              <a:lvl9pPr marL="1336381" algn="ctr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9pPr>
            </a:lstStyle>
            <a:p>
              <a:pPr defTabSz="914355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sz="2000" kern="0">
                  <a:solidFill>
                    <a:schemeClr val="bg2"/>
                  </a:solidFill>
                  <a:latin typeface="IntelOne Display Regular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</a:rPr>
                <a:t>Standard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5647F4-B9FF-4D32-A7F8-2582B5EE84F3}"/>
                </a:ext>
              </a:extLst>
            </p:cNvPr>
            <p:cNvSpPr txBox="1"/>
            <p:nvPr/>
          </p:nvSpPr>
          <p:spPr>
            <a:xfrm>
              <a:off x="1836569" y="1945598"/>
              <a:ext cx="28536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 makes full DRAM metal stack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1276DF-C3E4-4016-8799-77E8ECAC6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9025" y="2564663"/>
              <a:ext cx="4138083" cy="208173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5EEE4D-58A5-4BC6-86B9-A5A369594B79}"/>
                </a:ext>
              </a:extLst>
            </p:cNvPr>
            <p:cNvSpPr txBox="1"/>
            <p:nvPr/>
          </p:nvSpPr>
          <p:spPr>
            <a:xfrm>
              <a:off x="2997201" y="4304688"/>
              <a:ext cx="10679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Silicon Substrate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6C8EAA-9F36-4CD4-BFE6-CF0E4C1C7850}"/>
                </a:ext>
              </a:extLst>
            </p:cNvPr>
            <p:cNvSpPr txBox="1"/>
            <p:nvPr/>
          </p:nvSpPr>
          <p:spPr>
            <a:xfrm>
              <a:off x="559878" y="4010250"/>
              <a:ext cx="9711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</a:t>
              </a:r>
              <a:br>
                <a:rPr lang="en-US" sz="1200" b="1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Si Transistors</a:t>
              </a:r>
              <a:b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+ M1/M2/M3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4E1E95-7A77-43A7-8ECD-F4170CFD5C90}"/>
                </a:ext>
              </a:extLst>
            </p:cNvPr>
            <p:cNvSpPr txBox="1"/>
            <p:nvPr/>
          </p:nvSpPr>
          <p:spPr>
            <a:xfrm>
              <a:off x="535164" y="2912501"/>
              <a:ext cx="9711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</a:t>
              </a:r>
              <a:b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Metal Stack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CC5FC3-08B0-48F5-AA61-F9746FE8667A}"/>
              </a:ext>
            </a:extLst>
          </p:cNvPr>
          <p:cNvGrpSpPr/>
          <p:nvPr/>
        </p:nvGrpSpPr>
        <p:grpSpPr>
          <a:xfrm>
            <a:off x="6045394" y="1534554"/>
            <a:ext cx="5378557" cy="3236753"/>
            <a:chOff x="6045394" y="1534554"/>
            <a:chExt cx="5378557" cy="3236753"/>
          </a:xfrm>
        </p:grpSpPr>
        <p:sp>
          <p:nvSpPr>
            <p:cNvPr id="24" name="!!sram">
              <a:extLst>
                <a:ext uri="{FF2B5EF4-FFF2-40B4-BE49-F238E27FC236}">
                  <a16:creationId xmlns:a16="http://schemas.microsoft.com/office/drawing/2014/main" id="{C14CCC66-F079-47F1-A171-B094660DBA4F}"/>
                </a:ext>
              </a:extLst>
            </p:cNvPr>
            <p:cNvSpPr/>
            <p:nvPr/>
          </p:nvSpPr>
          <p:spPr>
            <a:xfrm>
              <a:off x="6045394" y="1633047"/>
              <a:ext cx="5378557" cy="313826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" name="Title 1">
              <a:extLst>
                <a:ext uri="{FF2B5EF4-FFF2-40B4-BE49-F238E27FC236}">
                  <a16:creationId xmlns:a16="http://schemas.microsoft.com/office/drawing/2014/main" id="{99D2D5AE-750B-4129-86DE-BE4353F8AC7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75804" y="1534554"/>
              <a:ext cx="5348147" cy="293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80180" tIns="40090" rIns="80180" bIns="400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defTabSz="914355" fontAlgn="base">
                <a:lnSpc>
                  <a:spcPct val="130000"/>
                </a:lnSpc>
                <a:spcBef>
                  <a:spcPts val="0"/>
                </a:spcBef>
                <a:spcAft>
                  <a:spcPct val="0"/>
                </a:spcAft>
                <a:defRPr sz="2000" kern="0">
                  <a:solidFill>
                    <a:schemeClr val="bg2"/>
                  </a:solidFill>
                  <a:effectLst/>
                  <a:latin typeface="IntelOne Display Regular" panose="020B0503020203020204" pitchFamily="34" charset="77"/>
                  <a:ea typeface="Intel Clear" panose="020B0604020203020204" pitchFamily="34" charset="0"/>
                  <a:cs typeface="Intel Clear" panose="020B0604020203020204" pitchFamily="34" charset="0"/>
                </a:defRPr>
              </a:lvl1pPr>
              <a:lvl2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2pPr>
              <a:lvl3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3pPr>
              <a:lvl4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4pPr>
              <a:lvl5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5pPr>
              <a:lvl6pPr marL="334096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6pPr>
              <a:lvl7pPr marL="668190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7pPr>
              <a:lvl8pPr marL="1002286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8pPr>
              <a:lvl9pPr marL="1336381"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333">
                  <a:effectLst>
                    <a:outerShdw blurRad="38100" dist="38100" dir="2700000" algn="tl">
                      <a:srgbClr val="000000"/>
                    </a:outerShdw>
                  </a:effectLst>
                  <a:latin typeface="Neo Sans Intel Medium" pitchFamily="34" charset="0"/>
                  <a:cs typeface="Arial" charset="0"/>
                </a:defRPr>
              </a:lvl9pPr>
            </a:lstStyle>
            <a:p>
              <a:r>
                <a:rPr lang="en-US" dirty="0"/>
                <a:t>Custom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5AD1D7-5270-4E32-829E-64D19FA00C51}"/>
                </a:ext>
              </a:extLst>
            </p:cNvPr>
            <p:cNvSpPr txBox="1"/>
            <p:nvPr/>
          </p:nvSpPr>
          <p:spPr>
            <a:xfrm>
              <a:off x="7070120" y="1921546"/>
              <a:ext cx="36907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 </a:t>
              </a: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makes </a:t>
              </a:r>
              <a:r>
                <a:rPr kumimoji="0" lang="en-US" sz="12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DRAM wafers up to M3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Intel completes top metal layers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TSV processing can by SK or Intel (TBD)</a:t>
              </a:r>
              <a:endPara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44EAF8-8951-4AA4-B05E-D8DD70DE9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683" y="2564662"/>
              <a:ext cx="4208539" cy="211717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CB85D1-92E7-4879-BA06-E3903DD719F0}"/>
                </a:ext>
              </a:extLst>
            </p:cNvPr>
            <p:cNvSpPr txBox="1"/>
            <p:nvPr/>
          </p:nvSpPr>
          <p:spPr>
            <a:xfrm>
              <a:off x="8624920" y="4304688"/>
              <a:ext cx="10679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Silicon Substrate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238463-E65A-4095-9370-888B3A6C8040}"/>
                </a:ext>
              </a:extLst>
            </p:cNvPr>
            <p:cNvSpPr txBox="1"/>
            <p:nvPr/>
          </p:nvSpPr>
          <p:spPr>
            <a:xfrm>
              <a:off x="6150526" y="3969829"/>
              <a:ext cx="97119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SK Hynix</a:t>
              </a:r>
              <a:br>
                <a:rPr kumimoji="0" lang="en-US" sz="12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Si Transistors</a:t>
              </a:r>
              <a:b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+ M1/M2/M3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F1AB172-C296-4D84-BAC7-FAF947B6DC65}"/>
                </a:ext>
              </a:extLst>
            </p:cNvPr>
            <p:cNvSpPr txBox="1"/>
            <p:nvPr/>
          </p:nvSpPr>
          <p:spPr>
            <a:xfrm>
              <a:off x="6150526" y="2964675"/>
              <a:ext cx="97119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Intel</a:t>
              </a: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 </a:t>
              </a:r>
              <a:b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</a:br>
              <a:r>
                <a:rPr kumimoji="0" lang="en-US" sz="90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Top metal layers, MIM &amp; TSV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7A5D113-7A88-441F-99DD-65715DE5D7D3}"/>
              </a:ext>
            </a:extLst>
          </p:cNvPr>
          <p:cNvSpPr txBox="1">
            <a:spLocks/>
          </p:cNvSpPr>
          <p:nvPr/>
        </p:nvSpPr>
        <p:spPr bwMode="auto">
          <a:xfrm>
            <a:off x="772961" y="4867396"/>
            <a:ext cx="10400138" cy="128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80" tIns="40090" rIns="80180" bIns="4009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600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5pPr>
            <a:lvl6pPr marL="334096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6pPr>
            <a:lvl7pPr marL="66819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7pPr>
            <a:lvl8pPr marL="1002286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8pPr>
            <a:lvl9pPr marL="1336381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333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o Sans Intel Medium" pitchFamily="34" charset="0"/>
                <a:cs typeface="Arial" charset="0"/>
              </a:defRPr>
            </a:lvl9pPr>
          </a:lstStyle>
          <a:p>
            <a:pPr marL="285750" indent="-285750" algn="l" defTabSz="914355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Goal </a:t>
            </a: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Wingdings" panose="05000000000000000000" pitchFamily="2" charset="2"/>
              </a:rPr>
              <a:t> D</a:t>
            </a: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evelop custom DRAM interposers to enable tighter integration with logic.</a:t>
            </a:r>
          </a:p>
          <a:p>
            <a:pPr marL="285750" indent="-285750" algn="l" defTabSz="914355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TCD Benefit </a:t>
            </a: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  <a:sym typeface="Wingdings" panose="05000000000000000000" pitchFamily="2" charset="2"/>
              </a:rPr>
              <a:t> A</a:t>
            </a:r>
            <a:r>
              <a:rPr lang="en-US" sz="1600" kern="0" dirty="0">
                <a:ln w="6350">
                  <a:noFill/>
                </a:ln>
                <a:solidFill>
                  <a:schemeClr val="tx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bility to specialize memory solutions for the specific bandwidth, capacity and integration requirements across Intel portfolios by leveraging a common DRAM macro.</a:t>
            </a:r>
          </a:p>
          <a:p>
            <a:pPr marL="285750" indent="-285750" algn="l" defTabSz="914355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endParaRPr lang="en-US" sz="1600" kern="0" dirty="0">
              <a:ln w="6350">
                <a:noFill/>
              </a:ln>
              <a:solidFill>
                <a:schemeClr val="tx1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45" y="11613"/>
            <a:ext cx="10972800" cy="895009"/>
          </a:xfrm>
        </p:spPr>
        <p:txBody>
          <a:bodyPr>
            <a:normAutofit/>
          </a:bodyPr>
          <a:lstStyle/>
          <a:p>
            <a:r>
              <a:rPr lang="en-US" sz="3200" dirty="0"/>
              <a:t>TCD macro key metrics (High Bandwidth)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10" name="표 7">
            <a:extLst>
              <a:ext uri="{FF2B5EF4-FFF2-40B4-BE49-F238E27FC236}">
                <a16:creationId xmlns:a16="http://schemas.microsoft.com/office/drawing/2014/main" id="{2CDEB6FF-389D-41F9-AED3-08A2BB30B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895421"/>
              </p:ext>
            </p:extLst>
          </p:nvPr>
        </p:nvGraphicFramePr>
        <p:xfrm>
          <a:off x="3954502" y="795107"/>
          <a:ext cx="7706168" cy="5090160"/>
        </p:xfrm>
        <a:graphic>
          <a:graphicData uri="http://schemas.openxmlformats.org/drawingml/2006/table">
            <a:tbl>
              <a:tblPr firstRow="1" bandRow="1"/>
              <a:tblGrid>
                <a:gridCol w="1608264">
                  <a:extLst>
                    <a:ext uri="{9D8B030D-6E8A-4147-A177-3AD203B41FA5}">
                      <a16:colId xmlns:a16="http://schemas.microsoft.com/office/drawing/2014/main" val="667046298"/>
                    </a:ext>
                  </a:extLst>
                </a:gridCol>
                <a:gridCol w="1642874">
                  <a:extLst>
                    <a:ext uri="{9D8B030D-6E8A-4147-A177-3AD203B41FA5}">
                      <a16:colId xmlns:a16="http://schemas.microsoft.com/office/drawing/2014/main" val="3903014150"/>
                    </a:ext>
                  </a:extLst>
                </a:gridCol>
                <a:gridCol w="1552288">
                  <a:extLst>
                    <a:ext uri="{9D8B030D-6E8A-4147-A177-3AD203B41FA5}">
                      <a16:colId xmlns:a16="http://schemas.microsoft.com/office/drawing/2014/main" val="3862591744"/>
                    </a:ext>
                  </a:extLst>
                </a:gridCol>
                <a:gridCol w="1451371">
                  <a:extLst>
                    <a:ext uri="{9D8B030D-6E8A-4147-A177-3AD203B41FA5}">
                      <a16:colId xmlns:a16="http://schemas.microsoft.com/office/drawing/2014/main" val="318849347"/>
                    </a:ext>
                  </a:extLst>
                </a:gridCol>
                <a:gridCol w="1451371">
                  <a:extLst>
                    <a:ext uri="{9D8B030D-6E8A-4147-A177-3AD203B41FA5}">
                      <a16:colId xmlns:a16="http://schemas.microsoft.com/office/drawing/2014/main" val="3461528361"/>
                    </a:ext>
                  </a:extLst>
                </a:gridCol>
              </a:tblGrid>
              <a:tr h="318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baseline="0" dirty="0">
                          <a:solidFill>
                            <a:schemeClr val="tx1"/>
                          </a:solidFill>
                        </a:rPr>
                        <a:t>Parameters \tech.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2Gb</a:t>
                      </a:r>
                      <a:r>
                        <a:rPr lang="en-US" altLang="ko-KR" sz="1400" b="1" baseline="0" dirty="0">
                          <a:solidFill>
                            <a:schemeClr val="tx1"/>
                          </a:solidFill>
                        </a:rPr>
                        <a:t> Macro* 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(1znm)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</a:rPr>
                        <a:t>2Gb Macro* (1bnm)</a:t>
                      </a:r>
                      <a:endParaRPr lang="ko-KR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16Gb HBM2E (1ynm)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16Gb HBM3 (1znm)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73988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Density/mm2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16MB/mm</a:t>
                      </a:r>
                      <a:r>
                        <a:rPr lang="en-US" altLang="ko-KR" sz="1400" baseline="30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ko-KR" alt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B050"/>
                          </a:solidFill>
                          <a:latin typeface="+mn-lt"/>
                        </a:rPr>
                        <a:t>21.12</a:t>
                      </a:r>
                      <a:r>
                        <a:rPr lang="en-US" altLang="ko-KR" sz="1400" kern="12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+mn-cs"/>
                        </a:rPr>
                        <a:t>MB/mm</a:t>
                      </a:r>
                      <a:r>
                        <a:rPr lang="en-US" altLang="ko-KR" sz="1400" kern="1200" baseline="300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+mn-cs"/>
                        </a:rPr>
                        <a:t>2</a:t>
                      </a:r>
                      <a:endParaRPr lang="ko-KR" altLang="en-US" sz="1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19.66</a:t>
                      </a: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MB/mm</a:t>
                      </a:r>
                      <a:r>
                        <a:rPr lang="en-US" altLang="ko-KR" sz="14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17.8</a:t>
                      </a: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MB/mm</a:t>
                      </a:r>
                      <a:r>
                        <a:rPr lang="en-US" altLang="ko-KR" sz="1400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17034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# Channel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8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+mn-cs"/>
                        </a:rPr>
                        <a:t>16?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713994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# pre-fetch/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512b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1024b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25851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Page Size/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0.5KB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1KB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TBD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73666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# Bank/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32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859334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tCCD</a:t>
                      </a:r>
                      <a:r>
                        <a:rPr lang="en-US" altLang="ko-KR" sz="140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 target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4ns</a:t>
                      </a:r>
                      <a:endParaRPr lang="ko-KR" alt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2.5ns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sym typeface="Wingdings" panose="05000000000000000000" pitchFamily="2" charset="2"/>
                        </a:rPr>
                        <a:t>1.25ns?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4128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BW/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16GB/s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51.2GB/s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102.4GB/s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32402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Total BW</a:t>
                      </a:r>
                      <a:r>
                        <a:rPr lang="en-US" altLang="ko-KR" sz="140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 (per 1GB)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rgbClr val="00B050"/>
                          </a:solidFill>
                        </a:rPr>
                        <a:t>512GB/s</a:t>
                      </a:r>
                      <a:endParaRPr lang="ko-KR" alt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51.2GB/s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102.4GB/s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79449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pj</a:t>
                      </a: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/bit </a:t>
                      </a:r>
                      <a:r>
                        <a:rPr lang="en-US" altLang="ko-KR" sz="1400" b="1" kern="1200" baseline="300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  <a:endParaRPr lang="ko-KR" altLang="en-US" sz="1400" b="1" kern="1200" baseline="30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B050"/>
                          </a:solidFill>
                          <a:latin typeface="+mn-lt"/>
                        </a:rPr>
                        <a:t>~1.5</a:t>
                      </a:r>
                      <a:endParaRPr lang="ko-KR" altLang="en-US" sz="1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5.2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ea typeface="calibri"/>
                          <a:cs typeface="+mn-cs"/>
                        </a:rPr>
                        <a:t>~3-4?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48456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LATENCY(Close) </a:t>
                      </a:r>
                      <a:r>
                        <a:rPr lang="en-US" altLang="ko-KR" sz="1200" b="1" kern="1200" baseline="300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ko-KR" altLang="en-US" sz="1200" b="1" kern="1200" baseline="30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B050"/>
                          </a:solidFill>
                          <a:latin typeface="+mn-lt"/>
                        </a:rPr>
                        <a:t>19.8ns</a:t>
                      </a:r>
                      <a:endParaRPr lang="ko-KR" altLang="en-US" sz="1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43.5ns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48ns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20052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LATENCY(Open) </a:t>
                      </a:r>
                      <a:r>
                        <a:rPr lang="en-US" altLang="ko-KR" sz="1200" b="1" kern="1200" baseline="300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ko-KR" altLang="en-US" sz="1200" b="1" kern="1200" baseline="30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rgbClr val="00B050"/>
                          </a:solidFill>
                        </a:rPr>
                        <a:t>15ns</a:t>
                      </a:r>
                      <a:endParaRPr lang="ko-KR" alt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28ns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31ns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31163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tRCR</a:t>
                      </a: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tRCW</a:t>
                      </a:r>
                      <a:r>
                        <a:rPr lang="en-US" altLang="ko-KR" sz="140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+mn-cs"/>
                        </a:rPr>
                        <a:t>30ns</a:t>
                      </a:r>
                      <a:endParaRPr lang="ko-KR" altLang="en-US" sz="1400" kern="1200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60ns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60ns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05696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# DQ/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512b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128b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highlight>
                            <a:srgbClr val="FFFF00"/>
                          </a:highlight>
                          <a:latin typeface="+mn-lt"/>
                          <a:sym typeface="Wingdings" panose="05000000000000000000" pitchFamily="2" charset="2"/>
                        </a:rPr>
                        <a:t>64b?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750597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In DRAM ECC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O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X(Parity</a:t>
                      </a:r>
                      <a:r>
                        <a:rPr lang="en-US" altLang="ko-KR" sz="14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 bit)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O(RS</a:t>
                      </a:r>
                      <a:r>
                        <a:rPr lang="en-US" altLang="ko-KR" sz="1400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 code)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82217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BW/pin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250Mbps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3.2Gbps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6.4Gbps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7061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3D988AC-6E9D-4CE4-84D0-F8BBBE77F36B}"/>
              </a:ext>
            </a:extLst>
          </p:cNvPr>
          <p:cNvSpPr txBox="1"/>
          <p:nvPr/>
        </p:nvSpPr>
        <p:spPr>
          <a:xfrm>
            <a:off x="121775" y="5473538"/>
            <a:ext cx="3622502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1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pj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/bit: Watt/Bandwidth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2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Latency (Close page):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tRCD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tAA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(ACT~RD + RD~ DATA)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3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 Latency (Open page):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tAA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( RD~ DATA)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62026-EFA7-4AAC-B411-84945C6E0094}"/>
              </a:ext>
            </a:extLst>
          </p:cNvPr>
          <p:cNvSpPr txBox="1"/>
          <p:nvPr/>
        </p:nvSpPr>
        <p:spPr>
          <a:xfrm>
            <a:off x="4302879" y="5947804"/>
            <a:ext cx="683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*TSV overhead not included. No-SerDes circuit assumed</a:t>
            </a:r>
          </a:p>
          <a:p>
            <a:r>
              <a:rPr lang="en-US" sz="1200" dirty="0"/>
              <a:t>**</a:t>
            </a:r>
            <a:r>
              <a:rPr lang="en-US" sz="1200" dirty="0" err="1"/>
              <a:t>pJ</a:t>
            </a:r>
            <a:r>
              <a:rPr lang="en-US" sz="1200" dirty="0"/>
              <a:t>/bit and latency numbers above are at macro level and do not account for base die/3D stack costs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50BD44-3733-4199-B027-B64A5FCBAA5A}"/>
              </a:ext>
            </a:extLst>
          </p:cNvPr>
          <p:cNvGrpSpPr/>
          <p:nvPr/>
        </p:nvGrpSpPr>
        <p:grpSpPr>
          <a:xfrm>
            <a:off x="389194" y="1107042"/>
            <a:ext cx="2748501" cy="4015980"/>
            <a:chOff x="389194" y="1107042"/>
            <a:chExt cx="2748501" cy="40159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5CCFE5B-426D-4C5A-8807-77A8E0771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194" y="1107042"/>
              <a:ext cx="2748501" cy="40159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985EDE-7E3D-4B98-AA66-0B889A05FF18}"/>
                </a:ext>
              </a:extLst>
            </p:cNvPr>
            <p:cNvSpPr txBox="1"/>
            <p:nvPr/>
          </p:nvSpPr>
          <p:spPr>
            <a:xfrm>
              <a:off x="389194" y="1107042"/>
              <a:ext cx="2748501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High-Bandwidth Macro (2Gbit 8Ch)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30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75" y="44257"/>
            <a:ext cx="10972800" cy="876777"/>
          </a:xfrm>
        </p:spPr>
        <p:txBody>
          <a:bodyPr>
            <a:normAutofit/>
          </a:bodyPr>
          <a:lstStyle/>
          <a:p>
            <a:r>
              <a:rPr lang="en-US" sz="3200" dirty="0"/>
              <a:t>TCD macro key metrics (High Capacity)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7" name="표 16">
            <a:extLst>
              <a:ext uri="{FF2B5EF4-FFF2-40B4-BE49-F238E27FC236}">
                <a16:creationId xmlns:a16="http://schemas.microsoft.com/office/drawing/2014/main" id="{261DEE51-472B-4894-959E-3FB72E0FA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94934"/>
              </p:ext>
            </p:extLst>
          </p:nvPr>
        </p:nvGraphicFramePr>
        <p:xfrm>
          <a:off x="4025835" y="805443"/>
          <a:ext cx="7573649" cy="5222093"/>
        </p:xfrm>
        <a:graphic>
          <a:graphicData uri="http://schemas.openxmlformats.org/drawingml/2006/table">
            <a:tbl>
              <a:tblPr firstRow="1" bandRow="1"/>
              <a:tblGrid>
                <a:gridCol w="1947374">
                  <a:extLst>
                    <a:ext uri="{9D8B030D-6E8A-4147-A177-3AD203B41FA5}">
                      <a16:colId xmlns:a16="http://schemas.microsoft.com/office/drawing/2014/main" val="667046298"/>
                    </a:ext>
                  </a:extLst>
                </a:gridCol>
                <a:gridCol w="2111477">
                  <a:extLst>
                    <a:ext uri="{9D8B030D-6E8A-4147-A177-3AD203B41FA5}">
                      <a16:colId xmlns:a16="http://schemas.microsoft.com/office/drawing/2014/main" val="3903014150"/>
                    </a:ext>
                  </a:extLst>
                </a:gridCol>
                <a:gridCol w="1757399">
                  <a:extLst>
                    <a:ext uri="{9D8B030D-6E8A-4147-A177-3AD203B41FA5}">
                      <a16:colId xmlns:a16="http://schemas.microsoft.com/office/drawing/2014/main" val="3862591744"/>
                    </a:ext>
                  </a:extLst>
                </a:gridCol>
                <a:gridCol w="1757399">
                  <a:extLst>
                    <a:ext uri="{9D8B030D-6E8A-4147-A177-3AD203B41FA5}">
                      <a16:colId xmlns:a16="http://schemas.microsoft.com/office/drawing/2014/main" val="3461528361"/>
                    </a:ext>
                  </a:extLst>
                </a:gridCol>
              </a:tblGrid>
              <a:tr h="318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600" b="1" baseline="0" dirty="0"/>
                        <a:t>Parameters \tech.</a:t>
                      </a:r>
                      <a:endParaRPr lang="ko-KR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/>
                        <a:t>1Gb</a:t>
                      </a:r>
                      <a:r>
                        <a:rPr lang="en-US" altLang="ko-KR" sz="1400" b="1" baseline="0" dirty="0"/>
                        <a:t> Macro* (1znm)</a:t>
                      </a:r>
                      <a:endParaRPr lang="ko-KR" alt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1Gb Macro* (1bm)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+mn-cs"/>
                        </a:rPr>
                        <a:t>16Gb LPDDR5 (1zm)</a:t>
                      </a:r>
                      <a:endParaRPr lang="ko-KR" altLang="en-US" sz="1400" b="1" kern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773988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Density/mm2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19.17</a:t>
                      </a:r>
                      <a:r>
                        <a:rPr lang="en-US" altLang="ko-KR" sz="1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+mn-cs"/>
                        </a:rPr>
                        <a:t>MB/mm2</a:t>
                      </a:r>
                      <a:endParaRPr lang="ko-KR" altLang="en-US" sz="14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+mn-cs"/>
                        </a:rPr>
                        <a:t>25.56</a:t>
                      </a:r>
                      <a:r>
                        <a:rPr lang="en-US" altLang="ko-KR" sz="1400" kern="12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+mn-cs"/>
                        </a:rPr>
                        <a:t>MB/mm2</a:t>
                      </a:r>
                      <a:endParaRPr lang="ko-KR" altLang="en-US" sz="1400" kern="1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33.73MB/mm2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017034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# Channel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713994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# pre-fetch/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512b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128b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25851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Page Size/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1KB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2KB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873666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# Bank/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8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16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859334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tCCD</a:t>
                      </a:r>
                      <a:r>
                        <a:rPr lang="en-US" altLang="ko-KR" sz="140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 target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</a:rPr>
                        <a:t>4ns</a:t>
                      </a:r>
                      <a:endParaRPr lang="ko-KR" alt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2.5ns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64128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BW/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B050"/>
                          </a:solidFill>
                          <a:latin typeface="+mn-lt"/>
                        </a:rPr>
                        <a:t>16GB/s</a:t>
                      </a:r>
                      <a:endParaRPr lang="ko-KR" altLang="en-US" sz="1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12.8GB/s 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32402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Total BW</a:t>
                      </a:r>
                      <a:r>
                        <a:rPr lang="en-US" altLang="ko-KR" sz="140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 (per 1GB)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>
                          <a:solidFill>
                            <a:srgbClr val="00B050"/>
                          </a:solidFill>
                        </a:rPr>
                        <a:t>128GB/s</a:t>
                      </a:r>
                      <a:endParaRPr lang="ko-KR" alt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6.4GB/s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79449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pj</a:t>
                      </a: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/bit </a:t>
                      </a:r>
                      <a:r>
                        <a:rPr lang="en-US" altLang="ko-KR" sz="1400" b="1" kern="1200" baseline="300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1</a:t>
                      </a:r>
                      <a:endParaRPr lang="ko-KR" altLang="en-US" sz="1400" b="1" kern="1200" baseline="30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B050"/>
                          </a:solidFill>
                          <a:latin typeface="+mn-lt"/>
                        </a:rPr>
                        <a:t>~1.5</a:t>
                      </a:r>
                      <a:endParaRPr lang="ko-KR" altLang="en-US" sz="14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3.5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348456"/>
                  </a:ext>
                </a:extLst>
              </a:tr>
              <a:tr h="3148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LATENCY(Close) </a:t>
                      </a:r>
                      <a:r>
                        <a:rPr lang="en-US" altLang="ko-KR" sz="1200" b="1" kern="1200" baseline="300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2</a:t>
                      </a:r>
                      <a:endParaRPr lang="ko-KR" altLang="en-US" sz="1200" b="1" kern="1200" baseline="30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+mn-cs"/>
                        </a:rPr>
                        <a:t>~25ns</a:t>
                      </a:r>
                      <a:endParaRPr lang="ko-KR" altLang="en-US" sz="1400" kern="1200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40ns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720052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2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LATENCY(Open) </a:t>
                      </a:r>
                      <a:r>
                        <a:rPr lang="en-US" altLang="ko-KR" sz="1200" b="1" kern="1200" baseline="300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+mn-cs"/>
                        </a:rPr>
                        <a:t>3</a:t>
                      </a:r>
                      <a:endParaRPr lang="ko-KR" altLang="en-US" sz="1200" b="1" kern="1200" baseline="30000" dirty="0">
                        <a:solidFill>
                          <a:srgbClr val="FF000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+mn-cs"/>
                        </a:rPr>
                        <a:t>15ns</a:t>
                      </a:r>
                      <a:endParaRPr lang="ko-KR" altLang="en-US" sz="1400" kern="1200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25ns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31163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tRCR</a:t>
                      </a: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tRCW</a:t>
                      </a:r>
                      <a:r>
                        <a:rPr lang="en-US" altLang="ko-KR" sz="1400" kern="12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 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+mn-cs"/>
                        </a:rPr>
                        <a:t>30ns</a:t>
                      </a:r>
                      <a:endParaRPr lang="ko-KR" altLang="en-US" sz="1400" kern="1200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60ns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205696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# DQ/</a:t>
                      </a:r>
                      <a:r>
                        <a:rPr lang="en-US" altLang="ko-KR" sz="1400" kern="12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Ch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512b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16b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750597"/>
                  </a:ext>
                </a:extLst>
              </a:tr>
              <a:tr h="289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IDD6(4GB, mA)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+mn-lt"/>
                        </a:rPr>
                        <a:t>4.13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1.28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366636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In DRAM ECC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O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O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482217"/>
                  </a:ext>
                </a:extLst>
              </a:tr>
              <a:tr h="2892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BW/pin</a:t>
                      </a:r>
                      <a:endParaRPr lang="ko-KR" altLang="en-US" sz="1400" kern="120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250Mbps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calibri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sym typeface="Wingdings" panose="05000000000000000000" pitchFamily="2" charset="2"/>
                        </a:rPr>
                        <a:t></a:t>
                      </a:r>
                      <a:endParaRPr lang="ko-KR" altLang="en-US" sz="1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calibri"/>
                          <a:cs typeface="+mn-cs"/>
                        </a:rPr>
                        <a:t>6.4Gbps</a:t>
                      </a:r>
                      <a:endParaRPr lang="ko-KR" altLang="en-US" sz="140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7061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6AA6645-BBF5-404B-A391-A5EB735ABA90}"/>
              </a:ext>
            </a:extLst>
          </p:cNvPr>
          <p:cNvSpPr txBox="1"/>
          <p:nvPr/>
        </p:nvSpPr>
        <p:spPr>
          <a:xfrm>
            <a:off x="121775" y="5473538"/>
            <a:ext cx="3622502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rgbClr val="FF0000"/>
                </a:solidFill>
              </a:rPr>
              <a:t>1 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pj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/bit: Watt/Bandwidth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2 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Latency (Close page):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tRCD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+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tAA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(ACT~RD + RD~ DATA)</a:t>
            </a:r>
          </a:p>
          <a:p>
            <a:r>
              <a:rPr lang="en-US" altLang="ko-KR" sz="1000" b="1" dirty="0">
                <a:solidFill>
                  <a:srgbClr val="FF0000"/>
                </a:solidFill>
              </a:rPr>
              <a:t>3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   Latency (Open page): </a:t>
            </a:r>
            <a:r>
              <a:rPr lang="en-US" altLang="ko-KR" sz="1000" dirty="0" err="1">
                <a:solidFill>
                  <a:schemeClr val="bg1">
                    <a:lumMod val="50000"/>
                  </a:schemeClr>
                </a:solidFill>
              </a:rPr>
              <a:t>tAA</a:t>
            </a:r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</a:rPr>
              <a:t> ( RD~ DATA)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C75298-AFA8-4C6A-ADB6-442FD65CF333}"/>
              </a:ext>
            </a:extLst>
          </p:cNvPr>
          <p:cNvGrpSpPr/>
          <p:nvPr/>
        </p:nvGrpSpPr>
        <p:grpSpPr>
          <a:xfrm>
            <a:off x="495703" y="1014805"/>
            <a:ext cx="2324085" cy="4212803"/>
            <a:chOff x="495703" y="1014805"/>
            <a:chExt cx="2324085" cy="421280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429AB7E-FDB7-4A53-AF57-CB98B0FCC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03" y="1014805"/>
              <a:ext cx="2324084" cy="421280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3BD3068-2E66-4941-A844-33A769AD6190}"/>
                </a:ext>
              </a:extLst>
            </p:cNvPr>
            <p:cNvSpPr txBox="1"/>
            <p:nvPr/>
          </p:nvSpPr>
          <p:spPr>
            <a:xfrm>
              <a:off x="495704" y="1022066"/>
              <a:ext cx="2324084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High-Capacity Macro (1Gbit 1Ch)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B665A1B-0FEE-4552-A258-511B80E11322}"/>
              </a:ext>
            </a:extLst>
          </p:cNvPr>
          <p:cNvSpPr txBox="1"/>
          <p:nvPr/>
        </p:nvSpPr>
        <p:spPr>
          <a:xfrm>
            <a:off x="4395747" y="6010341"/>
            <a:ext cx="683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*TSV overhead not included. No-SerDes circuit assumed</a:t>
            </a:r>
          </a:p>
          <a:p>
            <a:r>
              <a:rPr lang="en-US" sz="1200" dirty="0"/>
              <a:t>**</a:t>
            </a:r>
            <a:r>
              <a:rPr lang="en-US" sz="1200" dirty="0" err="1"/>
              <a:t>pJ</a:t>
            </a:r>
            <a:r>
              <a:rPr lang="en-US" sz="1200" dirty="0"/>
              <a:t>/bit and latency numbers above are at macro level and do not account for base die/3D stack costs</a:t>
            </a:r>
          </a:p>
        </p:txBody>
      </p:sp>
    </p:spTree>
    <p:extLst>
      <p:ext uri="{BB962C8B-B14F-4D97-AF65-F5344CB8AC3E}">
        <p14:creationId xmlns:p14="http://schemas.microsoft.com/office/powerpoint/2010/main" val="153625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D71F-0FD5-4FD3-A492-BB8C676F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7" y="0"/>
            <a:ext cx="10972800" cy="119982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High Bandwidth Macro for Product - Cube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F5C2A-54E0-40DF-832E-652489E3BE6E}"/>
              </a:ext>
            </a:extLst>
          </p:cNvPr>
          <p:cNvSpPr txBox="1"/>
          <p:nvPr/>
        </p:nvSpPr>
        <p:spPr>
          <a:xfrm>
            <a:off x="1306861" y="5436932"/>
            <a:ext cx="859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Cube like implementation of the proposed high BW macro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43D3C8-288F-43D6-96EA-9E0904B6B5D9}"/>
              </a:ext>
            </a:extLst>
          </p:cNvPr>
          <p:cNvGrpSpPr/>
          <p:nvPr/>
        </p:nvGrpSpPr>
        <p:grpSpPr>
          <a:xfrm>
            <a:off x="313977" y="1040425"/>
            <a:ext cx="2748501" cy="4015980"/>
            <a:chOff x="389194" y="1107042"/>
            <a:chExt cx="2748501" cy="40159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070E7B-33C2-4609-B524-60D860F9D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194" y="1107042"/>
              <a:ext cx="2748501" cy="40159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39C6CC-4130-415D-AFDC-6E0FA203BCC3}"/>
                </a:ext>
              </a:extLst>
            </p:cNvPr>
            <p:cNvSpPr txBox="1"/>
            <p:nvPr/>
          </p:nvSpPr>
          <p:spPr>
            <a:xfrm>
              <a:off x="389194" y="1107042"/>
              <a:ext cx="2748501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High-Bandwidth Macro (2Gbit 8Ch)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305B2F-FD3A-43FB-A0D9-3E1546611099}"/>
              </a:ext>
            </a:extLst>
          </p:cNvPr>
          <p:cNvSpPr txBox="1"/>
          <p:nvPr/>
        </p:nvSpPr>
        <p:spPr>
          <a:xfrm>
            <a:off x="3229746" y="3584486"/>
            <a:ext cx="220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2 GB,  1 TB/s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IntelOne Display Regular"/>
              </a:rPr>
              <a:t>(2stack of ~70mm</a:t>
            </a:r>
            <a:r>
              <a:rPr lang="en-US" baseline="30000" dirty="0">
                <a:solidFill>
                  <a:srgbClr val="FFFFFF"/>
                </a:solidFill>
                <a:latin typeface="IntelOne Display Regular"/>
              </a:rPr>
              <a:t>2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0FF4532-2C26-434D-ADF6-2430F00E9EF6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46A5A0-8C60-4ED7-8FD3-5D043087E22E}"/>
              </a:ext>
            </a:extLst>
          </p:cNvPr>
          <p:cNvGrpSpPr/>
          <p:nvPr/>
        </p:nvGrpSpPr>
        <p:grpSpPr>
          <a:xfrm>
            <a:off x="3755957" y="1206570"/>
            <a:ext cx="1846140" cy="776917"/>
            <a:chOff x="3755957" y="1206570"/>
            <a:chExt cx="1846140" cy="776917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18CAC6E-D9D8-4BF2-8EEA-8241202257B0}"/>
                </a:ext>
              </a:extLst>
            </p:cNvPr>
            <p:cNvSpPr/>
            <p:nvPr/>
          </p:nvSpPr>
          <p:spPr>
            <a:xfrm>
              <a:off x="3997404" y="1225996"/>
              <a:ext cx="396815" cy="2905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5FF5F84-EF44-45DE-8B2A-D4FC19A892A4}"/>
                </a:ext>
              </a:extLst>
            </p:cNvPr>
            <p:cNvCxnSpPr/>
            <p:nvPr/>
          </p:nvCxnSpPr>
          <p:spPr>
            <a:xfrm>
              <a:off x="3956382" y="1620008"/>
              <a:ext cx="478857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45C4E9C-4234-44D6-8C22-D18A2AACC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261" y="1225996"/>
              <a:ext cx="0" cy="290576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1BF439-552B-4A6B-91F5-B788F9DA7851}"/>
                </a:ext>
              </a:extLst>
            </p:cNvPr>
            <p:cNvSpPr txBox="1"/>
            <p:nvPr/>
          </p:nvSpPr>
          <p:spPr>
            <a:xfrm>
              <a:off x="3755957" y="1675710"/>
              <a:ext cx="1043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4.745mm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DA3805F6-39DB-49FF-9EFA-F66DE617C804}"/>
                </a:ext>
              </a:extLst>
            </p:cNvPr>
            <p:cNvSpPr txBox="1"/>
            <p:nvPr/>
          </p:nvSpPr>
          <p:spPr>
            <a:xfrm>
              <a:off x="4558304" y="1206570"/>
              <a:ext cx="1043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3.72mm</a:t>
              </a: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3BDD81C2-8B88-4606-B0AF-3D3D3EEE9807}"/>
              </a:ext>
            </a:extLst>
          </p:cNvPr>
          <p:cNvSpPr txBox="1"/>
          <p:nvPr/>
        </p:nvSpPr>
        <p:spPr>
          <a:xfrm>
            <a:off x="5853992" y="1130060"/>
            <a:ext cx="512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256MB Macro with TSV @ ~15.5MB/mm</a:t>
            </a:r>
            <a:r>
              <a:rPr lang="en-US" baseline="30000" dirty="0"/>
              <a:t>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739FC9-63D9-4F70-BC0A-E782CA19208B}"/>
              </a:ext>
            </a:extLst>
          </p:cNvPr>
          <p:cNvGrpSpPr/>
          <p:nvPr/>
        </p:nvGrpSpPr>
        <p:grpSpPr>
          <a:xfrm>
            <a:off x="3146186" y="2789603"/>
            <a:ext cx="1962674" cy="623406"/>
            <a:chOff x="3388370" y="2325800"/>
            <a:chExt cx="2141131" cy="75739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68DD43-317B-461B-B67F-0505621CDA6C}"/>
                </a:ext>
              </a:extLst>
            </p:cNvPr>
            <p:cNvGrpSpPr/>
            <p:nvPr/>
          </p:nvGrpSpPr>
          <p:grpSpPr>
            <a:xfrm>
              <a:off x="3388370" y="2500708"/>
              <a:ext cx="2049973" cy="582484"/>
              <a:chOff x="9170857" y="5056405"/>
              <a:chExt cx="2049973" cy="582484"/>
            </a:xfrm>
          </p:grpSpPr>
          <p:sp>
            <p:nvSpPr>
              <p:cNvPr id="17" name="Diamond 16">
                <a:extLst>
                  <a:ext uri="{FF2B5EF4-FFF2-40B4-BE49-F238E27FC236}">
                    <a16:creationId xmlns:a16="http://schemas.microsoft.com/office/drawing/2014/main" id="{08E02494-DBED-4C8C-8EFB-549BA20B65AD}"/>
                  </a:ext>
                </a:extLst>
              </p:cNvPr>
              <p:cNvSpPr/>
              <p:nvPr/>
            </p:nvSpPr>
            <p:spPr>
              <a:xfrm>
                <a:off x="9170857" y="520302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Diamond 109">
                <a:extLst>
                  <a:ext uri="{FF2B5EF4-FFF2-40B4-BE49-F238E27FC236}">
                    <a16:creationId xmlns:a16="http://schemas.microsoft.com/office/drawing/2014/main" id="{CC9756E6-11C9-42D4-9A41-B62B9DC6069D}"/>
                  </a:ext>
                </a:extLst>
              </p:cNvPr>
              <p:cNvSpPr/>
              <p:nvPr/>
            </p:nvSpPr>
            <p:spPr>
              <a:xfrm>
                <a:off x="9678133" y="5348313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Diamond 110">
                <a:extLst>
                  <a:ext uri="{FF2B5EF4-FFF2-40B4-BE49-F238E27FC236}">
                    <a16:creationId xmlns:a16="http://schemas.microsoft.com/office/drawing/2014/main" id="{EC8CC674-E315-4221-A6B2-A4012F2348FC}"/>
                  </a:ext>
                </a:extLst>
              </p:cNvPr>
              <p:cNvSpPr/>
              <p:nvPr/>
            </p:nvSpPr>
            <p:spPr>
              <a:xfrm>
                <a:off x="9678132" y="505640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Diamond 111">
                <a:extLst>
                  <a:ext uri="{FF2B5EF4-FFF2-40B4-BE49-F238E27FC236}">
                    <a16:creationId xmlns:a16="http://schemas.microsoft.com/office/drawing/2014/main" id="{9DC9DA46-F2BE-4714-AB22-DFE5CFACE643}"/>
                  </a:ext>
                </a:extLst>
              </p:cNvPr>
              <p:cNvSpPr/>
              <p:nvPr/>
            </p:nvSpPr>
            <p:spPr>
              <a:xfrm>
                <a:off x="10206277" y="5201422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28C03003-FDB4-4694-B708-5D3D91EDAD21}"/>
                </a:ext>
              </a:extLst>
            </p:cNvPr>
            <p:cNvGrpSpPr/>
            <p:nvPr/>
          </p:nvGrpSpPr>
          <p:grpSpPr>
            <a:xfrm>
              <a:off x="3479528" y="2325800"/>
              <a:ext cx="2049973" cy="582484"/>
              <a:chOff x="9170857" y="5056405"/>
              <a:chExt cx="2049973" cy="582484"/>
            </a:xfrm>
          </p:grpSpPr>
          <p:sp>
            <p:nvSpPr>
              <p:cNvPr id="115" name="Diamond 114">
                <a:extLst>
                  <a:ext uri="{FF2B5EF4-FFF2-40B4-BE49-F238E27FC236}">
                    <a16:creationId xmlns:a16="http://schemas.microsoft.com/office/drawing/2014/main" id="{060C3EF6-2550-4B84-BD5E-5CA9B9B8BB29}"/>
                  </a:ext>
                </a:extLst>
              </p:cNvPr>
              <p:cNvSpPr/>
              <p:nvPr/>
            </p:nvSpPr>
            <p:spPr>
              <a:xfrm>
                <a:off x="9170857" y="520302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Diamond 115">
                <a:extLst>
                  <a:ext uri="{FF2B5EF4-FFF2-40B4-BE49-F238E27FC236}">
                    <a16:creationId xmlns:a16="http://schemas.microsoft.com/office/drawing/2014/main" id="{1AC1BCD7-3512-465E-A11E-C15E6BCBBDA0}"/>
                  </a:ext>
                </a:extLst>
              </p:cNvPr>
              <p:cNvSpPr/>
              <p:nvPr/>
            </p:nvSpPr>
            <p:spPr>
              <a:xfrm>
                <a:off x="9678133" y="5348313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Diamond 116">
                <a:extLst>
                  <a:ext uri="{FF2B5EF4-FFF2-40B4-BE49-F238E27FC236}">
                    <a16:creationId xmlns:a16="http://schemas.microsoft.com/office/drawing/2014/main" id="{F673223B-65AA-4F2D-BBF8-E50F1C2293BD}"/>
                  </a:ext>
                </a:extLst>
              </p:cNvPr>
              <p:cNvSpPr/>
              <p:nvPr/>
            </p:nvSpPr>
            <p:spPr>
              <a:xfrm>
                <a:off x="9678132" y="505640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Diamond 117">
                <a:extLst>
                  <a:ext uri="{FF2B5EF4-FFF2-40B4-BE49-F238E27FC236}">
                    <a16:creationId xmlns:a16="http://schemas.microsoft.com/office/drawing/2014/main" id="{AC9BC322-0DA8-4629-9DA5-85A0F2D593EF}"/>
                  </a:ext>
                </a:extLst>
              </p:cNvPr>
              <p:cNvSpPr/>
              <p:nvPr/>
            </p:nvSpPr>
            <p:spPr>
              <a:xfrm>
                <a:off x="10206277" y="5201422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F6442BE-65B2-4945-991E-990D78B28FC5}"/>
              </a:ext>
            </a:extLst>
          </p:cNvPr>
          <p:cNvGrpSpPr/>
          <p:nvPr/>
        </p:nvGrpSpPr>
        <p:grpSpPr>
          <a:xfrm>
            <a:off x="5375717" y="2606617"/>
            <a:ext cx="3012909" cy="958837"/>
            <a:chOff x="5572971" y="2367762"/>
            <a:chExt cx="3138992" cy="107769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B04B2A4-43E3-4E75-BDF5-C69D35539BAA}"/>
                </a:ext>
              </a:extLst>
            </p:cNvPr>
            <p:cNvGrpSpPr/>
            <p:nvPr/>
          </p:nvGrpSpPr>
          <p:grpSpPr>
            <a:xfrm>
              <a:off x="5572971" y="2572672"/>
              <a:ext cx="3074959" cy="872789"/>
              <a:chOff x="8718029" y="4856190"/>
              <a:chExt cx="3074959" cy="872789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3EF7EA6-D5F8-4190-A9FA-BC74A15B7C6C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27" name="Diamond 126">
                  <a:extLst>
                    <a:ext uri="{FF2B5EF4-FFF2-40B4-BE49-F238E27FC236}">
                      <a16:creationId xmlns:a16="http://schemas.microsoft.com/office/drawing/2014/main" id="{7D994F28-32F6-4470-9FE6-44CA1384CB99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Diamond 127">
                  <a:extLst>
                    <a:ext uri="{FF2B5EF4-FFF2-40B4-BE49-F238E27FC236}">
                      <a16:creationId xmlns:a16="http://schemas.microsoft.com/office/drawing/2014/main" id="{5028F9B2-0DD2-451A-BF50-6527A7B6AD27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Diamond 128">
                  <a:extLst>
                    <a:ext uri="{FF2B5EF4-FFF2-40B4-BE49-F238E27FC236}">
                      <a16:creationId xmlns:a16="http://schemas.microsoft.com/office/drawing/2014/main" id="{B70B3640-D54F-457E-BAF6-CA834131B738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Diamond 129">
                  <a:extLst>
                    <a:ext uri="{FF2B5EF4-FFF2-40B4-BE49-F238E27FC236}">
                      <a16:creationId xmlns:a16="http://schemas.microsoft.com/office/drawing/2014/main" id="{3DEDEB98-1340-49B5-ADBF-876AEF03E36E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3FD44AB-4C22-4F83-AA6B-88E182805AB0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23" name="Diamond 122">
                  <a:extLst>
                    <a:ext uri="{FF2B5EF4-FFF2-40B4-BE49-F238E27FC236}">
                      <a16:creationId xmlns:a16="http://schemas.microsoft.com/office/drawing/2014/main" id="{B9E62E7D-1920-429D-94F0-3E614CB8A0A4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Diamond 123">
                  <a:extLst>
                    <a:ext uri="{FF2B5EF4-FFF2-40B4-BE49-F238E27FC236}">
                      <a16:creationId xmlns:a16="http://schemas.microsoft.com/office/drawing/2014/main" id="{F512F184-9485-41B2-801B-B186AD1CD264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Diamond 124">
                  <a:extLst>
                    <a:ext uri="{FF2B5EF4-FFF2-40B4-BE49-F238E27FC236}">
                      <a16:creationId xmlns:a16="http://schemas.microsoft.com/office/drawing/2014/main" id="{823E4AC7-4489-4FD3-94AE-64B0132CCAFC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Diamond 125">
                  <a:extLst>
                    <a:ext uri="{FF2B5EF4-FFF2-40B4-BE49-F238E27FC236}">
                      <a16:creationId xmlns:a16="http://schemas.microsoft.com/office/drawing/2014/main" id="{FC89D4EA-18A0-4FB6-8EE6-9D5AB1847266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DAD2DA9D-A2A9-4FB7-8C6D-C640F5AA9DF5}"/>
                </a:ext>
              </a:extLst>
            </p:cNvPr>
            <p:cNvGrpSpPr/>
            <p:nvPr/>
          </p:nvGrpSpPr>
          <p:grpSpPr>
            <a:xfrm>
              <a:off x="5637004" y="2367762"/>
              <a:ext cx="3074959" cy="872789"/>
              <a:chOff x="8718029" y="4856190"/>
              <a:chExt cx="3074959" cy="872789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:a16="http://schemas.microsoft.com/office/drawing/2014/main" id="{92075420-031D-43D5-A99E-65C87ED27060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220" name="Diamond 219">
                  <a:extLst>
                    <a:ext uri="{FF2B5EF4-FFF2-40B4-BE49-F238E27FC236}">
                      <a16:creationId xmlns:a16="http://schemas.microsoft.com/office/drawing/2014/main" id="{BF10FF50-865B-4528-9A98-C361EAFE3A71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Diamond 221">
                  <a:extLst>
                    <a:ext uri="{FF2B5EF4-FFF2-40B4-BE49-F238E27FC236}">
                      <a16:creationId xmlns:a16="http://schemas.microsoft.com/office/drawing/2014/main" id="{A5420F69-C62B-45B2-A13B-2CE1B6B88A0C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3" name="Diamond 222">
                  <a:extLst>
                    <a:ext uri="{FF2B5EF4-FFF2-40B4-BE49-F238E27FC236}">
                      <a16:creationId xmlns:a16="http://schemas.microsoft.com/office/drawing/2014/main" id="{E36B230C-B315-4884-B49E-8419F6F5A586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4" name="Diamond 223">
                  <a:extLst>
                    <a:ext uri="{FF2B5EF4-FFF2-40B4-BE49-F238E27FC236}">
                      <a16:creationId xmlns:a16="http://schemas.microsoft.com/office/drawing/2014/main" id="{B2A63659-D190-4D80-B79D-734A9F7E31BC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0A6BD9BA-57C3-4E8F-B636-6B7A46FA3999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216" name="Diamond 215">
                  <a:extLst>
                    <a:ext uri="{FF2B5EF4-FFF2-40B4-BE49-F238E27FC236}">
                      <a16:creationId xmlns:a16="http://schemas.microsoft.com/office/drawing/2014/main" id="{3FE6A361-F6EC-4F90-B278-925721146D21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Diamond 216">
                  <a:extLst>
                    <a:ext uri="{FF2B5EF4-FFF2-40B4-BE49-F238E27FC236}">
                      <a16:creationId xmlns:a16="http://schemas.microsoft.com/office/drawing/2014/main" id="{2BC75302-13DE-42E1-8185-8A65D640C206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Diamond 217">
                  <a:extLst>
                    <a:ext uri="{FF2B5EF4-FFF2-40B4-BE49-F238E27FC236}">
                      <a16:creationId xmlns:a16="http://schemas.microsoft.com/office/drawing/2014/main" id="{FC954150-0C11-4663-BE41-59D05CFD4B1F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9" name="Diamond 218">
                  <a:extLst>
                    <a:ext uri="{FF2B5EF4-FFF2-40B4-BE49-F238E27FC236}">
                      <a16:creationId xmlns:a16="http://schemas.microsoft.com/office/drawing/2014/main" id="{49739FF3-24E2-4FD7-BC9C-82CCB5D8615A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AD9102-9B55-495C-9207-F7B7C95F18B8}"/>
              </a:ext>
            </a:extLst>
          </p:cNvPr>
          <p:cNvGrpSpPr/>
          <p:nvPr/>
        </p:nvGrpSpPr>
        <p:grpSpPr>
          <a:xfrm>
            <a:off x="8307134" y="2189389"/>
            <a:ext cx="3786040" cy="1250189"/>
            <a:chOff x="8307134" y="2189389"/>
            <a:chExt cx="3786040" cy="12501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B3D4FD0-A71A-4F1B-9CA0-CD0A98DE8E99}"/>
                </a:ext>
              </a:extLst>
            </p:cNvPr>
            <p:cNvGrpSpPr/>
            <p:nvPr/>
          </p:nvGrpSpPr>
          <p:grpSpPr>
            <a:xfrm>
              <a:off x="8307134" y="2396322"/>
              <a:ext cx="3779427" cy="1043256"/>
              <a:chOff x="7840047" y="4467611"/>
              <a:chExt cx="4093404" cy="1177469"/>
            </a:xfrm>
          </p:grpSpPr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2E8B5D48-F850-44B2-99E1-22FC6E8A3D2C}"/>
                  </a:ext>
                </a:extLst>
              </p:cNvPr>
              <p:cNvGrpSpPr/>
              <p:nvPr/>
            </p:nvGrpSpPr>
            <p:grpSpPr>
              <a:xfrm>
                <a:off x="7840047" y="4772291"/>
                <a:ext cx="3074959" cy="872789"/>
                <a:chOff x="8718029" y="4856190"/>
                <a:chExt cx="3074959" cy="872789"/>
              </a:xfrm>
            </p:grpSpPr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DB2A97B0-5804-4CE0-BD8A-3074D7D3DBDD}"/>
                    </a:ext>
                  </a:extLst>
                </p:cNvPr>
                <p:cNvGrpSpPr/>
                <p:nvPr/>
              </p:nvGrpSpPr>
              <p:grpSpPr>
                <a:xfrm>
                  <a:off x="8718029" y="4856190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50" name="Diamond 249">
                    <a:extLst>
                      <a:ext uri="{FF2B5EF4-FFF2-40B4-BE49-F238E27FC236}">
                        <a16:creationId xmlns:a16="http://schemas.microsoft.com/office/drawing/2014/main" id="{0B3082D3-FBD4-4494-B310-7FD256E6D626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1" name="Diamond 250">
                    <a:extLst>
                      <a:ext uri="{FF2B5EF4-FFF2-40B4-BE49-F238E27FC236}">
                        <a16:creationId xmlns:a16="http://schemas.microsoft.com/office/drawing/2014/main" id="{8BD273AC-3110-4FC4-BA3F-48FA1E9E9F21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2" name="Diamond 251">
                    <a:extLst>
                      <a:ext uri="{FF2B5EF4-FFF2-40B4-BE49-F238E27FC236}">
                        <a16:creationId xmlns:a16="http://schemas.microsoft.com/office/drawing/2014/main" id="{81628DC1-2AA7-46B3-AE17-8067211374B4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3" name="Diamond 252">
                    <a:extLst>
                      <a:ext uri="{FF2B5EF4-FFF2-40B4-BE49-F238E27FC236}">
                        <a16:creationId xmlns:a16="http://schemas.microsoft.com/office/drawing/2014/main" id="{277D66AE-3616-4552-9222-EBF303C0756F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45" name="Group 244">
                  <a:extLst>
                    <a:ext uri="{FF2B5EF4-FFF2-40B4-BE49-F238E27FC236}">
                      <a16:creationId xmlns:a16="http://schemas.microsoft.com/office/drawing/2014/main" id="{98B9882E-003F-4402-82D7-0C4D61559E89}"/>
                    </a:ext>
                  </a:extLst>
                </p:cNvPr>
                <p:cNvGrpSpPr/>
                <p:nvPr/>
              </p:nvGrpSpPr>
              <p:grpSpPr>
                <a:xfrm>
                  <a:off x="9743015" y="5146495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46" name="Diamond 245">
                    <a:extLst>
                      <a:ext uri="{FF2B5EF4-FFF2-40B4-BE49-F238E27FC236}">
                        <a16:creationId xmlns:a16="http://schemas.microsoft.com/office/drawing/2014/main" id="{743EA33D-2530-4955-A840-60D47349FFC8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7" name="Diamond 246">
                    <a:extLst>
                      <a:ext uri="{FF2B5EF4-FFF2-40B4-BE49-F238E27FC236}">
                        <a16:creationId xmlns:a16="http://schemas.microsoft.com/office/drawing/2014/main" id="{67A646F3-BE66-4E2F-859E-7487017AC62C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8" name="Diamond 247">
                    <a:extLst>
                      <a:ext uri="{FF2B5EF4-FFF2-40B4-BE49-F238E27FC236}">
                        <a16:creationId xmlns:a16="http://schemas.microsoft.com/office/drawing/2014/main" id="{ABC2269B-803D-4863-BF81-1DA1789B1743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9" name="Diamond 248">
                    <a:extLst>
                      <a:ext uri="{FF2B5EF4-FFF2-40B4-BE49-F238E27FC236}">
                        <a16:creationId xmlns:a16="http://schemas.microsoft.com/office/drawing/2014/main" id="{5D2EA16F-5474-4F3E-856D-8F564822CB01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34EED437-0580-4326-9C9B-D7AC6F2403F1}"/>
                  </a:ext>
                </a:extLst>
              </p:cNvPr>
              <p:cNvGrpSpPr/>
              <p:nvPr/>
            </p:nvGrpSpPr>
            <p:grpSpPr>
              <a:xfrm>
                <a:off x="8858492" y="4467611"/>
                <a:ext cx="3074959" cy="872789"/>
                <a:chOff x="8718029" y="4856190"/>
                <a:chExt cx="3074959" cy="872789"/>
              </a:xfrm>
            </p:grpSpPr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A5C991DC-A90F-4063-AC42-191857A1CCCA}"/>
                    </a:ext>
                  </a:extLst>
                </p:cNvPr>
                <p:cNvGrpSpPr/>
                <p:nvPr/>
              </p:nvGrpSpPr>
              <p:grpSpPr>
                <a:xfrm>
                  <a:off x="8718029" y="4856190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40" name="Diamond 239">
                    <a:extLst>
                      <a:ext uri="{FF2B5EF4-FFF2-40B4-BE49-F238E27FC236}">
                        <a16:creationId xmlns:a16="http://schemas.microsoft.com/office/drawing/2014/main" id="{54212E67-C88F-4CC2-866C-D81C98D3971F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1" name="Diamond 240">
                    <a:extLst>
                      <a:ext uri="{FF2B5EF4-FFF2-40B4-BE49-F238E27FC236}">
                        <a16:creationId xmlns:a16="http://schemas.microsoft.com/office/drawing/2014/main" id="{73CF846B-8A4E-49A1-AD5B-9B0A7BA887BF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2" name="Diamond 241">
                    <a:extLst>
                      <a:ext uri="{FF2B5EF4-FFF2-40B4-BE49-F238E27FC236}">
                        <a16:creationId xmlns:a16="http://schemas.microsoft.com/office/drawing/2014/main" id="{9A893926-22BF-423C-A8EA-E1FF24F11882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43" name="Diamond 242">
                    <a:extLst>
                      <a:ext uri="{FF2B5EF4-FFF2-40B4-BE49-F238E27FC236}">
                        <a16:creationId xmlns:a16="http://schemas.microsoft.com/office/drawing/2014/main" id="{0B0F9741-0CED-49CF-87A2-177E2D82BF8C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BF94D3FE-0600-4D02-8EFE-360016CB7632}"/>
                    </a:ext>
                  </a:extLst>
                </p:cNvPr>
                <p:cNvGrpSpPr/>
                <p:nvPr/>
              </p:nvGrpSpPr>
              <p:grpSpPr>
                <a:xfrm>
                  <a:off x="9743015" y="5146495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36" name="Diamond 235">
                    <a:extLst>
                      <a:ext uri="{FF2B5EF4-FFF2-40B4-BE49-F238E27FC236}">
                        <a16:creationId xmlns:a16="http://schemas.microsoft.com/office/drawing/2014/main" id="{76B7BB02-A272-4965-ACE5-B7F0A5412C4A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7" name="Diamond 236">
                    <a:extLst>
                      <a:ext uri="{FF2B5EF4-FFF2-40B4-BE49-F238E27FC236}">
                        <a16:creationId xmlns:a16="http://schemas.microsoft.com/office/drawing/2014/main" id="{D1455A44-8D01-4328-B2CC-86E5BD6F4855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8" name="Diamond 237">
                    <a:extLst>
                      <a:ext uri="{FF2B5EF4-FFF2-40B4-BE49-F238E27FC236}">
                        <a16:creationId xmlns:a16="http://schemas.microsoft.com/office/drawing/2014/main" id="{D3F150D1-2120-48BA-8C94-029FD23C125E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9" name="Diamond 238">
                    <a:extLst>
                      <a:ext uri="{FF2B5EF4-FFF2-40B4-BE49-F238E27FC236}">
                        <a16:creationId xmlns:a16="http://schemas.microsoft.com/office/drawing/2014/main" id="{DE93CBB1-E949-49CA-9D28-CA19D7056F51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01A9AF17-502B-48D8-8CCD-EDBE1FDA39E3}"/>
                </a:ext>
              </a:extLst>
            </p:cNvPr>
            <p:cNvGrpSpPr/>
            <p:nvPr/>
          </p:nvGrpSpPr>
          <p:grpSpPr>
            <a:xfrm>
              <a:off x="8313747" y="2189389"/>
              <a:ext cx="3779427" cy="1043256"/>
              <a:chOff x="7840047" y="4467611"/>
              <a:chExt cx="4093404" cy="1177469"/>
            </a:xfrm>
          </p:grpSpPr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653989CC-D213-49A4-B494-47B7AF33210A}"/>
                  </a:ext>
                </a:extLst>
              </p:cNvPr>
              <p:cNvGrpSpPr/>
              <p:nvPr/>
            </p:nvGrpSpPr>
            <p:grpSpPr>
              <a:xfrm>
                <a:off x="7840047" y="4772291"/>
                <a:ext cx="3074959" cy="872789"/>
                <a:chOff x="8718029" y="4856190"/>
                <a:chExt cx="3074959" cy="872789"/>
              </a:xfrm>
            </p:grpSpPr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44DEA554-74DB-4BB0-AA80-C80B54D88365}"/>
                    </a:ext>
                  </a:extLst>
                </p:cNvPr>
                <p:cNvGrpSpPr/>
                <p:nvPr/>
              </p:nvGrpSpPr>
              <p:grpSpPr>
                <a:xfrm>
                  <a:off x="8718029" y="4856190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73" name="Diamond 272">
                    <a:extLst>
                      <a:ext uri="{FF2B5EF4-FFF2-40B4-BE49-F238E27FC236}">
                        <a16:creationId xmlns:a16="http://schemas.microsoft.com/office/drawing/2014/main" id="{16D17488-9286-4908-B9B5-13726B461EE5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4" name="Diamond 273">
                    <a:extLst>
                      <a:ext uri="{FF2B5EF4-FFF2-40B4-BE49-F238E27FC236}">
                        <a16:creationId xmlns:a16="http://schemas.microsoft.com/office/drawing/2014/main" id="{0424F9F0-9E06-434B-A9BB-3791F6BB7EF0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5" name="Diamond 274">
                    <a:extLst>
                      <a:ext uri="{FF2B5EF4-FFF2-40B4-BE49-F238E27FC236}">
                        <a16:creationId xmlns:a16="http://schemas.microsoft.com/office/drawing/2014/main" id="{B85FF0F9-FDDF-46C2-ADB7-FE81E368CC14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6" name="Diamond 275">
                    <a:extLst>
                      <a:ext uri="{FF2B5EF4-FFF2-40B4-BE49-F238E27FC236}">
                        <a16:creationId xmlns:a16="http://schemas.microsoft.com/office/drawing/2014/main" id="{9CD156CC-7054-4EBE-BBC1-4348DC4D2A59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AB3114BE-A4F6-46BC-B8EE-D977E0AC7359}"/>
                    </a:ext>
                  </a:extLst>
                </p:cNvPr>
                <p:cNvGrpSpPr/>
                <p:nvPr/>
              </p:nvGrpSpPr>
              <p:grpSpPr>
                <a:xfrm>
                  <a:off x="9743015" y="5146495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69" name="Diamond 268">
                    <a:extLst>
                      <a:ext uri="{FF2B5EF4-FFF2-40B4-BE49-F238E27FC236}">
                        <a16:creationId xmlns:a16="http://schemas.microsoft.com/office/drawing/2014/main" id="{F13EB6A8-42D7-4AFC-95FD-DA79430FC6A9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0" name="Diamond 269">
                    <a:extLst>
                      <a:ext uri="{FF2B5EF4-FFF2-40B4-BE49-F238E27FC236}">
                        <a16:creationId xmlns:a16="http://schemas.microsoft.com/office/drawing/2014/main" id="{A2104C4D-1AE5-4739-86B3-6160E4ABF903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1" name="Diamond 270">
                    <a:extLst>
                      <a:ext uri="{FF2B5EF4-FFF2-40B4-BE49-F238E27FC236}">
                        <a16:creationId xmlns:a16="http://schemas.microsoft.com/office/drawing/2014/main" id="{60859682-3C0A-4E4B-AF75-B488CCD44C44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2" name="Diamond 271">
                    <a:extLst>
                      <a:ext uri="{FF2B5EF4-FFF2-40B4-BE49-F238E27FC236}">
                        <a16:creationId xmlns:a16="http://schemas.microsoft.com/office/drawing/2014/main" id="{8E53AC06-09DF-45F0-9A78-657D0219F940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D33D0CE1-2FCC-45A7-88A5-2F65D1249BF4}"/>
                  </a:ext>
                </a:extLst>
              </p:cNvPr>
              <p:cNvGrpSpPr/>
              <p:nvPr/>
            </p:nvGrpSpPr>
            <p:grpSpPr>
              <a:xfrm>
                <a:off x="8858492" y="4467611"/>
                <a:ext cx="3074959" cy="872789"/>
                <a:chOff x="8718029" y="4856190"/>
                <a:chExt cx="3074959" cy="872789"/>
              </a:xfrm>
            </p:grpSpPr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8708C083-8FCE-48E2-B7D5-706C3FA17BFC}"/>
                    </a:ext>
                  </a:extLst>
                </p:cNvPr>
                <p:cNvGrpSpPr/>
                <p:nvPr/>
              </p:nvGrpSpPr>
              <p:grpSpPr>
                <a:xfrm>
                  <a:off x="8718029" y="4856190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63" name="Diamond 262">
                    <a:extLst>
                      <a:ext uri="{FF2B5EF4-FFF2-40B4-BE49-F238E27FC236}">
                        <a16:creationId xmlns:a16="http://schemas.microsoft.com/office/drawing/2014/main" id="{327F546B-5646-4BF6-9687-D83D1F56FFA7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4" name="Diamond 263">
                    <a:extLst>
                      <a:ext uri="{FF2B5EF4-FFF2-40B4-BE49-F238E27FC236}">
                        <a16:creationId xmlns:a16="http://schemas.microsoft.com/office/drawing/2014/main" id="{84510B80-C88A-4E78-AA5F-510FD95408D0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5" name="Diamond 264">
                    <a:extLst>
                      <a:ext uri="{FF2B5EF4-FFF2-40B4-BE49-F238E27FC236}">
                        <a16:creationId xmlns:a16="http://schemas.microsoft.com/office/drawing/2014/main" id="{5F0AC9B2-EE4E-477F-87F6-45AACB7E0D0D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6" name="Diamond 265">
                    <a:extLst>
                      <a:ext uri="{FF2B5EF4-FFF2-40B4-BE49-F238E27FC236}">
                        <a16:creationId xmlns:a16="http://schemas.microsoft.com/office/drawing/2014/main" id="{A686377C-A2B0-4F51-9678-5E7025B28FA0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CBF75A6C-6FFF-49EB-9375-B2EDC76B637A}"/>
                    </a:ext>
                  </a:extLst>
                </p:cNvPr>
                <p:cNvGrpSpPr/>
                <p:nvPr/>
              </p:nvGrpSpPr>
              <p:grpSpPr>
                <a:xfrm>
                  <a:off x="9743015" y="5146495"/>
                  <a:ext cx="2049973" cy="582484"/>
                  <a:chOff x="9170857" y="5056405"/>
                  <a:chExt cx="2049973" cy="582484"/>
                </a:xfrm>
              </p:grpSpPr>
              <p:sp>
                <p:nvSpPr>
                  <p:cNvPr id="259" name="Diamond 258">
                    <a:extLst>
                      <a:ext uri="{FF2B5EF4-FFF2-40B4-BE49-F238E27FC236}">
                        <a16:creationId xmlns:a16="http://schemas.microsoft.com/office/drawing/2014/main" id="{957DF274-7DFD-4DA3-86F5-61515BB4E4EA}"/>
                      </a:ext>
                    </a:extLst>
                  </p:cNvPr>
                  <p:cNvSpPr/>
                  <p:nvPr/>
                </p:nvSpPr>
                <p:spPr>
                  <a:xfrm>
                    <a:off x="9170857" y="520302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0" name="Diamond 259">
                    <a:extLst>
                      <a:ext uri="{FF2B5EF4-FFF2-40B4-BE49-F238E27FC236}">
                        <a16:creationId xmlns:a16="http://schemas.microsoft.com/office/drawing/2014/main" id="{ED57103A-6CD9-43D4-8458-E652138A1B71}"/>
                      </a:ext>
                    </a:extLst>
                  </p:cNvPr>
                  <p:cNvSpPr/>
                  <p:nvPr/>
                </p:nvSpPr>
                <p:spPr>
                  <a:xfrm>
                    <a:off x="9678133" y="5348313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1" name="Diamond 260">
                    <a:extLst>
                      <a:ext uri="{FF2B5EF4-FFF2-40B4-BE49-F238E27FC236}">
                        <a16:creationId xmlns:a16="http://schemas.microsoft.com/office/drawing/2014/main" id="{EDD1902F-DC84-4E9F-B4DA-F39D05D9FE0F}"/>
                      </a:ext>
                    </a:extLst>
                  </p:cNvPr>
                  <p:cNvSpPr/>
                  <p:nvPr/>
                </p:nvSpPr>
                <p:spPr>
                  <a:xfrm>
                    <a:off x="9678132" y="5056405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2" name="Diamond 261">
                    <a:extLst>
                      <a:ext uri="{FF2B5EF4-FFF2-40B4-BE49-F238E27FC236}">
                        <a16:creationId xmlns:a16="http://schemas.microsoft.com/office/drawing/2014/main" id="{99ED8427-0BC9-4B4E-BFA5-E6CD8C9AA115}"/>
                      </a:ext>
                    </a:extLst>
                  </p:cNvPr>
                  <p:cNvSpPr/>
                  <p:nvPr/>
                </p:nvSpPr>
                <p:spPr>
                  <a:xfrm>
                    <a:off x="10206277" y="5201422"/>
                    <a:ext cx="1014553" cy="290576"/>
                  </a:xfrm>
                  <a:prstGeom prst="diamond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 err="1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9B55A7B0-C4B7-4BCC-8D4D-365DDFA17221}"/>
              </a:ext>
            </a:extLst>
          </p:cNvPr>
          <p:cNvSpPr txBox="1"/>
          <p:nvPr/>
        </p:nvSpPr>
        <p:spPr>
          <a:xfrm>
            <a:off x="5924077" y="3633570"/>
            <a:ext cx="220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4 GB,  2 TB/s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IntelOne Display Regular"/>
              </a:rPr>
              <a:t>(2stack of ~140mm</a:t>
            </a:r>
            <a:r>
              <a:rPr lang="en-US" baseline="30000" dirty="0">
                <a:solidFill>
                  <a:srgbClr val="FFFFFF"/>
                </a:solidFill>
                <a:latin typeface="IntelOne Display Regular"/>
              </a:rPr>
              <a:t>2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A7064ED0-A10D-44FE-9B47-0CC8A8C7E9A0}"/>
              </a:ext>
            </a:extLst>
          </p:cNvPr>
          <p:cNvSpPr txBox="1"/>
          <p:nvPr/>
        </p:nvSpPr>
        <p:spPr>
          <a:xfrm>
            <a:off x="8876581" y="3654794"/>
            <a:ext cx="241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GB,  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TB/s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IntelOne Display Regular"/>
              </a:rPr>
              <a:t>(2stack of ~280mm</a:t>
            </a:r>
            <a:r>
              <a:rPr lang="en-US" baseline="30000" dirty="0">
                <a:solidFill>
                  <a:srgbClr val="FFFFFF"/>
                </a:solidFill>
                <a:latin typeface="IntelOne Display Regular"/>
              </a:rPr>
              <a:t>2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3020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D71F-0FD5-4FD3-A492-BB8C676F7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27" y="0"/>
            <a:ext cx="10972800" cy="1199822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High Bandwidth Macro for Product - Interposer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F5C2A-54E0-40DF-832E-652489E3BE6E}"/>
              </a:ext>
            </a:extLst>
          </p:cNvPr>
          <p:cNvSpPr txBox="1"/>
          <p:nvPr/>
        </p:nvSpPr>
        <p:spPr>
          <a:xfrm>
            <a:off x="843175" y="5574649"/>
            <a:ext cx="914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Interposer like implementation of the proposed high BW macro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43D3C8-288F-43D6-96EA-9E0904B6B5D9}"/>
              </a:ext>
            </a:extLst>
          </p:cNvPr>
          <p:cNvGrpSpPr/>
          <p:nvPr/>
        </p:nvGrpSpPr>
        <p:grpSpPr>
          <a:xfrm>
            <a:off x="313977" y="1040425"/>
            <a:ext cx="2748501" cy="4015980"/>
            <a:chOff x="389194" y="1107042"/>
            <a:chExt cx="2748501" cy="401598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070E7B-33C2-4609-B524-60D860F9D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9194" y="1107042"/>
              <a:ext cx="2748501" cy="40159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39C6CC-4130-415D-AFDC-6E0FA203BCC3}"/>
                </a:ext>
              </a:extLst>
            </p:cNvPr>
            <p:cNvSpPr txBox="1"/>
            <p:nvPr/>
          </p:nvSpPr>
          <p:spPr>
            <a:xfrm>
              <a:off x="389194" y="1107042"/>
              <a:ext cx="2748501" cy="584775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High-Bandwidth Macro (2Gbit 8Ch)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B305B2F-FD3A-43FB-A0D9-3E1546611099}"/>
              </a:ext>
            </a:extLst>
          </p:cNvPr>
          <p:cNvSpPr txBox="1"/>
          <p:nvPr/>
        </p:nvSpPr>
        <p:spPr>
          <a:xfrm>
            <a:off x="3618748" y="3001440"/>
            <a:ext cx="2207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2 GB,  1 TB/s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IntelOne Display Regular"/>
              </a:rPr>
              <a:t>(2stack of ~140mm</a:t>
            </a:r>
            <a:r>
              <a:rPr lang="en-US" baseline="30000" dirty="0">
                <a:solidFill>
                  <a:srgbClr val="FFFFFF"/>
                </a:solidFill>
                <a:latin typeface="IntelOne Display Regular"/>
              </a:rPr>
              <a:t>2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0FF4532-2C26-434D-ADF6-2430F00E9EF6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D46A5A0-8C60-4ED7-8FD3-5D043087E22E}"/>
              </a:ext>
            </a:extLst>
          </p:cNvPr>
          <p:cNvGrpSpPr/>
          <p:nvPr/>
        </p:nvGrpSpPr>
        <p:grpSpPr>
          <a:xfrm>
            <a:off x="3755957" y="1206570"/>
            <a:ext cx="1846140" cy="776917"/>
            <a:chOff x="3755957" y="1206570"/>
            <a:chExt cx="1846140" cy="776917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518CAC6E-D9D8-4BF2-8EEA-8241202257B0}"/>
                </a:ext>
              </a:extLst>
            </p:cNvPr>
            <p:cNvSpPr/>
            <p:nvPr/>
          </p:nvSpPr>
          <p:spPr>
            <a:xfrm>
              <a:off x="3997404" y="1225996"/>
              <a:ext cx="396815" cy="2905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>
                <a:solidFill>
                  <a:schemeClr val="tx1"/>
                </a:solidFill>
              </a:endParaRP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85FF5F84-EF44-45DE-8B2A-D4FC19A892A4}"/>
                </a:ext>
              </a:extLst>
            </p:cNvPr>
            <p:cNvCxnSpPr/>
            <p:nvPr/>
          </p:nvCxnSpPr>
          <p:spPr>
            <a:xfrm>
              <a:off x="3956382" y="1620008"/>
              <a:ext cx="478857" cy="0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045C4E9C-4234-44D6-8C22-D18A2AACCF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261" y="1225996"/>
              <a:ext cx="0" cy="290576"/>
            </a:xfrm>
            <a:prstGeom prst="straightConnector1">
              <a:avLst/>
            </a:prstGeom>
            <a:ln>
              <a:solidFill>
                <a:srgbClr val="FFFF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1BF439-552B-4A6B-91F5-B788F9DA7851}"/>
                </a:ext>
              </a:extLst>
            </p:cNvPr>
            <p:cNvSpPr txBox="1"/>
            <p:nvPr/>
          </p:nvSpPr>
          <p:spPr>
            <a:xfrm>
              <a:off x="3755957" y="1675710"/>
              <a:ext cx="1043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4.745mm</a:t>
              </a:r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DA3805F6-39DB-49FF-9EFA-F66DE617C804}"/>
                </a:ext>
              </a:extLst>
            </p:cNvPr>
            <p:cNvSpPr txBox="1"/>
            <p:nvPr/>
          </p:nvSpPr>
          <p:spPr>
            <a:xfrm>
              <a:off x="4558304" y="1206570"/>
              <a:ext cx="1043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3.72mm</a:t>
              </a: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3BDD81C2-8B88-4606-B0AF-3D3D3EEE9807}"/>
              </a:ext>
            </a:extLst>
          </p:cNvPr>
          <p:cNvSpPr txBox="1"/>
          <p:nvPr/>
        </p:nvSpPr>
        <p:spPr>
          <a:xfrm>
            <a:off x="5853992" y="1130060"/>
            <a:ext cx="512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256MB Macro with TSV @ ~15.5MB/mm</a:t>
            </a:r>
            <a:r>
              <a:rPr lang="en-US" baseline="30000" dirty="0"/>
              <a:t>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3D4FD0-A71A-4F1B-9CA0-CD0A98DE8E99}"/>
              </a:ext>
            </a:extLst>
          </p:cNvPr>
          <p:cNvGrpSpPr/>
          <p:nvPr/>
        </p:nvGrpSpPr>
        <p:grpSpPr>
          <a:xfrm>
            <a:off x="3916818" y="3870668"/>
            <a:ext cx="3779427" cy="1043256"/>
            <a:chOff x="7840047" y="4467611"/>
            <a:chExt cx="4093404" cy="117746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2E8B5D48-F850-44B2-99E1-22FC6E8A3D2C}"/>
                </a:ext>
              </a:extLst>
            </p:cNvPr>
            <p:cNvGrpSpPr/>
            <p:nvPr/>
          </p:nvGrpSpPr>
          <p:grpSpPr>
            <a:xfrm>
              <a:off x="7840047" y="4772291"/>
              <a:ext cx="3074959" cy="872789"/>
              <a:chOff x="8718029" y="4856190"/>
              <a:chExt cx="3074959" cy="872789"/>
            </a:xfrm>
          </p:grpSpPr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DB2A97B0-5804-4CE0-BD8A-3074D7D3DBDD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250" name="Diamond 249">
                  <a:extLst>
                    <a:ext uri="{FF2B5EF4-FFF2-40B4-BE49-F238E27FC236}">
                      <a16:creationId xmlns:a16="http://schemas.microsoft.com/office/drawing/2014/main" id="{0B3082D3-FBD4-4494-B310-7FD256E6D626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1" name="Diamond 250">
                  <a:extLst>
                    <a:ext uri="{FF2B5EF4-FFF2-40B4-BE49-F238E27FC236}">
                      <a16:creationId xmlns:a16="http://schemas.microsoft.com/office/drawing/2014/main" id="{8BD273AC-3110-4FC4-BA3F-48FA1E9E9F21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2" name="Diamond 251">
                  <a:extLst>
                    <a:ext uri="{FF2B5EF4-FFF2-40B4-BE49-F238E27FC236}">
                      <a16:creationId xmlns:a16="http://schemas.microsoft.com/office/drawing/2014/main" id="{81628DC1-2AA7-46B3-AE17-8067211374B4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3" name="Diamond 252">
                  <a:extLst>
                    <a:ext uri="{FF2B5EF4-FFF2-40B4-BE49-F238E27FC236}">
                      <a16:creationId xmlns:a16="http://schemas.microsoft.com/office/drawing/2014/main" id="{277D66AE-3616-4552-9222-EBF303C0756F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98B9882E-003F-4402-82D7-0C4D61559E89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246" name="Diamond 245">
                  <a:extLst>
                    <a:ext uri="{FF2B5EF4-FFF2-40B4-BE49-F238E27FC236}">
                      <a16:creationId xmlns:a16="http://schemas.microsoft.com/office/drawing/2014/main" id="{743EA33D-2530-4955-A840-60D47349FFC8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7" name="Diamond 246">
                  <a:extLst>
                    <a:ext uri="{FF2B5EF4-FFF2-40B4-BE49-F238E27FC236}">
                      <a16:creationId xmlns:a16="http://schemas.microsoft.com/office/drawing/2014/main" id="{67A646F3-BE66-4E2F-859E-7487017AC62C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8" name="Diamond 247">
                  <a:extLst>
                    <a:ext uri="{FF2B5EF4-FFF2-40B4-BE49-F238E27FC236}">
                      <a16:creationId xmlns:a16="http://schemas.microsoft.com/office/drawing/2014/main" id="{ABC2269B-803D-4863-BF81-1DA1789B1743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9" name="Diamond 248">
                  <a:extLst>
                    <a:ext uri="{FF2B5EF4-FFF2-40B4-BE49-F238E27FC236}">
                      <a16:creationId xmlns:a16="http://schemas.microsoft.com/office/drawing/2014/main" id="{5D2EA16F-5474-4F3E-856D-8F564822CB01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34EED437-0580-4326-9C9B-D7AC6F2403F1}"/>
                </a:ext>
              </a:extLst>
            </p:cNvPr>
            <p:cNvGrpSpPr/>
            <p:nvPr/>
          </p:nvGrpSpPr>
          <p:grpSpPr>
            <a:xfrm>
              <a:off x="8858492" y="4467611"/>
              <a:ext cx="3074959" cy="872789"/>
              <a:chOff x="8718029" y="4856190"/>
              <a:chExt cx="3074959" cy="872789"/>
            </a:xfrm>
          </p:grpSpPr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A5C991DC-A90F-4063-AC42-191857A1CCCA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240" name="Diamond 239">
                  <a:extLst>
                    <a:ext uri="{FF2B5EF4-FFF2-40B4-BE49-F238E27FC236}">
                      <a16:creationId xmlns:a16="http://schemas.microsoft.com/office/drawing/2014/main" id="{54212E67-C88F-4CC2-866C-D81C98D3971F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Diamond 240">
                  <a:extLst>
                    <a:ext uri="{FF2B5EF4-FFF2-40B4-BE49-F238E27FC236}">
                      <a16:creationId xmlns:a16="http://schemas.microsoft.com/office/drawing/2014/main" id="{73CF846B-8A4E-49A1-AD5B-9B0A7BA887BF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Diamond 241">
                  <a:extLst>
                    <a:ext uri="{FF2B5EF4-FFF2-40B4-BE49-F238E27FC236}">
                      <a16:creationId xmlns:a16="http://schemas.microsoft.com/office/drawing/2014/main" id="{9A893926-22BF-423C-A8EA-E1FF24F11882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Diamond 242">
                  <a:extLst>
                    <a:ext uri="{FF2B5EF4-FFF2-40B4-BE49-F238E27FC236}">
                      <a16:creationId xmlns:a16="http://schemas.microsoft.com/office/drawing/2014/main" id="{0B0F9741-0CED-49CF-87A2-177E2D82BF8C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BF94D3FE-0600-4D02-8EFE-360016CB7632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236" name="Diamond 235">
                  <a:extLst>
                    <a:ext uri="{FF2B5EF4-FFF2-40B4-BE49-F238E27FC236}">
                      <a16:creationId xmlns:a16="http://schemas.microsoft.com/office/drawing/2014/main" id="{76B7BB02-A272-4965-ACE5-B7F0A5412C4A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7" name="Diamond 236">
                  <a:extLst>
                    <a:ext uri="{FF2B5EF4-FFF2-40B4-BE49-F238E27FC236}">
                      <a16:creationId xmlns:a16="http://schemas.microsoft.com/office/drawing/2014/main" id="{D1455A44-8D01-4328-B2CC-86E5BD6F4855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8" name="Diamond 237">
                  <a:extLst>
                    <a:ext uri="{FF2B5EF4-FFF2-40B4-BE49-F238E27FC236}">
                      <a16:creationId xmlns:a16="http://schemas.microsoft.com/office/drawing/2014/main" id="{D3F150D1-2120-48BA-8C94-029FD23C125E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Diamond 238">
                  <a:extLst>
                    <a:ext uri="{FF2B5EF4-FFF2-40B4-BE49-F238E27FC236}">
                      <a16:creationId xmlns:a16="http://schemas.microsoft.com/office/drawing/2014/main" id="{DE93CBB1-E949-49CA-9D28-CA19D7056F51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9B55A7B0-C4B7-4BCC-8D4D-365DDFA17221}"/>
              </a:ext>
            </a:extLst>
          </p:cNvPr>
          <p:cNvSpPr txBox="1"/>
          <p:nvPr/>
        </p:nvSpPr>
        <p:spPr>
          <a:xfrm>
            <a:off x="7460482" y="3052983"/>
            <a:ext cx="2478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4 GB,  2 TB/s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IntelOne Display Regular"/>
              </a:rPr>
              <a:t>(2stack of ~280mm</a:t>
            </a:r>
            <a:r>
              <a:rPr lang="en-US" baseline="30000" dirty="0">
                <a:solidFill>
                  <a:srgbClr val="FFFFFF"/>
                </a:solidFill>
                <a:latin typeface="IntelOne Display Regular"/>
              </a:rPr>
              <a:t>2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A7064ED0-A10D-44FE-9B47-0CC8A8C7E9A0}"/>
              </a:ext>
            </a:extLst>
          </p:cNvPr>
          <p:cNvSpPr txBox="1"/>
          <p:nvPr/>
        </p:nvSpPr>
        <p:spPr>
          <a:xfrm>
            <a:off x="8783159" y="3920936"/>
            <a:ext cx="241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8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GB,  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lOne Display Regular"/>
              </a:rPr>
              <a:t> TB/s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IntelOne Display Regular"/>
              </a:rPr>
              <a:t>(2stack of ~560mm</a:t>
            </a:r>
            <a:r>
              <a:rPr lang="en-US" baseline="30000" dirty="0">
                <a:solidFill>
                  <a:srgbClr val="FFFFFF"/>
                </a:solidFill>
                <a:latin typeface="IntelOne Display Regular"/>
              </a:rPr>
              <a:t>2</a:t>
            </a:r>
            <a:r>
              <a:rPr lang="en-US" dirty="0">
                <a:solidFill>
                  <a:srgbClr val="FFFFFF"/>
                </a:solidFill>
                <a:latin typeface="IntelOne Display Regular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lOne Display Regular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637F88-8619-4A9E-8AD2-614EA3CB1782}"/>
              </a:ext>
            </a:extLst>
          </p:cNvPr>
          <p:cNvGrpSpPr/>
          <p:nvPr/>
        </p:nvGrpSpPr>
        <p:grpSpPr>
          <a:xfrm>
            <a:off x="3155002" y="2165804"/>
            <a:ext cx="2818671" cy="726573"/>
            <a:chOff x="3146186" y="2933569"/>
            <a:chExt cx="2818671" cy="7265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A68DD43-317B-461B-B67F-0505621CDA6C}"/>
                </a:ext>
              </a:extLst>
            </p:cNvPr>
            <p:cNvGrpSpPr/>
            <p:nvPr/>
          </p:nvGrpSpPr>
          <p:grpSpPr>
            <a:xfrm>
              <a:off x="3146186" y="2933569"/>
              <a:ext cx="1879114" cy="479440"/>
              <a:chOff x="9170857" y="5056405"/>
              <a:chExt cx="2049973" cy="582484"/>
            </a:xfrm>
          </p:grpSpPr>
          <p:sp>
            <p:nvSpPr>
              <p:cNvPr id="17" name="Diamond 16">
                <a:extLst>
                  <a:ext uri="{FF2B5EF4-FFF2-40B4-BE49-F238E27FC236}">
                    <a16:creationId xmlns:a16="http://schemas.microsoft.com/office/drawing/2014/main" id="{08E02494-DBED-4C8C-8EFB-549BA20B65AD}"/>
                  </a:ext>
                </a:extLst>
              </p:cNvPr>
              <p:cNvSpPr/>
              <p:nvPr/>
            </p:nvSpPr>
            <p:spPr>
              <a:xfrm>
                <a:off x="9170857" y="520302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Diamond 109">
                <a:extLst>
                  <a:ext uri="{FF2B5EF4-FFF2-40B4-BE49-F238E27FC236}">
                    <a16:creationId xmlns:a16="http://schemas.microsoft.com/office/drawing/2014/main" id="{CC9756E6-11C9-42D4-9A41-B62B9DC6069D}"/>
                  </a:ext>
                </a:extLst>
              </p:cNvPr>
              <p:cNvSpPr/>
              <p:nvPr/>
            </p:nvSpPr>
            <p:spPr>
              <a:xfrm>
                <a:off x="9678133" y="5348313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Diamond 110">
                <a:extLst>
                  <a:ext uri="{FF2B5EF4-FFF2-40B4-BE49-F238E27FC236}">
                    <a16:creationId xmlns:a16="http://schemas.microsoft.com/office/drawing/2014/main" id="{EC8CC674-E315-4221-A6B2-A4012F2348FC}"/>
                  </a:ext>
                </a:extLst>
              </p:cNvPr>
              <p:cNvSpPr/>
              <p:nvPr/>
            </p:nvSpPr>
            <p:spPr>
              <a:xfrm>
                <a:off x="9678132" y="505640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Diamond 111">
                <a:extLst>
                  <a:ext uri="{FF2B5EF4-FFF2-40B4-BE49-F238E27FC236}">
                    <a16:creationId xmlns:a16="http://schemas.microsoft.com/office/drawing/2014/main" id="{9DC9DA46-F2BE-4714-AB22-DFE5CFACE643}"/>
                  </a:ext>
                </a:extLst>
              </p:cNvPr>
              <p:cNvSpPr/>
              <p:nvPr/>
            </p:nvSpPr>
            <p:spPr>
              <a:xfrm>
                <a:off x="10206277" y="5201422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BAF78B49-4849-4113-BCFC-F03A655D46B0}"/>
                </a:ext>
              </a:extLst>
            </p:cNvPr>
            <p:cNvGrpSpPr/>
            <p:nvPr/>
          </p:nvGrpSpPr>
          <p:grpSpPr>
            <a:xfrm>
              <a:off x="4085743" y="3180702"/>
              <a:ext cx="1879114" cy="479440"/>
              <a:chOff x="9170857" y="5056405"/>
              <a:chExt cx="2049973" cy="582484"/>
            </a:xfrm>
          </p:grpSpPr>
          <p:sp>
            <p:nvSpPr>
              <p:cNvPr id="100" name="Diamond 99">
                <a:extLst>
                  <a:ext uri="{FF2B5EF4-FFF2-40B4-BE49-F238E27FC236}">
                    <a16:creationId xmlns:a16="http://schemas.microsoft.com/office/drawing/2014/main" id="{BDD9DC26-AC71-41A5-9CC4-54A35D9B0E81}"/>
                  </a:ext>
                </a:extLst>
              </p:cNvPr>
              <p:cNvSpPr/>
              <p:nvPr/>
            </p:nvSpPr>
            <p:spPr>
              <a:xfrm>
                <a:off x="9170857" y="520302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Diamond 100">
                <a:extLst>
                  <a:ext uri="{FF2B5EF4-FFF2-40B4-BE49-F238E27FC236}">
                    <a16:creationId xmlns:a16="http://schemas.microsoft.com/office/drawing/2014/main" id="{552855D4-FC45-457F-A323-79FC611B4802}"/>
                  </a:ext>
                </a:extLst>
              </p:cNvPr>
              <p:cNvSpPr/>
              <p:nvPr/>
            </p:nvSpPr>
            <p:spPr>
              <a:xfrm>
                <a:off x="9678133" y="5348313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Diamond 101">
                <a:extLst>
                  <a:ext uri="{FF2B5EF4-FFF2-40B4-BE49-F238E27FC236}">
                    <a16:creationId xmlns:a16="http://schemas.microsoft.com/office/drawing/2014/main" id="{69070A3A-527B-4C9A-8EFE-ACB8C44EEEA3}"/>
                  </a:ext>
                </a:extLst>
              </p:cNvPr>
              <p:cNvSpPr/>
              <p:nvPr/>
            </p:nvSpPr>
            <p:spPr>
              <a:xfrm>
                <a:off x="9678132" y="5056405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Diamond 102">
                <a:extLst>
                  <a:ext uri="{FF2B5EF4-FFF2-40B4-BE49-F238E27FC236}">
                    <a16:creationId xmlns:a16="http://schemas.microsoft.com/office/drawing/2014/main" id="{3615068C-A7EA-46B1-8BE7-443A1A5216A8}"/>
                  </a:ext>
                </a:extLst>
              </p:cNvPr>
              <p:cNvSpPr/>
              <p:nvPr/>
            </p:nvSpPr>
            <p:spPr>
              <a:xfrm>
                <a:off x="10206277" y="5201422"/>
                <a:ext cx="1014553" cy="290576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err="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75FF57B-F8F3-4E61-9601-064F9E2E7044}"/>
              </a:ext>
            </a:extLst>
          </p:cNvPr>
          <p:cNvGrpSpPr/>
          <p:nvPr/>
        </p:nvGrpSpPr>
        <p:grpSpPr>
          <a:xfrm>
            <a:off x="6702454" y="2002402"/>
            <a:ext cx="3929855" cy="1046512"/>
            <a:chOff x="5375717" y="2518942"/>
            <a:chExt cx="3929855" cy="10465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B04B2A4-43E3-4E75-BDF5-C69D35539BAA}"/>
                </a:ext>
              </a:extLst>
            </p:cNvPr>
            <p:cNvGrpSpPr/>
            <p:nvPr/>
          </p:nvGrpSpPr>
          <p:grpSpPr>
            <a:xfrm>
              <a:off x="5375717" y="2788927"/>
              <a:ext cx="2951448" cy="776527"/>
              <a:chOff x="8718029" y="4856190"/>
              <a:chExt cx="3074959" cy="872789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3EF7EA6-D5F8-4190-A9FA-BC74A15B7C6C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27" name="Diamond 126">
                  <a:extLst>
                    <a:ext uri="{FF2B5EF4-FFF2-40B4-BE49-F238E27FC236}">
                      <a16:creationId xmlns:a16="http://schemas.microsoft.com/office/drawing/2014/main" id="{7D994F28-32F6-4470-9FE6-44CA1384CB99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Diamond 127">
                  <a:extLst>
                    <a:ext uri="{FF2B5EF4-FFF2-40B4-BE49-F238E27FC236}">
                      <a16:creationId xmlns:a16="http://schemas.microsoft.com/office/drawing/2014/main" id="{5028F9B2-0DD2-451A-BF50-6527A7B6AD27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Diamond 128">
                  <a:extLst>
                    <a:ext uri="{FF2B5EF4-FFF2-40B4-BE49-F238E27FC236}">
                      <a16:creationId xmlns:a16="http://schemas.microsoft.com/office/drawing/2014/main" id="{B70B3640-D54F-457E-BAF6-CA834131B738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Diamond 129">
                  <a:extLst>
                    <a:ext uri="{FF2B5EF4-FFF2-40B4-BE49-F238E27FC236}">
                      <a16:creationId xmlns:a16="http://schemas.microsoft.com/office/drawing/2014/main" id="{3DEDEB98-1340-49B5-ADBF-876AEF03E36E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3FD44AB-4C22-4F83-AA6B-88E182805AB0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23" name="Diamond 122">
                  <a:extLst>
                    <a:ext uri="{FF2B5EF4-FFF2-40B4-BE49-F238E27FC236}">
                      <a16:creationId xmlns:a16="http://schemas.microsoft.com/office/drawing/2014/main" id="{B9E62E7D-1920-429D-94F0-3E614CB8A0A4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4" name="Diamond 123">
                  <a:extLst>
                    <a:ext uri="{FF2B5EF4-FFF2-40B4-BE49-F238E27FC236}">
                      <a16:creationId xmlns:a16="http://schemas.microsoft.com/office/drawing/2014/main" id="{F512F184-9485-41B2-801B-B186AD1CD264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Diamond 124">
                  <a:extLst>
                    <a:ext uri="{FF2B5EF4-FFF2-40B4-BE49-F238E27FC236}">
                      <a16:creationId xmlns:a16="http://schemas.microsoft.com/office/drawing/2014/main" id="{823E4AC7-4489-4FD3-94AE-64B0132CCAFC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Diamond 125">
                  <a:extLst>
                    <a:ext uri="{FF2B5EF4-FFF2-40B4-BE49-F238E27FC236}">
                      <a16:creationId xmlns:a16="http://schemas.microsoft.com/office/drawing/2014/main" id="{FC89D4EA-18A0-4FB6-8EE6-9D5AB1847266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487B3FB-D5A2-4F26-868C-37E5F1661E11}"/>
                </a:ext>
              </a:extLst>
            </p:cNvPr>
            <p:cNvGrpSpPr/>
            <p:nvPr/>
          </p:nvGrpSpPr>
          <p:grpSpPr>
            <a:xfrm>
              <a:off x="6354124" y="2518942"/>
              <a:ext cx="2951448" cy="776527"/>
              <a:chOff x="8718029" y="4856190"/>
              <a:chExt cx="3074959" cy="87278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23337E0B-B692-4F6B-83FA-C004B88FE22B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20" name="Diamond 119">
                  <a:extLst>
                    <a:ext uri="{FF2B5EF4-FFF2-40B4-BE49-F238E27FC236}">
                      <a16:creationId xmlns:a16="http://schemas.microsoft.com/office/drawing/2014/main" id="{AC0CAE87-3DE1-415E-8E92-33DAFBF67020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1" name="Diamond 130">
                  <a:extLst>
                    <a:ext uri="{FF2B5EF4-FFF2-40B4-BE49-F238E27FC236}">
                      <a16:creationId xmlns:a16="http://schemas.microsoft.com/office/drawing/2014/main" id="{0EB8A702-5D54-4526-A10A-F7AF20A4562B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Diamond 132">
                  <a:extLst>
                    <a:ext uri="{FF2B5EF4-FFF2-40B4-BE49-F238E27FC236}">
                      <a16:creationId xmlns:a16="http://schemas.microsoft.com/office/drawing/2014/main" id="{002ECAC8-B355-43F3-A0A7-013F353F374E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Diamond 134">
                  <a:extLst>
                    <a:ext uri="{FF2B5EF4-FFF2-40B4-BE49-F238E27FC236}">
                      <a16:creationId xmlns:a16="http://schemas.microsoft.com/office/drawing/2014/main" id="{B2ADDD82-1224-4BEC-8C69-488C58F2D457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1853DE58-265B-4A53-A212-71CC4642863D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08" name="Diamond 107">
                  <a:extLst>
                    <a:ext uri="{FF2B5EF4-FFF2-40B4-BE49-F238E27FC236}">
                      <a16:creationId xmlns:a16="http://schemas.microsoft.com/office/drawing/2014/main" id="{1C73EF78-0B63-4D50-A813-4E220D0A8ABC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Diamond 108">
                  <a:extLst>
                    <a:ext uri="{FF2B5EF4-FFF2-40B4-BE49-F238E27FC236}">
                      <a16:creationId xmlns:a16="http://schemas.microsoft.com/office/drawing/2014/main" id="{B237AB3B-36F6-4D07-B306-9E8E6CE04BBD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3" name="Diamond 112">
                  <a:extLst>
                    <a:ext uri="{FF2B5EF4-FFF2-40B4-BE49-F238E27FC236}">
                      <a16:creationId xmlns:a16="http://schemas.microsoft.com/office/drawing/2014/main" id="{5D40C699-AFF8-4214-BEFD-867797B9A95F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9" name="Diamond 118">
                  <a:extLst>
                    <a:ext uri="{FF2B5EF4-FFF2-40B4-BE49-F238E27FC236}">
                      <a16:creationId xmlns:a16="http://schemas.microsoft.com/office/drawing/2014/main" id="{AC2D4283-E66C-496E-8A73-A3E4FF930D26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9EF2540-A943-4615-B567-9334EA6980EC}"/>
              </a:ext>
            </a:extLst>
          </p:cNvPr>
          <p:cNvGrpSpPr/>
          <p:nvPr/>
        </p:nvGrpSpPr>
        <p:grpSpPr>
          <a:xfrm>
            <a:off x="5814353" y="4392780"/>
            <a:ext cx="3779427" cy="1043256"/>
            <a:chOff x="7840047" y="4467611"/>
            <a:chExt cx="4093404" cy="117746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0296E990-8655-4C63-87FE-54BA7B53BA9F}"/>
                </a:ext>
              </a:extLst>
            </p:cNvPr>
            <p:cNvGrpSpPr/>
            <p:nvPr/>
          </p:nvGrpSpPr>
          <p:grpSpPr>
            <a:xfrm>
              <a:off x="7840047" y="4772291"/>
              <a:ext cx="3074959" cy="872789"/>
              <a:chOff x="8718029" y="4856190"/>
              <a:chExt cx="3074959" cy="872789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25D22ED3-D65F-4C52-A302-88624ECA9FC4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55" name="Diamond 154">
                  <a:extLst>
                    <a:ext uri="{FF2B5EF4-FFF2-40B4-BE49-F238E27FC236}">
                      <a16:creationId xmlns:a16="http://schemas.microsoft.com/office/drawing/2014/main" id="{147D0071-74FC-4852-931E-B873C58C0C0E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Diamond 155">
                  <a:extLst>
                    <a:ext uri="{FF2B5EF4-FFF2-40B4-BE49-F238E27FC236}">
                      <a16:creationId xmlns:a16="http://schemas.microsoft.com/office/drawing/2014/main" id="{16F78C0D-11A4-4408-B75C-7F1D37160076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Diamond 156">
                  <a:extLst>
                    <a:ext uri="{FF2B5EF4-FFF2-40B4-BE49-F238E27FC236}">
                      <a16:creationId xmlns:a16="http://schemas.microsoft.com/office/drawing/2014/main" id="{7CC1F1EE-0EFE-432F-84B2-8F1920A59EAD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Diamond 157">
                  <a:extLst>
                    <a:ext uri="{FF2B5EF4-FFF2-40B4-BE49-F238E27FC236}">
                      <a16:creationId xmlns:a16="http://schemas.microsoft.com/office/drawing/2014/main" id="{E0D484FE-5A0B-43D0-9C0C-14A08C1F55F4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03AC64CF-0BFD-40A0-9F8B-2537DEB2398B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51" name="Diamond 150">
                  <a:extLst>
                    <a:ext uri="{FF2B5EF4-FFF2-40B4-BE49-F238E27FC236}">
                      <a16:creationId xmlns:a16="http://schemas.microsoft.com/office/drawing/2014/main" id="{DE82EE8D-0A4F-452F-AE73-E7BA1C2EC7F9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Diamond 151">
                  <a:extLst>
                    <a:ext uri="{FF2B5EF4-FFF2-40B4-BE49-F238E27FC236}">
                      <a16:creationId xmlns:a16="http://schemas.microsoft.com/office/drawing/2014/main" id="{F79F696A-CEC3-412C-BAB2-05A92932DAD3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Diamond 152">
                  <a:extLst>
                    <a:ext uri="{FF2B5EF4-FFF2-40B4-BE49-F238E27FC236}">
                      <a16:creationId xmlns:a16="http://schemas.microsoft.com/office/drawing/2014/main" id="{85424950-9679-4B22-B888-DA5902DB1718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Diamond 153">
                  <a:extLst>
                    <a:ext uri="{FF2B5EF4-FFF2-40B4-BE49-F238E27FC236}">
                      <a16:creationId xmlns:a16="http://schemas.microsoft.com/office/drawing/2014/main" id="{31101C70-24BC-473C-B567-64F5224E0A82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20336A9-5A74-4B16-9326-72295C3A6A6D}"/>
                </a:ext>
              </a:extLst>
            </p:cNvPr>
            <p:cNvGrpSpPr/>
            <p:nvPr/>
          </p:nvGrpSpPr>
          <p:grpSpPr>
            <a:xfrm>
              <a:off x="8858492" y="4467611"/>
              <a:ext cx="3074959" cy="872789"/>
              <a:chOff x="8718029" y="4856190"/>
              <a:chExt cx="3074959" cy="872789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3DBF2C0B-4FC5-4A9A-8049-C9EEAA903996}"/>
                  </a:ext>
                </a:extLst>
              </p:cNvPr>
              <p:cNvGrpSpPr/>
              <p:nvPr/>
            </p:nvGrpSpPr>
            <p:grpSpPr>
              <a:xfrm>
                <a:off x="8718029" y="4856190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45" name="Diamond 144">
                  <a:extLst>
                    <a:ext uri="{FF2B5EF4-FFF2-40B4-BE49-F238E27FC236}">
                      <a16:creationId xmlns:a16="http://schemas.microsoft.com/office/drawing/2014/main" id="{7D80A2AA-48F5-47BE-8418-1170CA017D0F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Diamond 145">
                  <a:extLst>
                    <a:ext uri="{FF2B5EF4-FFF2-40B4-BE49-F238E27FC236}">
                      <a16:creationId xmlns:a16="http://schemas.microsoft.com/office/drawing/2014/main" id="{C2D7E3EB-6A51-498A-BE55-0F1576B096F1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Diamond 146">
                  <a:extLst>
                    <a:ext uri="{FF2B5EF4-FFF2-40B4-BE49-F238E27FC236}">
                      <a16:creationId xmlns:a16="http://schemas.microsoft.com/office/drawing/2014/main" id="{5C6E903D-ACF6-4C74-A6E0-6C1CBD564B7D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Diamond 147">
                  <a:extLst>
                    <a:ext uri="{FF2B5EF4-FFF2-40B4-BE49-F238E27FC236}">
                      <a16:creationId xmlns:a16="http://schemas.microsoft.com/office/drawing/2014/main" id="{DA6C2165-03E2-4FD7-AB85-879506BB1F50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7E99832-A838-4416-9503-E8427BA003C1}"/>
                  </a:ext>
                </a:extLst>
              </p:cNvPr>
              <p:cNvGrpSpPr/>
              <p:nvPr/>
            </p:nvGrpSpPr>
            <p:grpSpPr>
              <a:xfrm>
                <a:off x="9743015" y="5146495"/>
                <a:ext cx="2049973" cy="582484"/>
                <a:chOff x="9170857" y="5056405"/>
                <a:chExt cx="2049973" cy="582484"/>
              </a:xfrm>
            </p:grpSpPr>
            <p:sp>
              <p:nvSpPr>
                <p:cNvPr id="141" name="Diamond 140">
                  <a:extLst>
                    <a:ext uri="{FF2B5EF4-FFF2-40B4-BE49-F238E27FC236}">
                      <a16:creationId xmlns:a16="http://schemas.microsoft.com/office/drawing/2014/main" id="{17854B6C-9055-4C51-BEAB-9BD7B71A4267}"/>
                    </a:ext>
                  </a:extLst>
                </p:cNvPr>
                <p:cNvSpPr/>
                <p:nvPr/>
              </p:nvSpPr>
              <p:spPr>
                <a:xfrm>
                  <a:off x="9170857" y="520302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Diamond 141">
                  <a:extLst>
                    <a:ext uri="{FF2B5EF4-FFF2-40B4-BE49-F238E27FC236}">
                      <a16:creationId xmlns:a16="http://schemas.microsoft.com/office/drawing/2014/main" id="{41E503F1-B4EB-4AF2-81D8-2EDC074EEE51}"/>
                    </a:ext>
                  </a:extLst>
                </p:cNvPr>
                <p:cNvSpPr/>
                <p:nvPr/>
              </p:nvSpPr>
              <p:spPr>
                <a:xfrm>
                  <a:off x="9678133" y="5348313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Diamond 142">
                  <a:extLst>
                    <a:ext uri="{FF2B5EF4-FFF2-40B4-BE49-F238E27FC236}">
                      <a16:creationId xmlns:a16="http://schemas.microsoft.com/office/drawing/2014/main" id="{10EFCC51-73E1-4D57-804A-A697739F96C4}"/>
                    </a:ext>
                  </a:extLst>
                </p:cNvPr>
                <p:cNvSpPr/>
                <p:nvPr/>
              </p:nvSpPr>
              <p:spPr>
                <a:xfrm>
                  <a:off x="9678132" y="5056405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4" name="Diamond 143">
                  <a:extLst>
                    <a:ext uri="{FF2B5EF4-FFF2-40B4-BE49-F238E27FC236}">
                      <a16:creationId xmlns:a16="http://schemas.microsoft.com/office/drawing/2014/main" id="{9F1B8D22-515C-4656-AC0B-9EF4BD5299F4}"/>
                    </a:ext>
                  </a:extLst>
                </p:cNvPr>
                <p:cNvSpPr/>
                <p:nvPr/>
              </p:nvSpPr>
              <p:spPr>
                <a:xfrm>
                  <a:off x="10206277" y="5201422"/>
                  <a:ext cx="1014553" cy="290576"/>
                </a:xfrm>
                <a:prstGeom prst="diamond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err="1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6142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856D03F-F2C6-4426-B326-3097B6369D7D}"/>
              </a:ext>
            </a:extLst>
          </p:cNvPr>
          <p:cNvSpPr txBox="1"/>
          <p:nvPr/>
        </p:nvSpPr>
        <p:spPr>
          <a:xfrm>
            <a:off x="3155002" y="6472006"/>
            <a:ext cx="6833823" cy="316420"/>
          </a:xfrm>
          <a:prstGeom prst="rect">
            <a:avLst/>
          </a:prstGeom>
          <a:solidFill>
            <a:srgbClr val="0068B5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96115"/>
                </a:solidFill>
                <a:effectLst/>
                <a:uLnTx/>
                <a:uFillTx/>
                <a:latin typeface="IntelOne Display Regular"/>
              </a:rPr>
              <a:t>Data shared under CNDA 30991112 &amp; CNDA 112784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04A469-045E-4F17-A3BC-4C9D8822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94" y="82404"/>
            <a:ext cx="10972800" cy="924517"/>
          </a:xfrm>
        </p:spPr>
        <p:txBody>
          <a:bodyPr/>
          <a:lstStyle/>
          <a:p>
            <a:r>
              <a:rPr lang="en-US" dirty="0"/>
              <a:t>TSV and area overhead for Macros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5" name="그림 2">
            <a:extLst>
              <a:ext uri="{FF2B5EF4-FFF2-40B4-BE49-F238E27FC236}">
                <a16:creationId xmlns:a16="http://schemas.microsoft.com/office/drawing/2014/main" id="{1F092194-D222-4F58-8567-64B53B467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94" y="1263165"/>
            <a:ext cx="2746263" cy="647392"/>
          </a:xfrm>
          <a:prstGeom prst="rect">
            <a:avLst/>
          </a:prstGeom>
        </p:spPr>
      </p:pic>
      <p:pic>
        <p:nvPicPr>
          <p:cNvPr id="17" name="그림 12">
            <a:extLst>
              <a:ext uri="{FF2B5EF4-FFF2-40B4-BE49-F238E27FC236}">
                <a16:creationId xmlns:a16="http://schemas.microsoft.com/office/drawing/2014/main" id="{01CC0BAD-6424-47A4-BF7F-5C6740251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54" y="2304237"/>
            <a:ext cx="2086489" cy="1787232"/>
          </a:xfrm>
          <a:prstGeom prst="rect">
            <a:avLst/>
          </a:prstGeom>
        </p:spPr>
      </p:pic>
      <p:cxnSp>
        <p:nvCxnSpPr>
          <p:cNvPr id="18" name="직선 연결선 14">
            <a:extLst>
              <a:ext uri="{FF2B5EF4-FFF2-40B4-BE49-F238E27FC236}">
                <a16:creationId xmlns:a16="http://schemas.microsoft.com/office/drawing/2014/main" id="{AE972BD2-EBAD-48A2-8C1C-0207CF4E8F2B}"/>
              </a:ext>
            </a:extLst>
          </p:cNvPr>
          <p:cNvCxnSpPr/>
          <p:nvPr/>
        </p:nvCxnSpPr>
        <p:spPr>
          <a:xfrm>
            <a:off x="2663643" y="2304237"/>
            <a:ext cx="558982" cy="57952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직선 연결선 15">
            <a:extLst>
              <a:ext uri="{FF2B5EF4-FFF2-40B4-BE49-F238E27FC236}">
                <a16:creationId xmlns:a16="http://schemas.microsoft.com/office/drawing/2014/main" id="{7B8590DA-F4F7-4067-9A48-BFD791D341E5}"/>
              </a:ext>
            </a:extLst>
          </p:cNvPr>
          <p:cNvCxnSpPr/>
          <p:nvPr/>
        </p:nvCxnSpPr>
        <p:spPr>
          <a:xfrm flipV="1">
            <a:off x="2663643" y="2951629"/>
            <a:ext cx="558982" cy="1139842"/>
          </a:xfrm>
          <a:prstGeom prst="line">
            <a:avLst/>
          </a:prstGeom>
          <a:ln w="2222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그림 17">
            <a:extLst>
              <a:ext uri="{FF2B5EF4-FFF2-40B4-BE49-F238E27FC236}">
                <a16:creationId xmlns:a16="http://schemas.microsoft.com/office/drawing/2014/main" id="{25110797-2FBA-4C72-ACC6-3FC4D314D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043" y="1192601"/>
            <a:ext cx="1696089" cy="4904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0A6292-6C6D-45AC-9D8F-2310DC29F19B}"/>
              </a:ext>
            </a:extLst>
          </p:cNvPr>
          <p:cNvSpPr txBox="1"/>
          <p:nvPr/>
        </p:nvSpPr>
        <p:spPr>
          <a:xfrm>
            <a:off x="5136904" y="4717045"/>
            <a:ext cx="6557369" cy="1702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Sized for Data-Center/AI/HPC &amp; Client/Mobile power delivery requirements.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High-Capacity macro sees ~11% area growth and the High-Bandwidth sees ~8% area growth.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BFCFCF-7D46-4125-8A65-EBECA46C6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7" y="4831344"/>
            <a:ext cx="3010059" cy="9748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3720A4-FBBB-4F8F-82CC-67F328C899B4}"/>
              </a:ext>
            </a:extLst>
          </p:cNvPr>
          <p:cNvSpPr txBox="1"/>
          <p:nvPr/>
        </p:nvSpPr>
        <p:spPr>
          <a:xfrm>
            <a:off x="577154" y="4347713"/>
            <a:ext cx="2005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TSV Assumptions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F1942C-9163-47BA-A672-2ED1C5656150}"/>
              </a:ext>
            </a:extLst>
          </p:cNvPr>
          <p:cNvGrpSpPr/>
          <p:nvPr/>
        </p:nvGrpSpPr>
        <p:grpSpPr>
          <a:xfrm>
            <a:off x="5469185" y="957355"/>
            <a:ext cx="5892809" cy="3988547"/>
            <a:chOff x="5469185" y="957355"/>
            <a:chExt cx="5892809" cy="3988547"/>
          </a:xfrm>
        </p:grpSpPr>
        <p:graphicFrame>
          <p:nvGraphicFramePr>
            <p:cNvPr id="14" name="차트 6">
              <a:extLst>
                <a:ext uri="{FF2B5EF4-FFF2-40B4-BE49-F238E27FC236}">
                  <a16:creationId xmlns:a16="http://schemas.microsoft.com/office/drawing/2014/main" id="{CC291BA6-B059-4C58-A212-6A9647305F7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60396373"/>
                </p:ext>
              </p:extLst>
            </p:nvPr>
          </p:nvGraphicFramePr>
          <p:xfrm>
            <a:off x="5469185" y="957355"/>
            <a:ext cx="5892809" cy="398854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07B74A-BB85-4A1A-A119-0E249D04FDCC}"/>
                </a:ext>
              </a:extLst>
            </p:cNvPr>
            <p:cNvSpPr txBox="1"/>
            <p:nvPr/>
          </p:nvSpPr>
          <p:spPr>
            <a:xfrm>
              <a:off x="6234434" y="4136987"/>
              <a:ext cx="776377" cy="230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High-BW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97E158-459D-41B8-8ED3-9F9D5CDAED69}"/>
                </a:ext>
              </a:extLst>
            </p:cNvPr>
            <p:cNvSpPr txBox="1"/>
            <p:nvPr/>
          </p:nvSpPr>
          <p:spPr>
            <a:xfrm>
              <a:off x="6953487" y="4136987"/>
              <a:ext cx="922987" cy="230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High-Capacity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D419BE9-9850-495C-BFCC-9BC6C6FCE3DA}"/>
                </a:ext>
              </a:extLst>
            </p:cNvPr>
            <p:cNvSpPr txBox="1"/>
            <p:nvPr/>
          </p:nvSpPr>
          <p:spPr>
            <a:xfrm>
              <a:off x="7907229" y="4164154"/>
              <a:ext cx="776377" cy="230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High-BW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A8CDC8-83FD-4369-92CF-F939CD9DAEC8}"/>
                </a:ext>
              </a:extLst>
            </p:cNvPr>
            <p:cNvSpPr txBox="1"/>
            <p:nvPr/>
          </p:nvSpPr>
          <p:spPr>
            <a:xfrm>
              <a:off x="8626282" y="4164154"/>
              <a:ext cx="922987" cy="230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High-Capacity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AD609C-49A1-4DC0-8B31-FEED3AE2BC85}"/>
                </a:ext>
              </a:extLst>
            </p:cNvPr>
            <p:cNvSpPr txBox="1"/>
            <p:nvPr/>
          </p:nvSpPr>
          <p:spPr>
            <a:xfrm>
              <a:off x="9584727" y="4136987"/>
              <a:ext cx="776377" cy="230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High-BW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DFDB0D-EE55-4FC1-91D6-B3308B4580B4}"/>
                </a:ext>
              </a:extLst>
            </p:cNvPr>
            <p:cNvSpPr txBox="1"/>
            <p:nvPr/>
          </p:nvSpPr>
          <p:spPr>
            <a:xfrm>
              <a:off x="10295154" y="4136987"/>
              <a:ext cx="922987" cy="23083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High-Capacity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778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el2020-blue">
      <a:dk1>
        <a:srgbClr val="FFFFFF"/>
      </a:dk1>
      <a:lt1>
        <a:srgbClr val="525252"/>
      </a:lt1>
      <a:dk2>
        <a:srgbClr val="FFFFFF"/>
      </a:dk2>
      <a:lt2>
        <a:srgbClr val="004A86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IntelOne">
      <a:majorFont>
        <a:latin typeface="IntelOne Display Light"/>
        <a:ea typeface="Helvetica Neue"/>
        <a:cs typeface="Helvetica Neue"/>
      </a:majorFont>
      <a:minorFont>
        <a:latin typeface="IntelOne Display Regular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Intel2020">
      <a:dk1>
        <a:srgbClr val="525252"/>
      </a:dk1>
      <a:lt1>
        <a:srgbClr val="FFFFFF"/>
      </a:lt1>
      <a:dk2>
        <a:srgbClr val="004A86"/>
      </a:dk2>
      <a:lt2>
        <a:srgbClr val="FFFFFF"/>
      </a:lt2>
      <a:accent1>
        <a:srgbClr val="0068B5"/>
      </a:accent1>
      <a:accent2>
        <a:srgbClr val="00C7FD"/>
      </a:accent2>
      <a:accent3>
        <a:srgbClr val="FEC91B"/>
      </a:accent3>
      <a:accent4>
        <a:srgbClr val="E96115"/>
      </a:accent4>
      <a:accent5>
        <a:srgbClr val="8F5DA2"/>
      </a:accent5>
      <a:accent6>
        <a:srgbClr val="8BAE46"/>
      </a:accent6>
      <a:hlink>
        <a:srgbClr val="00C7FD"/>
      </a:hlink>
      <a:folHlink>
        <a:srgbClr val="0068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FFE13CC7FE34BB11EF8DB5065FBC7" ma:contentTypeVersion="2" ma:contentTypeDescription="Create a new document." ma:contentTypeScope="" ma:versionID="046065188b6e993481630797f6e7e0dd">
  <xsd:schema xmlns:xsd="http://www.w3.org/2001/XMLSchema" xmlns:xs="http://www.w3.org/2001/XMLSchema" xmlns:p="http://schemas.microsoft.com/office/2006/metadata/properties" xmlns:ns2="fc54e653-b753-49b5-9ff8-3120169c8156" targetNamespace="http://schemas.microsoft.com/office/2006/metadata/properties" ma:root="true" ma:fieldsID="efe52bca90bf148787c7c9ecd27925a1" ns2:_="">
    <xsd:import namespace="fc54e653-b753-49b5-9ff8-3120169c81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4e653-b753-49b5-9ff8-3120169c8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B3D4EF-B6F1-487C-A58B-38538B6F49AD}">
  <ds:schemaRefs>
    <ds:schemaRef ds:uri="5cbd6f90-5746-4c28-8323-c697ba0165b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2533ba4-53af-420a-89cf-577912c8763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BEEB5E-36B0-47A8-A6F9-61323A711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54e653-b753-49b5-9ff8-3120169c81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0BB35C-A37D-4951-A667-E4C50EAB41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3116</Words>
  <Application>Microsoft Office PowerPoint</Application>
  <PresentationFormat>Widescreen</PresentationFormat>
  <Paragraphs>712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IntelOne Display Light</vt:lpstr>
      <vt:lpstr>Arial</vt:lpstr>
      <vt:lpstr>calibri</vt:lpstr>
      <vt:lpstr>IntelOne Display CY Medium</vt:lpstr>
      <vt:lpstr>IntelOne Display AR Light</vt:lpstr>
      <vt:lpstr>IntelOne Display Medium</vt:lpstr>
      <vt:lpstr>Intel Clear</vt:lpstr>
      <vt:lpstr>IntelOne Display Regular</vt:lpstr>
      <vt:lpstr>Wingdings</vt:lpstr>
      <vt:lpstr>Helvetica Neue Medium</vt:lpstr>
      <vt:lpstr>Office Theme</vt:lpstr>
      <vt:lpstr>TC DRAM  Intel SK Hynix Collaboration</vt:lpstr>
      <vt:lpstr>Agenda</vt:lpstr>
      <vt:lpstr>TCD Overview</vt:lpstr>
      <vt:lpstr>TCD Overview</vt:lpstr>
      <vt:lpstr>TCD macro key metrics (High Bandwidth)</vt:lpstr>
      <vt:lpstr>TCD macro key metrics (High Capacity)</vt:lpstr>
      <vt:lpstr>High Bandwidth Macro for Product - Cube</vt:lpstr>
      <vt:lpstr>High Bandwidth Macro for Product - Interposer</vt:lpstr>
      <vt:lpstr>TSV and area overhead for Macros</vt:lpstr>
      <vt:lpstr>Power delivery and Die2die routing</vt:lpstr>
      <vt:lpstr>Process Construction /Hybrid Manufacturing</vt:lpstr>
      <vt:lpstr>Yield and Recovery Model for large dies</vt:lpstr>
      <vt:lpstr>Test Issues</vt:lpstr>
      <vt:lpstr>Summary table on DRAM Technology Node Choice</vt:lpstr>
      <vt:lpstr>Proof-of-Concept Goals</vt:lpstr>
      <vt:lpstr>POC plan – Achieving Technology &amp; Volume Goals</vt:lpstr>
      <vt:lpstr>Value of doing PoC TC as Step1</vt:lpstr>
      <vt:lpstr>Step1 : Proof-of-Concept &amp; Test Chip Plans – Option 1a &amp; 1b</vt:lpstr>
      <vt:lpstr>Step1 : Proof-of-Concept &amp; Test Chip Plans – Option2</vt:lpstr>
      <vt:lpstr>Joint Recommendation : Option1b for PoC</vt:lpstr>
      <vt:lpstr>Step2 : Enable High Bandwidth Macro</vt:lpstr>
      <vt:lpstr>Step3 : Scale out technology to high volume </vt:lpstr>
      <vt:lpstr>Product Intercept Timeline</vt:lpstr>
      <vt:lpstr>Product Value Proposition</vt:lpstr>
      <vt:lpstr>TCD application to Intel Data-Center/AI/HPC Architecture </vt:lpstr>
      <vt:lpstr>TCD application to Intel Client/Mobile</vt:lpstr>
      <vt:lpstr>TCD application to Intel GFx</vt:lpstr>
      <vt:lpstr>Business Engagement Details</vt:lpstr>
      <vt:lpstr>Cost vs. Volumes from SK Hynix </vt:lpstr>
      <vt:lpstr>Manufacturing Details – Intel/SK</vt:lpstr>
      <vt:lpstr>Business Model - SK</vt:lpstr>
      <vt:lpstr>Next Steps</vt:lpstr>
      <vt:lpstr>Next Steps – Intel/SK Team Recommendation</vt:lpstr>
      <vt:lpstr>Backup</vt:lpstr>
      <vt:lpstr>ROI Plots</vt:lpstr>
      <vt:lpstr>Step1 : Proof-of-Concept &amp; Test Chip Plans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 DRAM – SK Hynix</dc:title>
  <dc:creator/>
  <cp:keywords/>
  <cp:lastModifiedBy/>
  <cp:revision>163</cp:revision>
  <dcterms:created xsi:type="dcterms:W3CDTF">2021-03-05T03:09:47Z</dcterms:created>
  <dcterms:modified xsi:type="dcterms:W3CDTF">2021-09-07T22:29:38Z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0x010100992FFE13CC7FE34BB11EF8DB5065FBC7</vt:lpwstr>
  </property>
</Properties>
</file>