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9" r:id="rId7"/>
    <p:sldId id="258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A990AA5-804D-4ADB-AE95-9D218F267517}" v="16" dt="2023-08-25T16:14:02.52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66" d="100"/>
          <a:sy n="66" d="100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C52D1D-B8E2-17F2-00CD-F1260F08A9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F9E552-E3B2-7DC3-208B-E98C41C73E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903B99-F989-71F0-5BCA-F762901A33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39E7E-B672-4D8A-B0CA-A905E57BF8F9}" type="datetimeFigureOut">
              <a:rPr lang="en-US" smtClean="0"/>
              <a:t>11/1/2023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05C09D-7FFD-E11B-5B82-9EABF7F9B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97C7FB-5BC0-B64C-074F-AB1057D8A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638C7-B51A-474A-B9CC-B3AED3A49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996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5B6644-C2E8-8DD4-28BE-85C1E90460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D215D0-1E1A-CBE4-CE10-55D6856F06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C0ECBD-8D34-BC01-47E7-BBFAA4B982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39E7E-B672-4D8A-B0CA-A905E57BF8F9}" type="datetimeFigureOut">
              <a:rPr lang="en-US" smtClean="0"/>
              <a:t>11/1/2023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06B3EC-B000-7894-5103-72C044737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5019D7-778A-C43E-D1BC-E817AC2AF3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638C7-B51A-474A-B9CC-B3AED3A49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49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A4E4686-F468-706F-ACDB-D317227E39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58A21E-5819-EBE1-5805-94EAFCECAE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7915B9-7344-1F1E-2724-881DDC50D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39E7E-B672-4D8A-B0CA-A905E57BF8F9}" type="datetimeFigureOut">
              <a:rPr lang="en-US" smtClean="0"/>
              <a:t>11/1/2023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6CA8B6-7AAE-304A-C51A-FF34369CF7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6F85ED-1983-988B-96A7-14310082E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638C7-B51A-474A-B9CC-B3AED3A49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9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C1892-5913-908D-2E0C-F19A1E4B04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5C2228-5D49-DB51-ACC2-FC6675BA8D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7A067C-6A5E-4CA3-CDF4-48C92B06AF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39E7E-B672-4D8A-B0CA-A905E57BF8F9}" type="datetimeFigureOut">
              <a:rPr lang="en-US" smtClean="0"/>
              <a:t>11/1/2023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E33B87-CC95-C701-94B8-B9EDAAEA2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57917D-4106-CB97-5C42-003605105A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638C7-B51A-474A-B9CC-B3AED3A49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975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8B6F71-DB2B-C7BD-96F0-0E660F8CAB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111759-CA9C-C64C-1898-33C754613C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C3999E-ABAA-6CEE-86D4-B45C69326A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39E7E-B672-4D8A-B0CA-A905E57BF8F9}" type="datetimeFigureOut">
              <a:rPr lang="en-US" smtClean="0"/>
              <a:t>11/1/2023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4D60D3-1B70-0C87-61F1-BCA2AFADC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3D75C6-59B0-0366-8605-27BA9FF71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638C7-B51A-474A-B9CC-B3AED3A49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9238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5A3659-740A-B1C5-B30D-41A07999E6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8DD6DA-CF51-C069-783D-2D2D91A760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BA90E1-81F7-8DAC-359D-E4EFAFADEB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BB5F6A-FA1E-F049-12C3-DFE94E6C26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39E7E-B672-4D8A-B0CA-A905E57BF8F9}" type="datetimeFigureOut">
              <a:rPr lang="en-US" smtClean="0"/>
              <a:t>11/1/2023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38E363-064B-B761-86F2-BFA57A9E12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3A6520-CF58-DAA4-19AA-4CB2838CC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638C7-B51A-474A-B9CC-B3AED3A49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606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EE91F5-118A-87F3-A46F-1B80A1AB7F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4BE25C-F4C9-A850-5F2D-1B92A50505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8A82E9-FE1F-6193-91E5-E55CE775C0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295B3FA-A51A-155A-7C71-2FC07FAD11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4ED85F4-5EF2-E749-16DF-094A0BC419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EB0250F-BAFC-71DB-4EDA-E478C7649D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39E7E-B672-4D8A-B0CA-A905E57BF8F9}" type="datetimeFigureOut">
              <a:rPr lang="en-US" smtClean="0"/>
              <a:t>11/1/2023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A91C64D-C789-30C7-BBC1-9B61E2119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9410AB-1C55-CF2E-D93E-EB8BAB896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638C7-B51A-474A-B9CC-B3AED3A49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6678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2C2714-14C0-8428-4DF8-39029218B9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4E760D-70AF-A49D-781A-807E3C8D97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39E7E-B672-4D8A-B0CA-A905E57BF8F9}" type="datetimeFigureOut">
              <a:rPr lang="en-US" smtClean="0"/>
              <a:t>11/1/2023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A727BCA-E4E9-AFFA-82CC-0FCF54E86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B39BDD-EBEB-212B-9669-086B497ACF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638C7-B51A-474A-B9CC-B3AED3A49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201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396BDE4-3F5B-3C0E-5826-2CB668D19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39E7E-B672-4D8A-B0CA-A905E57BF8F9}" type="datetimeFigureOut">
              <a:rPr lang="en-US" smtClean="0"/>
              <a:t>11/1/2023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74958C2-F095-B4E8-1B7B-51C2D961C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B7FAC4-DCD1-945D-E5D1-B2E9AA3F6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638C7-B51A-474A-B9CC-B3AED3A49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71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D79266-3CC2-9E77-A8AE-7B26BE9B5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E7B76E-F339-E7BC-CDA2-BCF9F6384D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BEAB7E-0BF7-6D9C-5639-097E0A227C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B0EE72-5059-55E9-5DBA-C688ADE4ED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39E7E-B672-4D8A-B0CA-A905E57BF8F9}" type="datetimeFigureOut">
              <a:rPr lang="en-US" smtClean="0"/>
              <a:t>11/1/2023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C87F09-DE75-603C-C88C-06438FAD77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4A42A8-FA40-2C58-E975-9905D0EB4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638C7-B51A-474A-B9CC-B3AED3A49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118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0E9781-1ACC-528F-9538-AC5AFB9F4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E155606-2496-4931-74FD-AF8F889C0D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73B26E-12A2-4A9B-E0EE-F1E2220574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7689B7-701C-6982-63D0-19CAD3461D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39E7E-B672-4D8A-B0CA-A905E57BF8F9}" type="datetimeFigureOut">
              <a:rPr lang="en-US" smtClean="0"/>
              <a:t>11/1/2023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B3EB2D-DF05-0569-441C-D2C2A32C59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FAC392-4189-2DB3-EB50-F20B2BBD96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638C7-B51A-474A-B9CC-B3AED3A49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409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C90C90D-B9B6-000C-7A5B-E3E8CACAE2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8BBB04-EE3A-71FB-25CD-7FB70540D5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AFBB41-F871-7A9F-A2EF-08B5A869B0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939E7E-B672-4D8A-B0CA-A905E57BF8F9}" type="datetimeFigureOut">
              <a:rPr lang="en-US" smtClean="0"/>
              <a:t>11/1/2023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382994-D863-D877-3770-F17D8D22F3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8A0527-FEC6-6F79-F829-C2EFD9F172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F638C7-B51A-474A-B9CC-B3AED3A49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460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E290D8-CB62-0E42-E75D-982D55FC3D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122363"/>
            <a:ext cx="12191999" cy="2387600"/>
          </a:xfrm>
        </p:spPr>
        <p:txBody>
          <a:bodyPr>
            <a:normAutofit fontScale="90000"/>
          </a:bodyPr>
          <a:lstStyle/>
          <a:p>
            <a:r>
              <a:rPr lang="en-US"/>
              <a:t>SRF Thermal Design Power (TDP) capping: </a:t>
            </a:r>
            <a:br>
              <a:rPr lang="en-US"/>
            </a:br>
            <a:r>
              <a:rPr lang="en-US"/>
              <a:t>Case study for system model 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728757-E476-0707-B364-40EDCC6602C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giri.venkata@intel.com</a:t>
            </a:r>
          </a:p>
        </p:txBody>
      </p:sp>
    </p:spTree>
    <p:extLst>
      <p:ext uri="{BB962C8B-B14F-4D97-AF65-F5344CB8AC3E}">
        <p14:creationId xmlns:p14="http://schemas.microsoft.com/office/powerpoint/2010/main" val="32431346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1EB968-72DE-EB05-BE43-A8D0916D6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2591" y="-147484"/>
            <a:ext cx="10515600" cy="1325563"/>
          </a:xfrm>
        </p:spPr>
        <p:txBody>
          <a:bodyPr/>
          <a:lstStyle/>
          <a:p>
            <a:r>
              <a:rPr lang="en-US"/>
              <a:t>SRF TDP Capping to 300W – case study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91BA99FF-0E36-D0C5-59FE-933F8EC06A3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283550" y="1419951"/>
            <a:ext cx="1267388" cy="1325563"/>
          </a:xfr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271EF47-3842-A683-188A-51C6315A5395}"/>
              </a:ext>
            </a:extLst>
          </p:cNvPr>
          <p:cNvSpPr txBox="1"/>
          <p:nvPr/>
        </p:nvSpPr>
        <p:spPr>
          <a:xfrm>
            <a:off x="9164559" y="2531094"/>
            <a:ext cx="1398460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l"/>
            <a:r>
              <a:rPr lang="en-US" sz="120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0"/>
                    </a:srgbClr>
                  </a:outerShdw>
                </a:effectLst>
              </a:rPr>
              <a:t>Cooling capability :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BD81600-9ADA-08A0-CA4A-E65DEA5DF87D}"/>
              </a:ext>
            </a:extLst>
          </p:cNvPr>
          <p:cNvSpPr txBox="1"/>
          <p:nvPr/>
        </p:nvSpPr>
        <p:spPr>
          <a:xfrm>
            <a:off x="277269" y="1898067"/>
            <a:ext cx="92311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/>
              <a:t> SRF-SP LCC is thermally limited to </a:t>
            </a:r>
            <a:r>
              <a:rPr lang="en-US">
                <a:solidFill>
                  <a:srgbClr val="FF0000"/>
                </a:solidFill>
              </a:rPr>
              <a:t>300W </a:t>
            </a:r>
            <a:r>
              <a:rPr lang="en-US"/>
              <a:t>in BHS-SP vs competition able to support 350-400W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4937F37-3A8A-5B49-DE4B-70750C977159}"/>
              </a:ext>
            </a:extLst>
          </p:cNvPr>
          <p:cNvSpPr txBox="1"/>
          <p:nvPr/>
        </p:nvSpPr>
        <p:spPr>
          <a:xfrm>
            <a:off x="9214928" y="2808093"/>
            <a:ext cx="2464393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l"/>
            <a:r>
              <a:rPr lang="en-US" sz="120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0"/>
                    </a:srgbClr>
                  </a:outerShdw>
                </a:effectLst>
              </a:rPr>
              <a:t>Ack: DCAI + ATTD Core competency 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03DAA26-9E41-C75F-7EA5-21938DF13204}"/>
              </a:ext>
            </a:extLst>
          </p:cNvPr>
          <p:cNvSpPr txBox="1"/>
          <p:nvPr/>
        </p:nvSpPr>
        <p:spPr>
          <a:xfrm>
            <a:off x="277269" y="3765534"/>
            <a:ext cx="82989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/>
              <a:t>  Root cause : Back to back </a:t>
            </a:r>
            <a:r>
              <a:rPr lang="en-US" b="1"/>
              <a:t>F</a:t>
            </a:r>
            <a:r>
              <a:rPr lang="en-US"/>
              <a:t>loating </a:t>
            </a:r>
            <a:r>
              <a:rPr lang="en-US" b="1"/>
              <a:t>P</a:t>
            </a:r>
            <a:r>
              <a:rPr lang="en-US"/>
              <a:t>oint (FP) units inside 4-core Crestmont module</a:t>
            </a:r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577F53EF-2060-4CB6-D2EE-0DECC720C458}"/>
              </a:ext>
            </a:extLst>
          </p:cNvPr>
          <p:cNvGrpSpPr/>
          <p:nvPr/>
        </p:nvGrpSpPr>
        <p:grpSpPr>
          <a:xfrm>
            <a:off x="10203668" y="3631810"/>
            <a:ext cx="1347270" cy="928333"/>
            <a:chOff x="8741253" y="3836439"/>
            <a:chExt cx="1347270" cy="928333"/>
          </a:xfrm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B608EAD9-1C90-EF89-7279-994106402E83}"/>
                </a:ext>
              </a:extLst>
            </p:cNvPr>
            <p:cNvGrpSpPr/>
            <p:nvPr/>
          </p:nvGrpSpPr>
          <p:grpSpPr>
            <a:xfrm>
              <a:off x="8955220" y="3841544"/>
              <a:ext cx="566652" cy="423690"/>
              <a:chOff x="8955220" y="3847443"/>
              <a:chExt cx="566652" cy="423690"/>
            </a:xfrm>
          </p:grpSpPr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B6C09122-0D84-0EA5-402E-91F548AC1F65}"/>
                  </a:ext>
                </a:extLst>
              </p:cNvPr>
              <p:cNvSpPr/>
              <p:nvPr/>
            </p:nvSpPr>
            <p:spPr>
              <a:xfrm>
                <a:off x="8955220" y="3847443"/>
                <a:ext cx="566651" cy="42369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/>
                  <a:t>c0</a:t>
                </a:r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03481C98-E473-3E05-8C96-893EAC2E8C02}"/>
                  </a:ext>
                </a:extLst>
              </p:cNvPr>
              <p:cNvSpPr/>
              <p:nvPr/>
            </p:nvSpPr>
            <p:spPr>
              <a:xfrm>
                <a:off x="9391774" y="3901866"/>
                <a:ext cx="130098" cy="156889"/>
              </a:xfrm>
              <a:prstGeom prst="rect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600"/>
                  <a:t>FP</a:t>
                </a:r>
              </a:p>
            </p:txBody>
          </p:sp>
          <p:sp>
            <p:nvSpPr>
              <p:cNvPr id="16" name="Isosceles Triangle 15">
                <a:extLst>
                  <a:ext uri="{FF2B5EF4-FFF2-40B4-BE49-F238E27FC236}">
                    <a16:creationId xmlns:a16="http://schemas.microsoft.com/office/drawing/2014/main" id="{1A8C3221-8D67-14CB-5E82-51F301D1AA51}"/>
                  </a:ext>
                </a:extLst>
              </p:cNvPr>
              <p:cNvSpPr/>
              <p:nvPr/>
            </p:nvSpPr>
            <p:spPr>
              <a:xfrm>
                <a:off x="8955220" y="4212669"/>
                <a:ext cx="78883" cy="58464"/>
              </a:xfrm>
              <a:prstGeom prst="triangle">
                <a:avLst>
                  <a:gd name="adj" fmla="val 0"/>
                </a:avLst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9663CDA7-F23F-AC86-3A0B-3F3029447957}"/>
                </a:ext>
              </a:extLst>
            </p:cNvPr>
            <p:cNvGrpSpPr/>
            <p:nvPr/>
          </p:nvGrpSpPr>
          <p:grpSpPr>
            <a:xfrm flipH="1">
              <a:off x="9521871" y="3836439"/>
              <a:ext cx="566652" cy="429589"/>
              <a:chOff x="8955220" y="3841544"/>
              <a:chExt cx="566652" cy="429589"/>
            </a:xfrm>
          </p:grpSpPr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C7ACEC50-26E2-00F1-B480-0C15736547B2}"/>
                  </a:ext>
                </a:extLst>
              </p:cNvPr>
              <p:cNvSpPr/>
              <p:nvPr/>
            </p:nvSpPr>
            <p:spPr>
              <a:xfrm>
                <a:off x="8955220" y="3841544"/>
                <a:ext cx="566651" cy="42369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/>
                  <a:t>c1</a:t>
                </a:r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2D32828A-1F9E-D871-131D-02010BEC729C}"/>
                  </a:ext>
                </a:extLst>
              </p:cNvPr>
              <p:cNvSpPr/>
              <p:nvPr/>
            </p:nvSpPr>
            <p:spPr>
              <a:xfrm>
                <a:off x="9391774" y="3901866"/>
                <a:ext cx="130098" cy="156889"/>
              </a:xfrm>
              <a:prstGeom prst="rect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600"/>
                  <a:t>FP</a:t>
                </a:r>
              </a:p>
            </p:txBody>
          </p:sp>
          <p:sp>
            <p:nvSpPr>
              <p:cNvPr id="25" name="Isosceles Triangle 24">
                <a:extLst>
                  <a:ext uri="{FF2B5EF4-FFF2-40B4-BE49-F238E27FC236}">
                    <a16:creationId xmlns:a16="http://schemas.microsoft.com/office/drawing/2014/main" id="{A8CC8ACB-3FC3-9736-661D-5DC6DB6F567F}"/>
                  </a:ext>
                </a:extLst>
              </p:cNvPr>
              <p:cNvSpPr/>
              <p:nvPr/>
            </p:nvSpPr>
            <p:spPr>
              <a:xfrm>
                <a:off x="8955220" y="4212669"/>
                <a:ext cx="78883" cy="58464"/>
              </a:xfrm>
              <a:prstGeom prst="triangle">
                <a:avLst>
                  <a:gd name="adj" fmla="val 0"/>
                </a:avLst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F6C368F3-0A9C-083E-970A-7AB6C666C9D9}"/>
                </a:ext>
              </a:extLst>
            </p:cNvPr>
            <p:cNvGrpSpPr/>
            <p:nvPr/>
          </p:nvGrpSpPr>
          <p:grpSpPr>
            <a:xfrm flipV="1">
              <a:off x="8955219" y="4340288"/>
              <a:ext cx="1133303" cy="424484"/>
              <a:chOff x="8955219" y="4440041"/>
              <a:chExt cx="1133303" cy="424484"/>
            </a:xfrm>
          </p:grpSpPr>
          <p:grpSp>
            <p:nvGrpSpPr>
              <p:cNvPr id="26" name="Group 25">
                <a:extLst>
                  <a:ext uri="{FF2B5EF4-FFF2-40B4-BE49-F238E27FC236}">
                    <a16:creationId xmlns:a16="http://schemas.microsoft.com/office/drawing/2014/main" id="{6421F92A-03D7-A4A4-AC55-8B28C2F96505}"/>
                  </a:ext>
                </a:extLst>
              </p:cNvPr>
              <p:cNvGrpSpPr/>
              <p:nvPr/>
            </p:nvGrpSpPr>
            <p:grpSpPr>
              <a:xfrm>
                <a:off x="8955219" y="4440041"/>
                <a:ext cx="566652" cy="423690"/>
                <a:chOff x="8955220" y="3847443"/>
                <a:chExt cx="566652" cy="423690"/>
              </a:xfrm>
            </p:grpSpPr>
            <p:sp>
              <p:nvSpPr>
                <p:cNvPr id="27" name="Rectangle 26">
                  <a:extLst>
                    <a:ext uri="{FF2B5EF4-FFF2-40B4-BE49-F238E27FC236}">
                      <a16:creationId xmlns:a16="http://schemas.microsoft.com/office/drawing/2014/main" id="{29CBF6C5-A61B-A8A6-CDA3-76EB9599AA80}"/>
                    </a:ext>
                  </a:extLst>
                </p:cNvPr>
                <p:cNvSpPr/>
                <p:nvPr/>
              </p:nvSpPr>
              <p:spPr>
                <a:xfrm>
                  <a:off x="8955220" y="3847443"/>
                  <a:ext cx="566651" cy="42369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400"/>
                    <a:t>c3</a:t>
                  </a:r>
                </a:p>
              </p:txBody>
            </p:sp>
            <p:sp>
              <p:nvSpPr>
                <p:cNvPr id="28" name="Rectangle 27">
                  <a:extLst>
                    <a:ext uri="{FF2B5EF4-FFF2-40B4-BE49-F238E27FC236}">
                      <a16:creationId xmlns:a16="http://schemas.microsoft.com/office/drawing/2014/main" id="{FCA67C62-E281-57A4-851D-B54962CD4A32}"/>
                    </a:ext>
                  </a:extLst>
                </p:cNvPr>
                <p:cNvSpPr/>
                <p:nvPr/>
              </p:nvSpPr>
              <p:spPr>
                <a:xfrm>
                  <a:off x="9391774" y="3901866"/>
                  <a:ext cx="130098" cy="156889"/>
                </a:xfrm>
                <a:prstGeom prst="rect">
                  <a:avLst/>
                </a:prstGeom>
                <a:solidFill>
                  <a:srgbClr val="FF00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600"/>
                    <a:t>FP</a:t>
                  </a:r>
                </a:p>
              </p:txBody>
            </p:sp>
            <p:sp>
              <p:nvSpPr>
                <p:cNvPr id="29" name="Isosceles Triangle 28">
                  <a:extLst>
                    <a:ext uri="{FF2B5EF4-FFF2-40B4-BE49-F238E27FC236}">
                      <a16:creationId xmlns:a16="http://schemas.microsoft.com/office/drawing/2014/main" id="{5737BD01-D8A9-CD06-D565-9AED4728DE23}"/>
                    </a:ext>
                  </a:extLst>
                </p:cNvPr>
                <p:cNvSpPr/>
                <p:nvPr/>
              </p:nvSpPr>
              <p:spPr>
                <a:xfrm>
                  <a:off x="8955220" y="4212669"/>
                  <a:ext cx="78883" cy="58464"/>
                </a:xfrm>
                <a:prstGeom prst="triangle">
                  <a:avLst>
                    <a:gd name="adj" fmla="val 0"/>
                  </a:avLst>
                </a:prstGeom>
                <a:solidFill>
                  <a:srgbClr val="FFC0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0" name="Group 29">
                <a:extLst>
                  <a:ext uri="{FF2B5EF4-FFF2-40B4-BE49-F238E27FC236}">
                    <a16:creationId xmlns:a16="http://schemas.microsoft.com/office/drawing/2014/main" id="{B6A119D1-25AF-472D-42C2-1344CB5403B8}"/>
                  </a:ext>
                </a:extLst>
              </p:cNvPr>
              <p:cNvGrpSpPr/>
              <p:nvPr/>
            </p:nvGrpSpPr>
            <p:grpSpPr>
              <a:xfrm flipH="1">
                <a:off x="9521870" y="4440835"/>
                <a:ext cx="566652" cy="423690"/>
                <a:chOff x="8955220" y="3847443"/>
                <a:chExt cx="566652" cy="423690"/>
              </a:xfrm>
            </p:grpSpPr>
            <p:sp>
              <p:nvSpPr>
                <p:cNvPr id="31" name="Rectangle 30">
                  <a:extLst>
                    <a:ext uri="{FF2B5EF4-FFF2-40B4-BE49-F238E27FC236}">
                      <a16:creationId xmlns:a16="http://schemas.microsoft.com/office/drawing/2014/main" id="{7D4F4B49-51CC-1FFA-08CB-8549FD5B9161}"/>
                    </a:ext>
                  </a:extLst>
                </p:cNvPr>
                <p:cNvSpPr/>
                <p:nvPr/>
              </p:nvSpPr>
              <p:spPr>
                <a:xfrm>
                  <a:off x="8955220" y="3847443"/>
                  <a:ext cx="566651" cy="42369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400"/>
                    <a:t>c2</a:t>
                  </a:r>
                </a:p>
              </p:txBody>
            </p:sp>
            <p:sp>
              <p:nvSpPr>
                <p:cNvPr id="32" name="Rectangle 31">
                  <a:extLst>
                    <a:ext uri="{FF2B5EF4-FFF2-40B4-BE49-F238E27FC236}">
                      <a16:creationId xmlns:a16="http://schemas.microsoft.com/office/drawing/2014/main" id="{D105745B-632F-3B32-D6EC-6A1321549A86}"/>
                    </a:ext>
                  </a:extLst>
                </p:cNvPr>
                <p:cNvSpPr/>
                <p:nvPr/>
              </p:nvSpPr>
              <p:spPr>
                <a:xfrm>
                  <a:off x="9391774" y="3901866"/>
                  <a:ext cx="130098" cy="156889"/>
                </a:xfrm>
                <a:prstGeom prst="rect">
                  <a:avLst/>
                </a:prstGeom>
                <a:solidFill>
                  <a:srgbClr val="FF00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600"/>
                    <a:t>FP</a:t>
                  </a:r>
                </a:p>
              </p:txBody>
            </p:sp>
            <p:sp>
              <p:nvSpPr>
                <p:cNvPr id="33" name="Isosceles Triangle 32">
                  <a:extLst>
                    <a:ext uri="{FF2B5EF4-FFF2-40B4-BE49-F238E27FC236}">
                      <a16:creationId xmlns:a16="http://schemas.microsoft.com/office/drawing/2014/main" id="{71ADF84C-CD0E-F09B-00E2-700190B82F11}"/>
                    </a:ext>
                  </a:extLst>
                </p:cNvPr>
                <p:cNvSpPr/>
                <p:nvPr/>
              </p:nvSpPr>
              <p:spPr>
                <a:xfrm>
                  <a:off x="8955220" y="4212669"/>
                  <a:ext cx="78883" cy="58464"/>
                </a:xfrm>
                <a:prstGeom prst="triangle">
                  <a:avLst>
                    <a:gd name="adj" fmla="val 0"/>
                  </a:avLst>
                </a:prstGeom>
                <a:solidFill>
                  <a:srgbClr val="FFC0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E60BD32F-98BF-6A75-ABAB-86862A0B8686}"/>
                </a:ext>
              </a:extLst>
            </p:cNvPr>
            <p:cNvSpPr/>
            <p:nvPr/>
          </p:nvSpPr>
          <p:spPr>
            <a:xfrm>
              <a:off x="8741253" y="3841544"/>
              <a:ext cx="213965" cy="922434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L2</a:t>
              </a: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6525AEE4-2DFF-C15F-CDE3-9C9ED6274494}"/>
                </a:ext>
              </a:extLst>
            </p:cNvPr>
            <p:cNvSpPr/>
            <p:nvPr/>
          </p:nvSpPr>
          <p:spPr>
            <a:xfrm>
              <a:off x="8955218" y="4264441"/>
              <a:ext cx="1133304" cy="75054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/>
                <a:t>BUS</a:t>
              </a:r>
            </a:p>
          </p:txBody>
        </p:sp>
      </p:grpSp>
      <p:sp>
        <p:nvSpPr>
          <p:cNvPr id="38" name="Rectangle 37">
            <a:extLst>
              <a:ext uri="{FF2B5EF4-FFF2-40B4-BE49-F238E27FC236}">
                <a16:creationId xmlns:a16="http://schemas.microsoft.com/office/drawing/2014/main" id="{30155672-187B-2929-22F5-063538BCD224}"/>
              </a:ext>
            </a:extLst>
          </p:cNvPr>
          <p:cNvSpPr/>
          <p:nvPr/>
        </p:nvSpPr>
        <p:spPr>
          <a:xfrm>
            <a:off x="10203668" y="3631810"/>
            <a:ext cx="1354384" cy="922434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3B80AD30-A8A4-60D9-BB85-8D41D38E184F}"/>
              </a:ext>
            </a:extLst>
          </p:cNvPr>
          <p:cNvSpPr txBox="1"/>
          <p:nvPr/>
        </p:nvSpPr>
        <p:spPr>
          <a:xfrm>
            <a:off x="10417633" y="3376086"/>
            <a:ext cx="99418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/>
              <a:t>CMT Module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6B7DED0E-CB1B-4DD3-7D52-FAC274B94DA2}"/>
              </a:ext>
            </a:extLst>
          </p:cNvPr>
          <p:cNvSpPr txBox="1"/>
          <p:nvPr/>
        </p:nvSpPr>
        <p:spPr>
          <a:xfrm>
            <a:off x="277165" y="4765035"/>
            <a:ext cx="10140468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/>
              <a:t>Status Quo: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/>
              <a:t>Other than PowerPoint presentations, very hard to get any solid data  (split across multiple teams/orgs)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/>
              <a:t>Barrier to simple what-ifs is high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/>
              <a:t>Example what-if: What is the separation of FP units that will provide extra TDP head room?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/>
              <a:t>Only option today : recreate the same virtual team that reached the conclusion above</a:t>
            </a:r>
          </a:p>
          <a:p>
            <a:pPr lvl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5962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C58C0D-A42E-944A-910F-1627F7110A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384" y="120915"/>
            <a:ext cx="11798709" cy="1325563"/>
          </a:xfrm>
        </p:spPr>
        <p:txBody>
          <a:bodyPr/>
          <a:lstStyle/>
          <a:p>
            <a:r>
              <a:rPr lang="en-US"/>
              <a:t>Proof of concept goals for SRF-SP system model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0563C-9906-8D9F-0C95-6CC268CEC4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385" y="1748818"/>
            <a:ext cx="11946190" cy="3684487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 b="1"/>
              <a:t>Goal1: </a:t>
            </a:r>
            <a:r>
              <a:rPr lang="en-US"/>
              <a:t>Create a single system model that demonstrates SRF-SP TDP capping of 300W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 b="1"/>
              <a:t>Goal2:  </a:t>
            </a:r>
            <a:r>
              <a:rPr lang="en-US"/>
              <a:t>Demonstrate what-if capability for following scenarios:</a:t>
            </a:r>
          </a:p>
          <a:p>
            <a:pPr marL="0" indent="0">
              <a:buNone/>
            </a:pPr>
            <a:r>
              <a:rPr lang="en-US"/>
              <a:t>              a) Floorplan movement of critical IPs </a:t>
            </a:r>
          </a:p>
          <a:p>
            <a:pPr marL="0" indent="0">
              <a:buNone/>
            </a:pPr>
            <a:r>
              <a:rPr lang="en-US"/>
              <a:t>              b) More expensive heatsink  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 b="1"/>
              <a:t>Goal3:  </a:t>
            </a:r>
            <a:r>
              <a:rPr lang="en-US"/>
              <a:t>Can the </a:t>
            </a:r>
            <a:r>
              <a:rPr lang="en-US" err="1"/>
              <a:t>punit</a:t>
            </a:r>
            <a:r>
              <a:rPr lang="en-US"/>
              <a:t> firmware dynamically throttle adjacent cores to avoid FP unit hotspots? </a:t>
            </a:r>
          </a:p>
          <a:p>
            <a:pPr marL="0" indent="0">
              <a:buNone/>
            </a:pPr>
            <a:r>
              <a:rPr lang="en-US"/>
              <a:t> 	 =&gt; Demonstrate modeling of firmware in the system model </a:t>
            </a:r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9781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C58C0D-A42E-944A-910F-1627F7110A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183" y="-120667"/>
            <a:ext cx="11798709" cy="1325563"/>
          </a:xfrm>
        </p:spPr>
        <p:txBody>
          <a:bodyPr/>
          <a:lstStyle/>
          <a:p>
            <a:r>
              <a:rPr lang="en-US"/>
              <a:t>Phase 0 : SRF-SP system model element gathering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F44E376-A484-FAAB-CB42-66622CD15C64}"/>
              </a:ext>
            </a:extLst>
          </p:cNvPr>
          <p:cNvSpPr/>
          <p:nvPr/>
        </p:nvSpPr>
        <p:spPr>
          <a:xfrm>
            <a:off x="1563329" y="1382955"/>
            <a:ext cx="2271252" cy="2949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/>
              <a:t>LID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DEF6101-1259-5DFC-6E79-CF625CD27561}"/>
              </a:ext>
            </a:extLst>
          </p:cNvPr>
          <p:cNvSpPr/>
          <p:nvPr/>
        </p:nvSpPr>
        <p:spPr>
          <a:xfrm>
            <a:off x="1687707" y="1672714"/>
            <a:ext cx="2076081" cy="22273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/>
              <a:t>TIM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6F1C2B8-A7AB-1022-B062-CEA305470FB3}"/>
              </a:ext>
            </a:extLst>
          </p:cNvPr>
          <p:cNvSpPr/>
          <p:nvPr/>
        </p:nvSpPr>
        <p:spPr>
          <a:xfrm>
            <a:off x="1764398" y="1893930"/>
            <a:ext cx="388866" cy="435077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/>
              <a:t>IO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4797059-05B9-3632-874B-C3181F8357F3}"/>
              </a:ext>
            </a:extLst>
          </p:cNvPr>
          <p:cNvSpPr/>
          <p:nvPr/>
        </p:nvSpPr>
        <p:spPr>
          <a:xfrm>
            <a:off x="3281148" y="1893930"/>
            <a:ext cx="388866" cy="435077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/>
              <a:t>IO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E2BE604-74CB-DCE1-19B6-B4BFC7C0DD0C}"/>
              </a:ext>
            </a:extLst>
          </p:cNvPr>
          <p:cNvSpPr/>
          <p:nvPr/>
        </p:nvSpPr>
        <p:spPr>
          <a:xfrm>
            <a:off x="2153264" y="1895438"/>
            <a:ext cx="1127884" cy="43357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/>
              <a:t>SRF CDIE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10AE300-7091-A005-999D-9ECF22C890DB}"/>
              </a:ext>
            </a:extLst>
          </p:cNvPr>
          <p:cNvSpPr/>
          <p:nvPr/>
        </p:nvSpPr>
        <p:spPr>
          <a:xfrm>
            <a:off x="1643523" y="2397531"/>
            <a:ext cx="2147365" cy="294967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FDC6EA25-7C72-4272-CE0A-AEB2E546AA34}"/>
              </a:ext>
            </a:extLst>
          </p:cNvPr>
          <p:cNvSpPr/>
          <p:nvPr/>
        </p:nvSpPr>
        <p:spPr>
          <a:xfrm>
            <a:off x="2310581" y="2332637"/>
            <a:ext cx="58994" cy="5525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DC5B3426-A5B9-D76F-B826-7FCFE1AA6BA6}"/>
              </a:ext>
            </a:extLst>
          </p:cNvPr>
          <p:cNvSpPr/>
          <p:nvPr/>
        </p:nvSpPr>
        <p:spPr>
          <a:xfrm>
            <a:off x="2438401" y="2332637"/>
            <a:ext cx="58994" cy="5525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914B929E-0473-4064-CE5E-DA85E8F36466}"/>
              </a:ext>
            </a:extLst>
          </p:cNvPr>
          <p:cNvSpPr/>
          <p:nvPr/>
        </p:nvSpPr>
        <p:spPr>
          <a:xfrm>
            <a:off x="2566221" y="2332637"/>
            <a:ext cx="58994" cy="5525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A46C3499-759A-6D0F-7C21-D008ED66FDA3}"/>
              </a:ext>
            </a:extLst>
          </p:cNvPr>
          <p:cNvSpPr/>
          <p:nvPr/>
        </p:nvSpPr>
        <p:spPr>
          <a:xfrm>
            <a:off x="2694041" y="2332637"/>
            <a:ext cx="58994" cy="5525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E94BD22D-955F-D57A-2980-BA05929EDCA9}"/>
              </a:ext>
            </a:extLst>
          </p:cNvPr>
          <p:cNvSpPr/>
          <p:nvPr/>
        </p:nvSpPr>
        <p:spPr>
          <a:xfrm>
            <a:off x="1809133" y="2332636"/>
            <a:ext cx="58994" cy="5525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21DEA3EF-953B-413D-12CF-8E5275436F40}"/>
              </a:ext>
            </a:extLst>
          </p:cNvPr>
          <p:cNvSpPr/>
          <p:nvPr/>
        </p:nvSpPr>
        <p:spPr>
          <a:xfrm>
            <a:off x="1936953" y="2332636"/>
            <a:ext cx="58994" cy="5525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AB992735-7B72-3282-0D9E-EFA4E8F4CF0B}"/>
              </a:ext>
            </a:extLst>
          </p:cNvPr>
          <p:cNvSpPr/>
          <p:nvPr/>
        </p:nvSpPr>
        <p:spPr>
          <a:xfrm>
            <a:off x="2064773" y="2332636"/>
            <a:ext cx="58994" cy="5525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A915DF8C-FC95-0865-F7FC-F763FC97C0A9}"/>
              </a:ext>
            </a:extLst>
          </p:cNvPr>
          <p:cNvSpPr/>
          <p:nvPr/>
        </p:nvSpPr>
        <p:spPr>
          <a:xfrm>
            <a:off x="2192593" y="2332636"/>
            <a:ext cx="58994" cy="5525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57883D4-055C-F65B-9E55-98C7BBB0A5DE}"/>
              </a:ext>
            </a:extLst>
          </p:cNvPr>
          <p:cNvSpPr/>
          <p:nvPr/>
        </p:nvSpPr>
        <p:spPr>
          <a:xfrm>
            <a:off x="2821861" y="2332636"/>
            <a:ext cx="58994" cy="5525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66E53E04-622B-9EF3-7476-974101C706AC}"/>
              </a:ext>
            </a:extLst>
          </p:cNvPr>
          <p:cNvSpPr/>
          <p:nvPr/>
        </p:nvSpPr>
        <p:spPr>
          <a:xfrm>
            <a:off x="2949681" y="2332636"/>
            <a:ext cx="58994" cy="5525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890DB73-D604-4256-08A9-46796E4DC85D}"/>
              </a:ext>
            </a:extLst>
          </p:cNvPr>
          <p:cNvSpPr/>
          <p:nvPr/>
        </p:nvSpPr>
        <p:spPr>
          <a:xfrm>
            <a:off x="3077501" y="2332636"/>
            <a:ext cx="58994" cy="5525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ACA9E6F4-4A39-9BEB-DC74-1AC37258514A}"/>
              </a:ext>
            </a:extLst>
          </p:cNvPr>
          <p:cNvSpPr/>
          <p:nvPr/>
        </p:nvSpPr>
        <p:spPr>
          <a:xfrm>
            <a:off x="3205321" y="2332636"/>
            <a:ext cx="58994" cy="5525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4874D84A-4718-5F92-D0F9-6232FD34C440}"/>
              </a:ext>
            </a:extLst>
          </p:cNvPr>
          <p:cNvSpPr/>
          <p:nvPr/>
        </p:nvSpPr>
        <p:spPr>
          <a:xfrm>
            <a:off x="3322449" y="2332637"/>
            <a:ext cx="58994" cy="5525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F44C0AA5-5294-CEC2-845F-FA770C4743BB}"/>
              </a:ext>
            </a:extLst>
          </p:cNvPr>
          <p:cNvSpPr/>
          <p:nvPr/>
        </p:nvSpPr>
        <p:spPr>
          <a:xfrm>
            <a:off x="3450269" y="2332637"/>
            <a:ext cx="58994" cy="5525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BF7F9FA9-65C5-2A44-8E62-73C6B8FC2908}"/>
              </a:ext>
            </a:extLst>
          </p:cNvPr>
          <p:cNvSpPr/>
          <p:nvPr/>
        </p:nvSpPr>
        <p:spPr>
          <a:xfrm>
            <a:off x="3578089" y="2332637"/>
            <a:ext cx="58994" cy="5525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E833FD3-8FC9-3EC6-9877-CFD63B8F90F9}"/>
              </a:ext>
            </a:extLst>
          </p:cNvPr>
          <p:cNvSpPr/>
          <p:nvPr/>
        </p:nvSpPr>
        <p:spPr>
          <a:xfrm>
            <a:off x="1933453" y="2397530"/>
            <a:ext cx="377128" cy="7499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/>
              <a:t> 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EF629D63-EC4D-958C-F57D-806A97FD7DD3}"/>
              </a:ext>
            </a:extLst>
          </p:cNvPr>
          <p:cNvSpPr/>
          <p:nvPr/>
        </p:nvSpPr>
        <p:spPr>
          <a:xfrm>
            <a:off x="3092584" y="2397530"/>
            <a:ext cx="377128" cy="7499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/>
              <a:t> 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6C59DDB6-AA8C-59D2-C458-12267C5AD865}"/>
              </a:ext>
            </a:extLst>
          </p:cNvPr>
          <p:cNvSpPr/>
          <p:nvPr/>
        </p:nvSpPr>
        <p:spPr>
          <a:xfrm>
            <a:off x="5532605" y="1427848"/>
            <a:ext cx="666631" cy="1209368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IO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2089341-D090-3B4C-B41F-24F0149C1146}"/>
              </a:ext>
            </a:extLst>
          </p:cNvPr>
          <p:cNvSpPr/>
          <p:nvPr/>
        </p:nvSpPr>
        <p:spPr>
          <a:xfrm>
            <a:off x="6230699" y="1427848"/>
            <a:ext cx="1765869" cy="1209368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SRF Cdie  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B7A72C9-CAA1-97F3-921C-DA10A5CBF217}"/>
              </a:ext>
            </a:extLst>
          </p:cNvPr>
          <p:cNvSpPr/>
          <p:nvPr/>
        </p:nvSpPr>
        <p:spPr>
          <a:xfrm>
            <a:off x="8028031" y="1427848"/>
            <a:ext cx="666631" cy="1209368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IO</a:t>
            </a:r>
          </a:p>
        </p:txBody>
      </p:sp>
      <p:graphicFrame>
        <p:nvGraphicFramePr>
          <p:cNvPr id="33" name="Table 33">
            <a:extLst>
              <a:ext uri="{FF2B5EF4-FFF2-40B4-BE49-F238E27FC236}">
                <a16:creationId xmlns:a16="http://schemas.microsoft.com/office/drawing/2014/main" id="{D111AE38-29C5-981A-CE73-6F318220B5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7496417"/>
              </p:ext>
            </p:extLst>
          </p:nvPr>
        </p:nvGraphicFramePr>
        <p:xfrm>
          <a:off x="377505" y="3048616"/>
          <a:ext cx="11161633" cy="30455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22309">
                  <a:extLst>
                    <a:ext uri="{9D8B030D-6E8A-4147-A177-3AD203B41FA5}">
                      <a16:colId xmlns:a16="http://schemas.microsoft.com/office/drawing/2014/main" val="1093950928"/>
                    </a:ext>
                  </a:extLst>
                </a:gridCol>
                <a:gridCol w="3439324">
                  <a:extLst>
                    <a:ext uri="{9D8B030D-6E8A-4147-A177-3AD203B41FA5}">
                      <a16:colId xmlns:a16="http://schemas.microsoft.com/office/drawing/2014/main" val="390851626"/>
                    </a:ext>
                  </a:extLst>
                </a:gridCol>
              </a:tblGrid>
              <a:tr h="449701">
                <a:tc>
                  <a:txBody>
                    <a:bodyPr/>
                    <a:lstStyle/>
                    <a:p>
                      <a:r>
                        <a:rPr lang="en-US"/>
                        <a:t>System Model Elements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 Contact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37813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SRF Cdie Floorplan with physical component detail (standard .def format)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Giri Venkata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38631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SRF IO die Floorplan with physical component detail  (standard .def format)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Kevin Kerr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26033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OPT1 : TDP workload power component detail for SRF Cdie and </a:t>
                      </a:r>
                      <a:r>
                        <a:rPr lang="en-US" err="1"/>
                        <a:t>IODie</a:t>
                      </a:r>
                      <a:r>
                        <a:rPr lang="en-US"/>
                        <a:t> (.lib?)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Dan Tsunami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42191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OPT2 : Leaf IP power component with simulation capability for any work load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Dan Tsunami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99007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Power component to floorplan component mapping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Dan/Giri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98737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SRF LCC Package floorplan (standard .def format)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Satish Surana?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25595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Thermal model component details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Rajiv/Nick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00029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72397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3FF3520C6D58642A3E640FB5058EB78" ma:contentTypeVersion="5" ma:contentTypeDescription="Create a new document." ma:contentTypeScope="" ma:versionID="eba05d90ebe75e1dbe550d9e39e1acfa">
  <xsd:schema xmlns:xsd="http://www.w3.org/2001/XMLSchema" xmlns:xs="http://www.w3.org/2001/XMLSchema" xmlns:p="http://schemas.microsoft.com/office/2006/metadata/properties" xmlns:ns2="05f60d07-b489-476a-8470-ac268e1dd405" xmlns:ns3="4c8631ef-15b4-43f8-a2bd-c132ba84f822" targetNamespace="http://schemas.microsoft.com/office/2006/metadata/properties" ma:root="true" ma:fieldsID="383736710986be4d098ade10a960669c" ns2:_="" ns3:_="">
    <xsd:import namespace="05f60d07-b489-476a-8470-ac268e1dd405"/>
    <xsd:import namespace="4c8631ef-15b4-43f8-a2bd-c132ba84f82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f60d07-b489-476a-8470-ac268e1dd4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c8631ef-15b4-43f8-a2bd-c132ba84f82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65AD785-DC9B-4D67-A62E-E89F5109503D}">
  <ds:schemaRefs>
    <ds:schemaRef ds:uri="05f60d07-b489-476a-8470-ac268e1dd405"/>
    <ds:schemaRef ds:uri="4c8631ef-15b4-43f8-a2bd-c132ba84f82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312F3D12-C7FC-4C8A-A815-517B8B017448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EBC1F420-02DA-49B5-90CB-FCB8DC7F99D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336</Words>
  <Application>Microsoft Office PowerPoint</Application>
  <PresentationFormat>Widescreen</PresentationFormat>
  <Paragraphs>60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SRF Thermal Design Power (TDP) capping:  Case study for system model  </vt:lpstr>
      <vt:lpstr>SRF TDP Capping to 300W – case study</vt:lpstr>
      <vt:lpstr>Proof of concept goals for SRF-SP system model </vt:lpstr>
      <vt:lpstr>Phase 0 : SRF-SP system model element gathering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SRF Thermal Design Power (TDP)  capping:  Case study for system model</dc:title>
  <dc:creator>Venkata, Giri</dc:creator>
  <cp:lastModifiedBy>Rajan, Vivek K</cp:lastModifiedBy>
  <cp:revision>2</cp:revision>
  <dcterms:created xsi:type="dcterms:W3CDTF">2023-08-22T13:49:31Z</dcterms:created>
  <dcterms:modified xsi:type="dcterms:W3CDTF">2023-11-02T03:23:01Z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0x01010023FF3520C6D58642A3E640FB5058EB78</vt:lpwstr>
  </property>
</Properties>
</file>