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147309849" r:id="rId5"/>
    <p:sldId id="2147309875" r:id="rId6"/>
    <p:sldId id="2147309852" r:id="rId7"/>
    <p:sldId id="257" r:id="rId8"/>
    <p:sldId id="2147309859" r:id="rId9"/>
    <p:sldId id="2147309848" r:id="rId10"/>
    <p:sldId id="2147309846" r:id="rId11"/>
    <p:sldId id="2147309847" r:id="rId12"/>
    <p:sldId id="2147309851" r:id="rId13"/>
    <p:sldId id="2147309856" r:id="rId14"/>
    <p:sldId id="2147309854" r:id="rId15"/>
    <p:sldId id="2147309853" r:id="rId16"/>
    <p:sldId id="2147309868" r:id="rId17"/>
    <p:sldId id="2147309857" r:id="rId18"/>
    <p:sldId id="2147309855" r:id="rId19"/>
    <p:sldId id="2147309861" r:id="rId20"/>
    <p:sldId id="308" r:id="rId21"/>
    <p:sldId id="2147309860" r:id="rId22"/>
    <p:sldId id="2147309871" r:id="rId23"/>
    <p:sldId id="2147309872" r:id="rId24"/>
    <p:sldId id="2147309873" r:id="rId25"/>
    <p:sldId id="2147309874" r:id="rId26"/>
    <p:sldId id="276" r:id="rId27"/>
  </p:sldIdLst>
  <p:sldSz cx="12192000" cy="6858000"/>
  <p:notesSz cx="6858000" cy="9144000"/>
  <p:defaultTextStyle>
    <a:defPPr>
      <a:defRPr lang="en-US"/>
    </a:defPPr>
    <a:lvl1pPr marL="0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1pPr>
    <a:lvl2pPr marL="55408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2pPr>
    <a:lvl3pPr marL="110816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3pPr>
    <a:lvl4pPr marL="1662242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4pPr>
    <a:lvl5pPr marL="221632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5pPr>
    <a:lvl6pPr marL="277040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6pPr>
    <a:lvl7pPr marL="3324484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7pPr>
    <a:lvl8pPr marL="387856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8pPr>
    <a:lvl9pPr marL="443264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3E"/>
    <a:srgbClr val="005CE7"/>
    <a:srgbClr val="0064D2"/>
    <a:srgbClr val="0054B0"/>
    <a:srgbClr val="006FEA"/>
    <a:srgbClr val="0071EE"/>
    <a:srgbClr val="0150ED"/>
    <a:srgbClr val="0E5EFE"/>
    <a:srgbClr val="1E69FE"/>
    <a:srgbClr val="004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9C1F9-E4FE-9348-9206-608594340B68}" v="26" dt="2023-11-30T21:13:40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7"/>
    <p:restoredTop sz="95082"/>
  </p:normalViewPr>
  <p:slideViewPr>
    <p:cSldViewPr snapToGrid="0">
      <p:cViewPr varScale="1">
        <p:scale>
          <a:sx n="95" d="100"/>
          <a:sy n="95" d="100"/>
        </p:scale>
        <p:origin x="760" y="18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, Derchang" userId="b9148588-e694-4445-9765-2c9aad6149ce" providerId="ADAL" clId="{A899C1F9-E4FE-9348-9206-608594340B68}"/>
    <pc:docChg chg="undo redo custSel addSld delSld modSld sldOrd">
      <pc:chgData name="Kau, Derchang" userId="b9148588-e694-4445-9765-2c9aad6149ce" providerId="ADAL" clId="{A899C1F9-E4FE-9348-9206-608594340B68}" dt="2023-12-01T05:09:27.288" v="220" actId="20577"/>
      <pc:docMkLst>
        <pc:docMk/>
      </pc:docMkLst>
      <pc:sldChg chg="addSp modSp mod">
        <pc:chgData name="Kau, Derchang" userId="b9148588-e694-4445-9765-2c9aad6149ce" providerId="ADAL" clId="{A899C1F9-E4FE-9348-9206-608594340B68}" dt="2023-11-28T20:01:25.781" v="180" actId="20577"/>
        <pc:sldMkLst>
          <pc:docMk/>
          <pc:sldMk cId="571199631" sldId="257"/>
        </pc:sldMkLst>
        <pc:spChg chg="mod">
          <ac:chgData name="Kau, Derchang" userId="b9148588-e694-4445-9765-2c9aad6149ce" providerId="ADAL" clId="{A899C1F9-E4FE-9348-9206-608594340B68}" dt="2023-11-28T20:01:02.385" v="168" actId="20577"/>
          <ac:spMkLst>
            <pc:docMk/>
            <pc:sldMk cId="571199631" sldId="257"/>
            <ac:spMk id="2" creationId="{1880C7EB-82EA-2F44-9CE6-85D3359A96E6}"/>
          </ac:spMkLst>
        </pc:spChg>
        <pc:spChg chg="mod">
          <ac:chgData name="Kau, Derchang" userId="b9148588-e694-4445-9765-2c9aad6149ce" providerId="ADAL" clId="{A899C1F9-E4FE-9348-9206-608594340B68}" dt="2023-11-28T18:52:50.358" v="157" actId="404"/>
          <ac:spMkLst>
            <pc:docMk/>
            <pc:sldMk cId="571199631" sldId="257"/>
            <ac:spMk id="3" creationId="{4DEDCBA4-DD72-584F-A76E-6BB7A0CFAF7D}"/>
          </ac:spMkLst>
        </pc:spChg>
        <pc:spChg chg="mod">
          <ac:chgData name="Kau, Derchang" userId="b9148588-e694-4445-9765-2c9aad6149ce" providerId="ADAL" clId="{A899C1F9-E4FE-9348-9206-608594340B68}" dt="2023-11-28T20:01:25.781" v="180" actId="20577"/>
          <ac:spMkLst>
            <pc:docMk/>
            <pc:sldMk cId="571199631" sldId="257"/>
            <ac:spMk id="4" creationId="{BD877467-4947-834F-B23F-CD8D4BF05E06}"/>
          </ac:spMkLst>
        </pc:spChg>
        <pc:spChg chg="add mod">
          <ac:chgData name="Kau, Derchang" userId="b9148588-e694-4445-9765-2c9aad6149ce" providerId="ADAL" clId="{A899C1F9-E4FE-9348-9206-608594340B68}" dt="2023-11-28T18:51:56.212" v="121" actId="1076"/>
          <ac:spMkLst>
            <pc:docMk/>
            <pc:sldMk cId="571199631" sldId="257"/>
            <ac:spMk id="5" creationId="{1F776F4D-400B-629F-46CC-0CC38F1D237E}"/>
          </ac:spMkLst>
        </pc:spChg>
      </pc:sldChg>
      <pc:sldChg chg="del">
        <pc:chgData name="Kau, Derchang" userId="b9148588-e694-4445-9765-2c9aad6149ce" providerId="ADAL" clId="{A899C1F9-E4FE-9348-9206-608594340B68}" dt="2023-11-28T18:39:38.475" v="54" actId="2696"/>
        <pc:sldMkLst>
          <pc:docMk/>
          <pc:sldMk cId="3634505535" sldId="258"/>
        </pc:sldMkLst>
      </pc:sldChg>
      <pc:sldChg chg="del">
        <pc:chgData name="Kau, Derchang" userId="b9148588-e694-4445-9765-2c9aad6149ce" providerId="ADAL" clId="{A899C1F9-E4FE-9348-9206-608594340B68}" dt="2023-11-28T18:39:39.112" v="55" actId="2696"/>
        <pc:sldMkLst>
          <pc:docMk/>
          <pc:sldMk cId="2907938795" sldId="259"/>
        </pc:sldMkLst>
      </pc:sldChg>
      <pc:sldChg chg="modSp mod ord">
        <pc:chgData name="Kau, Derchang" userId="b9148588-e694-4445-9765-2c9aad6149ce" providerId="ADAL" clId="{A899C1F9-E4FE-9348-9206-608594340B68}" dt="2023-11-28T20:12:29.962" v="213"/>
        <pc:sldMkLst>
          <pc:docMk/>
          <pc:sldMk cId="1638776899" sldId="276"/>
        </pc:sldMkLst>
        <pc:spChg chg="mod">
          <ac:chgData name="Kau, Derchang" userId="b9148588-e694-4445-9765-2c9aad6149ce" providerId="ADAL" clId="{A899C1F9-E4FE-9348-9206-608594340B68}" dt="2023-11-28T20:11:58.260" v="211" actId="20577"/>
          <ac:spMkLst>
            <pc:docMk/>
            <pc:sldMk cId="1638776899" sldId="276"/>
            <ac:spMk id="5" creationId="{DC325671-343F-50B9-7614-C886077ABDA4}"/>
          </ac:spMkLst>
        </pc:spChg>
        <pc:spChg chg="mod">
          <ac:chgData name="Kau, Derchang" userId="b9148588-e694-4445-9765-2c9aad6149ce" providerId="ADAL" clId="{A899C1F9-E4FE-9348-9206-608594340B68}" dt="2023-11-28T20:12:29.962" v="213"/>
          <ac:spMkLst>
            <pc:docMk/>
            <pc:sldMk cId="1638776899" sldId="276"/>
            <ac:spMk id="6" creationId="{7C1360A8-8A5C-20E2-5134-C2F65557A168}"/>
          </ac:spMkLst>
        </pc:spChg>
      </pc:sldChg>
      <pc:sldChg chg="del">
        <pc:chgData name="Kau, Derchang" userId="b9148588-e694-4445-9765-2c9aad6149ce" providerId="ADAL" clId="{A899C1F9-E4FE-9348-9206-608594340B68}" dt="2023-11-28T18:40:00.036" v="69" actId="2696"/>
        <pc:sldMkLst>
          <pc:docMk/>
          <pc:sldMk cId="2264973902" sldId="2147308454"/>
        </pc:sldMkLst>
      </pc:sldChg>
      <pc:sldChg chg="del">
        <pc:chgData name="Kau, Derchang" userId="b9148588-e694-4445-9765-2c9aad6149ce" providerId="ADAL" clId="{A899C1F9-E4FE-9348-9206-608594340B68}" dt="2023-11-28T18:39:48.294" v="62" actId="2696"/>
        <pc:sldMkLst>
          <pc:docMk/>
          <pc:sldMk cId="1536253609" sldId="2147308611"/>
        </pc:sldMkLst>
      </pc:sldChg>
      <pc:sldChg chg="del">
        <pc:chgData name="Kau, Derchang" userId="b9148588-e694-4445-9765-2c9aad6149ce" providerId="ADAL" clId="{A899C1F9-E4FE-9348-9206-608594340B68}" dt="2023-11-28T18:39:47.777" v="61" actId="2696"/>
        <pc:sldMkLst>
          <pc:docMk/>
          <pc:sldMk cId="4157309619" sldId="2147308620"/>
        </pc:sldMkLst>
      </pc:sldChg>
      <pc:sldChg chg="del">
        <pc:chgData name="Kau, Derchang" userId="b9148588-e694-4445-9765-2c9aad6149ce" providerId="ADAL" clId="{A899C1F9-E4FE-9348-9206-608594340B68}" dt="2023-11-28T18:39:43.639" v="60" actId="2696"/>
        <pc:sldMkLst>
          <pc:docMk/>
          <pc:sldMk cId="1859211272" sldId="2147309838"/>
        </pc:sldMkLst>
      </pc:sldChg>
      <pc:sldChg chg="del">
        <pc:chgData name="Kau, Derchang" userId="b9148588-e694-4445-9765-2c9aad6149ce" providerId="ADAL" clId="{A899C1F9-E4FE-9348-9206-608594340B68}" dt="2023-11-28T18:39:40.961" v="57" actId="2696"/>
        <pc:sldMkLst>
          <pc:docMk/>
          <pc:sldMk cId="3574304675" sldId="2147309839"/>
        </pc:sldMkLst>
      </pc:sldChg>
      <pc:sldChg chg="del">
        <pc:chgData name="Kau, Derchang" userId="b9148588-e694-4445-9765-2c9aad6149ce" providerId="ADAL" clId="{A899C1F9-E4FE-9348-9206-608594340B68}" dt="2023-11-28T18:39:52.850" v="64" actId="2696"/>
        <pc:sldMkLst>
          <pc:docMk/>
          <pc:sldMk cId="581657322" sldId="2147309840"/>
        </pc:sldMkLst>
      </pc:sldChg>
      <pc:sldChg chg="del">
        <pc:chgData name="Kau, Derchang" userId="b9148588-e694-4445-9765-2c9aad6149ce" providerId="ADAL" clId="{A899C1F9-E4FE-9348-9206-608594340B68}" dt="2023-11-28T18:39:51.184" v="63" actId="2696"/>
        <pc:sldMkLst>
          <pc:docMk/>
          <pc:sldMk cId="3872830236" sldId="2147309841"/>
        </pc:sldMkLst>
      </pc:sldChg>
      <pc:sldChg chg="del">
        <pc:chgData name="Kau, Derchang" userId="b9148588-e694-4445-9765-2c9aad6149ce" providerId="ADAL" clId="{A899C1F9-E4FE-9348-9206-608594340B68}" dt="2023-11-28T18:39:54.469" v="65" actId="2696"/>
        <pc:sldMkLst>
          <pc:docMk/>
          <pc:sldMk cId="4184931692" sldId="2147309842"/>
        </pc:sldMkLst>
      </pc:sldChg>
      <pc:sldChg chg="del">
        <pc:chgData name="Kau, Derchang" userId="b9148588-e694-4445-9765-2c9aad6149ce" providerId="ADAL" clId="{A899C1F9-E4FE-9348-9206-608594340B68}" dt="2023-11-28T18:39:55.089" v="66" actId="2696"/>
        <pc:sldMkLst>
          <pc:docMk/>
          <pc:sldMk cId="2027889020" sldId="2147309843"/>
        </pc:sldMkLst>
      </pc:sldChg>
      <pc:sldChg chg="del">
        <pc:chgData name="Kau, Derchang" userId="b9148588-e694-4445-9765-2c9aad6149ce" providerId="ADAL" clId="{A899C1F9-E4FE-9348-9206-608594340B68}" dt="2023-11-28T18:39:56.168" v="67" actId="2696"/>
        <pc:sldMkLst>
          <pc:docMk/>
          <pc:sldMk cId="2910788618" sldId="2147309844"/>
        </pc:sldMkLst>
      </pc:sldChg>
      <pc:sldChg chg="addSp delSp mod addAnim delAnim modAnim">
        <pc:chgData name="Kau, Derchang" userId="b9148588-e694-4445-9765-2c9aad6149ce" providerId="ADAL" clId="{A899C1F9-E4FE-9348-9206-608594340B68}" dt="2023-11-30T21:13:40.742" v="215"/>
        <pc:sldMkLst>
          <pc:docMk/>
          <pc:sldMk cId="1362902179" sldId="2147309849"/>
        </pc:sldMkLst>
        <pc:spChg chg="add del">
          <ac:chgData name="Kau, Derchang" userId="b9148588-e694-4445-9765-2c9aad6149ce" providerId="ADAL" clId="{A899C1F9-E4FE-9348-9206-608594340B68}" dt="2023-11-28T18:36:56.518" v="27" actId="478"/>
          <ac:spMkLst>
            <pc:docMk/>
            <pc:sldMk cId="1362902179" sldId="2147309849"/>
            <ac:spMk id="39" creationId="{DC3A943A-17AC-228A-450E-801A8AC26A09}"/>
          </ac:spMkLst>
        </pc:spChg>
        <pc:grpChg chg="add del">
          <ac:chgData name="Kau, Derchang" userId="b9148588-e694-4445-9765-2c9aad6149ce" providerId="ADAL" clId="{A899C1F9-E4FE-9348-9206-608594340B68}" dt="2023-11-28T18:36:56.518" v="27" actId="478"/>
          <ac:grpSpMkLst>
            <pc:docMk/>
            <pc:sldMk cId="1362902179" sldId="2147309849"/>
            <ac:grpSpMk id="34" creationId="{58193422-A88B-C931-207A-E4DA6D4EE98C}"/>
          </ac:grpSpMkLst>
        </pc:grpChg>
        <pc:grpChg chg="add del">
          <ac:chgData name="Kau, Derchang" userId="b9148588-e694-4445-9765-2c9aad6149ce" providerId="ADAL" clId="{A899C1F9-E4FE-9348-9206-608594340B68}" dt="2023-11-28T18:36:56.518" v="27" actId="478"/>
          <ac:grpSpMkLst>
            <pc:docMk/>
            <pc:sldMk cId="1362902179" sldId="2147309849"/>
            <ac:grpSpMk id="35" creationId="{779879E7-5F3C-E371-C5FB-BE48B3247695}"/>
          </ac:grpSpMkLst>
        </pc:grpChg>
        <pc:grpChg chg="add del">
          <ac:chgData name="Kau, Derchang" userId="b9148588-e694-4445-9765-2c9aad6149ce" providerId="ADAL" clId="{A899C1F9-E4FE-9348-9206-608594340B68}" dt="2023-11-28T18:36:56.518" v="27" actId="478"/>
          <ac:grpSpMkLst>
            <pc:docMk/>
            <pc:sldMk cId="1362902179" sldId="2147309849"/>
            <ac:grpSpMk id="36" creationId="{47355208-C93B-3BEF-3732-C165E5282F55}"/>
          </ac:grpSpMkLst>
        </pc:grpChg>
        <pc:grpChg chg="add del">
          <ac:chgData name="Kau, Derchang" userId="b9148588-e694-4445-9765-2c9aad6149ce" providerId="ADAL" clId="{A899C1F9-E4FE-9348-9206-608594340B68}" dt="2023-11-28T18:36:56.518" v="27" actId="478"/>
          <ac:grpSpMkLst>
            <pc:docMk/>
            <pc:sldMk cId="1362902179" sldId="2147309849"/>
            <ac:grpSpMk id="37" creationId="{1A8B8513-B7B5-624C-1BED-07A0BFC81BBD}"/>
          </ac:grpSpMkLst>
        </pc:grpChg>
        <pc:grpChg chg="add del">
          <ac:chgData name="Kau, Derchang" userId="b9148588-e694-4445-9765-2c9aad6149ce" providerId="ADAL" clId="{A899C1F9-E4FE-9348-9206-608594340B68}" dt="2023-11-28T18:36:56.518" v="27" actId="478"/>
          <ac:grpSpMkLst>
            <pc:docMk/>
            <pc:sldMk cId="1362902179" sldId="2147309849"/>
            <ac:grpSpMk id="38" creationId="{88DFFAA2-7151-28AB-D387-90C11A49EE06}"/>
          </ac:grpSpMkLst>
        </pc:grpChg>
        <pc:grpChg chg="add del">
          <ac:chgData name="Kau, Derchang" userId="b9148588-e694-4445-9765-2c9aad6149ce" providerId="ADAL" clId="{A899C1F9-E4FE-9348-9206-608594340B68}" dt="2023-11-28T18:36:56.802" v="28" actId="478"/>
          <ac:grpSpMkLst>
            <pc:docMk/>
            <pc:sldMk cId="1362902179" sldId="2147309849"/>
            <ac:grpSpMk id="45" creationId="{8F431989-C947-18F6-88BC-4675D435C1E3}"/>
          </ac:grpSpMkLst>
        </pc:grpChg>
      </pc:sldChg>
      <pc:sldChg chg="del">
        <pc:chgData name="Kau, Derchang" userId="b9148588-e694-4445-9765-2c9aad6149ce" providerId="ADAL" clId="{A899C1F9-E4FE-9348-9206-608594340B68}" dt="2023-11-28T18:39:37.423" v="53" actId="2696"/>
        <pc:sldMkLst>
          <pc:docMk/>
          <pc:sldMk cId="33775212" sldId="2147309850"/>
        </pc:sldMkLst>
      </pc:sldChg>
      <pc:sldChg chg="ord">
        <pc:chgData name="Kau, Derchang" userId="b9148588-e694-4445-9765-2c9aad6149ce" providerId="ADAL" clId="{A899C1F9-E4FE-9348-9206-608594340B68}" dt="2023-11-28T18:50:46.662" v="89" actId="20578"/>
        <pc:sldMkLst>
          <pc:docMk/>
          <pc:sldMk cId="3671932242" sldId="2147309852"/>
        </pc:sldMkLst>
      </pc:sldChg>
      <pc:sldChg chg="del">
        <pc:chgData name="Kau, Derchang" userId="b9148588-e694-4445-9765-2c9aad6149ce" providerId="ADAL" clId="{A899C1F9-E4FE-9348-9206-608594340B68}" dt="2023-11-28T18:39:41.552" v="58" actId="2696"/>
        <pc:sldMkLst>
          <pc:docMk/>
          <pc:sldMk cId="456942284" sldId="2147309858"/>
        </pc:sldMkLst>
      </pc:sldChg>
      <pc:sldChg chg="del">
        <pc:chgData name="Kau, Derchang" userId="b9148588-e694-4445-9765-2c9aad6149ce" providerId="ADAL" clId="{A899C1F9-E4FE-9348-9206-608594340B68}" dt="2023-11-28T18:39:41.954" v="59" actId="2696"/>
        <pc:sldMkLst>
          <pc:docMk/>
          <pc:sldMk cId="3573756059" sldId="2147309862"/>
        </pc:sldMkLst>
      </pc:sldChg>
      <pc:sldChg chg="del">
        <pc:chgData name="Kau, Derchang" userId="b9148588-e694-4445-9765-2c9aad6149ce" providerId="ADAL" clId="{A899C1F9-E4FE-9348-9206-608594340B68}" dt="2023-11-28T18:39:57.769" v="68" actId="2696"/>
        <pc:sldMkLst>
          <pc:docMk/>
          <pc:sldMk cId="1950694991" sldId="2147309863"/>
        </pc:sldMkLst>
      </pc:sldChg>
      <pc:sldChg chg="del">
        <pc:chgData name="Kau, Derchang" userId="b9148588-e694-4445-9765-2c9aad6149ce" providerId="ADAL" clId="{A899C1F9-E4FE-9348-9206-608594340B68}" dt="2023-11-28T18:39:40.343" v="56" actId="2696"/>
        <pc:sldMkLst>
          <pc:docMk/>
          <pc:sldMk cId="3377534181" sldId="2147309864"/>
        </pc:sldMkLst>
      </pc:sldChg>
      <pc:sldChg chg="del">
        <pc:chgData name="Kau, Derchang" userId="b9148588-e694-4445-9765-2c9aad6149ce" providerId="ADAL" clId="{A899C1F9-E4FE-9348-9206-608594340B68}" dt="2023-11-28T18:40:00.709" v="70" actId="2696"/>
        <pc:sldMkLst>
          <pc:docMk/>
          <pc:sldMk cId="1719412568" sldId="2147309867"/>
        </pc:sldMkLst>
      </pc:sldChg>
      <pc:sldChg chg="add del">
        <pc:chgData name="Kau, Derchang" userId="b9148588-e694-4445-9765-2c9aad6149ce" providerId="ADAL" clId="{A899C1F9-E4FE-9348-9206-608594340B68}" dt="2023-11-28T18:36:53.163" v="18" actId="2696"/>
        <pc:sldMkLst>
          <pc:docMk/>
          <pc:sldMk cId="1160793672" sldId="2147309868"/>
        </pc:sldMkLst>
      </pc:sldChg>
      <pc:sldChg chg="del">
        <pc:chgData name="Kau, Derchang" userId="b9148588-e694-4445-9765-2c9aad6149ce" providerId="ADAL" clId="{A899C1F9-E4FE-9348-9206-608594340B68}" dt="2023-11-28T18:40:01.196" v="71" actId="2696"/>
        <pc:sldMkLst>
          <pc:docMk/>
          <pc:sldMk cId="4286389826" sldId="2147309869"/>
        </pc:sldMkLst>
      </pc:sldChg>
      <pc:sldChg chg="del">
        <pc:chgData name="Kau, Derchang" userId="b9148588-e694-4445-9765-2c9aad6149ce" providerId="ADAL" clId="{A899C1F9-E4FE-9348-9206-608594340B68}" dt="2023-11-28T18:40:01.959" v="72" actId="2696"/>
        <pc:sldMkLst>
          <pc:docMk/>
          <pc:sldMk cId="1550914105" sldId="2147309870"/>
        </pc:sldMkLst>
      </pc:sldChg>
      <pc:sldChg chg="modSp mod">
        <pc:chgData name="Kau, Derchang" userId="b9148588-e694-4445-9765-2c9aad6149ce" providerId="ADAL" clId="{A899C1F9-E4FE-9348-9206-608594340B68}" dt="2023-12-01T05:09:27.288" v="220" actId="20577"/>
        <pc:sldMkLst>
          <pc:docMk/>
          <pc:sldMk cId="2807881381" sldId="2147309871"/>
        </pc:sldMkLst>
        <pc:graphicFrameChg chg="modGraphic">
          <ac:chgData name="Kau, Derchang" userId="b9148588-e694-4445-9765-2c9aad6149ce" providerId="ADAL" clId="{A899C1F9-E4FE-9348-9206-608594340B68}" dt="2023-12-01T05:09:27.288" v="220" actId="20577"/>
          <ac:graphicFrameMkLst>
            <pc:docMk/>
            <pc:sldMk cId="2807881381" sldId="2147309871"/>
            <ac:graphicFrameMk id="4" creationId="{8F23F4FD-2CFF-D3E9-C328-97F6E0C6330A}"/>
          </ac:graphicFrameMkLst>
        </pc:graphicFrameChg>
      </pc:sldChg>
      <pc:sldChg chg="ord">
        <pc:chgData name="Kau, Derchang" userId="b9148588-e694-4445-9765-2c9aad6149ce" providerId="ADAL" clId="{A899C1F9-E4FE-9348-9206-608594340B68}" dt="2023-11-28T18:40:36.609" v="75" actId="20578"/>
        <pc:sldMkLst>
          <pc:docMk/>
          <pc:sldMk cId="2107094928" sldId="2147309874"/>
        </pc:sldMkLst>
      </pc:sldChg>
      <pc:sldChg chg="addSp modSp new mod">
        <pc:chgData name="Kau, Derchang" userId="b9148588-e694-4445-9765-2c9aad6149ce" providerId="ADAL" clId="{A899C1F9-E4FE-9348-9206-608594340B68}" dt="2023-11-28T18:50:15.797" v="88" actId="1076"/>
        <pc:sldMkLst>
          <pc:docMk/>
          <pc:sldMk cId="741262721" sldId="2147309875"/>
        </pc:sldMkLst>
        <pc:spChg chg="add mod">
          <ac:chgData name="Kau, Derchang" userId="b9148588-e694-4445-9765-2c9aad6149ce" providerId="ADAL" clId="{A899C1F9-E4FE-9348-9206-608594340B68}" dt="2023-11-28T18:50:15.797" v="88" actId="1076"/>
          <ac:spMkLst>
            <pc:docMk/>
            <pc:sldMk cId="741262721" sldId="2147309875"/>
            <ac:spMk id="4" creationId="{51C9C09A-4242-0C88-1F8F-6E7AC2C8F9D9}"/>
          </ac:spMkLst>
        </pc:spChg>
        <pc:picChg chg="add mod">
          <ac:chgData name="Kau, Derchang" userId="b9148588-e694-4445-9765-2c9aad6149ce" providerId="ADAL" clId="{A899C1F9-E4FE-9348-9206-608594340B68}" dt="2023-11-28T18:50:07.049" v="87" actId="1076"/>
          <ac:picMkLst>
            <pc:docMk/>
            <pc:sldMk cId="741262721" sldId="2147309875"/>
            <ac:picMk id="2" creationId="{A7767EDE-DDFF-44D6-C8A7-E3D77EDD50DC}"/>
          </ac:picMkLst>
        </pc:picChg>
      </pc:sldChg>
      <pc:sldChg chg="del">
        <pc:chgData name="Kau, Derchang" userId="b9148588-e694-4445-9765-2c9aad6149ce" providerId="ADAL" clId="{A899C1F9-E4FE-9348-9206-608594340B68}" dt="2023-11-28T18:40:07.052" v="73" actId="2696"/>
        <pc:sldMkLst>
          <pc:docMk/>
          <pc:sldMk cId="750925292" sldId="2147309875"/>
        </pc:sldMkLst>
      </pc:sldChg>
      <pc:sldChg chg="add del">
        <pc:chgData name="Kau, Derchang" userId="b9148588-e694-4445-9765-2c9aad6149ce" providerId="ADAL" clId="{A899C1F9-E4FE-9348-9206-608594340B68}" dt="2023-11-28T18:46:44.406" v="78"/>
        <pc:sldMkLst>
          <pc:docMk/>
          <pc:sldMk cId="2610084966" sldId="2147309876"/>
        </pc:sldMkLst>
      </pc:sldChg>
      <pc:sldChg chg="addSp delSp add del mod addAnim delAnim modAnim">
        <pc:chgData name="Kau, Derchang" userId="b9148588-e694-4445-9765-2c9aad6149ce" providerId="ADAL" clId="{A899C1F9-E4FE-9348-9206-608594340B68}" dt="2023-11-28T18:37:15.516" v="48"/>
        <pc:sldMkLst>
          <pc:docMk/>
          <pc:sldMk cId="3189434750" sldId="2147309876"/>
        </pc:sldMkLst>
        <pc:spChg chg="add del">
          <ac:chgData name="Kau, Derchang" userId="b9148588-e694-4445-9765-2c9aad6149ce" providerId="ADAL" clId="{A899C1F9-E4FE-9348-9206-608594340B68}" dt="2023-11-28T18:36:56.096" v="25" actId="478"/>
          <ac:spMkLst>
            <pc:docMk/>
            <pc:sldMk cId="3189434750" sldId="2147309876"/>
            <ac:spMk id="39" creationId="{DC3A943A-17AC-228A-450E-801A8AC26A09}"/>
          </ac:spMkLst>
        </pc:spChg>
        <pc:grpChg chg="add del">
          <ac:chgData name="Kau, Derchang" userId="b9148588-e694-4445-9765-2c9aad6149ce" providerId="ADAL" clId="{A899C1F9-E4FE-9348-9206-608594340B68}" dt="2023-11-28T18:36:55.536" v="23" actId="164"/>
          <ac:grpSpMkLst>
            <pc:docMk/>
            <pc:sldMk cId="3189434750" sldId="2147309876"/>
            <ac:grpSpMk id="2" creationId="{EE786588-6F2B-BA76-B03A-DA0E0A3EA61D}"/>
          </ac:grpSpMkLst>
        </pc:grpChg>
        <pc:grpChg chg="topLvl">
          <ac:chgData name="Kau, Derchang" userId="b9148588-e694-4445-9765-2c9aad6149ce" providerId="ADAL" clId="{A899C1F9-E4FE-9348-9206-608594340B68}" dt="2023-11-28T18:36:55.536" v="23" actId="164"/>
          <ac:grpSpMkLst>
            <pc:docMk/>
            <pc:sldMk cId="3189434750" sldId="2147309876"/>
            <ac:grpSpMk id="34" creationId="{58193422-A88B-C931-207A-E4DA6D4EE98C}"/>
          </ac:grpSpMkLst>
        </pc:grpChg>
        <pc:grpChg chg="topLvl">
          <ac:chgData name="Kau, Derchang" userId="b9148588-e694-4445-9765-2c9aad6149ce" providerId="ADAL" clId="{A899C1F9-E4FE-9348-9206-608594340B68}" dt="2023-11-28T18:36:55.536" v="23" actId="164"/>
          <ac:grpSpMkLst>
            <pc:docMk/>
            <pc:sldMk cId="3189434750" sldId="2147309876"/>
            <ac:grpSpMk id="35" creationId="{779879E7-5F3C-E371-C5FB-BE48B3247695}"/>
          </ac:grpSpMkLst>
        </pc:grpChg>
        <pc:grpChg chg="topLvl">
          <ac:chgData name="Kau, Derchang" userId="b9148588-e694-4445-9765-2c9aad6149ce" providerId="ADAL" clId="{A899C1F9-E4FE-9348-9206-608594340B68}" dt="2023-11-28T18:36:55.536" v="23" actId="164"/>
          <ac:grpSpMkLst>
            <pc:docMk/>
            <pc:sldMk cId="3189434750" sldId="2147309876"/>
            <ac:grpSpMk id="36" creationId="{47355208-C93B-3BEF-3732-C165E5282F55}"/>
          </ac:grpSpMkLst>
        </pc:grpChg>
        <pc:grpChg chg="topLvl">
          <ac:chgData name="Kau, Derchang" userId="b9148588-e694-4445-9765-2c9aad6149ce" providerId="ADAL" clId="{A899C1F9-E4FE-9348-9206-608594340B68}" dt="2023-11-28T18:36:55.536" v="23" actId="164"/>
          <ac:grpSpMkLst>
            <pc:docMk/>
            <pc:sldMk cId="3189434750" sldId="2147309876"/>
            <ac:grpSpMk id="37" creationId="{1A8B8513-B7B5-624C-1BED-07A0BFC81BBD}"/>
          </ac:grpSpMkLst>
        </pc:grpChg>
        <pc:grpChg chg="topLvl">
          <ac:chgData name="Kau, Derchang" userId="b9148588-e694-4445-9765-2c9aad6149ce" providerId="ADAL" clId="{A899C1F9-E4FE-9348-9206-608594340B68}" dt="2023-11-28T18:36:55.536" v="23" actId="164"/>
          <ac:grpSpMkLst>
            <pc:docMk/>
            <pc:sldMk cId="3189434750" sldId="2147309876"/>
            <ac:grpSpMk id="38" creationId="{88DFFAA2-7151-28AB-D387-90C11A49EE06}"/>
          </ac:grpSpMkLst>
        </pc:grpChg>
        <pc:grpChg chg="add del">
          <ac:chgData name="Kau, Derchang" userId="b9148588-e694-4445-9765-2c9aad6149ce" providerId="ADAL" clId="{A899C1F9-E4FE-9348-9206-608594340B68}" dt="2023-11-28T18:36:56.253" v="26" actId="478"/>
          <ac:grpSpMkLst>
            <pc:docMk/>
            <pc:sldMk cId="3189434750" sldId="2147309876"/>
            <ac:grpSpMk id="45" creationId="{8F431989-C947-18F6-88BC-4675D435C1E3}"/>
          </ac:grpSpMkLst>
        </pc:grpChg>
      </pc:sldChg>
      <pc:sldChg chg="addSp delSp add del mod addAnim delAnim">
        <pc:chgData name="Kau, Derchang" userId="b9148588-e694-4445-9765-2c9aad6149ce" providerId="ADAL" clId="{A899C1F9-E4FE-9348-9206-608594340B68}" dt="2023-11-28T18:37:13.352" v="47"/>
        <pc:sldMkLst>
          <pc:docMk/>
          <pc:sldMk cId="4046300981" sldId="2147309877"/>
        </pc:sldMkLst>
        <pc:spChg chg="add del">
          <ac:chgData name="Kau, Derchang" userId="b9148588-e694-4445-9765-2c9aad6149ce" providerId="ADAL" clId="{A899C1F9-E4FE-9348-9206-608594340B68}" dt="2023-11-28T18:36:55.825" v="24" actId="478"/>
          <ac:spMkLst>
            <pc:docMk/>
            <pc:sldMk cId="4046300981" sldId="2147309877"/>
            <ac:spMk id="39" creationId="{DC3A943A-17AC-228A-450E-801A8AC26A09}"/>
          </ac:spMkLst>
        </pc:spChg>
        <pc:grpChg chg="add del">
          <ac:chgData name="Kau, Derchang" userId="b9148588-e694-4445-9765-2c9aad6149ce" providerId="ADAL" clId="{A899C1F9-E4FE-9348-9206-608594340B68}" dt="2023-11-28T18:36:55.197" v="22" actId="164"/>
          <ac:grpSpMkLst>
            <pc:docMk/>
            <pc:sldMk cId="4046300981" sldId="2147309877"/>
            <ac:grpSpMk id="2" creationId="{F383A479-8408-A7CD-D8AE-0613C6868D5B}"/>
          </ac:grpSpMkLst>
        </pc:grpChg>
        <pc:grpChg chg="topLvl">
          <ac:chgData name="Kau, Derchang" userId="b9148588-e694-4445-9765-2c9aad6149ce" providerId="ADAL" clId="{A899C1F9-E4FE-9348-9206-608594340B68}" dt="2023-11-28T18:36:55.197" v="22" actId="164"/>
          <ac:grpSpMkLst>
            <pc:docMk/>
            <pc:sldMk cId="4046300981" sldId="2147309877"/>
            <ac:grpSpMk id="34" creationId="{58193422-A88B-C931-207A-E4DA6D4EE98C}"/>
          </ac:grpSpMkLst>
        </pc:grpChg>
        <pc:grpChg chg="topLvl">
          <ac:chgData name="Kau, Derchang" userId="b9148588-e694-4445-9765-2c9aad6149ce" providerId="ADAL" clId="{A899C1F9-E4FE-9348-9206-608594340B68}" dt="2023-11-28T18:36:55.197" v="22" actId="164"/>
          <ac:grpSpMkLst>
            <pc:docMk/>
            <pc:sldMk cId="4046300981" sldId="2147309877"/>
            <ac:grpSpMk id="35" creationId="{779879E7-5F3C-E371-C5FB-BE48B3247695}"/>
          </ac:grpSpMkLst>
        </pc:grpChg>
        <pc:grpChg chg="topLvl">
          <ac:chgData name="Kau, Derchang" userId="b9148588-e694-4445-9765-2c9aad6149ce" providerId="ADAL" clId="{A899C1F9-E4FE-9348-9206-608594340B68}" dt="2023-11-28T18:36:55.197" v="22" actId="164"/>
          <ac:grpSpMkLst>
            <pc:docMk/>
            <pc:sldMk cId="4046300981" sldId="2147309877"/>
            <ac:grpSpMk id="36" creationId="{47355208-C93B-3BEF-3732-C165E5282F55}"/>
          </ac:grpSpMkLst>
        </pc:grpChg>
        <pc:grpChg chg="topLvl">
          <ac:chgData name="Kau, Derchang" userId="b9148588-e694-4445-9765-2c9aad6149ce" providerId="ADAL" clId="{A899C1F9-E4FE-9348-9206-608594340B68}" dt="2023-11-28T18:36:55.197" v="22" actId="164"/>
          <ac:grpSpMkLst>
            <pc:docMk/>
            <pc:sldMk cId="4046300981" sldId="2147309877"/>
            <ac:grpSpMk id="37" creationId="{1A8B8513-B7B5-624C-1BED-07A0BFC81BBD}"/>
          </ac:grpSpMkLst>
        </pc:grpChg>
        <pc:grpChg chg="topLvl">
          <ac:chgData name="Kau, Derchang" userId="b9148588-e694-4445-9765-2c9aad6149ce" providerId="ADAL" clId="{A899C1F9-E4FE-9348-9206-608594340B68}" dt="2023-11-28T18:36:55.197" v="22" actId="164"/>
          <ac:grpSpMkLst>
            <pc:docMk/>
            <pc:sldMk cId="4046300981" sldId="2147309877"/>
            <ac:grpSpMk id="38" creationId="{88DFFAA2-7151-28AB-D387-90C11A49EE06}"/>
          </ac:grpSpMkLst>
        </pc:grpChg>
        <pc:grpChg chg="topLvl">
          <ac:chgData name="Kau, Derchang" userId="b9148588-e694-4445-9765-2c9aad6149ce" providerId="ADAL" clId="{A899C1F9-E4FE-9348-9206-608594340B68}" dt="2023-11-28T18:36:55.197" v="22" actId="164"/>
          <ac:grpSpMkLst>
            <pc:docMk/>
            <pc:sldMk cId="4046300981" sldId="2147309877"/>
            <ac:grpSpMk id="45" creationId="{8F431989-C947-18F6-88BC-4675D435C1E3}"/>
          </ac:grpSpMkLst>
        </pc:grpChg>
      </pc:sldChg>
      <pc:sldChg chg="addSp delSp add del mod addAnim delAnim">
        <pc:chgData name="Kau, Derchang" userId="b9148588-e694-4445-9765-2c9aad6149ce" providerId="ADAL" clId="{A899C1F9-E4FE-9348-9206-608594340B68}" dt="2023-11-28T18:37:12.859" v="46"/>
        <pc:sldMkLst>
          <pc:docMk/>
          <pc:sldMk cId="1575088728" sldId="2147309878"/>
        </pc:sldMkLst>
        <pc:spChg chg="topLvl">
          <ac:chgData name="Kau, Derchang" userId="b9148588-e694-4445-9765-2c9aad6149ce" providerId="ADAL" clId="{A899C1F9-E4FE-9348-9206-608594340B68}" dt="2023-11-28T18:36:54.843" v="21" actId="164"/>
          <ac:spMkLst>
            <pc:docMk/>
            <pc:sldMk cId="1575088728" sldId="2147309878"/>
            <ac:spMk id="39" creationId="{DC3A943A-17AC-228A-450E-801A8AC26A09}"/>
          </ac:spMkLst>
        </pc:spChg>
        <pc:grpChg chg="add del">
          <ac:chgData name="Kau, Derchang" userId="b9148588-e694-4445-9765-2c9aad6149ce" providerId="ADAL" clId="{A899C1F9-E4FE-9348-9206-608594340B68}" dt="2023-11-28T18:36:54.843" v="21" actId="164"/>
          <ac:grpSpMkLst>
            <pc:docMk/>
            <pc:sldMk cId="1575088728" sldId="2147309878"/>
            <ac:grpSpMk id="2" creationId="{05FE443B-1EF1-6644-A8C5-58B19E505B0B}"/>
          </ac:grpSpMkLst>
        </pc:grpChg>
        <pc:grpChg chg="topLvl">
          <ac:chgData name="Kau, Derchang" userId="b9148588-e694-4445-9765-2c9aad6149ce" providerId="ADAL" clId="{A899C1F9-E4FE-9348-9206-608594340B68}" dt="2023-11-28T18:36:54.843" v="21" actId="164"/>
          <ac:grpSpMkLst>
            <pc:docMk/>
            <pc:sldMk cId="1575088728" sldId="2147309878"/>
            <ac:grpSpMk id="34" creationId="{58193422-A88B-C931-207A-E4DA6D4EE98C}"/>
          </ac:grpSpMkLst>
        </pc:grpChg>
        <pc:grpChg chg="topLvl">
          <ac:chgData name="Kau, Derchang" userId="b9148588-e694-4445-9765-2c9aad6149ce" providerId="ADAL" clId="{A899C1F9-E4FE-9348-9206-608594340B68}" dt="2023-11-28T18:36:54.843" v="21" actId="164"/>
          <ac:grpSpMkLst>
            <pc:docMk/>
            <pc:sldMk cId="1575088728" sldId="2147309878"/>
            <ac:grpSpMk id="35" creationId="{779879E7-5F3C-E371-C5FB-BE48B3247695}"/>
          </ac:grpSpMkLst>
        </pc:grpChg>
        <pc:grpChg chg="topLvl">
          <ac:chgData name="Kau, Derchang" userId="b9148588-e694-4445-9765-2c9aad6149ce" providerId="ADAL" clId="{A899C1F9-E4FE-9348-9206-608594340B68}" dt="2023-11-28T18:36:54.843" v="21" actId="164"/>
          <ac:grpSpMkLst>
            <pc:docMk/>
            <pc:sldMk cId="1575088728" sldId="2147309878"/>
            <ac:grpSpMk id="36" creationId="{47355208-C93B-3BEF-3732-C165E5282F55}"/>
          </ac:grpSpMkLst>
        </pc:grpChg>
        <pc:grpChg chg="topLvl">
          <ac:chgData name="Kau, Derchang" userId="b9148588-e694-4445-9765-2c9aad6149ce" providerId="ADAL" clId="{A899C1F9-E4FE-9348-9206-608594340B68}" dt="2023-11-28T18:36:54.843" v="21" actId="164"/>
          <ac:grpSpMkLst>
            <pc:docMk/>
            <pc:sldMk cId="1575088728" sldId="2147309878"/>
            <ac:grpSpMk id="37" creationId="{1A8B8513-B7B5-624C-1BED-07A0BFC81BBD}"/>
          </ac:grpSpMkLst>
        </pc:grpChg>
        <pc:grpChg chg="topLvl">
          <ac:chgData name="Kau, Derchang" userId="b9148588-e694-4445-9765-2c9aad6149ce" providerId="ADAL" clId="{A899C1F9-E4FE-9348-9206-608594340B68}" dt="2023-11-28T18:36:54.843" v="21" actId="164"/>
          <ac:grpSpMkLst>
            <pc:docMk/>
            <pc:sldMk cId="1575088728" sldId="2147309878"/>
            <ac:grpSpMk id="38" creationId="{88DFFAA2-7151-28AB-D387-90C11A49EE06}"/>
          </ac:grpSpMkLst>
        </pc:grpChg>
        <pc:grpChg chg="topLvl">
          <ac:chgData name="Kau, Derchang" userId="b9148588-e694-4445-9765-2c9aad6149ce" providerId="ADAL" clId="{A899C1F9-E4FE-9348-9206-608594340B68}" dt="2023-11-28T18:36:54.843" v="21" actId="164"/>
          <ac:grpSpMkLst>
            <pc:docMk/>
            <pc:sldMk cId="1575088728" sldId="2147309878"/>
            <ac:grpSpMk id="45" creationId="{8F431989-C947-18F6-88BC-4675D435C1E3}"/>
          </ac:grpSpMkLst>
        </pc:grpChg>
      </pc:sldChg>
      <pc:sldChg chg="add del">
        <pc:chgData name="Kau, Derchang" userId="b9148588-e694-4445-9765-2c9aad6149ce" providerId="ADAL" clId="{A899C1F9-E4FE-9348-9206-608594340B68}" dt="2023-11-28T18:36:56.969" v="29"/>
        <pc:sldMkLst>
          <pc:docMk/>
          <pc:sldMk cId="3649131429" sldId="2147309879"/>
        </pc:sldMkLst>
      </pc:sldChg>
      <pc:sldMasterChg chg="delSldLayout">
        <pc:chgData name="Kau, Derchang" userId="b9148588-e694-4445-9765-2c9aad6149ce" providerId="ADAL" clId="{A899C1F9-E4FE-9348-9206-608594340B68}" dt="2023-11-28T18:39:48.294" v="62" actId="2696"/>
        <pc:sldMasterMkLst>
          <pc:docMk/>
          <pc:sldMasterMk cId="0" sldId="2147483660"/>
        </pc:sldMasterMkLst>
        <pc:sldLayoutChg chg="del">
          <pc:chgData name="Kau, Derchang" userId="b9148588-e694-4445-9765-2c9aad6149ce" providerId="ADAL" clId="{A899C1F9-E4FE-9348-9206-608594340B68}" dt="2023-11-28T18:39:48.294" v="62" actId="2696"/>
          <pc:sldLayoutMkLst>
            <pc:docMk/>
            <pc:sldMasterMk cId="0" sldId="2147483660"/>
            <pc:sldLayoutMk cId="143370722" sldId="214748369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FD15C-37E3-584D-B296-3D6F27493E15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4763236E-6E72-0B45-A74A-5A9B71286E15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endParaRPr lang="en-US" sz="1800" b="1" dirty="0"/>
        </a:p>
        <a:p>
          <a:r>
            <a:rPr lang="en-US" sz="1800" b="1" dirty="0"/>
            <a:t>SRAM</a:t>
          </a:r>
        </a:p>
      </dgm:t>
    </dgm:pt>
    <dgm:pt modelId="{544EEC61-3470-764B-816F-A2173B9DF474}" type="parTrans" cxnId="{D3E6090B-F7A0-0246-AE4C-C35A1EDBDD95}">
      <dgm:prSet/>
      <dgm:spPr/>
      <dgm:t>
        <a:bodyPr/>
        <a:lstStyle/>
        <a:p>
          <a:endParaRPr lang="en-US" sz="1200" b="1"/>
        </a:p>
      </dgm:t>
    </dgm:pt>
    <dgm:pt modelId="{75B17F2C-081C-DF40-B412-EFD2A69B2658}" type="sibTrans" cxnId="{D3E6090B-F7A0-0246-AE4C-C35A1EDBDD95}">
      <dgm:prSet/>
      <dgm:spPr/>
      <dgm:t>
        <a:bodyPr/>
        <a:lstStyle/>
        <a:p>
          <a:endParaRPr lang="en-US" sz="1200" b="1"/>
        </a:p>
      </dgm:t>
    </dgm:pt>
    <dgm:pt modelId="{DAA10B15-CB94-5245-BD0C-B5F0C074F383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1800" b="1" dirty="0"/>
            <a:t>DRAM</a:t>
          </a:r>
        </a:p>
      </dgm:t>
    </dgm:pt>
    <dgm:pt modelId="{71A6FCD7-46F0-5246-85A8-971DD3F67B64}" type="parTrans" cxnId="{EFFFE220-05D3-8940-B993-D7E7B5707DE2}">
      <dgm:prSet/>
      <dgm:spPr/>
      <dgm:t>
        <a:bodyPr/>
        <a:lstStyle/>
        <a:p>
          <a:endParaRPr lang="en-US" sz="1200" b="1"/>
        </a:p>
      </dgm:t>
    </dgm:pt>
    <dgm:pt modelId="{79AEB85B-52DA-9142-9018-8B17C02FA477}" type="sibTrans" cxnId="{EFFFE220-05D3-8940-B993-D7E7B5707DE2}">
      <dgm:prSet/>
      <dgm:spPr/>
      <dgm:t>
        <a:bodyPr/>
        <a:lstStyle/>
        <a:p>
          <a:endParaRPr lang="en-US" sz="1200" b="1"/>
        </a:p>
      </dgm:t>
    </dgm:pt>
    <dgm:pt modelId="{647B3E15-9FBC-EF43-A5BF-0AF7B30FD33C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2000" b="1"/>
            <a:t>HDD</a:t>
          </a:r>
        </a:p>
      </dgm:t>
    </dgm:pt>
    <dgm:pt modelId="{B1CCA8BF-1DAE-9141-9C8B-D1541D74B1BB}" type="parTrans" cxnId="{141E85E5-300A-3A43-A765-4884222D1EAD}">
      <dgm:prSet/>
      <dgm:spPr/>
      <dgm:t>
        <a:bodyPr/>
        <a:lstStyle/>
        <a:p>
          <a:endParaRPr lang="en-US" sz="1200" b="1"/>
        </a:p>
      </dgm:t>
    </dgm:pt>
    <dgm:pt modelId="{99D80BFD-2918-6247-859F-5207BC304F1E}" type="sibTrans" cxnId="{141E85E5-300A-3A43-A765-4884222D1EAD}">
      <dgm:prSet/>
      <dgm:spPr/>
      <dgm:t>
        <a:bodyPr/>
        <a:lstStyle/>
        <a:p>
          <a:endParaRPr lang="en-US" sz="1200" b="1"/>
        </a:p>
      </dgm:t>
    </dgm:pt>
    <dgm:pt modelId="{BA8091E7-2019-FC4A-BDEE-E12F18A3883C}">
      <dgm:prSet phldrT="[Text]" custT="1"/>
      <dgm:spPr>
        <a:noFill/>
        <a:ln>
          <a:solidFill>
            <a:schemeClr val="accent2"/>
          </a:solidFill>
        </a:ln>
      </dgm:spPr>
      <dgm:t>
        <a:bodyPr/>
        <a:lstStyle/>
        <a:p>
          <a:r>
            <a:rPr lang="en-US" sz="1800" b="1"/>
            <a:t>SSD</a:t>
          </a:r>
        </a:p>
      </dgm:t>
    </dgm:pt>
    <dgm:pt modelId="{B603B266-2CE5-7348-A3D2-C6B64EB55A7A}" type="parTrans" cxnId="{811FB071-A936-784D-90B9-140DEAE8C86F}">
      <dgm:prSet/>
      <dgm:spPr/>
      <dgm:t>
        <a:bodyPr/>
        <a:lstStyle/>
        <a:p>
          <a:endParaRPr lang="en-US" sz="1200" b="1"/>
        </a:p>
      </dgm:t>
    </dgm:pt>
    <dgm:pt modelId="{2B20E460-B501-8F43-9E35-6D679DFED455}" type="sibTrans" cxnId="{811FB071-A936-784D-90B9-140DEAE8C86F}">
      <dgm:prSet/>
      <dgm:spPr/>
      <dgm:t>
        <a:bodyPr/>
        <a:lstStyle/>
        <a:p>
          <a:endParaRPr lang="en-US" sz="1200" b="1"/>
        </a:p>
      </dgm:t>
    </dgm:pt>
    <dgm:pt modelId="{AB3FB2EC-2055-5B4D-BB16-AE78FAA91D73}" type="pres">
      <dgm:prSet presAssocID="{77CFD15C-37E3-584D-B296-3D6F27493E15}" presName="Name0" presStyleCnt="0">
        <dgm:presLayoutVars>
          <dgm:dir/>
          <dgm:animLvl val="lvl"/>
          <dgm:resizeHandles val="exact"/>
        </dgm:presLayoutVars>
      </dgm:prSet>
      <dgm:spPr/>
    </dgm:pt>
    <dgm:pt modelId="{802B54FA-6BE0-A343-A9AB-19CFDAACC20B}" type="pres">
      <dgm:prSet presAssocID="{4763236E-6E72-0B45-A74A-5A9B71286E15}" presName="Name8" presStyleCnt="0"/>
      <dgm:spPr/>
    </dgm:pt>
    <dgm:pt modelId="{69F65386-CF93-BE4B-A8E1-780A95A034D3}" type="pres">
      <dgm:prSet presAssocID="{4763236E-6E72-0B45-A74A-5A9B71286E15}" presName="level" presStyleLbl="node1" presStyleIdx="0" presStyleCnt="4">
        <dgm:presLayoutVars>
          <dgm:chMax val="1"/>
          <dgm:bulletEnabled val="1"/>
        </dgm:presLayoutVars>
      </dgm:prSet>
      <dgm:spPr/>
    </dgm:pt>
    <dgm:pt modelId="{689965D5-0443-1C45-9FA5-469F3EB663AC}" type="pres">
      <dgm:prSet presAssocID="{4763236E-6E72-0B45-A74A-5A9B71286E1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24B8ADD-6677-3D42-B8AC-1AB4A9821085}" type="pres">
      <dgm:prSet presAssocID="{DAA10B15-CB94-5245-BD0C-B5F0C074F383}" presName="Name8" presStyleCnt="0"/>
      <dgm:spPr/>
    </dgm:pt>
    <dgm:pt modelId="{C5D28E9F-105B-F54E-BB03-E90BAF13DB51}" type="pres">
      <dgm:prSet presAssocID="{DAA10B15-CB94-5245-BD0C-B5F0C074F383}" presName="level" presStyleLbl="node1" presStyleIdx="1" presStyleCnt="4">
        <dgm:presLayoutVars>
          <dgm:chMax val="1"/>
          <dgm:bulletEnabled val="1"/>
        </dgm:presLayoutVars>
      </dgm:prSet>
      <dgm:spPr/>
    </dgm:pt>
    <dgm:pt modelId="{271DEE21-AF5F-3042-93FE-53E682F36034}" type="pres">
      <dgm:prSet presAssocID="{DAA10B15-CB94-5245-BD0C-B5F0C074F3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3F2F4E-4809-144C-8360-FC539BEAFBE3}" type="pres">
      <dgm:prSet presAssocID="{BA8091E7-2019-FC4A-BDEE-E12F18A3883C}" presName="Name8" presStyleCnt="0"/>
      <dgm:spPr/>
    </dgm:pt>
    <dgm:pt modelId="{0F30B6A2-EFFD-1E42-85BA-FD29637FDEB5}" type="pres">
      <dgm:prSet presAssocID="{BA8091E7-2019-FC4A-BDEE-E12F18A3883C}" presName="level" presStyleLbl="node1" presStyleIdx="2" presStyleCnt="4">
        <dgm:presLayoutVars>
          <dgm:chMax val="1"/>
          <dgm:bulletEnabled val="1"/>
        </dgm:presLayoutVars>
      </dgm:prSet>
      <dgm:spPr/>
    </dgm:pt>
    <dgm:pt modelId="{4FC80ECA-ADDD-6548-9ED6-BD436A077852}" type="pres">
      <dgm:prSet presAssocID="{BA8091E7-2019-FC4A-BDEE-E12F18A3883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C0DEFF-C95C-314E-9042-168C68E40E5D}" type="pres">
      <dgm:prSet presAssocID="{647B3E15-9FBC-EF43-A5BF-0AF7B30FD33C}" presName="Name8" presStyleCnt="0"/>
      <dgm:spPr/>
    </dgm:pt>
    <dgm:pt modelId="{D93A783C-B4C6-4E4B-91E5-F2019A87FFA6}" type="pres">
      <dgm:prSet presAssocID="{647B3E15-9FBC-EF43-A5BF-0AF7B30FD33C}" presName="level" presStyleLbl="node1" presStyleIdx="3" presStyleCnt="4">
        <dgm:presLayoutVars>
          <dgm:chMax val="1"/>
          <dgm:bulletEnabled val="1"/>
        </dgm:presLayoutVars>
      </dgm:prSet>
      <dgm:spPr/>
    </dgm:pt>
    <dgm:pt modelId="{CDAA34BF-2EB4-0C44-BF4B-412C15007FE1}" type="pres">
      <dgm:prSet presAssocID="{647B3E15-9FBC-EF43-A5BF-0AF7B30FD33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3E6090B-F7A0-0246-AE4C-C35A1EDBDD95}" srcId="{77CFD15C-37E3-584D-B296-3D6F27493E15}" destId="{4763236E-6E72-0B45-A74A-5A9B71286E15}" srcOrd="0" destOrd="0" parTransId="{544EEC61-3470-764B-816F-A2173B9DF474}" sibTransId="{75B17F2C-081C-DF40-B412-EFD2A69B2658}"/>
    <dgm:cxn modelId="{EFFFE220-05D3-8940-B993-D7E7B5707DE2}" srcId="{77CFD15C-37E3-584D-B296-3D6F27493E15}" destId="{DAA10B15-CB94-5245-BD0C-B5F0C074F383}" srcOrd="1" destOrd="0" parTransId="{71A6FCD7-46F0-5246-85A8-971DD3F67B64}" sibTransId="{79AEB85B-52DA-9142-9018-8B17C02FA477}"/>
    <dgm:cxn modelId="{6EAA4F57-D99F-1948-8287-55B22C274688}" type="presOf" srcId="{4763236E-6E72-0B45-A74A-5A9B71286E15}" destId="{689965D5-0443-1C45-9FA5-469F3EB663AC}" srcOrd="1" destOrd="0" presId="urn:microsoft.com/office/officeart/2005/8/layout/pyramid1"/>
    <dgm:cxn modelId="{10E6D665-0875-3C47-BBEA-ADEB2F67FF5C}" type="presOf" srcId="{77CFD15C-37E3-584D-B296-3D6F27493E15}" destId="{AB3FB2EC-2055-5B4D-BB16-AE78FAA91D73}" srcOrd="0" destOrd="0" presId="urn:microsoft.com/office/officeart/2005/8/layout/pyramid1"/>
    <dgm:cxn modelId="{4CB5AA66-0851-EE4B-8D91-C5F8AD40B903}" type="presOf" srcId="{BA8091E7-2019-FC4A-BDEE-E12F18A3883C}" destId="{0F30B6A2-EFFD-1E42-85BA-FD29637FDEB5}" srcOrd="0" destOrd="0" presId="urn:microsoft.com/office/officeart/2005/8/layout/pyramid1"/>
    <dgm:cxn modelId="{2B009470-7C7E-7D47-B091-9CD39F536622}" type="presOf" srcId="{BA8091E7-2019-FC4A-BDEE-E12F18A3883C}" destId="{4FC80ECA-ADDD-6548-9ED6-BD436A077852}" srcOrd="1" destOrd="0" presId="urn:microsoft.com/office/officeart/2005/8/layout/pyramid1"/>
    <dgm:cxn modelId="{811FB071-A936-784D-90B9-140DEAE8C86F}" srcId="{77CFD15C-37E3-584D-B296-3D6F27493E15}" destId="{BA8091E7-2019-FC4A-BDEE-E12F18A3883C}" srcOrd="2" destOrd="0" parTransId="{B603B266-2CE5-7348-A3D2-C6B64EB55A7A}" sibTransId="{2B20E460-B501-8F43-9E35-6D679DFED455}"/>
    <dgm:cxn modelId="{96C16189-B73F-6743-BE3C-73ECDD9932B7}" type="presOf" srcId="{4763236E-6E72-0B45-A74A-5A9B71286E15}" destId="{69F65386-CF93-BE4B-A8E1-780A95A034D3}" srcOrd="0" destOrd="0" presId="urn:microsoft.com/office/officeart/2005/8/layout/pyramid1"/>
    <dgm:cxn modelId="{446A729E-C888-4A4F-9535-E26245AF4ECB}" type="presOf" srcId="{DAA10B15-CB94-5245-BD0C-B5F0C074F383}" destId="{271DEE21-AF5F-3042-93FE-53E682F36034}" srcOrd="1" destOrd="0" presId="urn:microsoft.com/office/officeart/2005/8/layout/pyramid1"/>
    <dgm:cxn modelId="{4FCA95A3-F0F1-2649-8EC9-C389858ACFCD}" type="presOf" srcId="{DAA10B15-CB94-5245-BD0C-B5F0C074F383}" destId="{C5D28E9F-105B-F54E-BB03-E90BAF13DB51}" srcOrd="0" destOrd="0" presId="urn:microsoft.com/office/officeart/2005/8/layout/pyramid1"/>
    <dgm:cxn modelId="{660D90B3-E0FF-444C-B40A-1CF8E554B5B2}" type="presOf" srcId="{647B3E15-9FBC-EF43-A5BF-0AF7B30FD33C}" destId="{CDAA34BF-2EB4-0C44-BF4B-412C15007FE1}" srcOrd="1" destOrd="0" presId="urn:microsoft.com/office/officeart/2005/8/layout/pyramid1"/>
    <dgm:cxn modelId="{E5B865D0-0478-DE4A-8303-CC274935DAA3}" type="presOf" srcId="{647B3E15-9FBC-EF43-A5BF-0AF7B30FD33C}" destId="{D93A783C-B4C6-4E4B-91E5-F2019A87FFA6}" srcOrd="0" destOrd="0" presId="urn:microsoft.com/office/officeart/2005/8/layout/pyramid1"/>
    <dgm:cxn modelId="{141E85E5-300A-3A43-A765-4884222D1EAD}" srcId="{77CFD15C-37E3-584D-B296-3D6F27493E15}" destId="{647B3E15-9FBC-EF43-A5BF-0AF7B30FD33C}" srcOrd="3" destOrd="0" parTransId="{B1CCA8BF-1DAE-9141-9C8B-D1541D74B1BB}" sibTransId="{99D80BFD-2918-6247-859F-5207BC304F1E}"/>
    <dgm:cxn modelId="{C25F266C-A58D-2B4D-B063-F1F1200F2CED}" type="presParOf" srcId="{AB3FB2EC-2055-5B4D-BB16-AE78FAA91D73}" destId="{802B54FA-6BE0-A343-A9AB-19CFDAACC20B}" srcOrd="0" destOrd="0" presId="urn:microsoft.com/office/officeart/2005/8/layout/pyramid1"/>
    <dgm:cxn modelId="{D66DC483-DFF9-EF48-9BEC-0F7CC87C1E14}" type="presParOf" srcId="{802B54FA-6BE0-A343-A9AB-19CFDAACC20B}" destId="{69F65386-CF93-BE4B-A8E1-780A95A034D3}" srcOrd="0" destOrd="0" presId="urn:microsoft.com/office/officeart/2005/8/layout/pyramid1"/>
    <dgm:cxn modelId="{EE67F26A-5745-6941-94B4-4F8B42E354A1}" type="presParOf" srcId="{802B54FA-6BE0-A343-A9AB-19CFDAACC20B}" destId="{689965D5-0443-1C45-9FA5-469F3EB663AC}" srcOrd="1" destOrd="0" presId="urn:microsoft.com/office/officeart/2005/8/layout/pyramid1"/>
    <dgm:cxn modelId="{7CABBF5E-D7DA-F649-859F-EC91A2A25DA7}" type="presParOf" srcId="{AB3FB2EC-2055-5B4D-BB16-AE78FAA91D73}" destId="{124B8ADD-6677-3D42-B8AC-1AB4A9821085}" srcOrd="1" destOrd="0" presId="urn:microsoft.com/office/officeart/2005/8/layout/pyramid1"/>
    <dgm:cxn modelId="{01B4646E-C100-4A46-A950-E7CF74EA11DB}" type="presParOf" srcId="{124B8ADD-6677-3D42-B8AC-1AB4A9821085}" destId="{C5D28E9F-105B-F54E-BB03-E90BAF13DB51}" srcOrd="0" destOrd="0" presId="urn:microsoft.com/office/officeart/2005/8/layout/pyramid1"/>
    <dgm:cxn modelId="{D146AF2F-24C9-DF47-B14D-DE401E8A7273}" type="presParOf" srcId="{124B8ADD-6677-3D42-B8AC-1AB4A9821085}" destId="{271DEE21-AF5F-3042-93FE-53E682F36034}" srcOrd="1" destOrd="0" presId="urn:microsoft.com/office/officeart/2005/8/layout/pyramid1"/>
    <dgm:cxn modelId="{8DDDD6F4-4BBA-B14B-A164-B0B5FDE3E1E8}" type="presParOf" srcId="{AB3FB2EC-2055-5B4D-BB16-AE78FAA91D73}" destId="{C03F2F4E-4809-144C-8360-FC539BEAFBE3}" srcOrd="2" destOrd="0" presId="urn:microsoft.com/office/officeart/2005/8/layout/pyramid1"/>
    <dgm:cxn modelId="{ECC85CA1-4462-6F41-B6BF-B8606104E8A1}" type="presParOf" srcId="{C03F2F4E-4809-144C-8360-FC539BEAFBE3}" destId="{0F30B6A2-EFFD-1E42-85BA-FD29637FDEB5}" srcOrd="0" destOrd="0" presId="urn:microsoft.com/office/officeart/2005/8/layout/pyramid1"/>
    <dgm:cxn modelId="{0B79E856-1227-8D4C-8F40-DA882CBDFE71}" type="presParOf" srcId="{C03F2F4E-4809-144C-8360-FC539BEAFBE3}" destId="{4FC80ECA-ADDD-6548-9ED6-BD436A077852}" srcOrd="1" destOrd="0" presId="urn:microsoft.com/office/officeart/2005/8/layout/pyramid1"/>
    <dgm:cxn modelId="{5EC452E5-46AC-C74B-87A8-5B718D557E15}" type="presParOf" srcId="{AB3FB2EC-2055-5B4D-BB16-AE78FAA91D73}" destId="{94C0DEFF-C95C-314E-9042-168C68E40E5D}" srcOrd="3" destOrd="0" presId="urn:microsoft.com/office/officeart/2005/8/layout/pyramid1"/>
    <dgm:cxn modelId="{22A32A29-09CE-4342-97BD-A45D5586835B}" type="presParOf" srcId="{94C0DEFF-C95C-314E-9042-168C68E40E5D}" destId="{D93A783C-B4C6-4E4B-91E5-F2019A87FFA6}" srcOrd="0" destOrd="0" presId="urn:microsoft.com/office/officeart/2005/8/layout/pyramid1"/>
    <dgm:cxn modelId="{23B674F1-71A7-8645-9178-DAEBF2C64DEB}" type="presParOf" srcId="{94C0DEFF-C95C-314E-9042-168C68E40E5D}" destId="{CDAA34BF-2EB4-0C44-BF4B-412C15007FE1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65386-CF93-BE4B-A8E1-780A95A034D3}">
      <dsp:nvSpPr>
        <dsp:cNvPr id="0" name=""/>
        <dsp:cNvSpPr/>
      </dsp:nvSpPr>
      <dsp:spPr>
        <a:xfrm>
          <a:off x="1496395" y="0"/>
          <a:ext cx="997597" cy="701154"/>
        </a:xfrm>
        <a:prstGeom prst="trapezoid">
          <a:avLst>
            <a:gd name="adj" fmla="val 71140"/>
          </a:avLst>
        </a:pr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SRAM</a:t>
          </a:r>
        </a:p>
      </dsp:txBody>
      <dsp:txXfrm>
        <a:off x="1496395" y="0"/>
        <a:ext cx="997597" cy="701154"/>
      </dsp:txXfrm>
    </dsp:sp>
    <dsp:sp modelId="{C5D28E9F-105B-F54E-BB03-E90BAF13DB51}">
      <dsp:nvSpPr>
        <dsp:cNvPr id="0" name=""/>
        <dsp:cNvSpPr/>
      </dsp:nvSpPr>
      <dsp:spPr>
        <a:xfrm>
          <a:off x="997597" y="701154"/>
          <a:ext cx="1995194" cy="701154"/>
        </a:xfrm>
        <a:prstGeom prst="trapezoid">
          <a:avLst>
            <a:gd name="adj" fmla="val 71140"/>
          </a:avLst>
        </a:pr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DRAM</a:t>
          </a:r>
        </a:p>
      </dsp:txBody>
      <dsp:txXfrm>
        <a:off x="1346756" y="701154"/>
        <a:ext cx="1296876" cy="701154"/>
      </dsp:txXfrm>
    </dsp:sp>
    <dsp:sp modelId="{0F30B6A2-EFFD-1E42-85BA-FD29637FDEB5}">
      <dsp:nvSpPr>
        <dsp:cNvPr id="0" name=""/>
        <dsp:cNvSpPr/>
      </dsp:nvSpPr>
      <dsp:spPr>
        <a:xfrm>
          <a:off x="498798" y="1402308"/>
          <a:ext cx="2992791" cy="701154"/>
        </a:xfrm>
        <a:prstGeom prst="trapezoid">
          <a:avLst>
            <a:gd name="adj" fmla="val 71140"/>
          </a:avLst>
        </a:pr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SSD</a:t>
          </a:r>
        </a:p>
      </dsp:txBody>
      <dsp:txXfrm>
        <a:off x="1022537" y="1402308"/>
        <a:ext cx="1945314" cy="701154"/>
      </dsp:txXfrm>
    </dsp:sp>
    <dsp:sp modelId="{D93A783C-B4C6-4E4B-91E5-F2019A87FFA6}">
      <dsp:nvSpPr>
        <dsp:cNvPr id="0" name=""/>
        <dsp:cNvSpPr/>
      </dsp:nvSpPr>
      <dsp:spPr>
        <a:xfrm>
          <a:off x="0" y="2103462"/>
          <a:ext cx="3990389" cy="701154"/>
        </a:xfrm>
        <a:prstGeom prst="trapezoid">
          <a:avLst>
            <a:gd name="adj" fmla="val 71140"/>
          </a:avLst>
        </a:prstGeom>
        <a:noFill/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HDD</a:t>
          </a:r>
        </a:p>
      </dsp:txBody>
      <dsp:txXfrm>
        <a:off x="698318" y="2103462"/>
        <a:ext cx="2593752" cy="701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EC177-E2E5-4455-82C1-178BA1878C75}" type="datetimeFigureOut">
              <a:rPr lang="en-US" smtClean="0"/>
              <a:t>11/30/23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04A1C-D9A7-450B-9BF6-70A1F0BF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3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7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3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15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3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04A1C-D9A7-450B-9BF6-70A1F0BFB3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52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BA5E-AFF1-470A-B870-6AD250EE6C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379"/>
            <a:ext cx="10363200" cy="1012825"/>
          </a:xfrm>
        </p:spPr>
        <p:txBody>
          <a:bodyPr/>
          <a:lstStyle>
            <a:lvl1pPr>
              <a:defRPr sz="48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534400" cy="533401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908" b="1"/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133600"/>
            <a:ext cx="10363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2"/>
          </a:xfrm>
        </p:spPr>
        <p:txBody>
          <a:bodyPr/>
          <a:lstStyle>
            <a:lvl1pPr>
              <a:defRPr sz="3878"/>
            </a:lvl1pPr>
            <a:lvl2pPr>
              <a:defRPr sz="3393"/>
            </a:lvl2pPr>
            <a:lvl3pPr>
              <a:defRPr sz="2908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8"/>
            </a:lvl1pPr>
            <a:lvl2pPr marL="554035" indent="0">
              <a:buNone/>
              <a:defRPr sz="3393"/>
            </a:lvl2pPr>
            <a:lvl3pPr marL="1108070" indent="0">
              <a:buNone/>
              <a:defRPr sz="2908"/>
            </a:lvl3pPr>
            <a:lvl4pPr marL="1662105" indent="0">
              <a:buNone/>
              <a:defRPr sz="2424"/>
            </a:lvl4pPr>
            <a:lvl5pPr marL="2216140" indent="0">
              <a:buNone/>
              <a:defRPr sz="2424"/>
            </a:lvl5pPr>
            <a:lvl6pPr marL="2770175" indent="0">
              <a:buNone/>
              <a:defRPr sz="2424"/>
            </a:lvl6pPr>
            <a:lvl7pPr marL="3324210" indent="0">
              <a:buNone/>
              <a:defRPr sz="2424"/>
            </a:lvl7pPr>
            <a:lvl8pPr marL="3878245" indent="0">
              <a:buNone/>
              <a:defRPr sz="2424"/>
            </a:lvl8pPr>
            <a:lvl9pPr marL="4432280" indent="0">
              <a:buNone/>
              <a:defRPr sz="24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399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399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59903" y="643251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36575-A017-439A-8AA0-94A9B276CE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28pt</a:t>
            </a:r>
            <a:r>
              <a:rPr lang="en-US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7485" y="1604435"/>
            <a:ext cx="10970683" cy="4567767"/>
          </a:xfrm>
        </p:spPr>
        <p:txBody>
          <a:bodyPr/>
          <a:lstStyle/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16pt Intel Clear bullet one</a:t>
            </a:r>
          </a:p>
          <a:p>
            <a:pPr lvl="2"/>
            <a:r>
              <a:rPr lang="en-US"/>
              <a:t>16pt Intel Clear sub-bullet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681556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512064"/>
            <a:ext cx="10363200" cy="615400"/>
          </a:xfrm>
        </p:spPr>
        <p:txBody>
          <a:bodyPr anchor="ctr"/>
          <a:lstStyle>
            <a:lvl1pPr>
              <a:defRPr sz="3600" b="1"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1180112"/>
            <a:ext cx="10363200" cy="5175449"/>
          </a:xfrm>
        </p:spPr>
        <p:txBody>
          <a:bodyPr>
            <a:normAutofit/>
          </a:bodyPr>
          <a:lstStyle>
            <a:lvl1pPr>
              <a:defRPr sz="3200" spc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 spc="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01806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3935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10972800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78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496292"/>
            <a:ext cx="5429865" cy="4686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9D013-C7B6-4628-B2EF-9C1967AE6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3935" y="1496292"/>
            <a:ext cx="5429865" cy="4686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791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230287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775C37-EE38-450C-8269-79E50F8E88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26138" y="2655075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C24117-8044-4F60-A59D-9F61002D6C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3331781"/>
            <a:ext cx="5429250" cy="2410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05F9606-8CF6-4C56-B2B6-E8A04B25F1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24294" y="5767077"/>
            <a:ext cx="5429250" cy="4700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3275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 &amp;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35A4-51BC-4EA4-8E63-8A7D09FB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1694"/>
            <a:ext cx="5429864" cy="11998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AEA0-8A4A-4395-842E-1588A8A29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2105680"/>
            <a:ext cx="5429865" cy="4095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6EBB2-584E-4CD8-BAAE-06D480D3A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95361"/>
            <a:ext cx="5429864" cy="530454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26394" y="0"/>
            <a:ext cx="5808406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8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F6811E0-242E-4455-9E93-6248E7DED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1734800" cy="6400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60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41833"/>
            <a:ext cx="10972800" cy="4241800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4C57F0-3964-4184-8486-C7C3D87AE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5757203"/>
            <a:ext cx="10972800" cy="501650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799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8C51-69D0-4653-9DD4-C9657C856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29178"/>
            <a:ext cx="10972800" cy="1199822"/>
          </a:xfrm>
        </p:spPr>
        <p:txBody>
          <a:bodyPr anchor="b" anchorCtr="0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A8B5C-DC90-4F60-9A7A-08826CF80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449317"/>
            <a:ext cx="10972800" cy="6819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20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0073" y="776330"/>
            <a:ext cx="108712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Phases:</a:t>
            </a:r>
            <a:r>
              <a:rPr lang="en-US" sz="1454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1-Assumption 2-Symptom 3-Speculation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with limited data 4-Segmentation 5-ID’d 6-Containment deployed 7-Root cause validated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64" y="62728"/>
            <a:ext cx="9882909" cy="457200"/>
          </a:xfrm>
        </p:spPr>
        <p:txBody>
          <a:bodyPr/>
          <a:lstStyle>
            <a:lvl1pPr algn="l">
              <a:defRPr sz="3393" baseline="0"/>
            </a:lvl1pPr>
          </a:lstStyle>
          <a:p>
            <a:r>
              <a:rPr lang="en-US"/>
              <a:t>(Enter Heading for Topic or Problem Statement)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0073" y="519928"/>
            <a:ext cx="85344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>
                <a:latin typeface="Calibri" pitchFamily="34" charset="0"/>
                <a:cs typeface="Calibri" pitchFamily="34" charset="0"/>
              </a:rPr>
              <a:t>Risk: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54" b="0" u="none" baseline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454" b="0" u="none" baseline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1-Showstopper 1.5-High Risk/No Data 2-High Risk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12" i="1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2.5-No Data 3-Med Risk 4-Low</a:t>
            </a:r>
            <a:r>
              <a:rPr lang="en-US" sz="1212" i="1" baseline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risk 5-cert.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20" hasCustomPrompt="1"/>
          </p:nvPr>
        </p:nvSpPr>
        <p:spPr>
          <a:xfrm>
            <a:off x="757382" y="566531"/>
            <a:ext cx="812800" cy="239797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1454" b="1" baseline="0">
                <a:solidFill>
                  <a:srgbClr val="FF0000"/>
                </a:solidFill>
              </a:defRPr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57382" y="776331"/>
            <a:ext cx="812800" cy="244752"/>
          </a:xfrm>
        </p:spPr>
        <p:txBody>
          <a:bodyPr anchor="t" anchorCtr="0"/>
          <a:lstStyle>
            <a:lvl1pPr marL="0" indent="0" algn="l">
              <a:buNone/>
              <a:defRPr sz="1454" b="1" baseline="0">
                <a:solidFill>
                  <a:srgbClr val="FF0000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Stage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9652001" y="573668"/>
            <a:ext cx="2435412" cy="281922"/>
          </a:xfrm>
        </p:spPr>
        <p:txBody>
          <a:bodyPr anchor="b"/>
          <a:lstStyle>
            <a:lvl1pPr marL="0" indent="0" algn="r">
              <a:buNone/>
              <a:defRPr sz="1454" b="1" baseline="0">
                <a:solidFill>
                  <a:schemeClr val="accent2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9605818" y="12505"/>
            <a:ext cx="249381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>
                <a:solidFill>
                  <a:srgbClr val="FF0000"/>
                </a:solidFill>
                <a:latin typeface="Neo Sans Intel Medium" pitchFamily="34" charset="0"/>
              </a:rPr>
              <a:t>Intel Confidential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0714182" y="843545"/>
            <a:ext cx="1246909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r>
              <a:rPr lang="en-US" sz="1454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3CBE715E-4167-445E-8F25-69DFD044E05F}" type="slidenum">
              <a:rPr lang="en-US" sz="1454" b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pPr algn="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solidFill>
                <a:schemeClr val="accent2"/>
              </a:solidFill>
              <a:latin typeface="Neo Sans Inte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2364" y="6463641"/>
            <a:ext cx="12007273" cy="38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3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1656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1280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2032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1656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81280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182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Goal vs. Gap)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525818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Model)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497454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Supporting Results)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497454" y="3983026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Plan and Projection)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4525818" y="3970522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Strategy)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54182" y="3970522"/>
            <a:ext cx="3140364" cy="265363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(Enter title: Owners &amp; Status)</a:t>
            </a:r>
          </a:p>
        </p:txBody>
      </p:sp>
    </p:spTree>
    <p:extLst>
      <p:ext uri="{BB962C8B-B14F-4D97-AF65-F5344CB8AC3E}">
        <p14:creationId xmlns:p14="http://schemas.microsoft.com/office/powerpoint/2010/main" val="246883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54035" indent="0" algn="ctr">
              <a:buNone/>
              <a:defRPr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47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035" indent="0">
              <a:buNone/>
              <a:defRPr sz="2181"/>
            </a:lvl2pPr>
            <a:lvl3pPr marL="1108070" indent="0">
              <a:buNone/>
              <a:defRPr sz="1939"/>
            </a:lvl3pPr>
            <a:lvl4pPr marL="1662105" indent="0">
              <a:buNone/>
              <a:defRPr sz="1697"/>
            </a:lvl4pPr>
            <a:lvl5pPr marL="2216140" indent="0">
              <a:buNone/>
              <a:defRPr sz="1697"/>
            </a:lvl5pPr>
            <a:lvl6pPr marL="2770175" indent="0">
              <a:buNone/>
              <a:defRPr sz="1697"/>
            </a:lvl6pPr>
            <a:lvl7pPr marL="3324210" indent="0">
              <a:buNone/>
              <a:defRPr sz="1697"/>
            </a:lvl7pPr>
            <a:lvl8pPr marL="3878245" indent="0">
              <a:buNone/>
              <a:defRPr sz="1697"/>
            </a:lvl8pPr>
            <a:lvl9pPr marL="4432280" indent="0">
              <a:buNone/>
              <a:defRPr sz="16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4"/>
            <a:ext cx="5389034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0000" y="6621722"/>
            <a:ext cx="2133600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fld id="{3CBE715E-4167-445E-8F25-69DFD044E05F}" type="slidenum">
              <a:rPr lang="en-US" sz="1454" b="0" smtClean="0">
                <a:latin typeface="Calibri" pitchFamily="34" charset="0"/>
                <a:cs typeface="Calibri" pitchFamily="34" charset="0"/>
              </a:rPr>
              <a:pPr algn="ct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>
              <a:latin typeface="Neo Sans Int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6534554"/>
            <a:ext cx="4013201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baseline="0">
                <a:latin typeface="Calibri" pitchFamily="34" charset="0"/>
                <a:cs typeface="Calibri" pitchFamily="34" charset="0"/>
              </a:rPr>
              <a:t>CPG/GEMS/FTE</a:t>
            </a:r>
            <a:endParaRPr lang="en-US" sz="1454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13164" y="6471760"/>
            <a:ext cx="2701636" cy="3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697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Intel Confidential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C0D8DB6-018E-4C46-9743-E54E47130DB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2" y="6541964"/>
            <a:ext cx="593437" cy="233418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C0EAF90-6C3A-A949-8A66-3D3F1E06B9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24600" y="6576057"/>
            <a:ext cx="3733800" cy="28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1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Contains or derived from supplier Confidential 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4" r:id="rId14"/>
    <p:sldLayoutId id="2147483693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5pPr>
      <a:lvl6pPr marL="55403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6pPr>
      <a:lvl7pPr marL="110807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7pPr>
      <a:lvl8pPr marL="166210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8pPr>
      <a:lvl9pPr marL="221614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9pPr>
    </p:titleStyle>
    <p:bodyStyle>
      <a:lvl1pPr marL="415526" indent="-415526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•"/>
        <a:defRPr sz="3878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0307" indent="-346272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3878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8508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3393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939122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49315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04719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6pPr>
      <a:lvl7pPr marL="360122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7pPr>
      <a:lvl8pPr marL="415526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8pPr>
      <a:lvl9pPr marL="470929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epdf/10.1126/science.aam9744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s://calteches.library.caltech.edu/1976/1/1960Bottom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hyperlink" Target="https://doi.org/10.1109/EDTM55494.2023.10102966" TargetMode="External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DAA30DA-8480-BCE5-BEC5-BCB6DDF62A6C}"/>
              </a:ext>
            </a:extLst>
          </p:cNvPr>
          <p:cNvSpPr txBox="1"/>
          <p:nvPr/>
        </p:nvSpPr>
        <p:spPr>
          <a:xfrm>
            <a:off x="582058" y="489399"/>
            <a:ext cx="69957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highlight>
                  <a:srgbClr val="FFFF00"/>
                </a:highlight>
                <a:latin typeface="IntelOne Text" panose="020B0503020203020204" pitchFamily="34" charset="77"/>
                <a:cs typeface="Calibri" panose="020F0502020204030204" pitchFamily="34" charset="0"/>
              </a:rPr>
              <a:t>Matrix Multiply-Accumulate (MAC) or Multiply-Add (MAD) </a:t>
            </a:r>
            <a:r>
              <a:rPr lang="en-US" sz="1800" b="1" dirty="0">
                <a:latin typeface="IntelOne Text" panose="020B0503020203020204" pitchFamily="34" charset="77"/>
                <a:cs typeface="Calibri" panose="020F0502020204030204" pitchFamily="34" charset="0"/>
              </a:rPr>
              <a:t>– </a:t>
            </a:r>
          </a:p>
          <a:p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  for </a:t>
            </a:r>
            <a:r>
              <a:rPr lang="en-US" sz="1800" dirty="0" err="1">
                <a:latin typeface="Lucida Console" panose="020B0609040504020204" pitchFamily="49" charset="0"/>
                <a:cs typeface="Calibri" panose="020F0502020204030204" pitchFamily="34" charset="0"/>
              </a:rPr>
              <a:t>i</a:t>
            </a:r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 in </a:t>
            </a:r>
            <a:r>
              <a:rPr lang="en-US" sz="1800" dirty="0" err="1">
                <a:latin typeface="Lucida Console" panose="020B0609040504020204" pitchFamily="49" charset="0"/>
                <a:cs typeface="Calibri" panose="020F0502020204030204" pitchFamily="34" charset="0"/>
              </a:rPr>
              <a:t>xrange</a:t>
            </a:r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(4096):</a:t>
            </a:r>
          </a:p>
          <a:p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    for j in </a:t>
            </a:r>
            <a:r>
              <a:rPr lang="en-US" sz="1800" dirty="0" err="1">
                <a:latin typeface="Lucida Console" panose="020B0609040504020204" pitchFamily="49" charset="0"/>
                <a:cs typeface="Calibri" panose="020F0502020204030204" pitchFamily="34" charset="0"/>
              </a:rPr>
              <a:t>xrange</a:t>
            </a:r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(4096):</a:t>
            </a:r>
          </a:p>
          <a:p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        for k in </a:t>
            </a:r>
            <a:r>
              <a:rPr lang="en-US" sz="1800" dirty="0" err="1">
                <a:latin typeface="Lucida Console" panose="020B0609040504020204" pitchFamily="49" charset="0"/>
                <a:cs typeface="Calibri" panose="020F0502020204030204" pitchFamily="34" charset="0"/>
              </a:rPr>
              <a:t>xrange</a:t>
            </a:r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(4096):</a:t>
            </a:r>
          </a:p>
          <a:p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           C[</a:t>
            </a:r>
            <a:r>
              <a:rPr lang="en-US" sz="1800" dirty="0" err="1">
                <a:latin typeface="Lucida Console" panose="020B0609040504020204" pitchFamily="49" charset="0"/>
                <a:cs typeface="Calibri" panose="020F0502020204030204" pitchFamily="34" charset="0"/>
              </a:rPr>
              <a:t>i</a:t>
            </a:r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][j] += A[</a:t>
            </a:r>
            <a:r>
              <a:rPr lang="en-US" sz="1800" dirty="0" err="1">
                <a:latin typeface="Lucida Console" panose="020B0609040504020204" pitchFamily="49" charset="0"/>
                <a:cs typeface="Calibri" panose="020F0502020204030204" pitchFamily="34" charset="0"/>
              </a:rPr>
              <a:t>i</a:t>
            </a:r>
            <a:r>
              <a:rPr lang="en-US" sz="1800" dirty="0">
                <a:latin typeface="Lucida Console" panose="020B0609040504020204" pitchFamily="49" charset="0"/>
                <a:cs typeface="Calibri" panose="020F0502020204030204" pitchFamily="34" charset="0"/>
              </a:rPr>
              <a:t>][k] * B[k][j]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939040F-49D3-ECD7-A066-5BA3A459E3CF}"/>
              </a:ext>
            </a:extLst>
          </p:cNvPr>
          <p:cNvGrpSpPr/>
          <p:nvPr/>
        </p:nvGrpSpPr>
        <p:grpSpPr>
          <a:xfrm>
            <a:off x="582058" y="2082404"/>
            <a:ext cx="11396066" cy="4384789"/>
            <a:chOff x="582058" y="2082404"/>
            <a:chExt cx="11396066" cy="438478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05190-D22D-3E08-C0C8-F9DBA54619B5}"/>
                </a:ext>
              </a:extLst>
            </p:cNvPr>
            <p:cNvSpPr txBox="1"/>
            <p:nvPr/>
          </p:nvSpPr>
          <p:spPr>
            <a:xfrm>
              <a:off x="3219716" y="5636196"/>
              <a:ext cx="87584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600" b="1" i="0" dirty="0">
                  <a:solidFill>
                    <a:srgbClr val="1A1A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From “There’s plenty of room at the Top: What will drive computer performance after Moore’s law?” </a:t>
              </a:r>
            </a:p>
            <a:p>
              <a:pPr algn="r"/>
              <a:r>
                <a:rPr lang="en-US" sz="1600" b="1" i="0" dirty="0" err="1">
                  <a:solidFill>
                    <a:srgbClr val="1A1A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Leiserson</a:t>
              </a:r>
              <a:r>
                <a:rPr lang="en-US" sz="1600" b="1" i="0" dirty="0">
                  <a:solidFill>
                    <a:srgbClr val="1A1A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 </a:t>
              </a:r>
              <a:r>
                <a:rPr lang="en-US" sz="1600" b="1" i="1" dirty="0" err="1">
                  <a:solidFill>
                    <a:srgbClr val="1A1A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et.al</a:t>
              </a:r>
              <a:r>
                <a:rPr lang="en-US" sz="1600" b="1" i="1" dirty="0">
                  <a:solidFill>
                    <a:srgbClr val="1A1A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.</a:t>
              </a:r>
              <a:r>
                <a:rPr lang="en-US" sz="1600" b="1" dirty="0">
                  <a:solidFill>
                    <a:srgbClr val="1A1A1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 </a:t>
              </a:r>
              <a:r>
                <a:rPr lang="en-US" sz="1600" b="1" i="1" dirty="0">
                  <a:solidFill>
                    <a:srgbClr val="1A1A1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Science</a:t>
              </a:r>
              <a:r>
                <a:rPr lang="en-US" sz="1600" b="1" dirty="0">
                  <a:solidFill>
                    <a:srgbClr val="1A1A1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 368</a:t>
              </a:r>
              <a:r>
                <a:rPr lang="en-US" sz="1600" b="1" i="0" dirty="0">
                  <a:solidFill>
                    <a:srgbClr val="1A1A1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, eaam9744 (2020)</a:t>
              </a:r>
              <a:endParaRPr lang="en-US" sz="1600" b="1" i="0" dirty="0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1600" b="1" dirty="0">
                  <a:solidFill>
                    <a:srgbClr val="1A1A1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See also Dick Feynman’s </a:t>
              </a:r>
              <a:r>
                <a:rPr lang="en-US" sz="1600" b="1" dirty="0">
                  <a:solidFill>
                    <a:srgbClr val="1A1A1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“</a:t>
              </a:r>
              <a:r>
                <a:rPr lang="en-US" sz="1600" b="1" i="1" dirty="0">
                  <a:solidFill>
                    <a:srgbClr val="1A1A1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There’s plenty of room at the bottom” </a:t>
              </a:r>
              <a:r>
                <a:rPr lang="en-US" sz="1600" b="1" dirty="0">
                  <a:solidFill>
                    <a:srgbClr val="1A1A1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Eng. Sci.23,22–36 (1960)</a:t>
              </a:r>
              <a:endParaRPr lang="en-US" sz="1600" b="1" dirty="0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730295-B683-0D14-DD75-1B81A4AE9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058" y="2082404"/>
              <a:ext cx="10324641" cy="238593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8193422-A88B-C931-207A-E4DA6D4EE98C}"/>
              </a:ext>
            </a:extLst>
          </p:cNvPr>
          <p:cNvGrpSpPr/>
          <p:nvPr/>
        </p:nvGrpSpPr>
        <p:grpSpPr>
          <a:xfrm>
            <a:off x="9463489" y="509330"/>
            <a:ext cx="2473324" cy="2766039"/>
            <a:chOff x="9463489" y="509330"/>
            <a:chExt cx="2473324" cy="2766039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B1787CF2-E877-0EAA-643D-1761EA4231FD}"/>
                </a:ext>
              </a:extLst>
            </p:cNvPr>
            <p:cNvSpPr/>
            <p:nvPr/>
          </p:nvSpPr>
          <p:spPr>
            <a:xfrm flipH="1">
              <a:off x="10421958" y="2944968"/>
              <a:ext cx="248427" cy="330401"/>
            </a:xfrm>
            <a:prstGeom prst="leftBrace">
              <a:avLst>
                <a:gd name="adj1" fmla="val 17549"/>
                <a:gd name="adj2" fmla="val 35573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67B7F8B-A71E-54EA-AA76-D1897984AD67}"/>
                </a:ext>
              </a:extLst>
            </p:cNvPr>
            <p:cNvSpPr/>
            <p:nvPr/>
          </p:nvSpPr>
          <p:spPr>
            <a:xfrm>
              <a:off x="9463489" y="509330"/>
              <a:ext cx="2473324" cy="7876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Coding Efficiency 47x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21E0E7D-6D94-3F72-ECCC-8478F9141BA7}"/>
                </a:ext>
              </a:extLst>
            </p:cNvPr>
            <p:cNvSpPr/>
            <p:nvPr/>
          </p:nvSpPr>
          <p:spPr>
            <a:xfrm>
              <a:off x="10719412" y="1410159"/>
              <a:ext cx="760887" cy="1630496"/>
            </a:xfrm>
            <a:custGeom>
              <a:avLst/>
              <a:gdLst>
                <a:gd name="connsiteX0" fmla="*/ 0 w 760887"/>
                <a:gd name="connsiteY0" fmla="*/ 0 h 1630496"/>
                <a:gd name="connsiteX1" fmla="*/ 760164 w 760887"/>
                <a:gd name="connsiteY1" fmla="*/ 694063 h 1630496"/>
                <a:gd name="connsiteX2" fmla="*/ 110169 w 760887"/>
                <a:gd name="connsiteY2" fmla="*/ 1630496 h 163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0887" h="1630496">
                  <a:moveTo>
                    <a:pt x="0" y="0"/>
                  </a:moveTo>
                  <a:cubicBezTo>
                    <a:pt x="370901" y="211157"/>
                    <a:pt x="741803" y="422314"/>
                    <a:pt x="760164" y="694063"/>
                  </a:cubicBezTo>
                  <a:cubicBezTo>
                    <a:pt x="778525" y="965812"/>
                    <a:pt x="444347" y="1298154"/>
                    <a:pt x="110169" y="1630496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9879E7-5F3C-E371-C5FB-BE48B3247695}"/>
              </a:ext>
            </a:extLst>
          </p:cNvPr>
          <p:cNvGrpSpPr/>
          <p:nvPr/>
        </p:nvGrpSpPr>
        <p:grpSpPr>
          <a:xfrm>
            <a:off x="7570641" y="538377"/>
            <a:ext cx="2377590" cy="2998037"/>
            <a:chOff x="7570641" y="538377"/>
            <a:chExt cx="2377590" cy="2998037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F22458A-26B5-A55E-9C28-F871095ED44C}"/>
                </a:ext>
              </a:extLst>
            </p:cNvPr>
            <p:cNvSpPr/>
            <p:nvPr/>
          </p:nvSpPr>
          <p:spPr>
            <a:xfrm>
              <a:off x="7570641" y="538377"/>
              <a:ext cx="1711324" cy="7876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Multi-Core 7.8x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559D3E8-7C82-AD70-A4CD-13809E1D39D8}"/>
                </a:ext>
              </a:extLst>
            </p:cNvPr>
            <p:cNvSpPr/>
            <p:nvPr/>
          </p:nvSpPr>
          <p:spPr>
            <a:xfrm>
              <a:off x="8527055" y="1355075"/>
              <a:ext cx="1421176" cy="2181339"/>
            </a:xfrm>
            <a:custGeom>
              <a:avLst/>
              <a:gdLst>
                <a:gd name="connsiteX0" fmla="*/ 0 w 1740665"/>
                <a:gd name="connsiteY0" fmla="*/ 0 h 2181339"/>
                <a:gd name="connsiteX1" fmla="*/ 451692 w 1740665"/>
                <a:gd name="connsiteY1" fmla="*/ 1233889 h 2181339"/>
                <a:gd name="connsiteX2" fmla="*/ 1740665 w 1740665"/>
                <a:gd name="connsiteY2" fmla="*/ 2181339 h 218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0665" h="2181339">
                  <a:moveTo>
                    <a:pt x="0" y="0"/>
                  </a:moveTo>
                  <a:cubicBezTo>
                    <a:pt x="80790" y="435166"/>
                    <a:pt x="161581" y="870333"/>
                    <a:pt x="451692" y="1233889"/>
                  </a:cubicBezTo>
                  <a:cubicBezTo>
                    <a:pt x="741803" y="1597445"/>
                    <a:pt x="1241234" y="1889392"/>
                    <a:pt x="1740665" y="218133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8DFFAA2-7151-28AB-D387-90C11A49EE06}"/>
              </a:ext>
            </a:extLst>
          </p:cNvPr>
          <p:cNvGrpSpPr/>
          <p:nvPr/>
        </p:nvGrpSpPr>
        <p:grpSpPr>
          <a:xfrm>
            <a:off x="9334996" y="4274545"/>
            <a:ext cx="2601817" cy="1251309"/>
            <a:chOff x="9334996" y="4274545"/>
            <a:chExt cx="2601817" cy="1251309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241818A-3BD6-7BD4-2585-38CEF460C348}"/>
                </a:ext>
              </a:extLst>
            </p:cNvPr>
            <p:cNvSpPr/>
            <p:nvPr/>
          </p:nvSpPr>
          <p:spPr>
            <a:xfrm>
              <a:off x="9334996" y="4738202"/>
              <a:ext cx="2601817" cy="7876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2.7x</a:t>
              </a:r>
            </a:p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ISA Optimization</a:t>
              </a: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A8223EF-3544-D4E0-9B85-2E18E7F7D986}"/>
                </a:ext>
              </a:extLst>
            </p:cNvPr>
            <p:cNvSpPr/>
            <p:nvPr/>
          </p:nvSpPr>
          <p:spPr>
            <a:xfrm>
              <a:off x="10432973" y="4274545"/>
              <a:ext cx="1200839" cy="418641"/>
            </a:xfrm>
            <a:custGeom>
              <a:avLst/>
              <a:gdLst>
                <a:gd name="connsiteX0" fmla="*/ 1200839 w 1200839"/>
                <a:gd name="connsiteY0" fmla="*/ 418641 h 418641"/>
                <a:gd name="connsiteX1" fmla="*/ 947451 w 1200839"/>
                <a:gd name="connsiteY1" fmla="*/ 88135 h 418641"/>
                <a:gd name="connsiteX2" fmla="*/ 0 w 1200839"/>
                <a:gd name="connsiteY2" fmla="*/ 0 h 41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0839" h="418641">
                  <a:moveTo>
                    <a:pt x="1200839" y="418641"/>
                  </a:moveTo>
                  <a:cubicBezTo>
                    <a:pt x="1174215" y="288274"/>
                    <a:pt x="1147591" y="157908"/>
                    <a:pt x="947451" y="88135"/>
                  </a:cubicBezTo>
                  <a:cubicBezTo>
                    <a:pt x="747311" y="18362"/>
                    <a:pt x="373655" y="9181"/>
                    <a:pt x="0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A8B8513-B7B5-624C-1BED-07A0BFC81BBD}"/>
              </a:ext>
            </a:extLst>
          </p:cNvPr>
          <p:cNvGrpSpPr/>
          <p:nvPr/>
        </p:nvGrpSpPr>
        <p:grpSpPr>
          <a:xfrm>
            <a:off x="6233710" y="4065224"/>
            <a:ext cx="3714522" cy="1460630"/>
            <a:chOff x="6233710" y="4065224"/>
            <a:chExt cx="3714522" cy="146063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5AD82C5-FE24-4B1E-2D66-541C860A7D82}"/>
                </a:ext>
              </a:extLst>
            </p:cNvPr>
            <p:cNvSpPr/>
            <p:nvPr/>
          </p:nvSpPr>
          <p:spPr>
            <a:xfrm>
              <a:off x="6233710" y="4738202"/>
              <a:ext cx="2601817" cy="7876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3.5x</a:t>
              </a:r>
            </a:p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Vector Processing</a:t>
              </a: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D0B16DF-21A5-54CB-475E-B5E29C8EED97}"/>
                </a:ext>
              </a:extLst>
            </p:cNvPr>
            <p:cNvSpPr/>
            <p:nvPr/>
          </p:nvSpPr>
          <p:spPr>
            <a:xfrm>
              <a:off x="8695982" y="4065224"/>
              <a:ext cx="1252250" cy="594911"/>
            </a:xfrm>
            <a:custGeom>
              <a:avLst/>
              <a:gdLst>
                <a:gd name="connsiteX0" fmla="*/ 18361 w 1340385"/>
                <a:gd name="connsiteY0" fmla="*/ 594911 h 594911"/>
                <a:gd name="connsiteX1" fmla="*/ 183614 w 1340385"/>
                <a:gd name="connsiteY1" fmla="*/ 253388 h 594911"/>
                <a:gd name="connsiteX2" fmla="*/ 1340385 w 1340385"/>
                <a:gd name="connsiteY2" fmla="*/ 0 h 59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0385" h="594911">
                  <a:moveTo>
                    <a:pt x="18361" y="594911"/>
                  </a:moveTo>
                  <a:cubicBezTo>
                    <a:pt x="-9181" y="473725"/>
                    <a:pt x="-36723" y="352540"/>
                    <a:pt x="183614" y="253388"/>
                  </a:cubicBezTo>
                  <a:cubicBezTo>
                    <a:pt x="403951" y="154236"/>
                    <a:pt x="872168" y="77118"/>
                    <a:pt x="1340385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7355208-C93B-3BEF-3732-C165E5282F55}"/>
              </a:ext>
            </a:extLst>
          </p:cNvPr>
          <p:cNvGrpSpPr/>
          <p:nvPr/>
        </p:nvGrpSpPr>
        <p:grpSpPr>
          <a:xfrm>
            <a:off x="1918808" y="3767768"/>
            <a:ext cx="7930272" cy="1758086"/>
            <a:chOff x="1918808" y="3767768"/>
            <a:chExt cx="7930272" cy="175808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9EF1DB1-0630-B041-321F-BB203EF0461E}"/>
                </a:ext>
              </a:extLst>
            </p:cNvPr>
            <p:cNvSpPr/>
            <p:nvPr/>
          </p:nvSpPr>
          <p:spPr>
            <a:xfrm>
              <a:off x="1918808" y="4738202"/>
              <a:ext cx="2601817" cy="78765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18.4x</a:t>
              </a:r>
            </a:p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Memory Hierarchy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5AA484F-ABB7-2FC3-D634-2546C6C17632}"/>
                </a:ext>
              </a:extLst>
            </p:cNvPr>
            <p:cNvSpPr/>
            <p:nvPr/>
          </p:nvSpPr>
          <p:spPr>
            <a:xfrm>
              <a:off x="2853369" y="3767768"/>
              <a:ext cx="6995711" cy="925417"/>
            </a:xfrm>
            <a:custGeom>
              <a:avLst/>
              <a:gdLst>
                <a:gd name="connsiteX0" fmla="*/ 0 w 6995711"/>
                <a:gd name="connsiteY0" fmla="*/ 848298 h 848298"/>
                <a:gd name="connsiteX1" fmla="*/ 1553378 w 6995711"/>
                <a:gd name="connsiteY1" fmla="*/ 319489 h 848298"/>
                <a:gd name="connsiteX2" fmla="*/ 6995711 w 6995711"/>
                <a:gd name="connsiteY2" fmla="*/ 0 h 8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5711" h="848298">
                  <a:moveTo>
                    <a:pt x="0" y="848298"/>
                  </a:moveTo>
                  <a:cubicBezTo>
                    <a:pt x="193713" y="654585"/>
                    <a:pt x="387426" y="460872"/>
                    <a:pt x="1553378" y="319489"/>
                  </a:cubicBezTo>
                  <a:cubicBezTo>
                    <a:pt x="2719330" y="178106"/>
                    <a:pt x="4857520" y="89053"/>
                    <a:pt x="6995711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C3A943A-17AC-228A-450E-801A8AC26A09}"/>
              </a:ext>
            </a:extLst>
          </p:cNvPr>
          <p:cNvSpPr/>
          <p:nvPr/>
        </p:nvSpPr>
        <p:spPr>
          <a:xfrm>
            <a:off x="1918808" y="4738202"/>
            <a:ext cx="2601817" cy="78765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18.4x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Memory Hierarchy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F431989-C947-18F6-88BC-4675D435C1E3}"/>
              </a:ext>
            </a:extLst>
          </p:cNvPr>
          <p:cNvGrpSpPr/>
          <p:nvPr/>
        </p:nvGrpSpPr>
        <p:grpSpPr>
          <a:xfrm>
            <a:off x="1432192" y="2077069"/>
            <a:ext cx="8339770" cy="2402357"/>
            <a:chOff x="1432192" y="2077069"/>
            <a:chExt cx="8339770" cy="240235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A172EB6-7933-DBF4-C08A-9A54A72C6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193" y="2077539"/>
              <a:ext cx="2699784" cy="2401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898341A-24B2-7D91-7631-86DD406F1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977" y="2077538"/>
              <a:ext cx="5562868" cy="2401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236D37-0B1E-3CBF-1CBB-1E4CBF14EFF5}"/>
                </a:ext>
              </a:extLst>
            </p:cNvPr>
            <p:cNvSpPr txBox="1"/>
            <p:nvPr/>
          </p:nvSpPr>
          <p:spPr>
            <a:xfrm>
              <a:off x="4276547" y="4099004"/>
              <a:ext cx="54954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0" dirty="0">
                  <a:solidFill>
                    <a:srgbClr val="131314"/>
                  </a:solidFill>
                  <a:effectLst/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Upadhyay, </a:t>
              </a:r>
              <a:r>
                <a:rPr lang="en-US" sz="1000" i="1" dirty="0" err="1">
                  <a:solidFill>
                    <a:srgbClr val="131314"/>
                  </a:solidFill>
                  <a:effectLst/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et.al</a:t>
              </a:r>
              <a:r>
                <a:rPr lang="en-US" sz="1000" i="1" dirty="0">
                  <a:solidFill>
                    <a:srgbClr val="131314"/>
                  </a:solidFill>
                  <a:effectLst/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1000" i="0" dirty="0">
                  <a:solidFill>
                    <a:srgbClr val="131314"/>
                  </a:solidFill>
                  <a:effectLst/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, Journal of Low Power Electronics, Volume 11, Number 1, March 2015, pp. 37-48(12)</a:t>
              </a:r>
              <a:endParaRPr lang="en-US" sz="1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C93BCE4-2051-23E6-B597-3F603F292F12}"/>
                </a:ext>
              </a:extLst>
            </p:cNvPr>
            <p:cNvSpPr/>
            <p:nvPr/>
          </p:nvSpPr>
          <p:spPr>
            <a:xfrm>
              <a:off x="1432192" y="2077069"/>
              <a:ext cx="8273667" cy="2391266"/>
            </a:xfrm>
            <a:custGeom>
              <a:avLst/>
              <a:gdLst>
                <a:gd name="connsiteX0" fmla="*/ 0 w 8273667"/>
                <a:gd name="connsiteY0" fmla="*/ 0 h 2391266"/>
                <a:gd name="connsiteX1" fmla="*/ 606736 w 8273667"/>
                <a:gd name="connsiteY1" fmla="*/ 0 h 2391266"/>
                <a:gd name="connsiteX2" fmla="*/ 1047998 w 8273667"/>
                <a:gd name="connsiteY2" fmla="*/ 0 h 2391266"/>
                <a:gd name="connsiteX3" fmla="*/ 1902943 w 8273667"/>
                <a:gd name="connsiteY3" fmla="*/ 0 h 2391266"/>
                <a:gd name="connsiteX4" fmla="*/ 2509679 w 8273667"/>
                <a:gd name="connsiteY4" fmla="*/ 0 h 2391266"/>
                <a:gd name="connsiteX5" fmla="*/ 3116415 w 8273667"/>
                <a:gd name="connsiteY5" fmla="*/ 0 h 2391266"/>
                <a:gd name="connsiteX6" fmla="*/ 3971360 w 8273667"/>
                <a:gd name="connsiteY6" fmla="*/ 0 h 2391266"/>
                <a:gd name="connsiteX7" fmla="*/ 4495359 w 8273667"/>
                <a:gd name="connsiteY7" fmla="*/ 0 h 2391266"/>
                <a:gd name="connsiteX8" fmla="*/ 5350305 w 8273667"/>
                <a:gd name="connsiteY8" fmla="*/ 0 h 2391266"/>
                <a:gd name="connsiteX9" fmla="*/ 6205250 w 8273667"/>
                <a:gd name="connsiteY9" fmla="*/ 0 h 2391266"/>
                <a:gd name="connsiteX10" fmla="*/ 6894723 w 8273667"/>
                <a:gd name="connsiteY10" fmla="*/ 0 h 2391266"/>
                <a:gd name="connsiteX11" fmla="*/ 8273667 w 8273667"/>
                <a:gd name="connsiteY11" fmla="*/ 0 h 2391266"/>
                <a:gd name="connsiteX12" fmla="*/ 8273667 w 8273667"/>
                <a:gd name="connsiteY12" fmla="*/ 573904 h 2391266"/>
                <a:gd name="connsiteX13" fmla="*/ 8273667 w 8273667"/>
                <a:gd name="connsiteY13" fmla="*/ 1099982 h 2391266"/>
                <a:gd name="connsiteX14" fmla="*/ 8273667 w 8273667"/>
                <a:gd name="connsiteY14" fmla="*/ 1697799 h 2391266"/>
                <a:gd name="connsiteX15" fmla="*/ 8273667 w 8273667"/>
                <a:gd name="connsiteY15" fmla="*/ 2391266 h 2391266"/>
                <a:gd name="connsiteX16" fmla="*/ 7584195 w 8273667"/>
                <a:gd name="connsiteY16" fmla="*/ 2391266 h 2391266"/>
                <a:gd name="connsiteX17" fmla="*/ 6729249 w 8273667"/>
                <a:gd name="connsiteY17" fmla="*/ 2391266 h 2391266"/>
                <a:gd name="connsiteX18" fmla="*/ 6039777 w 8273667"/>
                <a:gd name="connsiteY18" fmla="*/ 2391266 h 2391266"/>
                <a:gd name="connsiteX19" fmla="*/ 5598515 w 8273667"/>
                <a:gd name="connsiteY19" fmla="*/ 2391266 h 2391266"/>
                <a:gd name="connsiteX20" fmla="*/ 5074516 w 8273667"/>
                <a:gd name="connsiteY20" fmla="*/ 2391266 h 2391266"/>
                <a:gd name="connsiteX21" fmla="*/ 4219570 w 8273667"/>
                <a:gd name="connsiteY21" fmla="*/ 2391266 h 2391266"/>
                <a:gd name="connsiteX22" fmla="*/ 3530098 w 8273667"/>
                <a:gd name="connsiteY22" fmla="*/ 2391266 h 2391266"/>
                <a:gd name="connsiteX23" fmla="*/ 3006099 w 8273667"/>
                <a:gd name="connsiteY23" fmla="*/ 2391266 h 2391266"/>
                <a:gd name="connsiteX24" fmla="*/ 2316627 w 8273667"/>
                <a:gd name="connsiteY24" fmla="*/ 2391266 h 2391266"/>
                <a:gd name="connsiteX25" fmla="*/ 1875365 w 8273667"/>
                <a:gd name="connsiteY25" fmla="*/ 2391266 h 2391266"/>
                <a:gd name="connsiteX26" fmla="*/ 1434102 w 8273667"/>
                <a:gd name="connsiteY26" fmla="*/ 2391266 h 2391266"/>
                <a:gd name="connsiteX27" fmla="*/ 744630 w 8273667"/>
                <a:gd name="connsiteY27" fmla="*/ 2391266 h 2391266"/>
                <a:gd name="connsiteX28" fmla="*/ 0 w 8273667"/>
                <a:gd name="connsiteY28" fmla="*/ 2391266 h 2391266"/>
                <a:gd name="connsiteX29" fmla="*/ 0 w 8273667"/>
                <a:gd name="connsiteY29" fmla="*/ 1769537 h 2391266"/>
                <a:gd name="connsiteX30" fmla="*/ 0 w 8273667"/>
                <a:gd name="connsiteY30" fmla="*/ 1195633 h 2391266"/>
                <a:gd name="connsiteX31" fmla="*/ 0 w 8273667"/>
                <a:gd name="connsiteY31" fmla="*/ 669554 h 2391266"/>
                <a:gd name="connsiteX32" fmla="*/ 0 w 8273667"/>
                <a:gd name="connsiteY32" fmla="*/ 0 h 239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273667" h="2391266" extrusionOk="0">
                  <a:moveTo>
                    <a:pt x="0" y="0"/>
                  </a:moveTo>
                  <a:cubicBezTo>
                    <a:pt x="292575" y="-19476"/>
                    <a:pt x="475578" y="-4244"/>
                    <a:pt x="606736" y="0"/>
                  </a:cubicBezTo>
                  <a:cubicBezTo>
                    <a:pt x="737894" y="4244"/>
                    <a:pt x="884562" y="-20294"/>
                    <a:pt x="1047998" y="0"/>
                  </a:cubicBezTo>
                  <a:cubicBezTo>
                    <a:pt x="1211434" y="20294"/>
                    <a:pt x="1491375" y="16573"/>
                    <a:pt x="1902943" y="0"/>
                  </a:cubicBezTo>
                  <a:cubicBezTo>
                    <a:pt x="2314512" y="-16573"/>
                    <a:pt x="2283375" y="-19077"/>
                    <a:pt x="2509679" y="0"/>
                  </a:cubicBezTo>
                  <a:cubicBezTo>
                    <a:pt x="2735983" y="19077"/>
                    <a:pt x="2866247" y="24482"/>
                    <a:pt x="3116415" y="0"/>
                  </a:cubicBezTo>
                  <a:cubicBezTo>
                    <a:pt x="3366583" y="-24482"/>
                    <a:pt x="3682050" y="9775"/>
                    <a:pt x="3971360" y="0"/>
                  </a:cubicBezTo>
                  <a:cubicBezTo>
                    <a:pt x="4260671" y="-9775"/>
                    <a:pt x="4333844" y="18897"/>
                    <a:pt x="4495359" y="0"/>
                  </a:cubicBezTo>
                  <a:cubicBezTo>
                    <a:pt x="4656874" y="-18897"/>
                    <a:pt x="5141361" y="-40162"/>
                    <a:pt x="5350305" y="0"/>
                  </a:cubicBezTo>
                  <a:cubicBezTo>
                    <a:pt x="5559249" y="40162"/>
                    <a:pt x="5814322" y="-36569"/>
                    <a:pt x="6205250" y="0"/>
                  </a:cubicBezTo>
                  <a:cubicBezTo>
                    <a:pt x="6596178" y="36569"/>
                    <a:pt x="6696024" y="-13552"/>
                    <a:pt x="6894723" y="0"/>
                  </a:cubicBezTo>
                  <a:cubicBezTo>
                    <a:pt x="7093422" y="13552"/>
                    <a:pt x="7800484" y="712"/>
                    <a:pt x="8273667" y="0"/>
                  </a:cubicBezTo>
                  <a:cubicBezTo>
                    <a:pt x="8252527" y="248652"/>
                    <a:pt x="8279873" y="400939"/>
                    <a:pt x="8273667" y="573904"/>
                  </a:cubicBezTo>
                  <a:cubicBezTo>
                    <a:pt x="8267461" y="746869"/>
                    <a:pt x="8284205" y="860329"/>
                    <a:pt x="8273667" y="1099982"/>
                  </a:cubicBezTo>
                  <a:cubicBezTo>
                    <a:pt x="8263129" y="1339635"/>
                    <a:pt x="8257556" y="1548597"/>
                    <a:pt x="8273667" y="1697799"/>
                  </a:cubicBezTo>
                  <a:cubicBezTo>
                    <a:pt x="8289778" y="1847001"/>
                    <a:pt x="8290538" y="2226149"/>
                    <a:pt x="8273667" y="2391266"/>
                  </a:cubicBezTo>
                  <a:cubicBezTo>
                    <a:pt x="7932105" y="2388736"/>
                    <a:pt x="7893422" y="2405106"/>
                    <a:pt x="7584195" y="2391266"/>
                  </a:cubicBezTo>
                  <a:cubicBezTo>
                    <a:pt x="7274968" y="2377426"/>
                    <a:pt x="6911459" y="2355953"/>
                    <a:pt x="6729249" y="2391266"/>
                  </a:cubicBezTo>
                  <a:cubicBezTo>
                    <a:pt x="6547039" y="2426579"/>
                    <a:pt x="6292051" y="2420134"/>
                    <a:pt x="6039777" y="2391266"/>
                  </a:cubicBezTo>
                  <a:cubicBezTo>
                    <a:pt x="5787503" y="2362398"/>
                    <a:pt x="5809956" y="2392708"/>
                    <a:pt x="5598515" y="2391266"/>
                  </a:cubicBezTo>
                  <a:cubicBezTo>
                    <a:pt x="5387074" y="2389824"/>
                    <a:pt x="5295624" y="2382257"/>
                    <a:pt x="5074516" y="2391266"/>
                  </a:cubicBezTo>
                  <a:cubicBezTo>
                    <a:pt x="4853408" y="2400275"/>
                    <a:pt x="4574731" y="2369904"/>
                    <a:pt x="4219570" y="2391266"/>
                  </a:cubicBezTo>
                  <a:cubicBezTo>
                    <a:pt x="3864409" y="2412628"/>
                    <a:pt x="3682841" y="2358039"/>
                    <a:pt x="3530098" y="2391266"/>
                  </a:cubicBezTo>
                  <a:cubicBezTo>
                    <a:pt x="3377355" y="2424493"/>
                    <a:pt x="3191549" y="2399701"/>
                    <a:pt x="3006099" y="2391266"/>
                  </a:cubicBezTo>
                  <a:cubicBezTo>
                    <a:pt x="2820649" y="2382831"/>
                    <a:pt x="2645192" y="2396779"/>
                    <a:pt x="2316627" y="2391266"/>
                  </a:cubicBezTo>
                  <a:cubicBezTo>
                    <a:pt x="1988062" y="2385753"/>
                    <a:pt x="2016897" y="2375795"/>
                    <a:pt x="1875365" y="2391266"/>
                  </a:cubicBezTo>
                  <a:cubicBezTo>
                    <a:pt x="1733833" y="2406737"/>
                    <a:pt x="1610026" y="2401109"/>
                    <a:pt x="1434102" y="2391266"/>
                  </a:cubicBezTo>
                  <a:cubicBezTo>
                    <a:pt x="1258178" y="2381423"/>
                    <a:pt x="1064776" y="2384626"/>
                    <a:pt x="744630" y="2391266"/>
                  </a:cubicBezTo>
                  <a:cubicBezTo>
                    <a:pt x="424484" y="2397906"/>
                    <a:pt x="304081" y="2387409"/>
                    <a:pt x="0" y="2391266"/>
                  </a:cubicBezTo>
                  <a:cubicBezTo>
                    <a:pt x="-20539" y="2241444"/>
                    <a:pt x="-24244" y="1970620"/>
                    <a:pt x="0" y="1769537"/>
                  </a:cubicBezTo>
                  <a:cubicBezTo>
                    <a:pt x="24244" y="1568454"/>
                    <a:pt x="2331" y="1450923"/>
                    <a:pt x="0" y="1195633"/>
                  </a:cubicBezTo>
                  <a:cubicBezTo>
                    <a:pt x="-2331" y="940343"/>
                    <a:pt x="2227" y="810208"/>
                    <a:pt x="0" y="669554"/>
                  </a:cubicBezTo>
                  <a:cubicBezTo>
                    <a:pt x="-2227" y="528900"/>
                    <a:pt x="-16317" y="276266"/>
                    <a:pt x="0" y="0"/>
                  </a:cubicBezTo>
                  <a:close/>
                </a:path>
              </a:pathLst>
            </a:custGeom>
            <a:noFill/>
            <a:ln w="152400">
              <a:solidFill>
                <a:srgbClr val="C00000"/>
              </a:solidFill>
              <a:headEnd type="none" w="med" len="med"/>
              <a:tailEnd type="arrow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290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1C233-2EA3-FD8A-569F-F54B17BD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Disaggregated SRAM – AMD Zen 3 CCD V-Cache</a:t>
            </a:r>
            <a:br>
              <a:rPr lang="en-US" sz="3200" dirty="0"/>
            </a:br>
            <a:r>
              <a:rPr lang="en-US" sz="2400" dirty="0"/>
              <a:t> 7nm SRAM </a:t>
            </a:r>
            <a:r>
              <a:rPr lang="en-US" sz="2400" dirty="0" err="1"/>
              <a:t>CoW</a:t>
            </a:r>
            <a:r>
              <a:rPr lang="en-US" sz="2400" dirty="0"/>
              <a:t> F2B 9µm HBI to Logic Base die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16992B-244D-8FEF-D1B9-E07D4C767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767" y="1192307"/>
            <a:ext cx="9774466" cy="5047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E8127F-019E-E071-D76B-800F08314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67" y="1084731"/>
            <a:ext cx="443533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5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ED60-C8E5-AD09-331A-1CA66896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Custom DRAM (</a:t>
            </a:r>
            <a:r>
              <a:rPr lang="en-US" sz="3200" dirty="0" err="1"/>
              <a:t>i</a:t>
            </a:r>
            <a:r>
              <a:rPr lang="en-US" sz="3200" dirty="0"/>
              <a:t>) – MCP for Client Compute</a:t>
            </a:r>
            <a:br>
              <a:rPr lang="en-US" sz="3200" dirty="0"/>
            </a:br>
            <a:r>
              <a:rPr lang="en-US" sz="2000" dirty="0"/>
              <a:t>~60nm 1T1C DRAM (~7nm 6T SRAM eq.) + 14nm Logic 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9D2DBD-91B0-7D63-9A54-E23327ECF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052" y="3255745"/>
            <a:ext cx="2646759" cy="25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1FD23-070A-9DB0-504E-A6E1FA3D0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 flipV="1">
            <a:off x="849806" y="1233214"/>
            <a:ext cx="1657249" cy="2049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809CB4-7215-19FA-2CDB-F6801BF99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734" y="1554834"/>
            <a:ext cx="3175000" cy="42418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C7B4F2-1B63-314E-7D64-AEC9F504E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154" y="1554834"/>
            <a:ext cx="3624446" cy="20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056F2-D4AD-2EA1-69BE-1E8CA216DE65}"/>
              </a:ext>
            </a:extLst>
          </p:cNvPr>
          <p:cNvSpPr txBox="1"/>
          <p:nvPr/>
        </p:nvSpPr>
        <p:spPr>
          <a:xfrm>
            <a:off x="7653153" y="1550375"/>
            <a:ext cx="37399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1400" b="0" i="1" dirty="0">
                <a:solidFill>
                  <a:srgbClr val="444444"/>
                </a:solidFill>
                <a:effectLst/>
                <a:latin typeface="inherit"/>
              </a:rPr>
              <a:t>Haswell/Broadwell </a:t>
            </a:r>
            <a:r>
              <a:rPr lang="en-US" sz="1400" b="0" i="1" dirty="0" err="1">
                <a:solidFill>
                  <a:srgbClr val="444444"/>
                </a:solidFill>
                <a:effectLst/>
                <a:latin typeface="inherit"/>
              </a:rPr>
              <a:t>eDRAM</a:t>
            </a:r>
            <a:r>
              <a:rPr lang="en-US" sz="1400" b="0" i="1" dirty="0">
                <a:solidFill>
                  <a:srgbClr val="444444"/>
                </a:solidFill>
                <a:effectLst/>
                <a:latin typeface="inherit"/>
              </a:rPr>
              <a:t> – L4 Cache</a:t>
            </a:r>
            <a:endParaRPr lang="en-US" sz="1400" b="0" i="0" dirty="0">
              <a:solidFill>
                <a:srgbClr val="444444"/>
              </a:solidFill>
              <a:effectLst/>
              <a:latin typeface="Arimo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ABC51F5-D3BA-3741-5D1A-6CA2E0313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820" y="3759888"/>
            <a:ext cx="3624446" cy="20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B0EB1-8654-A02F-A799-A6ED2BE7B6A0}"/>
              </a:ext>
            </a:extLst>
          </p:cNvPr>
          <p:cNvSpPr txBox="1"/>
          <p:nvPr/>
        </p:nvSpPr>
        <p:spPr>
          <a:xfrm>
            <a:off x="7486316" y="3759888"/>
            <a:ext cx="373995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i="1" dirty="0">
                <a:solidFill>
                  <a:srgbClr val="444444"/>
                </a:solidFill>
                <a:effectLst/>
                <a:latin typeface="Arimo"/>
              </a:rPr>
              <a:t>Skylake </a:t>
            </a:r>
            <a:r>
              <a:rPr lang="en-US" sz="1400" b="0" i="1" dirty="0" err="1">
                <a:solidFill>
                  <a:srgbClr val="444444"/>
                </a:solidFill>
                <a:effectLst/>
                <a:latin typeface="Arimo"/>
              </a:rPr>
              <a:t>eDRAM</a:t>
            </a:r>
            <a:r>
              <a:rPr lang="en-US" sz="1400" b="0" i="1" dirty="0">
                <a:solidFill>
                  <a:srgbClr val="444444"/>
                </a:solidFill>
                <a:effectLst/>
                <a:latin typeface="Arimo"/>
              </a:rPr>
              <a:t> – Memory Side Cache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8458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EC20FA-0669-CB26-1383-44263BFF4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10" y="872731"/>
            <a:ext cx="2374900" cy="133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DF0D5A-9945-A26F-33D0-A6714D78F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643" y="1160609"/>
            <a:ext cx="7181354" cy="4512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FFD59-4CAF-44DB-78FD-880A8107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Custom DRAM (ii) – Cryptographic Hashing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EA7C6-E5A4-7A7D-C6A8-66F339493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9974" y="2163893"/>
            <a:ext cx="2133600" cy="2083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CC1BD2-558C-59DC-DA2E-3F0A013B2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442642" y="4119809"/>
            <a:ext cx="2107630" cy="1510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96A67-4410-876A-44BF-6537ADC61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1012172"/>
            <a:ext cx="7772400" cy="3317982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35C20C-9009-66F4-7AA2-EFECA4B60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093269"/>
              </p:ext>
            </p:extLst>
          </p:nvPr>
        </p:nvGraphicFramePr>
        <p:xfrm>
          <a:off x="2496457" y="858883"/>
          <a:ext cx="7199086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99543">
                  <a:extLst>
                    <a:ext uri="{9D8B030D-6E8A-4147-A177-3AD203B41FA5}">
                      <a16:colId xmlns:a16="http://schemas.microsoft.com/office/drawing/2014/main" val="972112550"/>
                    </a:ext>
                  </a:extLst>
                </a:gridCol>
                <a:gridCol w="3599543">
                  <a:extLst>
                    <a:ext uri="{9D8B030D-6E8A-4147-A177-3AD203B41FA5}">
                      <a16:colId xmlns:a16="http://schemas.microsoft.com/office/drawing/2014/main" val="1765493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Mixed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SiFO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/OSAT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919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PSMC 30nm DRAM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Logic: SMIC 40nm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0542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3DIC: XMC WoW HBI2.25µm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C4 A/T: ASE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163441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093155B-8927-B6F3-B2B2-83F4D8A05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248" y="2196040"/>
            <a:ext cx="3833446" cy="415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3EA01-8DD3-A51D-BF2B-7B3F15B9A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40" y="2196040"/>
            <a:ext cx="6830271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FA96F6-25FB-0BC4-C284-8B25FF9A0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52" y="362607"/>
            <a:ext cx="10817696" cy="61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3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CC43-5104-13AC-3DEC-C14B148C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2880"/>
            <a:ext cx="10363200" cy="514975"/>
          </a:xfrm>
        </p:spPr>
        <p:txBody>
          <a:bodyPr/>
          <a:lstStyle/>
          <a:p>
            <a:r>
              <a:rPr lang="en-US" sz="3200" dirty="0"/>
              <a:t>Beyond HBM3 – JEDEC In Package Memory 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C607111B-6241-144F-825D-DC733A749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1" t="21549" r="28636"/>
          <a:stretch/>
        </p:blipFill>
        <p:spPr>
          <a:xfrm>
            <a:off x="1913331" y="843953"/>
            <a:ext cx="7614567" cy="54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43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CC43-5104-13AC-3DEC-C14B148C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2880"/>
            <a:ext cx="10363200" cy="514975"/>
          </a:xfrm>
        </p:spPr>
        <p:txBody>
          <a:bodyPr/>
          <a:lstStyle/>
          <a:p>
            <a:r>
              <a:rPr lang="en-US" sz="3200" dirty="0"/>
              <a:t>Beyond HBM3 – Custom In Package Memory </a:t>
            </a: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4FEE535-7812-D28B-2413-8C6371F57A93}"/>
              </a:ext>
            </a:extLst>
          </p:cNvPr>
          <p:cNvGrpSpPr/>
          <p:nvPr/>
        </p:nvGrpSpPr>
        <p:grpSpPr>
          <a:xfrm>
            <a:off x="158543" y="766035"/>
            <a:ext cx="2889779" cy="5335160"/>
            <a:chOff x="158543" y="766035"/>
            <a:chExt cx="2889779" cy="53351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3BA9C3-C111-373B-B4A9-0241F274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543" y="1158173"/>
              <a:ext cx="2794000" cy="25781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35E9B9-D906-D17B-A1DE-991A190B4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543" y="4129812"/>
              <a:ext cx="2889779" cy="197138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722A401-382D-37CF-917C-6E66A09FE843}"/>
                </a:ext>
              </a:extLst>
            </p:cNvPr>
            <p:cNvSpPr txBox="1"/>
            <p:nvPr/>
          </p:nvSpPr>
          <p:spPr>
            <a:xfrm>
              <a:off x="1040335" y="766035"/>
              <a:ext cx="1418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AP Memory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92B9DBC-AA07-170F-147D-7F084E05A4AF}"/>
              </a:ext>
            </a:extLst>
          </p:cNvPr>
          <p:cNvGrpSpPr/>
          <p:nvPr/>
        </p:nvGrpSpPr>
        <p:grpSpPr>
          <a:xfrm>
            <a:off x="3313078" y="650957"/>
            <a:ext cx="4463993" cy="5947601"/>
            <a:chOff x="3313078" y="650957"/>
            <a:chExt cx="4463993" cy="5947601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529C4F3-4BF6-3D54-455A-4A619868E818}"/>
                </a:ext>
              </a:extLst>
            </p:cNvPr>
            <p:cNvGrpSpPr/>
            <p:nvPr/>
          </p:nvGrpSpPr>
          <p:grpSpPr>
            <a:xfrm>
              <a:off x="5742152" y="1239452"/>
              <a:ext cx="1342953" cy="607166"/>
              <a:chOff x="3479528" y="2325800"/>
              <a:chExt cx="2049973" cy="582484"/>
            </a:xfrm>
          </p:grpSpPr>
          <p:sp>
            <p:nvSpPr>
              <p:cNvPr id="135" name="Diamond 134">
                <a:extLst>
                  <a:ext uri="{FF2B5EF4-FFF2-40B4-BE49-F238E27FC236}">
                    <a16:creationId xmlns:a16="http://schemas.microsoft.com/office/drawing/2014/main" id="{9AD507B3-31D0-FCFC-2CF2-9069AC837764}"/>
                  </a:ext>
                </a:extLst>
              </p:cNvPr>
              <p:cNvSpPr/>
              <p:nvPr/>
            </p:nvSpPr>
            <p:spPr>
              <a:xfrm>
                <a:off x="3895644" y="2500708"/>
                <a:ext cx="1014552" cy="290576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731515DE-8FE7-99D7-E0EE-C1EB12D27AFA}"/>
                  </a:ext>
                </a:extLst>
              </p:cNvPr>
              <p:cNvGrpSpPr/>
              <p:nvPr/>
            </p:nvGrpSpPr>
            <p:grpSpPr>
              <a:xfrm>
                <a:off x="3479528" y="2325800"/>
                <a:ext cx="2049973" cy="582484"/>
                <a:chOff x="9170857" y="5056405"/>
                <a:chExt cx="2049973" cy="582484"/>
              </a:xfrm>
            </p:grpSpPr>
            <p:sp>
              <p:nvSpPr>
                <p:cNvPr id="137" name="Diamond 136">
                  <a:extLst>
                    <a:ext uri="{FF2B5EF4-FFF2-40B4-BE49-F238E27FC236}">
                      <a16:creationId xmlns:a16="http://schemas.microsoft.com/office/drawing/2014/main" id="{3639A700-2310-9819-C4A4-E57938E3D83C}"/>
                    </a:ext>
                  </a:extLst>
                </p:cNvPr>
                <p:cNvSpPr/>
                <p:nvPr/>
              </p:nvSpPr>
              <p:spPr>
                <a:xfrm>
                  <a:off x="9170857" y="520302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Diamond 137">
                  <a:extLst>
                    <a:ext uri="{FF2B5EF4-FFF2-40B4-BE49-F238E27FC236}">
                      <a16:creationId xmlns:a16="http://schemas.microsoft.com/office/drawing/2014/main" id="{E7CF3906-56E9-3F7D-DF31-F6E17DA1A9D7}"/>
                    </a:ext>
                  </a:extLst>
                </p:cNvPr>
                <p:cNvSpPr/>
                <p:nvPr/>
              </p:nvSpPr>
              <p:spPr>
                <a:xfrm>
                  <a:off x="9678133" y="5348313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Diamond 138">
                  <a:extLst>
                    <a:ext uri="{FF2B5EF4-FFF2-40B4-BE49-F238E27FC236}">
                      <a16:creationId xmlns:a16="http://schemas.microsoft.com/office/drawing/2014/main" id="{180586BF-846A-F4DD-50E6-C7646ED4E7A6}"/>
                    </a:ext>
                  </a:extLst>
                </p:cNvPr>
                <p:cNvSpPr/>
                <p:nvPr/>
              </p:nvSpPr>
              <p:spPr>
                <a:xfrm>
                  <a:off x="9678132" y="505640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Diamond 139">
                  <a:extLst>
                    <a:ext uri="{FF2B5EF4-FFF2-40B4-BE49-F238E27FC236}">
                      <a16:creationId xmlns:a16="http://schemas.microsoft.com/office/drawing/2014/main" id="{AE101313-62D0-B3F4-CAC3-3E77DA70D754}"/>
                    </a:ext>
                  </a:extLst>
                </p:cNvPr>
                <p:cNvSpPr/>
                <p:nvPr/>
              </p:nvSpPr>
              <p:spPr>
                <a:xfrm>
                  <a:off x="10206277" y="5201422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F94C5E8-EA7D-0682-3262-803028F735E5}"/>
                </a:ext>
              </a:extLst>
            </p:cNvPr>
            <p:cNvGrpSpPr/>
            <p:nvPr/>
          </p:nvGrpSpPr>
          <p:grpSpPr>
            <a:xfrm>
              <a:off x="5561276" y="1925108"/>
              <a:ext cx="1801348" cy="999040"/>
              <a:chOff x="3146186" y="2933569"/>
              <a:chExt cx="2818671" cy="7265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6C692C9-9813-7233-E903-10975197E772}"/>
                  </a:ext>
                </a:extLst>
              </p:cNvPr>
              <p:cNvGrpSpPr/>
              <p:nvPr/>
            </p:nvGrpSpPr>
            <p:grpSpPr>
              <a:xfrm>
                <a:off x="3146186" y="2933569"/>
                <a:ext cx="1879114" cy="479440"/>
                <a:chOff x="9170857" y="5056405"/>
                <a:chExt cx="2049973" cy="582484"/>
              </a:xfrm>
            </p:grpSpPr>
            <p:sp>
              <p:nvSpPr>
                <p:cNvPr id="60" name="Diamond 59">
                  <a:extLst>
                    <a:ext uri="{FF2B5EF4-FFF2-40B4-BE49-F238E27FC236}">
                      <a16:creationId xmlns:a16="http://schemas.microsoft.com/office/drawing/2014/main" id="{4897FC9E-CDC5-A567-2AFF-BB713C27DEDF}"/>
                    </a:ext>
                  </a:extLst>
                </p:cNvPr>
                <p:cNvSpPr/>
                <p:nvPr/>
              </p:nvSpPr>
              <p:spPr>
                <a:xfrm>
                  <a:off x="9170857" y="520302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Diamond 60">
                  <a:extLst>
                    <a:ext uri="{FF2B5EF4-FFF2-40B4-BE49-F238E27FC236}">
                      <a16:creationId xmlns:a16="http://schemas.microsoft.com/office/drawing/2014/main" id="{590762E5-01C9-2822-EF64-7EB39DEDE8D9}"/>
                    </a:ext>
                  </a:extLst>
                </p:cNvPr>
                <p:cNvSpPr/>
                <p:nvPr/>
              </p:nvSpPr>
              <p:spPr>
                <a:xfrm>
                  <a:off x="9678133" y="5348313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Diamond 61">
                  <a:extLst>
                    <a:ext uri="{FF2B5EF4-FFF2-40B4-BE49-F238E27FC236}">
                      <a16:creationId xmlns:a16="http://schemas.microsoft.com/office/drawing/2014/main" id="{41C6F3F3-7779-682C-6997-2C3A87CCB25D}"/>
                    </a:ext>
                  </a:extLst>
                </p:cNvPr>
                <p:cNvSpPr/>
                <p:nvPr/>
              </p:nvSpPr>
              <p:spPr>
                <a:xfrm>
                  <a:off x="9678132" y="505640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Diamond 62">
                  <a:extLst>
                    <a:ext uri="{FF2B5EF4-FFF2-40B4-BE49-F238E27FC236}">
                      <a16:creationId xmlns:a16="http://schemas.microsoft.com/office/drawing/2014/main" id="{06D70EA5-3AD4-0FE9-EBF3-0CA4CA64AD81}"/>
                    </a:ext>
                  </a:extLst>
                </p:cNvPr>
                <p:cNvSpPr/>
                <p:nvPr/>
              </p:nvSpPr>
              <p:spPr>
                <a:xfrm>
                  <a:off x="10206277" y="5201422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00899786-55B8-717C-3C8F-5966D130AD65}"/>
                  </a:ext>
                </a:extLst>
              </p:cNvPr>
              <p:cNvGrpSpPr/>
              <p:nvPr/>
            </p:nvGrpSpPr>
            <p:grpSpPr>
              <a:xfrm>
                <a:off x="4085743" y="3180702"/>
                <a:ext cx="1879114" cy="479440"/>
                <a:chOff x="9170857" y="5056405"/>
                <a:chExt cx="2049973" cy="582484"/>
              </a:xfrm>
            </p:grpSpPr>
            <p:sp>
              <p:nvSpPr>
                <p:cNvPr id="56" name="Diamond 55">
                  <a:extLst>
                    <a:ext uri="{FF2B5EF4-FFF2-40B4-BE49-F238E27FC236}">
                      <a16:creationId xmlns:a16="http://schemas.microsoft.com/office/drawing/2014/main" id="{C7B9AA4C-0BAC-31E2-B63C-89930552FDF9}"/>
                    </a:ext>
                  </a:extLst>
                </p:cNvPr>
                <p:cNvSpPr/>
                <p:nvPr/>
              </p:nvSpPr>
              <p:spPr>
                <a:xfrm>
                  <a:off x="9170857" y="520302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Diamond 56">
                  <a:extLst>
                    <a:ext uri="{FF2B5EF4-FFF2-40B4-BE49-F238E27FC236}">
                      <a16:creationId xmlns:a16="http://schemas.microsoft.com/office/drawing/2014/main" id="{BC748189-9BDF-E916-88B6-813869F0DD9D}"/>
                    </a:ext>
                  </a:extLst>
                </p:cNvPr>
                <p:cNvSpPr/>
                <p:nvPr/>
              </p:nvSpPr>
              <p:spPr>
                <a:xfrm>
                  <a:off x="9678133" y="5348313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Diamond 57">
                  <a:extLst>
                    <a:ext uri="{FF2B5EF4-FFF2-40B4-BE49-F238E27FC236}">
                      <a16:creationId xmlns:a16="http://schemas.microsoft.com/office/drawing/2014/main" id="{1AB15809-9BA8-DD18-E51A-75E00EE845CE}"/>
                    </a:ext>
                  </a:extLst>
                </p:cNvPr>
                <p:cNvSpPr/>
                <p:nvPr/>
              </p:nvSpPr>
              <p:spPr>
                <a:xfrm>
                  <a:off x="9678132" y="505640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Diamond 58">
                  <a:extLst>
                    <a:ext uri="{FF2B5EF4-FFF2-40B4-BE49-F238E27FC236}">
                      <a16:creationId xmlns:a16="http://schemas.microsoft.com/office/drawing/2014/main" id="{95CB4731-F541-1E1E-EEEF-BC6902C478CC}"/>
                    </a:ext>
                  </a:extLst>
                </p:cNvPr>
                <p:cNvSpPr/>
                <p:nvPr/>
              </p:nvSpPr>
              <p:spPr>
                <a:xfrm>
                  <a:off x="10206277" y="5201422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A895B8-2686-1AE4-9FFC-01258005B86A}"/>
                </a:ext>
              </a:extLst>
            </p:cNvPr>
            <p:cNvGrpSpPr/>
            <p:nvPr/>
          </p:nvGrpSpPr>
          <p:grpSpPr>
            <a:xfrm>
              <a:off x="3313078" y="3161889"/>
              <a:ext cx="2227324" cy="3436668"/>
              <a:chOff x="495703" y="1014805"/>
              <a:chExt cx="2324084" cy="4212803"/>
            </a:xfrm>
            <a:solidFill>
              <a:schemeClr val="bg1"/>
            </a:solidFill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95F564-D2AB-E958-7E83-5EFDEA4C5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703" y="1014805"/>
                <a:ext cx="2324084" cy="4212803"/>
              </a:xfrm>
              <a:prstGeom prst="rect">
                <a:avLst/>
              </a:prstGeom>
              <a:grpFill/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EC6E75-C79C-0658-6B6F-B19BBAE5FFF4}"/>
                  </a:ext>
                </a:extLst>
              </p:cNvPr>
              <p:cNvSpPr txBox="1"/>
              <p:nvPr/>
            </p:nvSpPr>
            <p:spPr>
              <a:xfrm>
                <a:off x="495703" y="1081214"/>
                <a:ext cx="2324084" cy="509334"/>
              </a:xfrm>
              <a:prstGeom prst="rect">
                <a:avLst/>
              </a:prstGeom>
              <a:grp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5252">
                        <a:lumMod val="50000"/>
                      </a:srgbClr>
                    </a:solidFill>
                    <a:effectLst/>
                    <a:uLnTx/>
                    <a:uFillTx/>
                    <a:latin typeface="IntelOne Display Regular"/>
                    <a:ea typeface="Helvetica Neue"/>
                    <a:cs typeface="Helvetica Neue"/>
                  </a:rPr>
                  <a:t>High-Capacity Macro (128MB 1Ch)</a:t>
                </a:r>
              </a:p>
              <a:p>
                <a:pPr algn="ctr" defTabSz="914400">
                  <a:defRPr/>
                </a:pPr>
                <a:r>
                  <a:rPr lang="en-US" sz="1050" b="1" dirty="0">
                    <a:solidFill>
                      <a:srgbClr val="525252">
                        <a:lumMod val="50000"/>
                      </a:srgbClr>
                    </a:solidFill>
                    <a:latin typeface="IntelOne Display Regular"/>
                    <a:ea typeface="Helvetica Neue"/>
                    <a:cs typeface="Helvetica Neue"/>
                  </a:rPr>
                  <a:t>21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5252">
                        <a:lumMod val="50000"/>
                      </a:srgbClr>
                    </a:solidFill>
                    <a:effectLst/>
                    <a:uLnTx/>
                    <a:uFillTx/>
                    <a:latin typeface="IntelOne Display Regular"/>
                    <a:ea typeface="Helvetica Neue"/>
                    <a:cs typeface="Helvetica Neue"/>
                  </a:rPr>
                  <a:t>MB/mm2, 32GB/s/</a:t>
                </a: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25252">
                        <a:lumMod val="50000"/>
                      </a:srgbClr>
                    </a:solidFill>
                    <a:effectLst/>
                    <a:uLnTx/>
                    <a:uFillTx/>
                    <a:latin typeface="IntelOne Display Regular"/>
                    <a:ea typeface="Helvetica Neue"/>
                    <a:cs typeface="Helvetica Neue"/>
                  </a:rPr>
                  <a:t>ch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5252">
                        <a:lumMod val="50000"/>
                      </a:srgbClr>
                    </a:solidFill>
                    <a:effectLst/>
                    <a:uLnTx/>
                    <a:uFillTx/>
                    <a:latin typeface="IntelOne Display Regular"/>
                    <a:ea typeface="Helvetica Neue"/>
                    <a:cs typeface="Helvetica Neue"/>
                  </a:rPr>
                  <a:t>, 1.5pJ/b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0AFA111-8CAC-2288-81E5-567E8BCAA3A3}"/>
                </a:ext>
              </a:extLst>
            </p:cNvPr>
            <p:cNvGrpSpPr/>
            <p:nvPr/>
          </p:nvGrpSpPr>
          <p:grpSpPr>
            <a:xfrm>
              <a:off x="5540404" y="3161890"/>
              <a:ext cx="2236667" cy="3436668"/>
              <a:chOff x="389193" y="1107042"/>
              <a:chExt cx="2748502" cy="4015980"/>
            </a:xfrm>
            <a:solidFill>
              <a:schemeClr val="bg1"/>
            </a:solidFill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6A6BF4E-4147-08F7-CF3B-0966E0B94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194" y="1107042"/>
                <a:ext cx="2748501" cy="4015980"/>
              </a:xfrm>
              <a:prstGeom prst="rect">
                <a:avLst/>
              </a:prstGeom>
              <a:grpFill/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23601D-00E8-025D-80B0-EEA467D6779F}"/>
                  </a:ext>
                </a:extLst>
              </p:cNvPr>
              <p:cNvSpPr txBox="1"/>
              <p:nvPr/>
            </p:nvSpPr>
            <p:spPr>
              <a:xfrm>
                <a:off x="389193" y="1107042"/>
                <a:ext cx="2748501" cy="467556"/>
              </a:xfrm>
              <a:prstGeom prst="rect">
                <a:avLst/>
              </a:prstGeom>
              <a:grp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5252">
                        <a:lumMod val="50000"/>
                      </a:srgbClr>
                    </a:solidFill>
                    <a:effectLst/>
                    <a:uLnTx/>
                    <a:uFillTx/>
                    <a:latin typeface="IntelOne Display Regular"/>
                    <a:ea typeface="Helvetica Neue"/>
                    <a:cs typeface="Helvetica Neue"/>
                  </a:rPr>
                  <a:t>High-Bandwidth Macro (16MB </a:t>
                </a:r>
                <a:r>
                  <a:rPr lang="en-US" sz="1000" b="1" dirty="0">
                    <a:solidFill>
                      <a:srgbClr val="525252">
                        <a:lumMod val="50000"/>
                      </a:srgbClr>
                    </a:solidFill>
                    <a:latin typeface="IntelOne Display Regular"/>
                    <a:ea typeface="Helvetica Neue"/>
                    <a:cs typeface="Helvetica Neue"/>
                  </a:rPr>
                  <a:t>1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5252">
                        <a:lumMod val="50000"/>
                      </a:srgbClr>
                    </a:solidFill>
                    <a:effectLst/>
                    <a:uLnTx/>
                    <a:uFillTx/>
                    <a:latin typeface="IntelOne Display Regular"/>
                    <a:ea typeface="Helvetica Neue"/>
                    <a:cs typeface="Helvetica Neue"/>
                  </a:rPr>
                  <a:t>Ch)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5252">
                        <a:lumMod val="50000"/>
                      </a:srgbClr>
                    </a:solidFill>
                    <a:effectLst/>
                    <a:uLnTx/>
                    <a:uFillTx/>
                    <a:latin typeface="IntelOne Display Regular"/>
                    <a:ea typeface="Helvetica Neue"/>
                    <a:cs typeface="Helvetica Neue"/>
                  </a:rPr>
                  <a:t>16MB/mm</a:t>
                </a:r>
                <a:r>
                  <a:rPr kumimoji="0" lang="en-US" sz="1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525252">
                        <a:lumMod val="50000"/>
                      </a:srgbClr>
                    </a:solidFill>
                    <a:effectLst/>
                    <a:uLnTx/>
                    <a:uFillTx/>
                    <a:latin typeface="IntelOne Display Regular"/>
                    <a:ea typeface="Helvetica Neue"/>
                    <a:cs typeface="Helvetica Neue"/>
                  </a:rPr>
                  <a:t>2</a:t>
                </a: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5252">
                        <a:lumMod val="50000"/>
                      </a:srgbClr>
                    </a:solidFill>
                    <a:effectLst/>
                    <a:uLnTx/>
                    <a:uFillTx/>
                    <a:latin typeface="IntelOne Display Regular"/>
                    <a:ea typeface="Helvetica Neue"/>
                    <a:cs typeface="Helvetica Neue"/>
                  </a:rPr>
                  <a:t>, 32GB/s/Ch, 1.5pJ/b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3EF6643-4B65-2A50-477E-85E32201D343}"/>
                </a:ext>
              </a:extLst>
            </p:cNvPr>
            <p:cNvGrpSpPr/>
            <p:nvPr/>
          </p:nvGrpSpPr>
          <p:grpSpPr>
            <a:xfrm>
              <a:off x="3490244" y="1330318"/>
              <a:ext cx="1342953" cy="607166"/>
              <a:chOff x="3479528" y="2325800"/>
              <a:chExt cx="2049973" cy="582484"/>
            </a:xfrm>
          </p:grpSpPr>
          <p:sp>
            <p:nvSpPr>
              <p:cNvPr id="23" name="Diamond 22">
                <a:extLst>
                  <a:ext uri="{FF2B5EF4-FFF2-40B4-BE49-F238E27FC236}">
                    <a16:creationId xmlns:a16="http://schemas.microsoft.com/office/drawing/2014/main" id="{04C2B475-A787-C8EA-E43A-3B5BA7512DED}"/>
                  </a:ext>
                </a:extLst>
              </p:cNvPr>
              <p:cNvSpPr/>
              <p:nvPr/>
            </p:nvSpPr>
            <p:spPr>
              <a:xfrm>
                <a:off x="3895644" y="2500708"/>
                <a:ext cx="1014552" cy="290576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C62514E-BDA7-E8EE-1CF4-68FA654E6424}"/>
                  </a:ext>
                </a:extLst>
              </p:cNvPr>
              <p:cNvGrpSpPr/>
              <p:nvPr/>
            </p:nvGrpSpPr>
            <p:grpSpPr>
              <a:xfrm>
                <a:off x="3479528" y="2325800"/>
                <a:ext cx="2049973" cy="582484"/>
                <a:chOff x="9170857" y="5056405"/>
                <a:chExt cx="2049973" cy="582484"/>
              </a:xfrm>
            </p:grpSpPr>
            <p:sp>
              <p:nvSpPr>
                <p:cNvPr id="17" name="Diamond 16">
                  <a:extLst>
                    <a:ext uri="{FF2B5EF4-FFF2-40B4-BE49-F238E27FC236}">
                      <a16:creationId xmlns:a16="http://schemas.microsoft.com/office/drawing/2014/main" id="{D7C96753-AB04-41B8-E2AD-EBB70B2B3BFA}"/>
                    </a:ext>
                  </a:extLst>
                </p:cNvPr>
                <p:cNvSpPr/>
                <p:nvPr/>
              </p:nvSpPr>
              <p:spPr>
                <a:xfrm>
                  <a:off x="9170857" y="520302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Diamond 17">
                  <a:extLst>
                    <a:ext uri="{FF2B5EF4-FFF2-40B4-BE49-F238E27FC236}">
                      <a16:creationId xmlns:a16="http://schemas.microsoft.com/office/drawing/2014/main" id="{BCD7EDA9-2ABA-3989-5C5D-77B4FF754557}"/>
                    </a:ext>
                  </a:extLst>
                </p:cNvPr>
                <p:cNvSpPr/>
                <p:nvPr/>
              </p:nvSpPr>
              <p:spPr>
                <a:xfrm>
                  <a:off x="9678133" y="5348313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Diamond 18">
                  <a:extLst>
                    <a:ext uri="{FF2B5EF4-FFF2-40B4-BE49-F238E27FC236}">
                      <a16:creationId xmlns:a16="http://schemas.microsoft.com/office/drawing/2014/main" id="{97F2F580-F1AB-B0EA-CDEF-5F38B1887895}"/>
                    </a:ext>
                  </a:extLst>
                </p:cNvPr>
                <p:cNvSpPr/>
                <p:nvPr/>
              </p:nvSpPr>
              <p:spPr>
                <a:xfrm>
                  <a:off x="9678132" y="505640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Diamond 19">
                  <a:extLst>
                    <a:ext uri="{FF2B5EF4-FFF2-40B4-BE49-F238E27FC236}">
                      <a16:creationId xmlns:a16="http://schemas.microsoft.com/office/drawing/2014/main" id="{E9DC5B8C-A86D-3796-0FBD-F1BE34A3F97A}"/>
                    </a:ext>
                  </a:extLst>
                </p:cNvPr>
                <p:cNvSpPr/>
                <p:nvPr/>
              </p:nvSpPr>
              <p:spPr>
                <a:xfrm>
                  <a:off x="10206277" y="5201422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D65723-FF75-C1C0-A8D8-AD47D8D2FF3F}"/>
                </a:ext>
              </a:extLst>
            </p:cNvPr>
            <p:cNvSpPr txBox="1"/>
            <p:nvPr/>
          </p:nvSpPr>
          <p:spPr>
            <a:xfrm>
              <a:off x="5637952" y="2158684"/>
              <a:ext cx="1535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2GB,  </a:t>
              </a:r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B/s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128mm</a:t>
              </a:r>
              <a:r>
                <a:rPr lang="en-US" sz="1200" b="1" baseline="30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637CF3-68A9-5DE5-9891-039B12A93081}"/>
                </a:ext>
              </a:extLst>
            </p:cNvPr>
            <p:cNvSpPr txBox="1"/>
            <p:nvPr/>
          </p:nvSpPr>
          <p:spPr>
            <a:xfrm>
              <a:off x="4399384" y="650957"/>
              <a:ext cx="1996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Intel-Hynix TCC-D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BA9ED7D-4B8F-37E6-52DB-151FAF023287}"/>
                </a:ext>
              </a:extLst>
            </p:cNvPr>
            <p:cNvSpPr txBox="1"/>
            <p:nvPr/>
          </p:nvSpPr>
          <p:spPr>
            <a:xfrm>
              <a:off x="5815370" y="1296285"/>
              <a:ext cx="1250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GB, </a:t>
              </a:r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B/s</a:t>
              </a:r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64mm</a:t>
              </a:r>
              <a:r>
                <a:rPr lang="en-US" sz="1200" b="1" baseline="30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1355BED-EAC5-E542-8266-481522AFE1F6}"/>
                </a:ext>
              </a:extLst>
            </p:cNvPr>
            <p:cNvSpPr txBox="1"/>
            <p:nvPr/>
          </p:nvSpPr>
          <p:spPr>
            <a:xfrm>
              <a:off x="3568325" y="1433355"/>
              <a:ext cx="12500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 GB, 256GB/s</a:t>
              </a:r>
              <a:r>
                <a:rPr lang="en-US" sz="11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50mm</a:t>
              </a:r>
              <a:r>
                <a:rPr lang="en-US" sz="1100" b="1" baseline="30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060522DA-5FF9-BB05-1FE6-3A8AE8D83806}"/>
                </a:ext>
              </a:extLst>
            </p:cNvPr>
            <p:cNvGrpSpPr/>
            <p:nvPr/>
          </p:nvGrpSpPr>
          <p:grpSpPr>
            <a:xfrm>
              <a:off x="3515056" y="2316981"/>
              <a:ext cx="1402671" cy="789485"/>
              <a:chOff x="3388370" y="2325800"/>
              <a:chExt cx="2141131" cy="757392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A0FEB477-96AD-E6A9-8E6D-CF85D56DABA9}"/>
                  </a:ext>
                </a:extLst>
              </p:cNvPr>
              <p:cNvGrpSpPr/>
              <p:nvPr/>
            </p:nvGrpSpPr>
            <p:grpSpPr>
              <a:xfrm>
                <a:off x="3388370" y="2500708"/>
                <a:ext cx="2049973" cy="582484"/>
                <a:chOff x="9170857" y="5056405"/>
                <a:chExt cx="2049973" cy="582484"/>
              </a:xfrm>
            </p:grpSpPr>
            <p:sp>
              <p:nvSpPr>
                <p:cNvPr id="130" name="Diamond 129">
                  <a:extLst>
                    <a:ext uri="{FF2B5EF4-FFF2-40B4-BE49-F238E27FC236}">
                      <a16:creationId xmlns:a16="http://schemas.microsoft.com/office/drawing/2014/main" id="{10CC5FFD-742C-F49F-E77F-F3EE2676DA63}"/>
                    </a:ext>
                  </a:extLst>
                </p:cNvPr>
                <p:cNvSpPr/>
                <p:nvPr/>
              </p:nvSpPr>
              <p:spPr>
                <a:xfrm>
                  <a:off x="9170857" y="520302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Diamond 130">
                  <a:extLst>
                    <a:ext uri="{FF2B5EF4-FFF2-40B4-BE49-F238E27FC236}">
                      <a16:creationId xmlns:a16="http://schemas.microsoft.com/office/drawing/2014/main" id="{AF1A110B-7AF9-940A-005A-C87467B6D6B5}"/>
                    </a:ext>
                  </a:extLst>
                </p:cNvPr>
                <p:cNvSpPr/>
                <p:nvPr/>
              </p:nvSpPr>
              <p:spPr>
                <a:xfrm>
                  <a:off x="9678133" y="5348313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Diamond 131">
                  <a:extLst>
                    <a:ext uri="{FF2B5EF4-FFF2-40B4-BE49-F238E27FC236}">
                      <a16:creationId xmlns:a16="http://schemas.microsoft.com/office/drawing/2014/main" id="{2DC78C9D-58C2-26CD-D42A-5E58D549F7A5}"/>
                    </a:ext>
                  </a:extLst>
                </p:cNvPr>
                <p:cNvSpPr/>
                <p:nvPr/>
              </p:nvSpPr>
              <p:spPr>
                <a:xfrm>
                  <a:off x="9678132" y="505640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Diamond 132">
                  <a:extLst>
                    <a:ext uri="{FF2B5EF4-FFF2-40B4-BE49-F238E27FC236}">
                      <a16:creationId xmlns:a16="http://schemas.microsoft.com/office/drawing/2014/main" id="{9A0B49C2-6D61-BCC8-8766-C8CA01FACA91}"/>
                    </a:ext>
                  </a:extLst>
                </p:cNvPr>
                <p:cNvSpPr/>
                <p:nvPr/>
              </p:nvSpPr>
              <p:spPr>
                <a:xfrm>
                  <a:off x="10206277" y="5201422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2687A932-866A-8213-3C81-6D5432815CA7}"/>
                  </a:ext>
                </a:extLst>
              </p:cNvPr>
              <p:cNvGrpSpPr/>
              <p:nvPr/>
            </p:nvGrpSpPr>
            <p:grpSpPr>
              <a:xfrm>
                <a:off x="3479528" y="2325800"/>
                <a:ext cx="2049973" cy="582484"/>
                <a:chOff x="9170857" y="5056405"/>
                <a:chExt cx="2049973" cy="582484"/>
              </a:xfrm>
            </p:grpSpPr>
            <p:sp>
              <p:nvSpPr>
                <p:cNvPr id="126" name="Diamond 125">
                  <a:extLst>
                    <a:ext uri="{FF2B5EF4-FFF2-40B4-BE49-F238E27FC236}">
                      <a16:creationId xmlns:a16="http://schemas.microsoft.com/office/drawing/2014/main" id="{C6396E7F-536E-DF9A-6145-E858369E359A}"/>
                    </a:ext>
                  </a:extLst>
                </p:cNvPr>
                <p:cNvSpPr/>
                <p:nvPr/>
              </p:nvSpPr>
              <p:spPr>
                <a:xfrm>
                  <a:off x="9170857" y="520302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Diamond 126">
                  <a:extLst>
                    <a:ext uri="{FF2B5EF4-FFF2-40B4-BE49-F238E27FC236}">
                      <a16:creationId xmlns:a16="http://schemas.microsoft.com/office/drawing/2014/main" id="{4D3466A9-FE45-8F7D-C1D3-BC2C21D313FF}"/>
                    </a:ext>
                  </a:extLst>
                </p:cNvPr>
                <p:cNvSpPr/>
                <p:nvPr/>
              </p:nvSpPr>
              <p:spPr>
                <a:xfrm>
                  <a:off x="9678133" y="5348313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Diamond 127">
                  <a:extLst>
                    <a:ext uri="{FF2B5EF4-FFF2-40B4-BE49-F238E27FC236}">
                      <a16:creationId xmlns:a16="http://schemas.microsoft.com/office/drawing/2014/main" id="{3E834824-B9C5-E9C4-6ED4-D61C8C3B5EA1}"/>
                    </a:ext>
                  </a:extLst>
                </p:cNvPr>
                <p:cNvSpPr/>
                <p:nvPr/>
              </p:nvSpPr>
              <p:spPr>
                <a:xfrm>
                  <a:off x="9678132" y="5056405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Diamond 128">
                  <a:extLst>
                    <a:ext uri="{FF2B5EF4-FFF2-40B4-BE49-F238E27FC236}">
                      <a16:creationId xmlns:a16="http://schemas.microsoft.com/office/drawing/2014/main" id="{EF10CD59-1915-BB8B-6CFA-BE6D58A6372E}"/>
                    </a:ext>
                  </a:extLst>
                </p:cNvPr>
                <p:cNvSpPr/>
                <p:nvPr/>
              </p:nvSpPr>
              <p:spPr>
                <a:xfrm>
                  <a:off x="10206277" y="5201422"/>
                  <a:ext cx="1014553" cy="290576"/>
                </a:xfrm>
                <a:prstGeom prst="diamond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B103BD3A-4A4F-8E42-D93A-634E9E06B1A0}"/>
                </a:ext>
              </a:extLst>
            </p:cNvPr>
            <p:cNvSpPr txBox="1"/>
            <p:nvPr/>
          </p:nvSpPr>
          <p:spPr>
            <a:xfrm>
              <a:off x="3581364" y="2430999"/>
              <a:ext cx="12500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GB, 256GB/s</a:t>
              </a:r>
              <a:r>
                <a:rPr lang="en-US" sz="11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50mm</a:t>
              </a:r>
              <a:r>
                <a:rPr lang="en-US" sz="1100" b="1" baseline="30000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2442813-87EF-995E-30F9-9EDA874B71F3}"/>
              </a:ext>
            </a:extLst>
          </p:cNvPr>
          <p:cNvGrpSpPr/>
          <p:nvPr/>
        </p:nvGrpSpPr>
        <p:grpSpPr>
          <a:xfrm>
            <a:off x="7788928" y="4426820"/>
            <a:ext cx="4319654" cy="1931037"/>
            <a:chOff x="7788928" y="4426820"/>
            <a:chExt cx="4319654" cy="1931037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0577F080-EBF0-3D90-17D3-4A2D588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120" t="26910" r="17580" b="37151"/>
            <a:stretch/>
          </p:blipFill>
          <p:spPr>
            <a:xfrm>
              <a:off x="7788928" y="5042373"/>
              <a:ext cx="4319654" cy="1315484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96E5213-2F43-F986-31B7-17946BE7BE6F}"/>
                </a:ext>
              </a:extLst>
            </p:cNvPr>
            <p:cNvSpPr txBox="1"/>
            <p:nvPr/>
          </p:nvSpPr>
          <p:spPr>
            <a:xfrm>
              <a:off x="8754261" y="4426820"/>
              <a:ext cx="238898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Samsung LLW/LLC</a:t>
              </a:r>
            </a:p>
            <a:p>
              <a:pPr algn="ctr"/>
              <a:r>
                <a:rPr lang="en-US" sz="1400" dirty="0"/>
                <a:t>a.k.a. DBM, SKH ULP 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B7151D8-5438-6B47-35B6-26C71D2F4DFA}"/>
              </a:ext>
            </a:extLst>
          </p:cNvPr>
          <p:cNvGrpSpPr/>
          <p:nvPr/>
        </p:nvGrpSpPr>
        <p:grpSpPr>
          <a:xfrm>
            <a:off x="8377196" y="842785"/>
            <a:ext cx="2895600" cy="3303304"/>
            <a:chOff x="8377196" y="842785"/>
            <a:chExt cx="2895600" cy="3303304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87B8ED7A-7200-9BFB-C13C-CC5BD2F00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7196" y="842785"/>
              <a:ext cx="2895600" cy="1333500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6A925BDA-ADA2-2C22-ABA8-A6885F573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94396" y="2286037"/>
              <a:ext cx="2360835" cy="1860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6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BABF-1912-AD4E-BC45-28EAE79AEE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IPM 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A205-E58C-1251-9045-43E75AB05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164" y="3886201"/>
            <a:ext cx="9619488" cy="1752600"/>
          </a:xfrm>
        </p:spPr>
        <p:txBody>
          <a:bodyPr/>
          <a:lstStyle/>
          <a:p>
            <a:r>
              <a:rPr lang="en-US" sz="3200" dirty="0"/>
              <a:t>What is the metric</a:t>
            </a:r>
          </a:p>
          <a:p>
            <a:r>
              <a:rPr lang="en-US" sz="3200" dirty="0"/>
              <a:t>Benchmark</a:t>
            </a:r>
          </a:p>
        </p:txBody>
      </p:sp>
    </p:spTree>
    <p:extLst>
      <p:ext uri="{BB962C8B-B14F-4D97-AF65-F5344CB8AC3E}">
        <p14:creationId xmlns:p14="http://schemas.microsoft.com/office/powerpoint/2010/main" val="2584483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7E135-6A76-0245-A9CC-855A7AD1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95" y="482316"/>
            <a:ext cx="10360501" cy="914400"/>
          </a:xfrm>
        </p:spPr>
        <p:txBody>
          <a:bodyPr/>
          <a:lstStyle/>
          <a:p>
            <a:pPr marL="12700" indent="-12700"/>
            <a:r>
              <a:rPr lang="en-US" sz="3200" dirty="0"/>
              <a:t>Incumbent Technologies in Memory/Storage Hierarchy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F1A2F-B85B-5D4E-880E-DADAF725A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71" y="1471362"/>
            <a:ext cx="10956259" cy="208306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ea typeface="Calibri" pitchFamily="34" charset="0"/>
                <a:cs typeface="Arial" pitchFamily="34" charset="0"/>
              </a:rPr>
              <a:t>“</a:t>
            </a:r>
            <a:r>
              <a:rPr lang="en-US" sz="1800" i="1" dirty="0">
                <a:ea typeface="Calibri" pitchFamily="34" charset="0"/>
                <a:cs typeface="Arial" pitchFamily="34" charset="0"/>
              </a:rPr>
              <a:t>The Memory Organ – </a:t>
            </a:r>
            <a:r>
              <a:rPr lang="en-US" sz="1800" i="1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Ideally </a:t>
            </a:r>
            <a:r>
              <a:rPr lang="en-US" sz="1800" i="1" dirty="0">
                <a:ea typeface="Calibri" pitchFamily="34" charset="0"/>
                <a:cs typeface="Arial" pitchFamily="34" charset="0"/>
              </a:rPr>
              <a:t>one would desire </a:t>
            </a:r>
            <a:r>
              <a:rPr lang="en-US" sz="1800" i="1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an indefinitely large memory capacity </a:t>
            </a:r>
            <a:r>
              <a:rPr lang="en-US" sz="1800" i="1" dirty="0">
                <a:ea typeface="Calibri" pitchFamily="34" charset="0"/>
                <a:cs typeface="Arial" pitchFamily="34" charset="0"/>
              </a:rPr>
              <a:t>such that any particular … </a:t>
            </a:r>
            <a:r>
              <a:rPr lang="en-US" sz="1800" i="1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word </a:t>
            </a:r>
            <a:r>
              <a:rPr lang="en-US" sz="1800" i="1" dirty="0">
                <a:ea typeface="Calibri" pitchFamily="34" charset="0"/>
                <a:cs typeface="Arial" pitchFamily="34" charset="0"/>
              </a:rPr>
              <a:t>would be </a:t>
            </a:r>
            <a:r>
              <a:rPr lang="en-US" sz="1800" i="1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immediately</a:t>
            </a:r>
            <a:r>
              <a:rPr lang="en-US" sz="1800" i="1" dirty="0">
                <a:ea typeface="Calibri" pitchFamily="34" charset="0"/>
                <a:cs typeface="Arial" pitchFamily="34" charset="0"/>
              </a:rPr>
              <a:t> … available.  … It does not seem possible physically to achieve such a capacity.  …We are therefore forced to recognize the possibility of constructing </a:t>
            </a:r>
            <a:r>
              <a:rPr lang="en-US" sz="1800" i="1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a hierarchy of memories</a:t>
            </a:r>
            <a:r>
              <a:rPr lang="en-US" sz="1800" i="1" dirty="0">
                <a:ea typeface="Calibri" pitchFamily="34" charset="0"/>
                <a:cs typeface="Arial" pitchFamily="34" charset="0"/>
              </a:rPr>
              <a:t>, each of which has greater capacity than the preceding but which is less quickly accessible</a:t>
            </a:r>
            <a:r>
              <a:rPr lang="en-US" sz="1800" dirty="0">
                <a:ea typeface="Calibri" pitchFamily="34" charset="0"/>
                <a:cs typeface="Arial" pitchFamily="34" charset="0"/>
              </a:rPr>
              <a:t>.”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ea typeface="Calibri" pitchFamily="34" charset="0"/>
              <a:cs typeface="Arial" pitchFamily="34" charset="0"/>
            </a:endParaRPr>
          </a:p>
          <a:p>
            <a:pPr marL="7935" indent="0" algn="r" defTabSz="668088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400" dirty="0">
                <a:ea typeface="Calibri" pitchFamily="34" charset="0"/>
                <a:cs typeface="Arial" pitchFamily="34" charset="0"/>
              </a:rPr>
              <a:t>Preliminary Discussion of the Logical Design of an Electronic Computing Instrument </a:t>
            </a:r>
            <a:endParaRPr lang="en-US" sz="1400" i="1" dirty="0">
              <a:ea typeface="Calibri" pitchFamily="34" charset="0"/>
              <a:cs typeface="Arial" pitchFamily="34" charset="0"/>
            </a:endParaRPr>
          </a:p>
          <a:p>
            <a:pPr marL="81615" indent="0" algn="r" defTabSz="668088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1400" i="1" dirty="0">
                <a:ea typeface="Calibri" pitchFamily="34" charset="0"/>
                <a:cs typeface="Arial" pitchFamily="34" charset="0"/>
              </a:rPr>
              <a:t>Arthur Burks, Herman </a:t>
            </a:r>
            <a:r>
              <a:rPr lang="en-US" sz="1400" i="1" dirty="0" err="1">
                <a:ea typeface="Calibri" pitchFamily="34" charset="0"/>
                <a:cs typeface="Arial" pitchFamily="34" charset="0"/>
              </a:rPr>
              <a:t>Goldstine</a:t>
            </a:r>
            <a:r>
              <a:rPr lang="en-US" sz="1400" i="1" dirty="0">
                <a:ea typeface="Calibri" pitchFamily="34" charset="0"/>
                <a:cs typeface="Arial" pitchFamily="34" charset="0"/>
              </a:rPr>
              <a:t> and John von Neumann, </a:t>
            </a:r>
            <a:br>
              <a:rPr lang="en-US" sz="1400" i="1" dirty="0">
                <a:ea typeface="Calibri" pitchFamily="34" charset="0"/>
                <a:cs typeface="Arial" pitchFamily="34" charset="0"/>
              </a:rPr>
            </a:br>
            <a:r>
              <a:rPr lang="en-US" sz="1400" i="1" dirty="0">
                <a:ea typeface="Calibri" pitchFamily="34" charset="0"/>
                <a:cs typeface="Arial" pitchFamily="34" charset="0"/>
              </a:rPr>
              <a:t>June/28/1946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ea typeface="Calibri" pitchFamily="34" charset="0"/>
              <a:cs typeface="Arial" pitchFamily="34" charset="0"/>
            </a:endParaRPr>
          </a:p>
          <a:p>
            <a:endParaRPr lang="en-US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A0C247-13B4-698B-0AD9-2113DA04D7BC}"/>
              </a:ext>
            </a:extLst>
          </p:cNvPr>
          <p:cNvGrpSpPr/>
          <p:nvPr/>
        </p:nvGrpSpPr>
        <p:grpSpPr>
          <a:xfrm>
            <a:off x="4200615" y="3281516"/>
            <a:ext cx="4220859" cy="2804617"/>
            <a:chOff x="4200615" y="3429000"/>
            <a:chExt cx="4220859" cy="2804617"/>
          </a:xfrm>
        </p:grpSpPr>
        <p:graphicFrame>
          <p:nvGraphicFramePr>
            <p:cNvPr id="33" name="Diagram 32">
              <a:extLst>
                <a:ext uri="{FF2B5EF4-FFF2-40B4-BE49-F238E27FC236}">
                  <a16:creationId xmlns:a16="http://schemas.microsoft.com/office/drawing/2014/main" id="{8DBC7F19-7B71-034D-8802-98E695ADEE2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55909672"/>
                </p:ext>
              </p:extLst>
            </p:nvPr>
          </p:nvGraphicFramePr>
          <p:xfrm>
            <a:off x="4288915" y="3429001"/>
            <a:ext cx="3990389" cy="280461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4E8702-40CD-0043-8CF1-8189E7BA327B}"/>
                </a:ext>
              </a:extLst>
            </p:cNvPr>
            <p:cNvGrpSpPr/>
            <p:nvPr/>
          </p:nvGrpSpPr>
          <p:grpSpPr>
            <a:xfrm>
              <a:off x="4200615" y="3429000"/>
              <a:ext cx="4220859" cy="2729971"/>
              <a:chOff x="2352331" y="1854077"/>
              <a:chExt cx="6663779" cy="4270479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9AE795A-A822-4848-AA3B-E75B17AAC8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2331" y="1854078"/>
                <a:ext cx="2915794" cy="3960836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F9B96309-0913-D941-9CA0-174E80824A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12926" y="1854077"/>
                <a:ext cx="3003184" cy="4270479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0B6ED4C-DA47-AB40-886D-48564D5E729C}"/>
                  </a:ext>
                </a:extLst>
              </p:cNvPr>
              <p:cNvSpPr txBox="1"/>
              <p:nvPr/>
            </p:nvSpPr>
            <p:spPr>
              <a:xfrm rot="3240000">
                <a:off x="6503322" y="3302069"/>
                <a:ext cx="2469852" cy="5102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09405"/>
                <a:r>
                  <a:rPr lang="en-US" sz="1500" dirty="0"/>
                  <a:t>Bandwidth, Cost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749361-2C6E-4A4C-BEC2-276AC9AAFCFF}"/>
                  </a:ext>
                </a:extLst>
              </p:cNvPr>
              <p:cNvSpPr txBox="1"/>
              <p:nvPr/>
            </p:nvSpPr>
            <p:spPr>
              <a:xfrm rot="18360000">
                <a:off x="2328758" y="3322365"/>
                <a:ext cx="2465643" cy="469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609405"/>
                <a:r>
                  <a:rPr lang="en-US" sz="1333" dirty="0"/>
                  <a:t>Capacity,  Latency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4185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FB7F33-F72C-4045-5011-B544E6FB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Hierarchy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558374-7A9E-2EEA-16D8-C25377086BD4}"/>
              </a:ext>
            </a:extLst>
          </p:cNvPr>
          <p:cNvGrpSpPr/>
          <p:nvPr/>
        </p:nvGrpSpPr>
        <p:grpSpPr>
          <a:xfrm>
            <a:off x="3454001" y="4012197"/>
            <a:ext cx="4456797" cy="1321853"/>
            <a:chOff x="4722427" y="3160506"/>
            <a:chExt cx="2745009" cy="534459"/>
          </a:xfrm>
        </p:grpSpPr>
        <p:sp>
          <p:nvSpPr>
            <p:cNvPr id="54" name="Freeform: Shape 80">
              <a:extLst>
                <a:ext uri="{FF2B5EF4-FFF2-40B4-BE49-F238E27FC236}">
                  <a16:creationId xmlns:a16="http://schemas.microsoft.com/office/drawing/2014/main" id="{1EFD7E5B-BD75-42FF-4048-C91AD8E4E1D8}"/>
                </a:ext>
              </a:extLst>
            </p:cNvPr>
            <p:cNvSpPr/>
            <p:nvPr/>
          </p:nvSpPr>
          <p:spPr>
            <a:xfrm>
              <a:off x="4722427" y="3409120"/>
              <a:ext cx="2743200" cy="285750"/>
            </a:xfrm>
            <a:custGeom>
              <a:avLst/>
              <a:gdLst>
                <a:gd name="connsiteX0" fmla="*/ 5879 w 2743200"/>
                <a:gd name="connsiteY0" fmla="*/ 123512 h 285750"/>
                <a:gd name="connsiteX1" fmla="*/ 403071 w 2743200"/>
                <a:gd name="connsiteY1" fmla="*/ 5879 h 285750"/>
                <a:gd name="connsiteX2" fmla="*/ 2344838 w 2743200"/>
                <a:gd name="connsiteY2" fmla="*/ 5879 h 285750"/>
                <a:gd name="connsiteX3" fmla="*/ 2742888 w 2743200"/>
                <a:gd name="connsiteY3" fmla="*/ 129227 h 285750"/>
                <a:gd name="connsiteX4" fmla="*/ 2523431 w 2743200"/>
                <a:gd name="connsiteY4" fmla="*/ 281437 h 285750"/>
                <a:gd name="connsiteX5" fmla="*/ 225716 w 2743200"/>
                <a:gd name="connsiteY5" fmla="*/ 281437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285750">
                  <a:moveTo>
                    <a:pt x="5879" y="123512"/>
                  </a:moveTo>
                  <a:lnTo>
                    <a:pt x="403071" y="5879"/>
                  </a:lnTo>
                  <a:lnTo>
                    <a:pt x="2344838" y="5879"/>
                  </a:lnTo>
                  <a:lnTo>
                    <a:pt x="2742888" y="129227"/>
                  </a:lnTo>
                  <a:lnTo>
                    <a:pt x="2523431" y="281437"/>
                  </a:lnTo>
                  <a:lnTo>
                    <a:pt x="225716" y="281437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5" name="Freeform: Shape 81">
              <a:extLst>
                <a:ext uri="{FF2B5EF4-FFF2-40B4-BE49-F238E27FC236}">
                  <a16:creationId xmlns:a16="http://schemas.microsoft.com/office/drawing/2014/main" id="{A7E8E9AC-D8D1-25FF-DEBF-B24C74453539}"/>
                </a:ext>
              </a:extLst>
            </p:cNvPr>
            <p:cNvSpPr/>
            <p:nvPr/>
          </p:nvSpPr>
          <p:spPr>
            <a:xfrm>
              <a:off x="4722427" y="3262054"/>
              <a:ext cx="447675" cy="428625"/>
            </a:xfrm>
            <a:custGeom>
              <a:avLst/>
              <a:gdLst>
                <a:gd name="connsiteX0" fmla="*/ 269435 w 447675"/>
                <a:gd name="connsiteY0" fmla="*/ 5879 h 428625"/>
                <a:gd name="connsiteX1" fmla="*/ 5879 w 447675"/>
                <a:gd name="connsiteY1" fmla="*/ 270578 h 428625"/>
                <a:gd name="connsiteX2" fmla="*/ 225716 w 447675"/>
                <a:gd name="connsiteY2" fmla="*/ 428503 h 428625"/>
                <a:gd name="connsiteX3" fmla="*/ 446981 w 447675"/>
                <a:gd name="connsiteY3" fmla="*/ 132656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428625">
                  <a:moveTo>
                    <a:pt x="269435" y="5879"/>
                  </a:moveTo>
                  <a:lnTo>
                    <a:pt x="5879" y="270578"/>
                  </a:lnTo>
                  <a:lnTo>
                    <a:pt x="225716" y="428503"/>
                  </a:lnTo>
                  <a:lnTo>
                    <a:pt x="446981" y="132656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6" name="Freeform: Shape 82">
              <a:extLst>
                <a:ext uri="{FF2B5EF4-FFF2-40B4-BE49-F238E27FC236}">
                  <a16:creationId xmlns:a16="http://schemas.microsoft.com/office/drawing/2014/main" id="{1E15B897-BDCF-3549-B6F0-A273BE5162C1}"/>
                </a:ext>
              </a:extLst>
            </p:cNvPr>
            <p:cNvSpPr/>
            <p:nvPr/>
          </p:nvSpPr>
          <p:spPr>
            <a:xfrm>
              <a:off x="5119989" y="3160506"/>
              <a:ext cx="200025" cy="257175"/>
            </a:xfrm>
            <a:custGeom>
              <a:avLst/>
              <a:gdLst>
                <a:gd name="connsiteX0" fmla="*/ 196580 w 200025"/>
                <a:gd name="connsiteY0" fmla="*/ 5509 h 257175"/>
                <a:gd name="connsiteX1" fmla="*/ 5509 w 200025"/>
                <a:gd name="connsiteY1" fmla="*/ 25449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57175">
                  <a:moveTo>
                    <a:pt x="196580" y="5509"/>
                  </a:moveTo>
                  <a:lnTo>
                    <a:pt x="5509" y="254492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7" name="Freeform: Shape 83">
              <a:extLst>
                <a:ext uri="{FF2B5EF4-FFF2-40B4-BE49-F238E27FC236}">
                  <a16:creationId xmlns:a16="http://schemas.microsoft.com/office/drawing/2014/main" id="{4F539219-4C8B-D3F4-FCCA-BA97DA7914AA}"/>
                </a:ext>
              </a:extLst>
            </p:cNvPr>
            <p:cNvSpPr/>
            <p:nvPr/>
          </p:nvSpPr>
          <p:spPr>
            <a:xfrm>
              <a:off x="6863921" y="3160506"/>
              <a:ext cx="200025" cy="257175"/>
            </a:xfrm>
            <a:custGeom>
              <a:avLst/>
              <a:gdLst>
                <a:gd name="connsiteX0" fmla="*/ 5509 w 200025"/>
                <a:gd name="connsiteY0" fmla="*/ 5509 h 257175"/>
                <a:gd name="connsiteX1" fmla="*/ 203343 w 200025"/>
                <a:gd name="connsiteY1" fmla="*/ 25449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57175">
                  <a:moveTo>
                    <a:pt x="5509" y="5509"/>
                  </a:moveTo>
                  <a:lnTo>
                    <a:pt x="203343" y="254492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8" name="Freeform: Shape 85">
              <a:extLst>
                <a:ext uri="{FF2B5EF4-FFF2-40B4-BE49-F238E27FC236}">
                  <a16:creationId xmlns:a16="http://schemas.microsoft.com/office/drawing/2014/main" id="{A19B07B4-5CF8-7552-32FB-0F0BF82F6994}"/>
                </a:ext>
              </a:extLst>
            </p:cNvPr>
            <p:cNvSpPr/>
            <p:nvPr/>
          </p:nvSpPr>
          <p:spPr>
            <a:xfrm>
              <a:off x="4986353" y="3160506"/>
              <a:ext cx="2209800" cy="238125"/>
            </a:xfrm>
            <a:custGeom>
              <a:avLst/>
              <a:gdLst>
                <a:gd name="connsiteX0" fmla="*/ 5509 w 2209800"/>
                <a:gd name="connsiteY0" fmla="*/ 107426 h 238125"/>
                <a:gd name="connsiteX1" fmla="*/ 330216 w 2209800"/>
                <a:gd name="connsiteY1" fmla="*/ 5509 h 238125"/>
                <a:gd name="connsiteX2" fmla="*/ 1883077 w 2209800"/>
                <a:gd name="connsiteY2" fmla="*/ 5509 h 238125"/>
                <a:gd name="connsiteX3" fmla="*/ 2207308 w 2209800"/>
                <a:gd name="connsiteY3" fmla="*/ 111712 h 238125"/>
                <a:gd name="connsiteX4" fmla="*/ 2029762 w 2209800"/>
                <a:gd name="connsiteY4" fmla="*/ 234204 h 238125"/>
                <a:gd name="connsiteX5" fmla="*/ 183055 w 2209800"/>
                <a:gd name="connsiteY5" fmla="*/ 23420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9800" h="238125">
                  <a:moveTo>
                    <a:pt x="5509" y="107426"/>
                  </a:moveTo>
                  <a:lnTo>
                    <a:pt x="330216" y="5509"/>
                  </a:lnTo>
                  <a:lnTo>
                    <a:pt x="1883077" y="5509"/>
                  </a:lnTo>
                  <a:lnTo>
                    <a:pt x="2207308" y="111712"/>
                  </a:lnTo>
                  <a:lnTo>
                    <a:pt x="2029762" y="234204"/>
                  </a:lnTo>
                  <a:lnTo>
                    <a:pt x="183055" y="23420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9" name="Freeform: Shape 86">
              <a:extLst>
                <a:ext uri="{FF2B5EF4-FFF2-40B4-BE49-F238E27FC236}">
                  <a16:creationId xmlns:a16="http://schemas.microsoft.com/office/drawing/2014/main" id="{0FBB73D7-268A-3CA2-92E6-CD08F18949C7}"/>
                </a:ext>
              </a:extLst>
            </p:cNvPr>
            <p:cNvSpPr/>
            <p:nvPr/>
          </p:nvSpPr>
          <p:spPr>
            <a:xfrm>
              <a:off x="4942264" y="3388831"/>
              <a:ext cx="2295525" cy="304800"/>
            </a:xfrm>
            <a:custGeom>
              <a:avLst/>
              <a:gdLst>
                <a:gd name="connsiteX0" fmla="*/ 5879 w 2295525"/>
                <a:gd name="connsiteY0" fmla="*/ 301725 h 304800"/>
                <a:gd name="connsiteX1" fmla="*/ 2295498 w 2295525"/>
                <a:gd name="connsiteY1" fmla="*/ 301725 h 304800"/>
                <a:gd name="connsiteX2" fmla="*/ 2069089 w 2295525"/>
                <a:gd name="connsiteY2" fmla="*/ 5879 h 304800"/>
                <a:gd name="connsiteX3" fmla="*/ 227144 w 2295525"/>
                <a:gd name="connsiteY3" fmla="*/ 587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525" h="304800">
                  <a:moveTo>
                    <a:pt x="5879" y="301725"/>
                  </a:moveTo>
                  <a:lnTo>
                    <a:pt x="2295498" y="301725"/>
                  </a:lnTo>
                  <a:lnTo>
                    <a:pt x="2069089" y="5879"/>
                  </a:lnTo>
                  <a:lnTo>
                    <a:pt x="227144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60" name="Freeform: Shape 87">
              <a:extLst>
                <a:ext uri="{FF2B5EF4-FFF2-40B4-BE49-F238E27FC236}">
                  <a16:creationId xmlns:a16="http://schemas.microsoft.com/office/drawing/2014/main" id="{1E71A593-0249-6FBA-7B9C-0597ED186192}"/>
                </a:ext>
              </a:extLst>
            </p:cNvPr>
            <p:cNvSpPr/>
            <p:nvPr/>
          </p:nvSpPr>
          <p:spPr>
            <a:xfrm>
              <a:off x="7010236" y="3266340"/>
              <a:ext cx="457200" cy="428625"/>
            </a:xfrm>
            <a:custGeom>
              <a:avLst/>
              <a:gdLst>
                <a:gd name="connsiteX0" fmla="*/ 227525 w 457200"/>
                <a:gd name="connsiteY0" fmla="*/ 424217 h 428625"/>
                <a:gd name="connsiteX1" fmla="*/ 455078 w 457200"/>
                <a:gd name="connsiteY1" fmla="*/ 272007 h 428625"/>
                <a:gd name="connsiteX2" fmla="*/ 183424 w 457200"/>
                <a:gd name="connsiteY2" fmla="*/ 5879 h 428625"/>
                <a:gd name="connsiteX3" fmla="*/ 5879 w 457200"/>
                <a:gd name="connsiteY3" fmla="*/ 12837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428625">
                  <a:moveTo>
                    <a:pt x="227525" y="424217"/>
                  </a:moveTo>
                  <a:lnTo>
                    <a:pt x="455078" y="272007"/>
                  </a:lnTo>
                  <a:lnTo>
                    <a:pt x="183424" y="5879"/>
                  </a:lnTo>
                  <a:lnTo>
                    <a:pt x="5879" y="12837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065E86-D50B-9C09-1C35-DC8BA335C474}"/>
              </a:ext>
            </a:extLst>
          </p:cNvPr>
          <p:cNvGrpSpPr/>
          <p:nvPr/>
        </p:nvGrpSpPr>
        <p:grpSpPr>
          <a:xfrm>
            <a:off x="3016686" y="5239051"/>
            <a:ext cx="5339018" cy="847789"/>
            <a:chOff x="12456098" y="5203261"/>
            <a:chExt cx="7756959" cy="807082"/>
          </a:xfrm>
        </p:grpSpPr>
        <p:sp>
          <p:nvSpPr>
            <p:cNvPr id="51" name="Freeform: Shape 89">
              <a:extLst>
                <a:ext uri="{FF2B5EF4-FFF2-40B4-BE49-F238E27FC236}">
                  <a16:creationId xmlns:a16="http://schemas.microsoft.com/office/drawing/2014/main" id="{C4ED0549-890C-8B9F-F270-FE0CFCF8A977}"/>
                </a:ext>
              </a:extLst>
            </p:cNvPr>
            <p:cNvSpPr/>
            <p:nvPr/>
          </p:nvSpPr>
          <p:spPr>
            <a:xfrm>
              <a:off x="13014554" y="5203261"/>
              <a:ext cx="582893" cy="739825"/>
            </a:xfrm>
            <a:custGeom>
              <a:avLst/>
              <a:gdLst>
                <a:gd name="connsiteX0" fmla="*/ 579537 w 582892"/>
                <a:gd name="connsiteY0" fmla="*/ 16597 h 739825"/>
                <a:gd name="connsiteX1" fmla="*/ 16597 w 582892"/>
                <a:gd name="connsiteY1" fmla="*/ 724364 h 73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2892" h="739825">
                  <a:moveTo>
                    <a:pt x="579537" y="16597"/>
                  </a:moveTo>
                  <a:lnTo>
                    <a:pt x="16597" y="72436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solidFill>
                <a:srgbClr val="0088EE">
                  <a:alpha val="50000"/>
                </a:srgbClr>
              </a:soli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2" name="Freeform: Shape 90">
              <a:extLst>
                <a:ext uri="{FF2B5EF4-FFF2-40B4-BE49-F238E27FC236}">
                  <a16:creationId xmlns:a16="http://schemas.microsoft.com/office/drawing/2014/main" id="{67B150D6-09E9-480C-3181-2DF1AE900B28}"/>
                </a:ext>
              </a:extLst>
            </p:cNvPr>
            <p:cNvSpPr/>
            <p:nvPr/>
          </p:nvSpPr>
          <p:spPr>
            <a:xfrm>
              <a:off x="19059602" y="5203261"/>
              <a:ext cx="560474" cy="739825"/>
            </a:xfrm>
            <a:custGeom>
              <a:avLst/>
              <a:gdLst>
                <a:gd name="connsiteX0" fmla="*/ 16598 w 560473"/>
                <a:gd name="connsiteY0" fmla="*/ 16597 h 739825"/>
                <a:gd name="connsiteX1" fmla="*/ 546806 w 560473"/>
                <a:gd name="connsiteY1" fmla="*/ 724364 h 73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473" h="739825">
                  <a:moveTo>
                    <a:pt x="16598" y="16597"/>
                  </a:moveTo>
                  <a:lnTo>
                    <a:pt x="546806" y="72436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solidFill>
                <a:srgbClr val="0088EE">
                  <a:alpha val="50000"/>
                </a:srgbClr>
              </a:soli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3" name="Freeform: Shape 91">
              <a:extLst>
                <a:ext uri="{FF2B5EF4-FFF2-40B4-BE49-F238E27FC236}">
                  <a16:creationId xmlns:a16="http://schemas.microsoft.com/office/drawing/2014/main" id="{0C453195-F499-9EF9-72C5-003D698D1A42}"/>
                </a:ext>
              </a:extLst>
            </p:cNvPr>
            <p:cNvSpPr/>
            <p:nvPr/>
          </p:nvSpPr>
          <p:spPr>
            <a:xfrm>
              <a:off x="12456098" y="5203261"/>
              <a:ext cx="7756959" cy="807082"/>
            </a:xfrm>
            <a:custGeom>
              <a:avLst/>
              <a:gdLst>
                <a:gd name="connsiteX0" fmla="*/ 16597 w 7756959"/>
                <a:gd name="connsiteY0" fmla="*/ 348846 h 807082"/>
                <a:gd name="connsiteX1" fmla="*/ 1137994 w 7756959"/>
                <a:gd name="connsiteY1" fmla="*/ 16597 h 807082"/>
                <a:gd name="connsiteX2" fmla="*/ 6620101 w 7756959"/>
                <a:gd name="connsiteY2" fmla="*/ 16597 h 807082"/>
                <a:gd name="connsiteX3" fmla="*/ 7744188 w 7756959"/>
                <a:gd name="connsiteY3" fmla="*/ 364988 h 807082"/>
                <a:gd name="connsiteX4" fmla="*/ 7124528 w 7756959"/>
                <a:gd name="connsiteY4" fmla="*/ 794759 h 807082"/>
                <a:gd name="connsiteX5" fmla="*/ 637154 w 7756959"/>
                <a:gd name="connsiteY5" fmla="*/ 794759 h 807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6959" h="807082">
                  <a:moveTo>
                    <a:pt x="16597" y="348846"/>
                  </a:moveTo>
                  <a:lnTo>
                    <a:pt x="1137994" y="16597"/>
                  </a:lnTo>
                  <a:lnTo>
                    <a:pt x="6620101" y="16597"/>
                  </a:lnTo>
                  <a:lnTo>
                    <a:pt x="7744188" y="364988"/>
                  </a:lnTo>
                  <a:lnTo>
                    <a:pt x="7124528" y="794759"/>
                  </a:lnTo>
                  <a:lnTo>
                    <a:pt x="637154" y="79475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F77BD1-EAC5-8587-5DF2-E9F6DEF36541}"/>
              </a:ext>
            </a:extLst>
          </p:cNvPr>
          <p:cNvGrpSpPr/>
          <p:nvPr/>
        </p:nvGrpSpPr>
        <p:grpSpPr>
          <a:xfrm>
            <a:off x="3008462" y="4632370"/>
            <a:ext cx="5319889" cy="1445475"/>
            <a:chOff x="4455906" y="4532438"/>
            <a:chExt cx="3276600" cy="584443"/>
          </a:xfrm>
        </p:grpSpPr>
        <p:sp>
          <p:nvSpPr>
            <p:cNvPr id="44" name="Freeform: Shape 93">
              <a:extLst>
                <a:ext uri="{FF2B5EF4-FFF2-40B4-BE49-F238E27FC236}">
                  <a16:creationId xmlns:a16="http://schemas.microsoft.com/office/drawing/2014/main" id="{D02398A3-033F-864C-DDF2-0E3FADA7BE6F}"/>
                </a:ext>
              </a:extLst>
            </p:cNvPr>
            <p:cNvSpPr/>
            <p:nvPr/>
          </p:nvSpPr>
          <p:spPr>
            <a:xfrm>
              <a:off x="4455906" y="4783506"/>
              <a:ext cx="3276600" cy="333375"/>
            </a:xfrm>
            <a:custGeom>
              <a:avLst/>
              <a:gdLst>
                <a:gd name="connsiteX0" fmla="*/ 5509 w 3276600"/>
                <a:gd name="connsiteY0" fmla="*/ 138859 h 333375"/>
                <a:gd name="connsiteX1" fmla="*/ 474615 w 3276600"/>
                <a:gd name="connsiteY1" fmla="*/ 5509 h 333375"/>
                <a:gd name="connsiteX2" fmla="*/ 2803478 w 3276600"/>
                <a:gd name="connsiteY2" fmla="*/ 5509 h 333375"/>
                <a:gd name="connsiteX3" fmla="*/ 3274965 w 3276600"/>
                <a:gd name="connsiteY3" fmla="*/ 146002 h 333375"/>
                <a:gd name="connsiteX4" fmla="*/ 3013789 w 3276600"/>
                <a:gd name="connsiteY4" fmla="*/ 327930 h 333375"/>
                <a:gd name="connsiteX5" fmla="*/ 267446 w 3276600"/>
                <a:gd name="connsiteY5" fmla="*/ 32793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6600" h="333375">
                  <a:moveTo>
                    <a:pt x="5509" y="138859"/>
                  </a:moveTo>
                  <a:lnTo>
                    <a:pt x="474615" y="5509"/>
                  </a:lnTo>
                  <a:lnTo>
                    <a:pt x="2803478" y="5509"/>
                  </a:lnTo>
                  <a:lnTo>
                    <a:pt x="3274965" y="146002"/>
                  </a:lnTo>
                  <a:lnTo>
                    <a:pt x="3013789" y="327930"/>
                  </a:lnTo>
                  <a:lnTo>
                    <a:pt x="267446" y="327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5" name="Freeform: Shape 94">
              <a:extLst>
                <a:ext uri="{FF2B5EF4-FFF2-40B4-BE49-F238E27FC236}">
                  <a16:creationId xmlns:a16="http://schemas.microsoft.com/office/drawing/2014/main" id="{E9DBBB38-16F8-A1C3-F57B-30DD59DDEDE5}"/>
                </a:ext>
              </a:extLst>
            </p:cNvPr>
            <p:cNvSpPr/>
            <p:nvPr/>
          </p:nvSpPr>
          <p:spPr>
            <a:xfrm>
              <a:off x="4455906" y="4650441"/>
              <a:ext cx="495300" cy="457200"/>
            </a:xfrm>
            <a:custGeom>
              <a:avLst/>
              <a:gdLst>
                <a:gd name="connsiteX0" fmla="*/ 276781 w 495300"/>
                <a:gd name="connsiteY0" fmla="*/ 5509 h 457200"/>
                <a:gd name="connsiteX1" fmla="*/ 5509 w 495300"/>
                <a:gd name="connsiteY1" fmla="*/ 271923 h 457200"/>
                <a:gd name="connsiteX2" fmla="*/ 267446 w 495300"/>
                <a:gd name="connsiteY2" fmla="*/ 460994 h 457200"/>
                <a:gd name="connsiteX3" fmla="*/ 496618 w 495300"/>
                <a:gd name="connsiteY3" fmla="*/ 163528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457200">
                  <a:moveTo>
                    <a:pt x="276781" y="5509"/>
                  </a:moveTo>
                  <a:lnTo>
                    <a:pt x="5509" y="271923"/>
                  </a:lnTo>
                  <a:lnTo>
                    <a:pt x="267446" y="460994"/>
                  </a:lnTo>
                  <a:lnTo>
                    <a:pt x="496618" y="16352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6" name="Freeform: Shape 95">
              <a:extLst>
                <a:ext uri="{FF2B5EF4-FFF2-40B4-BE49-F238E27FC236}">
                  <a16:creationId xmlns:a16="http://schemas.microsoft.com/office/drawing/2014/main" id="{BB4982D4-6B15-33DE-CAB8-3E236C07B752}"/>
                </a:ext>
              </a:extLst>
            </p:cNvPr>
            <p:cNvSpPr/>
            <p:nvPr/>
          </p:nvSpPr>
          <p:spPr>
            <a:xfrm>
              <a:off x="4924642" y="4532438"/>
              <a:ext cx="209550" cy="257175"/>
            </a:xfrm>
            <a:custGeom>
              <a:avLst/>
              <a:gdLst>
                <a:gd name="connsiteX0" fmla="*/ 205237 w 209550"/>
                <a:gd name="connsiteY0" fmla="*/ 5879 h 257175"/>
                <a:gd name="connsiteX1" fmla="*/ 5879 w 209550"/>
                <a:gd name="connsiteY1" fmla="*/ 25657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57175">
                  <a:moveTo>
                    <a:pt x="205237" y="5879"/>
                  </a:moveTo>
                  <a:lnTo>
                    <a:pt x="5879" y="256577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7" name="Freeform: Shape 96">
              <a:extLst>
                <a:ext uri="{FF2B5EF4-FFF2-40B4-BE49-F238E27FC236}">
                  <a16:creationId xmlns:a16="http://schemas.microsoft.com/office/drawing/2014/main" id="{2AE2DF61-EA5E-665E-DD81-CD0F97BBC0FB}"/>
                </a:ext>
              </a:extLst>
            </p:cNvPr>
            <p:cNvSpPr/>
            <p:nvPr/>
          </p:nvSpPr>
          <p:spPr>
            <a:xfrm>
              <a:off x="7065672" y="4532438"/>
              <a:ext cx="190500" cy="257175"/>
            </a:xfrm>
            <a:custGeom>
              <a:avLst/>
              <a:gdLst>
                <a:gd name="connsiteX0" fmla="*/ 5879 w 190500"/>
                <a:gd name="connsiteY0" fmla="*/ 5879 h 257175"/>
                <a:gd name="connsiteX1" fmla="*/ 193712 w 190500"/>
                <a:gd name="connsiteY1" fmla="*/ 25657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257175">
                  <a:moveTo>
                    <a:pt x="5879" y="5879"/>
                  </a:moveTo>
                  <a:lnTo>
                    <a:pt x="193712" y="256577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8" name="Freeform: Shape 97">
              <a:extLst>
                <a:ext uri="{FF2B5EF4-FFF2-40B4-BE49-F238E27FC236}">
                  <a16:creationId xmlns:a16="http://schemas.microsoft.com/office/drawing/2014/main" id="{2EC267AA-45F9-2D37-F4EE-2FDFDB6F92B8}"/>
                </a:ext>
              </a:extLst>
            </p:cNvPr>
            <p:cNvSpPr/>
            <p:nvPr/>
          </p:nvSpPr>
          <p:spPr>
            <a:xfrm>
              <a:off x="4726808" y="4532438"/>
              <a:ext cx="2743200" cy="285750"/>
            </a:xfrm>
            <a:custGeom>
              <a:avLst/>
              <a:gdLst>
                <a:gd name="connsiteX0" fmla="*/ 5879 w 2743200"/>
                <a:gd name="connsiteY0" fmla="*/ 123512 h 285750"/>
                <a:gd name="connsiteX1" fmla="*/ 403071 w 2743200"/>
                <a:gd name="connsiteY1" fmla="*/ 5879 h 285750"/>
                <a:gd name="connsiteX2" fmla="*/ 2344743 w 2743200"/>
                <a:gd name="connsiteY2" fmla="*/ 5879 h 285750"/>
                <a:gd name="connsiteX3" fmla="*/ 2742887 w 2743200"/>
                <a:gd name="connsiteY3" fmla="*/ 129227 h 285750"/>
                <a:gd name="connsiteX4" fmla="*/ 2523431 w 2743200"/>
                <a:gd name="connsiteY4" fmla="*/ 281532 h 285750"/>
                <a:gd name="connsiteX5" fmla="*/ 225716 w 2743200"/>
                <a:gd name="connsiteY5" fmla="*/ 28153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285750">
                  <a:moveTo>
                    <a:pt x="5879" y="123512"/>
                  </a:moveTo>
                  <a:lnTo>
                    <a:pt x="403071" y="5879"/>
                  </a:lnTo>
                  <a:lnTo>
                    <a:pt x="2344743" y="5879"/>
                  </a:lnTo>
                  <a:lnTo>
                    <a:pt x="2742887" y="129227"/>
                  </a:lnTo>
                  <a:lnTo>
                    <a:pt x="2523431" y="281532"/>
                  </a:lnTo>
                  <a:lnTo>
                    <a:pt x="225716" y="281532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9" name="Freeform: Shape 98">
              <a:extLst>
                <a:ext uri="{FF2B5EF4-FFF2-40B4-BE49-F238E27FC236}">
                  <a16:creationId xmlns:a16="http://schemas.microsoft.com/office/drawing/2014/main" id="{13DC46AF-3636-37E5-F406-2F7176BEF9BA}"/>
                </a:ext>
              </a:extLst>
            </p:cNvPr>
            <p:cNvSpPr/>
            <p:nvPr/>
          </p:nvSpPr>
          <p:spPr>
            <a:xfrm>
              <a:off x="4717844" y="4808461"/>
              <a:ext cx="2752725" cy="304800"/>
            </a:xfrm>
            <a:custGeom>
              <a:avLst/>
              <a:gdLst>
                <a:gd name="connsiteX0" fmla="*/ 234680 w 2752725"/>
                <a:gd name="connsiteY0" fmla="*/ 5509 h 304800"/>
                <a:gd name="connsiteX1" fmla="*/ 2524204 w 2752725"/>
                <a:gd name="connsiteY1" fmla="*/ 5509 h 304800"/>
                <a:gd name="connsiteX2" fmla="*/ 2751852 w 2752725"/>
                <a:gd name="connsiteY2" fmla="*/ 302974 h 304800"/>
                <a:gd name="connsiteX3" fmla="*/ 5509 w 2752725"/>
                <a:gd name="connsiteY3" fmla="*/ 30297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2725" h="304800">
                  <a:moveTo>
                    <a:pt x="234680" y="5509"/>
                  </a:moveTo>
                  <a:lnTo>
                    <a:pt x="2524204" y="5509"/>
                  </a:lnTo>
                  <a:lnTo>
                    <a:pt x="2751852" y="302974"/>
                  </a:lnTo>
                  <a:lnTo>
                    <a:pt x="5509" y="30297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0" name="Freeform: Shape 99">
              <a:extLst>
                <a:ext uri="{FF2B5EF4-FFF2-40B4-BE49-F238E27FC236}">
                  <a16:creationId xmlns:a16="http://schemas.microsoft.com/office/drawing/2014/main" id="{C713E559-7990-E83C-FA1B-89B1E328E18E}"/>
                </a:ext>
              </a:extLst>
            </p:cNvPr>
            <p:cNvSpPr/>
            <p:nvPr/>
          </p:nvSpPr>
          <p:spPr>
            <a:xfrm>
              <a:off x="7236540" y="4656156"/>
              <a:ext cx="495300" cy="457200"/>
            </a:xfrm>
            <a:custGeom>
              <a:avLst/>
              <a:gdLst>
                <a:gd name="connsiteX0" fmla="*/ 5509 w 495300"/>
                <a:gd name="connsiteY0" fmla="*/ 157813 h 457200"/>
                <a:gd name="connsiteX1" fmla="*/ 233156 w 495300"/>
                <a:gd name="connsiteY1" fmla="*/ 455279 h 457200"/>
                <a:gd name="connsiteX2" fmla="*/ 494332 w 495300"/>
                <a:gd name="connsiteY2" fmla="*/ 273352 h 457200"/>
                <a:gd name="connsiteX3" fmla="*/ 233156 w 495300"/>
                <a:gd name="connsiteY3" fmla="*/ 5509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457200">
                  <a:moveTo>
                    <a:pt x="5509" y="157813"/>
                  </a:moveTo>
                  <a:lnTo>
                    <a:pt x="233156" y="455279"/>
                  </a:lnTo>
                  <a:lnTo>
                    <a:pt x="494332" y="273352"/>
                  </a:lnTo>
                  <a:lnTo>
                    <a:pt x="233156" y="550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CADEEC7-5203-3113-FEAF-A1A721A3A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</a:blip>
          <a:srcRect t="27733" b="10926"/>
          <a:stretch/>
        </p:blipFill>
        <p:spPr>
          <a:xfrm>
            <a:off x="4978196" y="4841230"/>
            <a:ext cx="1573334" cy="28695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3F80CB-CD57-ED81-3D72-9CC09DF054CB}"/>
              </a:ext>
            </a:extLst>
          </p:cNvPr>
          <p:cNvGrpSpPr/>
          <p:nvPr/>
        </p:nvGrpSpPr>
        <p:grpSpPr>
          <a:xfrm>
            <a:off x="3874190" y="3415123"/>
            <a:ext cx="3588436" cy="1186131"/>
            <a:chOff x="4987906" y="2434170"/>
            <a:chExt cx="2210170" cy="479583"/>
          </a:xfrm>
        </p:grpSpPr>
        <p:sp>
          <p:nvSpPr>
            <p:cNvPr id="37" name="Freeform: Shape 103">
              <a:extLst>
                <a:ext uri="{FF2B5EF4-FFF2-40B4-BE49-F238E27FC236}">
                  <a16:creationId xmlns:a16="http://schemas.microsoft.com/office/drawing/2014/main" id="{05C8F37D-715A-9EEB-1C2B-6E99130A629B}"/>
                </a:ext>
              </a:extLst>
            </p:cNvPr>
            <p:cNvSpPr/>
            <p:nvPr/>
          </p:nvSpPr>
          <p:spPr>
            <a:xfrm>
              <a:off x="4988276" y="2674951"/>
              <a:ext cx="2209800" cy="238125"/>
            </a:xfrm>
            <a:custGeom>
              <a:avLst/>
              <a:gdLst>
                <a:gd name="connsiteX0" fmla="*/ 5509 w 2209800"/>
                <a:gd name="connsiteY0" fmla="*/ 107426 h 238125"/>
                <a:gd name="connsiteX1" fmla="*/ 330216 w 2209800"/>
                <a:gd name="connsiteY1" fmla="*/ 5509 h 238125"/>
                <a:gd name="connsiteX2" fmla="*/ 1883077 w 2209800"/>
                <a:gd name="connsiteY2" fmla="*/ 5509 h 238125"/>
                <a:gd name="connsiteX3" fmla="*/ 2207308 w 2209800"/>
                <a:gd name="connsiteY3" fmla="*/ 111712 h 238125"/>
                <a:gd name="connsiteX4" fmla="*/ 2029762 w 2209800"/>
                <a:gd name="connsiteY4" fmla="*/ 234299 h 238125"/>
                <a:gd name="connsiteX5" fmla="*/ 182959 w 2209800"/>
                <a:gd name="connsiteY5" fmla="*/ 23429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9800" h="238125">
                  <a:moveTo>
                    <a:pt x="5509" y="107426"/>
                  </a:moveTo>
                  <a:lnTo>
                    <a:pt x="330216" y="5509"/>
                  </a:lnTo>
                  <a:lnTo>
                    <a:pt x="1883077" y="5509"/>
                  </a:lnTo>
                  <a:lnTo>
                    <a:pt x="2207308" y="111712"/>
                  </a:lnTo>
                  <a:lnTo>
                    <a:pt x="2029762" y="234299"/>
                  </a:lnTo>
                  <a:lnTo>
                    <a:pt x="182959" y="23429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8" name="Freeform: Shape 104">
              <a:extLst>
                <a:ext uri="{FF2B5EF4-FFF2-40B4-BE49-F238E27FC236}">
                  <a16:creationId xmlns:a16="http://schemas.microsoft.com/office/drawing/2014/main" id="{91C0C59A-3737-06EF-D25D-3597F477F2C0}"/>
                </a:ext>
              </a:extLst>
            </p:cNvPr>
            <p:cNvSpPr/>
            <p:nvPr/>
          </p:nvSpPr>
          <p:spPr>
            <a:xfrm>
              <a:off x="4987906" y="2520371"/>
              <a:ext cx="400050" cy="390525"/>
            </a:xfrm>
            <a:custGeom>
              <a:avLst/>
              <a:gdLst>
                <a:gd name="connsiteX0" fmla="*/ 267435 w 400050"/>
                <a:gd name="connsiteY0" fmla="*/ 5879 h 390525"/>
                <a:gd name="connsiteX1" fmla="*/ 5879 w 400050"/>
                <a:gd name="connsiteY1" fmla="*/ 262006 h 390525"/>
                <a:gd name="connsiteX2" fmla="*/ 183329 w 400050"/>
                <a:gd name="connsiteY2" fmla="*/ 388879 h 390525"/>
                <a:gd name="connsiteX3" fmla="*/ 403643 w 400050"/>
                <a:gd name="connsiteY3" fmla="*/ 10160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390525">
                  <a:moveTo>
                    <a:pt x="267435" y="5879"/>
                  </a:moveTo>
                  <a:lnTo>
                    <a:pt x="5879" y="262006"/>
                  </a:lnTo>
                  <a:lnTo>
                    <a:pt x="183329" y="388879"/>
                  </a:lnTo>
                  <a:lnTo>
                    <a:pt x="403643" y="101605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9" name="Freeform: Shape 105">
              <a:extLst>
                <a:ext uri="{FF2B5EF4-FFF2-40B4-BE49-F238E27FC236}">
                  <a16:creationId xmlns:a16="http://schemas.microsoft.com/office/drawing/2014/main" id="{FFF8D578-B68D-B78D-60EF-9852A3AC39F0}"/>
                </a:ext>
              </a:extLst>
            </p:cNvPr>
            <p:cNvSpPr/>
            <p:nvPr/>
          </p:nvSpPr>
          <p:spPr>
            <a:xfrm>
              <a:off x="5312613" y="2434170"/>
              <a:ext cx="200025" cy="247650"/>
            </a:xfrm>
            <a:custGeom>
              <a:avLst/>
              <a:gdLst>
                <a:gd name="connsiteX0" fmla="*/ 195617 w 200025"/>
                <a:gd name="connsiteY0" fmla="*/ 5879 h 247650"/>
                <a:gd name="connsiteX1" fmla="*/ 5879 w 200025"/>
                <a:gd name="connsiteY1" fmla="*/ 24629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47650">
                  <a:moveTo>
                    <a:pt x="195617" y="5879"/>
                  </a:moveTo>
                  <a:lnTo>
                    <a:pt x="5879" y="246290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0" name="Freeform: Shape 106">
              <a:extLst>
                <a:ext uri="{FF2B5EF4-FFF2-40B4-BE49-F238E27FC236}">
                  <a16:creationId xmlns:a16="http://schemas.microsoft.com/office/drawing/2014/main" id="{2CE8A073-8272-DCBB-8264-689EE2EA3FB5}"/>
                </a:ext>
              </a:extLst>
            </p:cNvPr>
            <p:cNvSpPr/>
            <p:nvPr/>
          </p:nvSpPr>
          <p:spPr>
            <a:xfrm>
              <a:off x="6671449" y="2434170"/>
              <a:ext cx="200025" cy="247650"/>
            </a:xfrm>
            <a:custGeom>
              <a:avLst/>
              <a:gdLst>
                <a:gd name="connsiteX0" fmla="*/ 5879 w 200025"/>
                <a:gd name="connsiteY0" fmla="*/ 5879 h 247650"/>
                <a:gd name="connsiteX1" fmla="*/ 199903 w 200025"/>
                <a:gd name="connsiteY1" fmla="*/ 24629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47650">
                  <a:moveTo>
                    <a:pt x="5879" y="5879"/>
                  </a:moveTo>
                  <a:lnTo>
                    <a:pt x="199903" y="246290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1" name="Freeform: Shape 107">
              <a:extLst>
                <a:ext uri="{FF2B5EF4-FFF2-40B4-BE49-F238E27FC236}">
                  <a16:creationId xmlns:a16="http://schemas.microsoft.com/office/drawing/2014/main" id="{1FDE9CA7-DB89-00EB-EDE3-A150BA281166}"/>
                </a:ext>
              </a:extLst>
            </p:cNvPr>
            <p:cNvSpPr/>
            <p:nvPr/>
          </p:nvSpPr>
          <p:spPr>
            <a:xfrm>
              <a:off x="5250214" y="2434922"/>
              <a:ext cx="1676400" cy="190500"/>
            </a:xfrm>
            <a:custGeom>
              <a:avLst/>
              <a:gdLst>
                <a:gd name="connsiteX0" fmla="*/ 5126 w 1676400"/>
                <a:gd name="connsiteY0" fmla="*/ 91328 h 190500"/>
                <a:gd name="connsiteX1" fmla="*/ 258015 w 1676400"/>
                <a:gd name="connsiteY1" fmla="*/ 5126 h 190500"/>
                <a:gd name="connsiteX2" fmla="*/ 1427114 w 1676400"/>
                <a:gd name="connsiteY2" fmla="*/ 5126 h 190500"/>
                <a:gd name="connsiteX3" fmla="*/ 1678097 w 1676400"/>
                <a:gd name="connsiteY3" fmla="*/ 94185 h 190500"/>
                <a:gd name="connsiteX4" fmla="*/ 1542080 w 1676400"/>
                <a:gd name="connsiteY4" fmla="*/ 187054 h 190500"/>
                <a:gd name="connsiteX5" fmla="*/ 140667 w 1676400"/>
                <a:gd name="connsiteY5" fmla="*/ 18705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400" h="190500">
                  <a:moveTo>
                    <a:pt x="5126" y="91328"/>
                  </a:moveTo>
                  <a:lnTo>
                    <a:pt x="258015" y="5126"/>
                  </a:lnTo>
                  <a:lnTo>
                    <a:pt x="1427114" y="5126"/>
                  </a:lnTo>
                  <a:lnTo>
                    <a:pt x="1678097" y="94185"/>
                  </a:lnTo>
                  <a:lnTo>
                    <a:pt x="1542080" y="187054"/>
                  </a:lnTo>
                  <a:lnTo>
                    <a:pt x="140667" y="18705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2" name="Freeform: Shape 108">
              <a:extLst>
                <a:ext uri="{FF2B5EF4-FFF2-40B4-BE49-F238E27FC236}">
                  <a16:creationId xmlns:a16="http://schemas.microsoft.com/office/drawing/2014/main" id="{F5CB399B-7DCD-F2EA-AD7D-A8C5CE9C5E26}"/>
                </a:ext>
              </a:extLst>
            </p:cNvPr>
            <p:cNvSpPr/>
            <p:nvPr/>
          </p:nvSpPr>
          <p:spPr>
            <a:xfrm>
              <a:off x="5165356" y="2616098"/>
              <a:ext cx="1857375" cy="295275"/>
            </a:xfrm>
            <a:custGeom>
              <a:avLst/>
              <a:gdLst>
                <a:gd name="connsiteX0" fmla="*/ 5879 w 1857375"/>
                <a:gd name="connsiteY0" fmla="*/ 293153 h 295275"/>
                <a:gd name="connsiteX1" fmla="*/ 1852681 w 1857375"/>
                <a:gd name="connsiteY1" fmla="*/ 293153 h 295275"/>
                <a:gd name="connsiteX2" fmla="*/ 1626938 w 1857375"/>
                <a:gd name="connsiteY2" fmla="*/ 5879 h 295275"/>
                <a:gd name="connsiteX3" fmla="*/ 226192 w 1857375"/>
                <a:gd name="connsiteY3" fmla="*/ 5879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7375" h="295275">
                  <a:moveTo>
                    <a:pt x="5879" y="293153"/>
                  </a:moveTo>
                  <a:lnTo>
                    <a:pt x="1852681" y="293153"/>
                  </a:lnTo>
                  <a:lnTo>
                    <a:pt x="1626938" y="5879"/>
                  </a:lnTo>
                  <a:lnTo>
                    <a:pt x="226192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29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3" name="Freeform: Shape 109">
              <a:extLst>
                <a:ext uri="{FF2B5EF4-FFF2-40B4-BE49-F238E27FC236}">
                  <a16:creationId xmlns:a16="http://schemas.microsoft.com/office/drawing/2014/main" id="{C188ACD8-802B-08EE-6AC0-B15B732E5D83}"/>
                </a:ext>
              </a:extLst>
            </p:cNvPr>
            <p:cNvSpPr/>
            <p:nvPr/>
          </p:nvSpPr>
          <p:spPr>
            <a:xfrm>
              <a:off x="6786416" y="2523228"/>
              <a:ext cx="409575" cy="390525"/>
            </a:xfrm>
            <a:custGeom>
              <a:avLst/>
              <a:gdLst>
                <a:gd name="connsiteX0" fmla="*/ 141896 w 409575"/>
                <a:gd name="connsiteY0" fmla="*/ 5879 h 390525"/>
                <a:gd name="connsiteX1" fmla="*/ 409167 w 409575"/>
                <a:gd name="connsiteY1" fmla="*/ 263435 h 390525"/>
                <a:gd name="connsiteX2" fmla="*/ 231621 w 409575"/>
                <a:gd name="connsiteY2" fmla="*/ 386021 h 390525"/>
                <a:gd name="connsiteX3" fmla="*/ 5879 w 409575"/>
                <a:gd name="connsiteY3" fmla="*/ 9874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390525">
                  <a:moveTo>
                    <a:pt x="141896" y="5879"/>
                  </a:moveTo>
                  <a:lnTo>
                    <a:pt x="409167" y="263435"/>
                  </a:lnTo>
                  <a:lnTo>
                    <a:pt x="231621" y="386021"/>
                  </a:lnTo>
                  <a:lnTo>
                    <a:pt x="5879" y="98747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BBF9ACD-4DF5-9CD6-81FF-512EF59B1CF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998576" y="4150451"/>
            <a:ext cx="1351522" cy="3201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C9E667A-FDDE-7BEB-21C5-6F9D386E8E44}"/>
              </a:ext>
            </a:extLst>
          </p:cNvPr>
          <p:cNvGrpSpPr/>
          <p:nvPr/>
        </p:nvGrpSpPr>
        <p:grpSpPr>
          <a:xfrm>
            <a:off x="4305263" y="2831473"/>
            <a:ext cx="2726288" cy="1053005"/>
            <a:chOff x="5255827" y="3212714"/>
            <a:chExt cx="1679162" cy="425757"/>
          </a:xfrm>
        </p:grpSpPr>
        <p:sp>
          <p:nvSpPr>
            <p:cNvPr id="30" name="Freeform: Shape 112">
              <a:extLst>
                <a:ext uri="{FF2B5EF4-FFF2-40B4-BE49-F238E27FC236}">
                  <a16:creationId xmlns:a16="http://schemas.microsoft.com/office/drawing/2014/main" id="{C1DD7FC5-FAEA-D3E8-4FEE-0E86956610AE}"/>
                </a:ext>
              </a:extLst>
            </p:cNvPr>
            <p:cNvSpPr/>
            <p:nvPr/>
          </p:nvSpPr>
          <p:spPr>
            <a:xfrm>
              <a:off x="5256579" y="3447971"/>
              <a:ext cx="1676400" cy="190500"/>
            </a:xfrm>
            <a:custGeom>
              <a:avLst/>
              <a:gdLst>
                <a:gd name="connsiteX0" fmla="*/ 5126 w 1676400"/>
                <a:gd name="connsiteY0" fmla="*/ 91328 h 190500"/>
                <a:gd name="connsiteX1" fmla="*/ 258015 w 1676400"/>
                <a:gd name="connsiteY1" fmla="*/ 5126 h 190500"/>
                <a:gd name="connsiteX2" fmla="*/ 1427114 w 1676400"/>
                <a:gd name="connsiteY2" fmla="*/ 5126 h 190500"/>
                <a:gd name="connsiteX3" fmla="*/ 1678193 w 1676400"/>
                <a:gd name="connsiteY3" fmla="*/ 94185 h 190500"/>
                <a:gd name="connsiteX4" fmla="*/ 1542080 w 1676400"/>
                <a:gd name="connsiteY4" fmla="*/ 187054 h 190500"/>
                <a:gd name="connsiteX5" fmla="*/ 140762 w 1676400"/>
                <a:gd name="connsiteY5" fmla="*/ 18705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400" h="190500">
                  <a:moveTo>
                    <a:pt x="5126" y="91328"/>
                  </a:moveTo>
                  <a:lnTo>
                    <a:pt x="258015" y="5126"/>
                  </a:lnTo>
                  <a:lnTo>
                    <a:pt x="1427114" y="5126"/>
                  </a:lnTo>
                  <a:lnTo>
                    <a:pt x="1678193" y="94185"/>
                  </a:lnTo>
                  <a:lnTo>
                    <a:pt x="1542080" y="187054"/>
                  </a:lnTo>
                  <a:lnTo>
                    <a:pt x="140762" y="18705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1" name="Freeform: Shape 113">
              <a:extLst>
                <a:ext uri="{FF2B5EF4-FFF2-40B4-BE49-F238E27FC236}">
                  <a16:creationId xmlns:a16="http://schemas.microsoft.com/office/drawing/2014/main" id="{E67C02B4-63B5-D344-7048-959B6CD7C266}"/>
                </a:ext>
              </a:extLst>
            </p:cNvPr>
            <p:cNvSpPr/>
            <p:nvPr/>
          </p:nvSpPr>
          <p:spPr>
            <a:xfrm>
              <a:off x="5255827" y="3283294"/>
              <a:ext cx="361950" cy="352425"/>
            </a:xfrm>
            <a:custGeom>
              <a:avLst/>
              <a:gdLst>
                <a:gd name="connsiteX0" fmla="*/ 268388 w 361950"/>
                <a:gd name="connsiteY0" fmla="*/ 5879 h 352425"/>
                <a:gd name="connsiteX1" fmla="*/ 5879 w 361950"/>
                <a:gd name="connsiteY1" fmla="*/ 256005 h 352425"/>
                <a:gd name="connsiteX2" fmla="*/ 141515 w 361950"/>
                <a:gd name="connsiteY2" fmla="*/ 351731 h 352425"/>
                <a:gd name="connsiteX3" fmla="*/ 363352 w 361950"/>
                <a:gd name="connsiteY3" fmla="*/ 7036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52425">
                  <a:moveTo>
                    <a:pt x="268388" y="5879"/>
                  </a:moveTo>
                  <a:lnTo>
                    <a:pt x="5879" y="256005"/>
                  </a:lnTo>
                  <a:lnTo>
                    <a:pt x="141515" y="351731"/>
                  </a:lnTo>
                  <a:lnTo>
                    <a:pt x="363352" y="70363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2" name="Freeform: Shape 114">
              <a:extLst>
                <a:ext uri="{FF2B5EF4-FFF2-40B4-BE49-F238E27FC236}">
                  <a16:creationId xmlns:a16="http://schemas.microsoft.com/office/drawing/2014/main" id="{8AFD748B-88FD-87B6-5EA7-06DCBB8ED259}"/>
                </a:ext>
              </a:extLst>
            </p:cNvPr>
            <p:cNvSpPr/>
            <p:nvPr/>
          </p:nvSpPr>
          <p:spPr>
            <a:xfrm>
              <a:off x="5508715" y="3212714"/>
              <a:ext cx="200025" cy="238125"/>
            </a:xfrm>
            <a:custGeom>
              <a:avLst/>
              <a:gdLst>
                <a:gd name="connsiteX0" fmla="*/ 198474 w 200025"/>
                <a:gd name="connsiteY0" fmla="*/ 5879 h 238125"/>
                <a:gd name="connsiteX1" fmla="*/ 5879 w 200025"/>
                <a:gd name="connsiteY1" fmla="*/ 2403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38125">
                  <a:moveTo>
                    <a:pt x="198474" y="5879"/>
                  </a:moveTo>
                  <a:lnTo>
                    <a:pt x="5879" y="24038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3" name="Freeform: Shape 115">
              <a:extLst>
                <a:ext uri="{FF2B5EF4-FFF2-40B4-BE49-F238E27FC236}">
                  <a16:creationId xmlns:a16="http://schemas.microsoft.com/office/drawing/2014/main" id="{6B9C60F1-8AE7-4E05-C350-2C377BF91D3C}"/>
                </a:ext>
              </a:extLst>
            </p:cNvPr>
            <p:cNvSpPr/>
            <p:nvPr/>
          </p:nvSpPr>
          <p:spPr>
            <a:xfrm>
              <a:off x="6498553" y="3212714"/>
              <a:ext cx="190500" cy="238125"/>
            </a:xfrm>
            <a:custGeom>
              <a:avLst/>
              <a:gdLst>
                <a:gd name="connsiteX0" fmla="*/ 5879 w 190500"/>
                <a:gd name="connsiteY0" fmla="*/ 5879 h 238125"/>
                <a:gd name="connsiteX1" fmla="*/ 185139 w 190500"/>
                <a:gd name="connsiteY1" fmla="*/ 2403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238125">
                  <a:moveTo>
                    <a:pt x="5879" y="5879"/>
                  </a:moveTo>
                  <a:lnTo>
                    <a:pt x="185139" y="24038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4" name="Freeform: Shape 116">
              <a:extLst>
                <a:ext uri="{FF2B5EF4-FFF2-40B4-BE49-F238E27FC236}">
                  <a16:creationId xmlns:a16="http://schemas.microsoft.com/office/drawing/2014/main" id="{7BF39BE5-0322-79E8-F1A5-2C2B37EDADFC}"/>
                </a:ext>
              </a:extLst>
            </p:cNvPr>
            <p:cNvSpPr/>
            <p:nvPr/>
          </p:nvSpPr>
          <p:spPr>
            <a:xfrm>
              <a:off x="5519481" y="3213859"/>
              <a:ext cx="1162050" cy="142875"/>
            </a:xfrm>
            <a:custGeom>
              <a:avLst/>
              <a:gdLst>
                <a:gd name="connsiteX0" fmla="*/ 4733 w 1162050"/>
                <a:gd name="connsiteY0" fmla="*/ 75314 h 142875"/>
                <a:gd name="connsiteX1" fmla="*/ 187709 w 1162050"/>
                <a:gd name="connsiteY1" fmla="*/ 4733 h 142875"/>
                <a:gd name="connsiteX2" fmla="*/ 984951 w 1162050"/>
                <a:gd name="connsiteY2" fmla="*/ 4733 h 142875"/>
                <a:gd name="connsiteX3" fmla="*/ 1164783 w 1162050"/>
                <a:gd name="connsiteY3" fmla="*/ 76742 h 142875"/>
                <a:gd name="connsiteX4" fmla="*/ 1068962 w 1162050"/>
                <a:gd name="connsiteY4" fmla="*/ 139798 h 142875"/>
                <a:gd name="connsiteX5" fmla="*/ 99698 w 1162050"/>
                <a:gd name="connsiteY5" fmla="*/ 1397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50" h="142875">
                  <a:moveTo>
                    <a:pt x="4733" y="75314"/>
                  </a:moveTo>
                  <a:lnTo>
                    <a:pt x="187709" y="4733"/>
                  </a:lnTo>
                  <a:lnTo>
                    <a:pt x="984951" y="4733"/>
                  </a:lnTo>
                  <a:lnTo>
                    <a:pt x="1164783" y="76742"/>
                  </a:lnTo>
                  <a:lnTo>
                    <a:pt x="1068962" y="139798"/>
                  </a:lnTo>
                  <a:lnTo>
                    <a:pt x="99698" y="13979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5" name="Freeform: Shape 117">
              <a:extLst>
                <a:ext uri="{FF2B5EF4-FFF2-40B4-BE49-F238E27FC236}">
                  <a16:creationId xmlns:a16="http://schemas.microsoft.com/office/drawing/2014/main" id="{5F5DDB6C-4029-F744-AB0A-F3A9467B78EC}"/>
                </a:ext>
              </a:extLst>
            </p:cNvPr>
            <p:cNvSpPr/>
            <p:nvPr/>
          </p:nvSpPr>
          <p:spPr>
            <a:xfrm>
              <a:off x="5392129" y="3347778"/>
              <a:ext cx="1409700" cy="285750"/>
            </a:xfrm>
            <a:custGeom>
              <a:avLst/>
              <a:gdLst>
                <a:gd name="connsiteX0" fmla="*/ 1406530 w 1409700"/>
                <a:gd name="connsiteY0" fmla="*/ 287247 h 285750"/>
                <a:gd name="connsiteX1" fmla="*/ 5879 w 1409700"/>
                <a:gd name="connsiteY1" fmla="*/ 287247 h 285750"/>
                <a:gd name="connsiteX2" fmla="*/ 227049 w 1409700"/>
                <a:gd name="connsiteY2" fmla="*/ 5879 h 285750"/>
                <a:gd name="connsiteX3" fmla="*/ 1196313 w 1409700"/>
                <a:gd name="connsiteY3" fmla="*/ 5879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285750">
                  <a:moveTo>
                    <a:pt x="1406530" y="287247"/>
                  </a:moveTo>
                  <a:lnTo>
                    <a:pt x="5879" y="287247"/>
                  </a:lnTo>
                  <a:lnTo>
                    <a:pt x="227049" y="5879"/>
                  </a:lnTo>
                  <a:lnTo>
                    <a:pt x="1196313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31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6" name="Freeform: Shape 118">
              <a:extLst>
                <a:ext uri="{FF2B5EF4-FFF2-40B4-BE49-F238E27FC236}">
                  <a16:creationId xmlns:a16="http://schemas.microsoft.com/office/drawing/2014/main" id="{50F9D748-B0C3-8B80-43A7-D0BEF9756377}"/>
                </a:ext>
              </a:extLst>
            </p:cNvPr>
            <p:cNvSpPr/>
            <p:nvPr/>
          </p:nvSpPr>
          <p:spPr>
            <a:xfrm>
              <a:off x="6582564" y="3284723"/>
              <a:ext cx="352425" cy="352425"/>
            </a:xfrm>
            <a:custGeom>
              <a:avLst/>
              <a:gdLst>
                <a:gd name="connsiteX0" fmla="*/ 101700 w 352425"/>
                <a:gd name="connsiteY0" fmla="*/ 5879 h 352425"/>
                <a:gd name="connsiteX1" fmla="*/ 352208 w 352425"/>
                <a:gd name="connsiteY1" fmla="*/ 257434 h 352425"/>
                <a:gd name="connsiteX2" fmla="*/ 216095 w 352425"/>
                <a:gd name="connsiteY2" fmla="*/ 350303 h 352425"/>
                <a:gd name="connsiteX3" fmla="*/ 5879 w 352425"/>
                <a:gd name="connsiteY3" fmla="*/ 68934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352425">
                  <a:moveTo>
                    <a:pt x="101700" y="5879"/>
                  </a:moveTo>
                  <a:lnTo>
                    <a:pt x="352208" y="257434"/>
                  </a:lnTo>
                  <a:lnTo>
                    <a:pt x="216095" y="350303"/>
                  </a:lnTo>
                  <a:lnTo>
                    <a:pt x="5879" y="6893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C16AAE-DA7E-AEC1-F46A-91BABA5587B9}"/>
              </a:ext>
            </a:extLst>
          </p:cNvPr>
          <p:cNvGrpSpPr/>
          <p:nvPr/>
        </p:nvGrpSpPr>
        <p:grpSpPr>
          <a:xfrm>
            <a:off x="4724124" y="2407574"/>
            <a:ext cx="1888565" cy="780685"/>
            <a:chOff x="5508239" y="3698877"/>
            <a:chExt cx="1163195" cy="315651"/>
          </a:xfrm>
        </p:grpSpPr>
        <p:sp>
          <p:nvSpPr>
            <p:cNvPr id="25" name="Freeform: Shape 121">
              <a:extLst>
                <a:ext uri="{FF2B5EF4-FFF2-40B4-BE49-F238E27FC236}">
                  <a16:creationId xmlns:a16="http://schemas.microsoft.com/office/drawing/2014/main" id="{5F1D00CF-D06D-314D-8CA7-74D5B45F00D1}"/>
                </a:ext>
              </a:extLst>
            </p:cNvPr>
            <p:cNvSpPr/>
            <p:nvPr/>
          </p:nvSpPr>
          <p:spPr>
            <a:xfrm>
              <a:off x="5509384" y="3871179"/>
              <a:ext cx="1162050" cy="142875"/>
            </a:xfrm>
            <a:custGeom>
              <a:avLst/>
              <a:gdLst>
                <a:gd name="connsiteX0" fmla="*/ 4733 w 1162050"/>
                <a:gd name="connsiteY0" fmla="*/ 75218 h 142875"/>
                <a:gd name="connsiteX1" fmla="*/ 187709 w 1162050"/>
                <a:gd name="connsiteY1" fmla="*/ 4733 h 142875"/>
                <a:gd name="connsiteX2" fmla="*/ 984951 w 1162050"/>
                <a:gd name="connsiteY2" fmla="*/ 4733 h 142875"/>
                <a:gd name="connsiteX3" fmla="*/ 1164879 w 1162050"/>
                <a:gd name="connsiteY3" fmla="*/ 76647 h 142875"/>
                <a:gd name="connsiteX4" fmla="*/ 1069057 w 1162050"/>
                <a:gd name="connsiteY4" fmla="*/ 139798 h 142875"/>
                <a:gd name="connsiteX5" fmla="*/ 99698 w 1162050"/>
                <a:gd name="connsiteY5" fmla="*/ 1397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50" h="142875">
                  <a:moveTo>
                    <a:pt x="4733" y="75218"/>
                  </a:moveTo>
                  <a:lnTo>
                    <a:pt x="187709" y="4733"/>
                  </a:lnTo>
                  <a:lnTo>
                    <a:pt x="984951" y="4733"/>
                  </a:lnTo>
                  <a:lnTo>
                    <a:pt x="1164879" y="76647"/>
                  </a:lnTo>
                  <a:lnTo>
                    <a:pt x="1069057" y="139798"/>
                  </a:lnTo>
                  <a:lnTo>
                    <a:pt x="99698" y="13979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6" name="Freeform: Shape 122">
              <a:extLst>
                <a:ext uri="{FF2B5EF4-FFF2-40B4-BE49-F238E27FC236}">
                  <a16:creationId xmlns:a16="http://schemas.microsoft.com/office/drawing/2014/main" id="{972349B0-4A7B-467F-D023-DAE13186B203}"/>
                </a:ext>
              </a:extLst>
            </p:cNvPr>
            <p:cNvSpPr/>
            <p:nvPr/>
          </p:nvSpPr>
          <p:spPr>
            <a:xfrm>
              <a:off x="5508239" y="3752495"/>
              <a:ext cx="266700" cy="257175"/>
            </a:xfrm>
            <a:custGeom>
              <a:avLst/>
              <a:gdLst>
                <a:gd name="connsiteX0" fmla="*/ 197045 w 266700"/>
                <a:gd name="connsiteY0" fmla="*/ 5879 h 257175"/>
                <a:gd name="connsiteX1" fmla="*/ 5879 w 266700"/>
                <a:gd name="connsiteY1" fmla="*/ 193902 h 257175"/>
                <a:gd name="connsiteX2" fmla="*/ 100843 w 266700"/>
                <a:gd name="connsiteY2" fmla="*/ 258482 h 257175"/>
                <a:gd name="connsiteX3" fmla="*/ 261530 w 266700"/>
                <a:gd name="connsiteY3" fmla="*/ 3931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257175">
                  <a:moveTo>
                    <a:pt x="197045" y="5879"/>
                  </a:moveTo>
                  <a:lnTo>
                    <a:pt x="5879" y="193902"/>
                  </a:lnTo>
                  <a:lnTo>
                    <a:pt x="100843" y="258482"/>
                  </a:lnTo>
                  <a:lnTo>
                    <a:pt x="261530" y="3931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7" name="Freeform: Shape 123">
              <a:extLst>
                <a:ext uri="{FF2B5EF4-FFF2-40B4-BE49-F238E27FC236}">
                  <a16:creationId xmlns:a16="http://schemas.microsoft.com/office/drawing/2014/main" id="{F3A8D390-91ED-4B17-DE12-9E8F876DCC0E}"/>
                </a:ext>
              </a:extLst>
            </p:cNvPr>
            <p:cNvSpPr/>
            <p:nvPr/>
          </p:nvSpPr>
          <p:spPr>
            <a:xfrm>
              <a:off x="5700651" y="3698877"/>
              <a:ext cx="771525" cy="95250"/>
            </a:xfrm>
            <a:custGeom>
              <a:avLst/>
              <a:gdLst>
                <a:gd name="connsiteX0" fmla="*/ 4633 w 771525"/>
                <a:gd name="connsiteY0" fmla="*/ 59497 h 95250"/>
                <a:gd name="connsiteX1" fmla="*/ 137793 w 771525"/>
                <a:gd name="connsiteY1" fmla="*/ 4633 h 95250"/>
                <a:gd name="connsiteX2" fmla="*/ 646809 w 771525"/>
                <a:gd name="connsiteY2" fmla="*/ 4633 h 95250"/>
                <a:gd name="connsiteX3" fmla="*/ 775206 w 771525"/>
                <a:gd name="connsiteY3" fmla="*/ 59497 h 95250"/>
                <a:gd name="connsiteX4" fmla="*/ 709293 w 771525"/>
                <a:gd name="connsiteY4" fmla="*/ 92930 h 95250"/>
                <a:gd name="connsiteX5" fmla="*/ 69118 w 771525"/>
                <a:gd name="connsiteY5" fmla="*/ 929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25" h="95250">
                  <a:moveTo>
                    <a:pt x="4633" y="59497"/>
                  </a:moveTo>
                  <a:lnTo>
                    <a:pt x="137793" y="4633"/>
                  </a:lnTo>
                  <a:lnTo>
                    <a:pt x="646809" y="4633"/>
                  </a:lnTo>
                  <a:lnTo>
                    <a:pt x="775206" y="59497"/>
                  </a:lnTo>
                  <a:lnTo>
                    <a:pt x="709293" y="92930"/>
                  </a:lnTo>
                  <a:lnTo>
                    <a:pt x="69118" y="92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8" name="Freeform: Shape 124">
              <a:extLst>
                <a:ext uri="{FF2B5EF4-FFF2-40B4-BE49-F238E27FC236}">
                  <a16:creationId xmlns:a16="http://schemas.microsoft.com/office/drawing/2014/main" id="{3C209A96-5206-31CA-7A14-D66575D6C6D0}"/>
                </a:ext>
              </a:extLst>
            </p:cNvPr>
            <p:cNvSpPr/>
            <p:nvPr/>
          </p:nvSpPr>
          <p:spPr>
            <a:xfrm>
              <a:off x="6404065" y="3752495"/>
              <a:ext cx="266700" cy="257175"/>
            </a:xfrm>
            <a:custGeom>
              <a:avLst/>
              <a:gdLst>
                <a:gd name="connsiteX0" fmla="*/ 174376 w 266700"/>
                <a:gd name="connsiteY0" fmla="*/ 258482 h 257175"/>
                <a:gd name="connsiteX1" fmla="*/ 270197 w 266700"/>
                <a:gd name="connsiteY1" fmla="*/ 195331 h 257175"/>
                <a:gd name="connsiteX2" fmla="*/ 71792 w 266700"/>
                <a:gd name="connsiteY2" fmla="*/ 5879 h 257175"/>
                <a:gd name="connsiteX3" fmla="*/ 5879 w 266700"/>
                <a:gd name="connsiteY3" fmla="*/ 3931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257175">
                  <a:moveTo>
                    <a:pt x="174376" y="258482"/>
                  </a:moveTo>
                  <a:lnTo>
                    <a:pt x="270197" y="195331"/>
                  </a:lnTo>
                  <a:lnTo>
                    <a:pt x="71792" y="5879"/>
                  </a:lnTo>
                  <a:lnTo>
                    <a:pt x="5879" y="3931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9" name="Freeform: Shape 125">
              <a:extLst>
                <a:ext uri="{FF2B5EF4-FFF2-40B4-BE49-F238E27FC236}">
                  <a16:creationId xmlns:a16="http://schemas.microsoft.com/office/drawing/2014/main" id="{07F00001-2B24-665E-843D-D220606DB360}"/>
                </a:ext>
              </a:extLst>
            </p:cNvPr>
            <p:cNvSpPr/>
            <p:nvPr/>
          </p:nvSpPr>
          <p:spPr>
            <a:xfrm>
              <a:off x="5603203" y="3785928"/>
              <a:ext cx="981075" cy="228600"/>
            </a:xfrm>
            <a:custGeom>
              <a:avLst/>
              <a:gdLst>
                <a:gd name="connsiteX0" fmla="*/ 5879 w 981075"/>
                <a:gd name="connsiteY0" fmla="*/ 225049 h 228600"/>
                <a:gd name="connsiteX1" fmla="*/ 975238 w 981075"/>
                <a:gd name="connsiteY1" fmla="*/ 225049 h 228600"/>
                <a:gd name="connsiteX2" fmla="*/ 806741 w 981075"/>
                <a:gd name="connsiteY2" fmla="*/ 5879 h 228600"/>
                <a:gd name="connsiteX3" fmla="*/ 166565 w 981075"/>
                <a:gd name="connsiteY3" fmla="*/ 587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28600">
                  <a:moveTo>
                    <a:pt x="5879" y="225049"/>
                  </a:moveTo>
                  <a:lnTo>
                    <a:pt x="975238" y="225049"/>
                  </a:lnTo>
                  <a:lnTo>
                    <a:pt x="806741" y="5879"/>
                  </a:lnTo>
                  <a:lnTo>
                    <a:pt x="166565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39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C8A0E95-8F7E-7265-7A09-0E1E81FED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b="19590"/>
          <a:stretch/>
        </p:blipFill>
        <p:spPr>
          <a:xfrm>
            <a:off x="5117246" y="2833064"/>
            <a:ext cx="1167657" cy="225700"/>
          </a:xfrm>
          <a:prstGeom prst="rect">
            <a:avLst/>
          </a:prstGeom>
        </p:spPr>
      </p:pic>
      <p:sp>
        <p:nvSpPr>
          <p:cNvPr id="20" name="Freeform: Shape 127">
            <a:extLst>
              <a:ext uri="{FF2B5EF4-FFF2-40B4-BE49-F238E27FC236}">
                <a16:creationId xmlns:a16="http://schemas.microsoft.com/office/drawing/2014/main" id="{4243B5DE-AC99-7A44-95AB-CDFB364D7410}"/>
              </a:ext>
            </a:extLst>
          </p:cNvPr>
          <p:cNvSpPr/>
          <p:nvPr/>
        </p:nvSpPr>
        <p:spPr>
          <a:xfrm>
            <a:off x="5041012" y="2407574"/>
            <a:ext cx="1252649" cy="235576"/>
          </a:xfrm>
          <a:custGeom>
            <a:avLst/>
            <a:gdLst>
              <a:gd name="connsiteX0" fmla="*/ 4633 w 771525"/>
              <a:gd name="connsiteY0" fmla="*/ 59497 h 95250"/>
              <a:gd name="connsiteX1" fmla="*/ 137888 w 771525"/>
              <a:gd name="connsiteY1" fmla="*/ 4633 h 95250"/>
              <a:gd name="connsiteX2" fmla="*/ 646904 w 771525"/>
              <a:gd name="connsiteY2" fmla="*/ 4633 h 95250"/>
              <a:gd name="connsiteX3" fmla="*/ 775206 w 771525"/>
              <a:gd name="connsiteY3" fmla="*/ 59497 h 95250"/>
              <a:gd name="connsiteX4" fmla="*/ 709388 w 771525"/>
              <a:gd name="connsiteY4" fmla="*/ 92930 h 95250"/>
              <a:gd name="connsiteX5" fmla="*/ 69213 w 771525"/>
              <a:gd name="connsiteY5" fmla="*/ 9293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95250">
                <a:moveTo>
                  <a:pt x="4633" y="59497"/>
                </a:moveTo>
                <a:lnTo>
                  <a:pt x="137888" y="4633"/>
                </a:lnTo>
                <a:lnTo>
                  <a:pt x="646904" y="4633"/>
                </a:lnTo>
                <a:lnTo>
                  <a:pt x="775206" y="59497"/>
                </a:lnTo>
                <a:lnTo>
                  <a:pt x="709388" y="92930"/>
                </a:lnTo>
                <a:lnTo>
                  <a:pt x="69213" y="9293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5000"/>
                </a:schemeClr>
              </a:gs>
              <a:gs pos="100000">
                <a:srgbClr val="0A0B10">
                  <a:alpha val="2000"/>
                </a:srgbClr>
              </a:gs>
            </a:gsLst>
            <a:lin ang="16200000" scaled="0"/>
          </a:gradFill>
          <a:ln w="6350">
            <a:gradFill>
              <a:gsLst>
                <a:gs pos="0">
                  <a:srgbClr val="0088EE">
                    <a:alpha val="18000"/>
                  </a:srgbClr>
                </a:gs>
                <a:gs pos="100000">
                  <a:srgbClr val="0088EE">
                    <a:alpha val="44000"/>
                  </a:srgbClr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052"/>
            <a:endParaRPr lang="en-US" sz="4266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21" name="Freeform: Shape 128">
            <a:extLst>
              <a:ext uri="{FF2B5EF4-FFF2-40B4-BE49-F238E27FC236}">
                <a16:creationId xmlns:a16="http://schemas.microsoft.com/office/drawing/2014/main" id="{7174C828-CD27-5889-24F0-537106C14B7A}"/>
              </a:ext>
            </a:extLst>
          </p:cNvPr>
          <p:cNvSpPr/>
          <p:nvPr/>
        </p:nvSpPr>
        <p:spPr>
          <a:xfrm>
            <a:off x="5038991" y="1598349"/>
            <a:ext cx="634057" cy="1036539"/>
          </a:xfrm>
          <a:custGeom>
            <a:avLst/>
            <a:gdLst>
              <a:gd name="connsiteX0" fmla="*/ 390689 w 390525"/>
              <a:gd name="connsiteY0" fmla="*/ 5879 h 419100"/>
              <a:gd name="connsiteX1" fmla="*/ 5879 w 390525"/>
              <a:gd name="connsiteY1" fmla="*/ 386688 h 419100"/>
              <a:gd name="connsiteX2" fmla="*/ 70458 w 390525"/>
              <a:gd name="connsiteY2" fmla="*/ 420121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25" h="419100">
                <a:moveTo>
                  <a:pt x="390689" y="5879"/>
                </a:moveTo>
                <a:lnTo>
                  <a:pt x="5879" y="386688"/>
                </a:lnTo>
                <a:lnTo>
                  <a:pt x="70458" y="420121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9000"/>
                </a:schemeClr>
              </a:gs>
              <a:gs pos="100000">
                <a:srgbClr val="0A0B10">
                  <a:alpha val="0"/>
                </a:srgbClr>
              </a:gs>
            </a:gsLst>
            <a:lin ang="3600000" scaled="0"/>
          </a:gradFill>
          <a:ln w="6350">
            <a:gradFill>
              <a:gsLst>
                <a:gs pos="0">
                  <a:schemeClr val="tx1"/>
                </a:gs>
                <a:gs pos="100000">
                  <a:srgbClr val="0088EE"/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052"/>
            <a:endParaRPr lang="en-US" sz="4266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22" name="Freeform: Shape 129">
            <a:extLst>
              <a:ext uri="{FF2B5EF4-FFF2-40B4-BE49-F238E27FC236}">
                <a16:creationId xmlns:a16="http://schemas.microsoft.com/office/drawing/2014/main" id="{F699E1B6-FDF4-79E1-3273-802FB5F88FF7}"/>
              </a:ext>
            </a:extLst>
          </p:cNvPr>
          <p:cNvSpPr/>
          <p:nvPr/>
        </p:nvSpPr>
        <p:spPr>
          <a:xfrm>
            <a:off x="5663767" y="1598349"/>
            <a:ext cx="634057" cy="1036539"/>
          </a:xfrm>
          <a:custGeom>
            <a:avLst/>
            <a:gdLst>
              <a:gd name="connsiteX0" fmla="*/ 5879 w 390525"/>
              <a:gd name="connsiteY0" fmla="*/ 5879 h 419100"/>
              <a:gd name="connsiteX1" fmla="*/ 391641 w 390525"/>
              <a:gd name="connsiteY1" fmla="*/ 386688 h 419100"/>
              <a:gd name="connsiteX2" fmla="*/ 325823 w 390525"/>
              <a:gd name="connsiteY2" fmla="*/ 420121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25" h="419100">
                <a:moveTo>
                  <a:pt x="5879" y="5879"/>
                </a:moveTo>
                <a:lnTo>
                  <a:pt x="391641" y="386688"/>
                </a:lnTo>
                <a:lnTo>
                  <a:pt x="325823" y="420121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9000"/>
                </a:schemeClr>
              </a:gs>
              <a:gs pos="100000">
                <a:srgbClr val="0A0B10">
                  <a:alpha val="0"/>
                </a:srgbClr>
              </a:gs>
            </a:gsLst>
            <a:lin ang="3600000" scaled="0"/>
          </a:gradFill>
          <a:ln w="6350">
            <a:gradFill>
              <a:gsLst>
                <a:gs pos="0">
                  <a:schemeClr val="tx1"/>
                </a:gs>
                <a:gs pos="100000">
                  <a:srgbClr val="0088EE"/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052"/>
            <a:endParaRPr lang="en-US" sz="4266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23" name="Freeform: Shape 130">
            <a:extLst>
              <a:ext uri="{FF2B5EF4-FFF2-40B4-BE49-F238E27FC236}">
                <a16:creationId xmlns:a16="http://schemas.microsoft.com/office/drawing/2014/main" id="{B2C0FBA3-5A06-53D1-1B83-7F366BE9C155}"/>
              </a:ext>
            </a:extLst>
          </p:cNvPr>
          <p:cNvSpPr/>
          <p:nvPr/>
        </p:nvSpPr>
        <p:spPr>
          <a:xfrm>
            <a:off x="5143841" y="1598349"/>
            <a:ext cx="1051607" cy="1036539"/>
          </a:xfrm>
          <a:custGeom>
            <a:avLst/>
            <a:gdLst>
              <a:gd name="connsiteX0" fmla="*/ 5879 w 647700"/>
              <a:gd name="connsiteY0" fmla="*/ 420121 h 419100"/>
              <a:gd name="connsiteX1" fmla="*/ 646054 w 647700"/>
              <a:gd name="connsiteY1" fmla="*/ 420121 h 419100"/>
              <a:gd name="connsiteX2" fmla="*/ 326109 w 647700"/>
              <a:gd name="connsiteY2" fmla="*/ 5879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419100">
                <a:moveTo>
                  <a:pt x="5879" y="420121"/>
                </a:moveTo>
                <a:lnTo>
                  <a:pt x="646054" y="420121"/>
                </a:lnTo>
                <a:lnTo>
                  <a:pt x="326109" y="5879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2">
                  <a:lumMod val="75000"/>
                  <a:alpha val="37000"/>
                </a:schemeClr>
              </a:gs>
            </a:gsLst>
            <a:lin ang="0" scaled="0"/>
          </a:gradFill>
          <a:ln w="6350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tx1"/>
                </a:gs>
              </a:gsLst>
              <a:lin ang="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052"/>
            <a:endParaRPr lang="en-US" sz="4266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40E26D-5E55-ED1A-456B-1D2F3B4812C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5424376" y="2157104"/>
            <a:ext cx="553396" cy="544840"/>
          </a:xfrm>
          <a:prstGeom prst="rect">
            <a:avLst/>
          </a:prstGeom>
        </p:spPr>
      </p:pic>
      <p:sp>
        <p:nvSpPr>
          <p:cNvPr id="61" name="Content Placeholder 134">
            <a:extLst>
              <a:ext uri="{FF2B5EF4-FFF2-40B4-BE49-F238E27FC236}">
                <a16:creationId xmlns:a16="http://schemas.microsoft.com/office/drawing/2014/main" id="{D194C05C-6052-B280-2A00-9B6AEBB1B50B}"/>
              </a:ext>
            </a:extLst>
          </p:cNvPr>
          <p:cNvSpPr txBox="1">
            <a:spLocks/>
          </p:cNvSpPr>
          <p:nvPr/>
        </p:nvSpPr>
        <p:spPr>
          <a:xfrm>
            <a:off x="1242209" y="2267370"/>
            <a:ext cx="3849207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~100sMB,  ~1ns  </a:t>
            </a:r>
          </a:p>
        </p:txBody>
      </p:sp>
      <p:sp>
        <p:nvSpPr>
          <p:cNvPr id="62" name="Content Placeholder 134">
            <a:extLst>
              <a:ext uri="{FF2B5EF4-FFF2-40B4-BE49-F238E27FC236}">
                <a16:creationId xmlns:a16="http://schemas.microsoft.com/office/drawing/2014/main" id="{00991198-F210-38C3-2525-173DB5620645}"/>
              </a:ext>
            </a:extLst>
          </p:cNvPr>
          <p:cNvSpPr txBox="1">
            <a:spLocks/>
          </p:cNvSpPr>
          <p:nvPr/>
        </p:nvSpPr>
        <p:spPr>
          <a:xfrm>
            <a:off x="2978678" y="2708326"/>
            <a:ext cx="1592875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~1sGB, ~10ns</a:t>
            </a:r>
          </a:p>
        </p:txBody>
      </p:sp>
      <p:sp>
        <p:nvSpPr>
          <p:cNvPr id="64" name="Content Placeholder 134">
            <a:extLst>
              <a:ext uri="{FF2B5EF4-FFF2-40B4-BE49-F238E27FC236}">
                <a16:creationId xmlns:a16="http://schemas.microsoft.com/office/drawing/2014/main" id="{73CEC458-0BDD-B99F-59DF-A843C9AE5D07}"/>
              </a:ext>
            </a:extLst>
          </p:cNvPr>
          <p:cNvSpPr txBox="1">
            <a:spLocks/>
          </p:cNvSpPr>
          <p:nvPr/>
        </p:nvSpPr>
        <p:spPr>
          <a:xfrm>
            <a:off x="6322952" y="1913740"/>
            <a:ext cx="5869048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FontTx/>
              <a:buNone/>
            </a:pPr>
            <a:r>
              <a:rPr lang="en-US" sz="1600" kern="0" dirty="0"/>
              <a:t>HC, HS SRAM: </a:t>
            </a:r>
            <a:br>
              <a:rPr lang="en-US" sz="1600" kern="0" dirty="0"/>
            </a:br>
            <a:r>
              <a:rPr lang="en-US" sz="1600" b="0" kern="0" dirty="0"/>
              <a:t>Cell size and capacity, architecture and </a:t>
            </a:r>
            <a:r>
              <a:rPr lang="en-US" sz="1600" b="0" kern="0" dirty="0" err="1"/>
              <a:t>ip</a:t>
            </a:r>
            <a:r>
              <a:rPr lang="en-US" sz="1600" b="0" kern="0" dirty="0"/>
              <a:t> folding</a:t>
            </a:r>
          </a:p>
        </p:txBody>
      </p:sp>
      <p:sp>
        <p:nvSpPr>
          <p:cNvPr id="65" name="Content Placeholder 134">
            <a:extLst>
              <a:ext uri="{FF2B5EF4-FFF2-40B4-BE49-F238E27FC236}">
                <a16:creationId xmlns:a16="http://schemas.microsoft.com/office/drawing/2014/main" id="{A7048794-A12E-B9BC-A8D1-A5D9DBCD15BE}"/>
              </a:ext>
            </a:extLst>
          </p:cNvPr>
          <p:cNvSpPr txBox="1">
            <a:spLocks/>
          </p:cNvSpPr>
          <p:nvPr/>
        </p:nvSpPr>
        <p:spPr>
          <a:xfrm>
            <a:off x="2371444" y="3259372"/>
            <a:ext cx="1979286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~10sGB, ~100ns</a:t>
            </a:r>
          </a:p>
        </p:txBody>
      </p:sp>
      <p:sp>
        <p:nvSpPr>
          <p:cNvPr id="66" name="Content Placeholder 134">
            <a:extLst>
              <a:ext uri="{FF2B5EF4-FFF2-40B4-BE49-F238E27FC236}">
                <a16:creationId xmlns:a16="http://schemas.microsoft.com/office/drawing/2014/main" id="{EB8EC5D9-B5F0-F4C6-DE01-F7CC35FB79AC}"/>
              </a:ext>
            </a:extLst>
          </p:cNvPr>
          <p:cNvSpPr txBox="1">
            <a:spLocks/>
          </p:cNvSpPr>
          <p:nvPr/>
        </p:nvSpPr>
        <p:spPr>
          <a:xfrm>
            <a:off x="1913263" y="3850275"/>
            <a:ext cx="1979286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~100sGB, ~1µs</a:t>
            </a:r>
          </a:p>
        </p:txBody>
      </p:sp>
      <p:sp>
        <p:nvSpPr>
          <p:cNvPr id="67" name="Content Placeholder 134">
            <a:extLst>
              <a:ext uri="{FF2B5EF4-FFF2-40B4-BE49-F238E27FC236}">
                <a16:creationId xmlns:a16="http://schemas.microsoft.com/office/drawing/2014/main" id="{402EA3B8-05F5-7AA6-E2F1-56D03CCE9381}"/>
              </a:ext>
            </a:extLst>
          </p:cNvPr>
          <p:cNvSpPr txBox="1">
            <a:spLocks/>
          </p:cNvSpPr>
          <p:nvPr/>
        </p:nvSpPr>
        <p:spPr>
          <a:xfrm>
            <a:off x="1428149" y="4534781"/>
            <a:ext cx="1979286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~1sTB, ~10µs</a:t>
            </a:r>
          </a:p>
        </p:txBody>
      </p:sp>
      <p:sp>
        <p:nvSpPr>
          <p:cNvPr id="68" name="Content Placeholder 134">
            <a:extLst>
              <a:ext uri="{FF2B5EF4-FFF2-40B4-BE49-F238E27FC236}">
                <a16:creationId xmlns:a16="http://schemas.microsoft.com/office/drawing/2014/main" id="{C7F5ADC1-06D2-F5D7-81F4-6F42462FB5C1}"/>
              </a:ext>
            </a:extLst>
          </p:cNvPr>
          <p:cNvSpPr txBox="1">
            <a:spLocks/>
          </p:cNvSpPr>
          <p:nvPr/>
        </p:nvSpPr>
        <p:spPr>
          <a:xfrm>
            <a:off x="1013068" y="5239051"/>
            <a:ext cx="1979286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~10sTB, ~100µs</a:t>
            </a:r>
          </a:p>
        </p:txBody>
      </p:sp>
      <p:sp>
        <p:nvSpPr>
          <p:cNvPr id="70" name="Content Placeholder 134">
            <a:extLst>
              <a:ext uri="{FF2B5EF4-FFF2-40B4-BE49-F238E27FC236}">
                <a16:creationId xmlns:a16="http://schemas.microsoft.com/office/drawing/2014/main" id="{67EF081D-DA52-37C9-1ED4-181844A6EB31}"/>
              </a:ext>
            </a:extLst>
          </p:cNvPr>
          <p:cNvSpPr txBox="1">
            <a:spLocks/>
          </p:cNvSpPr>
          <p:nvPr/>
        </p:nvSpPr>
        <p:spPr>
          <a:xfrm>
            <a:off x="6791533" y="2609126"/>
            <a:ext cx="3709210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None/>
            </a:pPr>
            <a:r>
              <a:rPr lang="en-US" sz="1600" kern="0" dirty="0" err="1"/>
              <a:t>Disagg</a:t>
            </a:r>
            <a:r>
              <a:rPr lang="en-US" sz="1600" kern="0" dirty="0"/>
              <a:t>. HD SRAM or Custom HBW DRAM: </a:t>
            </a:r>
            <a:br>
              <a:rPr lang="en-US" sz="1600" kern="0" dirty="0"/>
            </a:br>
            <a:r>
              <a:rPr lang="en-US" sz="1600" b="0" kern="0" dirty="0"/>
              <a:t>Chiplet in 3DIC</a:t>
            </a:r>
          </a:p>
        </p:txBody>
      </p:sp>
      <p:sp>
        <p:nvSpPr>
          <p:cNvPr id="71" name="Content Placeholder 134">
            <a:extLst>
              <a:ext uri="{FF2B5EF4-FFF2-40B4-BE49-F238E27FC236}">
                <a16:creationId xmlns:a16="http://schemas.microsoft.com/office/drawing/2014/main" id="{A3A38291-6EE2-B746-64EA-298E09ED1756}"/>
              </a:ext>
            </a:extLst>
          </p:cNvPr>
          <p:cNvSpPr txBox="1">
            <a:spLocks/>
          </p:cNvSpPr>
          <p:nvPr/>
        </p:nvSpPr>
        <p:spPr>
          <a:xfrm>
            <a:off x="7129599" y="3301526"/>
            <a:ext cx="3709210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None/>
            </a:pPr>
            <a:r>
              <a:rPr lang="en-US" sz="1600" kern="0" dirty="0"/>
              <a:t>JEDEC DRAM</a:t>
            </a:r>
            <a:br>
              <a:rPr lang="en-US" sz="1600" kern="0" dirty="0"/>
            </a:br>
            <a:r>
              <a:rPr lang="en-US" sz="1600" b="0" kern="0" dirty="0"/>
              <a:t>Cell Size, 3D Topo</a:t>
            </a:r>
          </a:p>
        </p:txBody>
      </p:sp>
      <p:sp>
        <p:nvSpPr>
          <p:cNvPr id="72" name="Content Placeholder 134">
            <a:extLst>
              <a:ext uri="{FF2B5EF4-FFF2-40B4-BE49-F238E27FC236}">
                <a16:creationId xmlns:a16="http://schemas.microsoft.com/office/drawing/2014/main" id="{C68CF1DA-B8E5-9017-E86A-E8BB104AB913}"/>
              </a:ext>
            </a:extLst>
          </p:cNvPr>
          <p:cNvSpPr txBox="1">
            <a:spLocks/>
          </p:cNvSpPr>
          <p:nvPr/>
        </p:nvSpPr>
        <p:spPr>
          <a:xfrm>
            <a:off x="7551130" y="4037590"/>
            <a:ext cx="4607564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None/>
            </a:pPr>
            <a:r>
              <a:rPr lang="en-US" sz="1600" kern="0" dirty="0"/>
              <a:t>3D </a:t>
            </a:r>
            <a:r>
              <a:rPr lang="en-US" sz="1600" kern="0" dirty="0" err="1"/>
              <a:t>XPoint</a:t>
            </a:r>
            <a:br>
              <a:rPr lang="en-US" sz="1600" kern="0" dirty="0"/>
            </a:br>
            <a:r>
              <a:rPr lang="en-US" sz="1600" b="0" kern="0" dirty="0"/>
              <a:t>Adoption tipping point, “Crossing the chasm”</a:t>
            </a:r>
          </a:p>
        </p:txBody>
      </p:sp>
      <p:sp>
        <p:nvSpPr>
          <p:cNvPr id="73" name="Content Placeholder 134">
            <a:extLst>
              <a:ext uri="{FF2B5EF4-FFF2-40B4-BE49-F238E27FC236}">
                <a16:creationId xmlns:a16="http://schemas.microsoft.com/office/drawing/2014/main" id="{21252734-19A2-0AE3-B154-3D43F01ED6BF}"/>
              </a:ext>
            </a:extLst>
          </p:cNvPr>
          <p:cNvSpPr txBox="1">
            <a:spLocks/>
          </p:cNvSpPr>
          <p:nvPr/>
        </p:nvSpPr>
        <p:spPr>
          <a:xfrm>
            <a:off x="8319045" y="4972330"/>
            <a:ext cx="3709210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None/>
            </a:pPr>
            <a:r>
              <a:rPr lang="en-US" sz="1600" kern="0" dirty="0"/>
              <a:t>3D NAND</a:t>
            </a:r>
            <a:br>
              <a:rPr lang="en-US" sz="1600" kern="0" dirty="0"/>
            </a:br>
            <a:r>
              <a:rPr lang="en-US" sz="1600" b="0" kern="0" dirty="0"/>
              <a:t>HAR, Layer Transfer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282B8C1-3AA3-3AC2-AFB9-A56AA12E622A}"/>
              </a:ext>
            </a:extLst>
          </p:cNvPr>
          <p:cNvSpPr/>
          <p:nvPr/>
        </p:nvSpPr>
        <p:spPr>
          <a:xfrm>
            <a:off x="4796334" y="2613143"/>
            <a:ext cx="1729285" cy="612310"/>
          </a:xfrm>
          <a:prstGeom prst="ellipse">
            <a:avLst/>
          </a:prstGeom>
          <a:noFill/>
          <a:ln w="38100">
            <a:solidFill>
              <a:srgbClr val="FFF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2" name="Content Placeholder 134">
            <a:extLst>
              <a:ext uri="{FF2B5EF4-FFF2-40B4-BE49-F238E27FC236}">
                <a16:creationId xmlns:a16="http://schemas.microsoft.com/office/drawing/2014/main" id="{D28EB753-2504-A428-8E4A-6651D553C288}"/>
              </a:ext>
            </a:extLst>
          </p:cNvPr>
          <p:cNvSpPr txBox="1">
            <a:spLocks/>
          </p:cNvSpPr>
          <p:nvPr/>
        </p:nvSpPr>
        <p:spPr>
          <a:xfrm>
            <a:off x="1523695" y="1829756"/>
            <a:ext cx="3849207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~10sMB,  ~100ps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0D160-1F27-2FF8-26A3-2BF2F1AD284B}"/>
              </a:ext>
            </a:extLst>
          </p:cNvPr>
          <p:cNvSpPr txBox="1"/>
          <p:nvPr/>
        </p:nvSpPr>
        <p:spPr>
          <a:xfrm>
            <a:off x="5192752" y="7779196"/>
            <a:ext cx="14394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Intel Clear Pro" panose="020B0804020202060201" pitchFamily="34" charset="77"/>
                <a:ea typeface="Intel Clear Pro" panose="020B0804020202060201" pitchFamily="34" charset="77"/>
                <a:cs typeface="Intel Clear Pro" panose="020B0804020202060201" pitchFamily="34" charset="77"/>
              </a:rPr>
              <a:t>Main Memory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844E6-E9F0-7E09-4312-24A72CEB0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542" y="5301934"/>
            <a:ext cx="1630153" cy="863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A843C4-4DEA-C4AD-1F5E-91D3F0EBA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5853" y="3278423"/>
            <a:ext cx="1141680" cy="7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0" grpId="0"/>
      <p:bldP spid="71" grpId="0"/>
      <p:bldP spid="72" grpId="0"/>
      <p:bldP spid="73" grpId="0"/>
      <p:bldP spid="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B415-9BBD-9ACC-DAE6-4966218C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(die) Attributes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23F4FD-2CFF-D3E9-C328-97F6E0C63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062672"/>
              </p:ext>
            </p:extLst>
          </p:nvPr>
        </p:nvGraphicFramePr>
        <p:xfrm>
          <a:off x="274319" y="1639938"/>
          <a:ext cx="11743513" cy="4174941"/>
        </p:xfrm>
        <a:graphic>
          <a:graphicData uri="http://schemas.openxmlformats.org/drawingml/2006/table">
            <a:tbl>
              <a:tblPr/>
              <a:tblGrid>
                <a:gridCol w="2501291">
                  <a:extLst>
                    <a:ext uri="{9D8B030D-6E8A-4147-A177-3AD203B41FA5}">
                      <a16:colId xmlns:a16="http://schemas.microsoft.com/office/drawing/2014/main" val="4098782986"/>
                    </a:ext>
                  </a:extLst>
                </a:gridCol>
                <a:gridCol w="840202">
                  <a:extLst>
                    <a:ext uri="{9D8B030D-6E8A-4147-A177-3AD203B41FA5}">
                      <a16:colId xmlns:a16="http://schemas.microsoft.com/office/drawing/2014/main" val="3011978532"/>
                    </a:ext>
                  </a:extLst>
                </a:gridCol>
                <a:gridCol w="840202">
                  <a:extLst>
                    <a:ext uri="{9D8B030D-6E8A-4147-A177-3AD203B41FA5}">
                      <a16:colId xmlns:a16="http://schemas.microsoft.com/office/drawing/2014/main" val="1985398658"/>
                    </a:ext>
                  </a:extLst>
                </a:gridCol>
                <a:gridCol w="840202">
                  <a:extLst>
                    <a:ext uri="{9D8B030D-6E8A-4147-A177-3AD203B41FA5}">
                      <a16:colId xmlns:a16="http://schemas.microsoft.com/office/drawing/2014/main" val="1775888709"/>
                    </a:ext>
                  </a:extLst>
                </a:gridCol>
                <a:gridCol w="840202">
                  <a:extLst>
                    <a:ext uri="{9D8B030D-6E8A-4147-A177-3AD203B41FA5}">
                      <a16:colId xmlns:a16="http://schemas.microsoft.com/office/drawing/2014/main" val="1274459055"/>
                    </a:ext>
                  </a:extLst>
                </a:gridCol>
                <a:gridCol w="840202">
                  <a:extLst>
                    <a:ext uri="{9D8B030D-6E8A-4147-A177-3AD203B41FA5}">
                      <a16:colId xmlns:a16="http://schemas.microsoft.com/office/drawing/2014/main" val="1685820368"/>
                    </a:ext>
                  </a:extLst>
                </a:gridCol>
                <a:gridCol w="840202">
                  <a:extLst>
                    <a:ext uri="{9D8B030D-6E8A-4147-A177-3AD203B41FA5}">
                      <a16:colId xmlns:a16="http://schemas.microsoft.com/office/drawing/2014/main" val="413114725"/>
                    </a:ext>
                  </a:extLst>
                </a:gridCol>
                <a:gridCol w="840202">
                  <a:extLst>
                    <a:ext uri="{9D8B030D-6E8A-4147-A177-3AD203B41FA5}">
                      <a16:colId xmlns:a16="http://schemas.microsoft.com/office/drawing/2014/main" val="3895701237"/>
                    </a:ext>
                  </a:extLst>
                </a:gridCol>
                <a:gridCol w="957239">
                  <a:extLst>
                    <a:ext uri="{9D8B030D-6E8A-4147-A177-3AD203B41FA5}">
                      <a16:colId xmlns:a16="http://schemas.microsoft.com/office/drawing/2014/main" val="989061836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2976091227"/>
                    </a:ext>
                  </a:extLst>
                </a:gridCol>
                <a:gridCol w="757645">
                  <a:extLst>
                    <a:ext uri="{9D8B030D-6E8A-4147-A177-3AD203B41FA5}">
                      <a16:colId xmlns:a16="http://schemas.microsoft.com/office/drawing/2014/main" val="1109037333"/>
                    </a:ext>
                  </a:extLst>
                </a:gridCol>
                <a:gridCol w="705398">
                  <a:extLst>
                    <a:ext uri="{9D8B030D-6E8A-4147-A177-3AD203B41FA5}">
                      <a16:colId xmlns:a16="http://schemas.microsoft.com/office/drawing/2014/main" val="2211882152"/>
                    </a:ext>
                  </a:extLst>
                </a:gridCol>
              </a:tblGrid>
              <a:tr h="2777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JEDEC Memory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 In Package Memory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071547"/>
                  </a:ext>
                </a:extLst>
              </a:tr>
              <a:tr h="5901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E170E"/>
                          </a:solidFill>
                          <a:effectLst/>
                          <a:latin typeface="Calibri" panose="020F0502020204030204" pitchFamily="34" charset="0"/>
                        </a:rPr>
                        <a:t>Tech Attributes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DDR5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E170E"/>
                          </a:solidFill>
                          <a:effectLst/>
                          <a:latin typeface="Calibri" panose="020F0502020204030204" pitchFamily="34" charset="0"/>
                        </a:rPr>
                        <a:t>LPDDR5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HBM3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GDDR6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P1271.3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P1227.7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E170E"/>
                          </a:solidFill>
                          <a:effectLst/>
                          <a:latin typeface="Calibri" panose="020F0502020204030204" pitchFamily="34" charset="0"/>
                        </a:rPr>
                        <a:t>Muddy Creek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APM VHM</a:t>
                      </a:r>
                      <a:b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APM VHM Blockchain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E170E"/>
                          </a:solidFill>
                          <a:effectLst/>
                          <a:latin typeface="Calibri" panose="020F0502020204030204" pitchFamily="34" charset="0"/>
                        </a:rPr>
                        <a:t>SKH TCCD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E170E"/>
                          </a:solidFill>
                          <a:effectLst/>
                          <a:latin typeface="Calibri" panose="020F0502020204030204" pitchFamily="34" charset="0"/>
                        </a:rPr>
                        <a:t>SEC LLW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4951"/>
                  </a:ext>
                </a:extLst>
              </a:tr>
              <a:tr h="295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Package Integration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xDP WB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2.xD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FC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MCP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2.5D/3D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2.xD/3D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HBI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HBI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HBI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3D HBI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687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Silicon Technology @ NPI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1z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1z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1z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1z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22nm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22nm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SF4X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30nm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30nm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1z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1z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434454"/>
                  </a:ext>
                </a:extLst>
              </a:tr>
              <a:tr h="295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(GB)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519403"/>
                  </a:ext>
                </a:extLst>
              </a:tr>
              <a:tr h="3471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Die Size (mm</a:t>
                      </a:r>
                      <a:r>
                        <a:rPr lang="en-US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56493"/>
                  </a:ext>
                </a:extLst>
              </a:tr>
              <a:tr h="295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Protocol (Cmd/addr/DQ)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DDR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LPDDR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like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GDDR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F. Duplex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Like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F. Duplex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SDR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SDR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Like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 Like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512264"/>
                  </a:ext>
                </a:extLst>
              </a:tr>
              <a:tr h="295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Channel per die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883701"/>
                  </a:ext>
                </a:extLst>
              </a:tr>
              <a:tr h="295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 DQ width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16384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16384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131072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496602"/>
                  </a:ext>
                </a:extLst>
              </a:tr>
              <a:tr h="295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Data rate/pin (GT/s)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75953"/>
                  </a:ext>
                </a:extLst>
              </a:tr>
              <a:tr h="295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Theoretical max BW (GB/s)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6554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95317"/>
                  </a:ext>
                </a:extLst>
              </a:tr>
              <a:tr h="3471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DQ Density (DQ/mm</a:t>
                      </a:r>
                      <a:r>
                        <a:rPr lang="en-US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344.9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448.0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427188"/>
                  </a:ext>
                </a:extLst>
              </a:tr>
              <a:tr h="295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 footprint (µm square/ pin)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.0108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986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88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67EDE-DDFF-44D6-C8A7-E3D77EDD5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11973"/>
            <a:ext cx="7772400" cy="4834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9C09A-4242-0C88-1F8F-6E7AC2C8F9D9}"/>
              </a:ext>
            </a:extLst>
          </p:cNvPr>
          <p:cNvSpPr txBox="1"/>
          <p:nvPr/>
        </p:nvSpPr>
        <p:spPr>
          <a:xfrm>
            <a:off x="6628681" y="4830363"/>
            <a:ext cx="32931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rgbClr val="0F1111"/>
                </a:solidFill>
                <a:effectLst/>
                <a:latin typeface="Amazon Ember"/>
              </a:rPr>
              <a:t>Publisher ‏ : ‎ </a:t>
            </a:r>
            <a:r>
              <a:rPr lang="en-US" sz="1200" b="0" i="0" dirty="0">
                <a:solidFill>
                  <a:srgbClr val="0F1111"/>
                </a:solidFill>
                <a:effectLst/>
                <a:latin typeface="Amazon Ember"/>
              </a:rPr>
              <a:t>Springer; 1st edition (June 19, 2009)</a:t>
            </a:r>
          </a:p>
          <a:p>
            <a:pPr algn="l"/>
            <a:r>
              <a:rPr lang="en-US" sz="1200" b="1" i="0" dirty="0">
                <a:solidFill>
                  <a:srgbClr val="0F1111"/>
                </a:solidFill>
                <a:effectLst/>
                <a:latin typeface="Amazon Ember"/>
              </a:rPr>
              <a:t>Language ‏ : ‎ </a:t>
            </a:r>
            <a:r>
              <a:rPr lang="en-US" sz="1200" b="0" i="0" dirty="0">
                <a:solidFill>
                  <a:srgbClr val="0F1111"/>
                </a:solidFill>
                <a:effectLst/>
                <a:latin typeface="Amazon Ember"/>
              </a:rPr>
              <a:t>English</a:t>
            </a:r>
          </a:p>
          <a:p>
            <a:pPr algn="l"/>
            <a:r>
              <a:rPr lang="en-US" sz="1200" b="1" i="0" dirty="0">
                <a:solidFill>
                  <a:srgbClr val="0F1111"/>
                </a:solidFill>
                <a:effectLst/>
                <a:latin typeface="Amazon Ember"/>
              </a:rPr>
              <a:t>Paperback ‏ : ‎ </a:t>
            </a:r>
            <a:r>
              <a:rPr lang="en-US" sz="1200" b="0" i="0" dirty="0">
                <a:solidFill>
                  <a:srgbClr val="0F1111"/>
                </a:solidFill>
                <a:effectLst/>
                <a:latin typeface="Amazon Ember"/>
              </a:rPr>
              <a:t>77 pages</a:t>
            </a:r>
          </a:p>
          <a:p>
            <a:pPr algn="l"/>
            <a:r>
              <a:rPr lang="en-US" sz="1200" b="1" i="0" dirty="0">
                <a:solidFill>
                  <a:srgbClr val="0F1111"/>
                </a:solidFill>
                <a:effectLst/>
                <a:latin typeface="Amazon Ember"/>
              </a:rPr>
              <a:t>ISBN-10 ‏ : ‎ </a:t>
            </a:r>
            <a:r>
              <a:rPr lang="en-US" sz="1200" b="0" i="0" dirty="0">
                <a:solidFill>
                  <a:srgbClr val="0F1111"/>
                </a:solidFill>
                <a:effectLst/>
                <a:latin typeface="Amazon Ember"/>
              </a:rPr>
              <a:t>3031005961</a:t>
            </a:r>
          </a:p>
          <a:p>
            <a:pPr algn="l"/>
            <a:r>
              <a:rPr lang="en-US" sz="1200" b="1" i="0" dirty="0">
                <a:solidFill>
                  <a:srgbClr val="0F1111"/>
                </a:solidFill>
                <a:effectLst/>
                <a:latin typeface="Amazon Ember"/>
              </a:rPr>
              <a:t>ISBN-13 ‏ : ‎ </a:t>
            </a:r>
            <a:r>
              <a:rPr lang="en-US" sz="1200" b="0" i="0" dirty="0">
                <a:solidFill>
                  <a:srgbClr val="0F1111"/>
                </a:solidFill>
                <a:effectLst/>
                <a:latin typeface="Amazon Ember"/>
              </a:rPr>
              <a:t>978-3031005961</a:t>
            </a:r>
          </a:p>
        </p:txBody>
      </p:sp>
    </p:spTree>
    <p:extLst>
      <p:ext uri="{BB962C8B-B14F-4D97-AF65-F5344CB8AC3E}">
        <p14:creationId xmlns:p14="http://schemas.microsoft.com/office/powerpoint/2010/main" val="741262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80785-D8A3-ED69-732F-AC97797DD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Normalized Performance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4EB00B-3A32-7397-F250-2DBE3C966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09290"/>
              </p:ext>
            </p:extLst>
          </p:nvPr>
        </p:nvGraphicFramePr>
        <p:xfrm>
          <a:off x="191588" y="990600"/>
          <a:ext cx="11808823" cy="2262960"/>
        </p:xfrm>
        <a:graphic>
          <a:graphicData uri="http://schemas.openxmlformats.org/drawingml/2006/table">
            <a:tbl>
              <a:tblPr/>
              <a:tblGrid>
                <a:gridCol w="2465120">
                  <a:extLst>
                    <a:ext uri="{9D8B030D-6E8A-4147-A177-3AD203B41FA5}">
                      <a16:colId xmlns:a16="http://schemas.microsoft.com/office/drawing/2014/main" val="3803284541"/>
                    </a:ext>
                  </a:extLst>
                </a:gridCol>
                <a:gridCol w="828052">
                  <a:extLst>
                    <a:ext uri="{9D8B030D-6E8A-4147-A177-3AD203B41FA5}">
                      <a16:colId xmlns:a16="http://schemas.microsoft.com/office/drawing/2014/main" val="1578992214"/>
                    </a:ext>
                  </a:extLst>
                </a:gridCol>
                <a:gridCol w="828052">
                  <a:extLst>
                    <a:ext uri="{9D8B030D-6E8A-4147-A177-3AD203B41FA5}">
                      <a16:colId xmlns:a16="http://schemas.microsoft.com/office/drawing/2014/main" val="1798331565"/>
                    </a:ext>
                  </a:extLst>
                </a:gridCol>
                <a:gridCol w="828052">
                  <a:extLst>
                    <a:ext uri="{9D8B030D-6E8A-4147-A177-3AD203B41FA5}">
                      <a16:colId xmlns:a16="http://schemas.microsoft.com/office/drawing/2014/main" val="981625414"/>
                    </a:ext>
                  </a:extLst>
                </a:gridCol>
                <a:gridCol w="828052">
                  <a:extLst>
                    <a:ext uri="{9D8B030D-6E8A-4147-A177-3AD203B41FA5}">
                      <a16:colId xmlns:a16="http://schemas.microsoft.com/office/drawing/2014/main" val="1431461938"/>
                    </a:ext>
                  </a:extLst>
                </a:gridCol>
                <a:gridCol w="828052">
                  <a:extLst>
                    <a:ext uri="{9D8B030D-6E8A-4147-A177-3AD203B41FA5}">
                      <a16:colId xmlns:a16="http://schemas.microsoft.com/office/drawing/2014/main" val="1196313054"/>
                    </a:ext>
                  </a:extLst>
                </a:gridCol>
                <a:gridCol w="828052">
                  <a:extLst>
                    <a:ext uri="{9D8B030D-6E8A-4147-A177-3AD203B41FA5}">
                      <a16:colId xmlns:a16="http://schemas.microsoft.com/office/drawing/2014/main" val="1422296915"/>
                    </a:ext>
                  </a:extLst>
                </a:gridCol>
                <a:gridCol w="828052">
                  <a:extLst>
                    <a:ext uri="{9D8B030D-6E8A-4147-A177-3AD203B41FA5}">
                      <a16:colId xmlns:a16="http://schemas.microsoft.com/office/drawing/2014/main" val="74818436"/>
                    </a:ext>
                  </a:extLst>
                </a:gridCol>
                <a:gridCol w="987019">
                  <a:extLst>
                    <a:ext uri="{9D8B030D-6E8A-4147-A177-3AD203B41FA5}">
                      <a16:colId xmlns:a16="http://schemas.microsoft.com/office/drawing/2014/main" val="4286878927"/>
                    </a:ext>
                  </a:extLst>
                </a:gridCol>
                <a:gridCol w="1101635">
                  <a:extLst>
                    <a:ext uri="{9D8B030D-6E8A-4147-A177-3AD203B41FA5}">
                      <a16:colId xmlns:a16="http://schemas.microsoft.com/office/drawing/2014/main" val="55753564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148725564"/>
                    </a:ext>
                  </a:extLst>
                </a:gridCol>
                <a:gridCol w="635725">
                  <a:extLst>
                    <a:ext uri="{9D8B030D-6E8A-4147-A177-3AD203B41FA5}">
                      <a16:colId xmlns:a16="http://schemas.microsoft.com/office/drawing/2014/main" val="4210532911"/>
                    </a:ext>
                  </a:extLst>
                </a:gridCol>
              </a:tblGrid>
              <a:tr h="47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JEDEC Memory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 In Package Memory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024642"/>
                  </a:ext>
                </a:extLst>
              </a:tr>
              <a:tr h="1210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DDR5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LPDDR5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HBM3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GDDR6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P1271.3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P1227.7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Muddy Creek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APM VHM</a:t>
                      </a:r>
                      <a:b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APM VHM Blockchain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SKH TCCD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 LLW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772815"/>
                  </a:ext>
                </a:extLst>
              </a:tr>
              <a:tr h="47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Density (MB/mm</a:t>
                      </a:r>
                      <a:r>
                        <a:rPr lang="en-US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08433"/>
                  </a:ext>
                </a:extLst>
              </a:tr>
              <a:tr h="47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BW/Capacity (BW/GB)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26214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117675"/>
                  </a:ext>
                </a:extLst>
              </a:tr>
              <a:tr h="6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BW/ Density ([GB/s]/mm</a:t>
                      </a:r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920374"/>
                  </a:ext>
                </a:extLst>
              </a:tr>
              <a:tr h="6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Random Access Latency (ns)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561910"/>
                  </a:ext>
                </a:extLst>
              </a:tr>
              <a:tr h="47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 Energy (pJ/b)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911792"/>
                  </a:ext>
                </a:extLst>
              </a:tr>
              <a:tr h="61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Density (mW/mm</a:t>
                      </a:r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137.2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567503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37FC7A02-5841-56D4-4189-15D2F564CEA9}"/>
              </a:ext>
            </a:extLst>
          </p:cNvPr>
          <p:cNvSpPr txBox="1">
            <a:spLocks/>
          </p:cNvSpPr>
          <p:nvPr/>
        </p:nvSpPr>
        <p:spPr bwMode="auto">
          <a:xfrm>
            <a:off x="914400" y="3382549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5pPr>
            <a:lvl6pPr marL="55403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6pPr>
            <a:lvl7pPr marL="110807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7pPr>
            <a:lvl8pPr marL="166210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8pPr>
            <a:lvl9pPr marL="221614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9pPr>
          </a:lstStyle>
          <a:p>
            <a:pPr defTabSz="914400"/>
            <a:r>
              <a:rPr lang="en-US" sz="3600" kern="0" dirty="0"/>
              <a:t>Performance of a 100mm</a:t>
            </a:r>
            <a:r>
              <a:rPr lang="en-US" sz="3600" kern="0" baseline="30000" dirty="0"/>
              <a:t>2</a:t>
            </a:r>
            <a:r>
              <a:rPr lang="en-US" sz="3600" kern="0" dirty="0"/>
              <a:t> die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F045575-13CD-C2D6-711F-6B0FFF4AA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294347"/>
              </p:ext>
            </p:extLst>
          </p:nvPr>
        </p:nvGraphicFramePr>
        <p:xfrm>
          <a:off x="191588" y="4091760"/>
          <a:ext cx="11808829" cy="2010570"/>
        </p:xfrm>
        <a:graphic>
          <a:graphicData uri="http://schemas.openxmlformats.org/drawingml/2006/table">
            <a:tbl>
              <a:tblPr/>
              <a:tblGrid>
                <a:gridCol w="2444036">
                  <a:extLst>
                    <a:ext uri="{9D8B030D-6E8A-4147-A177-3AD203B41FA5}">
                      <a16:colId xmlns:a16="http://schemas.microsoft.com/office/drawing/2014/main" val="2806431513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2267551801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2803899447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392406256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1822592706"/>
                    </a:ext>
                  </a:extLst>
                </a:gridCol>
                <a:gridCol w="817579">
                  <a:extLst>
                    <a:ext uri="{9D8B030D-6E8A-4147-A177-3AD203B41FA5}">
                      <a16:colId xmlns:a16="http://schemas.microsoft.com/office/drawing/2014/main" val="1866595435"/>
                    </a:ext>
                  </a:extLst>
                </a:gridCol>
                <a:gridCol w="839097">
                  <a:extLst>
                    <a:ext uri="{9D8B030D-6E8A-4147-A177-3AD203B41FA5}">
                      <a16:colId xmlns:a16="http://schemas.microsoft.com/office/drawing/2014/main" val="4201333126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3941816911"/>
                    </a:ext>
                  </a:extLst>
                </a:gridCol>
                <a:gridCol w="978008">
                  <a:extLst>
                    <a:ext uri="{9D8B030D-6E8A-4147-A177-3AD203B41FA5}">
                      <a16:colId xmlns:a16="http://schemas.microsoft.com/office/drawing/2014/main" val="3002575922"/>
                    </a:ext>
                  </a:extLst>
                </a:gridCol>
                <a:gridCol w="1098219">
                  <a:extLst>
                    <a:ext uri="{9D8B030D-6E8A-4147-A177-3AD203B41FA5}">
                      <a16:colId xmlns:a16="http://schemas.microsoft.com/office/drawing/2014/main" val="8267254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450213426"/>
                    </a:ext>
                  </a:extLst>
                </a:gridCol>
                <a:gridCol w="704886">
                  <a:extLst>
                    <a:ext uri="{9D8B030D-6E8A-4147-A177-3AD203B41FA5}">
                      <a16:colId xmlns:a16="http://schemas.microsoft.com/office/drawing/2014/main" val="39287972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JEDEC Memory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 In Package Memory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485957"/>
                  </a:ext>
                </a:extLst>
              </a:tr>
              <a:tr h="75132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DDR5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LPDDR5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HBM3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GDDR6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P1271.3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P1227.7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Muddy Creek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APM VHM</a:t>
                      </a:r>
                      <a:b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APM VHM Blockchain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SKH TCCD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 LLW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55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[GB]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669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BW [TB/s]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297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 [W]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133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Random Access Latency (ns)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908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 Energy (pJ/b)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06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13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8BD2-E5E7-92D6-2F23-F58686B5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34065"/>
            <a:ext cx="10363200" cy="838200"/>
          </a:xfrm>
        </p:spPr>
        <p:txBody>
          <a:bodyPr/>
          <a:lstStyle/>
          <a:p>
            <a:r>
              <a:rPr lang="en-US" sz="3600" kern="0" dirty="0"/>
              <a:t>Performance Benchmark of a 100mm</a:t>
            </a:r>
            <a:r>
              <a:rPr lang="en-US" sz="3600" kern="0" baseline="30000" dirty="0"/>
              <a:t>2</a:t>
            </a:r>
            <a:r>
              <a:rPr lang="en-US" sz="3600" kern="0" dirty="0"/>
              <a:t> die</a:t>
            </a:r>
            <a:endParaRPr lang="en-US" sz="3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4B6C64-BA7B-3952-1FBA-E6A583DC7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145715"/>
              </p:ext>
            </p:extLst>
          </p:nvPr>
        </p:nvGraphicFramePr>
        <p:xfrm>
          <a:off x="157774" y="1988318"/>
          <a:ext cx="11876452" cy="3360437"/>
        </p:xfrm>
        <a:graphic>
          <a:graphicData uri="http://schemas.openxmlformats.org/drawingml/2006/table">
            <a:tbl>
              <a:tblPr/>
              <a:tblGrid>
                <a:gridCol w="2583051">
                  <a:extLst>
                    <a:ext uri="{9D8B030D-6E8A-4147-A177-3AD203B41FA5}">
                      <a16:colId xmlns:a16="http://schemas.microsoft.com/office/drawing/2014/main" val="3192345002"/>
                    </a:ext>
                  </a:extLst>
                </a:gridCol>
                <a:gridCol w="814589">
                  <a:extLst>
                    <a:ext uri="{9D8B030D-6E8A-4147-A177-3AD203B41FA5}">
                      <a16:colId xmlns:a16="http://schemas.microsoft.com/office/drawing/2014/main" val="2513963729"/>
                    </a:ext>
                  </a:extLst>
                </a:gridCol>
                <a:gridCol w="814589">
                  <a:extLst>
                    <a:ext uri="{9D8B030D-6E8A-4147-A177-3AD203B41FA5}">
                      <a16:colId xmlns:a16="http://schemas.microsoft.com/office/drawing/2014/main" val="362655613"/>
                    </a:ext>
                  </a:extLst>
                </a:gridCol>
                <a:gridCol w="814589">
                  <a:extLst>
                    <a:ext uri="{9D8B030D-6E8A-4147-A177-3AD203B41FA5}">
                      <a16:colId xmlns:a16="http://schemas.microsoft.com/office/drawing/2014/main" val="3223214694"/>
                    </a:ext>
                  </a:extLst>
                </a:gridCol>
                <a:gridCol w="814589">
                  <a:extLst>
                    <a:ext uri="{9D8B030D-6E8A-4147-A177-3AD203B41FA5}">
                      <a16:colId xmlns:a16="http://schemas.microsoft.com/office/drawing/2014/main" val="551808720"/>
                    </a:ext>
                  </a:extLst>
                </a:gridCol>
                <a:gridCol w="817581">
                  <a:extLst>
                    <a:ext uri="{9D8B030D-6E8A-4147-A177-3AD203B41FA5}">
                      <a16:colId xmlns:a16="http://schemas.microsoft.com/office/drawing/2014/main" val="2164446472"/>
                    </a:ext>
                  </a:extLst>
                </a:gridCol>
                <a:gridCol w="817581">
                  <a:extLst>
                    <a:ext uri="{9D8B030D-6E8A-4147-A177-3AD203B41FA5}">
                      <a16:colId xmlns:a16="http://schemas.microsoft.com/office/drawing/2014/main" val="1592733717"/>
                    </a:ext>
                  </a:extLst>
                </a:gridCol>
                <a:gridCol w="817581">
                  <a:extLst>
                    <a:ext uri="{9D8B030D-6E8A-4147-A177-3AD203B41FA5}">
                      <a16:colId xmlns:a16="http://schemas.microsoft.com/office/drawing/2014/main" val="2356792217"/>
                    </a:ext>
                  </a:extLst>
                </a:gridCol>
                <a:gridCol w="1027355">
                  <a:extLst>
                    <a:ext uri="{9D8B030D-6E8A-4147-A177-3AD203B41FA5}">
                      <a16:colId xmlns:a16="http://schemas.microsoft.com/office/drawing/2014/main" val="1666715553"/>
                    </a:ext>
                  </a:extLst>
                </a:gridCol>
                <a:gridCol w="1027355">
                  <a:extLst>
                    <a:ext uri="{9D8B030D-6E8A-4147-A177-3AD203B41FA5}">
                      <a16:colId xmlns:a16="http://schemas.microsoft.com/office/drawing/2014/main" val="4210183790"/>
                    </a:ext>
                  </a:extLst>
                </a:gridCol>
                <a:gridCol w="763796">
                  <a:extLst>
                    <a:ext uri="{9D8B030D-6E8A-4147-A177-3AD203B41FA5}">
                      <a16:colId xmlns:a16="http://schemas.microsoft.com/office/drawing/2014/main" val="2737289861"/>
                    </a:ext>
                  </a:extLst>
                </a:gridCol>
                <a:gridCol w="763796">
                  <a:extLst>
                    <a:ext uri="{9D8B030D-6E8A-4147-A177-3AD203B41FA5}">
                      <a16:colId xmlns:a16="http://schemas.microsoft.com/office/drawing/2014/main" val="465671881"/>
                    </a:ext>
                  </a:extLst>
                </a:gridCol>
              </a:tblGrid>
              <a:tr h="243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JEDEC Memory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 In Package Memory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322154"/>
                  </a:ext>
                </a:extLst>
              </a:tr>
              <a:tr h="518007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DDR5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LPDDR5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HBM3 (ref)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GDDR6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P1271.3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P1227.7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Muddy Creek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APM VHM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APM VHM Blockchain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SKH TCCD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 </a:t>
                      </a:r>
                      <a:b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LLW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541603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[GB]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994841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(Large is better)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2.02x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2.09x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0.1x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0.16x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0.35x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0.83x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0.49x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532043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BW [TB/s]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0.131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617576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(Large is better)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0.07x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0.1x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0.38x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0.62x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10.13x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32.61x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11.34x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3.54x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6.62x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3.94x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456634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 [W]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870642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(Small is better)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0.07x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0.04x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0.41x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0.42x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0.55x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0.51x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0.38x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0.17x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0.43x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530120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Random Access Latency (ns)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001230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(Small is better)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0.97x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1.06x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0.88x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0.38x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0.09x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0.94x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2927574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 Energy (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pJ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/b)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0.96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7035"/>
                  </a:ext>
                </a:extLst>
              </a:tr>
              <a:tr h="2590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(Small is better)</a:t>
                      </a:r>
                    </a:p>
                  </a:txBody>
                  <a:tcPr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4.32x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1.35x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4.32x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2.7x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0.22x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0.06x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0.14x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0.19x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0.26x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0.41x</a:t>
                      </a:r>
                    </a:p>
                  </a:txBody>
                  <a:tcPr marL="8550" marR="8550" marT="85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325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529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FB7F33-F72C-4045-5011-B544E6FB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IPM Selection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558374-7A9E-2EEA-16D8-C25377086BD4}"/>
              </a:ext>
            </a:extLst>
          </p:cNvPr>
          <p:cNvGrpSpPr/>
          <p:nvPr/>
        </p:nvGrpSpPr>
        <p:grpSpPr>
          <a:xfrm>
            <a:off x="2171992" y="4079432"/>
            <a:ext cx="4456797" cy="1321853"/>
            <a:chOff x="4722427" y="3160506"/>
            <a:chExt cx="2745009" cy="534459"/>
          </a:xfrm>
        </p:grpSpPr>
        <p:sp>
          <p:nvSpPr>
            <p:cNvPr id="54" name="Freeform: Shape 80">
              <a:extLst>
                <a:ext uri="{FF2B5EF4-FFF2-40B4-BE49-F238E27FC236}">
                  <a16:creationId xmlns:a16="http://schemas.microsoft.com/office/drawing/2014/main" id="{1EFD7E5B-BD75-42FF-4048-C91AD8E4E1D8}"/>
                </a:ext>
              </a:extLst>
            </p:cNvPr>
            <p:cNvSpPr/>
            <p:nvPr/>
          </p:nvSpPr>
          <p:spPr>
            <a:xfrm>
              <a:off x="4722427" y="3409120"/>
              <a:ext cx="2743200" cy="285750"/>
            </a:xfrm>
            <a:custGeom>
              <a:avLst/>
              <a:gdLst>
                <a:gd name="connsiteX0" fmla="*/ 5879 w 2743200"/>
                <a:gd name="connsiteY0" fmla="*/ 123512 h 285750"/>
                <a:gd name="connsiteX1" fmla="*/ 403071 w 2743200"/>
                <a:gd name="connsiteY1" fmla="*/ 5879 h 285750"/>
                <a:gd name="connsiteX2" fmla="*/ 2344838 w 2743200"/>
                <a:gd name="connsiteY2" fmla="*/ 5879 h 285750"/>
                <a:gd name="connsiteX3" fmla="*/ 2742888 w 2743200"/>
                <a:gd name="connsiteY3" fmla="*/ 129227 h 285750"/>
                <a:gd name="connsiteX4" fmla="*/ 2523431 w 2743200"/>
                <a:gd name="connsiteY4" fmla="*/ 281437 h 285750"/>
                <a:gd name="connsiteX5" fmla="*/ 225716 w 2743200"/>
                <a:gd name="connsiteY5" fmla="*/ 281437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285750">
                  <a:moveTo>
                    <a:pt x="5879" y="123512"/>
                  </a:moveTo>
                  <a:lnTo>
                    <a:pt x="403071" y="5879"/>
                  </a:lnTo>
                  <a:lnTo>
                    <a:pt x="2344838" y="5879"/>
                  </a:lnTo>
                  <a:lnTo>
                    <a:pt x="2742888" y="129227"/>
                  </a:lnTo>
                  <a:lnTo>
                    <a:pt x="2523431" y="281437"/>
                  </a:lnTo>
                  <a:lnTo>
                    <a:pt x="225716" y="281437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5" name="Freeform: Shape 81">
              <a:extLst>
                <a:ext uri="{FF2B5EF4-FFF2-40B4-BE49-F238E27FC236}">
                  <a16:creationId xmlns:a16="http://schemas.microsoft.com/office/drawing/2014/main" id="{A7E8E9AC-D8D1-25FF-DEBF-B24C74453539}"/>
                </a:ext>
              </a:extLst>
            </p:cNvPr>
            <p:cNvSpPr/>
            <p:nvPr/>
          </p:nvSpPr>
          <p:spPr>
            <a:xfrm>
              <a:off x="4722427" y="3262054"/>
              <a:ext cx="447675" cy="428625"/>
            </a:xfrm>
            <a:custGeom>
              <a:avLst/>
              <a:gdLst>
                <a:gd name="connsiteX0" fmla="*/ 269435 w 447675"/>
                <a:gd name="connsiteY0" fmla="*/ 5879 h 428625"/>
                <a:gd name="connsiteX1" fmla="*/ 5879 w 447675"/>
                <a:gd name="connsiteY1" fmla="*/ 270578 h 428625"/>
                <a:gd name="connsiteX2" fmla="*/ 225716 w 447675"/>
                <a:gd name="connsiteY2" fmla="*/ 428503 h 428625"/>
                <a:gd name="connsiteX3" fmla="*/ 446981 w 447675"/>
                <a:gd name="connsiteY3" fmla="*/ 132656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675" h="428625">
                  <a:moveTo>
                    <a:pt x="269435" y="5879"/>
                  </a:moveTo>
                  <a:lnTo>
                    <a:pt x="5879" y="270578"/>
                  </a:lnTo>
                  <a:lnTo>
                    <a:pt x="225716" y="428503"/>
                  </a:lnTo>
                  <a:lnTo>
                    <a:pt x="446981" y="132656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6" name="Freeform: Shape 82">
              <a:extLst>
                <a:ext uri="{FF2B5EF4-FFF2-40B4-BE49-F238E27FC236}">
                  <a16:creationId xmlns:a16="http://schemas.microsoft.com/office/drawing/2014/main" id="{1E15B897-BDCF-3549-B6F0-A273BE5162C1}"/>
                </a:ext>
              </a:extLst>
            </p:cNvPr>
            <p:cNvSpPr/>
            <p:nvPr/>
          </p:nvSpPr>
          <p:spPr>
            <a:xfrm>
              <a:off x="5119989" y="3160506"/>
              <a:ext cx="200025" cy="257175"/>
            </a:xfrm>
            <a:custGeom>
              <a:avLst/>
              <a:gdLst>
                <a:gd name="connsiteX0" fmla="*/ 196580 w 200025"/>
                <a:gd name="connsiteY0" fmla="*/ 5509 h 257175"/>
                <a:gd name="connsiteX1" fmla="*/ 5509 w 200025"/>
                <a:gd name="connsiteY1" fmla="*/ 25449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57175">
                  <a:moveTo>
                    <a:pt x="196580" y="5509"/>
                  </a:moveTo>
                  <a:lnTo>
                    <a:pt x="5509" y="254492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7" name="Freeform: Shape 83">
              <a:extLst>
                <a:ext uri="{FF2B5EF4-FFF2-40B4-BE49-F238E27FC236}">
                  <a16:creationId xmlns:a16="http://schemas.microsoft.com/office/drawing/2014/main" id="{4F539219-4C8B-D3F4-FCCA-BA97DA7914AA}"/>
                </a:ext>
              </a:extLst>
            </p:cNvPr>
            <p:cNvSpPr/>
            <p:nvPr/>
          </p:nvSpPr>
          <p:spPr>
            <a:xfrm>
              <a:off x="6863921" y="3160506"/>
              <a:ext cx="200025" cy="257175"/>
            </a:xfrm>
            <a:custGeom>
              <a:avLst/>
              <a:gdLst>
                <a:gd name="connsiteX0" fmla="*/ 5509 w 200025"/>
                <a:gd name="connsiteY0" fmla="*/ 5509 h 257175"/>
                <a:gd name="connsiteX1" fmla="*/ 203343 w 200025"/>
                <a:gd name="connsiteY1" fmla="*/ 25449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57175">
                  <a:moveTo>
                    <a:pt x="5509" y="5509"/>
                  </a:moveTo>
                  <a:lnTo>
                    <a:pt x="203343" y="254492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8" name="Freeform: Shape 85">
              <a:extLst>
                <a:ext uri="{FF2B5EF4-FFF2-40B4-BE49-F238E27FC236}">
                  <a16:creationId xmlns:a16="http://schemas.microsoft.com/office/drawing/2014/main" id="{A19B07B4-5CF8-7552-32FB-0F0BF82F6994}"/>
                </a:ext>
              </a:extLst>
            </p:cNvPr>
            <p:cNvSpPr/>
            <p:nvPr/>
          </p:nvSpPr>
          <p:spPr>
            <a:xfrm>
              <a:off x="4986353" y="3160506"/>
              <a:ext cx="2209800" cy="238125"/>
            </a:xfrm>
            <a:custGeom>
              <a:avLst/>
              <a:gdLst>
                <a:gd name="connsiteX0" fmla="*/ 5509 w 2209800"/>
                <a:gd name="connsiteY0" fmla="*/ 107426 h 238125"/>
                <a:gd name="connsiteX1" fmla="*/ 330216 w 2209800"/>
                <a:gd name="connsiteY1" fmla="*/ 5509 h 238125"/>
                <a:gd name="connsiteX2" fmla="*/ 1883077 w 2209800"/>
                <a:gd name="connsiteY2" fmla="*/ 5509 h 238125"/>
                <a:gd name="connsiteX3" fmla="*/ 2207308 w 2209800"/>
                <a:gd name="connsiteY3" fmla="*/ 111712 h 238125"/>
                <a:gd name="connsiteX4" fmla="*/ 2029762 w 2209800"/>
                <a:gd name="connsiteY4" fmla="*/ 234204 h 238125"/>
                <a:gd name="connsiteX5" fmla="*/ 183055 w 2209800"/>
                <a:gd name="connsiteY5" fmla="*/ 23420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9800" h="238125">
                  <a:moveTo>
                    <a:pt x="5509" y="107426"/>
                  </a:moveTo>
                  <a:lnTo>
                    <a:pt x="330216" y="5509"/>
                  </a:lnTo>
                  <a:lnTo>
                    <a:pt x="1883077" y="5509"/>
                  </a:lnTo>
                  <a:lnTo>
                    <a:pt x="2207308" y="111712"/>
                  </a:lnTo>
                  <a:lnTo>
                    <a:pt x="2029762" y="234204"/>
                  </a:lnTo>
                  <a:lnTo>
                    <a:pt x="183055" y="23420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9" name="Freeform: Shape 86">
              <a:extLst>
                <a:ext uri="{FF2B5EF4-FFF2-40B4-BE49-F238E27FC236}">
                  <a16:creationId xmlns:a16="http://schemas.microsoft.com/office/drawing/2014/main" id="{0FBB73D7-268A-3CA2-92E6-CD08F18949C7}"/>
                </a:ext>
              </a:extLst>
            </p:cNvPr>
            <p:cNvSpPr/>
            <p:nvPr/>
          </p:nvSpPr>
          <p:spPr>
            <a:xfrm>
              <a:off x="4942264" y="3388831"/>
              <a:ext cx="2295525" cy="304800"/>
            </a:xfrm>
            <a:custGeom>
              <a:avLst/>
              <a:gdLst>
                <a:gd name="connsiteX0" fmla="*/ 5879 w 2295525"/>
                <a:gd name="connsiteY0" fmla="*/ 301725 h 304800"/>
                <a:gd name="connsiteX1" fmla="*/ 2295498 w 2295525"/>
                <a:gd name="connsiteY1" fmla="*/ 301725 h 304800"/>
                <a:gd name="connsiteX2" fmla="*/ 2069089 w 2295525"/>
                <a:gd name="connsiteY2" fmla="*/ 5879 h 304800"/>
                <a:gd name="connsiteX3" fmla="*/ 227144 w 2295525"/>
                <a:gd name="connsiteY3" fmla="*/ 587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525" h="304800">
                  <a:moveTo>
                    <a:pt x="5879" y="301725"/>
                  </a:moveTo>
                  <a:lnTo>
                    <a:pt x="2295498" y="301725"/>
                  </a:lnTo>
                  <a:lnTo>
                    <a:pt x="2069089" y="5879"/>
                  </a:lnTo>
                  <a:lnTo>
                    <a:pt x="227144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60" name="Freeform: Shape 87">
              <a:extLst>
                <a:ext uri="{FF2B5EF4-FFF2-40B4-BE49-F238E27FC236}">
                  <a16:creationId xmlns:a16="http://schemas.microsoft.com/office/drawing/2014/main" id="{1E71A593-0249-6FBA-7B9C-0597ED186192}"/>
                </a:ext>
              </a:extLst>
            </p:cNvPr>
            <p:cNvSpPr/>
            <p:nvPr/>
          </p:nvSpPr>
          <p:spPr>
            <a:xfrm>
              <a:off x="7010236" y="3266340"/>
              <a:ext cx="457200" cy="428625"/>
            </a:xfrm>
            <a:custGeom>
              <a:avLst/>
              <a:gdLst>
                <a:gd name="connsiteX0" fmla="*/ 227525 w 457200"/>
                <a:gd name="connsiteY0" fmla="*/ 424217 h 428625"/>
                <a:gd name="connsiteX1" fmla="*/ 455078 w 457200"/>
                <a:gd name="connsiteY1" fmla="*/ 272007 h 428625"/>
                <a:gd name="connsiteX2" fmla="*/ 183424 w 457200"/>
                <a:gd name="connsiteY2" fmla="*/ 5879 h 428625"/>
                <a:gd name="connsiteX3" fmla="*/ 5879 w 457200"/>
                <a:gd name="connsiteY3" fmla="*/ 12837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428625">
                  <a:moveTo>
                    <a:pt x="227525" y="424217"/>
                  </a:moveTo>
                  <a:lnTo>
                    <a:pt x="455078" y="272007"/>
                  </a:lnTo>
                  <a:lnTo>
                    <a:pt x="183424" y="5879"/>
                  </a:lnTo>
                  <a:lnTo>
                    <a:pt x="5879" y="12837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065E86-D50B-9C09-1C35-DC8BA335C474}"/>
              </a:ext>
            </a:extLst>
          </p:cNvPr>
          <p:cNvGrpSpPr/>
          <p:nvPr/>
        </p:nvGrpSpPr>
        <p:grpSpPr>
          <a:xfrm>
            <a:off x="1734677" y="5306286"/>
            <a:ext cx="5339018" cy="847789"/>
            <a:chOff x="12456098" y="5203261"/>
            <a:chExt cx="7756959" cy="807082"/>
          </a:xfrm>
        </p:grpSpPr>
        <p:sp>
          <p:nvSpPr>
            <p:cNvPr id="51" name="Freeform: Shape 89">
              <a:extLst>
                <a:ext uri="{FF2B5EF4-FFF2-40B4-BE49-F238E27FC236}">
                  <a16:creationId xmlns:a16="http://schemas.microsoft.com/office/drawing/2014/main" id="{C4ED0549-890C-8B9F-F270-FE0CFCF8A977}"/>
                </a:ext>
              </a:extLst>
            </p:cNvPr>
            <p:cNvSpPr/>
            <p:nvPr/>
          </p:nvSpPr>
          <p:spPr>
            <a:xfrm>
              <a:off x="13014554" y="5203261"/>
              <a:ext cx="582893" cy="739825"/>
            </a:xfrm>
            <a:custGeom>
              <a:avLst/>
              <a:gdLst>
                <a:gd name="connsiteX0" fmla="*/ 579537 w 582892"/>
                <a:gd name="connsiteY0" fmla="*/ 16597 h 739825"/>
                <a:gd name="connsiteX1" fmla="*/ 16597 w 582892"/>
                <a:gd name="connsiteY1" fmla="*/ 724364 h 73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2892" h="739825">
                  <a:moveTo>
                    <a:pt x="579537" y="16597"/>
                  </a:moveTo>
                  <a:lnTo>
                    <a:pt x="16597" y="72436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solidFill>
                <a:srgbClr val="0088EE">
                  <a:alpha val="50000"/>
                </a:srgbClr>
              </a:soli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2" name="Freeform: Shape 90">
              <a:extLst>
                <a:ext uri="{FF2B5EF4-FFF2-40B4-BE49-F238E27FC236}">
                  <a16:creationId xmlns:a16="http://schemas.microsoft.com/office/drawing/2014/main" id="{67B150D6-09E9-480C-3181-2DF1AE900B28}"/>
                </a:ext>
              </a:extLst>
            </p:cNvPr>
            <p:cNvSpPr/>
            <p:nvPr/>
          </p:nvSpPr>
          <p:spPr>
            <a:xfrm>
              <a:off x="19059602" y="5203261"/>
              <a:ext cx="560474" cy="739825"/>
            </a:xfrm>
            <a:custGeom>
              <a:avLst/>
              <a:gdLst>
                <a:gd name="connsiteX0" fmla="*/ 16598 w 560473"/>
                <a:gd name="connsiteY0" fmla="*/ 16597 h 739825"/>
                <a:gd name="connsiteX1" fmla="*/ 546806 w 560473"/>
                <a:gd name="connsiteY1" fmla="*/ 724364 h 73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0473" h="739825">
                  <a:moveTo>
                    <a:pt x="16598" y="16597"/>
                  </a:moveTo>
                  <a:lnTo>
                    <a:pt x="546806" y="72436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solidFill>
                <a:srgbClr val="0088EE">
                  <a:alpha val="50000"/>
                </a:srgbClr>
              </a:soli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3" name="Freeform: Shape 91">
              <a:extLst>
                <a:ext uri="{FF2B5EF4-FFF2-40B4-BE49-F238E27FC236}">
                  <a16:creationId xmlns:a16="http://schemas.microsoft.com/office/drawing/2014/main" id="{0C453195-F499-9EF9-72C5-003D698D1A42}"/>
                </a:ext>
              </a:extLst>
            </p:cNvPr>
            <p:cNvSpPr/>
            <p:nvPr/>
          </p:nvSpPr>
          <p:spPr>
            <a:xfrm>
              <a:off x="12456098" y="5203261"/>
              <a:ext cx="7756959" cy="807082"/>
            </a:xfrm>
            <a:custGeom>
              <a:avLst/>
              <a:gdLst>
                <a:gd name="connsiteX0" fmla="*/ 16597 w 7756959"/>
                <a:gd name="connsiteY0" fmla="*/ 348846 h 807082"/>
                <a:gd name="connsiteX1" fmla="*/ 1137994 w 7756959"/>
                <a:gd name="connsiteY1" fmla="*/ 16597 h 807082"/>
                <a:gd name="connsiteX2" fmla="*/ 6620101 w 7756959"/>
                <a:gd name="connsiteY2" fmla="*/ 16597 h 807082"/>
                <a:gd name="connsiteX3" fmla="*/ 7744188 w 7756959"/>
                <a:gd name="connsiteY3" fmla="*/ 364988 h 807082"/>
                <a:gd name="connsiteX4" fmla="*/ 7124528 w 7756959"/>
                <a:gd name="connsiteY4" fmla="*/ 794759 h 807082"/>
                <a:gd name="connsiteX5" fmla="*/ 637154 w 7756959"/>
                <a:gd name="connsiteY5" fmla="*/ 794759 h 807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6959" h="807082">
                  <a:moveTo>
                    <a:pt x="16597" y="348846"/>
                  </a:moveTo>
                  <a:lnTo>
                    <a:pt x="1137994" y="16597"/>
                  </a:lnTo>
                  <a:lnTo>
                    <a:pt x="6620101" y="16597"/>
                  </a:lnTo>
                  <a:lnTo>
                    <a:pt x="7744188" y="364988"/>
                  </a:lnTo>
                  <a:lnTo>
                    <a:pt x="7124528" y="794759"/>
                  </a:lnTo>
                  <a:lnTo>
                    <a:pt x="637154" y="79475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F77BD1-EAC5-8587-5DF2-E9F6DEF36541}"/>
              </a:ext>
            </a:extLst>
          </p:cNvPr>
          <p:cNvGrpSpPr/>
          <p:nvPr/>
        </p:nvGrpSpPr>
        <p:grpSpPr>
          <a:xfrm>
            <a:off x="1726453" y="4699605"/>
            <a:ext cx="5319889" cy="1445475"/>
            <a:chOff x="4455906" y="4532438"/>
            <a:chExt cx="3276600" cy="584443"/>
          </a:xfrm>
        </p:grpSpPr>
        <p:sp>
          <p:nvSpPr>
            <p:cNvPr id="44" name="Freeform: Shape 93">
              <a:extLst>
                <a:ext uri="{FF2B5EF4-FFF2-40B4-BE49-F238E27FC236}">
                  <a16:creationId xmlns:a16="http://schemas.microsoft.com/office/drawing/2014/main" id="{D02398A3-033F-864C-DDF2-0E3FADA7BE6F}"/>
                </a:ext>
              </a:extLst>
            </p:cNvPr>
            <p:cNvSpPr/>
            <p:nvPr/>
          </p:nvSpPr>
          <p:spPr>
            <a:xfrm>
              <a:off x="4455906" y="4783506"/>
              <a:ext cx="3276600" cy="333375"/>
            </a:xfrm>
            <a:custGeom>
              <a:avLst/>
              <a:gdLst>
                <a:gd name="connsiteX0" fmla="*/ 5509 w 3276600"/>
                <a:gd name="connsiteY0" fmla="*/ 138859 h 333375"/>
                <a:gd name="connsiteX1" fmla="*/ 474615 w 3276600"/>
                <a:gd name="connsiteY1" fmla="*/ 5509 h 333375"/>
                <a:gd name="connsiteX2" fmla="*/ 2803478 w 3276600"/>
                <a:gd name="connsiteY2" fmla="*/ 5509 h 333375"/>
                <a:gd name="connsiteX3" fmla="*/ 3274965 w 3276600"/>
                <a:gd name="connsiteY3" fmla="*/ 146002 h 333375"/>
                <a:gd name="connsiteX4" fmla="*/ 3013789 w 3276600"/>
                <a:gd name="connsiteY4" fmla="*/ 327930 h 333375"/>
                <a:gd name="connsiteX5" fmla="*/ 267446 w 3276600"/>
                <a:gd name="connsiteY5" fmla="*/ 32793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76600" h="333375">
                  <a:moveTo>
                    <a:pt x="5509" y="138859"/>
                  </a:moveTo>
                  <a:lnTo>
                    <a:pt x="474615" y="5509"/>
                  </a:lnTo>
                  <a:lnTo>
                    <a:pt x="2803478" y="5509"/>
                  </a:lnTo>
                  <a:lnTo>
                    <a:pt x="3274965" y="146002"/>
                  </a:lnTo>
                  <a:lnTo>
                    <a:pt x="3013789" y="327930"/>
                  </a:lnTo>
                  <a:lnTo>
                    <a:pt x="267446" y="327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5" name="Freeform: Shape 94">
              <a:extLst>
                <a:ext uri="{FF2B5EF4-FFF2-40B4-BE49-F238E27FC236}">
                  <a16:creationId xmlns:a16="http://schemas.microsoft.com/office/drawing/2014/main" id="{E9DBBB38-16F8-A1C3-F57B-30DD59DDEDE5}"/>
                </a:ext>
              </a:extLst>
            </p:cNvPr>
            <p:cNvSpPr/>
            <p:nvPr/>
          </p:nvSpPr>
          <p:spPr>
            <a:xfrm>
              <a:off x="4455906" y="4650441"/>
              <a:ext cx="495300" cy="457200"/>
            </a:xfrm>
            <a:custGeom>
              <a:avLst/>
              <a:gdLst>
                <a:gd name="connsiteX0" fmla="*/ 276781 w 495300"/>
                <a:gd name="connsiteY0" fmla="*/ 5509 h 457200"/>
                <a:gd name="connsiteX1" fmla="*/ 5509 w 495300"/>
                <a:gd name="connsiteY1" fmla="*/ 271923 h 457200"/>
                <a:gd name="connsiteX2" fmla="*/ 267446 w 495300"/>
                <a:gd name="connsiteY2" fmla="*/ 460994 h 457200"/>
                <a:gd name="connsiteX3" fmla="*/ 496618 w 495300"/>
                <a:gd name="connsiteY3" fmla="*/ 163528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457200">
                  <a:moveTo>
                    <a:pt x="276781" y="5509"/>
                  </a:moveTo>
                  <a:lnTo>
                    <a:pt x="5509" y="271923"/>
                  </a:lnTo>
                  <a:lnTo>
                    <a:pt x="267446" y="460994"/>
                  </a:lnTo>
                  <a:lnTo>
                    <a:pt x="496618" y="16352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6" name="Freeform: Shape 95">
              <a:extLst>
                <a:ext uri="{FF2B5EF4-FFF2-40B4-BE49-F238E27FC236}">
                  <a16:creationId xmlns:a16="http://schemas.microsoft.com/office/drawing/2014/main" id="{BB4982D4-6B15-33DE-CAB8-3E236C07B752}"/>
                </a:ext>
              </a:extLst>
            </p:cNvPr>
            <p:cNvSpPr/>
            <p:nvPr/>
          </p:nvSpPr>
          <p:spPr>
            <a:xfrm>
              <a:off x="4924642" y="4532438"/>
              <a:ext cx="209550" cy="257175"/>
            </a:xfrm>
            <a:custGeom>
              <a:avLst/>
              <a:gdLst>
                <a:gd name="connsiteX0" fmla="*/ 205237 w 209550"/>
                <a:gd name="connsiteY0" fmla="*/ 5879 h 257175"/>
                <a:gd name="connsiteX1" fmla="*/ 5879 w 209550"/>
                <a:gd name="connsiteY1" fmla="*/ 25657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550" h="257175">
                  <a:moveTo>
                    <a:pt x="205237" y="5879"/>
                  </a:moveTo>
                  <a:lnTo>
                    <a:pt x="5879" y="256577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7" name="Freeform: Shape 96">
              <a:extLst>
                <a:ext uri="{FF2B5EF4-FFF2-40B4-BE49-F238E27FC236}">
                  <a16:creationId xmlns:a16="http://schemas.microsoft.com/office/drawing/2014/main" id="{2AE2DF61-EA5E-665E-DD81-CD0F97BBC0FB}"/>
                </a:ext>
              </a:extLst>
            </p:cNvPr>
            <p:cNvSpPr/>
            <p:nvPr/>
          </p:nvSpPr>
          <p:spPr>
            <a:xfrm>
              <a:off x="7065672" y="4532438"/>
              <a:ext cx="190500" cy="257175"/>
            </a:xfrm>
            <a:custGeom>
              <a:avLst/>
              <a:gdLst>
                <a:gd name="connsiteX0" fmla="*/ 5879 w 190500"/>
                <a:gd name="connsiteY0" fmla="*/ 5879 h 257175"/>
                <a:gd name="connsiteX1" fmla="*/ 193712 w 190500"/>
                <a:gd name="connsiteY1" fmla="*/ 256577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257175">
                  <a:moveTo>
                    <a:pt x="5879" y="5879"/>
                  </a:moveTo>
                  <a:lnTo>
                    <a:pt x="193712" y="256577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8" name="Freeform: Shape 97">
              <a:extLst>
                <a:ext uri="{FF2B5EF4-FFF2-40B4-BE49-F238E27FC236}">
                  <a16:creationId xmlns:a16="http://schemas.microsoft.com/office/drawing/2014/main" id="{2EC267AA-45F9-2D37-F4EE-2FDFDB6F92B8}"/>
                </a:ext>
              </a:extLst>
            </p:cNvPr>
            <p:cNvSpPr/>
            <p:nvPr/>
          </p:nvSpPr>
          <p:spPr>
            <a:xfrm>
              <a:off x="4726808" y="4532438"/>
              <a:ext cx="2743200" cy="285750"/>
            </a:xfrm>
            <a:custGeom>
              <a:avLst/>
              <a:gdLst>
                <a:gd name="connsiteX0" fmla="*/ 5879 w 2743200"/>
                <a:gd name="connsiteY0" fmla="*/ 123512 h 285750"/>
                <a:gd name="connsiteX1" fmla="*/ 403071 w 2743200"/>
                <a:gd name="connsiteY1" fmla="*/ 5879 h 285750"/>
                <a:gd name="connsiteX2" fmla="*/ 2344743 w 2743200"/>
                <a:gd name="connsiteY2" fmla="*/ 5879 h 285750"/>
                <a:gd name="connsiteX3" fmla="*/ 2742887 w 2743200"/>
                <a:gd name="connsiteY3" fmla="*/ 129227 h 285750"/>
                <a:gd name="connsiteX4" fmla="*/ 2523431 w 2743200"/>
                <a:gd name="connsiteY4" fmla="*/ 281532 h 285750"/>
                <a:gd name="connsiteX5" fmla="*/ 225716 w 2743200"/>
                <a:gd name="connsiteY5" fmla="*/ 281532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43200" h="285750">
                  <a:moveTo>
                    <a:pt x="5879" y="123512"/>
                  </a:moveTo>
                  <a:lnTo>
                    <a:pt x="403071" y="5879"/>
                  </a:lnTo>
                  <a:lnTo>
                    <a:pt x="2344743" y="5879"/>
                  </a:lnTo>
                  <a:lnTo>
                    <a:pt x="2742887" y="129227"/>
                  </a:lnTo>
                  <a:lnTo>
                    <a:pt x="2523431" y="281532"/>
                  </a:lnTo>
                  <a:lnTo>
                    <a:pt x="225716" y="281532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9" name="Freeform: Shape 98">
              <a:extLst>
                <a:ext uri="{FF2B5EF4-FFF2-40B4-BE49-F238E27FC236}">
                  <a16:creationId xmlns:a16="http://schemas.microsoft.com/office/drawing/2014/main" id="{13DC46AF-3636-37E5-F406-2F7176BEF9BA}"/>
                </a:ext>
              </a:extLst>
            </p:cNvPr>
            <p:cNvSpPr/>
            <p:nvPr/>
          </p:nvSpPr>
          <p:spPr>
            <a:xfrm>
              <a:off x="4717844" y="4808461"/>
              <a:ext cx="2752725" cy="304800"/>
            </a:xfrm>
            <a:custGeom>
              <a:avLst/>
              <a:gdLst>
                <a:gd name="connsiteX0" fmla="*/ 234680 w 2752725"/>
                <a:gd name="connsiteY0" fmla="*/ 5509 h 304800"/>
                <a:gd name="connsiteX1" fmla="*/ 2524204 w 2752725"/>
                <a:gd name="connsiteY1" fmla="*/ 5509 h 304800"/>
                <a:gd name="connsiteX2" fmla="*/ 2751852 w 2752725"/>
                <a:gd name="connsiteY2" fmla="*/ 302974 h 304800"/>
                <a:gd name="connsiteX3" fmla="*/ 5509 w 2752725"/>
                <a:gd name="connsiteY3" fmla="*/ 30297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2725" h="304800">
                  <a:moveTo>
                    <a:pt x="234680" y="5509"/>
                  </a:moveTo>
                  <a:lnTo>
                    <a:pt x="2524204" y="5509"/>
                  </a:lnTo>
                  <a:lnTo>
                    <a:pt x="2751852" y="302974"/>
                  </a:lnTo>
                  <a:lnTo>
                    <a:pt x="5509" y="30297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50" name="Freeform: Shape 99">
              <a:extLst>
                <a:ext uri="{FF2B5EF4-FFF2-40B4-BE49-F238E27FC236}">
                  <a16:creationId xmlns:a16="http://schemas.microsoft.com/office/drawing/2014/main" id="{C713E559-7990-E83C-FA1B-89B1E328E18E}"/>
                </a:ext>
              </a:extLst>
            </p:cNvPr>
            <p:cNvSpPr/>
            <p:nvPr/>
          </p:nvSpPr>
          <p:spPr>
            <a:xfrm>
              <a:off x="7236540" y="4656156"/>
              <a:ext cx="495300" cy="457200"/>
            </a:xfrm>
            <a:custGeom>
              <a:avLst/>
              <a:gdLst>
                <a:gd name="connsiteX0" fmla="*/ 5509 w 495300"/>
                <a:gd name="connsiteY0" fmla="*/ 157813 h 457200"/>
                <a:gd name="connsiteX1" fmla="*/ 233156 w 495300"/>
                <a:gd name="connsiteY1" fmla="*/ 455279 h 457200"/>
                <a:gd name="connsiteX2" fmla="*/ 494332 w 495300"/>
                <a:gd name="connsiteY2" fmla="*/ 273352 h 457200"/>
                <a:gd name="connsiteX3" fmla="*/ 233156 w 495300"/>
                <a:gd name="connsiteY3" fmla="*/ 5509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457200">
                  <a:moveTo>
                    <a:pt x="5509" y="157813"/>
                  </a:moveTo>
                  <a:lnTo>
                    <a:pt x="233156" y="455279"/>
                  </a:lnTo>
                  <a:lnTo>
                    <a:pt x="494332" y="273352"/>
                  </a:lnTo>
                  <a:lnTo>
                    <a:pt x="233156" y="550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CADEEC7-5203-3113-FEAF-A1A721A3A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</a:blip>
          <a:srcRect t="27733" b="10926"/>
          <a:stretch/>
        </p:blipFill>
        <p:spPr>
          <a:xfrm>
            <a:off x="3696187" y="4908465"/>
            <a:ext cx="1573334" cy="28695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3F80CB-CD57-ED81-3D72-9CC09DF054CB}"/>
              </a:ext>
            </a:extLst>
          </p:cNvPr>
          <p:cNvGrpSpPr/>
          <p:nvPr/>
        </p:nvGrpSpPr>
        <p:grpSpPr>
          <a:xfrm>
            <a:off x="2592181" y="3482358"/>
            <a:ext cx="3588436" cy="1186131"/>
            <a:chOff x="4987906" y="2434170"/>
            <a:chExt cx="2210170" cy="479583"/>
          </a:xfrm>
        </p:grpSpPr>
        <p:sp>
          <p:nvSpPr>
            <p:cNvPr id="37" name="Freeform: Shape 103">
              <a:extLst>
                <a:ext uri="{FF2B5EF4-FFF2-40B4-BE49-F238E27FC236}">
                  <a16:creationId xmlns:a16="http://schemas.microsoft.com/office/drawing/2014/main" id="{05C8F37D-715A-9EEB-1C2B-6E99130A629B}"/>
                </a:ext>
              </a:extLst>
            </p:cNvPr>
            <p:cNvSpPr/>
            <p:nvPr/>
          </p:nvSpPr>
          <p:spPr>
            <a:xfrm>
              <a:off x="4988276" y="2674951"/>
              <a:ext cx="2209800" cy="238125"/>
            </a:xfrm>
            <a:custGeom>
              <a:avLst/>
              <a:gdLst>
                <a:gd name="connsiteX0" fmla="*/ 5509 w 2209800"/>
                <a:gd name="connsiteY0" fmla="*/ 107426 h 238125"/>
                <a:gd name="connsiteX1" fmla="*/ 330216 w 2209800"/>
                <a:gd name="connsiteY1" fmla="*/ 5509 h 238125"/>
                <a:gd name="connsiteX2" fmla="*/ 1883077 w 2209800"/>
                <a:gd name="connsiteY2" fmla="*/ 5509 h 238125"/>
                <a:gd name="connsiteX3" fmla="*/ 2207308 w 2209800"/>
                <a:gd name="connsiteY3" fmla="*/ 111712 h 238125"/>
                <a:gd name="connsiteX4" fmla="*/ 2029762 w 2209800"/>
                <a:gd name="connsiteY4" fmla="*/ 234299 h 238125"/>
                <a:gd name="connsiteX5" fmla="*/ 182959 w 2209800"/>
                <a:gd name="connsiteY5" fmla="*/ 234299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9800" h="238125">
                  <a:moveTo>
                    <a:pt x="5509" y="107426"/>
                  </a:moveTo>
                  <a:lnTo>
                    <a:pt x="330216" y="5509"/>
                  </a:lnTo>
                  <a:lnTo>
                    <a:pt x="1883077" y="5509"/>
                  </a:lnTo>
                  <a:lnTo>
                    <a:pt x="2207308" y="111712"/>
                  </a:lnTo>
                  <a:lnTo>
                    <a:pt x="2029762" y="234299"/>
                  </a:lnTo>
                  <a:lnTo>
                    <a:pt x="182959" y="23429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8" name="Freeform: Shape 104">
              <a:extLst>
                <a:ext uri="{FF2B5EF4-FFF2-40B4-BE49-F238E27FC236}">
                  <a16:creationId xmlns:a16="http://schemas.microsoft.com/office/drawing/2014/main" id="{91C0C59A-3737-06EF-D25D-3597F477F2C0}"/>
                </a:ext>
              </a:extLst>
            </p:cNvPr>
            <p:cNvSpPr/>
            <p:nvPr/>
          </p:nvSpPr>
          <p:spPr>
            <a:xfrm>
              <a:off x="4987906" y="2520371"/>
              <a:ext cx="400050" cy="390525"/>
            </a:xfrm>
            <a:custGeom>
              <a:avLst/>
              <a:gdLst>
                <a:gd name="connsiteX0" fmla="*/ 267435 w 400050"/>
                <a:gd name="connsiteY0" fmla="*/ 5879 h 390525"/>
                <a:gd name="connsiteX1" fmla="*/ 5879 w 400050"/>
                <a:gd name="connsiteY1" fmla="*/ 262006 h 390525"/>
                <a:gd name="connsiteX2" fmla="*/ 183329 w 400050"/>
                <a:gd name="connsiteY2" fmla="*/ 388879 h 390525"/>
                <a:gd name="connsiteX3" fmla="*/ 403643 w 400050"/>
                <a:gd name="connsiteY3" fmla="*/ 101605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390525">
                  <a:moveTo>
                    <a:pt x="267435" y="5879"/>
                  </a:moveTo>
                  <a:lnTo>
                    <a:pt x="5879" y="262006"/>
                  </a:lnTo>
                  <a:lnTo>
                    <a:pt x="183329" y="388879"/>
                  </a:lnTo>
                  <a:lnTo>
                    <a:pt x="403643" y="101605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9" name="Freeform: Shape 105">
              <a:extLst>
                <a:ext uri="{FF2B5EF4-FFF2-40B4-BE49-F238E27FC236}">
                  <a16:creationId xmlns:a16="http://schemas.microsoft.com/office/drawing/2014/main" id="{FFF8D578-B68D-B78D-60EF-9852A3AC39F0}"/>
                </a:ext>
              </a:extLst>
            </p:cNvPr>
            <p:cNvSpPr/>
            <p:nvPr/>
          </p:nvSpPr>
          <p:spPr>
            <a:xfrm>
              <a:off x="5312613" y="2434170"/>
              <a:ext cx="200025" cy="247650"/>
            </a:xfrm>
            <a:custGeom>
              <a:avLst/>
              <a:gdLst>
                <a:gd name="connsiteX0" fmla="*/ 195617 w 200025"/>
                <a:gd name="connsiteY0" fmla="*/ 5879 h 247650"/>
                <a:gd name="connsiteX1" fmla="*/ 5879 w 200025"/>
                <a:gd name="connsiteY1" fmla="*/ 24629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47650">
                  <a:moveTo>
                    <a:pt x="195617" y="5879"/>
                  </a:moveTo>
                  <a:lnTo>
                    <a:pt x="5879" y="246290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0" name="Freeform: Shape 106">
              <a:extLst>
                <a:ext uri="{FF2B5EF4-FFF2-40B4-BE49-F238E27FC236}">
                  <a16:creationId xmlns:a16="http://schemas.microsoft.com/office/drawing/2014/main" id="{2CE8A073-8272-DCBB-8264-689EE2EA3FB5}"/>
                </a:ext>
              </a:extLst>
            </p:cNvPr>
            <p:cNvSpPr/>
            <p:nvPr/>
          </p:nvSpPr>
          <p:spPr>
            <a:xfrm>
              <a:off x="6671449" y="2434170"/>
              <a:ext cx="200025" cy="247650"/>
            </a:xfrm>
            <a:custGeom>
              <a:avLst/>
              <a:gdLst>
                <a:gd name="connsiteX0" fmla="*/ 5879 w 200025"/>
                <a:gd name="connsiteY0" fmla="*/ 5879 h 247650"/>
                <a:gd name="connsiteX1" fmla="*/ 199903 w 200025"/>
                <a:gd name="connsiteY1" fmla="*/ 24629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47650">
                  <a:moveTo>
                    <a:pt x="5879" y="5879"/>
                  </a:moveTo>
                  <a:lnTo>
                    <a:pt x="199903" y="246290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1" name="Freeform: Shape 107">
              <a:extLst>
                <a:ext uri="{FF2B5EF4-FFF2-40B4-BE49-F238E27FC236}">
                  <a16:creationId xmlns:a16="http://schemas.microsoft.com/office/drawing/2014/main" id="{1FDE9CA7-DB89-00EB-EDE3-A150BA281166}"/>
                </a:ext>
              </a:extLst>
            </p:cNvPr>
            <p:cNvSpPr/>
            <p:nvPr/>
          </p:nvSpPr>
          <p:spPr>
            <a:xfrm>
              <a:off x="5250214" y="2434922"/>
              <a:ext cx="1676400" cy="190500"/>
            </a:xfrm>
            <a:custGeom>
              <a:avLst/>
              <a:gdLst>
                <a:gd name="connsiteX0" fmla="*/ 5126 w 1676400"/>
                <a:gd name="connsiteY0" fmla="*/ 91328 h 190500"/>
                <a:gd name="connsiteX1" fmla="*/ 258015 w 1676400"/>
                <a:gd name="connsiteY1" fmla="*/ 5126 h 190500"/>
                <a:gd name="connsiteX2" fmla="*/ 1427114 w 1676400"/>
                <a:gd name="connsiteY2" fmla="*/ 5126 h 190500"/>
                <a:gd name="connsiteX3" fmla="*/ 1678097 w 1676400"/>
                <a:gd name="connsiteY3" fmla="*/ 94185 h 190500"/>
                <a:gd name="connsiteX4" fmla="*/ 1542080 w 1676400"/>
                <a:gd name="connsiteY4" fmla="*/ 187054 h 190500"/>
                <a:gd name="connsiteX5" fmla="*/ 140667 w 1676400"/>
                <a:gd name="connsiteY5" fmla="*/ 18705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400" h="190500">
                  <a:moveTo>
                    <a:pt x="5126" y="91328"/>
                  </a:moveTo>
                  <a:lnTo>
                    <a:pt x="258015" y="5126"/>
                  </a:lnTo>
                  <a:lnTo>
                    <a:pt x="1427114" y="5126"/>
                  </a:lnTo>
                  <a:lnTo>
                    <a:pt x="1678097" y="94185"/>
                  </a:lnTo>
                  <a:lnTo>
                    <a:pt x="1542080" y="187054"/>
                  </a:lnTo>
                  <a:lnTo>
                    <a:pt x="140667" y="18705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2" name="Freeform: Shape 108">
              <a:extLst>
                <a:ext uri="{FF2B5EF4-FFF2-40B4-BE49-F238E27FC236}">
                  <a16:creationId xmlns:a16="http://schemas.microsoft.com/office/drawing/2014/main" id="{F5CB399B-7DCD-F2EA-AD7D-A8C5CE9C5E26}"/>
                </a:ext>
              </a:extLst>
            </p:cNvPr>
            <p:cNvSpPr/>
            <p:nvPr/>
          </p:nvSpPr>
          <p:spPr>
            <a:xfrm>
              <a:off x="5165356" y="2616098"/>
              <a:ext cx="1857375" cy="295275"/>
            </a:xfrm>
            <a:custGeom>
              <a:avLst/>
              <a:gdLst>
                <a:gd name="connsiteX0" fmla="*/ 5879 w 1857375"/>
                <a:gd name="connsiteY0" fmla="*/ 293153 h 295275"/>
                <a:gd name="connsiteX1" fmla="*/ 1852681 w 1857375"/>
                <a:gd name="connsiteY1" fmla="*/ 293153 h 295275"/>
                <a:gd name="connsiteX2" fmla="*/ 1626938 w 1857375"/>
                <a:gd name="connsiteY2" fmla="*/ 5879 h 295275"/>
                <a:gd name="connsiteX3" fmla="*/ 226192 w 1857375"/>
                <a:gd name="connsiteY3" fmla="*/ 5879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7375" h="295275">
                  <a:moveTo>
                    <a:pt x="5879" y="293153"/>
                  </a:moveTo>
                  <a:lnTo>
                    <a:pt x="1852681" y="293153"/>
                  </a:lnTo>
                  <a:lnTo>
                    <a:pt x="1626938" y="5879"/>
                  </a:lnTo>
                  <a:lnTo>
                    <a:pt x="226192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29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43" name="Freeform: Shape 109">
              <a:extLst>
                <a:ext uri="{FF2B5EF4-FFF2-40B4-BE49-F238E27FC236}">
                  <a16:creationId xmlns:a16="http://schemas.microsoft.com/office/drawing/2014/main" id="{C188ACD8-802B-08EE-6AC0-B15B732E5D83}"/>
                </a:ext>
              </a:extLst>
            </p:cNvPr>
            <p:cNvSpPr/>
            <p:nvPr/>
          </p:nvSpPr>
          <p:spPr>
            <a:xfrm>
              <a:off x="6786416" y="2523228"/>
              <a:ext cx="409575" cy="390525"/>
            </a:xfrm>
            <a:custGeom>
              <a:avLst/>
              <a:gdLst>
                <a:gd name="connsiteX0" fmla="*/ 141896 w 409575"/>
                <a:gd name="connsiteY0" fmla="*/ 5879 h 390525"/>
                <a:gd name="connsiteX1" fmla="*/ 409167 w 409575"/>
                <a:gd name="connsiteY1" fmla="*/ 263435 h 390525"/>
                <a:gd name="connsiteX2" fmla="*/ 231621 w 409575"/>
                <a:gd name="connsiteY2" fmla="*/ 386021 h 390525"/>
                <a:gd name="connsiteX3" fmla="*/ 5879 w 409575"/>
                <a:gd name="connsiteY3" fmla="*/ 9874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390525">
                  <a:moveTo>
                    <a:pt x="141896" y="5879"/>
                  </a:moveTo>
                  <a:lnTo>
                    <a:pt x="409167" y="263435"/>
                  </a:lnTo>
                  <a:lnTo>
                    <a:pt x="231621" y="386021"/>
                  </a:lnTo>
                  <a:lnTo>
                    <a:pt x="5879" y="98747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BBF9ACD-4DF5-9CD6-81FF-512EF59B1CF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3716567" y="4217686"/>
            <a:ext cx="1351522" cy="3201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C9E667A-FDDE-7BEB-21C5-6F9D386E8E44}"/>
              </a:ext>
            </a:extLst>
          </p:cNvPr>
          <p:cNvGrpSpPr/>
          <p:nvPr/>
        </p:nvGrpSpPr>
        <p:grpSpPr>
          <a:xfrm>
            <a:off x="3023254" y="2898708"/>
            <a:ext cx="2726288" cy="1053005"/>
            <a:chOff x="5255827" y="3212714"/>
            <a:chExt cx="1679162" cy="425757"/>
          </a:xfrm>
        </p:grpSpPr>
        <p:sp>
          <p:nvSpPr>
            <p:cNvPr id="30" name="Freeform: Shape 112">
              <a:extLst>
                <a:ext uri="{FF2B5EF4-FFF2-40B4-BE49-F238E27FC236}">
                  <a16:creationId xmlns:a16="http://schemas.microsoft.com/office/drawing/2014/main" id="{C1DD7FC5-FAEA-D3E8-4FEE-0E86956610AE}"/>
                </a:ext>
              </a:extLst>
            </p:cNvPr>
            <p:cNvSpPr/>
            <p:nvPr/>
          </p:nvSpPr>
          <p:spPr>
            <a:xfrm>
              <a:off x="5256579" y="3447971"/>
              <a:ext cx="1676400" cy="190500"/>
            </a:xfrm>
            <a:custGeom>
              <a:avLst/>
              <a:gdLst>
                <a:gd name="connsiteX0" fmla="*/ 5126 w 1676400"/>
                <a:gd name="connsiteY0" fmla="*/ 91328 h 190500"/>
                <a:gd name="connsiteX1" fmla="*/ 258015 w 1676400"/>
                <a:gd name="connsiteY1" fmla="*/ 5126 h 190500"/>
                <a:gd name="connsiteX2" fmla="*/ 1427114 w 1676400"/>
                <a:gd name="connsiteY2" fmla="*/ 5126 h 190500"/>
                <a:gd name="connsiteX3" fmla="*/ 1678193 w 1676400"/>
                <a:gd name="connsiteY3" fmla="*/ 94185 h 190500"/>
                <a:gd name="connsiteX4" fmla="*/ 1542080 w 1676400"/>
                <a:gd name="connsiteY4" fmla="*/ 187054 h 190500"/>
                <a:gd name="connsiteX5" fmla="*/ 140762 w 1676400"/>
                <a:gd name="connsiteY5" fmla="*/ 18705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6400" h="190500">
                  <a:moveTo>
                    <a:pt x="5126" y="91328"/>
                  </a:moveTo>
                  <a:lnTo>
                    <a:pt x="258015" y="5126"/>
                  </a:lnTo>
                  <a:lnTo>
                    <a:pt x="1427114" y="5126"/>
                  </a:lnTo>
                  <a:lnTo>
                    <a:pt x="1678193" y="94185"/>
                  </a:lnTo>
                  <a:lnTo>
                    <a:pt x="1542080" y="187054"/>
                  </a:lnTo>
                  <a:lnTo>
                    <a:pt x="140762" y="18705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1" name="Freeform: Shape 113">
              <a:extLst>
                <a:ext uri="{FF2B5EF4-FFF2-40B4-BE49-F238E27FC236}">
                  <a16:creationId xmlns:a16="http://schemas.microsoft.com/office/drawing/2014/main" id="{E67C02B4-63B5-D344-7048-959B6CD7C266}"/>
                </a:ext>
              </a:extLst>
            </p:cNvPr>
            <p:cNvSpPr/>
            <p:nvPr/>
          </p:nvSpPr>
          <p:spPr>
            <a:xfrm>
              <a:off x="5255827" y="3283294"/>
              <a:ext cx="361950" cy="352425"/>
            </a:xfrm>
            <a:custGeom>
              <a:avLst/>
              <a:gdLst>
                <a:gd name="connsiteX0" fmla="*/ 268388 w 361950"/>
                <a:gd name="connsiteY0" fmla="*/ 5879 h 352425"/>
                <a:gd name="connsiteX1" fmla="*/ 5879 w 361950"/>
                <a:gd name="connsiteY1" fmla="*/ 256005 h 352425"/>
                <a:gd name="connsiteX2" fmla="*/ 141515 w 361950"/>
                <a:gd name="connsiteY2" fmla="*/ 351731 h 352425"/>
                <a:gd name="connsiteX3" fmla="*/ 363352 w 361950"/>
                <a:gd name="connsiteY3" fmla="*/ 70363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352425">
                  <a:moveTo>
                    <a:pt x="268388" y="5879"/>
                  </a:moveTo>
                  <a:lnTo>
                    <a:pt x="5879" y="256005"/>
                  </a:lnTo>
                  <a:lnTo>
                    <a:pt x="141515" y="351731"/>
                  </a:lnTo>
                  <a:lnTo>
                    <a:pt x="363352" y="70363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2" name="Freeform: Shape 114">
              <a:extLst>
                <a:ext uri="{FF2B5EF4-FFF2-40B4-BE49-F238E27FC236}">
                  <a16:creationId xmlns:a16="http://schemas.microsoft.com/office/drawing/2014/main" id="{8AFD748B-88FD-87B6-5EA7-06DCBB8ED259}"/>
                </a:ext>
              </a:extLst>
            </p:cNvPr>
            <p:cNvSpPr/>
            <p:nvPr/>
          </p:nvSpPr>
          <p:spPr>
            <a:xfrm>
              <a:off x="5508715" y="3212714"/>
              <a:ext cx="200025" cy="238125"/>
            </a:xfrm>
            <a:custGeom>
              <a:avLst/>
              <a:gdLst>
                <a:gd name="connsiteX0" fmla="*/ 198474 w 200025"/>
                <a:gd name="connsiteY0" fmla="*/ 5879 h 238125"/>
                <a:gd name="connsiteX1" fmla="*/ 5879 w 200025"/>
                <a:gd name="connsiteY1" fmla="*/ 2403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38125">
                  <a:moveTo>
                    <a:pt x="198474" y="5879"/>
                  </a:moveTo>
                  <a:lnTo>
                    <a:pt x="5879" y="24038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3" name="Freeform: Shape 115">
              <a:extLst>
                <a:ext uri="{FF2B5EF4-FFF2-40B4-BE49-F238E27FC236}">
                  <a16:creationId xmlns:a16="http://schemas.microsoft.com/office/drawing/2014/main" id="{6B9C60F1-8AE7-4E05-C350-2C377BF91D3C}"/>
                </a:ext>
              </a:extLst>
            </p:cNvPr>
            <p:cNvSpPr/>
            <p:nvPr/>
          </p:nvSpPr>
          <p:spPr>
            <a:xfrm>
              <a:off x="6498553" y="3212714"/>
              <a:ext cx="190500" cy="238125"/>
            </a:xfrm>
            <a:custGeom>
              <a:avLst/>
              <a:gdLst>
                <a:gd name="connsiteX0" fmla="*/ 5879 w 190500"/>
                <a:gd name="connsiteY0" fmla="*/ 5879 h 238125"/>
                <a:gd name="connsiteX1" fmla="*/ 185139 w 190500"/>
                <a:gd name="connsiteY1" fmla="*/ 24038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0" h="238125">
                  <a:moveTo>
                    <a:pt x="5879" y="5879"/>
                  </a:moveTo>
                  <a:lnTo>
                    <a:pt x="185139" y="240384"/>
                  </a:lnTo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4" name="Freeform: Shape 116">
              <a:extLst>
                <a:ext uri="{FF2B5EF4-FFF2-40B4-BE49-F238E27FC236}">
                  <a16:creationId xmlns:a16="http://schemas.microsoft.com/office/drawing/2014/main" id="{7BF39BE5-0322-79E8-F1A5-2C2B37EDADFC}"/>
                </a:ext>
              </a:extLst>
            </p:cNvPr>
            <p:cNvSpPr/>
            <p:nvPr/>
          </p:nvSpPr>
          <p:spPr>
            <a:xfrm>
              <a:off x="5519481" y="3213859"/>
              <a:ext cx="1162050" cy="142875"/>
            </a:xfrm>
            <a:custGeom>
              <a:avLst/>
              <a:gdLst>
                <a:gd name="connsiteX0" fmla="*/ 4733 w 1162050"/>
                <a:gd name="connsiteY0" fmla="*/ 75314 h 142875"/>
                <a:gd name="connsiteX1" fmla="*/ 187709 w 1162050"/>
                <a:gd name="connsiteY1" fmla="*/ 4733 h 142875"/>
                <a:gd name="connsiteX2" fmla="*/ 984951 w 1162050"/>
                <a:gd name="connsiteY2" fmla="*/ 4733 h 142875"/>
                <a:gd name="connsiteX3" fmla="*/ 1164783 w 1162050"/>
                <a:gd name="connsiteY3" fmla="*/ 76742 h 142875"/>
                <a:gd name="connsiteX4" fmla="*/ 1068962 w 1162050"/>
                <a:gd name="connsiteY4" fmla="*/ 139798 h 142875"/>
                <a:gd name="connsiteX5" fmla="*/ 99698 w 1162050"/>
                <a:gd name="connsiteY5" fmla="*/ 1397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50" h="142875">
                  <a:moveTo>
                    <a:pt x="4733" y="75314"/>
                  </a:moveTo>
                  <a:lnTo>
                    <a:pt x="187709" y="4733"/>
                  </a:lnTo>
                  <a:lnTo>
                    <a:pt x="984951" y="4733"/>
                  </a:lnTo>
                  <a:lnTo>
                    <a:pt x="1164783" y="76742"/>
                  </a:lnTo>
                  <a:lnTo>
                    <a:pt x="1068962" y="139798"/>
                  </a:lnTo>
                  <a:lnTo>
                    <a:pt x="99698" y="13979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5" name="Freeform: Shape 117">
              <a:extLst>
                <a:ext uri="{FF2B5EF4-FFF2-40B4-BE49-F238E27FC236}">
                  <a16:creationId xmlns:a16="http://schemas.microsoft.com/office/drawing/2014/main" id="{5F5DDB6C-4029-F744-AB0A-F3A9467B78EC}"/>
                </a:ext>
              </a:extLst>
            </p:cNvPr>
            <p:cNvSpPr/>
            <p:nvPr/>
          </p:nvSpPr>
          <p:spPr>
            <a:xfrm>
              <a:off x="5392129" y="3347778"/>
              <a:ext cx="1409700" cy="285750"/>
            </a:xfrm>
            <a:custGeom>
              <a:avLst/>
              <a:gdLst>
                <a:gd name="connsiteX0" fmla="*/ 1406530 w 1409700"/>
                <a:gd name="connsiteY0" fmla="*/ 287247 h 285750"/>
                <a:gd name="connsiteX1" fmla="*/ 5879 w 1409700"/>
                <a:gd name="connsiteY1" fmla="*/ 287247 h 285750"/>
                <a:gd name="connsiteX2" fmla="*/ 227049 w 1409700"/>
                <a:gd name="connsiteY2" fmla="*/ 5879 h 285750"/>
                <a:gd name="connsiteX3" fmla="*/ 1196313 w 1409700"/>
                <a:gd name="connsiteY3" fmla="*/ 5879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285750">
                  <a:moveTo>
                    <a:pt x="1406530" y="287247"/>
                  </a:moveTo>
                  <a:lnTo>
                    <a:pt x="5879" y="287247"/>
                  </a:lnTo>
                  <a:lnTo>
                    <a:pt x="227049" y="5879"/>
                  </a:lnTo>
                  <a:lnTo>
                    <a:pt x="1196313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31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36" name="Freeform: Shape 118">
              <a:extLst>
                <a:ext uri="{FF2B5EF4-FFF2-40B4-BE49-F238E27FC236}">
                  <a16:creationId xmlns:a16="http://schemas.microsoft.com/office/drawing/2014/main" id="{50F9D748-B0C3-8B80-43A7-D0BEF9756377}"/>
                </a:ext>
              </a:extLst>
            </p:cNvPr>
            <p:cNvSpPr/>
            <p:nvPr/>
          </p:nvSpPr>
          <p:spPr>
            <a:xfrm>
              <a:off x="6582564" y="3284723"/>
              <a:ext cx="352425" cy="352425"/>
            </a:xfrm>
            <a:custGeom>
              <a:avLst/>
              <a:gdLst>
                <a:gd name="connsiteX0" fmla="*/ 101700 w 352425"/>
                <a:gd name="connsiteY0" fmla="*/ 5879 h 352425"/>
                <a:gd name="connsiteX1" fmla="*/ 352208 w 352425"/>
                <a:gd name="connsiteY1" fmla="*/ 257434 h 352425"/>
                <a:gd name="connsiteX2" fmla="*/ 216095 w 352425"/>
                <a:gd name="connsiteY2" fmla="*/ 350303 h 352425"/>
                <a:gd name="connsiteX3" fmla="*/ 5879 w 352425"/>
                <a:gd name="connsiteY3" fmla="*/ 68934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352425">
                  <a:moveTo>
                    <a:pt x="101700" y="5879"/>
                  </a:moveTo>
                  <a:lnTo>
                    <a:pt x="352208" y="257434"/>
                  </a:lnTo>
                  <a:lnTo>
                    <a:pt x="216095" y="350303"/>
                  </a:lnTo>
                  <a:lnTo>
                    <a:pt x="5879" y="68934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C16AAE-DA7E-AEC1-F46A-91BABA5587B9}"/>
              </a:ext>
            </a:extLst>
          </p:cNvPr>
          <p:cNvGrpSpPr/>
          <p:nvPr/>
        </p:nvGrpSpPr>
        <p:grpSpPr>
          <a:xfrm>
            <a:off x="3442115" y="2474809"/>
            <a:ext cx="1888565" cy="780685"/>
            <a:chOff x="5508239" y="3698877"/>
            <a:chExt cx="1163195" cy="315651"/>
          </a:xfrm>
        </p:grpSpPr>
        <p:sp>
          <p:nvSpPr>
            <p:cNvPr id="25" name="Freeform: Shape 121">
              <a:extLst>
                <a:ext uri="{FF2B5EF4-FFF2-40B4-BE49-F238E27FC236}">
                  <a16:creationId xmlns:a16="http://schemas.microsoft.com/office/drawing/2014/main" id="{5F1D00CF-D06D-314D-8CA7-74D5B45F00D1}"/>
                </a:ext>
              </a:extLst>
            </p:cNvPr>
            <p:cNvSpPr/>
            <p:nvPr/>
          </p:nvSpPr>
          <p:spPr>
            <a:xfrm>
              <a:off x="5509384" y="3871179"/>
              <a:ext cx="1162050" cy="142875"/>
            </a:xfrm>
            <a:custGeom>
              <a:avLst/>
              <a:gdLst>
                <a:gd name="connsiteX0" fmla="*/ 4733 w 1162050"/>
                <a:gd name="connsiteY0" fmla="*/ 75218 h 142875"/>
                <a:gd name="connsiteX1" fmla="*/ 187709 w 1162050"/>
                <a:gd name="connsiteY1" fmla="*/ 4733 h 142875"/>
                <a:gd name="connsiteX2" fmla="*/ 984951 w 1162050"/>
                <a:gd name="connsiteY2" fmla="*/ 4733 h 142875"/>
                <a:gd name="connsiteX3" fmla="*/ 1164879 w 1162050"/>
                <a:gd name="connsiteY3" fmla="*/ 76647 h 142875"/>
                <a:gd name="connsiteX4" fmla="*/ 1069057 w 1162050"/>
                <a:gd name="connsiteY4" fmla="*/ 139798 h 142875"/>
                <a:gd name="connsiteX5" fmla="*/ 99698 w 1162050"/>
                <a:gd name="connsiteY5" fmla="*/ 139798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2050" h="142875">
                  <a:moveTo>
                    <a:pt x="4733" y="75218"/>
                  </a:moveTo>
                  <a:lnTo>
                    <a:pt x="187709" y="4733"/>
                  </a:lnTo>
                  <a:lnTo>
                    <a:pt x="984951" y="4733"/>
                  </a:lnTo>
                  <a:lnTo>
                    <a:pt x="1164879" y="76647"/>
                  </a:lnTo>
                  <a:lnTo>
                    <a:pt x="1069057" y="139798"/>
                  </a:lnTo>
                  <a:lnTo>
                    <a:pt x="99698" y="13979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6" name="Freeform: Shape 122">
              <a:extLst>
                <a:ext uri="{FF2B5EF4-FFF2-40B4-BE49-F238E27FC236}">
                  <a16:creationId xmlns:a16="http://schemas.microsoft.com/office/drawing/2014/main" id="{972349B0-4A7B-467F-D023-DAE13186B203}"/>
                </a:ext>
              </a:extLst>
            </p:cNvPr>
            <p:cNvSpPr/>
            <p:nvPr/>
          </p:nvSpPr>
          <p:spPr>
            <a:xfrm>
              <a:off x="5508239" y="3752495"/>
              <a:ext cx="266700" cy="257175"/>
            </a:xfrm>
            <a:custGeom>
              <a:avLst/>
              <a:gdLst>
                <a:gd name="connsiteX0" fmla="*/ 197045 w 266700"/>
                <a:gd name="connsiteY0" fmla="*/ 5879 h 257175"/>
                <a:gd name="connsiteX1" fmla="*/ 5879 w 266700"/>
                <a:gd name="connsiteY1" fmla="*/ 193902 h 257175"/>
                <a:gd name="connsiteX2" fmla="*/ 100843 w 266700"/>
                <a:gd name="connsiteY2" fmla="*/ 258482 h 257175"/>
                <a:gd name="connsiteX3" fmla="*/ 261530 w 266700"/>
                <a:gd name="connsiteY3" fmla="*/ 3931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257175">
                  <a:moveTo>
                    <a:pt x="197045" y="5879"/>
                  </a:moveTo>
                  <a:lnTo>
                    <a:pt x="5879" y="193902"/>
                  </a:lnTo>
                  <a:lnTo>
                    <a:pt x="100843" y="258482"/>
                  </a:lnTo>
                  <a:lnTo>
                    <a:pt x="261530" y="3931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7" name="Freeform: Shape 123">
              <a:extLst>
                <a:ext uri="{FF2B5EF4-FFF2-40B4-BE49-F238E27FC236}">
                  <a16:creationId xmlns:a16="http://schemas.microsoft.com/office/drawing/2014/main" id="{F3A8D390-91ED-4B17-DE12-9E8F876DCC0E}"/>
                </a:ext>
              </a:extLst>
            </p:cNvPr>
            <p:cNvSpPr/>
            <p:nvPr/>
          </p:nvSpPr>
          <p:spPr>
            <a:xfrm>
              <a:off x="5700651" y="3698877"/>
              <a:ext cx="771525" cy="95250"/>
            </a:xfrm>
            <a:custGeom>
              <a:avLst/>
              <a:gdLst>
                <a:gd name="connsiteX0" fmla="*/ 4633 w 771525"/>
                <a:gd name="connsiteY0" fmla="*/ 59497 h 95250"/>
                <a:gd name="connsiteX1" fmla="*/ 137793 w 771525"/>
                <a:gd name="connsiteY1" fmla="*/ 4633 h 95250"/>
                <a:gd name="connsiteX2" fmla="*/ 646809 w 771525"/>
                <a:gd name="connsiteY2" fmla="*/ 4633 h 95250"/>
                <a:gd name="connsiteX3" fmla="*/ 775206 w 771525"/>
                <a:gd name="connsiteY3" fmla="*/ 59497 h 95250"/>
                <a:gd name="connsiteX4" fmla="*/ 709293 w 771525"/>
                <a:gd name="connsiteY4" fmla="*/ 92930 h 95250"/>
                <a:gd name="connsiteX5" fmla="*/ 69118 w 771525"/>
                <a:gd name="connsiteY5" fmla="*/ 929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25" h="95250">
                  <a:moveTo>
                    <a:pt x="4633" y="59497"/>
                  </a:moveTo>
                  <a:lnTo>
                    <a:pt x="137793" y="4633"/>
                  </a:lnTo>
                  <a:lnTo>
                    <a:pt x="646809" y="4633"/>
                  </a:lnTo>
                  <a:lnTo>
                    <a:pt x="775206" y="59497"/>
                  </a:lnTo>
                  <a:lnTo>
                    <a:pt x="709293" y="92930"/>
                  </a:lnTo>
                  <a:lnTo>
                    <a:pt x="69118" y="9293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5000"/>
                  </a:schemeClr>
                </a:gs>
                <a:gs pos="100000">
                  <a:srgbClr val="0A0B10">
                    <a:alpha val="2000"/>
                  </a:srgbClr>
                </a:gs>
              </a:gsLst>
              <a:lin ang="16200000" scaled="0"/>
            </a:gradFill>
            <a:ln w="6350">
              <a:gradFill>
                <a:gsLst>
                  <a:gs pos="0">
                    <a:srgbClr val="0088EE">
                      <a:alpha val="18000"/>
                    </a:srgbClr>
                  </a:gs>
                  <a:gs pos="100000">
                    <a:srgbClr val="0088EE">
                      <a:alpha val="44000"/>
                    </a:srgbClr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8" name="Freeform: Shape 124">
              <a:extLst>
                <a:ext uri="{FF2B5EF4-FFF2-40B4-BE49-F238E27FC236}">
                  <a16:creationId xmlns:a16="http://schemas.microsoft.com/office/drawing/2014/main" id="{3C209A96-5206-31CA-7A14-D66575D6C6D0}"/>
                </a:ext>
              </a:extLst>
            </p:cNvPr>
            <p:cNvSpPr/>
            <p:nvPr/>
          </p:nvSpPr>
          <p:spPr>
            <a:xfrm>
              <a:off x="6404065" y="3752495"/>
              <a:ext cx="266700" cy="257175"/>
            </a:xfrm>
            <a:custGeom>
              <a:avLst/>
              <a:gdLst>
                <a:gd name="connsiteX0" fmla="*/ 174376 w 266700"/>
                <a:gd name="connsiteY0" fmla="*/ 258482 h 257175"/>
                <a:gd name="connsiteX1" fmla="*/ 270197 w 266700"/>
                <a:gd name="connsiteY1" fmla="*/ 195331 h 257175"/>
                <a:gd name="connsiteX2" fmla="*/ 71792 w 266700"/>
                <a:gd name="connsiteY2" fmla="*/ 5879 h 257175"/>
                <a:gd name="connsiteX3" fmla="*/ 5879 w 266700"/>
                <a:gd name="connsiteY3" fmla="*/ 39311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257175">
                  <a:moveTo>
                    <a:pt x="174376" y="258482"/>
                  </a:moveTo>
                  <a:lnTo>
                    <a:pt x="270197" y="195331"/>
                  </a:lnTo>
                  <a:lnTo>
                    <a:pt x="71792" y="5879"/>
                  </a:lnTo>
                  <a:lnTo>
                    <a:pt x="5879" y="39311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49000"/>
                  </a:schemeClr>
                </a:gs>
                <a:gs pos="100000">
                  <a:srgbClr val="0A0B10">
                    <a:alpha val="0"/>
                  </a:srgbClr>
                </a:gs>
              </a:gsLst>
              <a:lin ang="3600000" scaled="0"/>
            </a:gradFill>
            <a:ln w="6350">
              <a:gradFill>
                <a:gsLst>
                  <a:gs pos="0">
                    <a:schemeClr val="tx1"/>
                  </a:gs>
                  <a:gs pos="100000">
                    <a:srgbClr val="0088EE"/>
                  </a:gs>
                </a:gsLst>
                <a:lin ang="1080000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  <p:sp>
          <p:nvSpPr>
            <p:cNvPr id="29" name="Freeform: Shape 125">
              <a:extLst>
                <a:ext uri="{FF2B5EF4-FFF2-40B4-BE49-F238E27FC236}">
                  <a16:creationId xmlns:a16="http://schemas.microsoft.com/office/drawing/2014/main" id="{07F00001-2B24-665E-843D-D220606DB360}"/>
                </a:ext>
              </a:extLst>
            </p:cNvPr>
            <p:cNvSpPr/>
            <p:nvPr/>
          </p:nvSpPr>
          <p:spPr>
            <a:xfrm>
              <a:off x="5603203" y="3785928"/>
              <a:ext cx="981075" cy="228600"/>
            </a:xfrm>
            <a:custGeom>
              <a:avLst/>
              <a:gdLst>
                <a:gd name="connsiteX0" fmla="*/ 5879 w 981075"/>
                <a:gd name="connsiteY0" fmla="*/ 225049 h 228600"/>
                <a:gd name="connsiteX1" fmla="*/ 975238 w 981075"/>
                <a:gd name="connsiteY1" fmla="*/ 225049 h 228600"/>
                <a:gd name="connsiteX2" fmla="*/ 806741 w 981075"/>
                <a:gd name="connsiteY2" fmla="*/ 5879 h 228600"/>
                <a:gd name="connsiteX3" fmla="*/ 166565 w 981075"/>
                <a:gd name="connsiteY3" fmla="*/ 587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228600">
                  <a:moveTo>
                    <a:pt x="5879" y="225049"/>
                  </a:moveTo>
                  <a:lnTo>
                    <a:pt x="975238" y="225049"/>
                  </a:lnTo>
                  <a:lnTo>
                    <a:pt x="806741" y="5879"/>
                  </a:lnTo>
                  <a:lnTo>
                    <a:pt x="166565" y="5879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75000"/>
                    <a:alpha val="39000"/>
                  </a:schemeClr>
                </a:gs>
                <a:gs pos="100000">
                  <a:schemeClr val="tx2">
                    <a:lumMod val="75000"/>
                    <a:alpha val="37000"/>
                  </a:schemeClr>
                </a:gs>
              </a:gsLst>
              <a:lin ang="0" scaled="0"/>
            </a:gradFill>
            <a:ln w="6350"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tx1"/>
                  </a:gs>
                </a:gsLst>
                <a:lin ang="0" scaled="0"/>
              </a:gradFill>
              <a:miter lim="400000"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052"/>
              <a:endParaRPr lang="en-US" sz="4266" kern="0">
                <a:solidFill>
                  <a:prstClr val="white"/>
                </a:solidFill>
                <a:latin typeface="Intel Clear Light" panose="020B0404020203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C8A0E95-8F7E-7265-7A09-0E1E81FED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b="19590"/>
          <a:stretch/>
        </p:blipFill>
        <p:spPr>
          <a:xfrm>
            <a:off x="3835237" y="2900299"/>
            <a:ext cx="1167657" cy="225700"/>
          </a:xfrm>
          <a:prstGeom prst="rect">
            <a:avLst/>
          </a:prstGeom>
        </p:spPr>
      </p:pic>
      <p:sp>
        <p:nvSpPr>
          <p:cNvPr id="20" name="Freeform: Shape 127">
            <a:extLst>
              <a:ext uri="{FF2B5EF4-FFF2-40B4-BE49-F238E27FC236}">
                <a16:creationId xmlns:a16="http://schemas.microsoft.com/office/drawing/2014/main" id="{4243B5DE-AC99-7A44-95AB-CDFB364D7410}"/>
              </a:ext>
            </a:extLst>
          </p:cNvPr>
          <p:cNvSpPr/>
          <p:nvPr/>
        </p:nvSpPr>
        <p:spPr>
          <a:xfrm>
            <a:off x="3759003" y="2474809"/>
            <a:ext cx="1252649" cy="235576"/>
          </a:xfrm>
          <a:custGeom>
            <a:avLst/>
            <a:gdLst>
              <a:gd name="connsiteX0" fmla="*/ 4633 w 771525"/>
              <a:gd name="connsiteY0" fmla="*/ 59497 h 95250"/>
              <a:gd name="connsiteX1" fmla="*/ 137888 w 771525"/>
              <a:gd name="connsiteY1" fmla="*/ 4633 h 95250"/>
              <a:gd name="connsiteX2" fmla="*/ 646904 w 771525"/>
              <a:gd name="connsiteY2" fmla="*/ 4633 h 95250"/>
              <a:gd name="connsiteX3" fmla="*/ 775206 w 771525"/>
              <a:gd name="connsiteY3" fmla="*/ 59497 h 95250"/>
              <a:gd name="connsiteX4" fmla="*/ 709388 w 771525"/>
              <a:gd name="connsiteY4" fmla="*/ 92930 h 95250"/>
              <a:gd name="connsiteX5" fmla="*/ 69213 w 771525"/>
              <a:gd name="connsiteY5" fmla="*/ 9293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95250">
                <a:moveTo>
                  <a:pt x="4633" y="59497"/>
                </a:moveTo>
                <a:lnTo>
                  <a:pt x="137888" y="4633"/>
                </a:lnTo>
                <a:lnTo>
                  <a:pt x="646904" y="4633"/>
                </a:lnTo>
                <a:lnTo>
                  <a:pt x="775206" y="59497"/>
                </a:lnTo>
                <a:lnTo>
                  <a:pt x="709388" y="92930"/>
                </a:lnTo>
                <a:lnTo>
                  <a:pt x="69213" y="92930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5000"/>
                </a:schemeClr>
              </a:gs>
              <a:gs pos="100000">
                <a:srgbClr val="0A0B10">
                  <a:alpha val="2000"/>
                </a:srgbClr>
              </a:gs>
            </a:gsLst>
            <a:lin ang="16200000" scaled="0"/>
          </a:gradFill>
          <a:ln w="6350">
            <a:gradFill>
              <a:gsLst>
                <a:gs pos="0">
                  <a:srgbClr val="0088EE">
                    <a:alpha val="18000"/>
                  </a:srgbClr>
                </a:gs>
                <a:gs pos="100000">
                  <a:srgbClr val="0088EE">
                    <a:alpha val="44000"/>
                  </a:srgbClr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052"/>
            <a:endParaRPr lang="en-US" sz="4266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21" name="Freeform: Shape 128">
            <a:extLst>
              <a:ext uri="{FF2B5EF4-FFF2-40B4-BE49-F238E27FC236}">
                <a16:creationId xmlns:a16="http://schemas.microsoft.com/office/drawing/2014/main" id="{7174C828-CD27-5889-24F0-537106C14B7A}"/>
              </a:ext>
            </a:extLst>
          </p:cNvPr>
          <p:cNvSpPr/>
          <p:nvPr/>
        </p:nvSpPr>
        <p:spPr>
          <a:xfrm>
            <a:off x="3756982" y="1665584"/>
            <a:ext cx="634057" cy="1036539"/>
          </a:xfrm>
          <a:custGeom>
            <a:avLst/>
            <a:gdLst>
              <a:gd name="connsiteX0" fmla="*/ 390689 w 390525"/>
              <a:gd name="connsiteY0" fmla="*/ 5879 h 419100"/>
              <a:gd name="connsiteX1" fmla="*/ 5879 w 390525"/>
              <a:gd name="connsiteY1" fmla="*/ 386688 h 419100"/>
              <a:gd name="connsiteX2" fmla="*/ 70458 w 390525"/>
              <a:gd name="connsiteY2" fmla="*/ 420121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25" h="419100">
                <a:moveTo>
                  <a:pt x="390689" y="5879"/>
                </a:moveTo>
                <a:lnTo>
                  <a:pt x="5879" y="386688"/>
                </a:lnTo>
                <a:lnTo>
                  <a:pt x="70458" y="420121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9000"/>
                </a:schemeClr>
              </a:gs>
              <a:gs pos="100000">
                <a:srgbClr val="0A0B10">
                  <a:alpha val="0"/>
                </a:srgbClr>
              </a:gs>
            </a:gsLst>
            <a:lin ang="3600000" scaled="0"/>
          </a:gradFill>
          <a:ln w="6350">
            <a:gradFill>
              <a:gsLst>
                <a:gs pos="0">
                  <a:schemeClr val="tx1"/>
                </a:gs>
                <a:gs pos="100000">
                  <a:srgbClr val="0088EE"/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052"/>
            <a:endParaRPr lang="en-US" sz="4266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22" name="Freeform: Shape 129">
            <a:extLst>
              <a:ext uri="{FF2B5EF4-FFF2-40B4-BE49-F238E27FC236}">
                <a16:creationId xmlns:a16="http://schemas.microsoft.com/office/drawing/2014/main" id="{F699E1B6-FDF4-79E1-3273-802FB5F88FF7}"/>
              </a:ext>
            </a:extLst>
          </p:cNvPr>
          <p:cNvSpPr/>
          <p:nvPr/>
        </p:nvSpPr>
        <p:spPr>
          <a:xfrm>
            <a:off x="4381758" y="1665584"/>
            <a:ext cx="634057" cy="1036539"/>
          </a:xfrm>
          <a:custGeom>
            <a:avLst/>
            <a:gdLst>
              <a:gd name="connsiteX0" fmla="*/ 5879 w 390525"/>
              <a:gd name="connsiteY0" fmla="*/ 5879 h 419100"/>
              <a:gd name="connsiteX1" fmla="*/ 391641 w 390525"/>
              <a:gd name="connsiteY1" fmla="*/ 386688 h 419100"/>
              <a:gd name="connsiteX2" fmla="*/ 325823 w 390525"/>
              <a:gd name="connsiteY2" fmla="*/ 420121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25" h="419100">
                <a:moveTo>
                  <a:pt x="5879" y="5879"/>
                </a:moveTo>
                <a:lnTo>
                  <a:pt x="391641" y="386688"/>
                </a:lnTo>
                <a:lnTo>
                  <a:pt x="325823" y="420121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9000"/>
                </a:schemeClr>
              </a:gs>
              <a:gs pos="100000">
                <a:srgbClr val="0A0B10">
                  <a:alpha val="0"/>
                </a:srgbClr>
              </a:gs>
            </a:gsLst>
            <a:lin ang="3600000" scaled="0"/>
          </a:gradFill>
          <a:ln w="6350">
            <a:gradFill>
              <a:gsLst>
                <a:gs pos="0">
                  <a:schemeClr val="tx1"/>
                </a:gs>
                <a:gs pos="100000">
                  <a:srgbClr val="0088EE"/>
                </a:gs>
              </a:gsLst>
              <a:lin ang="1080000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052"/>
            <a:endParaRPr lang="en-US" sz="4266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sp>
        <p:nvSpPr>
          <p:cNvPr id="23" name="Freeform: Shape 130">
            <a:extLst>
              <a:ext uri="{FF2B5EF4-FFF2-40B4-BE49-F238E27FC236}">
                <a16:creationId xmlns:a16="http://schemas.microsoft.com/office/drawing/2014/main" id="{B2C0FBA3-5A06-53D1-1B83-7F366BE9C155}"/>
              </a:ext>
            </a:extLst>
          </p:cNvPr>
          <p:cNvSpPr/>
          <p:nvPr/>
        </p:nvSpPr>
        <p:spPr>
          <a:xfrm>
            <a:off x="3861832" y="1665584"/>
            <a:ext cx="1051607" cy="1036539"/>
          </a:xfrm>
          <a:custGeom>
            <a:avLst/>
            <a:gdLst>
              <a:gd name="connsiteX0" fmla="*/ 5879 w 647700"/>
              <a:gd name="connsiteY0" fmla="*/ 420121 h 419100"/>
              <a:gd name="connsiteX1" fmla="*/ 646054 w 647700"/>
              <a:gd name="connsiteY1" fmla="*/ 420121 h 419100"/>
              <a:gd name="connsiteX2" fmla="*/ 326109 w 647700"/>
              <a:gd name="connsiteY2" fmla="*/ 5879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419100">
                <a:moveTo>
                  <a:pt x="5879" y="420121"/>
                </a:moveTo>
                <a:lnTo>
                  <a:pt x="646054" y="420121"/>
                </a:lnTo>
                <a:lnTo>
                  <a:pt x="326109" y="5879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2">
                  <a:lumMod val="75000"/>
                  <a:alpha val="37000"/>
                </a:schemeClr>
              </a:gs>
            </a:gsLst>
            <a:lin ang="0" scaled="0"/>
          </a:gradFill>
          <a:ln w="6350"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tx1"/>
                </a:gs>
              </a:gsLst>
              <a:lin ang="0" scaled="0"/>
            </a:gradFill>
            <a:miter lim="400000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052"/>
            <a:endParaRPr lang="en-US" sz="4266" kern="0">
              <a:solidFill>
                <a:prstClr val="white"/>
              </a:solidFill>
              <a:latin typeface="Intel Clear Light" panose="020B0404020203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40E26D-5E55-ED1A-456B-1D2F3B4812C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4142367" y="2224339"/>
            <a:ext cx="553396" cy="544840"/>
          </a:xfrm>
          <a:prstGeom prst="rect">
            <a:avLst/>
          </a:prstGeom>
        </p:spPr>
      </p:pic>
      <p:sp>
        <p:nvSpPr>
          <p:cNvPr id="61" name="Content Placeholder 134">
            <a:extLst>
              <a:ext uri="{FF2B5EF4-FFF2-40B4-BE49-F238E27FC236}">
                <a16:creationId xmlns:a16="http://schemas.microsoft.com/office/drawing/2014/main" id="{D194C05C-6052-B280-2A00-9B6AEBB1B50B}"/>
              </a:ext>
            </a:extLst>
          </p:cNvPr>
          <p:cNvSpPr txBox="1">
            <a:spLocks/>
          </p:cNvSpPr>
          <p:nvPr/>
        </p:nvSpPr>
        <p:spPr>
          <a:xfrm>
            <a:off x="-39800" y="2334605"/>
            <a:ext cx="3849207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~100sMB,  ~1ns  </a:t>
            </a:r>
          </a:p>
        </p:txBody>
      </p:sp>
      <p:sp>
        <p:nvSpPr>
          <p:cNvPr id="62" name="Content Placeholder 134">
            <a:extLst>
              <a:ext uri="{FF2B5EF4-FFF2-40B4-BE49-F238E27FC236}">
                <a16:creationId xmlns:a16="http://schemas.microsoft.com/office/drawing/2014/main" id="{00991198-F210-38C3-2525-173DB5620645}"/>
              </a:ext>
            </a:extLst>
          </p:cNvPr>
          <p:cNvSpPr txBox="1">
            <a:spLocks/>
          </p:cNvSpPr>
          <p:nvPr/>
        </p:nvSpPr>
        <p:spPr>
          <a:xfrm>
            <a:off x="1696669" y="2775561"/>
            <a:ext cx="1592875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~1sGB, ~10ns</a:t>
            </a:r>
          </a:p>
        </p:txBody>
      </p:sp>
      <p:sp>
        <p:nvSpPr>
          <p:cNvPr id="64" name="Content Placeholder 134">
            <a:extLst>
              <a:ext uri="{FF2B5EF4-FFF2-40B4-BE49-F238E27FC236}">
                <a16:creationId xmlns:a16="http://schemas.microsoft.com/office/drawing/2014/main" id="{73CEC458-0BDD-B99F-59DF-A843C9AE5D07}"/>
              </a:ext>
            </a:extLst>
          </p:cNvPr>
          <p:cNvSpPr txBox="1">
            <a:spLocks/>
          </p:cNvSpPr>
          <p:nvPr/>
        </p:nvSpPr>
        <p:spPr>
          <a:xfrm>
            <a:off x="5040943" y="1980975"/>
            <a:ext cx="5869048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FontTx/>
              <a:buNone/>
            </a:pPr>
            <a:r>
              <a:rPr lang="en-US" sz="1600" kern="0" dirty="0"/>
              <a:t>HC, HS SRAM: </a:t>
            </a:r>
            <a:br>
              <a:rPr lang="en-US" sz="1600" kern="0" dirty="0"/>
            </a:br>
            <a:r>
              <a:rPr lang="en-US" sz="1600" b="0" kern="0" dirty="0"/>
              <a:t>Cell size and capacity, architecture and </a:t>
            </a:r>
            <a:r>
              <a:rPr lang="en-US" sz="1600" b="0" kern="0" dirty="0" err="1"/>
              <a:t>ip</a:t>
            </a:r>
            <a:r>
              <a:rPr lang="en-US" sz="1600" b="0" kern="0" dirty="0"/>
              <a:t> folding</a:t>
            </a:r>
          </a:p>
        </p:txBody>
      </p:sp>
      <p:sp>
        <p:nvSpPr>
          <p:cNvPr id="65" name="Content Placeholder 134">
            <a:extLst>
              <a:ext uri="{FF2B5EF4-FFF2-40B4-BE49-F238E27FC236}">
                <a16:creationId xmlns:a16="http://schemas.microsoft.com/office/drawing/2014/main" id="{A7048794-A12E-B9BC-A8D1-A5D9DBCD15BE}"/>
              </a:ext>
            </a:extLst>
          </p:cNvPr>
          <p:cNvSpPr txBox="1">
            <a:spLocks/>
          </p:cNvSpPr>
          <p:nvPr/>
        </p:nvSpPr>
        <p:spPr>
          <a:xfrm>
            <a:off x="1089435" y="3326607"/>
            <a:ext cx="1979286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~10sGB, ~100ns</a:t>
            </a:r>
          </a:p>
        </p:txBody>
      </p:sp>
      <p:sp>
        <p:nvSpPr>
          <p:cNvPr id="66" name="Content Placeholder 134">
            <a:extLst>
              <a:ext uri="{FF2B5EF4-FFF2-40B4-BE49-F238E27FC236}">
                <a16:creationId xmlns:a16="http://schemas.microsoft.com/office/drawing/2014/main" id="{EB8EC5D9-B5F0-F4C6-DE01-F7CC35FB79AC}"/>
              </a:ext>
            </a:extLst>
          </p:cNvPr>
          <p:cNvSpPr txBox="1">
            <a:spLocks/>
          </p:cNvSpPr>
          <p:nvPr/>
        </p:nvSpPr>
        <p:spPr>
          <a:xfrm>
            <a:off x="631254" y="3917510"/>
            <a:ext cx="1979286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~100sGB, ~1µs</a:t>
            </a:r>
          </a:p>
        </p:txBody>
      </p:sp>
      <p:sp>
        <p:nvSpPr>
          <p:cNvPr id="67" name="Content Placeholder 134">
            <a:extLst>
              <a:ext uri="{FF2B5EF4-FFF2-40B4-BE49-F238E27FC236}">
                <a16:creationId xmlns:a16="http://schemas.microsoft.com/office/drawing/2014/main" id="{402EA3B8-05F5-7AA6-E2F1-56D03CCE9381}"/>
              </a:ext>
            </a:extLst>
          </p:cNvPr>
          <p:cNvSpPr txBox="1">
            <a:spLocks/>
          </p:cNvSpPr>
          <p:nvPr/>
        </p:nvSpPr>
        <p:spPr>
          <a:xfrm>
            <a:off x="146140" y="4602016"/>
            <a:ext cx="1979286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~1sTB, ~10µs</a:t>
            </a:r>
          </a:p>
        </p:txBody>
      </p:sp>
      <p:sp>
        <p:nvSpPr>
          <p:cNvPr id="68" name="Content Placeholder 134">
            <a:extLst>
              <a:ext uri="{FF2B5EF4-FFF2-40B4-BE49-F238E27FC236}">
                <a16:creationId xmlns:a16="http://schemas.microsoft.com/office/drawing/2014/main" id="{C7F5ADC1-06D2-F5D7-81F4-6F42462FB5C1}"/>
              </a:ext>
            </a:extLst>
          </p:cNvPr>
          <p:cNvSpPr txBox="1">
            <a:spLocks/>
          </p:cNvSpPr>
          <p:nvPr/>
        </p:nvSpPr>
        <p:spPr>
          <a:xfrm>
            <a:off x="-268941" y="5306286"/>
            <a:ext cx="1979286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~10sTB, ~100µs</a:t>
            </a:r>
          </a:p>
        </p:txBody>
      </p:sp>
      <p:sp>
        <p:nvSpPr>
          <p:cNvPr id="70" name="Content Placeholder 134">
            <a:extLst>
              <a:ext uri="{FF2B5EF4-FFF2-40B4-BE49-F238E27FC236}">
                <a16:creationId xmlns:a16="http://schemas.microsoft.com/office/drawing/2014/main" id="{67EF081D-DA52-37C9-1ED4-181844A6EB31}"/>
              </a:ext>
            </a:extLst>
          </p:cNvPr>
          <p:cNvSpPr txBox="1">
            <a:spLocks/>
          </p:cNvSpPr>
          <p:nvPr/>
        </p:nvSpPr>
        <p:spPr>
          <a:xfrm>
            <a:off x="5509524" y="2676361"/>
            <a:ext cx="3709210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None/>
            </a:pPr>
            <a:r>
              <a:rPr lang="en-US" sz="1600" kern="0" dirty="0" err="1"/>
              <a:t>Disagg</a:t>
            </a:r>
            <a:r>
              <a:rPr lang="en-US" sz="1600" kern="0" dirty="0"/>
              <a:t>. HD SRAM or Custom HBW DRAM: </a:t>
            </a:r>
            <a:br>
              <a:rPr lang="en-US" sz="1600" kern="0" dirty="0"/>
            </a:br>
            <a:r>
              <a:rPr lang="en-US" sz="1600" b="0" kern="0" dirty="0"/>
              <a:t>Chiplet in 3DIC</a:t>
            </a:r>
          </a:p>
        </p:txBody>
      </p:sp>
      <p:sp>
        <p:nvSpPr>
          <p:cNvPr id="71" name="Content Placeholder 134">
            <a:extLst>
              <a:ext uri="{FF2B5EF4-FFF2-40B4-BE49-F238E27FC236}">
                <a16:creationId xmlns:a16="http://schemas.microsoft.com/office/drawing/2014/main" id="{A3A38291-6EE2-B746-64EA-298E09ED1756}"/>
              </a:ext>
            </a:extLst>
          </p:cNvPr>
          <p:cNvSpPr txBox="1">
            <a:spLocks/>
          </p:cNvSpPr>
          <p:nvPr/>
        </p:nvSpPr>
        <p:spPr>
          <a:xfrm>
            <a:off x="5847590" y="3368761"/>
            <a:ext cx="3709210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None/>
            </a:pPr>
            <a:r>
              <a:rPr lang="en-US" sz="1600" kern="0" dirty="0"/>
              <a:t>JEDEC DRAM</a:t>
            </a:r>
            <a:br>
              <a:rPr lang="en-US" sz="1600" kern="0" dirty="0"/>
            </a:br>
            <a:r>
              <a:rPr lang="en-US" sz="1600" b="0" kern="0" dirty="0"/>
              <a:t>Cell Size, 3D Topo</a:t>
            </a:r>
          </a:p>
        </p:txBody>
      </p:sp>
      <p:sp>
        <p:nvSpPr>
          <p:cNvPr id="72" name="Content Placeholder 134">
            <a:extLst>
              <a:ext uri="{FF2B5EF4-FFF2-40B4-BE49-F238E27FC236}">
                <a16:creationId xmlns:a16="http://schemas.microsoft.com/office/drawing/2014/main" id="{C68CF1DA-B8E5-9017-E86A-E8BB104AB913}"/>
              </a:ext>
            </a:extLst>
          </p:cNvPr>
          <p:cNvSpPr txBox="1">
            <a:spLocks/>
          </p:cNvSpPr>
          <p:nvPr/>
        </p:nvSpPr>
        <p:spPr>
          <a:xfrm>
            <a:off x="6269121" y="4104825"/>
            <a:ext cx="4607564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None/>
            </a:pPr>
            <a:r>
              <a:rPr lang="en-US" sz="1600" kern="0" dirty="0"/>
              <a:t>3D </a:t>
            </a:r>
            <a:r>
              <a:rPr lang="en-US" sz="1600" kern="0" dirty="0" err="1"/>
              <a:t>XPoint</a:t>
            </a:r>
            <a:br>
              <a:rPr lang="en-US" sz="1600" kern="0" dirty="0"/>
            </a:br>
            <a:r>
              <a:rPr lang="en-US" sz="1600" b="0" kern="0" dirty="0"/>
              <a:t>Adoption tipping point, “Crossing the chasm”</a:t>
            </a:r>
          </a:p>
        </p:txBody>
      </p:sp>
      <p:sp>
        <p:nvSpPr>
          <p:cNvPr id="73" name="Content Placeholder 134">
            <a:extLst>
              <a:ext uri="{FF2B5EF4-FFF2-40B4-BE49-F238E27FC236}">
                <a16:creationId xmlns:a16="http://schemas.microsoft.com/office/drawing/2014/main" id="{21252734-19A2-0AE3-B154-3D43F01ED6BF}"/>
              </a:ext>
            </a:extLst>
          </p:cNvPr>
          <p:cNvSpPr txBox="1">
            <a:spLocks/>
          </p:cNvSpPr>
          <p:nvPr/>
        </p:nvSpPr>
        <p:spPr>
          <a:xfrm>
            <a:off x="7037036" y="5039565"/>
            <a:ext cx="3709210" cy="561990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519113" indent="-508000" defTabSz="914400">
              <a:buNone/>
            </a:pPr>
            <a:r>
              <a:rPr lang="en-US" sz="1600" kern="0" dirty="0"/>
              <a:t>3D NAND</a:t>
            </a:r>
            <a:br>
              <a:rPr lang="en-US" sz="1600" kern="0" dirty="0"/>
            </a:br>
            <a:r>
              <a:rPr lang="en-US" sz="1600" b="0" kern="0" dirty="0"/>
              <a:t>HAR, Layer Transfer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282B8C1-3AA3-3AC2-AFB9-A56AA12E622A}"/>
              </a:ext>
            </a:extLst>
          </p:cNvPr>
          <p:cNvSpPr/>
          <p:nvPr/>
        </p:nvSpPr>
        <p:spPr>
          <a:xfrm>
            <a:off x="3514325" y="2680378"/>
            <a:ext cx="1729285" cy="612310"/>
          </a:xfrm>
          <a:prstGeom prst="ellipse">
            <a:avLst/>
          </a:prstGeom>
          <a:noFill/>
          <a:ln w="38100">
            <a:solidFill>
              <a:srgbClr val="FFF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2" name="Content Placeholder 134">
            <a:extLst>
              <a:ext uri="{FF2B5EF4-FFF2-40B4-BE49-F238E27FC236}">
                <a16:creationId xmlns:a16="http://schemas.microsoft.com/office/drawing/2014/main" id="{D28EB753-2504-A428-8E4A-6651D553C288}"/>
              </a:ext>
            </a:extLst>
          </p:cNvPr>
          <p:cNvSpPr txBox="1">
            <a:spLocks/>
          </p:cNvSpPr>
          <p:nvPr/>
        </p:nvSpPr>
        <p:spPr>
          <a:xfrm>
            <a:off x="241686" y="1896991"/>
            <a:ext cx="3849207" cy="306449"/>
          </a:xfrm>
          <a:prstGeom prst="rect">
            <a:avLst/>
          </a:prstGeom>
        </p:spPr>
        <p:txBody>
          <a:bodyPr/>
          <a:lstStyle>
            <a:lvl1pPr marL="415526" indent="-415526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878" b="1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900307" indent="-346272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387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38508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•"/>
              <a:defRPr sz="3393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939122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–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493157" indent="-277017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304719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6pPr>
            <a:lvl7pPr marL="360122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7pPr>
            <a:lvl8pPr marL="4155262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8pPr>
            <a:lvl9pPr marL="4709297" indent="-277017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908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defTabSz="914400">
              <a:buFontTx/>
              <a:buNone/>
            </a:pPr>
            <a:r>
              <a:rPr lang="en-US" sz="1600" kern="0" dirty="0"/>
              <a:t>~10sMB,  ~100ps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0D160-1F27-2FF8-26A3-2BF2F1AD284B}"/>
              </a:ext>
            </a:extLst>
          </p:cNvPr>
          <p:cNvSpPr txBox="1"/>
          <p:nvPr/>
        </p:nvSpPr>
        <p:spPr>
          <a:xfrm>
            <a:off x="5192752" y="7779196"/>
            <a:ext cx="143949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Intel Clear Pro" panose="020B0804020202060201" pitchFamily="34" charset="77"/>
                <a:ea typeface="Intel Clear Pro" panose="020B0804020202060201" pitchFamily="34" charset="77"/>
                <a:cs typeface="Intel Clear Pro" panose="020B0804020202060201" pitchFamily="34" charset="77"/>
              </a:rPr>
              <a:t>Main Memory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844E6-E9F0-7E09-4312-24A72CEB0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533" y="5369169"/>
            <a:ext cx="1630153" cy="863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2A843C4-4DEA-C4AD-1F5E-91D3F0EBA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3844" y="3345658"/>
            <a:ext cx="1141680" cy="76329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120ADC-9B48-6106-D135-A495BB426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974458"/>
              </p:ext>
            </p:extLst>
          </p:nvPr>
        </p:nvGraphicFramePr>
        <p:xfrm>
          <a:off x="5730983" y="2102567"/>
          <a:ext cx="6079450" cy="2269776"/>
        </p:xfrm>
        <a:graphic>
          <a:graphicData uri="http://schemas.openxmlformats.org/drawingml/2006/table">
            <a:tbl>
              <a:tblPr/>
              <a:tblGrid>
                <a:gridCol w="1215890">
                  <a:extLst>
                    <a:ext uri="{9D8B030D-6E8A-4147-A177-3AD203B41FA5}">
                      <a16:colId xmlns:a16="http://schemas.microsoft.com/office/drawing/2014/main" val="1155118556"/>
                    </a:ext>
                  </a:extLst>
                </a:gridCol>
                <a:gridCol w="1215890">
                  <a:extLst>
                    <a:ext uri="{9D8B030D-6E8A-4147-A177-3AD203B41FA5}">
                      <a16:colId xmlns:a16="http://schemas.microsoft.com/office/drawing/2014/main" val="3675688205"/>
                    </a:ext>
                  </a:extLst>
                </a:gridCol>
                <a:gridCol w="1215890">
                  <a:extLst>
                    <a:ext uri="{9D8B030D-6E8A-4147-A177-3AD203B41FA5}">
                      <a16:colId xmlns:a16="http://schemas.microsoft.com/office/drawing/2014/main" val="2508591555"/>
                    </a:ext>
                  </a:extLst>
                </a:gridCol>
                <a:gridCol w="1337926">
                  <a:extLst>
                    <a:ext uri="{9D8B030D-6E8A-4147-A177-3AD203B41FA5}">
                      <a16:colId xmlns:a16="http://schemas.microsoft.com/office/drawing/2014/main" val="909069435"/>
                    </a:ext>
                  </a:extLst>
                </a:gridCol>
                <a:gridCol w="1093854">
                  <a:extLst>
                    <a:ext uri="{9D8B030D-6E8A-4147-A177-3AD203B41FA5}">
                      <a16:colId xmlns:a16="http://schemas.microsoft.com/office/drawing/2014/main" val="2303220150"/>
                    </a:ext>
                  </a:extLst>
                </a:gridCol>
              </a:tblGrid>
              <a:tr h="28165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IPM Tech 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Latency [ns]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BW [TB/s]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Capacity [GB]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 [W]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76628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MDC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6.899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370885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APM VHM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2.400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885733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P1227.7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2.144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886545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SKH TCCD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1.400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24741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 LLW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0.833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189182"/>
                  </a:ext>
                </a:extLst>
              </a:tr>
              <a:tr h="29821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HBM3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0.212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187307"/>
                  </a:ext>
                </a:extLst>
              </a:tr>
              <a:tr h="28165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LPDDR5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A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36576" marR="36576" marT="18288" marB="18288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94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09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0" grpId="0"/>
      <p:bldP spid="71" grpId="0"/>
      <p:bldP spid="72" grpId="0"/>
      <p:bldP spid="73" grpId="0"/>
      <p:bldP spid="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325671-343F-50B9-7614-C886077AB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Strategy for In Package Memory</a:t>
            </a:r>
            <a:br>
              <a:rPr lang="en-US" sz="3600" dirty="0"/>
            </a:br>
            <a:r>
              <a:rPr lang="en-US" sz="2400" dirty="0"/>
              <a:t>Exploration, Development and Deployment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360A8-8A5C-20E2-5134-C2F65557A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19200"/>
            <a:ext cx="10475259" cy="4876800"/>
          </a:xfrm>
        </p:spPr>
        <p:txBody>
          <a:bodyPr>
            <a:noAutofit/>
          </a:bodyPr>
          <a:lstStyle/>
          <a:p>
            <a:r>
              <a:rPr lang="en-US" sz="2800" dirty="0"/>
              <a:t>Choosing Right Success Criteria – “pick on someone your own size”</a:t>
            </a:r>
          </a:p>
          <a:p>
            <a:pPr lvl="1"/>
            <a:r>
              <a:rPr lang="en-US" sz="2800" dirty="0"/>
              <a:t>Universal memory often sought, but </a:t>
            </a:r>
            <a:br>
              <a:rPr lang="en-US" sz="2800" dirty="0"/>
            </a:br>
            <a:r>
              <a:rPr lang="en-US" sz="2800" dirty="0"/>
              <a:t>hierarchy always existed and likely always will be</a:t>
            </a:r>
          </a:p>
          <a:p>
            <a:pPr lvl="1"/>
            <a:r>
              <a:rPr lang="en-US" sz="2800" dirty="0" err="1"/>
              <a:t>FoM</a:t>
            </a:r>
            <a:r>
              <a:rPr lang="en-US" sz="2800" dirty="0"/>
              <a:t> must be </a:t>
            </a:r>
            <a:r>
              <a:rPr lang="en-US" sz="2800" dirty="0">
                <a:sym typeface="Wingdings" pitchFamily="2" charset="2"/>
              </a:rPr>
              <a:t>benchmarked with respect to the corresponding </a:t>
            </a:r>
            <a:r>
              <a:rPr lang="en-US" sz="2800" i="1" dirty="0">
                <a:ea typeface="Calibri" pitchFamily="34" charset="0"/>
                <a:cs typeface="Arial" pitchFamily="34" charset="0"/>
              </a:rPr>
              <a:t>hierarchy of memories of a computer architecture</a:t>
            </a:r>
            <a:endParaRPr lang="en-US" sz="2800" dirty="0"/>
          </a:p>
          <a:p>
            <a:r>
              <a:rPr lang="en-US" sz="2800" dirty="0"/>
              <a:t>In Package Memory Subsystem</a:t>
            </a:r>
          </a:p>
          <a:p>
            <a:pPr lvl="1"/>
            <a:r>
              <a:rPr lang="en-US" sz="2800"/>
              <a:t>Power/Thermal conscious: Energy of moving bits back and forth becoming limiting</a:t>
            </a:r>
          </a:p>
          <a:p>
            <a:pPr lvl="1"/>
            <a:r>
              <a:rPr lang="en-US" sz="2800" dirty="0"/>
              <a:t>Pair memory tech with compute architecture/hierarchy.</a:t>
            </a:r>
          </a:p>
          <a:p>
            <a:pPr lvl="1"/>
            <a:r>
              <a:rPr lang="en-US" sz="2800" dirty="0"/>
              <a:t>Modular, Modular, Modular </a:t>
            </a:r>
            <a:endParaRPr lang="en-US" sz="28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38776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38F50-A404-2B5A-A692-D9A4A69A4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96" y="374660"/>
            <a:ext cx="10658407" cy="61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3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C7EB-82EA-2F44-9CE6-85D3359A9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 Package Memory 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DCBA4-DD72-584F-A76E-6BB7A0CFAF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DerChang Kau, Nov. 27, ’23 @ </a:t>
            </a:r>
            <a:r>
              <a:rPr lang="en-US" sz="2400" dirty="0" err="1"/>
              <a:t>FTiP</a:t>
            </a:r>
            <a:r>
              <a:rPr lang="en-US" sz="2400" dirty="0"/>
              <a:t> Review Meeting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77467-4947-834F-B23F-CD8D4BF05E0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47800" y="2133600"/>
            <a:ext cx="9372600" cy="3255981"/>
          </a:xfrm>
        </p:spPr>
        <p:txBody>
          <a:bodyPr/>
          <a:lstStyle/>
          <a:p>
            <a:r>
              <a:rPr lang="en-US" sz="3200" dirty="0"/>
              <a:t>Memory Technology</a:t>
            </a:r>
            <a:br>
              <a:rPr lang="en-US" sz="3200" dirty="0"/>
            </a:br>
            <a:r>
              <a:rPr lang="en-US" sz="3200" dirty="0"/>
              <a:t>	Construct in System hierarchy</a:t>
            </a:r>
          </a:p>
          <a:p>
            <a:r>
              <a:rPr lang="en-US" sz="3200" dirty="0"/>
              <a:t>IPM Benchmark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76F4D-400B-629F-46CC-0CC38F1D237E}"/>
              </a:ext>
            </a:extLst>
          </p:cNvPr>
          <p:cNvSpPr txBox="1"/>
          <p:nvPr/>
        </p:nvSpPr>
        <p:spPr>
          <a:xfrm>
            <a:off x="8861612" y="5389581"/>
            <a:ext cx="2521909" cy="427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Edited Nov. 28, ‘23</a:t>
            </a:r>
          </a:p>
        </p:txBody>
      </p:sp>
    </p:spTree>
    <p:extLst>
      <p:ext uri="{BB962C8B-B14F-4D97-AF65-F5344CB8AC3E}">
        <p14:creationId xmlns:p14="http://schemas.microsoft.com/office/powerpoint/2010/main" val="571199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BABF-1912-AD4E-BC45-28EAE79AEE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Memory Technology</a:t>
            </a:r>
            <a:br>
              <a:rPr lang="en-US" sz="4400" dirty="0"/>
            </a:br>
            <a:r>
              <a:rPr lang="en-US" sz="4400" dirty="0"/>
              <a:t>Construct in System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A205-E58C-1251-9045-43E75AB056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JEDEC Memory</a:t>
            </a:r>
          </a:p>
          <a:p>
            <a:r>
              <a:rPr lang="en-US" sz="3200" dirty="0"/>
              <a:t>Custom Memory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740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F03C-CC20-6E1B-466F-D14FCEFF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DDR is Memory Module Socketed on PCB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63EB2A-2F22-A147-1DAA-F670008AE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25" y="4797001"/>
            <a:ext cx="2500058" cy="15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FCABA9-0597-24E3-E0D2-CE2FE88B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236" y="3182504"/>
            <a:ext cx="2425169" cy="136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3573DB-63F5-6737-17EC-D8D5EA95D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3" y="970557"/>
            <a:ext cx="3664041" cy="208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What is the difference between LPDDR and LP DDR memory types? - Quora">
            <a:extLst>
              <a:ext uri="{FF2B5EF4-FFF2-40B4-BE49-F238E27FC236}">
                <a16:creationId xmlns:a16="http://schemas.microsoft.com/office/drawing/2014/main" id="{3A07001D-1991-D00B-F9C4-322320AE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4" b="95109" l="1095" r="98175">
                        <a14:foregroundMark x1="3285" y1="5978" x2="6934" y2="28261"/>
                        <a14:foregroundMark x1="6934" y1="28261" x2="6569" y2="53261"/>
                        <a14:foregroundMark x1="6569" y1="53261" x2="12774" y2="7065"/>
                        <a14:foregroundMark x1="4745" y1="10326" x2="5109" y2="60870"/>
                        <a14:foregroundMark x1="5109" y1="60870" x2="9124" y2="80435"/>
                        <a14:foregroundMark x1="6204" y1="95652" x2="25912" y2="75000"/>
                        <a14:foregroundMark x1="25912" y1="75000" x2="35766" y2="54348"/>
                        <a14:foregroundMark x1="35766" y1="54348" x2="39416" y2="16304"/>
                        <a14:foregroundMark x1="39416" y1="16304" x2="29197" y2="79891"/>
                        <a14:foregroundMark x1="29197" y1="79891" x2="29197" y2="82065"/>
                        <a14:foregroundMark x1="55474" y1="7065" x2="30657" y2="8696"/>
                        <a14:foregroundMark x1="30657" y1="8696" x2="53650" y2="9783"/>
                        <a14:foregroundMark x1="6204" y1="5978" x2="59489" y2="7609"/>
                        <a14:foregroundMark x1="59489" y1="7609" x2="73358" y2="7065"/>
                        <a14:foregroundMark x1="73358" y1="7065" x2="77372" y2="7065"/>
                        <a14:foregroundMark x1="66788" y1="16304" x2="73723" y2="9239"/>
                        <a14:foregroundMark x1="20073" y1="1630" x2="50365" y2="4348"/>
                        <a14:foregroundMark x1="50365" y1="4348" x2="63139" y2="2717"/>
                        <a14:foregroundMark x1="71533" y1="10870" x2="82839" y2="7229"/>
                        <a14:foregroundMark x1="60584" y1="34783" x2="75547" y2="28804"/>
                        <a14:foregroundMark x1="75547" y1="28804" x2="89416" y2="31522"/>
                        <a14:foregroundMark x1="89416" y1="31522" x2="68613" y2="30435"/>
                        <a14:foregroundMark x1="63504" y1="35326" x2="87956" y2="33696"/>
                        <a14:foregroundMark x1="87956" y1="33696" x2="88321" y2="30435"/>
                        <a14:foregroundMark x1="64234" y1="61957" x2="81752" y2="58152"/>
                        <a14:foregroundMark x1="81752" y1="58152" x2="89051" y2="61957"/>
                        <a14:foregroundMark x1="28832" y1="72826" x2="74453" y2="79348"/>
                        <a14:foregroundMark x1="61679" y1="85326" x2="88321" y2="85870"/>
                        <a14:foregroundMark x1="68613" y1="91304" x2="98540" y2="92935"/>
                        <a14:foregroundMark x1="0" y1="13587" x2="1095" y2="58152"/>
                        <a14:foregroundMark x1="1095" y1="58152" x2="1825" y2="60870"/>
                        <a14:foregroundMark x1="44526" y1="91304" x2="58759" y2="91848"/>
                        <a14:foregroundMark x1="85036" y1="30978" x2="89781" y2="31522"/>
                        <a14:foregroundMark x1="85036" y1="30435" x2="89781" y2="29348"/>
                        <a14:foregroundMark x1="81022" y1="29348" x2="90511" y2="31522"/>
                        <a14:foregroundMark x1="79927" y1="28261" x2="91241" y2="29891"/>
                        <a14:backgroundMark x1="88321" y1="3804" x2="96715" y2="21196"/>
                        <a14:backgroundMark x1="96715" y1="21196" x2="90876" y2="2174"/>
                        <a14:backgroundMark x1="90876" y1="2174" x2="91971" y2="13587"/>
                        <a14:backgroundMark x1="85036" y1="5435" x2="91683" y2="21631"/>
                        <a14:backgroundMark x1="93619" y1="24671" x2="94891" y2="2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25" y="1185315"/>
            <a:ext cx="4278736" cy="287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ucial 64GB Kit (2x32GB) DDR5-5600 SODIMM- view 1">
            <a:extLst>
              <a:ext uri="{FF2B5EF4-FFF2-40B4-BE49-F238E27FC236}">
                <a16:creationId xmlns:a16="http://schemas.microsoft.com/office/drawing/2014/main" id="{3D656EB2-214C-2574-209F-7E3CFD5BF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454" y="1621050"/>
            <a:ext cx="1687295" cy="87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3DA41BC-973E-B93F-1718-93578F13C5A2}"/>
              </a:ext>
            </a:extLst>
          </p:cNvPr>
          <p:cNvGrpSpPr/>
          <p:nvPr/>
        </p:nvGrpSpPr>
        <p:grpSpPr>
          <a:xfrm>
            <a:off x="6230470" y="4104474"/>
            <a:ext cx="4724400" cy="2057400"/>
            <a:chOff x="7467600" y="4158263"/>
            <a:chExt cx="4724400" cy="2057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2D3674-D84B-1564-030D-6BDC7CC5B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67600" y="4158263"/>
              <a:ext cx="4724400" cy="17902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E2F645-FD61-D530-D7DA-EA0DA533810B}"/>
                </a:ext>
              </a:extLst>
            </p:cNvPr>
            <p:cNvSpPr txBox="1"/>
            <p:nvPr/>
          </p:nvSpPr>
          <p:spPr>
            <a:xfrm>
              <a:off x="7467600" y="5954053"/>
              <a:ext cx="42017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latin typeface="Calibri" panose="020F0502020204030204" pitchFamily="34" charset="0"/>
                  <a:cs typeface="Calibri" panose="020F0502020204030204" pitchFamily="34" charset="0"/>
                </a:rPr>
                <a:t>Ki-Jun Sung </a:t>
              </a:r>
              <a:r>
                <a:rPr lang="en-US" sz="11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et.al</a:t>
              </a:r>
              <a:r>
                <a:rPr lang="en-US" sz="1100" i="1" dirty="0">
                  <a:latin typeface="Calibri" panose="020F0502020204030204" pitchFamily="34" charset="0"/>
                  <a:cs typeface="Calibri" panose="020F0502020204030204" pitchFamily="34" charset="0"/>
                </a:rPr>
                <a:t>., EDTM’23 </a:t>
              </a:r>
              <a:r>
                <a:rPr lang="en-US" sz="1100" b="1" i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DOI: </a:t>
              </a:r>
              <a:r>
                <a:rPr lang="en-US" sz="1100" b="0" i="1" u="none" strike="noStrike" dirty="0">
                  <a:solidFill>
                    <a:srgbClr val="006699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10.1109/EDTM55494.2023.10102966</a:t>
              </a:r>
              <a:endParaRPr lang="en-US" sz="11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7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4AE512-A7D9-80CB-60E0-E3DFC3E6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6314"/>
            <a:ext cx="10363200" cy="838200"/>
          </a:xfrm>
        </p:spPr>
        <p:txBody>
          <a:bodyPr/>
          <a:lstStyle/>
          <a:p>
            <a:r>
              <a:rPr lang="en-US" sz="4000"/>
              <a:t>LPDDR5 in Phone</a:t>
            </a:r>
            <a:br>
              <a:rPr lang="en-US"/>
            </a:br>
            <a:r>
              <a:rPr lang="en-US" sz="2800"/>
              <a:t>Wire-bonded Package surface mounted on a PCB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474FD3-824B-A153-1FDC-8199CBD69145}"/>
              </a:ext>
            </a:extLst>
          </p:cNvPr>
          <p:cNvGrpSpPr>
            <a:grpSpLocks noChangeAspect="1"/>
          </p:cNvGrpSpPr>
          <p:nvPr/>
        </p:nvGrpSpPr>
        <p:grpSpPr>
          <a:xfrm>
            <a:off x="547982" y="1600200"/>
            <a:ext cx="11096035" cy="4191000"/>
            <a:chOff x="882316" y="845301"/>
            <a:chExt cx="13201984" cy="49864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4CCA0-FA72-BD1D-577F-3D0135413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316" y="1026276"/>
              <a:ext cx="7772400" cy="48054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F8457C-2F38-D1E5-0FC7-694B482EA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0800" y="845301"/>
              <a:ext cx="7683500" cy="490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966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BB9F1-BACF-9DEB-AEB1-7CDDDE818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68" y="1700223"/>
            <a:ext cx="7071263" cy="3002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09C27-F0F6-8E25-1F3C-97C7D0D7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11734800" cy="838200"/>
          </a:xfrm>
        </p:spPr>
        <p:txBody>
          <a:bodyPr/>
          <a:lstStyle/>
          <a:p>
            <a:r>
              <a:rPr lang="en-US" sz="3600" dirty="0"/>
              <a:t>LPDDR5 in Client Compute System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9D23A-E350-C4F0-4DD7-C26383259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708" y="1348702"/>
            <a:ext cx="4266584" cy="1880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6B8B1B-E7E7-EC5A-4380-DF8E7844C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922" y="3652540"/>
            <a:ext cx="4962301" cy="2529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1E2E97-E918-3173-B8F8-D70B80280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431" y="3624733"/>
            <a:ext cx="4648200" cy="2717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C22F5-0F1B-859D-B963-14A38DDE03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35" r="5185"/>
          <a:stretch/>
        </p:blipFill>
        <p:spPr>
          <a:xfrm>
            <a:off x="302623" y="3114185"/>
            <a:ext cx="11660777" cy="19399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EF2E790-24F6-F4EE-28D6-C90E4C36B063}"/>
              </a:ext>
            </a:extLst>
          </p:cNvPr>
          <p:cNvSpPr txBox="1">
            <a:spLocks/>
          </p:cNvSpPr>
          <p:nvPr/>
        </p:nvSpPr>
        <p:spPr bwMode="auto">
          <a:xfrm>
            <a:off x="265611" y="211587"/>
            <a:ext cx="1173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5pPr>
            <a:lvl6pPr marL="55403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6pPr>
            <a:lvl7pPr marL="110807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7pPr>
            <a:lvl8pPr marL="166210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8pPr>
            <a:lvl9pPr marL="221614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9pPr>
          </a:lstStyle>
          <a:p>
            <a:pPr defTabSz="914400"/>
            <a:br>
              <a:rPr lang="en-US" sz="2400" kern="0" dirty="0"/>
            </a:br>
            <a:r>
              <a:rPr lang="en-US" sz="2400" kern="0" dirty="0"/>
              <a:t>Wire-bonded package micro bumped to an organic substrate surface mounted on PCB</a:t>
            </a:r>
          </a:p>
        </p:txBody>
      </p:sp>
    </p:spTree>
    <p:extLst>
      <p:ext uri="{BB962C8B-B14F-4D97-AF65-F5344CB8AC3E}">
        <p14:creationId xmlns:p14="http://schemas.microsoft.com/office/powerpoint/2010/main" val="38986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386F1B-5E77-F3E5-45BF-95A5B49F3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568" y="1667691"/>
            <a:ext cx="2590800" cy="205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34EFE-060A-4E45-04BB-1DD7C65A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HBM in Accelerator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8AD2A-BCA3-D8B8-0BED-79E44893C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05" y="2080926"/>
            <a:ext cx="4072975" cy="1842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A677B6-303E-9524-68E8-1EC770B4B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02" y="1270715"/>
            <a:ext cx="4060892" cy="1275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863D5-E6AA-F869-D026-D4C6EA22C0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14"/>
          <a:stretch/>
        </p:blipFill>
        <p:spPr>
          <a:xfrm>
            <a:off x="801071" y="2467051"/>
            <a:ext cx="9569006" cy="3951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18BC1-48C4-5AE2-7A9B-4B27D4584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141" y="1939969"/>
            <a:ext cx="3375487" cy="12122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9E990-CF7E-3D5D-620F-B616F5B6694B}"/>
              </a:ext>
            </a:extLst>
          </p:cNvPr>
          <p:cNvCxnSpPr/>
          <p:nvPr/>
        </p:nvCxnSpPr>
        <p:spPr>
          <a:xfrm>
            <a:off x="5120640" y="2394857"/>
            <a:ext cx="1454331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7C86B141-9B64-F912-B3F8-121314D6F6CF}"/>
              </a:ext>
            </a:extLst>
          </p:cNvPr>
          <p:cNvSpPr/>
          <p:nvPr/>
        </p:nvSpPr>
        <p:spPr>
          <a:xfrm>
            <a:off x="6297519" y="1218874"/>
            <a:ext cx="3431177" cy="1103790"/>
          </a:xfrm>
          <a:custGeom>
            <a:avLst/>
            <a:gdLst>
              <a:gd name="connsiteX0" fmla="*/ 0 w 2360023"/>
              <a:gd name="connsiteY0" fmla="*/ 997783 h 997783"/>
              <a:gd name="connsiteX1" fmla="*/ 1158240 w 2360023"/>
              <a:gd name="connsiteY1" fmla="*/ 5005 h 997783"/>
              <a:gd name="connsiteX2" fmla="*/ 2360023 w 2360023"/>
              <a:gd name="connsiteY2" fmla="*/ 684274 h 99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0023" h="997783">
                <a:moveTo>
                  <a:pt x="0" y="997783"/>
                </a:moveTo>
                <a:cubicBezTo>
                  <a:pt x="382451" y="527519"/>
                  <a:pt x="764903" y="57256"/>
                  <a:pt x="1158240" y="5005"/>
                </a:cubicBezTo>
                <a:cubicBezTo>
                  <a:pt x="1551577" y="-47246"/>
                  <a:pt x="1955800" y="318514"/>
                  <a:pt x="2360023" y="684274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0D8F5D9-B314-FD63-8D9A-04FEC0EEC6FC}"/>
              </a:ext>
            </a:extLst>
          </p:cNvPr>
          <p:cNvSpPr/>
          <p:nvPr/>
        </p:nvSpPr>
        <p:spPr>
          <a:xfrm>
            <a:off x="7887857" y="2319736"/>
            <a:ext cx="3559421" cy="3622765"/>
          </a:xfrm>
          <a:custGeom>
            <a:avLst/>
            <a:gdLst>
              <a:gd name="connsiteX0" fmla="*/ 1454332 w 3559421"/>
              <a:gd name="connsiteY0" fmla="*/ 0 h 3622765"/>
              <a:gd name="connsiteX1" fmla="*/ 3526972 w 3559421"/>
              <a:gd name="connsiteY1" fmla="*/ 2238102 h 3622765"/>
              <a:gd name="connsiteX2" fmla="*/ 0 w 3559421"/>
              <a:gd name="connsiteY2" fmla="*/ 3622765 h 362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9421" h="3622765">
                <a:moveTo>
                  <a:pt x="1454332" y="0"/>
                </a:moveTo>
                <a:cubicBezTo>
                  <a:pt x="2611846" y="817154"/>
                  <a:pt x="3769361" y="1634308"/>
                  <a:pt x="3526972" y="2238102"/>
                </a:cubicBezTo>
                <a:cubicBezTo>
                  <a:pt x="3284583" y="2841896"/>
                  <a:pt x="1642291" y="3232330"/>
                  <a:pt x="0" y="3622765"/>
                </a:cubicBezTo>
              </a:path>
            </a:pathLst>
          </a:custGeom>
          <a:noFill/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DF9386-6870-8FB2-B07F-EE8C8A96DBD9}"/>
              </a:ext>
            </a:extLst>
          </p:cNvPr>
          <p:cNvSpPr txBox="1">
            <a:spLocks/>
          </p:cNvSpPr>
          <p:nvPr/>
        </p:nvSpPr>
        <p:spPr bwMode="auto">
          <a:xfrm>
            <a:off x="770692" y="18254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5pPr>
            <a:lvl6pPr marL="55403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6pPr>
            <a:lvl7pPr marL="110807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7pPr>
            <a:lvl8pPr marL="1662105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8pPr>
            <a:lvl9pPr marL="2216140" algn="ctr" rtl="0" eaLnBrk="1" fontAlgn="base" hangingPunct="1">
              <a:spcBef>
                <a:spcPct val="0"/>
              </a:spcBef>
              <a:spcAft>
                <a:spcPct val="0"/>
              </a:spcAft>
              <a:defRPr sz="4847" b="1">
                <a:solidFill>
                  <a:schemeClr val="accent2"/>
                </a:solidFill>
                <a:latin typeface="Neo Sans Intel Medium" pitchFamily="34" charset="0"/>
              </a:defRPr>
            </a:lvl9pPr>
          </a:lstStyle>
          <a:p>
            <a:pPr defTabSz="914400"/>
            <a:br>
              <a:rPr lang="en-US" sz="2800" kern="0"/>
            </a:br>
            <a:r>
              <a:rPr lang="en-US" sz="2400" kern="0">
                <a:highlight>
                  <a:srgbClr val="FFFF00"/>
                </a:highlight>
              </a:rPr>
              <a:t>2.3D </a:t>
            </a:r>
            <a:r>
              <a:rPr lang="en-US" sz="2400" kern="0" dirty="0">
                <a:highlight>
                  <a:srgbClr val="FFFF00"/>
                </a:highlight>
              </a:rPr>
              <a:t>µB/TSV </a:t>
            </a:r>
            <a:r>
              <a:rPr lang="en-US" sz="2400" kern="0" dirty="0" err="1">
                <a:highlight>
                  <a:srgbClr val="FFFF00"/>
                </a:highlight>
              </a:rPr>
              <a:t>CoW</a:t>
            </a:r>
            <a:r>
              <a:rPr lang="en-US" sz="2400" kern="0" dirty="0">
                <a:highlight>
                  <a:srgbClr val="FFFF00"/>
                </a:highlight>
              </a:rPr>
              <a:t> Memory (8+1) chip stack in a 2.3D FO EB Module </a:t>
            </a:r>
            <a:endParaRPr lang="en-US" sz="2800" kern="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160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C00000"/>
      </a:hlink>
      <a:folHlink>
        <a:srgbClr val="0066FF"/>
      </a:folHlink>
    </a:clrScheme>
    <a:fontScheme name="Analog Elements Learning">
      <a:majorFont>
        <a:latin typeface="Neo Sans Intel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chemeClr val="accent2"/>
          </a:solidFill>
          <a:headEnd type="none" w="med" len="med"/>
          <a:tailEnd type="arrow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Analog Elements Lear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alog Elements Lear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CE47CDF4-E903-5740-8B7A-37FE3D2FD544}" vid="{82FDEB5B-D09A-2F40-BE21-7BE94F973D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C1F46DCE9E2F4F9C406A5B31F187EA" ma:contentTypeVersion="3" ma:contentTypeDescription="Create a new document." ma:contentTypeScope="" ma:versionID="04459668d14e26c729f944268f7885eb">
  <xsd:schema xmlns:xsd="http://www.w3.org/2001/XMLSchema" xmlns:xs="http://www.w3.org/2001/XMLSchema" xmlns:p="http://schemas.microsoft.com/office/2006/metadata/properties" xmlns:ns2="90b7a245-a7c3-4504-88b2-cf85318e6b78" targetNamespace="http://schemas.microsoft.com/office/2006/metadata/properties" ma:root="true" ma:fieldsID="2d0c6bccf2654138a3d8763ce5403cee" ns2:_="">
    <xsd:import namespace="90b7a245-a7c3-4504-88b2-cf85318e6b78"/>
    <xsd:element name="properties">
      <xsd:complexType>
        <xsd:sequence>
          <xsd:element name="documentManagement">
            <xsd:complexType>
              <xsd:all>
                <xsd:element ref="ns2:Date"/>
                <xsd:element ref="ns2:Agenda"/>
                <xsd:element ref="ns2:Present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b7a245-a7c3-4504-88b2-cf85318e6b78" elementFormDefault="qualified">
    <xsd:import namespace="http://schemas.microsoft.com/office/2006/documentManagement/types"/>
    <xsd:import namespace="http://schemas.microsoft.com/office/infopath/2007/PartnerControls"/>
    <xsd:element name="Date" ma:index="8" ma:displayName="Meeting Date" ma:format="DateOnly" ma:internalName="Date">
      <xsd:simpleType>
        <xsd:restriction base="dms:DateTime"/>
      </xsd:simpleType>
    </xsd:element>
    <xsd:element name="Agenda" ma:index="9" ma:displayName="Agenda Topic" ma:internalName="Agenda">
      <xsd:simpleType>
        <xsd:restriction base="dms:Text">
          <xsd:maxLength value="255"/>
        </xsd:restriction>
      </xsd:simpleType>
    </xsd:element>
    <xsd:element name="Presenter" ma:index="10" ma:displayName="Presenter" ma:internalName="Present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 xmlns="90b7a245-a7c3-4504-88b2-cf85318e6b78">SD for Rev 7</Agenda>
    <Date xmlns="90b7a245-a7c3-4504-88b2-cf85318e6b78">2016-03-15T00:00:00-07:00</Date>
    <Presenter xmlns="90b7a245-a7c3-4504-88b2-cf85318e6b78">DerChang Kau</Present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B8EBDB-013A-44C4-B714-038C8F2517DD}">
  <ds:schemaRefs>
    <ds:schemaRef ds:uri="90b7a245-a7c3-4504-88b2-cf85318e6b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A9757D6-16EA-49DF-BF94-FEF25FAF8351}">
  <ds:schemaRefs>
    <ds:schemaRef ds:uri="http://schemas.microsoft.com/office/2006/metadata/properties"/>
    <ds:schemaRef ds:uri="http://schemas.microsoft.com/office/2006/documentManagement/types"/>
    <ds:schemaRef ds:uri="90b7a245-a7c3-4504-88b2-cf85318e6b78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723BD8A-0332-458A-BADF-7C674427619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6c98d88-e344-4ed4-8496-4ed7712e255d}" enabled="0" method="" siteId="{46c98d88-e344-4ed4-8496-4ed7712e255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14480</TotalTime>
  <Words>1634</Words>
  <Application>Microsoft Macintosh PowerPoint</Application>
  <PresentationFormat>Widescreen</PresentationFormat>
  <Paragraphs>603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Amazon Ember</vt:lpstr>
      <vt:lpstr>Arimo</vt:lpstr>
      <vt:lpstr>inherit</vt:lpstr>
      <vt:lpstr>IntelOne Display Regular</vt:lpstr>
      <vt:lpstr>Neo Sans Intel</vt:lpstr>
      <vt:lpstr>Neo Sans Intel Medium</vt:lpstr>
      <vt:lpstr>Arial</vt:lpstr>
      <vt:lpstr>Calibri</vt:lpstr>
      <vt:lpstr>Intel Clear Light</vt:lpstr>
      <vt:lpstr>Intel Clear Pro</vt:lpstr>
      <vt:lpstr>IntelOne Text</vt:lpstr>
      <vt:lpstr>Lucida Console</vt:lpstr>
      <vt:lpstr>blank</vt:lpstr>
      <vt:lpstr>PowerPoint Presentation</vt:lpstr>
      <vt:lpstr>PowerPoint Presentation</vt:lpstr>
      <vt:lpstr>PowerPoint Presentation</vt:lpstr>
      <vt:lpstr>In Package Memory Technology</vt:lpstr>
      <vt:lpstr>Memory Technology Construct in System hierarchy</vt:lpstr>
      <vt:lpstr>DDR is Memory Module Socketed on PCB</vt:lpstr>
      <vt:lpstr>LPDDR5 in Phone Wire-bonded Package surface mounted on a PCB</vt:lpstr>
      <vt:lpstr>LPDDR5 in Client Compute System </vt:lpstr>
      <vt:lpstr>HBM in Accelerator </vt:lpstr>
      <vt:lpstr>Disaggregated SRAM – AMD Zen 3 CCD V-Cache  7nm SRAM CoW F2B 9µm HBI to Logic Base die</vt:lpstr>
      <vt:lpstr>Custom DRAM (i) – MCP for Client Compute ~60nm 1T1C DRAM (~7nm 6T SRAM eq.) + 14nm Logic  </vt:lpstr>
      <vt:lpstr>Custom DRAM (ii) – Cryptographic Hashing </vt:lpstr>
      <vt:lpstr>PowerPoint Presentation</vt:lpstr>
      <vt:lpstr>Beyond HBM3 – JEDEC In Package Memory </vt:lpstr>
      <vt:lpstr>Beyond HBM3 – Custom In Package Memory </vt:lpstr>
      <vt:lpstr>IPM Benchmark</vt:lpstr>
      <vt:lpstr>Incumbent Technologies in Memory/Storage Hierarchy</vt:lpstr>
      <vt:lpstr>Memory Hierarchy</vt:lpstr>
      <vt:lpstr>Component (die) Attributes</vt:lpstr>
      <vt:lpstr>Normalized Performance</vt:lpstr>
      <vt:lpstr>Performance Benchmark of a 100mm2 die</vt:lpstr>
      <vt:lpstr>IPM Selection</vt:lpstr>
      <vt:lpstr>Strategy for In Package Memory Exploration, Development and Deployment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Kau, Derchang</dc:creator>
  <cp:keywords>CTPClassification=CTP_NT</cp:keywords>
  <cp:lastModifiedBy>Kau, Derchang</cp:lastModifiedBy>
  <cp:revision>2</cp:revision>
  <dcterms:created xsi:type="dcterms:W3CDTF">2023-11-07T22:52:52Z</dcterms:created>
  <dcterms:modified xsi:type="dcterms:W3CDTF">2023-12-01T05:09:35Z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0x01010056C1F46DCE9E2F4F9C406A5B31F187EA</vt:lpwstr>
  </property>
  <property fmtid="{D5CDD505-2E9C-101B-9397-08002B2CF9AE}" pid="3" name="TitusGUID">
    <vt:lpwstr>18736c36-3ecb-425e-9f87-88ac498b04cd</vt:lpwstr>
  </property>
  <property fmtid="{D5CDD505-2E9C-101B-9397-08002B2CF9AE}" pid="4" name="CTP_TimeStamp">
    <vt:lpwstr>2018-08-10 06:13:33Z</vt:lpwstr>
  </property>
  <property fmtid="{D5CDD505-2E9C-101B-9397-08002B2CF9AE}" pid="5" name="CTP_BU">
    <vt:lpwstr>NA</vt:lpwstr>
  </property>
  <property fmtid="{D5CDD505-2E9C-101B-9397-08002B2CF9AE}" pid="6" name="CTP_IDSID">
    <vt:lpwstr>NA</vt:lpwstr>
  </property>
  <property fmtid="{D5CDD505-2E9C-101B-9397-08002B2CF9AE}" pid="7" name="CTP_WWID">
    <vt:lpwstr>NA</vt:lpwstr>
  </property>
  <property fmtid="{D5CDD505-2E9C-101B-9397-08002B2CF9AE}" pid="8" name="CTPClassification">
    <vt:lpwstr>CTP_NT</vt:lpwstr>
  </property>
</Properties>
</file>