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42"/>
  </p:notesMasterIdLst>
  <p:sldIdLst>
    <p:sldId id="256" r:id="rId6"/>
    <p:sldId id="2134096198" r:id="rId7"/>
    <p:sldId id="2147309821" r:id="rId8"/>
    <p:sldId id="2147309804" r:id="rId9"/>
    <p:sldId id="2147308608" r:id="rId10"/>
    <p:sldId id="2147308622" r:id="rId11"/>
    <p:sldId id="2147309840" r:id="rId12"/>
    <p:sldId id="2147309799" r:id="rId13"/>
    <p:sldId id="2147309814" r:id="rId14"/>
    <p:sldId id="2147308607" r:id="rId15"/>
    <p:sldId id="2147309822" r:id="rId16"/>
    <p:sldId id="2147308610" r:id="rId17"/>
    <p:sldId id="258" r:id="rId18"/>
    <p:sldId id="2147309808" r:id="rId19"/>
    <p:sldId id="2147309806" r:id="rId20"/>
    <p:sldId id="2147309807" r:id="rId21"/>
    <p:sldId id="2147309823" r:id="rId22"/>
    <p:sldId id="2147309824" r:id="rId23"/>
    <p:sldId id="2147309825" r:id="rId24"/>
    <p:sldId id="2147309826" r:id="rId25"/>
    <p:sldId id="2147309827" r:id="rId26"/>
    <p:sldId id="2147309828" r:id="rId27"/>
    <p:sldId id="2147309829" r:id="rId28"/>
    <p:sldId id="2147309830" r:id="rId29"/>
    <p:sldId id="2147309831" r:id="rId30"/>
    <p:sldId id="2147309832" r:id="rId31"/>
    <p:sldId id="2147309833" r:id="rId32"/>
    <p:sldId id="2147309835" r:id="rId33"/>
    <p:sldId id="2147309834" r:id="rId34"/>
    <p:sldId id="2147309836" r:id="rId35"/>
    <p:sldId id="2147309837" r:id="rId36"/>
    <p:sldId id="2147309838" r:id="rId37"/>
    <p:sldId id="2147309839" r:id="rId38"/>
    <p:sldId id="2134096197" r:id="rId39"/>
    <p:sldId id="2147309801" r:id="rId40"/>
    <p:sldId id="214730860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DF625-0573-E84C-AED1-58286B7BC56B}" v="1" dt="2023-11-21T05:11:28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1E7DF625-0573-E84C-AED1-58286B7BC56B}"/>
    <pc:docChg chg="modSld">
      <pc:chgData name="Kau, Derchang" userId="b9148588-e694-4445-9765-2c9aad6149ce" providerId="ADAL" clId="{1E7DF625-0573-E84C-AED1-58286B7BC56B}" dt="2023-11-21T05:11:28.611" v="0" actId="571"/>
      <pc:docMkLst>
        <pc:docMk/>
      </pc:docMkLst>
      <pc:sldChg chg="addSp modSp">
        <pc:chgData name="Kau, Derchang" userId="b9148588-e694-4445-9765-2c9aad6149ce" providerId="ADAL" clId="{1E7DF625-0573-E84C-AED1-58286B7BC56B}" dt="2023-11-21T05:11:28.611" v="0" actId="571"/>
        <pc:sldMkLst>
          <pc:docMk/>
          <pc:sldMk cId="1826600667" sldId="2147309829"/>
        </pc:sldMkLst>
        <pc:picChg chg="add mod">
          <ac:chgData name="Kau, Derchang" userId="b9148588-e694-4445-9765-2c9aad6149ce" providerId="ADAL" clId="{1E7DF625-0573-E84C-AED1-58286B7BC56B}" dt="2023-11-21T05:11:28.611" v="0" actId="571"/>
          <ac:picMkLst>
            <pc:docMk/>
            <pc:sldMk cId="1826600667" sldId="2147309829"/>
            <ac:picMk id="4" creationId="{70B18716-BCC4-6AF1-6C05-DDF14F1C00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FF905-AEDE-49E1-9EE3-FA139419159A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1BFB-1326-497F-89CA-3835A34B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1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3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0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8590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2"/>
                </a:solidFill>
                <a:latin typeface="+mn-lt"/>
                <a:cs typeface="Intel Clear Light" panose="020B0404020203020204" pitchFamily="34" charset="0"/>
              </a:defRPr>
            </a:lvl1pPr>
            <a:lvl2pPr marL="556670" indent="-300559">
              <a:buFont typeface="Lucida Grande"/>
              <a:buChar char="−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77" indent="-304792">
              <a:defRPr sz="1600">
                <a:latin typeface="+mn-lt"/>
              </a:defRPr>
            </a:lvl3pPr>
            <a:lvl4pPr>
              <a:defRPr sz="1467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523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7617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 dirty="0">
              <a:solidFill>
                <a:srgbClr val="003C71"/>
              </a:solidFill>
              <a:cs typeface="Neo Sans Intel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0188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2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368" y="6554395"/>
            <a:ext cx="2563202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cs typeface="Neo Sans Intel"/>
              </a:rPr>
              <a:t>Placeholder Footer Copy / BU Logo or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390313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12371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4E0F-0CB0-4602-B491-D34D8D8C63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0242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368" y="6554395"/>
            <a:ext cx="2563202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cs typeface="Neo Sans Intel"/>
              </a:rPr>
              <a:t>Placeholder Footer Copy / BU Logo or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26881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9678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5368" y="6554395"/>
            <a:ext cx="2563202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cs typeface="Neo Sans Intel"/>
              </a:rPr>
              <a:t>Placeholder Footer Copy / BU Logo or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2240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with Photo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358467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1C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368" y="6554395"/>
            <a:ext cx="2563202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cs typeface="Neo Sans Intel"/>
              </a:rPr>
              <a:t>Placeholder Footer Copy / BU Logo or Name Goes Here</a:t>
            </a:r>
          </a:p>
        </p:txBody>
      </p:sp>
      <p:pic>
        <p:nvPicPr>
          <p:cNvPr id="7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395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368" y="6554395"/>
            <a:ext cx="2563202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cs typeface="Neo Sans Intel"/>
              </a:rPr>
              <a:t>Placeholder Footer Copy / BU Logo or Name Goes Here</a:t>
            </a:r>
          </a:p>
        </p:txBody>
      </p:sp>
      <p:pic>
        <p:nvPicPr>
          <p:cNvPr id="7" name="Picture 6" descr="int_experience_wht_rgb_3000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3" y="2257769"/>
            <a:ext cx="2780507" cy="28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4E0F-0CB0-4602-B491-D34D8D8C63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9903" y="643251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7485" y="1604435"/>
            <a:ext cx="10970683" cy="4567767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1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479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6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5368" y="6554395"/>
            <a:ext cx="59150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cs typeface="Neo Sans Intel"/>
              </a:rPr>
              <a:t>DCG Finance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8873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5368" y="6554395"/>
            <a:ext cx="151804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>
                <a:solidFill>
                  <a:prstClr val="white"/>
                </a:solidFill>
                <a:cs typeface="Intel Clear"/>
              </a:rPr>
              <a:t>DCG Finance – Intel Confidential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675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5368" y="6554395"/>
            <a:ext cx="2563202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cs typeface="Neo Sans Intel"/>
              </a:rPr>
              <a:t>Placeholder Footer Copy / BU Logo or Name Goes Here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5452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43C14E0F-0CB0-4602-B491-D34D8D8C63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317A2-6EED-4E4D-B518-AD0D614CB265}"/>
              </a:ext>
            </a:extLst>
          </p:cNvPr>
          <p:cNvSpPr txBox="1"/>
          <p:nvPr userDrawn="1"/>
        </p:nvSpPr>
        <p:spPr>
          <a:xfrm>
            <a:off x="181337" y="6432516"/>
            <a:ext cx="159730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8046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6" r:id="rId4"/>
    <p:sldLayoutId id="2147483687" r:id="rId5"/>
    <p:sldLayoutId id="214748368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68" y="6549827"/>
            <a:ext cx="151804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>
                <a:solidFill>
                  <a:prstClr val="white"/>
                </a:solidFill>
                <a:cs typeface="Intel Clear"/>
              </a:rPr>
              <a:t>DCG Finance – Intel Confidential </a:t>
            </a: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INTEL BOARD OF DIRECTORS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C6C33532-223F-468F-A16C-A6DD4F295A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rgbClr val="003C71"/>
          </a:solidFill>
          <a:latin typeface="Intel Clear"/>
          <a:ea typeface="Intel Clear Light" panose="020B0404020203020204" pitchFamily="34" charset="0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941A-D2B4-4934-9BDB-4182D60EC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916" y="2452457"/>
            <a:ext cx="10950515" cy="1470025"/>
          </a:xfrm>
        </p:spPr>
        <p:txBody>
          <a:bodyPr/>
          <a:lstStyle/>
          <a:p>
            <a:r>
              <a:rPr lang="en-US" dirty="0"/>
              <a:t>IPM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B4EF8-008E-4434-9C84-2F13B36EF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Kuljit Bains  MIO</a:t>
            </a:r>
          </a:p>
          <a:p>
            <a:endParaRPr lang="en-US" dirty="0"/>
          </a:p>
          <a:p>
            <a:r>
              <a:rPr lang="en-US" dirty="0"/>
              <a:t>May 5, 2022</a:t>
            </a:r>
          </a:p>
        </p:txBody>
      </p:sp>
    </p:spTree>
    <p:extLst>
      <p:ext uri="{BB962C8B-B14F-4D97-AF65-F5344CB8AC3E}">
        <p14:creationId xmlns:p14="http://schemas.microsoft.com/office/powerpoint/2010/main" val="40536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901007"/>
          </a:xfrm>
        </p:spPr>
        <p:txBody>
          <a:bodyPr/>
          <a:lstStyle/>
          <a:p>
            <a:r>
              <a:rPr lang="en-US" dirty="0"/>
              <a:t>TCCD Technical Viability – HB Macro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BBEE5-B53A-4A42-A6E1-A8504A3C51C1}"/>
              </a:ext>
            </a:extLst>
          </p:cNvPr>
          <p:cNvSpPr txBox="1"/>
          <p:nvPr/>
        </p:nvSpPr>
        <p:spPr>
          <a:xfrm>
            <a:off x="991513" y="5222732"/>
            <a:ext cx="1090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BW efficiency gaps of ~2x exist which are not fundamental. Current proposed solution for this is incurring too much of a DRAM density hit which needs to be addressed.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Top die power delivery requirements can be met with 2 thick RDL layers which add to overall cost.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fundamental showstoppers to making TCCD technically viable.</a:t>
            </a:r>
          </a:p>
        </p:txBody>
      </p:sp>
      <p:graphicFrame>
        <p:nvGraphicFramePr>
          <p:cNvPr id="11" name="표 7">
            <a:extLst>
              <a:ext uri="{FF2B5EF4-FFF2-40B4-BE49-F238E27FC236}">
                <a16:creationId xmlns:a16="http://schemas.microsoft.com/office/drawing/2014/main" id="{F9DBB806-045A-4CAA-AFC1-50F9E4B44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19331"/>
              </p:ext>
            </p:extLst>
          </p:nvPr>
        </p:nvGraphicFramePr>
        <p:xfrm>
          <a:off x="156519" y="864092"/>
          <a:ext cx="11582399" cy="4358640"/>
        </p:xfrm>
        <a:graphic>
          <a:graphicData uri="http://schemas.openxmlformats.org/drawingml/2006/table">
            <a:tbl>
              <a:tblPr firstRow="1" bandRow="1"/>
              <a:tblGrid>
                <a:gridCol w="897924">
                  <a:extLst>
                    <a:ext uri="{9D8B030D-6E8A-4147-A177-3AD203B41FA5}">
                      <a16:colId xmlns:a16="http://schemas.microsoft.com/office/drawing/2014/main" val="667046298"/>
                    </a:ext>
                  </a:extLst>
                </a:gridCol>
                <a:gridCol w="972065">
                  <a:extLst>
                    <a:ext uri="{9D8B030D-6E8A-4147-A177-3AD203B41FA5}">
                      <a16:colId xmlns:a16="http://schemas.microsoft.com/office/drawing/2014/main" val="2676709254"/>
                    </a:ext>
                  </a:extLst>
                </a:gridCol>
                <a:gridCol w="1614616">
                  <a:extLst>
                    <a:ext uri="{9D8B030D-6E8A-4147-A177-3AD203B41FA5}">
                      <a16:colId xmlns:a16="http://schemas.microsoft.com/office/drawing/2014/main" val="2336707949"/>
                    </a:ext>
                  </a:extLst>
                </a:gridCol>
                <a:gridCol w="1727047">
                  <a:extLst>
                    <a:ext uri="{9D8B030D-6E8A-4147-A177-3AD203B41FA5}">
                      <a16:colId xmlns:a16="http://schemas.microsoft.com/office/drawing/2014/main" val="3903014150"/>
                    </a:ext>
                  </a:extLst>
                </a:gridCol>
                <a:gridCol w="1915709">
                  <a:extLst>
                    <a:ext uri="{9D8B030D-6E8A-4147-A177-3AD203B41FA5}">
                      <a16:colId xmlns:a16="http://schemas.microsoft.com/office/drawing/2014/main" val="3862591744"/>
                    </a:ext>
                  </a:extLst>
                </a:gridCol>
                <a:gridCol w="1930781">
                  <a:extLst>
                    <a:ext uri="{9D8B030D-6E8A-4147-A177-3AD203B41FA5}">
                      <a16:colId xmlns:a16="http://schemas.microsoft.com/office/drawing/2014/main" val="318849347"/>
                    </a:ext>
                  </a:extLst>
                </a:gridCol>
                <a:gridCol w="1410498">
                  <a:extLst>
                    <a:ext uri="{9D8B030D-6E8A-4147-A177-3AD203B41FA5}">
                      <a16:colId xmlns:a16="http://schemas.microsoft.com/office/drawing/2014/main" val="3461528361"/>
                    </a:ext>
                  </a:extLst>
                </a:gridCol>
                <a:gridCol w="1113759">
                  <a:extLst>
                    <a:ext uri="{9D8B030D-6E8A-4147-A177-3AD203B41FA5}">
                      <a16:colId xmlns:a16="http://schemas.microsoft.com/office/drawing/2014/main" val="3326764528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Priority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Metric Type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(2Gb Macro)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Proposed @ 1</a:t>
                      </a:r>
                      <a:r>
                        <a:rPr lang="el-GR" altLang="ko-KR" sz="1800" b="1" dirty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n-US" altLang="ko-KR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(2Gb Macro)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16Gb HBM3 (1anm)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SRAM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Gaps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7398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BW Efficiency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Peak BW /GB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(one way)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1024 GB/s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512 GB/s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51.2 GB/s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&gt;10 TB/s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0000"/>
                          </a:highlight>
                          <a:latin typeface="+mn-lt"/>
                        </a:rPr>
                        <a:t>2x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017034"/>
                  </a:ext>
                </a:extLst>
              </a:tr>
              <a:tr h="2108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Eff BW</a:t>
                      </a:r>
                      <a:r>
                        <a:rPr lang="en-US" altLang="ko-KR" sz="14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 /GB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%of Peak??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50% of Peak</a:t>
                      </a: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75% of Peak @50% page hit rate</a:t>
                      </a: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sym typeface="Wingdings" panose="05000000000000000000" pitchFamily="2" charset="2"/>
                        </a:rPr>
                        <a:t>TBD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78728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ko-KR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Energy Efficiency</a:t>
                      </a:r>
                      <a:endParaRPr lang="ko-KR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pj/bit </a:t>
                      </a:r>
                      <a:endParaRPr lang="ko-KR" altLang="en-US" sz="1400" b="1" kern="12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1-1.5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2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5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&lt;0.5pJ/bit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0000"/>
                          </a:highlight>
                          <a:latin typeface="+mn-lt"/>
                          <a:ea typeface="calibri"/>
                          <a:cs typeface="+mn-cs"/>
                        </a:rPr>
                        <a:t>~1.5x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0000"/>
                        </a:highlight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832402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Density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Density/mm2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16MB/mm</a:t>
                      </a:r>
                      <a:r>
                        <a:rPr lang="en-US" altLang="ko-KR" sz="14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(&gt; 13MB/mm</a:t>
                      </a:r>
                      <a:r>
                        <a:rPr lang="en-US" altLang="ko-KR" sz="14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en-US" altLang="ko-KR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ko-KR" altLang="en-US" sz="14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11~12MB/mm</a:t>
                      </a:r>
                      <a:r>
                        <a:rPr lang="en-US" altLang="ko-KR" sz="1400" kern="12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&gt;20</a:t>
                      </a: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MB/mm</a:t>
                      </a:r>
                      <a:r>
                        <a:rPr lang="en-US" altLang="ko-KR" sz="14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~3MB/mm2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+mn-cs"/>
                        </a:rPr>
                        <a:t>~ 30%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327908"/>
                  </a:ext>
                </a:extLst>
              </a:tr>
              <a:tr h="259080"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4</a:t>
                      </a:r>
                      <a:endParaRPr lang="ko-KR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Power Delivery</a:t>
                      </a:r>
                      <a:endParaRPr lang="ko-KR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TCCD Load Line Contribution</a:t>
                      </a:r>
                      <a:endParaRPr lang="ko-KR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1x of no TCCD load line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~1.5x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N/A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N/A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+mn-cs"/>
                        </a:rPr>
                        <a:t>~1.5x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579449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400" b="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400" b="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Additional Metals</a:t>
                      </a:r>
                      <a:endParaRPr lang="ko-KR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No RDL cost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1-2 BE metals and     2-thick RDL layers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N/A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N/A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41676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5</a:t>
                      </a:r>
                      <a:endParaRPr lang="ko-KR" altLang="en-US" sz="1400" b="1" kern="12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Latency</a:t>
                      </a:r>
                      <a:endParaRPr lang="ko-KR" altLang="en-US" sz="1400" b="1" kern="12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Open Page</a:t>
                      </a:r>
                      <a:endParaRPr lang="ko-KR" altLang="en-US" sz="1400" b="1" kern="12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&lt; 10ns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~19ns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32ns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&lt;5ns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+mn-cs"/>
                        </a:rPr>
                        <a:t>~2x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68277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b="1" kern="1200" baseline="30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200" b="1" kern="1200" baseline="30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Close Page</a:t>
                      </a:r>
                      <a:endParaRPr lang="ko-KR" altLang="en-US" sz="1400" b="1" kern="12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&lt; 15ns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~31ns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50ns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+mn-cs"/>
                        </a:rPr>
                        <a:t>~2x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209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34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41" y="61510"/>
            <a:ext cx="10972800" cy="927816"/>
          </a:xfrm>
        </p:spPr>
        <p:txBody>
          <a:bodyPr>
            <a:normAutofit/>
          </a:bodyPr>
          <a:lstStyle/>
          <a:p>
            <a:r>
              <a:rPr lang="en-US" sz="4400" dirty="0"/>
              <a:t>WHAT IS TCC-D?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97BAFD1-AC29-4F37-BBB5-28A4DB0F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236" y="989326"/>
            <a:ext cx="7407934" cy="375529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Tightly Coupled Cache - DRAM (TCC-D) concept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95CA9C-3C31-4A42-8D8E-3CA305DA1FF3}"/>
              </a:ext>
            </a:extLst>
          </p:cNvPr>
          <p:cNvGrpSpPr/>
          <p:nvPr/>
        </p:nvGrpSpPr>
        <p:grpSpPr>
          <a:xfrm>
            <a:off x="485236" y="1615668"/>
            <a:ext cx="5378557" cy="3155639"/>
            <a:chOff x="485236" y="1615668"/>
            <a:chExt cx="5378557" cy="3155639"/>
          </a:xfrm>
        </p:grpSpPr>
        <p:sp>
          <p:nvSpPr>
            <p:cNvPr id="15" name="!!sram">
              <a:extLst>
                <a:ext uri="{FF2B5EF4-FFF2-40B4-BE49-F238E27FC236}">
                  <a16:creationId xmlns:a16="http://schemas.microsoft.com/office/drawing/2014/main" id="{5D8E9F41-BBF3-4EF3-A8F9-620DF51253F7}"/>
                </a:ext>
              </a:extLst>
            </p:cNvPr>
            <p:cNvSpPr/>
            <p:nvPr/>
          </p:nvSpPr>
          <p:spPr>
            <a:xfrm>
              <a:off x="485236" y="1633047"/>
              <a:ext cx="5378557" cy="313826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B847DE9-669B-43BA-A481-96C36A8871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5016" y="1615668"/>
              <a:ext cx="5338777" cy="337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80180" tIns="40090" rIns="80180" bIns="40090" numCol="1" anchor="t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2pPr>
              <a:lvl3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3pPr>
              <a:lvl4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4pPr>
              <a:lvl5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5pPr>
              <a:lvl6pPr marL="334096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6pPr>
              <a:lvl7pPr marL="668190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7pPr>
              <a:lvl8pPr marL="1002286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8pPr>
              <a:lvl9pPr marL="1336381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9pPr>
            </a:lstStyle>
            <a:p>
              <a:pPr defTabSz="914355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2000" kern="0">
                  <a:solidFill>
                    <a:schemeClr val="bg2"/>
                  </a:solidFill>
                  <a:latin typeface="IntelOne Display Regular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</a:rPr>
                <a:t>Standard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5647F4-B9FF-4D32-A7F8-2582B5EE84F3}"/>
                </a:ext>
              </a:extLst>
            </p:cNvPr>
            <p:cNvSpPr txBox="1"/>
            <p:nvPr/>
          </p:nvSpPr>
          <p:spPr>
            <a:xfrm>
              <a:off x="1836569" y="1945598"/>
              <a:ext cx="28536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 makes full DRAM metal stack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1276DF-C3E4-4016-8799-77E8ECAC6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025" y="2564663"/>
              <a:ext cx="4138083" cy="208173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5EEE4D-58A5-4BC6-86B9-A5A369594B79}"/>
                </a:ext>
              </a:extLst>
            </p:cNvPr>
            <p:cNvSpPr txBox="1"/>
            <p:nvPr/>
          </p:nvSpPr>
          <p:spPr>
            <a:xfrm>
              <a:off x="2997201" y="4304688"/>
              <a:ext cx="10679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Silicon Substrate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6C8EAA-9F36-4CD4-BFE6-CF0E4C1C7850}"/>
                </a:ext>
              </a:extLst>
            </p:cNvPr>
            <p:cNvSpPr txBox="1"/>
            <p:nvPr/>
          </p:nvSpPr>
          <p:spPr>
            <a:xfrm>
              <a:off x="559878" y="4010250"/>
              <a:ext cx="9711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</a:t>
              </a:r>
              <a:br>
                <a:rPr lang="en-US" sz="1200" b="1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Si Transistors</a:t>
              </a:r>
              <a:b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+ M1/M2/M3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4E1E95-7A77-43A7-8ECD-F4170CFD5C90}"/>
                </a:ext>
              </a:extLst>
            </p:cNvPr>
            <p:cNvSpPr txBox="1"/>
            <p:nvPr/>
          </p:nvSpPr>
          <p:spPr>
            <a:xfrm>
              <a:off x="535164" y="2912501"/>
              <a:ext cx="9711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</a:t>
              </a:r>
              <a:b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Metal Stack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CC5FC3-08B0-48F5-AA61-F9746FE8667A}"/>
              </a:ext>
            </a:extLst>
          </p:cNvPr>
          <p:cNvGrpSpPr/>
          <p:nvPr/>
        </p:nvGrpSpPr>
        <p:grpSpPr>
          <a:xfrm>
            <a:off x="6045394" y="1534554"/>
            <a:ext cx="5378557" cy="3236753"/>
            <a:chOff x="6045394" y="1534554"/>
            <a:chExt cx="5378557" cy="3236753"/>
          </a:xfrm>
        </p:grpSpPr>
        <p:sp>
          <p:nvSpPr>
            <p:cNvPr id="24" name="!!sram">
              <a:extLst>
                <a:ext uri="{FF2B5EF4-FFF2-40B4-BE49-F238E27FC236}">
                  <a16:creationId xmlns:a16="http://schemas.microsoft.com/office/drawing/2014/main" id="{C14CCC66-F079-47F1-A171-B094660DBA4F}"/>
                </a:ext>
              </a:extLst>
            </p:cNvPr>
            <p:cNvSpPr/>
            <p:nvPr/>
          </p:nvSpPr>
          <p:spPr>
            <a:xfrm>
              <a:off x="6045394" y="1633047"/>
              <a:ext cx="5378557" cy="313826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99D2D5AE-750B-4129-86DE-BE4353F8AC7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75804" y="1534554"/>
              <a:ext cx="5348147" cy="29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80180" tIns="40090" rIns="80180" bIns="400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defTabSz="914355" fontAlgn="base">
                <a:lnSpc>
                  <a:spcPct val="130000"/>
                </a:lnSpc>
                <a:spcBef>
                  <a:spcPts val="0"/>
                </a:spcBef>
                <a:spcAft>
                  <a:spcPct val="0"/>
                </a:spcAft>
                <a:defRPr sz="2000" kern="0">
                  <a:solidFill>
                    <a:schemeClr val="bg2"/>
                  </a:solidFill>
                  <a:effectLst/>
                  <a:latin typeface="IntelOne Display Regular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</a:defRPr>
              </a:lvl1pPr>
              <a:lvl2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2pPr>
              <a:lvl3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3pPr>
              <a:lvl4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4pPr>
              <a:lvl5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5pPr>
              <a:lvl6pPr marL="334096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6pPr>
              <a:lvl7pPr marL="668190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7pPr>
              <a:lvl8pPr marL="1002286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8pPr>
              <a:lvl9pPr marL="1336381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9pPr>
            </a:lstStyle>
            <a:p>
              <a:r>
                <a:rPr lang="en-US" dirty="0"/>
                <a:t>Custom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5AD1D7-5270-4E32-829E-64D19FA00C51}"/>
                </a:ext>
              </a:extLst>
            </p:cNvPr>
            <p:cNvSpPr txBox="1"/>
            <p:nvPr/>
          </p:nvSpPr>
          <p:spPr>
            <a:xfrm>
              <a:off x="7070120" y="1921546"/>
              <a:ext cx="3690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 </a:t>
              </a: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makes 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DRAM wafers up to M3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Intel completes top metal layers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TSV processing can by SK or Intel (TBD)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44EAF8-8951-4AA4-B05E-D8DD70DE9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683" y="2564662"/>
              <a:ext cx="4208539" cy="211717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CB85D1-92E7-4879-BA06-E3903DD719F0}"/>
                </a:ext>
              </a:extLst>
            </p:cNvPr>
            <p:cNvSpPr txBox="1"/>
            <p:nvPr/>
          </p:nvSpPr>
          <p:spPr>
            <a:xfrm>
              <a:off x="8624920" y="4304688"/>
              <a:ext cx="10679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Silicon Substrate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238463-E65A-4095-9370-888B3A6C8040}"/>
                </a:ext>
              </a:extLst>
            </p:cNvPr>
            <p:cNvSpPr txBox="1"/>
            <p:nvPr/>
          </p:nvSpPr>
          <p:spPr>
            <a:xfrm>
              <a:off x="6150526" y="3969829"/>
              <a:ext cx="9711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</a:t>
              </a:r>
              <a:b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Si Transistors</a:t>
              </a:r>
              <a:b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+ M1/M2/M3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1AB172-C296-4D84-BAC7-FAF947B6DC65}"/>
                </a:ext>
              </a:extLst>
            </p:cNvPr>
            <p:cNvSpPr txBox="1"/>
            <p:nvPr/>
          </p:nvSpPr>
          <p:spPr>
            <a:xfrm>
              <a:off x="6150526" y="2964675"/>
              <a:ext cx="97119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Intel</a:t>
              </a: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</a:t>
              </a:r>
              <a:b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Top metal layers, MIM &amp; TSV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7A5D113-7A88-441F-99DD-65715DE5D7D3}"/>
              </a:ext>
            </a:extLst>
          </p:cNvPr>
          <p:cNvSpPr txBox="1">
            <a:spLocks/>
          </p:cNvSpPr>
          <p:nvPr/>
        </p:nvSpPr>
        <p:spPr bwMode="auto">
          <a:xfrm>
            <a:off x="298411" y="5015250"/>
            <a:ext cx="11324838" cy="128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0" tIns="40090" rIns="80180" bIns="400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5pPr>
            <a:lvl6pPr marL="334096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6pPr>
            <a:lvl7pPr marL="66819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7pPr>
            <a:lvl8pPr marL="1002286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8pPr>
            <a:lvl9pPr marL="1336381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9pPr>
          </a:lstStyle>
          <a:p>
            <a:pPr marL="285750" indent="-285750" algn="l" defTabSz="914355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Goal </a:t>
            </a: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Wingdings" panose="05000000000000000000" pitchFamily="2" charset="2"/>
              </a:rPr>
              <a:t> D</a:t>
            </a: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evelop custom DRAM interposers to enable tighter integration with logic.</a:t>
            </a:r>
          </a:p>
          <a:p>
            <a:pPr marL="285750" indent="-285750" algn="l" defTabSz="914355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TCC-D Benefit </a:t>
            </a: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Wingdings" panose="05000000000000000000" pitchFamily="2" charset="2"/>
              </a:rPr>
              <a:t> A</a:t>
            </a: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bility to create Tightly coupled custom memory + logic solutions for a large range of bandwidth, capacity and integration requirements across Intel product portfolio.</a:t>
            </a:r>
          </a:p>
          <a:p>
            <a:pPr marL="285750" indent="-285750" algn="l" defTabSz="914355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1600" kern="0" dirty="0">
              <a:ln w="6350">
                <a:noFill/>
              </a:ln>
              <a:solidFill>
                <a:schemeClr val="tx1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E152-2AD6-48CC-9BD2-84953DBC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TCCD?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70A7-400A-4613-97FD-ADC562622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1" y="1690688"/>
            <a:ext cx="7718250" cy="4263644"/>
          </a:xfrm>
        </p:spPr>
        <p:txBody>
          <a:bodyPr>
            <a:normAutofit fontScale="40000" lnSpcReduction="20000"/>
          </a:bodyPr>
          <a:lstStyle/>
          <a:p>
            <a:r>
              <a:rPr lang="en-US" sz="2000" b="1" dirty="0"/>
              <a:t>All Intel BUs are looking at this in 2025 timeframe</a:t>
            </a:r>
          </a:p>
          <a:p>
            <a:r>
              <a:rPr lang="en-US" sz="2000" b="1" dirty="0"/>
              <a:t>Client: Replace DRAM w/ Tiered Memory</a:t>
            </a:r>
          </a:p>
          <a:p>
            <a:pPr lvl="1"/>
            <a:r>
              <a:rPr lang="en-US" sz="1800" dirty="0"/>
              <a:t>~4GB of TCCD plus ≥ 8GB Far Memory (DRAM, NAND)</a:t>
            </a:r>
          </a:p>
          <a:p>
            <a:pPr lvl="1"/>
            <a:r>
              <a:rPr lang="en-US" sz="1800" dirty="0"/>
              <a:t>Provide enough BW to satisfy up to GT3 requirements (ex: Avoid dedicated graphic cache)</a:t>
            </a:r>
          </a:p>
          <a:p>
            <a:pPr lvl="1"/>
            <a:r>
              <a:rPr lang="en-US" sz="1800" dirty="0"/>
              <a:t>Priority Order is Cost, Power &amp; BW.  Latency same or better as LPDDR </a:t>
            </a:r>
          </a:p>
          <a:p>
            <a:r>
              <a:rPr lang="en-US" sz="2067" b="1" dirty="0"/>
              <a:t>Data Center: Large DRAM Cache</a:t>
            </a:r>
          </a:p>
          <a:p>
            <a:pPr lvl="1"/>
            <a:r>
              <a:rPr lang="en-US" sz="1800" dirty="0"/>
              <a:t>Mainstream: 6GB with 3 TB/s, Priority is Latency, Cost &amp; BW</a:t>
            </a:r>
          </a:p>
          <a:p>
            <a:pPr lvl="1"/>
            <a:r>
              <a:rPr lang="en-US" sz="1800" dirty="0"/>
              <a:t>AI/HPC: 16 GB, 8 TB/s.  Priority is Power</a:t>
            </a:r>
          </a:p>
          <a:p>
            <a:r>
              <a:rPr lang="en-US" sz="2067" b="1" dirty="0"/>
              <a:t>Graphics:</a:t>
            </a:r>
          </a:p>
          <a:p>
            <a:pPr lvl="1"/>
            <a:r>
              <a:rPr lang="en-US" sz="1800" dirty="0"/>
              <a:t>GDDR hitting BW (30+ Gbps single ended) and Power (15 </a:t>
            </a:r>
            <a:r>
              <a:rPr lang="en-US" sz="1800" dirty="0" err="1"/>
              <a:t>pJ</a:t>
            </a:r>
            <a:r>
              <a:rPr lang="en-US" sz="1800" dirty="0"/>
              <a:t>/b) Wall</a:t>
            </a:r>
          </a:p>
          <a:p>
            <a:pPr lvl="1"/>
            <a:r>
              <a:rPr lang="en-US" sz="1800" dirty="0"/>
              <a:t>Requires 1-4 GB with BW of 0.5 to 2 TBs</a:t>
            </a:r>
          </a:p>
          <a:p>
            <a:pPr lvl="1"/>
            <a:r>
              <a:rPr lang="en-US" sz="1800" dirty="0"/>
              <a:t>Priority is Cost, Bandwidth</a:t>
            </a:r>
          </a:p>
          <a:p>
            <a:pPr lvl="1"/>
            <a:endParaRPr lang="en-US" sz="1800" dirty="0"/>
          </a:p>
          <a:p>
            <a:r>
              <a:rPr lang="en-US" sz="2067" dirty="0"/>
              <a:t>All requirements can be satisfied by 2 version of TCCD</a:t>
            </a:r>
          </a:p>
          <a:p>
            <a:pPr lvl="1"/>
            <a:r>
              <a:rPr lang="en-US" sz="1800" dirty="0"/>
              <a:t>High Capacity and High Bandwidth Macros</a:t>
            </a:r>
          </a:p>
          <a:p>
            <a:pPr marL="0" indent="0">
              <a:buNone/>
            </a:pPr>
            <a:endParaRPr lang="en-US" sz="2067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C4B19-74DE-4995-94A7-5CBF410F5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518" y="0"/>
            <a:ext cx="4231482" cy="2035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437AD0-9089-433D-BAC5-56172225F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449" y="2900139"/>
            <a:ext cx="2236667" cy="343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EB9E72-B63C-4D09-B7A2-E19F2EBD7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775" y="2875540"/>
            <a:ext cx="2243333" cy="32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F648-41C1-4135-A2A3-FB529A37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TCC-D Construction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8007-7691-463A-85C5-A61A8BF5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91" y="1588577"/>
            <a:ext cx="6718860" cy="4588388"/>
          </a:xfrm>
        </p:spPr>
        <p:txBody>
          <a:bodyPr>
            <a:normAutofit/>
          </a:bodyPr>
          <a:lstStyle/>
          <a:p>
            <a:r>
              <a:rPr lang="en-US" sz="1600" dirty="0"/>
              <a:t>Many construction options with Memory on Bottom, Side or Top </a:t>
            </a:r>
          </a:p>
          <a:p>
            <a:pPr lvl="1"/>
            <a:r>
              <a:rPr lang="en-US" sz="1333" dirty="0"/>
              <a:t>Use Foveros, ODI or Hybrid Bonding to connect memory to Compute</a:t>
            </a:r>
          </a:p>
          <a:p>
            <a:r>
              <a:rPr lang="en-US" sz="1600" dirty="0"/>
              <a:t>One possible example for Client (Top Picture)</a:t>
            </a:r>
          </a:p>
          <a:p>
            <a:pPr lvl="1"/>
            <a:r>
              <a:rPr lang="en-US" sz="1400" dirty="0"/>
              <a:t>DRAM die is 1GB, 128GBs, 50mm</a:t>
            </a:r>
            <a:r>
              <a:rPr lang="en-US" sz="1400" baseline="30000" dirty="0"/>
              <a:t>2</a:t>
            </a:r>
            <a:r>
              <a:rPr lang="en-US" sz="1400" dirty="0"/>
              <a:t> using High-Capacity Macro</a:t>
            </a:r>
          </a:p>
          <a:p>
            <a:pPr lvl="1"/>
            <a:r>
              <a:rPr lang="en-US" sz="1400" dirty="0"/>
              <a:t>4 high stack (Wafer 2 Wafer bonding) to get 4 GB and 0.5 TB/s</a:t>
            </a:r>
          </a:p>
          <a:p>
            <a:endParaRPr lang="en-US" sz="1667" dirty="0"/>
          </a:p>
          <a:p>
            <a:r>
              <a:rPr lang="en-US" sz="1667" dirty="0"/>
              <a:t>Key Points:</a:t>
            </a:r>
          </a:p>
          <a:p>
            <a:pPr lvl="1"/>
            <a:r>
              <a:rPr lang="en-US" sz="1400" dirty="0"/>
              <a:t>Stacking Memory for form factor will be common, especially in client</a:t>
            </a:r>
          </a:p>
          <a:p>
            <a:pPr lvl="1"/>
            <a:r>
              <a:rPr lang="en-US" sz="1400" dirty="0"/>
              <a:t>DRAM process great for memory but not logic (4 Metal layers, Poor PnP)</a:t>
            </a:r>
          </a:p>
          <a:p>
            <a:pPr lvl="1"/>
            <a:r>
              <a:rPr lang="en-US" sz="1400" dirty="0"/>
              <a:t>Memory controller, Home Agent, etc. all wants to sit on SOC or ODI die</a:t>
            </a:r>
          </a:p>
          <a:p>
            <a:pPr lvl="2"/>
            <a:r>
              <a:rPr lang="en-US" sz="1000" dirty="0"/>
              <a:t>Cleaner Architecture, Easier Disaggregation, Better PnP, Better Memory Die reusability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D0D16-C8C0-4E17-96E6-834DFB28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343" y="439673"/>
            <a:ext cx="4783169" cy="4428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A6525-D6E7-40D6-A1E9-6CC026D03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112" y="4977282"/>
            <a:ext cx="2419777" cy="18807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823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901007"/>
          </a:xfrm>
        </p:spPr>
        <p:txBody>
          <a:bodyPr/>
          <a:lstStyle/>
          <a:p>
            <a:r>
              <a:rPr lang="en-US" dirty="0"/>
              <a:t>Product Implementation: Near Term (MVP)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60A1D-FE7B-4153-B70B-E54CCAA07BCD}"/>
              </a:ext>
            </a:extLst>
          </p:cNvPr>
          <p:cNvSpPr txBox="1"/>
          <p:nvPr/>
        </p:nvSpPr>
        <p:spPr>
          <a:xfrm>
            <a:off x="260281" y="3217994"/>
            <a:ext cx="11671438" cy="264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TCCD MVP based on existing 2024 product line.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MVP now trending to be &lt;= reticle size die (</a:t>
            </a:r>
            <a:r>
              <a:rPr lang="en-US" sz="1600" b="1" dirty="0">
                <a:solidFill>
                  <a:srgbClr val="FF0000"/>
                </a:solidFill>
              </a:rPr>
              <a:t>800mm2</a:t>
            </a:r>
            <a:r>
              <a:rPr lang="en-US" sz="1600" dirty="0"/>
              <a:t>) for fabric and TCCD.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MVP will not be able to intercept the full long term scalable solution (carpet strategy) for products and needs an intermediate solution.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 partial carpet (reticle sized) with fixed I/O </a:t>
            </a:r>
            <a:r>
              <a:rPr lang="en-US" sz="1600" dirty="0" err="1"/>
              <a:t>keepouts</a:t>
            </a:r>
            <a:r>
              <a:rPr lang="en-US" sz="1600" dirty="0"/>
              <a:t> at the boundary can be explored for MVP in 2025 and Gen1 product intercept in 2026.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Thermal considerations for MVP and Gen1 TCCD products need to be closed (key engineering open).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E67B66-FAD1-4D34-9184-404523AF86A7}"/>
              </a:ext>
            </a:extLst>
          </p:cNvPr>
          <p:cNvGrpSpPr/>
          <p:nvPr/>
        </p:nvGrpSpPr>
        <p:grpSpPr>
          <a:xfrm>
            <a:off x="826421" y="1271144"/>
            <a:ext cx="5843438" cy="1770092"/>
            <a:chOff x="1565189" y="983411"/>
            <a:chExt cx="8423636" cy="16774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7F528F-72DE-4EAB-AE8D-809BDB19350D}"/>
                </a:ext>
              </a:extLst>
            </p:cNvPr>
            <p:cNvSpPr/>
            <p:nvPr/>
          </p:nvSpPr>
          <p:spPr>
            <a:xfrm>
              <a:off x="1565189" y="983411"/>
              <a:ext cx="8423636" cy="16774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4DB828E-AC99-442D-8DEC-D8539A419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1846" y="1115733"/>
              <a:ext cx="7959852" cy="12984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AA2A23-DF9E-4195-BDDE-1BAC27E7CD99}"/>
              </a:ext>
            </a:extLst>
          </p:cNvPr>
          <p:cNvGrpSpPr/>
          <p:nvPr/>
        </p:nvGrpSpPr>
        <p:grpSpPr>
          <a:xfrm>
            <a:off x="7236384" y="878417"/>
            <a:ext cx="4337779" cy="2366377"/>
            <a:chOff x="1554081" y="1283673"/>
            <a:chExt cx="4337779" cy="23663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61036B-1DED-41D3-A313-FDBEACE3F09F}"/>
                </a:ext>
              </a:extLst>
            </p:cNvPr>
            <p:cNvSpPr/>
            <p:nvPr/>
          </p:nvSpPr>
          <p:spPr>
            <a:xfrm>
              <a:off x="1619219" y="1314182"/>
              <a:ext cx="4241990" cy="23142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B540C4-C216-4B36-8FC6-984D6103323F}"/>
                </a:ext>
              </a:extLst>
            </p:cNvPr>
            <p:cNvSpPr/>
            <p:nvPr/>
          </p:nvSpPr>
          <p:spPr>
            <a:xfrm>
              <a:off x="2287731" y="1599871"/>
              <a:ext cx="98466" cy="588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AD18B5-4454-4C9B-A6FC-CF92D63DD21C}"/>
                </a:ext>
              </a:extLst>
            </p:cNvPr>
            <p:cNvSpPr txBox="1"/>
            <p:nvPr/>
          </p:nvSpPr>
          <p:spPr>
            <a:xfrm>
              <a:off x="4294511" y="241881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~7mm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FE6E07-AACB-4659-9CE0-BB37096F663F}"/>
                </a:ext>
              </a:extLst>
            </p:cNvPr>
            <p:cNvCxnSpPr>
              <a:cxnSpLocks/>
            </p:cNvCxnSpPr>
            <p:nvPr/>
          </p:nvCxnSpPr>
          <p:spPr>
            <a:xfrm>
              <a:off x="4265587" y="2434261"/>
              <a:ext cx="843643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CDA9CE-2AC5-47B5-87A1-C4D8E88E87C9}"/>
                </a:ext>
              </a:extLst>
            </p:cNvPr>
            <p:cNvGrpSpPr/>
            <p:nvPr/>
          </p:nvGrpSpPr>
          <p:grpSpPr>
            <a:xfrm>
              <a:off x="1856485" y="1611793"/>
              <a:ext cx="933542" cy="1782103"/>
              <a:chOff x="4025965" y="3736152"/>
              <a:chExt cx="933542" cy="1782103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4BF512C-11F0-4CCE-B7BB-03FCED47AD89}"/>
                  </a:ext>
                </a:extLst>
              </p:cNvPr>
              <p:cNvSpPr/>
              <p:nvPr/>
            </p:nvSpPr>
            <p:spPr>
              <a:xfrm>
                <a:off x="4025965" y="3736152"/>
                <a:ext cx="421975" cy="6017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86C09A3-3E04-40CD-9611-DBCF61433F8B}"/>
                  </a:ext>
                </a:extLst>
              </p:cNvPr>
              <p:cNvSpPr/>
              <p:nvPr/>
            </p:nvSpPr>
            <p:spPr>
              <a:xfrm>
                <a:off x="4545114" y="3738731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AABBD6E-9D09-4A78-911D-7B4056D238F9}"/>
                  </a:ext>
                </a:extLst>
              </p:cNvPr>
              <p:cNvSpPr/>
              <p:nvPr/>
            </p:nvSpPr>
            <p:spPr>
              <a:xfrm>
                <a:off x="4025965" y="4334627"/>
                <a:ext cx="421975" cy="6017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0C9780C-A4F8-4192-8990-4F5125B7EF90}"/>
                  </a:ext>
                </a:extLst>
              </p:cNvPr>
              <p:cNvSpPr/>
              <p:nvPr/>
            </p:nvSpPr>
            <p:spPr>
              <a:xfrm>
                <a:off x="4545114" y="4334375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34720B6-EACE-4DDD-9EE4-4EB40D4F1675}"/>
                  </a:ext>
                </a:extLst>
              </p:cNvPr>
              <p:cNvSpPr/>
              <p:nvPr/>
            </p:nvSpPr>
            <p:spPr>
              <a:xfrm>
                <a:off x="4025965" y="4936671"/>
                <a:ext cx="421975" cy="58063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8DE6EAA-98B9-4342-AA0B-D588AA465FD6}"/>
                  </a:ext>
                </a:extLst>
              </p:cNvPr>
              <p:cNvSpPr/>
              <p:nvPr/>
            </p:nvSpPr>
            <p:spPr>
              <a:xfrm>
                <a:off x="4545114" y="4924576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D9C7698-7BFE-4F4B-84C8-D8DD9716BBB5}"/>
                </a:ext>
              </a:extLst>
            </p:cNvPr>
            <p:cNvGrpSpPr/>
            <p:nvPr/>
          </p:nvGrpSpPr>
          <p:grpSpPr>
            <a:xfrm>
              <a:off x="2803229" y="1614090"/>
              <a:ext cx="933542" cy="1782103"/>
              <a:chOff x="4025965" y="3736152"/>
              <a:chExt cx="933542" cy="1782103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B9DA72D-D7F2-4951-AA85-CE034010E928}"/>
                  </a:ext>
                </a:extLst>
              </p:cNvPr>
              <p:cNvSpPr/>
              <p:nvPr/>
            </p:nvSpPr>
            <p:spPr>
              <a:xfrm>
                <a:off x="4025965" y="3736152"/>
                <a:ext cx="421975" cy="6017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78A1E26-2C53-44ED-AAD4-49BEAA856EF6}"/>
                  </a:ext>
                </a:extLst>
              </p:cNvPr>
              <p:cNvSpPr/>
              <p:nvPr/>
            </p:nvSpPr>
            <p:spPr>
              <a:xfrm>
                <a:off x="4545114" y="3738731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1840ECC-5ECE-49C9-9E6D-AE40447EBA8D}"/>
                  </a:ext>
                </a:extLst>
              </p:cNvPr>
              <p:cNvSpPr/>
              <p:nvPr/>
            </p:nvSpPr>
            <p:spPr>
              <a:xfrm>
                <a:off x="4025965" y="4334627"/>
                <a:ext cx="421975" cy="6017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2628C5F-F534-4F2C-A6A6-C92B71507996}"/>
                  </a:ext>
                </a:extLst>
              </p:cNvPr>
              <p:cNvSpPr/>
              <p:nvPr/>
            </p:nvSpPr>
            <p:spPr>
              <a:xfrm>
                <a:off x="4545114" y="4334375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CC201E7-6FBF-4E6C-BEE5-A8E66715C6B1}"/>
                  </a:ext>
                </a:extLst>
              </p:cNvPr>
              <p:cNvSpPr/>
              <p:nvPr/>
            </p:nvSpPr>
            <p:spPr>
              <a:xfrm>
                <a:off x="4025965" y="4920573"/>
                <a:ext cx="421975" cy="59673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AC0D8E3-76D8-459F-BBA3-278B6368F7B7}"/>
                  </a:ext>
                </a:extLst>
              </p:cNvPr>
              <p:cNvSpPr/>
              <p:nvPr/>
            </p:nvSpPr>
            <p:spPr>
              <a:xfrm>
                <a:off x="4545114" y="4924576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265E8F-5BEC-47D2-8B28-0F860FF1C72E}"/>
                </a:ext>
              </a:extLst>
            </p:cNvPr>
            <p:cNvGrpSpPr/>
            <p:nvPr/>
          </p:nvGrpSpPr>
          <p:grpSpPr>
            <a:xfrm>
              <a:off x="3744792" y="1612728"/>
              <a:ext cx="933542" cy="1782102"/>
              <a:chOff x="4025965" y="3736152"/>
              <a:chExt cx="933542" cy="178210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0EB1FBF-4858-43BE-9509-0126BA3E149C}"/>
                  </a:ext>
                </a:extLst>
              </p:cNvPr>
              <p:cNvSpPr/>
              <p:nvPr/>
            </p:nvSpPr>
            <p:spPr>
              <a:xfrm>
                <a:off x="4025965" y="3736152"/>
                <a:ext cx="421975" cy="6017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E41089E-D1F8-4296-91F8-81C9427379C7}"/>
                  </a:ext>
                </a:extLst>
              </p:cNvPr>
              <p:cNvSpPr/>
              <p:nvPr/>
            </p:nvSpPr>
            <p:spPr>
              <a:xfrm>
                <a:off x="4545114" y="3738731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ECEB254-44F1-4B5A-BCDE-1ADF8A879FC0}"/>
                  </a:ext>
                </a:extLst>
              </p:cNvPr>
              <p:cNvSpPr/>
              <p:nvPr/>
            </p:nvSpPr>
            <p:spPr>
              <a:xfrm>
                <a:off x="4025965" y="4334627"/>
                <a:ext cx="421975" cy="6017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7B61CD-9E48-43D4-B3A4-16AE07D1DAB5}"/>
                  </a:ext>
                </a:extLst>
              </p:cNvPr>
              <p:cNvSpPr/>
              <p:nvPr/>
            </p:nvSpPr>
            <p:spPr>
              <a:xfrm>
                <a:off x="4545114" y="4334375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F43F2DA-F79B-4F7A-B555-81828FA1D41E}"/>
                  </a:ext>
                </a:extLst>
              </p:cNvPr>
              <p:cNvSpPr/>
              <p:nvPr/>
            </p:nvSpPr>
            <p:spPr>
              <a:xfrm>
                <a:off x="4025965" y="4936671"/>
                <a:ext cx="421975" cy="58063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F0841F7-82CF-44A2-998D-B9981F25248D}"/>
                  </a:ext>
                </a:extLst>
              </p:cNvPr>
              <p:cNvSpPr/>
              <p:nvPr/>
            </p:nvSpPr>
            <p:spPr>
              <a:xfrm>
                <a:off x="4545114" y="4936333"/>
                <a:ext cx="414393" cy="58192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1CC7C-5A4A-4EC2-AABF-BF8F250FE5FC}"/>
                </a:ext>
              </a:extLst>
            </p:cNvPr>
            <p:cNvGrpSpPr/>
            <p:nvPr/>
          </p:nvGrpSpPr>
          <p:grpSpPr>
            <a:xfrm>
              <a:off x="4686355" y="1614858"/>
              <a:ext cx="933542" cy="1782103"/>
              <a:chOff x="4025965" y="3736152"/>
              <a:chExt cx="933542" cy="1782103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DDF7B3-4A7D-44B8-80AE-957837A2A99A}"/>
                  </a:ext>
                </a:extLst>
              </p:cNvPr>
              <p:cNvSpPr/>
              <p:nvPr/>
            </p:nvSpPr>
            <p:spPr>
              <a:xfrm>
                <a:off x="4025965" y="3736152"/>
                <a:ext cx="421975" cy="6017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E1D69FA-F474-4A96-B70A-68F20D76B0E6}"/>
                  </a:ext>
                </a:extLst>
              </p:cNvPr>
              <p:cNvSpPr/>
              <p:nvPr/>
            </p:nvSpPr>
            <p:spPr>
              <a:xfrm>
                <a:off x="4545114" y="3738731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142F266-71C1-43A6-B83F-612C8B1ADD58}"/>
                  </a:ext>
                </a:extLst>
              </p:cNvPr>
              <p:cNvSpPr/>
              <p:nvPr/>
            </p:nvSpPr>
            <p:spPr>
              <a:xfrm>
                <a:off x="4025965" y="4334627"/>
                <a:ext cx="421975" cy="6017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8A12299-5462-4C93-AB97-64CDCFFCCA19}"/>
                  </a:ext>
                </a:extLst>
              </p:cNvPr>
              <p:cNvSpPr/>
              <p:nvPr/>
            </p:nvSpPr>
            <p:spPr>
              <a:xfrm>
                <a:off x="4545114" y="4334375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647ED38-956F-4015-AD40-394F2CCC5855}"/>
                  </a:ext>
                </a:extLst>
              </p:cNvPr>
              <p:cNvSpPr/>
              <p:nvPr/>
            </p:nvSpPr>
            <p:spPr>
              <a:xfrm>
                <a:off x="4025965" y="4936671"/>
                <a:ext cx="421975" cy="58063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0B0B1BB-13E4-43C9-9F99-F489F3231207}"/>
                  </a:ext>
                </a:extLst>
              </p:cNvPr>
              <p:cNvSpPr/>
              <p:nvPr/>
            </p:nvSpPr>
            <p:spPr>
              <a:xfrm>
                <a:off x="4545114" y="4924576"/>
                <a:ext cx="414393" cy="5936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F1D063C-C95F-4A38-B3DD-423A34FFD6CA}"/>
                </a:ext>
              </a:extLst>
            </p:cNvPr>
            <p:cNvGrpSpPr/>
            <p:nvPr/>
          </p:nvGrpSpPr>
          <p:grpSpPr>
            <a:xfrm>
              <a:off x="1856486" y="1608653"/>
              <a:ext cx="3763412" cy="281411"/>
              <a:chOff x="5787483" y="332176"/>
              <a:chExt cx="6386446" cy="28141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3AF7238-42CD-4BDD-BBFC-AAC26C92B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172" y="332176"/>
                <a:ext cx="638475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106BD38-1391-42C3-8295-C4472A96E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7483" y="472882"/>
                <a:ext cx="638644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4E5DE95-2009-4BBD-A08C-6ED2C473E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172" y="543235"/>
                <a:ext cx="638475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D04D123-87A8-419B-A393-2165358C0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172" y="613587"/>
                <a:ext cx="638475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3AE0539-DFAA-44F7-AF9A-A3DF365C8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172" y="402529"/>
                <a:ext cx="638475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40BFB2-C761-4CA4-A26F-5FDD46B355DA}"/>
                </a:ext>
              </a:extLst>
            </p:cNvPr>
            <p:cNvSpPr txBox="1"/>
            <p:nvPr/>
          </p:nvSpPr>
          <p:spPr>
            <a:xfrm>
              <a:off x="3838578" y="1283673"/>
              <a:ext cx="17347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IO keep out (~4mm)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8EDD1B-DF85-43B2-A848-CB486A7019EA}"/>
                </a:ext>
              </a:extLst>
            </p:cNvPr>
            <p:cNvSpPr txBox="1"/>
            <p:nvPr/>
          </p:nvSpPr>
          <p:spPr>
            <a:xfrm>
              <a:off x="2022347" y="3342273"/>
              <a:ext cx="1721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IO keep out (~4mm)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09DF58-78D5-4172-A5D5-0B2411951C1E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>
              <a:off x="3736771" y="1314182"/>
              <a:ext cx="3443" cy="2335868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A789A3-7373-4BBE-938D-CB870CD6BF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9220" y="2188835"/>
              <a:ext cx="4241989" cy="19216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ED7BE8-2D8B-4487-8A9F-5A0F17F7CD4E}"/>
                </a:ext>
              </a:extLst>
            </p:cNvPr>
            <p:cNvSpPr txBox="1"/>
            <p:nvPr/>
          </p:nvSpPr>
          <p:spPr>
            <a:xfrm rot="16200000">
              <a:off x="775663" y="2360297"/>
              <a:ext cx="1864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IO keep out (~2.5mm)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9DF586-817D-4E43-9C40-8273CFCE13C3}"/>
                </a:ext>
              </a:extLst>
            </p:cNvPr>
            <p:cNvSpPr txBox="1"/>
            <p:nvPr/>
          </p:nvSpPr>
          <p:spPr>
            <a:xfrm rot="16200000">
              <a:off x="4805665" y="2337753"/>
              <a:ext cx="1864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IO keep out (~2.5mm)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E0D949-A65A-46A1-B13D-9D274569E1C8}"/>
                </a:ext>
              </a:extLst>
            </p:cNvPr>
            <p:cNvCxnSpPr>
              <a:cxnSpLocks/>
            </p:cNvCxnSpPr>
            <p:nvPr/>
          </p:nvCxnSpPr>
          <p:spPr>
            <a:xfrm>
              <a:off x="2783964" y="1314182"/>
              <a:ext cx="0" cy="2314224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E2C7BE-61A4-413C-85D7-09E1CF8D9D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19219" y="2798511"/>
              <a:ext cx="4241991" cy="12672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3EEB2D-C6EB-47AD-9A95-18912E062669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>
              <a:off x="4705963" y="1283673"/>
              <a:ext cx="0" cy="2366377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67E392-FEB6-4136-A443-27127B79795D}"/>
                </a:ext>
              </a:extLst>
            </p:cNvPr>
            <p:cNvSpPr/>
            <p:nvPr/>
          </p:nvSpPr>
          <p:spPr>
            <a:xfrm>
              <a:off x="2292587" y="2243701"/>
              <a:ext cx="80425" cy="547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CCFFAC-28DD-4D74-9C78-FEC76405BD7C}"/>
                </a:ext>
              </a:extLst>
            </p:cNvPr>
            <p:cNvSpPr/>
            <p:nvPr/>
          </p:nvSpPr>
          <p:spPr>
            <a:xfrm>
              <a:off x="2288087" y="2840286"/>
              <a:ext cx="80425" cy="547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46155A-FEDA-4357-95C1-BCFE92D94009}"/>
                </a:ext>
              </a:extLst>
            </p:cNvPr>
            <p:cNvSpPr txBox="1"/>
            <p:nvPr/>
          </p:nvSpPr>
          <p:spPr>
            <a:xfrm rot="16200000">
              <a:off x="2431289" y="2494189"/>
              <a:ext cx="13644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TCCD signal gutter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BAFE0F-D979-4CAF-919E-291A810CA811}"/>
                </a:ext>
              </a:extLst>
            </p:cNvPr>
            <p:cNvSpPr/>
            <p:nvPr/>
          </p:nvSpPr>
          <p:spPr>
            <a:xfrm>
              <a:off x="3222419" y="1621768"/>
              <a:ext cx="90303" cy="5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331A7E-EB4C-445A-9315-86B0114AC34F}"/>
                </a:ext>
              </a:extLst>
            </p:cNvPr>
            <p:cNvSpPr/>
            <p:nvPr/>
          </p:nvSpPr>
          <p:spPr>
            <a:xfrm>
              <a:off x="3234928" y="2234357"/>
              <a:ext cx="90303" cy="5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8A07FD-2BB5-452B-9AC4-8B49B74D97B6}"/>
                </a:ext>
              </a:extLst>
            </p:cNvPr>
            <p:cNvSpPr/>
            <p:nvPr/>
          </p:nvSpPr>
          <p:spPr>
            <a:xfrm>
              <a:off x="3231073" y="2839875"/>
              <a:ext cx="90303" cy="5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B675F3-F85D-4A36-B7BB-2B7434116F57}"/>
                </a:ext>
              </a:extLst>
            </p:cNvPr>
            <p:cNvSpPr/>
            <p:nvPr/>
          </p:nvSpPr>
          <p:spPr>
            <a:xfrm>
              <a:off x="4164830" y="1633505"/>
              <a:ext cx="90303" cy="5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75585B-220A-4A48-B9D7-0A510F6AA58B}"/>
                </a:ext>
              </a:extLst>
            </p:cNvPr>
            <p:cNvSpPr/>
            <p:nvPr/>
          </p:nvSpPr>
          <p:spPr>
            <a:xfrm>
              <a:off x="4169069" y="2230882"/>
              <a:ext cx="90303" cy="5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8F5F94-D603-4D41-9912-789FBC6F52FD}"/>
                </a:ext>
              </a:extLst>
            </p:cNvPr>
            <p:cNvSpPr/>
            <p:nvPr/>
          </p:nvSpPr>
          <p:spPr>
            <a:xfrm>
              <a:off x="4156334" y="2844371"/>
              <a:ext cx="90303" cy="5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91F7A20-6C79-4F4B-97B7-5E447A2B97EC}"/>
                </a:ext>
              </a:extLst>
            </p:cNvPr>
            <p:cNvSpPr/>
            <p:nvPr/>
          </p:nvSpPr>
          <p:spPr>
            <a:xfrm>
              <a:off x="5116351" y="1629242"/>
              <a:ext cx="90303" cy="5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79E0F8D-3E50-4C14-850F-CED4C2300502}"/>
                </a:ext>
              </a:extLst>
            </p:cNvPr>
            <p:cNvSpPr/>
            <p:nvPr/>
          </p:nvSpPr>
          <p:spPr>
            <a:xfrm>
              <a:off x="5112550" y="2243569"/>
              <a:ext cx="92054" cy="5253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398E3A-4631-47B7-99B4-8D8CFF248159}"/>
                </a:ext>
              </a:extLst>
            </p:cNvPr>
            <p:cNvSpPr/>
            <p:nvPr/>
          </p:nvSpPr>
          <p:spPr>
            <a:xfrm>
              <a:off x="5116351" y="2832829"/>
              <a:ext cx="90303" cy="5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969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901007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 Implementation: Long Term (Carpet Strategy)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7218A-B823-4B12-B578-5BD7F9BBDECA}"/>
              </a:ext>
            </a:extLst>
          </p:cNvPr>
          <p:cNvSpPr txBox="1"/>
          <p:nvPr/>
        </p:nvSpPr>
        <p:spPr>
          <a:xfrm>
            <a:off x="259718" y="844369"/>
            <a:ext cx="11205451" cy="53609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u="sng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Problem Statement1</a:t>
            </a:r>
            <a:r>
              <a:rPr lang="en-US" sz="2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De-couple DRAM macro needs from product construction needs as much as possible.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u="sng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Problem Statement2</a:t>
            </a:r>
            <a:r>
              <a:rPr lang="en-US" sz="2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Enable a scalable solution for a given macro for multiple products/product segments to meet SK volume requirements.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u="sng" dirty="0">
                <a:solidFill>
                  <a:srgbClr val="00B05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Carper Strategy</a:t>
            </a:r>
            <a:r>
              <a:rPr lang="en-US" sz="2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Create a fixed modular building block for a given macro that is tiled in the entire wafer (assuming semi-processed wafers with known good die/macro map received) to shift complexity away from the TCCD DRAM die.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This building block can be a single macro or an array of N macros (TBD).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SK Hynix responsible for delivering this modular building block with high yield.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The building block will have a scribe around it to enable singulation at Intel side depending on product need.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Intel owns assembly and all product level construction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44615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1415628" cy="873185"/>
          </a:xfrm>
        </p:spPr>
        <p:txBody>
          <a:bodyPr>
            <a:normAutofit/>
          </a:bodyPr>
          <a:lstStyle/>
          <a:p>
            <a:r>
              <a:rPr lang="en-US" dirty="0"/>
              <a:t>Product Implementation: Long Term (Carpet Strategy)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B3AAF-048B-4610-8AAD-B127F2A0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332" y="1082739"/>
            <a:ext cx="3838600" cy="3640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DB1EF-6F3F-42DF-AD53-7BAF695287BF}"/>
              </a:ext>
            </a:extLst>
          </p:cNvPr>
          <p:cNvSpPr txBox="1"/>
          <p:nvPr/>
        </p:nvSpPr>
        <p:spPr>
          <a:xfrm>
            <a:off x="389194" y="4867621"/>
            <a:ext cx="1127480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TCCD wafer made up of a modular macro array tiles for example ~75mm2.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Can </a:t>
            </a:r>
            <a:r>
              <a:rPr lang="en-US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singulate</a:t>
            </a: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based on need to a 1200mm2, 600mm2, 300mm2 or smaller tiles.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The unused # of modular tiles for a given product due to the carpet strategy can be limited to &lt;5%. With carpet strategy unused die can actually be used for different products.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Exploring different assembly technology solutions to enable this carpet strategy.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91998-033E-453A-B410-97B7EEB6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03" y="1082739"/>
            <a:ext cx="3670800" cy="3640363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5CE2ED5-7300-4FEC-9871-E26D2A6FF121}"/>
              </a:ext>
            </a:extLst>
          </p:cNvPr>
          <p:cNvGrpSpPr/>
          <p:nvPr/>
        </p:nvGrpSpPr>
        <p:grpSpPr>
          <a:xfrm>
            <a:off x="7909161" y="1082739"/>
            <a:ext cx="3693507" cy="3640363"/>
            <a:chOff x="7909161" y="1082739"/>
            <a:chExt cx="3693507" cy="36403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60D5FD-35A2-4530-A44B-DF12B2ABB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9161" y="1082739"/>
              <a:ext cx="3693507" cy="364036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517E13-4EFA-4811-B29B-7737AC20B20A}"/>
                </a:ext>
              </a:extLst>
            </p:cNvPr>
            <p:cNvSpPr/>
            <p:nvPr/>
          </p:nvSpPr>
          <p:spPr>
            <a:xfrm>
              <a:off x="9450309" y="125262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98FB8B-D5F5-4660-AA27-A82DFBF1CB70}"/>
                </a:ext>
              </a:extLst>
            </p:cNvPr>
            <p:cNvSpPr/>
            <p:nvPr/>
          </p:nvSpPr>
          <p:spPr>
            <a:xfrm>
              <a:off x="9679463" y="125262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D19993-DD03-4878-ABDD-B0F7C921E0DC}"/>
                </a:ext>
              </a:extLst>
            </p:cNvPr>
            <p:cNvSpPr/>
            <p:nvPr/>
          </p:nvSpPr>
          <p:spPr>
            <a:xfrm>
              <a:off x="9908617" y="124898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5AC5FD-8527-46D8-AA12-C01E516C6B94}"/>
                </a:ext>
              </a:extLst>
            </p:cNvPr>
            <p:cNvSpPr/>
            <p:nvPr/>
          </p:nvSpPr>
          <p:spPr>
            <a:xfrm>
              <a:off x="8965980" y="144171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0A7EFD-9754-489F-8C50-27232B24DBEC}"/>
                </a:ext>
              </a:extLst>
            </p:cNvPr>
            <p:cNvSpPr/>
            <p:nvPr/>
          </p:nvSpPr>
          <p:spPr>
            <a:xfrm>
              <a:off x="9187374" y="144171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12A4CD-4D4C-45F7-A005-07485EE6C2B6}"/>
                </a:ext>
              </a:extLst>
            </p:cNvPr>
            <p:cNvSpPr/>
            <p:nvPr/>
          </p:nvSpPr>
          <p:spPr>
            <a:xfrm>
              <a:off x="9424288" y="144171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26A02E-8389-40C8-B075-FAEB7192FEAA}"/>
                </a:ext>
              </a:extLst>
            </p:cNvPr>
            <p:cNvSpPr/>
            <p:nvPr/>
          </p:nvSpPr>
          <p:spPr>
            <a:xfrm>
              <a:off x="9672232" y="143807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11F5B0-C27F-43F2-B185-2B616875100E}"/>
                </a:ext>
              </a:extLst>
            </p:cNvPr>
            <p:cNvSpPr/>
            <p:nvPr/>
          </p:nvSpPr>
          <p:spPr>
            <a:xfrm>
              <a:off x="9893626" y="143807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D5436A-C43D-41D3-A8C5-4EF5CBAACF3B}"/>
                </a:ext>
              </a:extLst>
            </p:cNvPr>
            <p:cNvSpPr/>
            <p:nvPr/>
          </p:nvSpPr>
          <p:spPr>
            <a:xfrm>
              <a:off x="10130540" y="143807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86FF1E-A41F-4B71-AB69-AFE743091379}"/>
                </a:ext>
              </a:extLst>
            </p:cNvPr>
            <p:cNvSpPr/>
            <p:nvPr/>
          </p:nvSpPr>
          <p:spPr>
            <a:xfrm>
              <a:off x="8729066" y="164354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4A0DA3-D35F-49D1-A72A-6BF67A7A7CE7}"/>
                </a:ext>
              </a:extLst>
            </p:cNvPr>
            <p:cNvSpPr/>
            <p:nvPr/>
          </p:nvSpPr>
          <p:spPr>
            <a:xfrm>
              <a:off x="8950460" y="164354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FEA3EB-3A39-496B-9BA2-FB8A19BA66A4}"/>
                </a:ext>
              </a:extLst>
            </p:cNvPr>
            <p:cNvSpPr/>
            <p:nvPr/>
          </p:nvSpPr>
          <p:spPr>
            <a:xfrm>
              <a:off x="9187374" y="164354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7E3318-91C8-4FFA-A44B-329307D19458}"/>
                </a:ext>
              </a:extLst>
            </p:cNvPr>
            <p:cNvSpPr/>
            <p:nvPr/>
          </p:nvSpPr>
          <p:spPr>
            <a:xfrm>
              <a:off x="9435318" y="163990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3C0EB03-0E33-4F42-9A08-9BBBDABB7CF3}"/>
                </a:ext>
              </a:extLst>
            </p:cNvPr>
            <p:cNvSpPr/>
            <p:nvPr/>
          </p:nvSpPr>
          <p:spPr>
            <a:xfrm>
              <a:off x="9656712" y="163990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D1CDBE-EBB8-4671-A758-F2960D2A6323}"/>
                </a:ext>
              </a:extLst>
            </p:cNvPr>
            <p:cNvSpPr/>
            <p:nvPr/>
          </p:nvSpPr>
          <p:spPr>
            <a:xfrm>
              <a:off x="9893626" y="163990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E49B44-22D6-4A32-A620-CB8334C88B49}"/>
                </a:ext>
              </a:extLst>
            </p:cNvPr>
            <p:cNvSpPr/>
            <p:nvPr/>
          </p:nvSpPr>
          <p:spPr>
            <a:xfrm>
              <a:off x="10133584" y="165083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523663D-EF08-4202-935B-C5E58AD61521}"/>
                </a:ext>
              </a:extLst>
            </p:cNvPr>
            <p:cNvSpPr/>
            <p:nvPr/>
          </p:nvSpPr>
          <p:spPr>
            <a:xfrm>
              <a:off x="10354978" y="165083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BD5ECC-B415-49A7-9943-FB7AD23CAE11}"/>
                </a:ext>
              </a:extLst>
            </p:cNvPr>
            <p:cNvSpPr/>
            <p:nvPr/>
          </p:nvSpPr>
          <p:spPr>
            <a:xfrm>
              <a:off x="8504628" y="186675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0107BAB-EB4C-4DB6-A932-DF337312CD88}"/>
                </a:ext>
              </a:extLst>
            </p:cNvPr>
            <p:cNvSpPr/>
            <p:nvPr/>
          </p:nvSpPr>
          <p:spPr>
            <a:xfrm>
              <a:off x="8726022" y="186675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9AE00-3BC8-4F7F-B926-A51145AE75EB}"/>
                </a:ext>
              </a:extLst>
            </p:cNvPr>
            <p:cNvSpPr/>
            <p:nvPr/>
          </p:nvSpPr>
          <p:spPr>
            <a:xfrm>
              <a:off x="8962936" y="186675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17A527B-C2FC-40A0-BF1D-0DC1F51B673B}"/>
                </a:ext>
              </a:extLst>
            </p:cNvPr>
            <p:cNvSpPr/>
            <p:nvPr/>
          </p:nvSpPr>
          <p:spPr>
            <a:xfrm>
              <a:off x="9210880" y="186311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31D943-11AE-4FD6-88EE-FF21770958B2}"/>
                </a:ext>
              </a:extLst>
            </p:cNvPr>
            <p:cNvSpPr/>
            <p:nvPr/>
          </p:nvSpPr>
          <p:spPr>
            <a:xfrm>
              <a:off x="9432274" y="186311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6EBBD9-DB45-49EE-9CEA-825694B7453A}"/>
                </a:ext>
              </a:extLst>
            </p:cNvPr>
            <p:cNvSpPr/>
            <p:nvPr/>
          </p:nvSpPr>
          <p:spPr>
            <a:xfrm>
              <a:off x="9669188" y="186311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101AD07-9BC0-4391-AFF1-4219321FEA19}"/>
                </a:ext>
              </a:extLst>
            </p:cNvPr>
            <p:cNvSpPr/>
            <p:nvPr/>
          </p:nvSpPr>
          <p:spPr>
            <a:xfrm>
              <a:off x="9909146" y="187403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97528AC-A410-4034-81EE-8407132CD5B7}"/>
                </a:ext>
              </a:extLst>
            </p:cNvPr>
            <p:cNvSpPr/>
            <p:nvPr/>
          </p:nvSpPr>
          <p:spPr>
            <a:xfrm>
              <a:off x="10130540" y="187403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34996E-F92D-481D-AADA-BFE29706ABE1}"/>
                </a:ext>
              </a:extLst>
            </p:cNvPr>
            <p:cNvSpPr/>
            <p:nvPr/>
          </p:nvSpPr>
          <p:spPr>
            <a:xfrm>
              <a:off x="10379232" y="187826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0DBE29-FB0A-45B5-A28B-E725A7212FFF}"/>
                </a:ext>
              </a:extLst>
            </p:cNvPr>
            <p:cNvSpPr/>
            <p:nvPr/>
          </p:nvSpPr>
          <p:spPr>
            <a:xfrm>
              <a:off x="10600626" y="187826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40F5CC-2B38-4D5A-B8F1-DA5B00BFD769}"/>
                </a:ext>
              </a:extLst>
            </p:cNvPr>
            <p:cNvSpPr/>
            <p:nvPr/>
          </p:nvSpPr>
          <p:spPr>
            <a:xfrm>
              <a:off x="10837540" y="187826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3C4AD8-BD76-4520-A97E-ABE6F81A5AE8}"/>
                </a:ext>
              </a:extLst>
            </p:cNvPr>
            <p:cNvSpPr/>
            <p:nvPr/>
          </p:nvSpPr>
          <p:spPr>
            <a:xfrm>
              <a:off x="8267714" y="208573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9ACC426-5E7A-4260-8504-FBB3C81E4F60}"/>
                </a:ext>
              </a:extLst>
            </p:cNvPr>
            <p:cNvSpPr/>
            <p:nvPr/>
          </p:nvSpPr>
          <p:spPr>
            <a:xfrm>
              <a:off x="8489108" y="208573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457124-9F3D-44AE-AE0A-D48ABD8E2DCA}"/>
                </a:ext>
              </a:extLst>
            </p:cNvPr>
            <p:cNvSpPr/>
            <p:nvPr/>
          </p:nvSpPr>
          <p:spPr>
            <a:xfrm>
              <a:off x="8726022" y="208573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7AFBBA9-6716-4EC3-AA6F-07A5D1E3C190}"/>
                </a:ext>
              </a:extLst>
            </p:cNvPr>
            <p:cNvSpPr/>
            <p:nvPr/>
          </p:nvSpPr>
          <p:spPr>
            <a:xfrm>
              <a:off x="8973966" y="208209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AB11AF-6D02-478F-A8F0-89EBBB4B329C}"/>
                </a:ext>
              </a:extLst>
            </p:cNvPr>
            <p:cNvSpPr/>
            <p:nvPr/>
          </p:nvSpPr>
          <p:spPr>
            <a:xfrm>
              <a:off x="9195360" y="208209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3C7EA6C-DC20-451F-B7C1-2F1A61D7278D}"/>
                </a:ext>
              </a:extLst>
            </p:cNvPr>
            <p:cNvSpPr/>
            <p:nvPr/>
          </p:nvSpPr>
          <p:spPr>
            <a:xfrm>
              <a:off x="9432274" y="208209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EC2A83-A419-48C8-B6FF-AFCF234848B0}"/>
                </a:ext>
              </a:extLst>
            </p:cNvPr>
            <p:cNvSpPr/>
            <p:nvPr/>
          </p:nvSpPr>
          <p:spPr>
            <a:xfrm>
              <a:off x="9672232" y="209302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EC3A678-EB87-481C-ACB8-A35CE64A2DE0}"/>
                </a:ext>
              </a:extLst>
            </p:cNvPr>
            <p:cNvSpPr/>
            <p:nvPr/>
          </p:nvSpPr>
          <p:spPr>
            <a:xfrm>
              <a:off x="9893626" y="209302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A763738-DE35-402C-ABCB-387CF8A15862}"/>
                </a:ext>
              </a:extLst>
            </p:cNvPr>
            <p:cNvSpPr/>
            <p:nvPr/>
          </p:nvSpPr>
          <p:spPr>
            <a:xfrm>
              <a:off x="10142318" y="209724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26B2E14-6AD4-43CB-ABC8-FF4E055D6FFB}"/>
                </a:ext>
              </a:extLst>
            </p:cNvPr>
            <p:cNvSpPr/>
            <p:nvPr/>
          </p:nvSpPr>
          <p:spPr>
            <a:xfrm>
              <a:off x="10363712" y="209724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567C4E7-B5EE-4FCF-8689-E6E3F07150C7}"/>
                </a:ext>
              </a:extLst>
            </p:cNvPr>
            <p:cNvSpPr/>
            <p:nvPr/>
          </p:nvSpPr>
          <p:spPr>
            <a:xfrm>
              <a:off x="10600626" y="209724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B59595B-FD0A-4F0B-9179-90C88E530CDB}"/>
                </a:ext>
              </a:extLst>
            </p:cNvPr>
            <p:cNvSpPr/>
            <p:nvPr/>
          </p:nvSpPr>
          <p:spPr>
            <a:xfrm>
              <a:off x="10824953" y="209302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9204FED-A962-477A-9C8C-EA3AF7105A77}"/>
                </a:ext>
              </a:extLst>
            </p:cNvPr>
            <p:cNvSpPr/>
            <p:nvPr/>
          </p:nvSpPr>
          <p:spPr>
            <a:xfrm>
              <a:off x="8267714" y="231256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F68268-289C-461D-B894-A1AC2235FCD0}"/>
                </a:ext>
              </a:extLst>
            </p:cNvPr>
            <p:cNvSpPr/>
            <p:nvPr/>
          </p:nvSpPr>
          <p:spPr>
            <a:xfrm>
              <a:off x="8489108" y="231256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BA18B72-4B3E-455F-B7AC-72B146AACD0B}"/>
                </a:ext>
              </a:extLst>
            </p:cNvPr>
            <p:cNvSpPr/>
            <p:nvPr/>
          </p:nvSpPr>
          <p:spPr>
            <a:xfrm>
              <a:off x="8726022" y="231256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D5DBDF-E050-4042-AFF0-87F9BFCC831C}"/>
                </a:ext>
              </a:extLst>
            </p:cNvPr>
            <p:cNvSpPr/>
            <p:nvPr/>
          </p:nvSpPr>
          <p:spPr>
            <a:xfrm>
              <a:off x="8973966" y="230892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B685861-58F2-4DB8-AE63-3DD316716EE0}"/>
                </a:ext>
              </a:extLst>
            </p:cNvPr>
            <p:cNvSpPr/>
            <p:nvPr/>
          </p:nvSpPr>
          <p:spPr>
            <a:xfrm>
              <a:off x="9195360" y="230892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F7B9B12-BABF-49DB-826D-5900B743A5B8}"/>
                </a:ext>
              </a:extLst>
            </p:cNvPr>
            <p:cNvSpPr/>
            <p:nvPr/>
          </p:nvSpPr>
          <p:spPr>
            <a:xfrm>
              <a:off x="9432274" y="230892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287938E-B08A-4C71-982E-04543D718A24}"/>
                </a:ext>
              </a:extLst>
            </p:cNvPr>
            <p:cNvSpPr/>
            <p:nvPr/>
          </p:nvSpPr>
          <p:spPr>
            <a:xfrm>
              <a:off x="9672232" y="231985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F342A98-13EA-4D02-98E3-54196AD35289}"/>
                </a:ext>
              </a:extLst>
            </p:cNvPr>
            <p:cNvSpPr/>
            <p:nvPr/>
          </p:nvSpPr>
          <p:spPr>
            <a:xfrm>
              <a:off x="9893626" y="231985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9D96EA1-32FE-4D2D-9AE1-D22181587E42}"/>
                </a:ext>
              </a:extLst>
            </p:cNvPr>
            <p:cNvSpPr/>
            <p:nvPr/>
          </p:nvSpPr>
          <p:spPr>
            <a:xfrm>
              <a:off x="10142318" y="232407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0D4A3A6-D8AD-4EBB-BAEA-D8A5B246FD70}"/>
                </a:ext>
              </a:extLst>
            </p:cNvPr>
            <p:cNvSpPr/>
            <p:nvPr/>
          </p:nvSpPr>
          <p:spPr>
            <a:xfrm>
              <a:off x="10363712" y="232407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CCD03DB-8D23-458A-A93A-4888A6577192}"/>
                </a:ext>
              </a:extLst>
            </p:cNvPr>
            <p:cNvSpPr/>
            <p:nvPr/>
          </p:nvSpPr>
          <p:spPr>
            <a:xfrm>
              <a:off x="10600626" y="232407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88675A7-3740-47E2-82E7-3198D63F0ED0}"/>
                </a:ext>
              </a:extLst>
            </p:cNvPr>
            <p:cNvSpPr/>
            <p:nvPr/>
          </p:nvSpPr>
          <p:spPr>
            <a:xfrm>
              <a:off x="10824953" y="231985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23C127F-8DB1-4AA0-851B-D5E16666DCBA}"/>
                </a:ext>
              </a:extLst>
            </p:cNvPr>
            <p:cNvSpPr/>
            <p:nvPr/>
          </p:nvSpPr>
          <p:spPr>
            <a:xfrm>
              <a:off x="11065885" y="233560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8969734-A431-424B-A495-A06DE4BEF942}"/>
                </a:ext>
              </a:extLst>
            </p:cNvPr>
            <p:cNvSpPr/>
            <p:nvPr/>
          </p:nvSpPr>
          <p:spPr>
            <a:xfrm>
              <a:off x="8267714" y="253810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5952A4D-0616-4D9B-8B4E-843ADDB53CFA}"/>
                </a:ext>
              </a:extLst>
            </p:cNvPr>
            <p:cNvSpPr/>
            <p:nvPr/>
          </p:nvSpPr>
          <p:spPr>
            <a:xfrm>
              <a:off x="8489108" y="253810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CBB7296-587D-4B0A-8307-3F5C1F8AF420}"/>
                </a:ext>
              </a:extLst>
            </p:cNvPr>
            <p:cNvSpPr/>
            <p:nvPr/>
          </p:nvSpPr>
          <p:spPr>
            <a:xfrm>
              <a:off x="8726022" y="253810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22A159C-6E09-4052-A394-860C93979E08}"/>
                </a:ext>
              </a:extLst>
            </p:cNvPr>
            <p:cNvSpPr/>
            <p:nvPr/>
          </p:nvSpPr>
          <p:spPr>
            <a:xfrm>
              <a:off x="8973966" y="253445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D0B0406-3A24-4EB0-9333-3C75CD35A5EB}"/>
                </a:ext>
              </a:extLst>
            </p:cNvPr>
            <p:cNvSpPr/>
            <p:nvPr/>
          </p:nvSpPr>
          <p:spPr>
            <a:xfrm>
              <a:off x="9195360" y="253445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DD09228-AFC8-485F-807E-198D33FA70C6}"/>
                </a:ext>
              </a:extLst>
            </p:cNvPr>
            <p:cNvSpPr/>
            <p:nvPr/>
          </p:nvSpPr>
          <p:spPr>
            <a:xfrm>
              <a:off x="9432274" y="253445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9B0EB01-49B7-42DD-81A8-2247391BF62F}"/>
                </a:ext>
              </a:extLst>
            </p:cNvPr>
            <p:cNvSpPr/>
            <p:nvPr/>
          </p:nvSpPr>
          <p:spPr>
            <a:xfrm>
              <a:off x="9672232" y="254538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CAC4C21-7DBA-4112-B5B7-946F054D19BD}"/>
                </a:ext>
              </a:extLst>
            </p:cNvPr>
            <p:cNvSpPr/>
            <p:nvPr/>
          </p:nvSpPr>
          <p:spPr>
            <a:xfrm>
              <a:off x="9893626" y="254538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35F0155-B110-416A-B107-546FDF2A9750}"/>
                </a:ext>
              </a:extLst>
            </p:cNvPr>
            <p:cNvSpPr/>
            <p:nvPr/>
          </p:nvSpPr>
          <p:spPr>
            <a:xfrm>
              <a:off x="10142318" y="254961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62E8A02-BA17-4326-A78B-6CB43BBA5CE1}"/>
                </a:ext>
              </a:extLst>
            </p:cNvPr>
            <p:cNvSpPr/>
            <p:nvPr/>
          </p:nvSpPr>
          <p:spPr>
            <a:xfrm>
              <a:off x="10363712" y="254961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CB9D138-01C5-45E9-8D25-8A02D4CDF534}"/>
                </a:ext>
              </a:extLst>
            </p:cNvPr>
            <p:cNvSpPr/>
            <p:nvPr/>
          </p:nvSpPr>
          <p:spPr>
            <a:xfrm>
              <a:off x="10600626" y="254961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58CF46B-CA2B-438E-8530-826D5F4F72A5}"/>
                </a:ext>
              </a:extLst>
            </p:cNvPr>
            <p:cNvSpPr/>
            <p:nvPr/>
          </p:nvSpPr>
          <p:spPr>
            <a:xfrm>
              <a:off x="10824953" y="254538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9216759-D11A-4D6A-9D3A-7B2F0123464A}"/>
                </a:ext>
              </a:extLst>
            </p:cNvPr>
            <p:cNvSpPr/>
            <p:nvPr/>
          </p:nvSpPr>
          <p:spPr>
            <a:xfrm>
              <a:off x="11065885" y="256113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B852795-EBDC-41D5-BB9E-C63CE503F245}"/>
                </a:ext>
              </a:extLst>
            </p:cNvPr>
            <p:cNvSpPr/>
            <p:nvPr/>
          </p:nvSpPr>
          <p:spPr>
            <a:xfrm>
              <a:off x="8267714" y="273627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39553F8-5145-48F9-BC22-86E69503D1B1}"/>
                </a:ext>
              </a:extLst>
            </p:cNvPr>
            <p:cNvSpPr/>
            <p:nvPr/>
          </p:nvSpPr>
          <p:spPr>
            <a:xfrm>
              <a:off x="8489108" y="273627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1427D52-807B-46C5-B852-C0286FA4866B}"/>
                </a:ext>
              </a:extLst>
            </p:cNvPr>
            <p:cNvSpPr/>
            <p:nvPr/>
          </p:nvSpPr>
          <p:spPr>
            <a:xfrm>
              <a:off x="8726022" y="273627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6BE55E6-DA8E-4921-B4D8-A70974A2D64A}"/>
                </a:ext>
              </a:extLst>
            </p:cNvPr>
            <p:cNvSpPr/>
            <p:nvPr/>
          </p:nvSpPr>
          <p:spPr>
            <a:xfrm>
              <a:off x="8973966" y="273262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7F87BA-AAFC-4B19-8EBE-1F9DEC5D930D}"/>
                </a:ext>
              </a:extLst>
            </p:cNvPr>
            <p:cNvSpPr/>
            <p:nvPr/>
          </p:nvSpPr>
          <p:spPr>
            <a:xfrm>
              <a:off x="9195360" y="273262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0E004EE-8806-4F04-88F2-547ED1C92FDF}"/>
                </a:ext>
              </a:extLst>
            </p:cNvPr>
            <p:cNvSpPr/>
            <p:nvPr/>
          </p:nvSpPr>
          <p:spPr>
            <a:xfrm>
              <a:off x="9432274" y="273262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6938D9-F011-4280-AF24-3AAA756BB0F6}"/>
                </a:ext>
              </a:extLst>
            </p:cNvPr>
            <p:cNvSpPr/>
            <p:nvPr/>
          </p:nvSpPr>
          <p:spPr>
            <a:xfrm>
              <a:off x="9672232" y="274355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952737C-26A9-4096-8B70-9B4A9BBD4EA9}"/>
                </a:ext>
              </a:extLst>
            </p:cNvPr>
            <p:cNvSpPr/>
            <p:nvPr/>
          </p:nvSpPr>
          <p:spPr>
            <a:xfrm>
              <a:off x="9893626" y="274355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AB722F5-8F96-4EF0-A0C2-8957B7B554A0}"/>
                </a:ext>
              </a:extLst>
            </p:cNvPr>
            <p:cNvSpPr/>
            <p:nvPr/>
          </p:nvSpPr>
          <p:spPr>
            <a:xfrm>
              <a:off x="10142318" y="274778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00170E6-5452-4981-8F90-C57A6D65D1CF}"/>
                </a:ext>
              </a:extLst>
            </p:cNvPr>
            <p:cNvSpPr/>
            <p:nvPr/>
          </p:nvSpPr>
          <p:spPr>
            <a:xfrm>
              <a:off x="10363712" y="274778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5C50DE6-658A-4B3A-84C9-2D007D96348F}"/>
                </a:ext>
              </a:extLst>
            </p:cNvPr>
            <p:cNvSpPr/>
            <p:nvPr/>
          </p:nvSpPr>
          <p:spPr>
            <a:xfrm>
              <a:off x="10600626" y="274778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99BAFC7-8A5A-44AE-B0A5-E3056A145236}"/>
                </a:ext>
              </a:extLst>
            </p:cNvPr>
            <p:cNvSpPr/>
            <p:nvPr/>
          </p:nvSpPr>
          <p:spPr>
            <a:xfrm>
              <a:off x="10824953" y="274355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4B4C11D-151B-469A-8805-19F31443299D}"/>
                </a:ext>
              </a:extLst>
            </p:cNvPr>
            <p:cNvSpPr/>
            <p:nvPr/>
          </p:nvSpPr>
          <p:spPr>
            <a:xfrm>
              <a:off x="11065885" y="275930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3DBE3D1-DAE5-4168-AC0C-90694B46D67A}"/>
                </a:ext>
              </a:extLst>
            </p:cNvPr>
            <p:cNvSpPr/>
            <p:nvPr/>
          </p:nvSpPr>
          <p:spPr>
            <a:xfrm>
              <a:off x="8267714" y="296180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75AA41B-62D5-49B5-A68A-D7B849CCBE99}"/>
                </a:ext>
              </a:extLst>
            </p:cNvPr>
            <p:cNvSpPr/>
            <p:nvPr/>
          </p:nvSpPr>
          <p:spPr>
            <a:xfrm>
              <a:off x="8489108" y="296180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52DCD25-8086-4F6C-8249-71425F9667AA}"/>
                </a:ext>
              </a:extLst>
            </p:cNvPr>
            <p:cNvSpPr/>
            <p:nvPr/>
          </p:nvSpPr>
          <p:spPr>
            <a:xfrm>
              <a:off x="8726022" y="296180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684E63-361C-41CA-BB0B-06F027A88BB3}"/>
                </a:ext>
              </a:extLst>
            </p:cNvPr>
            <p:cNvSpPr/>
            <p:nvPr/>
          </p:nvSpPr>
          <p:spPr>
            <a:xfrm>
              <a:off x="8973966" y="295816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426E4CB-0280-4C65-B03A-83FDFF8A4340}"/>
                </a:ext>
              </a:extLst>
            </p:cNvPr>
            <p:cNvSpPr/>
            <p:nvPr/>
          </p:nvSpPr>
          <p:spPr>
            <a:xfrm>
              <a:off x="9195360" y="295816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83F7856-C94D-4E4C-8B0D-38BF20F63BE0}"/>
                </a:ext>
              </a:extLst>
            </p:cNvPr>
            <p:cNvSpPr/>
            <p:nvPr/>
          </p:nvSpPr>
          <p:spPr>
            <a:xfrm>
              <a:off x="9432274" y="295816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3E73462-32AB-4D08-8D32-A80F09D63637}"/>
                </a:ext>
              </a:extLst>
            </p:cNvPr>
            <p:cNvSpPr/>
            <p:nvPr/>
          </p:nvSpPr>
          <p:spPr>
            <a:xfrm>
              <a:off x="9672232" y="296909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9BB90A-5D60-4FD4-9F3C-ED66B506BC56}"/>
                </a:ext>
              </a:extLst>
            </p:cNvPr>
            <p:cNvSpPr/>
            <p:nvPr/>
          </p:nvSpPr>
          <p:spPr>
            <a:xfrm>
              <a:off x="9893626" y="296909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4220B99-FFD8-4A43-B81C-BCE26BB383B4}"/>
                </a:ext>
              </a:extLst>
            </p:cNvPr>
            <p:cNvSpPr/>
            <p:nvPr/>
          </p:nvSpPr>
          <p:spPr>
            <a:xfrm>
              <a:off x="10142318" y="297331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F1F9875-7B13-42EE-9052-98FCC0CC4626}"/>
                </a:ext>
              </a:extLst>
            </p:cNvPr>
            <p:cNvSpPr/>
            <p:nvPr/>
          </p:nvSpPr>
          <p:spPr>
            <a:xfrm>
              <a:off x="10363712" y="297331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1851C36-A40B-43D8-B8E9-0266E8F56C42}"/>
                </a:ext>
              </a:extLst>
            </p:cNvPr>
            <p:cNvSpPr/>
            <p:nvPr/>
          </p:nvSpPr>
          <p:spPr>
            <a:xfrm>
              <a:off x="10600626" y="297331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04232D8-BC3C-4BC2-B9A7-4033C327F108}"/>
                </a:ext>
              </a:extLst>
            </p:cNvPr>
            <p:cNvSpPr/>
            <p:nvPr/>
          </p:nvSpPr>
          <p:spPr>
            <a:xfrm>
              <a:off x="10824953" y="296909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BFAEB1A-AAB0-4060-B189-0C937161DF06}"/>
                </a:ext>
              </a:extLst>
            </p:cNvPr>
            <p:cNvSpPr/>
            <p:nvPr/>
          </p:nvSpPr>
          <p:spPr>
            <a:xfrm>
              <a:off x="11065885" y="298483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7DEA363-99AE-4D13-A164-8F4628389354}"/>
                </a:ext>
              </a:extLst>
            </p:cNvPr>
            <p:cNvSpPr/>
            <p:nvPr/>
          </p:nvSpPr>
          <p:spPr>
            <a:xfrm>
              <a:off x="8258721" y="315997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3B4DAEB-3A5A-451B-8EF6-E60CE1AB01BD}"/>
                </a:ext>
              </a:extLst>
            </p:cNvPr>
            <p:cNvSpPr/>
            <p:nvPr/>
          </p:nvSpPr>
          <p:spPr>
            <a:xfrm>
              <a:off x="8480115" y="315997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08E7D2F-1CE4-4BC8-842A-24B3BA1A00F6}"/>
                </a:ext>
              </a:extLst>
            </p:cNvPr>
            <p:cNvSpPr/>
            <p:nvPr/>
          </p:nvSpPr>
          <p:spPr>
            <a:xfrm>
              <a:off x="8717029" y="315997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DAA891A-5C76-4BE3-B62B-478D15218E91}"/>
                </a:ext>
              </a:extLst>
            </p:cNvPr>
            <p:cNvSpPr/>
            <p:nvPr/>
          </p:nvSpPr>
          <p:spPr>
            <a:xfrm>
              <a:off x="8964973" y="315633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EC58773-9E7B-4D68-8220-8FAD708EEF7C}"/>
                </a:ext>
              </a:extLst>
            </p:cNvPr>
            <p:cNvSpPr/>
            <p:nvPr/>
          </p:nvSpPr>
          <p:spPr>
            <a:xfrm>
              <a:off x="9186367" y="315633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0E0A268-89FD-46D9-980F-3FE9AD61BD3C}"/>
                </a:ext>
              </a:extLst>
            </p:cNvPr>
            <p:cNvSpPr/>
            <p:nvPr/>
          </p:nvSpPr>
          <p:spPr>
            <a:xfrm>
              <a:off x="9423281" y="315633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EBC435C-DE91-4667-ADF5-C4F5593AE519}"/>
                </a:ext>
              </a:extLst>
            </p:cNvPr>
            <p:cNvSpPr/>
            <p:nvPr/>
          </p:nvSpPr>
          <p:spPr>
            <a:xfrm>
              <a:off x="9663239" y="316726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4B0E849-8F46-48E5-81E5-E532946DA329}"/>
                </a:ext>
              </a:extLst>
            </p:cNvPr>
            <p:cNvSpPr/>
            <p:nvPr/>
          </p:nvSpPr>
          <p:spPr>
            <a:xfrm>
              <a:off x="9884633" y="316726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FF69046-CCE0-4663-BE76-CE39F03FBB09}"/>
                </a:ext>
              </a:extLst>
            </p:cNvPr>
            <p:cNvSpPr/>
            <p:nvPr/>
          </p:nvSpPr>
          <p:spPr>
            <a:xfrm>
              <a:off x="10133325" y="317148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4BD339A-1DFF-47F2-B4B9-EA1F1E9A451B}"/>
                </a:ext>
              </a:extLst>
            </p:cNvPr>
            <p:cNvSpPr/>
            <p:nvPr/>
          </p:nvSpPr>
          <p:spPr>
            <a:xfrm>
              <a:off x="10354719" y="317148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F1EB2AF-9C65-421D-AD9F-A753BBB26BF5}"/>
                </a:ext>
              </a:extLst>
            </p:cNvPr>
            <p:cNvSpPr/>
            <p:nvPr/>
          </p:nvSpPr>
          <p:spPr>
            <a:xfrm>
              <a:off x="10591633" y="3171483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B011ED7-E057-4C6B-9096-B15449FF17A6}"/>
                </a:ext>
              </a:extLst>
            </p:cNvPr>
            <p:cNvSpPr/>
            <p:nvPr/>
          </p:nvSpPr>
          <p:spPr>
            <a:xfrm>
              <a:off x="10815960" y="316726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F444B1B-031E-48FB-882D-B883B54C6D8C}"/>
                </a:ext>
              </a:extLst>
            </p:cNvPr>
            <p:cNvSpPr/>
            <p:nvPr/>
          </p:nvSpPr>
          <p:spPr>
            <a:xfrm>
              <a:off x="11056892" y="318300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5973E66-8E87-43EB-9464-58DC12A6D565}"/>
                </a:ext>
              </a:extLst>
            </p:cNvPr>
            <p:cNvSpPr/>
            <p:nvPr/>
          </p:nvSpPr>
          <p:spPr>
            <a:xfrm>
              <a:off x="8258721" y="338550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FDD5A44-5FA5-410C-9BB4-64F6137E5EBE}"/>
                </a:ext>
              </a:extLst>
            </p:cNvPr>
            <p:cNvSpPr/>
            <p:nvPr/>
          </p:nvSpPr>
          <p:spPr>
            <a:xfrm>
              <a:off x="8480115" y="338550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D321D2E-1CF9-429B-8FD1-B9C065320402}"/>
                </a:ext>
              </a:extLst>
            </p:cNvPr>
            <p:cNvSpPr/>
            <p:nvPr/>
          </p:nvSpPr>
          <p:spPr>
            <a:xfrm>
              <a:off x="8717029" y="338550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E452CDE-0B2A-4403-A01E-B91ABC897644}"/>
                </a:ext>
              </a:extLst>
            </p:cNvPr>
            <p:cNvSpPr/>
            <p:nvPr/>
          </p:nvSpPr>
          <p:spPr>
            <a:xfrm>
              <a:off x="8964973" y="338186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B755292-B625-48B5-8885-107F7728C3A3}"/>
                </a:ext>
              </a:extLst>
            </p:cNvPr>
            <p:cNvSpPr/>
            <p:nvPr/>
          </p:nvSpPr>
          <p:spPr>
            <a:xfrm>
              <a:off x="9186367" y="338186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1555550-6BA1-4FA2-B05B-080CE979DDBC}"/>
                </a:ext>
              </a:extLst>
            </p:cNvPr>
            <p:cNvSpPr/>
            <p:nvPr/>
          </p:nvSpPr>
          <p:spPr>
            <a:xfrm>
              <a:off x="9423281" y="338186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A3E07C0-FAAF-4454-BF3C-BCDB0B7CE32C}"/>
                </a:ext>
              </a:extLst>
            </p:cNvPr>
            <p:cNvSpPr/>
            <p:nvPr/>
          </p:nvSpPr>
          <p:spPr>
            <a:xfrm>
              <a:off x="9663239" y="339279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66895A2-41C0-427F-B753-4B316D618DCF}"/>
                </a:ext>
              </a:extLst>
            </p:cNvPr>
            <p:cNvSpPr/>
            <p:nvPr/>
          </p:nvSpPr>
          <p:spPr>
            <a:xfrm>
              <a:off x="9884633" y="339279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941E0FC-6EED-416D-8260-C7DD785F670E}"/>
                </a:ext>
              </a:extLst>
            </p:cNvPr>
            <p:cNvSpPr/>
            <p:nvPr/>
          </p:nvSpPr>
          <p:spPr>
            <a:xfrm>
              <a:off x="10133325" y="339701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B392209-215A-42F9-9952-97AE79CABA61}"/>
                </a:ext>
              </a:extLst>
            </p:cNvPr>
            <p:cNvSpPr/>
            <p:nvPr/>
          </p:nvSpPr>
          <p:spPr>
            <a:xfrm>
              <a:off x="10354719" y="339701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9737446-E9F6-403E-8DFB-4894B32AD2A9}"/>
                </a:ext>
              </a:extLst>
            </p:cNvPr>
            <p:cNvSpPr/>
            <p:nvPr/>
          </p:nvSpPr>
          <p:spPr>
            <a:xfrm>
              <a:off x="10591633" y="339701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8C70265-A718-40D2-813E-D373038B09C2}"/>
                </a:ext>
              </a:extLst>
            </p:cNvPr>
            <p:cNvSpPr/>
            <p:nvPr/>
          </p:nvSpPr>
          <p:spPr>
            <a:xfrm>
              <a:off x="10815960" y="339279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62DAFF3-4214-4D0B-B6C0-52E55C44941F}"/>
                </a:ext>
              </a:extLst>
            </p:cNvPr>
            <p:cNvSpPr/>
            <p:nvPr/>
          </p:nvSpPr>
          <p:spPr>
            <a:xfrm>
              <a:off x="11056892" y="340854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2C2465D-0E73-479E-ADD9-485AC29BBA7E}"/>
                </a:ext>
              </a:extLst>
            </p:cNvPr>
            <p:cNvSpPr/>
            <p:nvPr/>
          </p:nvSpPr>
          <p:spPr>
            <a:xfrm>
              <a:off x="8487875" y="358776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A1083F1-55AF-43F9-AE91-3BF351B59897}"/>
                </a:ext>
              </a:extLst>
            </p:cNvPr>
            <p:cNvSpPr/>
            <p:nvPr/>
          </p:nvSpPr>
          <p:spPr>
            <a:xfrm>
              <a:off x="8709269" y="358776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667E751-7E6B-43E9-A768-D4E4EC4EFD74}"/>
                </a:ext>
              </a:extLst>
            </p:cNvPr>
            <p:cNvSpPr/>
            <p:nvPr/>
          </p:nvSpPr>
          <p:spPr>
            <a:xfrm>
              <a:off x="8946183" y="3587761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3690577-0291-4975-9CD5-D80E94F13DAC}"/>
                </a:ext>
              </a:extLst>
            </p:cNvPr>
            <p:cNvSpPr/>
            <p:nvPr/>
          </p:nvSpPr>
          <p:spPr>
            <a:xfrm>
              <a:off x="9194127" y="358411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0A31FA1-A981-4350-AE68-BDB8738C3CF9}"/>
                </a:ext>
              </a:extLst>
            </p:cNvPr>
            <p:cNvSpPr/>
            <p:nvPr/>
          </p:nvSpPr>
          <p:spPr>
            <a:xfrm>
              <a:off x="9415521" y="358411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DFAEDA4-B361-4989-B775-D41C29337E85}"/>
                </a:ext>
              </a:extLst>
            </p:cNvPr>
            <p:cNvSpPr/>
            <p:nvPr/>
          </p:nvSpPr>
          <p:spPr>
            <a:xfrm>
              <a:off x="9652435" y="358411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15A3D72-380F-4700-84A7-2127CE470BAE}"/>
                </a:ext>
              </a:extLst>
            </p:cNvPr>
            <p:cNvSpPr/>
            <p:nvPr/>
          </p:nvSpPr>
          <p:spPr>
            <a:xfrm>
              <a:off x="9892393" y="359504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3CA5C7F-890C-43EA-BE1A-ED7E25AB83DF}"/>
                </a:ext>
              </a:extLst>
            </p:cNvPr>
            <p:cNvSpPr/>
            <p:nvPr/>
          </p:nvSpPr>
          <p:spPr>
            <a:xfrm>
              <a:off x="10113787" y="359504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AAEB6EE-B680-4606-8923-F11EE100EF02}"/>
                </a:ext>
              </a:extLst>
            </p:cNvPr>
            <p:cNvSpPr/>
            <p:nvPr/>
          </p:nvSpPr>
          <p:spPr>
            <a:xfrm>
              <a:off x="10362479" y="359926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B54DA7-D371-472C-9F20-737E8FAEC11A}"/>
                </a:ext>
              </a:extLst>
            </p:cNvPr>
            <p:cNvSpPr/>
            <p:nvPr/>
          </p:nvSpPr>
          <p:spPr>
            <a:xfrm>
              <a:off x="10583873" y="359926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6D3E965-84B7-41CC-A196-25399CAA6B65}"/>
                </a:ext>
              </a:extLst>
            </p:cNvPr>
            <p:cNvSpPr/>
            <p:nvPr/>
          </p:nvSpPr>
          <p:spPr>
            <a:xfrm>
              <a:off x="10820787" y="3599269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CE98E4C-FBDC-4E1F-8083-CFD63B6A81FD}"/>
                </a:ext>
              </a:extLst>
            </p:cNvPr>
            <p:cNvSpPr/>
            <p:nvPr/>
          </p:nvSpPr>
          <p:spPr>
            <a:xfrm>
              <a:off x="8492041" y="379807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DDE50EE-6852-4240-B57A-965D5E0C475C}"/>
                </a:ext>
              </a:extLst>
            </p:cNvPr>
            <p:cNvSpPr/>
            <p:nvPr/>
          </p:nvSpPr>
          <p:spPr>
            <a:xfrm>
              <a:off x="8713435" y="379807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4646BED-A78A-41D6-9932-4BB0891CA5B9}"/>
                </a:ext>
              </a:extLst>
            </p:cNvPr>
            <p:cNvSpPr/>
            <p:nvPr/>
          </p:nvSpPr>
          <p:spPr>
            <a:xfrm>
              <a:off x="8950349" y="3798078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A716CA6-3124-4FD6-8425-63F747366CFC}"/>
                </a:ext>
              </a:extLst>
            </p:cNvPr>
            <p:cNvSpPr/>
            <p:nvPr/>
          </p:nvSpPr>
          <p:spPr>
            <a:xfrm>
              <a:off x="9198293" y="379443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2ABB101-2226-4133-AB03-0328E8CDD43E}"/>
                </a:ext>
              </a:extLst>
            </p:cNvPr>
            <p:cNvSpPr/>
            <p:nvPr/>
          </p:nvSpPr>
          <p:spPr>
            <a:xfrm>
              <a:off x="9419687" y="379443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2E2969B-1712-4609-BB9B-AAAC8441E33E}"/>
                </a:ext>
              </a:extLst>
            </p:cNvPr>
            <p:cNvSpPr/>
            <p:nvPr/>
          </p:nvSpPr>
          <p:spPr>
            <a:xfrm>
              <a:off x="9656601" y="379443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B69598A-B5D7-4CB0-A8B6-B536CA2DC7E0}"/>
                </a:ext>
              </a:extLst>
            </p:cNvPr>
            <p:cNvSpPr/>
            <p:nvPr/>
          </p:nvSpPr>
          <p:spPr>
            <a:xfrm>
              <a:off x="9896559" y="380536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F2909273-CDF7-4B63-99E7-1632F779D897}"/>
                </a:ext>
              </a:extLst>
            </p:cNvPr>
            <p:cNvSpPr/>
            <p:nvPr/>
          </p:nvSpPr>
          <p:spPr>
            <a:xfrm>
              <a:off x="10117953" y="3805364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F501AD4-49FC-4498-ACA1-03E078368D82}"/>
                </a:ext>
              </a:extLst>
            </p:cNvPr>
            <p:cNvSpPr/>
            <p:nvPr/>
          </p:nvSpPr>
          <p:spPr>
            <a:xfrm>
              <a:off x="10366645" y="380958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726AF41-D417-4729-9DD3-D76BF0088295}"/>
                </a:ext>
              </a:extLst>
            </p:cNvPr>
            <p:cNvSpPr/>
            <p:nvPr/>
          </p:nvSpPr>
          <p:spPr>
            <a:xfrm>
              <a:off x="10588039" y="380958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5F9BC02-6055-46D9-B42D-8A36127BBBB3}"/>
                </a:ext>
              </a:extLst>
            </p:cNvPr>
            <p:cNvSpPr/>
            <p:nvPr/>
          </p:nvSpPr>
          <p:spPr>
            <a:xfrm>
              <a:off x="8736008" y="402452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8702280-A746-45AF-A3A0-D4415B239446}"/>
                </a:ext>
              </a:extLst>
            </p:cNvPr>
            <p:cNvSpPr/>
            <p:nvPr/>
          </p:nvSpPr>
          <p:spPr>
            <a:xfrm>
              <a:off x="8957402" y="402452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FD04C1C-C4A5-4C9D-A69E-52596BB07363}"/>
                </a:ext>
              </a:extLst>
            </p:cNvPr>
            <p:cNvSpPr/>
            <p:nvPr/>
          </p:nvSpPr>
          <p:spPr>
            <a:xfrm>
              <a:off x="9194316" y="402452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9A209E8-511C-4F69-AFE4-3008184C431B}"/>
                </a:ext>
              </a:extLst>
            </p:cNvPr>
            <p:cNvSpPr/>
            <p:nvPr/>
          </p:nvSpPr>
          <p:spPr>
            <a:xfrm>
              <a:off x="9442260" y="402087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3D19B13-D4AE-4E06-AB84-155511E3A520}"/>
                </a:ext>
              </a:extLst>
            </p:cNvPr>
            <p:cNvSpPr/>
            <p:nvPr/>
          </p:nvSpPr>
          <p:spPr>
            <a:xfrm>
              <a:off x="9663654" y="402087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6E253CC-860C-4FC7-81DA-3D82EDF31E22}"/>
                </a:ext>
              </a:extLst>
            </p:cNvPr>
            <p:cNvSpPr/>
            <p:nvPr/>
          </p:nvSpPr>
          <p:spPr>
            <a:xfrm>
              <a:off x="9900568" y="402087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797734FA-F7E2-4844-9E3F-EAD679F7A0DF}"/>
                </a:ext>
              </a:extLst>
            </p:cNvPr>
            <p:cNvSpPr/>
            <p:nvPr/>
          </p:nvSpPr>
          <p:spPr>
            <a:xfrm>
              <a:off x="10140526" y="403180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F57D3E6-029B-47AC-A3CB-32F9E2460677}"/>
                </a:ext>
              </a:extLst>
            </p:cNvPr>
            <p:cNvSpPr/>
            <p:nvPr/>
          </p:nvSpPr>
          <p:spPr>
            <a:xfrm>
              <a:off x="10361920" y="4031806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5BEADD5-178B-42F9-86DF-98AB518652D8}"/>
                </a:ext>
              </a:extLst>
            </p:cNvPr>
            <p:cNvSpPr/>
            <p:nvPr/>
          </p:nvSpPr>
          <p:spPr>
            <a:xfrm>
              <a:off x="8965162" y="421768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FFF680A-CBE7-4E87-956D-A96BC88DE847}"/>
                </a:ext>
              </a:extLst>
            </p:cNvPr>
            <p:cNvSpPr/>
            <p:nvPr/>
          </p:nvSpPr>
          <p:spPr>
            <a:xfrm>
              <a:off x="9186556" y="421768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0AC616-FFFF-4E66-970A-BC687057C923}"/>
                </a:ext>
              </a:extLst>
            </p:cNvPr>
            <p:cNvSpPr/>
            <p:nvPr/>
          </p:nvSpPr>
          <p:spPr>
            <a:xfrm>
              <a:off x="9423470" y="4217680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814BC3F-792C-4AF0-BA0B-ECC5D72DD1B5}"/>
                </a:ext>
              </a:extLst>
            </p:cNvPr>
            <p:cNvSpPr/>
            <p:nvPr/>
          </p:nvSpPr>
          <p:spPr>
            <a:xfrm>
              <a:off x="9671414" y="421403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64018FF1-1981-4369-9AF7-C992226C8AC0}"/>
                </a:ext>
              </a:extLst>
            </p:cNvPr>
            <p:cNvSpPr/>
            <p:nvPr/>
          </p:nvSpPr>
          <p:spPr>
            <a:xfrm>
              <a:off x="9892808" y="421403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29B9E7D-997A-4F7A-A68E-8AEEB1F9EB9A}"/>
                </a:ext>
              </a:extLst>
            </p:cNvPr>
            <p:cNvSpPr/>
            <p:nvPr/>
          </p:nvSpPr>
          <p:spPr>
            <a:xfrm>
              <a:off x="10129722" y="4214037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836B9D6-F933-4A5A-9D3A-5B70DAC084D9}"/>
                </a:ext>
              </a:extLst>
            </p:cNvPr>
            <p:cNvSpPr/>
            <p:nvPr/>
          </p:nvSpPr>
          <p:spPr>
            <a:xfrm>
              <a:off x="9415940" y="438642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3DAA609-5DF0-4200-A574-569DACD20A6C}"/>
                </a:ext>
              </a:extLst>
            </p:cNvPr>
            <p:cNvSpPr/>
            <p:nvPr/>
          </p:nvSpPr>
          <p:spPr>
            <a:xfrm>
              <a:off x="9645094" y="4386425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01328EF-029F-4C2D-8EFE-73D419792B9E}"/>
                </a:ext>
              </a:extLst>
            </p:cNvPr>
            <p:cNvSpPr/>
            <p:nvPr/>
          </p:nvSpPr>
          <p:spPr>
            <a:xfrm>
              <a:off x="9874248" y="4382782"/>
              <a:ext cx="229154" cy="20547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60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2B42-F68F-4250-9EEE-3C93FF31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TCM</a:t>
            </a:r>
          </a:p>
        </p:txBody>
      </p:sp>
    </p:spTree>
    <p:extLst>
      <p:ext uri="{BB962C8B-B14F-4D97-AF65-F5344CB8AC3E}">
        <p14:creationId xmlns:p14="http://schemas.microsoft.com/office/powerpoint/2010/main" val="239715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5CD8-0701-417B-9EF0-41579723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878C8-CD1B-4C46-915D-7D0A0504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112EC-4A1D-4139-87BE-CFF6F292D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A7A15-A96C-4D50-87EF-9A977AA3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" y="-1"/>
            <a:ext cx="11246168" cy="62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4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A3B4-8E88-4822-9ABC-9FD646B8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7950200" cy="441983"/>
          </a:xfrm>
        </p:spPr>
        <p:txBody>
          <a:bodyPr>
            <a:normAutofit fontScale="90000"/>
          </a:bodyPr>
          <a:lstStyle/>
          <a:p>
            <a:r>
              <a:rPr lang="en-US" dirty="0"/>
              <a:t>TCM 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6D08D-6DD9-40C5-A5BC-5C1002040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25143-378B-4EE0-9AF0-5194A437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21605"/>
            <a:ext cx="11430000" cy="53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5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EE5B00-11B5-446A-9A53-8868CD2A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42F91-CE0E-41C9-B104-1660616E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7F2F33-2DAA-4835-BE38-3301DB43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6314C0-93E6-4120-AB06-881A9DCF1C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WHY IPM</a:t>
            </a:r>
          </a:p>
          <a:p>
            <a:r>
              <a:rPr lang="en-US" dirty="0"/>
              <a:t>TCCD- SK Hynix</a:t>
            </a:r>
          </a:p>
          <a:p>
            <a:r>
              <a:rPr lang="en-US" dirty="0"/>
              <a:t>TCM- Samsung</a:t>
            </a:r>
          </a:p>
          <a:p>
            <a:r>
              <a:rPr lang="en-US" dirty="0"/>
              <a:t>HBM4- JEDEC</a:t>
            </a:r>
          </a:p>
          <a:p>
            <a:r>
              <a:rPr lang="en-US" dirty="0"/>
              <a:t>Low latency Wide IO- Samsung</a:t>
            </a:r>
          </a:p>
        </p:txBody>
      </p:sp>
    </p:spTree>
    <p:extLst>
      <p:ext uri="{BB962C8B-B14F-4D97-AF65-F5344CB8AC3E}">
        <p14:creationId xmlns:p14="http://schemas.microsoft.com/office/powerpoint/2010/main" val="92958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7545-C394-4A2B-BEA8-EF58B680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8905240" cy="608918"/>
          </a:xfrm>
        </p:spPr>
        <p:txBody>
          <a:bodyPr/>
          <a:lstStyle/>
          <a:p>
            <a:r>
              <a:rPr lang="en-US" dirty="0"/>
              <a:t>TCM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8BF0-C10D-4A1C-B4B7-280DF656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657F5-EF61-4609-9E0C-4B19CD552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3B95D-9FE6-4A49-A989-A8056871E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" y="44450"/>
            <a:ext cx="11891328" cy="6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7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A52B-F2D2-4EAE-9CF3-F5D39797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68A8-7902-4872-8285-86972467C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91A8D-8404-44CC-9084-19B768A63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90418-197E-42E8-9480-381C69AF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643360" cy="63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5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35D076-2E20-4F97-95FF-8A511168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3F432-8827-4C13-A41D-B640A349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2792D9-E55D-43D8-8906-4DEEA151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HBM4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2BD9A-BB16-44F6-885C-552063F28C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JEDEC discussion started</a:t>
            </a:r>
          </a:p>
          <a:p>
            <a:r>
              <a:rPr lang="en-US" dirty="0"/>
              <a:t>2X the BW</a:t>
            </a:r>
          </a:p>
          <a:p>
            <a:r>
              <a:rPr lang="en-US" dirty="0"/>
              <a:t>Power is main concern as stack power ~45W</a:t>
            </a:r>
          </a:p>
          <a:p>
            <a:r>
              <a:rPr lang="en-US" dirty="0"/>
              <a:t>Power delivery with split PHY not practical with EMIB</a:t>
            </a:r>
          </a:p>
          <a:p>
            <a:endParaRPr lang="en-US" dirty="0"/>
          </a:p>
          <a:p>
            <a:r>
              <a:rPr lang="en-US" dirty="0"/>
              <a:t>Intel proposing base die on logic process.  (Power ~30W)</a:t>
            </a:r>
          </a:p>
          <a:p>
            <a:r>
              <a:rPr lang="en-US" dirty="0"/>
              <a:t>Exploring direct attach to SOC without base die.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CCB00-C5A4-4C72-9410-F6D8FE4F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AA4EC-5796-4245-B018-3920C5CB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0990DD-76E1-41BE-8F03-7B639120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477460"/>
            <a:ext cx="9886950" cy="5773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18716-BCC4-6AF1-6C05-DDF14F1C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59" y="455158"/>
            <a:ext cx="9886950" cy="57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0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378126-39A3-4922-9334-C40686B3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BAB23-46BB-42AB-AD3B-4D45D6EC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C64B5-F047-4F3A-A54C-32B695FC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679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3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C0C95F-7DEF-49EC-B0B9-3235457F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C0D42-B3BF-4DE3-BFF8-0CF9D67B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C1E2B-F170-41BD-A284-F8498960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345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7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E28C1-6354-4803-BEAA-551D162A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2F8D7-1395-4FD7-B621-29C4A6EB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8F5A3-27CC-4EC7-9C08-2B104C992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-76200"/>
            <a:ext cx="10666413" cy="6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3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09027B-9384-4C88-B7E6-6DFB7B63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32EB4B-F0E3-4EB8-8BD4-8D8F0EB6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C89CE-3C52-4926-815E-477E5B37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2982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3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E7D0D3-2B89-4D27-9215-91349BFA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4EB3D9-F410-48E7-AA7F-1D5EC53E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8418F1-9B64-457E-B34C-2C1B4D01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LLW (Low Latency Wide IO)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8EE3A7-14DF-4A76-9F5E-20B9BAD8B0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Previously DBM</a:t>
            </a:r>
          </a:p>
          <a:p>
            <a:r>
              <a:rPr lang="en-US" dirty="0"/>
              <a:t>SK Hynix has similar proposal (ULP) and JEDEC discussion started this Quarter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2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1E6BA3-B38B-4951-80AB-D7DD474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8FAB1-A39B-45CA-8B48-B19E043C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14F4B-744F-4ABF-AB19-15B64065F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388"/>
            <a:ext cx="11077239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901007"/>
          </a:xfrm>
        </p:spPr>
        <p:txBody>
          <a:bodyPr/>
          <a:lstStyle/>
          <a:p>
            <a:r>
              <a:rPr lang="en-US" dirty="0"/>
              <a:t>Memory Power Wall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402993-0EDF-44FB-9CC1-315240FB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35" y="841509"/>
            <a:ext cx="5863831" cy="3763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5E127E-B299-428A-89BF-3C97C00ABFB7}"/>
              </a:ext>
            </a:extLst>
          </p:cNvPr>
          <p:cNvSpPr txBox="1"/>
          <p:nvPr/>
        </p:nvSpPr>
        <p:spPr>
          <a:xfrm>
            <a:off x="598406" y="4721115"/>
            <a:ext cx="10763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cs typeface="IntelOne Display AR Regular" panose="020B0503020203020204" pitchFamily="34" charset="-78"/>
              </a:rPr>
              <a:t>Memory system power with existing technologies is not meeting budget.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Graphics Performance CAGR is 20%/year for Client and scales directly with memory BW.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Since memory power is fixed, </a:t>
            </a:r>
            <a:r>
              <a:rPr lang="en-US" sz="2000" dirty="0" err="1"/>
              <a:t>pJ</a:t>
            </a:r>
            <a:r>
              <a:rPr lang="en-US" sz="2000" dirty="0"/>
              <a:t>/b must scale by 20% per year.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Power within a given memory technology is relatively flat and needs a revolutionary technology solution like TCCD with tight 3D integration to address this.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90E1C0-B49A-4C7E-A7A2-3AD8FCF58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530" y="859947"/>
            <a:ext cx="4776547" cy="3747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0063E9-BB66-4C35-B0FB-62D6B4C2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530" y="851985"/>
            <a:ext cx="4771905" cy="3755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63E9BA-35BE-4B0F-8B5D-9EAD02F49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054" y="841509"/>
            <a:ext cx="4782381" cy="37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41E7EE-1A14-48E1-B00B-8A1927A0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D57E9-7B28-4AAB-94C8-934D963B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D6956-3F67-4C17-8A2D-C60026D1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DFD1C-F38C-4E7A-855D-BB5DB47DE8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3FD08-F59E-4487-B664-C0F27D32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23600" cy="60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1E8779-0D17-44FD-8B9E-AF0A0B28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739028-FFA4-4F35-828F-8842C7D7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CC2374-7481-4EDE-AD90-4AAFC52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24B7D7-8650-4702-BB21-BF6D84CB9B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3DE7A-9F48-43E6-87EC-B0867678D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394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9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EF0207-3B57-4C65-838E-76D49C13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E9032-457A-4E5F-88FB-DD8BA76A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2566F8-4806-4C6C-98C8-BAF3BF82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3958FA-F75B-4D69-A1EE-414F10BB07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45865-2A53-4D90-B97E-DD065430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60359"/>
            <a:ext cx="11830050" cy="61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5BC804-3AA5-4352-BD3D-199C6D72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A0D3A-CC3D-4F81-890B-0C06F1B2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C8EF57-F7AD-4DAC-B5FB-FE68BAA0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94AF6C-6163-4EC0-84EB-E70E368EE0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263FE-DD9E-4C70-AE7A-7171D0BB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5352" cy="61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6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3547AF-C5D9-42C0-BE23-ED3A101C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560B1-253C-4E6B-9964-FE22D70C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C15F90-857B-401A-901D-CA1AECDE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5FDF3A-6D28-43AE-B49C-6B1C7E8454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66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901007"/>
          </a:xfrm>
        </p:spPr>
        <p:txBody>
          <a:bodyPr>
            <a:normAutofit/>
          </a:bodyPr>
          <a:lstStyle/>
          <a:p>
            <a:r>
              <a:rPr lang="en-US" dirty="0"/>
              <a:t>TCCD Macro Evolution Roadmap</a:t>
            </a:r>
          </a:p>
        </p:txBody>
      </p:sp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93CF092C-BF87-4605-95E6-0915E84B3E79}"/>
              </a:ext>
            </a:extLst>
          </p:cNvPr>
          <p:cNvGraphicFramePr>
            <a:graphicFrameLocks noGrp="1"/>
          </p:cNvGraphicFramePr>
          <p:nvPr/>
        </p:nvGraphicFramePr>
        <p:xfrm>
          <a:off x="280086" y="918360"/>
          <a:ext cx="11376453" cy="256032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667046298"/>
                    </a:ext>
                  </a:extLst>
                </a:gridCol>
                <a:gridCol w="1021492">
                  <a:extLst>
                    <a:ext uri="{9D8B030D-6E8A-4147-A177-3AD203B41FA5}">
                      <a16:colId xmlns:a16="http://schemas.microsoft.com/office/drawing/2014/main" val="2676709254"/>
                    </a:ext>
                  </a:extLst>
                </a:gridCol>
                <a:gridCol w="1318054">
                  <a:extLst>
                    <a:ext uri="{9D8B030D-6E8A-4147-A177-3AD203B41FA5}">
                      <a16:colId xmlns:a16="http://schemas.microsoft.com/office/drawing/2014/main" val="2336707949"/>
                    </a:ext>
                  </a:extLst>
                </a:gridCol>
                <a:gridCol w="1458098">
                  <a:extLst>
                    <a:ext uri="{9D8B030D-6E8A-4147-A177-3AD203B41FA5}">
                      <a16:colId xmlns:a16="http://schemas.microsoft.com/office/drawing/2014/main" val="3903014150"/>
                    </a:ext>
                  </a:extLst>
                </a:gridCol>
                <a:gridCol w="1696994">
                  <a:extLst>
                    <a:ext uri="{9D8B030D-6E8A-4147-A177-3AD203B41FA5}">
                      <a16:colId xmlns:a16="http://schemas.microsoft.com/office/drawing/2014/main" val="3862591744"/>
                    </a:ext>
                  </a:extLst>
                </a:gridCol>
                <a:gridCol w="1762898">
                  <a:extLst>
                    <a:ext uri="{9D8B030D-6E8A-4147-A177-3AD203B41FA5}">
                      <a16:colId xmlns:a16="http://schemas.microsoft.com/office/drawing/2014/main" val="318849347"/>
                    </a:ext>
                  </a:extLst>
                </a:gridCol>
                <a:gridCol w="1622854">
                  <a:extLst>
                    <a:ext uri="{9D8B030D-6E8A-4147-A177-3AD203B41FA5}">
                      <a16:colId xmlns:a16="http://schemas.microsoft.com/office/drawing/2014/main" val="3461528361"/>
                    </a:ext>
                  </a:extLst>
                </a:gridCol>
                <a:gridCol w="1581663">
                  <a:extLst>
                    <a:ext uri="{9D8B030D-6E8A-4147-A177-3AD203B41FA5}">
                      <a16:colId xmlns:a16="http://schemas.microsoft.com/office/drawing/2014/main" val="4037664620"/>
                    </a:ext>
                  </a:extLst>
                </a:gridCol>
              </a:tblGrid>
              <a:tr h="3200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Priority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Metric Type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MVP </a:t>
                      </a:r>
                    </a:p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(Q1 ‘25)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Gen1 Product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(Q1 ‘26)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Gen2 Product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(Q1 ‘27)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Gen3 Product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(Q1 ‘28)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End of Life Target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73988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TCCD Gen1 (1a)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TCCD Gen2 (1b)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84009"/>
                  </a:ext>
                </a:extLst>
              </a:tr>
              <a:tr h="210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BW Efficiency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Peak BW /GB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(one way)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512 GB/s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0000"/>
                          </a:highlight>
                          <a:latin typeface="+mn-lt"/>
                        </a:rPr>
                        <a:t>1.5x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~2x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1.5x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&gt; 1 TB/s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17034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ko-KR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Energy Efficiency</a:t>
                      </a:r>
                      <a:endParaRPr lang="ko-KR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pj/bit </a:t>
                      </a:r>
                      <a:endParaRPr lang="ko-KR" altLang="en-US" sz="1400" b="1" kern="12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~2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2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1.5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~1-1.5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32402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Density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Density/mm2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&gt;11-12 MB/mm</a:t>
                      </a:r>
                      <a:r>
                        <a:rPr lang="en-US" altLang="ko-KR" sz="14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2</a:t>
                      </a:r>
                      <a:endParaRPr lang="ko-KR" altLang="en-US" sz="1400" baseline="300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&gt;13 MB/mm</a:t>
                      </a:r>
                      <a:r>
                        <a:rPr lang="en-US" altLang="ko-KR" sz="1400" kern="12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ko-KR" altLang="en-US" sz="14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&gt;13MB/mm</a:t>
                      </a:r>
                      <a:r>
                        <a:rPr lang="en-US" altLang="ko-KR" sz="1400" kern="12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ko-KR" altLang="en-US" sz="1400" kern="12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+10%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16 MB/mm</a:t>
                      </a:r>
                      <a:r>
                        <a:rPr lang="en-US" altLang="ko-KR" sz="1400" kern="12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ko-KR" altLang="en-US" sz="1400" kern="12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3279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0C3B7D-A0B7-4CAF-B3AB-7CCF1D0E393A}"/>
              </a:ext>
            </a:extLst>
          </p:cNvPr>
          <p:cNvSpPr txBox="1"/>
          <p:nvPr/>
        </p:nvSpPr>
        <p:spPr>
          <a:xfrm>
            <a:off x="442188" y="3425217"/>
            <a:ext cx="11376453" cy="295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Exact evolution roadmap of the TCCD Macro is still under discussion (Not yearly cadence of significant macro).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Peak BW evolution roadmap: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MVP Macro to Gen1- BW improvement- of ~1.5x is key area of concern and topic of future discussions.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Stacking of TCCD enables ~2x aggregate BW (orthogonal to macro improvements)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Energy Efficiency and Density evolution roadmap: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Density and energy efficiency need to meet floor for Gen1 and Gen2 products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Move to next DRAM process node (1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or 1c) </a:t>
            </a:r>
            <a:r>
              <a:rPr lang="en-US" dirty="0">
                <a:cs typeface="Times New Roman" panose="02020603050405020304" pitchFamily="18" charset="0"/>
              </a:rPr>
              <a:t>and get 10% density and meet EOL energy efficiency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81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ED14-E103-48E2-8BAB-36A6897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658"/>
          </a:xfrm>
        </p:spPr>
        <p:txBody>
          <a:bodyPr/>
          <a:lstStyle/>
          <a:p>
            <a:r>
              <a:rPr lang="en-US" dirty="0"/>
              <a:t>WHY TCCD?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7B057-5537-49D7-A77F-A8F1DB2F5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20" y="1537685"/>
            <a:ext cx="10515600" cy="4586849"/>
          </a:xfrm>
        </p:spPr>
        <p:txBody>
          <a:bodyPr>
            <a:normAutofit fontScale="40000" lnSpcReduction="20000"/>
          </a:bodyPr>
          <a:lstStyle/>
          <a:p>
            <a:r>
              <a:rPr lang="en-US" sz="1800" b="1" dirty="0"/>
              <a:t>SRAM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Realistic Capacity &lt; 64 MB vs. target of 1-16 GB</a:t>
            </a:r>
          </a:p>
          <a:p>
            <a:r>
              <a:rPr lang="en-US" sz="1800" b="1" dirty="0"/>
              <a:t>ADM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Current Capacity &lt; 1 GB.  ADM is &gt; 2X off industry DRAM on (mm</a:t>
            </a:r>
            <a:r>
              <a:rPr lang="en-US" sz="1600" baseline="30000" dirty="0"/>
              <a:t>2</a:t>
            </a:r>
            <a:r>
              <a:rPr lang="en-US" sz="1600" dirty="0"/>
              <a:t>/GB) and ($/GB)</a:t>
            </a:r>
          </a:p>
          <a:p>
            <a:pPr lvl="1"/>
            <a:r>
              <a:rPr lang="en-US" sz="1600" dirty="0" err="1"/>
              <a:t>CapX</a:t>
            </a:r>
            <a:r>
              <a:rPr lang="en-US" sz="1600" dirty="0"/>
              <a:t>: Product roadmap can consume an entire fab</a:t>
            </a:r>
            <a:r>
              <a:rPr lang="en-US" sz="1600"/>
              <a:t>, assuming </a:t>
            </a:r>
            <a:r>
              <a:rPr lang="en-US" sz="1600" dirty="0"/>
              <a:t>ADM matches Industry’s (mm</a:t>
            </a:r>
            <a:r>
              <a:rPr lang="en-US" sz="1600" baseline="30000" dirty="0"/>
              <a:t>2</a:t>
            </a:r>
            <a:r>
              <a:rPr lang="en-US" sz="1600" dirty="0"/>
              <a:t>/GB) </a:t>
            </a:r>
          </a:p>
          <a:p>
            <a:pPr lvl="1"/>
            <a:r>
              <a:rPr lang="en-US" sz="1600" i="1" dirty="0"/>
              <a:t>If you don't have a competitive advantage, don't compete – Jack Welch (GE CEO)</a:t>
            </a:r>
          </a:p>
          <a:p>
            <a:r>
              <a:rPr lang="en-US" sz="2000" b="1" dirty="0"/>
              <a:t>TCCD Benefits</a:t>
            </a:r>
          </a:p>
          <a:p>
            <a:pPr lvl="1"/>
            <a:r>
              <a:rPr lang="en-US" sz="1600" dirty="0"/>
              <a:t>Intel can optimally size capacity &amp; BW to the market (Not true of DDR, LPDDR, HBM, …)</a:t>
            </a:r>
          </a:p>
          <a:p>
            <a:pPr lvl="1"/>
            <a:r>
              <a:rPr lang="en-US" sz="1600" dirty="0"/>
              <a:t>Tight coupling provides major benefits: Power (6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→</a:t>
            </a:r>
            <a:r>
              <a:rPr lang="en-US" sz="1600" dirty="0"/>
              <a:t>3 </a:t>
            </a:r>
            <a:r>
              <a:rPr lang="en-US" sz="1600" dirty="0" err="1"/>
              <a:t>pJ</a:t>
            </a:r>
            <a:r>
              <a:rPr lang="en-US" sz="1600" dirty="0"/>
              <a:t>/b), Bandwidth (130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→512</a:t>
            </a:r>
            <a:r>
              <a:rPr lang="en-US" sz="1600" dirty="0"/>
              <a:t> GBs), Latency (~5nS)</a:t>
            </a:r>
          </a:p>
          <a:p>
            <a:pPr lvl="1"/>
            <a:r>
              <a:rPr lang="en-US" sz="1600" dirty="0"/>
              <a:t>New business model that shares NRE and offers significant value to both customer</a:t>
            </a:r>
          </a:p>
          <a:p>
            <a:r>
              <a:rPr lang="en-US" sz="1867" b="1" dirty="0"/>
              <a:t>  Why Now?</a:t>
            </a:r>
          </a:p>
          <a:p>
            <a:pPr lvl="1"/>
            <a:r>
              <a:rPr lang="en-US" sz="1600" dirty="0"/>
              <a:t>Dis-aggregation and 3D package integration are becoming mature, mainstream technologies</a:t>
            </a:r>
          </a:p>
          <a:p>
            <a:pPr lvl="1"/>
            <a:r>
              <a:rPr lang="en-US" sz="1600" dirty="0"/>
              <a:t>Graphics and AI are driving significant increase in Memory BW requirements</a:t>
            </a:r>
          </a:p>
          <a:p>
            <a:pPr lvl="2"/>
            <a:r>
              <a:rPr lang="en-US" sz="1200" dirty="0"/>
              <a:t>Ex: 16 channels of DDR in Server (3K Pins), Client/Graphic/</a:t>
            </a:r>
            <a:r>
              <a:rPr lang="en-US" sz="1200" dirty="0" err="1"/>
              <a:t>DataCenter</a:t>
            </a:r>
            <a:r>
              <a:rPr lang="en-US" sz="1200" dirty="0"/>
              <a:t> are all adding HBM or ADM to roadmap</a:t>
            </a:r>
          </a:p>
          <a:p>
            <a:pPr lvl="2"/>
            <a:r>
              <a:rPr lang="en-US" sz="1200" dirty="0"/>
              <a:t>Power Wall:  MTL LPDDR is (6 </a:t>
            </a:r>
            <a:r>
              <a:rPr lang="en-US" sz="1200" dirty="0" err="1"/>
              <a:t>pJ</a:t>
            </a:r>
            <a:r>
              <a:rPr lang="en-US" sz="1200" dirty="0"/>
              <a:t>/b * 130 GB/s) = 6W in a 15W TDP SKU !!!   </a:t>
            </a:r>
          </a:p>
          <a:p>
            <a:pPr lvl="1"/>
            <a:r>
              <a:rPr lang="en-US" sz="1600" dirty="0"/>
              <a:t>Competitive pressure is real and (AMD, Apple, Google &amp; Likely others) are all looking at similar ideas</a:t>
            </a:r>
          </a:p>
          <a:p>
            <a:pPr lvl="2"/>
            <a:r>
              <a:rPr lang="en-US" sz="1200" dirty="0"/>
              <a:t>Intel alone is having independent discussion w/ (Hynix, Samsung, Micron and Winbond).  We know they aren’t just talking to us …</a:t>
            </a:r>
          </a:p>
          <a:p>
            <a:pPr lvl="2"/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967A3-7A0A-4B65-B76B-9DA8C027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603" y="-20814"/>
            <a:ext cx="4439398" cy="2363420"/>
          </a:xfrm>
          <a:prstGeom prst="rect">
            <a:avLst/>
          </a:prstGeom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C774940D-A114-4521-A40F-09F9BF07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58" y="-24567"/>
            <a:ext cx="4180342" cy="236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4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901007"/>
          </a:xfrm>
        </p:spPr>
        <p:txBody>
          <a:bodyPr/>
          <a:lstStyle/>
          <a:p>
            <a:r>
              <a:rPr lang="en-US" dirty="0"/>
              <a:t>Memory hierarchy and need for IPM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1F6872-E3E1-403A-B3E8-5744D710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" y="805901"/>
            <a:ext cx="11611155" cy="5604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3CCF99-7DCC-4C7C-9713-D778FB1B3F29}"/>
              </a:ext>
            </a:extLst>
          </p:cNvPr>
          <p:cNvSpPr txBox="1"/>
          <p:nvPr/>
        </p:nvSpPr>
        <p:spPr>
          <a:xfrm>
            <a:off x="5875593" y="2913353"/>
            <a:ext cx="58055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Potential DRAM Growth tier with tight 3D integration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3C01A-7B46-44CC-8CE2-A2A2A9BFA11C}"/>
              </a:ext>
            </a:extLst>
          </p:cNvPr>
          <p:cNvSpPr txBox="1"/>
          <p:nvPr/>
        </p:nvSpPr>
        <p:spPr>
          <a:xfrm>
            <a:off x="6096000" y="2159892"/>
            <a:ext cx="276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 Not enough capacity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D3417-CA8D-4311-AD89-E1E6C50D625A}"/>
              </a:ext>
            </a:extLst>
          </p:cNvPr>
          <p:cNvSpPr txBox="1"/>
          <p:nvPr/>
        </p:nvSpPr>
        <p:spPr>
          <a:xfrm>
            <a:off x="6874475" y="3391241"/>
            <a:ext cx="385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 Outside power budget and low BW)</a:t>
            </a:r>
          </a:p>
        </p:txBody>
      </p:sp>
    </p:spTree>
    <p:extLst>
      <p:ext uri="{BB962C8B-B14F-4D97-AF65-F5344CB8AC3E}">
        <p14:creationId xmlns:p14="http://schemas.microsoft.com/office/powerpoint/2010/main" val="345020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857C-AE64-4F0E-9142-6070E052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34" y="104611"/>
            <a:ext cx="10515600" cy="973324"/>
          </a:xfrm>
        </p:spPr>
        <p:txBody>
          <a:bodyPr/>
          <a:lstStyle/>
          <a:p>
            <a:r>
              <a:rPr lang="en-US" dirty="0"/>
              <a:t>Why an in-package Cache?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AC18-A2F5-4BE4-8371-D25BACA1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80" y="1239145"/>
            <a:ext cx="10821120" cy="1247908"/>
          </a:xfrm>
        </p:spPr>
        <p:txBody>
          <a:bodyPr>
            <a:normAutofit/>
          </a:bodyPr>
          <a:lstStyle/>
          <a:p>
            <a:r>
              <a:rPr lang="en-US" sz="2400" dirty="0"/>
              <a:t>In package Cache is lower power, but only if we have sufficient cache capacity.</a:t>
            </a:r>
          </a:p>
          <a:p>
            <a:r>
              <a:rPr lang="en-US" sz="2400" dirty="0"/>
              <a:t>Otherwise, BW exceeds the cache and next level must solve BW problem.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00B2EA-FFFF-4319-AE8A-31E26E21B2BD}"/>
              </a:ext>
            </a:extLst>
          </p:cNvPr>
          <p:cNvCxnSpPr>
            <a:cxnSpLocks/>
          </p:cNvCxnSpPr>
          <p:nvPr/>
        </p:nvCxnSpPr>
        <p:spPr>
          <a:xfrm>
            <a:off x="533694" y="2808938"/>
            <a:ext cx="0" cy="330987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6F82FB-CB18-440A-9455-CD7E89E9B230}"/>
              </a:ext>
            </a:extLst>
          </p:cNvPr>
          <p:cNvCxnSpPr>
            <a:cxnSpLocks/>
          </p:cNvCxnSpPr>
          <p:nvPr/>
        </p:nvCxnSpPr>
        <p:spPr>
          <a:xfrm flipV="1">
            <a:off x="420338" y="5985059"/>
            <a:ext cx="3394506" cy="1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3F943FA-E00D-4A36-8A0C-51BFF01135FA}"/>
              </a:ext>
            </a:extLst>
          </p:cNvPr>
          <p:cNvSpPr txBox="1"/>
          <p:nvPr/>
        </p:nvSpPr>
        <p:spPr>
          <a:xfrm>
            <a:off x="578650" y="2643448"/>
            <a:ext cx="5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01AB58-F1ED-4A28-B921-2C561B2555AF}"/>
              </a:ext>
            </a:extLst>
          </p:cNvPr>
          <p:cNvSpPr/>
          <p:nvPr/>
        </p:nvSpPr>
        <p:spPr>
          <a:xfrm>
            <a:off x="539668" y="3950443"/>
            <a:ext cx="2777283" cy="20451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AB2AA-7350-4759-830A-1A4D462DD167}"/>
              </a:ext>
            </a:extLst>
          </p:cNvPr>
          <p:cNvSpPr txBox="1"/>
          <p:nvPr/>
        </p:nvSpPr>
        <p:spPr>
          <a:xfrm>
            <a:off x="127616" y="3765777"/>
            <a:ext cx="51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84819D-92C9-4FE4-9A88-78765811792B}"/>
              </a:ext>
            </a:extLst>
          </p:cNvPr>
          <p:cNvSpPr txBox="1"/>
          <p:nvPr/>
        </p:nvSpPr>
        <p:spPr>
          <a:xfrm>
            <a:off x="2833043" y="595204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EAE09EE-6B87-4730-9A07-13FF1619F596}"/>
              </a:ext>
            </a:extLst>
          </p:cNvPr>
          <p:cNvCxnSpPr>
            <a:cxnSpLocks/>
          </p:cNvCxnSpPr>
          <p:nvPr/>
        </p:nvCxnSpPr>
        <p:spPr>
          <a:xfrm>
            <a:off x="4391517" y="2852918"/>
            <a:ext cx="0" cy="330987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10FFD52-133B-408E-BAC6-428902EA7C09}"/>
              </a:ext>
            </a:extLst>
          </p:cNvPr>
          <p:cNvCxnSpPr>
            <a:cxnSpLocks/>
          </p:cNvCxnSpPr>
          <p:nvPr/>
        </p:nvCxnSpPr>
        <p:spPr>
          <a:xfrm flipV="1">
            <a:off x="4278161" y="6029039"/>
            <a:ext cx="3394506" cy="1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668FFD4-826B-41B0-93C3-D81026F25306}"/>
              </a:ext>
            </a:extLst>
          </p:cNvPr>
          <p:cNvSpPr/>
          <p:nvPr/>
        </p:nvSpPr>
        <p:spPr>
          <a:xfrm>
            <a:off x="4393839" y="3208242"/>
            <a:ext cx="149105" cy="28207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09C82F-75DF-4E96-B0AB-27E598471A18}"/>
              </a:ext>
            </a:extLst>
          </p:cNvPr>
          <p:cNvSpPr txBox="1"/>
          <p:nvPr/>
        </p:nvSpPr>
        <p:spPr>
          <a:xfrm>
            <a:off x="8479350" y="2643448"/>
            <a:ext cx="5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BW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615970-4EAC-4E10-91FB-CE8A80DCBA56}"/>
              </a:ext>
            </a:extLst>
          </p:cNvPr>
          <p:cNvSpPr/>
          <p:nvPr/>
        </p:nvSpPr>
        <p:spPr>
          <a:xfrm>
            <a:off x="4397491" y="4253801"/>
            <a:ext cx="2876411" cy="1785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014EAC-4A17-49DC-8D8F-EC2472BF7046}"/>
              </a:ext>
            </a:extLst>
          </p:cNvPr>
          <p:cNvSpPr txBox="1"/>
          <p:nvPr/>
        </p:nvSpPr>
        <p:spPr>
          <a:xfrm>
            <a:off x="7071743" y="597519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41FD68-BAE7-4DA2-9F86-274626C327A3}"/>
              </a:ext>
            </a:extLst>
          </p:cNvPr>
          <p:cNvCxnSpPr>
            <a:cxnSpLocks/>
          </p:cNvCxnSpPr>
          <p:nvPr/>
        </p:nvCxnSpPr>
        <p:spPr>
          <a:xfrm>
            <a:off x="8471415" y="2849984"/>
            <a:ext cx="0" cy="330987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071DD78-D43C-4EF0-92A5-C49078B06F51}"/>
              </a:ext>
            </a:extLst>
          </p:cNvPr>
          <p:cNvCxnSpPr>
            <a:cxnSpLocks/>
          </p:cNvCxnSpPr>
          <p:nvPr/>
        </p:nvCxnSpPr>
        <p:spPr>
          <a:xfrm flipV="1">
            <a:off x="8358059" y="6026105"/>
            <a:ext cx="3394506" cy="1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754EC1C0-2B15-4205-B158-ADE0084F7926}"/>
              </a:ext>
            </a:extLst>
          </p:cNvPr>
          <p:cNvSpPr/>
          <p:nvPr/>
        </p:nvSpPr>
        <p:spPr>
          <a:xfrm>
            <a:off x="8473736" y="3205308"/>
            <a:ext cx="927252" cy="28207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67AA34-3FDD-4FDF-9D78-42EF9DA39E92}"/>
              </a:ext>
            </a:extLst>
          </p:cNvPr>
          <p:cNvSpPr/>
          <p:nvPr/>
        </p:nvSpPr>
        <p:spPr>
          <a:xfrm>
            <a:off x="8477389" y="5412651"/>
            <a:ext cx="2876411" cy="6239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B0AEE9-0960-442D-8C0C-6E0C19260602}"/>
              </a:ext>
            </a:extLst>
          </p:cNvPr>
          <p:cNvSpPr txBox="1"/>
          <p:nvPr/>
        </p:nvSpPr>
        <p:spPr>
          <a:xfrm>
            <a:off x="10745307" y="605054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5E36B3-89B3-4B73-85B6-F06876B4A382}"/>
              </a:ext>
            </a:extLst>
          </p:cNvPr>
          <p:cNvSpPr txBox="1"/>
          <p:nvPr/>
        </p:nvSpPr>
        <p:spPr>
          <a:xfrm>
            <a:off x="4460459" y="2682515"/>
            <a:ext cx="5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407A08-8D82-44B4-98A9-30C918DEBDD9}"/>
              </a:ext>
            </a:extLst>
          </p:cNvPr>
          <p:cNvSpPr txBox="1"/>
          <p:nvPr/>
        </p:nvSpPr>
        <p:spPr>
          <a:xfrm>
            <a:off x="979988" y="3170827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</a:t>
            </a:r>
          </a:p>
          <a:p>
            <a:r>
              <a:rPr lang="en-US" dirty="0"/>
              <a:t>power problem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2FAD3D-4B71-47A9-89C2-4A72CB19E80A}"/>
              </a:ext>
            </a:extLst>
          </p:cNvPr>
          <p:cNvSpPr txBox="1"/>
          <p:nvPr/>
        </p:nvSpPr>
        <p:spPr>
          <a:xfrm>
            <a:off x="4780049" y="3170827"/>
            <a:ext cx="2716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Cache capacity too small;</a:t>
            </a:r>
          </a:p>
          <a:p>
            <a:r>
              <a:rPr lang="en-US" dirty="0"/>
              <a:t>still power problem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8D0895-40C3-40AE-9F48-C04A60520053}"/>
              </a:ext>
            </a:extLst>
          </p:cNvPr>
          <p:cNvSpPr txBox="1"/>
          <p:nvPr/>
        </p:nvSpPr>
        <p:spPr>
          <a:xfrm>
            <a:off x="4045051" y="4007895"/>
            <a:ext cx="51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/>
              </a:rPr>
              <a:t>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3C9713-ADA5-487B-B2B2-05698ABC49A5}"/>
              </a:ext>
            </a:extLst>
          </p:cNvPr>
          <p:cNvSpPr txBox="1"/>
          <p:nvPr/>
        </p:nvSpPr>
        <p:spPr>
          <a:xfrm>
            <a:off x="8054704" y="5187161"/>
            <a:ext cx="42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9EAFDC-BFDF-4133-90BF-E774824F5D0C}"/>
              </a:ext>
            </a:extLst>
          </p:cNvPr>
          <p:cNvSpPr txBox="1"/>
          <p:nvPr/>
        </p:nvSpPr>
        <p:spPr>
          <a:xfrm>
            <a:off x="9400988" y="3170827"/>
            <a:ext cx="2389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Cache big enough;</a:t>
            </a:r>
          </a:p>
          <a:p>
            <a:r>
              <a:rPr lang="en-US" dirty="0"/>
              <a:t>solved power problem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DCFA799-9A04-487A-9992-C1F308F52A5E}"/>
              </a:ext>
            </a:extLst>
          </p:cNvPr>
          <p:cNvSpPr/>
          <p:nvPr/>
        </p:nvSpPr>
        <p:spPr>
          <a:xfrm rot="5400000">
            <a:off x="3649705" y="3878097"/>
            <a:ext cx="369332" cy="484632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7A331184-5C7A-4068-B007-28D504F02549}"/>
              </a:ext>
            </a:extLst>
          </p:cNvPr>
          <p:cNvSpPr/>
          <p:nvPr/>
        </p:nvSpPr>
        <p:spPr>
          <a:xfrm rot="5400000">
            <a:off x="7305100" y="4590910"/>
            <a:ext cx="1158850" cy="484632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3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992038"/>
          </a:xfrm>
        </p:spPr>
        <p:txBody>
          <a:bodyPr/>
          <a:lstStyle/>
          <a:p>
            <a:r>
              <a:rPr lang="en-US" dirty="0"/>
              <a:t>Product Value Proposition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18771-6C89-45E7-8DB6-D1FB62B5720D}"/>
              </a:ext>
            </a:extLst>
          </p:cNvPr>
          <p:cNvSpPr txBox="1"/>
          <p:nvPr/>
        </p:nvSpPr>
        <p:spPr>
          <a:xfrm>
            <a:off x="130261" y="4651491"/>
            <a:ext cx="11474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Multitude of growth segments across data-center, client and discrete-</a:t>
            </a:r>
            <a:r>
              <a:rPr lang="en-US" dirty="0" err="1"/>
              <a:t>GFx</a:t>
            </a:r>
            <a:r>
              <a:rPr lang="en-US" dirty="0"/>
              <a:t> have no viable solution with existing SRAM or HBM/xDDR stacking technologies.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TCCD truly differentiates itself in these growth segments while delivering good-enough performance in the volume segments where alternate technology solutions exist.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TCCD is the technology of choice to pursue to enable new growth product segments across the board while meeting the needs of volume runners.</a:t>
            </a:r>
          </a:p>
        </p:txBody>
      </p:sp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7D3B06F5-C487-408D-8E10-7D9B34B06664}"/>
              </a:ext>
            </a:extLst>
          </p:cNvPr>
          <p:cNvGraphicFramePr>
            <a:graphicFrameLocks noGrp="1"/>
          </p:cNvGraphicFramePr>
          <p:nvPr/>
        </p:nvGraphicFramePr>
        <p:xfrm>
          <a:off x="17506" y="877155"/>
          <a:ext cx="11903676" cy="377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024">
                  <a:extLst>
                    <a:ext uri="{9D8B030D-6E8A-4147-A177-3AD203B41FA5}">
                      <a16:colId xmlns:a16="http://schemas.microsoft.com/office/drawing/2014/main" val="769129198"/>
                    </a:ext>
                  </a:extLst>
                </a:gridCol>
                <a:gridCol w="1906313">
                  <a:extLst>
                    <a:ext uri="{9D8B030D-6E8A-4147-A177-3AD203B41FA5}">
                      <a16:colId xmlns:a16="http://schemas.microsoft.com/office/drawing/2014/main" val="3408317378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135293050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1722281568"/>
                    </a:ext>
                  </a:extLst>
                </a:gridCol>
                <a:gridCol w="1275127">
                  <a:extLst>
                    <a:ext uri="{9D8B030D-6E8A-4147-A177-3AD203B41FA5}">
                      <a16:colId xmlns:a16="http://schemas.microsoft.com/office/drawing/2014/main" val="3033598296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3326888253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3836703763"/>
                    </a:ext>
                  </a:extLst>
                </a:gridCol>
                <a:gridCol w="3034548">
                  <a:extLst>
                    <a:ext uri="{9D8B030D-6E8A-4147-A177-3AD203B41FA5}">
                      <a16:colId xmlns:a16="http://schemas.microsoft.com/office/drawing/2014/main" val="4281358650"/>
                    </a:ext>
                  </a:extLst>
                </a:gridCol>
              </a:tblGrid>
              <a:tr h="3511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TCCD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TCCD BW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TCCD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SRAM Stacking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HBM/xDDR Stacking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14386"/>
                  </a:ext>
                </a:extLst>
              </a:tr>
              <a:tr h="175599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Data-Center/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AI/HPC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GP Compute (SIR)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9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6-12 GB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2 - 4 TB/s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1x % IPC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Iso Perf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Iso Perf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Volume Segment/Cost Sensitive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906795"/>
                  </a:ext>
                </a:extLst>
              </a:tr>
              <a:tr h="175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GP Compute (SFR)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9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6-12 GB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1.5x % IPC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Half Perf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Half Perf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Volume Segment/Cost sensitive</a:t>
                      </a:r>
                    </a:p>
                  </a:txBody>
                  <a:tcPr anchor="ctr">
                    <a:solidFill>
                      <a:srgbClr val="B9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245918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AI Training/Inference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 GB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4 - 8 TB/s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2x % IPC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Growth Segment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4842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Cache Sensitive WLs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 GB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Growth Segment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79589"/>
                  </a:ext>
                </a:extLst>
              </a:tr>
              <a:tr h="33528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Client/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Mobile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 (Ultra Mobile)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 GB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0.25 TB/s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TFlops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Volume Segment/Cost sensitive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1022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 (Mobile)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 GB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0.4 TB/s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 TFlops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Growth Segment/Cost sensitive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54189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PX (Content Creation)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 GB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0.85 TB/s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 TFlops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Growth Segment/Cost sensitive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9458"/>
                  </a:ext>
                </a:extLst>
              </a:tr>
              <a:tr h="406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Graphics/DC Accelerators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Discrete GFx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8-16 GB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4 - 8 TB/s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2x % IPC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Growth Segment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03195"/>
                  </a:ext>
                </a:extLst>
              </a:tr>
              <a:tr h="441864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DC Accelerators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8-16 GB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25252"/>
                        </a:solidFill>
                        <a:effectLst/>
                        <a:uLnTx/>
                        <a:uFillTx/>
                        <a:latin typeface="IntelOne Display Regular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Solution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Growth Segment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8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02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537EF2-5730-4C9E-BB62-1884E581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AE0CF-2577-47AB-A83C-79D1348D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6575-A017-439A-8AA0-94A9B276CEB1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49CB2F-7571-45B7-AD0D-83625443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vs. BW/GB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827C81-9FB3-4692-A8A4-0C5A121CC2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ECB41-D24E-4F8D-9126-58C07382B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44121"/>
            <a:ext cx="8813800" cy="43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4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84B25BB-7097-465C-AB0F-AB952242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34" y="104611"/>
            <a:ext cx="11627204" cy="751927"/>
          </a:xfrm>
        </p:spPr>
        <p:txBody>
          <a:bodyPr>
            <a:normAutofit/>
          </a:bodyPr>
          <a:lstStyle/>
          <a:p>
            <a:pPr marL="0" marR="0" lvl="0" indent="0" algn="l" defTabSz="609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/>
              <a:t>TCCD Technical Value Prop: Why not use SRAM?</a:t>
            </a:r>
            <a:endParaRPr kumimoji="0" lang="en-GB" sz="5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ntelOne Display Regular" panose="020B0503020203020204" pitchFamily="34" charset="77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6F956-AF69-4814-BCB4-68C9F7C18900}"/>
              </a:ext>
            </a:extLst>
          </p:cNvPr>
          <p:cNvSpPr txBox="1"/>
          <p:nvPr/>
        </p:nvSpPr>
        <p:spPr>
          <a:xfrm>
            <a:off x="202262" y="1025176"/>
            <a:ext cx="6643768" cy="4431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285750" marR="0" indent="-28575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General Purpose Workloads (Ex. SPECInt Rate)</a:t>
            </a:r>
          </a:p>
          <a:p>
            <a:pPr marL="742950" lvl="1" indent="-285750" algn="just" defTabSz="2438338" hangingPunct="0">
              <a:buFont typeface="Wingdings" panose="05000000000000000000" pitchFamily="2" charset="2"/>
              <a:buChar char="§"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Low latency is more important than capacity</a:t>
            </a:r>
          </a:p>
          <a:p>
            <a:pPr marL="742950" lvl="1" indent="-285750" algn="just" defTabSz="2438338" hangingPunct="0">
              <a:buFont typeface="Wingdings" panose="05000000000000000000" pitchFamily="2" charset="2"/>
              <a:buChar char="§"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For similar IPC improvement:</a:t>
            </a:r>
          </a:p>
          <a:p>
            <a:pPr marL="742950" lvl="1" indent="-285750" algn="just" defTabSz="2438338" hangingPunct="0">
              <a:buFont typeface="Wingdings" panose="05000000000000000000" pitchFamily="2" charset="2"/>
              <a:buChar char="§"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4x TCCD:SRAM capacity needed to compensate for higher latency and TCCD has 2x cost advantage vs. SRAM</a:t>
            </a:r>
          </a:p>
          <a:p>
            <a:pPr marL="742950" lvl="1" indent="-285750" algn="just" defTabSz="2438338" hangingPunct="0">
              <a:buFont typeface="Wingdings" panose="05000000000000000000" pitchFamily="2" charset="2"/>
              <a:buChar char="§"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SRAM solution approaching affordability limits, and not scalable to broader set of workloads</a:t>
            </a:r>
          </a:p>
          <a:p>
            <a:pPr marL="285750" marR="0" indent="-28575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dirty="0">
              <a:latin typeface="IntelOne Display AR Regular" panose="020B0503020203020204" pitchFamily="34" charset="-78"/>
              <a:cs typeface="IntelOne Display AR Regular" panose="020B0503020203020204" pitchFamily="34" charset="-78"/>
              <a:sym typeface="Helvetica Neue"/>
            </a:endParaRPr>
          </a:p>
          <a:p>
            <a:pPr marL="285750" marR="0" indent="-28575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Cache Sensitive/AI Inference/Training Workloads</a:t>
            </a:r>
          </a:p>
          <a:p>
            <a:pPr marL="742950" lvl="1" indent="-285750" algn="just" defTabSz="2438338" hangingPunct="0">
              <a:buFont typeface="Wingdings" panose="05000000000000000000" pitchFamily="2" charset="2"/>
              <a:buChar char="§"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Higher capacity (6-8GB) is essential to fit workload datasets</a:t>
            </a:r>
          </a:p>
          <a:p>
            <a:pPr marL="742950" lvl="1" indent="-285750" algn="just" defTabSz="2438338" hangingPunct="0">
              <a:buFont typeface="Wingdings" panose="05000000000000000000" pitchFamily="2" charset="2"/>
              <a:buChar char="§"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Can result in 2-3x performance benefit over baseline GP workload improvement</a:t>
            </a:r>
          </a:p>
          <a:p>
            <a:pPr marL="285750" marR="0" indent="-28575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SRAM solution </a:t>
            </a:r>
            <a:r>
              <a:rPr lang="en-US" b="1" i="1" u="sng" dirty="0">
                <a:solidFill>
                  <a:srgbClr val="FF0000"/>
                </a:solidFill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simply not feasible</a:t>
            </a:r>
            <a:r>
              <a:rPr lang="en-US" b="1" dirty="0">
                <a:solidFill>
                  <a:srgbClr val="FF0000"/>
                </a:solidFill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  </a:t>
            </a: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at such capacity targets due to density, leakage and cost</a:t>
            </a:r>
          </a:p>
          <a:p>
            <a:pPr marL="742950" lvl="1" indent="-285750" algn="just" defTabSz="2438338" hangingPunct="0">
              <a:buFont typeface="Wingdings" panose="05000000000000000000" pitchFamily="2" charset="2"/>
              <a:buChar char="§"/>
            </a:pPr>
            <a:r>
              <a:rPr lang="en-US" dirty="0">
                <a:latin typeface="IntelOne Display AR Regular" panose="020B0503020203020204" pitchFamily="34" charset="-78"/>
                <a:cs typeface="IntelOne Display AR Regular" panose="020B0503020203020204" pitchFamily="34" charset="-78"/>
                <a:sym typeface="Helvetica Neue"/>
              </a:rPr>
              <a:t>Doubles total CPU Si area required w/o concomitant performance improvement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91A4F8-39D3-4FD7-AF25-C3ABD4A192C0}"/>
              </a:ext>
            </a:extLst>
          </p:cNvPr>
          <p:cNvGrpSpPr/>
          <p:nvPr/>
        </p:nvGrpSpPr>
        <p:grpSpPr>
          <a:xfrm>
            <a:off x="6954462" y="708504"/>
            <a:ext cx="5041795" cy="2830063"/>
            <a:chOff x="7236893" y="1130023"/>
            <a:chExt cx="4401952" cy="30110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A6BE85-4A8B-4692-9490-0322EB166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2377" y="1130023"/>
              <a:ext cx="3703344" cy="262281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6B0FBD-8D4A-409E-AF25-706FA1E9A118}"/>
                </a:ext>
              </a:extLst>
            </p:cNvPr>
            <p:cNvSpPr txBox="1"/>
            <p:nvPr/>
          </p:nvSpPr>
          <p:spPr>
            <a:xfrm>
              <a:off x="7236893" y="3740920"/>
              <a:ext cx="4401952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Area projections include respective array efficiencies and TSV/IO overheads</a:t>
              </a:r>
              <a:endParaRPr lang="en-US" sz="1000" dirty="0">
                <a:sym typeface="Helvetica Neue"/>
              </a:endParaRPr>
            </a:p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Cost projections based </a:t>
              </a:r>
              <a:r>
                <a:rPr lang="en-US" sz="1000" dirty="0">
                  <a:sym typeface="Helvetica Neue"/>
                </a:rPr>
                <a:t>on memory cost only. </a:t>
              </a:r>
              <a:endParaRPr kumimoji="0" lang="en-US" sz="10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9A12F5A-BB88-4538-812D-1EB1E041E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9498" y="2329845"/>
              <a:ext cx="626578" cy="77055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A1FAEA-3225-4092-98C1-F91C25FB204D}"/>
                </a:ext>
              </a:extLst>
            </p:cNvPr>
            <p:cNvSpPr txBox="1"/>
            <p:nvPr/>
          </p:nvSpPr>
          <p:spPr>
            <a:xfrm rot="18347736">
              <a:off x="7919499" y="2371645"/>
              <a:ext cx="657713" cy="283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solidFill>
                    <a:srgbClr val="080808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~4x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E0ED129-19EC-4D2E-B2E0-4C43DFE51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3096" y="1501997"/>
              <a:ext cx="547857" cy="159840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7EB96C-4CF0-4FF1-B957-9F90D6A19172}"/>
                </a:ext>
              </a:extLst>
            </p:cNvPr>
            <p:cNvSpPr txBox="1"/>
            <p:nvPr/>
          </p:nvSpPr>
          <p:spPr>
            <a:xfrm rot="17527280">
              <a:off x="9463650" y="2092544"/>
              <a:ext cx="513539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~8x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CF43064-5E2C-4D86-8D66-B2ED435F0D28}"/>
              </a:ext>
            </a:extLst>
          </p:cNvPr>
          <p:cNvSpPr txBox="1"/>
          <p:nvPr/>
        </p:nvSpPr>
        <p:spPr>
          <a:xfrm>
            <a:off x="11237074" y="4138216"/>
            <a:ext cx="115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telOne Display Regular"/>
              </a:rPr>
              <a:t>With TCCD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9CFAB0-1BCC-42FC-B4DF-C8DD3785198B}"/>
              </a:ext>
            </a:extLst>
          </p:cNvPr>
          <p:cNvSpPr txBox="1"/>
          <p:nvPr/>
        </p:nvSpPr>
        <p:spPr>
          <a:xfrm>
            <a:off x="11014122" y="5389984"/>
            <a:ext cx="115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telOne Display Regular"/>
              </a:rPr>
              <a:t>With SRAM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16C09-D725-440B-9388-5F14056FDC0A}"/>
              </a:ext>
            </a:extLst>
          </p:cNvPr>
          <p:cNvCxnSpPr>
            <a:cxnSpLocks/>
          </p:cNvCxnSpPr>
          <p:nvPr/>
        </p:nvCxnSpPr>
        <p:spPr>
          <a:xfrm flipV="1">
            <a:off x="6917124" y="4104363"/>
            <a:ext cx="1100824" cy="728284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ADFBAC-A219-46DA-8737-4899198A6742}"/>
              </a:ext>
            </a:extLst>
          </p:cNvPr>
          <p:cNvCxnSpPr>
            <a:cxnSpLocks/>
          </p:cNvCxnSpPr>
          <p:nvPr/>
        </p:nvCxnSpPr>
        <p:spPr>
          <a:xfrm>
            <a:off x="6954462" y="5092883"/>
            <a:ext cx="793650" cy="37495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B7534C-B28A-4D30-A957-D3954F64648D}"/>
              </a:ext>
            </a:extLst>
          </p:cNvPr>
          <p:cNvGrpSpPr/>
          <p:nvPr/>
        </p:nvGrpSpPr>
        <p:grpSpPr>
          <a:xfrm>
            <a:off x="7683382" y="3678940"/>
            <a:ext cx="3949469" cy="1185580"/>
            <a:chOff x="1108860" y="2884571"/>
            <a:chExt cx="9873672" cy="2918988"/>
          </a:xfrm>
        </p:grpSpPr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CC9B0718-D185-4B30-AA96-8390E6DEE643}"/>
                </a:ext>
              </a:extLst>
            </p:cNvPr>
            <p:cNvSpPr/>
            <p:nvPr/>
          </p:nvSpPr>
          <p:spPr>
            <a:xfrm>
              <a:off x="1108860" y="2884571"/>
              <a:ext cx="9873672" cy="2918988"/>
            </a:xfrm>
            <a:prstGeom prst="cube">
              <a:avLst>
                <a:gd name="adj" fmla="val 92679"/>
              </a:avLst>
            </a:prstGeom>
            <a:solidFill>
              <a:srgbClr val="525252">
                <a:lumMod val="5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IntelOne Display Regular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4A47A8-9D36-4155-A4D7-B7683CA6F79D}"/>
                </a:ext>
              </a:extLst>
            </p:cNvPr>
            <p:cNvGrpSpPr/>
            <p:nvPr/>
          </p:nvGrpSpPr>
          <p:grpSpPr>
            <a:xfrm>
              <a:off x="1601793" y="2930584"/>
              <a:ext cx="9050080" cy="2374531"/>
              <a:chOff x="1601793" y="2930584"/>
              <a:chExt cx="9050080" cy="2374531"/>
            </a:xfrm>
          </p:grpSpPr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56B3FE6C-4EB3-4BFA-85C0-2DF521329E77}"/>
                  </a:ext>
                </a:extLst>
              </p:cNvPr>
              <p:cNvSpPr/>
              <p:nvPr/>
            </p:nvSpPr>
            <p:spPr>
              <a:xfrm>
                <a:off x="6096000" y="2942705"/>
                <a:ext cx="1733546" cy="696855"/>
              </a:xfrm>
              <a:prstGeom prst="cube">
                <a:avLst>
                  <a:gd name="adj" fmla="val 92679"/>
                </a:avLst>
              </a:prstGeom>
              <a:solidFill>
                <a:srgbClr val="8BAE46">
                  <a:lumMod val="40000"/>
                  <a:lumOff val="60000"/>
                </a:srgbClr>
              </a:solidFill>
              <a:ln w="12700" cap="flat" cmpd="sng" algn="ctr">
                <a:solidFill>
                  <a:srgbClr val="0068B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ntelOne Display Regular"/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992909AD-79A6-42C1-9CD9-FF5D1779A66C}"/>
                  </a:ext>
                </a:extLst>
              </p:cNvPr>
              <p:cNvSpPr/>
              <p:nvPr/>
            </p:nvSpPr>
            <p:spPr>
              <a:xfrm>
                <a:off x="3261391" y="2930584"/>
                <a:ext cx="3386790" cy="705086"/>
              </a:xfrm>
              <a:prstGeom prst="cube">
                <a:avLst>
                  <a:gd name="adj" fmla="val 92429"/>
                </a:avLst>
              </a:prstGeom>
              <a:solidFill>
                <a:srgbClr val="E96115"/>
              </a:solidFill>
              <a:ln w="12700" cap="flat" cmpd="sng" algn="ctr">
                <a:solidFill>
                  <a:srgbClr val="0068B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ntelOne Display Regular"/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C52DEAD3-A496-4F4B-AFA2-ECE5CD24998B}"/>
                  </a:ext>
                </a:extLst>
              </p:cNvPr>
              <p:cNvSpPr/>
              <p:nvPr/>
            </p:nvSpPr>
            <p:spPr>
              <a:xfrm>
                <a:off x="2438440" y="3752231"/>
                <a:ext cx="3386790" cy="705086"/>
              </a:xfrm>
              <a:prstGeom prst="cube">
                <a:avLst>
                  <a:gd name="adj" fmla="val 92429"/>
                </a:avLst>
              </a:prstGeom>
              <a:solidFill>
                <a:srgbClr val="E96115"/>
              </a:solidFill>
              <a:ln w="12700" cap="flat" cmpd="sng" algn="ctr">
                <a:solidFill>
                  <a:srgbClr val="0068B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ntelOne Display Regular"/>
                </a:endParaRPr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E49EE389-FA7C-43D8-AC9D-363B62165C46}"/>
                  </a:ext>
                </a:extLst>
              </p:cNvPr>
              <p:cNvSpPr/>
              <p:nvPr/>
            </p:nvSpPr>
            <p:spPr>
              <a:xfrm>
                <a:off x="1601793" y="4573879"/>
                <a:ext cx="3386790" cy="705086"/>
              </a:xfrm>
              <a:prstGeom prst="cube">
                <a:avLst>
                  <a:gd name="adj" fmla="val 92429"/>
                </a:avLst>
              </a:prstGeom>
              <a:solidFill>
                <a:srgbClr val="E96115"/>
              </a:solidFill>
              <a:ln w="12700" cap="flat" cmpd="sng" algn="ctr">
                <a:solidFill>
                  <a:srgbClr val="0068B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ntelOne Display Regular"/>
                </a:endParaRPr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ADD742B7-DEB8-45B6-95B6-795F83B89FB3}"/>
                  </a:ext>
                </a:extLst>
              </p:cNvPr>
              <p:cNvSpPr/>
              <p:nvPr/>
            </p:nvSpPr>
            <p:spPr>
              <a:xfrm>
                <a:off x="7265083" y="2953429"/>
                <a:ext cx="3386790" cy="705086"/>
              </a:xfrm>
              <a:prstGeom prst="cube">
                <a:avLst>
                  <a:gd name="adj" fmla="val 92429"/>
                </a:avLst>
              </a:prstGeom>
              <a:solidFill>
                <a:srgbClr val="E96115"/>
              </a:solidFill>
              <a:ln w="12700" cap="flat" cmpd="sng" algn="ctr">
                <a:solidFill>
                  <a:srgbClr val="0068B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ntelOne Display Regular"/>
                </a:endParaRPr>
              </a:p>
            </p:txBody>
          </p: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E127C5EC-1755-4F6B-8F82-8A07D3DBB889}"/>
                  </a:ext>
                </a:extLst>
              </p:cNvPr>
              <p:cNvSpPr/>
              <p:nvPr/>
            </p:nvSpPr>
            <p:spPr>
              <a:xfrm>
                <a:off x="6461756" y="3778268"/>
                <a:ext cx="3386790" cy="705086"/>
              </a:xfrm>
              <a:prstGeom prst="cube">
                <a:avLst>
                  <a:gd name="adj" fmla="val 92429"/>
                </a:avLst>
              </a:prstGeom>
              <a:solidFill>
                <a:srgbClr val="E96115"/>
              </a:solidFill>
              <a:ln w="12700" cap="flat" cmpd="sng" algn="ctr">
                <a:solidFill>
                  <a:srgbClr val="0068B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ntelOne Display Regular"/>
                </a:endParaRPr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B0EB7D60-510D-40FE-87D7-2E1F486867A4}"/>
                  </a:ext>
                </a:extLst>
              </p:cNvPr>
              <p:cNvSpPr/>
              <p:nvPr/>
            </p:nvSpPr>
            <p:spPr>
              <a:xfrm>
                <a:off x="5640023" y="4596025"/>
                <a:ext cx="3386790" cy="705086"/>
              </a:xfrm>
              <a:prstGeom prst="cube">
                <a:avLst>
                  <a:gd name="adj" fmla="val 92429"/>
                </a:avLst>
              </a:prstGeom>
              <a:solidFill>
                <a:srgbClr val="E96115"/>
              </a:solidFill>
              <a:ln w="12700" cap="flat" cmpd="sng" algn="ctr">
                <a:solidFill>
                  <a:srgbClr val="0068B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ntelOne Display Regular"/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A3D246AB-37D2-41E0-B0ED-1008869B5713}"/>
                  </a:ext>
                </a:extLst>
              </p:cNvPr>
              <p:cNvSpPr/>
              <p:nvPr/>
            </p:nvSpPr>
            <p:spPr>
              <a:xfrm>
                <a:off x="5276720" y="3782158"/>
                <a:ext cx="1733546" cy="696855"/>
              </a:xfrm>
              <a:prstGeom prst="cube">
                <a:avLst>
                  <a:gd name="adj" fmla="val 92679"/>
                </a:avLst>
              </a:prstGeom>
              <a:solidFill>
                <a:srgbClr val="8BAE46">
                  <a:lumMod val="40000"/>
                  <a:lumOff val="60000"/>
                </a:srgbClr>
              </a:solidFill>
              <a:ln w="12700" cap="flat" cmpd="sng" algn="ctr">
                <a:solidFill>
                  <a:srgbClr val="0068B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ntelOne Display Regular"/>
                </a:endParaRPr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D5460507-CC43-4D7A-9457-60348FC022C9}"/>
                  </a:ext>
                </a:extLst>
              </p:cNvPr>
              <p:cNvSpPr/>
              <p:nvPr/>
            </p:nvSpPr>
            <p:spPr>
              <a:xfrm>
                <a:off x="4447530" y="4608260"/>
                <a:ext cx="1733546" cy="696855"/>
              </a:xfrm>
              <a:prstGeom prst="cube">
                <a:avLst>
                  <a:gd name="adj" fmla="val 92679"/>
                </a:avLst>
              </a:prstGeom>
              <a:solidFill>
                <a:srgbClr val="8BAE46">
                  <a:lumMod val="40000"/>
                  <a:lumOff val="60000"/>
                </a:srgbClr>
              </a:solidFill>
              <a:ln w="12700" cap="flat" cmpd="sng" algn="ctr">
                <a:solidFill>
                  <a:srgbClr val="0068B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ntelOne Display Regular"/>
                </a:endParaRPr>
              </a:p>
            </p:txBody>
          </p:sp>
        </p:grpSp>
      </p:grpSp>
      <p:sp>
        <p:nvSpPr>
          <p:cNvPr id="38" name="Cube 37">
            <a:extLst>
              <a:ext uri="{FF2B5EF4-FFF2-40B4-BE49-F238E27FC236}">
                <a16:creationId xmlns:a16="http://schemas.microsoft.com/office/drawing/2014/main" id="{AD2AECE7-7913-4EDD-96C4-B20914B6B5E1}"/>
              </a:ext>
            </a:extLst>
          </p:cNvPr>
          <p:cNvSpPr/>
          <p:nvPr/>
        </p:nvSpPr>
        <p:spPr>
          <a:xfrm>
            <a:off x="5900595" y="5810424"/>
            <a:ext cx="334468" cy="148714"/>
          </a:xfrm>
          <a:prstGeom prst="cube">
            <a:avLst>
              <a:gd name="adj" fmla="val 92429"/>
            </a:avLst>
          </a:prstGeom>
          <a:solidFill>
            <a:srgbClr val="E96115"/>
          </a:solidFill>
          <a:ln w="12700" cap="flat" cmpd="sng" algn="ctr">
            <a:solidFill>
              <a:srgbClr val="0068B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C9B4FF92-9C96-4F46-9541-7FD3648BD89B}"/>
              </a:ext>
            </a:extLst>
          </p:cNvPr>
          <p:cNvSpPr/>
          <p:nvPr/>
        </p:nvSpPr>
        <p:spPr>
          <a:xfrm>
            <a:off x="5877426" y="6102271"/>
            <a:ext cx="317357" cy="140649"/>
          </a:xfrm>
          <a:prstGeom prst="cube">
            <a:avLst>
              <a:gd name="adj" fmla="val 92679"/>
            </a:avLst>
          </a:prstGeom>
          <a:solidFill>
            <a:srgbClr val="8BAE46">
              <a:lumMod val="40000"/>
              <a:lumOff val="60000"/>
            </a:srgbClr>
          </a:solidFill>
          <a:ln w="12700" cap="flat" cmpd="sng" algn="ctr">
            <a:solidFill>
              <a:srgbClr val="0068B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732CD5-5A62-4821-83C5-D6307F0BA8E2}"/>
              </a:ext>
            </a:extLst>
          </p:cNvPr>
          <p:cNvSpPr txBox="1"/>
          <p:nvPr/>
        </p:nvSpPr>
        <p:spPr>
          <a:xfrm>
            <a:off x="6147973" y="5713150"/>
            <a:ext cx="112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6115"/>
                </a:solidFill>
                <a:latin typeface="IntelOne Display Regular"/>
              </a:rPr>
              <a:t>Compute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635AB6-BB26-47B0-B0B3-86182BF728A3}"/>
              </a:ext>
            </a:extLst>
          </p:cNvPr>
          <p:cNvGrpSpPr/>
          <p:nvPr/>
        </p:nvGrpSpPr>
        <p:grpSpPr>
          <a:xfrm>
            <a:off x="7236462" y="5019076"/>
            <a:ext cx="3949469" cy="1185580"/>
            <a:chOff x="1108860" y="2752783"/>
            <a:chExt cx="9873672" cy="3050776"/>
          </a:xfrm>
        </p:grpSpPr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2AE2D435-0BB7-4915-A93E-61CB98F46A4E}"/>
                </a:ext>
              </a:extLst>
            </p:cNvPr>
            <p:cNvSpPr/>
            <p:nvPr/>
          </p:nvSpPr>
          <p:spPr>
            <a:xfrm>
              <a:off x="1108860" y="2884571"/>
              <a:ext cx="9873672" cy="2918988"/>
            </a:xfrm>
            <a:prstGeom prst="cube">
              <a:avLst>
                <a:gd name="adj" fmla="val 92679"/>
              </a:avLst>
            </a:prstGeom>
            <a:solidFill>
              <a:srgbClr val="525252">
                <a:lumMod val="5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2CF6209F-1614-4332-A129-C8AC55F21506}"/>
                </a:ext>
              </a:extLst>
            </p:cNvPr>
            <p:cNvSpPr/>
            <p:nvPr/>
          </p:nvSpPr>
          <p:spPr>
            <a:xfrm>
              <a:off x="6096000" y="2942705"/>
              <a:ext cx="1733546" cy="696855"/>
            </a:xfrm>
            <a:prstGeom prst="cube">
              <a:avLst>
                <a:gd name="adj" fmla="val 92679"/>
              </a:avLst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7532D7C3-DAD6-48A5-A541-DF5D33472D78}"/>
                </a:ext>
              </a:extLst>
            </p:cNvPr>
            <p:cNvSpPr/>
            <p:nvPr/>
          </p:nvSpPr>
          <p:spPr>
            <a:xfrm>
              <a:off x="3261391" y="2930584"/>
              <a:ext cx="3386790" cy="705086"/>
            </a:xfrm>
            <a:prstGeom prst="cube">
              <a:avLst>
                <a:gd name="adj" fmla="val 92429"/>
              </a:avLst>
            </a:prstGeom>
            <a:solidFill>
              <a:srgbClr val="E96115"/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B291B030-4E35-475A-B55B-D094DAE683B3}"/>
                </a:ext>
              </a:extLst>
            </p:cNvPr>
            <p:cNvSpPr/>
            <p:nvPr/>
          </p:nvSpPr>
          <p:spPr>
            <a:xfrm>
              <a:off x="2438440" y="3752231"/>
              <a:ext cx="3386790" cy="705086"/>
            </a:xfrm>
            <a:prstGeom prst="cube">
              <a:avLst>
                <a:gd name="adj" fmla="val 92429"/>
              </a:avLst>
            </a:prstGeom>
            <a:solidFill>
              <a:srgbClr val="E96115"/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642CE11F-076D-49CD-94E7-2FB8DC3DE453}"/>
                </a:ext>
              </a:extLst>
            </p:cNvPr>
            <p:cNvSpPr/>
            <p:nvPr/>
          </p:nvSpPr>
          <p:spPr>
            <a:xfrm>
              <a:off x="1601793" y="4573879"/>
              <a:ext cx="3386790" cy="705086"/>
            </a:xfrm>
            <a:prstGeom prst="cube">
              <a:avLst>
                <a:gd name="adj" fmla="val 92429"/>
              </a:avLst>
            </a:prstGeom>
            <a:solidFill>
              <a:srgbClr val="E96115"/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5FFB04ED-2036-4148-8B88-1BAA62DA574B}"/>
                </a:ext>
              </a:extLst>
            </p:cNvPr>
            <p:cNvSpPr/>
            <p:nvPr/>
          </p:nvSpPr>
          <p:spPr>
            <a:xfrm>
              <a:off x="7265083" y="2953429"/>
              <a:ext cx="3386790" cy="705086"/>
            </a:xfrm>
            <a:prstGeom prst="cube">
              <a:avLst>
                <a:gd name="adj" fmla="val 92429"/>
              </a:avLst>
            </a:prstGeom>
            <a:solidFill>
              <a:srgbClr val="E96115"/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721A0635-7518-43EE-AA4B-20B5455F35A3}"/>
                </a:ext>
              </a:extLst>
            </p:cNvPr>
            <p:cNvSpPr/>
            <p:nvPr/>
          </p:nvSpPr>
          <p:spPr>
            <a:xfrm>
              <a:off x="6461756" y="3778268"/>
              <a:ext cx="3386790" cy="705086"/>
            </a:xfrm>
            <a:prstGeom prst="cube">
              <a:avLst>
                <a:gd name="adj" fmla="val 92429"/>
              </a:avLst>
            </a:prstGeom>
            <a:solidFill>
              <a:srgbClr val="E96115"/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90E1F1C7-C4EC-4C30-AFFC-ED5577886186}"/>
                </a:ext>
              </a:extLst>
            </p:cNvPr>
            <p:cNvSpPr/>
            <p:nvPr/>
          </p:nvSpPr>
          <p:spPr>
            <a:xfrm>
              <a:off x="5640023" y="4596025"/>
              <a:ext cx="3386790" cy="705086"/>
            </a:xfrm>
            <a:prstGeom prst="cube">
              <a:avLst>
                <a:gd name="adj" fmla="val 92429"/>
              </a:avLst>
            </a:prstGeom>
            <a:solidFill>
              <a:srgbClr val="E96115"/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2CE74F78-61C2-4279-A7D7-EB75695BCAED}"/>
                </a:ext>
              </a:extLst>
            </p:cNvPr>
            <p:cNvSpPr/>
            <p:nvPr/>
          </p:nvSpPr>
          <p:spPr>
            <a:xfrm>
              <a:off x="5276720" y="3782158"/>
              <a:ext cx="1733546" cy="696855"/>
            </a:xfrm>
            <a:prstGeom prst="cube">
              <a:avLst>
                <a:gd name="adj" fmla="val 92679"/>
              </a:avLst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7505F071-F23D-479F-A2C2-65BAC6784402}"/>
                </a:ext>
              </a:extLst>
            </p:cNvPr>
            <p:cNvSpPr/>
            <p:nvPr/>
          </p:nvSpPr>
          <p:spPr>
            <a:xfrm>
              <a:off x="4447530" y="4608260"/>
              <a:ext cx="1733546" cy="696855"/>
            </a:xfrm>
            <a:prstGeom prst="cube">
              <a:avLst>
                <a:gd name="adj" fmla="val 92679"/>
              </a:avLst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0DE441B9-39C4-4BDF-967E-323BD4DE9C4C}"/>
                </a:ext>
              </a:extLst>
            </p:cNvPr>
            <p:cNvSpPr/>
            <p:nvPr/>
          </p:nvSpPr>
          <p:spPr>
            <a:xfrm>
              <a:off x="3289591" y="2752783"/>
              <a:ext cx="3325116" cy="696855"/>
            </a:xfrm>
            <a:prstGeom prst="cube">
              <a:avLst>
                <a:gd name="adj" fmla="val 92679"/>
              </a:avLst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9C5F2915-87BA-43AE-A572-D3CAD657CE61}"/>
                </a:ext>
              </a:extLst>
            </p:cNvPr>
            <p:cNvSpPr/>
            <p:nvPr/>
          </p:nvSpPr>
          <p:spPr>
            <a:xfrm>
              <a:off x="6486996" y="3610867"/>
              <a:ext cx="3325116" cy="696855"/>
            </a:xfrm>
            <a:prstGeom prst="cube">
              <a:avLst>
                <a:gd name="adj" fmla="val 92679"/>
              </a:avLst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D1331BC2-1010-47A4-B9C9-E81E1720CD95}"/>
                </a:ext>
              </a:extLst>
            </p:cNvPr>
            <p:cNvSpPr/>
            <p:nvPr/>
          </p:nvSpPr>
          <p:spPr>
            <a:xfrm>
              <a:off x="7321160" y="2782828"/>
              <a:ext cx="3325116" cy="696855"/>
            </a:xfrm>
            <a:prstGeom prst="cube">
              <a:avLst>
                <a:gd name="adj" fmla="val 92679"/>
              </a:avLst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F88F1EF5-1F44-454C-B9C3-D992759671FD}"/>
                </a:ext>
              </a:extLst>
            </p:cNvPr>
            <p:cNvSpPr/>
            <p:nvPr/>
          </p:nvSpPr>
          <p:spPr>
            <a:xfrm>
              <a:off x="5673502" y="4430427"/>
              <a:ext cx="3325116" cy="696855"/>
            </a:xfrm>
            <a:prstGeom prst="cube">
              <a:avLst>
                <a:gd name="adj" fmla="val 92679"/>
              </a:avLst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E9D5FC04-B016-45F2-85FD-4ADFFA1F966F}"/>
                </a:ext>
              </a:extLst>
            </p:cNvPr>
            <p:cNvSpPr/>
            <p:nvPr/>
          </p:nvSpPr>
          <p:spPr>
            <a:xfrm>
              <a:off x="2446732" y="3588124"/>
              <a:ext cx="3325116" cy="696855"/>
            </a:xfrm>
            <a:prstGeom prst="cube">
              <a:avLst>
                <a:gd name="adj" fmla="val 92679"/>
              </a:avLst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52253220-8176-42FB-BD98-2173B03D2806}"/>
                </a:ext>
              </a:extLst>
            </p:cNvPr>
            <p:cNvSpPr/>
            <p:nvPr/>
          </p:nvSpPr>
          <p:spPr>
            <a:xfrm>
              <a:off x="1636510" y="4406675"/>
              <a:ext cx="3325116" cy="696855"/>
            </a:xfrm>
            <a:prstGeom prst="cube">
              <a:avLst>
                <a:gd name="adj" fmla="val 92679"/>
              </a:avLst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solidFill>
                <a:srgbClr val="0068B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Regular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E995BDE-C7C1-4663-A5D6-8FABDDDBE16A}"/>
              </a:ext>
            </a:extLst>
          </p:cNvPr>
          <p:cNvSpPr txBox="1"/>
          <p:nvPr/>
        </p:nvSpPr>
        <p:spPr>
          <a:xfrm>
            <a:off x="6148934" y="597892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BAE46">
                    <a:lumMod val="40000"/>
                    <a:lumOff val="60000"/>
                  </a:srgbClr>
                </a:solidFill>
                <a:latin typeface="IntelOne Display Regular"/>
              </a:rPr>
              <a:t>Memory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A4EC2A9-8E95-4BD0-947E-45F7627B9002}"/>
              </a:ext>
            </a:extLst>
          </p:cNvPr>
          <p:cNvSpPr txBox="1"/>
          <p:nvPr/>
        </p:nvSpPr>
        <p:spPr>
          <a:xfrm>
            <a:off x="202262" y="5950253"/>
            <a:ext cx="40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Ack: Doug Josephson/Surhud Khare</a:t>
            </a:r>
          </a:p>
        </p:txBody>
      </p:sp>
    </p:spTree>
    <p:extLst>
      <p:ext uri="{BB962C8B-B14F-4D97-AF65-F5344CB8AC3E}">
        <p14:creationId xmlns:p14="http://schemas.microsoft.com/office/powerpoint/2010/main" val="143447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901007"/>
          </a:xfrm>
        </p:spPr>
        <p:txBody>
          <a:bodyPr/>
          <a:lstStyle/>
          <a:p>
            <a:r>
              <a:rPr lang="en-US" dirty="0"/>
              <a:t>Technical Engagement Progression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F389DC-2B6E-4B58-A18A-57E0C78DE287}"/>
              </a:ext>
            </a:extLst>
          </p:cNvPr>
          <p:cNvCxnSpPr>
            <a:cxnSpLocks/>
          </p:cNvCxnSpPr>
          <p:nvPr/>
        </p:nvCxnSpPr>
        <p:spPr>
          <a:xfrm>
            <a:off x="280086" y="3429000"/>
            <a:ext cx="11302314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3B61D-7A11-4850-8B91-2F3A0B165C1D}"/>
              </a:ext>
            </a:extLst>
          </p:cNvPr>
          <p:cNvCxnSpPr>
            <a:cxnSpLocks/>
          </p:cNvCxnSpPr>
          <p:nvPr/>
        </p:nvCxnSpPr>
        <p:spPr>
          <a:xfrm>
            <a:off x="123568" y="1274805"/>
            <a:ext cx="1163182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F7E298-AADA-423E-B5CC-4126245BC770}"/>
              </a:ext>
            </a:extLst>
          </p:cNvPr>
          <p:cNvGrpSpPr/>
          <p:nvPr/>
        </p:nvGrpSpPr>
        <p:grpSpPr>
          <a:xfrm>
            <a:off x="304799" y="1274805"/>
            <a:ext cx="2092411" cy="413952"/>
            <a:chOff x="304799" y="1274805"/>
            <a:chExt cx="1734065" cy="41395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9789C3-BAF5-4962-B9F6-1A2C063D1629}"/>
                </a:ext>
              </a:extLst>
            </p:cNvPr>
            <p:cNvCxnSpPr>
              <a:cxnSpLocks/>
            </p:cNvCxnSpPr>
            <p:nvPr/>
          </p:nvCxnSpPr>
          <p:spPr>
            <a:xfrm>
              <a:off x="304799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8C7E24-7A42-4CB0-B90C-46DD392BCA0C}"/>
                </a:ext>
              </a:extLst>
            </p:cNvPr>
            <p:cNvCxnSpPr>
              <a:cxnSpLocks/>
            </p:cNvCxnSpPr>
            <p:nvPr/>
          </p:nvCxnSpPr>
          <p:spPr>
            <a:xfrm>
              <a:off x="2038864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BEE8A10-9370-4F9A-900F-514F6224B8B0}"/>
              </a:ext>
            </a:extLst>
          </p:cNvPr>
          <p:cNvSpPr txBox="1"/>
          <p:nvPr/>
        </p:nvSpPr>
        <p:spPr>
          <a:xfrm>
            <a:off x="3115915" y="1331190"/>
            <a:ext cx="83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Q3 ‘21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E0F98D-E6CD-4F63-BB4D-0CD579DD808B}"/>
              </a:ext>
            </a:extLst>
          </p:cNvPr>
          <p:cNvSpPr txBox="1"/>
          <p:nvPr/>
        </p:nvSpPr>
        <p:spPr>
          <a:xfrm>
            <a:off x="5191898" y="1325853"/>
            <a:ext cx="83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Q4 ‘21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943BB6-FB07-4CE4-9A89-901558EEE803}"/>
              </a:ext>
            </a:extLst>
          </p:cNvPr>
          <p:cNvSpPr txBox="1"/>
          <p:nvPr/>
        </p:nvSpPr>
        <p:spPr>
          <a:xfrm>
            <a:off x="7250747" y="1325853"/>
            <a:ext cx="83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Q1 ‘22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99034D-1EA9-4995-BCD8-1996C272F7C7}"/>
              </a:ext>
            </a:extLst>
          </p:cNvPr>
          <p:cNvSpPr txBox="1"/>
          <p:nvPr/>
        </p:nvSpPr>
        <p:spPr>
          <a:xfrm>
            <a:off x="9344173" y="1345204"/>
            <a:ext cx="87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Q2 ‘22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FCABD-E8D6-4826-B2A4-DF1FC514E2B6}"/>
              </a:ext>
            </a:extLst>
          </p:cNvPr>
          <p:cNvSpPr txBox="1"/>
          <p:nvPr/>
        </p:nvSpPr>
        <p:spPr>
          <a:xfrm>
            <a:off x="11144747" y="1319425"/>
            <a:ext cx="87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Q3 ‘22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1D5D15-DD23-4CF9-A0D3-6A79E764C41A}"/>
              </a:ext>
            </a:extLst>
          </p:cNvPr>
          <p:cNvSpPr txBox="1"/>
          <p:nvPr/>
        </p:nvSpPr>
        <p:spPr>
          <a:xfrm>
            <a:off x="892747" y="1348790"/>
            <a:ext cx="83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Q2 ‘21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515855-A9D1-4960-B806-DD35ED0D79A2}"/>
              </a:ext>
            </a:extLst>
          </p:cNvPr>
          <p:cNvGrpSpPr/>
          <p:nvPr/>
        </p:nvGrpSpPr>
        <p:grpSpPr>
          <a:xfrm>
            <a:off x="3953160" y="2829869"/>
            <a:ext cx="223432" cy="679444"/>
            <a:chOff x="3953160" y="2829869"/>
            <a:chExt cx="223432" cy="67944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6F0951E-19B9-458E-9B23-46B9B09BC011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V="1">
              <a:off x="4053025" y="2829869"/>
              <a:ext cx="0" cy="599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41FC463-4339-48CD-A9EB-8EBBBEE6A205}"/>
                </a:ext>
              </a:extLst>
            </p:cNvPr>
            <p:cNvSpPr/>
            <p:nvPr/>
          </p:nvSpPr>
          <p:spPr>
            <a:xfrm>
              <a:off x="3953160" y="3336324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FA47FAF-F3CD-4F73-8B6C-CFFEDD0D33FD}"/>
              </a:ext>
            </a:extLst>
          </p:cNvPr>
          <p:cNvSpPr txBox="1"/>
          <p:nvPr/>
        </p:nvSpPr>
        <p:spPr>
          <a:xfrm>
            <a:off x="3566992" y="2306649"/>
            <a:ext cx="972065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First Exec Sync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477C8AF-C2A6-4468-8166-BB33646FD5C6}"/>
              </a:ext>
            </a:extLst>
          </p:cNvPr>
          <p:cNvGrpSpPr/>
          <p:nvPr/>
        </p:nvGrpSpPr>
        <p:grpSpPr>
          <a:xfrm>
            <a:off x="815047" y="3336324"/>
            <a:ext cx="223432" cy="772289"/>
            <a:chOff x="419623" y="3336324"/>
            <a:chExt cx="223432" cy="77228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1BFF0B-19BC-4FE5-ABE0-0EC5B149E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339" y="3422818"/>
              <a:ext cx="0" cy="6857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53E2B4-74F3-4C22-94EE-C9E12F0754A8}"/>
                </a:ext>
              </a:extLst>
            </p:cNvPr>
            <p:cNvSpPr/>
            <p:nvPr/>
          </p:nvSpPr>
          <p:spPr>
            <a:xfrm>
              <a:off x="419623" y="3336324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F106C3-6E3A-4416-8088-71B98D3B6B94}"/>
              </a:ext>
            </a:extLst>
          </p:cNvPr>
          <p:cNvGrpSpPr/>
          <p:nvPr/>
        </p:nvGrpSpPr>
        <p:grpSpPr>
          <a:xfrm>
            <a:off x="294567" y="4108613"/>
            <a:ext cx="1888465" cy="2154187"/>
            <a:chOff x="22714" y="4108613"/>
            <a:chExt cx="1888465" cy="215418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D9EDDE-1E13-4191-94C9-471D4BBCF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74" y="4847239"/>
              <a:ext cx="944757" cy="139242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7566E67-4FDA-40A0-A8D0-4A75144DD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053" y="4847237"/>
              <a:ext cx="754002" cy="139242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7473231-4811-4D20-BC5D-7C3EF2969C46}"/>
                </a:ext>
              </a:extLst>
            </p:cNvPr>
            <p:cNvSpPr txBox="1"/>
            <p:nvPr/>
          </p:nvSpPr>
          <p:spPr>
            <a:xfrm>
              <a:off x="22714" y="4108614"/>
              <a:ext cx="18801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Early version of High-BW &amp; High-Capacity Macros shared by SK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33081FC-EEEF-41A9-883D-7C1282A95FCC}"/>
                </a:ext>
              </a:extLst>
            </p:cNvPr>
            <p:cNvSpPr/>
            <p:nvPr/>
          </p:nvSpPr>
          <p:spPr>
            <a:xfrm>
              <a:off x="24715" y="4108613"/>
              <a:ext cx="1886464" cy="2154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08807F-C94C-4688-AF26-433C17441717}"/>
              </a:ext>
            </a:extLst>
          </p:cNvPr>
          <p:cNvGrpSpPr/>
          <p:nvPr/>
        </p:nvGrpSpPr>
        <p:grpSpPr>
          <a:xfrm>
            <a:off x="3306987" y="3336324"/>
            <a:ext cx="223432" cy="772289"/>
            <a:chOff x="2491438" y="3336324"/>
            <a:chExt cx="223432" cy="772289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56D998A-E795-4507-9CB7-B3A05C34D6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3154" y="3422818"/>
              <a:ext cx="0" cy="6857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D260A87-F0E5-4B28-A091-45EDFBB0A5DF}"/>
                </a:ext>
              </a:extLst>
            </p:cNvPr>
            <p:cNvSpPr/>
            <p:nvPr/>
          </p:nvSpPr>
          <p:spPr>
            <a:xfrm>
              <a:off x="2491438" y="3336324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790BD8-21C9-4654-82E9-9D71FA060ACB}"/>
              </a:ext>
            </a:extLst>
          </p:cNvPr>
          <p:cNvGrpSpPr/>
          <p:nvPr/>
        </p:nvGrpSpPr>
        <p:grpSpPr>
          <a:xfrm>
            <a:off x="2591252" y="4114795"/>
            <a:ext cx="1910640" cy="2154187"/>
            <a:chOff x="2187594" y="4114795"/>
            <a:chExt cx="1910640" cy="215418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0D4CA41-8AAD-4064-A1B8-F7AD214DE92C}"/>
                </a:ext>
              </a:extLst>
            </p:cNvPr>
            <p:cNvSpPr/>
            <p:nvPr/>
          </p:nvSpPr>
          <p:spPr>
            <a:xfrm>
              <a:off x="2211770" y="4114795"/>
              <a:ext cx="1886464" cy="2154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4BA75A7-4B1F-44D4-ADF1-579F289EA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4494" y="5190601"/>
              <a:ext cx="1801016" cy="841064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383179D-6453-4191-B8F3-DC48B2FF4B35}"/>
                </a:ext>
              </a:extLst>
            </p:cNvPr>
            <p:cNvSpPr txBox="1"/>
            <p:nvPr/>
          </p:nvSpPr>
          <p:spPr>
            <a:xfrm>
              <a:off x="2187594" y="4161479"/>
              <a:ext cx="190863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Crawl</a:t>
              </a:r>
              <a:r>
                <a:rPr lang="en-US" sz="1400" b="1" dirty="0">
                  <a:solidFill>
                    <a:srgbClr val="FFFF00"/>
                  </a:solidFill>
                </a:rPr>
                <a:t> – Walk – </a:t>
              </a:r>
              <a:r>
                <a:rPr lang="en-US" sz="1400" b="1" dirty="0">
                  <a:solidFill>
                    <a:srgbClr val="00B050"/>
                  </a:solidFill>
                </a:rPr>
                <a:t>Run</a:t>
              </a:r>
              <a:r>
                <a:rPr lang="en-US" sz="1400" b="1" dirty="0">
                  <a:solidFill>
                    <a:srgbClr val="FFFF00"/>
                  </a:solidFill>
                </a:rPr>
                <a:t> </a:t>
              </a:r>
              <a:r>
                <a:rPr lang="en-US" sz="1400" dirty="0"/>
                <a:t>approach proposed to enable TCCD across Intel product families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17A527-A445-4D43-B7A0-CFB464FF100A}"/>
              </a:ext>
            </a:extLst>
          </p:cNvPr>
          <p:cNvGrpSpPr/>
          <p:nvPr/>
        </p:nvGrpSpPr>
        <p:grpSpPr>
          <a:xfrm>
            <a:off x="5412257" y="3330141"/>
            <a:ext cx="223432" cy="778472"/>
            <a:chOff x="4308385" y="3330141"/>
            <a:chExt cx="223432" cy="77847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67D0159-1719-4E6C-B1A4-6EE9FB3B05FA}"/>
                </a:ext>
              </a:extLst>
            </p:cNvPr>
            <p:cNvCxnSpPr>
              <a:cxnSpLocks/>
            </p:cNvCxnSpPr>
            <p:nvPr/>
          </p:nvCxnSpPr>
          <p:spPr>
            <a:xfrm>
              <a:off x="4408250" y="3422818"/>
              <a:ext cx="0" cy="6857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3A7895A-C160-4257-839C-D9DCF898C777}"/>
                </a:ext>
              </a:extLst>
            </p:cNvPr>
            <p:cNvSpPr/>
            <p:nvPr/>
          </p:nvSpPr>
          <p:spPr>
            <a:xfrm>
              <a:off x="4308385" y="3330141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681A7B7-73AD-4232-BF69-C25C01FA05EB}"/>
              </a:ext>
            </a:extLst>
          </p:cNvPr>
          <p:cNvSpPr txBox="1"/>
          <p:nvPr/>
        </p:nvSpPr>
        <p:spPr>
          <a:xfrm>
            <a:off x="4544616" y="4091174"/>
            <a:ext cx="1514558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Focus shifted to MVP as HBM2e based POC does not add value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B8E9A3-5BC3-43CC-BD78-EC622B2BD564}"/>
              </a:ext>
            </a:extLst>
          </p:cNvPr>
          <p:cNvGrpSpPr/>
          <p:nvPr/>
        </p:nvGrpSpPr>
        <p:grpSpPr>
          <a:xfrm>
            <a:off x="2301965" y="2829869"/>
            <a:ext cx="223432" cy="679444"/>
            <a:chOff x="1914784" y="2829869"/>
            <a:chExt cx="223432" cy="67944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937864-C240-439E-A8F6-16EFDF5905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4649" y="2829869"/>
              <a:ext cx="0" cy="599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4CEFA37-5E80-4BC8-AFA2-C1696399425F}"/>
                </a:ext>
              </a:extLst>
            </p:cNvPr>
            <p:cNvSpPr/>
            <p:nvPr/>
          </p:nvSpPr>
          <p:spPr>
            <a:xfrm>
              <a:off x="1914784" y="3336324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902E89-4ADA-43CC-B94E-130ED5E5677C}"/>
              </a:ext>
            </a:extLst>
          </p:cNvPr>
          <p:cNvGrpSpPr/>
          <p:nvPr/>
        </p:nvGrpSpPr>
        <p:grpSpPr>
          <a:xfrm>
            <a:off x="6072292" y="2829869"/>
            <a:ext cx="223432" cy="679444"/>
            <a:chOff x="5116699" y="2829869"/>
            <a:chExt cx="223432" cy="67944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2E07D28-A30C-469A-9DC9-28249B619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6564" y="2829869"/>
              <a:ext cx="0" cy="599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EBFBBD-0D61-4517-8C90-E2660EC47AA6}"/>
                </a:ext>
              </a:extLst>
            </p:cNvPr>
            <p:cNvSpPr/>
            <p:nvPr/>
          </p:nvSpPr>
          <p:spPr>
            <a:xfrm>
              <a:off x="5116699" y="3336324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5341AA4-5569-4D12-B176-537D14325BED}"/>
              </a:ext>
            </a:extLst>
          </p:cNvPr>
          <p:cNvSpPr txBox="1"/>
          <p:nvPr/>
        </p:nvSpPr>
        <p:spPr>
          <a:xfrm>
            <a:off x="5512122" y="2090688"/>
            <a:ext cx="1072397" cy="7386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CEO level alignment on TCCD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80FFFC-6477-4E10-AE64-77FC2EF6BB88}"/>
              </a:ext>
            </a:extLst>
          </p:cNvPr>
          <p:cNvGrpSpPr/>
          <p:nvPr/>
        </p:nvGrpSpPr>
        <p:grpSpPr>
          <a:xfrm>
            <a:off x="6864547" y="3340482"/>
            <a:ext cx="223432" cy="750692"/>
            <a:chOff x="5703004" y="3340482"/>
            <a:chExt cx="223432" cy="75069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BC7B22-0440-48E3-936B-51F8B19C3C04}"/>
                </a:ext>
              </a:extLst>
            </p:cNvPr>
            <p:cNvCxnSpPr>
              <a:cxnSpLocks/>
            </p:cNvCxnSpPr>
            <p:nvPr/>
          </p:nvCxnSpPr>
          <p:spPr>
            <a:xfrm>
              <a:off x="5814720" y="3405379"/>
              <a:ext cx="0" cy="6857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74BC19F-BCF6-4C38-BDC1-A0299D98B4A6}"/>
                </a:ext>
              </a:extLst>
            </p:cNvPr>
            <p:cNvSpPr/>
            <p:nvPr/>
          </p:nvSpPr>
          <p:spPr>
            <a:xfrm>
              <a:off x="5703004" y="3340482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3C237EB-77ED-40B2-A766-048E3738DEDD}"/>
              </a:ext>
            </a:extLst>
          </p:cNvPr>
          <p:cNvSpPr txBox="1"/>
          <p:nvPr/>
        </p:nvSpPr>
        <p:spPr>
          <a:xfrm>
            <a:off x="6189201" y="4096157"/>
            <a:ext cx="162496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Leading MVP architecture based on Celestial+ Halo line reviewed by Intel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65801A-8C6D-4E2F-9B61-E3C27738E015}"/>
              </a:ext>
            </a:extLst>
          </p:cNvPr>
          <p:cNvSpPr/>
          <p:nvPr/>
        </p:nvSpPr>
        <p:spPr>
          <a:xfrm>
            <a:off x="6121298" y="4106167"/>
            <a:ext cx="1737598" cy="215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B83CF3-0893-473B-822C-D9559C973D8C}"/>
              </a:ext>
            </a:extLst>
          </p:cNvPr>
          <p:cNvSpPr txBox="1"/>
          <p:nvPr/>
        </p:nvSpPr>
        <p:spPr>
          <a:xfrm>
            <a:off x="6708626" y="2107473"/>
            <a:ext cx="1534331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TCCD Product Value prop vision requested by SK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9B380C-FA3F-4453-8479-BEB17B077C74}"/>
              </a:ext>
            </a:extLst>
          </p:cNvPr>
          <p:cNvGrpSpPr/>
          <p:nvPr/>
        </p:nvGrpSpPr>
        <p:grpSpPr>
          <a:xfrm>
            <a:off x="2396129" y="1281859"/>
            <a:ext cx="2092411" cy="413952"/>
            <a:chOff x="304799" y="1274805"/>
            <a:chExt cx="1734065" cy="41395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8A7990A-F43F-4610-9D18-F8D92DD993AD}"/>
                </a:ext>
              </a:extLst>
            </p:cNvPr>
            <p:cNvCxnSpPr>
              <a:cxnSpLocks/>
            </p:cNvCxnSpPr>
            <p:nvPr/>
          </p:nvCxnSpPr>
          <p:spPr>
            <a:xfrm>
              <a:off x="304799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B30B76F-CB59-4914-AC2E-15A8058498CE}"/>
                </a:ext>
              </a:extLst>
            </p:cNvPr>
            <p:cNvCxnSpPr>
              <a:cxnSpLocks/>
            </p:cNvCxnSpPr>
            <p:nvPr/>
          </p:nvCxnSpPr>
          <p:spPr>
            <a:xfrm>
              <a:off x="2038864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02AA840-287E-4DF0-AC72-61FAA31C674C}"/>
              </a:ext>
            </a:extLst>
          </p:cNvPr>
          <p:cNvGrpSpPr/>
          <p:nvPr/>
        </p:nvGrpSpPr>
        <p:grpSpPr>
          <a:xfrm>
            <a:off x="4492108" y="1284552"/>
            <a:ext cx="2092411" cy="413952"/>
            <a:chOff x="304799" y="1274805"/>
            <a:chExt cx="1734065" cy="413952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A9FB55D-A249-49D6-B231-99F6C148F602}"/>
                </a:ext>
              </a:extLst>
            </p:cNvPr>
            <p:cNvCxnSpPr>
              <a:cxnSpLocks/>
            </p:cNvCxnSpPr>
            <p:nvPr/>
          </p:nvCxnSpPr>
          <p:spPr>
            <a:xfrm>
              <a:off x="304799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6684C01-F45F-4AA0-94C6-B11B50E55204}"/>
                </a:ext>
              </a:extLst>
            </p:cNvPr>
            <p:cNvCxnSpPr>
              <a:cxnSpLocks/>
            </p:cNvCxnSpPr>
            <p:nvPr/>
          </p:nvCxnSpPr>
          <p:spPr>
            <a:xfrm>
              <a:off x="2038864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AB6E38-20FB-432B-8568-6F7B5D7FA42F}"/>
              </a:ext>
            </a:extLst>
          </p:cNvPr>
          <p:cNvGrpSpPr/>
          <p:nvPr/>
        </p:nvGrpSpPr>
        <p:grpSpPr>
          <a:xfrm>
            <a:off x="6584520" y="1284118"/>
            <a:ext cx="2092411" cy="413952"/>
            <a:chOff x="304799" y="1274805"/>
            <a:chExt cx="1734065" cy="41395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6B72BE8-A92F-4436-BA28-650CF020812C}"/>
                </a:ext>
              </a:extLst>
            </p:cNvPr>
            <p:cNvCxnSpPr>
              <a:cxnSpLocks/>
            </p:cNvCxnSpPr>
            <p:nvPr/>
          </p:nvCxnSpPr>
          <p:spPr>
            <a:xfrm>
              <a:off x="304799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B112269-FCFC-49A0-827B-554B9E2C436E}"/>
                </a:ext>
              </a:extLst>
            </p:cNvPr>
            <p:cNvCxnSpPr>
              <a:cxnSpLocks/>
            </p:cNvCxnSpPr>
            <p:nvPr/>
          </p:nvCxnSpPr>
          <p:spPr>
            <a:xfrm>
              <a:off x="2038864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FDDE8A6-DC80-4E40-929A-55C112348F21}"/>
              </a:ext>
            </a:extLst>
          </p:cNvPr>
          <p:cNvGrpSpPr/>
          <p:nvPr/>
        </p:nvGrpSpPr>
        <p:grpSpPr>
          <a:xfrm>
            <a:off x="8676930" y="1289195"/>
            <a:ext cx="2092411" cy="413952"/>
            <a:chOff x="304799" y="1274805"/>
            <a:chExt cx="1734065" cy="41395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86EEEC2-C984-48AF-884F-6310416AC2B6}"/>
                </a:ext>
              </a:extLst>
            </p:cNvPr>
            <p:cNvCxnSpPr>
              <a:cxnSpLocks/>
            </p:cNvCxnSpPr>
            <p:nvPr/>
          </p:nvCxnSpPr>
          <p:spPr>
            <a:xfrm>
              <a:off x="304799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CE039A1-349F-4229-9601-1F8F87CCDEB8}"/>
                </a:ext>
              </a:extLst>
            </p:cNvPr>
            <p:cNvCxnSpPr>
              <a:cxnSpLocks/>
            </p:cNvCxnSpPr>
            <p:nvPr/>
          </p:nvCxnSpPr>
          <p:spPr>
            <a:xfrm>
              <a:off x="2038864" y="1274805"/>
              <a:ext cx="0" cy="413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4A81941-F159-47DB-9A96-0D365F731B7C}"/>
              </a:ext>
            </a:extLst>
          </p:cNvPr>
          <p:cNvSpPr txBox="1"/>
          <p:nvPr/>
        </p:nvSpPr>
        <p:spPr>
          <a:xfrm>
            <a:off x="1256490" y="2107473"/>
            <a:ext cx="2104146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Many parallel technical streams covering macro, yield, assembly and test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7E8A3CC-3C1E-48EC-B842-C266D91BA9D6}"/>
              </a:ext>
            </a:extLst>
          </p:cNvPr>
          <p:cNvGrpSpPr/>
          <p:nvPr/>
        </p:nvGrpSpPr>
        <p:grpSpPr>
          <a:xfrm>
            <a:off x="7948424" y="3340482"/>
            <a:ext cx="223432" cy="750692"/>
            <a:chOff x="5703004" y="3340482"/>
            <a:chExt cx="223432" cy="750692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DB43D4C-4D36-41DE-A186-4E46A94968BF}"/>
                </a:ext>
              </a:extLst>
            </p:cNvPr>
            <p:cNvCxnSpPr>
              <a:cxnSpLocks/>
            </p:cNvCxnSpPr>
            <p:nvPr/>
          </p:nvCxnSpPr>
          <p:spPr>
            <a:xfrm>
              <a:off x="5814720" y="3405379"/>
              <a:ext cx="0" cy="6857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B8B7C09-C748-4E6C-AADB-16781F1E9BDE}"/>
                </a:ext>
              </a:extLst>
            </p:cNvPr>
            <p:cNvSpPr/>
            <p:nvPr/>
          </p:nvSpPr>
          <p:spPr>
            <a:xfrm>
              <a:off x="5703004" y="3340482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8C69A4F5-B20A-40CA-9961-DAC008579D8C}"/>
              </a:ext>
            </a:extLst>
          </p:cNvPr>
          <p:cNvSpPr txBox="1"/>
          <p:nvPr/>
        </p:nvSpPr>
        <p:spPr>
          <a:xfrm>
            <a:off x="7882073" y="4092923"/>
            <a:ext cx="1920953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Product Value prop presented by Intel covering fundamental BW/capacity ratio and power wall issues.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076C00-3540-4690-B0F5-B70AF4E99DF6}"/>
              </a:ext>
            </a:extLst>
          </p:cNvPr>
          <p:cNvSpPr/>
          <p:nvPr/>
        </p:nvSpPr>
        <p:spPr>
          <a:xfrm>
            <a:off x="7944197" y="4102933"/>
            <a:ext cx="1858830" cy="215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BC4D896-769F-45E4-BFA2-24E8F8759356}"/>
              </a:ext>
            </a:extLst>
          </p:cNvPr>
          <p:cNvSpPr txBox="1"/>
          <p:nvPr/>
        </p:nvSpPr>
        <p:spPr>
          <a:xfrm>
            <a:off x="9883869" y="4101464"/>
            <a:ext cx="181310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SK shared initial yield model data, timing info and working on BW efficiency gaps raised by Intel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F7F107A4-D16C-465D-BD79-BF59E3CC4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105" y="5279253"/>
            <a:ext cx="1691014" cy="884887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12FA938D-ABED-42DC-AA94-413FD589D50D}"/>
              </a:ext>
            </a:extLst>
          </p:cNvPr>
          <p:cNvSpPr/>
          <p:nvPr/>
        </p:nvSpPr>
        <p:spPr>
          <a:xfrm>
            <a:off x="9870929" y="4098452"/>
            <a:ext cx="1858830" cy="215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7D21BF2-A0E1-4516-8337-0414F9DCE34D}"/>
              </a:ext>
            </a:extLst>
          </p:cNvPr>
          <p:cNvGrpSpPr/>
          <p:nvPr/>
        </p:nvGrpSpPr>
        <p:grpSpPr>
          <a:xfrm>
            <a:off x="8529764" y="3342231"/>
            <a:ext cx="1821067" cy="763936"/>
            <a:chOff x="8529764" y="3342231"/>
            <a:chExt cx="1821067" cy="763936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8AF6DB3-E0B9-46A8-A238-816921BC995F}"/>
                </a:ext>
              </a:extLst>
            </p:cNvPr>
            <p:cNvCxnSpPr>
              <a:cxnSpLocks/>
            </p:cNvCxnSpPr>
            <p:nvPr/>
          </p:nvCxnSpPr>
          <p:spPr>
            <a:xfrm>
              <a:off x="8641480" y="3407128"/>
              <a:ext cx="0" cy="464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B2D19E0-6C1D-4D54-9E25-3EF6DE8E2EA5}"/>
                </a:ext>
              </a:extLst>
            </p:cNvPr>
            <p:cNvSpPr/>
            <p:nvPr/>
          </p:nvSpPr>
          <p:spPr>
            <a:xfrm>
              <a:off x="8529764" y="3342231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8AADBF7-9D6D-402B-9F24-4ECA209AB5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1481" y="3853119"/>
              <a:ext cx="1709350" cy="156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455548E-7547-4F85-8011-9710CD393723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831" y="3852264"/>
              <a:ext cx="0" cy="2539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F69ED9C5-7FF3-414A-9CF5-FDA39D0CC55C}"/>
              </a:ext>
            </a:extLst>
          </p:cNvPr>
          <p:cNvSpPr txBox="1"/>
          <p:nvPr/>
        </p:nvSpPr>
        <p:spPr>
          <a:xfrm>
            <a:off x="8703650" y="2090688"/>
            <a:ext cx="1730298" cy="7386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First Technical Steering Committee Meeting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877881D-89EB-4D18-A123-7FD309B62319}"/>
              </a:ext>
            </a:extLst>
          </p:cNvPr>
          <p:cNvGrpSpPr/>
          <p:nvPr/>
        </p:nvGrpSpPr>
        <p:grpSpPr>
          <a:xfrm>
            <a:off x="9215117" y="2833079"/>
            <a:ext cx="223432" cy="679444"/>
            <a:chOff x="3953160" y="2829869"/>
            <a:chExt cx="223432" cy="679444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83B05BA-CD4E-4FBD-B96B-392E4D1BE8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3025" y="2829869"/>
              <a:ext cx="0" cy="599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9822922-575F-4B1A-9006-5328E95579C2}"/>
                </a:ext>
              </a:extLst>
            </p:cNvPr>
            <p:cNvSpPr/>
            <p:nvPr/>
          </p:nvSpPr>
          <p:spPr>
            <a:xfrm>
              <a:off x="3953160" y="3336324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767B07-D6CD-4ECD-9F21-11F2B07CD834}"/>
              </a:ext>
            </a:extLst>
          </p:cNvPr>
          <p:cNvGrpSpPr/>
          <p:nvPr/>
        </p:nvGrpSpPr>
        <p:grpSpPr>
          <a:xfrm>
            <a:off x="7272951" y="2830195"/>
            <a:ext cx="223432" cy="679444"/>
            <a:chOff x="3953160" y="2829869"/>
            <a:chExt cx="223432" cy="679444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CB720F-0E00-4C74-9610-C7C6AAAFB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3025" y="2829869"/>
              <a:ext cx="0" cy="599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549AAF8-9593-4223-925F-3A4B5EDC9D02}"/>
                </a:ext>
              </a:extLst>
            </p:cNvPr>
            <p:cNvSpPr/>
            <p:nvPr/>
          </p:nvSpPr>
          <p:spPr>
            <a:xfrm>
              <a:off x="3953160" y="3336324"/>
              <a:ext cx="223432" cy="1729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3EA970FE-3534-444D-B30C-0B5598528066}"/>
              </a:ext>
            </a:extLst>
          </p:cNvPr>
          <p:cNvSpPr/>
          <p:nvPr/>
        </p:nvSpPr>
        <p:spPr>
          <a:xfrm>
            <a:off x="9216042" y="3345716"/>
            <a:ext cx="223432" cy="172989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07D4E324-0D55-4CC8-9FD9-1DAAC524E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126" y="5517899"/>
            <a:ext cx="1539103" cy="46885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A9C3DDF-5E94-4C1D-ACEA-5D618FFFB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4256" y="5293396"/>
            <a:ext cx="1812175" cy="8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6034"/>
      </p:ext>
    </p:extLst>
  </p:cSld>
  <p:clrMapOvr>
    <a:masterClrMapping/>
  </p:clrMapOvr>
</p:sld>
</file>

<file path=ppt/theme/theme1.xml><?xml version="1.0" encoding="utf-8"?>
<a:theme xmlns:a="http://schemas.openxmlformats.org/drawingml/2006/main" name="5_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CG Finance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CG Finance" id="{63D88787-3E29-4048-81A7-D7CDB7D4BA3C}" vid="{11959BD2-1882-4A20-AEBC-A715CAD9EC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3" ma:contentTypeDescription="Create a new document." ma:contentTypeScope="" ma:versionID="42bcc66456c2bebbb61e6136b027c116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d6b72e254de0a090a78a7f0eb50d8ba7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C16C29-53F5-43D5-93EE-94E0322AB1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6E1034-E3AC-412C-B67E-E66F0A316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794677-6E81-49BE-B4B3-00523A682B74}">
  <ds:schemaRefs>
    <ds:schemaRef ds:uri="http://schemas.microsoft.com/office/infopath/2007/PartnerControls"/>
    <ds:schemaRef ds:uri="http://schemas.microsoft.com/office/2006/documentManagement/types"/>
    <ds:schemaRef ds:uri="a915fe38-2618-47b6-8303-829fb71466d5"/>
    <ds:schemaRef ds:uri="http://purl.org/dc/terms/"/>
    <ds:schemaRef ds:uri="http://purl.org/dc/dcmitype/"/>
    <ds:schemaRef ds:uri="http://schemas.microsoft.com/office/2006/metadata/properties"/>
    <ds:schemaRef ds:uri="23d77754-4ccc-4c57-9291-cab09e81894a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2405</Words>
  <Application>Microsoft Macintosh PowerPoint</Application>
  <PresentationFormat>Widescreen</PresentationFormat>
  <Paragraphs>408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IntelOne Display AR Regular</vt:lpstr>
      <vt:lpstr>Arial</vt:lpstr>
      <vt:lpstr>calibri</vt:lpstr>
      <vt:lpstr>Helvetica Neue Medium</vt:lpstr>
      <vt:lpstr>Intel Clear</vt:lpstr>
      <vt:lpstr>Intel Clear Light</vt:lpstr>
      <vt:lpstr>Intel Clear Pro</vt:lpstr>
      <vt:lpstr>IntelOne Display Regular</vt:lpstr>
      <vt:lpstr>Lucida Grande</vt:lpstr>
      <vt:lpstr>Times New Roman</vt:lpstr>
      <vt:lpstr>Wingdings</vt:lpstr>
      <vt:lpstr>5_Int_PPT Template_ClearPro_16x9</vt:lpstr>
      <vt:lpstr>1_DCG Finance</vt:lpstr>
      <vt:lpstr>IPM UPDATE</vt:lpstr>
      <vt:lpstr>AGENDA</vt:lpstr>
      <vt:lpstr>Memory Power Wall</vt:lpstr>
      <vt:lpstr>Memory hierarchy and need for IPM    </vt:lpstr>
      <vt:lpstr>Why an in-package Cache?</vt:lpstr>
      <vt:lpstr>Product Value Proposition</vt:lpstr>
      <vt:lpstr>Density vs. BW/GB</vt:lpstr>
      <vt:lpstr>TCCD Technical Value Prop: Why not use SRAM?</vt:lpstr>
      <vt:lpstr>Technical Engagement Progression</vt:lpstr>
      <vt:lpstr>TCCD Technical Viability – HB Macro</vt:lpstr>
      <vt:lpstr>WHAT IS TCC-D?</vt:lpstr>
      <vt:lpstr>Where TCCD?</vt:lpstr>
      <vt:lpstr>TCC-D Construction Example</vt:lpstr>
      <vt:lpstr>Product Implementation: Near Term (MVP)</vt:lpstr>
      <vt:lpstr>Product Implementation: Long Term (Carpet Strategy)</vt:lpstr>
      <vt:lpstr>Product Implementation: Long Term (Carpet Strategy)</vt:lpstr>
      <vt:lpstr>TCM</vt:lpstr>
      <vt:lpstr>PowerPoint Presentation</vt:lpstr>
      <vt:lpstr>TCM Arch</vt:lpstr>
      <vt:lpstr>TCM</vt:lpstr>
      <vt:lpstr>PowerPoint Presentation</vt:lpstr>
      <vt:lpstr>HBM4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LLW (Low Latency Wide IO)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TCCD Macro Evolution Roadmap</vt:lpstr>
      <vt:lpstr>WHY TCCD?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Riedlinger, Reid J</dc:creator>
  <cp:keywords>CTPClassification=CTP_NT</cp:keywords>
  <cp:lastModifiedBy>Kau, Derchang</cp:lastModifiedBy>
  <cp:revision>267</cp:revision>
  <dcterms:created xsi:type="dcterms:W3CDTF">2020-04-08T18:27:33Z</dcterms:created>
  <dcterms:modified xsi:type="dcterms:W3CDTF">2023-11-21T05:11:38Z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172dcd2a-501e-48c2-892d-dc8a5e9023fd</vt:lpwstr>
  </property>
  <property fmtid="{D5CDD505-2E9C-101B-9397-08002B2CF9AE}" pid="3" name="CTP_TimeStamp">
    <vt:lpwstr>2020-04-08 18:28:15Z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0x010100F2552158F8185D44A8848B98AEA319AF</vt:lpwstr>
  </property>
</Properties>
</file>