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7"/>
  </p:notesMasterIdLst>
  <p:sldIdLst>
    <p:sldId id="2144327511" r:id="rId5"/>
    <p:sldId id="2144327471" r:id="rId6"/>
    <p:sldId id="257" r:id="rId7"/>
    <p:sldId id="2144327503" r:id="rId8"/>
    <p:sldId id="2144327502" r:id="rId9"/>
    <p:sldId id="2144327491" r:id="rId10"/>
    <p:sldId id="2144327472" r:id="rId11"/>
    <p:sldId id="2144327522" r:id="rId12"/>
    <p:sldId id="2144327488" r:id="rId13"/>
    <p:sldId id="355" r:id="rId14"/>
    <p:sldId id="353" r:id="rId15"/>
    <p:sldId id="2134096689" r:id="rId16"/>
    <p:sldId id="2144327470" r:id="rId17"/>
    <p:sldId id="2144327492" r:id="rId18"/>
    <p:sldId id="2144327481" r:id="rId19"/>
    <p:sldId id="2147308366" r:id="rId20"/>
    <p:sldId id="2144327509" r:id="rId21"/>
    <p:sldId id="2144327494" r:id="rId22"/>
    <p:sldId id="2144327514" r:id="rId23"/>
    <p:sldId id="2134096143" r:id="rId24"/>
    <p:sldId id="2134096144" r:id="rId25"/>
    <p:sldId id="2144327493" r:id="rId26"/>
    <p:sldId id="259" r:id="rId27"/>
    <p:sldId id="2144327501" r:id="rId28"/>
    <p:sldId id="2144327512" r:id="rId29"/>
    <p:sldId id="2134096085" r:id="rId30"/>
    <p:sldId id="461" r:id="rId31"/>
    <p:sldId id="2134096140" r:id="rId32"/>
    <p:sldId id="2144327482" r:id="rId33"/>
    <p:sldId id="263" r:id="rId34"/>
    <p:sldId id="2144327506" r:id="rId35"/>
    <p:sldId id="2144327477" r:id="rId36"/>
    <p:sldId id="2144327483" r:id="rId37"/>
    <p:sldId id="322" r:id="rId38"/>
    <p:sldId id="2144327485" r:id="rId39"/>
    <p:sldId id="2144327484" r:id="rId40"/>
    <p:sldId id="2144327486" r:id="rId41"/>
    <p:sldId id="2144327487" r:id="rId42"/>
    <p:sldId id="2134096082" r:id="rId43"/>
    <p:sldId id="2134096084" r:id="rId44"/>
    <p:sldId id="2144327490" r:id="rId45"/>
    <p:sldId id="2144327489" r:id="rId46"/>
    <p:sldId id="256" r:id="rId47"/>
    <p:sldId id="2144327499" r:id="rId48"/>
    <p:sldId id="2134096067" r:id="rId49"/>
    <p:sldId id="2134096064" r:id="rId50"/>
    <p:sldId id="755" r:id="rId51"/>
    <p:sldId id="2144327478" r:id="rId52"/>
    <p:sldId id="2144327510" r:id="rId53"/>
    <p:sldId id="2144327508" r:id="rId54"/>
    <p:sldId id="2144327513" r:id="rId55"/>
    <p:sldId id="2144327515" r:id="rId56"/>
    <p:sldId id="2144327516" r:id="rId57"/>
    <p:sldId id="2144327500" r:id="rId58"/>
    <p:sldId id="2144327517" r:id="rId59"/>
    <p:sldId id="2144327518" r:id="rId60"/>
    <p:sldId id="2144327519" r:id="rId61"/>
    <p:sldId id="2144327504" r:id="rId62"/>
    <p:sldId id="2144327520" r:id="rId63"/>
    <p:sldId id="2144327521" r:id="rId64"/>
    <p:sldId id="2144327507" r:id="rId65"/>
    <p:sldId id="213409639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E306D6-E7ED-4698-992A-83EB84946BC7}" v="21" dt="2021-06-25T22:03:21.3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52" autoAdjust="0"/>
    <p:restoredTop sz="94660"/>
  </p:normalViewPr>
  <p:slideViewPr>
    <p:cSldViewPr snapToGrid="0">
      <p:cViewPr>
        <p:scale>
          <a:sx n="100" d="100"/>
          <a:sy n="100" d="100"/>
        </p:scale>
        <p:origin x="25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bara, Melik" userId="aae2b14b-2c08-4981-957b-d33b93cfc0d7" providerId="ADAL" clId="{4BE306D6-E7ED-4698-992A-83EB84946BC7}"/>
    <pc:docChg chg="undo custSel addSld delSld modSld">
      <pc:chgData name="Isbara, Melik" userId="aae2b14b-2c08-4981-957b-d33b93cfc0d7" providerId="ADAL" clId="{4BE306D6-E7ED-4698-992A-83EB84946BC7}" dt="2021-06-25T23:14:18.099" v="759" actId="20577"/>
      <pc:docMkLst>
        <pc:docMk/>
      </pc:docMkLst>
      <pc:sldChg chg="modSp mod">
        <pc:chgData name="Isbara, Melik" userId="aae2b14b-2c08-4981-957b-d33b93cfc0d7" providerId="ADAL" clId="{4BE306D6-E7ED-4698-992A-83EB84946BC7}" dt="2021-06-25T22:14:49.858" v="735" actId="20577"/>
        <pc:sldMkLst>
          <pc:docMk/>
          <pc:sldMk cId="2807803496" sldId="257"/>
        </pc:sldMkLst>
        <pc:spChg chg="mod">
          <ac:chgData name="Isbara, Melik" userId="aae2b14b-2c08-4981-957b-d33b93cfc0d7" providerId="ADAL" clId="{4BE306D6-E7ED-4698-992A-83EB84946BC7}" dt="2021-06-25T22:14:49.858" v="735" actId="20577"/>
          <ac:spMkLst>
            <pc:docMk/>
            <pc:sldMk cId="2807803496" sldId="257"/>
            <ac:spMk id="3" creationId="{EA82CF0C-231B-43B7-9833-14F6FE9CA495}"/>
          </ac:spMkLst>
        </pc:spChg>
      </pc:sldChg>
      <pc:sldChg chg="modSp mod">
        <pc:chgData name="Isbara, Melik" userId="aae2b14b-2c08-4981-957b-d33b93cfc0d7" providerId="ADAL" clId="{4BE306D6-E7ED-4698-992A-83EB84946BC7}" dt="2021-06-25T16:43:59.369" v="69" actId="20577"/>
        <pc:sldMkLst>
          <pc:docMk/>
          <pc:sldMk cId="477692302" sldId="353"/>
        </pc:sldMkLst>
        <pc:spChg chg="mod">
          <ac:chgData name="Isbara, Melik" userId="aae2b14b-2c08-4981-957b-d33b93cfc0d7" providerId="ADAL" clId="{4BE306D6-E7ED-4698-992A-83EB84946BC7}" dt="2021-06-25T16:43:59.369" v="69" actId="20577"/>
          <ac:spMkLst>
            <pc:docMk/>
            <pc:sldMk cId="477692302" sldId="353"/>
            <ac:spMk id="2" creationId="{04812864-7402-4741-97BB-4D0DEC171B47}"/>
          </ac:spMkLst>
        </pc:spChg>
      </pc:sldChg>
      <pc:sldChg chg="modSp mod">
        <pc:chgData name="Isbara, Melik" userId="aae2b14b-2c08-4981-957b-d33b93cfc0d7" providerId="ADAL" clId="{4BE306D6-E7ED-4698-992A-83EB84946BC7}" dt="2021-06-25T20:51:50.292" v="417" actId="1076"/>
        <pc:sldMkLst>
          <pc:docMk/>
          <pc:sldMk cId="658653711" sldId="355"/>
        </pc:sldMkLst>
        <pc:spChg chg="mod">
          <ac:chgData name="Isbara, Melik" userId="aae2b14b-2c08-4981-957b-d33b93cfc0d7" providerId="ADAL" clId="{4BE306D6-E7ED-4698-992A-83EB84946BC7}" dt="2021-06-25T20:51:50.292" v="417" actId="1076"/>
          <ac:spMkLst>
            <pc:docMk/>
            <pc:sldMk cId="658653711" sldId="355"/>
            <ac:spMk id="8" creationId="{E73F1F3E-FFC5-4F5F-8FF9-80B9B955C4F7}"/>
          </ac:spMkLst>
        </pc:spChg>
      </pc:sldChg>
      <pc:sldChg chg="modSp mod">
        <pc:chgData name="Isbara, Melik" userId="aae2b14b-2c08-4981-957b-d33b93cfc0d7" providerId="ADAL" clId="{4BE306D6-E7ED-4698-992A-83EB84946BC7}" dt="2021-06-25T23:14:18.099" v="759" actId="20577"/>
        <pc:sldMkLst>
          <pc:docMk/>
          <pc:sldMk cId="4040239949" sldId="2134096143"/>
        </pc:sldMkLst>
        <pc:spChg chg="mod">
          <ac:chgData name="Isbara, Melik" userId="aae2b14b-2c08-4981-957b-d33b93cfc0d7" providerId="ADAL" clId="{4BE306D6-E7ED-4698-992A-83EB84946BC7}" dt="2021-06-25T23:14:18.099" v="759" actId="20577"/>
          <ac:spMkLst>
            <pc:docMk/>
            <pc:sldMk cId="4040239949" sldId="2134096143"/>
            <ac:spMk id="46" creationId="{8D298265-5BEA-4553-93AD-18C05857FC30}"/>
          </ac:spMkLst>
        </pc:spChg>
      </pc:sldChg>
      <pc:sldChg chg="add">
        <pc:chgData name="Isbara, Melik" userId="aae2b14b-2c08-4981-957b-d33b93cfc0d7" providerId="ADAL" clId="{4BE306D6-E7ED-4698-992A-83EB84946BC7}" dt="2021-06-25T16:52:07.903" v="82"/>
        <pc:sldMkLst>
          <pc:docMk/>
          <pc:sldMk cId="3806845353" sldId="2134096393"/>
        </pc:sldMkLst>
      </pc:sldChg>
      <pc:sldChg chg="addSp modSp mod">
        <pc:chgData name="Isbara, Melik" userId="aae2b14b-2c08-4981-957b-d33b93cfc0d7" providerId="ADAL" clId="{4BE306D6-E7ED-4698-992A-83EB84946BC7}" dt="2021-06-25T16:38:06.197" v="59" actId="207"/>
        <pc:sldMkLst>
          <pc:docMk/>
          <pc:sldMk cId="3130924222" sldId="2144327470"/>
        </pc:sldMkLst>
        <pc:spChg chg="add mod">
          <ac:chgData name="Isbara, Melik" userId="aae2b14b-2c08-4981-957b-d33b93cfc0d7" providerId="ADAL" clId="{4BE306D6-E7ED-4698-992A-83EB84946BC7}" dt="2021-06-25T16:36:19.070" v="33" actId="207"/>
          <ac:spMkLst>
            <pc:docMk/>
            <pc:sldMk cId="3130924222" sldId="2144327470"/>
            <ac:spMk id="9" creationId="{8278CE5A-92A9-459C-B7FC-40152AB52DF0}"/>
          </ac:spMkLst>
        </pc:spChg>
        <pc:spChg chg="add mod">
          <ac:chgData name="Isbara, Melik" userId="aae2b14b-2c08-4981-957b-d33b93cfc0d7" providerId="ADAL" clId="{4BE306D6-E7ED-4698-992A-83EB84946BC7}" dt="2021-06-25T16:38:06.197" v="59" actId="207"/>
          <ac:spMkLst>
            <pc:docMk/>
            <pc:sldMk cId="3130924222" sldId="2144327470"/>
            <ac:spMk id="10" creationId="{1E78EA50-0AA4-489B-A796-08F006348C6A}"/>
          </ac:spMkLst>
        </pc:spChg>
      </pc:sldChg>
      <pc:sldChg chg="modSp mod">
        <pc:chgData name="Isbara, Melik" userId="aae2b14b-2c08-4981-957b-d33b93cfc0d7" providerId="ADAL" clId="{4BE306D6-E7ED-4698-992A-83EB84946BC7}" dt="2021-06-25T20:51:37.955" v="416" actId="114"/>
        <pc:sldMkLst>
          <pc:docMk/>
          <pc:sldMk cId="6891048" sldId="2144327472"/>
        </pc:sldMkLst>
        <pc:spChg chg="mod">
          <ac:chgData name="Isbara, Melik" userId="aae2b14b-2c08-4981-957b-d33b93cfc0d7" providerId="ADAL" clId="{4BE306D6-E7ED-4698-992A-83EB84946BC7}" dt="2021-06-25T20:51:37.955" v="416" actId="114"/>
          <ac:spMkLst>
            <pc:docMk/>
            <pc:sldMk cId="6891048" sldId="2144327472"/>
            <ac:spMk id="2" creationId="{720BFAE3-98D4-479F-A176-AAB9D737C97C}"/>
          </ac:spMkLst>
        </pc:spChg>
      </pc:sldChg>
      <pc:sldChg chg="modSp mod">
        <pc:chgData name="Isbara, Melik" userId="aae2b14b-2c08-4981-957b-d33b93cfc0d7" providerId="ADAL" clId="{4BE306D6-E7ED-4698-992A-83EB84946BC7}" dt="2021-06-25T20:54:16.991" v="533" actId="20577"/>
        <pc:sldMkLst>
          <pc:docMk/>
          <pc:sldMk cId="2050821512" sldId="2144327481"/>
        </pc:sldMkLst>
        <pc:spChg chg="mod">
          <ac:chgData name="Isbara, Melik" userId="aae2b14b-2c08-4981-957b-d33b93cfc0d7" providerId="ADAL" clId="{4BE306D6-E7ED-4698-992A-83EB84946BC7}" dt="2021-06-25T20:53:39.912" v="518" actId="1076"/>
          <ac:spMkLst>
            <pc:docMk/>
            <pc:sldMk cId="2050821512" sldId="2144327481"/>
            <ac:spMk id="5" creationId="{4188BD88-81CA-4FC8-B675-43AB8F706B12}"/>
          </ac:spMkLst>
        </pc:spChg>
        <pc:spChg chg="mod">
          <ac:chgData name="Isbara, Melik" userId="aae2b14b-2c08-4981-957b-d33b93cfc0d7" providerId="ADAL" clId="{4BE306D6-E7ED-4698-992A-83EB84946BC7}" dt="2021-06-25T20:54:16.991" v="533" actId="20577"/>
          <ac:spMkLst>
            <pc:docMk/>
            <pc:sldMk cId="2050821512" sldId="2144327481"/>
            <ac:spMk id="24" creationId="{52C7754C-2439-4D8D-BE0B-2B15F67B2631}"/>
          </ac:spMkLst>
        </pc:spChg>
      </pc:sldChg>
      <pc:sldChg chg="modSp mod">
        <pc:chgData name="Isbara, Melik" userId="aae2b14b-2c08-4981-957b-d33b93cfc0d7" providerId="ADAL" clId="{4BE306D6-E7ED-4698-992A-83EB84946BC7}" dt="2021-06-25T20:42:47.645" v="146" actId="20577"/>
        <pc:sldMkLst>
          <pc:docMk/>
          <pc:sldMk cId="2983765292" sldId="2144327501"/>
        </pc:sldMkLst>
        <pc:spChg chg="mod">
          <ac:chgData name="Isbara, Melik" userId="aae2b14b-2c08-4981-957b-d33b93cfc0d7" providerId="ADAL" clId="{4BE306D6-E7ED-4698-992A-83EB84946BC7}" dt="2021-06-25T20:42:47.645" v="146" actId="20577"/>
          <ac:spMkLst>
            <pc:docMk/>
            <pc:sldMk cId="2983765292" sldId="2144327501"/>
            <ac:spMk id="3" creationId="{7F815594-47DB-4BFD-8ECF-1399A92DBA6F}"/>
          </ac:spMkLst>
        </pc:spChg>
      </pc:sldChg>
      <pc:sldChg chg="modSp mod">
        <pc:chgData name="Isbara, Melik" userId="aae2b14b-2c08-4981-957b-d33b93cfc0d7" providerId="ADAL" clId="{4BE306D6-E7ED-4698-992A-83EB84946BC7}" dt="2021-06-25T22:33:21.506" v="737" actId="20577"/>
        <pc:sldMkLst>
          <pc:docMk/>
          <pc:sldMk cId="2020308648" sldId="2144327502"/>
        </pc:sldMkLst>
        <pc:spChg chg="mod">
          <ac:chgData name="Isbara, Melik" userId="aae2b14b-2c08-4981-957b-d33b93cfc0d7" providerId="ADAL" clId="{4BE306D6-E7ED-4698-992A-83EB84946BC7}" dt="2021-06-25T20:49:44.176" v="382" actId="27636"/>
          <ac:spMkLst>
            <pc:docMk/>
            <pc:sldMk cId="2020308648" sldId="2144327502"/>
            <ac:spMk id="4" creationId="{1E942C5F-017E-42B4-AE65-8FE55D5857BB}"/>
          </ac:spMkLst>
        </pc:spChg>
        <pc:spChg chg="mod">
          <ac:chgData name="Isbara, Melik" userId="aae2b14b-2c08-4981-957b-d33b93cfc0d7" providerId="ADAL" clId="{4BE306D6-E7ED-4698-992A-83EB84946BC7}" dt="2021-06-25T22:33:21.506" v="737" actId="20577"/>
          <ac:spMkLst>
            <pc:docMk/>
            <pc:sldMk cId="2020308648" sldId="2144327502"/>
            <ac:spMk id="5" creationId="{63A95B12-68E1-4C88-A35D-E7CA53ABFB97}"/>
          </ac:spMkLst>
        </pc:spChg>
        <pc:spChg chg="mod">
          <ac:chgData name="Isbara, Melik" userId="aae2b14b-2c08-4981-957b-d33b93cfc0d7" providerId="ADAL" clId="{4BE306D6-E7ED-4698-992A-83EB84946BC7}" dt="2021-06-25T16:43:03.472" v="68" actId="20577"/>
          <ac:spMkLst>
            <pc:docMk/>
            <pc:sldMk cId="2020308648" sldId="2144327502"/>
            <ac:spMk id="10" creationId="{64936D01-239E-4098-AAAF-175F0023E86F}"/>
          </ac:spMkLst>
        </pc:spChg>
      </pc:sldChg>
      <pc:sldChg chg="modSp del mod">
        <pc:chgData name="Isbara, Melik" userId="aae2b14b-2c08-4981-957b-d33b93cfc0d7" providerId="ADAL" clId="{4BE306D6-E7ED-4698-992A-83EB84946BC7}" dt="2021-06-25T21:00:26.919" v="629" actId="47"/>
        <pc:sldMkLst>
          <pc:docMk/>
          <pc:sldMk cId="3465445933" sldId="2144327505"/>
        </pc:sldMkLst>
        <pc:spChg chg="mod">
          <ac:chgData name="Isbara, Melik" userId="aae2b14b-2c08-4981-957b-d33b93cfc0d7" providerId="ADAL" clId="{4BE306D6-E7ED-4698-992A-83EB84946BC7}" dt="2021-06-25T20:41:32.831" v="86" actId="403"/>
          <ac:spMkLst>
            <pc:docMk/>
            <pc:sldMk cId="3465445933" sldId="2144327505"/>
            <ac:spMk id="51" creationId="{83B1D8BC-0D57-4CFE-9F77-4627918D7D5A}"/>
          </ac:spMkLst>
        </pc:spChg>
      </pc:sldChg>
      <pc:sldChg chg="modSp mod">
        <pc:chgData name="Isbara, Melik" userId="aae2b14b-2c08-4981-957b-d33b93cfc0d7" providerId="ADAL" clId="{4BE306D6-E7ED-4698-992A-83EB84946BC7}" dt="2021-06-25T23:06:19.189" v="755" actId="20577"/>
        <pc:sldMkLst>
          <pc:docMk/>
          <pc:sldMk cId="2229524147" sldId="2144327509"/>
        </pc:sldMkLst>
        <pc:spChg chg="mod">
          <ac:chgData name="Isbara, Melik" userId="aae2b14b-2c08-4981-957b-d33b93cfc0d7" providerId="ADAL" clId="{4BE306D6-E7ED-4698-992A-83EB84946BC7}" dt="2021-06-25T23:06:19.189" v="755" actId="20577"/>
          <ac:spMkLst>
            <pc:docMk/>
            <pc:sldMk cId="2229524147" sldId="2144327509"/>
            <ac:spMk id="3" creationId="{599D26DE-EB0A-4AD8-842C-B175819C9A3B}"/>
          </ac:spMkLst>
        </pc:spChg>
      </pc:sldChg>
      <pc:sldChg chg="modSp mod">
        <pc:chgData name="Isbara, Melik" userId="aae2b14b-2c08-4981-957b-d33b93cfc0d7" providerId="ADAL" clId="{4BE306D6-E7ED-4698-992A-83EB84946BC7}" dt="2021-06-25T16:42:23.893" v="65" actId="20577"/>
        <pc:sldMkLst>
          <pc:docMk/>
          <pc:sldMk cId="1676427441" sldId="2144327511"/>
        </pc:sldMkLst>
        <pc:spChg chg="mod">
          <ac:chgData name="Isbara, Melik" userId="aae2b14b-2c08-4981-957b-d33b93cfc0d7" providerId="ADAL" clId="{4BE306D6-E7ED-4698-992A-83EB84946BC7}" dt="2021-06-25T16:42:23.893" v="65" actId="20577"/>
          <ac:spMkLst>
            <pc:docMk/>
            <pc:sldMk cId="1676427441" sldId="2144327511"/>
            <ac:spMk id="2" creationId="{0DA8E434-46F3-44C3-9280-7461CB6A70B4}"/>
          </ac:spMkLst>
        </pc:spChg>
      </pc:sldChg>
      <pc:sldChg chg="addSp modSp mod">
        <pc:chgData name="Isbara, Melik" userId="aae2b14b-2c08-4981-957b-d33b93cfc0d7" providerId="ADAL" clId="{4BE306D6-E7ED-4698-992A-83EB84946BC7}" dt="2021-06-25T20:58:30.127" v="627" actId="20577"/>
        <pc:sldMkLst>
          <pc:docMk/>
          <pc:sldMk cId="870876570" sldId="2144327514"/>
        </pc:sldMkLst>
        <pc:spChg chg="mod">
          <ac:chgData name="Isbara, Melik" userId="aae2b14b-2c08-4981-957b-d33b93cfc0d7" providerId="ADAL" clId="{4BE306D6-E7ED-4698-992A-83EB84946BC7}" dt="2021-06-25T20:58:06.359" v="607" actId="20577"/>
          <ac:spMkLst>
            <pc:docMk/>
            <pc:sldMk cId="870876570" sldId="2144327514"/>
            <ac:spMk id="14" creationId="{B68FD8D8-3C2C-42A0-B04B-0538EDBAB3FF}"/>
          </ac:spMkLst>
        </pc:spChg>
        <pc:spChg chg="mod">
          <ac:chgData name="Isbara, Melik" userId="aae2b14b-2c08-4981-957b-d33b93cfc0d7" providerId="ADAL" clId="{4BE306D6-E7ED-4698-992A-83EB84946BC7}" dt="2021-06-25T16:48:33.662" v="74" actId="1076"/>
          <ac:spMkLst>
            <pc:docMk/>
            <pc:sldMk cId="870876570" sldId="2144327514"/>
            <ac:spMk id="23" creationId="{BDA3050F-161D-4A3E-BDB5-35BCA8EC0EA8}"/>
          </ac:spMkLst>
        </pc:spChg>
        <pc:spChg chg="mod">
          <ac:chgData name="Isbara, Melik" userId="aae2b14b-2c08-4981-957b-d33b93cfc0d7" providerId="ADAL" clId="{4BE306D6-E7ED-4698-992A-83EB84946BC7}" dt="2021-06-25T16:48:52.854" v="76" actId="1076"/>
          <ac:spMkLst>
            <pc:docMk/>
            <pc:sldMk cId="870876570" sldId="2144327514"/>
            <ac:spMk id="24" creationId="{E13008C6-51A2-4B88-8E72-F38D55203C52}"/>
          </ac:spMkLst>
        </pc:spChg>
        <pc:spChg chg="mod">
          <ac:chgData name="Isbara, Melik" userId="aae2b14b-2c08-4981-957b-d33b93cfc0d7" providerId="ADAL" clId="{4BE306D6-E7ED-4698-992A-83EB84946BC7}" dt="2021-06-25T16:48:45.084" v="75" actId="1076"/>
          <ac:spMkLst>
            <pc:docMk/>
            <pc:sldMk cId="870876570" sldId="2144327514"/>
            <ac:spMk id="26" creationId="{1F059C78-81C0-48E5-BCE7-2F088F70AAE1}"/>
          </ac:spMkLst>
        </pc:spChg>
        <pc:spChg chg="mod">
          <ac:chgData name="Isbara, Melik" userId="aae2b14b-2c08-4981-957b-d33b93cfc0d7" providerId="ADAL" clId="{4BE306D6-E7ED-4698-992A-83EB84946BC7}" dt="2021-06-25T20:57:20.323" v="595" actId="404"/>
          <ac:spMkLst>
            <pc:docMk/>
            <pc:sldMk cId="870876570" sldId="2144327514"/>
            <ac:spMk id="27" creationId="{AF8AC088-DB00-479B-91DB-CCC62AF4F92C}"/>
          </ac:spMkLst>
        </pc:spChg>
        <pc:spChg chg="mod">
          <ac:chgData name="Isbara, Melik" userId="aae2b14b-2c08-4981-957b-d33b93cfc0d7" providerId="ADAL" clId="{4BE306D6-E7ED-4698-992A-83EB84946BC7}" dt="2021-06-25T20:55:19.904" v="539" actId="1076"/>
          <ac:spMkLst>
            <pc:docMk/>
            <pc:sldMk cId="870876570" sldId="2144327514"/>
            <ac:spMk id="28" creationId="{3CC48BEA-C302-426C-91BC-BA61D28F0343}"/>
          </ac:spMkLst>
        </pc:spChg>
        <pc:spChg chg="add mod">
          <ac:chgData name="Isbara, Melik" userId="aae2b14b-2c08-4981-957b-d33b93cfc0d7" providerId="ADAL" clId="{4BE306D6-E7ED-4698-992A-83EB84946BC7}" dt="2021-06-25T20:55:06.451" v="535" actId="1076"/>
          <ac:spMkLst>
            <pc:docMk/>
            <pc:sldMk cId="870876570" sldId="2144327514"/>
            <ac:spMk id="60" creationId="{228A8F44-9079-4DE5-BFB3-E0ACA70D2E7A}"/>
          </ac:spMkLst>
        </pc:spChg>
        <pc:spChg chg="add mod">
          <ac:chgData name="Isbara, Melik" userId="aae2b14b-2c08-4981-957b-d33b93cfc0d7" providerId="ADAL" clId="{4BE306D6-E7ED-4698-992A-83EB84946BC7}" dt="2021-06-25T20:55:16.934" v="538" actId="1076"/>
          <ac:spMkLst>
            <pc:docMk/>
            <pc:sldMk cId="870876570" sldId="2144327514"/>
            <ac:spMk id="61" creationId="{10506129-36CD-4777-9CFC-966D999058B5}"/>
          </ac:spMkLst>
        </pc:spChg>
        <pc:spChg chg="add mod">
          <ac:chgData name="Isbara, Melik" userId="aae2b14b-2c08-4981-957b-d33b93cfc0d7" providerId="ADAL" clId="{4BE306D6-E7ED-4698-992A-83EB84946BC7}" dt="2021-06-25T20:55:13.866" v="537" actId="1076"/>
          <ac:spMkLst>
            <pc:docMk/>
            <pc:sldMk cId="870876570" sldId="2144327514"/>
            <ac:spMk id="62" creationId="{1FB8A7CB-BEBC-411D-8949-657D31B5A7C2}"/>
          </ac:spMkLst>
        </pc:spChg>
        <pc:spChg chg="add mod">
          <ac:chgData name="Isbara, Melik" userId="aae2b14b-2c08-4981-957b-d33b93cfc0d7" providerId="ADAL" clId="{4BE306D6-E7ED-4698-992A-83EB84946BC7}" dt="2021-06-25T20:57:26.368" v="597" actId="1076"/>
          <ac:spMkLst>
            <pc:docMk/>
            <pc:sldMk cId="870876570" sldId="2144327514"/>
            <ac:spMk id="63" creationId="{1786AEAF-AC6B-4246-8B18-08DBD2E9CD41}"/>
          </ac:spMkLst>
        </pc:spChg>
        <pc:spChg chg="add mod">
          <ac:chgData name="Isbara, Melik" userId="aae2b14b-2c08-4981-957b-d33b93cfc0d7" providerId="ADAL" clId="{4BE306D6-E7ED-4698-992A-83EB84946BC7}" dt="2021-06-25T20:57:24.453" v="596" actId="1076"/>
          <ac:spMkLst>
            <pc:docMk/>
            <pc:sldMk cId="870876570" sldId="2144327514"/>
            <ac:spMk id="64" creationId="{E6B9C271-BD6D-4AE1-A16D-B4010C5EE765}"/>
          </ac:spMkLst>
        </pc:spChg>
        <pc:spChg chg="add mod">
          <ac:chgData name="Isbara, Melik" userId="aae2b14b-2c08-4981-957b-d33b93cfc0d7" providerId="ADAL" clId="{4BE306D6-E7ED-4698-992A-83EB84946BC7}" dt="2021-06-25T20:58:11.412" v="608" actId="1076"/>
          <ac:spMkLst>
            <pc:docMk/>
            <pc:sldMk cId="870876570" sldId="2144327514"/>
            <ac:spMk id="65" creationId="{F49024C6-90A2-4551-9336-2909674B4395}"/>
          </ac:spMkLst>
        </pc:spChg>
        <pc:spChg chg="add mod">
          <ac:chgData name="Isbara, Melik" userId="aae2b14b-2c08-4981-957b-d33b93cfc0d7" providerId="ADAL" clId="{4BE306D6-E7ED-4698-992A-83EB84946BC7}" dt="2021-06-25T20:58:30.127" v="627" actId="20577"/>
          <ac:spMkLst>
            <pc:docMk/>
            <pc:sldMk cId="870876570" sldId="2144327514"/>
            <ac:spMk id="66" creationId="{5EAF83D1-77EE-43C6-9ECE-2A5883C23CCC}"/>
          </ac:spMkLst>
        </pc:spChg>
        <pc:grpChg chg="mod">
          <ac:chgData name="Isbara, Melik" userId="aae2b14b-2c08-4981-957b-d33b93cfc0d7" providerId="ADAL" clId="{4BE306D6-E7ED-4698-992A-83EB84946BC7}" dt="2021-06-25T16:48:45.084" v="75" actId="1076"/>
          <ac:grpSpMkLst>
            <pc:docMk/>
            <pc:sldMk cId="870876570" sldId="2144327514"/>
            <ac:grpSpMk id="25" creationId="{4682BB44-4005-41E1-BEFD-2A2FBBF181C1}"/>
          </ac:grpSpMkLst>
        </pc:grpChg>
        <pc:picChg chg="add mod">
          <ac:chgData name="Isbara, Melik" userId="aae2b14b-2c08-4981-957b-d33b93cfc0d7" providerId="ADAL" clId="{4BE306D6-E7ED-4698-992A-83EB84946BC7}" dt="2021-06-25T20:55:06.451" v="535" actId="1076"/>
          <ac:picMkLst>
            <pc:docMk/>
            <pc:sldMk cId="870876570" sldId="2144327514"/>
            <ac:picMk id="59" creationId="{A1C3E2A5-F85D-4F1E-881F-5EDF486EF496}"/>
          </ac:picMkLst>
        </pc:picChg>
      </pc:sldChg>
      <pc:sldChg chg="add">
        <pc:chgData name="Isbara, Melik" userId="aae2b14b-2c08-4981-957b-d33b93cfc0d7" providerId="ADAL" clId="{4BE306D6-E7ED-4698-992A-83EB84946BC7}" dt="2021-06-25T21:00:15.333" v="628"/>
        <pc:sldMkLst>
          <pc:docMk/>
          <pc:sldMk cId="686467169" sldId="2144327522"/>
        </pc:sldMkLst>
      </pc:sldChg>
      <pc:sldChg chg="delSp add del mod">
        <pc:chgData name="Isbara, Melik" userId="aae2b14b-2c08-4981-957b-d33b93cfc0d7" providerId="ADAL" clId="{4BE306D6-E7ED-4698-992A-83EB84946BC7}" dt="2021-06-25T16:42:15.904" v="64" actId="47"/>
        <pc:sldMkLst>
          <pc:docMk/>
          <pc:sldMk cId="1447200930" sldId="2144327522"/>
        </pc:sldMkLst>
        <pc:spChg chg="del">
          <ac:chgData name="Isbara, Melik" userId="aae2b14b-2c08-4981-957b-d33b93cfc0d7" providerId="ADAL" clId="{4BE306D6-E7ED-4698-992A-83EB84946BC7}" dt="2021-06-25T16:41:03.507" v="63" actId="478"/>
          <ac:spMkLst>
            <pc:docMk/>
            <pc:sldMk cId="1447200930" sldId="2144327522"/>
            <ac:spMk id="8" creationId="{BC431CAD-FC16-434F-9C67-AB43EFF749C7}"/>
          </ac:spMkLst>
        </pc:spChg>
        <pc:spChg chg="del">
          <ac:chgData name="Isbara, Melik" userId="aae2b14b-2c08-4981-957b-d33b93cfc0d7" providerId="ADAL" clId="{4BE306D6-E7ED-4698-992A-83EB84946BC7}" dt="2021-06-25T16:40:58.145" v="61" actId="478"/>
          <ac:spMkLst>
            <pc:docMk/>
            <pc:sldMk cId="1447200930" sldId="2144327522"/>
            <ac:spMk id="9" creationId="{8278CE5A-92A9-459C-B7FC-40152AB52DF0}"/>
          </ac:spMkLst>
        </pc:spChg>
        <pc:spChg chg="del">
          <ac:chgData name="Isbara, Melik" userId="aae2b14b-2c08-4981-957b-d33b93cfc0d7" providerId="ADAL" clId="{4BE306D6-E7ED-4698-992A-83EB84946BC7}" dt="2021-06-25T16:41:01.085" v="62" actId="478"/>
          <ac:spMkLst>
            <pc:docMk/>
            <pc:sldMk cId="1447200930" sldId="2144327522"/>
            <ac:spMk id="10" creationId="{1E78EA50-0AA4-489B-A796-08F006348C6A}"/>
          </ac:spMkLst>
        </pc:spChg>
      </pc:sldChg>
      <pc:sldChg chg="addSp delSp modSp add mod">
        <pc:chgData name="Isbara, Melik" userId="aae2b14b-2c08-4981-957b-d33b93cfc0d7" providerId="ADAL" clId="{4BE306D6-E7ED-4698-992A-83EB84946BC7}" dt="2021-06-25T22:03:21.363" v="734"/>
        <pc:sldMkLst>
          <pc:docMk/>
          <pc:sldMk cId="146441236" sldId="2147308366"/>
        </pc:sldMkLst>
        <pc:spChg chg="mod">
          <ac:chgData name="Isbara, Melik" userId="aae2b14b-2c08-4981-957b-d33b93cfc0d7" providerId="ADAL" clId="{4BE306D6-E7ED-4698-992A-83EB84946BC7}" dt="2021-06-25T21:08:16.194" v="649" actId="14100"/>
          <ac:spMkLst>
            <pc:docMk/>
            <pc:sldMk cId="146441236" sldId="2147308366"/>
            <ac:spMk id="2" creationId="{800F361F-1DE3-4D04-9073-FEEE1160E2E5}"/>
          </ac:spMkLst>
        </pc:spChg>
        <pc:spChg chg="mod">
          <ac:chgData name="Isbara, Melik" userId="aae2b14b-2c08-4981-957b-d33b93cfc0d7" providerId="ADAL" clId="{4BE306D6-E7ED-4698-992A-83EB84946BC7}" dt="2021-06-25T21:08:21.002" v="650" actId="14100"/>
          <ac:spMkLst>
            <pc:docMk/>
            <pc:sldMk cId="146441236" sldId="2147308366"/>
            <ac:spMk id="5" creationId="{0C177B38-6B48-42CF-853E-C3CFD2955AD0}"/>
          </ac:spMkLst>
        </pc:spChg>
        <pc:spChg chg="add del">
          <ac:chgData name="Isbara, Melik" userId="aae2b14b-2c08-4981-957b-d33b93cfc0d7" providerId="ADAL" clId="{4BE306D6-E7ED-4698-992A-83EB84946BC7}" dt="2021-06-25T21:04:25.910" v="634" actId="478"/>
          <ac:spMkLst>
            <pc:docMk/>
            <pc:sldMk cId="146441236" sldId="2147308366"/>
            <ac:spMk id="7" creationId="{BD3C7226-8EAD-4994-9678-A1A75E5C46C0}"/>
          </ac:spMkLst>
        </pc:spChg>
        <pc:spChg chg="add del mod">
          <ac:chgData name="Isbara, Melik" userId="aae2b14b-2c08-4981-957b-d33b93cfc0d7" providerId="ADAL" clId="{4BE306D6-E7ED-4698-992A-83EB84946BC7}" dt="2021-06-25T21:05:01.208" v="644" actId="478"/>
          <ac:spMkLst>
            <pc:docMk/>
            <pc:sldMk cId="146441236" sldId="2147308366"/>
            <ac:spMk id="10" creationId="{A00EB916-539B-451A-9C53-A8EF19A901A8}"/>
          </ac:spMkLst>
        </pc:spChg>
        <pc:spChg chg="add del mod">
          <ac:chgData name="Isbara, Melik" userId="aae2b14b-2c08-4981-957b-d33b93cfc0d7" providerId="ADAL" clId="{4BE306D6-E7ED-4698-992A-83EB84946BC7}" dt="2021-06-25T21:05:32.873" v="647" actId="478"/>
          <ac:spMkLst>
            <pc:docMk/>
            <pc:sldMk cId="146441236" sldId="2147308366"/>
            <ac:spMk id="19" creationId="{DCD8C483-B9AE-4467-BFA4-86AAC786EFA1}"/>
          </ac:spMkLst>
        </pc:spChg>
        <pc:spChg chg="add del mod">
          <ac:chgData name="Isbara, Melik" userId="aae2b14b-2c08-4981-957b-d33b93cfc0d7" providerId="ADAL" clId="{4BE306D6-E7ED-4698-992A-83EB84946BC7}" dt="2021-06-25T21:10:26.503" v="693"/>
          <ac:spMkLst>
            <pc:docMk/>
            <pc:sldMk cId="146441236" sldId="2147308366"/>
            <ac:spMk id="20" creationId="{365DA023-47FF-46CF-ABDF-B319FAADC6AC}"/>
          </ac:spMkLst>
        </pc:spChg>
        <pc:spChg chg="add mod">
          <ac:chgData name="Isbara, Melik" userId="aae2b14b-2c08-4981-957b-d33b93cfc0d7" providerId="ADAL" clId="{4BE306D6-E7ED-4698-992A-83EB84946BC7}" dt="2021-06-25T21:20:28.314" v="733" actId="1076"/>
          <ac:spMkLst>
            <pc:docMk/>
            <pc:sldMk cId="146441236" sldId="2147308366"/>
            <ac:spMk id="21" creationId="{89A84882-0983-445A-B00E-C78802A53FB4}"/>
          </ac:spMkLst>
        </pc:spChg>
        <pc:spChg chg="add mod">
          <ac:chgData name="Isbara, Melik" userId="aae2b14b-2c08-4981-957b-d33b93cfc0d7" providerId="ADAL" clId="{4BE306D6-E7ED-4698-992A-83EB84946BC7}" dt="2021-06-25T22:03:21.363" v="734"/>
          <ac:spMkLst>
            <pc:docMk/>
            <pc:sldMk cId="146441236" sldId="2147308366"/>
            <ac:spMk id="26" creationId="{ECCF8936-9B4A-48B3-B2A7-3D92063B3596}"/>
          </ac:spMkLst>
        </pc:spChg>
        <pc:spChg chg="add mod">
          <ac:chgData name="Isbara, Melik" userId="aae2b14b-2c08-4981-957b-d33b93cfc0d7" providerId="ADAL" clId="{4BE306D6-E7ED-4698-992A-83EB84946BC7}" dt="2021-06-25T22:03:21.363" v="734"/>
          <ac:spMkLst>
            <pc:docMk/>
            <pc:sldMk cId="146441236" sldId="2147308366"/>
            <ac:spMk id="27" creationId="{703A766E-0D6B-49E8-937B-43B0102199B4}"/>
          </ac:spMkLst>
        </pc:spChg>
        <pc:spChg chg="add mod">
          <ac:chgData name="Isbara, Melik" userId="aae2b14b-2c08-4981-957b-d33b93cfc0d7" providerId="ADAL" clId="{4BE306D6-E7ED-4698-992A-83EB84946BC7}" dt="2021-06-25T22:03:21.363" v="734"/>
          <ac:spMkLst>
            <pc:docMk/>
            <pc:sldMk cId="146441236" sldId="2147308366"/>
            <ac:spMk id="28" creationId="{53103BE6-F2B3-4021-A66D-E53B235F0606}"/>
          </ac:spMkLst>
        </pc:spChg>
        <pc:graphicFrameChg chg="add del mod">
          <ac:chgData name="Isbara, Melik" userId="aae2b14b-2c08-4981-957b-d33b93cfc0d7" providerId="ADAL" clId="{4BE306D6-E7ED-4698-992A-83EB84946BC7}" dt="2021-06-25T21:05:27.632" v="645" actId="478"/>
          <ac:graphicFrameMkLst>
            <pc:docMk/>
            <pc:sldMk cId="146441236" sldId="2147308366"/>
            <ac:graphicFrameMk id="15" creationId="{EBFB3718-1B81-4E74-939D-7A0BD9CD0C78}"/>
          </ac:graphicFrameMkLst>
        </pc:graphicFrameChg>
        <pc:picChg chg="mod">
          <ac:chgData name="Isbara, Melik" userId="aae2b14b-2c08-4981-957b-d33b93cfc0d7" providerId="ADAL" clId="{4BE306D6-E7ED-4698-992A-83EB84946BC7}" dt="2021-06-25T21:05:38.697" v="648" actId="1076"/>
          <ac:picMkLst>
            <pc:docMk/>
            <pc:sldMk cId="146441236" sldId="2147308366"/>
            <ac:picMk id="4" creationId="{0028C75D-8378-4143-B29A-2B6F9652501A}"/>
          </ac:picMkLst>
        </pc:picChg>
        <pc:cxnChg chg="add del mod">
          <ac:chgData name="Isbara, Melik" userId="aae2b14b-2c08-4981-957b-d33b93cfc0d7" providerId="ADAL" clId="{4BE306D6-E7ED-4698-992A-83EB84946BC7}" dt="2021-06-25T21:05:32.873" v="647" actId="478"/>
          <ac:cxnSpMkLst>
            <pc:docMk/>
            <pc:sldMk cId="146441236" sldId="2147308366"/>
            <ac:cxnSpMk id="16" creationId="{40F9647F-A1D3-4879-80C3-4E35818D88FF}"/>
          </ac:cxnSpMkLst>
        </pc:cxnChg>
        <pc:cxnChg chg="add del mod">
          <ac:chgData name="Isbara, Melik" userId="aae2b14b-2c08-4981-957b-d33b93cfc0d7" providerId="ADAL" clId="{4BE306D6-E7ED-4698-992A-83EB84946BC7}" dt="2021-06-25T21:05:32.873" v="647" actId="478"/>
          <ac:cxnSpMkLst>
            <pc:docMk/>
            <pc:sldMk cId="146441236" sldId="2147308366"/>
            <ac:cxnSpMk id="17" creationId="{5F63BFE3-B8A5-426C-8F74-5C9DEFB06A69}"/>
          </ac:cxnSpMkLst>
        </pc:cxnChg>
        <pc:cxnChg chg="add del mod">
          <ac:chgData name="Isbara, Melik" userId="aae2b14b-2c08-4981-957b-d33b93cfc0d7" providerId="ADAL" clId="{4BE306D6-E7ED-4698-992A-83EB84946BC7}" dt="2021-06-25T21:05:32.873" v="647" actId="478"/>
          <ac:cxnSpMkLst>
            <pc:docMk/>
            <pc:sldMk cId="146441236" sldId="2147308366"/>
            <ac:cxnSpMk id="18" creationId="{88C569BA-58A3-482F-833D-87BA3FFEDEE0}"/>
          </ac:cxnSpMkLst>
        </pc:cxnChg>
        <pc:cxnChg chg="add mod">
          <ac:chgData name="Isbara, Melik" userId="aae2b14b-2c08-4981-957b-d33b93cfc0d7" providerId="ADAL" clId="{4BE306D6-E7ED-4698-992A-83EB84946BC7}" dt="2021-06-25T22:03:21.363" v="734"/>
          <ac:cxnSpMkLst>
            <pc:docMk/>
            <pc:sldMk cId="146441236" sldId="2147308366"/>
            <ac:cxnSpMk id="22" creationId="{DA8FC58C-B2DA-490E-9A73-FA377952DFBC}"/>
          </ac:cxnSpMkLst>
        </pc:cxnChg>
        <pc:cxnChg chg="add mod">
          <ac:chgData name="Isbara, Melik" userId="aae2b14b-2c08-4981-957b-d33b93cfc0d7" providerId="ADAL" clId="{4BE306D6-E7ED-4698-992A-83EB84946BC7}" dt="2021-06-25T22:03:21.363" v="734"/>
          <ac:cxnSpMkLst>
            <pc:docMk/>
            <pc:sldMk cId="146441236" sldId="2147308366"/>
            <ac:cxnSpMk id="23" creationId="{AC5A8C4C-EE52-43C5-9130-29C5CB471AAF}"/>
          </ac:cxnSpMkLst>
        </pc:cxnChg>
        <pc:cxnChg chg="add mod">
          <ac:chgData name="Isbara, Melik" userId="aae2b14b-2c08-4981-957b-d33b93cfc0d7" providerId="ADAL" clId="{4BE306D6-E7ED-4698-992A-83EB84946BC7}" dt="2021-06-25T22:03:21.363" v="734"/>
          <ac:cxnSpMkLst>
            <pc:docMk/>
            <pc:sldMk cId="146441236" sldId="2147308366"/>
            <ac:cxnSpMk id="24" creationId="{98DFFEE4-A6F8-4840-BC24-FBFFC1E47EBC}"/>
          </ac:cxnSpMkLst>
        </pc:cxnChg>
        <pc:cxnChg chg="add mod">
          <ac:chgData name="Isbara, Melik" userId="aae2b14b-2c08-4981-957b-d33b93cfc0d7" providerId="ADAL" clId="{4BE306D6-E7ED-4698-992A-83EB84946BC7}" dt="2021-06-25T22:03:21.363" v="734"/>
          <ac:cxnSpMkLst>
            <pc:docMk/>
            <pc:sldMk cId="146441236" sldId="2147308366"/>
            <ac:cxnSpMk id="25" creationId="{23328F62-D69C-4141-A6FC-2FB8EDBE2ACA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tel-my.sharepoint.com/personal/melik_isbara_intel_com/Documents/Desktop/New%20Microsoft%20Excel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508713319470862"/>
          <c:y val="2.5529519948437024E-2"/>
          <c:w val="0.8220593326960538"/>
          <c:h val="0.85708051198198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Sheet1!$F$4</c:f>
              <c:strCache>
                <c:ptCount val="1"/>
                <c:pt idx="0">
                  <c:v>#Connections (#)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Sheet1!$E$5:$E$17</c:f>
              <c:numCache>
                <c:formatCode>General</c:formatCode>
                <c:ptCount val="13"/>
                <c:pt idx="0">
                  <c:v>0.02</c:v>
                </c:pt>
                <c:pt idx="1">
                  <c:v>0.03</c:v>
                </c:pt>
                <c:pt idx="2">
                  <c:v>0.05</c:v>
                </c:pt>
                <c:pt idx="3">
                  <c:v>0.06</c:v>
                </c:pt>
                <c:pt idx="4">
                  <c:v>0.108</c:v>
                </c:pt>
                <c:pt idx="5">
                  <c:v>0.13500000000000001</c:v>
                </c:pt>
                <c:pt idx="6">
                  <c:v>0.2</c:v>
                </c:pt>
                <c:pt idx="7">
                  <c:v>0.3</c:v>
                </c:pt>
                <c:pt idx="8">
                  <c:v>0.6</c:v>
                </c:pt>
                <c:pt idx="9">
                  <c:v>1</c:v>
                </c:pt>
                <c:pt idx="10">
                  <c:v>10</c:v>
                </c:pt>
                <c:pt idx="11">
                  <c:v>10</c:v>
                </c:pt>
                <c:pt idx="12">
                  <c:v>7</c:v>
                </c:pt>
              </c:numCache>
            </c:numRef>
          </c:xVal>
          <c:yVal>
            <c:numRef>
              <c:f>Sheet1!$F$5:$F$17</c:f>
              <c:numCache>
                <c:formatCode>0.00E+00</c:formatCode>
                <c:ptCount val="13"/>
                <c:pt idx="0">
                  <c:v>100000000</c:v>
                </c:pt>
                <c:pt idx="1">
                  <c:v>70000000</c:v>
                </c:pt>
                <c:pt idx="2">
                  <c:v>52600000</c:v>
                </c:pt>
                <c:pt idx="3">
                  <c:v>34500000</c:v>
                </c:pt>
                <c:pt idx="4">
                  <c:v>17200000</c:v>
                </c:pt>
                <c:pt idx="5">
                  <c:v>4310000</c:v>
                </c:pt>
                <c:pt idx="6">
                  <c:v>2160000</c:v>
                </c:pt>
                <c:pt idx="7">
                  <c:v>1000000</c:v>
                </c:pt>
                <c:pt idx="8">
                  <c:v>100000</c:v>
                </c:pt>
                <c:pt idx="9">
                  <c:v>4000</c:v>
                </c:pt>
                <c:pt idx="10">
                  <c:v>1000</c:v>
                </c:pt>
                <c:pt idx="11">
                  <c:v>4000</c:v>
                </c:pt>
                <c:pt idx="12">
                  <c:v>816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7A-49CB-AD14-EC2BD0E8C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2090784"/>
        <c:axId val="1722084904"/>
      </c:scatterChart>
      <c:valAx>
        <c:axId val="1722090784"/>
        <c:scaling>
          <c:logBase val="10"/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084904"/>
        <c:crosses val="autoZero"/>
        <c:crossBetween val="midCat"/>
      </c:valAx>
      <c:valAx>
        <c:axId val="1722084904"/>
        <c:scaling>
          <c:logBase val="10"/>
          <c:orientation val="minMax"/>
          <c:max val="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090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358705161854769E-2"/>
          <c:y val="4.3035993740219089E-2"/>
          <c:w val="0.89918285214348204"/>
          <c:h val="0.8380152304905549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Sheet1!$R$16</c:f>
              <c:strCache>
                <c:ptCount val="1"/>
                <c:pt idx="0">
                  <c:v>Gbps/mm2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AA2-447F-AC6E-CB72011450B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AA2-447F-AC6E-CB72011450B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BFF6296-EEF4-4818-AE9A-7039EF64E39C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{2BFF6296-EEF4-4818-AE9A-7039EF64E39C}</c15:txfldGUID>
                      <c15:f>Sheet1!$S$19</c15:f>
                      <c15:dlblFieldTableCache>
                        <c:ptCount val="1"/>
                        <c:pt idx="0">
                          <c:v>S3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4AA2-447F-AC6E-CB72011450B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SKH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AA2-447F-AC6E-CB72011450B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6D99FF7-DD1A-47F1-A196-68D562AF98B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{06D99FF7-DD1A-47F1-A196-68D562AF98BD}</c15:txfldGUID>
                      <c15:f>Sheet1!$S$21</c15:f>
                      <c15:dlblFieldTableCache>
                        <c:ptCount val="1"/>
                        <c:pt idx="0">
                          <c:v>M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4AA2-447F-AC6E-CB72011450B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WB1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AA2-447F-AC6E-CB72011450BB}"/>
                </c:ext>
              </c:extLst>
            </c:dLbl>
            <c:dLbl>
              <c:idx val="6"/>
              <c:layout>
                <c:manualLayout>
                  <c:x val="-9.3694335083114616E-2"/>
                  <c:y val="2.350344411173948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DBD385-5F6C-4A06-87A4-65567E468416}" type="CELLREF">
                      <a:rPr lang="en-US"/>
                      <a:pPr>
                        <a:defRPr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499999999999982E-2"/>
                      <c:h val="5.0802188458837008E-2"/>
                    </c:manualLayout>
                  </c15:layout>
                  <c15:dlblFieldTable>
                    <c15:dlblFTEntry>
                      <c15:txfldGUID>{59DBD385-5F6C-4A06-87A4-65567E468416}</c15:txfldGUID>
                      <c15:f>Sheet1!$S$23</c15:f>
                      <c15:dlblFieldTableCache>
                        <c:ptCount val="1"/>
                        <c:pt idx="0">
                          <c:v>WB2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4AA2-447F-AC6E-CB72011450B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AP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AA2-447F-AC6E-CB72011450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Sheet1!$Q$17:$Q$24</c:f>
              <c:numCache>
                <c:formatCode>General</c:formatCode>
                <c:ptCount val="8"/>
                <c:pt idx="0">
                  <c:v>17.543859649122808</c:v>
                </c:pt>
                <c:pt idx="1">
                  <c:v>13.888888888888889</c:v>
                </c:pt>
                <c:pt idx="2">
                  <c:v>19.047619047619047</c:v>
                </c:pt>
                <c:pt idx="3">
                  <c:v>12.929292929292929</c:v>
                </c:pt>
                <c:pt idx="4">
                  <c:v>20</c:v>
                </c:pt>
                <c:pt idx="5">
                  <c:v>7.86</c:v>
                </c:pt>
                <c:pt idx="6">
                  <c:v>13.16</c:v>
                </c:pt>
                <c:pt idx="7">
                  <c:v>8</c:v>
                </c:pt>
              </c:numCache>
            </c:numRef>
          </c:xVal>
          <c:yVal>
            <c:numRef>
              <c:f>Sheet1!$R$17:$R$24</c:f>
              <c:numCache>
                <c:formatCode>General</c:formatCode>
                <c:ptCount val="8"/>
                <c:pt idx="0">
                  <c:v>70.175438596491233</c:v>
                </c:pt>
                <c:pt idx="1">
                  <c:v>55.555555555555557</c:v>
                </c:pt>
                <c:pt idx="2">
                  <c:v>38.095238095238095</c:v>
                </c:pt>
                <c:pt idx="3">
                  <c:v>103.43434343434343</c:v>
                </c:pt>
                <c:pt idx="4">
                  <c:v>25.8</c:v>
                </c:pt>
                <c:pt idx="5">
                  <c:v>127</c:v>
                </c:pt>
                <c:pt idx="6">
                  <c:v>53</c:v>
                </c:pt>
                <c:pt idx="7">
                  <c:v>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AA2-447F-AC6E-CB72011450B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879324160"/>
        <c:axId val="879319896"/>
      </c:scatterChart>
      <c:valAx>
        <c:axId val="879324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MB/mm2</a:t>
                </a:r>
              </a:p>
            </c:rich>
          </c:tx>
          <c:layout>
            <c:manualLayout>
              <c:xMode val="edge"/>
              <c:yMode val="edge"/>
              <c:x val="0.28232524059492564"/>
              <c:y val="0.811404384311116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319896"/>
        <c:crosses val="autoZero"/>
        <c:crossBetween val="midCat"/>
      </c:valAx>
      <c:valAx>
        <c:axId val="879319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Gbps/mm2</a:t>
                </a:r>
              </a:p>
            </c:rich>
          </c:tx>
          <c:layout>
            <c:manualLayout>
              <c:xMode val="edge"/>
              <c:yMode val="edge"/>
              <c:x val="7.2222222222222215E-2"/>
              <c:y val="0.486222012741365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324160"/>
        <c:crosses val="autoZero"/>
        <c:crossBetween val="midCat"/>
      </c:valAx>
      <c:spPr>
        <a:solidFill>
          <a:schemeClr val="accent4">
            <a:lumMod val="40000"/>
            <a:lumOff val="6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6E18D-7836-4801-9663-A8D69912AD57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0724-FA46-4903-9C2E-15CE1648F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9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9828F-4793-40B9-8561-AF5ECA280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1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3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A7343-C98A-4DB0-B7A8-CFC53D7096D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4FEDB-8E86-49E5-812C-530A5FE9AA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2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0B89-4B48-4263-B374-D2E83D317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12817-4CB4-4201-95CA-F4EDED0FB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63632-009D-4FCE-89F1-C8A9D4E9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C0D3C-41CA-435D-91C2-99B4BD8F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D8652-B2F0-4838-BCB6-E4AD86DF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52D5-B8CA-464A-97CE-3A928295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E7DD5-6C16-4D7C-9794-DCABE7AF1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E9EE2-20EA-4B87-B1CE-46E10991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7BC3C-7C20-4AA9-B16F-71355941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EBCC7-B5F2-4FE9-B43C-3B46C31C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3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A692C-D529-473B-9036-EA4B21E09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EFEBD-E0C8-4B61-856A-6D18179DF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74704-87AE-4F58-9779-9E256E8E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82E4-5A28-41D9-AAEC-F561BBE1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B6F66-3A12-4730-87CA-38231CDA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25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816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42832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80536-1A0A-BD47-93C2-DB4C65655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800" y="4992624"/>
            <a:ext cx="9546336" cy="142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46552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42832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4368800" cy="5410200"/>
          </a:xfrm>
        </p:spPr>
        <p:txBody>
          <a:bodyPr/>
          <a:lstStyle>
            <a:lvl2pPr marL="515938" indent="-182563">
              <a:tabLst/>
              <a:defRPr/>
            </a:lvl2pPr>
            <a:lvl3pPr marL="746125" indent="-182563">
              <a:tabLst/>
              <a:defRPr/>
            </a:lvl3pPr>
            <a:lvl4pPr marL="976313" indent="-182563">
              <a:tabLst/>
              <a:defRPr/>
            </a:lvl4pPr>
            <a:lvl5pPr marL="1150938" indent="-1825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31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10067"/>
            <a:ext cx="10972800" cy="4084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4289"/>
            <a:ext cx="10972800" cy="525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5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7484" y="413507"/>
            <a:ext cx="10972800" cy="8547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1" y="1354875"/>
            <a:ext cx="10970683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2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288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133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8782901" y="6432517"/>
            <a:ext cx="2298617" cy="4254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22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Intel Confidential - Internal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4751E-A4BA-4980-AA7E-B2766E1A247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83842" y="1604435"/>
            <a:ext cx="5294326" cy="45677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/>
            </a:lvl1pPr>
          </a:lstStyle>
          <a:p>
            <a:r>
              <a:rPr lang="en-US" sz="1467">
                <a:latin typeface="Arial"/>
              </a:rPr>
              <a:t>Click icon to add picture</a:t>
            </a:r>
            <a:endParaRPr lang="en-US" sz="1467" dirty="0">
              <a:latin typeface="Arial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07485" y="1604435"/>
            <a:ext cx="5676357" cy="45677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1198563" indent="-400050">
              <a:defRPr/>
            </a:lvl2pPr>
            <a:lvl3pPr marL="1881188" indent="-398463">
              <a:defRPr sz="2000"/>
            </a:lvl3pPr>
            <a:lvl4pPr marL="2343150" indent="-461963">
              <a:defRPr sz="1800"/>
            </a:lvl4pPr>
          </a:lstStyle>
          <a:p>
            <a:pPr lvl="0"/>
            <a:r>
              <a:rPr lang="en-US" dirty="0"/>
              <a:t>28pt Intel Clear body text</a:t>
            </a:r>
          </a:p>
          <a:p>
            <a:pPr lvl="1"/>
            <a:r>
              <a:rPr lang="en-US" dirty="0"/>
              <a:t>24pt Intel Clear bullet one</a:t>
            </a:r>
          </a:p>
          <a:p>
            <a:pPr lvl="2"/>
            <a:r>
              <a:rPr lang="en-US" dirty="0"/>
              <a:t>20pt Intel Clear bullet two</a:t>
            </a:r>
          </a:p>
          <a:p>
            <a:pPr lvl="3"/>
            <a:r>
              <a:rPr lang="en-US" dirty="0"/>
              <a:t>18pt Intel Clear bullet three</a:t>
            </a:r>
          </a:p>
        </p:txBody>
      </p:sp>
    </p:spTree>
    <p:extLst>
      <p:ext uri="{BB962C8B-B14F-4D97-AF65-F5344CB8AC3E}">
        <p14:creationId xmlns:p14="http://schemas.microsoft.com/office/powerpoint/2010/main" val="143696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4F68-7ADF-455F-9A7A-D8191DE4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3D921-D962-43F2-A9E2-09BA5C69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5EBB9-5DFF-4937-9471-CAE1D081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C168F-C74B-4C28-A654-5CB3C2D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223CF-99C2-464F-8BE0-98840743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46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AFA0-ED0E-4220-8D66-1DFBF517F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9217D-9AA1-4620-8CF8-F08FF36A6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8102A-899B-426E-92CB-AED2756DD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984B2-1A1A-4566-9B49-ED2F28F8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1D5A6-5138-4C6D-9CF0-2AE06AAC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3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6F7F-2533-4156-A0CA-803939E4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DF672-21DB-44CC-BAB6-20857537E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F2052-342E-472B-9AA2-37DC66AB2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E89F7-1DE6-47E6-A2B0-CDA8789F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28BA2-505F-4489-8A7A-014430C6F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DE807-C8AB-4B0E-801A-9425249A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BE96-C09D-4A58-B894-7A7A8482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D0A5D-0FCD-4DD3-920A-A674FD45C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2ABF5-170B-42D3-B0BB-14C03E03C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6B91C-0231-42EB-81AE-EB113B30A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CC88F-462E-45B7-B1B5-BB9319A76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8704E-6199-48D0-9F9F-FFA9EEDE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3D1523-56AD-4BD2-946A-84C54F4E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27742F-5E22-4027-9940-396BD51A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1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3374-6FDC-4B30-BCB5-A0CC09B4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BBE19-A16F-41FA-B374-2162F460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5F86A-CE25-4AB0-8296-C1CFD5F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5D41A-EB0E-4140-ACC6-7C1165A0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C192C-A2C8-46EE-B5F6-00BE4368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C2939-DBF8-4704-8825-4F8160F5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EC2D-CED0-4C28-BC6A-E6C10D2B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3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43F9-6A17-44BC-AA41-28F59563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EFC4-51B0-4EEA-869E-2223112C7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1F2F6-51C7-48F7-BA6E-FF45400BA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54456-3A2D-4AED-886F-7156275B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2D352-405D-4D2C-8919-082F2620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2C0BA-D4A8-41C0-BFA8-D3BEF509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5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928BA-D1D7-4479-BB2F-6A1BB9A7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5A155E-BF19-4530-A596-FF8018248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01373-FAD2-4A95-8485-D1FA2895B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60254-1939-49D1-8660-AC9AF26A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96928-85DD-4C5D-B6C3-A834A482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E2B1B-B59B-443F-B84B-60931C2D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5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BB916-C6EF-4CD5-9149-914D9AE2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2F4B8-ABE5-4BF1-A600-161B51018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500FD-66E1-4852-9BE5-7A85E372A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30472-67A4-4563-AD55-D71B2C71FCE9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33C3E-EFB7-4443-9A0C-37AC29398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B85D1-7ECB-474D-8494-A2EAC2244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3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6" r:id="rId16"/>
    <p:sldLayoutId id="2147483667" r:id="rId17"/>
    <p:sldLayoutId id="2147483668" r:id="rId18"/>
    <p:sldLayoutId id="2147483669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slide" Target="slide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5.xml"/><Relationship Id="rId7" Type="http://schemas.openxmlformats.org/officeDocument/2006/relationships/slide" Target="slide1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3.xml"/><Relationship Id="rId5" Type="http://schemas.openxmlformats.org/officeDocument/2006/relationships/slide" Target="slide26.xml"/><Relationship Id="rId4" Type="http://schemas.openxmlformats.org/officeDocument/2006/relationships/slide" Target="slide14.xml"/><Relationship Id="rId9" Type="http://schemas.openxmlformats.org/officeDocument/2006/relationships/slide" Target="slide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E434-46F3-44C3-9280-7461CB6A7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 System </a:t>
            </a:r>
            <a:br>
              <a:rPr lang="en-US" dirty="0"/>
            </a:br>
            <a:r>
              <a:rPr lang="en-US" dirty="0"/>
              <a:t>Competitive Capability </a:t>
            </a:r>
            <a:br>
              <a:rPr lang="en-US" dirty="0"/>
            </a:br>
            <a:r>
              <a:rPr lang="en-US" dirty="0"/>
              <a:t>for TCM/IPM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C226D-94A9-4505-A8FD-CBA1E6F880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2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0EA35-8FDE-EA4D-BD56-2D701EA9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75" y="751156"/>
            <a:ext cx="9173007" cy="4620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3B2A7-1428-0F42-B1D2-8DBC2730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12051792" cy="428322"/>
          </a:xfrm>
        </p:spPr>
        <p:txBody>
          <a:bodyPr>
            <a:normAutofit fontScale="90000"/>
          </a:bodyPr>
          <a:lstStyle/>
          <a:p>
            <a:r>
              <a:rPr lang="en-US" dirty="0"/>
              <a:t>Samsung’s Cube Package Options for Foundry Customers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8B279-E8DB-124E-9F3A-BF07A7635A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0886" y="674219"/>
            <a:ext cx="3914775" cy="1334008"/>
          </a:xfrm>
        </p:spPr>
        <p:txBody>
          <a:bodyPr>
            <a:normAutofit/>
          </a:bodyPr>
          <a:lstStyle/>
          <a:p>
            <a:r>
              <a:rPr lang="en-US" sz="1200" dirty="0"/>
              <a:t>I-Cube (silicon interposer) offered with OSAT</a:t>
            </a:r>
          </a:p>
          <a:p>
            <a:r>
              <a:rPr lang="en-US" sz="1200" dirty="0"/>
              <a:t>X-Cube is developed internally</a:t>
            </a:r>
          </a:p>
          <a:p>
            <a:r>
              <a:rPr lang="en-US" sz="1200" dirty="0"/>
              <a:t>R-Cube will be developed with OSAT</a:t>
            </a:r>
          </a:p>
          <a:p>
            <a:r>
              <a:rPr lang="en-US" sz="1200" dirty="0"/>
              <a:t>E-Cube (embedded bridge) will be offered using the panel line for the embedding of bridge 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39B85-E6A6-8643-A520-F9814F39FE5D}"/>
              </a:ext>
            </a:extLst>
          </p:cNvPr>
          <p:cNvSpPr txBox="1"/>
          <p:nvPr/>
        </p:nvSpPr>
        <p:spPr>
          <a:xfrm>
            <a:off x="10778628" y="6428601"/>
            <a:ext cx="1337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Samsung.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3F1F3E-FFC5-4F5F-8FF9-80B9B955C4F7}"/>
              </a:ext>
            </a:extLst>
          </p:cNvPr>
          <p:cNvSpPr txBox="1">
            <a:spLocks/>
          </p:cNvSpPr>
          <p:nvPr/>
        </p:nvSpPr>
        <p:spPr>
          <a:xfrm>
            <a:off x="2096668" y="5834961"/>
            <a:ext cx="8468600" cy="3488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X-cube SRAM stacking: </a:t>
            </a:r>
            <a:r>
              <a:rPr lang="en-US" sz="1600" dirty="0">
                <a:solidFill>
                  <a:schemeClr val="bg1"/>
                </a:solidFill>
              </a:rPr>
              <a:t>TSV based MP ready,  HB qual target EO ‘22 &lt; 4nm (logic on top of SRAM)</a:t>
            </a:r>
          </a:p>
        </p:txBody>
      </p:sp>
    </p:spTree>
    <p:extLst>
      <p:ext uri="{BB962C8B-B14F-4D97-AF65-F5344CB8AC3E}">
        <p14:creationId xmlns:p14="http://schemas.microsoft.com/office/powerpoint/2010/main" val="65865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13A63D-9275-4CC7-B2C2-2B486BC98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9" t="19239" r="10981" b="8765"/>
          <a:stretch/>
        </p:blipFill>
        <p:spPr>
          <a:xfrm>
            <a:off x="215804" y="121300"/>
            <a:ext cx="11399463" cy="5766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12864-7402-4741-97BB-4D0DEC171B47}"/>
              </a:ext>
            </a:extLst>
          </p:cNvPr>
          <p:cNvSpPr txBox="1"/>
          <p:nvPr/>
        </p:nvSpPr>
        <p:spPr>
          <a:xfrm>
            <a:off x="2715749" y="6110654"/>
            <a:ext cx="777918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Samsung* and </a:t>
            </a:r>
            <a:r>
              <a:rPr lang="en-US" dirty="0" err="1"/>
              <a:t>SKHynix</a:t>
            </a:r>
            <a:r>
              <a:rPr lang="en-US" dirty="0"/>
              <a:t> targeting HB intercept with HBM within next 2-3**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7550F8-CE1F-4872-8F06-8A8EFD0CB691}"/>
              </a:ext>
            </a:extLst>
          </p:cNvPr>
          <p:cNvSpPr/>
          <p:nvPr/>
        </p:nvSpPr>
        <p:spPr>
          <a:xfrm>
            <a:off x="3153508" y="647509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*Samsung demonstrated 3-stacked wafer bonding using hybrid bonding @ ECTC</a:t>
            </a:r>
          </a:p>
          <a:p>
            <a:r>
              <a:rPr lang="en-US" sz="1100" dirty="0"/>
              <a:t>** Need test methodology/tech for fine pitch HBI wafer for KGD</a:t>
            </a:r>
          </a:p>
        </p:txBody>
      </p:sp>
    </p:spTree>
    <p:extLst>
      <p:ext uri="{BB962C8B-B14F-4D97-AF65-F5344CB8AC3E}">
        <p14:creationId xmlns:p14="http://schemas.microsoft.com/office/powerpoint/2010/main" val="47769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Rectangle 1237"/>
          <p:cNvSpPr/>
          <p:nvPr/>
        </p:nvSpPr>
        <p:spPr bwMode="auto">
          <a:xfrm>
            <a:off x="654277" y="2906397"/>
            <a:ext cx="11125188" cy="107458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37" name="Rectangle 1236"/>
          <p:cNvSpPr/>
          <p:nvPr/>
        </p:nvSpPr>
        <p:spPr bwMode="auto">
          <a:xfrm>
            <a:off x="652245" y="1031576"/>
            <a:ext cx="11125187" cy="81514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335" y="121683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EMIB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6335" y="323441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</a:p>
        </p:txBody>
      </p:sp>
      <p:sp>
        <p:nvSpPr>
          <p:cNvPr id="1098" name="TextBox 1097"/>
          <p:cNvSpPr txBox="1"/>
          <p:nvPr/>
        </p:nvSpPr>
        <p:spPr>
          <a:xfrm>
            <a:off x="816336" y="227180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CoEMIB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75249" y="1125092"/>
            <a:ext cx="428352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advanced package with EMIB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6975249" y="3226768"/>
            <a:ext cx="428352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Active/Passive Silicon Base Die</a:t>
            </a:r>
          </a:p>
        </p:txBody>
      </p:sp>
      <p:sp>
        <p:nvSpPr>
          <p:cNvPr id="432" name="TextBox 431"/>
          <p:cNvSpPr txBox="1"/>
          <p:nvPr/>
        </p:nvSpPr>
        <p:spPr>
          <a:xfrm>
            <a:off x="7032827" y="2180369"/>
            <a:ext cx="4225943" cy="5195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With EMIB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Foveros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</a:p>
        </p:txBody>
      </p:sp>
      <p:sp>
        <p:nvSpPr>
          <p:cNvPr id="58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53343" y="611273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576" name="Title 2"/>
          <p:cNvSpPr txBox="1">
            <a:spLocks/>
          </p:cNvSpPr>
          <p:nvPr/>
        </p:nvSpPr>
        <p:spPr>
          <a:xfrm>
            <a:off x="903208" y="120623"/>
            <a:ext cx="10972800" cy="565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spc="0" baseline="0">
                <a:solidFill>
                  <a:schemeClr val="tx2"/>
                </a:solidFill>
                <a:latin typeface="Intel Clear"/>
                <a:ea typeface="Intel Clear"/>
                <a:cs typeface="Intel Clear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ATTD Advanced Packaging Architecture Portfolio</a:t>
            </a: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844B42BD-AEB2-4A08-956C-1F881A3BB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71" y="3033387"/>
            <a:ext cx="2759363" cy="822940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3CAB7958-99D0-41EE-ABDF-B127DCC10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986" y="1968813"/>
            <a:ext cx="2808589" cy="876340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7AF69BCF-14F4-4965-B7E1-75A00F169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551" y="1156055"/>
            <a:ext cx="2879349" cy="578232"/>
          </a:xfrm>
          <a:prstGeom prst="rect">
            <a:avLst/>
          </a:prstGeom>
        </p:spPr>
      </p:pic>
      <p:sp>
        <p:nvSpPr>
          <p:cNvPr id="357" name="Rectangle 356">
            <a:extLst>
              <a:ext uri="{FF2B5EF4-FFF2-40B4-BE49-F238E27FC236}">
                <a16:creationId xmlns:a16="http://schemas.microsoft.com/office/drawing/2014/main" id="{956ACD58-93AA-4FB6-A83A-214E58FDA831}"/>
              </a:ext>
            </a:extLst>
          </p:cNvPr>
          <p:cNvSpPr/>
          <p:nvPr/>
        </p:nvSpPr>
        <p:spPr bwMode="auto">
          <a:xfrm>
            <a:off x="611818" y="5180207"/>
            <a:ext cx="11125188" cy="10356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865632CF-299E-47B5-906E-AFA9432AB280}"/>
              </a:ext>
            </a:extLst>
          </p:cNvPr>
          <p:cNvSpPr txBox="1"/>
          <p:nvPr/>
        </p:nvSpPr>
        <p:spPr>
          <a:xfrm>
            <a:off x="779146" y="435736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Omni (ODI)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B9054507-5EB8-4E2D-B092-1201C6AD2FEE}"/>
              </a:ext>
            </a:extLst>
          </p:cNvPr>
          <p:cNvSpPr txBox="1"/>
          <p:nvPr/>
        </p:nvSpPr>
        <p:spPr>
          <a:xfrm>
            <a:off x="772734" y="5581883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Ultra (HBI)</a:t>
            </a:r>
          </a:p>
        </p:txBody>
      </p:sp>
      <p:pic>
        <p:nvPicPr>
          <p:cNvPr id="360" name="Picture 359">
            <a:extLst>
              <a:ext uri="{FF2B5EF4-FFF2-40B4-BE49-F238E27FC236}">
                <a16:creationId xmlns:a16="http://schemas.microsoft.com/office/drawing/2014/main" id="{075BEE34-F313-4ABC-801D-8B965D5EF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196" y="5291962"/>
            <a:ext cx="2330713" cy="812125"/>
          </a:xfrm>
          <a:prstGeom prst="rect">
            <a:avLst/>
          </a:prstGeom>
        </p:spPr>
      </p:pic>
      <p:pic>
        <p:nvPicPr>
          <p:cNvPr id="361" name="Picture 360">
            <a:extLst>
              <a:ext uri="{FF2B5EF4-FFF2-40B4-BE49-F238E27FC236}">
                <a16:creationId xmlns:a16="http://schemas.microsoft.com/office/drawing/2014/main" id="{30EC1FF5-9837-4D58-8850-C6A7B1B01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170" y="4173323"/>
            <a:ext cx="2596064" cy="1006884"/>
          </a:xfrm>
          <a:prstGeom prst="rect">
            <a:avLst/>
          </a:prstGeom>
        </p:spPr>
      </p:pic>
      <p:sp>
        <p:nvSpPr>
          <p:cNvPr id="362" name="TextBox 361">
            <a:extLst>
              <a:ext uri="{FF2B5EF4-FFF2-40B4-BE49-F238E27FC236}">
                <a16:creationId xmlns:a16="http://schemas.microsoft.com/office/drawing/2014/main" id="{8B968845-574A-456A-BBA7-7C7FE2D3047F}"/>
              </a:ext>
            </a:extLst>
          </p:cNvPr>
          <p:cNvSpPr txBox="1"/>
          <p:nvPr/>
        </p:nvSpPr>
        <p:spPr>
          <a:xfrm>
            <a:off x="7254511" y="4292560"/>
            <a:ext cx="3782574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 via bridge in ODI complex.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Can also enable 3D Active Die connection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88D1A02C-B6DD-40B1-8DBF-2C338E78BA31}"/>
              </a:ext>
            </a:extLst>
          </p:cNvPr>
          <p:cNvSpPr txBox="1"/>
          <p:nvPr/>
        </p:nvSpPr>
        <p:spPr>
          <a:xfrm>
            <a:off x="7050284" y="5445429"/>
            <a:ext cx="4208485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solder less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Silicon Base Die at &lt;10um bump pitch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0DADA-E3A1-45DA-9F9A-BE77EEA597C6}"/>
              </a:ext>
            </a:extLst>
          </p:cNvPr>
          <p:cNvSpPr/>
          <p:nvPr/>
        </p:nvSpPr>
        <p:spPr>
          <a:xfrm>
            <a:off x="5213131" y="5424409"/>
            <a:ext cx="189187" cy="136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D78D52-057D-41F4-B2D7-953E63915EC6}"/>
              </a:ext>
            </a:extLst>
          </p:cNvPr>
          <p:cNvSpPr/>
          <p:nvPr/>
        </p:nvSpPr>
        <p:spPr>
          <a:xfrm>
            <a:off x="5693129" y="4815780"/>
            <a:ext cx="655119" cy="137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76156C-47D5-40F0-BD48-71AE365AE60B}"/>
              </a:ext>
            </a:extLst>
          </p:cNvPr>
          <p:cNvSpPr/>
          <p:nvPr/>
        </p:nvSpPr>
        <p:spPr>
          <a:xfrm>
            <a:off x="4740168" y="4953453"/>
            <a:ext cx="1476703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(Bridge can include TSV)</a:t>
            </a:r>
          </a:p>
        </p:txBody>
      </p:sp>
    </p:spTree>
    <p:extLst>
      <p:ext uri="{BB962C8B-B14F-4D97-AF65-F5344CB8AC3E}">
        <p14:creationId xmlns:p14="http://schemas.microsoft.com/office/powerpoint/2010/main" val="388855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0FAF5D-AE38-4D63-8A91-10C094AD389F}"/>
              </a:ext>
            </a:extLst>
          </p:cNvPr>
          <p:cNvSpPr/>
          <p:nvPr/>
        </p:nvSpPr>
        <p:spPr>
          <a:xfrm>
            <a:off x="6708596" y="628786"/>
            <a:ext cx="1162915" cy="340892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ATTD POR</a:t>
            </a:r>
          </a:p>
          <a:p>
            <a:pPr algn="ctr"/>
            <a:r>
              <a:rPr lang="en-US" sz="1200" dirty="0"/>
              <a:t>(Product Aligned)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E334A7-8511-4890-8B33-9AB507CD8B84}"/>
              </a:ext>
            </a:extLst>
          </p:cNvPr>
          <p:cNvSpPr/>
          <p:nvPr/>
        </p:nvSpPr>
        <p:spPr>
          <a:xfrm>
            <a:off x="7970890" y="611712"/>
            <a:ext cx="1162915" cy="340892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Left Edge </a:t>
            </a:r>
          </a:p>
          <a:p>
            <a:pPr algn="ctr"/>
            <a:r>
              <a:rPr lang="en-US" sz="1200" dirty="0"/>
              <a:t>HVM Ready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1652C5-31D9-4B9F-8371-D4D447D5D0B4}"/>
              </a:ext>
            </a:extLst>
          </p:cNvPr>
          <p:cNvSpPr/>
          <p:nvPr/>
        </p:nvSpPr>
        <p:spPr>
          <a:xfrm>
            <a:off x="9233184" y="611711"/>
            <a:ext cx="1531386" cy="340893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dash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Directional Technology (No products Aligned))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5BA31-5F4C-4848-A9BA-F730F70E5B39}"/>
              </a:ext>
            </a:extLst>
          </p:cNvPr>
          <p:cNvSpPr txBox="1"/>
          <p:nvPr/>
        </p:nvSpPr>
        <p:spPr>
          <a:xfrm>
            <a:off x="1337941" y="45267"/>
            <a:ext cx="9420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IPM Alignment with Packaging Architectures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0A430-AA0D-451A-A6A4-4A48ACA7B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028892"/>
            <a:ext cx="10452010" cy="58291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431CAD-FC16-434F-9C67-AB43EFF749C7}"/>
              </a:ext>
            </a:extLst>
          </p:cNvPr>
          <p:cNvSpPr/>
          <p:nvPr/>
        </p:nvSpPr>
        <p:spPr>
          <a:xfrm>
            <a:off x="2668913" y="4905778"/>
            <a:ext cx="3427087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t>Product dates need update</a:t>
            </a:r>
          </a:p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t>No more DMR in 2024. DMR </a:t>
            </a:r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  <a:ea typeface="Malgun Gothic" panose="020B0503020000020004" pitchFamily="34" charset="-127"/>
              </a:rPr>
              <a:t>à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t> CYR </a:t>
            </a:r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  <a:ea typeface="Malgun Gothic" panose="020B0503020000020004" pitchFamily="34" charset="-127"/>
              </a:rPr>
              <a:t>à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t> HCR (2025)</a:t>
            </a:r>
          </a:p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t>For HCR TD in 2023, Multi memory die stacked test device project UBMC (previously, called HBI-C) is running now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8CE5A-92A9-459C-B7FC-40152AB52DF0}"/>
              </a:ext>
            </a:extLst>
          </p:cNvPr>
          <p:cNvSpPr txBox="1"/>
          <p:nvPr/>
        </p:nvSpPr>
        <p:spPr>
          <a:xfrm>
            <a:off x="5161084" y="2242038"/>
            <a:ext cx="364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HBM on GNR, DMR schedule TBD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8EA50-0AA4-489B-A796-08F006348C6A}"/>
              </a:ext>
            </a:extLst>
          </p:cNvPr>
          <p:cNvSpPr txBox="1"/>
          <p:nvPr/>
        </p:nvSpPr>
        <p:spPr>
          <a:xfrm>
            <a:off x="7335275" y="3943446"/>
            <a:ext cx="270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ADM on LNL, OPM only</a:t>
            </a:r>
          </a:p>
        </p:txBody>
      </p:sp>
    </p:spTree>
    <p:extLst>
      <p:ext uri="{BB962C8B-B14F-4D97-AF65-F5344CB8AC3E}">
        <p14:creationId xmlns:p14="http://schemas.microsoft.com/office/powerpoint/2010/main" val="313092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Vendor Capabilities and Intel Engagements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62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5ED3A32-0BDB-48E2-AEBB-EE74780BA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776823"/>
              </p:ext>
            </p:extLst>
          </p:nvPr>
        </p:nvGraphicFramePr>
        <p:xfrm>
          <a:off x="276862" y="509868"/>
          <a:ext cx="11367572" cy="3414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448">
                  <a:extLst>
                    <a:ext uri="{9D8B030D-6E8A-4147-A177-3AD203B41FA5}">
                      <a16:colId xmlns:a16="http://schemas.microsoft.com/office/drawing/2014/main" val="1406617170"/>
                    </a:ext>
                  </a:extLst>
                </a:gridCol>
                <a:gridCol w="4284121">
                  <a:extLst>
                    <a:ext uri="{9D8B030D-6E8A-4147-A177-3AD203B41FA5}">
                      <a16:colId xmlns:a16="http://schemas.microsoft.com/office/drawing/2014/main" val="225792643"/>
                    </a:ext>
                  </a:extLst>
                </a:gridCol>
                <a:gridCol w="5736003">
                  <a:extLst>
                    <a:ext uri="{9D8B030D-6E8A-4147-A177-3AD203B41FA5}">
                      <a16:colId xmlns:a16="http://schemas.microsoft.com/office/drawing/2014/main" val="3338001106"/>
                    </a:ext>
                  </a:extLst>
                </a:gridCol>
              </a:tblGrid>
              <a:tr h="316436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103167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TCM for future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4/8GB, 2TB/s (HBM like 4/8 H stacks), ~50-100mm2  @ 2025-6, 1b/c, 1-2H vault type??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586727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SK Hynix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Custom DRAM Si interposer and high BW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6GB, 2.5-3TB/s ~480mm2 (stackable for capacity)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713873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Micron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 BW 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8GB, 1-1.28TB/s (8H HBM like w/o logic die) ~50mm2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376206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Winbond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 BW 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0.256GB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510326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AP Mem* w/</a:t>
                      </a:r>
                    </a:p>
                    <a:p>
                      <a:r>
                        <a:rPr lang="en-US" sz="1600" b="1" dirty="0" err="1"/>
                        <a:t>Powerchip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cDRAM</a:t>
                      </a:r>
                      <a:r>
                        <a:rPr lang="en-US" sz="1600" dirty="0"/>
                        <a:t> – Cache DRAM, low capacity, high BW</a:t>
                      </a:r>
                    </a:p>
                    <a:p>
                      <a:r>
                        <a:rPr lang="en-US" sz="1600" dirty="0"/>
                        <a:t>VHM – Very high BW memory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0.6-4.5GB, 2.4-4.5TB/s ~100-600mm2 @ 38nm</a:t>
                      </a:r>
                    </a:p>
                    <a:p>
                      <a:r>
                        <a:rPr lang="en-US" sz="1600" dirty="0"/>
                        <a:t>Products going into production @ 25nm</a:t>
                      </a:r>
                    </a:p>
                    <a:p>
                      <a:r>
                        <a:rPr lang="en-US" sz="1600" dirty="0"/>
                        <a:t>Same </a:t>
                      </a:r>
                      <a:r>
                        <a:rPr lang="en-US" sz="1600" dirty="0" err="1"/>
                        <a:t>Powerchip</a:t>
                      </a:r>
                      <a:r>
                        <a:rPr lang="en-US" sz="1600" dirty="0"/>
                        <a:t> process sold for commodity DDR3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3948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C7ED365-6614-4C3D-A7CB-DB5C4CCD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102717"/>
          </a:xfrm>
        </p:spPr>
        <p:txBody>
          <a:bodyPr>
            <a:normAutofit fontScale="90000"/>
          </a:bodyPr>
          <a:lstStyle/>
          <a:p>
            <a:r>
              <a:rPr lang="en-US" dirty="0"/>
              <a:t>DRAM vendor TCM engagements and scope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2C7754C-2439-4D8D-BE0B-2B15F67B2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6259" y="4147981"/>
            <a:ext cx="7028180" cy="1043341"/>
          </a:xfrm>
        </p:spPr>
        <p:txBody>
          <a:bodyPr>
            <a:normAutofit fontScale="77500" lnSpcReduction="20000"/>
          </a:bodyPr>
          <a:lstStyle/>
          <a:p>
            <a:r>
              <a:rPr lang="en-US" sz="1600" dirty="0"/>
              <a:t>Variations due to differences in assumptions (mono vs stacked DRAM, …), BW vs density optimization and process nodes</a:t>
            </a:r>
          </a:p>
          <a:p>
            <a:pPr lvl="1"/>
            <a:r>
              <a:rPr lang="en-US" sz="1200" dirty="0"/>
              <a:t>WB, AP, SKH mono - S1, S3 4H - S2, M 8H</a:t>
            </a:r>
          </a:p>
          <a:p>
            <a:pPr lvl="1"/>
            <a:r>
              <a:rPr lang="en-US" sz="1200" dirty="0"/>
              <a:t>Clear separation of T1 vs T2</a:t>
            </a:r>
          </a:p>
          <a:p>
            <a:pPr lvl="1"/>
            <a:r>
              <a:rPr lang="en-US" sz="1200" dirty="0"/>
              <a:t>BW vs density optimization</a:t>
            </a:r>
          </a:p>
          <a:p>
            <a:pPr lvl="1"/>
            <a:r>
              <a:rPr lang="en-US" sz="1200" dirty="0"/>
              <a:t>TSV overhead</a:t>
            </a:r>
          </a:p>
          <a:p>
            <a:pPr marL="333375" lvl="1" indent="0">
              <a:buNone/>
            </a:pPr>
            <a:endParaRPr lang="en-US" sz="1200" dirty="0"/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8BD88-81CA-4FC8-B675-43AB8F706B12}"/>
              </a:ext>
            </a:extLst>
          </p:cNvPr>
          <p:cNvSpPr txBox="1"/>
          <p:nvPr/>
        </p:nvSpPr>
        <p:spPr>
          <a:xfrm>
            <a:off x="5356884" y="5224747"/>
            <a:ext cx="6448753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All DRAM companies can offer similar BW and capacity </a:t>
            </a:r>
          </a:p>
          <a:p>
            <a:r>
              <a:rPr lang="en-US" dirty="0"/>
              <a:t>@ die size dependent on process node capability</a:t>
            </a:r>
          </a:p>
          <a:p>
            <a:r>
              <a:rPr lang="en-US" dirty="0"/>
              <a:t>Common goals and requirements should guide these engagements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706E10-01BA-4D36-85E9-F15855CB7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371238"/>
              </p:ext>
            </p:extLst>
          </p:nvPr>
        </p:nvGraphicFramePr>
        <p:xfrm>
          <a:off x="83820" y="3710940"/>
          <a:ext cx="4572000" cy="324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3EFE55-C1FA-431C-B975-FFA7DC15B3CC}"/>
              </a:ext>
            </a:extLst>
          </p:cNvPr>
          <p:cNvCxnSpPr/>
          <p:nvPr/>
        </p:nvCxnSpPr>
        <p:spPr>
          <a:xfrm>
            <a:off x="1711941" y="4135212"/>
            <a:ext cx="762000" cy="1325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44D4B-C393-4484-89C8-3C889EE21C25}"/>
              </a:ext>
            </a:extLst>
          </p:cNvPr>
          <p:cNvCxnSpPr>
            <a:cxnSpLocks/>
          </p:cNvCxnSpPr>
          <p:nvPr/>
        </p:nvCxnSpPr>
        <p:spPr>
          <a:xfrm>
            <a:off x="3227998" y="5156628"/>
            <a:ext cx="243840" cy="608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2C58EE-D1E4-4D4A-AB64-2B24EA7023C5}"/>
              </a:ext>
            </a:extLst>
          </p:cNvPr>
          <p:cNvSpPr txBox="1"/>
          <p:nvPr/>
        </p:nvSpPr>
        <p:spPr>
          <a:xfrm>
            <a:off x="3574843" y="6148077"/>
            <a:ext cx="1689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Includes 4/8H TSV overhead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4F02F3-2E06-4C8C-A7AE-71E4C711205D}"/>
              </a:ext>
            </a:extLst>
          </p:cNvPr>
          <p:cNvCxnSpPr/>
          <p:nvPr/>
        </p:nvCxnSpPr>
        <p:spPr>
          <a:xfrm>
            <a:off x="1729752" y="3778830"/>
            <a:ext cx="1417320" cy="285691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DC1C83B-5D1A-4E59-B31A-01C86BD4F3C5}"/>
              </a:ext>
            </a:extLst>
          </p:cNvPr>
          <p:cNvSpPr/>
          <p:nvPr/>
        </p:nvSpPr>
        <p:spPr>
          <a:xfrm rot="3103008">
            <a:off x="2476386" y="5037048"/>
            <a:ext cx="1499144" cy="10315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DD78D-D9DC-432E-A2EE-72A822B1785E}"/>
              </a:ext>
            </a:extLst>
          </p:cNvPr>
          <p:cNvSpPr/>
          <p:nvPr/>
        </p:nvSpPr>
        <p:spPr>
          <a:xfrm>
            <a:off x="7176575" y="3897557"/>
            <a:ext cx="4572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*AP Memory is a design house using </a:t>
            </a:r>
            <a:r>
              <a:rPr lang="en-US" sz="1200" dirty="0" err="1"/>
              <a:t>Powerchip</a:t>
            </a:r>
            <a:r>
              <a:rPr lang="en-US" sz="1200" dirty="0"/>
              <a:t> as DRAM foundry</a:t>
            </a:r>
          </a:p>
        </p:txBody>
      </p:sp>
    </p:spTree>
    <p:extLst>
      <p:ext uri="{BB962C8B-B14F-4D97-AF65-F5344CB8AC3E}">
        <p14:creationId xmlns:p14="http://schemas.microsoft.com/office/powerpoint/2010/main" val="2050821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8C75D-8378-4143-B29A-2B6F9652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" y="0"/>
            <a:ext cx="12123700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EA54A79-0412-4E11-B8EA-6F24DFA3B52C}"/>
              </a:ext>
            </a:extLst>
          </p:cNvPr>
          <p:cNvGrpSpPr/>
          <p:nvPr/>
        </p:nvGrpSpPr>
        <p:grpSpPr>
          <a:xfrm>
            <a:off x="7832087" y="2091557"/>
            <a:ext cx="3629444" cy="1719951"/>
            <a:chOff x="7832087" y="2091557"/>
            <a:chExt cx="3629444" cy="171995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00F361F-1DE3-4D04-9073-FEEE1160E2E5}"/>
                </a:ext>
              </a:extLst>
            </p:cNvPr>
            <p:cNvSpPr/>
            <p:nvPr/>
          </p:nvSpPr>
          <p:spPr>
            <a:xfrm>
              <a:off x="7945821" y="2625505"/>
              <a:ext cx="2103525" cy="1186003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177B38-6B48-42CF-853E-C3CFD2955AD0}"/>
                </a:ext>
              </a:extLst>
            </p:cNvPr>
            <p:cNvSpPr/>
            <p:nvPr/>
          </p:nvSpPr>
          <p:spPr>
            <a:xfrm>
              <a:off x="9483028" y="2388606"/>
              <a:ext cx="1978503" cy="1186003"/>
            </a:xfrm>
            <a:prstGeom prst="ellipse">
              <a:avLst/>
            </a:prstGeom>
            <a:noFill/>
            <a:ln w="38100" cap="flat">
              <a:solidFill>
                <a:schemeClr val="accent6">
                  <a:lumMod val="75000"/>
                </a:schemeClr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15084F8-F337-4975-B86D-C35722660E55}"/>
                </a:ext>
              </a:extLst>
            </p:cNvPr>
            <p:cNvSpPr txBox="1"/>
            <p:nvPr/>
          </p:nvSpPr>
          <p:spPr>
            <a:xfrm>
              <a:off x="9650994" y="2091557"/>
              <a:ext cx="171681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BAE46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Tier-1 3DIC [HB]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3333B3-B7B3-4986-BFE7-FA9EF3B49942}"/>
                </a:ext>
              </a:extLst>
            </p:cNvPr>
            <p:cNvSpPr txBox="1"/>
            <p:nvPr/>
          </p:nvSpPr>
          <p:spPr>
            <a:xfrm>
              <a:off x="7832087" y="2360143"/>
              <a:ext cx="171681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Tier-2 3DIC [HB]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E2EADA-75D9-4BFE-9873-4C580E445AE3}"/>
              </a:ext>
            </a:extLst>
          </p:cNvPr>
          <p:cNvCxnSpPr/>
          <p:nvPr/>
        </p:nvCxnSpPr>
        <p:spPr>
          <a:xfrm>
            <a:off x="6699564" y="1883121"/>
            <a:ext cx="289711" cy="1267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83A5E1-265C-4F72-BE4E-BB0EC52AF0E4}"/>
              </a:ext>
            </a:extLst>
          </p:cNvPr>
          <p:cNvCxnSpPr>
            <a:cxnSpLocks/>
          </p:cNvCxnSpPr>
          <p:nvPr/>
        </p:nvCxnSpPr>
        <p:spPr>
          <a:xfrm flipV="1">
            <a:off x="6699564" y="1866522"/>
            <a:ext cx="26406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233537-C884-47C1-B9B1-0DC610D72BE1}"/>
              </a:ext>
            </a:extLst>
          </p:cNvPr>
          <p:cNvCxnSpPr/>
          <p:nvPr/>
        </p:nvCxnSpPr>
        <p:spPr>
          <a:xfrm>
            <a:off x="7150728" y="1883121"/>
            <a:ext cx="289711" cy="1267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8F3524-D08E-405B-9B41-EA61C384BF32}"/>
              </a:ext>
            </a:extLst>
          </p:cNvPr>
          <p:cNvCxnSpPr>
            <a:cxnSpLocks/>
          </p:cNvCxnSpPr>
          <p:nvPr/>
        </p:nvCxnSpPr>
        <p:spPr>
          <a:xfrm flipV="1">
            <a:off x="7150728" y="1866522"/>
            <a:ext cx="26406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2515FC-3DA8-4B69-81A4-1C638387E1B9}"/>
              </a:ext>
            </a:extLst>
          </p:cNvPr>
          <p:cNvSpPr txBox="1"/>
          <p:nvPr/>
        </p:nvSpPr>
        <p:spPr>
          <a:xfrm>
            <a:off x="6597691" y="2198560"/>
            <a:ext cx="565861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N7:2021;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N5:2022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A84882-0983-445A-B00E-C78802A53FB4}"/>
              </a:ext>
            </a:extLst>
          </p:cNvPr>
          <p:cNvSpPr txBox="1"/>
          <p:nvPr/>
        </p:nvSpPr>
        <p:spPr>
          <a:xfrm>
            <a:off x="7295583" y="4213809"/>
            <a:ext cx="35403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the apples to apples comparison?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8FC58C-B2DA-490E-9A73-FA377952DFBC}"/>
              </a:ext>
            </a:extLst>
          </p:cNvPr>
          <p:cNvCxnSpPr/>
          <p:nvPr/>
        </p:nvCxnSpPr>
        <p:spPr>
          <a:xfrm>
            <a:off x="6699564" y="1883121"/>
            <a:ext cx="289711" cy="1267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5A8C4C-EE52-43C5-9130-29C5CB471AAF}"/>
              </a:ext>
            </a:extLst>
          </p:cNvPr>
          <p:cNvCxnSpPr>
            <a:cxnSpLocks/>
          </p:cNvCxnSpPr>
          <p:nvPr/>
        </p:nvCxnSpPr>
        <p:spPr>
          <a:xfrm flipV="1">
            <a:off x="6699564" y="1866522"/>
            <a:ext cx="26406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DFFEE4-A6F8-4840-BC24-FBFFC1E47EBC}"/>
              </a:ext>
            </a:extLst>
          </p:cNvPr>
          <p:cNvCxnSpPr/>
          <p:nvPr/>
        </p:nvCxnSpPr>
        <p:spPr>
          <a:xfrm>
            <a:off x="7150728" y="1883121"/>
            <a:ext cx="289711" cy="1267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328F62-D69C-4141-A6FC-2FB8EDBE2ACA}"/>
              </a:ext>
            </a:extLst>
          </p:cNvPr>
          <p:cNvCxnSpPr>
            <a:cxnSpLocks/>
          </p:cNvCxnSpPr>
          <p:nvPr/>
        </p:nvCxnSpPr>
        <p:spPr>
          <a:xfrm flipV="1">
            <a:off x="7150728" y="1866522"/>
            <a:ext cx="26406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ECCF8936-9B4A-48B3-B2A7-3D92063B3596}"/>
              </a:ext>
            </a:extLst>
          </p:cNvPr>
          <p:cNvSpPr/>
          <p:nvPr/>
        </p:nvSpPr>
        <p:spPr>
          <a:xfrm>
            <a:off x="6830840" y="1340968"/>
            <a:ext cx="2091350" cy="234108"/>
          </a:xfrm>
          <a:prstGeom prst="curvedDownArrow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3A766E-0D6B-49E8-937B-43B0102199B4}"/>
              </a:ext>
            </a:extLst>
          </p:cNvPr>
          <p:cNvSpPr/>
          <p:nvPr/>
        </p:nvSpPr>
        <p:spPr>
          <a:xfrm>
            <a:off x="7976103" y="1575076"/>
            <a:ext cx="1572801" cy="276999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103BE6-F2B3-4021-A66D-E53B235F0606}"/>
              </a:ext>
            </a:extLst>
          </p:cNvPr>
          <p:cNvSpPr txBox="1"/>
          <p:nvPr/>
        </p:nvSpPr>
        <p:spPr>
          <a:xfrm>
            <a:off x="7295583" y="1159459"/>
            <a:ext cx="1425070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With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N</a:t>
            </a:r>
            <a:r>
              <a:rPr kumimoji="0" lang="en-US" sz="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x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SRAM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Stacking 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4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0A2E-2854-4A04-B14F-C8107A4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971"/>
            <a:ext cx="10515600" cy="395775"/>
          </a:xfrm>
        </p:spPr>
        <p:txBody>
          <a:bodyPr>
            <a:normAutofit fontScale="90000"/>
          </a:bodyPr>
          <a:lstStyle/>
          <a:p>
            <a:r>
              <a:rPr lang="en-US" dirty="0"/>
              <a:t>DRAM Vendor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D26DE-EB0A-4AD8-842C-B175819C9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518746"/>
            <a:ext cx="11104685" cy="56582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Tier 1</a:t>
            </a:r>
          </a:p>
          <a:p>
            <a:pPr lvl="1"/>
            <a:r>
              <a:rPr lang="en-US" sz="1800" dirty="0"/>
              <a:t>IPM trend and mitigating scaling challenges motivates them for deeper pathfinding collaborations</a:t>
            </a:r>
          </a:p>
          <a:p>
            <a:pPr lvl="1"/>
            <a:r>
              <a:rPr lang="en-US" sz="1800" dirty="0"/>
              <a:t>Custom product commitments will require volume guarantees, NRE, and alignment any process customization</a:t>
            </a:r>
          </a:p>
          <a:p>
            <a:pPr lvl="1"/>
            <a:r>
              <a:rPr lang="en-US" sz="1800" dirty="0"/>
              <a:t>Existing close product collaborations with AMD/Nvidia on HBM </a:t>
            </a:r>
          </a:p>
          <a:p>
            <a:pPr lvl="2"/>
            <a:r>
              <a:rPr lang="en-US" sz="1600" i="1" dirty="0"/>
              <a:t>SKH collaborating with TSMC on logic-DRAM stacking</a:t>
            </a:r>
          </a:p>
          <a:p>
            <a:pPr lvl="1"/>
            <a:r>
              <a:rPr lang="en-US" sz="1800" dirty="0"/>
              <a:t>Existing close product collaboration with Apple on custom LPDDR packages</a:t>
            </a:r>
          </a:p>
          <a:p>
            <a:pPr lvl="2"/>
            <a:r>
              <a:rPr lang="en-US" sz="1600" i="1" dirty="0"/>
              <a:t>Apple may be collaborating with Micron on a custom HBM</a:t>
            </a:r>
          </a:p>
          <a:p>
            <a:pPr marL="0" indent="0">
              <a:buNone/>
            </a:pPr>
            <a:r>
              <a:rPr lang="en-US" sz="2000" dirty="0"/>
              <a:t>Tier 2 </a:t>
            </a:r>
          </a:p>
          <a:p>
            <a:pPr lvl="1"/>
            <a:r>
              <a:rPr lang="en-US" sz="1800" dirty="0"/>
              <a:t>Willingness and flexibility to collaborate. Lots of excitement in TWN around “AI memory” for a while now</a:t>
            </a:r>
          </a:p>
          <a:p>
            <a:pPr lvl="1"/>
            <a:r>
              <a:rPr lang="en-US" sz="1800" dirty="0"/>
              <a:t>Limited DRAM RM and capability</a:t>
            </a:r>
          </a:p>
          <a:p>
            <a:pPr lvl="2"/>
            <a:r>
              <a:rPr lang="en-US" sz="1800" dirty="0" err="1"/>
              <a:t>Nanya</a:t>
            </a:r>
            <a:r>
              <a:rPr lang="en-US" sz="1800" dirty="0"/>
              <a:t>: 1Ynm (most adv in TWN). foundry Business with 2Znm. </a:t>
            </a:r>
          </a:p>
          <a:p>
            <a:pPr lvl="2"/>
            <a:r>
              <a:rPr lang="en-US" sz="1800" dirty="0"/>
              <a:t>Winbond: Main production is at ~2Ynm (2X/3Z tier 1 equivalent). </a:t>
            </a:r>
          </a:p>
          <a:p>
            <a:pPr lvl="2"/>
            <a:r>
              <a:rPr lang="en-US" sz="1800" dirty="0"/>
              <a:t>Both </a:t>
            </a:r>
            <a:r>
              <a:rPr lang="en-US" sz="1800" dirty="0" err="1"/>
              <a:t>Nanya</a:t>
            </a:r>
            <a:r>
              <a:rPr lang="en-US" sz="1800" dirty="0"/>
              <a:t> and Winbond required a lot of handholding to deliver spec compliant standard parts</a:t>
            </a:r>
          </a:p>
          <a:p>
            <a:pPr lvl="2"/>
            <a:r>
              <a:rPr lang="en-US" sz="1800" dirty="0"/>
              <a:t>PWC:  DRAM foundry at 25nm, roadmap to 20nm.</a:t>
            </a:r>
          </a:p>
          <a:p>
            <a:pPr lvl="2"/>
            <a:r>
              <a:rPr lang="en-US" sz="1800" dirty="0"/>
              <a:t>PWC/AP memory –same DRAM process currently sold to </a:t>
            </a:r>
            <a:r>
              <a:rPr lang="en-US" sz="1800" dirty="0" err="1"/>
              <a:t>Etron</a:t>
            </a:r>
            <a:r>
              <a:rPr lang="en-US" sz="1800" dirty="0"/>
              <a:t>/ISSI/Others. (38nm or 25?)</a:t>
            </a:r>
          </a:p>
          <a:p>
            <a:pPr lvl="2"/>
            <a:r>
              <a:rPr lang="en-US" sz="1800" b="1" dirty="0"/>
              <a:t>CXMT: Currently at 19nm (40KW/m). 17nm ramp from Q4’21. Potential to join Tier 1 in a few </a:t>
            </a:r>
            <a:r>
              <a:rPr lang="en-US" b="1" dirty="0"/>
              <a:t>years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BAE303-B064-4AE4-BE09-72D405A0029B}"/>
              </a:ext>
            </a:extLst>
          </p:cNvPr>
          <p:cNvSpPr txBox="1"/>
          <p:nvPr/>
        </p:nvSpPr>
        <p:spPr>
          <a:xfrm>
            <a:off x="1370514" y="5530933"/>
            <a:ext cx="9621629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Product commitment with Tier 2 partners will require heavy hand holding and risk management</a:t>
            </a:r>
          </a:p>
          <a:p>
            <a:r>
              <a:rPr lang="en-US" dirty="0"/>
              <a:t>Initial products must focus on performance value prop, chasing larger volume for cost reduction from get go not likely to succeed</a:t>
            </a:r>
          </a:p>
        </p:txBody>
      </p:sp>
    </p:spTree>
    <p:extLst>
      <p:ext uri="{BB962C8B-B14F-4D97-AF65-F5344CB8AC3E}">
        <p14:creationId xmlns:p14="http://schemas.microsoft.com/office/powerpoint/2010/main" val="2229524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 System Capabilities to Competition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5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8" y="108760"/>
            <a:ext cx="10972800" cy="756100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Client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A0DD0-063D-41AE-BAF3-BC2EAFCA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581" y="662519"/>
            <a:ext cx="3348694" cy="20008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82DB9-836D-4F51-87DE-6A11B907200D}"/>
              </a:ext>
            </a:extLst>
          </p:cNvPr>
          <p:cNvSpPr txBox="1"/>
          <p:nvPr/>
        </p:nvSpPr>
        <p:spPr>
          <a:xfrm>
            <a:off x="2254046" y="962905"/>
            <a:ext cx="62036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FC9AE-ED5A-438C-BDAF-C12BCDEBDE60}"/>
              </a:ext>
            </a:extLst>
          </p:cNvPr>
          <p:cNvSpPr txBox="1"/>
          <p:nvPr/>
        </p:nvSpPr>
        <p:spPr>
          <a:xfrm>
            <a:off x="4481872" y="804713"/>
            <a:ext cx="51456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AE46">
                    <a:lumMod val="7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AMD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AE46">
                  <a:lumMod val="75000"/>
                </a:srgbClr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5D78EC-259A-4382-9CBB-8BFA37845737}"/>
              </a:ext>
            </a:extLst>
          </p:cNvPr>
          <p:cNvSpPr txBox="1"/>
          <p:nvPr/>
        </p:nvSpPr>
        <p:spPr>
          <a:xfrm>
            <a:off x="9957821" y="348310"/>
            <a:ext cx="7085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APPLE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82BB44-4005-41E1-BEFD-2A2FBBF181C1}"/>
              </a:ext>
            </a:extLst>
          </p:cNvPr>
          <p:cNvGrpSpPr/>
          <p:nvPr/>
        </p:nvGrpSpPr>
        <p:grpSpPr>
          <a:xfrm>
            <a:off x="407048" y="1807126"/>
            <a:ext cx="2484196" cy="1177119"/>
            <a:chOff x="1201139" y="1283546"/>
            <a:chExt cx="1605964" cy="74764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2D0027-74FC-49D5-9ABC-FCF296E7DEB5}"/>
                </a:ext>
              </a:extLst>
            </p:cNvPr>
            <p:cNvSpPr/>
            <p:nvPr/>
          </p:nvSpPr>
          <p:spPr>
            <a:xfrm>
              <a:off x="1201139" y="1283546"/>
              <a:ext cx="1605964" cy="74764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C883D0-61D1-4F85-90F8-1170BDBD4AB4}"/>
                </a:ext>
              </a:extLst>
            </p:cNvPr>
            <p:cNvSpPr/>
            <p:nvPr/>
          </p:nvSpPr>
          <p:spPr>
            <a:xfrm>
              <a:off x="1793661" y="1341967"/>
              <a:ext cx="548972" cy="58410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D0379D-AEB4-4A12-A4A0-6633A95B621C}"/>
                </a:ext>
              </a:extLst>
            </p:cNvPr>
            <p:cNvSpPr/>
            <p:nvPr/>
          </p:nvSpPr>
          <p:spPr>
            <a:xfrm>
              <a:off x="1278886" y="1371348"/>
              <a:ext cx="484878" cy="437149"/>
            </a:xfrm>
            <a:prstGeom prst="rect">
              <a:avLst/>
            </a:prstGeom>
            <a:solidFill>
              <a:srgbClr val="00CC9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CPU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EC3BB9-B508-49F5-9A91-A2CBBD49473F}"/>
                </a:ext>
              </a:extLst>
            </p:cNvPr>
            <p:cNvSpPr/>
            <p:nvPr/>
          </p:nvSpPr>
          <p:spPr>
            <a:xfrm>
              <a:off x="1309170" y="1820141"/>
              <a:ext cx="455920" cy="14427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I/O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A3050F-161D-4A3E-BDB5-35BCA8EC0EA8}"/>
                </a:ext>
              </a:extLst>
            </p:cNvPr>
            <p:cNvSpPr/>
            <p:nvPr/>
          </p:nvSpPr>
          <p:spPr>
            <a:xfrm>
              <a:off x="2369043" y="1341967"/>
              <a:ext cx="404818" cy="59811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GPU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13008C6-51A2-4B88-8E72-F38D55203C52}"/>
              </a:ext>
            </a:extLst>
          </p:cNvPr>
          <p:cNvSpPr txBox="1"/>
          <p:nvPr/>
        </p:nvSpPr>
        <p:spPr>
          <a:xfrm>
            <a:off x="457049" y="1613294"/>
            <a:ext cx="1363130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MTL-P halo/ARL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59C78-81C0-48E5-BCE7-2F088F70AAE1}"/>
              </a:ext>
            </a:extLst>
          </p:cNvPr>
          <p:cNvSpPr txBox="1"/>
          <p:nvPr/>
        </p:nvSpPr>
        <p:spPr>
          <a:xfrm>
            <a:off x="1541141" y="2825168"/>
            <a:ext cx="306174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ADM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8FD8D8-3C2C-42A0-B04B-0538EDBAB3FF}"/>
              </a:ext>
            </a:extLst>
          </p:cNvPr>
          <p:cNvSpPr/>
          <p:nvPr/>
        </p:nvSpPr>
        <p:spPr>
          <a:xfrm>
            <a:off x="9235321" y="4176180"/>
            <a:ext cx="28583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ym typeface="Wingdings" panose="05000000000000000000" pitchFamily="2" charset="2"/>
              </a:rPr>
              <a:t>wider LPDDR interface via custom packaging with commodity cost per bit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8AC088-DB00-479B-91DB-CCC62AF4F92C}"/>
              </a:ext>
            </a:extLst>
          </p:cNvPr>
          <p:cNvSpPr/>
          <p:nvPr/>
        </p:nvSpPr>
        <p:spPr>
          <a:xfrm>
            <a:off x="4052713" y="2698523"/>
            <a:ext cx="440479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ym typeface="Wingdings" panose="05000000000000000000" pitchFamily="2" charset="2"/>
              </a:rPr>
              <a:t>Stacked SRAM</a:t>
            </a:r>
          </a:p>
          <a:p>
            <a:r>
              <a:rPr lang="en-US" sz="1100" dirty="0">
                <a:sym typeface="Wingdings" panose="05000000000000000000" pitchFamily="2" charset="2"/>
              </a:rPr>
              <a:t>SRAM process is cost reduced from logic process : metal layer count, </a:t>
            </a:r>
            <a:r>
              <a:rPr lang="en-US" sz="1100" dirty="0" err="1">
                <a:sym typeface="Wingdings" panose="05000000000000000000" pitchFamily="2" charset="2"/>
              </a:rPr>
              <a:t>vt’s</a:t>
            </a:r>
            <a:r>
              <a:rPr lang="en-US" sz="1100" dirty="0">
                <a:sym typeface="Wingdings" panose="05000000000000000000" pitchFamily="2" charset="2"/>
              </a:rPr>
              <a:t> , etc.</a:t>
            </a:r>
          </a:p>
          <a:p>
            <a:r>
              <a:rPr lang="en-US" sz="1100" dirty="0">
                <a:sym typeface="Wingdings" panose="05000000000000000000" pitchFamily="2" charset="2"/>
              </a:rPr>
              <a:t>Very low risk:</a:t>
            </a:r>
          </a:p>
          <a:p>
            <a:r>
              <a:rPr lang="en-US" sz="1100" dirty="0">
                <a:sym typeface="Wingdings" panose="05000000000000000000" pitchFamily="2" charset="2"/>
              </a:rPr>
              <a:t>    Ship without cache die</a:t>
            </a:r>
          </a:p>
          <a:p>
            <a:r>
              <a:rPr lang="en-US" sz="1100" dirty="0">
                <a:sym typeface="Wingdings" panose="05000000000000000000" pitchFamily="2" charset="2"/>
              </a:rPr>
              <a:t>    Ship without working cache die due to HBI attach failure</a:t>
            </a:r>
          </a:p>
          <a:p>
            <a:endParaRPr lang="en-US" sz="1100" dirty="0">
              <a:sym typeface="Wingdings" panose="05000000000000000000" pitchFamily="2" charset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C48BEA-C302-426C-91BC-BA61D28F0343}"/>
              </a:ext>
            </a:extLst>
          </p:cNvPr>
          <p:cNvSpPr/>
          <p:nvPr/>
        </p:nvSpPr>
        <p:spPr>
          <a:xfrm>
            <a:off x="237910" y="5674795"/>
            <a:ext cx="3020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Stacked ADM/SRAM/DRAM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880BAE-9C33-41D7-9AB2-051A6A25AADB}"/>
              </a:ext>
            </a:extLst>
          </p:cNvPr>
          <p:cNvGrpSpPr/>
          <p:nvPr/>
        </p:nvGrpSpPr>
        <p:grpSpPr>
          <a:xfrm>
            <a:off x="9390734" y="713378"/>
            <a:ext cx="1733531" cy="977131"/>
            <a:chOff x="7040880" y="1565910"/>
            <a:chExt cx="4680139" cy="372618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6FE1F9C-BE60-4806-B952-18202B171AFC}"/>
                </a:ext>
              </a:extLst>
            </p:cNvPr>
            <p:cNvSpPr/>
            <p:nvPr/>
          </p:nvSpPr>
          <p:spPr>
            <a:xfrm>
              <a:off x="7040880" y="1565910"/>
              <a:ext cx="4680139" cy="3726180"/>
            </a:xfrm>
            <a:prstGeom prst="roundRect">
              <a:avLst/>
            </a:prstGeom>
            <a:solidFill>
              <a:srgbClr val="C7FF89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156C90-8D1B-4CA8-B90D-AC59A0B95F5B}"/>
                </a:ext>
              </a:extLst>
            </p:cNvPr>
            <p:cNvSpPr/>
            <p:nvPr/>
          </p:nvSpPr>
          <p:spPr>
            <a:xfrm>
              <a:off x="7268071" y="1914206"/>
              <a:ext cx="4251960" cy="3089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EEDF55-9FD4-40F0-99B1-003D314063EF}"/>
                </a:ext>
              </a:extLst>
            </p:cNvPr>
            <p:cNvSpPr/>
            <p:nvPr/>
          </p:nvSpPr>
          <p:spPr>
            <a:xfrm>
              <a:off x="7372350" y="2251710"/>
              <a:ext cx="2125980" cy="2491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Tonga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(</a:t>
              </a:r>
              <a:r>
                <a:rPr lang="en-US" sz="800" dirty="0" err="1">
                  <a:solidFill>
                    <a:schemeClr val="tx1"/>
                  </a:solidFill>
                </a:rPr>
                <a:t>iGPU</a:t>
              </a:r>
              <a:r>
                <a:rPr lang="en-US" sz="8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CE041A-90DA-4176-881D-AA82A74682DD}"/>
                </a:ext>
              </a:extLst>
            </p:cNvPr>
            <p:cNvSpPr/>
            <p:nvPr/>
          </p:nvSpPr>
          <p:spPr>
            <a:xfrm>
              <a:off x="9818370" y="2251710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LP4 x64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F7BED2-490C-488E-ACCE-14B7D17FF5EE}"/>
                </a:ext>
              </a:extLst>
            </p:cNvPr>
            <p:cNvSpPr/>
            <p:nvPr/>
          </p:nvSpPr>
          <p:spPr>
            <a:xfrm>
              <a:off x="9818370" y="3576303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LP4 x64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A36C9A-AAFB-40BF-A91E-B2BC4CB28FBD}"/>
              </a:ext>
            </a:extLst>
          </p:cNvPr>
          <p:cNvGrpSpPr/>
          <p:nvPr/>
        </p:nvGrpSpPr>
        <p:grpSpPr>
          <a:xfrm>
            <a:off x="9359289" y="1736405"/>
            <a:ext cx="1813288" cy="1107667"/>
            <a:chOff x="6822535" y="1576053"/>
            <a:chExt cx="4680139" cy="372618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44A1DEA-3F52-4C26-B52B-04CF808789AE}"/>
                </a:ext>
              </a:extLst>
            </p:cNvPr>
            <p:cNvSpPr/>
            <p:nvPr/>
          </p:nvSpPr>
          <p:spPr>
            <a:xfrm>
              <a:off x="6822535" y="1576053"/>
              <a:ext cx="4680139" cy="3726180"/>
            </a:xfrm>
            <a:prstGeom prst="roundRect">
              <a:avLst/>
            </a:prstGeom>
            <a:solidFill>
              <a:srgbClr val="C7FF89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FE1018A-AFFF-4427-A5A6-1F85BDE84645}"/>
                </a:ext>
              </a:extLst>
            </p:cNvPr>
            <p:cNvSpPr/>
            <p:nvPr/>
          </p:nvSpPr>
          <p:spPr>
            <a:xfrm>
              <a:off x="7040880" y="1943100"/>
              <a:ext cx="4251960" cy="3089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82DA01-8A95-4087-8931-EC2C867929B2}"/>
                </a:ext>
              </a:extLst>
            </p:cNvPr>
            <p:cNvSpPr/>
            <p:nvPr/>
          </p:nvSpPr>
          <p:spPr>
            <a:xfrm>
              <a:off x="9337135" y="226185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CCE3B84-7D2D-4D8F-8356-F6E7BC2D9D72}"/>
                </a:ext>
              </a:extLst>
            </p:cNvPr>
            <p:cNvSpPr/>
            <p:nvPr/>
          </p:nvSpPr>
          <p:spPr>
            <a:xfrm>
              <a:off x="9337135" y="3586446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E37877A-0747-4E2D-9F3C-766FCD3D1AB5}"/>
                </a:ext>
              </a:extLst>
            </p:cNvPr>
            <p:cNvSpPr/>
            <p:nvPr/>
          </p:nvSpPr>
          <p:spPr>
            <a:xfrm>
              <a:off x="7340695" y="2261853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Jade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6357C8C-AC79-41A0-8680-4B9C4E3E0577}"/>
                </a:ext>
              </a:extLst>
            </p:cNvPr>
            <p:cNvSpPr/>
            <p:nvPr/>
          </p:nvSpPr>
          <p:spPr>
            <a:xfrm>
              <a:off x="7340695" y="3586446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>
                  <a:solidFill>
                    <a:schemeClr val="tx1"/>
                  </a:solidFill>
                </a:rPr>
                <a:t>Lifuca</a:t>
              </a:r>
              <a:endParaRPr lang="en-US" sz="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(</a:t>
              </a:r>
              <a:r>
                <a:rPr lang="en-US" sz="800" dirty="0" err="1">
                  <a:solidFill>
                    <a:schemeClr val="tx1"/>
                  </a:solidFill>
                </a:rPr>
                <a:t>dGPU</a:t>
              </a:r>
              <a:r>
                <a:rPr lang="en-US" sz="8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3F286CD-73AA-4D07-9A3C-A7A19213782F}"/>
                </a:ext>
              </a:extLst>
            </p:cNvPr>
            <p:cNvSpPr/>
            <p:nvPr/>
          </p:nvSpPr>
          <p:spPr>
            <a:xfrm>
              <a:off x="9337135" y="2923506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244841A-276F-4DEB-AC26-CF0C1D217A24}"/>
                </a:ext>
              </a:extLst>
            </p:cNvPr>
            <p:cNvSpPr/>
            <p:nvPr/>
          </p:nvSpPr>
          <p:spPr>
            <a:xfrm>
              <a:off x="9337135" y="4248099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93F9C4-4E8C-47A9-8300-5BE7E8DEBE23}"/>
              </a:ext>
            </a:extLst>
          </p:cNvPr>
          <p:cNvGrpSpPr/>
          <p:nvPr/>
        </p:nvGrpSpPr>
        <p:grpSpPr>
          <a:xfrm>
            <a:off x="9392470" y="2884081"/>
            <a:ext cx="1813288" cy="1090160"/>
            <a:chOff x="6537960" y="1609056"/>
            <a:chExt cx="5561891" cy="372618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95B1490-37A0-4E00-A169-B8EBB9139A49}"/>
                </a:ext>
              </a:extLst>
            </p:cNvPr>
            <p:cNvSpPr/>
            <p:nvPr/>
          </p:nvSpPr>
          <p:spPr>
            <a:xfrm>
              <a:off x="6537960" y="1609056"/>
              <a:ext cx="5561891" cy="3726180"/>
            </a:xfrm>
            <a:prstGeom prst="roundRect">
              <a:avLst/>
            </a:prstGeom>
            <a:solidFill>
              <a:srgbClr val="C7FF89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1F536E7-55AE-4063-8075-23849D5AE39C}"/>
                </a:ext>
              </a:extLst>
            </p:cNvPr>
            <p:cNvSpPr/>
            <p:nvPr/>
          </p:nvSpPr>
          <p:spPr>
            <a:xfrm>
              <a:off x="6622181" y="1951419"/>
              <a:ext cx="5390749" cy="29049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467D3A6-2661-40A6-9E00-7D19E917748C}"/>
                </a:ext>
              </a:extLst>
            </p:cNvPr>
            <p:cNvSpPr/>
            <p:nvPr/>
          </p:nvSpPr>
          <p:spPr>
            <a:xfrm>
              <a:off x="10212729" y="2171700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7C13408-118D-4431-9DA5-790B3CF82F9C}"/>
                </a:ext>
              </a:extLst>
            </p:cNvPr>
            <p:cNvSpPr/>
            <p:nvPr/>
          </p:nvSpPr>
          <p:spPr>
            <a:xfrm>
              <a:off x="10212729" y="349629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98B10DB-106C-4F11-9DD9-4A8D485FFC20}"/>
                </a:ext>
              </a:extLst>
            </p:cNvPr>
            <p:cNvSpPr/>
            <p:nvPr/>
          </p:nvSpPr>
          <p:spPr>
            <a:xfrm>
              <a:off x="8547759" y="2171700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Rhode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A92E57C-0B6A-4DC5-9540-6BEBF5330179}"/>
                </a:ext>
              </a:extLst>
            </p:cNvPr>
            <p:cNvSpPr/>
            <p:nvPr/>
          </p:nvSpPr>
          <p:spPr>
            <a:xfrm>
              <a:off x="8547759" y="3496293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>
                  <a:solidFill>
                    <a:schemeClr val="tx1"/>
                  </a:solidFill>
                </a:rPr>
                <a:t>Lifuca</a:t>
              </a:r>
              <a:endParaRPr lang="en-US" sz="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(</a:t>
              </a:r>
              <a:r>
                <a:rPr lang="en-US" sz="800" dirty="0" err="1">
                  <a:solidFill>
                    <a:schemeClr val="tx1"/>
                  </a:solidFill>
                </a:rPr>
                <a:t>dGPU</a:t>
              </a:r>
              <a:r>
                <a:rPr lang="en-US" sz="8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7739BF5-3164-4FF8-B426-A0979FF5C0F5}"/>
                </a:ext>
              </a:extLst>
            </p:cNvPr>
            <p:cNvSpPr/>
            <p:nvPr/>
          </p:nvSpPr>
          <p:spPr>
            <a:xfrm>
              <a:off x="10212729" y="283335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CE72D5A-1C80-4EAB-8DBC-95D45F38E0A1}"/>
                </a:ext>
              </a:extLst>
            </p:cNvPr>
            <p:cNvSpPr/>
            <p:nvPr/>
          </p:nvSpPr>
          <p:spPr>
            <a:xfrm>
              <a:off x="10212729" y="4157946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EA47B1-0C9E-4953-89E9-FA29E5091AAC}"/>
                </a:ext>
              </a:extLst>
            </p:cNvPr>
            <p:cNvSpPr/>
            <p:nvPr/>
          </p:nvSpPr>
          <p:spPr>
            <a:xfrm>
              <a:off x="6730247" y="2171700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031C6BE-F248-4FF0-AE68-0BDFBE32A1E1}"/>
                </a:ext>
              </a:extLst>
            </p:cNvPr>
            <p:cNvSpPr/>
            <p:nvPr/>
          </p:nvSpPr>
          <p:spPr>
            <a:xfrm>
              <a:off x="6730247" y="349629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15C79E-20F7-4934-B03B-330B4D8DE457}"/>
                </a:ext>
              </a:extLst>
            </p:cNvPr>
            <p:cNvSpPr/>
            <p:nvPr/>
          </p:nvSpPr>
          <p:spPr>
            <a:xfrm>
              <a:off x="6730247" y="283335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CCE2ED5-E164-4089-A9D4-F17C88FD4738}"/>
                </a:ext>
              </a:extLst>
            </p:cNvPr>
            <p:cNvSpPr/>
            <p:nvPr/>
          </p:nvSpPr>
          <p:spPr>
            <a:xfrm>
              <a:off x="6730247" y="4157946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0B6E24B-A43D-466A-B353-C4702C0FD5CF}"/>
              </a:ext>
            </a:extLst>
          </p:cNvPr>
          <p:cNvSpPr txBox="1"/>
          <p:nvPr/>
        </p:nvSpPr>
        <p:spPr>
          <a:xfrm>
            <a:off x="11173158" y="840421"/>
            <a:ext cx="864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  <a:p>
            <a:r>
              <a:rPr lang="en-US" dirty="0"/>
              <a:t>68GB/s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EECF91-E21F-46D9-8990-CE06C6D4E47B}"/>
              </a:ext>
            </a:extLst>
          </p:cNvPr>
          <p:cNvSpPr txBox="1"/>
          <p:nvPr/>
        </p:nvSpPr>
        <p:spPr>
          <a:xfrm>
            <a:off x="11173158" y="1921524"/>
            <a:ext cx="981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  <a:p>
            <a:r>
              <a:rPr lang="en-US" dirty="0"/>
              <a:t>410GB/s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53B8B7-87E8-42B0-8855-7084D286FFFF}"/>
              </a:ext>
            </a:extLst>
          </p:cNvPr>
          <p:cNvSpPr txBox="1"/>
          <p:nvPr/>
        </p:nvSpPr>
        <p:spPr>
          <a:xfrm>
            <a:off x="11203922" y="3086020"/>
            <a:ext cx="981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  <a:p>
            <a:r>
              <a:rPr lang="en-US" dirty="0"/>
              <a:t>820GB/s</a:t>
            </a:r>
          </a:p>
        </p:txBody>
      </p:sp>
      <p:pic>
        <p:nvPicPr>
          <p:cNvPr id="59" name="Picture 58" descr="Graphical user interface&#10;&#10;Description automatically generated">
            <a:extLst>
              <a:ext uri="{FF2B5EF4-FFF2-40B4-BE49-F238E27FC236}">
                <a16:creationId xmlns:a16="http://schemas.microsoft.com/office/drawing/2014/main" id="{A1C3E2A5-F85D-4F1E-881F-5EDF486EF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5" y="4049516"/>
            <a:ext cx="2489328" cy="92079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28A8F44-9079-4DE5-BFB3-E0ACA70D2E7A}"/>
              </a:ext>
            </a:extLst>
          </p:cNvPr>
          <p:cNvSpPr txBox="1"/>
          <p:nvPr/>
        </p:nvSpPr>
        <p:spPr>
          <a:xfrm>
            <a:off x="408039" y="3774672"/>
            <a:ext cx="2374240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3C71"/>
                </a:solidFill>
                <a:latin typeface="Calibri" panose="020F0502020204030204"/>
              </a:rPr>
              <a:t>LN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L w/ Memory on Package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10506129-36CD-4777-9CFC-966D999058B5}"/>
              </a:ext>
            </a:extLst>
          </p:cNvPr>
          <p:cNvSpPr/>
          <p:nvPr/>
        </p:nvSpPr>
        <p:spPr>
          <a:xfrm>
            <a:off x="1252317" y="5052370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1FB8A7CB-BEBC-411D-8949-657D31B5A7C2}"/>
              </a:ext>
            </a:extLst>
          </p:cNvPr>
          <p:cNvSpPr/>
          <p:nvPr/>
        </p:nvSpPr>
        <p:spPr>
          <a:xfrm>
            <a:off x="1327251" y="3230448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1786AEAF-AC6B-4246-8B18-08DBD2E9CD41}"/>
              </a:ext>
            </a:extLst>
          </p:cNvPr>
          <p:cNvSpPr/>
          <p:nvPr/>
        </p:nvSpPr>
        <p:spPr>
          <a:xfrm>
            <a:off x="6062928" y="4179925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6B9C271-BD6D-4AE1-A16D-B4010C5EE765}"/>
              </a:ext>
            </a:extLst>
          </p:cNvPr>
          <p:cNvSpPr/>
          <p:nvPr/>
        </p:nvSpPr>
        <p:spPr>
          <a:xfrm>
            <a:off x="4962452" y="4970313"/>
            <a:ext cx="3020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Additional SRAM layers</a:t>
            </a: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F49024C6-90A2-4551-9336-2909674B4395}"/>
              </a:ext>
            </a:extLst>
          </p:cNvPr>
          <p:cNvSpPr/>
          <p:nvPr/>
        </p:nvSpPr>
        <p:spPr>
          <a:xfrm>
            <a:off x="10298674" y="4772414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EAF83D1-77EE-43C6-9ECE-2A5883C23CCC}"/>
              </a:ext>
            </a:extLst>
          </p:cNvPr>
          <p:cNvSpPr/>
          <p:nvPr/>
        </p:nvSpPr>
        <p:spPr>
          <a:xfrm>
            <a:off x="9171450" y="5305463"/>
            <a:ext cx="3020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LP5X, custom HBM?</a:t>
            </a:r>
          </a:p>
        </p:txBody>
      </p:sp>
    </p:spTree>
    <p:extLst>
      <p:ext uri="{BB962C8B-B14F-4D97-AF65-F5344CB8AC3E}">
        <p14:creationId xmlns:p14="http://schemas.microsoft.com/office/powerpoint/2010/main" val="8708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CA86-AE00-4CB6-8A4B-40BB362F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38D9-4E14-4EDA-AE5A-C77708BF8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r>
              <a:rPr lang="en-US" dirty="0"/>
              <a:t>Tightly coupled memory (TCM) options</a:t>
            </a:r>
          </a:p>
          <a:p>
            <a:r>
              <a:rPr lang="en-US" dirty="0"/>
              <a:t>Integration eco system capabilities</a:t>
            </a:r>
          </a:p>
          <a:p>
            <a:r>
              <a:rPr lang="en-US" dirty="0"/>
              <a:t>Memory eco system capabilities and Intel engagements</a:t>
            </a:r>
          </a:p>
          <a:p>
            <a:r>
              <a:rPr lang="en-US" dirty="0"/>
              <a:t>Other Considerations</a:t>
            </a:r>
          </a:p>
          <a:p>
            <a:pPr lvl="1"/>
            <a:r>
              <a:rPr lang="en-US" dirty="0"/>
              <a:t>Arch options (global vs distributed)</a:t>
            </a:r>
          </a:p>
          <a:p>
            <a:pPr lvl="1"/>
            <a:r>
              <a:rPr lang="en-US" dirty="0"/>
              <a:t>Power and thermals</a:t>
            </a:r>
          </a:p>
          <a:p>
            <a:pPr lvl="1"/>
            <a:r>
              <a:rPr lang="en-US" dirty="0"/>
              <a:t>Supply chain and business model</a:t>
            </a:r>
          </a:p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678083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8" y="108760"/>
            <a:ext cx="10972800" cy="75610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Server Product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8A219-3CF9-4FB7-9EE0-C85B22499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18" b="-3280"/>
          <a:stretch/>
        </p:blipFill>
        <p:spPr>
          <a:xfrm>
            <a:off x="5315726" y="1655120"/>
            <a:ext cx="1266956" cy="1174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1C6FC-CFAF-4012-A616-A19B1C494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652" y="5000227"/>
            <a:ext cx="1218109" cy="11742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9954BA-7A0D-4A0D-A61B-A33D92DA9590}"/>
              </a:ext>
            </a:extLst>
          </p:cNvPr>
          <p:cNvSpPr/>
          <p:nvPr/>
        </p:nvSpPr>
        <p:spPr>
          <a:xfrm>
            <a:off x="65101" y="1215970"/>
            <a:ext cx="3109273" cy="4958493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3899C-FF2B-40C2-B737-C567C42D7E9E}"/>
              </a:ext>
            </a:extLst>
          </p:cNvPr>
          <p:cNvSpPr txBox="1"/>
          <p:nvPr/>
        </p:nvSpPr>
        <p:spPr>
          <a:xfrm>
            <a:off x="268198" y="1374146"/>
            <a:ext cx="62036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DE479D-A4C6-4C2E-8A8C-82BE5BDE67A9}"/>
              </a:ext>
            </a:extLst>
          </p:cNvPr>
          <p:cNvSpPr txBox="1"/>
          <p:nvPr/>
        </p:nvSpPr>
        <p:spPr>
          <a:xfrm>
            <a:off x="420519" y="1653218"/>
            <a:ext cx="1879617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Saphire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 Rapids + HBM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00AFBF-3D65-4A2D-AA81-C147E374E49A}"/>
              </a:ext>
            </a:extLst>
          </p:cNvPr>
          <p:cNvSpPr/>
          <p:nvPr/>
        </p:nvSpPr>
        <p:spPr>
          <a:xfrm>
            <a:off x="3431183" y="1175866"/>
            <a:ext cx="3669252" cy="4998597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2ABE1F-C197-4E9C-90D6-620CA789C11B}"/>
              </a:ext>
            </a:extLst>
          </p:cNvPr>
          <p:cNvSpPr/>
          <p:nvPr/>
        </p:nvSpPr>
        <p:spPr>
          <a:xfrm>
            <a:off x="7255051" y="1153349"/>
            <a:ext cx="4478239" cy="4998597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44DBB-0F70-453A-9BB7-E25D1C2E9755}"/>
              </a:ext>
            </a:extLst>
          </p:cNvPr>
          <p:cNvSpPr txBox="1"/>
          <p:nvPr/>
        </p:nvSpPr>
        <p:spPr>
          <a:xfrm>
            <a:off x="4039886" y="1251588"/>
            <a:ext cx="51456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AE46">
                    <a:lumMod val="7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AMD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AE46">
                  <a:lumMod val="75000"/>
                </a:srgbClr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9FE54F-9320-4C54-873E-0E6A495FCA82}"/>
              </a:ext>
            </a:extLst>
          </p:cNvPr>
          <p:cNvSpPr txBox="1"/>
          <p:nvPr/>
        </p:nvSpPr>
        <p:spPr>
          <a:xfrm>
            <a:off x="7733537" y="1251588"/>
            <a:ext cx="83676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NVIDIA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36488-905F-45D0-A0AC-E5829E8A1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454" y="1702713"/>
            <a:ext cx="1620656" cy="1261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4A3452-3E8D-4648-B9C9-B6D8713CD690}"/>
              </a:ext>
            </a:extLst>
          </p:cNvPr>
          <p:cNvSpPr/>
          <p:nvPr/>
        </p:nvSpPr>
        <p:spPr>
          <a:xfrm>
            <a:off x="4626320" y="2000815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6AA338-9191-46BF-B1BC-560B25B56FFB}"/>
              </a:ext>
            </a:extLst>
          </p:cNvPr>
          <p:cNvSpPr/>
          <p:nvPr/>
        </p:nvSpPr>
        <p:spPr>
          <a:xfrm>
            <a:off x="4802258" y="2000814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3F2D8-88BB-45FA-9CD6-AF9F861BBF58}"/>
              </a:ext>
            </a:extLst>
          </p:cNvPr>
          <p:cNvSpPr/>
          <p:nvPr/>
        </p:nvSpPr>
        <p:spPr>
          <a:xfrm>
            <a:off x="4624502" y="2410508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739916-713E-4B78-8989-24AF01773EB2}"/>
              </a:ext>
            </a:extLst>
          </p:cNvPr>
          <p:cNvSpPr/>
          <p:nvPr/>
        </p:nvSpPr>
        <p:spPr>
          <a:xfrm>
            <a:off x="4800440" y="2410507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0D5A7C-82F9-4A34-890D-18A2B22CDC1C}"/>
              </a:ext>
            </a:extLst>
          </p:cNvPr>
          <p:cNvSpPr/>
          <p:nvPr/>
        </p:nvSpPr>
        <p:spPr>
          <a:xfrm>
            <a:off x="3829552" y="1995570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E6BC1B-7EFD-4005-9EA2-6108383416E2}"/>
              </a:ext>
            </a:extLst>
          </p:cNvPr>
          <p:cNvSpPr/>
          <p:nvPr/>
        </p:nvSpPr>
        <p:spPr>
          <a:xfrm>
            <a:off x="4005490" y="1995569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4A9295-3E1E-4B5C-B67F-9B05B0FFA57E}"/>
              </a:ext>
            </a:extLst>
          </p:cNvPr>
          <p:cNvSpPr/>
          <p:nvPr/>
        </p:nvSpPr>
        <p:spPr>
          <a:xfrm>
            <a:off x="3827734" y="2405263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515478-DE5B-4FD7-9DE4-FEF0E2376935}"/>
              </a:ext>
            </a:extLst>
          </p:cNvPr>
          <p:cNvSpPr/>
          <p:nvPr/>
        </p:nvSpPr>
        <p:spPr>
          <a:xfrm>
            <a:off x="4003672" y="2405262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59668032-4D58-43B9-8090-A752D1D654DC}"/>
              </a:ext>
            </a:extLst>
          </p:cNvPr>
          <p:cNvSpPr/>
          <p:nvPr/>
        </p:nvSpPr>
        <p:spPr>
          <a:xfrm>
            <a:off x="5265809" y="3769007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0" name="Picture 29" descr="NVIDIA Ampere Architecture In-Depth | NVIDIA Developer Blog">
            <a:extLst>
              <a:ext uri="{FF2B5EF4-FFF2-40B4-BE49-F238E27FC236}">
                <a16:creationId xmlns:a16="http://schemas.microsoft.com/office/drawing/2014/main" id="{BE7772B2-5D41-4B41-9BC5-5651F136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808" y="1307220"/>
            <a:ext cx="2007050" cy="1128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ADF8D17-FFC7-4ABF-839A-DADA77F77552}"/>
              </a:ext>
            </a:extLst>
          </p:cNvPr>
          <p:cNvGrpSpPr/>
          <p:nvPr/>
        </p:nvGrpSpPr>
        <p:grpSpPr>
          <a:xfrm>
            <a:off x="341182" y="1884913"/>
            <a:ext cx="2151745" cy="1451610"/>
            <a:chOff x="5478341" y="666750"/>
            <a:chExt cx="3680226" cy="313693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966EF6C-7325-4161-B8E0-A8D3BA58D640}"/>
                </a:ext>
              </a:extLst>
            </p:cNvPr>
            <p:cNvSpPr/>
            <p:nvPr/>
          </p:nvSpPr>
          <p:spPr>
            <a:xfrm>
              <a:off x="6210458" y="666750"/>
              <a:ext cx="2219325" cy="31369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AF30441-EF43-425D-9869-E88B59BFBC21}"/>
                </a:ext>
              </a:extLst>
            </p:cNvPr>
            <p:cNvSpPr/>
            <p:nvPr/>
          </p:nvSpPr>
          <p:spPr>
            <a:xfrm>
              <a:off x="6442362" y="1708761"/>
              <a:ext cx="1777126" cy="10529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Cores, IO, </a:t>
              </a:r>
            </a:p>
            <a:p>
              <a:pPr algn="ctr"/>
              <a:r>
                <a:rPr lang="en-US" sz="900" dirty="0"/>
                <a:t>DDR Controllers,</a:t>
              </a:r>
            </a:p>
            <a:p>
              <a:pPr algn="ctr"/>
              <a:r>
                <a:rPr lang="en-US" sz="900" dirty="0"/>
                <a:t>HBM Controllers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7F5D45B-6AB5-43A8-AB54-816E708BF053}"/>
                </a:ext>
              </a:extLst>
            </p:cNvPr>
            <p:cNvSpPr/>
            <p:nvPr/>
          </p:nvSpPr>
          <p:spPr>
            <a:xfrm>
              <a:off x="6442363" y="895671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D379F3-E99E-4B61-B9DB-BFE364917E11}"/>
                </a:ext>
              </a:extLst>
            </p:cNvPr>
            <p:cNvSpPr/>
            <p:nvPr/>
          </p:nvSpPr>
          <p:spPr>
            <a:xfrm>
              <a:off x="7446879" y="902350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3F2B6D7-5F74-42D7-A4FB-CFB8C8954550}"/>
                </a:ext>
              </a:extLst>
            </p:cNvPr>
            <p:cNvSpPr/>
            <p:nvPr/>
          </p:nvSpPr>
          <p:spPr>
            <a:xfrm>
              <a:off x="6442363" y="2965885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569296-D21F-41E2-AF17-3E204283CDDC}"/>
                </a:ext>
              </a:extLst>
            </p:cNvPr>
            <p:cNvSpPr/>
            <p:nvPr/>
          </p:nvSpPr>
          <p:spPr>
            <a:xfrm>
              <a:off x="7446879" y="2965885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DAC0F7E-03EE-4A0B-95C1-A25E9B14EDCA}"/>
                </a:ext>
              </a:extLst>
            </p:cNvPr>
            <p:cNvCxnSpPr/>
            <p:nvPr/>
          </p:nvCxnSpPr>
          <p:spPr>
            <a:xfrm flipH="1">
              <a:off x="5737524" y="1858054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566160B-507F-474F-B9CC-2C9572CD1D40}"/>
                </a:ext>
              </a:extLst>
            </p:cNvPr>
            <p:cNvCxnSpPr/>
            <p:nvPr/>
          </p:nvCxnSpPr>
          <p:spPr>
            <a:xfrm flipH="1">
              <a:off x="5737524" y="2105704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2E805EB-B6C9-42FB-94FE-7048539BA189}"/>
                </a:ext>
              </a:extLst>
            </p:cNvPr>
            <p:cNvCxnSpPr/>
            <p:nvPr/>
          </p:nvCxnSpPr>
          <p:spPr>
            <a:xfrm flipH="1">
              <a:off x="5737524" y="2343829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D65B4B6-3572-4E0C-A9F6-365B93CA67D2}"/>
                </a:ext>
              </a:extLst>
            </p:cNvPr>
            <p:cNvCxnSpPr/>
            <p:nvPr/>
          </p:nvCxnSpPr>
          <p:spPr>
            <a:xfrm flipH="1">
              <a:off x="5737524" y="2591479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AED0D4B-1AC6-4CBA-959A-CA0D14F7052F}"/>
                </a:ext>
              </a:extLst>
            </p:cNvPr>
            <p:cNvSpPr txBox="1"/>
            <p:nvPr/>
          </p:nvSpPr>
          <p:spPr>
            <a:xfrm rot="16200000">
              <a:off x="8820156" y="2093580"/>
              <a:ext cx="439942" cy="236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srgbClr val="003C71"/>
                  </a:solidFill>
                </a:rPr>
                <a:t>DDR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436CE52-26E4-45C5-A029-B259E82E8FA9}"/>
                </a:ext>
              </a:extLst>
            </p:cNvPr>
            <p:cNvSpPr txBox="1"/>
            <p:nvPr/>
          </p:nvSpPr>
          <p:spPr>
            <a:xfrm rot="16200000">
              <a:off x="5376811" y="2116781"/>
              <a:ext cx="439942" cy="236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srgbClr val="003C71"/>
                  </a:solidFill>
                </a:rPr>
                <a:t>DDR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C685B87-9D66-4FF4-8B3A-814899151EF0}"/>
                </a:ext>
              </a:extLst>
            </p:cNvPr>
            <p:cNvCxnSpPr/>
            <p:nvPr/>
          </p:nvCxnSpPr>
          <p:spPr>
            <a:xfrm>
              <a:off x="8353582" y="1858054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43013A1-D019-4543-9D44-35E8E618A3A5}"/>
                </a:ext>
              </a:extLst>
            </p:cNvPr>
            <p:cNvCxnSpPr/>
            <p:nvPr/>
          </p:nvCxnSpPr>
          <p:spPr>
            <a:xfrm>
              <a:off x="8353582" y="2114550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03679BA-579C-4BE2-991B-C2B6709E5049}"/>
                </a:ext>
              </a:extLst>
            </p:cNvPr>
            <p:cNvCxnSpPr/>
            <p:nvPr/>
          </p:nvCxnSpPr>
          <p:spPr>
            <a:xfrm>
              <a:off x="8353582" y="2357438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C48D5C2-7E36-4827-BEED-7E8E4283DDC6}"/>
                </a:ext>
              </a:extLst>
            </p:cNvPr>
            <p:cNvCxnSpPr/>
            <p:nvPr/>
          </p:nvCxnSpPr>
          <p:spPr>
            <a:xfrm>
              <a:off x="8353582" y="2595217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B86D4AE-DB6E-4C8D-A7DE-CE33DF14C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230" y="4196220"/>
            <a:ext cx="2087880" cy="1304925"/>
          </a:xfrm>
          <a:prstGeom prst="rect">
            <a:avLst/>
          </a:prstGeom>
        </p:spPr>
      </p:pic>
      <p:sp>
        <p:nvSpPr>
          <p:cNvPr id="42" name="Arrow: Down 41">
            <a:extLst>
              <a:ext uri="{FF2B5EF4-FFF2-40B4-BE49-F238E27FC236}">
                <a16:creationId xmlns:a16="http://schemas.microsoft.com/office/drawing/2014/main" id="{BBC0B43F-9534-441D-8C4B-100DE10D923F}"/>
              </a:ext>
            </a:extLst>
          </p:cNvPr>
          <p:cNvSpPr/>
          <p:nvPr/>
        </p:nvSpPr>
        <p:spPr>
          <a:xfrm>
            <a:off x="9031978" y="2561205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2EB30F-2AC5-4305-9006-15E715437AAE}"/>
              </a:ext>
            </a:extLst>
          </p:cNvPr>
          <p:cNvSpPr txBox="1"/>
          <p:nvPr/>
        </p:nvSpPr>
        <p:spPr>
          <a:xfrm>
            <a:off x="3505493" y="4248773"/>
            <a:ext cx="33248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Higher stack count (12 high TSMC demo)</a:t>
            </a:r>
          </a:p>
          <a:p>
            <a:r>
              <a:rPr lang="en-US" sz="1400" dirty="0"/>
              <a:t>Lowest </a:t>
            </a:r>
            <a:r>
              <a:rPr lang="en-US" sz="1400" dirty="0" err="1"/>
              <a:t>sram</a:t>
            </a:r>
            <a:r>
              <a:rPr lang="en-US" sz="1400" dirty="0"/>
              <a:t> cost per bit, Low active power</a:t>
            </a:r>
          </a:p>
          <a:p>
            <a:r>
              <a:rPr lang="en-US" sz="1400" dirty="0"/>
              <a:t>Very low risk and incremental cost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B2E57778-C83A-4462-9369-F793859E564D}"/>
              </a:ext>
            </a:extLst>
          </p:cNvPr>
          <p:cNvSpPr/>
          <p:nvPr/>
        </p:nvSpPr>
        <p:spPr>
          <a:xfrm>
            <a:off x="1356552" y="3729361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298265-5BEA-4553-93AD-18C05857FC30}"/>
              </a:ext>
            </a:extLst>
          </p:cNvPr>
          <p:cNvSpPr txBox="1"/>
          <p:nvPr/>
        </p:nvSpPr>
        <p:spPr>
          <a:xfrm>
            <a:off x="23767" y="4603378"/>
            <a:ext cx="3300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 on DMR</a:t>
            </a:r>
          </a:p>
          <a:p>
            <a:pPr algn="ctr"/>
            <a:r>
              <a:rPr lang="en-US" dirty="0"/>
              <a:t>+</a:t>
            </a:r>
          </a:p>
          <a:p>
            <a:r>
              <a:rPr lang="en-US" dirty="0"/>
              <a:t>ADM/SRAM/DRAM cache on HCR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D7801A-4F63-45E1-932C-9387AC95F032}"/>
              </a:ext>
            </a:extLst>
          </p:cNvPr>
          <p:cNvSpPr/>
          <p:nvPr/>
        </p:nvSpPr>
        <p:spPr>
          <a:xfrm>
            <a:off x="8043967" y="5516500"/>
            <a:ext cx="3574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Nvidia have access to same TSMC tech for Grace CPU or follow-on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26B1B-4C96-4967-B102-325B3A24CA72}"/>
              </a:ext>
            </a:extLst>
          </p:cNvPr>
          <p:cNvSpPr/>
          <p:nvPr/>
        </p:nvSpPr>
        <p:spPr>
          <a:xfrm>
            <a:off x="3550738" y="3035870"/>
            <a:ext cx="3549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ym typeface="Wingdings" panose="05000000000000000000" pitchFamily="2" charset="2"/>
              </a:rPr>
              <a:t>SRAM on top of on-die SRAM</a:t>
            </a:r>
          </a:p>
          <a:p>
            <a:r>
              <a:rPr lang="en-US" sz="1400" dirty="0">
                <a:sym typeface="Wingdings" panose="05000000000000000000" pitchFamily="2" charset="2"/>
              </a:rPr>
              <a:t>no power delivery or thermal degradation</a:t>
            </a:r>
          </a:p>
          <a:p>
            <a:r>
              <a:rPr lang="en-US" sz="1400" dirty="0">
                <a:sym typeface="Wingdings" panose="05000000000000000000" pitchFamily="2" charset="2"/>
              </a:rPr>
              <a:t>Firmware support for 4 high – 2.3GB @ 16TB/s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8E7994-67A7-459D-A3C7-9832A9539A41}"/>
              </a:ext>
            </a:extLst>
          </p:cNvPr>
          <p:cNvSpPr txBox="1"/>
          <p:nvPr/>
        </p:nvSpPr>
        <p:spPr>
          <a:xfrm>
            <a:off x="7591277" y="3138807"/>
            <a:ext cx="3805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</a:t>
            </a:r>
          </a:p>
          <a:p>
            <a:r>
              <a:rPr lang="en-US" dirty="0"/>
              <a:t>Interposer cost reduction</a:t>
            </a:r>
          </a:p>
          <a:p>
            <a:r>
              <a:rPr lang="en-US" dirty="0"/>
              <a:t>Opportunity for stacked SRAM/DRAMs</a:t>
            </a:r>
          </a:p>
        </p:txBody>
      </p:sp>
    </p:spTree>
    <p:extLst>
      <p:ext uri="{BB962C8B-B14F-4D97-AF65-F5344CB8AC3E}">
        <p14:creationId xmlns:p14="http://schemas.microsoft.com/office/powerpoint/2010/main" val="40402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36" y="289481"/>
            <a:ext cx="11327315" cy="756100"/>
          </a:xfrm>
        </p:spPr>
        <p:txBody>
          <a:bodyPr>
            <a:norm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Discrete Graphics</a:t>
            </a:r>
            <a:endParaRPr lang="en-US" sz="3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9954BA-7A0D-4A0D-A61B-A33D92DA9590}"/>
              </a:ext>
            </a:extLst>
          </p:cNvPr>
          <p:cNvSpPr/>
          <p:nvPr/>
        </p:nvSpPr>
        <p:spPr>
          <a:xfrm>
            <a:off x="48125" y="1045581"/>
            <a:ext cx="4050008" cy="5192257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3899C-FF2B-40C2-B737-C567C42D7E9E}"/>
              </a:ext>
            </a:extLst>
          </p:cNvPr>
          <p:cNvSpPr txBox="1"/>
          <p:nvPr/>
        </p:nvSpPr>
        <p:spPr>
          <a:xfrm>
            <a:off x="1204065" y="1108452"/>
            <a:ext cx="64601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00AFBF-3D65-4A2D-AA81-C147E374E49A}"/>
              </a:ext>
            </a:extLst>
          </p:cNvPr>
          <p:cNvSpPr/>
          <p:nvPr/>
        </p:nvSpPr>
        <p:spPr>
          <a:xfrm>
            <a:off x="4263986" y="1045581"/>
            <a:ext cx="3885103" cy="5029294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2ABE1F-C197-4E9C-90D6-620CA789C11B}"/>
              </a:ext>
            </a:extLst>
          </p:cNvPr>
          <p:cNvSpPr/>
          <p:nvPr/>
        </p:nvSpPr>
        <p:spPr>
          <a:xfrm>
            <a:off x="8237055" y="997693"/>
            <a:ext cx="3885103" cy="4965919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E11001-D4D5-4634-B8F3-3405CFC38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8" t="5025" r="7629" b="27193"/>
          <a:stretch/>
        </p:blipFill>
        <p:spPr>
          <a:xfrm>
            <a:off x="8377128" y="1108452"/>
            <a:ext cx="3516993" cy="1810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D4F7F-D737-48CA-9672-9003020EB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1" t="2905" r="9801" b="27525"/>
          <a:stretch/>
        </p:blipFill>
        <p:spPr>
          <a:xfrm>
            <a:off x="4660616" y="1122427"/>
            <a:ext cx="3322620" cy="1807039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FE20CF4-655E-4D4F-A43F-A9FAA7903E1A}"/>
              </a:ext>
            </a:extLst>
          </p:cNvPr>
          <p:cNvSpPr/>
          <p:nvPr/>
        </p:nvSpPr>
        <p:spPr>
          <a:xfrm>
            <a:off x="6303139" y="3037865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544A5BC-75CF-436F-806B-83D866009F2C}"/>
              </a:ext>
            </a:extLst>
          </p:cNvPr>
          <p:cNvSpPr/>
          <p:nvPr/>
        </p:nvSpPr>
        <p:spPr>
          <a:xfrm>
            <a:off x="9974676" y="3074728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7D13D-4356-479E-B706-8CAB4A9DC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36" y="1196401"/>
            <a:ext cx="2111364" cy="137454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8DE08DA0-9E6B-484D-96A3-8F2546466475}"/>
              </a:ext>
            </a:extLst>
          </p:cNvPr>
          <p:cNvSpPr/>
          <p:nvPr/>
        </p:nvSpPr>
        <p:spPr>
          <a:xfrm>
            <a:off x="1889640" y="2781598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C1C402-C5B4-4951-ACF7-D7D7A385EA6E}"/>
              </a:ext>
            </a:extLst>
          </p:cNvPr>
          <p:cNvSpPr txBox="1"/>
          <p:nvPr/>
        </p:nvSpPr>
        <p:spPr>
          <a:xfrm>
            <a:off x="400295" y="4369198"/>
            <a:ext cx="2643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</a:t>
            </a:r>
          </a:p>
          <a:p>
            <a:pPr algn="ctr"/>
            <a:r>
              <a:rPr lang="en-US" dirty="0"/>
              <a:t>+</a:t>
            </a:r>
          </a:p>
          <a:p>
            <a:r>
              <a:rPr lang="en-US" dirty="0"/>
              <a:t>ADM/SRAM/DRAM cache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E2C309-323F-4E7F-985D-C3EB047F0FD3}"/>
              </a:ext>
            </a:extLst>
          </p:cNvPr>
          <p:cNvSpPr txBox="1"/>
          <p:nvPr/>
        </p:nvSpPr>
        <p:spPr>
          <a:xfrm>
            <a:off x="4419388" y="4154435"/>
            <a:ext cx="389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</a:t>
            </a:r>
          </a:p>
          <a:p>
            <a:r>
              <a:rPr lang="en-US" dirty="0"/>
              <a:t>Interposer cost reduction</a:t>
            </a:r>
          </a:p>
          <a:p>
            <a:r>
              <a:rPr lang="en-US" dirty="0"/>
              <a:t>Opportunity for stacked SRAM/DRAMs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F94143-34C5-41FF-A050-553BBD3169AC}"/>
              </a:ext>
            </a:extLst>
          </p:cNvPr>
          <p:cNvSpPr txBox="1"/>
          <p:nvPr/>
        </p:nvSpPr>
        <p:spPr>
          <a:xfrm>
            <a:off x="8276713" y="4106547"/>
            <a:ext cx="3805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</a:t>
            </a:r>
          </a:p>
          <a:p>
            <a:r>
              <a:rPr lang="en-US" dirty="0"/>
              <a:t>Interposer cost reduction</a:t>
            </a:r>
          </a:p>
          <a:p>
            <a:r>
              <a:rPr lang="en-US" dirty="0"/>
              <a:t>Opportunity for stacked SRAM/DRAMs</a:t>
            </a:r>
          </a:p>
        </p:txBody>
      </p:sp>
    </p:spTree>
    <p:extLst>
      <p:ext uri="{BB962C8B-B14F-4D97-AF65-F5344CB8AC3E}">
        <p14:creationId xmlns:p14="http://schemas.microsoft.com/office/powerpoint/2010/main" val="14014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D7E076-F0ED-DA43-8DF4-9302FDB5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9329"/>
            <a:ext cx="10515600" cy="35541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Emerging Technology in Memory Pyramid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7C3F44-4C28-2748-86C7-268155E42EEC}"/>
              </a:ext>
            </a:extLst>
          </p:cNvPr>
          <p:cNvGrpSpPr/>
          <p:nvPr/>
        </p:nvGrpSpPr>
        <p:grpSpPr>
          <a:xfrm>
            <a:off x="6608558" y="504745"/>
            <a:ext cx="5348634" cy="4489659"/>
            <a:chOff x="2375118" y="1262425"/>
            <a:chExt cx="4116510" cy="2869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802A80-B02A-7044-86E0-8F3F4BD3EC25}"/>
                </a:ext>
              </a:extLst>
            </p:cNvPr>
            <p:cNvGrpSpPr/>
            <p:nvPr/>
          </p:nvGrpSpPr>
          <p:grpSpPr>
            <a:xfrm>
              <a:off x="2718111" y="2805394"/>
              <a:ext cx="3431012" cy="844949"/>
              <a:chOff x="4722427" y="3160506"/>
              <a:chExt cx="2745009" cy="534459"/>
            </a:xfrm>
          </p:grpSpPr>
          <p:sp>
            <p:nvSpPr>
              <p:cNvPr id="51" name="Freeform: Shape 80">
                <a:extLst>
                  <a:ext uri="{FF2B5EF4-FFF2-40B4-BE49-F238E27FC236}">
                    <a16:creationId xmlns:a16="http://schemas.microsoft.com/office/drawing/2014/main" id="{E1700CF4-BEC0-9744-850A-E7D6E9CE0B42}"/>
                  </a:ext>
                </a:extLst>
              </p:cNvPr>
              <p:cNvSpPr/>
              <p:nvPr/>
            </p:nvSpPr>
            <p:spPr>
              <a:xfrm>
                <a:off x="4722427" y="3409120"/>
                <a:ext cx="2743200" cy="285750"/>
              </a:xfrm>
              <a:custGeom>
                <a:avLst/>
                <a:gdLst>
                  <a:gd name="connsiteX0" fmla="*/ 5879 w 2743200"/>
                  <a:gd name="connsiteY0" fmla="*/ 123512 h 285750"/>
                  <a:gd name="connsiteX1" fmla="*/ 403071 w 2743200"/>
                  <a:gd name="connsiteY1" fmla="*/ 5879 h 285750"/>
                  <a:gd name="connsiteX2" fmla="*/ 2344838 w 2743200"/>
                  <a:gd name="connsiteY2" fmla="*/ 5879 h 285750"/>
                  <a:gd name="connsiteX3" fmla="*/ 2742888 w 2743200"/>
                  <a:gd name="connsiteY3" fmla="*/ 129227 h 285750"/>
                  <a:gd name="connsiteX4" fmla="*/ 2523431 w 2743200"/>
                  <a:gd name="connsiteY4" fmla="*/ 281437 h 285750"/>
                  <a:gd name="connsiteX5" fmla="*/ 225716 w 2743200"/>
                  <a:gd name="connsiteY5" fmla="*/ 281437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0" h="285750">
                    <a:moveTo>
                      <a:pt x="5879" y="123512"/>
                    </a:moveTo>
                    <a:lnTo>
                      <a:pt x="403071" y="5879"/>
                    </a:lnTo>
                    <a:lnTo>
                      <a:pt x="2344838" y="5879"/>
                    </a:lnTo>
                    <a:lnTo>
                      <a:pt x="2742888" y="129227"/>
                    </a:lnTo>
                    <a:lnTo>
                      <a:pt x="2523431" y="281437"/>
                    </a:lnTo>
                    <a:lnTo>
                      <a:pt x="225716" y="281437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2" name="Freeform: Shape 81">
                <a:extLst>
                  <a:ext uri="{FF2B5EF4-FFF2-40B4-BE49-F238E27FC236}">
                    <a16:creationId xmlns:a16="http://schemas.microsoft.com/office/drawing/2014/main" id="{401F24CE-EE41-EA42-AE7A-7523B2DA1856}"/>
                  </a:ext>
                </a:extLst>
              </p:cNvPr>
              <p:cNvSpPr/>
              <p:nvPr/>
            </p:nvSpPr>
            <p:spPr>
              <a:xfrm>
                <a:off x="4722427" y="3262054"/>
                <a:ext cx="447675" cy="428625"/>
              </a:xfrm>
              <a:custGeom>
                <a:avLst/>
                <a:gdLst>
                  <a:gd name="connsiteX0" fmla="*/ 269435 w 447675"/>
                  <a:gd name="connsiteY0" fmla="*/ 5879 h 428625"/>
                  <a:gd name="connsiteX1" fmla="*/ 5879 w 447675"/>
                  <a:gd name="connsiteY1" fmla="*/ 270578 h 428625"/>
                  <a:gd name="connsiteX2" fmla="*/ 225716 w 447675"/>
                  <a:gd name="connsiteY2" fmla="*/ 428503 h 428625"/>
                  <a:gd name="connsiteX3" fmla="*/ 446981 w 447675"/>
                  <a:gd name="connsiteY3" fmla="*/ 13265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675" h="428625">
                    <a:moveTo>
                      <a:pt x="269435" y="5879"/>
                    </a:moveTo>
                    <a:lnTo>
                      <a:pt x="5879" y="270578"/>
                    </a:lnTo>
                    <a:lnTo>
                      <a:pt x="225716" y="428503"/>
                    </a:lnTo>
                    <a:lnTo>
                      <a:pt x="446981" y="132656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3" name="Freeform: Shape 82">
                <a:extLst>
                  <a:ext uri="{FF2B5EF4-FFF2-40B4-BE49-F238E27FC236}">
                    <a16:creationId xmlns:a16="http://schemas.microsoft.com/office/drawing/2014/main" id="{BD0EEF31-D712-A642-A6B8-4D527E35E81E}"/>
                  </a:ext>
                </a:extLst>
              </p:cNvPr>
              <p:cNvSpPr/>
              <p:nvPr/>
            </p:nvSpPr>
            <p:spPr>
              <a:xfrm>
                <a:off x="5119989" y="3160506"/>
                <a:ext cx="200025" cy="257175"/>
              </a:xfrm>
              <a:custGeom>
                <a:avLst/>
                <a:gdLst>
                  <a:gd name="connsiteX0" fmla="*/ 196580 w 200025"/>
                  <a:gd name="connsiteY0" fmla="*/ 5509 h 257175"/>
                  <a:gd name="connsiteX1" fmla="*/ 5509 w 200025"/>
                  <a:gd name="connsiteY1" fmla="*/ 254492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57175">
                    <a:moveTo>
                      <a:pt x="196580" y="5509"/>
                    </a:moveTo>
                    <a:lnTo>
                      <a:pt x="5509" y="254492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4" name="Freeform: Shape 83">
                <a:extLst>
                  <a:ext uri="{FF2B5EF4-FFF2-40B4-BE49-F238E27FC236}">
                    <a16:creationId xmlns:a16="http://schemas.microsoft.com/office/drawing/2014/main" id="{56C30E23-9C53-AA4B-9A7A-A1C733EFD44E}"/>
                  </a:ext>
                </a:extLst>
              </p:cNvPr>
              <p:cNvSpPr/>
              <p:nvPr/>
            </p:nvSpPr>
            <p:spPr>
              <a:xfrm>
                <a:off x="6863921" y="3160506"/>
                <a:ext cx="200025" cy="257175"/>
              </a:xfrm>
              <a:custGeom>
                <a:avLst/>
                <a:gdLst>
                  <a:gd name="connsiteX0" fmla="*/ 5509 w 200025"/>
                  <a:gd name="connsiteY0" fmla="*/ 5509 h 257175"/>
                  <a:gd name="connsiteX1" fmla="*/ 203343 w 200025"/>
                  <a:gd name="connsiteY1" fmla="*/ 254492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57175">
                    <a:moveTo>
                      <a:pt x="5509" y="5509"/>
                    </a:moveTo>
                    <a:lnTo>
                      <a:pt x="203343" y="254492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5" name="Freeform: Shape 85">
                <a:extLst>
                  <a:ext uri="{FF2B5EF4-FFF2-40B4-BE49-F238E27FC236}">
                    <a16:creationId xmlns:a16="http://schemas.microsoft.com/office/drawing/2014/main" id="{436BCAA4-A7D9-F147-9F9C-E6F432846D98}"/>
                  </a:ext>
                </a:extLst>
              </p:cNvPr>
              <p:cNvSpPr/>
              <p:nvPr/>
            </p:nvSpPr>
            <p:spPr>
              <a:xfrm>
                <a:off x="4986353" y="3160506"/>
                <a:ext cx="2209800" cy="238125"/>
              </a:xfrm>
              <a:custGeom>
                <a:avLst/>
                <a:gdLst>
                  <a:gd name="connsiteX0" fmla="*/ 5509 w 2209800"/>
                  <a:gd name="connsiteY0" fmla="*/ 107426 h 238125"/>
                  <a:gd name="connsiteX1" fmla="*/ 330216 w 2209800"/>
                  <a:gd name="connsiteY1" fmla="*/ 5509 h 238125"/>
                  <a:gd name="connsiteX2" fmla="*/ 1883077 w 2209800"/>
                  <a:gd name="connsiteY2" fmla="*/ 5509 h 238125"/>
                  <a:gd name="connsiteX3" fmla="*/ 2207308 w 2209800"/>
                  <a:gd name="connsiteY3" fmla="*/ 111712 h 238125"/>
                  <a:gd name="connsiteX4" fmla="*/ 2029762 w 2209800"/>
                  <a:gd name="connsiteY4" fmla="*/ 234204 h 238125"/>
                  <a:gd name="connsiteX5" fmla="*/ 183055 w 2209800"/>
                  <a:gd name="connsiteY5" fmla="*/ 23420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9800" h="238125">
                    <a:moveTo>
                      <a:pt x="5509" y="107426"/>
                    </a:moveTo>
                    <a:lnTo>
                      <a:pt x="330216" y="5509"/>
                    </a:lnTo>
                    <a:lnTo>
                      <a:pt x="1883077" y="5509"/>
                    </a:lnTo>
                    <a:lnTo>
                      <a:pt x="2207308" y="111712"/>
                    </a:lnTo>
                    <a:lnTo>
                      <a:pt x="2029762" y="234204"/>
                    </a:lnTo>
                    <a:lnTo>
                      <a:pt x="183055" y="23420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6" name="Freeform: Shape 86">
                <a:extLst>
                  <a:ext uri="{FF2B5EF4-FFF2-40B4-BE49-F238E27FC236}">
                    <a16:creationId xmlns:a16="http://schemas.microsoft.com/office/drawing/2014/main" id="{9DF6FE9A-5AAA-B142-8943-9D46B131A89F}"/>
                  </a:ext>
                </a:extLst>
              </p:cNvPr>
              <p:cNvSpPr/>
              <p:nvPr/>
            </p:nvSpPr>
            <p:spPr>
              <a:xfrm>
                <a:off x="4942264" y="3388831"/>
                <a:ext cx="2295525" cy="304800"/>
              </a:xfrm>
              <a:custGeom>
                <a:avLst/>
                <a:gdLst>
                  <a:gd name="connsiteX0" fmla="*/ 5879 w 2295525"/>
                  <a:gd name="connsiteY0" fmla="*/ 301725 h 304800"/>
                  <a:gd name="connsiteX1" fmla="*/ 2295498 w 2295525"/>
                  <a:gd name="connsiteY1" fmla="*/ 301725 h 304800"/>
                  <a:gd name="connsiteX2" fmla="*/ 2069089 w 2295525"/>
                  <a:gd name="connsiteY2" fmla="*/ 5879 h 304800"/>
                  <a:gd name="connsiteX3" fmla="*/ 227144 w 2295525"/>
                  <a:gd name="connsiteY3" fmla="*/ 5879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525" h="304800">
                    <a:moveTo>
                      <a:pt x="5879" y="301725"/>
                    </a:moveTo>
                    <a:lnTo>
                      <a:pt x="2295498" y="301725"/>
                    </a:lnTo>
                    <a:lnTo>
                      <a:pt x="2069089" y="5879"/>
                    </a:lnTo>
                    <a:lnTo>
                      <a:pt x="227144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7" name="Freeform: Shape 87">
                <a:extLst>
                  <a:ext uri="{FF2B5EF4-FFF2-40B4-BE49-F238E27FC236}">
                    <a16:creationId xmlns:a16="http://schemas.microsoft.com/office/drawing/2014/main" id="{BA34C22C-8749-EB45-9D24-171DDCEAFA78}"/>
                  </a:ext>
                </a:extLst>
              </p:cNvPr>
              <p:cNvSpPr/>
              <p:nvPr/>
            </p:nvSpPr>
            <p:spPr>
              <a:xfrm>
                <a:off x="7010236" y="3266340"/>
                <a:ext cx="457200" cy="428625"/>
              </a:xfrm>
              <a:custGeom>
                <a:avLst/>
                <a:gdLst>
                  <a:gd name="connsiteX0" fmla="*/ 227525 w 457200"/>
                  <a:gd name="connsiteY0" fmla="*/ 424217 h 428625"/>
                  <a:gd name="connsiteX1" fmla="*/ 455078 w 457200"/>
                  <a:gd name="connsiteY1" fmla="*/ 272007 h 428625"/>
                  <a:gd name="connsiteX2" fmla="*/ 183424 w 457200"/>
                  <a:gd name="connsiteY2" fmla="*/ 5879 h 428625"/>
                  <a:gd name="connsiteX3" fmla="*/ 5879 w 457200"/>
                  <a:gd name="connsiteY3" fmla="*/ 12837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428625">
                    <a:moveTo>
                      <a:pt x="227525" y="424217"/>
                    </a:moveTo>
                    <a:lnTo>
                      <a:pt x="455078" y="272007"/>
                    </a:lnTo>
                    <a:lnTo>
                      <a:pt x="183424" y="5879"/>
                    </a:lnTo>
                    <a:lnTo>
                      <a:pt x="5879" y="12837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05310D-6A3A-4547-B66A-1E4C2B55E40E}"/>
                </a:ext>
              </a:extLst>
            </p:cNvPr>
            <p:cNvGrpSpPr/>
            <p:nvPr/>
          </p:nvGrpSpPr>
          <p:grpSpPr>
            <a:xfrm>
              <a:off x="2381449" y="3589618"/>
              <a:ext cx="4110179" cy="541920"/>
              <a:chOff x="12456098" y="5203261"/>
              <a:chExt cx="7756959" cy="807082"/>
            </a:xfrm>
          </p:grpSpPr>
          <p:sp>
            <p:nvSpPr>
              <p:cNvPr id="48" name="Freeform: Shape 89">
                <a:extLst>
                  <a:ext uri="{FF2B5EF4-FFF2-40B4-BE49-F238E27FC236}">
                    <a16:creationId xmlns:a16="http://schemas.microsoft.com/office/drawing/2014/main" id="{F44DF530-505D-E147-B38A-48790369E50B}"/>
                  </a:ext>
                </a:extLst>
              </p:cNvPr>
              <p:cNvSpPr/>
              <p:nvPr/>
            </p:nvSpPr>
            <p:spPr>
              <a:xfrm>
                <a:off x="13014554" y="5203261"/>
                <a:ext cx="582893" cy="739825"/>
              </a:xfrm>
              <a:custGeom>
                <a:avLst/>
                <a:gdLst>
                  <a:gd name="connsiteX0" fmla="*/ 579537 w 582892"/>
                  <a:gd name="connsiteY0" fmla="*/ 16597 h 739825"/>
                  <a:gd name="connsiteX1" fmla="*/ 16597 w 582892"/>
                  <a:gd name="connsiteY1" fmla="*/ 724364 h 73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2892" h="739825">
                    <a:moveTo>
                      <a:pt x="579537" y="16597"/>
                    </a:moveTo>
                    <a:lnTo>
                      <a:pt x="16597" y="72436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solidFill>
                  <a:srgbClr val="0088EE">
                    <a:alpha val="50000"/>
                  </a:srgbClr>
                </a:soli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9" name="Freeform: Shape 90">
                <a:extLst>
                  <a:ext uri="{FF2B5EF4-FFF2-40B4-BE49-F238E27FC236}">
                    <a16:creationId xmlns:a16="http://schemas.microsoft.com/office/drawing/2014/main" id="{8E58838D-2C8F-4144-BAA9-3CDEBA411C9B}"/>
                  </a:ext>
                </a:extLst>
              </p:cNvPr>
              <p:cNvSpPr/>
              <p:nvPr/>
            </p:nvSpPr>
            <p:spPr>
              <a:xfrm>
                <a:off x="19059602" y="5203261"/>
                <a:ext cx="560474" cy="739825"/>
              </a:xfrm>
              <a:custGeom>
                <a:avLst/>
                <a:gdLst>
                  <a:gd name="connsiteX0" fmla="*/ 16598 w 560473"/>
                  <a:gd name="connsiteY0" fmla="*/ 16597 h 739825"/>
                  <a:gd name="connsiteX1" fmla="*/ 546806 w 560473"/>
                  <a:gd name="connsiteY1" fmla="*/ 724364 h 73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473" h="739825">
                    <a:moveTo>
                      <a:pt x="16598" y="16597"/>
                    </a:moveTo>
                    <a:lnTo>
                      <a:pt x="546806" y="72436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solidFill>
                  <a:srgbClr val="0088EE">
                    <a:alpha val="50000"/>
                  </a:srgbClr>
                </a:soli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0" name="Freeform: Shape 91">
                <a:extLst>
                  <a:ext uri="{FF2B5EF4-FFF2-40B4-BE49-F238E27FC236}">
                    <a16:creationId xmlns:a16="http://schemas.microsoft.com/office/drawing/2014/main" id="{5F91B421-FE31-9746-899D-A8F10333EA11}"/>
                  </a:ext>
                </a:extLst>
              </p:cNvPr>
              <p:cNvSpPr/>
              <p:nvPr/>
            </p:nvSpPr>
            <p:spPr>
              <a:xfrm>
                <a:off x="12456098" y="5203261"/>
                <a:ext cx="7756959" cy="807082"/>
              </a:xfrm>
              <a:custGeom>
                <a:avLst/>
                <a:gdLst>
                  <a:gd name="connsiteX0" fmla="*/ 16597 w 7756959"/>
                  <a:gd name="connsiteY0" fmla="*/ 348846 h 807082"/>
                  <a:gd name="connsiteX1" fmla="*/ 1137994 w 7756959"/>
                  <a:gd name="connsiteY1" fmla="*/ 16597 h 807082"/>
                  <a:gd name="connsiteX2" fmla="*/ 6620101 w 7756959"/>
                  <a:gd name="connsiteY2" fmla="*/ 16597 h 807082"/>
                  <a:gd name="connsiteX3" fmla="*/ 7744188 w 7756959"/>
                  <a:gd name="connsiteY3" fmla="*/ 364988 h 807082"/>
                  <a:gd name="connsiteX4" fmla="*/ 7124528 w 7756959"/>
                  <a:gd name="connsiteY4" fmla="*/ 794759 h 807082"/>
                  <a:gd name="connsiteX5" fmla="*/ 637154 w 7756959"/>
                  <a:gd name="connsiteY5" fmla="*/ 794759 h 80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6959" h="807082">
                    <a:moveTo>
                      <a:pt x="16597" y="348846"/>
                    </a:moveTo>
                    <a:lnTo>
                      <a:pt x="1137994" y="16597"/>
                    </a:lnTo>
                    <a:lnTo>
                      <a:pt x="6620101" y="16597"/>
                    </a:lnTo>
                    <a:lnTo>
                      <a:pt x="7744188" y="364988"/>
                    </a:lnTo>
                    <a:lnTo>
                      <a:pt x="7124528" y="794759"/>
                    </a:lnTo>
                    <a:lnTo>
                      <a:pt x="637154" y="79475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C206F1-EA16-4447-9113-574B0F327E01}"/>
                </a:ext>
              </a:extLst>
            </p:cNvPr>
            <p:cNvGrpSpPr/>
            <p:nvPr/>
          </p:nvGrpSpPr>
          <p:grpSpPr>
            <a:xfrm>
              <a:off x="2375118" y="3201818"/>
              <a:ext cx="4095453" cy="923970"/>
              <a:chOff x="4455906" y="4532438"/>
              <a:chExt cx="3276600" cy="584443"/>
            </a:xfrm>
          </p:grpSpPr>
          <p:sp>
            <p:nvSpPr>
              <p:cNvPr id="41" name="Freeform: Shape 93">
                <a:extLst>
                  <a:ext uri="{FF2B5EF4-FFF2-40B4-BE49-F238E27FC236}">
                    <a16:creationId xmlns:a16="http://schemas.microsoft.com/office/drawing/2014/main" id="{2439217C-3AF7-C544-B139-83B3FE1FF866}"/>
                  </a:ext>
                </a:extLst>
              </p:cNvPr>
              <p:cNvSpPr/>
              <p:nvPr/>
            </p:nvSpPr>
            <p:spPr>
              <a:xfrm>
                <a:off x="4455906" y="4783506"/>
                <a:ext cx="3276600" cy="333375"/>
              </a:xfrm>
              <a:custGeom>
                <a:avLst/>
                <a:gdLst>
                  <a:gd name="connsiteX0" fmla="*/ 5509 w 3276600"/>
                  <a:gd name="connsiteY0" fmla="*/ 138859 h 333375"/>
                  <a:gd name="connsiteX1" fmla="*/ 474615 w 3276600"/>
                  <a:gd name="connsiteY1" fmla="*/ 5509 h 333375"/>
                  <a:gd name="connsiteX2" fmla="*/ 2803478 w 3276600"/>
                  <a:gd name="connsiteY2" fmla="*/ 5509 h 333375"/>
                  <a:gd name="connsiteX3" fmla="*/ 3274965 w 3276600"/>
                  <a:gd name="connsiteY3" fmla="*/ 146002 h 333375"/>
                  <a:gd name="connsiteX4" fmla="*/ 3013789 w 3276600"/>
                  <a:gd name="connsiteY4" fmla="*/ 327930 h 333375"/>
                  <a:gd name="connsiteX5" fmla="*/ 267446 w 3276600"/>
                  <a:gd name="connsiteY5" fmla="*/ 327930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6600" h="333375">
                    <a:moveTo>
                      <a:pt x="5509" y="138859"/>
                    </a:moveTo>
                    <a:lnTo>
                      <a:pt x="474615" y="5509"/>
                    </a:lnTo>
                    <a:lnTo>
                      <a:pt x="2803478" y="5509"/>
                    </a:lnTo>
                    <a:lnTo>
                      <a:pt x="3274965" y="146002"/>
                    </a:lnTo>
                    <a:lnTo>
                      <a:pt x="3013789" y="327930"/>
                    </a:lnTo>
                    <a:lnTo>
                      <a:pt x="267446" y="32793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2" name="Freeform: Shape 94">
                <a:extLst>
                  <a:ext uri="{FF2B5EF4-FFF2-40B4-BE49-F238E27FC236}">
                    <a16:creationId xmlns:a16="http://schemas.microsoft.com/office/drawing/2014/main" id="{4EC9E8D5-E345-9B44-B23C-8A2ECC159463}"/>
                  </a:ext>
                </a:extLst>
              </p:cNvPr>
              <p:cNvSpPr/>
              <p:nvPr/>
            </p:nvSpPr>
            <p:spPr>
              <a:xfrm>
                <a:off x="4455906" y="4650441"/>
                <a:ext cx="495300" cy="457200"/>
              </a:xfrm>
              <a:custGeom>
                <a:avLst/>
                <a:gdLst>
                  <a:gd name="connsiteX0" fmla="*/ 276781 w 495300"/>
                  <a:gd name="connsiteY0" fmla="*/ 5509 h 457200"/>
                  <a:gd name="connsiteX1" fmla="*/ 5509 w 495300"/>
                  <a:gd name="connsiteY1" fmla="*/ 271923 h 457200"/>
                  <a:gd name="connsiteX2" fmla="*/ 267446 w 495300"/>
                  <a:gd name="connsiteY2" fmla="*/ 460994 h 457200"/>
                  <a:gd name="connsiteX3" fmla="*/ 496618 w 495300"/>
                  <a:gd name="connsiteY3" fmla="*/ 163528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457200">
                    <a:moveTo>
                      <a:pt x="276781" y="5509"/>
                    </a:moveTo>
                    <a:lnTo>
                      <a:pt x="5509" y="271923"/>
                    </a:lnTo>
                    <a:lnTo>
                      <a:pt x="267446" y="460994"/>
                    </a:lnTo>
                    <a:lnTo>
                      <a:pt x="496618" y="16352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3" name="Freeform: Shape 95">
                <a:extLst>
                  <a:ext uri="{FF2B5EF4-FFF2-40B4-BE49-F238E27FC236}">
                    <a16:creationId xmlns:a16="http://schemas.microsoft.com/office/drawing/2014/main" id="{E8238155-F5E9-CE44-8D98-4C3265880C0A}"/>
                  </a:ext>
                </a:extLst>
              </p:cNvPr>
              <p:cNvSpPr/>
              <p:nvPr/>
            </p:nvSpPr>
            <p:spPr>
              <a:xfrm>
                <a:off x="4924642" y="4532438"/>
                <a:ext cx="209550" cy="257175"/>
              </a:xfrm>
              <a:custGeom>
                <a:avLst/>
                <a:gdLst>
                  <a:gd name="connsiteX0" fmla="*/ 205237 w 209550"/>
                  <a:gd name="connsiteY0" fmla="*/ 5879 h 257175"/>
                  <a:gd name="connsiteX1" fmla="*/ 5879 w 209550"/>
                  <a:gd name="connsiteY1" fmla="*/ 25657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550" h="257175">
                    <a:moveTo>
                      <a:pt x="205237" y="5879"/>
                    </a:moveTo>
                    <a:lnTo>
                      <a:pt x="5879" y="256577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4" name="Freeform: Shape 96">
                <a:extLst>
                  <a:ext uri="{FF2B5EF4-FFF2-40B4-BE49-F238E27FC236}">
                    <a16:creationId xmlns:a16="http://schemas.microsoft.com/office/drawing/2014/main" id="{47D520E6-9619-5648-8089-204114CAFACA}"/>
                  </a:ext>
                </a:extLst>
              </p:cNvPr>
              <p:cNvSpPr/>
              <p:nvPr/>
            </p:nvSpPr>
            <p:spPr>
              <a:xfrm>
                <a:off x="7065672" y="4532438"/>
                <a:ext cx="190500" cy="257175"/>
              </a:xfrm>
              <a:custGeom>
                <a:avLst/>
                <a:gdLst>
                  <a:gd name="connsiteX0" fmla="*/ 5879 w 190500"/>
                  <a:gd name="connsiteY0" fmla="*/ 5879 h 257175"/>
                  <a:gd name="connsiteX1" fmla="*/ 193712 w 190500"/>
                  <a:gd name="connsiteY1" fmla="*/ 25657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257175">
                    <a:moveTo>
                      <a:pt x="5879" y="5879"/>
                    </a:moveTo>
                    <a:lnTo>
                      <a:pt x="193712" y="256577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5" name="Freeform: Shape 97">
                <a:extLst>
                  <a:ext uri="{FF2B5EF4-FFF2-40B4-BE49-F238E27FC236}">
                    <a16:creationId xmlns:a16="http://schemas.microsoft.com/office/drawing/2014/main" id="{2F75F355-2F92-5644-B34A-5CB26770F162}"/>
                  </a:ext>
                </a:extLst>
              </p:cNvPr>
              <p:cNvSpPr/>
              <p:nvPr/>
            </p:nvSpPr>
            <p:spPr>
              <a:xfrm>
                <a:off x="4726808" y="4532438"/>
                <a:ext cx="2743200" cy="285750"/>
              </a:xfrm>
              <a:custGeom>
                <a:avLst/>
                <a:gdLst>
                  <a:gd name="connsiteX0" fmla="*/ 5879 w 2743200"/>
                  <a:gd name="connsiteY0" fmla="*/ 123512 h 285750"/>
                  <a:gd name="connsiteX1" fmla="*/ 403071 w 2743200"/>
                  <a:gd name="connsiteY1" fmla="*/ 5879 h 285750"/>
                  <a:gd name="connsiteX2" fmla="*/ 2344743 w 2743200"/>
                  <a:gd name="connsiteY2" fmla="*/ 5879 h 285750"/>
                  <a:gd name="connsiteX3" fmla="*/ 2742887 w 2743200"/>
                  <a:gd name="connsiteY3" fmla="*/ 129227 h 285750"/>
                  <a:gd name="connsiteX4" fmla="*/ 2523431 w 2743200"/>
                  <a:gd name="connsiteY4" fmla="*/ 281532 h 285750"/>
                  <a:gd name="connsiteX5" fmla="*/ 225716 w 2743200"/>
                  <a:gd name="connsiteY5" fmla="*/ 28153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0" h="285750">
                    <a:moveTo>
                      <a:pt x="5879" y="123512"/>
                    </a:moveTo>
                    <a:lnTo>
                      <a:pt x="403071" y="5879"/>
                    </a:lnTo>
                    <a:lnTo>
                      <a:pt x="2344743" y="5879"/>
                    </a:lnTo>
                    <a:lnTo>
                      <a:pt x="2742887" y="129227"/>
                    </a:lnTo>
                    <a:lnTo>
                      <a:pt x="2523431" y="281532"/>
                    </a:lnTo>
                    <a:lnTo>
                      <a:pt x="225716" y="281532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6" name="Freeform: Shape 98">
                <a:extLst>
                  <a:ext uri="{FF2B5EF4-FFF2-40B4-BE49-F238E27FC236}">
                    <a16:creationId xmlns:a16="http://schemas.microsoft.com/office/drawing/2014/main" id="{B3038C02-4B31-9D42-8C45-0D8DD8F27970}"/>
                  </a:ext>
                </a:extLst>
              </p:cNvPr>
              <p:cNvSpPr/>
              <p:nvPr/>
            </p:nvSpPr>
            <p:spPr>
              <a:xfrm>
                <a:off x="4717844" y="4808461"/>
                <a:ext cx="2752725" cy="304800"/>
              </a:xfrm>
              <a:custGeom>
                <a:avLst/>
                <a:gdLst>
                  <a:gd name="connsiteX0" fmla="*/ 234680 w 2752725"/>
                  <a:gd name="connsiteY0" fmla="*/ 5509 h 304800"/>
                  <a:gd name="connsiteX1" fmla="*/ 2524204 w 2752725"/>
                  <a:gd name="connsiteY1" fmla="*/ 5509 h 304800"/>
                  <a:gd name="connsiteX2" fmla="*/ 2751852 w 2752725"/>
                  <a:gd name="connsiteY2" fmla="*/ 302974 h 304800"/>
                  <a:gd name="connsiteX3" fmla="*/ 5509 w 2752725"/>
                  <a:gd name="connsiteY3" fmla="*/ 30297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2725" h="304800">
                    <a:moveTo>
                      <a:pt x="234680" y="5509"/>
                    </a:moveTo>
                    <a:lnTo>
                      <a:pt x="2524204" y="5509"/>
                    </a:lnTo>
                    <a:lnTo>
                      <a:pt x="2751852" y="302974"/>
                    </a:lnTo>
                    <a:lnTo>
                      <a:pt x="5509" y="30297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7" name="Freeform: Shape 99">
                <a:extLst>
                  <a:ext uri="{FF2B5EF4-FFF2-40B4-BE49-F238E27FC236}">
                    <a16:creationId xmlns:a16="http://schemas.microsoft.com/office/drawing/2014/main" id="{B6ABDEA6-CF45-194E-AEDA-B7EF70C75373}"/>
                  </a:ext>
                </a:extLst>
              </p:cNvPr>
              <p:cNvSpPr/>
              <p:nvPr/>
            </p:nvSpPr>
            <p:spPr>
              <a:xfrm>
                <a:off x="7236540" y="4656156"/>
                <a:ext cx="495300" cy="457200"/>
              </a:xfrm>
              <a:custGeom>
                <a:avLst/>
                <a:gdLst>
                  <a:gd name="connsiteX0" fmla="*/ 5509 w 495300"/>
                  <a:gd name="connsiteY0" fmla="*/ 157813 h 457200"/>
                  <a:gd name="connsiteX1" fmla="*/ 233156 w 495300"/>
                  <a:gd name="connsiteY1" fmla="*/ 455279 h 457200"/>
                  <a:gd name="connsiteX2" fmla="*/ 494332 w 495300"/>
                  <a:gd name="connsiteY2" fmla="*/ 273352 h 457200"/>
                  <a:gd name="connsiteX3" fmla="*/ 233156 w 495300"/>
                  <a:gd name="connsiteY3" fmla="*/ 5509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457200">
                    <a:moveTo>
                      <a:pt x="5509" y="157813"/>
                    </a:moveTo>
                    <a:lnTo>
                      <a:pt x="233156" y="455279"/>
                    </a:lnTo>
                    <a:lnTo>
                      <a:pt x="494332" y="273352"/>
                    </a:lnTo>
                    <a:lnTo>
                      <a:pt x="233156" y="550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3B96B4-62A0-CE4E-BD1D-3C76F0395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t="29070" b="11283"/>
            <a:stretch/>
          </p:blipFill>
          <p:spPr>
            <a:xfrm>
              <a:off x="4240156" y="3825869"/>
              <a:ext cx="450347" cy="1736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63EAEE-CC26-2B41-A06B-23DB25B17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t="27733" b="10926"/>
            <a:stretch/>
          </p:blipFill>
          <p:spPr>
            <a:xfrm>
              <a:off x="3891494" y="3335325"/>
              <a:ext cx="1211212" cy="18342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984B5B-E044-8341-AEE3-AE3EE5588029}"/>
                </a:ext>
              </a:extLst>
            </p:cNvPr>
            <p:cNvGrpSpPr/>
            <p:nvPr/>
          </p:nvGrpSpPr>
          <p:grpSpPr>
            <a:xfrm>
              <a:off x="3041588" y="2423735"/>
              <a:ext cx="2762514" cy="758193"/>
              <a:chOff x="4987906" y="2434170"/>
              <a:chExt cx="2210170" cy="479583"/>
            </a:xfrm>
          </p:grpSpPr>
          <p:sp>
            <p:nvSpPr>
              <p:cNvPr id="34" name="Freeform: Shape 103">
                <a:extLst>
                  <a:ext uri="{FF2B5EF4-FFF2-40B4-BE49-F238E27FC236}">
                    <a16:creationId xmlns:a16="http://schemas.microsoft.com/office/drawing/2014/main" id="{230AB282-21FC-5F4B-950C-EA3A7A0824FC}"/>
                  </a:ext>
                </a:extLst>
              </p:cNvPr>
              <p:cNvSpPr/>
              <p:nvPr/>
            </p:nvSpPr>
            <p:spPr>
              <a:xfrm>
                <a:off x="4988276" y="2674951"/>
                <a:ext cx="2209800" cy="238125"/>
              </a:xfrm>
              <a:custGeom>
                <a:avLst/>
                <a:gdLst>
                  <a:gd name="connsiteX0" fmla="*/ 5509 w 2209800"/>
                  <a:gd name="connsiteY0" fmla="*/ 107426 h 238125"/>
                  <a:gd name="connsiteX1" fmla="*/ 330216 w 2209800"/>
                  <a:gd name="connsiteY1" fmla="*/ 5509 h 238125"/>
                  <a:gd name="connsiteX2" fmla="*/ 1883077 w 2209800"/>
                  <a:gd name="connsiteY2" fmla="*/ 5509 h 238125"/>
                  <a:gd name="connsiteX3" fmla="*/ 2207308 w 2209800"/>
                  <a:gd name="connsiteY3" fmla="*/ 111712 h 238125"/>
                  <a:gd name="connsiteX4" fmla="*/ 2029762 w 2209800"/>
                  <a:gd name="connsiteY4" fmla="*/ 234299 h 238125"/>
                  <a:gd name="connsiteX5" fmla="*/ 182959 w 2209800"/>
                  <a:gd name="connsiteY5" fmla="*/ 234299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9800" h="238125">
                    <a:moveTo>
                      <a:pt x="5509" y="107426"/>
                    </a:moveTo>
                    <a:lnTo>
                      <a:pt x="330216" y="5509"/>
                    </a:lnTo>
                    <a:lnTo>
                      <a:pt x="1883077" y="5509"/>
                    </a:lnTo>
                    <a:lnTo>
                      <a:pt x="2207308" y="111712"/>
                    </a:lnTo>
                    <a:lnTo>
                      <a:pt x="2029762" y="234299"/>
                    </a:lnTo>
                    <a:lnTo>
                      <a:pt x="182959" y="23429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5" name="Freeform: Shape 104">
                <a:extLst>
                  <a:ext uri="{FF2B5EF4-FFF2-40B4-BE49-F238E27FC236}">
                    <a16:creationId xmlns:a16="http://schemas.microsoft.com/office/drawing/2014/main" id="{DEB005DF-BDA6-2E49-BA45-291D8C8E4B89}"/>
                  </a:ext>
                </a:extLst>
              </p:cNvPr>
              <p:cNvSpPr/>
              <p:nvPr/>
            </p:nvSpPr>
            <p:spPr>
              <a:xfrm>
                <a:off x="4987906" y="2520371"/>
                <a:ext cx="400050" cy="390525"/>
              </a:xfrm>
              <a:custGeom>
                <a:avLst/>
                <a:gdLst>
                  <a:gd name="connsiteX0" fmla="*/ 267435 w 400050"/>
                  <a:gd name="connsiteY0" fmla="*/ 5879 h 390525"/>
                  <a:gd name="connsiteX1" fmla="*/ 5879 w 400050"/>
                  <a:gd name="connsiteY1" fmla="*/ 262006 h 390525"/>
                  <a:gd name="connsiteX2" fmla="*/ 183329 w 400050"/>
                  <a:gd name="connsiteY2" fmla="*/ 388879 h 390525"/>
                  <a:gd name="connsiteX3" fmla="*/ 403643 w 400050"/>
                  <a:gd name="connsiteY3" fmla="*/ 10160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050" h="390525">
                    <a:moveTo>
                      <a:pt x="267435" y="5879"/>
                    </a:moveTo>
                    <a:lnTo>
                      <a:pt x="5879" y="262006"/>
                    </a:lnTo>
                    <a:lnTo>
                      <a:pt x="183329" y="388879"/>
                    </a:lnTo>
                    <a:lnTo>
                      <a:pt x="403643" y="101605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6" name="Freeform: Shape 105">
                <a:extLst>
                  <a:ext uri="{FF2B5EF4-FFF2-40B4-BE49-F238E27FC236}">
                    <a16:creationId xmlns:a16="http://schemas.microsoft.com/office/drawing/2014/main" id="{373249C5-5A15-3843-BD03-DBD8FA6B5480}"/>
                  </a:ext>
                </a:extLst>
              </p:cNvPr>
              <p:cNvSpPr/>
              <p:nvPr/>
            </p:nvSpPr>
            <p:spPr>
              <a:xfrm>
                <a:off x="5312613" y="2434170"/>
                <a:ext cx="200025" cy="247650"/>
              </a:xfrm>
              <a:custGeom>
                <a:avLst/>
                <a:gdLst>
                  <a:gd name="connsiteX0" fmla="*/ 195617 w 200025"/>
                  <a:gd name="connsiteY0" fmla="*/ 5879 h 247650"/>
                  <a:gd name="connsiteX1" fmla="*/ 5879 w 200025"/>
                  <a:gd name="connsiteY1" fmla="*/ 24629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47650">
                    <a:moveTo>
                      <a:pt x="195617" y="5879"/>
                    </a:moveTo>
                    <a:lnTo>
                      <a:pt x="5879" y="246290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7" name="Freeform: Shape 106">
                <a:extLst>
                  <a:ext uri="{FF2B5EF4-FFF2-40B4-BE49-F238E27FC236}">
                    <a16:creationId xmlns:a16="http://schemas.microsoft.com/office/drawing/2014/main" id="{E7031B99-E648-BE41-A7B5-6CD8775717DC}"/>
                  </a:ext>
                </a:extLst>
              </p:cNvPr>
              <p:cNvSpPr/>
              <p:nvPr/>
            </p:nvSpPr>
            <p:spPr>
              <a:xfrm>
                <a:off x="6671449" y="2434170"/>
                <a:ext cx="200025" cy="247650"/>
              </a:xfrm>
              <a:custGeom>
                <a:avLst/>
                <a:gdLst>
                  <a:gd name="connsiteX0" fmla="*/ 5879 w 200025"/>
                  <a:gd name="connsiteY0" fmla="*/ 5879 h 247650"/>
                  <a:gd name="connsiteX1" fmla="*/ 199903 w 200025"/>
                  <a:gd name="connsiteY1" fmla="*/ 24629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47650">
                    <a:moveTo>
                      <a:pt x="5879" y="5879"/>
                    </a:moveTo>
                    <a:lnTo>
                      <a:pt x="199903" y="246290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8" name="Freeform: Shape 107">
                <a:extLst>
                  <a:ext uri="{FF2B5EF4-FFF2-40B4-BE49-F238E27FC236}">
                    <a16:creationId xmlns:a16="http://schemas.microsoft.com/office/drawing/2014/main" id="{AE2D356A-2EFE-534B-9AFA-A77264C031E6}"/>
                  </a:ext>
                </a:extLst>
              </p:cNvPr>
              <p:cNvSpPr/>
              <p:nvPr/>
            </p:nvSpPr>
            <p:spPr>
              <a:xfrm>
                <a:off x="5250214" y="2434922"/>
                <a:ext cx="1676400" cy="190500"/>
              </a:xfrm>
              <a:custGeom>
                <a:avLst/>
                <a:gdLst>
                  <a:gd name="connsiteX0" fmla="*/ 5126 w 1676400"/>
                  <a:gd name="connsiteY0" fmla="*/ 91328 h 190500"/>
                  <a:gd name="connsiteX1" fmla="*/ 258015 w 1676400"/>
                  <a:gd name="connsiteY1" fmla="*/ 5126 h 190500"/>
                  <a:gd name="connsiteX2" fmla="*/ 1427114 w 1676400"/>
                  <a:gd name="connsiteY2" fmla="*/ 5126 h 190500"/>
                  <a:gd name="connsiteX3" fmla="*/ 1678097 w 1676400"/>
                  <a:gd name="connsiteY3" fmla="*/ 94185 h 190500"/>
                  <a:gd name="connsiteX4" fmla="*/ 1542080 w 1676400"/>
                  <a:gd name="connsiteY4" fmla="*/ 187054 h 190500"/>
                  <a:gd name="connsiteX5" fmla="*/ 140667 w 1676400"/>
                  <a:gd name="connsiteY5" fmla="*/ 18705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400" h="190500">
                    <a:moveTo>
                      <a:pt x="5126" y="91328"/>
                    </a:moveTo>
                    <a:lnTo>
                      <a:pt x="258015" y="5126"/>
                    </a:lnTo>
                    <a:lnTo>
                      <a:pt x="1427114" y="5126"/>
                    </a:lnTo>
                    <a:lnTo>
                      <a:pt x="1678097" y="94185"/>
                    </a:lnTo>
                    <a:lnTo>
                      <a:pt x="1542080" y="187054"/>
                    </a:lnTo>
                    <a:lnTo>
                      <a:pt x="140667" y="18705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9" name="Freeform: Shape 108">
                <a:extLst>
                  <a:ext uri="{FF2B5EF4-FFF2-40B4-BE49-F238E27FC236}">
                    <a16:creationId xmlns:a16="http://schemas.microsoft.com/office/drawing/2014/main" id="{B5861847-F312-6D40-9550-B46E126F4F8D}"/>
                  </a:ext>
                </a:extLst>
              </p:cNvPr>
              <p:cNvSpPr/>
              <p:nvPr/>
            </p:nvSpPr>
            <p:spPr>
              <a:xfrm>
                <a:off x="5165356" y="2616097"/>
                <a:ext cx="1857375" cy="295275"/>
              </a:xfrm>
              <a:custGeom>
                <a:avLst/>
                <a:gdLst>
                  <a:gd name="connsiteX0" fmla="*/ 5879 w 1857375"/>
                  <a:gd name="connsiteY0" fmla="*/ 293153 h 295275"/>
                  <a:gd name="connsiteX1" fmla="*/ 1852681 w 1857375"/>
                  <a:gd name="connsiteY1" fmla="*/ 293153 h 295275"/>
                  <a:gd name="connsiteX2" fmla="*/ 1626938 w 1857375"/>
                  <a:gd name="connsiteY2" fmla="*/ 5879 h 295275"/>
                  <a:gd name="connsiteX3" fmla="*/ 226192 w 1857375"/>
                  <a:gd name="connsiteY3" fmla="*/ 5879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375" h="295275">
                    <a:moveTo>
                      <a:pt x="5879" y="293153"/>
                    </a:moveTo>
                    <a:lnTo>
                      <a:pt x="1852681" y="293153"/>
                    </a:lnTo>
                    <a:lnTo>
                      <a:pt x="1626938" y="5879"/>
                    </a:lnTo>
                    <a:lnTo>
                      <a:pt x="226192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29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0" name="Freeform: Shape 109">
                <a:extLst>
                  <a:ext uri="{FF2B5EF4-FFF2-40B4-BE49-F238E27FC236}">
                    <a16:creationId xmlns:a16="http://schemas.microsoft.com/office/drawing/2014/main" id="{A2499F8F-0CE5-C440-93A9-7EE193AA05D7}"/>
                  </a:ext>
                </a:extLst>
              </p:cNvPr>
              <p:cNvSpPr/>
              <p:nvPr/>
            </p:nvSpPr>
            <p:spPr>
              <a:xfrm>
                <a:off x="6786416" y="2523228"/>
                <a:ext cx="409575" cy="390525"/>
              </a:xfrm>
              <a:custGeom>
                <a:avLst/>
                <a:gdLst>
                  <a:gd name="connsiteX0" fmla="*/ 141896 w 409575"/>
                  <a:gd name="connsiteY0" fmla="*/ 5879 h 390525"/>
                  <a:gd name="connsiteX1" fmla="*/ 409167 w 409575"/>
                  <a:gd name="connsiteY1" fmla="*/ 263435 h 390525"/>
                  <a:gd name="connsiteX2" fmla="*/ 231621 w 409575"/>
                  <a:gd name="connsiteY2" fmla="*/ 386021 h 390525"/>
                  <a:gd name="connsiteX3" fmla="*/ 5879 w 409575"/>
                  <a:gd name="connsiteY3" fmla="*/ 98747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390525">
                    <a:moveTo>
                      <a:pt x="141896" y="5879"/>
                    </a:moveTo>
                    <a:lnTo>
                      <a:pt x="409167" y="263435"/>
                    </a:lnTo>
                    <a:lnTo>
                      <a:pt x="231621" y="386021"/>
                    </a:lnTo>
                    <a:lnTo>
                      <a:pt x="5879" y="98747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F55DCB-57CE-6A40-BD12-10F6CEFA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3973284" y="2872914"/>
              <a:ext cx="1040453" cy="20463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ABD01B0-0451-8546-98C7-575B7FEA7E7D}"/>
                </a:ext>
              </a:extLst>
            </p:cNvPr>
            <p:cNvGrpSpPr/>
            <p:nvPr/>
          </p:nvGrpSpPr>
          <p:grpSpPr>
            <a:xfrm>
              <a:off x="3373445" y="2050657"/>
              <a:ext cx="2098800" cy="673097"/>
              <a:chOff x="5255827" y="3212714"/>
              <a:chExt cx="1679162" cy="425757"/>
            </a:xfrm>
          </p:grpSpPr>
          <p:sp>
            <p:nvSpPr>
              <p:cNvPr id="27" name="Freeform: Shape 112">
                <a:extLst>
                  <a:ext uri="{FF2B5EF4-FFF2-40B4-BE49-F238E27FC236}">
                    <a16:creationId xmlns:a16="http://schemas.microsoft.com/office/drawing/2014/main" id="{69D47970-A612-4C45-A1B9-3A983BBF14CE}"/>
                  </a:ext>
                </a:extLst>
              </p:cNvPr>
              <p:cNvSpPr/>
              <p:nvPr/>
            </p:nvSpPr>
            <p:spPr>
              <a:xfrm>
                <a:off x="5256579" y="3447971"/>
                <a:ext cx="1676400" cy="190500"/>
              </a:xfrm>
              <a:custGeom>
                <a:avLst/>
                <a:gdLst>
                  <a:gd name="connsiteX0" fmla="*/ 5126 w 1676400"/>
                  <a:gd name="connsiteY0" fmla="*/ 91328 h 190500"/>
                  <a:gd name="connsiteX1" fmla="*/ 258015 w 1676400"/>
                  <a:gd name="connsiteY1" fmla="*/ 5126 h 190500"/>
                  <a:gd name="connsiteX2" fmla="*/ 1427114 w 1676400"/>
                  <a:gd name="connsiteY2" fmla="*/ 5126 h 190500"/>
                  <a:gd name="connsiteX3" fmla="*/ 1678193 w 1676400"/>
                  <a:gd name="connsiteY3" fmla="*/ 94185 h 190500"/>
                  <a:gd name="connsiteX4" fmla="*/ 1542080 w 1676400"/>
                  <a:gd name="connsiteY4" fmla="*/ 187054 h 190500"/>
                  <a:gd name="connsiteX5" fmla="*/ 140762 w 1676400"/>
                  <a:gd name="connsiteY5" fmla="*/ 18705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400" h="190500">
                    <a:moveTo>
                      <a:pt x="5126" y="91328"/>
                    </a:moveTo>
                    <a:lnTo>
                      <a:pt x="258015" y="5126"/>
                    </a:lnTo>
                    <a:lnTo>
                      <a:pt x="1427114" y="5126"/>
                    </a:lnTo>
                    <a:lnTo>
                      <a:pt x="1678193" y="94185"/>
                    </a:lnTo>
                    <a:lnTo>
                      <a:pt x="1542080" y="187054"/>
                    </a:lnTo>
                    <a:lnTo>
                      <a:pt x="140762" y="18705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8" name="Freeform: Shape 113">
                <a:extLst>
                  <a:ext uri="{FF2B5EF4-FFF2-40B4-BE49-F238E27FC236}">
                    <a16:creationId xmlns:a16="http://schemas.microsoft.com/office/drawing/2014/main" id="{AB65A144-EF80-1D4B-BF04-0B351C2AB523}"/>
                  </a:ext>
                </a:extLst>
              </p:cNvPr>
              <p:cNvSpPr/>
              <p:nvPr/>
            </p:nvSpPr>
            <p:spPr>
              <a:xfrm>
                <a:off x="5255827" y="3283294"/>
                <a:ext cx="361950" cy="352425"/>
              </a:xfrm>
              <a:custGeom>
                <a:avLst/>
                <a:gdLst>
                  <a:gd name="connsiteX0" fmla="*/ 268388 w 361950"/>
                  <a:gd name="connsiteY0" fmla="*/ 5879 h 352425"/>
                  <a:gd name="connsiteX1" fmla="*/ 5879 w 361950"/>
                  <a:gd name="connsiteY1" fmla="*/ 256005 h 352425"/>
                  <a:gd name="connsiteX2" fmla="*/ 141515 w 361950"/>
                  <a:gd name="connsiteY2" fmla="*/ 351731 h 352425"/>
                  <a:gd name="connsiteX3" fmla="*/ 363352 w 361950"/>
                  <a:gd name="connsiteY3" fmla="*/ 70363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52425">
                    <a:moveTo>
                      <a:pt x="268388" y="5879"/>
                    </a:moveTo>
                    <a:lnTo>
                      <a:pt x="5879" y="256005"/>
                    </a:lnTo>
                    <a:lnTo>
                      <a:pt x="141515" y="351731"/>
                    </a:lnTo>
                    <a:lnTo>
                      <a:pt x="363352" y="70363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9" name="Freeform: Shape 114">
                <a:extLst>
                  <a:ext uri="{FF2B5EF4-FFF2-40B4-BE49-F238E27FC236}">
                    <a16:creationId xmlns:a16="http://schemas.microsoft.com/office/drawing/2014/main" id="{39ED8FB8-CE23-BC4F-B4D0-8BE64F6D41FD}"/>
                  </a:ext>
                </a:extLst>
              </p:cNvPr>
              <p:cNvSpPr/>
              <p:nvPr/>
            </p:nvSpPr>
            <p:spPr>
              <a:xfrm>
                <a:off x="5508715" y="3212714"/>
                <a:ext cx="200025" cy="238125"/>
              </a:xfrm>
              <a:custGeom>
                <a:avLst/>
                <a:gdLst>
                  <a:gd name="connsiteX0" fmla="*/ 198474 w 200025"/>
                  <a:gd name="connsiteY0" fmla="*/ 5879 h 238125"/>
                  <a:gd name="connsiteX1" fmla="*/ 5879 w 200025"/>
                  <a:gd name="connsiteY1" fmla="*/ 24038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38125">
                    <a:moveTo>
                      <a:pt x="198474" y="5879"/>
                    </a:moveTo>
                    <a:lnTo>
                      <a:pt x="5879" y="24038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0" name="Freeform: Shape 115">
                <a:extLst>
                  <a:ext uri="{FF2B5EF4-FFF2-40B4-BE49-F238E27FC236}">
                    <a16:creationId xmlns:a16="http://schemas.microsoft.com/office/drawing/2014/main" id="{8120D48C-9E8B-684B-A79B-4924C735A1D9}"/>
                  </a:ext>
                </a:extLst>
              </p:cNvPr>
              <p:cNvSpPr/>
              <p:nvPr/>
            </p:nvSpPr>
            <p:spPr>
              <a:xfrm>
                <a:off x="6498553" y="3212714"/>
                <a:ext cx="190500" cy="238125"/>
              </a:xfrm>
              <a:custGeom>
                <a:avLst/>
                <a:gdLst>
                  <a:gd name="connsiteX0" fmla="*/ 5879 w 190500"/>
                  <a:gd name="connsiteY0" fmla="*/ 5879 h 238125"/>
                  <a:gd name="connsiteX1" fmla="*/ 185139 w 190500"/>
                  <a:gd name="connsiteY1" fmla="*/ 24038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238125">
                    <a:moveTo>
                      <a:pt x="5879" y="5879"/>
                    </a:moveTo>
                    <a:lnTo>
                      <a:pt x="185139" y="24038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1" name="Freeform: Shape 116">
                <a:extLst>
                  <a:ext uri="{FF2B5EF4-FFF2-40B4-BE49-F238E27FC236}">
                    <a16:creationId xmlns:a16="http://schemas.microsoft.com/office/drawing/2014/main" id="{5186ABF2-2441-A04A-B1C0-DF830401DFF6}"/>
                  </a:ext>
                </a:extLst>
              </p:cNvPr>
              <p:cNvSpPr/>
              <p:nvPr/>
            </p:nvSpPr>
            <p:spPr>
              <a:xfrm>
                <a:off x="5519481" y="3213859"/>
                <a:ext cx="1162050" cy="142875"/>
              </a:xfrm>
              <a:custGeom>
                <a:avLst/>
                <a:gdLst>
                  <a:gd name="connsiteX0" fmla="*/ 4733 w 1162050"/>
                  <a:gd name="connsiteY0" fmla="*/ 75314 h 142875"/>
                  <a:gd name="connsiteX1" fmla="*/ 187709 w 1162050"/>
                  <a:gd name="connsiteY1" fmla="*/ 4733 h 142875"/>
                  <a:gd name="connsiteX2" fmla="*/ 984951 w 1162050"/>
                  <a:gd name="connsiteY2" fmla="*/ 4733 h 142875"/>
                  <a:gd name="connsiteX3" fmla="*/ 1164783 w 1162050"/>
                  <a:gd name="connsiteY3" fmla="*/ 76742 h 142875"/>
                  <a:gd name="connsiteX4" fmla="*/ 1068962 w 1162050"/>
                  <a:gd name="connsiteY4" fmla="*/ 139798 h 142875"/>
                  <a:gd name="connsiteX5" fmla="*/ 99698 w 1162050"/>
                  <a:gd name="connsiteY5" fmla="*/ 13979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050" h="142875">
                    <a:moveTo>
                      <a:pt x="4733" y="75314"/>
                    </a:moveTo>
                    <a:lnTo>
                      <a:pt x="187709" y="4733"/>
                    </a:lnTo>
                    <a:lnTo>
                      <a:pt x="984951" y="4733"/>
                    </a:lnTo>
                    <a:lnTo>
                      <a:pt x="1164783" y="76742"/>
                    </a:lnTo>
                    <a:lnTo>
                      <a:pt x="1068962" y="139798"/>
                    </a:lnTo>
                    <a:lnTo>
                      <a:pt x="99698" y="13979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2" name="Freeform: Shape 117">
                <a:extLst>
                  <a:ext uri="{FF2B5EF4-FFF2-40B4-BE49-F238E27FC236}">
                    <a16:creationId xmlns:a16="http://schemas.microsoft.com/office/drawing/2014/main" id="{0D8ECD0E-713B-A846-849C-68098D0B328C}"/>
                  </a:ext>
                </a:extLst>
              </p:cNvPr>
              <p:cNvSpPr/>
              <p:nvPr/>
            </p:nvSpPr>
            <p:spPr>
              <a:xfrm>
                <a:off x="5392129" y="3347778"/>
                <a:ext cx="1409700" cy="285750"/>
              </a:xfrm>
              <a:custGeom>
                <a:avLst/>
                <a:gdLst>
                  <a:gd name="connsiteX0" fmla="*/ 1406530 w 1409700"/>
                  <a:gd name="connsiteY0" fmla="*/ 287247 h 285750"/>
                  <a:gd name="connsiteX1" fmla="*/ 5879 w 1409700"/>
                  <a:gd name="connsiteY1" fmla="*/ 287247 h 285750"/>
                  <a:gd name="connsiteX2" fmla="*/ 227049 w 1409700"/>
                  <a:gd name="connsiteY2" fmla="*/ 5879 h 285750"/>
                  <a:gd name="connsiteX3" fmla="*/ 1196313 w 1409700"/>
                  <a:gd name="connsiteY3" fmla="*/ 5879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00" h="285750">
                    <a:moveTo>
                      <a:pt x="1406530" y="287247"/>
                    </a:moveTo>
                    <a:lnTo>
                      <a:pt x="5879" y="287247"/>
                    </a:lnTo>
                    <a:lnTo>
                      <a:pt x="227049" y="5879"/>
                    </a:lnTo>
                    <a:lnTo>
                      <a:pt x="1196313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31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3" name="Freeform: Shape 118">
                <a:extLst>
                  <a:ext uri="{FF2B5EF4-FFF2-40B4-BE49-F238E27FC236}">
                    <a16:creationId xmlns:a16="http://schemas.microsoft.com/office/drawing/2014/main" id="{2FE361C1-AC44-3E46-9262-1EE409AA72F2}"/>
                  </a:ext>
                </a:extLst>
              </p:cNvPr>
              <p:cNvSpPr/>
              <p:nvPr/>
            </p:nvSpPr>
            <p:spPr>
              <a:xfrm>
                <a:off x="6582564" y="3284723"/>
                <a:ext cx="352425" cy="352425"/>
              </a:xfrm>
              <a:custGeom>
                <a:avLst/>
                <a:gdLst>
                  <a:gd name="connsiteX0" fmla="*/ 101700 w 352425"/>
                  <a:gd name="connsiteY0" fmla="*/ 5879 h 352425"/>
                  <a:gd name="connsiteX1" fmla="*/ 352208 w 352425"/>
                  <a:gd name="connsiteY1" fmla="*/ 257434 h 352425"/>
                  <a:gd name="connsiteX2" fmla="*/ 216095 w 352425"/>
                  <a:gd name="connsiteY2" fmla="*/ 350303 h 352425"/>
                  <a:gd name="connsiteX3" fmla="*/ 5879 w 352425"/>
                  <a:gd name="connsiteY3" fmla="*/ 68934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25" h="352425">
                    <a:moveTo>
                      <a:pt x="101700" y="5879"/>
                    </a:moveTo>
                    <a:lnTo>
                      <a:pt x="352208" y="257434"/>
                    </a:lnTo>
                    <a:lnTo>
                      <a:pt x="216095" y="350303"/>
                    </a:lnTo>
                    <a:lnTo>
                      <a:pt x="5879" y="6893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66B089-7C5C-2F4E-94BB-1A8008F96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4273053" y="2415639"/>
              <a:ext cx="308715" cy="20323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708187-8FBC-7F4F-B4C4-868C56967576}"/>
                </a:ext>
              </a:extLst>
            </p:cNvPr>
            <p:cNvGrpSpPr/>
            <p:nvPr/>
          </p:nvGrpSpPr>
          <p:grpSpPr>
            <a:xfrm>
              <a:off x="3695900" y="1779694"/>
              <a:ext cx="1453889" cy="499026"/>
              <a:chOff x="5508239" y="3698877"/>
              <a:chExt cx="1163195" cy="315651"/>
            </a:xfrm>
          </p:grpSpPr>
          <p:sp>
            <p:nvSpPr>
              <p:cNvPr id="22" name="Freeform: Shape 121">
                <a:extLst>
                  <a:ext uri="{FF2B5EF4-FFF2-40B4-BE49-F238E27FC236}">
                    <a16:creationId xmlns:a16="http://schemas.microsoft.com/office/drawing/2014/main" id="{5DC15C67-9B60-1B46-A4D1-C865229C87A5}"/>
                  </a:ext>
                </a:extLst>
              </p:cNvPr>
              <p:cNvSpPr/>
              <p:nvPr/>
            </p:nvSpPr>
            <p:spPr>
              <a:xfrm>
                <a:off x="5509384" y="3871179"/>
                <a:ext cx="1162050" cy="142875"/>
              </a:xfrm>
              <a:custGeom>
                <a:avLst/>
                <a:gdLst>
                  <a:gd name="connsiteX0" fmla="*/ 4733 w 1162050"/>
                  <a:gd name="connsiteY0" fmla="*/ 75218 h 142875"/>
                  <a:gd name="connsiteX1" fmla="*/ 187709 w 1162050"/>
                  <a:gd name="connsiteY1" fmla="*/ 4733 h 142875"/>
                  <a:gd name="connsiteX2" fmla="*/ 984951 w 1162050"/>
                  <a:gd name="connsiteY2" fmla="*/ 4733 h 142875"/>
                  <a:gd name="connsiteX3" fmla="*/ 1164879 w 1162050"/>
                  <a:gd name="connsiteY3" fmla="*/ 76647 h 142875"/>
                  <a:gd name="connsiteX4" fmla="*/ 1069057 w 1162050"/>
                  <a:gd name="connsiteY4" fmla="*/ 139798 h 142875"/>
                  <a:gd name="connsiteX5" fmla="*/ 99698 w 1162050"/>
                  <a:gd name="connsiteY5" fmla="*/ 13979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050" h="142875">
                    <a:moveTo>
                      <a:pt x="4733" y="75218"/>
                    </a:moveTo>
                    <a:lnTo>
                      <a:pt x="187709" y="4733"/>
                    </a:lnTo>
                    <a:lnTo>
                      <a:pt x="984951" y="4733"/>
                    </a:lnTo>
                    <a:lnTo>
                      <a:pt x="1164879" y="76647"/>
                    </a:lnTo>
                    <a:lnTo>
                      <a:pt x="1069057" y="139798"/>
                    </a:lnTo>
                    <a:lnTo>
                      <a:pt x="99698" y="13979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3" name="Freeform: Shape 122">
                <a:extLst>
                  <a:ext uri="{FF2B5EF4-FFF2-40B4-BE49-F238E27FC236}">
                    <a16:creationId xmlns:a16="http://schemas.microsoft.com/office/drawing/2014/main" id="{A54928C2-E014-7048-9C8C-4562AA237796}"/>
                  </a:ext>
                </a:extLst>
              </p:cNvPr>
              <p:cNvSpPr/>
              <p:nvPr/>
            </p:nvSpPr>
            <p:spPr>
              <a:xfrm>
                <a:off x="5508239" y="3752495"/>
                <a:ext cx="266700" cy="257175"/>
              </a:xfrm>
              <a:custGeom>
                <a:avLst/>
                <a:gdLst>
                  <a:gd name="connsiteX0" fmla="*/ 197045 w 266700"/>
                  <a:gd name="connsiteY0" fmla="*/ 5879 h 257175"/>
                  <a:gd name="connsiteX1" fmla="*/ 5879 w 266700"/>
                  <a:gd name="connsiteY1" fmla="*/ 193902 h 257175"/>
                  <a:gd name="connsiteX2" fmla="*/ 100843 w 266700"/>
                  <a:gd name="connsiteY2" fmla="*/ 258482 h 257175"/>
                  <a:gd name="connsiteX3" fmla="*/ 261530 w 266700"/>
                  <a:gd name="connsiteY3" fmla="*/ 39311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57175">
                    <a:moveTo>
                      <a:pt x="197045" y="5879"/>
                    </a:moveTo>
                    <a:lnTo>
                      <a:pt x="5879" y="193902"/>
                    </a:lnTo>
                    <a:lnTo>
                      <a:pt x="100843" y="258482"/>
                    </a:lnTo>
                    <a:lnTo>
                      <a:pt x="261530" y="3931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4" name="Freeform: Shape 123">
                <a:extLst>
                  <a:ext uri="{FF2B5EF4-FFF2-40B4-BE49-F238E27FC236}">
                    <a16:creationId xmlns:a16="http://schemas.microsoft.com/office/drawing/2014/main" id="{3B39BA21-63A0-EE44-BCC9-8F40832616D9}"/>
                  </a:ext>
                </a:extLst>
              </p:cNvPr>
              <p:cNvSpPr/>
              <p:nvPr/>
            </p:nvSpPr>
            <p:spPr>
              <a:xfrm>
                <a:off x="5700651" y="3698877"/>
                <a:ext cx="771525" cy="95250"/>
              </a:xfrm>
              <a:custGeom>
                <a:avLst/>
                <a:gdLst>
                  <a:gd name="connsiteX0" fmla="*/ 4633 w 771525"/>
                  <a:gd name="connsiteY0" fmla="*/ 59497 h 95250"/>
                  <a:gd name="connsiteX1" fmla="*/ 137793 w 771525"/>
                  <a:gd name="connsiteY1" fmla="*/ 4633 h 95250"/>
                  <a:gd name="connsiteX2" fmla="*/ 646809 w 771525"/>
                  <a:gd name="connsiteY2" fmla="*/ 4633 h 95250"/>
                  <a:gd name="connsiteX3" fmla="*/ 775206 w 771525"/>
                  <a:gd name="connsiteY3" fmla="*/ 59497 h 95250"/>
                  <a:gd name="connsiteX4" fmla="*/ 709293 w 771525"/>
                  <a:gd name="connsiteY4" fmla="*/ 92930 h 95250"/>
                  <a:gd name="connsiteX5" fmla="*/ 69118 w 771525"/>
                  <a:gd name="connsiteY5" fmla="*/ 9293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1525" h="95250">
                    <a:moveTo>
                      <a:pt x="4633" y="59497"/>
                    </a:moveTo>
                    <a:lnTo>
                      <a:pt x="137793" y="4633"/>
                    </a:lnTo>
                    <a:lnTo>
                      <a:pt x="646809" y="4633"/>
                    </a:lnTo>
                    <a:lnTo>
                      <a:pt x="775206" y="59497"/>
                    </a:lnTo>
                    <a:lnTo>
                      <a:pt x="709293" y="92930"/>
                    </a:lnTo>
                    <a:lnTo>
                      <a:pt x="69118" y="9293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5" name="Freeform: Shape 124">
                <a:extLst>
                  <a:ext uri="{FF2B5EF4-FFF2-40B4-BE49-F238E27FC236}">
                    <a16:creationId xmlns:a16="http://schemas.microsoft.com/office/drawing/2014/main" id="{86E804B8-8926-6549-9F11-AFA56C665228}"/>
                  </a:ext>
                </a:extLst>
              </p:cNvPr>
              <p:cNvSpPr/>
              <p:nvPr/>
            </p:nvSpPr>
            <p:spPr>
              <a:xfrm>
                <a:off x="6404065" y="3752495"/>
                <a:ext cx="266700" cy="257175"/>
              </a:xfrm>
              <a:custGeom>
                <a:avLst/>
                <a:gdLst>
                  <a:gd name="connsiteX0" fmla="*/ 174376 w 266700"/>
                  <a:gd name="connsiteY0" fmla="*/ 258482 h 257175"/>
                  <a:gd name="connsiteX1" fmla="*/ 270197 w 266700"/>
                  <a:gd name="connsiteY1" fmla="*/ 195331 h 257175"/>
                  <a:gd name="connsiteX2" fmla="*/ 71792 w 266700"/>
                  <a:gd name="connsiteY2" fmla="*/ 5879 h 257175"/>
                  <a:gd name="connsiteX3" fmla="*/ 5879 w 266700"/>
                  <a:gd name="connsiteY3" fmla="*/ 39311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57175">
                    <a:moveTo>
                      <a:pt x="174376" y="258482"/>
                    </a:moveTo>
                    <a:lnTo>
                      <a:pt x="270197" y="195331"/>
                    </a:lnTo>
                    <a:lnTo>
                      <a:pt x="71792" y="5879"/>
                    </a:lnTo>
                    <a:lnTo>
                      <a:pt x="5879" y="3931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6" name="Freeform: Shape 125">
                <a:extLst>
                  <a:ext uri="{FF2B5EF4-FFF2-40B4-BE49-F238E27FC236}">
                    <a16:creationId xmlns:a16="http://schemas.microsoft.com/office/drawing/2014/main" id="{131AE1FA-3D73-1646-9044-C9039FFD3BC4}"/>
                  </a:ext>
                </a:extLst>
              </p:cNvPr>
              <p:cNvSpPr/>
              <p:nvPr/>
            </p:nvSpPr>
            <p:spPr>
              <a:xfrm>
                <a:off x="5603203" y="3785928"/>
                <a:ext cx="981075" cy="228600"/>
              </a:xfrm>
              <a:custGeom>
                <a:avLst/>
                <a:gdLst>
                  <a:gd name="connsiteX0" fmla="*/ 5879 w 981075"/>
                  <a:gd name="connsiteY0" fmla="*/ 225049 h 228600"/>
                  <a:gd name="connsiteX1" fmla="*/ 975238 w 981075"/>
                  <a:gd name="connsiteY1" fmla="*/ 225049 h 228600"/>
                  <a:gd name="connsiteX2" fmla="*/ 806741 w 981075"/>
                  <a:gd name="connsiteY2" fmla="*/ 5879 h 228600"/>
                  <a:gd name="connsiteX3" fmla="*/ 166565 w 981075"/>
                  <a:gd name="connsiteY3" fmla="*/ 587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1075" h="228600">
                    <a:moveTo>
                      <a:pt x="5879" y="225049"/>
                    </a:moveTo>
                    <a:lnTo>
                      <a:pt x="975238" y="225049"/>
                    </a:lnTo>
                    <a:lnTo>
                      <a:pt x="806741" y="5879"/>
                    </a:lnTo>
                    <a:lnTo>
                      <a:pt x="166565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39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8CBDEC-DEF5-4E4E-B23D-FEC7567B6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</a:blip>
            <a:srcRect b="19590"/>
            <a:stretch/>
          </p:blipFill>
          <p:spPr>
            <a:xfrm>
              <a:off x="3998540" y="2051674"/>
              <a:ext cx="898907" cy="144271"/>
            </a:xfrm>
            <a:prstGeom prst="rect">
              <a:avLst/>
            </a:prstGeom>
          </p:spPr>
        </p:pic>
        <p:sp>
          <p:nvSpPr>
            <p:cNvPr id="17" name="Freeform: Shape 127">
              <a:extLst>
                <a:ext uri="{FF2B5EF4-FFF2-40B4-BE49-F238E27FC236}">
                  <a16:creationId xmlns:a16="http://schemas.microsoft.com/office/drawing/2014/main" id="{10D032E3-4293-E845-A907-F7A86FB876AA}"/>
                </a:ext>
              </a:extLst>
            </p:cNvPr>
            <p:cNvSpPr/>
            <p:nvPr/>
          </p:nvSpPr>
          <p:spPr>
            <a:xfrm>
              <a:off x="3939852" y="1779694"/>
              <a:ext cx="964337" cy="150584"/>
            </a:xfrm>
            <a:custGeom>
              <a:avLst/>
              <a:gdLst>
                <a:gd name="connsiteX0" fmla="*/ 4633 w 771525"/>
                <a:gd name="connsiteY0" fmla="*/ 59497 h 95250"/>
                <a:gd name="connsiteX1" fmla="*/ 137888 w 771525"/>
                <a:gd name="connsiteY1" fmla="*/ 4633 h 95250"/>
                <a:gd name="connsiteX2" fmla="*/ 646904 w 771525"/>
                <a:gd name="connsiteY2" fmla="*/ 4633 h 95250"/>
                <a:gd name="connsiteX3" fmla="*/ 775206 w 771525"/>
                <a:gd name="connsiteY3" fmla="*/ 59497 h 95250"/>
                <a:gd name="connsiteX4" fmla="*/ 709388 w 771525"/>
                <a:gd name="connsiteY4" fmla="*/ 92930 h 95250"/>
                <a:gd name="connsiteX5" fmla="*/ 69213 w 771525"/>
                <a:gd name="connsiteY5" fmla="*/ 929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25" h="95250">
                  <a:moveTo>
                    <a:pt x="4633" y="59497"/>
                  </a:moveTo>
                  <a:lnTo>
                    <a:pt x="137888" y="4633"/>
                  </a:lnTo>
                  <a:lnTo>
                    <a:pt x="646904" y="4633"/>
                  </a:lnTo>
                  <a:lnTo>
                    <a:pt x="775206" y="59497"/>
                  </a:lnTo>
                  <a:lnTo>
                    <a:pt x="709388" y="92930"/>
                  </a:lnTo>
                  <a:lnTo>
                    <a:pt x="69213" y="92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8" name="Freeform: Shape 128">
              <a:extLst>
                <a:ext uri="{FF2B5EF4-FFF2-40B4-BE49-F238E27FC236}">
                  <a16:creationId xmlns:a16="http://schemas.microsoft.com/office/drawing/2014/main" id="{40AF593E-BBF4-E944-8771-E125B90824B3}"/>
                </a:ext>
              </a:extLst>
            </p:cNvPr>
            <p:cNvSpPr/>
            <p:nvPr/>
          </p:nvSpPr>
          <p:spPr>
            <a:xfrm>
              <a:off x="3938296" y="1262425"/>
              <a:ext cx="488121" cy="662572"/>
            </a:xfrm>
            <a:custGeom>
              <a:avLst/>
              <a:gdLst>
                <a:gd name="connsiteX0" fmla="*/ 390689 w 390525"/>
                <a:gd name="connsiteY0" fmla="*/ 5879 h 419100"/>
                <a:gd name="connsiteX1" fmla="*/ 5879 w 390525"/>
                <a:gd name="connsiteY1" fmla="*/ 386688 h 419100"/>
                <a:gd name="connsiteX2" fmla="*/ 70458 w 390525"/>
                <a:gd name="connsiteY2" fmla="*/ 42012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419100">
                  <a:moveTo>
                    <a:pt x="390689" y="5879"/>
                  </a:moveTo>
                  <a:lnTo>
                    <a:pt x="5879" y="386688"/>
                  </a:lnTo>
                  <a:lnTo>
                    <a:pt x="70458" y="42012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9" name="Freeform: Shape 129">
              <a:extLst>
                <a:ext uri="{FF2B5EF4-FFF2-40B4-BE49-F238E27FC236}">
                  <a16:creationId xmlns:a16="http://schemas.microsoft.com/office/drawing/2014/main" id="{C3D6A920-88EA-7545-B95D-D2C1C552F706}"/>
                </a:ext>
              </a:extLst>
            </p:cNvPr>
            <p:cNvSpPr/>
            <p:nvPr/>
          </p:nvSpPr>
          <p:spPr>
            <a:xfrm>
              <a:off x="4419273" y="1262425"/>
              <a:ext cx="488121" cy="662572"/>
            </a:xfrm>
            <a:custGeom>
              <a:avLst/>
              <a:gdLst>
                <a:gd name="connsiteX0" fmla="*/ 5879 w 390525"/>
                <a:gd name="connsiteY0" fmla="*/ 5879 h 419100"/>
                <a:gd name="connsiteX1" fmla="*/ 391641 w 390525"/>
                <a:gd name="connsiteY1" fmla="*/ 386688 h 419100"/>
                <a:gd name="connsiteX2" fmla="*/ 325823 w 390525"/>
                <a:gd name="connsiteY2" fmla="*/ 42012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419100">
                  <a:moveTo>
                    <a:pt x="5879" y="5879"/>
                  </a:moveTo>
                  <a:lnTo>
                    <a:pt x="391641" y="386688"/>
                  </a:lnTo>
                  <a:lnTo>
                    <a:pt x="325823" y="42012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0" name="Freeform: Shape 130">
              <a:extLst>
                <a:ext uri="{FF2B5EF4-FFF2-40B4-BE49-F238E27FC236}">
                  <a16:creationId xmlns:a16="http://schemas.microsoft.com/office/drawing/2014/main" id="{9BBD4F42-734C-2244-93D5-ADB910F3D0B3}"/>
                </a:ext>
              </a:extLst>
            </p:cNvPr>
            <p:cNvSpPr/>
            <p:nvPr/>
          </p:nvSpPr>
          <p:spPr>
            <a:xfrm>
              <a:off x="4019014" y="1262425"/>
              <a:ext cx="809567" cy="662572"/>
            </a:xfrm>
            <a:custGeom>
              <a:avLst/>
              <a:gdLst>
                <a:gd name="connsiteX0" fmla="*/ 5879 w 647700"/>
                <a:gd name="connsiteY0" fmla="*/ 420121 h 419100"/>
                <a:gd name="connsiteX1" fmla="*/ 646054 w 647700"/>
                <a:gd name="connsiteY1" fmla="*/ 420121 h 419100"/>
                <a:gd name="connsiteX2" fmla="*/ 326109 w 647700"/>
                <a:gd name="connsiteY2" fmla="*/ 5879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419100">
                  <a:moveTo>
                    <a:pt x="5879" y="420121"/>
                  </a:moveTo>
                  <a:lnTo>
                    <a:pt x="646054" y="420121"/>
                  </a:lnTo>
                  <a:lnTo>
                    <a:pt x="326109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0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063D42E-67F6-5445-B12E-7603BADAA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4234980" y="1619590"/>
              <a:ext cx="426025" cy="348270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38E262FE-337C-E742-84CD-1F6454BD25CD}"/>
              </a:ext>
            </a:extLst>
          </p:cNvPr>
          <p:cNvSpPr/>
          <p:nvPr/>
        </p:nvSpPr>
        <p:spPr>
          <a:xfrm>
            <a:off x="8320901" y="857160"/>
            <a:ext cx="1967709" cy="1313851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8513CB35-AE6E-2C46-B2EF-79C69E3A49C6}"/>
              </a:ext>
            </a:extLst>
          </p:cNvPr>
          <p:cNvGrpSpPr/>
          <p:nvPr/>
        </p:nvGrpSpPr>
        <p:grpSpPr>
          <a:xfrm>
            <a:off x="512969" y="465519"/>
            <a:ext cx="4226822" cy="2176126"/>
            <a:chOff x="5911608" y="1517322"/>
            <a:chExt cx="6091478" cy="2315041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41A289E4-22CE-FF43-9CBF-E2111C7F8F97}"/>
                </a:ext>
              </a:extLst>
            </p:cNvPr>
            <p:cNvSpPr/>
            <p:nvPr/>
          </p:nvSpPr>
          <p:spPr>
            <a:xfrm>
              <a:off x="8085199" y="1814072"/>
              <a:ext cx="2109560" cy="43180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TFT channel planar / nonplanar XTOR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E0FAFE78-6727-384C-8D4C-485CDFAFE094}"/>
                </a:ext>
              </a:extLst>
            </p:cNvPr>
            <p:cNvSpPr/>
            <p:nvPr/>
          </p:nvSpPr>
          <p:spPr>
            <a:xfrm>
              <a:off x="10307512" y="1814071"/>
              <a:ext cx="1555858" cy="431803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2T [independent read write] Option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7783987-0403-6143-8F95-7A960904A1CC}"/>
                </a:ext>
              </a:extLst>
            </p:cNvPr>
            <p:cNvSpPr/>
            <p:nvPr/>
          </p:nvSpPr>
          <p:spPr>
            <a:xfrm>
              <a:off x="5911608" y="1814072"/>
              <a:ext cx="2060839" cy="431803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 channel planar / nonplanar XTOR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5871CD8-0FB0-BB4A-8DF7-DC5D323D4C10}"/>
                </a:ext>
              </a:extLst>
            </p:cNvPr>
            <p:cNvSpPr/>
            <p:nvPr/>
          </p:nvSpPr>
          <p:spPr>
            <a:xfrm>
              <a:off x="7555834" y="3108994"/>
              <a:ext cx="1309655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MRAM [STT/SOT]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FE1F5186-FCC8-CA4B-93C7-379499D98906}"/>
                </a:ext>
              </a:extLst>
            </p:cNvPr>
            <p:cNvSpPr/>
            <p:nvPr/>
          </p:nvSpPr>
          <p:spPr>
            <a:xfrm>
              <a:off x="10447228" y="3138406"/>
              <a:ext cx="1555858" cy="40095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Nanostructure change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6185127-5987-524B-A2AC-5F3BFE291D54}"/>
                </a:ext>
              </a:extLst>
            </p:cNvPr>
            <p:cNvSpPr/>
            <p:nvPr/>
          </p:nvSpPr>
          <p:spPr>
            <a:xfrm>
              <a:off x="5962635" y="3108034"/>
              <a:ext cx="1434863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High-k Capacitor 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D2E92DF-B91D-0B42-B210-A3207CA8DE98}"/>
                </a:ext>
              </a:extLst>
            </p:cNvPr>
            <p:cNvSpPr/>
            <p:nvPr/>
          </p:nvSpPr>
          <p:spPr>
            <a:xfrm>
              <a:off x="8974388" y="3138406"/>
              <a:ext cx="1294842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Ferro-capacitor</a:t>
              </a:r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CC28FFC4-6116-5D40-A31A-8C58288EB19E}"/>
                </a:ext>
              </a:extLst>
            </p:cNvPr>
            <p:cNvCxnSpPr>
              <a:cxnSpLocks/>
              <a:stCxn id="204" idx="2"/>
              <a:endCxn id="207" idx="0"/>
            </p:cNvCxnSpPr>
            <p:nvPr/>
          </p:nvCxnSpPr>
          <p:spPr>
            <a:xfrm flipH="1">
              <a:off x="6680068" y="2245874"/>
              <a:ext cx="261960" cy="86216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76D6E0AE-CDB1-334F-887E-B176B1DEFF9A}"/>
                </a:ext>
              </a:extLst>
            </p:cNvPr>
            <p:cNvCxnSpPr>
              <a:cxnSpLocks/>
              <a:stCxn id="204" idx="2"/>
              <a:endCxn id="205" idx="0"/>
            </p:cNvCxnSpPr>
            <p:nvPr/>
          </p:nvCxnSpPr>
          <p:spPr>
            <a:xfrm>
              <a:off x="6942028" y="2245874"/>
              <a:ext cx="1268634" cy="863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CEDC2B2D-8573-044B-9AE2-7AE0BEEC3286}"/>
                </a:ext>
              </a:extLst>
            </p:cNvPr>
            <p:cNvCxnSpPr>
              <a:cxnSpLocks/>
              <a:stCxn id="204" idx="2"/>
              <a:endCxn id="208" idx="0"/>
            </p:cNvCxnSpPr>
            <p:nvPr/>
          </p:nvCxnSpPr>
          <p:spPr>
            <a:xfrm>
              <a:off x="6942028" y="2245874"/>
              <a:ext cx="2679781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FB5E602D-9BB0-4F42-905B-6B3AB848447A}"/>
                </a:ext>
              </a:extLst>
            </p:cNvPr>
            <p:cNvCxnSpPr>
              <a:cxnSpLocks/>
              <a:stCxn id="204" idx="2"/>
              <a:endCxn id="206" idx="0"/>
            </p:cNvCxnSpPr>
            <p:nvPr/>
          </p:nvCxnSpPr>
          <p:spPr>
            <a:xfrm>
              <a:off x="6942028" y="2245874"/>
              <a:ext cx="4283130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878D9A50-5C26-E540-9434-43063EF96BBF}"/>
                </a:ext>
              </a:extLst>
            </p:cNvPr>
            <p:cNvCxnSpPr>
              <a:cxnSpLocks/>
              <a:stCxn id="202" idx="2"/>
              <a:endCxn id="207" idx="0"/>
            </p:cNvCxnSpPr>
            <p:nvPr/>
          </p:nvCxnSpPr>
          <p:spPr>
            <a:xfrm flipH="1">
              <a:off x="6680068" y="2245874"/>
              <a:ext cx="2459912" cy="86216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FD86303B-1675-D546-A6B7-5920952A80B9}"/>
                </a:ext>
              </a:extLst>
            </p:cNvPr>
            <p:cNvCxnSpPr>
              <a:cxnSpLocks/>
              <a:stCxn id="202" idx="2"/>
              <a:endCxn id="205" idx="0"/>
            </p:cNvCxnSpPr>
            <p:nvPr/>
          </p:nvCxnSpPr>
          <p:spPr>
            <a:xfrm flipH="1">
              <a:off x="8210662" y="2245874"/>
              <a:ext cx="929318" cy="863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76F49A5C-9C6A-B34F-8573-3BE2EA9A4241}"/>
                </a:ext>
              </a:extLst>
            </p:cNvPr>
            <p:cNvCxnSpPr>
              <a:cxnSpLocks/>
              <a:stCxn id="202" idx="2"/>
              <a:endCxn id="208" idx="0"/>
            </p:cNvCxnSpPr>
            <p:nvPr/>
          </p:nvCxnSpPr>
          <p:spPr>
            <a:xfrm>
              <a:off x="9139980" y="2245874"/>
              <a:ext cx="481829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4937D68-9479-804A-9F30-D5B591749D1C}"/>
                </a:ext>
              </a:extLst>
            </p:cNvPr>
            <p:cNvCxnSpPr>
              <a:cxnSpLocks/>
              <a:stCxn id="202" idx="2"/>
              <a:endCxn id="206" idx="0"/>
            </p:cNvCxnSpPr>
            <p:nvPr/>
          </p:nvCxnSpPr>
          <p:spPr>
            <a:xfrm>
              <a:off x="9139980" y="2245874"/>
              <a:ext cx="2085178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B5820D9-3187-2A48-BCBE-B57595A520A3}"/>
                </a:ext>
              </a:extLst>
            </p:cNvPr>
            <p:cNvCxnSpPr>
              <a:cxnSpLocks/>
              <a:stCxn id="203" idx="2"/>
              <a:endCxn id="207" idx="0"/>
            </p:cNvCxnSpPr>
            <p:nvPr/>
          </p:nvCxnSpPr>
          <p:spPr>
            <a:xfrm flipH="1">
              <a:off x="6680068" y="2245873"/>
              <a:ext cx="4405374" cy="86216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F7EA9590-E2DC-624D-A43B-8E82A278D2EC}"/>
                </a:ext>
              </a:extLst>
            </p:cNvPr>
            <p:cNvCxnSpPr>
              <a:cxnSpLocks/>
              <a:stCxn id="203" idx="2"/>
              <a:endCxn id="205" idx="0"/>
            </p:cNvCxnSpPr>
            <p:nvPr/>
          </p:nvCxnSpPr>
          <p:spPr>
            <a:xfrm flipH="1">
              <a:off x="8210662" y="2245873"/>
              <a:ext cx="2874779" cy="86312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360A1F8B-20C8-8849-A6F7-D6D6D254A428}"/>
                </a:ext>
              </a:extLst>
            </p:cNvPr>
            <p:cNvCxnSpPr>
              <a:cxnSpLocks/>
              <a:stCxn id="203" idx="2"/>
              <a:endCxn id="208" idx="0"/>
            </p:cNvCxnSpPr>
            <p:nvPr/>
          </p:nvCxnSpPr>
          <p:spPr>
            <a:xfrm flipH="1">
              <a:off x="9621809" y="2245873"/>
              <a:ext cx="1463633" cy="89253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165AB1C-F240-EE42-85CC-7F82C67B4192}"/>
                </a:ext>
              </a:extLst>
            </p:cNvPr>
            <p:cNvSpPr txBox="1"/>
            <p:nvPr/>
          </p:nvSpPr>
          <p:spPr>
            <a:xfrm>
              <a:off x="8266671" y="1517322"/>
              <a:ext cx="1790941" cy="29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3399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Access Device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8B3605E-C80E-E248-BD65-5B15184BC9CB}"/>
                </a:ext>
              </a:extLst>
            </p:cNvPr>
            <p:cNvSpPr txBox="1"/>
            <p:nvPr/>
          </p:nvSpPr>
          <p:spPr>
            <a:xfrm>
              <a:off x="7931584" y="3537682"/>
              <a:ext cx="2094825" cy="29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Memory Element</a:t>
              </a:r>
            </a:p>
          </p:txBody>
        </p:sp>
      </p:grpSp>
      <p:sp>
        <p:nvSpPr>
          <p:cNvPr id="245" name="Oval 244">
            <a:extLst>
              <a:ext uri="{FF2B5EF4-FFF2-40B4-BE49-F238E27FC236}">
                <a16:creationId xmlns:a16="http://schemas.microsoft.com/office/drawing/2014/main" id="{B9FE738B-C55E-3D4B-A894-0557FF5A3353}"/>
              </a:ext>
            </a:extLst>
          </p:cNvPr>
          <p:cNvSpPr/>
          <p:nvPr/>
        </p:nvSpPr>
        <p:spPr>
          <a:xfrm>
            <a:off x="8212973" y="2782900"/>
            <a:ext cx="2175952" cy="1434219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Freeform 321">
            <a:extLst>
              <a:ext uri="{FF2B5EF4-FFF2-40B4-BE49-F238E27FC236}">
                <a16:creationId xmlns:a16="http://schemas.microsoft.com/office/drawing/2014/main" id="{F158F215-EA4D-FD42-B90C-B4B387F0F99F}"/>
              </a:ext>
            </a:extLst>
          </p:cNvPr>
          <p:cNvSpPr/>
          <p:nvPr/>
        </p:nvSpPr>
        <p:spPr>
          <a:xfrm>
            <a:off x="4642843" y="2108172"/>
            <a:ext cx="3899107" cy="989469"/>
          </a:xfrm>
          <a:custGeom>
            <a:avLst/>
            <a:gdLst>
              <a:gd name="connsiteX0" fmla="*/ 2771192 w 2771192"/>
              <a:gd name="connsiteY0" fmla="*/ 0 h 989431"/>
              <a:gd name="connsiteX1" fmla="*/ 699796 w 2771192"/>
              <a:gd name="connsiteY1" fmla="*/ 989044 h 989431"/>
              <a:gd name="connsiteX2" fmla="*/ 0 w 2771192"/>
              <a:gd name="connsiteY2" fmla="*/ 93306 h 9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1192" h="989431">
                <a:moveTo>
                  <a:pt x="2771192" y="0"/>
                </a:moveTo>
                <a:cubicBezTo>
                  <a:pt x="1966426" y="486746"/>
                  <a:pt x="1161661" y="973493"/>
                  <a:pt x="699796" y="989044"/>
                </a:cubicBezTo>
                <a:cubicBezTo>
                  <a:pt x="237931" y="1004595"/>
                  <a:pt x="118965" y="548950"/>
                  <a:pt x="0" y="9330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911FD2-F145-4E86-B891-19D0C824A23A}"/>
              </a:ext>
            </a:extLst>
          </p:cNvPr>
          <p:cNvSpPr/>
          <p:nvPr/>
        </p:nvSpPr>
        <p:spPr>
          <a:xfrm>
            <a:off x="248565" y="3220877"/>
            <a:ext cx="64192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020" indent="-287020"/>
            <a:r>
              <a:rPr lang="en-US" dirty="0">
                <a:cs typeface="Calibri"/>
              </a:rPr>
              <a:t>In-Package Memory – Intel’s ADM is the leading low-latency alternative, but density is not competitive to bulk Si 1T1C solution</a:t>
            </a:r>
          </a:p>
          <a:p>
            <a:pPr marL="574675" lvl="1" indent="-287020">
              <a:buFont typeface="Arial" panose="020B0604020202020204" pitchFamily="34" charset="0"/>
              <a:buChar char="•"/>
            </a:pPr>
            <a:r>
              <a:rPr lang="en-US" dirty="0"/>
              <a:t>Samsung, Hynix and Micron have indications of monolithic 3DIC DRAM interest but no public disclosure.</a:t>
            </a:r>
          </a:p>
          <a:p>
            <a:pPr marL="574675" lvl="1" indent="-28702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low latency 1T-STTM technology requires large </a:t>
            </a:r>
            <a:r>
              <a:rPr lang="en-US" dirty="0" err="1">
                <a:cs typeface="Calibri"/>
              </a:rPr>
              <a:t>x’tor</a:t>
            </a:r>
            <a:r>
              <a:rPr lang="en-US" dirty="0">
                <a:cs typeface="Calibri"/>
              </a:rPr>
              <a:t> footprint or more advanced technology for high current bipolar operation.</a:t>
            </a:r>
          </a:p>
          <a:p>
            <a:pPr marL="574675" lvl="1" indent="-28702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1T-1FeCap, 1T-nFeCap, 1FeFET and 2T-0C gain-cell (</a:t>
            </a:r>
            <a:r>
              <a:rPr lang="en-US" dirty="0" err="1">
                <a:cs typeface="Calibri"/>
              </a:rPr>
              <a:t>IxZO</a:t>
            </a:r>
            <a:r>
              <a:rPr lang="en-US" dirty="0">
                <a:cs typeface="Calibri"/>
              </a:rPr>
              <a:t> class) in research stage. Long lead time is anticipated.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163D2-2762-4CE2-A176-1B7DC5484494}"/>
              </a:ext>
            </a:extLst>
          </p:cNvPr>
          <p:cNvSpPr txBox="1"/>
          <p:nvPr/>
        </p:nvSpPr>
        <p:spPr>
          <a:xfrm>
            <a:off x="3368192" y="6104491"/>
            <a:ext cx="567745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 near term alternatives to DRAM or ADM for TCM usage</a:t>
            </a:r>
          </a:p>
        </p:txBody>
      </p:sp>
    </p:spTree>
    <p:extLst>
      <p:ext uri="{BB962C8B-B14F-4D97-AF65-F5344CB8AC3E}">
        <p14:creationId xmlns:p14="http://schemas.microsoft.com/office/powerpoint/2010/main" val="1907365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1CE6-CC0B-4710-96C8-54B37746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5594-47DB-4BFD-8ECF-1399A92DB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Consistent with IDM 2.0 goals, take advantage of eco system capabilities where it offers advantages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Clearly document goal/requirements and realistic assumptions per segment vs time</a:t>
            </a:r>
          </a:p>
          <a:p>
            <a:r>
              <a:rPr lang="en-US" dirty="0">
                <a:sym typeface="Wingdings" panose="05000000000000000000" pitchFamily="2" charset="2"/>
              </a:rPr>
              <a:t>Arch/SW studies to help guide integration direction</a:t>
            </a:r>
          </a:p>
          <a:p>
            <a:r>
              <a:rPr lang="en-US" dirty="0">
                <a:sym typeface="Wingdings" panose="05000000000000000000" pitchFamily="2" charset="2"/>
              </a:rPr>
              <a:t>Better coordination of external engagements with common set of goal and requirements per segment</a:t>
            </a:r>
          </a:p>
          <a:p>
            <a:r>
              <a:rPr lang="en-US" dirty="0">
                <a:sym typeface="Wingdings" panose="05000000000000000000" pitchFamily="2" charset="2"/>
              </a:rPr>
              <a:t>…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3765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73F4CF-2CB2-406A-BD26-7CACE834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EA8A8-B576-49AD-A8AC-E26A348C9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35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5FCF-924B-7344-AB14-C3AE7FB8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399"/>
            <a:ext cx="10363200" cy="616003"/>
          </a:xfrm>
        </p:spPr>
        <p:txBody>
          <a:bodyPr/>
          <a:lstStyle/>
          <a:p>
            <a:r>
              <a:rPr lang="en-US" sz="32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F78F-1058-1847-9F55-02ADB27E2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014291"/>
            <a:ext cx="11544300" cy="5573013"/>
          </a:xfrm>
        </p:spPr>
        <p:txBody>
          <a:bodyPr>
            <a:normAutofit lnSpcReduction="10000"/>
          </a:bodyPr>
          <a:lstStyle/>
          <a:p>
            <a:pPr marL="287020" indent="-287020"/>
            <a:r>
              <a:rPr lang="en-US" sz="1600" dirty="0">
                <a:latin typeface="Calibri"/>
                <a:cs typeface="Calibri"/>
              </a:rPr>
              <a:t>Embedded memory – 1T-STTM with low write cycle time and high endurances were demonstrated. </a:t>
            </a:r>
            <a:endParaRPr lang="en-US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TSMC-16nm, Samsung-28nm, GF-22nm and IBM-14nm improves write speed (~10ns) and reliability (10</a:t>
            </a:r>
            <a:r>
              <a:rPr lang="en-US" sz="1600" baseline="30000" dirty="0">
                <a:latin typeface="Calibri"/>
                <a:cs typeface="Calibri"/>
              </a:rPr>
              <a:t>6</a:t>
            </a:r>
            <a:r>
              <a:rPr lang="en-US" sz="1600" dirty="0">
                <a:latin typeface="Calibri"/>
                <a:cs typeface="Calibri"/>
              </a:rPr>
              <a:t> to 10</a:t>
            </a:r>
            <a:r>
              <a:rPr lang="en-US" sz="1600" baseline="30000" dirty="0">
                <a:latin typeface="Calibri"/>
                <a:cs typeface="Calibri"/>
              </a:rPr>
              <a:t>12</a:t>
            </a:r>
            <a:r>
              <a:rPr lang="en-US" sz="1600" dirty="0">
                <a:latin typeface="Calibri"/>
                <a:cs typeface="Calibri"/>
              </a:rPr>
              <a:t> cycles). 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IBM-Samsung JDP demo write speed limit at 2nsec; Read disturb is problematic.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1T-STTM density is low; Samsung’s 28nm yields 12Mb/mm</a:t>
            </a:r>
            <a:r>
              <a:rPr lang="en-US" sz="1600" baseline="30000" dirty="0">
                <a:latin typeface="Calibri"/>
                <a:cs typeface="Calibri"/>
              </a:rPr>
              <a:t>2</a:t>
            </a:r>
            <a:r>
              <a:rPr lang="en-US" sz="1600" dirty="0">
                <a:latin typeface="Calibri"/>
                <a:cs typeface="Calibri"/>
              </a:rPr>
              <a:t> (~Intel’s </a:t>
            </a:r>
            <a:r>
              <a:rPr lang="en-US" sz="1600" dirty="0" err="1">
                <a:latin typeface="Calibri"/>
                <a:cs typeface="Calibri"/>
              </a:rPr>
              <a:t>eDRAM</a:t>
            </a:r>
            <a:r>
              <a:rPr lang="en-US" sz="1600" dirty="0">
                <a:latin typeface="Calibri"/>
                <a:cs typeface="Calibri"/>
              </a:rPr>
              <a:t> circa ’12), shipping buffer memory in LCD display.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2T-SOT is still in deep research.</a:t>
            </a:r>
          </a:p>
          <a:p>
            <a:pPr marL="287020" indent="-287020"/>
            <a:r>
              <a:rPr lang="en-US" sz="1600" dirty="0">
                <a:latin typeface="Calibri"/>
                <a:cs typeface="Calibri"/>
              </a:rPr>
              <a:t>In-Package Memory – Intel’s ADM is the leading low-latency alternative, but density is not competitive to bulk Si 1T1C solution</a:t>
            </a:r>
          </a:p>
          <a:p>
            <a:pPr marL="574675" lvl="1" indent="-287020"/>
            <a:r>
              <a:rPr lang="en-US" sz="1600" dirty="0"/>
              <a:t>Samsung, Hynix and Micron have indications of monolithic 3DIC DRAM interest but no public disclosure.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low latency 1T-STTM technology requires large </a:t>
            </a:r>
            <a:r>
              <a:rPr lang="en-US" sz="1600" dirty="0" err="1">
                <a:latin typeface="Calibri"/>
                <a:cs typeface="Calibri"/>
              </a:rPr>
              <a:t>x’tor</a:t>
            </a:r>
            <a:r>
              <a:rPr lang="en-US" sz="1600" dirty="0">
                <a:latin typeface="Calibri"/>
                <a:cs typeface="Calibri"/>
              </a:rPr>
              <a:t> footprint or more advanced technology for high current bipolar operation.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1T-1FeCap, 1T-nFeCap, 1FeFET and 2T-0C gain-cell (</a:t>
            </a:r>
            <a:r>
              <a:rPr lang="en-US" sz="1600" dirty="0" err="1">
                <a:latin typeface="Calibri"/>
                <a:cs typeface="Calibri"/>
              </a:rPr>
              <a:t>IxZO</a:t>
            </a:r>
            <a:r>
              <a:rPr lang="en-US" sz="1600" dirty="0">
                <a:latin typeface="Calibri"/>
                <a:cs typeface="Calibri"/>
              </a:rPr>
              <a:t> class) in research stage. Long lead time is anticipated. </a:t>
            </a:r>
            <a:endParaRPr lang="en-US" sz="1600" dirty="0"/>
          </a:p>
          <a:p>
            <a:pPr marL="287020" indent="-287020"/>
            <a:r>
              <a:rPr lang="en-US" sz="1600" dirty="0">
                <a:latin typeface="Calibri"/>
                <a:cs typeface="Calibri"/>
              </a:rPr>
              <a:t>3D </a:t>
            </a:r>
            <a:r>
              <a:rPr lang="en-US" sz="1600" dirty="0" err="1">
                <a:latin typeface="Calibri"/>
                <a:cs typeface="Calibri"/>
              </a:rPr>
              <a:t>XPoint</a:t>
            </a:r>
            <a:r>
              <a:rPr lang="en-US" sz="1600" dirty="0">
                <a:latin typeface="Calibri"/>
                <a:cs typeface="Calibri"/>
              </a:rPr>
              <a:t> – Intel is leading competitive landscape by 24~36 months (SLC, MLC and BiSM)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Hynix: Although several papers published in 2020~21, no new information disclosed since IEDM18 paper (a S15-like product).  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Samsung remains silent; </a:t>
            </a:r>
            <a:r>
              <a:rPr lang="en-US" sz="1600" dirty="0" err="1">
                <a:latin typeface="Calibri"/>
                <a:cs typeface="Calibri"/>
              </a:rPr>
              <a:t>Macronix</a:t>
            </a:r>
            <a:r>
              <a:rPr lang="en-US" sz="1600" dirty="0">
                <a:latin typeface="Calibri"/>
                <a:cs typeface="Calibri"/>
              </a:rPr>
              <a:t>-IBM primarily worked on cell level research with limited array activities.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Micron ceased SXP &amp; SSM TD on March 16, 2021, 2y8m after ending IM-JDP.   Gen-2 production at Lehi, UT ends by the end of ’21.</a:t>
            </a:r>
          </a:p>
          <a:p>
            <a:pPr marL="287020" indent="-287020"/>
            <a:r>
              <a:rPr lang="en-US" sz="1600" dirty="0"/>
              <a:t>Alternative technologies for PM / SCM are either in primitive research, missed product milestone or dropped out.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Fujitsu-</a:t>
            </a:r>
            <a:r>
              <a:rPr lang="en-US" sz="1600" dirty="0" err="1">
                <a:latin typeface="Calibri"/>
                <a:cs typeface="Calibri"/>
              </a:rPr>
              <a:t>Nantero’s</a:t>
            </a:r>
            <a:r>
              <a:rPr lang="en-US" sz="1600" dirty="0">
                <a:latin typeface="Calibri"/>
                <a:cs typeface="Calibri"/>
              </a:rPr>
              <a:t> 40nm selector-less NRAM: missed sampling milestone of low-latency product.  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Sony’s 20nm OTS-select CBRAM: missed sampling milestone likely due to Cu-integration, sigma, drift &amp; disturb. </a:t>
            </a:r>
            <a:endParaRPr lang="en-US" sz="1600" dirty="0"/>
          </a:p>
          <a:p>
            <a:pPr marL="574675" lvl="1" indent="-287020"/>
            <a:r>
              <a:rPr lang="en-US" sz="1600" dirty="0"/>
              <a:t>Avalanche 1S-STTM demonstrated very high NL single cell data; still no array information; disturb, sigma are likely showstoppers.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Crossbar/SMIC FAAST-VO</a:t>
            </a:r>
            <a:r>
              <a:rPr lang="en-US" sz="1600" baseline="30000" dirty="0">
                <a:latin typeface="Calibri"/>
                <a:cs typeface="Calibri"/>
              </a:rPr>
              <a:t>+</a:t>
            </a:r>
            <a:r>
              <a:rPr lang="en-US" sz="1600" dirty="0">
                <a:latin typeface="Calibri"/>
                <a:cs typeface="Calibri"/>
              </a:rPr>
              <a:t> cell has been radio-silent since their new CEO visited Intel in 2019. Co-funder’s resume is on the street.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Bipolar RRAM, Unipolar </a:t>
            </a:r>
            <a:r>
              <a:rPr lang="en-US" sz="1600" dirty="0" err="1">
                <a:latin typeface="Calibri"/>
                <a:cs typeface="Calibri"/>
              </a:rPr>
              <a:t>CeRAM</a:t>
            </a:r>
            <a:r>
              <a:rPr lang="en-US" sz="1600" dirty="0">
                <a:latin typeface="Calibri"/>
                <a:cs typeface="Calibri"/>
              </a:rPr>
              <a:t> and </a:t>
            </a:r>
            <a:r>
              <a:rPr lang="en-US" sz="1600" dirty="0" err="1">
                <a:latin typeface="Calibri"/>
                <a:cs typeface="Calibri"/>
              </a:rPr>
              <a:t>FeFET</a:t>
            </a:r>
            <a:r>
              <a:rPr lang="en-US" sz="1600" dirty="0">
                <a:latin typeface="Calibri"/>
                <a:cs typeface="Calibri"/>
              </a:rPr>
              <a:t> (NAND string) are either dropped out or in early stage of research.</a:t>
            </a:r>
          </a:p>
          <a:p>
            <a:pPr marL="287020" indent="-287020"/>
            <a:r>
              <a:rPr lang="en-US" sz="1600" dirty="0">
                <a:solidFill>
                  <a:srgbClr val="FF0000"/>
                </a:solidFill>
              </a:rPr>
              <a:t>Flash Memory: </a:t>
            </a:r>
            <a:r>
              <a:rPr lang="en-US" sz="1600" dirty="0" err="1">
                <a:solidFill>
                  <a:srgbClr val="FF0000"/>
                </a:solidFill>
              </a:rPr>
              <a:t>SunRise</a:t>
            </a:r>
            <a:r>
              <a:rPr lang="en-US" sz="1600" dirty="0">
                <a:solidFill>
                  <a:srgbClr val="FF0000"/>
                </a:solidFill>
              </a:rPr>
              <a:t> 3D QVM (NOR flash), </a:t>
            </a:r>
            <a:r>
              <a:rPr lang="en-US" sz="1600" dirty="0" err="1">
                <a:solidFill>
                  <a:srgbClr val="FF0000"/>
                </a:solidFill>
              </a:rPr>
              <a:t>Macronix</a:t>
            </a:r>
            <a:r>
              <a:rPr lang="en-US" sz="1600" dirty="0">
                <a:solidFill>
                  <a:srgbClr val="FF0000"/>
                </a:solidFill>
              </a:rPr>
              <a:t> 3DANDFlash</a:t>
            </a:r>
          </a:p>
        </p:txBody>
      </p:sp>
    </p:spTree>
    <p:extLst>
      <p:ext uri="{BB962C8B-B14F-4D97-AF65-F5344CB8AC3E}">
        <p14:creationId xmlns:p14="http://schemas.microsoft.com/office/powerpoint/2010/main" val="3634505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915" y="132154"/>
            <a:ext cx="10972800" cy="854788"/>
          </a:xfrm>
        </p:spPr>
        <p:txBody>
          <a:bodyPr/>
          <a:lstStyle/>
          <a:p>
            <a:r>
              <a:rPr lang="en-US" dirty="0"/>
              <a:t>Memory Architectures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5197" y="843975"/>
          <a:ext cx="11276888" cy="5702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7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Arch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Companies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373">
                <a:tc>
                  <a:txBody>
                    <a:bodyPr/>
                    <a:lstStyle/>
                    <a:p>
                      <a:r>
                        <a:rPr lang="en-US" sz="1400" dirty="0"/>
                        <a:t>MRAM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Uses electron spin to store</a:t>
                      </a:r>
                      <a:r>
                        <a:rPr lang="en-US" sz="1400" baseline="0" dirty="0"/>
                        <a:t> information; high-density, non-volatile, power efficient</a:t>
                      </a:r>
                    </a:p>
                    <a:p>
                      <a:pPr marL="115888" marR="0" lvl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Challenges:  </a:t>
                      </a:r>
                      <a:r>
                        <a:rPr lang="en-US" sz="1400" baseline="0" dirty="0"/>
                        <a:t>Requires significant process integration to manufacture</a:t>
                      </a:r>
                      <a:endParaRPr lang="en-US" sz="1400" dirty="0"/>
                    </a:p>
                    <a:p>
                      <a:pPr marL="115888" marR="0" lvl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Status:  Furthest</a:t>
                      </a:r>
                      <a:r>
                        <a:rPr lang="en-US" sz="1400" baseline="0" dirty="0"/>
                        <a:t> along in development; Solutions already in the market (</a:t>
                      </a:r>
                      <a:r>
                        <a:rPr lang="en-US" sz="1400" baseline="0" dirty="0" err="1"/>
                        <a:t>Everspin</a:t>
                      </a:r>
                      <a:r>
                        <a:rPr lang="en-US" sz="1400" baseline="0" dirty="0"/>
                        <a:t>, Samsung, TSMC, GF)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Avalanche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/>
                        <a:t>Escencia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Everspin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IPOed</a:t>
                      </a:r>
                      <a:r>
                        <a:rPr lang="en-US" sz="1400" dirty="0"/>
                        <a:t>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Spin</a:t>
                      </a:r>
                      <a:r>
                        <a:rPr lang="en-US" sz="1400" baseline="0" dirty="0"/>
                        <a:t> Transfer Tech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r>
                        <a:rPr lang="en-US" sz="1400" dirty="0"/>
                        <a:t>RRAM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Changes the resistance</a:t>
                      </a:r>
                      <a:r>
                        <a:rPr lang="en-US" sz="1400" baseline="0" dirty="0"/>
                        <a:t> across a dielectric solid-state material, non-volatile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Challenges:  Variability issues are proving to be difficult to overcome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Status:  Advertised as the ultimate scalable memory; Many RRAM companies trying to penetrate into the AI/ML market and worth with in-memory compute model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Crossbar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Intrinsic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/>
                        <a:t>NuMe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ReBIT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ReRAM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Spin Memory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1400" dirty="0"/>
                        <a:t>NRAM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Based on</a:t>
                      </a:r>
                      <a:r>
                        <a:rPr lang="en-US" sz="1400" baseline="0" dirty="0"/>
                        <a:t> carbon nanotube technology for strong write-endurance, non-volatile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/>
                        <a:t>Challenges:   Have yet to deliver on promises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Status:  Have been around for 20+ years, Fujitsu announced to partner with </a:t>
                      </a:r>
                      <a:r>
                        <a:rPr lang="en-US" sz="1400" baseline="0" dirty="0" err="1"/>
                        <a:t>Nantero</a:t>
                      </a:r>
                      <a:r>
                        <a:rPr lang="en-US" sz="1400" baseline="0" dirty="0"/>
                        <a:t> to bring to market in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Nantero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1400" dirty="0" err="1"/>
                        <a:t>FeRAM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Uses ferroelectric layer to achieve non-volatility, low power, fast write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Challenges: Historically used materials that were difficult to integrate into FAB environment, lower storage densities than Flash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Status:  Advances</a:t>
                      </a:r>
                      <a:r>
                        <a:rPr lang="en-US" sz="1400" baseline="0" dirty="0"/>
                        <a:t> made to use Hafnium Oxide to make more accessible for FAB environment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FerroElectric</a:t>
                      </a:r>
                      <a:r>
                        <a:rPr lang="en-US" sz="1400" dirty="0"/>
                        <a:t> Memory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39">
                <a:tc>
                  <a:txBody>
                    <a:bodyPr/>
                    <a:lstStyle/>
                    <a:p>
                      <a:r>
                        <a:rPr lang="en-US" sz="1400" dirty="0"/>
                        <a:t>Other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SRAM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NAND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Zeno (SRAM)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Netlist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Yangtze</a:t>
                      </a:r>
                      <a:r>
                        <a:rPr lang="en-US" sz="1400" baseline="0" dirty="0"/>
                        <a:t> Memory Tech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0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8" y="108760"/>
            <a:ext cx="10972800" cy="756100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Client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3E2600-62AE-432D-8282-42834C161CF2}"/>
              </a:ext>
            </a:extLst>
          </p:cNvPr>
          <p:cNvGraphicFramePr>
            <a:graphicFrameLocks noGrp="1"/>
          </p:cNvGraphicFramePr>
          <p:nvPr/>
        </p:nvGraphicFramePr>
        <p:xfrm>
          <a:off x="126748" y="2963197"/>
          <a:ext cx="11660862" cy="3516629"/>
        </p:xfrm>
        <a:graphic>
          <a:graphicData uri="http://schemas.openxmlformats.org/drawingml/2006/table">
            <a:tbl>
              <a:tblPr/>
              <a:tblGrid>
                <a:gridCol w="1421394">
                  <a:extLst>
                    <a:ext uri="{9D8B030D-6E8A-4147-A177-3AD203B41FA5}">
                      <a16:colId xmlns:a16="http://schemas.microsoft.com/office/drawing/2014/main" val="1697595787"/>
                    </a:ext>
                  </a:extLst>
                </a:gridCol>
                <a:gridCol w="1041669">
                  <a:extLst>
                    <a:ext uri="{9D8B030D-6E8A-4147-A177-3AD203B41FA5}">
                      <a16:colId xmlns:a16="http://schemas.microsoft.com/office/drawing/2014/main" val="3850066122"/>
                    </a:ext>
                  </a:extLst>
                </a:gridCol>
                <a:gridCol w="730215">
                  <a:extLst>
                    <a:ext uri="{9D8B030D-6E8A-4147-A177-3AD203B41FA5}">
                      <a16:colId xmlns:a16="http://schemas.microsoft.com/office/drawing/2014/main" val="1851550190"/>
                    </a:ext>
                  </a:extLst>
                </a:gridCol>
                <a:gridCol w="764066">
                  <a:extLst>
                    <a:ext uri="{9D8B030D-6E8A-4147-A177-3AD203B41FA5}">
                      <a16:colId xmlns:a16="http://schemas.microsoft.com/office/drawing/2014/main" val="2397418820"/>
                    </a:ext>
                  </a:extLst>
                </a:gridCol>
                <a:gridCol w="62867">
                  <a:extLst>
                    <a:ext uri="{9D8B030D-6E8A-4147-A177-3AD203B41FA5}">
                      <a16:colId xmlns:a16="http://schemas.microsoft.com/office/drawing/2014/main" val="54263559"/>
                    </a:ext>
                  </a:extLst>
                </a:gridCol>
                <a:gridCol w="643169">
                  <a:extLst>
                    <a:ext uri="{9D8B030D-6E8A-4147-A177-3AD203B41FA5}">
                      <a16:colId xmlns:a16="http://schemas.microsoft.com/office/drawing/2014/main" val="3531571690"/>
                    </a:ext>
                  </a:extLst>
                </a:gridCol>
                <a:gridCol w="710870">
                  <a:extLst>
                    <a:ext uri="{9D8B030D-6E8A-4147-A177-3AD203B41FA5}">
                      <a16:colId xmlns:a16="http://schemas.microsoft.com/office/drawing/2014/main" val="3543257109"/>
                    </a:ext>
                  </a:extLst>
                </a:gridCol>
                <a:gridCol w="58030">
                  <a:extLst>
                    <a:ext uri="{9D8B030D-6E8A-4147-A177-3AD203B41FA5}">
                      <a16:colId xmlns:a16="http://schemas.microsoft.com/office/drawing/2014/main" val="3310491001"/>
                    </a:ext>
                  </a:extLst>
                </a:gridCol>
                <a:gridCol w="739886">
                  <a:extLst>
                    <a:ext uri="{9D8B030D-6E8A-4147-A177-3AD203B41FA5}">
                      <a16:colId xmlns:a16="http://schemas.microsoft.com/office/drawing/2014/main" val="3628470993"/>
                    </a:ext>
                  </a:extLst>
                </a:gridCol>
                <a:gridCol w="749557">
                  <a:extLst>
                    <a:ext uri="{9D8B030D-6E8A-4147-A177-3AD203B41FA5}">
                      <a16:colId xmlns:a16="http://schemas.microsoft.com/office/drawing/2014/main" val="453925497"/>
                    </a:ext>
                  </a:extLst>
                </a:gridCol>
                <a:gridCol w="343345">
                  <a:extLst>
                    <a:ext uri="{9D8B030D-6E8A-4147-A177-3AD203B41FA5}">
                      <a16:colId xmlns:a16="http://schemas.microsoft.com/office/drawing/2014/main" val="2905296871"/>
                    </a:ext>
                  </a:extLst>
                </a:gridCol>
                <a:gridCol w="730215">
                  <a:extLst>
                    <a:ext uri="{9D8B030D-6E8A-4147-A177-3AD203B41FA5}">
                      <a16:colId xmlns:a16="http://schemas.microsoft.com/office/drawing/2014/main" val="3410044623"/>
                    </a:ext>
                  </a:extLst>
                </a:gridCol>
                <a:gridCol w="691528">
                  <a:extLst>
                    <a:ext uri="{9D8B030D-6E8A-4147-A177-3AD203B41FA5}">
                      <a16:colId xmlns:a16="http://schemas.microsoft.com/office/drawing/2014/main" val="1665769744"/>
                    </a:ext>
                  </a:extLst>
                </a:gridCol>
                <a:gridCol w="62867">
                  <a:extLst>
                    <a:ext uri="{9D8B030D-6E8A-4147-A177-3AD203B41FA5}">
                      <a16:colId xmlns:a16="http://schemas.microsoft.com/office/drawing/2014/main" val="238712273"/>
                    </a:ext>
                  </a:extLst>
                </a:gridCol>
                <a:gridCol w="643169">
                  <a:extLst>
                    <a:ext uri="{9D8B030D-6E8A-4147-A177-3AD203B41FA5}">
                      <a16:colId xmlns:a16="http://schemas.microsoft.com/office/drawing/2014/main" val="118707907"/>
                    </a:ext>
                  </a:extLst>
                </a:gridCol>
                <a:gridCol w="710870">
                  <a:extLst>
                    <a:ext uri="{9D8B030D-6E8A-4147-A177-3AD203B41FA5}">
                      <a16:colId xmlns:a16="http://schemas.microsoft.com/office/drawing/2014/main" val="1108704099"/>
                    </a:ext>
                  </a:extLst>
                </a:gridCol>
                <a:gridCol w="58030">
                  <a:extLst>
                    <a:ext uri="{9D8B030D-6E8A-4147-A177-3AD203B41FA5}">
                      <a16:colId xmlns:a16="http://schemas.microsoft.com/office/drawing/2014/main" val="582286036"/>
                    </a:ext>
                  </a:extLst>
                </a:gridCol>
                <a:gridCol w="739886">
                  <a:extLst>
                    <a:ext uri="{9D8B030D-6E8A-4147-A177-3AD203B41FA5}">
                      <a16:colId xmlns:a16="http://schemas.microsoft.com/office/drawing/2014/main" val="2977655647"/>
                    </a:ext>
                  </a:extLst>
                </a:gridCol>
                <a:gridCol w="759229">
                  <a:extLst>
                    <a:ext uri="{9D8B030D-6E8A-4147-A177-3AD203B41FA5}">
                      <a16:colId xmlns:a16="http://schemas.microsoft.com/office/drawing/2014/main" val="2794456484"/>
                    </a:ext>
                  </a:extLst>
                </a:gridCol>
              </a:tblGrid>
              <a:tr h="272629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Client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Short/Med Term (2021-2023)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Client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Long Term (2024-2026)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103536"/>
                  </a:ext>
                </a:extLst>
              </a:tr>
              <a:tr h="144883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432567"/>
                  </a:ext>
                </a:extLst>
              </a:tr>
              <a:tr h="19473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Competition 1 (Apple)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Competition 2 (AMD)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Competition 1 (Apple)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Competition 2 (AMD)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793490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505127"/>
                  </a:ext>
                </a:extLst>
              </a:tr>
              <a:tr h="164356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Likely Product Disagg/Config ==&gt;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CPU,GPU, SoC, Base (P)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CPU,GPU, SoC, Base (A)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Monolithic XPU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Monolithic XPU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CCD, I/O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CCD, I/O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452087"/>
                  </a:ext>
                </a:extLst>
              </a:tr>
              <a:tr h="164356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087261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Memory Technology Option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Technology/Supplier Readiness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811948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328307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DDR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Ready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720525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614978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On-Package (a.k.a LPDDRx); inc Info_B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Ready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(M1, 2)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M3: Info_B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(LNL-M?)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M4: Info_B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603843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50121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In-Package 2.xD (a.k.a HBMx)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since 2016; Adv HB enabled TBD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(M2?)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M4?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352456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290838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In-Package 3D (in Interposer)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 ADM HVM ~ 2022+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(ARL)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065878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25149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XPU/Memory (SRAM) HB enabled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capable 2021+ (WoW);  CoW TBD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CCD+SRAM (V-Cache)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CCD+SRAM (V-Cache:N)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CCD+SRAM (V-Cache:N)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CCD+SRAM (V-Cache:N)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165281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807862"/>
                  </a:ext>
                </a:extLst>
              </a:tr>
              <a:tr h="163577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XPU/Memory (DRAM) HB enabled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capable 2021+ (WoW);  CoW TBD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M5?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SRAM/DRAM/CCD?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0382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A58CE1-E0A5-4EF3-A9F8-F911FCFAAF52}"/>
              </a:ext>
            </a:extLst>
          </p:cNvPr>
          <p:cNvSpPr txBox="1"/>
          <p:nvPr/>
        </p:nvSpPr>
        <p:spPr>
          <a:xfrm>
            <a:off x="63374" y="2965916"/>
            <a:ext cx="2353902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highlight>
                  <a:srgbClr val="FFFF00"/>
                </a:highlight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Disagg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highlight>
                  <a:srgbClr val="FFFF00"/>
                </a:highlight>
                <a:uLnTx/>
                <a:uFillTx/>
                <a:latin typeface="Intel Clear"/>
                <a:sym typeface="Helvetica Neue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highlight>
                  <a:srgbClr val="FFFF00"/>
                </a:highlight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Architecture &amp; Memory: Inter-dependent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5036F8-1699-4BAF-85CA-DE60A0966610}"/>
              </a:ext>
            </a:extLst>
          </p:cNvPr>
          <p:cNvCxnSpPr/>
          <p:nvPr/>
        </p:nvCxnSpPr>
        <p:spPr>
          <a:xfrm>
            <a:off x="1575303" y="3413151"/>
            <a:ext cx="452673" cy="27160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ACB438-7255-48D6-A9B9-659FEB720A18}"/>
              </a:ext>
            </a:extLst>
          </p:cNvPr>
          <p:cNvCxnSpPr>
            <a:cxnSpLocks/>
          </p:cNvCxnSpPr>
          <p:nvPr/>
        </p:nvCxnSpPr>
        <p:spPr>
          <a:xfrm>
            <a:off x="570368" y="3413151"/>
            <a:ext cx="271604" cy="72427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57A0DD0-063D-41AE-BAF3-BC2EAFCA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33" y="725894"/>
            <a:ext cx="3348694" cy="20008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7A5602-05A3-414B-8880-96381775C19A}"/>
              </a:ext>
            </a:extLst>
          </p:cNvPr>
          <p:cNvSpPr/>
          <p:nvPr/>
        </p:nvSpPr>
        <p:spPr>
          <a:xfrm>
            <a:off x="3407120" y="662520"/>
            <a:ext cx="3711921" cy="2127564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0B855-C3BE-4D8B-BB7E-50B587907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93" y="864860"/>
            <a:ext cx="1598484" cy="1644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1E0B7-D177-4870-8856-B974686D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634" y="806945"/>
            <a:ext cx="1149791" cy="94779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75FDEE-CC55-4481-A8A0-6253DD73136B}"/>
              </a:ext>
            </a:extLst>
          </p:cNvPr>
          <p:cNvSpPr/>
          <p:nvPr/>
        </p:nvSpPr>
        <p:spPr>
          <a:xfrm>
            <a:off x="7245789" y="662519"/>
            <a:ext cx="4623304" cy="2127564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3EC284-B7D5-4D54-A344-FF85D64DC8E2}"/>
              </a:ext>
            </a:extLst>
          </p:cNvPr>
          <p:cNvSpPr/>
          <p:nvPr/>
        </p:nvSpPr>
        <p:spPr>
          <a:xfrm>
            <a:off x="81143" y="662519"/>
            <a:ext cx="3095662" cy="2127564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82DB9-836D-4F51-87DE-6A11B907200D}"/>
              </a:ext>
            </a:extLst>
          </p:cNvPr>
          <p:cNvSpPr txBox="1"/>
          <p:nvPr/>
        </p:nvSpPr>
        <p:spPr>
          <a:xfrm>
            <a:off x="322907" y="2526735"/>
            <a:ext cx="62036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FC9AE-ED5A-438C-BDAF-C12BCDEBDE60}"/>
              </a:ext>
            </a:extLst>
          </p:cNvPr>
          <p:cNvSpPr txBox="1"/>
          <p:nvPr/>
        </p:nvSpPr>
        <p:spPr>
          <a:xfrm>
            <a:off x="3788366" y="2481398"/>
            <a:ext cx="51456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AE46">
                    <a:lumMod val="7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AMD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AE46">
                  <a:lumMod val="75000"/>
                </a:srgbClr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5D78EC-259A-4382-9CBB-8BFA37845737}"/>
              </a:ext>
            </a:extLst>
          </p:cNvPr>
          <p:cNvSpPr txBox="1"/>
          <p:nvPr/>
        </p:nvSpPr>
        <p:spPr>
          <a:xfrm>
            <a:off x="7719058" y="2530181"/>
            <a:ext cx="7085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APPLE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82BB44-4005-41E1-BEFD-2A2FBBF181C1}"/>
              </a:ext>
            </a:extLst>
          </p:cNvPr>
          <p:cNvGrpSpPr/>
          <p:nvPr/>
        </p:nvGrpSpPr>
        <p:grpSpPr>
          <a:xfrm>
            <a:off x="344217" y="909901"/>
            <a:ext cx="2484196" cy="1177119"/>
            <a:chOff x="1201139" y="1283546"/>
            <a:chExt cx="1605964" cy="74764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2D0027-74FC-49D5-9ABC-FCF296E7DEB5}"/>
                </a:ext>
              </a:extLst>
            </p:cNvPr>
            <p:cNvSpPr/>
            <p:nvPr/>
          </p:nvSpPr>
          <p:spPr>
            <a:xfrm>
              <a:off x="1201139" y="1283546"/>
              <a:ext cx="1605964" cy="74764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C883D0-61D1-4F85-90F8-1170BDBD4AB4}"/>
                </a:ext>
              </a:extLst>
            </p:cNvPr>
            <p:cNvSpPr/>
            <p:nvPr/>
          </p:nvSpPr>
          <p:spPr>
            <a:xfrm>
              <a:off x="1793661" y="1341967"/>
              <a:ext cx="548972" cy="58410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D0379D-AEB4-4A12-A4A0-6633A95B621C}"/>
                </a:ext>
              </a:extLst>
            </p:cNvPr>
            <p:cNvSpPr/>
            <p:nvPr/>
          </p:nvSpPr>
          <p:spPr>
            <a:xfrm>
              <a:off x="1278886" y="1371348"/>
              <a:ext cx="484878" cy="437149"/>
            </a:xfrm>
            <a:prstGeom prst="rect">
              <a:avLst/>
            </a:prstGeom>
            <a:solidFill>
              <a:srgbClr val="00CC9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CPU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EC3BB9-B508-49F5-9A91-A2CBBD49473F}"/>
                </a:ext>
              </a:extLst>
            </p:cNvPr>
            <p:cNvSpPr/>
            <p:nvPr/>
          </p:nvSpPr>
          <p:spPr>
            <a:xfrm>
              <a:off x="1309170" y="1820141"/>
              <a:ext cx="455920" cy="14427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I/O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A3050F-161D-4A3E-BDB5-35BCA8EC0EA8}"/>
                </a:ext>
              </a:extLst>
            </p:cNvPr>
            <p:cNvSpPr/>
            <p:nvPr/>
          </p:nvSpPr>
          <p:spPr>
            <a:xfrm>
              <a:off x="2358612" y="1350873"/>
              <a:ext cx="404818" cy="59811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GPU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13008C6-51A2-4B88-8E72-F38D55203C52}"/>
              </a:ext>
            </a:extLst>
          </p:cNvPr>
          <p:cNvSpPr txBox="1"/>
          <p:nvPr/>
        </p:nvSpPr>
        <p:spPr>
          <a:xfrm>
            <a:off x="1531874" y="2130714"/>
            <a:ext cx="1363130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MTL-P halo/ARL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59C78-81C0-48E5-BCE7-2F088F70AAE1}"/>
              </a:ext>
            </a:extLst>
          </p:cNvPr>
          <p:cNvSpPr txBox="1"/>
          <p:nvPr/>
        </p:nvSpPr>
        <p:spPr>
          <a:xfrm>
            <a:off x="1555993" y="1937872"/>
            <a:ext cx="306174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ADM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8B17B9-5BD9-4E9E-B4D4-85A19BB30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832" y="1884660"/>
            <a:ext cx="2432930" cy="6683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8FD8D8-3C2C-42A0-B04B-0538EDBAB3FF}"/>
              </a:ext>
            </a:extLst>
          </p:cNvPr>
          <p:cNvSpPr/>
          <p:nvPr/>
        </p:nvSpPr>
        <p:spPr>
          <a:xfrm>
            <a:off x="2895003" y="6426074"/>
            <a:ext cx="7137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Apple </a:t>
            </a:r>
            <a:r>
              <a:rPr lang="en-US" dirty="0">
                <a:sym typeface="Wingdings" panose="05000000000000000000" pitchFamily="2" charset="2"/>
              </a:rPr>
              <a:t> wider LPDDR interface to maintain BW growth</a:t>
            </a:r>
          </a:p>
        </p:txBody>
      </p:sp>
    </p:spTree>
    <p:extLst>
      <p:ext uri="{BB962C8B-B14F-4D97-AF65-F5344CB8AC3E}">
        <p14:creationId xmlns:p14="http://schemas.microsoft.com/office/powerpoint/2010/main" val="26893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F9F15-78B8-4971-A1BB-29111EBE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"/>
            <a:ext cx="12192000" cy="685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AD5F-5C29-46E7-AF0E-2B718E909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8"/>
          </a:xfrm>
        </p:spPr>
        <p:txBody>
          <a:bodyPr>
            <a:normAutofit fontScale="90000"/>
          </a:bodyPr>
          <a:lstStyle/>
          <a:p>
            <a:r>
              <a:rPr lang="en-US" dirty="0"/>
              <a:t>Tightly Couple Memory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CF0C-231B-43B7-9833-14F6FE9CA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7" y="817685"/>
            <a:ext cx="11406758" cy="517866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Integration types and vendors</a:t>
            </a:r>
          </a:p>
          <a:p>
            <a:pPr lvl="1"/>
            <a:r>
              <a:rPr lang="en-US" dirty="0"/>
              <a:t>2.5D – memory (mono or 3D stacked) on the side – OSATs, TSMC, Samsung, Intel</a:t>
            </a:r>
          </a:p>
          <a:p>
            <a:pPr lvl="1"/>
            <a:r>
              <a:rPr lang="en-US" dirty="0"/>
              <a:t>3D stacked – memory (mono or 3D stacked) on the bottom or on the top – Tier 1 DRAM vendors, TSMC, Intel, XMC </a:t>
            </a:r>
            <a:r>
              <a:rPr lang="en-US" sz="1700" i="1" dirty="0"/>
              <a:t>(memory wafer supply from non-domestic vendors are not likely), UMC</a:t>
            </a:r>
            <a:endParaRPr lang="en-US" i="1" dirty="0"/>
          </a:p>
          <a:p>
            <a:r>
              <a:rPr lang="en-US" dirty="0"/>
              <a:t>Memory types and vendor:</a:t>
            </a:r>
          </a:p>
          <a:p>
            <a:pPr lvl="1"/>
            <a:r>
              <a:rPr lang="en-US" dirty="0"/>
              <a:t>SRAM: Intel, TSMC, Global Foundries (GF), Samsung</a:t>
            </a:r>
          </a:p>
          <a:p>
            <a:pPr lvl="1"/>
            <a:r>
              <a:rPr lang="en-US" dirty="0"/>
              <a:t>DRAM: </a:t>
            </a:r>
          </a:p>
          <a:p>
            <a:pPr lvl="2"/>
            <a:r>
              <a:rPr lang="en-US" dirty="0"/>
              <a:t>Tier 1: Samsung, SK Hynix, Micron with active TCM programs</a:t>
            </a:r>
          </a:p>
          <a:p>
            <a:pPr lvl="2"/>
            <a:r>
              <a:rPr lang="en-US" dirty="0"/>
              <a:t>Tier 2: Winbond, </a:t>
            </a:r>
            <a:r>
              <a:rPr lang="en-US" dirty="0" err="1"/>
              <a:t>Powerchip</a:t>
            </a:r>
            <a:r>
              <a:rPr lang="en-US" dirty="0"/>
              <a:t>  with active TCM programs, </a:t>
            </a:r>
            <a:r>
              <a:rPr lang="en-US" dirty="0" err="1"/>
              <a:t>Nanya</a:t>
            </a:r>
            <a:r>
              <a:rPr lang="en-US" dirty="0"/>
              <a:t> with likely active TCM programs</a:t>
            </a:r>
          </a:p>
          <a:p>
            <a:pPr lvl="2"/>
            <a:r>
              <a:rPr lang="en-US" dirty="0"/>
              <a:t>Tier 2(with Tier 1 potential): CXMT with no known TCM programs</a:t>
            </a:r>
          </a:p>
          <a:p>
            <a:pPr lvl="1"/>
            <a:r>
              <a:rPr lang="en-US" dirty="0"/>
              <a:t>ADM/</a:t>
            </a:r>
            <a:r>
              <a:rPr lang="en-US" dirty="0" err="1"/>
              <a:t>eDRAM</a:t>
            </a:r>
            <a:r>
              <a:rPr lang="en-US" dirty="0"/>
              <a:t> – Intel</a:t>
            </a:r>
          </a:p>
          <a:p>
            <a:pPr lvl="1"/>
            <a:r>
              <a:rPr lang="en-US" dirty="0" err="1"/>
              <a:t>eDRAM</a:t>
            </a:r>
            <a:r>
              <a:rPr lang="en-US" dirty="0"/>
              <a:t> – IBM/GF – </a:t>
            </a:r>
            <a:r>
              <a:rPr lang="en-US" sz="1700" dirty="0"/>
              <a:t>GF process RM limitation </a:t>
            </a:r>
            <a:endParaRPr lang="en-US" dirty="0"/>
          </a:p>
          <a:p>
            <a:pPr lvl="1"/>
            <a:r>
              <a:rPr lang="en-US" dirty="0"/>
              <a:t>STT/MRAM – TSMC, Samsung, GF – </a:t>
            </a:r>
            <a:r>
              <a:rPr lang="en-US" sz="1700" dirty="0"/>
              <a:t>low density</a:t>
            </a:r>
          </a:p>
          <a:p>
            <a:pPr lvl="1"/>
            <a:r>
              <a:rPr lang="en-US" dirty="0"/>
              <a:t>Alternative technologies – </a:t>
            </a:r>
            <a:r>
              <a:rPr lang="en-US" sz="1500" dirty="0"/>
              <a:t>Multiple in research/development phases</a:t>
            </a:r>
          </a:p>
          <a:p>
            <a:r>
              <a:rPr lang="en-US" dirty="0"/>
              <a:t>Memory usage model/architecture options 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Centralized or distributed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730AB8-811C-4AF5-8F0B-1D02E4CA4381}"/>
              </a:ext>
            </a:extLst>
          </p:cNvPr>
          <p:cNvSpPr txBox="1"/>
          <p:nvPr/>
        </p:nvSpPr>
        <p:spPr>
          <a:xfrm>
            <a:off x="1518871" y="5809835"/>
            <a:ext cx="880099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Large possible # of combinations across architecture, integration, memory type and vendors</a:t>
            </a:r>
          </a:p>
          <a:p>
            <a:r>
              <a:rPr lang="en-US" dirty="0"/>
              <a:t>Well vetted goals and requirements can help to focus feasible combinations</a:t>
            </a:r>
          </a:p>
        </p:txBody>
      </p:sp>
    </p:spTree>
    <p:extLst>
      <p:ext uri="{BB962C8B-B14F-4D97-AF65-F5344CB8AC3E}">
        <p14:creationId xmlns:p14="http://schemas.microsoft.com/office/powerpoint/2010/main" val="2807803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231B-7B86-47AF-A9E6-4BFD11CA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SK Hynix – DRAM interposer and HBW DRAM cube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378A-DDDE-4D02-B4EA-763D7A94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77214"/>
            <a:ext cx="5443331" cy="4381500"/>
          </a:xfrm>
        </p:spPr>
        <p:txBody>
          <a:bodyPr>
            <a:normAutofit/>
          </a:bodyPr>
          <a:lstStyle/>
          <a:p>
            <a:r>
              <a:rPr lang="en-US" sz="2000" dirty="0"/>
              <a:t>Bandwidth: 2.5 – 3 TB/s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24 macros for 3 TB/s</a:t>
            </a:r>
          </a:p>
          <a:p>
            <a:pPr lvl="1"/>
            <a:r>
              <a:rPr lang="en-US" sz="1600" dirty="0"/>
              <a:t>24 * 9.9 = ~240mm2</a:t>
            </a:r>
          </a:p>
          <a:p>
            <a:r>
              <a:rPr lang="en-US" sz="2000" dirty="0"/>
              <a:t>Capacity: 6 GB (Baseline)</a:t>
            </a:r>
          </a:p>
          <a:p>
            <a:pPr lvl="1"/>
            <a:r>
              <a:rPr lang="en-US" sz="1600" dirty="0"/>
              <a:t>Scalability option: 2x (12GB) to 4x (24GB) capacity at same bandwidth, additional cost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48 macros for 6GB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Provide macro with different BW/capacity ratio. Ex. 256MB/128GB/s in 19.8mm2?</a:t>
            </a:r>
            <a:endParaRPr lang="en-US" sz="16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E23C-4364-48F3-8B91-68A77E1EE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117002"/>
            <a:ext cx="10972800" cy="525462"/>
          </a:xfrm>
        </p:spPr>
        <p:txBody>
          <a:bodyPr/>
          <a:lstStyle/>
          <a:p>
            <a:r>
              <a:rPr lang="en-US" sz="2800" dirty="0"/>
              <a:t>#1. Mainstream/General Purpose Perf. Segment (Cache)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2A97DAB-1FC8-47A6-BF3F-379B3C43A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411108"/>
              </p:ext>
            </p:extLst>
          </p:nvPr>
        </p:nvGraphicFramePr>
        <p:xfrm>
          <a:off x="1119810" y="5061434"/>
          <a:ext cx="320371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856">
                  <a:extLst>
                    <a:ext uri="{9D8B030D-6E8A-4147-A177-3AD203B41FA5}">
                      <a16:colId xmlns:a16="http://schemas.microsoft.com/office/drawing/2014/main" val="1765166026"/>
                    </a:ext>
                  </a:extLst>
                </a:gridCol>
                <a:gridCol w="1601856">
                  <a:extLst>
                    <a:ext uri="{9D8B030D-6E8A-4147-A177-3AD203B41FA5}">
                      <a16:colId xmlns:a16="http://schemas.microsoft.com/office/drawing/2014/main" val="2368412281"/>
                    </a:ext>
                  </a:extLst>
                </a:gridCol>
              </a:tblGrid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DRAM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41158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6GB (1x)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~480mm2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25962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12GB (2x)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~960mm2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151563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24GB (4x)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~1920mm2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96380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1FD5B6-9E31-4902-A835-3804AF42026B}"/>
              </a:ext>
            </a:extLst>
          </p:cNvPr>
          <p:cNvSpPr txBox="1">
            <a:spLocks/>
          </p:cNvSpPr>
          <p:nvPr/>
        </p:nvSpPr>
        <p:spPr>
          <a:xfrm>
            <a:off x="5910469" y="1777213"/>
            <a:ext cx="5443331" cy="438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IntelOne Display Regular" panose="020B0503020203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Construction Options</a:t>
            </a:r>
          </a:p>
          <a:p>
            <a:pPr lvl="1"/>
            <a:r>
              <a:rPr lang="en-US" sz="1600" dirty="0"/>
              <a:t>Compute area: ~1500mm2</a:t>
            </a:r>
          </a:p>
          <a:p>
            <a:pPr lvl="1"/>
            <a:r>
              <a:rPr lang="en-US" sz="1600" dirty="0"/>
              <a:t>Baseline 6GB DRAM area: ~480mm2</a:t>
            </a:r>
          </a:p>
          <a:p>
            <a:pPr lvl="1"/>
            <a:r>
              <a:rPr lang="en-US" sz="1600" dirty="0"/>
              <a:t>3x area delta , logic/DRAM will scale differently over time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Scalability option for 2x – 4x capacity?</a:t>
            </a:r>
          </a:p>
          <a:p>
            <a:pPr marL="457200" lvl="1" indent="0">
              <a:buFont typeface="IntelOne Display Regular" panose="020B0503020203020204" pitchFamily="34" charset="0"/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F346B8-A3EA-4FDA-A2DA-1A895ADE7F7A}"/>
              </a:ext>
            </a:extLst>
          </p:cNvPr>
          <p:cNvGrpSpPr/>
          <p:nvPr/>
        </p:nvGrpSpPr>
        <p:grpSpPr>
          <a:xfrm>
            <a:off x="6205328" y="3494176"/>
            <a:ext cx="2789573" cy="1088816"/>
            <a:chOff x="6205328" y="3494176"/>
            <a:chExt cx="2789573" cy="10888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D4EF7F-A70A-4E4D-B0CF-A7B6FC111EB1}"/>
                </a:ext>
              </a:extLst>
            </p:cNvPr>
            <p:cNvGrpSpPr/>
            <p:nvPr/>
          </p:nvGrpSpPr>
          <p:grpSpPr>
            <a:xfrm>
              <a:off x="6205328" y="3494176"/>
              <a:ext cx="2567610" cy="511398"/>
              <a:chOff x="6606207" y="3494176"/>
              <a:chExt cx="1948071" cy="51139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C0DD75-BAD4-4EA1-B9F1-8D1C842CCD77}"/>
                  </a:ext>
                </a:extLst>
              </p:cNvPr>
              <p:cNvSpPr/>
              <p:nvPr/>
            </p:nvSpPr>
            <p:spPr>
              <a:xfrm>
                <a:off x="6679095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AD82A7-595C-49C7-ABB3-D3AA00A516DE}"/>
                  </a:ext>
                </a:extLst>
              </p:cNvPr>
              <p:cNvSpPr/>
              <p:nvPr/>
            </p:nvSpPr>
            <p:spPr>
              <a:xfrm>
                <a:off x="7590182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C00D7AE-FAB2-44E3-88C1-2E4629C7D9B4}"/>
                  </a:ext>
                </a:extLst>
              </p:cNvPr>
              <p:cNvSpPr/>
              <p:nvPr/>
            </p:nvSpPr>
            <p:spPr>
              <a:xfrm>
                <a:off x="6606207" y="3776974"/>
                <a:ext cx="1948071" cy="2286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DRAM Interposer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2775A1-D128-4788-9C75-33EB310FA5DF}"/>
                </a:ext>
              </a:extLst>
            </p:cNvPr>
            <p:cNvSpPr txBox="1"/>
            <p:nvPr/>
          </p:nvSpPr>
          <p:spPr>
            <a:xfrm>
              <a:off x="6205328" y="4059772"/>
              <a:ext cx="2789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Option 1</a:t>
              </a:r>
              <a:r>
                <a:rPr lang="en-US" sz="1400" dirty="0"/>
                <a:t>: Interposer</a:t>
              </a:r>
            </a:p>
            <a:p>
              <a:r>
                <a:rPr lang="en-US" sz="1400" dirty="0"/>
                <a:t>Use older/cheaper DRAM node?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E4FCF1-0843-46F2-87A7-A24CDFBC20DB}"/>
              </a:ext>
            </a:extLst>
          </p:cNvPr>
          <p:cNvGrpSpPr/>
          <p:nvPr/>
        </p:nvGrpSpPr>
        <p:grpSpPr>
          <a:xfrm>
            <a:off x="8898833" y="3494176"/>
            <a:ext cx="2789573" cy="873373"/>
            <a:chOff x="8898833" y="3494176"/>
            <a:chExt cx="2789573" cy="8733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8FCB9C-513A-48D4-8502-9D7A2967460B}"/>
                </a:ext>
              </a:extLst>
            </p:cNvPr>
            <p:cNvSpPr/>
            <p:nvPr/>
          </p:nvSpPr>
          <p:spPr>
            <a:xfrm>
              <a:off x="8994901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Compute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D2C404-D609-47FA-AD46-215F8F66C090}"/>
                </a:ext>
              </a:extLst>
            </p:cNvPr>
            <p:cNvSpPr/>
            <p:nvPr/>
          </p:nvSpPr>
          <p:spPr>
            <a:xfrm>
              <a:off x="10195739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Compute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CDF881-07F0-4F1D-80D4-54F032DB9518}"/>
                </a:ext>
              </a:extLst>
            </p:cNvPr>
            <p:cNvSpPr/>
            <p:nvPr/>
          </p:nvSpPr>
          <p:spPr>
            <a:xfrm>
              <a:off x="8898833" y="3776974"/>
              <a:ext cx="2567610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7156D6-2C29-4223-9858-768024FE9F39}"/>
                </a:ext>
              </a:extLst>
            </p:cNvPr>
            <p:cNvSpPr/>
            <p:nvPr/>
          </p:nvSpPr>
          <p:spPr>
            <a:xfrm>
              <a:off x="933283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DRAM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EA1027-F245-47DB-8C1C-2CBCF52A16C0}"/>
                </a:ext>
              </a:extLst>
            </p:cNvPr>
            <p:cNvSpPr/>
            <p:nvPr/>
          </p:nvSpPr>
          <p:spPr>
            <a:xfrm>
              <a:off x="1055031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DRAM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8C81E-F9DA-478A-BA54-4C41BA0E807A}"/>
                </a:ext>
              </a:extLst>
            </p:cNvPr>
            <p:cNvSpPr/>
            <p:nvPr/>
          </p:nvSpPr>
          <p:spPr>
            <a:xfrm>
              <a:off x="9004853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7048DD-C715-40EA-BDDC-7634103FB8B1}"/>
                </a:ext>
              </a:extLst>
            </p:cNvPr>
            <p:cNvSpPr/>
            <p:nvPr/>
          </p:nvSpPr>
          <p:spPr>
            <a:xfrm>
              <a:off x="916884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3C7EA3-7A7B-4A60-A650-234F6D0F8F9F}"/>
                </a:ext>
              </a:extLst>
            </p:cNvPr>
            <p:cNvSpPr/>
            <p:nvPr/>
          </p:nvSpPr>
          <p:spPr>
            <a:xfrm>
              <a:off x="9849668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D198A8-88A6-44C7-9EB5-3A47B298C04E}"/>
                </a:ext>
              </a:extLst>
            </p:cNvPr>
            <p:cNvSpPr/>
            <p:nvPr/>
          </p:nvSpPr>
          <p:spPr>
            <a:xfrm>
              <a:off x="1001365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F2AF48-BEED-4EFD-8249-91FADA20F5A8}"/>
                </a:ext>
              </a:extLst>
            </p:cNvPr>
            <p:cNvSpPr/>
            <p:nvPr/>
          </p:nvSpPr>
          <p:spPr>
            <a:xfrm>
              <a:off x="1021852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98CD24-95BE-4D49-9D98-71B621415176}"/>
                </a:ext>
              </a:extLst>
            </p:cNvPr>
            <p:cNvSpPr/>
            <p:nvPr/>
          </p:nvSpPr>
          <p:spPr>
            <a:xfrm>
              <a:off x="10382511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FCDA70-6C13-4B05-B471-99F39CF83535}"/>
                </a:ext>
              </a:extLst>
            </p:cNvPr>
            <p:cNvSpPr/>
            <p:nvPr/>
          </p:nvSpPr>
          <p:spPr>
            <a:xfrm>
              <a:off x="1106999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0C54D7-F50B-4995-90A3-C67D4257BC38}"/>
                </a:ext>
              </a:extLst>
            </p:cNvPr>
            <p:cNvSpPr/>
            <p:nvPr/>
          </p:nvSpPr>
          <p:spPr>
            <a:xfrm>
              <a:off x="11233986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AEB22-76FA-40A4-98EA-650A873F3E49}"/>
                </a:ext>
              </a:extLst>
            </p:cNvPr>
            <p:cNvSpPr txBox="1"/>
            <p:nvPr/>
          </p:nvSpPr>
          <p:spPr>
            <a:xfrm>
              <a:off x="8898833" y="4059772"/>
              <a:ext cx="2789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Option 2</a:t>
              </a:r>
              <a:r>
                <a:rPr lang="en-US" sz="1400" dirty="0"/>
                <a:t>: Intel ODI Packaging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0DD8065-D013-4350-8776-84998F9268DD}"/>
              </a:ext>
            </a:extLst>
          </p:cNvPr>
          <p:cNvSpPr/>
          <p:nvPr/>
        </p:nvSpPr>
        <p:spPr>
          <a:xfrm>
            <a:off x="6345260" y="5485299"/>
            <a:ext cx="1126603" cy="228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Compute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9F11BA-CD2D-48C5-86C6-4248D9051442}"/>
              </a:ext>
            </a:extLst>
          </p:cNvPr>
          <p:cNvSpPr/>
          <p:nvPr/>
        </p:nvSpPr>
        <p:spPr>
          <a:xfrm>
            <a:off x="7546098" y="5485299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B983A9-DC7A-4918-A8F0-258EA5FF6243}"/>
              </a:ext>
            </a:extLst>
          </p:cNvPr>
          <p:cNvSpPr/>
          <p:nvPr/>
        </p:nvSpPr>
        <p:spPr>
          <a:xfrm>
            <a:off x="6249192" y="5768097"/>
            <a:ext cx="2567610" cy="228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Logic Interposer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79FB50-01BE-4358-A4D9-821BCE597E29}"/>
              </a:ext>
            </a:extLst>
          </p:cNvPr>
          <p:cNvSpPr txBox="1"/>
          <p:nvPr/>
        </p:nvSpPr>
        <p:spPr>
          <a:xfrm>
            <a:off x="8987724" y="5452289"/>
            <a:ext cx="278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Option 3</a:t>
            </a:r>
            <a:r>
              <a:rPr lang="en-US" sz="1400" dirty="0"/>
              <a:t>: DRAM cube </a:t>
            </a:r>
          </a:p>
          <a:p>
            <a:r>
              <a:rPr lang="en-US" sz="1400" dirty="0"/>
              <a:t>With scalable height for capacity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3F712B-840F-4888-A081-78576F7F9695}"/>
              </a:ext>
            </a:extLst>
          </p:cNvPr>
          <p:cNvSpPr/>
          <p:nvPr/>
        </p:nvSpPr>
        <p:spPr>
          <a:xfrm>
            <a:off x="7538133" y="5229600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54DF34-94CD-46ED-A285-4BA9C5F2BFE1}"/>
              </a:ext>
            </a:extLst>
          </p:cNvPr>
          <p:cNvSpPr txBox="1"/>
          <p:nvPr/>
        </p:nvSpPr>
        <p:spPr>
          <a:xfrm>
            <a:off x="3155002" y="6472006"/>
            <a:ext cx="6833823" cy="316420"/>
          </a:xfrm>
          <a:prstGeom prst="rect">
            <a:avLst/>
          </a:prstGeom>
          <a:solidFill>
            <a:srgbClr val="0068B5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Data shared under CNDA 30991112 &amp; CNDA 112784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A8BF7B-DE63-4FE3-AB07-CD409B680F50}"/>
              </a:ext>
            </a:extLst>
          </p:cNvPr>
          <p:cNvSpPr txBox="1"/>
          <p:nvPr/>
        </p:nvSpPr>
        <p:spPr>
          <a:xfrm>
            <a:off x="6205328" y="6055867"/>
            <a:ext cx="416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 we use the SK logic interposer without DRAM ?</a:t>
            </a:r>
          </a:p>
        </p:txBody>
      </p:sp>
    </p:spTree>
    <p:extLst>
      <p:ext uri="{BB962C8B-B14F-4D97-AF65-F5344CB8AC3E}">
        <p14:creationId xmlns:p14="http://schemas.microsoft.com/office/powerpoint/2010/main" val="505445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DA9AA-AF58-44AD-89FC-AD4F0EF40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3" y="703806"/>
            <a:ext cx="6232849" cy="3507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84CD4C-DDA7-42E1-96BB-5272025CB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816" y="2772437"/>
            <a:ext cx="6616537" cy="37229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B291E8-65DF-4858-8CA8-F2FDBC47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Micron Proposal</a:t>
            </a:r>
          </a:p>
        </p:txBody>
      </p:sp>
    </p:spTree>
    <p:extLst>
      <p:ext uri="{BB962C8B-B14F-4D97-AF65-F5344CB8AC3E}">
        <p14:creationId xmlns:p14="http://schemas.microsoft.com/office/powerpoint/2010/main" val="283558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A3970F6-D2CE-454A-A5CB-95F68FEDD857}"/>
              </a:ext>
            </a:extLst>
          </p:cNvPr>
          <p:cNvGrpSpPr/>
          <p:nvPr/>
        </p:nvGrpSpPr>
        <p:grpSpPr>
          <a:xfrm>
            <a:off x="160934" y="0"/>
            <a:ext cx="3658099" cy="4053254"/>
            <a:chOff x="20256" y="788719"/>
            <a:chExt cx="5141967" cy="53543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86B37A3-7F10-468B-963B-DA7622985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56" y="788719"/>
              <a:ext cx="5141967" cy="5354385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F3E87E0-1B77-4504-B97A-D04AB2EA955F}"/>
                </a:ext>
              </a:extLst>
            </p:cNvPr>
            <p:cNvSpPr/>
            <p:nvPr/>
          </p:nvSpPr>
          <p:spPr>
            <a:xfrm>
              <a:off x="457200" y="3429000"/>
              <a:ext cx="3948545" cy="768927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FCA214E-362F-46A3-A611-F55A21A76592}"/>
                </a:ext>
              </a:extLst>
            </p:cNvPr>
            <p:cNvSpPr/>
            <p:nvPr/>
          </p:nvSpPr>
          <p:spPr>
            <a:xfrm>
              <a:off x="457199" y="4401589"/>
              <a:ext cx="3948545" cy="48629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" name="表格 2">
            <a:extLst>
              <a:ext uri="{FF2B5EF4-FFF2-40B4-BE49-F238E27FC236}">
                <a16:creationId xmlns:a16="http://schemas.microsoft.com/office/drawing/2014/main" id="{415A69C8-B849-4D7C-B307-50D63178D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596095"/>
              </p:ext>
            </p:extLst>
          </p:nvPr>
        </p:nvGraphicFramePr>
        <p:xfrm>
          <a:off x="3933346" y="1072662"/>
          <a:ext cx="8238397" cy="5785344"/>
        </p:xfrm>
        <a:graphic>
          <a:graphicData uri="http://schemas.openxmlformats.org/drawingml/2006/table">
            <a:tbl>
              <a:tblPr/>
              <a:tblGrid>
                <a:gridCol w="75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72119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3D DRAM 2Gb</a:t>
                      </a:r>
                      <a:r>
                        <a:rPr lang="pl-P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 w/ ECC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1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3 (Reference)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3B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Process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Size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37.61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32.16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28.17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23.8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24.16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19.46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35.45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Size w/ bump pitch 25um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33.93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28.83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Chip per wafers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1669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1952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2598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3225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2071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1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Good Dies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1418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1659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1894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2741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1505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1761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Stacked dies (layer)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Channel (CH) # 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Bank # 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density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MB/mm^2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6.81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7.96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10.76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10.60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13.16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8.45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per Channel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119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b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Bandwidth*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100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1361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1592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1076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530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658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422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11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Effective </a:t>
                      </a:r>
                      <a:b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Bandwidth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1GB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2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100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1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DQ I/O 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B0F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B0F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21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ECC IO 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Data Rate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Row Cycle time (tRC)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62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core speed (tCCD)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 Latency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Read Latency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Access Time (RL + tAC)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211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* Under seamless read operation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* w/ Metal4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05145B1-6E6C-4DFE-860D-87E3A2433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4" y="4308706"/>
            <a:ext cx="3658099" cy="21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24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8C36F0-E873-49BF-968C-2099B361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669" y="422931"/>
            <a:ext cx="5343331" cy="3006069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BB9AEF8-9A67-4A0C-BC05-7B987D7F2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309"/>
            <a:ext cx="5210315" cy="3705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370DF5-F772-48A8-B21D-2F1ABE1304D1}"/>
              </a:ext>
            </a:extLst>
          </p:cNvPr>
          <p:cNvSpPr/>
          <p:nvPr/>
        </p:nvSpPr>
        <p:spPr>
          <a:xfrm>
            <a:off x="5452312" y="4356976"/>
            <a:ext cx="67396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2020 Mar.: </a:t>
            </a:r>
            <a:r>
              <a:rPr lang="en-US" sz="1400" dirty="0" err="1">
                <a:solidFill>
                  <a:srgbClr val="002060"/>
                </a:solidFill>
              </a:rPr>
              <a:t>Hisilicion</a:t>
            </a:r>
            <a:r>
              <a:rPr lang="en-US" sz="1400" dirty="0">
                <a:solidFill>
                  <a:srgbClr val="002060"/>
                </a:solidFill>
              </a:rPr>
              <a:t> request the 600-700 </a:t>
            </a:r>
            <a:r>
              <a:rPr lang="en-US" sz="1400" dirty="0" err="1">
                <a:solidFill>
                  <a:srgbClr val="002060"/>
                </a:solidFill>
              </a:rPr>
              <a:t>uF</a:t>
            </a:r>
            <a:r>
              <a:rPr lang="en-US" sz="1400" dirty="0">
                <a:solidFill>
                  <a:srgbClr val="002060"/>
                </a:solidFill>
              </a:rPr>
              <a:t> capacitor and TSMC is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working on Gen1 WoW solution, Gen1 DRAM also can replace by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capacitor. Gen 1 now have two AI </a:t>
            </a:r>
            <a:r>
              <a:rPr lang="en-US" sz="1400" dirty="0" err="1">
                <a:solidFill>
                  <a:srgbClr val="002060"/>
                </a:solidFill>
              </a:rPr>
              <a:t>companys</a:t>
            </a:r>
            <a:r>
              <a:rPr lang="en-US" sz="1400" dirty="0">
                <a:solidFill>
                  <a:srgbClr val="002060"/>
                </a:solidFill>
              </a:rPr>
              <a:t> are working for that. Gen2 was request by a big design house and even Google intel also have highly interesting for that. Gen2 have better heating structure.</a:t>
            </a:r>
            <a:r>
              <a:rPr lang="en-US" sz="1400" dirty="0"/>
              <a:t> </a:t>
            </a:r>
          </a:p>
          <a:p>
            <a:r>
              <a:rPr lang="en-US" sz="1400" dirty="0"/>
              <a:t>2021 Mar: 2-10 customer engagements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41C85-BF88-437F-A1F9-6C591781C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4" y="217486"/>
            <a:ext cx="3864376" cy="2174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FFDED-45DE-4979-9827-A28BE2CF1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499" y="282998"/>
            <a:ext cx="4273885" cy="24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3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Cerebras</a:t>
            </a:r>
            <a:r>
              <a:rPr lang="en-US" dirty="0"/>
              <a:t> Wafer Scale Engine for AI Compute</a:t>
            </a:r>
          </a:p>
        </p:txBody>
      </p:sp>
      <p:pic>
        <p:nvPicPr>
          <p:cNvPr id="5" name="Picture 4" descr="Cerebras compariso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8200"/>
            <a:ext cx="6689006" cy="5486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772400" y="1133582"/>
            <a:ext cx="2143874" cy="2524018"/>
          </a:xfrm>
        </p:spPr>
        <p:txBody>
          <a:bodyPr/>
          <a:lstStyle/>
          <a:p>
            <a:r>
              <a:rPr lang="en-US" sz="1600" dirty="0"/>
              <a:t>1.2 trillion transistors on single die (46,225mm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r>
              <a:rPr lang="en-US" sz="1600" dirty="0"/>
              <a:t>Packaged between heat spreader and power supply system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EA22C00-BAD0-804C-A713-356B217322B3}"/>
              </a:ext>
            </a:extLst>
          </p:cNvPr>
          <p:cNvSpPr txBox="1">
            <a:spLocks/>
          </p:cNvSpPr>
          <p:nvPr/>
        </p:nvSpPr>
        <p:spPr bwMode="auto">
          <a:xfrm>
            <a:off x="7772400" y="4343401"/>
            <a:ext cx="2143874" cy="215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74320" indent="-182880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•"/>
              <a:defRPr sz="18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15938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–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746125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•"/>
              <a:tabLst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976313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–"/>
              <a:tabLst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150938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»"/>
              <a:tabLst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/>
              <a:t>RDL used for interconnectivity within the wafer scale die and for power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509814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13A4E8E-D58B-4156-BCE0-C78EF6591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8" y="618980"/>
            <a:ext cx="10001764" cy="56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9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B1E31-61FE-4C24-988D-8764EFB4157A}"/>
              </a:ext>
            </a:extLst>
          </p:cNvPr>
          <p:cNvSpPr/>
          <p:nvPr/>
        </p:nvSpPr>
        <p:spPr>
          <a:xfrm>
            <a:off x="465667" y="258902"/>
            <a:ext cx="1115906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  <a:latin typeface="MalgunGothic"/>
              </a:rPr>
              <a:t>CoWoS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Due to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is getting more and more popular and will increase more flexibility for combination of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different device and also can reduce the cost. So TSMC will drop the 4X reticle size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development.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TSMC think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CoWoS_R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with capacitor will let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demand growth from 8k/M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to 12-13K/m by 2023.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Broadcom is the most aggressive for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plan to will use the TPU for Google to adopt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,.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TSMC plan to finish to finish qualification by Q223 and Broadcom request to pull in to Q123 and even Q422.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 : The AMD will have several combination products for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CPU+HBM2E/CPU+GPU+HBM2E/ CPU+ accelerator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and have good forecast in the coming. Now the AMD and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Xilinix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have best forecast growth rate of overall customers.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Microsoft Server CPU for Azure@5nm will adopt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plan to ramp up by end of 2021.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Nvidia new AI chip@5nm will adopt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SoIC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on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03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3227A4-B06E-4565-934E-3D1BA129AEA9}"/>
              </a:ext>
            </a:extLst>
          </p:cNvPr>
          <p:cNvSpPr/>
          <p:nvPr/>
        </p:nvSpPr>
        <p:spPr>
          <a:xfrm>
            <a:off x="3048000" y="1920895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MT"/>
              </a:rPr>
              <a:t>– </a:t>
            </a:r>
            <a:r>
              <a:rPr lang="en-US" sz="2800" dirty="0" err="1">
                <a:solidFill>
                  <a:srgbClr val="000066"/>
                </a:solidFill>
                <a:latin typeface="MalgunGothic"/>
              </a:rPr>
              <a:t>InFO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Apple cut 8-9M A12 and 2M around A13 demand but pill in the Apple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InFO_L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pilot run and mass production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schedule….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The Apple have chance to launch the iMac/iMac Pro adopt Apple own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CPU@InFO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_L in spring event date.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AMD will ramp up the GPU@5nm Navu31/32/33 adopt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InFO_oS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from Q421.Now total demand still forecast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max is 30K/m but that will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depe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93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C241F4-03BE-43E4-A507-BEA91D510663}"/>
              </a:ext>
            </a:extLst>
          </p:cNvPr>
          <p:cNvSpPr/>
          <p:nvPr/>
        </p:nvSpPr>
        <p:spPr>
          <a:xfrm>
            <a:off x="3048000" y="1213009"/>
            <a:ext cx="6096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MalgunGothic"/>
              </a:rPr>
              <a:t>y :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sz="2800" dirty="0">
                <a:solidFill>
                  <a:srgbClr val="000066"/>
                </a:solidFill>
                <a:latin typeface="ArialMT"/>
              </a:rPr>
              <a:t>– </a:t>
            </a:r>
            <a:r>
              <a:rPr lang="en-US" sz="2800" dirty="0">
                <a:solidFill>
                  <a:srgbClr val="000066"/>
                </a:solidFill>
                <a:latin typeface="MalgunGothic"/>
              </a:rPr>
              <a:t>Backend 3D IC (WoW) :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TSMC BD (Business development) is cooking for low end X86 CPU with wide IO for high performance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computing for China market due to China-USA trade conflict. But it’s in the early stage.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sz="2800" dirty="0">
                <a:solidFill>
                  <a:srgbClr val="000066"/>
                </a:solidFill>
                <a:latin typeface="ArialMT"/>
              </a:rPr>
              <a:t>– </a:t>
            </a:r>
            <a:r>
              <a:rPr lang="en-US" sz="2800" dirty="0">
                <a:solidFill>
                  <a:srgbClr val="000066"/>
                </a:solidFill>
                <a:latin typeface="MalgunGothic"/>
              </a:rPr>
              <a:t>Backend </a:t>
            </a:r>
            <a:r>
              <a:rPr lang="en-US" sz="2800" dirty="0" err="1">
                <a:solidFill>
                  <a:srgbClr val="000066"/>
                </a:solidFill>
                <a:latin typeface="MalgunGothic"/>
              </a:rPr>
              <a:t>InFO</a:t>
            </a:r>
            <a:r>
              <a:rPr lang="en-US" sz="2800" dirty="0">
                <a:solidFill>
                  <a:srgbClr val="000066"/>
                </a:solidFill>
                <a:latin typeface="MalgunGothic"/>
              </a:rPr>
              <a:t> PTI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PTI have high possibility will give up the panel fan out due to PTI CTO was resign and now no specific owner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to be in charge of the Panel fan out. But concentrate more resource for wafer base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InFO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WoW. The PTI is working on the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Sony CIS+ISP solution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68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D777EC-B3DE-4B68-88E8-81195CFF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6" y="110340"/>
            <a:ext cx="2733675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5D0E9-FAB5-45E4-87F0-D52BFD20C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03" y="1594817"/>
            <a:ext cx="11404348" cy="1095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69CED8-95A9-4F20-A99D-AD2F2428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4" y="2675364"/>
            <a:ext cx="12192000" cy="50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63717-4869-420A-9690-A879AA0D3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15030"/>
            <a:ext cx="12192000" cy="848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D00C4-68C4-4929-A94F-AAEFEFB57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4" y="855587"/>
            <a:ext cx="7896225" cy="733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C3FC51-1071-472C-B606-AA0D6AE64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3" y="4284396"/>
            <a:ext cx="11467723" cy="1487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80BE26-EA8A-458A-8DFE-A9D5C9BCB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03" y="5927246"/>
            <a:ext cx="10040292" cy="602132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4B6D6701-8771-4926-83DC-78C09C6861EA}"/>
              </a:ext>
            </a:extLst>
          </p:cNvPr>
          <p:cNvSpPr/>
          <p:nvPr/>
        </p:nvSpPr>
        <p:spPr>
          <a:xfrm flipH="1">
            <a:off x="11611677" y="12039"/>
            <a:ext cx="416458" cy="3130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E12C-EB0B-487B-BFC0-09B41D2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F0A06-B685-454E-8B13-61C913A18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2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1A143-A78F-40C8-BCBB-90C8ED3F5A9D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9F608-841A-451B-92EF-A9410B9A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659"/>
            <a:ext cx="5860025" cy="6182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3B8B4D-0166-4A58-A48B-669DE033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341" y="705902"/>
            <a:ext cx="6096000" cy="387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2CCA18-4D6D-4C26-A415-EB8697712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170" y="4512927"/>
            <a:ext cx="6096000" cy="706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0F731C-3F68-467F-AE01-E98542318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645" y="5323438"/>
            <a:ext cx="6160525" cy="624710"/>
          </a:xfrm>
          <a:prstGeom prst="rect">
            <a:avLst/>
          </a:prstGeom>
        </p:spPr>
      </p:pic>
      <p:sp>
        <p:nvSpPr>
          <p:cNvPr id="11" name="Arrow: Right 10">
            <a:hlinkClick r:id="rId6" action="ppaction://hlinksldjump"/>
            <a:extLst>
              <a:ext uri="{FF2B5EF4-FFF2-40B4-BE49-F238E27FC236}">
                <a16:creationId xmlns:a16="http://schemas.microsoft.com/office/drawing/2014/main" id="{B1205787-F2EF-4F1B-843F-E6615DE79A0A}"/>
              </a:ext>
            </a:extLst>
          </p:cNvPr>
          <p:cNvSpPr/>
          <p:nvPr/>
        </p:nvSpPr>
        <p:spPr>
          <a:xfrm flipH="1">
            <a:off x="11611677" y="12039"/>
            <a:ext cx="416458" cy="3130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6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1C67C386-F864-430A-8E0A-F91613D7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21BEB6A-7572-44D2-8C3A-3CA892DE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92"/>
            <a:ext cx="2825895" cy="4330923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D525823-8C53-469D-BE5F-E24CC8F2B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98" y="137160"/>
            <a:ext cx="6655142" cy="38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46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4EEED2-DB3C-4871-AC83-837F083309E7}"/>
              </a:ext>
            </a:extLst>
          </p:cNvPr>
          <p:cNvSpPr/>
          <p:nvPr/>
        </p:nvSpPr>
        <p:spPr>
          <a:xfrm>
            <a:off x="5257800" y="641682"/>
            <a:ext cx="1387642" cy="32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Mem On Bottom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D352C0-E696-4EC7-8785-14C6F1F17C3B}"/>
              </a:ext>
            </a:extLst>
          </p:cNvPr>
          <p:cNvSpPr/>
          <p:nvPr/>
        </p:nvSpPr>
        <p:spPr>
          <a:xfrm>
            <a:off x="1532021" y="641682"/>
            <a:ext cx="1387642" cy="32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 On Top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FA0668-7FFA-426E-950E-F7818330DEC1}"/>
              </a:ext>
            </a:extLst>
          </p:cNvPr>
          <p:cNvSpPr/>
          <p:nvPr/>
        </p:nvSpPr>
        <p:spPr>
          <a:xfrm>
            <a:off x="8983579" y="641682"/>
            <a:ext cx="1387642" cy="32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Adjacent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3AE789-703E-49B9-A913-7DEE21EBA5E9}"/>
              </a:ext>
            </a:extLst>
          </p:cNvPr>
          <p:cNvSpPr/>
          <p:nvPr/>
        </p:nvSpPr>
        <p:spPr>
          <a:xfrm>
            <a:off x="675775" y="1155031"/>
            <a:ext cx="842210" cy="30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SRAM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9BD02C-7DD0-488E-ABA7-96796152229A}"/>
              </a:ext>
            </a:extLst>
          </p:cNvPr>
          <p:cNvSpPr/>
          <p:nvPr/>
        </p:nvSpPr>
        <p:spPr>
          <a:xfrm>
            <a:off x="1808748" y="1155031"/>
            <a:ext cx="84221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804CB9-CFCE-4587-B002-0E8EC4FC4A99}"/>
              </a:ext>
            </a:extLst>
          </p:cNvPr>
          <p:cNvSpPr/>
          <p:nvPr/>
        </p:nvSpPr>
        <p:spPr>
          <a:xfrm>
            <a:off x="2941721" y="1155031"/>
            <a:ext cx="84221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E4E10E-991B-4E73-8E35-E9844B6B7482}"/>
              </a:ext>
            </a:extLst>
          </p:cNvPr>
          <p:cNvSpPr/>
          <p:nvPr/>
        </p:nvSpPr>
        <p:spPr>
          <a:xfrm>
            <a:off x="8149390" y="1155031"/>
            <a:ext cx="842210" cy="30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SRAM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622EA9-07F3-4A0C-A50B-11C95BF1DBD5}"/>
              </a:ext>
            </a:extLst>
          </p:cNvPr>
          <p:cNvSpPr/>
          <p:nvPr/>
        </p:nvSpPr>
        <p:spPr>
          <a:xfrm>
            <a:off x="4415590" y="1155031"/>
            <a:ext cx="842210" cy="30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SRAM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0A4140F-3CCF-4C41-A6D2-AA9A7C384426}"/>
              </a:ext>
            </a:extLst>
          </p:cNvPr>
          <p:cNvSpPr/>
          <p:nvPr/>
        </p:nvSpPr>
        <p:spPr>
          <a:xfrm>
            <a:off x="5504447" y="1155031"/>
            <a:ext cx="84221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3B4AE18-122F-4FF1-9CC2-AC8655BCEF71}"/>
              </a:ext>
            </a:extLst>
          </p:cNvPr>
          <p:cNvSpPr/>
          <p:nvPr/>
        </p:nvSpPr>
        <p:spPr>
          <a:xfrm>
            <a:off x="9256295" y="1155031"/>
            <a:ext cx="84221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E1451D-E30C-4FB8-9FE8-66D6C2327572}"/>
              </a:ext>
            </a:extLst>
          </p:cNvPr>
          <p:cNvSpPr/>
          <p:nvPr/>
        </p:nvSpPr>
        <p:spPr>
          <a:xfrm>
            <a:off x="6611352" y="1155031"/>
            <a:ext cx="84221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E786E5-C9ED-416D-A749-CCEE2852D007}"/>
              </a:ext>
            </a:extLst>
          </p:cNvPr>
          <p:cNvSpPr/>
          <p:nvPr/>
        </p:nvSpPr>
        <p:spPr>
          <a:xfrm>
            <a:off x="10383252" y="1155031"/>
            <a:ext cx="84221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E1AD14-940E-49B2-87A6-2C74657DA503}"/>
              </a:ext>
            </a:extLst>
          </p:cNvPr>
          <p:cNvSpPr txBox="1"/>
          <p:nvPr/>
        </p:nvSpPr>
        <p:spPr>
          <a:xfrm>
            <a:off x="3378859" y="2343255"/>
            <a:ext cx="84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DRAM stacked on SRAM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9F8D7C-26EA-4ACF-9DD2-3DDCDD41D3C0}"/>
              </a:ext>
            </a:extLst>
          </p:cNvPr>
          <p:cNvCxnSpPr/>
          <p:nvPr/>
        </p:nvCxnSpPr>
        <p:spPr>
          <a:xfrm flipH="1">
            <a:off x="1283368" y="970545"/>
            <a:ext cx="393032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76F49D-5090-4B75-9A4D-01B21B02420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2171701" y="970545"/>
            <a:ext cx="58152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AD75A0D-E9AB-4DDD-9B3B-6ABA6056A746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flipH="1">
            <a:off x="5925552" y="970545"/>
            <a:ext cx="26069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4F67D12-575A-42FB-9CE6-757E45BAE466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2948232" y="1827041"/>
            <a:ext cx="77944" cy="121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A0B529-BAC4-49C5-BC11-FEA61ADA0597}"/>
              </a:ext>
            </a:extLst>
          </p:cNvPr>
          <p:cNvCxnSpPr>
            <a:cxnSpLocks/>
          </p:cNvCxnSpPr>
          <p:nvPr/>
        </p:nvCxnSpPr>
        <p:spPr>
          <a:xfrm>
            <a:off x="10236120" y="2055749"/>
            <a:ext cx="292283" cy="112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F69102E-C5FB-4600-9B60-643159A3A432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6263442" y="1984082"/>
            <a:ext cx="754176" cy="123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D8552E-6EE9-4CEC-95C4-CDEC672CE22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0371221" y="882313"/>
            <a:ext cx="433136" cy="272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777199F-CC75-4046-9A9A-D3D44D07421E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9677400" y="994606"/>
            <a:ext cx="48118" cy="160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2B51561-AC32-4F1C-AE95-2E2EB09E0811}"/>
              </a:ext>
            </a:extLst>
          </p:cNvPr>
          <p:cNvCxnSpPr>
            <a:cxnSpLocks/>
          </p:cNvCxnSpPr>
          <p:nvPr/>
        </p:nvCxnSpPr>
        <p:spPr>
          <a:xfrm>
            <a:off x="6533144" y="966531"/>
            <a:ext cx="376993" cy="156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F5FCDB7-07BB-4A3E-B12E-1E2DD64AB408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4836695" y="938459"/>
            <a:ext cx="431130" cy="216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D383E48-DF14-46F3-BF7A-844404F91514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2865518" y="966531"/>
            <a:ext cx="497308" cy="18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B015360-87C3-43AB-A66E-BDDE22331B75}"/>
              </a:ext>
            </a:extLst>
          </p:cNvPr>
          <p:cNvCxnSpPr/>
          <p:nvPr/>
        </p:nvCxnSpPr>
        <p:spPr>
          <a:xfrm flipH="1">
            <a:off x="8642680" y="978564"/>
            <a:ext cx="393032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BA2A37C-5C5E-461D-82CC-2337BA6B43EA}"/>
              </a:ext>
            </a:extLst>
          </p:cNvPr>
          <p:cNvSpPr txBox="1"/>
          <p:nvPr/>
        </p:nvSpPr>
        <p:spPr>
          <a:xfrm>
            <a:off x="10930699" y="2137548"/>
            <a:ext cx="45317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LP5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8F70C0-A661-4E6F-B293-137A50EAA3C6}"/>
              </a:ext>
            </a:extLst>
          </p:cNvPr>
          <p:cNvSpPr txBox="1"/>
          <p:nvPr/>
        </p:nvSpPr>
        <p:spPr>
          <a:xfrm>
            <a:off x="11464087" y="2147814"/>
            <a:ext cx="513347" cy="276999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HBM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F8EB9F4-FA5D-4642-9FEA-BFAE0B694B01}"/>
              </a:ext>
            </a:extLst>
          </p:cNvPr>
          <p:cNvSpPr txBox="1"/>
          <p:nvPr/>
        </p:nvSpPr>
        <p:spPr>
          <a:xfrm>
            <a:off x="3799963" y="2001589"/>
            <a:ext cx="513347" cy="276999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HBM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C39753B-1733-43ED-B1D4-D18F93E37AC3}"/>
              </a:ext>
            </a:extLst>
          </p:cNvPr>
          <p:cNvSpPr/>
          <p:nvPr/>
        </p:nvSpPr>
        <p:spPr>
          <a:xfrm>
            <a:off x="3362826" y="1653049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Samsung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6CB099B-B9A9-40BE-A581-940625157E42}"/>
              </a:ext>
            </a:extLst>
          </p:cNvPr>
          <p:cNvSpPr/>
          <p:nvPr/>
        </p:nvSpPr>
        <p:spPr>
          <a:xfrm>
            <a:off x="5644321" y="1672155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SK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3ECE869-CA52-44D6-9715-B8EDB46A9AAC}"/>
              </a:ext>
            </a:extLst>
          </p:cNvPr>
          <p:cNvSpPr/>
          <p:nvPr/>
        </p:nvSpPr>
        <p:spPr>
          <a:xfrm>
            <a:off x="10891084" y="186437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Micron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420393D-9DF5-421A-89D0-552A0C04D132}"/>
              </a:ext>
            </a:extLst>
          </p:cNvPr>
          <p:cNvSpPr/>
          <p:nvPr/>
        </p:nvSpPr>
        <p:spPr>
          <a:xfrm>
            <a:off x="9673901" y="1874638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Winbond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643A33A-3E29-432C-B096-6EF6FDF588E8}"/>
              </a:ext>
            </a:extLst>
          </p:cNvPr>
          <p:cNvSpPr/>
          <p:nvPr/>
        </p:nvSpPr>
        <p:spPr>
          <a:xfrm>
            <a:off x="9677400" y="160146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AP Mem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80FDD21-6DE0-4CD1-9B3F-9B4C5B373F8E}"/>
              </a:ext>
            </a:extLst>
          </p:cNvPr>
          <p:cNvSpPr/>
          <p:nvPr/>
        </p:nvSpPr>
        <p:spPr>
          <a:xfrm>
            <a:off x="6574249" y="154360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Samsung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AEFEB1B-239A-4354-B5EC-9BBD97DB9BC5}"/>
              </a:ext>
            </a:extLst>
          </p:cNvPr>
          <p:cNvSpPr/>
          <p:nvPr/>
        </p:nvSpPr>
        <p:spPr>
          <a:xfrm>
            <a:off x="10878550" y="160146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Samsung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A409EB-5237-4CA7-8981-4F005EF8F085}"/>
              </a:ext>
            </a:extLst>
          </p:cNvPr>
          <p:cNvSpPr txBox="1"/>
          <p:nvPr/>
        </p:nvSpPr>
        <p:spPr>
          <a:xfrm>
            <a:off x="5950626" y="2107149"/>
            <a:ext cx="625631" cy="461665"/>
          </a:xfrm>
          <a:prstGeom prst="rect">
            <a:avLst/>
          </a:prstGeom>
          <a:pattFill prst="pct7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New DRAM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C471C34-1840-4C36-B39D-5C1C57A89937}"/>
              </a:ext>
            </a:extLst>
          </p:cNvPr>
          <p:cNvSpPr/>
          <p:nvPr/>
        </p:nvSpPr>
        <p:spPr>
          <a:xfrm>
            <a:off x="6838712" y="1827041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AP Mem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DE289AA-E5EB-4FF5-9B90-B6A3D7872DF9}"/>
              </a:ext>
            </a:extLst>
          </p:cNvPr>
          <p:cNvSpPr/>
          <p:nvPr/>
        </p:nvSpPr>
        <p:spPr>
          <a:xfrm>
            <a:off x="2450445" y="1653049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Winbond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41BF3CD-EA6C-4E16-921D-8B17C0791B5A}"/>
              </a:ext>
            </a:extLst>
          </p:cNvPr>
          <p:cNvSpPr txBox="1"/>
          <p:nvPr/>
        </p:nvSpPr>
        <p:spPr>
          <a:xfrm>
            <a:off x="2635416" y="1948821"/>
            <a:ext cx="625631" cy="461665"/>
          </a:xfrm>
          <a:prstGeom prst="rect">
            <a:avLst/>
          </a:prstGeom>
          <a:pattFill prst="pct7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New DRAM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09016C-F374-492B-8CD7-5BBFCE75AD2C}"/>
              </a:ext>
            </a:extLst>
          </p:cNvPr>
          <p:cNvCxnSpPr>
            <a:cxnSpLocks/>
          </p:cNvCxnSpPr>
          <p:nvPr/>
        </p:nvCxnSpPr>
        <p:spPr>
          <a:xfrm flipH="1">
            <a:off x="10528403" y="1792883"/>
            <a:ext cx="733920" cy="375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E463CA6-4B56-492F-A146-4FEC0C926411}"/>
              </a:ext>
            </a:extLst>
          </p:cNvPr>
          <p:cNvCxnSpPr>
            <a:cxnSpLocks/>
          </p:cNvCxnSpPr>
          <p:nvPr/>
        </p:nvCxnSpPr>
        <p:spPr>
          <a:xfrm>
            <a:off x="10274237" y="1834773"/>
            <a:ext cx="254166" cy="333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2732334-0EE3-4C1B-AB7B-DC491309B45B}"/>
              </a:ext>
            </a:extLst>
          </p:cNvPr>
          <p:cNvCxnSpPr>
            <a:cxnSpLocks/>
          </p:cNvCxnSpPr>
          <p:nvPr/>
        </p:nvCxnSpPr>
        <p:spPr>
          <a:xfrm flipH="1">
            <a:off x="10528403" y="2046558"/>
            <a:ext cx="458202" cy="122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F388BD0-49CF-4647-987A-20116AD1BC54}"/>
              </a:ext>
            </a:extLst>
          </p:cNvPr>
          <p:cNvCxnSpPr>
            <a:cxnSpLocks/>
            <a:endCxn id="60" idx="0"/>
          </p:cNvCxnSpPr>
          <p:nvPr/>
        </p:nvCxnSpPr>
        <p:spPr>
          <a:xfrm flipH="1">
            <a:off x="11157286" y="1788838"/>
            <a:ext cx="467718" cy="348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1AD7CD7-26D3-4570-A965-62F77DC46AB8}"/>
              </a:ext>
            </a:extLst>
          </p:cNvPr>
          <p:cNvCxnSpPr>
            <a:cxnSpLocks/>
            <a:stCxn id="72" idx="4"/>
            <a:endCxn id="61" idx="0"/>
          </p:cNvCxnSpPr>
          <p:nvPr/>
        </p:nvCxnSpPr>
        <p:spPr>
          <a:xfrm>
            <a:off x="11442025" y="1804674"/>
            <a:ext cx="278736" cy="343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5DF60CA-31B1-43F9-BD73-5FA63F264E26}"/>
              </a:ext>
            </a:extLst>
          </p:cNvPr>
          <p:cNvSpPr txBox="1"/>
          <p:nvPr/>
        </p:nvSpPr>
        <p:spPr>
          <a:xfrm>
            <a:off x="10371221" y="2886075"/>
            <a:ext cx="1716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permutations of DRAM adjacent to logic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092B087-0FFE-40C1-BD58-146476DF6E54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6263442" y="1846264"/>
            <a:ext cx="104282" cy="260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38CFEC6-E1C6-4AB6-A7A9-347F01D2131A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6263442" y="1733929"/>
            <a:ext cx="739940" cy="37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22D6C696-1DFD-4CDB-99E6-D8D39F54601B}"/>
              </a:ext>
            </a:extLst>
          </p:cNvPr>
          <p:cNvSpPr txBox="1"/>
          <p:nvPr/>
        </p:nvSpPr>
        <p:spPr>
          <a:xfrm>
            <a:off x="10215217" y="2161500"/>
            <a:ext cx="625631" cy="461665"/>
          </a:xfrm>
          <a:prstGeom prst="rect">
            <a:avLst/>
          </a:prstGeom>
          <a:pattFill prst="pct7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New DRAM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6B506A8-2761-43FB-8102-633ED46501C8}"/>
              </a:ext>
            </a:extLst>
          </p:cNvPr>
          <p:cNvSpPr txBox="1"/>
          <p:nvPr/>
        </p:nvSpPr>
        <p:spPr>
          <a:xfrm>
            <a:off x="9431160" y="2179653"/>
            <a:ext cx="625631" cy="430887"/>
          </a:xfrm>
          <a:prstGeom prst="rect">
            <a:avLst/>
          </a:prstGeom>
          <a:pattFill prst="pct70">
            <a:fgClr>
              <a:schemeClr val="accent3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Custom GDDR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51D62D7-FAA3-4B93-B910-BD2AD5A2B162}"/>
              </a:ext>
            </a:extLst>
          </p:cNvPr>
          <p:cNvCxnSpPr>
            <a:cxnSpLocks/>
          </p:cNvCxnSpPr>
          <p:nvPr/>
        </p:nvCxnSpPr>
        <p:spPr>
          <a:xfrm flipH="1">
            <a:off x="9858894" y="1688052"/>
            <a:ext cx="1164807" cy="489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D504326-ED42-46F3-A76F-A5BBF9E3C840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2948232" y="1836404"/>
            <a:ext cx="744826" cy="112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840E3D3-786E-42F2-8E54-A13FFAA764F0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3950886" y="1804674"/>
            <a:ext cx="105751" cy="196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97A4CF1-E091-4D2C-9869-E5FB248F19E8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3799964" y="1836404"/>
            <a:ext cx="207278" cy="506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Hexagon 110">
            <a:extLst>
              <a:ext uri="{FF2B5EF4-FFF2-40B4-BE49-F238E27FC236}">
                <a16:creationId xmlns:a16="http://schemas.microsoft.com/office/drawing/2014/main" id="{70F94F62-B932-4C37-83A6-00ECCDB8E87E}"/>
              </a:ext>
            </a:extLst>
          </p:cNvPr>
          <p:cNvSpPr/>
          <p:nvPr/>
        </p:nvSpPr>
        <p:spPr>
          <a:xfrm>
            <a:off x="54651" y="1549552"/>
            <a:ext cx="808110" cy="2769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Intel</a:t>
            </a:r>
          </a:p>
        </p:txBody>
      </p:sp>
      <p:sp>
        <p:nvSpPr>
          <p:cNvPr id="113" name="Hexagon 112">
            <a:extLst>
              <a:ext uri="{FF2B5EF4-FFF2-40B4-BE49-F238E27FC236}">
                <a16:creationId xmlns:a16="http://schemas.microsoft.com/office/drawing/2014/main" id="{011F37B2-71F9-44AA-883E-F9A8EC782603}"/>
              </a:ext>
            </a:extLst>
          </p:cNvPr>
          <p:cNvSpPr/>
          <p:nvPr/>
        </p:nvSpPr>
        <p:spPr>
          <a:xfrm>
            <a:off x="1026343" y="1591937"/>
            <a:ext cx="808110" cy="2769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TSMC</a:t>
            </a:r>
          </a:p>
        </p:txBody>
      </p:sp>
      <p:sp>
        <p:nvSpPr>
          <p:cNvPr id="114" name="Hexagon 113">
            <a:extLst>
              <a:ext uri="{FF2B5EF4-FFF2-40B4-BE49-F238E27FC236}">
                <a16:creationId xmlns:a16="http://schemas.microsoft.com/office/drawing/2014/main" id="{5617AF80-62D1-4C3D-A606-56360ABE9CAD}"/>
              </a:ext>
            </a:extLst>
          </p:cNvPr>
          <p:cNvSpPr/>
          <p:nvPr/>
        </p:nvSpPr>
        <p:spPr>
          <a:xfrm>
            <a:off x="517070" y="1916272"/>
            <a:ext cx="808110" cy="2769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</a:t>
            </a:r>
          </a:p>
        </p:txBody>
      </p:sp>
    </p:spTree>
    <p:extLst>
      <p:ext uri="{BB962C8B-B14F-4D97-AF65-F5344CB8AC3E}">
        <p14:creationId xmlns:p14="http://schemas.microsoft.com/office/powerpoint/2010/main" val="3727188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42544-E1D5-4249-A4C3-92EA0ABD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5BEC-4A61-4854-8CFA-62CF3D8BD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taking advantage of each memory type with the best available interconnect tech. </a:t>
            </a:r>
          </a:p>
          <a:p>
            <a:r>
              <a:rPr lang="en-US" dirty="0"/>
              <a:t>Focus on TTM execution and quality</a:t>
            </a:r>
          </a:p>
          <a:p>
            <a:r>
              <a:rPr lang="en-US" dirty="0"/>
              <a:t>Per segment arch studies </a:t>
            </a:r>
          </a:p>
        </p:txBody>
      </p:sp>
    </p:spTree>
    <p:extLst>
      <p:ext uri="{BB962C8B-B14F-4D97-AF65-F5344CB8AC3E}">
        <p14:creationId xmlns:p14="http://schemas.microsoft.com/office/powerpoint/2010/main" val="3430049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670D24C-7398-487C-B40F-14630DDE956C}"/>
              </a:ext>
            </a:extLst>
          </p:cNvPr>
          <p:cNvGrpSpPr/>
          <p:nvPr/>
        </p:nvGrpSpPr>
        <p:grpSpPr>
          <a:xfrm>
            <a:off x="702883" y="364374"/>
            <a:ext cx="10786233" cy="5855556"/>
            <a:chOff x="6265506" y="537786"/>
            <a:chExt cx="5937035" cy="552803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D7656F-F00B-4FA9-8653-874FAC0E1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" r="-178" b="5516"/>
            <a:stretch/>
          </p:blipFill>
          <p:spPr>
            <a:xfrm>
              <a:off x="6265506" y="537786"/>
              <a:ext cx="5937035" cy="552803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693ADE-F5BA-4BC9-883B-217A329C25CA}"/>
                </a:ext>
              </a:extLst>
            </p:cNvPr>
            <p:cNvSpPr txBox="1"/>
            <p:nvPr/>
          </p:nvSpPr>
          <p:spPr>
            <a:xfrm>
              <a:off x="10001314" y="5270949"/>
              <a:ext cx="2074500" cy="448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Potential Foundry competitive offering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BB5DF00-EED9-41A8-A3A8-FACE189E1F20}"/>
                </a:ext>
              </a:extLst>
            </p:cNvPr>
            <p:cNvSpPr/>
            <p:nvPr/>
          </p:nvSpPr>
          <p:spPr>
            <a:xfrm>
              <a:off x="6265507" y="5203596"/>
              <a:ext cx="3499097" cy="862226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374EF5-8450-46F0-8038-FC51CCB3855E}"/>
                </a:ext>
              </a:extLst>
            </p:cNvPr>
            <p:cNvSpPr/>
            <p:nvPr/>
          </p:nvSpPr>
          <p:spPr>
            <a:xfrm>
              <a:off x="8848301" y="1330860"/>
              <a:ext cx="3227514" cy="379340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5A2C260-383B-4D63-A1A5-C9A2712CE29F}"/>
              </a:ext>
            </a:extLst>
          </p:cNvPr>
          <p:cNvSpPr/>
          <p:nvPr/>
        </p:nvSpPr>
        <p:spPr>
          <a:xfrm>
            <a:off x="565004" y="1027037"/>
            <a:ext cx="10924111" cy="5238500"/>
          </a:xfrm>
          <a:prstGeom prst="rect">
            <a:avLst/>
          </a:prstGeom>
          <a:solidFill>
            <a:schemeClr val="bg2">
              <a:lumMod val="40000"/>
              <a:lumOff val="60000"/>
              <a:alpha val="8117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F4612-0895-46FA-B551-6148B2C764FD}"/>
              </a:ext>
            </a:extLst>
          </p:cNvPr>
          <p:cNvSpPr txBox="1"/>
          <p:nvPr/>
        </p:nvSpPr>
        <p:spPr>
          <a:xfrm>
            <a:off x="4942857" y="1180663"/>
            <a:ext cx="140423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3" action="ppaction://hlinksldjump"/>
              </a:rPr>
              <a:t>Samsung X-Cube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14D5B-5793-4E4B-B840-01550726EB91}"/>
              </a:ext>
            </a:extLst>
          </p:cNvPr>
          <p:cNvSpPr txBox="1"/>
          <p:nvPr/>
        </p:nvSpPr>
        <p:spPr>
          <a:xfrm>
            <a:off x="5396433" y="1475230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TSMC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7C275-DD55-4E94-8B32-30CB5B717E2A}"/>
              </a:ext>
            </a:extLst>
          </p:cNvPr>
          <p:cNvSpPr txBox="1"/>
          <p:nvPr/>
        </p:nvSpPr>
        <p:spPr>
          <a:xfrm>
            <a:off x="4141137" y="3161369"/>
            <a:ext cx="182101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4" action="ppaction://hlinksldjump"/>
              </a:rPr>
              <a:t>Samsung, Micron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, SKH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1FD45-95E1-4E6E-9E0D-FF051C93E295}"/>
              </a:ext>
            </a:extLst>
          </p:cNvPr>
          <p:cNvSpPr txBox="1"/>
          <p:nvPr/>
        </p:nvSpPr>
        <p:spPr>
          <a:xfrm>
            <a:off x="5185291" y="3516652"/>
            <a:ext cx="79348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5" action="ppaction://hlinksldjump"/>
              </a:rPr>
              <a:t>Winbond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F3911CCC-E34E-442C-9205-DA9CADF9B391}"/>
              </a:ext>
            </a:extLst>
          </p:cNvPr>
          <p:cNvSpPr txBox="1"/>
          <p:nvPr/>
        </p:nvSpPr>
        <p:spPr>
          <a:xfrm>
            <a:off x="4989789" y="3858355"/>
            <a:ext cx="94096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AP Memory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97A00-088B-404D-B890-8880FF071BF1}"/>
              </a:ext>
            </a:extLst>
          </p:cNvPr>
          <p:cNvSpPr txBox="1"/>
          <p:nvPr/>
        </p:nvSpPr>
        <p:spPr>
          <a:xfrm>
            <a:off x="7069484" y="3538565"/>
            <a:ext cx="79348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5" action="ppaction://hlinksldjump"/>
              </a:rPr>
              <a:t>Winbond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16" name="TextBox 15">
            <a:hlinkClick r:id="rId6" action="ppaction://hlinksldjump"/>
            <a:extLst>
              <a:ext uri="{FF2B5EF4-FFF2-40B4-BE49-F238E27FC236}">
                <a16:creationId xmlns:a16="http://schemas.microsoft.com/office/drawing/2014/main" id="{E208B340-5CA5-4088-BA69-FB0E8D0D6236}"/>
              </a:ext>
            </a:extLst>
          </p:cNvPr>
          <p:cNvSpPr txBox="1"/>
          <p:nvPr/>
        </p:nvSpPr>
        <p:spPr>
          <a:xfrm>
            <a:off x="8586327" y="3858355"/>
            <a:ext cx="188032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AP Memory,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Powerchip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7FEE8-EC0B-4BB2-B220-CEAEF011F59D}"/>
              </a:ext>
            </a:extLst>
          </p:cNvPr>
          <p:cNvSpPr txBox="1"/>
          <p:nvPr/>
        </p:nvSpPr>
        <p:spPr>
          <a:xfrm>
            <a:off x="8737278" y="3538565"/>
            <a:ext cx="79348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5" action="ppaction://hlinksldjump"/>
              </a:rPr>
              <a:t>Winbond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E9378-1603-4949-97F9-A5217211DA6F}"/>
              </a:ext>
            </a:extLst>
          </p:cNvPr>
          <p:cNvSpPr txBox="1"/>
          <p:nvPr/>
        </p:nvSpPr>
        <p:spPr>
          <a:xfrm>
            <a:off x="8968165" y="4219303"/>
            <a:ext cx="55143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  <a:hlinkClick r:id="rId7" action="ppaction://hlinksldjump"/>
              </a:rPr>
              <a:t>TSMC</a:t>
            </a: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</a:rPr>
              <a:t>*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68A7C1-35BE-4F37-B69A-1A4B07233610}"/>
              </a:ext>
            </a:extLst>
          </p:cNvPr>
          <p:cNvSpPr txBox="1"/>
          <p:nvPr/>
        </p:nvSpPr>
        <p:spPr>
          <a:xfrm>
            <a:off x="7442441" y="1515721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8" action="ppaction://hlinksldjump"/>
              </a:rPr>
              <a:t>TSMC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885859-D6BA-4E57-9094-4C836DCA4652}"/>
              </a:ext>
            </a:extLst>
          </p:cNvPr>
          <p:cNvSpPr txBox="1"/>
          <p:nvPr/>
        </p:nvSpPr>
        <p:spPr>
          <a:xfrm>
            <a:off x="9065862" y="1528468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TSMC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6889AD-EDCF-422F-8551-7D4D286A026C}"/>
              </a:ext>
            </a:extLst>
          </p:cNvPr>
          <p:cNvSpPr txBox="1"/>
          <p:nvPr/>
        </p:nvSpPr>
        <p:spPr>
          <a:xfrm>
            <a:off x="1071835" y="5261013"/>
            <a:ext cx="161582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</a:rPr>
              <a:t>TSMC, Samsung, GF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332341-0FC6-4D58-83BC-BF4EFF5208FC}"/>
              </a:ext>
            </a:extLst>
          </p:cNvPr>
          <p:cNvSpPr txBox="1"/>
          <p:nvPr/>
        </p:nvSpPr>
        <p:spPr>
          <a:xfrm>
            <a:off x="3207004" y="5261013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</a:rPr>
              <a:t>TSMC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04668F-F9D7-4979-8B71-07ED7532F8C4}"/>
              </a:ext>
            </a:extLst>
          </p:cNvPr>
          <p:cNvSpPr txBox="1"/>
          <p:nvPr/>
        </p:nvSpPr>
        <p:spPr>
          <a:xfrm>
            <a:off x="3933548" y="5261013"/>
            <a:ext cx="41517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</a:rPr>
              <a:t>IMEC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998599-ACAF-4F33-9EC6-7FB7539F5E6D}"/>
              </a:ext>
            </a:extLst>
          </p:cNvPr>
          <p:cNvSpPr txBox="1"/>
          <p:nvPr/>
        </p:nvSpPr>
        <p:spPr>
          <a:xfrm>
            <a:off x="8812379" y="1890599"/>
            <a:ext cx="87524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  <a:hlinkClick r:id="rId9" action="ppaction://hlinksldjump"/>
              </a:rPr>
              <a:t>IMEC, ARM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3D85AD-98FF-4FAF-98E1-2D90F4A5B1A6}"/>
              </a:ext>
            </a:extLst>
          </p:cNvPr>
          <p:cNvSpPr txBox="1"/>
          <p:nvPr/>
        </p:nvSpPr>
        <p:spPr>
          <a:xfrm>
            <a:off x="6915855" y="1194253"/>
            <a:ext cx="105317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Samsung, GF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C00D1E-7F9F-46A2-BF36-71BAAC5307BA}"/>
              </a:ext>
            </a:extLst>
          </p:cNvPr>
          <p:cNvSpPr txBox="1"/>
          <p:nvPr/>
        </p:nvSpPr>
        <p:spPr>
          <a:xfrm>
            <a:off x="8634556" y="1194253"/>
            <a:ext cx="105317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Samsung, GF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C3D1D4-37CE-4BE9-8B27-DC4CDF3F09D2}"/>
              </a:ext>
            </a:extLst>
          </p:cNvPr>
          <p:cNvSpPr txBox="1"/>
          <p:nvPr/>
        </p:nvSpPr>
        <p:spPr>
          <a:xfrm>
            <a:off x="7083639" y="6572591"/>
            <a:ext cx="321722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i="1" dirty="0">
                <a:solidFill>
                  <a:schemeClr val="tx2"/>
                </a:solidFill>
                <a:sym typeface="Helvetica Neue"/>
              </a:rPr>
              <a:t>* In pilot production status, unclear customer/node</a:t>
            </a:r>
            <a:endParaRPr kumimoji="0" lang="en-US" sz="1100" b="0" i="1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9" name="TextBox 38">
            <a:hlinkClick r:id="rId6" action="ppaction://hlinksldjump"/>
            <a:extLst>
              <a:ext uri="{FF2B5EF4-FFF2-40B4-BE49-F238E27FC236}">
                <a16:creationId xmlns:a16="http://schemas.microsoft.com/office/drawing/2014/main" id="{3501A4EF-FD70-40C0-AA86-AD2B3C904656}"/>
              </a:ext>
            </a:extLst>
          </p:cNvPr>
          <p:cNvSpPr txBox="1"/>
          <p:nvPr/>
        </p:nvSpPr>
        <p:spPr>
          <a:xfrm>
            <a:off x="6854733" y="3858355"/>
            <a:ext cx="94096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AP Memory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63943-2B7A-44FA-A943-336D0BCC728F}"/>
              </a:ext>
            </a:extLst>
          </p:cNvPr>
          <p:cNvSpPr txBox="1"/>
          <p:nvPr/>
        </p:nvSpPr>
        <p:spPr>
          <a:xfrm>
            <a:off x="7312067" y="4178145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7" action="ppaction://hlinksldjump"/>
              </a:rPr>
              <a:t>TSMC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8" name="Arrow: Left 37">
            <a:hlinkClick r:id="rId8" action="ppaction://hlinksldjump"/>
            <a:extLst>
              <a:ext uri="{FF2B5EF4-FFF2-40B4-BE49-F238E27FC236}">
                <a16:creationId xmlns:a16="http://schemas.microsoft.com/office/drawing/2014/main" id="{D5A504D0-86E4-4979-842D-E0E90FEB4816}"/>
              </a:ext>
            </a:extLst>
          </p:cNvPr>
          <p:cNvSpPr/>
          <p:nvPr/>
        </p:nvSpPr>
        <p:spPr>
          <a:xfrm>
            <a:off x="11817626" y="87704"/>
            <a:ext cx="250549" cy="190592"/>
          </a:xfrm>
          <a:prstGeom prst="lef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FACCA5-08F0-490A-8D06-3218777EBB42}"/>
              </a:ext>
            </a:extLst>
          </p:cNvPr>
          <p:cNvSpPr txBox="1"/>
          <p:nvPr/>
        </p:nvSpPr>
        <p:spPr>
          <a:xfrm>
            <a:off x="6642011" y="3195620"/>
            <a:ext cx="182101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4" action="ppaction://hlinksldjump"/>
              </a:rPr>
              <a:t>Samsung, Micron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, SKH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AEDD07-E47D-47BC-858B-006EA130F6C0}"/>
              </a:ext>
            </a:extLst>
          </p:cNvPr>
          <p:cNvSpPr txBox="1"/>
          <p:nvPr/>
        </p:nvSpPr>
        <p:spPr>
          <a:xfrm>
            <a:off x="8831374" y="3177265"/>
            <a:ext cx="182101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4" action="ppaction://hlinksldjump"/>
              </a:rPr>
              <a:t>Samsung, Micron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, SKH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ACB924-8989-48C7-A1E3-22B6E501B14F}"/>
              </a:ext>
            </a:extLst>
          </p:cNvPr>
          <p:cNvSpPr txBox="1"/>
          <p:nvPr/>
        </p:nvSpPr>
        <p:spPr>
          <a:xfrm>
            <a:off x="7059943" y="1856988"/>
            <a:ext cx="87524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  <a:hlinkClick r:id="rId9" action="ppaction://hlinksldjump"/>
              </a:rPr>
              <a:t>IMEC, ARM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FE6AE5-408F-4DE8-B994-847FFBFB3C10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23998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633E21-56B7-4500-A1D4-BEAD62F7B387}"/>
              </a:ext>
            </a:extLst>
          </p:cNvPr>
          <p:cNvGrpSpPr/>
          <p:nvPr/>
        </p:nvGrpSpPr>
        <p:grpSpPr>
          <a:xfrm>
            <a:off x="702883" y="364374"/>
            <a:ext cx="10786233" cy="5855556"/>
            <a:chOff x="6265506" y="537786"/>
            <a:chExt cx="5937035" cy="552803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844274-05F3-40BD-A3E9-8A81BB5B8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" r="-178" b="5516"/>
            <a:stretch/>
          </p:blipFill>
          <p:spPr>
            <a:xfrm>
              <a:off x="6265506" y="537786"/>
              <a:ext cx="5937035" cy="55280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0AB90B-E19C-48AF-8EEA-7B60AB019450}"/>
                </a:ext>
              </a:extLst>
            </p:cNvPr>
            <p:cNvSpPr txBox="1"/>
            <p:nvPr/>
          </p:nvSpPr>
          <p:spPr>
            <a:xfrm>
              <a:off x="10001314" y="5270949"/>
              <a:ext cx="2074500" cy="448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Potential Foundry competitive offering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DCE1A7-9AB2-4E2A-BE0C-F918A0760621}"/>
                </a:ext>
              </a:extLst>
            </p:cNvPr>
            <p:cNvSpPr/>
            <p:nvPr/>
          </p:nvSpPr>
          <p:spPr>
            <a:xfrm>
              <a:off x="6265507" y="5203596"/>
              <a:ext cx="3499097" cy="862226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36CF6C-473C-460E-90B0-20E4707CCF25}"/>
                </a:ext>
              </a:extLst>
            </p:cNvPr>
            <p:cNvSpPr/>
            <p:nvPr/>
          </p:nvSpPr>
          <p:spPr>
            <a:xfrm>
              <a:off x="8848301" y="1330860"/>
              <a:ext cx="3227514" cy="379340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B6C678F-859E-4B20-B413-B0284EFB2B6F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1907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58" y="187097"/>
            <a:ext cx="10970683" cy="988746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Performance Comparison of High Capacity Memories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689781"/>
            <a:ext cx="3860800" cy="18736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Top Secret Draft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91657" y="5169053"/>
            <a:ext cx="840868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SRAM and e-DRAM need increased capacity while maintaining latency and BW to enable large model sizes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(is it really doable)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304" y="1463826"/>
            <a:ext cx="2410461" cy="1291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735" y="1175843"/>
            <a:ext cx="1894569" cy="157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895" y="1684997"/>
            <a:ext cx="1659439" cy="90892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7120" y="2851230"/>
          <a:ext cx="11610080" cy="22250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22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HBM3 (Samsung)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 DRAM</a:t>
                      </a:r>
                      <a:r>
                        <a:rPr lang="en-US" baseline="0" dirty="0"/>
                        <a:t> (Renesas)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ADM e-DRAM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 (GB/s)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 per 8GB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288</a:t>
                      </a:r>
                      <a:r>
                        <a:rPr lang="en-US" baseline="0" dirty="0"/>
                        <a:t> per 4GB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&gt;4000 per 1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&gt;8000 per 128 MB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 capacity (GB)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 (GB/cm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~0.29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Latency (ns)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 (pJ/bit)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 (block-level)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(block-level)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402" y="1737360"/>
            <a:ext cx="1514475" cy="90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27341" y="2189060"/>
            <a:ext cx="763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E9BCC-3A89-44B8-A7AC-069689E9966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F585A-711B-4250-A0E8-2B98C25468C1}"/>
              </a:ext>
            </a:extLst>
          </p:cNvPr>
          <p:cNvSpPr txBox="1"/>
          <p:nvPr/>
        </p:nvSpPr>
        <p:spPr>
          <a:xfrm>
            <a:off x="612454" y="5839612"/>
            <a:ext cx="10459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Need to prepared to use each memory where it fits best instead of trying to come up with a “do it all” memory</a:t>
            </a:r>
          </a:p>
          <a:p>
            <a:r>
              <a:rPr lang="en-US" dirty="0">
                <a:solidFill>
                  <a:srgbClr val="FF0000"/>
                </a:solidFill>
              </a:rPr>
              <a:t>(DDR, LPDDR, GDDR, RLDRAM, HBM, LLHBM, SRAM, </a:t>
            </a:r>
            <a:r>
              <a:rPr lang="en-US" dirty="0" err="1">
                <a:solidFill>
                  <a:srgbClr val="FF0000"/>
                </a:solidFill>
              </a:rPr>
              <a:t>eDRAM</a:t>
            </a:r>
            <a:r>
              <a:rPr lang="en-US" dirty="0">
                <a:solidFill>
                  <a:srgbClr val="FF0000"/>
                </a:solidFill>
              </a:rPr>
              <a:t>, ….)</a:t>
            </a:r>
          </a:p>
        </p:txBody>
      </p:sp>
    </p:spTree>
    <p:extLst>
      <p:ext uri="{BB962C8B-B14F-4D97-AF65-F5344CB8AC3E}">
        <p14:creationId xmlns:p14="http://schemas.microsoft.com/office/powerpoint/2010/main" val="28841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0BC49-A9C7-46C5-8057-40A4B001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7" y="340461"/>
            <a:ext cx="11268166" cy="5496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5ED53-3F93-4AED-A87C-02A39C685BF9}"/>
              </a:ext>
            </a:extLst>
          </p:cNvPr>
          <p:cNvSpPr txBox="1"/>
          <p:nvPr/>
        </p:nvSpPr>
        <p:spPr>
          <a:xfrm>
            <a:off x="10396314" y="4620632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(HBI IF)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01DEC-3770-4B72-8FEE-9C768447C6B1}"/>
              </a:ext>
            </a:extLst>
          </p:cNvPr>
          <p:cNvSpPr txBox="1"/>
          <p:nvPr/>
        </p:nvSpPr>
        <p:spPr>
          <a:xfrm>
            <a:off x="6284068" y="97275"/>
            <a:ext cx="208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SONY CMOS Imager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B8C0E-9125-4189-A1BD-08E5B6789E1A}"/>
              </a:ext>
            </a:extLst>
          </p:cNvPr>
          <p:cNvSpPr txBox="1"/>
          <p:nvPr/>
        </p:nvSpPr>
        <p:spPr>
          <a:xfrm>
            <a:off x="3197159" y="9727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HBM1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A1E29-3B58-4E98-B83C-04D58302F80D}"/>
              </a:ext>
            </a:extLst>
          </p:cNvPr>
          <p:cNvSpPr txBox="1"/>
          <p:nvPr/>
        </p:nvSpPr>
        <p:spPr>
          <a:xfrm>
            <a:off x="4633631" y="9727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HBM2E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9F7BE-DCD1-4CF0-9DB9-E48EFEC17087}"/>
              </a:ext>
            </a:extLst>
          </p:cNvPr>
          <p:cNvCxnSpPr>
            <a:cxnSpLocks/>
          </p:cNvCxnSpPr>
          <p:nvPr/>
        </p:nvCxnSpPr>
        <p:spPr>
          <a:xfrm>
            <a:off x="3353385" y="4124522"/>
            <a:ext cx="3431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48E262-8400-4FC5-A234-0376B6D9E9F4}"/>
              </a:ext>
            </a:extLst>
          </p:cNvPr>
          <p:cNvSpPr txBox="1"/>
          <p:nvPr/>
        </p:nvSpPr>
        <p:spPr>
          <a:xfrm>
            <a:off x="3696511" y="3920400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8Gb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DF69D-6DCB-42CE-A283-E698AFA59EEE}"/>
              </a:ext>
            </a:extLst>
          </p:cNvPr>
          <p:cNvSpPr txBox="1"/>
          <p:nvPr/>
        </p:nvSpPr>
        <p:spPr>
          <a:xfrm>
            <a:off x="3586849" y="4640246"/>
            <a:ext cx="1395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(Interposer IF)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FF7D8D-2210-4440-8CB4-EB5F8BCE9068}"/>
              </a:ext>
            </a:extLst>
          </p:cNvPr>
          <p:cNvSpPr txBox="1"/>
          <p:nvPr/>
        </p:nvSpPr>
        <p:spPr>
          <a:xfrm>
            <a:off x="2655726" y="3200554"/>
            <a:ext cx="1182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(IF Energy?)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CC239-E213-431F-9597-50EC3526FCD9}"/>
              </a:ext>
            </a:extLst>
          </p:cNvPr>
          <p:cNvSpPr txBox="1"/>
          <p:nvPr/>
        </p:nvSpPr>
        <p:spPr>
          <a:xfrm>
            <a:off x="933855" y="97829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About C4 Bump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91D77-EA24-48F3-839E-A1BB4F181A22}"/>
              </a:ext>
            </a:extLst>
          </p:cNvPr>
          <p:cNvCxnSpPr>
            <a:cxnSpLocks/>
            <a:stCxn id="15" idx="2"/>
            <a:endCxn id="18" idx="1"/>
          </p:cNvCxnSpPr>
          <p:nvPr/>
        </p:nvCxnSpPr>
        <p:spPr>
          <a:xfrm>
            <a:off x="1775592" y="467161"/>
            <a:ext cx="2300297" cy="22200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792106B-906E-4770-9D18-11EF5F54FFB4}"/>
              </a:ext>
            </a:extLst>
          </p:cNvPr>
          <p:cNvSpPr/>
          <p:nvPr/>
        </p:nvSpPr>
        <p:spPr>
          <a:xfrm>
            <a:off x="4075889" y="2587551"/>
            <a:ext cx="642026" cy="199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5D8569-DE13-4046-8980-C47AD8B5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685" y="5405716"/>
            <a:ext cx="1828799" cy="14750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4DD73F-C985-4871-A3DB-CA3DD7A501B4}"/>
              </a:ext>
            </a:extLst>
          </p:cNvPr>
          <p:cNvSpPr txBox="1"/>
          <p:nvPr/>
        </p:nvSpPr>
        <p:spPr>
          <a:xfrm>
            <a:off x="5950086" y="5972230"/>
            <a:ext cx="5867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X-Sec Photo from the same paper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Die thickness is ~50um,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Easily to guess how much DRAM Stack </a:t>
            </a:r>
            <a:r>
              <a:rPr lang="en-US" sz="1600" b="1" dirty="0" err="1">
                <a:solidFill>
                  <a:srgbClr val="FF0000"/>
                </a:solidFill>
              </a:rPr>
              <a:t>uBump</a:t>
            </a:r>
            <a:r>
              <a:rPr lang="en-US" sz="1600" b="1" dirty="0">
                <a:solidFill>
                  <a:srgbClr val="FF0000"/>
                </a:solidFill>
              </a:rPr>
              <a:t>/TSV pitch would be?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346E5-0E96-4B91-9387-FCEA80602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31"/>
          <a:stretch/>
        </p:blipFill>
        <p:spPr>
          <a:xfrm>
            <a:off x="2563267" y="5420787"/>
            <a:ext cx="1427960" cy="14113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E64FB5-8091-4BC4-BC85-617FA761837A}"/>
              </a:ext>
            </a:extLst>
          </p:cNvPr>
          <p:cNvSpPr/>
          <p:nvPr/>
        </p:nvSpPr>
        <p:spPr>
          <a:xfrm>
            <a:off x="5618946" y="3244334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88888"/>
                </a:solidFill>
                <a:latin typeface="Helvetica Neue"/>
              </a:rPr>
              <a:t>475221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6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C3C4-5B08-4C69-A226-20514462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Grace CPU for AI and HPC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D4FB4-C350-4C18-8BC9-588254A20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500 GB/s LPDDR5x</a:t>
            </a:r>
          </a:p>
          <a:p>
            <a:r>
              <a:rPr lang="en-US" dirty="0"/>
              <a:t>From EO’22</a:t>
            </a:r>
          </a:p>
        </p:txBody>
      </p:sp>
    </p:spTree>
    <p:extLst>
      <p:ext uri="{BB962C8B-B14F-4D97-AF65-F5344CB8AC3E}">
        <p14:creationId xmlns:p14="http://schemas.microsoft.com/office/powerpoint/2010/main" val="1104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269E-1D04-4771-8D45-2298C5F2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7351"/>
          </a:xfrm>
        </p:spPr>
        <p:txBody>
          <a:bodyPr>
            <a:normAutofit fontScale="90000"/>
          </a:bodyPr>
          <a:lstStyle/>
          <a:p>
            <a:r>
              <a:rPr lang="en-US" dirty="0"/>
              <a:t>TCM Architecture Options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42C5F-017E-42B4-AE65-8FE55D585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69" y="2751829"/>
            <a:ext cx="5319389" cy="34251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Centralized</a:t>
            </a:r>
          </a:p>
          <a:p>
            <a:r>
              <a:rPr lang="en-US" sz="2000" dirty="0"/>
              <a:t>Can be 2.5D or 3D integrated</a:t>
            </a:r>
          </a:p>
          <a:p>
            <a:r>
              <a:rPr lang="en-US" sz="2000" dirty="0"/>
              <a:t>No affinity between compute and memory partition</a:t>
            </a:r>
          </a:p>
          <a:p>
            <a:r>
              <a:rPr lang="en-US" sz="2000" dirty="0"/>
              <a:t>Examples:</a:t>
            </a:r>
          </a:p>
          <a:p>
            <a:pPr lvl="1"/>
            <a:r>
              <a:rPr lang="en-US" sz="1800" dirty="0"/>
              <a:t>Current ADM designs</a:t>
            </a:r>
          </a:p>
          <a:p>
            <a:pPr lvl="1"/>
            <a:r>
              <a:rPr lang="en-US" sz="1800" dirty="0"/>
              <a:t>Xeon LLC</a:t>
            </a:r>
          </a:p>
          <a:p>
            <a:pPr lvl="1"/>
            <a:r>
              <a:rPr lang="en-US" sz="1800" dirty="0"/>
              <a:t>PVC L3</a:t>
            </a:r>
          </a:p>
          <a:p>
            <a:r>
              <a:rPr lang="en-US" sz="2000" dirty="0"/>
              <a:t>BW limitation and significant data movement power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A95B12-68E1-4C88-A35D-E7CA53AB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292" y="2751829"/>
            <a:ext cx="5811716" cy="28576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Distributed</a:t>
            </a:r>
          </a:p>
          <a:p>
            <a:r>
              <a:rPr lang="en-US" sz="2000" dirty="0"/>
              <a:t>Each compute partition has preferential access to memory that is closer</a:t>
            </a:r>
          </a:p>
          <a:p>
            <a:r>
              <a:rPr lang="en-US" sz="2000" dirty="0"/>
              <a:t>Examples:</a:t>
            </a:r>
          </a:p>
          <a:p>
            <a:pPr lvl="1"/>
            <a:r>
              <a:rPr lang="en-US" sz="1800" dirty="0"/>
              <a:t>Xeon L2 cache per core</a:t>
            </a:r>
          </a:p>
          <a:p>
            <a:pPr lvl="1"/>
            <a:r>
              <a:rPr lang="en-US" sz="1800" dirty="0"/>
              <a:t>AMD L3, l</a:t>
            </a:r>
            <a:r>
              <a:rPr lang="en-US" sz="1600" dirty="0"/>
              <a:t>ocal to each CCD (8 CCDs)</a:t>
            </a:r>
          </a:p>
          <a:p>
            <a:pPr lvl="1"/>
            <a:r>
              <a:rPr lang="en-US" sz="1800" dirty="0"/>
              <a:t>Nvidia A100: 8-way partition, in two halves of 4</a:t>
            </a:r>
          </a:p>
          <a:p>
            <a:pPr lvl="1"/>
            <a:r>
              <a:rPr lang="en-US" sz="1800" dirty="0" err="1"/>
              <a:t>Cerebras</a:t>
            </a:r>
            <a:r>
              <a:rPr lang="en-US" sz="1800" dirty="0"/>
              <a:t>, 20PB/s BW to 40GB SRAM</a:t>
            </a:r>
          </a:p>
          <a:p>
            <a:r>
              <a:rPr lang="en-US" sz="1800" dirty="0"/>
              <a:t>Potential for higher total BW, lower power </a:t>
            </a:r>
            <a:r>
              <a:rPr lang="en-US" sz="1800" i="1" dirty="0"/>
              <a:t>(less data movement power, better SI, …)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8060627-CE01-4567-B59C-D72DF9063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2" y="1008800"/>
            <a:ext cx="3877423" cy="1639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275534AD-983E-4737-A958-5058CF1D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285" y="0"/>
            <a:ext cx="2470805" cy="241886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936D01-239E-4098-AAAF-175F0023E86F}"/>
              </a:ext>
            </a:extLst>
          </p:cNvPr>
          <p:cNvSpPr txBox="1"/>
          <p:nvPr/>
        </p:nvSpPr>
        <p:spPr>
          <a:xfrm>
            <a:off x="1974113" y="5842214"/>
            <a:ext cx="764196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Performance (favors distributed arch), complexity (favors centralized) tradeoffs</a:t>
            </a:r>
          </a:p>
          <a:p>
            <a:r>
              <a:rPr lang="en-US" dirty="0"/>
              <a:t>Segment specific arch/SW studies needed to guide any pathfinding program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4F90D7-3B47-4D69-B964-225758A53268}"/>
              </a:ext>
            </a:extLst>
          </p:cNvPr>
          <p:cNvGrpSpPr/>
          <p:nvPr/>
        </p:nvGrpSpPr>
        <p:grpSpPr>
          <a:xfrm>
            <a:off x="4198350" y="1015786"/>
            <a:ext cx="3017205" cy="569885"/>
            <a:chOff x="905608" y="835269"/>
            <a:chExt cx="4214445" cy="8030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9DC3C0-215F-4C27-835D-38317EC82465}"/>
                </a:ext>
              </a:extLst>
            </p:cNvPr>
            <p:cNvSpPr/>
            <p:nvPr/>
          </p:nvSpPr>
          <p:spPr>
            <a:xfrm>
              <a:off x="905608" y="835269"/>
              <a:ext cx="1934307" cy="316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229B7B-8720-4B00-9913-8C9372B9A105}"/>
                </a:ext>
              </a:extLst>
            </p:cNvPr>
            <p:cNvSpPr/>
            <p:nvPr/>
          </p:nvSpPr>
          <p:spPr>
            <a:xfrm>
              <a:off x="3185746" y="835269"/>
              <a:ext cx="1934307" cy="316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8FE3004-0F0C-42B5-9F75-F638D568891C}"/>
                </a:ext>
              </a:extLst>
            </p:cNvPr>
            <p:cNvCxnSpPr/>
            <p:nvPr/>
          </p:nvCxnSpPr>
          <p:spPr>
            <a:xfrm>
              <a:off x="1011115" y="993531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E572476-F785-4E96-B864-9CD90F9D4892}"/>
                </a:ext>
              </a:extLst>
            </p:cNvPr>
            <p:cNvCxnSpPr/>
            <p:nvPr/>
          </p:nvCxnSpPr>
          <p:spPr>
            <a:xfrm>
              <a:off x="3291253" y="993531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2CDD228-83C4-4ABF-A784-E5A80314BE1C}"/>
                </a:ext>
              </a:extLst>
            </p:cNvPr>
            <p:cNvCxnSpPr>
              <a:cxnSpLocks/>
            </p:cNvCxnSpPr>
            <p:nvPr/>
          </p:nvCxnSpPr>
          <p:spPr>
            <a:xfrm>
              <a:off x="2702169" y="1638301"/>
              <a:ext cx="700454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A9065D9-D198-4356-9BE6-D0B4AC489D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2169" y="1069730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B143707-D751-4413-87CD-D26EFE37B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1253" y="102869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952419-75E8-47CC-A70A-D2D0CC071939}"/>
              </a:ext>
            </a:extLst>
          </p:cNvPr>
          <p:cNvGrpSpPr/>
          <p:nvPr/>
        </p:nvGrpSpPr>
        <p:grpSpPr>
          <a:xfrm>
            <a:off x="4220076" y="1892955"/>
            <a:ext cx="1384810" cy="705298"/>
            <a:chOff x="6125307" y="770792"/>
            <a:chExt cx="1934307" cy="8675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A5AC58-5F92-4B57-8172-40244EC8FC78}"/>
                </a:ext>
              </a:extLst>
            </p:cNvPr>
            <p:cNvSpPr/>
            <p:nvPr/>
          </p:nvSpPr>
          <p:spPr>
            <a:xfrm>
              <a:off x="6125307" y="1321777"/>
              <a:ext cx="1934307" cy="316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C23419F-A5AA-48DD-9EED-6905C0A467DD}"/>
                </a:ext>
              </a:extLst>
            </p:cNvPr>
            <p:cNvSpPr/>
            <p:nvPr/>
          </p:nvSpPr>
          <p:spPr>
            <a:xfrm>
              <a:off x="6125307" y="770792"/>
              <a:ext cx="1934307" cy="316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12C7741-2035-43FC-85D6-8AA6D1902589}"/>
                </a:ext>
              </a:extLst>
            </p:cNvPr>
            <p:cNvCxnSpPr/>
            <p:nvPr/>
          </p:nvCxnSpPr>
          <p:spPr>
            <a:xfrm>
              <a:off x="6230814" y="905607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7A1F1A-26FD-4C36-AA2A-C4CA65740B7D}"/>
                </a:ext>
              </a:extLst>
            </p:cNvPr>
            <p:cNvCxnSpPr/>
            <p:nvPr/>
          </p:nvCxnSpPr>
          <p:spPr>
            <a:xfrm>
              <a:off x="6230814" y="1471246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65E1629-4DAD-4769-AC83-58E2AA427C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60" y="91146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DA5AD9-102C-438E-B8F0-7871AD982A4D}"/>
              </a:ext>
            </a:extLst>
          </p:cNvPr>
          <p:cNvGrpSpPr/>
          <p:nvPr/>
        </p:nvGrpSpPr>
        <p:grpSpPr>
          <a:xfrm>
            <a:off x="10055472" y="2263892"/>
            <a:ext cx="1872758" cy="620708"/>
            <a:chOff x="8809892" y="770791"/>
            <a:chExt cx="1934307" cy="85871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9604B3-2F5D-471D-A4CB-3D6B429BF573}"/>
                </a:ext>
              </a:extLst>
            </p:cNvPr>
            <p:cNvSpPr/>
            <p:nvPr/>
          </p:nvSpPr>
          <p:spPr>
            <a:xfrm>
              <a:off x="8809892" y="1312984"/>
              <a:ext cx="1934307" cy="316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F0A331-36DD-4249-AE45-E10CD631A036}"/>
                </a:ext>
              </a:extLst>
            </p:cNvPr>
            <p:cNvSpPr/>
            <p:nvPr/>
          </p:nvSpPr>
          <p:spPr>
            <a:xfrm>
              <a:off x="8809892" y="770791"/>
              <a:ext cx="1934307" cy="316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3586BD4-F115-45C5-8400-D0AF0E12B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9698" y="91146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6089F64-A475-4DE4-A8FA-5EA5A3C21B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945" y="896812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4D882F7-6754-4BC3-A0DB-A6ADF2D79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7045" y="91146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019BFBD-E911-40FC-B59F-D90D866284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4837" y="929053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12D1E52-E414-4A05-91CD-E97E189A3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1636" y="905607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0308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3AABD3-A361-48BF-BCB0-1515CB57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79" y="1290730"/>
            <a:ext cx="5966441" cy="38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1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ED00-9A24-469E-BF1D-8B5EFB93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1A0E0-E968-4E44-963B-5BC91B4A5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ECTC, vendors presented papers on the following technologies:</a:t>
            </a:r>
          </a:p>
          <a:p>
            <a:pPr lvl="1"/>
            <a:r>
              <a:rPr lang="en-US" dirty="0"/>
              <a:t>A*STAR devised a 10 x 10mm test chip with a 12µm pad pitch.</a:t>
            </a:r>
          </a:p>
          <a:p>
            <a:pPr lvl="1"/>
            <a:r>
              <a:rPr lang="en-US" dirty="0"/>
              <a:t>Fraunhofer demonstrated a 10μm hybrid bonding flow.</a:t>
            </a:r>
          </a:p>
          <a:p>
            <a:pPr lvl="1"/>
            <a:r>
              <a:rPr lang="en-US" dirty="0" err="1"/>
              <a:t>Imec</a:t>
            </a:r>
            <a:r>
              <a:rPr lang="en-US" dirty="0"/>
              <a:t> devised a stacked face-to-face and back-to-back flow.</a:t>
            </a:r>
          </a:p>
          <a:p>
            <a:pPr lvl="1"/>
            <a:r>
              <a:rPr lang="en-US" dirty="0"/>
              <a:t>Intel taped out test chips, including a 10nm </a:t>
            </a:r>
            <a:r>
              <a:rPr lang="en-US" dirty="0" err="1"/>
              <a:t>finFET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Leti</a:t>
            </a:r>
            <a:r>
              <a:rPr lang="en-US" dirty="0"/>
              <a:t> devised a path towards 5μm pitches with hybrid bonding.</a:t>
            </a:r>
          </a:p>
          <a:p>
            <a:pPr lvl="1"/>
            <a:r>
              <a:rPr lang="en-US" dirty="0"/>
              <a:t>Samsung demonstrated 3-stacked wafer bonding using hybrid bonding.</a:t>
            </a:r>
          </a:p>
          <a:p>
            <a:pPr lvl="1"/>
            <a:r>
              <a:rPr lang="en-US" dirty="0"/>
              <a:t>UMC showed a pre-bond qualification process for TSVs.</a:t>
            </a:r>
          </a:p>
          <a:p>
            <a:pPr lvl="1"/>
            <a:r>
              <a:rPr lang="en-US" dirty="0"/>
              <a:t>AMD is one of the early adopters here.</a:t>
            </a:r>
          </a:p>
          <a:p>
            <a:r>
              <a:rPr lang="en-US" dirty="0"/>
              <a:t>Starting in 2016, Sony began shipping CMOS image sensors using this technology</a:t>
            </a:r>
          </a:p>
          <a:p>
            <a:r>
              <a:rPr lang="en-US" dirty="0"/>
              <a:t>Hybrid bonding works the same way in packaging, but it’s more difficult. That’s why hybrid bonding for packaging has been stuck in R&amp;D for years.</a:t>
            </a:r>
          </a:p>
          <a:p>
            <a:r>
              <a:rPr lang="en-US" dirty="0"/>
              <a:t>“The main challenges of this fine </a:t>
            </a:r>
            <a:r>
              <a:rPr lang="en-US" dirty="0" err="1"/>
              <a:t>microbump</a:t>
            </a:r>
            <a:r>
              <a:rPr lang="en-US" dirty="0"/>
              <a:t> interconnections come with bump coplanarity,” said Mu </a:t>
            </a:r>
            <a:r>
              <a:rPr lang="en-US" dirty="0" err="1"/>
              <a:t>Hsuan</a:t>
            </a:r>
            <a:r>
              <a:rPr lang="en-US" dirty="0"/>
              <a:t> Chan, a technical manager from </a:t>
            </a:r>
            <a:r>
              <a:rPr lang="en-US" dirty="0" err="1"/>
              <a:t>Siliconware</a:t>
            </a:r>
            <a:r>
              <a:rPr lang="en-US" dirty="0"/>
              <a:t>, part of ASE, in a presentation at ECTC. “Owing to finer solder volume on a much finer </a:t>
            </a:r>
            <a:r>
              <a:rPr lang="en-US" dirty="0" err="1"/>
              <a:t>microbump</a:t>
            </a:r>
            <a:r>
              <a:rPr lang="en-US" dirty="0"/>
              <a:t> pitch, solder is rapidly consumed after solder joint formation, and voids could form. The voids within the solder joint will deteriorate the solder joint reliability of the bumps.”</a:t>
            </a:r>
          </a:p>
        </p:txBody>
      </p:sp>
    </p:spTree>
    <p:extLst>
      <p:ext uri="{BB962C8B-B14F-4D97-AF65-F5344CB8AC3E}">
        <p14:creationId xmlns:p14="http://schemas.microsoft.com/office/powerpoint/2010/main" val="3379311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C6039-3536-4A2B-BC37-3A9191DD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AB32F-C089-423F-9D9A-3403184A8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33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CB7BCD-4D11-4BDC-A3A8-1B469558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New Messages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4728C1-4C4F-417E-9E84-37BFC890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Aggressive SRAM stacking and process optimization</a:t>
            </a:r>
          </a:p>
          <a:p>
            <a:pPr lvl="1"/>
            <a:r>
              <a:rPr lang="en-US" dirty="0"/>
              <a:t> Delivers highest performance at reasonable cost</a:t>
            </a:r>
          </a:p>
          <a:p>
            <a:pPr lvl="1"/>
            <a:r>
              <a:rPr lang="en-US" dirty="0"/>
              <a:t>AMD</a:t>
            </a:r>
          </a:p>
          <a:p>
            <a:r>
              <a:rPr lang="en-US" dirty="0"/>
              <a:t>Importance of distributed, not centralized memory</a:t>
            </a:r>
          </a:p>
          <a:p>
            <a:r>
              <a:rPr lang="en-US" dirty="0"/>
              <a:t>Tier 2/3 Taiwan dram foundry dram wafer available for WoW</a:t>
            </a:r>
          </a:p>
          <a:p>
            <a:pPr lvl="1"/>
            <a:r>
              <a:rPr lang="en-US" dirty="0"/>
              <a:t>Low wafer cost</a:t>
            </a:r>
          </a:p>
          <a:p>
            <a:pPr lvl="1"/>
            <a:r>
              <a:rPr lang="en-US" dirty="0"/>
              <a:t>High/very high bandwidth for architectures that can take advantage</a:t>
            </a:r>
          </a:p>
          <a:p>
            <a:pPr lvl="1"/>
            <a:r>
              <a:rPr lang="en-US" dirty="0"/>
              <a:t>Google AI, at least 2 more.</a:t>
            </a:r>
          </a:p>
          <a:p>
            <a:r>
              <a:rPr lang="en-US" dirty="0"/>
              <a:t>Aggressive packaging of commodity memory</a:t>
            </a:r>
          </a:p>
          <a:p>
            <a:pPr lvl="1"/>
            <a:r>
              <a:rPr lang="en-US" dirty="0"/>
              <a:t>Lowest cost per bit, adequate bandwidth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2F9ED-C793-4289-BFF7-6FFF8C84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/>
          <a:lstStyle/>
          <a:p>
            <a:r>
              <a:rPr lang="en-US" dirty="0"/>
              <a:t>Summary of new memory technology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A0B9AF-8DAD-4251-97C7-351E3FC869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725150" cy="444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1802">
                  <a:extLst>
                    <a:ext uri="{9D8B030D-6E8A-4147-A177-3AD203B41FA5}">
                      <a16:colId xmlns:a16="http://schemas.microsoft.com/office/drawing/2014/main" val="17152870"/>
                    </a:ext>
                  </a:extLst>
                </a:gridCol>
                <a:gridCol w="1254848">
                  <a:extLst>
                    <a:ext uri="{9D8B030D-6E8A-4147-A177-3AD203B41FA5}">
                      <a16:colId xmlns:a16="http://schemas.microsoft.com/office/drawing/2014/main" val="2992113662"/>
                    </a:ext>
                  </a:extLst>
                </a:gridCol>
                <a:gridCol w="941441">
                  <a:extLst>
                    <a:ext uri="{9D8B030D-6E8A-4147-A177-3AD203B41FA5}">
                      <a16:colId xmlns:a16="http://schemas.microsoft.com/office/drawing/2014/main" val="2554277375"/>
                    </a:ext>
                  </a:extLst>
                </a:gridCol>
                <a:gridCol w="1294242">
                  <a:extLst>
                    <a:ext uri="{9D8B030D-6E8A-4147-A177-3AD203B41FA5}">
                      <a16:colId xmlns:a16="http://schemas.microsoft.com/office/drawing/2014/main" val="3703946800"/>
                    </a:ext>
                  </a:extLst>
                </a:gridCol>
                <a:gridCol w="1362876">
                  <a:extLst>
                    <a:ext uri="{9D8B030D-6E8A-4147-A177-3AD203B41FA5}">
                      <a16:colId xmlns:a16="http://schemas.microsoft.com/office/drawing/2014/main" val="527087914"/>
                    </a:ext>
                  </a:extLst>
                </a:gridCol>
                <a:gridCol w="1147170">
                  <a:extLst>
                    <a:ext uri="{9D8B030D-6E8A-4147-A177-3AD203B41FA5}">
                      <a16:colId xmlns:a16="http://schemas.microsoft.com/office/drawing/2014/main" val="137100611"/>
                    </a:ext>
                  </a:extLst>
                </a:gridCol>
                <a:gridCol w="832042">
                  <a:extLst>
                    <a:ext uri="{9D8B030D-6E8A-4147-A177-3AD203B41FA5}">
                      <a16:colId xmlns:a16="http://schemas.microsoft.com/office/drawing/2014/main" val="3776587065"/>
                    </a:ext>
                  </a:extLst>
                </a:gridCol>
                <a:gridCol w="1470729">
                  <a:extLst>
                    <a:ext uri="{9D8B030D-6E8A-4147-A177-3AD203B41FA5}">
                      <a16:colId xmlns:a16="http://schemas.microsoft.com/office/drawing/2014/main" val="380129705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Density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Scale req.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455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Stacked </a:t>
                      </a:r>
                      <a:r>
                        <a:rPr lang="en-US" dirty="0" err="1"/>
                        <a:t>Sram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&lt;20GB(16t)</a:t>
                      </a:r>
                    </a:p>
                    <a:p>
                      <a:r>
                        <a:rPr lang="en-US" sz="1600" dirty="0"/>
                        <a:t>&lt;5GB (4t)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&gt; PB/s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$20-$50/</a:t>
                      </a:r>
                      <a:r>
                        <a:rPr lang="en-US" sz="1600" dirty="0" err="1"/>
                        <a:t>gb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Intel,tsmc,GF,UMC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766459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r>
                        <a:rPr lang="en-US" dirty="0"/>
                        <a:t>Tier 1 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&lt;50GB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dirty="0"/>
                        <a:t>&gt; HBM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Micron, Samsung, </a:t>
                      </a:r>
                      <a:r>
                        <a:rPr lang="en-US" sz="1600" dirty="0" err="1"/>
                        <a:t>skhyix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274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Foundry 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&lt;10GB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 to 10’s TB/s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 to $7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Powerchip,Winbond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Nanya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95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 package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&gt;50GB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&lt;10TB/s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&gt; HBM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22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On package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&gt;100GB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&lt;10TB/s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Low to med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013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Edram</a:t>
                      </a:r>
                      <a:r>
                        <a:rPr lang="en-US" dirty="0"/>
                        <a:t> (inc. ADM)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&lt;5GB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&gt;&gt;HBM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001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STT/MRAM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72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Research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645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7826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99CE-C3C5-4DE4-AAB5-7A39310EC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SRAM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C2012-3DC5-456B-BE3C-24F8571BB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Cheapest cost per bit is in older nodes:</a:t>
            </a:r>
          </a:p>
          <a:p>
            <a:pPr lvl="1"/>
            <a:r>
              <a:rPr lang="en-US" dirty="0"/>
              <a:t>Intel 14nm</a:t>
            </a:r>
          </a:p>
          <a:p>
            <a:pPr lvl="1"/>
            <a:r>
              <a:rPr lang="en-US" dirty="0"/>
              <a:t>GF22nm</a:t>
            </a:r>
          </a:p>
          <a:p>
            <a:pPr lvl="1"/>
            <a:r>
              <a:rPr lang="en-US" dirty="0"/>
              <a:t>TSMC 6nm?</a:t>
            </a:r>
          </a:p>
          <a:p>
            <a:r>
              <a:rPr lang="en-US" dirty="0"/>
              <a:t>Stacking overcomes density limits and </a:t>
            </a:r>
            <a:r>
              <a:rPr lang="en-US" dirty="0" err="1"/>
              <a:t>bitline</a:t>
            </a:r>
            <a:r>
              <a:rPr lang="en-US" dirty="0"/>
              <a:t> length (latency/power)</a:t>
            </a:r>
          </a:p>
          <a:p>
            <a:r>
              <a:rPr lang="en-US" dirty="0"/>
              <a:t>Optimize process:</a:t>
            </a:r>
          </a:p>
          <a:p>
            <a:pPr lvl="1"/>
            <a:r>
              <a:rPr lang="en-US" dirty="0"/>
              <a:t>Limited metal layers (no global routing)</a:t>
            </a:r>
          </a:p>
          <a:p>
            <a:pPr lvl="1"/>
            <a:r>
              <a:rPr lang="en-US" dirty="0"/>
              <a:t>Limited transistor types (</a:t>
            </a:r>
            <a:r>
              <a:rPr lang="en-US" dirty="0" err="1"/>
              <a:t>vt</a:t>
            </a:r>
            <a:r>
              <a:rPr lang="en-US" dirty="0"/>
              <a:t>, voltage, etc.)</a:t>
            </a:r>
          </a:p>
          <a:p>
            <a:pPr lvl="1"/>
            <a:r>
              <a:rPr lang="en-US" dirty="0"/>
              <a:t>Remove unneeded masks</a:t>
            </a:r>
          </a:p>
          <a:p>
            <a:r>
              <a:rPr lang="en-US" dirty="0"/>
              <a:t>Hybrid of </a:t>
            </a:r>
            <a:r>
              <a:rPr lang="en-US" dirty="0" err="1"/>
              <a:t>CoW</a:t>
            </a:r>
            <a:r>
              <a:rPr lang="en-US" dirty="0"/>
              <a:t> and WoW minimize cost and gives integration flexibility</a:t>
            </a:r>
          </a:p>
          <a:p>
            <a:r>
              <a:rPr lang="en-US" dirty="0"/>
              <a:t>Mature and rapidly maturing process flow</a:t>
            </a:r>
          </a:p>
          <a:p>
            <a:r>
              <a:rPr lang="en-US" dirty="0"/>
              <a:t>Widely available foundry/tools/experience</a:t>
            </a:r>
          </a:p>
        </p:txBody>
      </p:sp>
    </p:spTree>
    <p:extLst>
      <p:ext uri="{BB962C8B-B14F-4D97-AF65-F5344CB8AC3E}">
        <p14:creationId xmlns:p14="http://schemas.microsoft.com/office/powerpoint/2010/main" val="2250122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46D1-4318-4CA6-83EF-E3B15B6EF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</a:t>
            </a:r>
            <a:r>
              <a:rPr lang="en-US" dirty="0" err="1"/>
              <a:t>Sram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A11A1-7740-4C67-AB75-7CEC91D2D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Rough costs, green are estimates for </a:t>
            </a:r>
            <a:r>
              <a:rPr lang="en-US" dirty="0" err="1"/>
              <a:t>sram</a:t>
            </a:r>
            <a:r>
              <a:rPr lang="en-US" dirty="0"/>
              <a:t> optimized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Sram</a:t>
            </a:r>
            <a:r>
              <a:rPr lang="en-US" dirty="0"/>
              <a:t> optimized: minimal metal layers, masks skipped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E0EC3A-B65D-46BE-8A5A-263BD45575C3}"/>
              </a:ext>
            </a:extLst>
          </p:cNvPr>
          <p:cNvGraphicFramePr>
            <a:graphicFrameLocks noGrp="1"/>
          </p:cNvGraphicFramePr>
          <p:nvPr/>
        </p:nvGraphicFramePr>
        <p:xfrm>
          <a:off x="1643380" y="2316480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2275525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778369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6679394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7032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bitcell (u2)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wafer price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$/GB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0185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"TSMC 5"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$ 14,000.00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53.45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53341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 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 $   6,000.00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29.45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68399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 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 $   2,000.00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18.18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79951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GF28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 $   1,000.00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20.00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92017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4,000.00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46.54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5270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724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CAFA4-7F67-40C2-BB96-82138773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Aggressive stacking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EFD16-01AF-4245-88C3-A47AFF72F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12 high and 22 high wafer stacks have been demonstrated</a:t>
            </a:r>
          </a:p>
          <a:p>
            <a:r>
              <a:rPr lang="en-US" dirty="0"/>
              <a:t>A process like 1272 can be thinned to under 1u per </a:t>
            </a:r>
            <a:r>
              <a:rPr lang="en-US" dirty="0" err="1"/>
              <a:t>sram</a:t>
            </a:r>
            <a:r>
              <a:rPr lang="en-US" dirty="0"/>
              <a:t> layer</a:t>
            </a:r>
          </a:p>
          <a:p>
            <a:pPr lvl="1"/>
            <a:r>
              <a:rPr lang="en-US" dirty="0"/>
              <a:t>5 metal layers + minimal silicon</a:t>
            </a:r>
          </a:p>
          <a:p>
            <a:pPr lvl="1"/>
            <a:r>
              <a:rPr lang="en-US" dirty="0"/>
              <a:t>WoW for yield and ability to aggressively thin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&lt;$150 for wafer bonding, lower with optimization</a:t>
            </a:r>
          </a:p>
          <a:p>
            <a:pPr lvl="1"/>
            <a:r>
              <a:rPr lang="en-US" dirty="0"/>
              <a:t>(backup slide on cost, optimization, and design for yield)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A20EBFA-A6B4-49C4-897F-CE938DC939AB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3633318"/>
          <a:ext cx="9924393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282">
                  <a:extLst>
                    <a:ext uri="{9D8B030D-6E8A-4147-A177-3AD203B41FA5}">
                      <a16:colId xmlns:a16="http://schemas.microsoft.com/office/drawing/2014/main" val="2583944686"/>
                    </a:ext>
                  </a:extLst>
                </a:gridCol>
                <a:gridCol w="1234839">
                  <a:extLst>
                    <a:ext uri="{9D8B030D-6E8A-4147-A177-3AD203B41FA5}">
                      <a16:colId xmlns:a16="http://schemas.microsoft.com/office/drawing/2014/main" val="2663796080"/>
                    </a:ext>
                  </a:extLst>
                </a:gridCol>
                <a:gridCol w="1221638">
                  <a:extLst>
                    <a:ext uri="{9D8B030D-6E8A-4147-A177-3AD203B41FA5}">
                      <a16:colId xmlns:a16="http://schemas.microsoft.com/office/drawing/2014/main" val="2292179030"/>
                    </a:ext>
                  </a:extLst>
                </a:gridCol>
                <a:gridCol w="1984878">
                  <a:extLst>
                    <a:ext uri="{9D8B030D-6E8A-4147-A177-3AD203B41FA5}">
                      <a16:colId xmlns:a16="http://schemas.microsoft.com/office/drawing/2014/main" val="2068291674"/>
                    </a:ext>
                  </a:extLst>
                </a:gridCol>
                <a:gridCol w="1984878">
                  <a:extLst>
                    <a:ext uri="{9D8B030D-6E8A-4147-A177-3AD203B41FA5}">
                      <a16:colId xmlns:a16="http://schemas.microsoft.com/office/drawing/2014/main" val="1156294982"/>
                    </a:ext>
                  </a:extLst>
                </a:gridCol>
                <a:gridCol w="1984878">
                  <a:extLst>
                    <a:ext uri="{9D8B030D-6E8A-4147-A177-3AD203B41FA5}">
                      <a16:colId xmlns:a16="http://schemas.microsoft.com/office/drawing/2014/main" val="1233672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1272 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1272 x8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1272 x16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Samsung 1z DRAM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318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Bitcell</a:t>
                      </a:r>
                      <a:r>
                        <a:rPr lang="en-US" dirty="0"/>
                        <a:t> u2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0.049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0.00197 u2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063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 (chip)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0.261 </a:t>
                      </a:r>
                      <a:r>
                        <a:rPr lang="en-US" dirty="0" err="1"/>
                        <a:t>gb</a:t>
                      </a:r>
                      <a:r>
                        <a:rPr lang="en-US" dirty="0"/>
                        <a:t>/mm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234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361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9D97-10F5-4B0A-A937-C6093D5A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Aggressive stacking – WoW + </a:t>
            </a:r>
            <a:r>
              <a:rPr lang="en-US" dirty="0" err="1"/>
              <a:t>CoW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73BCF-B83F-4546-8E29-10AA728A1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AMD example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4AB14C-AF6D-41D8-B8B1-03BE461A1E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WoW </a:t>
            </a:r>
            <a:r>
              <a:rPr lang="en-US" dirty="0" err="1"/>
              <a:t>sram</a:t>
            </a:r>
            <a:r>
              <a:rPr lang="en-US" dirty="0"/>
              <a:t> </a:t>
            </a:r>
            <a:r>
              <a:rPr lang="en-US" dirty="0" err="1"/>
              <a:t>chiplet</a:t>
            </a:r>
            <a:endParaRPr lang="en-US" dirty="0"/>
          </a:p>
          <a:p>
            <a:r>
              <a:rPr lang="en-US" dirty="0" err="1"/>
              <a:t>CoW</a:t>
            </a:r>
            <a:r>
              <a:rPr lang="en-US" dirty="0"/>
              <a:t> attach to back of CCD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0E0B48-90AD-490F-A269-517E408C4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Theoretical Xeon example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0728E8-5D30-405B-8AF1-E627E511F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6019800" cy="3684588"/>
          </a:xfrm>
        </p:spPr>
        <p:txBody>
          <a:bodyPr/>
          <a:lstStyle/>
          <a:p>
            <a:r>
              <a:rPr lang="en-US" dirty="0"/>
              <a:t>1 cache </a:t>
            </a:r>
            <a:r>
              <a:rPr lang="en-US" dirty="0" err="1"/>
              <a:t>chiplet</a:t>
            </a:r>
            <a:r>
              <a:rPr lang="en-US" dirty="0"/>
              <a:t> stack per 4 </a:t>
            </a:r>
            <a:r>
              <a:rPr lang="en-US" dirty="0" err="1"/>
              <a:t>xeon</a:t>
            </a:r>
            <a:r>
              <a:rPr lang="en-US" dirty="0"/>
              <a:t> cores</a:t>
            </a:r>
          </a:p>
          <a:p>
            <a:pPr lvl="1"/>
            <a:r>
              <a:rPr lang="en-US" dirty="0"/>
              <a:t>L2 + L3 cache</a:t>
            </a:r>
          </a:p>
          <a:p>
            <a:r>
              <a:rPr lang="en-US" dirty="0"/>
              <a:t>16 cores (4 </a:t>
            </a:r>
            <a:r>
              <a:rPr lang="en-US" dirty="0" err="1"/>
              <a:t>sram</a:t>
            </a:r>
            <a:r>
              <a:rPr lang="en-US" dirty="0"/>
              <a:t> stacks) per </a:t>
            </a:r>
            <a:r>
              <a:rPr lang="en-US" dirty="0" err="1"/>
              <a:t>chiplet</a:t>
            </a:r>
            <a:endParaRPr lang="en-US" dirty="0"/>
          </a:p>
          <a:p>
            <a:pPr lvl="1"/>
            <a:r>
              <a:rPr lang="en-US" dirty="0"/>
              <a:t>To handle HBI compound yield</a:t>
            </a:r>
          </a:p>
          <a:p>
            <a:r>
              <a:rPr lang="en-US" dirty="0"/>
              <a:t>Does not cover core – thermal/power</a:t>
            </a:r>
          </a:p>
        </p:txBody>
      </p:sp>
      <p:pic>
        <p:nvPicPr>
          <p:cNvPr id="8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FC08DE6-4E35-4E84-9135-17AF61C9E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3513100"/>
            <a:ext cx="5183188" cy="281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0514F-EC7F-42F9-9D2C-C39D4F7BB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806806"/>
            <a:ext cx="5756331" cy="193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909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D90A8F-F88D-4B65-9D2C-FEF5C364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D8CFFB-3C43-4E0C-B4B8-9AA020CAD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1E46227-7F65-40AD-A369-6459F4A2A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575" y="1690688"/>
            <a:ext cx="9193425" cy="516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356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E12C-EB0B-487B-BFC0-09B41D2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F0A06-B685-454E-8B13-61C913A18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10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3BE1-03BC-4BF7-8BB9-AAE36C715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vs. Centralized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A8780-2EE2-4120-A937-2F5B421C3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Centralized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0C561-74AD-4441-B2C0-A79F771520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Location determined by address</a:t>
            </a:r>
          </a:p>
          <a:p>
            <a:r>
              <a:rPr lang="en-US" dirty="0"/>
              <a:t>Most accesses are distant</a:t>
            </a:r>
          </a:p>
          <a:p>
            <a:r>
              <a:rPr lang="en-US" dirty="0"/>
              <a:t>100W for 10TB/s global </a:t>
            </a:r>
            <a:r>
              <a:rPr lang="en-US" dirty="0" err="1"/>
              <a:t>bw</a:t>
            </a:r>
            <a:endParaRPr lang="en-US" dirty="0"/>
          </a:p>
          <a:p>
            <a:r>
              <a:rPr lang="en-US" dirty="0"/>
              <a:t>Hard limit on global BW</a:t>
            </a:r>
          </a:p>
          <a:p>
            <a:r>
              <a:rPr lang="en-US" dirty="0"/>
              <a:t>Stacked Wafer can still be centralized if distribution by address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D8EABB-CE85-4E5E-94E6-930DE52FE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Distributed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DB65FE-C13E-4F07-B87E-A1C3D06CB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895110" cy="368458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“affinity” between cache and data location</a:t>
            </a:r>
          </a:p>
          <a:p>
            <a:r>
              <a:rPr lang="en-US" dirty="0"/>
              <a:t>Cache can still be global/shared</a:t>
            </a:r>
          </a:p>
          <a:p>
            <a:r>
              <a:rPr lang="en-US" dirty="0"/>
              <a:t>Example policy</a:t>
            </a:r>
          </a:p>
          <a:p>
            <a:pPr lvl="1"/>
            <a:r>
              <a:rPr lang="en-US" dirty="0"/>
              <a:t>Data comes to cache segment closest to first requestor</a:t>
            </a:r>
          </a:p>
          <a:p>
            <a:pPr lvl="1"/>
            <a:r>
              <a:rPr lang="en-US" dirty="0"/>
              <a:t>100W -&gt; 23W for same 10TB/s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D6E77E3B-F7C9-4049-9DA7-AF0D381FE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10" y="1360429"/>
            <a:ext cx="3466378" cy="1465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04BCBAA-C140-46EB-B891-41617E291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490" y="1094581"/>
            <a:ext cx="1770886" cy="17336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53068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FECD6-E3A6-4928-A96E-BD245CDA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E6A39-B77B-41A6-9EC2-6D8D80496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Distributed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CEA3A-3258-4532-AAEB-BC780721FE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AMD EPYC L3</a:t>
            </a:r>
          </a:p>
          <a:p>
            <a:pPr lvl="1"/>
            <a:r>
              <a:rPr lang="en-US" dirty="0"/>
              <a:t>With 4 high </a:t>
            </a:r>
            <a:r>
              <a:rPr lang="en-US" dirty="0" err="1"/>
              <a:t>vchache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288MB per 8 cores</a:t>
            </a:r>
          </a:p>
          <a:p>
            <a:pPr lvl="2"/>
            <a:r>
              <a:rPr lang="en-US" dirty="0"/>
              <a:t>250W (</a:t>
            </a:r>
            <a:r>
              <a:rPr lang="en-US" dirty="0" err="1"/>
              <a:t>xeon</a:t>
            </a:r>
            <a:r>
              <a:rPr lang="en-US" dirty="0"/>
              <a:t> like) -&gt; 20W for 16 TB/s</a:t>
            </a:r>
          </a:p>
          <a:p>
            <a:r>
              <a:rPr lang="en-US" dirty="0"/>
              <a:t>Nvidia A100</a:t>
            </a:r>
          </a:p>
          <a:p>
            <a:pPr lvl="1"/>
            <a:r>
              <a:rPr lang="en-US" dirty="0"/>
              <a:t>8 way partitioned cache with affinity</a:t>
            </a:r>
          </a:p>
          <a:p>
            <a:r>
              <a:rPr lang="en-US" dirty="0"/>
              <a:t>Intel Xeon L2 cache</a:t>
            </a:r>
          </a:p>
          <a:p>
            <a:r>
              <a:rPr lang="en-US" dirty="0" err="1"/>
              <a:t>Cerebus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369F3-D621-4F18-89C7-D7981C102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Centralized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C45D4-5D57-4720-9CDA-7B41946634C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PVC</a:t>
            </a:r>
          </a:p>
          <a:p>
            <a:r>
              <a:rPr lang="en-US" dirty="0"/>
              <a:t>Xeon L3</a:t>
            </a:r>
          </a:p>
          <a:p>
            <a:r>
              <a:rPr lang="en-US" dirty="0"/>
              <a:t>All current AMD designs</a:t>
            </a:r>
          </a:p>
        </p:txBody>
      </p:sp>
    </p:spTree>
    <p:extLst>
      <p:ext uri="{BB962C8B-B14F-4D97-AF65-F5344CB8AC3E}">
        <p14:creationId xmlns:p14="http://schemas.microsoft.com/office/powerpoint/2010/main" val="41291998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5368" y="118242"/>
            <a:ext cx="10972800" cy="1158240"/>
          </a:xfrm>
        </p:spPr>
        <p:txBody>
          <a:bodyPr vert="horz" lIns="0" tIns="0" rIns="0" bIns="0" rtlCol="0" anchor="t" anchorCtr="0">
            <a:normAutofit/>
          </a:bodyPr>
          <a:lstStyle/>
          <a:p>
            <a:pPr algn="ctr"/>
            <a:r>
              <a:rPr lang="en-US" b="0" i="0" kern="1200" spc="0" baseline="0" dirty="0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Memory Roadmap for Apple M series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923929" y="6432516"/>
            <a:ext cx="23441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Intel Top Secret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721019" y="6432516"/>
            <a:ext cx="378832" cy="365125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CA4C0B2-E812-4DAF-81EE-5A7D1ED049F9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3807F-51B9-441F-8A72-417604C73982}"/>
              </a:ext>
            </a:extLst>
          </p:cNvPr>
          <p:cNvSpPr txBox="1"/>
          <p:nvPr/>
        </p:nvSpPr>
        <p:spPr>
          <a:xfrm>
            <a:off x="359898" y="1533052"/>
            <a:ext cx="3887617" cy="162677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/>
          <a:p>
            <a:pPr marL="285750" marR="0" lvl="0" indent="-285750" defTabSz="609570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="1" dirty="0">
                <a:solidFill>
                  <a:srgbClr val="002060"/>
                </a:solidFill>
                <a:cs typeface="Arial"/>
              </a:rPr>
              <a:t>M1 Tonga Processor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LP4 4266 x64, 4ch, 877b(0.27bp)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Memory IO: LP4 x128 (2 * x64)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BW 68GB/s</a:t>
            </a:r>
          </a:p>
          <a:p>
            <a:pPr marL="457200" marR="0" lvl="1" indent="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628650" marR="0" lvl="1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171450" marR="0" lvl="0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83834-CC29-4C3C-B67D-8D62893A2D1E}"/>
              </a:ext>
            </a:extLst>
          </p:cNvPr>
          <p:cNvSpPr txBox="1"/>
          <p:nvPr/>
        </p:nvSpPr>
        <p:spPr>
          <a:xfrm>
            <a:off x="4315518" y="1500775"/>
            <a:ext cx="3887617" cy="227527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 marL="285750" marR="0" lvl="0" indent="-285750" defTabSz="609570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="1" dirty="0">
                <a:solidFill>
                  <a:srgbClr val="002060"/>
                </a:solidFill>
                <a:cs typeface="Arial"/>
              </a:rPr>
              <a:t>Jade Processor, </a:t>
            </a:r>
            <a:r>
              <a:rPr lang="en-US" b="1" dirty="0" err="1">
                <a:solidFill>
                  <a:srgbClr val="002060"/>
                </a:solidFill>
                <a:cs typeface="Arial"/>
              </a:rPr>
              <a:t>Lifuca</a:t>
            </a:r>
            <a:r>
              <a:rPr lang="en-US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Arial"/>
              </a:rPr>
              <a:t>dGPU</a:t>
            </a:r>
            <a:endParaRPr lang="en-US" b="1" dirty="0">
              <a:solidFill>
                <a:srgbClr val="002060"/>
              </a:solidFill>
              <a:cs typeface="Arial"/>
            </a:endParaRP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LP5 6400 x128, 8ch, 2406b(0.27bp)</a:t>
            </a:r>
          </a:p>
          <a:p>
            <a:pPr lvl="1" defTabSz="60957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    ODP/16DP(8Gb), Mainly SK </a:t>
            </a:r>
            <a:r>
              <a:rPr lang="en-US" sz="1400" b="1" dirty="0" err="1">
                <a:solidFill>
                  <a:srgbClr val="002060"/>
                </a:solidFill>
                <a:cs typeface="Arial"/>
              </a:rPr>
              <a:t>hynix</a:t>
            </a:r>
            <a:endParaRPr lang="en-US" sz="1400" b="1" dirty="0">
              <a:solidFill>
                <a:srgbClr val="002060"/>
              </a:solidFill>
              <a:cs typeface="Arial"/>
            </a:endParaRP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Memory IO: LP5 x512 (4 * 128)</a:t>
            </a:r>
          </a:p>
          <a:p>
            <a:pPr lvl="1" defTabSz="60957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    </a:t>
            </a:r>
            <a:r>
              <a:rPr lang="en-US" sz="1400" b="1" dirty="0" err="1">
                <a:solidFill>
                  <a:srgbClr val="002060"/>
                </a:solidFill>
                <a:cs typeface="Arial"/>
              </a:rPr>
              <a:t>Lifuca</a:t>
            </a:r>
            <a:r>
              <a:rPr lang="en-US" sz="14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cs typeface="Arial"/>
              </a:rPr>
              <a:t>dGPU</a:t>
            </a:r>
            <a:r>
              <a:rPr lang="en-US" sz="1400" b="1" dirty="0">
                <a:solidFill>
                  <a:srgbClr val="002060"/>
                </a:solidFill>
                <a:cs typeface="Arial"/>
              </a:rPr>
              <a:t> will use x256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BW 410GB/s</a:t>
            </a:r>
          </a:p>
          <a:p>
            <a:pPr marL="457200" marR="0" lvl="1" indent="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628650" marR="0" lvl="1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171450" marR="0" lvl="0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E0C800-6070-40FF-BE2D-765935270F11}"/>
              </a:ext>
            </a:extLst>
          </p:cNvPr>
          <p:cNvSpPr txBox="1"/>
          <p:nvPr/>
        </p:nvSpPr>
        <p:spPr>
          <a:xfrm>
            <a:off x="8530286" y="1500775"/>
            <a:ext cx="3569565" cy="207436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 marL="285750" marR="0" lvl="0" indent="-285750" defTabSz="609570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Rhode </a:t>
            </a:r>
            <a:r>
              <a:rPr lang="en-US" b="1" dirty="0">
                <a:solidFill>
                  <a:srgbClr val="002060"/>
                </a:solidFill>
                <a:cs typeface="Arial"/>
              </a:rPr>
              <a:t>Processor</a:t>
            </a:r>
            <a:r>
              <a:rPr lang="en-US" sz="1600" b="1" dirty="0">
                <a:solidFill>
                  <a:srgbClr val="002060"/>
                </a:solidFill>
                <a:cs typeface="Arial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cs typeface="Arial"/>
              </a:rPr>
              <a:t>Lifuca</a:t>
            </a:r>
            <a:r>
              <a:rPr lang="en-US" sz="16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Arial"/>
              </a:rPr>
              <a:t>dGPU</a:t>
            </a:r>
            <a:endParaRPr lang="en-US" sz="1600" b="1" dirty="0">
              <a:solidFill>
                <a:srgbClr val="002060"/>
              </a:solidFill>
              <a:cs typeface="Arial"/>
            </a:endParaRP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LP5 6400 x128, 8ch, 2406b(0.27bp)</a:t>
            </a:r>
          </a:p>
          <a:p>
            <a:pPr lvl="1" defTabSz="60957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    ODP/16DP(8Gb)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Memory IO: LP5 x1024 (8 * 128)</a:t>
            </a:r>
          </a:p>
          <a:p>
            <a:pPr lvl="1" defTabSz="60957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    </a:t>
            </a:r>
            <a:r>
              <a:rPr lang="en-US" sz="1200" b="1" dirty="0" err="1">
                <a:solidFill>
                  <a:srgbClr val="002060"/>
                </a:solidFill>
                <a:cs typeface="Arial"/>
              </a:rPr>
              <a:t>Lifuca</a:t>
            </a:r>
            <a:r>
              <a:rPr lang="en-US" sz="12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cs typeface="Arial"/>
              </a:rPr>
              <a:t>dGPU</a:t>
            </a:r>
            <a:r>
              <a:rPr lang="en-US" sz="1200" b="1" dirty="0">
                <a:solidFill>
                  <a:srgbClr val="002060"/>
                </a:solidFill>
                <a:cs typeface="Arial"/>
              </a:rPr>
              <a:t> will use x512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BW 820GB/s</a:t>
            </a:r>
          </a:p>
          <a:p>
            <a:pPr marL="457200" marR="0" lvl="1" indent="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628650" marR="0" lvl="1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171450" marR="0" lvl="0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47AB0E-0EEA-4E47-A1B4-3EAE213B6E8D}"/>
              </a:ext>
            </a:extLst>
          </p:cNvPr>
          <p:cNvCxnSpPr>
            <a:cxnSpLocks/>
          </p:cNvCxnSpPr>
          <p:nvPr/>
        </p:nvCxnSpPr>
        <p:spPr>
          <a:xfrm>
            <a:off x="604433" y="4133860"/>
            <a:ext cx="11298265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5C8612-3BFF-447D-B4B3-5F65011C0CB8}"/>
              </a:ext>
            </a:extLst>
          </p:cNvPr>
          <p:cNvSpPr txBox="1"/>
          <p:nvPr/>
        </p:nvSpPr>
        <p:spPr>
          <a:xfrm>
            <a:off x="604432" y="4133860"/>
            <a:ext cx="274320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79D76-11F5-45D1-AE07-1BCE7AF7FB85}"/>
              </a:ext>
            </a:extLst>
          </p:cNvPr>
          <p:cNvSpPr txBox="1"/>
          <p:nvPr/>
        </p:nvSpPr>
        <p:spPr>
          <a:xfrm>
            <a:off x="3347634" y="4133859"/>
            <a:ext cx="274320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F7A70-069C-403B-9884-944E8E85EE62}"/>
              </a:ext>
            </a:extLst>
          </p:cNvPr>
          <p:cNvSpPr txBox="1"/>
          <p:nvPr/>
        </p:nvSpPr>
        <p:spPr>
          <a:xfrm>
            <a:off x="6090835" y="4133859"/>
            <a:ext cx="274320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D7412E-F10B-4BB0-B079-AF0F473FFBF2}"/>
              </a:ext>
            </a:extLst>
          </p:cNvPr>
          <p:cNvSpPr txBox="1"/>
          <p:nvPr/>
        </p:nvSpPr>
        <p:spPr>
          <a:xfrm>
            <a:off x="8833398" y="4133859"/>
            <a:ext cx="274320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2023+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93EEB3-6AB5-4155-A4AD-808F26672F80}"/>
              </a:ext>
            </a:extLst>
          </p:cNvPr>
          <p:cNvSpPr txBox="1"/>
          <p:nvPr/>
        </p:nvSpPr>
        <p:spPr>
          <a:xfrm>
            <a:off x="604431" y="4692582"/>
            <a:ext cx="2743203" cy="1243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M1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LP4 x64 4266 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877b, 0.27bp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498BB8-A251-4DBD-B085-315D57305104}"/>
              </a:ext>
            </a:extLst>
          </p:cNvPr>
          <p:cNvSpPr txBox="1"/>
          <p:nvPr/>
        </p:nvSpPr>
        <p:spPr>
          <a:xfrm>
            <a:off x="3347634" y="4710066"/>
            <a:ext cx="2743203" cy="1243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M2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LP5 x128 6400 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2406b, 0.27bp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C752AA-83D8-4FE4-B319-2668C5DB6A9C}"/>
              </a:ext>
            </a:extLst>
          </p:cNvPr>
          <p:cNvSpPr txBox="1"/>
          <p:nvPr/>
        </p:nvSpPr>
        <p:spPr>
          <a:xfrm>
            <a:off x="6090195" y="4750085"/>
            <a:ext cx="2743203" cy="1243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M3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LP5 x128 6400/7500? 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2406b, 0.27bp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28ED-2152-4668-A9DC-0C40DA898893}"/>
              </a:ext>
            </a:extLst>
          </p:cNvPr>
          <p:cNvSpPr txBox="1"/>
          <p:nvPr/>
        </p:nvSpPr>
        <p:spPr>
          <a:xfrm>
            <a:off x="8826282" y="4750084"/>
            <a:ext cx="2743203" cy="1243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M4+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LP5x 0.25bp or less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FCB386-94D7-4442-80D4-634CE3746A10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1976033" y="3159825"/>
            <a:ext cx="0" cy="97403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7A5DAC-5348-4092-83AA-D11659BD8C2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415029" y="1755671"/>
            <a:ext cx="304206" cy="237818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79F4CE-B688-44ED-BD46-5AF0635E9BB6}"/>
              </a:ext>
            </a:extLst>
          </p:cNvPr>
          <p:cNvCxnSpPr>
            <a:cxnSpLocks/>
          </p:cNvCxnSpPr>
          <p:nvPr/>
        </p:nvCxnSpPr>
        <p:spPr>
          <a:xfrm flipH="1">
            <a:off x="7410945" y="1755671"/>
            <a:ext cx="1237109" cy="237818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84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B015151C-619B-48E5-BD08-24E94016C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" y="0"/>
            <a:ext cx="117317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BFAE3-98D4-479F-A176-AAB9D737C97C}"/>
              </a:ext>
            </a:extLst>
          </p:cNvPr>
          <p:cNvSpPr txBox="1"/>
          <p:nvPr/>
        </p:nvSpPr>
        <p:spPr>
          <a:xfrm>
            <a:off x="8488918" y="3813566"/>
            <a:ext cx="173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TSMC, Samsung</a:t>
            </a:r>
          </a:p>
          <a:p>
            <a:r>
              <a:rPr lang="en-US" dirty="0">
                <a:solidFill>
                  <a:srgbClr val="FF0000"/>
                </a:solidFill>
              </a:rPr>
              <a:t>Intel, </a:t>
            </a:r>
            <a:r>
              <a:rPr lang="en-US" sz="1600" i="1" dirty="0">
                <a:solidFill>
                  <a:srgbClr val="FF0000"/>
                </a:solidFill>
              </a:rPr>
              <a:t>XMC, UMC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B5487-2E7B-4EFA-9D3D-4D114782D1A5}"/>
              </a:ext>
            </a:extLst>
          </p:cNvPr>
          <p:cNvSpPr txBox="1"/>
          <p:nvPr/>
        </p:nvSpPr>
        <p:spPr>
          <a:xfrm>
            <a:off x="713348" y="5941945"/>
            <a:ext cx="1028055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 stacking capabilities consolidated and accessible to </a:t>
            </a:r>
          </a:p>
          <a:p>
            <a:pPr algn="ctr"/>
            <a:r>
              <a:rPr lang="en-US" sz="2400" dirty="0"/>
              <a:t>all competition, volume/TTM will be favored by vendors</a:t>
            </a:r>
          </a:p>
        </p:txBody>
      </p:sp>
    </p:spTree>
    <p:extLst>
      <p:ext uri="{BB962C8B-B14F-4D97-AF65-F5344CB8AC3E}">
        <p14:creationId xmlns:p14="http://schemas.microsoft.com/office/powerpoint/2010/main" val="689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1913840-FEB4-4B4C-9BF4-505114920E93}"/>
              </a:ext>
            </a:extLst>
          </p:cNvPr>
          <p:cNvGraphicFramePr>
            <a:graphicFrameLocks/>
          </p:cNvGraphicFramePr>
          <p:nvPr/>
        </p:nvGraphicFramePr>
        <p:xfrm>
          <a:off x="2305050" y="1333500"/>
          <a:ext cx="7610475" cy="485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4007163A-1181-4323-A605-E5536F04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27" y="184628"/>
            <a:ext cx="9816551" cy="643214"/>
          </a:xfrm>
        </p:spPr>
        <p:txBody>
          <a:bodyPr>
            <a:normAutofit fontScale="90000"/>
          </a:bodyPr>
          <a:lstStyle/>
          <a:p>
            <a:r>
              <a:rPr lang="en-US" dirty="0"/>
              <a:t>Bonding Landscape: R&amp;D and HVM [Q2’2021]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0ED00-568E-4F5B-9F3A-F59490958B9B}"/>
              </a:ext>
            </a:extLst>
          </p:cNvPr>
          <p:cNvSpPr txBox="1"/>
          <p:nvPr/>
        </p:nvSpPr>
        <p:spPr>
          <a:xfrm rot="16200000">
            <a:off x="652867" y="3602904"/>
            <a:ext cx="2365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Connections/mm</a:t>
            </a:r>
            <a:r>
              <a:rPr kumimoji="0" lang="en-US" sz="20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204DFE-8239-47C6-BE3F-A1DEDA0B1EE2}"/>
              </a:ext>
            </a:extLst>
          </p:cNvPr>
          <p:cNvGrpSpPr/>
          <p:nvPr/>
        </p:nvGrpSpPr>
        <p:grpSpPr>
          <a:xfrm>
            <a:off x="10105479" y="184627"/>
            <a:ext cx="1701035" cy="1014889"/>
            <a:chOff x="10105479" y="79499"/>
            <a:chExt cx="1944243" cy="11200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06E2EE-14F2-4612-AC14-BCFAADEBA614}"/>
                </a:ext>
              </a:extLst>
            </p:cNvPr>
            <p:cNvSpPr/>
            <p:nvPr/>
          </p:nvSpPr>
          <p:spPr>
            <a:xfrm>
              <a:off x="10105479" y="641733"/>
              <a:ext cx="1944243" cy="5577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 or W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8D9F9E-F0BC-447B-A145-9689ACF059BF}"/>
                </a:ext>
              </a:extLst>
            </p:cNvPr>
            <p:cNvSpPr/>
            <p:nvPr/>
          </p:nvSpPr>
          <p:spPr>
            <a:xfrm>
              <a:off x="10105479" y="79499"/>
              <a:ext cx="1944243" cy="55778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 or 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874FB2-B60D-4798-8F4C-A4C3029B99A3}"/>
                </a:ext>
              </a:extLst>
            </p:cNvPr>
            <p:cNvSpPr/>
            <p:nvPr/>
          </p:nvSpPr>
          <p:spPr>
            <a:xfrm>
              <a:off x="10193490" y="559437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73C99E-BC78-4462-A06F-A92F9C3F96B4}"/>
                </a:ext>
              </a:extLst>
            </p:cNvPr>
            <p:cNvSpPr/>
            <p:nvPr/>
          </p:nvSpPr>
          <p:spPr>
            <a:xfrm>
              <a:off x="10345890" y="55638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B781FC-5AC8-41BB-A50D-108D731D610C}"/>
                </a:ext>
              </a:extLst>
            </p:cNvPr>
            <p:cNvSpPr/>
            <p:nvPr/>
          </p:nvSpPr>
          <p:spPr>
            <a:xfrm>
              <a:off x="10510482" y="565533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FDD3E9-6AF2-47E0-9108-03931B86A762}"/>
                </a:ext>
              </a:extLst>
            </p:cNvPr>
            <p:cNvSpPr/>
            <p:nvPr/>
          </p:nvSpPr>
          <p:spPr>
            <a:xfrm>
              <a:off x="10681170" y="57162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3B8FA0-47AA-48D5-B6D4-649E446D49DC}"/>
                </a:ext>
              </a:extLst>
            </p:cNvPr>
            <p:cNvSpPr/>
            <p:nvPr/>
          </p:nvSpPr>
          <p:spPr>
            <a:xfrm>
              <a:off x="10839666" y="565533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425228-6796-4C7C-B64F-9F1FD42BA564}"/>
                </a:ext>
              </a:extLst>
            </p:cNvPr>
            <p:cNvSpPr/>
            <p:nvPr/>
          </p:nvSpPr>
          <p:spPr>
            <a:xfrm>
              <a:off x="11019498" y="562485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67C045-1555-4583-B3B3-A4CA59444956}"/>
                </a:ext>
              </a:extLst>
            </p:cNvPr>
            <p:cNvSpPr/>
            <p:nvPr/>
          </p:nvSpPr>
          <p:spPr>
            <a:xfrm>
              <a:off x="11184090" y="57162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EB4C07-C6F2-48FF-BDA6-8AF7FBDD60CB}"/>
                </a:ext>
              </a:extLst>
            </p:cNvPr>
            <p:cNvSpPr/>
            <p:nvPr/>
          </p:nvSpPr>
          <p:spPr>
            <a:xfrm>
              <a:off x="11354778" y="56858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1D55FC-C487-4207-A3B2-8FDDA16E8931}"/>
                </a:ext>
              </a:extLst>
            </p:cNvPr>
            <p:cNvSpPr/>
            <p:nvPr/>
          </p:nvSpPr>
          <p:spPr>
            <a:xfrm>
              <a:off x="11534610" y="55638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C13F13-BD3A-4E35-AF88-021A0CA854E6}"/>
                </a:ext>
              </a:extLst>
            </p:cNvPr>
            <p:cNvSpPr/>
            <p:nvPr/>
          </p:nvSpPr>
          <p:spPr>
            <a:xfrm>
              <a:off x="11687010" y="55334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18ABF6-BE29-4041-814D-C0654F375A5E}"/>
                </a:ext>
              </a:extLst>
            </p:cNvPr>
            <p:cNvSpPr/>
            <p:nvPr/>
          </p:nvSpPr>
          <p:spPr>
            <a:xfrm>
              <a:off x="11851602" y="55334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39B0DFF1-ECDD-4FB6-AFE4-D1D34FD9458A}"/>
              </a:ext>
            </a:extLst>
          </p:cNvPr>
          <p:cNvSpPr/>
          <p:nvPr/>
        </p:nvSpPr>
        <p:spPr>
          <a:xfrm rot="1559470">
            <a:off x="8603655" y="4511721"/>
            <a:ext cx="1115500" cy="414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72CF44-4190-4BE2-816F-3023C5A2BF45}"/>
              </a:ext>
            </a:extLst>
          </p:cNvPr>
          <p:cNvSpPr txBox="1"/>
          <p:nvPr/>
        </p:nvSpPr>
        <p:spPr>
          <a:xfrm>
            <a:off x="8431947" y="4971580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Current 2.5D/3D products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DC21AB-5C5F-44DC-AAF0-90054990EA96}"/>
              </a:ext>
            </a:extLst>
          </p:cNvPr>
          <p:cNvGrpSpPr/>
          <p:nvPr/>
        </p:nvGrpSpPr>
        <p:grpSpPr>
          <a:xfrm>
            <a:off x="7816968" y="2149963"/>
            <a:ext cx="2365513" cy="271952"/>
            <a:chOff x="7816968" y="2149963"/>
            <a:chExt cx="2365513" cy="271952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E64EF21-4EED-4C46-9816-065A4BBBDF14}"/>
                </a:ext>
              </a:extLst>
            </p:cNvPr>
            <p:cNvCxnSpPr/>
            <p:nvPr/>
          </p:nvCxnSpPr>
          <p:spPr>
            <a:xfrm>
              <a:off x="7970010" y="2417806"/>
              <a:ext cx="1850265" cy="41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102790-552D-4249-9A30-64A2D5FEACD1}"/>
                </a:ext>
              </a:extLst>
            </p:cNvPr>
            <p:cNvSpPr txBox="1"/>
            <p:nvPr/>
          </p:nvSpPr>
          <p:spPr>
            <a:xfrm>
              <a:off x="7816968" y="2149963"/>
              <a:ext cx="2365513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uBump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 [C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oW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0D1B80-FC14-4DE6-9626-9D8C4FDE971A}"/>
              </a:ext>
            </a:extLst>
          </p:cNvPr>
          <p:cNvGrpSpPr/>
          <p:nvPr/>
        </p:nvGrpSpPr>
        <p:grpSpPr>
          <a:xfrm>
            <a:off x="4549734" y="1372805"/>
            <a:ext cx="4449990" cy="278410"/>
            <a:chOff x="4549734" y="1372805"/>
            <a:chExt cx="4449990" cy="278410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8ECFDC8-10C6-494B-8D84-DBB1F3B4FBFB}"/>
                </a:ext>
              </a:extLst>
            </p:cNvPr>
            <p:cNvCxnSpPr/>
            <p:nvPr/>
          </p:nvCxnSpPr>
          <p:spPr>
            <a:xfrm flipV="1">
              <a:off x="4549734" y="1641822"/>
              <a:ext cx="4449990" cy="939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BDBD0E-1A86-48D1-80A5-5FB68D52448E}"/>
                </a:ext>
              </a:extLst>
            </p:cNvPr>
            <p:cNvSpPr txBox="1"/>
            <p:nvPr/>
          </p:nvSpPr>
          <p:spPr>
            <a:xfrm>
              <a:off x="5678520" y="1372805"/>
              <a:ext cx="26043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HB [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WoW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64392D-51E1-4754-A3C2-172150A3597A}"/>
              </a:ext>
            </a:extLst>
          </p:cNvPr>
          <p:cNvGrpSpPr/>
          <p:nvPr/>
        </p:nvGrpSpPr>
        <p:grpSpPr>
          <a:xfrm>
            <a:off x="3347892" y="993937"/>
            <a:ext cx="2604313" cy="339563"/>
            <a:chOff x="3347892" y="993937"/>
            <a:chExt cx="2604313" cy="33956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462E893-B189-4DAC-92B8-ED633838B978}"/>
                </a:ext>
              </a:extLst>
            </p:cNvPr>
            <p:cNvCxnSpPr/>
            <p:nvPr/>
          </p:nvCxnSpPr>
          <p:spPr>
            <a:xfrm>
              <a:off x="3347892" y="1333500"/>
              <a:ext cx="24036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F577F8-80C3-456B-9E3B-A7D88A21E1B4}"/>
                </a:ext>
              </a:extLst>
            </p:cNvPr>
            <p:cNvSpPr txBox="1"/>
            <p:nvPr/>
          </p:nvSpPr>
          <p:spPr>
            <a:xfrm>
              <a:off x="3347892" y="993937"/>
              <a:ext cx="2604313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Monolithic 3D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5B2C56-1D77-4D1D-A2B1-2FF24EBD17BA}"/>
              </a:ext>
            </a:extLst>
          </p:cNvPr>
          <p:cNvGrpSpPr/>
          <p:nvPr/>
        </p:nvGrpSpPr>
        <p:grpSpPr>
          <a:xfrm>
            <a:off x="6472190" y="1803633"/>
            <a:ext cx="2763250" cy="319163"/>
            <a:chOff x="6472190" y="1803633"/>
            <a:chExt cx="2763250" cy="31916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8D247E-B4BC-4142-A1F5-A6BCBA89078C}"/>
                </a:ext>
              </a:extLst>
            </p:cNvPr>
            <p:cNvCxnSpPr>
              <a:cxnSpLocks/>
            </p:cNvCxnSpPr>
            <p:nvPr/>
          </p:nvCxnSpPr>
          <p:spPr>
            <a:xfrm>
              <a:off x="6472190" y="2122796"/>
              <a:ext cx="263328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9DD381-17FA-4EF4-BDBB-75C1A9DE19D9}"/>
                </a:ext>
              </a:extLst>
            </p:cNvPr>
            <p:cNvSpPr txBox="1"/>
            <p:nvPr/>
          </p:nvSpPr>
          <p:spPr>
            <a:xfrm>
              <a:off x="6631127" y="1803633"/>
              <a:ext cx="26043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[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CoW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CoC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642408-E21E-41B0-AC77-0E3F2952DEB5}"/>
              </a:ext>
            </a:extLst>
          </p:cNvPr>
          <p:cNvSpPr txBox="1"/>
          <p:nvPr/>
        </p:nvSpPr>
        <p:spPr>
          <a:xfrm>
            <a:off x="7285823" y="3175832"/>
            <a:ext cx="1651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Global Foundry [WoW]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205FEF-6267-4688-970D-CDC2E28185E1}"/>
              </a:ext>
            </a:extLst>
          </p:cNvPr>
          <p:cNvSpPr txBox="1"/>
          <p:nvPr/>
        </p:nvSpPr>
        <p:spPr>
          <a:xfrm>
            <a:off x="3416663" y="5401495"/>
            <a:ext cx="2422458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Samsung claims competitive offering as other foundries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54F629-7991-40B0-A87B-E746637F6A47}"/>
              </a:ext>
            </a:extLst>
          </p:cNvPr>
          <p:cNvGrpSpPr/>
          <p:nvPr/>
        </p:nvGrpSpPr>
        <p:grpSpPr>
          <a:xfrm>
            <a:off x="6299986" y="2834773"/>
            <a:ext cx="2362656" cy="1394567"/>
            <a:chOff x="6262059" y="2862260"/>
            <a:chExt cx="2362656" cy="139456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CC051C7-BD3A-4FD7-A2DA-AA0928C9755D}"/>
                </a:ext>
              </a:extLst>
            </p:cNvPr>
            <p:cNvSpPr/>
            <p:nvPr/>
          </p:nvSpPr>
          <p:spPr>
            <a:xfrm rot="1559470">
              <a:off x="6907298" y="3484606"/>
              <a:ext cx="514131" cy="2186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2BD9D81-F780-4D95-A238-51CA9FDA66F4}"/>
                </a:ext>
              </a:extLst>
            </p:cNvPr>
            <p:cNvSpPr/>
            <p:nvPr/>
          </p:nvSpPr>
          <p:spPr>
            <a:xfrm rot="1559470">
              <a:off x="7729502" y="3968977"/>
              <a:ext cx="383071" cy="28785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A98ABA-84EF-41C0-9281-15EA7447BA07}"/>
                </a:ext>
              </a:extLst>
            </p:cNvPr>
            <p:cNvSpPr txBox="1"/>
            <p:nvPr/>
          </p:nvSpPr>
          <p:spPr>
            <a:xfrm>
              <a:off x="6857885" y="2962960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TSMC SOIC [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CoW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WoW]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62AC7DB-D9BB-41FA-A1A6-C4AB111E5890}"/>
                </a:ext>
              </a:extLst>
            </p:cNvPr>
            <p:cNvSpPr/>
            <p:nvPr/>
          </p:nvSpPr>
          <p:spPr>
            <a:xfrm rot="1559470">
              <a:off x="6262059" y="2862260"/>
              <a:ext cx="375791" cy="18484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46F4FA-2305-446C-ACB0-AA02DDB8AC01}"/>
              </a:ext>
            </a:extLst>
          </p:cNvPr>
          <p:cNvGrpSpPr/>
          <p:nvPr/>
        </p:nvGrpSpPr>
        <p:grpSpPr>
          <a:xfrm>
            <a:off x="8187010" y="4034466"/>
            <a:ext cx="3032645" cy="663730"/>
            <a:chOff x="8095830" y="4033647"/>
            <a:chExt cx="3032645" cy="66373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69E5B6F-14BB-4013-A045-A2C88687727B}"/>
                </a:ext>
              </a:extLst>
            </p:cNvPr>
            <p:cNvSpPr/>
            <p:nvPr/>
          </p:nvSpPr>
          <p:spPr>
            <a:xfrm rot="1559470">
              <a:off x="8095830" y="4389825"/>
              <a:ext cx="1232978" cy="30755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C46D5C-782D-41AB-B96D-1D2AB8CE47F1}"/>
                </a:ext>
              </a:extLst>
            </p:cNvPr>
            <p:cNvSpPr txBox="1"/>
            <p:nvPr/>
          </p:nvSpPr>
          <p:spPr>
            <a:xfrm>
              <a:off x="8593022" y="4033647"/>
              <a:ext cx="25354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DRAM HBM/3DS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[C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oC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WoW];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eFlash-Logic [WoW]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7B8CE7-BF3C-44E3-9D77-421A55083BB0}"/>
              </a:ext>
            </a:extLst>
          </p:cNvPr>
          <p:cNvGrpSpPr/>
          <p:nvPr/>
        </p:nvGrpSpPr>
        <p:grpSpPr>
          <a:xfrm>
            <a:off x="6430949" y="3547581"/>
            <a:ext cx="1334352" cy="978867"/>
            <a:chOff x="6364960" y="3511326"/>
            <a:chExt cx="1334352" cy="97886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CDDF576-5EC1-4465-86B2-0F663247C6FF}"/>
                </a:ext>
              </a:extLst>
            </p:cNvPr>
            <p:cNvSpPr txBox="1"/>
            <p:nvPr/>
          </p:nvSpPr>
          <p:spPr>
            <a:xfrm>
              <a:off x="6880323" y="3974330"/>
              <a:ext cx="7489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CIS [WoW]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399EBDB-A855-4045-90E1-DC8C52E2286A}"/>
                </a:ext>
              </a:extLst>
            </p:cNvPr>
            <p:cNvSpPr txBox="1"/>
            <p:nvPr/>
          </p:nvSpPr>
          <p:spPr>
            <a:xfrm>
              <a:off x="6364960" y="3511326"/>
              <a:ext cx="8787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CIS [WoW]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B5CB0B7-AE70-4DC6-9E6F-F769C52B8D95}"/>
                </a:ext>
              </a:extLst>
            </p:cNvPr>
            <p:cNvSpPr/>
            <p:nvPr/>
          </p:nvSpPr>
          <p:spPr>
            <a:xfrm>
              <a:off x="7170992" y="3606490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9D88185-2EF2-449E-B334-70A03E166CE9}"/>
                </a:ext>
              </a:extLst>
            </p:cNvPr>
            <p:cNvSpPr/>
            <p:nvPr/>
          </p:nvSpPr>
          <p:spPr>
            <a:xfrm>
              <a:off x="7503285" y="3843865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EA6B18D-6B4E-40C6-A8BB-7A79C7E6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7751" y="4076037"/>
              <a:ext cx="464578" cy="41415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7ACAFE-25E4-4961-B740-4CC813D3DA16}"/>
              </a:ext>
            </a:extLst>
          </p:cNvPr>
          <p:cNvGrpSpPr/>
          <p:nvPr/>
        </p:nvGrpSpPr>
        <p:grpSpPr>
          <a:xfrm>
            <a:off x="4893871" y="2860070"/>
            <a:ext cx="2050865" cy="595597"/>
            <a:chOff x="4812792" y="2886753"/>
            <a:chExt cx="2050865" cy="59559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666E85C-973D-414C-9794-A36AC021A46B}"/>
                </a:ext>
              </a:extLst>
            </p:cNvPr>
            <p:cNvSpPr/>
            <p:nvPr/>
          </p:nvSpPr>
          <p:spPr>
            <a:xfrm>
              <a:off x="6203598" y="2886753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1AC740A-00BF-43C7-AD28-C74415BCF0EC}"/>
                </a:ext>
              </a:extLst>
            </p:cNvPr>
            <p:cNvSpPr txBox="1"/>
            <p:nvPr/>
          </p:nvSpPr>
          <p:spPr>
            <a:xfrm>
              <a:off x="5664290" y="3051463"/>
              <a:ext cx="11993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YMTC 3DNAND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[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WoW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2C24D0C-1461-4AC0-960F-935DB3F18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2792" y="2914490"/>
              <a:ext cx="883929" cy="54119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CCDA7A-42BB-4877-8475-7A33C57FE23B}"/>
              </a:ext>
            </a:extLst>
          </p:cNvPr>
          <p:cNvGrpSpPr/>
          <p:nvPr/>
        </p:nvGrpSpPr>
        <p:grpSpPr>
          <a:xfrm>
            <a:off x="5729413" y="2493221"/>
            <a:ext cx="2644842" cy="1060584"/>
            <a:chOff x="5610287" y="2412623"/>
            <a:chExt cx="2644842" cy="106058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64BB983-9B2B-419B-9B33-FCDCD1CF8FCC}"/>
                </a:ext>
              </a:extLst>
            </p:cNvPr>
            <p:cNvSpPr/>
            <p:nvPr/>
          </p:nvSpPr>
          <p:spPr>
            <a:xfrm rot="2053982">
              <a:off x="5610287" y="3183777"/>
              <a:ext cx="2644842" cy="28943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E04AAA2-B775-4C04-A3FF-C3157CBBB42A}"/>
                </a:ext>
              </a:extLst>
            </p:cNvPr>
            <p:cNvSpPr txBox="1"/>
            <p:nvPr/>
          </p:nvSpPr>
          <p:spPr>
            <a:xfrm>
              <a:off x="5957644" y="2412623"/>
              <a:ext cx="1628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CPU/Cache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29691D1-16D9-4471-8819-D297FB76AFBD}"/>
              </a:ext>
            </a:extLst>
          </p:cNvPr>
          <p:cNvGrpSpPr/>
          <p:nvPr/>
        </p:nvGrpSpPr>
        <p:grpSpPr>
          <a:xfrm>
            <a:off x="3332965" y="1818308"/>
            <a:ext cx="1751678" cy="555173"/>
            <a:chOff x="3332965" y="1818308"/>
            <a:chExt cx="1751678" cy="55517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1704B70-EED9-420F-9335-349980A216FB}"/>
                </a:ext>
              </a:extLst>
            </p:cNvPr>
            <p:cNvSpPr/>
            <p:nvPr/>
          </p:nvSpPr>
          <p:spPr>
            <a:xfrm rot="1559470">
              <a:off x="4264937" y="1818308"/>
              <a:ext cx="706086" cy="214664"/>
            </a:xfrm>
            <a:prstGeom prst="ellipse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21748A0-516A-41AD-826C-F8E9BC2A1790}"/>
                </a:ext>
              </a:extLst>
            </p:cNvPr>
            <p:cNvSpPr txBox="1"/>
            <p:nvPr/>
          </p:nvSpPr>
          <p:spPr>
            <a:xfrm>
              <a:off x="3332965" y="1942594"/>
              <a:ext cx="1751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CMOS/Interconnect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83C3B6-FB0D-457E-A28C-E40C684081ED}"/>
              </a:ext>
            </a:extLst>
          </p:cNvPr>
          <p:cNvGrpSpPr/>
          <p:nvPr/>
        </p:nvGrpSpPr>
        <p:grpSpPr>
          <a:xfrm>
            <a:off x="3119715" y="1405163"/>
            <a:ext cx="1252525" cy="430887"/>
            <a:chOff x="3119715" y="1405163"/>
            <a:chExt cx="1252525" cy="43088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053A4FB-CFF4-44DA-80EB-7213C953693A}"/>
                </a:ext>
              </a:extLst>
            </p:cNvPr>
            <p:cNvSpPr/>
            <p:nvPr/>
          </p:nvSpPr>
          <p:spPr>
            <a:xfrm rot="1559470">
              <a:off x="3666154" y="1473712"/>
              <a:ext cx="706086" cy="214664"/>
            </a:xfrm>
            <a:prstGeom prst="ellips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4602AAE-04E4-49A2-9C0D-6286474CC4CF}"/>
                </a:ext>
              </a:extLst>
            </p:cNvPr>
            <p:cNvSpPr txBox="1"/>
            <p:nvPr/>
          </p:nvSpPr>
          <p:spPr>
            <a:xfrm>
              <a:off x="3119715" y="1405163"/>
              <a:ext cx="10316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NMOS/PMOS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8713567-1053-46CC-BC8B-49CC4A625DB9}"/>
              </a:ext>
            </a:extLst>
          </p:cNvPr>
          <p:cNvGrpSpPr/>
          <p:nvPr/>
        </p:nvGrpSpPr>
        <p:grpSpPr>
          <a:xfrm>
            <a:off x="4344664" y="2012973"/>
            <a:ext cx="3167335" cy="933373"/>
            <a:chOff x="4344664" y="2012973"/>
            <a:chExt cx="3167335" cy="93337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D994512-1749-4CE3-9876-E7AAC959DF81}"/>
                </a:ext>
              </a:extLst>
            </p:cNvPr>
            <p:cNvSpPr txBox="1"/>
            <p:nvPr/>
          </p:nvSpPr>
          <p:spPr>
            <a:xfrm>
              <a:off x="5471995" y="2012973"/>
              <a:ext cx="12923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SRAM or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Array/Peri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7F26D35-3C32-4FA2-B6AE-E934579CE738}"/>
                </a:ext>
              </a:extLst>
            </p:cNvPr>
            <p:cNvSpPr/>
            <p:nvPr/>
          </p:nvSpPr>
          <p:spPr>
            <a:xfrm rot="1848757">
              <a:off x="4783608" y="2702034"/>
              <a:ext cx="2728391" cy="244312"/>
            </a:xfrm>
            <a:prstGeom prst="ellipse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F41A2B3-A627-4434-B3C2-1C21369FE311}"/>
                </a:ext>
              </a:extLst>
            </p:cNvPr>
            <p:cNvSpPr txBox="1"/>
            <p:nvPr/>
          </p:nvSpPr>
          <p:spPr>
            <a:xfrm>
              <a:off x="4344664" y="2414699"/>
              <a:ext cx="12971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Std Cell IP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B72A1A6-234A-47E7-A19B-0EC6A72EE4DC}"/>
              </a:ext>
            </a:extLst>
          </p:cNvPr>
          <p:cNvGrpSpPr/>
          <p:nvPr/>
        </p:nvGrpSpPr>
        <p:grpSpPr>
          <a:xfrm>
            <a:off x="9386381" y="2806626"/>
            <a:ext cx="2934849" cy="1148964"/>
            <a:chOff x="9386381" y="2806626"/>
            <a:chExt cx="2934849" cy="114896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A40DCD5-E67E-4420-8FED-22E098030C8F}"/>
                </a:ext>
              </a:extLst>
            </p:cNvPr>
            <p:cNvSpPr/>
            <p:nvPr/>
          </p:nvSpPr>
          <p:spPr>
            <a:xfrm>
              <a:off x="9386381" y="2806626"/>
              <a:ext cx="2792530" cy="1148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F05A54A-0BC9-4459-BA8D-6A6635AEB0CD}"/>
                </a:ext>
              </a:extLst>
            </p:cNvPr>
            <p:cNvSpPr/>
            <p:nvPr/>
          </p:nvSpPr>
          <p:spPr>
            <a:xfrm>
              <a:off x="9550480" y="2945822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3877C28-56D7-4399-AF18-9924520A3495}"/>
                </a:ext>
              </a:extLst>
            </p:cNvPr>
            <p:cNvSpPr txBox="1"/>
            <p:nvPr/>
          </p:nvSpPr>
          <p:spPr>
            <a:xfrm>
              <a:off x="9830698" y="2912302"/>
              <a:ext cx="2409459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(HB) in HVM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B192601-F67E-4CEB-9EC3-A9C0DB862ED0}"/>
                </a:ext>
              </a:extLst>
            </p:cNvPr>
            <p:cNvSpPr/>
            <p:nvPr/>
          </p:nvSpPr>
          <p:spPr>
            <a:xfrm>
              <a:off x="9440661" y="3246850"/>
              <a:ext cx="383071" cy="22579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834679A-0507-497F-9835-CA34E9CFB414}"/>
                </a:ext>
              </a:extLst>
            </p:cNvPr>
            <p:cNvSpPr txBox="1"/>
            <p:nvPr/>
          </p:nvSpPr>
          <p:spPr>
            <a:xfrm>
              <a:off x="9833690" y="3243425"/>
              <a:ext cx="2060007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HB R&amp;D [TD Path Validation]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CF8BCE9-3548-4A8C-B102-B9DBFD44F1EA}"/>
                </a:ext>
              </a:extLst>
            </p:cNvPr>
            <p:cNvSpPr/>
            <p:nvPr/>
          </p:nvSpPr>
          <p:spPr>
            <a:xfrm>
              <a:off x="9447627" y="3577522"/>
              <a:ext cx="383071" cy="225798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BCA29D-053C-4EDA-9E5C-3030B568F3F5}"/>
                </a:ext>
              </a:extLst>
            </p:cNvPr>
            <p:cNvSpPr txBox="1"/>
            <p:nvPr/>
          </p:nvSpPr>
          <p:spPr>
            <a:xfrm>
              <a:off x="9701993" y="3577206"/>
              <a:ext cx="2619237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HB R&amp;D [Concept/ Early Research]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71FBC813-908F-4AC0-ADC5-2234725168EA}"/>
              </a:ext>
            </a:extLst>
          </p:cNvPr>
          <p:cNvSpPr/>
          <p:nvPr/>
        </p:nvSpPr>
        <p:spPr>
          <a:xfrm>
            <a:off x="7372282" y="3730634"/>
            <a:ext cx="196027" cy="19647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6888545-74B1-4B8F-BAEF-1AA58234F407}"/>
              </a:ext>
            </a:extLst>
          </p:cNvPr>
          <p:cNvSpPr/>
          <p:nvPr/>
        </p:nvSpPr>
        <p:spPr>
          <a:xfrm>
            <a:off x="7751578" y="3955590"/>
            <a:ext cx="196027" cy="19647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D8A20CB-0BB8-4C0F-931E-65CC7EE3E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-421" b="6796"/>
          <a:stretch/>
        </p:blipFill>
        <p:spPr>
          <a:xfrm>
            <a:off x="3525275" y="3590965"/>
            <a:ext cx="2606224" cy="15286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8E8E0CB-7C7A-4AB1-AB9C-E704828C1637}"/>
              </a:ext>
            </a:extLst>
          </p:cNvPr>
          <p:cNvSpPr txBox="1"/>
          <p:nvPr/>
        </p:nvSpPr>
        <p:spPr>
          <a:xfrm>
            <a:off x="5726175" y="3669629"/>
            <a:ext cx="158354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SenSWIR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Sensor Sony [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CoW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F570CEE-FE8B-4914-8CF6-07C60360CCC9}"/>
              </a:ext>
            </a:extLst>
          </p:cNvPr>
          <p:cNvSpPr txBox="1"/>
          <p:nvPr/>
        </p:nvSpPr>
        <p:spPr>
          <a:xfrm>
            <a:off x="7042372" y="4139493"/>
            <a:ext cx="10987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AMD V-Cache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SOIC [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CoW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]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057CE00C-E601-46D7-9632-745EEAD51D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95" t="9112" r="12274" b="25532"/>
          <a:stretch/>
        </p:blipFill>
        <p:spPr>
          <a:xfrm>
            <a:off x="6316115" y="4645097"/>
            <a:ext cx="1775087" cy="94798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6B5B3D5-7331-4948-AF3A-01BD4F5320F3}"/>
              </a:ext>
            </a:extLst>
          </p:cNvPr>
          <p:cNvCxnSpPr>
            <a:cxnSpLocks/>
          </p:cNvCxnSpPr>
          <p:nvPr/>
        </p:nvCxnSpPr>
        <p:spPr>
          <a:xfrm flipH="1">
            <a:off x="7569275" y="4526448"/>
            <a:ext cx="247693" cy="109849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8F26F22-C699-45A1-9396-B15DD6389258}"/>
              </a:ext>
            </a:extLst>
          </p:cNvPr>
          <p:cNvCxnSpPr>
            <a:cxnSpLocks/>
          </p:cNvCxnSpPr>
          <p:nvPr/>
        </p:nvCxnSpPr>
        <p:spPr>
          <a:xfrm flipH="1">
            <a:off x="6128429" y="3987995"/>
            <a:ext cx="234383" cy="14234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9C8C0A6E-41C8-4956-B35F-C9901AD58D7E}"/>
              </a:ext>
            </a:extLst>
          </p:cNvPr>
          <p:cNvSpPr txBox="1"/>
          <p:nvPr/>
        </p:nvSpPr>
        <p:spPr>
          <a:xfrm>
            <a:off x="-19458" y="5796171"/>
            <a:ext cx="293221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WoW Hybrid Bonding in Production for several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89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Sony image sensors since 2016</a:t>
            </a:r>
          </a:p>
          <a:p>
            <a:pPr marL="2889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YMTC 3D NAND since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CoW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Hybrid Bonding started Production</a:t>
            </a:r>
          </a:p>
          <a:p>
            <a:pPr marL="2889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Sony SWIR Sensor, 2021</a:t>
            </a:r>
          </a:p>
          <a:p>
            <a:pPr marL="2889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AMD V-Cache end of 2021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EC4252-6875-4158-98BB-946E80FBD648}"/>
              </a:ext>
            </a:extLst>
          </p:cNvPr>
          <p:cNvSpPr txBox="1"/>
          <p:nvPr/>
        </p:nvSpPr>
        <p:spPr>
          <a:xfrm>
            <a:off x="2554153" y="6327901"/>
            <a:ext cx="907902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 (WoW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mature for image sensors* and 3DNAND**, getting to MP for HPC at TSMC</a:t>
            </a:r>
          </a:p>
        </p:txBody>
      </p:sp>
    </p:spTree>
    <p:extLst>
      <p:ext uri="{BB962C8B-B14F-4D97-AF65-F5344CB8AC3E}">
        <p14:creationId xmlns:p14="http://schemas.microsoft.com/office/powerpoint/2010/main" val="6864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4B8A29-F55B-419E-BDB2-DD3AD956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4878" cy="528637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453776A-0AE7-4E5D-9A7E-FADCE8E11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" y="4683006"/>
            <a:ext cx="3661351" cy="2070220"/>
          </a:xfrm>
          <a:prstGeom prst="rect">
            <a:avLst/>
          </a:prstGeom>
        </p:spPr>
      </p:pic>
      <p:pic>
        <p:nvPicPr>
          <p:cNvPr id="6" name="Picture 5" descr="Diagram, shape, arrow&#10;&#10;Description automatically generated">
            <a:extLst>
              <a:ext uri="{FF2B5EF4-FFF2-40B4-BE49-F238E27FC236}">
                <a16:creationId xmlns:a16="http://schemas.microsoft.com/office/drawing/2014/main" id="{9BC71136-1060-463D-B89E-13FE92497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35" y="4431323"/>
            <a:ext cx="4251765" cy="2426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DDA2C-CC0F-4716-A848-6508B3856E93}"/>
              </a:ext>
            </a:extLst>
          </p:cNvPr>
          <p:cNvSpPr txBox="1"/>
          <p:nvPr/>
        </p:nvSpPr>
        <p:spPr>
          <a:xfrm>
            <a:off x="3982915" y="5286375"/>
            <a:ext cx="446128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All competition has access to TSMC portfolio </a:t>
            </a:r>
          </a:p>
          <a:p>
            <a:r>
              <a:rPr lang="en-US" dirty="0"/>
              <a:t>though existing foundry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070250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28313D635DD642A186E619ED4BCDF5" ma:contentTypeVersion="2" ma:contentTypeDescription="Create a new document." ma:contentTypeScope="" ma:versionID="496b0ef3bf1becb2fea6a170c0f29913">
  <xsd:schema xmlns:xsd="http://www.w3.org/2001/XMLSchema" xmlns:xs="http://www.w3.org/2001/XMLSchema" xmlns:p="http://schemas.microsoft.com/office/2006/metadata/properties" xmlns:ns2="773eb1e1-7b67-45dd-8266-722b5ae588f9" targetNamespace="http://schemas.microsoft.com/office/2006/metadata/properties" ma:root="true" ma:fieldsID="279ab67f8246576d33e5483869e17967" ns2:_="">
    <xsd:import namespace="773eb1e1-7b67-45dd-8266-722b5ae588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eb1e1-7b67-45dd-8266-722b5ae58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F148FD-F025-46EE-AC9C-0D2252B7B58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78F7363-600F-4141-95CD-08B09169F6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3eb1e1-7b67-45dd-8266-722b5ae588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3DE043-5157-4A42-A38B-703303C777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11769</TotalTime>
  <Words>5486</Words>
  <Application>Microsoft Office PowerPoint</Application>
  <PresentationFormat>Widescreen</PresentationFormat>
  <Paragraphs>1298</Paragraphs>
  <Slides>62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7" baseType="lpstr">
      <vt:lpstr>ArialMT</vt:lpstr>
      <vt:lpstr>Helvetica Neue</vt:lpstr>
      <vt:lpstr>Helvetica Neue Medium</vt:lpstr>
      <vt:lpstr>MalgunGothic</vt:lpstr>
      <vt:lpstr>Arial</vt:lpstr>
      <vt:lpstr>Arial Narrow</vt:lpstr>
      <vt:lpstr>Calibri</vt:lpstr>
      <vt:lpstr>Calibri Light</vt:lpstr>
      <vt:lpstr>Intel Clear</vt:lpstr>
      <vt:lpstr>Intel Clear Light</vt:lpstr>
      <vt:lpstr>Intel Clear Pro</vt:lpstr>
      <vt:lpstr>IntelOne Display Regular</vt:lpstr>
      <vt:lpstr>Verdana</vt:lpstr>
      <vt:lpstr>Wingdings</vt:lpstr>
      <vt:lpstr>Office Theme</vt:lpstr>
      <vt:lpstr>Eco System  Competitive Capability  for TCM/IPM</vt:lpstr>
      <vt:lpstr>Agenda</vt:lpstr>
      <vt:lpstr>Tightly Couple Memory Options</vt:lpstr>
      <vt:lpstr>Architecture Options</vt:lpstr>
      <vt:lpstr>TCM Architecture Options</vt:lpstr>
      <vt:lpstr>Integration Options</vt:lpstr>
      <vt:lpstr>PowerPoint Presentation</vt:lpstr>
      <vt:lpstr>Bonding Landscape: R&amp;D and HVM [Q2’2021]</vt:lpstr>
      <vt:lpstr>PowerPoint Presentation</vt:lpstr>
      <vt:lpstr>Samsung’s Cube Package Options for Foundry Customers</vt:lpstr>
      <vt:lpstr>PowerPoint Presentation</vt:lpstr>
      <vt:lpstr>PowerPoint Presentation</vt:lpstr>
      <vt:lpstr>PowerPoint Presentation</vt:lpstr>
      <vt:lpstr>DRAM Vendor Capabilities and Intel Engagements</vt:lpstr>
      <vt:lpstr>DRAM vendor TCM engagements and scope</vt:lpstr>
      <vt:lpstr>PowerPoint Presentation</vt:lpstr>
      <vt:lpstr>DRAM Vendor Considerations</vt:lpstr>
      <vt:lpstr>Eco System Capabilities to Competition Mapping</vt:lpstr>
      <vt:lpstr>Client</vt:lpstr>
      <vt:lpstr>Server Product</vt:lpstr>
      <vt:lpstr>Discrete Graphics</vt:lpstr>
      <vt:lpstr>Alternative Tech</vt:lpstr>
      <vt:lpstr>Emerging Technology in Memory Pyramid </vt:lpstr>
      <vt:lpstr>Next Steps</vt:lpstr>
      <vt:lpstr>backup</vt:lpstr>
      <vt:lpstr>Executive Summary</vt:lpstr>
      <vt:lpstr>Memory Architectures</vt:lpstr>
      <vt:lpstr>Client</vt:lpstr>
      <vt:lpstr>PowerPoint Presentation</vt:lpstr>
      <vt:lpstr>SK Hynix – DRAM interposer and HBW DRAM cube</vt:lpstr>
      <vt:lpstr>Micron Proposal</vt:lpstr>
      <vt:lpstr>PowerPoint Presentation</vt:lpstr>
      <vt:lpstr>PowerPoint Presentation</vt:lpstr>
      <vt:lpstr>Cerebras Wafer Scale Engine for AI Compute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Comparison of High Capacity Memories</vt:lpstr>
      <vt:lpstr>PowerPoint Presentation</vt:lpstr>
      <vt:lpstr>Nvidia Grace CPU for AI and HPC</vt:lpstr>
      <vt:lpstr>PowerPoint Presentation</vt:lpstr>
      <vt:lpstr>PowerPoint Presentation</vt:lpstr>
      <vt:lpstr>PowerPoint Presentation</vt:lpstr>
      <vt:lpstr>Key New Messages</vt:lpstr>
      <vt:lpstr>Summary of new memory technology</vt:lpstr>
      <vt:lpstr>Stacked SRAM</vt:lpstr>
      <vt:lpstr>Stacked Sram</vt:lpstr>
      <vt:lpstr>Aggressive stacking</vt:lpstr>
      <vt:lpstr>Aggressive stacking – WoW + CoW</vt:lpstr>
      <vt:lpstr>PowerPoint Presentation</vt:lpstr>
      <vt:lpstr>Distributed vs. Centralized</vt:lpstr>
      <vt:lpstr>Examples</vt:lpstr>
      <vt:lpstr>Memory Roadmap for Apple M series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Duran, Carolyn R</dc:creator>
  <cp:lastModifiedBy>Isbara, Melik</cp:lastModifiedBy>
  <cp:revision>18</cp:revision>
  <dcterms:created xsi:type="dcterms:W3CDTF">2021-05-06T00:15:00Z</dcterms:created>
  <dcterms:modified xsi:type="dcterms:W3CDTF">2021-06-25T23:14:26Z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0x010100D828313D635DD642A186E619ED4BCDF5</vt:lpwstr>
  </property>
</Properties>
</file>