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sldIdLst>
    <p:sldId id="2144327511" r:id="rId5"/>
    <p:sldId id="2144327471" r:id="rId6"/>
    <p:sldId id="257" r:id="rId7"/>
    <p:sldId id="2144327503" r:id="rId8"/>
    <p:sldId id="2144327502" r:id="rId9"/>
    <p:sldId id="2144327491" r:id="rId10"/>
    <p:sldId id="2144327472" r:id="rId11"/>
    <p:sldId id="2144327505" r:id="rId12"/>
    <p:sldId id="2144327488" r:id="rId13"/>
    <p:sldId id="355" r:id="rId14"/>
    <p:sldId id="353" r:id="rId15"/>
    <p:sldId id="2134096689" r:id="rId16"/>
    <p:sldId id="2144327470" r:id="rId17"/>
    <p:sldId id="2144327492" r:id="rId18"/>
    <p:sldId id="2144327481" r:id="rId19"/>
    <p:sldId id="2144327509" r:id="rId20"/>
    <p:sldId id="2144327494" r:id="rId21"/>
    <p:sldId id="2144327514" r:id="rId22"/>
    <p:sldId id="2134096143" r:id="rId23"/>
    <p:sldId id="2134096144" r:id="rId24"/>
    <p:sldId id="2144327493" r:id="rId25"/>
    <p:sldId id="259" r:id="rId26"/>
    <p:sldId id="2144327501" r:id="rId27"/>
    <p:sldId id="2144327512" r:id="rId28"/>
    <p:sldId id="2134096085" r:id="rId29"/>
    <p:sldId id="461" r:id="rId30"/>
    <p:sldId id="2134096140" r:id="rId31"/>
    <p:sldId id="2144327482" r:id="rId32"/>
    <p:sldId id="263" r:id="rId33"/>
    <p:sldId id="2144327506" r:id="rId34"/>
    <p:sldId id="2144327477" r:id="rId35"/>
    <p:sldId id="2144327483" r:id="rId36"/>
    <p:sldId id="322" r:id="rId37"/>
    <p:sldId id="2144327485" r:id="rId38"/>
    <p:sldId id="2144327484" r:id="rId39"/>
    <p:sldId id="2144327486" r:id="rId40"/>
    <p:sldId id="2144327487" r:id="rId41"/>
    <p:sldId id="2134096082" r:id="rId42"/>
    <p:sldId id="2134096084" r:id="rId43"/>
    <p:sldId id="2144327490" r:id="rId44"/>
    <p:sldId id="2144327489" r:id="rId45"/>
    <p:sldId id="256" r:id="rId46"/>
    <p:sldId id="2144327499" r:id="rId47"/>
    <p:sldId id="2134096067" r:id="rId48"/>
    <p:sldId id="2134096064" r:id="rId49"/>
    <p:sldId id="755" r:id="rId50"/>
    <p:sldId id="2144327478" r:id="rId51"/>
    <p:sldId id="2144327510" r:id="rId52"/>
    <p:sldId id="2144327508" r:id="rId53"/>
    <p:sldId id="214432751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2D8A62-F9D4-4F47-8147-DD226049F10D}" v="309" dt="2021-06-24T20:29:09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65" autoAdjust="0"/>
    <p:restoredTop sz="94660"/>
  </p:normalViewPr>
  <p:slideViewPr>
    <p:cSldViewPr snapToGrid="0">
      <p:cViewPr varScale="1">
        <p:scale>
          <a:sx n="182" d="100"/>
          <a:sy n="182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tel-my.sharepoint.com/personal/melik_isbara_intel_com/Documents/Desktop/New%20Microsoft%20Excel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508713319470862"/>
          <c:y val="2.5529519948437024E-2"/>
          <c:w val="0.8220593326960538"/>
          <c:h val="0.85708051198198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Sheet1!$F$4</c:f>
              <c:strCache>
                <c:ptCount val="1"/>
                <c:pt idx="0">
                  <c:v>#Connections (#)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Sheet1!$E$5:$E$17</c:f>
              <c:numCache>
                <c:formatCode>General</c:formatCode>
                <c:ptCount val="13"/>
                <c:pt idx="0">
                  <c:v>0.02</c:v>
                </c:pt>
                <c:pt idx="1">
                  <c:v>0.03</c:v>
                </c:pt>
                <c:pt idx="2">
                  <c:v>0.05</c:v>
                </c:pt>
                <c:pt idx="3">
                  <c:v>0.06</c:v>
                </c:pt>
                <c:pt idx="4">
                  <c:v>0.108</c:v>
                </c:pt>
                <c:pt idx="5">
                  <c:v>0.13500000000000001</c:v>
                </c:pt>
                <c:pt idx="6">
                  <c:v>0.2</c:v>
                </c:pt>
                <c:pt idx="7">
                  <c:v>0.3</c:v>
                </c:pt>
                <c:pt idx="8">
                  <c:v>0.6</c:v>
                </c:pt>
                <c:pt idx="9">
                  <c:v>1</c:v>
                </c:pt>
                <c:pt idx="10">
                  <c:v>10</c:v>
                </c:pt>
                <c:pt idx="11">
                  <c:v>10</c:v>
                </c:pt>
                <c:pt idx="12">
                  <c:v>7</c:v>
                </c:pt>
              </c:numCache>
            </c:numRef>
          </c:xVal>
          <c:yVal>
            <c:numRef>
              <c:f>Sheet1!$F$5:$F$17</c:f>
              <c:numCache>
                <c:formatCode>0.00E+00</c:formatCode>
                <c:ptCount val="13"/>
                <c:pt idx="0">
                  <c:v>100000000</c:v>
                </c:pt>
                <c:pt idx="1">
                  <c:v>70000000</c:v>
                </c:pt>
                <c:pt idx="2">
                  <c:v>52600000</c:v>
                </c:pt>
                <c:pt idx="3">
                  <c:v>34500000</c:v>
                </c:pt>
                <c:pt idx="4">
                  <c:v>17200000</c:v>
                </c:pt>
                <c:pt idx="5">
                  <c:v>4310000</c:v>
                </c:pt>
                <c:pt idx="6">
                  <c:v>2160000</c:v>
                </c:pt>
                <c:pt idx="7">
                  <c:v>1000000</c:v>
                </c:pt>
                <c:pt idx="8">
                  <c:v>100000</c:v>
                </c:pt>
                <c:pt idx="9">
                  <c:v>4000</c:v>
                </c:pt>
                <c:pt idx="10">
                  <c:v>1000</c:v>
                </c:pt>
                <c:pt idx="11">
                  <c:v>4000</c:v>
                </c:pt>
                <c:pt idx="12">
                  <c:v>816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40-4D39-99E0-EF8EDBF22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2090784"/>
        <c:axId val="1722084904"/>
      </c:scatterChart>
      <c:valAx>
        <c:axId val="1722090784"/>
        <c:scaling>
          <c:logBase val="10"/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084904"/>
        <c:crosses val="autoZero"/>
        <c:crossBetween val="midCat"/>
      </c:valAx>
      <c:valAx>
        <c:axId val="1722084904"/>
        <c:scaling>
          <c:logBase val="10"/>
          <c:orientation val="minMax"/>
          <c:max val="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090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358705161854769E-2"/>
          <c:y val="4.3035993740219089E-2"/>
          <c:w val="0.89918285214348204"/>
          <c:h val="0.8380152304905549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Sheet1!$R$16</c:f>
              <c:strCache>
                <c:ptCount val="1"/>
                <c:pt idx="0">
                  <c:v>Gbps/mm2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AA2-447F-AC6E-CB72011450B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AA2-447F-AC6E-CB72011450B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BFF6296-EEF4-4818-AE9A-7039EF64E39C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{2BFF6296-EEF4-4818-AE9A-7039EF64E39C}</c15:txfldGUID>
                      <c15:f>Sheet1!$S$19</c15:f>
                      <c15:dlblFieldTableCache>
                        <c:ptCount val="1"/>
                        <c:pt idx="0">
                          <c:v>S3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4AA2-447F-AC6E-CB72011450B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SKH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AA2-447F-AC6E-CB72011450B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6D99FF7-DD1A-47F1-A196-68D562AF98B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{06D99FF7-DD1A-47F1-A196-68D562AF98BD}</c15:txfldGUID>
                      <c15:f>Sheet1!$S$21</c15:f>
                      <c15:dlblFieldTableCache>
                        <c:ptCount val="1"/>
                        <c:pt idx="0">
                          <c:v>M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4AA2-447F-AC6E-CB72011450B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WB1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AA2-447F-AC6E-CB72011450BB}"/>
                </c:ext>
              </c:extLst>
            </c:dLbl>
            <c:dLbl>
              <c:idx val="6"/>
              <c:layout>
                <c:manualLayout>
                  <c:x val="-9.3694335083114616E-2"/>
                  <c:y val="2.350344411173948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DBD385-5F6C-4A06-87A4-65567E468416}" type="CELLREF">
                      <a:rPr lang="en-US"/>
                      <a:pPr>
                        <a:defRPr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499999999999982E-2"/>
                      <c:h val="5.0802188458837008E-2"/>
                    </c:manualLayout>
                  </c15:layout>
                  <c15:dlblFieldTable>
                    <c15:dlblFTEntry>
                      <c15:txfldGUID>{59DBD385-5F6C-4A06-87A4-65567E468416}</c15:txfldGUID>
                      <c15:f>Sheet1!$S$23</c15:f>
                      <c15:dlblFieldTableCache>
                        <c:ptCount val="1"/>
                        <c:pt idx="0">
                          <c:v>WB2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4AA2-447F-AC6E-CB72011450B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AP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AA2-447F-AC6E-CB72011450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Sheet1!$Q$17:$Q$24</c:f>
              <c:numCache>
                <c:formatCode>General</c:formatCode>
                <c:ptCount val="8"/>
                <c:pt idx="0">
                  <c:v>17.543859649122808</c:v>
                </c:pt>
                <c:pt idx="1">
                  <c:v>13.888888888888889</c:v>
                </c:pt>
                <c:pt idx="2">
                  <c:v>19.047619047619047</c:v>
                </c:pt>
                <c:pt idx="3">
                  <c:v>12.929292929292929</c:v>
                </c:pt>
                <c:pt idx="4">
                  <c:v>20</c:v>
                </c:pt>
                <c:pt idx="5">
                  <c:v>7.86</c:v>
                </c:pt>
                <c:pt idx="6">
                  <c:v>13.16</c:v>
                </c:pt>
                <c:pt idx="7">
                  <c:v>8</c:v>
                </c:pt>
              </c:numCache>
            </c:numRef>
          </c:xVal>
          <c:yVal>
            <c:numRef>
              <c:f>Sheet1!$R$17:$R$24</c:f>
              <c:numCache>
                <c:formatCode>General</c:formatCode>
                <c:ptCount val="8"/>
                <c:pt idx="0">
                  <c:v>70.175438596491233</c:v>
                </c:pt>
                <c:pt idx="1">
                  <c:v>55.555555555555557</c:v>
                </c:pt>
                <c:pt idx="2">
                  <c:v>38.095238095238095</c:v>
                </c:pt>
                <c:pt idx="3">
                  <c:v>103.43434343434343</c:v>
                </c:pt>
                <c:pt idx="4">
                  <c:v>25.8</c:v>
                </c:pt>
                <c:pt idx="5">
                  <c:v>127</c:v>
                </c:pt>
                <c:pt idx="6">
                  <c:v>53</c:v>
                </c:pt>
                <c:pt idx="7">
                  <c:v>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AA2-447F-AC6E-CB72011450B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879324160"/>
        <c:axId val="879319896"/>
      </c:scatterChart>
      <c:valAx>
        <c:axId val="879324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MB/mm2</a:t>
                </a:r>
              </a:p>
            </c:rich>
          </c:tx>
          <c:layout>
            <c:manualLayout>
              <c:xMode val="edge"/>
              <c:yMode val="edge"/>
              <c:x val="0.28232524059492564"/>
              <c:y val="0.811404384311116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319896"/>
        <c:crosses val="autoZero"/>
        <c:crossBetween val="midCat"/>
      </c:valAx>
      <c:valAx>
        <c:axId val="879319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Gbps/mm2</a:t>
                </a:r>
              </a:p>
            </c:rich>
          </c:tx>
          <c:layout>
            <c:manualLayout>
              <c:xMode val="edge"/>
              <c:yMode val="edge"/>
              <c:x val="7.2222222222222215E-2"/>
              <c:y val="0.486222012741365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324160"/>
        <c:crosses val="autoZero"/>
        <c:crossBetween val="midCat"/>
      </c:valAx>
      <c:spPr>
        <a:solidFill>
          <a:schemeClr val="accent4">
            <a:lumMod val="40000"/>
            <a:lumOff val="6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6E18D-7836-4801-9663-A8D69912AD57}" type="datetimeFigureOut">
              <a:rPr lang="en-US" smtClean="0"/>
              <a:t>6/24/21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0724-FA46-4903-9C2E-15CE1648F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9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D167B-4F7A-4021-99F0-BDE7630898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51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9828F-4793-40B9-8561-AF5ECA280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1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FF31-C783-4D37-A4E6-D3264C423C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32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0B89-4B48-4263-B374-D2E83D317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12817-4CB4-4201-95CA-F4EDED0FB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63632-009D-4FCE-89F1-C8A9D4E9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C0D3C-41CA-435D-91C2-99B4BD8F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D8652-B2F0-4838-BCB6-E4AD86DF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52D5-B8CA-464A-97CE-3A928295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E7DD5-6C16-4D7C-9794-DCABE7AF1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E9EE2-20EA-4B87-B1CE-46E10991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7BC3C-7C20-4AA9-B16F-71355941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EBCC7-B5F2-4FE9-B43C-3B46C31C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3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A692C-D529-473B-9036-EA4B21E09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EFEBD-E0C8-4B61-856A-6D18179DF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74704-87AE-4F58-9779-9E256E8E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82E4-5A28-41D9-AAEC-F561BBE1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B6F66-3A12-4730-87CA-38231CDA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25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816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42832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80536-1A0A-BD47-93C2-DB4C65655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800" y="4992624"/>
            <a:ext cx="9546336" cy="142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46552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42832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4368800" cy="5410200"/>
          </a:xfrm>
        </p:spPr>
        <p:txBody>
          <a:bodyPr/>
          <a:lstStyle>
            <a:lvl2pPr marL="515938" indent="-182563">
              <a:tabLst/>
              <a:defRPr/>
            </a:lvl2pPr>
            <a:lvl3pPr marL="746125" indent="-182563">
              <a:tabLst/>
              <a:defRPr/>
            </a:lvl3pPr>
            <a:lvl4pPr marL="976313" indent="-182563">
              <a:tabLst/>
              <a:defRPr/>
            </a:lvl4pPr>
            <a:lvl5pPr marL="1150938" indent="-1825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31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10067"/>
            <a:ext cx="10972800" cy="4084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4289"/>
            <a:ext cx="10972800" cy="525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5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7484" y="413507"/>
            <a:ext cx="10972800" cy="8547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1" y="1354875"/>
            <a:ext cx="10970683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2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288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133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8782901" y="6432517"/>
            <a:ext cx="2298617" cy="4254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22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4F68-7ADF-455F-9A7A-D8191DE4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3D921-D962-43F2-A9E2-09BA5C69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5EBB9-5DFF-4937-9471-CAE1D081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C168F-C74B-4C28-A654-5CB3C2D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223CF-99C2-464F-8BE0-98840743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4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AFA0-ED0E-4220-8D66-1DFBF517F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9217D-9AA1-4620-8CF8-F08FF36A6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8102A-899B-426E-92CB-AED2756DD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984B2-1A1A-4566-9B49-ED2F28F8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1D5A6-5138-4C6D-9CF0-2AE06AAC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3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6F7F-2533-4156-A0CA-803939E4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DF672-21DB-44CC-BAB6-20857537E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F2052-342E-472B-9AA2-37DC66AB2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E89F7-1DE6-47E6-A2B0-CDA8789F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28BA2-505F-4489-8A7A-014430C6F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DE807-C8AB-4B0E-801A-9425249A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BE96-C09D-4A58-B894-7A7A8482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D0A5D-0FCD-4DD3-920A-A674FD45C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2ABF5-170B-42D3-B0BB-14C03E03C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6B91C-0231-42EB-81AE-EB113B30A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CC88F-462E-45B7-B1B5-BB9319A76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8704E-6199-48D0-9F9F-FFA9EEDE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3D1523-56AD-4BD2-946A-84C54F4E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27742F-5E22-4027-9940-396BD51A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1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3374-6FDC-4B30-BCB5-A0CC09B4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BBE19-A16F-41FA-B374-2162F460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5F86A-CE25-4AB0-8296-C1CFD5F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5D41A-EB0E-4140-ACC6-7C1165A0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C192C-A2C8-46EE-B5F6-00BE4368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C2939-DBF8-4704-8825-4F8160F5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EC2D-CED0-4C28-BC6A-E6C10D2B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3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43F9-6A17-44BC-AA41-28F59563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EFC4-51B0-4EEA-869E-2223112C7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1F2F6-51C7-48F7-BA6E-FF45400BA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54456-3A2D-4AED-886F-7156275B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2D352-405D-4D2C-8919-082F2620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2C0BA-D4A8-41C0-BFA8-D3BEF509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5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928BA-D1D7-4479-BB2F-6A1BB9A7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5A155E-BF19-4530-A596-FF8018248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01373-FAD2-4A95-8485-D1FA2895B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60254-1939-49D1-8660-AC9AF26A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96928-85DD-4C5D-B6C3-A834A482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E2B1B-B59B-443F-B84B-60931C2D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5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BB916-C6EF-4CD5-9149-914D9AE2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2F4B8-ABE5-4BF1-A600-161B51018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500FD-66E1-4852-9BE5-7A85E372A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30472-67A4-4563-AD55-D71B2C71FCE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33C3E-EFB7-4443-9A0C-37AC29398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B85D1-7ECB-474D-8494-A2EAC2244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56A2D-1FD9-4E50-B993-466956E92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3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6" r:id="rId16"/>
    <p:sldLayoutId id="2147483667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slide" Target="slide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4.xml"/><Relationship Id="rId7" Type="http://schemas.openxmlformats.org/officeDocument/2006/relationships/slide" Target="slide1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openxmlformats.org/officeDocument/2006/relationships/slide" Target="slide25.xml"/><Relationship Id="rId4" Type="http://schemas.openxmlformats.org/officeDocument/2006/relationships/slide" Target="slide14.xml"/><Relationship Id="rId9" Type="http://schemas.openxmlformats.org/officeDocument/2006/relationships/slide" Target="slide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E434-46F3-44C3-9280-7461CB6A7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 System </a:t>
            </a:r>
            <a:br>
              <a:rPr lang="en-US" dirty="0"/>
            </a:br>
            <a:r>
              <a:rPr lang="en-US" dirty="0"/>
              <a:t>Competitive Capability for TCM/IPM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C226D-94A9-4505-A8FD-CBA1E6F880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2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0EA35-8FDE-EA4D-BD56-2D701EA9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75" y="751156"/>
            <a:ext cx="9173007" cy="4620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3B2A7-1428-0F42-B1D2-8DBC2730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12051792" cy="428322"/>
          </a:xfrm>
        </p:spPr>
        <p:txBody>
          <a:bodyPr>
            <a:normAutofit fontScale="90000"/>
          </a:bodyPr>
          <a:lstStyle/>
          <a:p>
            <a:r>
              <a:rPr lang="en-US" dirty="0"/>
              <a:t>Samsung’s Cube Package Options for Foundry Customers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8B279-E8DB-124E-9F3A-BF07A7635A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0886" y="674219"/>
            <a:ext cx="3914775" cy="1334008"/>
          </a:xfrm>
        </p:spPr>
        <p:txBody>
          <a:bodyPr>
            <a:normAutofit/>
          </a:bodyPr>
          <a:lstStyle/>
          <a:p>
            <a:r>
              <a:rPr lang="en-US" sz="1200" dirty="0"/>
              <a:t>I-Cube (silicon interposer) offered with OSAT</a:t>
            </a:r>
          </a:p>
          <a:p>
            <a:r>
              <a:rPr lang="en-US" sz="1200" dirty="0"/>
              <a:t>X-Cube is developed internally</a:t>
            </a:r>
          </a:p>
          <a:p>
            <a:r>
              <a:rPr lang="en-US" sz="1200" dirty="0"/>
              <a:t>R-Cube will be developed with OSAT</a:t>
            </a:r>
          </a:p>
          <a:p>
            <a:r>
              <a:rPr lang="en-US" sz="1200" dirty="0"/>
              <a:t>E-Cube (embedded bridge) will be offered using the panel line for the embedding of bridge 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39B85-E6A6-8643-A520-F9814F39FE5D}"/>
              </a:ext>
            </a:extLst>
          </p:cNvPr>
          <p:cNvSpPr txBox="1"/>
          <p:nvPr/>
        </p:nvSpPr>
        <p:spPr>
          <a:xfrm>
            <a:off x="10778628" y="6428601"/>
            <a:ext cx="1337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Samsung.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3F1F3E-FFC5-4F5F-8FF9-80B9B955C4F7}"/>
              </a:ext>
            </a:extLst>
          </p:cNvPr>
          <p:cNvSpPr txBox="1">
            <a:spLocks/>
          </p:cNvSpPr>
          <p:nvPr/>
        </p:nvSpPr>
        <p:spPr>
          <a:xfrm>
            <a:off x="2310028" y="5721372"/>
            <a:ext cx="8468600" cy="3488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X-cube SRAM stacking: </a:t>
            </a:r>
            <a:r>
              <a:rPr lang="en-US" sz="1600" dirty="0">
                <a:solidFill>
                  <a:schemeClr val="bg1"/>
                </a:solidFill>
              </a:rPr>
              <a:t>TSV based MP ready,  HB qual target EO ‘22 &lt; 4nm (logic on top of SRAM)</a:t>
            </a:r>
          </a:p>
        </p:txBody>
      </p:sp>
    </p:spTree>
    <p:extLst>
      <p:ext uri="{BB962C8B-B14F-4D97-AF65-F5344CB8AC3E}">
        <p14:creationId xmlns:p14="http://schemas.microsoft.com/office/powerpoint/2010/main" val="65865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13A63D-9275-4CC7-B2C2-2B486BC98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9" t="19239" r="10981" b="8765"/>
          <a:stretch/>
        </p:blipFill>
        <p:spPr>
          <a:xfrm>
            <a:off x="215804" y="121300"/>
            <a:ext cx="11399463" cy="5766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12864-7402-4741-97BB-4D0DEC171B47}"/>
              </a:ext>
            </a:extLst>
          </p:cNvPr>
          <p:cNvSpPr txBox="1"/>
          <p:nvPr/>
        </p:nvSpPr>
        <p:spPr>
          <a:xfrm>
            <a:off x="2715749" y="6110654"/>
            <a:ext cx="749545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Samsung* and </a:t>
            </a:r>
            <a:r>
              <a:rPr lang="en-US" dirty="0" err="1"/>
              <a:t>SKHynix</a:t>
            </a:r>
            <a:r>
              <a:rPr lang="en-US" dirty="0"/>
              <a:t> </a:t>
            </a:r>
            <a:r>
              <a:rPr lang="en-US" dirty="0" err="1"/>
              <a:t>targetting</a:t>
            </a:r>
            <a:r>
              <a:rPr lang="en-US" dirty="0"/>
              <a:t> HB intercept with HBM within next 2-3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7550F8-CE1F-4872-8F06-8A8EFD0CB691}"/>
              </a:ext>
            </a:extLst>
          </p:cNvPr>
          <p:cNvSpPr/>
          <p:nvPr/>
        </p:nvSpPr>
        <p:spPr>
          <a:xfrm>
            <a:off x="3153508" y="64750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*Samsung demonstrated 3-stacked wafer bonding using hybrid bonding @ ECTC</a:t>
            </a:r>
          </a:p>
        </p:txBody>
      </p:sp>
    </p:spTree>
    <p:extLst>
      <p:ext uri="{BB962C8B-B14F-4D97-AF65-F5344CB8AC3E}">
        <p14:creationId xmlns:p14="http://schemas.microsoft.com/office/powerpoint/2010/main" val="47769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Rectangle 1237"/>
          <p:cNvSpPr/>
          <p:nvPr/>
        </p:nvSpPr>
        <p:spPr bwMode="auto">
          <a:xfrm>
            <a:off x="654277" y="2906397"/>
            <a:ext cx="11125188" cy="107458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37" name="Rectangle 1236"/>
          <p:cNvSpPr/>
          <p:nvPr/>
        </p:nvSpPr>
        <p:spPr bwMode="auto">
          <a:xfrm>
            <a:off x="652245" y="1031576"/>
            <a:ext cx="11125187" cy="81514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335" y="121683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EMIB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6335" y="323441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</a:p>
        </p:txBody>
      </p:sp>
      <p:sp>
        <p:nvSpPr>
          <p:cNvPr id="1098" name="TextBox 1097"/>
          <p:cNvSpPr txBox="1"/>
          <p:nvPr/>
        </p:nvSpPr>
        <p:spPr>
          <a:xfrm>
            <a:off x="816336" y="227180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CoEMIB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75249" y="1125092"/>
            <a:ext cx="428352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advanced package with EMIB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6975249" y="3226768"/>
            <a:ext cx="428352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Active/Passive Silicon Base Die</a:t>
            </a:r>
          </a:p>
        </p:txBody>
      </p:sp>
      <p:sp>
        <p:nvSpPr>
          <p:cNvPr id="432" name="TextBox 431"/>
          <p:cNvSpPr txBox="1"/>
          <p:nvPr/>
        </p:nvSpPr>
        <p:spPr>
          <a:xfrm>
            <a:off x="7032827" y="2180369"/>
            <a:ext cx="4225943" cy="5195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With EMIB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Foveros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</a:p>
        </p:txBody>
      </p:sp>
      <p:sp>
        <p:nvSpPr>
          <p:cNvPr id="58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53343" y="611273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576" name="Title 2"/>
          <p:cNvSpPr txBox="1">
            <a:spLocks/>
          </p:cNvSpPr>
          <p:nvPr/>
        </p:nvSpPr>
        <p:spPr>
          <a:xfrm>
            <a:off x="903208" y="120623"/>
            <a:ext cx="10972800" cy="565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spc="0" baseline="0">
                <a:solidFill>
                  <a:schemeClr val="tx2"/>
                </a:solidFill>
                <a:latin typeface="Intel Clear"/>
                <a:ea typeface="Intel Clear"/>
                <a:cs typeface="Intel Clear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ATTD Advanced Packaging Architecture Portfolio</a:t>
            </a: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844B42BD-AEB2-4A08-956C-1F881A3BB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71" y="3033387"/>
            <a:ext cx="2759363" cy="822940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3CAB7958-99D0-41EE-ABDF-B127DCC10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986" y="1968813"/>
            <a:ext cx="2808589" cy="876340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7AF69BCF-14F4-4965-B7E1-75A00F169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551" y="1156055"/>
            <a:ext cx="2879349" cy="578232"/>
          </a:xfrm>
          <a:prstGeom prst="rect">
            <a:avLst/>
          </a:prstGeom>
        </p:spPr>
      </p:pic>
      <p:sp>
        <p:nvSpPr>
          <p:cNvPr id="357" name="Rectangle 356">
            <a:extLst>
              <a:ext uri="{FF2B5EF4-FFF2-40B4-BE49-F238E27FC236}">
                <a16:creationId xmlns:a16="http://schemas.microsoft.com/office/drawing/2014/main" id="{956ACD58-93AA-4FB6-A83A-214E58FDA831}"/>
              </a:ext>
            </a:extLst>
          </p:cNvPr>
          <p:cNvSpPr/>
          <p:nvPr/>
        </p:nvSpPr>
        <p:spPr bwMode="auto">
          <a:xfrm>
            <a:off x="611818" y="5180207"/>
            <a:ext cx="11125188" cy="10356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865632CF-299E-47B5-906E-AFA9432AB280}"/>
              </a:ext>
            </a:extLst>
          </p:cNvPr>
          <p:cNvSpPr txBox="1"/>
          <p:nvPr/>
        </p:nvSpPr>
        <p:spPr>
          <a:xfrm>
            <a:off x="779146" y="435736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Omni (ODI)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B9054507-5EB8-4E2D-B092-1201C6AD2FEE}"/>
              </a:ext>
            </a:extLst>
          </p:cNvPr>
          <p:cNvSpPr txBox="1"/>
          <p:nvPr/>
        </p:nvSpPr>
        <p:spPr>
          <a:xfrm>
            <a:off x="772734" y="5581883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Foveros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Ultra (HBI)</a:t>
            </a:r>
          </a:p>
        </p:txBody>
      </p:sp>
      <p:pic>
        <p:nvPicPr>
          <p:cNvPr id="360" name="Picture 359">
            <a:extLst>
              <a:ext uri="{FF2B5EF4-FFF2-40B4-BE49-F238E27FC236}">
                <a16:creationId xmlns:a16="http://schemas.microsoft.com/office/drawing/2014/main" id="{075BEE34-F313-4ABC-801D-8B965D5EF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196" y="5291962"/>
            <a:ext cx="2330713" cy="812125"/>
          </a:xfrm>
          <a:prstGeom prst="rect">
            <a:avLst/>
          </a:prstGeom>
        </p:spPr>
      </p:pic>
      <p:pic>
        <p:nvPicPr>
          <p:cNvPr id="361" name="Picture 360">
            <a:extLst>
              <a:ext uri="{FF2B5EF4-FFF2-40B4-BE49-F238E27FC236}">
                <a16:creationId xmlns:a16="http://schemas.microsoft.com/office/drawing/2014/main" id="{30EC1FF5-9837-4D58-8850-C6A7B1B01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170" y="4173323"/>
            <a:ext cx="2596064" cy="1006884"/>
          </a:xfrm>
          <a:prstGeom prst="rect">
            <a:avLst/>
          </a:prstGeom>
        </p:spPr>
      </p:pic>
      <p:sp>
        <p:nvSpPr>
          <p:cNvPr id="362" name="TextBox 361">
            <a:extLst>
              <a:ext uri="{FF2B5EF4-FFF2-40B4-BE49-F238E27FC236}">
                <a16:creationId xmlns:a16="http://schemas.microsoft.com/office/drawing/2014/main" id="{8B968845-574A-456A-BBA7-7C7FE2D3047F}"/>
              </a:ext>
            </a:extLst>
          </p:cNvPr>
          <p:cNvSpPr txBox="1"/>
          <p:nvPr/>
        </p:nvSpPr>
        <p:spPr>
          <a:xfrm>
            <a:off x="7254511" y="4292560"/>
            <a:ext cx="3782574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connection via bridge in ODI complex.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Can also enable 3D Active Die connection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88D1A02C-B6DD-40B1-8DBF-2C338E78BA31}"/>
              </a:ext>
            </a:extLst>
          </p:cNvPr>
          <p:cNvSpPr txBox="1"/>
          <p:nvPr/>
        </p:nvSpPr>
        <p:spPr>
          <a:xfrm>
            <a:off x="7050284" y="5445429"/>
            <a:ext cx="4208485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Die to Die solder less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On Silicon Base Die at &lt;10um bump pitch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0DADA-E3A1-45DA-9F9A-BE77EEA597C6}"/>
              </a:ext>
            </a:extLst>
          </p:cNvPr>
          <p:cNvSpPr/>
          <p:nvPr/>
        </p:nvSpPr>
        <p:spPr>
          <a:xfrm>
            <a:off x="5213131" y="5424409"/>
            <a:ext cx="189187" cy="136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D78D52-057D-41F4-B2D7-953E63915EC6}"/>
              </a:ext>
            </a:extLst>
          </p:cNvPr>
          <p:cNvSpPr/>
          <p:nvPr/>
        </p:nvSpPr>
        <p:spPr>
          <a:xfrm>
            <a:off x="5693129" y="4815780"/>
            <a:ext cx="655119" cy="137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76156C-47D5-40F0-BD48-71AE365AE60B}"/>
              </a:ext>
            </a:extLst>
          </p:cNvPr>
          <p:cNvSpPr/>
          <p:nvPr/>
        </p:nvSpPr>
        <p:spPr>
          <a:xfrm>
            <a:off x="4740168" y="4953453"/>
            <a:ext cx="1476703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(Bridge can include TSV)</a:t>
            </a:r>
          </a:p>
        </p:txBody>
      </p:sp>
    </p:spTree>
    <p:extLst>
      <p:ext uri="{BB962C8B-B14F-4D97-AF65-F5344CB8AC3E}">
        <p14:creationId xmlns:p14="http://schemas.microsoft.com/office/powerpoint/2010/main" val="388855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0FAF5D-AE38-4D63-8A91-10C094AD389F}"/>
              </a:ext>
            </a:extLst>
          </p:cNvPr>
          <p:cNvSpPr/>
          <p:nvPr/>
        </p:nvSpPr>
        <p:spPr>
          <a:xfrm>
            <a:off x="6708596" y="628786"/>
            <a:ext cx="1162915" cy="340892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ATTD POR</a:t>
            </a:r>
          </a:p>
          <a:p>
            <a:pPr algn="ctr"/>
            <a:r>
              <a:rPr lang="en-US" sz="1200" dirty="0"/>
              <a:t>(Product Aligned)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E334A7-8511-4890-8B33-9AB507CD8B84}"/>
              </a:ext>
            </a:extLst>
          </p:cNvPr>
          <p:cNvSpPr/>
          <p:nvPr/>
        </p:nvSpPr>
        <p:spPr>
          <a:xfrm>
            <a:off x="7970890" y="611712"/>
            <a:ext cx="1162915" cy="340892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Left Edge </a:t>
            </a:r>
          </a:p>
          <a:p>
            <a:pPr algn="ctr"/>
            <a:r>
              <a:rPr lang="en-US" sz="1200" dirty="0"/>
              <a:t>HVM Ready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1652C5-31D9-4B9F-8371-D4D447D5D0B4}"/>
              </a:ext>
            </a:extLst>
          </p:cNvPr>
          <p:cNvSpPr/>
          <p:nvPr/>
        </p:nvSpPr>
        <p:spPr>
          <a:xfrm>
            <a:off x="9233184" y="611711"/>
            <a:ext cx="1531386" cy="340893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dash"/>
            <a:miter lim="4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Directional Technology (No products Aligned))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5BA31-5F4C-4848-A9BA-F730F70E5B39}"/>
              </a:ext>
            </a:extLst>
          </p:cNvPr>
          <p:cNvSpPr txBox="1"/>
          <p:nvPr/>
        </p:nvSpPr>
        <p:spPr>
          <a:xfrm>
            <a:off x="1337941" y="45267"/>
            <a:ext cx="9420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IPM Alignment with Packaging Architectures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0A430-AA0D-451A-A6A4-4A48ACA7B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028892"/>
            <a:ext cx="10452010" cy="58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2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Vendor Capabilities and Intel Engagements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62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5ED3A32-0BDB-48E2-AEBB-EE74780BA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398051"/>
              </p:ext>
            </p:extLst>
          </p:nvPr>
        </p:nvGraphicFramePr>
        <p:xfrm>
          <a:off x="276862" y="509868"/>
          <a:ext cx="11367572" cy="3140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448">
                  <a:extLst>
                    <a:ext uri="{9D8B030D-6E8A-4147-A177-3AD203B41FA5}">
                      <a16:colId xmlns:a16="http://schemas.microsoft.com/office/drawing/2014/main" val="1406617170"/>
                    </a:ext>
                  </a:extLst>
                </a:gridCol>
                <a:gridCol w="4284121">
                  <a:extLst>
                    <a:ext uri="{9D8B030D-6E8A-4147-A177-3AD203B41FA5}">
                      <a16:colId xmlns:a16="http://schemas.microsoft.com/office/drawing/2014/main" val="225792643"/>
                    </a:ext>
                  </a:extLst>
                </a:gridCol>
                <a:gridCol w="5736003">
                  <a:extLst>
                    <a:ext uri="{9D8B030D-6E8A-4147-A177-3AD203B41FA5}">
                      <a16:colId xmlns:a16="http://schemas.microsoft.com/office/drawing/2014/main" val="3338001106"/>
                    </a:ext>
                  </a:extLst>
                </a:gridCol>
              </a:tblGrid>
              <a:tr h="316436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103167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TCM for future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4/8GB, 2TB/s (HBM like 4/8 H stacks), ~50-100mm2  @ 2025-6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586727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SK Hynix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Custom DRAM Si interposer and high BW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6GB, 2.5-3TB/s ~480mm2 (stackable for capacity)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713873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Micron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 BW 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8GB, 1-1.28TB/s (8H HBM like w/o logic die) ~50mm2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376206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Winbond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 BW stacked 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0.256GB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510326"/>
                  </a:ext>
                </a:extLst>
              </a:tr>
              <a:tr h="548808">
                <a:tc>
                  <a:txBody>
                    <a:bodyPr/>
                    <a:lstStyle/>
                    <a:p>
                      <a:r>
                        <a:rPr lang="en-US" sz="1600" b="1" dirty="0"/>
                        <a:t>AP Mem* w/</a:t>
                      </a:r>
                    </a:p>
                    <a:p>
                      <a:r>
                        <a:rPr lang="en-US" sz="1600" b="1" dirty="0" err="1"/>
                        <a:t>Powerchip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cDRAM</a:t>
                      </a:r>
                      <a:r>
                        <a:rPr lang="en-US" sz="1600" dirty="0"/>
                        <a:t> – Cache DRAM, low capacity, high BW</a:t>
                      </a:r>
                    </a:p>
                    <a:p>
                      <a:r>
                        <a:rPr lang="en-US" sz="1600" dirty="0"/>
                        <a:t>VHM – Very high BW memory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0.6-4.5GB, 2.4-4.5TB/s ~100-600mm2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3948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C7ED365-6614-4C3D-A7CB-DB5C4CCD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28600"/>
            <a:ext cx="11176000" cy="102717"/>
          </a:xfrm>
        </p:spPr>
        <p:txBody>
          <a:bodyPr>
            <a:normAutofit fontScale="90000"/>
          </a:bodyPr>
          <a:lstStyle/>
          <a:p>
            <a:r>
              <a:rPr lang="en-US" dirty="0"/>
              <a:t>DRAM vendor TCM engagements and scope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2C7754C-2439-4D8D-BE0B-2B15F67B2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6259" y="4147981"/>
            <a:ext cx="7028180" cy="1043341"/>
          </a:xfrm>
        </p:spPr>
        <p:txBody>
          <a:bodyPr>
            <a:normAutofit/>
          </a:bodyPr>
          <a:lstStyle/>
          <a:p>
            <a:r>
              <a:rPr lang="en-US" sz="1600" dirty="0"/>
              <a:t>Variations due to differences in assumptions (mono vs stacked DRAM, …), BW vs density optimization and process nodes</a:t>
            </a:r>
          </a:p>
          <a:p>
            <a:pPr lvl="1"/>
            <a:r>
              <a:rPr lang="en-US" sz="1200" dirty="0"/>
              <a:t>WB, AP, SKH mono - S1, S3 4H - S2, M 8H</a:t>
            </a:r>
          </a:p>
          <a:p>
            <a:pPr marL="333375" lvl="1" indent="0">
              <a:buNone/>
            </a:pPr>
            <a:endParaRPr lang="en-US" sz="1200" dirty="0"/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8BD88-81CA-4FC8-B675-43AB8F706B12}"/>
              </a:ext>
            </a:extLst>
          </p:cNvPr>
          <p:cNvSpPr txBox="1"/>
          <p:nvPr/>
        </p:nvSpPr>
        <p:spPr>
          <a:xfrm>
            <a:off x="5036844" y="5042549"/>
            <a:ext cx="6448753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All DRAM companies can offer similar BW and capacity </a:t>
            </a:r>
          </a:p>
          <a:p>
            <a:r>
              <a:rPr lang="en-US" dirty="0"/>
              <a:t>@ die size dependent on process node capability</a:t>
            </a:r>
          </a:p>
          <a:p>
            <a:r>
              <a:rPr lang="en-US" dirty="0"/>
              <a:t>Common goals and requirements should guide these engagements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706E10-01BA-4D36-85E9-F15855CB7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371238"/>
              </p:ext>
            </p:extLst>
          </p:nvPr>
        </p:nvGraphicFramePr>
        <p:xfrm>
          <a:off x="83820" y="3710940"/>
          <a:ext cx="4572000" cy="324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3EFE55-C1FA-431C-B975-FFA7DC15B3CC}"/>
              </a:ext>
            </a:extLst>
          </p:cNvPr>
          <p:cNvCxnSpPr/>
          <p:nvPr/>
        </p:nvCxnSpPr>
        <p:spPr>
          <a:xfrm>
            <a:off x="1711941" y="4135212"/>
            <a:ext cx="762000" cy="1325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44D4B-C393-4484-89C8-3C889EE21C25}"/>
              </a:ext>
            </a:extLst>
          </p:cNvPr>
          <p:cNvCxnSpPr>
            <a:cxnSpLocks/>
          </p:cNvCxnSpPr>
          <p:nvPr/>
        </p:nvCxnSpPr>
        <p:spPr>
          <a:xfrm>
            <a:off x="3227998" y="5156628"/>
            <a:ext cx="243840" cy="608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2C58EE-D1E4-4D4A-AB64-2B24EA7023C5}"/>
              </a:ext>
            </a:extLst>
          </p:cNvPr>
          <p:cNvSpPr txBox="1"/>
          <p:nvPr/>
        </p:nvSpPr>
        <p:spPr>
          <a:xfrm>
            <a:off x="3574843" y="6148077"/>
            <a:ext cx="1689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Includes 4/8H TSV overhead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4F02F3-2E06-4C8C-A7AE-71E4C711205D}"/>
              </a:ext>
            </a:extLst>
          </p:cNvPr>
          <p:cNvCxnSpPr/>
          <p:nvPr/>
        </p:nvCxnSpPr>
        <p:spPr>
          <a:xfrm>
            <a:off x="1729752" y="3778830"/>
            <a:ext cx="1417320" cy="285691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DC1C83B-5D1A-4E59-B31A-01C86BD4F3C5}"/>
              </a:ext>
            </a:extLst>
          </p:cNvPr>
          <p:cNvSpPr/>
          <p:nvPr/>
        </p:nvSpPr>
        <p:spPr>
          <a:xfrm rot="3103008">
            <a:off x="2476386" y="5037048"/>
            <a:ext cx="1499144" cy="10315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DD78D-D9DC-432E-A2EE-72A822B1785E}"/>
              </a:ext>
            </a:extLst>
          </p:cNvPr>
          <p:cNvSpPr/>
          <p:nvPr/>
        </p:nvSpPr>
        <p:spPr>
          <a:xfrm>
            <a:off x="6904014" y="3712859"/>
            <a:ext cx="5106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*AP Memory is a design house using </a:t>
            </a:r>
            <a:r>
              <a:rPr lang="en-US" sz="1200" dirty="0" err="1"/>
              <a:t>Powerchip</a:t>
            </a:r>
            <a:r>
              <a:rPr lang="en-US" sz="1200" dirty="0"/>
              <a:t> as DRAM foundry</a:t>
            </a:r>
          </a:p>
        </p:txBody>
      </p:sp>
    </p:spTree>
    <p:extLst>
      <p:ext uri="{BB962C8B-B14F-4D97-AF65-F5344CB8AC3E}">
        <p14:creationId xmlns:p14="http://schemas.microsoft.com/office/powerpoint/2010/main" val="2050821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0A2E-2854-4A04-B14F-C8107A4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971"/>
            <a:ext cx="10515600" cy="395775"/>
          </a:xfrm>
        </p:spPr>
        <p:txBody>
          <a:bodyPr>
            <a:normAutofit fontScale="90000"/>
          </a:bodyPr>
          <a:lstStyle/>
          <a:p>
            <a:r>
              <a:rPr lang="en-US" dirty="0"/>
              <a:t>DRAM Vendor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D26DE-EB0A-4AD8-842C-B175819C9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518746"/>
            <a:ext cx="11104685" cy="56582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Tier 1</a:t>
            </a:r>
          </a:p>
          <a:p>
            <a:pPr lvl="1"/>
            <a:r>
              <a:rPr lang="en-US" sz="1800" dirty="0"/>
              <a:t>IPM trend and mitigating scaling challenges motivates them for deeper pathfinding collaborations</a:t>
            </a:r>
          </a:p>
          <a:p>
            <a:pPr lvl="1"/>
            <a:r>
              <a:rPr lang="en-US" sz="1800" dirty="0"/>
              <a:t>Custom product commitments will require volume guarantees, NRE, and alignment any process customization</a:t>
            </a:r>
          </a:p>
          <a:p>
            <a:pPr lvl="1"/>
            <a:r>
              <a:rPr lang="en-US" sz="1800" dirty="0"/>
              <a:t>Existing close product collaborations with AMD/Nvidia on HBM </a:t>
            </a:r>
          </a:p>
          <a:p>
            <a:pPr lvl="2"/>
            <a:r>
              <a:rPr lang="en-US" sz="1600" i="1" dirty="0"/>
              <a:t>SKH collaborating with TSMC on logic-DRAM stacking</a:t>
            </a:r>
          </a:p>
          <a:p>
            <a:pPr lvl="1"/>
            <a:r>
              <a:rPr lang="en-US" sz="1800" dirty="0"/>
              <a:t>Existing close product collaboration with Apple on custom LPDDR packages</a:t>
            </a:r>
          </a:p>
          <a:p>
            <a:pPr lvl="2"/>
            <a:r>
              <a:rPr lang="en-US" sz="1600" i="1" dirty="0"/>
              <a:t>Apple may be collaborating with Micron on a custom HBM</a:t>
            </a:r>
          </a:p>
          <a:p>
            <a:pPr marL="0" indent="0">
              <a:buNone/>
            </a:pPr>
            <a:r>
              <a:rPr lang="en-US" sz="2000" dirty="0"/>
              <a:t>Tier 2 </a:t>
            </a:r>
          </a:p>
          <a:p>
            <a:pPr lvl="1"/>
            <a:r>
              <a:rPr lang="en-US" sz="1800" dirty="0"/>
              <a:t>Willingness and flexibility to collaborate. Lots of excitement in TWN around “AI memory” for a while now</a:t>
            </a:r>
          </a:p>
          <a:p>
            <a:pPr lvl="1"/>
            <a:r>
              <a:rPr lang="en-US" sz="1800" dirty="0"/>
              <a:t>Limited DRAM RM and capability</a:t>
            </a:r>
          </a:p>
          <a:p>
            <a:pPr lvl="2"/>
            <a:r>
              <a:rPr lang="en-US" sz="1800" dirty="0" err="1"/>
              <a:t>Nanya</a:t>
            </a:r>
            <a:r>
              <a:rPr lang="en-US" sz="1800" dirty="0"/>
              <a:t>: 1Ynm (most adv in TWN). </a:t>
            </a:r>
            <a:r>
              <a:rPr lang="en-US" sz="1800" dirty="0" err="1"/>
              <a:t>oundry</a:t>
            </a:r>
            <a:r>
              <a:rPr lang="en-US" sz="1800" dirty="0"/>
              <a:t> Business with 2Znm. </a:t>
            </a:r>
          </a:p>
          <a:p>
            <a:pPr lvl="2"/>
            <a:r>
              <a:rPr lang="en-US" sz="1800" dirty="0"/>
              <a:t>Winbond: Main production is at ~2Ynm (2X/3Z tier 1 equivalent). </a:t>
            </a:r>
          </a:p>
          <a:p>
            <a:pPr lvl="2"/>
            <a:r>
              <a:rPr lang="en-US" sz="1800" dirty="0"/>
              <a:t>Both </a:t>
            </a:r>
            <a:r>
              <a:rPr lang="en-US" sz="1800" dirty="0" err="1"/>
              <a:t>Nanya</a:t>
            </a:r>
            <a:r>
              <a:rPr lang="en-US" sz="1800" dirty="0"/>
              <a:t> and Winbond required a lot of handholding to deliver spec compliant standard parts</a:t>
            </a:r>
          </a:p>
          <a:p>
            <a:pPr lvl="2"/>
            <a:r>
              <a:rPr lang="en-US" sz="1800" dirty="0"/>
              <a:t>PWC:  DRAM foundry at 38nm. </a:t>
            </a:r>
          </a:p>
          <a:p>
            <a:pPr lvl="2"/>
            <a:r>
              <a:rPr lang="en-US" sz="1800" b="1" dirty="0"/>
              <a:t>CXMT: Currently at 19nm (40KW/m). 17nm ramp from Q4’21. Potential to join Tier 1 in a few </a:t>
            </a:r>
            <a:r>
              <a:rPr lang="en-US" b="1" dirty="0"/>
              <a:t>years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BAE303-B064-4AE4-BE09-72D405A0029B}"/>
              </a:ext>
            </a:extLst>
          </p:cNvPr>
          <p:cNvSpPr txBox="1"/>
          <p:nvPr/>
        </p:nvSpPr>
        <p:spPr>
          <a:xfrm>
            <a:off x="1370514" y="5530933"/>
            <a:ext cx="9621629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Product commitment with Tier 2 partners will require heavy hand holding and risk management</a:t>
            </a:r>
          </a:p>
          <a:p>
            <a:r>
              <a:rPr lang="en-US" dirty="0"/>
              <a:t>Initial products must focus on performance value prop, chasing larger volume for cost reduction from get go not likely to succeed</a:t>
            </a:r>
          </a:p>
        </p:txBody>
      </p:sp>
    </p:spTree>
    <p:extLst>
      <p:ext uri="{BB962C8B-B14F-4D97-AF65-F5344CB8AC3E}">
        <p14:creationId xmlns:p14="http://schemas.microsoft.com/office/powerpoint/2010/main" val="2229524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 System Capabilities to Competition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5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8" y="108760"/>
            <a:ext cx="10972800" cy="756100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Client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A0DD0-063D-41AE-BAF3-BC2EAFCA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33" y="725894"/>
            <a:ext cx="3348694" cy="20008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7A5602-05A3-414B-8880-96381775C19A}"/>
              </a:ext>
            </a:extLst>
          </p:cNvPr>
          <p:cNvSpPr/>
          <p:nvPr/>
        </p:nvSpPr>
        <p:spPr>
          <a:xfrm>
            <a:off x="3407120" y="662520"/>
            <a:ext cx="3711921" cy="2127564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0B855-C3BE-4D8B-BB7E-50B587907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93" y="864860"/>
            <a:ext cx="1598484" cy="1644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1E0B7-D177-4870-8856-B974686D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634" y="806945"/>
            <a:ext cx="1149791" cy="94779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75FDEE-CC55-4481-A8A0-6253DD73136B}"/>
              </a:ext>
            </a:extLst>
          </p:cNvPr>
          <p:cNvSpPr/>
          <p:nvPr/>
        </p:nvSpPr>
        <p:spPr>
          <a:xfrm>
            <a:off x="7245789" y="662519"/>
            <a:ext cx="4623304" cy="2127564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3EC284-B7D5-4D54-A344-FF85D64DC8E2}"/>
              </a:ext>
            </a:extLst>
          </p:cNvPr>
          <p:cNvSpPr/>
          <p:nvPr/>
        </p:nvSpPr>
        <p:spPr>
          <a:xfrm>
            <a:off x="81143" y="662519"/>
            <a:ext cx="3095662" cy="2127564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82DB9-836D-4F51-87DE-6A11B907200D}"/>
              </a:ext>
            </a:extLst>
          </p:cNvPr>
          <p:cNvSpPr txBox="1"/>
          <p:nvPr/>
        </p:nvSpPr>
        <p:spPr>
          <a:xfrm>
            <a:off x="322907" y="2526735"/>
            <a:ext cx="62036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FC9AE-ED5A-438C-BDAF-C12BCDEBDE60}"/>
              </a:ext>
            </a:extLst>
          </p:cNvPr>
          <p:cNvSpPr txBox="1"/>
          <p:nvPr/>
        </p:nvSpPr>
        <p:spPr>
          <a:xfrm>
            <a:off x="3788366" y="2481398"/>
            <a:ext cx="51456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AE46">
                    <a:lumMod val="7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AMD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AE46">
                  <a:lumMod val="75000"/>
                </a:srgbClr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5D78EC-259A-4382-9CBB-8BFA37845737}"/>
              </a:ext>
            </a:extLst>
          </p:cNvPr>
          <p:cNvSpPr txBox="1"/>
          <p:nvPr/>
        </p:nvSpPr>
        <p:spPr>
          <a:xfrm>
            <a:off x="7719058" y="2530181"/>
            <a:ext cx="7085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APPLE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82BB44-4005-41E1-BEFD-2A2FBBF181C1}"/>
              </a:ext>
            </a:extLst>
          </p:cNvPr>
          <p:cNvGrpSpPr/>
          <p:nvPr/>
        </p:nvGrpSpPr>
        <p:grpSpPr>
          <a:xfrm>
            <a:off x="344217" y="909901"/>
            <a:ext cx="2484196" cy="1177119"/>
            <a:chOff x="1201139" y="1283546"/>
            <a:chExt cx="1605964" cy="74764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2D0027-74FC-49D5-9ABC-FCF296E7DEB5}"/>
                </a:ext>
              </a:extLst>
            </p:cNvPr>
            <p:cNvSpPr/>
            <p:nvPr/>
          </p:nvSpPr>
          <p:spPr>
            <a:xfrm>
              <a:off x="1201139" y="1283546"/>
              <a:ext cx="1605964" cy="74764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C883D0-61D1-4F85-90F8-1170BDBD4AB4}"/>
                </a:ext>
              </a:extLst>
            </p:cNvPr>
            <p:cNvSpPr/>
            <p:nvPr/>
          </p:nvSpPr>
          <p:spPr>
            <a:xfrm>
              <a:off x="1793661" y="1341967"/>
              <a:ext cx="548972" cy="58410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D0379D-AEB4-4A12-A4A0-6633A95B621C}"/>
                </a:ext>
              </a:extLst>
            </p:cNvPr>
            <p:cNvSpPr/>
            <p:nvPr/>
          </p:nvSpPr>
          <p:spPr>
            <a:xfrm>
              <a:off x="1278886" y="1371348"/>
              <a:ext cx="484878" cy="437149"/>
            </a:xfrm>
            <a:prstGeom prst="rect">
              <a:avLst/>
            </a:prstGeom>
            <a:solidFill>
              <a:srgbClr val="00CC9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CPU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EC3BB9-B508-49F5-9A91-A2CBBD49473F}"/>
                </a:ext>
              </a:extLst>
            </p:cNvPr>
            <p:cNvSpPr/>
            <p:nvPr/>
          </p:nvSpPr>
          <p:spPr>
            <a:xfrm>
              <a:off x="1309170" y="1820141"/>
              <a:ext cx="455920" cy="14427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I/O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A3050F-161D-4A3E-BDB5-35BCA8EC0EA8}"/>
                </a:ext>
              </a:extLst>
            </p:cNvPr>
            <p:cNvSpPr/>
            <p:nvPr/>
          </p:nvSpPr>
          <p:spPr>
            <a:xfrm>
              <a:off x="2358612" y="1350873"/>
              <a:ext cx="404818" cy="59811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GPU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13008C6-51A2-4B88-8E72-F38D55203C52}"/>
              </a:ext>
            </a:extLst>
          </p:cNvPr>
          <p:cNvSpPr txBox="1"/>
          <p:nvPr/>
        </p:nvSpPr>
        <p:spPr>
          <a:xfrm>
            <a:off x="1531874" y="2130714"/>
            <a:ext cx="1363130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MTL-P halo/ARL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59C78-81C0-48E5-BCE7-2F088F70AAE1}"/>
              </a:ext>
            </a:extLst>
          </p:cNvPr>
          <p:cNvSpPr txBox="1"/>
          <p:nvPr/>
        </p:nvSpPr>
        <p:spPr>
          <a:xfrm>
            <a:off x="1555993" y="1937872"/>
            <a:ext cx="306174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ADM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8B17B9-5BD9-4E9E-B4D4-85A19BB30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832" y="1884660"/>
            <a:ext cx="2432930" cy="6683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8FD8D8-3C2C-42A0-B04B-0538EDBAB3FF}"/>
              </a:ext>
            </a:extLst>
          </p:cNvPr>
          <p:cNvSpPr/>
          <p:nvPr/>
        </p:nvSpPr>
        <p:spPr>
          <a:xfrm>
            <a:off x="8427585" y="3809883"/>
            <a:ext cx="2302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wider LPDDR interface via custom packaging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Custom HBM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8AC088-DB00-479B-91DB-CCC62AF4F92C}"/>
              </a:ext>
            </a:extLst>
          </p:cNvPr>
          <p:cNvSpPr/>
          <p:nvPr/>
        </p:nvSpPr>
        <p:spPr>
          <a:xfrm>
            <a:off x="4302930" y="3654992"/>
            <a:ext cx="2302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Stacked SRAM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??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C48BEA-C302-426C-91BC-BA61D28F0343}"/>
              </a:ext>
            </a:extLst>
          </p:cNvPr>
          <p:cNvSpPr/>
          <p:nvPr/>
        </p:nvSpPr>
        <p:spPr>
          <a:xfrm>
            <a:off x="344218" y="3809883"/>
            <a:ext cx="3020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Stacked ADM/SRAM/DRAM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87087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8" y="108760"/>
            <a:ext cx="10972800" cy="75610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Server Product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8A219-3CF9-4FB7-9EE0-C85B22499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18" b="-3280"/>
          <a:stretch/>
        </p:blipFill>
        <p:spPr>
          <a:xfrm>
            <a:off x="5315726" y="1655120"/>
            <a:ext cx="1266956" cy="1174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1C6FC-CFAF-4012-A616-A19B1C494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652" y="5000227"/>
            <a:ext cx="1218109" cy="11742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9954BA-7A0D-4A0D-A61B-A33D92DA9590}"/>
              </a:ext>
            </a:extLst>
          </p:cNvPr>
          <p:cNvSpPr/>
          <p:nvPr/>
        </p:nvSpPr>
        <p:spPr>
          <a:xfrm>
            <a:off x="65101" y="1215970"/>
            <a:ext cx="3109273" cy="4958493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3899C-FF2B-40C2-B737-C567C42D7E9E}"/>
              </a:ext>
            </a:extLst>
          </p:cNvPr>
          <p:cNvSpPr txBox="1"/>
          <p:nvPr/>
        </p:nvSpPr>
        <p:spPr>
          <a:xfrm>
            <a:off x="268198" y="1374146"/>
            <a:ext cx="62036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DE479D-A4C6-4C2E-8A8C-82BE5BDE67A9}"/>
              </a:ext>
            </a:extLst>
          </p:cNvPr>
          <p:cNvSpPr txBox="1"/>
          <p:nvPr/>
        </p:nvSpPr>
        <p:spPr>
          <a:xfrm>
            <a:off x="420519" y="1653218"/>
            <a:ext cx="1879617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Saphire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 Rapids + HBM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00AFBF-3D65-4A2D-AA81-C147E374E49A}"/>
              </a:ext>
            </a:extLst>
          </p:cNvPr>
          <p:cNvSpPr/>
          <p:nvPr/>
        </p:nvSpPr>
        <p:spPr>
          <a:xfrm>
            <a:off x="3431183" y="1175866"/>
            <a:ext cx="3669252" cy="4998597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2ABE1F-C197-4E9C-90D6-620CA789C11B}"/>
              </a:ext>
            </a:extLst>
          </p:cNvPr>
          <p:cNvSpPr/>
          <p:nvPr/>
        </p:nvSpPr>
        <p:spPr>
          <a:xfrm>
            <a:off x="7255051" y="1153349"/>
            <a:ext cx="4478239" cy="4998597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44DBB-0F70-453A-9BB7-E25D1C2E9755}"/>
              </a:ext>
            </a:extLst>
          </p:cNvPr>
          <p:cNvSpPr txBox="1"/>
          <p:nvPr/>
        </p:nvSpPr>
        <p:spPr>
          <a:xfrm>
            <a:off x="4039886" y="1251588"/>
            <a:ext cx="51456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AE46">
                    <a:lumMod val="7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AMD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AE46">
                  <a:lumMod val="75000"/>
                </a:srgbClr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9FE54F-9320-4C54-873E-0E6A495FCA82}"/>
              </a:ext>
            </a:extLst>
          </p:cNvPr>
          <p:cNvSpPr txBox="1"/>
          <p:nvPr/>
        </p:nvSpPr>
        <p:spPr>
          <a:xfrm>
            <a:off x="7733537" y="1251588"/>
            <a:ext cx="83676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NVIDIA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36488-905F-45D0-A0AC-E5829E8A1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454" y="1702713"/>
            <a:ext cx="1620656" cy="1261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4A3452-3E8D-4648-B9C9-B6D8713CD690}"/>
              </a:ext>
            </a:extLst>
          </p:cNvPr>
          <p:cNvSpPr/>
          <p:nvPr/>
        </p:nvSpPr>
        <p:spPr>
          <a:xfrm>
            <a:off x="4626320" y="2000815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6AA338-9191-46BF-B1BC-560B25B56FFB}"/>
              </a:ext>
            </a:extLst>
          </p:cNvPr>
          <p:cNvSpPr/>
          <p:nvPr/>
        </p:nvSpPr>
        <p:spPr>
          <a:xfrm>
            <a:off x="4802258" y="2000814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3F2D8-88BB-45FA-9CD6-AF9F861BBF58}"/>
              </a:ext>
            </a:extLst>
          </p:cNvPr>
          <p:cNvSpPr/>
          <p:nvPr/>
        </p:nvSpPr>
        <p:spPr>
          <a:xfrm>
            <a:off x="4624502" y="2410508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739916-713E-4B78-8989-24AF01773EB2}"/>
              </a:ext>
            </a:extLst>
          </p:cNvPr>
          <p:cNvSpPr/>
          <p:nvPr/>
        </p:nvSpPr>
        <p:spPr>
          <a:xfrm>
            <a:off x="4800440" y="2410507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0D5A7C-82F9-4A34-890D-18A2B22CDC1C}"/>
              </a:ext>
            </a:extLst>
          </p:cNvPr>
          <p:cNvSpPr/>
          <p:nvPr/>
        </p:nvSpPr>
        <p:spPr>
          <a:xfrm>
            <a:off x="3829552" y="1995570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E6BC1B-7EFD-4005-9EA2-6108383416E2}"/>
              </a:ext>
            </a:extLst>
          </p:cNvPr>
          <p:cNvSpPr/>
          <p:nvPr/>
        </p:nvSpPr>
        <p:spPr>
          <a:xfrm>
            <a:off x="4005490" y="1995569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4A9295-3E1E-4B5C-B67F-9B05B0FFA57E}"/>
              </a:ext>
            </a:extLst>
          </p:cNvPr>
          <p:cNvSpPr/>
          <p:nvPr/>
        </p:nvSpPr>
        <p:spPr>
          <a:xfrm>
            <a:off x="3827734" y="2405263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515478-DE5B-4FD7-9DE4-FEF0E2376935}"/>
              </a:ext>
            </a:extLst>
          </p:cNvPr>
          <p:cNvSpPr/>
          <p:nvPr/>
        </p:nvSpPr>
        <p:spPr>
          <a:xfrm>
            <a:off x="4003672" y="2405262"/>
            <a:ext cx="72428" cy="24444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59668032-4D58-43B9-8090-A752D1D654DC}"/>
              </a:ext>
            </a:extLst>
          </p:cNvPr>
          <p:cNvSpPr/>
          <p:nvPr/>
        </p:nvSpPr>
        <p:spPr>
          <a:xfrm>
            <a:off x="5265809" y="3569246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0" name="Picture 29" descr="NVIDIA Ampere Architecture In-Depth | NVIDIA Developer Blog">
            <a:extLst>
              <a:ext uri="{FF2B5EF4-FFF2-40B4-BE49-F238E27FC236}">
                <a16:creationId xmlns:a16="http://schemas.microsoft.com/office/drawing/2014/main" id="{BE7772B2-5D41-4B41-9BC5-5651F136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808" y="1307220"/>
            <a:ext cx="2007050" cy="112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ADF8D17-FFC7-4ABF-839A-DADA77F77552}"/>
              </a:ext>
            </a:extLst>
          </p:cNvPr>
          <p:cNvGrpSpPr/>
          <p:nvPr/>
        </p:nvGrpSpPr>
        <p:grpSpPr>
          <a:xfrm>
            <a:off x="341182" y="1884913"/>
            <a:ext cx="2151745" cy="1451610"/>
            <a:chOff x="5478341" y="666750"/>
            <a:chExt cx="3680226" cy="313693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966EF6C-7325-4161-B8E0-A8D3BA58D640}"/>
                </a:ext>
              </a:extLst>
            </p:cNvPr>
            <p:cNvSpPr/>
            <p:nvPr/>
          </p:nvSpPr>
          <p:spPr>
            <a:xfrm>
              <a:off x="6210458" y="666750"/>
              <a:ext cx="2219325" cy="31369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AF30441-EF43-425D-9869-E88B59BFBC21}"/>
                </a:ext>
              </a:extLst>
            </p:cNvPr>
            <p:cNvSpPr/>
            <p:nvPr/>
          </p:nvSpPr>
          <p:spPr>
            <a:xfrm>
              <a:off x="6442362" y="1708761"/>
              <a:ext cx="1777126" cy="10529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Cores, IO, </a:t>
              </a:r>
            </a:p>
            <a:p>
              <a:pPr algn="ctr"/>
              <a:r>
                <a:rPr lang="en-US" sz="900" dirty="0"/>
                <a:t>DDR Controllers,</a:t>
              </a:r>
            </a:p>
            <a:p>
              <a:pPr algn="ctr"/>
              <a:r>
                <a:rPr lang="en-US" sz="900" dirty="0"/>
                <a:t>HBM Controllers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7F5D45B-6AB5-43A8-AB54-816E708BF053}"/>
                </a:ext>
              </a:extLst>
            </p:cNvPr>
            <p:cNvSpPr/>
            <p:nvPr/>
          </p:nvSpPr>
          <p:spPr>
            <a:xfrm>
              <a:off x="6442363" y="895671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D379F3-E99E-4B61-B9DB-BFE364917E11}"/>
                </a:ext>
              </a:extLst>
            </p:cNvPr>
            <p:cNvSpPr/>
            <p:nvPr/>
          </p:nvSpPr>
          <p:spPr>
            <a:xfrm>
              <a:off x="7446879" y="902350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3F2B6D7-5F74-42D7-A4FB-CFB8C8954550}"/>
                </a:ext>
              </a:extLst>
            </p:cNvPr>
            <p:cNvSpPr/>
            <p:nvPr/>
          </p:nvSpPr>
          <p:spPr>
            <a:xfrm>
              <a:off x="6442363" y="2965885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C569296-D21F-41E2-AF17-3E204283CDDC}"/>
                </a:ext>
              </a:extLst>
            </p:cNvPr>
            <p:cNvSpPr/>
            <p:nvPr/>
          </p:nvSpPr>
          <p:spPr>
            <a:xfrm>
              <a:off x="7446879" y="2965885"/>
              <a:ext cx="772610" cy="5929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HBM Stack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DAC0F7E-03EE-4A0B-95C1-A25E9B14EDCA}"/>
                </a:ext>
              </a:extLst>
            </p:cNvPr>
            <p:cNvCxnSpPr/>
            <p:nvPr/>
          </p:nvCxnSpPr>
          <p:spPr>
            <a:xfrm flipH="1">
              <a:off x="5737524" y="1858054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566160B-507F-474F-B9CC-2C9572CD1D40}"/>
                </a:ext>
              </a:extLst>
            </p:cNvPr>
            <p:cNvCxnSpPr/>
            <p:nvPr/>
          </p:nvCxnSpPr>
          <p:spPr>
            <a:xfrm flipH="1">
              <a:off x="5737524" y="2105704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2E805EB-B6C9-42FB-94FE-7048539BA189}"/>
                </a:ext>
              </a:extLst>
            </p:cNvPr>
            <p:cNvCxnSpPr/>
            <p:nvPr/>
          </p:nvCxnSpPr>
          <p:spPr>
            <a:xfrm flipH="1">
              <a:off x="5737524" y="2343829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D65B4B6-3572-4E0C-A9F6-365B93CA67D2}"/>
                </a:ext>
              </a:extLst>
            </p:cNvPr>
            <p:cNvCxnSpPr/>
            <p:nvPr/>
          </p:nvCxnSpPr>
          <p:spPr>
            <a:xfrm flipH="1">
              <a:off x="5737524" y="2591479"/>
              <a:ext cx="472934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AED0D4B-1AC6-4CBA-959A-CA0D14F7052F}"/>
                </a:ext>
              </a:extLst>
            </p:cNvPr>
            <p:cNvSpPr txBox="1"/>
            <p:nvPr/>
          </p:nvSpPr>
          <p:spPr>
            <a:xfrm rot="16200000">
              <a:off x="8820156" y="2093580"/>
              <a:ext cx="439942" cy="236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srgbClr val="003C71"/>
                  </a:solidFill>
                </a:rPr>
                <a:t>DDR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436CE52-26E4-45C5-A029-B259E82E8FA9}"/>
                </a:ext>
              </a:extLst>
            </p:cNvPr>
            <p:cNvSpPr txBox="1"/>
            <p:nvPr/>
          </p:nvSpPr>
          <p:spPr>
            <a:xfrm rot="16200000">
              <a:off x="5376811" y="2116781"/>
              <a:ext cx="439942" cy="236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srgbClr val="003C71"/>
                  </a:solidFill>
                </a:rPr>
                <a:t>DDR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C685B87-9D66-4FF4-8B3A-814899151EF0}"/>
                </a:ext>
              </a:extLst>
            </p:cNvPr>
            <p:cNvCxnSpPr/>
            <p:nvPr/>
          </p:nvCxnSpPr>
          <p:spPr>
            <a:xfrm>
              <a:off x="8353582" y="1858054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43013A1-D019-4543-9D44-35E8E618A3A5}"/>
                </a:ext>
              </a:extLst>
            </p:cNvPr>
            <p:cNvCxnSpPr/>
            <p:nvPr/>
          </p:nvCxnSpPr>
          <p:spPr>
            <a:xfrm>
              <a:off x="8353582" y="2114550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03679BA-579C-4BE2-991B-C2B6709E5049}"/>
                </a:ext>
              </a:extLst>
            </p:cNvPr>
            <p:cNvCxnSpPr/>
            <p:nvPr/>
          </p:nvCxnSpPr>
          <p:spPr>
            <a:xfrm>
              <a:off x="8353582" y="2357438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C48D5C2-7E36-4827-BEED-7E8E4283DDC6}"/>
                </a:ext>
              </a:extLst>
            </p:cNvPr>
            <p:cNvCxnSpPr/>
            <p:nvPr/>
          </p:nvCxnSpPr>
          <p:spPr>
            <a:xfrm>
              <a:off x="8353582" y="2595217"/>
              <a:ext cx="552450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B86D4AE-DB6E-4C8D-A7DE-CE33DF14C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230" y="4196220"/>
            <a:ext cx="2087880" cy="1304925"/>
          </a:xfrm>
          <a:prstGeom prst="rect">
            <a:avLst/>
          </a:prstGeom>
        </p:spPr>
      </p:pic>
      <p:sp>
        <p:nvSpPr>
          <p:cNvPr id="42" name="Arrow: Down 41">
            <a:extLst>
              <a:ext uri="{FF2B5EF4-FFF2-40B4-BE49-F238E27FC236}">
                <a16:creationId xmlns:a16="http://schemas.microsoft.com/office/drawing/2014/main" id="{BBC0B43F-9534-441D-8C4B-100DE10D923F}"/>
              </a:ext>
            </a:extLst>
          </p:cNvPr>
          <p:cNvSpPr/>
          <p:nvPr/>
        </p:nvSpPr>
        <p:spPr>
          <a:xfrm>
            <a:off x="9031978" y="2561205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2EB30F-2AC5-4305-9006-15E715437AAE}"/>
              </a:ext>
            </a:extLst>
          </p:cNvPr>
          <p:cNvSpPr txBox="1"/>
          <p:nvPr/>
        </p:nvSpPr>
        <p:spPr>
          <a:xfrm>
            <a:off x="3698758" y="4099440"/>
            <a:ext cx="3118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</a:t>
            </a:r>
          </a:p>
          <a:p>
            <a:r>
              <a:rPr lang="en-US" dirty="0"/>
              <a:t>Interposer cost reduction</a:t>
            </a:r>
          </a:p>
          <a:p>
            <a:r>
              <a:rPr lang="en-US" dirty="0"/>
              <a:t>Opportunity for stacked SRAMs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B2E57778-C83A-4462-9369-F793859E564D}"/>
              </a:ext>
            </a:extLst>
          </p:cNvPr>
          <p:cNvSpPr/>
          <p:nvPr/>
        </p:nvSpPr>
        <p:spPr>
          <a:xfrm>
            <a:off x="1356552" y="3729361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298265-5BEA-4553-93AD-18C05857FC30}"/>
              </a:ext>
            </a:extLst>
          </p:cNvPr>
          <p:cNvSpPr txBox="1"/>
          <p:nvPr/>
        </p:nvSpPr>
        <p:spPr>
          <a:xfrm>
            <a:off x="23767" y="4603378"/>
            <a:ext cx="3300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 on DMR</a:t>
            </a:r>
          </a:p>
          <a:p>
            <a:pPr algn="ctr"/>
            <a:r>
              <a:rPr lang="en-US" dirty="0"/>
              <a:t>+</a:t>
            </a:r>
          </a:p>
          <a:p>
            <a:r>
              <a:rPr lang="en-US" dirty="0"/>
              <a:t>ADM/SRAM/DRAM cache on CYR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D7801A-4F63-45E1-932C-9387AC95F032}"/>
              </a:ext>
            </a:extLst>
          </p:cNvPr>
          <p:cNvSpPr/>
          <p:nvPr/>
        </p:nvSpPr>
        <p:spPr>
          <a:xfrm>
            <a:off x="8043967" y="5516500"/>
            <a:ext cx="3574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Nvidia have access to same TSMC tech for Grace CPU or follow-on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26B1B-4C96-4967-B102-325B3A24CA72}"/>
              </a:ext>
            </a:extLst>
          </p:cNvPr>
          <p:cNvSpPr/>
          <p:nvPr/>
        </p:nvSpPr>
        <p:spPr>
          <a:xfrm>
            <a:off x="3550738" y="3105835"/>
            <a:ext cx="3549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ym typeface="Wingdings" panose="05000000000000000000" pitchFamily="2" charset="2"/>
              </a:rPr>
              <a:t>Started simple - SRAM on top of on-die SRAM, not new power and thermal issues and arch changes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8E7994-67A7-459D-A3C7-9832A9539A41}"/>
              </a:ext>
            </a:extLst>
          </p:cNvPr>
          <p:cNvSpPr txBox="1"/>
          <p:nvPr/>
        </p:nvSpPr>
        <p:spPr>
          <a:xfrm>
            <a:off x="7591277" y="3138807"/>
            <a:ext cx="3805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</a:t>
            </a:r>
          </a:p>
          <a:p>
            <a:r>
              <a:rPr lang="en-US" dirty="0"/>
              <a:t>Interposer cost reduction</a:t>
            </a:r>
          </a:p>
          <a:p>
            <a:r>
              <a:rPr lang="en-US" dirty="0"/>
              <a:t>Opportunity for stacked SRAM/DRAMs</a:t>
            </a:r>
          </a:p>
        </p:txBody>
      </p:sp>
    </p:spTree>
    <p:extLst>
      <p:ext uri="{BB962C8B-B14F-4D97-AF65-F5344CB8AC3E}">
        <p14:creationId xmlns:p14="http://schemas.microsoft.com/office/powerpoint/2010/main" val="404023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CA86-AE00-4CB6-8A4B-40BB362F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38D9-4E14-4EDA-AE5A-C77708BF8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r>
              <a:rPr lang="en-US" dirty="0"/>
              <a:t>Tightly coupled memory (TCM) options</a:t>
            </a:r>
          </a:p>
          <a:p>
            <a:r>
              <a:rPr lang="en-US" dirty="0"/>
              <a:t>Integration eco system capabilities</a:t>
            </a:r>
          </a:p>
          <a:p>
            <a:r>
              <a:rPr lang="en-US" dirty="0"/>
              <a:t>Memory eco system capabilities and Intel engagements</a:t>
            </a:r>
          </a:p>
          <a:p>
            <a:r>
              <a:rPr lang="en-US" dirty="0"/>
              <a:t>Other Considerations</a:t>
            </a:r>
          </a:p>
          <a:p>
            <a:pPr lvl="1"/>
            <a:r>
              <a:rPr lang="en-US" dirty="0"/>
              <a:t>Arch options (global vs distributed)</a:t>
            </a:r>
          </a:p>
          <a:p>
            <a:pPr lvl="1"/>
            <a:r>
              <a:rPr lang="en-US" dirty="0"/>
              <a:t>Power and thermals</a:t>
            </a:r>
          </a:p>
          <a:p>
            <a:pPr lvl="1"/>
            <a:r>
              <a:rPr lang="en-US" dirty="0"/>
              <a:t>Supply chain and business model</a:t>
            </a:r>
          </a:p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678083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36" y="289481"/>
            <a:ext cx="11327315" cy="756100"/>
          </a:xfrm>
        </p:spPr>
        <p:txBody>
          <a:bodyPr>
            <a:norm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Discrete Graphics</a:t>
            </a:r>
            <a:endParaRPr lang="en-US" sz="3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9954BA-7A0D-4A0D-A61B-A33D92DA9590}"/>
              </a:ext>
            </a:extLst>
          </p:cNvPr>
          <p:cNvSpPr/>
          <p:nvPr/>
        </p:nvSpPr>
        <p:spPr>
          <a:xfrm>
            <a:off x="48125" y="1045581"/>
            <a:ext cx="4050008" cy="5192257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3899C-FF2B-40C2-B737-C567C42D7E9E}"/>
              </a:ext>
            </a:extLst>
          </p:cNvPr>
          <p:cNvSpPr txBox="1"/>
          <p:nvPr/>
        </p:nvSpPr>
        <p:spPr>
          <a:xfrm>
            <a:off x="1204065" y="1108452"/>
            <a:ext cx="64601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00AFBF-3D65-4A2D-AA81-C147E374E49A}"/>
              </a:ext>
            </a:extLst>
          </p:cNvPr>
          <p:cNvSpPr/>
          <p:nvPr/>
        </p:nvSpPr>
        <p:spPr>
          <a:xfrm>
            <a:off x="4263986" y="1045581"/>
            <a:ext cx="3885103" cy="5029294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2ABE1F-C197-4E9C-90D6-620CA789C11B}"/>
              </a:ext>
            </a:extLst>
          </p:cNvPr>
          <p:cNvSpPr/>
          <p:nvPr/>
        </p:nvSpPr>
        <p:spPr>
          <a:xfrm>
            <a:off x="8237055" y="997693"/>
            <a:ext cx="3885103" cy="4965919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E11001-D4D5-4634-B8F3-3405CFC38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8" t="5025" r="7629" b="27193"/>
          <a:stretch/>
        </p:blipFill>
        <p:spPr>
          <a:xfrm>
            <a:off x="8377128" y="1108452"/>
            <a:ext cx="3516993" cy="1810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D4F7F-D737-48CA-9672-9003020EB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1" t="2905" r="9801" b="27525"/>
          <a:stretch/>
        </p:blipFill>
        <p:spPr>
          <a:xfrm>
            <a:off x="4660616" y="1122427"/>
            <a:ext cx="3322620" cy="1807039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FE20CF4-655E-4D4F-A43F-A9FAA7903E1A}"/>
              </a:ext>
            </a:extLst>
          </p:cNvPr>
          <p:cNvSpPr/>
          <p:nvPr/>
        </p:nvSpPr>
        <p:spPr>
          <a:xfrm>
            <a:off x="6303139" y="3037865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544A5BC-75CF-436F-806B-83D866009F2C}"/>
              </a:ext>
            </a:extLst>
          </p:cNvPr>
          <p:cNvSpPr/>
          <p:nvPr/>
        </p:nvSpPr>
        <p:spPr>
          <a:xfrm>
            <a:off x="9974676" y="3074728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7D13D-4356-479E-B706-8CAB4A9DC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36" y="1196401"/>
            <a:ext cx="2111364" cy="137454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8DE08DA0-9E6B-484D-96A3-8F2546466475}"/>
              </a:ext>
            </a:extLst>
          </p:cNvPr>
          <p:cNvSpPr/>
          <p:nvPr/>
        </p:nvSpPr>
        <p:spPr>
          <a:xfrm>
            <a:off x="1889640" y="2781598"/>
            <a:ext cx="321895" cy="586259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C1C402-C5B4-4951-ACF7-D7D7A385EA6E}"/>
              </a:ext>
            </a:extLst>
          </p:cNvPr>
          <p:cNvSpPr txBox="1"/>
          <p:nvPr/>
        </p:nvSpPr>
        <p:spPr>
          <a:xfrm>
            <a:off x="400295" y="4369198"/>
            <a:ext cx="2643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</a:t>
            </a:r>
          </a:p>
          <a:p>
            <a:pPr algn="ctr"/>
            <a:r>
              <a:rPr lang="en-US" dirty="0"/>
              <a:t>+</a:t>
            </a:r>
          </a:p>
          <a:p>
            <a:r>
              <a:rPr lang="en-US" dirty="0"/>
              <a:t>ADM/SRAM/DRAM cache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E2C309-323F-4E7F-985D-C3EB047F0FD3}"/>
              </a:ext>
            </a:extLst>
          </p:cNvPr>
          <p:cNvSpPr txBox="1"/>
          <p:nvPr/>
        </p:nvSpPr>
        <p:spPr>
          <a:xfrm>
            <a:off x="4419388" y="4154435"/>
            <a:ext cx="389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</a:t>
            </a:r>
          </a:p>
          <a:p>
            <a:r>
              <a:rPr lang="en-US" dirty="0"/>
              <a:t>Interposer cost reduction</a:t>
            </a:r>
          </a:p>
          <a:p>
            <a:r>
              <a:rPr lang="en-US" dirty="0"/>
              <a:t>Opportunity for stacked SRAM/DRAMs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F94143-34C5-41FF-A050-553BBD3169AC}"/>
              </a:ext>
            </a:extLst>
          </p:cNvPr>
          <p:cNvSpPr txBox="1"/>
          <p:nvPr/>
        </p:nvSpPr>
        <p:spPr>
          <a:xfrm>
            <a:off x="8276713" y="4106547"/>
            <a:ext cx="3805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More/higher BW HBMs</a:t>
            </a:r>
          </a:p>
          <a:p>
            <a:r>
              <a:rPr lang="en-US" dirty="0"/>
              <a:t>Interposer cost reduction</a:t>
            </a:r>
          </a:p>
          <a:p>
            <a:r>
              <a:rPr lang="en-US" dirty="0"/>
              <a:t>Opportunity for stacked SRAM/DRAMs</a:t>
            </a:r>
          </a:p>
        </p:txBody>
      </p:sp>
    </p:spTree>
    <p:extLst>
      <p:ext uri="{BB962C8B-B14F-4D97-AF65-F5344CB8AC3E}">
        <p14:creationId xmlns:p14="http://schemas.microsoft.com/office/powerpoint/2010/main" val="140149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972-EEF9-48C5-A8FF-7E215192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AAD0-F960-419D-9B8E-CD46B1B4C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D7E076-F0ED-DA43-8DF4-9302FDB5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9329"/>
            <a:ext cx="10515600" cy="35541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Emerging Technology in Memory Pyramid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7C3F44-4C28-2748-86C7-268155E42EEC}"/>
              </a:ext>
            </a:extLst>
          </p:cNvPr>
          <p:cNvGrpSpPr/>
          <p:nvPr/>
        </p:nvGrpSpPr>
        <p:grpSpPr>
          <a:xfrm>
            <a:off x="6608558" y="504745"/>
            <a:ext cx="5348634" cy="4489659"/>
            <a:chOff x="2375118" y="1262425"/>
            <a:chExt cx="4116510" cy="2869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802A80-B02A-7044-86E0-8F3F4BD3EC25}"/>
                </a:ext>
              </a:extLst>
            </p:cNvPr>
            <p:cNvGrpSpPr/>
            <p:nvPr/>
          </p:nvGrpSpPr>
          <p:grpSpPr>
            <a:xfrm>
              <a:off x="2718111" y="2805394"/>
              <a:ext cx="3431012" cy="844949"/>
              <a:chOff x="4722427" y="3160506"/>
              <a:chExt cx="2745009" cy="534459"/>
            </a:xfrm>
          </p:grpSpPr>
          <p:sp>
            <p:nvSpPr>
              <p:cNvPr id="51" name="Freeform: Shape 80">
                <a:extLst>
                  <a:ext uri="{FF2B5EF4-FFF2-40B4-BE49-F238E27FC236}">
                    <a16:creationId xmlns:a16="http://schemas.microsoft.com/office/drawing/2014/main" id="{E1700CF4-BEC0-9744-850A-E7D6E9CE0B42}"/>
                  </a:ext>
                </a:extLst>
              </p:cNvPr>
              <p:cNvSpPr/>
              <p:nvPr/>
            </p:nvSpPr>
            <p:spPr>
              <a:xfrm>
                <a:off x="4722427" y="3409120"/>
                <a:ext cx="2743200" cy="285750"/>
              </a:xfrm>
              <a:custGeom>
                <a:avLst/>
                <a:gdLst>
                  <a:gd name="connsiteX0" fmla="*/ 5879 w 2743200"/>
                  <a:gd name="connsiteY0" fmla="*/ 123512 h 285750"/>
                  <a:gd name="connsiteX1" fmla="*/ 403071 w 2743200"/>
                  <a:gd name="connsiteY1" fmla="*/ 5879 h 285750"/>
                  <a:gd name="connsiteX2" fmla="*/ 2344838 w 2743200"/>
                  <a:gd name="connsiteY2" fmla="*/ 5879 h 285750"/>
                  <a:gd name="connsiteX3" fmla="*/ 2742888 w 2743200"/>
                  <a:gd name="connsiteY3" fmla="*/ 129227 h 285750"/>
                  <a:gd name="connsiteX4" fmla="*/ 2523431 w 2743200"/>
                  <a:gd name="connsiteY4" fmla="*/ 281437 h 285750"/>
                  <a:gd name="connsiteX5" fmla="*/ 225716 w 2743200"/>
                  <a:gd name="connsiteY5" fmla="*/ 281437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0" h="285750">
                    <a:moveTo>
                      <a:pt x="5879" y="123512"/>
                    </a:moveTo>
                    <a:lnTo>
                      <a:pt x="403071" y="5879"/>
                    </a:lnTo>
                    <a:lnTo>
                      <a:pt x="2344838" y="5879"/>
                    </a:lnTo>
                    <a:lnTo>
                      <a:pt x="2742888" y="129227"/>
                    </a:lnTo>
                    <a:lnTo>
                      <a:pt x="2523431" y="281437"/>
                    </a:lnTo>
                    <a:lnTo>
                      <a:pt x="225716" y="281437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2" name="Freeform: Shape 81">
                <a:extLst>
                  <a:ext uri="{FF2B5EF4-FFF2-40B4-BE49-F238E27FC236}">
                    <a16:creationId xmlns:a16="http://schemas.microsoft.com/office/drawing/2014/main" id="{401F24CE-EE41-EA42-AE7A-7523B2DA1856}"/>
                  </a:ext>
                </a:extLst>
              </p:cNvPr>
              <p:cNvSpPr/>
              <p:nvPr/>
            </p:nvSpPr>
            <p:spPr>
              <a:xfrm>
                <a:off x="4722427" y="3262054"/>
                <a:ext cx="447675" cy="428625"/>
              </a:xfrm>
              <a:custGeom>
                <a:avLst/>
                <a:gdLst>
                  <a:gd name="connsiteX0" fmla="*/ 269435 w 447675"/>
                  <a:gd name="connsiteY0" fmla="*/ 5879 h 428625"/>
                  <a:gd name="connsiteX1" fmla="*/ 5879 w 447675"/>
                  <a:gd name="connsiteY1" fmla="*/ 270578 h 428625"/>
                  <a:gd name="connsiteX2" fmla="*/ 225716 w 447675"/>
                  <a:gd name="connsiteY2" fmla="*/ 428503 h 428625"/>
                  <a:gd name="connsiteX3" fmla="*/ 446981 w 447675"/>
                  <a:gd name="connsiteY3" fmla="*/ 13265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675" h="428625">
                    <a:moveTo>
                      <a:pt x="269435" y="5879"/>
                    </a:moveTo>
                    <a:lnTo>
                      <a:pt x="5879" y="270578"/>
                    </a:lnTo>
                    <a:lnTo>
                      <a:pt x="225716" y="428503"/>
                    </a:lnTo>
                    <a:lnTo>
                      <a:pt x="446981" y="132656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3" name="Freeform: Shape 82">
                <a:extLst>
                  <a:ext uri="{FF2B5EF4-FFF2-40B4-BE49-F238E27FC236}">
                    <a16:creationId xmlns:a16="http://schemas.microsoft.com/office/drawing/2014/main" id="{BD0EEF31-D712-A642-A6B8-4D527E35E81E}"/>
                  </a:ext>
                </a:extLst>
              </p:cNvPr>
              <p:cNvSpPr/>
              <p:nvPr/>
            </p:nvSpPr>
            <p:spPr>
              <a:xfrm>
                <a:off x="5119989" y="3160506"/>
                <a:ext cx="200025" cy="257175"/>
              </a:xfrm>
              <a:custGeom>
                <a:avLst/>
                <a:gdLst>
                  <a:gd name="connsiteX0" fmla="*/ 196580 w 200025"/>
                  <a:gd name="connsiteY0" fmla="*/ 5509 h 257175"/>
                  <a:gd name="connsiteX1" fmla="*/ 5509 w 200025"/>
                  <a:gd name="connsiteY1" fmla="*/ 254492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57175">
                    <a:moveTo>
                      <a:pt x="196580" y="5509"/>
                    </a:moveTo>
                    <a:lnTo>
                      <a:pt x="5509" y="254492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4" name="Freeform: Shape 83">
                <a:extLst>
                  <a:ext uri="{FF2B5EF4-FFF2-40B4-BE49-F238E27FC236}">
                    <a16:creationId xmlns:a16="http://schemas.microsoft.com/office/drawing/2014/main" id="{56C30E23-9C53-AA4B-9A7A-A1C733EFD44E}"/>
                  </a:ext>
                </a:extLst>
              </p:cNvPr>
              <p:cNvSpPr/>
              <p:nvPr/>
            </p:nvSpPr>
            <p:spPr>
              <a:xfrm>
                <a:off x="6863921" y="3160506"/>
                <a:ext cx="200025" cy="257175"/>
              </a:xfrm>
              <a:custGeom>
                <a:avLst/>
                <a:gdLst>
                  <a:gd name="connsiteX0" fmla="*/ 5509 w 200025"/>
                  <a:gd name="connsiteY0" fmla="*/ 5509 h 257175"/>
                  <a:gd name="connsiteX1" fmla="*/ 203343 w 200025"/>
                  <a:gd name="connsiteY1" fmla="*/ 254492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57175">
                    <a:moveTo>
                      <a:pt x="5509" y="5509"/>
                    </a:moveTo>
                    <a:lnTo>
                      <a:pt x="203343" y="254492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5" name="Freeform: Shape 85">
                <a:extLst>
                  <a:ext uri="{FF2B5EF4-FFF2-40B4-BE49-F238E27FC236}">
                    <a16:creationId xmlns:a16="http://schemas.microsoft.com/office/drawing/2014/main" id="{436BCAA4-A7D9-F147-9F9C-E6F432846D98}"/>
                  </a:ext>
                </a:extLst>
              </p:cNvPr>
              <p:cNvSpPr/>
              <p:nvPr/>
            </p:nvSpPr>
            <p:spPr>
              <a:xfrm>
                <a:off x="4986353" y="3160506"/>
                <a:ext cx="2209800" cy="238125"/>
              </a:xfrm>
              <a:custGeom>
                <a:avLst/>
                <a:gdLst>
                  <a:gd name="connsiteX0" fmla="*/ 5509 w 2209800"/>
                  <a:gd name="connsiteY0" fmla="*/ 107426 h 238125"/>
                  <a:gd name="connsiteX1" fmla="*/ 330216 w 2209800"/>
                  <a:gd name="connsiteY1" fmla="*/ 5509 h 238125"/>
                  <a:gd name="connsiteX2" fmla="*/ 1883077 w 2209800"/>
                  <a:gd name="connsiteY2" fmla="*/ 5509 h 238125"/>
                  <a:gd name="connsiteX3" fmla="*/ 2207308 w 2209800"/>
                  <a:gd name="connsiteY3" fmla="*/ 111712 h 238125"/>
                  <a:gd name="connsiteX4" fmla="*/ 2029762 w 2209800"/>
                  <a:gd name="connsiteY4" fmla="*/ 234204 h 238125"/>
                  <a:gd name="connsiteX5" fmla="*/ 183055 w 2209800"/>
                  <a:gd name="connsiteY5" fmla="*/ 23420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9800" h="238125">
                    <a:moveTo>
                      <a:pt x="5509" y="107426"/>
                    </a:moveTo>
                    <a:lnTo>
                      <a:pt x="330216" y="5509"/>
                    </a:lnTo>
                    <a:lnTo>
                      <a:pt x="1883077" y="5509"/>
                    </a:lnTo>
                    <a:lnTo>
                      <a:pt x="2207308" y="111712"/>
                    </a:lnTo>
                    <a:lnTo>
                      <a:pt x="2029762" y="234204"/>
                    </a:lnTo>
                    <a:lnTo>
                      <a:pt x="183055" y="23420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6" name="Freeform: Shape 86">
                <a:extLst>
                  <a:ext uri="{FF2B5EF4-FFF2-40B4-BE49-F238E27FC236}">
                    <a16:creationId xmlns:a16="http://schemas.microsoft.com/office/drawing/2014/main" id="{9DF6FE9A-5AAA-B142-8943-9D46B131A89F}"/>
                  </a:ext>
                </a:extLst>
              </p:cNvPr>
              <p:cNvSpPr/>
              <p:nvPr/>
            </p:nvSpPr>
            <p:spPr>
              <a:xfrm>
                <a:off x="4942264" y="3388831"/>
                <a:ext cx="2295525" cy="304800"/>
              </a:xfrm>
              <a:custGeom>
                <a:avLst/>
                <a:gdLst>
                  <a:gd name="connsiteX0" fmla="*/ 5879 w 2295525"/>
                  <a:gd name="connsiteY0" fmla="*/ 301725 h 304800"/>
                  <a:gd name="connsiteX1" fmla="*/ 2295498 w 2295525"/>
                  <a:gd name="connsiteY1" fmla="*/ 301725 h 304800"/>
                  <a:gd name="connsiteX2" fmla="*/ 2069089 w 2295525"/>
                  <a:gd name="connsiteY2" fmla="*/ 5879 h 304800"/>
                  <a:gd name="connsiteX3" fmla="*/ 227144 w 2295525"/>
                  <a:gd name="connsiteY3" fmla="*/ 5879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5525" h="304800">
                    <a:moveTo>
                      <a:pt x="5879" y="301725"/>
                    </a:moveTo>
                    <a:lnTo>
                      <a:pt x="2295498" y="301725"/>
                    </a:lnTo>
                    <a:lnTo>
                      <a:pt x="2069089" y="5879"/>
                    </a:lnTo>
                    <a:lnTo>
                      <a:pt x="227144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7" name="Freeform: Shape 87">
                <a:extLst>
                  <a:ext uri="{FF2B5EF4-FFF2-40B4-BE49-F238E27FC236}">
                    <a16:creationId xmlns:a16="http://schemas.microsoft.com/office/drawing/2014/main" id="{BA34C22C-8749-EB45-9D24-171DDCEAFA78}"/>
                  </a:ext>
                </a:extLst>
              </p:cNvPr>
              <p:cNvSpPr/>
              <p:nvPr/>
            </p:nvSpPr>
            <p:spPr>
              <a:xfrm>
                <a:off x="7010236" y="3266340"/>
                <a:ext cx="457200" cy="428625"/>
              </a:xfrm>
              <a:custGeom>
                <a:avLst/>
                <a:gdLst>
                  <a:gd name="connsiteX0" fmla="*/ 227525 w 457200"/>
                  <a:gd name="connsiteY0" fmla="*/ 424217 h 428625"/>
                  <a:gd name="connsiteX1" fmla="*/ 455078 w 457200"/>
                  <a:gd name="connsiteY1" fmla="*/ 272007 h 428625"/>
                  <a:gd name="connsiteX2" fmla="*/ 183424 w 457200"/>
                  <a:gd name="connsiteY2" fmla="*/ 5879 h 428625"/>
                  <a:gd name="connsiteX3" fmla="*/ 5879 w 457200"/>
                  <a:gd name="connsiteY3" fmla="*/ 12837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428625">
                    <a:moveTo>
                      <a:pt x="227525" y="424217"/>
                    </a:moveTo>
                    <a:lnTo>
                      <a:pt x="455078" y="272007"/>
                    </a:lnTo>
                    <a:lnTo>
                      <a:pt x="183424" y="5879"/>
                    </a:lnTo>
                    <a:lnTo>
                      <a:pt x="5879" y="12837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05310D-6A3A-4547-B66A-1E4C2B55E40E}"/>
                </a:ext>
              </a:extLst>
            </p:cNvPr>
            <p:cNvGrpSpPr/>
            <p:nvPr/>
          </p:nvGrpSpPr>
          <p:grpSpPr>
            <a:xfrm>
              <a:off x="2381449" y="3589618"/>
              <a:ext cx="4110179" cy="541920"/>
              <a:chOff x="12456098" y="5203261"/>
              <a:chExt cx="7756959" cy="807082"/>
            </a:xfrm>
          </p:grpSpPr>
          <p:sp>
            <p:nvSpPr>
              <p:cNvPr id="48" name="Freeform: Shape 89">
                <a:extLst>
                  <a:ext uri="{FF2B5EF4-FFF2-40B4-BE49-F238E27FC236}">
                    <a16:creationId xmlns:a16="http://schemas.microsoft.com/office/drawing/2014/main" id="{F44DF530-505D-E147-B38A-48790369E50B}"/>
                  </a:ext>
                </a:extLst>
              </p:cNvPr>
              <p:cNvSpPr/>
              <p:nvPr/>
            </p:nvSpPr>
            <p:spPr>
              <a:xfrm>
                <a:off x="13014554" y="5203261"/>
                <a:ext cx="582893" cy="739825"/>
              </a:xfrm>
              <a:custGeom>
                <a:avLst/>
                <a:gdLst>
                  <a:gd name="connsiteX0" fmla="*/ 579537 w 582892"/>
                  <a:gd name="connsiteY0" fmla="*/ 16597 h 739825"/>
                  <a:gd name="connsiteX1" fmla="*/ 16597 w 582892"/>
                  <a:gd name="connsiteY1" fmla="*/ 724364 h 73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2892" h="739825">
                    <a:moveTo>
                      <a:pt x="579537" y="16597"/>
                    </a:moveTo>
                    <a:lnTo>
                      <a:pt x="16597" y="72436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solidFill>
                  <a:srgbClr val="0088EE">
                    <a:alpha val="50000"/>
                  </a:srgbClr>
                </a:soli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9" name="Freeform: Shape 90">
                <a:extLst>
                  <a:ext uri="{FF2B5EF4-FFF2-40B4-BE49-F238E27FC236}">
                    <a16:creationId xmlns:a16="http://schemas.microsoft.com/office/drawing/2014/main" id="{8E58838D-2C8F-4144-BAA9-3CDEBA411C9B}"/>
                  </a:ext>
                </a:extLst>
              </p:cNvPr>
              <p:cNvSpPr/>
              <p:nvPr/>
            </p:nvSpPr>
            <p:spPr>
              <a:xfrm>
                <a:off x="19059602" y="5203261"/>
                <a:ext cx="560474" cy="739825"/>
              </a:xfrm>
              <a:custGeom>
                <a:avLst/>
                <a:gdLst>
                  <a:gd name="connsiteX0" fmla="*/ 16598 w 560473"/>
                  <a:gd name="connsiteY0" fmla="*/ 16597 h 739825"/>
                  <a:gd name="connsiteX1" fmla="*/ 546806 w 560473"/>
                  <a:gd name="connsiteY1" fmla="*/ 724364 h 739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473" h="739825">
                    <a:moveTo>
                      <a:pt x="16598" y="16597"/>
                    </a:moveTo>
                    <a:lnTo>
                      <a:pt x="546806" y="72436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solidFill>
                  <a:srgbClr val="0088EE">
                    <a:alpha val="50000"/>
                  </a:srgbClr>
                </a:soli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50" name="Freeform: Shape 91">
                <a:extLst>
                  <a:ext uri="{FF2B5EF4-FFF2-40B4-BE49-F238E27FC236}">
                    <a16:creationId xmlns:a16="http://schemas.microsoft.com/office/drawing/2014/main" id="{5F91B421-FE31-9746-899D-A8F10333EA11}"/>
                  </a:ext>
                </a:extLst>
              </p:cNvPr>
              <p:cNvSpPr/>
              <p:nvPr/>
            </p:nvSpPr>
            <p:spPr>
              <a:xfrm>
                <a:off x="12456098" y="5203261"/>
                <a:ext cx="7756959" cy="807082"/>
              </a:xfrm>
              <a:custGeom>
                <a:avLst/>
                <a:gdLst>
                  <a:gd name="connsiteX0" fmla="*/ 16597 w 7756959"/>
                  <a:gd name="connsiteY0" fmla="*/ 348846 h 807082"/>
                  <a:gd name="connsiteX1" fmla="*/ 1137994 w 7756959"/>
                  <a:gd name="connsiteY1" fmla="*/ 16597 h 807082"/>
                  <a:gd name="connsiteX2" fmla="*/ 6620101 w 7756959"/>
                  <a:gd name="connsiteY2" fmla="*/ 16597 h 807082"/>
                  <a:gd name="connsiteX3" fmla="*/ 7744188 w 7756959"/>
                  <a:gd name="connsiteY3" fmla="*/ 364988 h 807082"/>
                  <a:gd name="connsiteX4" fmla="*/ 7124528 w 7756959"/>
                  <a:gd name="connsiteY4" fmla="*/ 794759 h 807082"/>
                  <a:gd name="connsiteX5" fmla="*/ 637154 w 7756959"/>
                  <a:gd name="connsiteY5" fmla="*/ 794759 h 80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6959" h="807082">
                    <a:moveTo>
                      <a:pt x="16597" y="348846"/>
                    </a:moveTo>
                    <a:lnTo>
                      <a:pt x="1137994" y="16597"/>
                    </a:lnTo>
                    <a:lnTo>
                      <a:pt x="6620101" y="16597"/>
                    </a:lnTo>
                    <a:lnTo>
                      <a:pt x="7744188" y="364988"/>
                    </a:lnTo>
                    <a:lnTo>
                      <a:pt x="7124528" y="794759"/>
                    </a:lnTo>
                    <a:lnTo>
                      <a:pt x="637154" y="79475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C206F1-EA16-4447-9113-574B0F327E01}"/>
                </a:ext>
              </a:extLst>
            </p:cNvPr>
            <p:cNvGrpSpPr/>
            <p:nvPr/>
          </p:nvGrpSpPr>
          <p:grpSpPr>
            <a:xfrm>
              <a:off x="2375118" y="3201818"/>
              <a:ext cx="4095453" cy="923970"/>
              <a:chOff x="4455906" y="4532438"/>
              <a:chExt cx="3276600" cy="584443"/>
            </a:xfrm>
          </p:grpSpPr>
          <p:sp>
            <p:nvSpPr>
              <p:cNvPr id="41" name="Freeform: Shape 93">
                <a:extLst>
                  <a:ext uri="{FF2B5EF4-FFF2-40B4-BE49-F238E27FC236}">
                    <a16:creationId xmlns:a16="http://schemas.microsoft.com/office/drawing/2014/main" id="{2439217C-3AF7-C544-B139-83B3FE1FF866}"/>
                  </a:ext>
                </a:extLst>
              </p:cNvPr>
              <p:cNvSpPr/>
              <p:nvPr/>
            </p:nvSpPr>
            <p:spPr>
              <a:xfrm>
                <a:off x="4455906" y="4783506"/>
                <a:ext cx="3276600" cy="333375"/>
              </a:xfrm>
              <a:custGeom>
                <a:avLst/>
                <a:gdLst>
                  <a:gd name="connsiteX0" fmla="*/ 5509 w 3276600"/>
                  <a:gd name="connsiteY0" fmla="*/ 138859 h 333375"/>
                  <a:gd name="connsiteX1" fmla="*/ 474615 w 3276600"/>
                  <a:gd name="connsiteY1" fmla="*/ 5509 h 333375"/>
                  <a:gd name="connsiteX2" fmla="*/ 2803478 w 3276600"/>
                  <a:gd name="connsiteY2" fmla="*/ 5509 h 333375"/>
                  <a:gd name="connsiteX3" fmla="*/ 3274965 w 3276600"/>
                  <a:gd name="connsiteY3" fmla="*/ 146002 h 333375"/>
                  <a:gd name="connsiteX4" fmla="*/ 3013789 w 3276600"/>
                  <a:gd name="connsiteY4" fmla="*/ 327930 h 333375"/>
                  <a:gd name="connsiteX5" fmla="*/ 267446 w 3276600"/>
                  <a:gd name="connsiteY5" fmla="*/ 327930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6600" h="333375">
                    <a:moveTo>
                      <a:pt x="5509" y="138859"/>
                    </a:moveTo>
                    <a:lnTo>
                      <a:pt x="474615" y="5509"/>
                    </a:lnTo>
                    <a:lnTo>
                      <a:pt x="2803478" y="5509"/>
                    </a:lnTo>
                    <a:lnTo>
                      <a:pt x="3274965" y="146002"/>
                    </a:lnTo>
                    <a:lnTo>
                      <a:pt x="3013789" y="327930"/>
                    </a:lnTo>
                    <a:lnTo>
                      <a:pt x="267446" y="32793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2" name="Freeform: Shape 94">
                <a:extLst>
                  <a:ext uri="{FF2B5EF4-FFF2-40B4-BE49-F238E27FC236}">
                    <a16:creationId xmlns:a16="http://schemas.microsoft.com/office/drawing/2014/main" id="{4EC9E8D5-E345-9B44-B23C-8A2ECC159463}"/>
                  </a:ext>
                </a:extLst>
              </p:cNvPr>
              <p:cNvSpPr/>
              <p:nvPr/>
            </p:nvSpPr>
            <p:spPr>
              <a:xfrm>
                <a:off x="4455906" y="4650441"/>
                <a:ext cx="495300" cy="457200"/>
              </a:xfrm>
              <a:custGeom>
                <a:avLst/>
                <a:gdLst>
                  <a:gd name="connsiteX0" fmla="*/ 276781 w 495300"/>
                  <a:gd name="connsiteY0" fmla="*/ 5509 h 457200"/>
                  <a:gd name="connsiteX1" fmla="*/ 5509 w 495300"/>
                  <a:gd name="connsiteY1" fmla="*/ 271923 h 457200"/>
                  <a:gd name="connsiteX2" fmla="*/ 267446 w 495300"/>
                  <a:gd name="connsiteY2" fmla="*/ 460994 h 457200"/>
                  <a:gd name="connsiteX3" fmla="*/ 496618 w 495300"/>
                  <a:gd name="connsiteY3" fmla="*/ 163528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457200">
                    <a:moveTo>
                      <a:pt x="276781" y="5509"/>
                    </a:moveTo>
                    <a:lnTo>
                      <a:pt x="5509" y="271923"/>
                    </a:lnTo>
                    <a:lnTo>
                      <a:pt x="267446" y="460994"/>
                    </a:lnTo>
                    <a:lnTo>
                      <a:pt x="496618" y="16352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3" name="Freeform: Shape 95">
                <a:extLst>
                  <a:ext uri="{FF2B5EF4-FFF2-40B4-BE49-F238E27FC236}">
                    <a16:creationId xmlns:a16="http://schemas.microsoft.com/office/drawing/2014/main" id="{E8238155-F5E9-CE44-8D98-4C3265880C0A}"/>
                  </a:ext>
                </a:extLst>
              </p:cNvPr>
              <p:cNvSpPr/>
              <p:nvPr/>
            </p:nvSpPr>
            <p:spPr>
              <a:xfrm>
                <a:off x="4924642" y="4532438"/>
                <a:ext cx="209550" cy="257175"/>
              </a:xfrm>
              <a:custGeom>
                <a:avLst/>
                <a:gdLst>
                  <a:gd name="connsiteX0" fmla="*/ 205237 w 209550"/>
                  <a:gd name="connsiteY0" fmla="*/ 5879 h 257175"/>
                  <a:gd name="connsiteX1" fmla="*/ 5879 w 209550"/>
                  <a:gd name="connsiteY1" fmla="*/ 25657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550" h="257175">
                    <a:moveTo>
                      <a:pt x="205237" y="5879"/>
                    </a:moveTo>
                    <a:lnTo>
                      <a:pt x="5879" y="256577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4" name="Freeform: Shape 96">
                <a:extLst>
                  <a:ext uri="{FF2B5EF4-FFF2-40B4-BE49-F238E27FC236}">
                    <a16:creationId xmlns:a16="http://schemas.microsoft.com/office/drawing/2014/main" id="{47D520E6-9619-5648-8089-204114CAFACA}"/>
                  </a:ext>
                </a:extLst>
              </p:cNvPr>
              <p:cNvSpPr/>
              <p:nvPr/>
            </p:nvSpPr>
            <p:spPr>
              <a:xfrm>
                <a:off x="7065672" y="4532438"/>
                <a:ext cx="190500" cy="257175"/>
              </a:xfrm>
              <a:custGeom>
                <a:avLst/>
                <a:gdLst>
                  <a:gd name="connsiteX0" fmla="*/ 5879 w 190500"/>
                  <a:gd name="connsiteY0" fmla="*/ 5879 h 257175"/>
                  <a:gd name="connsiteX1" fmla="*/ 193712 w 190500"/>
                  <a:gd name="connsiteY1" fmla="*/ 256577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257175">
                    <a:moveTo>
                      <a:pt x="5879" y="5879"/>
                    </a:moveTo>
                    <a:lnTo>
                      <a:pt x="193712" y="256577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5" name="Freeform: Shape 97">
                <a:extLst>
                  <a:ext uri="{FF2B5EF4-FFF2-40B4-BE49-F238E27FC236}">
                    <a16:creationId xmlns:a16="http://schemas.microsoft.com/office/drawing/2014/main" id="{2F75F355-2F92-5644-B34A-5CB26770F162}"/>
                  </a:ext>
                </a:extLst>
              </p:cNvPr>
              <p:cNvSpPr/>
              <p:nvPr/>
            </p:nvSpPr>
            <p:spPr>
              <a:xfrm>
                <a:off x="4726808" y="4532438"/>
                <a:ext cx="2743200" cy="285750"/>
              </a:xfrm>
              <a:custGeom>
                <a:avLst/>
                <a:gdLst>
                  <a:gd name="connsiteX0" fmla="*/ 5879 w 2743200"/>
                  <a:gd name="connsiteY0" fmla="*/ 123512 h 285750"/>
                  <a:gd name="connsiteX1" fmla="*/ 403071 w 2743200"/>
                  <a:gd name="connsiteY1" fmla="*/ 5879 h 285750"/>
                  <a:gd name="connsiteX2" fmla="*/ 2344743 w 2743200"/>
                  <a:gd name="connsiteY2" fmla="*/ 5879 h 285750"/>
                  <a:gd name="connsiteX3" fmla="*/ 2742887 w 2743200"/>
                  <a:gd name="connsiteY3" fmla="*/ 129227 h 285750"/>
                  <a:gd name="connsiteX4" fmla="*/ 2523431 w 2743200"/>
                  <a:gd name="connsiteY4" fmla="*/ 281532 h 285750"/>
                  <a:gd name="connsiteX5" fmla="*/ 225716 w 2743200"/>
                  <a:gd name="connsiteY5" fmla="*/ 28153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0" h="285750">
                    <a:moveTo>
                      <a:pt x="5879" y="123512"/>
                    </a:moveTo>
                    <a:lnTo>
                      <a:pt x="403071" y="5879"/>
                    </a:lnTo>
                    <a:lnTo>
                      <a:pt x="2344743" y="5879"/>
                    </a:lnTo>
                    <a:lnTo>
                      <a:pt x="2742887" y="129227"/>
                    </a:lnTo>
                    <a:lnTo>
                      <a:pt x="2523431" y="281532"/>
                    </a:lnTo>
                    <a:lnTo>
                      <a:pt x="225716" y="281532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6" name="Freeform: Shape 98">
                <a:extLst>
                  <a:ext uri="{FF2B5EF4-FFF2-40B4-BE49-F238E27FC236}">
                    <a16:creationId xmlns:a16="http://schemas.microsoft.com/office/drawing/2014/main" id="{B3038C02-4B31-9D42-8C45-0D8DD8F27970}"/>
                  </a:ext>
                </a:extLst>
              </p:cNvPr>
              <p:cNvSpPr/>
              <p:nvPr/>
            </p:nvSpPr>
            <p:spPr>
              <a:xfrm>
                <a:off x="4717844" y="4808461"/>
                <a:ext cx="2752725" cy="304800"/>
              </a:xfrm>
              <a:custGeom>
                <a:avLst/>
                <a:gdLst>
                  <a:gd name="connsiteX0" fmla="*/ 234680 w 2752725"/>
                  <a:gd name="connsiteY0" fmla="*/ 5509 h 304800"/>
                  <a:gd name="connsiteX1" fmla="*/ 2524204 w 2752725"/>
                  <a:gd name="connsiteY1" fmla="*/ 5509 h 304800"/>
                  <a:gd name="connsiteX2" fmla="*/ 2751852 w 2752725"/>
                  <a:gd name="connsiteY2" fmla="*/ 302974 h 304800"/>
                  <a:gd name="connsiteX3" fmla="*/ 5509 w 2752725"/>
                  <a:gd name="connsiteY3" fmla="*/ 30297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2725" h="304800">
                    <a:moveTo>
                      <a:pt x="234680" y="5509"/>
                    </a:moveTo>
                    <a:lnTo>
                      <a:pt x="2524204" y="5509"/>
                    </a:lnTo>
                    <a:lnTo>
                      <a:pt x="2751852" y="302974"/>
                    </a:lnTo>
                    <a:lnTo>
                      <a:pt x="5509" y="30297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7" name="Freeform: Shape 99">
                <a:extLst>
                  <a:ext uri="{FF2B5EF4-FFF2-40B4-BE49-F238E27FC236}">
                    <a16:creationId xmlns:a16="http://schemas.microsoft.com/office/drawing/2014/main" id="{B6ABDEA6-CF45-194E-AEDA-B7EF70C75373}"/>
                  </a:ext>
                </a:extLst>
              </p:cNvPr>
              <p:cNvSpPr/>
              <p:nvPr/>
            </p:nvSpPr>
            <p:spPr>
              <a:xfrm>
                <a:off x="7236540" y="4656156"/>
                <a:ext cx="495300" cy="457200"/>
              </a:xfrm>
              <a:custGeom>
                <a:avLst/>
                <a:gdLst>
                  <a:gd name="connsiteX0" fmla="*/ 5509 w 495300"/>
                  <a:gd name="connsiteY0" fmla="*/ 157813 h 457200"/>
                  <a:gd name="connsiteX1" fmla="*/ 233156 w 495300"/>
                  <a:gd name="connsiteY1" fmla="*/ 455279 h 457200"/>
                  <a:gd name="connsiteX2" fmla="*/ 494332 w 495300"/>
                  <a:gd name="connsiteY2" fmla="*/ 273352 h 457200"/>
                  <a:gd name="connsiteX3" fmla="*/ 233156 w 495300"/>
                  <a:gd name="connsiteY3" fmla="*/ 5509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300" h="457200">
                    <a:moveTo>
                      <a:pt x="5509" y="157813"/>
                    </a:moveTo>
                    <a:lnTo>
                      <a:pt x="233156" y="455279"/>
                    </a:lnTo>
                    <a:lnTo>
                      <a:pt x="494332" y="273352"/>
                    </a:lnTo>
                    <a:lnTo>
                      <a:pt x="233156" y="550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3B96B4-62A0-CE4E-BD1D-3C76F0395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t="29070" b="11283"/>
            <a:stretch/>
          </p:blipFill>
          <p:spPr>
            <a:xfrm>
              <a:off x="4240156" y="3825869"/>
              <a:ext cx="450347" cy="1736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63EAEE-CC26-2B41-A06B-23DB25B17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t="27733" b="10926"/>
            <a:stretch/>
          </p:blipFill>
          <p:spPr>
            <a:xfrm>
              <a:off x="3891494" y="3335325"/>
              <a:ext cx="1211212" cy="18342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984B5B-E044-8341-AEE3-AE3EE5588029}"/>
                </a:ext>
              </a:extLst>
            </p:cNvPr>
            <p:cNvGrpSpPr/>
            <p:nvPr/>
          </p:nvGrpSpPr>
          <p:grpSpPr>
            <a:xfrm>
              <a:off x="3041588" y="2423735"/>
              <a:ext cx="2762514" cy="758193"/>
              <a:chOff x="4987906" y="2434170"/>
              <a:chExt cx="2210170" cy="479583"/>
            </a:xfrm>
          </p:grpSpPr>
          <p:sp>
            <p:nvSpPr>
              <p:cNvPr id="34" name="Freeform: Shape 103">
                <a:extLst>
                  <a:ext uri="{FF2B5EF4-FFF2-40B4-BE49-F238E27FC236}">
                    <a16:creationId xmlns:a16="http://schemas.microsoft.com/office/drawing/2014/main" id="{230AB282-21FC-5F4B-950C-EA3A7A0824FC}"/>
                  </a:ext>
                </a:extLst>
              </p:cNvPr>
              <p:cNvSpPr/>
              <p:nvPr/>
            </p:nvSpPr>
            <p:spPr>
              <a:xfrm>
                <a:off x="4988276" y="2674951"/>
                <a:ext cx="2209800" cy="238125"/>
              </a:xfrm>
              <a:custGeom>
                <a:avLst/>
                <a:gdLst>
                  <a:gd name="connsiteX0" fmla="*/ 5509 w 2209800"/>
                  <a:gd name="connsiteY0" fmla="*/ 107426 h 238125"/>
                  <a:gd name="connsiteX1" fmla="*/ 330216 w 2209800"/>
                  <a:gd name="connsiteY1" fmla="*/ 5509 h 238125"/>
                  <a:gd name="connsiteX2" fmla="*/ 1883077 w 2209800"/>
                  <a:gd name="connsiteY2" fmla="*/ 5509 h 238125"/>
                  <a:gd name="connsiteX3" fmla="*/ 2207308 w 2209800"/>
                  <a:gd name="connsiteY3" fmla="*/ 111712 h 238125"/>
                  <a:gd name="connsiteX4" fmla="*/ 2029762 w 2209800"/>
                  <a:gd name="connsiteY4" fmla="*/ 234299 h 238125"/>
                  <a:gd name="connsiteX5" fmla="*/ 182959 w 2209800"/>
                  <a:gd name="connsiteY5" fmla="*/ 234299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9800" h="238125">
                    <a:moveTo>
                      <a:pt x="5509" y="107426"/>
                    </a:moveTo>
                    <a:lnTo>
                      <a:pt x="330216" y="5509"/>
                    </a:lnTo>
                    <a:lnTo>
                      <a:pt x="1883077" y="5509"/>
                    </a:lnTo>
                    <a:lnTo>
                      <a:pt x="2207308" y="111712"/>
                    </a:lnTo>
                    <a:lnTo>
                      <a:pt x="2029762" y="234299"/>
                    </a:lnTo>
                    <a:lnTo>
                      <a:pt x="182959" y="23429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5" name="Freeform: Shape 104">
                <a:extLst>
                  <a:ext uri="{FF2B5EF4-FFF2-40B4-BE49-F238E27FC236}">
                    <a16:creationId xmlns:a16="http://schemas.microsoft.com/office/drawing/2014/main" id="{DEB005DF-BDA6-2E49-BA45-291D8C8E4B89}"/>
                  </a:ext>
                </a:extLst>
              </p:cNvPr>
              <p:cNvSpPr/>
              <p:nvPr/>
            </p:nvSpPr>
            <p:spPr>
              <a:xfrm>
                <a:off x="4987906" y="2520371"/>
                <a:ext cx="400050" cy="390525"/>
              </a:xfrm>
              <a:custGeom>
                <a:avLst/>
                <a:gdLst>
                  <a:gd name="connsiteX0" fmla="*/ 267435 w 400050"/>
                  <a:gd name="connsiteY0" fmla="*/ 5879 h 390525"/>
                  <a:gd name="connsiteX1" fmla="*/ 5879 w 400050"/>
                  <a:gd name="connsiteY1" fmla="*/ 262006 h 390525"/>
                  <a:gd name="connsiteX2" fmla="*/ 183329 w 400050"/>
                  <a:gd name="connsiteY2" fmla="*/ 388879 h 390525"/>
                  <a:gd name="connsiteX3" fmla="*/ 403643 w 400050"/>
                  <a:gd name="connsiteY3" fmla="*/ 101605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050" h="390525">
                    <a:moveTo>
                      <a:pt x="267435" y="5879"/>
                    </a:moveTo>
                    <a:lnTo>
                      <a:pt x="5879" y="262006"/>
                    </a:lnTo>
                    <a:lnTo>
                      <a:pt x="183329" y="388879"/>
                    </a:lnTo>
                    <a:lnTo>
                      <a:pt x="403643" y="101605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6" name="Freeform: Shape 105">
                <a:extLst>
                  <a:ext uri="{FF2B5EF4-FFF2-40B4-BE49-F238E27FC236}">
                    <a16:creationId xmlns:a16="http://schemas.microsoft.com/office/drawing/2014/main" id="{373249C5-5A15-3843-BD03-DBD8FA6B5480}"/>
                  </a:ext>
                </a:extLst>
              </p:cNvPr>
              <p:cNvSpPr/>
              <p:nvPr/>
            </p:nvSpPr>
            <p:spPr>
              <a:xfrm>
                <a:off x="5312613" y="2434170"/>
                <a:ext cx="200025" cy="247650"/>
              </a:xfrm>
              <a:custGeom>
                <a:avLst/>
                <a:gdLst>
                  <a:gd name="connsiteX0" fmla="*/ 195617 w 200025"/>
                  <a:gd name="connsiteY0" fmla="*/ 5879 h 247650"/>
                  <a:gd name="connsiteX1" fmla="*/ 5879 w 200025"/>
                  <a:gd name="connsiteY1" fmla="*/ 24629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47650">
                    <a:moveTo>
                      <a:pt x="195617" y="5879"/>
                    </a:moveTo>
                    <a:lnTo>
                      <a:pt x="5879" y="246290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7" name="Freeform: Shape 106">
                <a:extLst>
                  <a:ext uri="{FF2B5EF4-FFF2-40B4-BE49-F238E27FC236}">
                    <a16:creationId xmlns:a16="http://schemas.microsoft.com/office/drawing/2014/main" id="{E7031B99-E648-BE41-A7B5-6CD8775717DC}"/>
                  </a:ext>
                </a:extLst>
              </p:cNvPr>
              <p:cNvSpPr/>
              <p:nvPr/>
            </p:nvSpPr>
            <p:spPr>
              <a:xfrm>
                <a:off x="6671449" y="2434170"/>
                <a:ext cx="200025" cy="247650"/>
              </a:xfrm>
              <a:custGeom>
                <a:avLst/>
                <a:gdLst>
                  <a:gd name="connsiteX0" fmla="*/ 5879 w 200025"/>
                  <a:gd name="connsiteY0" fmla="*/ 5879 h 247650"/>
                  <a:gd name="connsiteX1" fmla="*/ 199903 w 200025"/>
                  <a:gd name="connsiteY1" fmla="*/ 24629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47650">
                    <a:moveTo>
                      <a:pt x="5879" y="5879"/>
                    </a:moveTo>
                    <a:lnTo>
                      <a:pt x="199903" y="246290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8" name="Freeform: Shape 107">
                <a:extLst>
                  <a:ext uri="{FF2B5EF4-FFF2-40B4-BE49-F238E27FC236}">
                    <a16:creationId xmlns:a16="http://schemas.microsoft.com/office/drawing/2014/main" id="{AE2D356A-2EFE-534B-9AFA-A77264C031E6}"/>
                  </a:ext>
                </a:extLst>
              </p:cNvPr>
              <p:cNvSpPr/>
              <p:nvPr/>
            </p:nvSpPr>
            <p:spPr>
              <a:xfrm>
                <a:off x="5250214" y="2434922"/>
                <a:ext cx="1676400" cy="190500"/>
              </a:xfrm>
              <a:custGeom>
                <a:avLst/>
                <a:gdLst>
                  <a:gd name="connsiteX0" fmla="*/ 5126 w 1676400"/>
                  <a:gd name="connsiteY0" fmla="*/ 91328 h 190500"/>
                  <a:gd name="connsiteX1" fmla="*/ 258015 w 1676400"/>
                  <a:gd name="connsiteY1" fmla="*/ 5126 h 190500"/>
                  <a:gd name="connsiteX2" fmla="*/ 1427114 w 1676400"/>
                  <a:gd name="connsiteY2" fmla="*/ 5126 h 190500"/>
                  <a:gd name="connsiteX3" fmla="*/ 1678097 w 1676400"/>
                  <a:gd name="connsiteY3" fmla="*/ 94185 h 190500"/>
                  <a:gd name="connsiteX4" fmla="*/ 1542080 w 1676400"/>
                  <a:gd name="connsiteY4" fmla="*/ 187054 h 190500"/>
                  <a:gd name="connsiteX5" fmla="*/ 140667 w 1676400"/>
                  <a:gd name="connsiteY5" fmla="*/ 18705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400" h="190500">
                    <a:moveTo>
                      <a:pt x="5126" y="91328"/>
                    </a:moveTo>
                    <a:lnTo>
                      <a:pt x="258015" y="5126"/>
                    </a:lnTo>
                    <a:lnTo>
                      <a:pt x="1427114" y="5126"/>
                    </a:lnTo>
                    <a:lnTo>
                      <a:pt x="1678097" y="94185"/>
                    </a:lnTo>
                    <a:lnTo>
                      <a:pt x="1542080" y="187054"/>
                    </a:lnTo>
                    <a:lnTo>
                      <a:pt x="140667" y="18705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9" name="Freeform: Shape 108">
                <a:extLst>
                  <a:ext uri="{FF2B5EF4-FFF2-40B4-BE49-F238E27FC236}">
                    <a16:creationId xmlns:a16="http://schemas.microsoft.com/office/drawing/2014/main" id="{B5861847-F312-6D40-9550-B46E126F4F8D}"/>
                  </a:ext>
                </a:extLst>
              </p:cNvPr>
              <p:cNvSpPr/>
              <p:nvPr/>
            </p:nvSpPr>
            <p:spPr>
              <a:xfrm>
                <a:off x="5165356" y="2616097"/>
                <a:ext cx="1857375" cy="295275"/>
              </a:xfrm>
              <a:custGeom>
                <a:avLst/>
                <a:gdLst>
                  <a:gd name="connsiteX0" fmla="*/ 5879 w 1857375"/>
                  <a:gd name="connsiteY0" fmla="*/ 293153 h 295275"/>
                  <a:gd name="connsiteX1" fmla="*/ 1852681 w 1857375"/>
                  <a:gd name="connsiteY1" fmla="*/ 293153 h 295275"/>
                  <a:gd name="connsiteX2" fmla="*/ 1626938 w 1857375"/>
                  <a:gd name="connsiteY2" fmla="*/ 5879 h 295275"/>
                  <a:gd name="connsiteX3" fmla="*/ 226192 w 1857375"/>
                  <a:gd name="connsiteY3" fmla="*/ 5879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375" h="295275">
                    <a:moveTo>
                      <a:pt x="5879" y="293153"/>
                    </a:moveTo>
                    <a:lnTo>
                      <a:pt x="1852681" y="293153"/>
                    </a:lnTo>
                    <a:lnTo>
                      <a:pt x="1626938" y="5879"/>
                    </a:lnTo>
                    <a:lnTo>
                      <a:pt x="226192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29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40" name="Freeform: Shape 109">
                <a:extLst>
                  <a:ext uri="{FF2B5EF4-FFF2-40B4-BE49-F238E27FC236}">
                    <a16:creationId xmlns:a16="http://schemas.microsoft.com/office/drawing/2014/main" id="{A2499F8F-0CE5-C440-93A9-7EE193AA05D7}"/>
                  </a:ext>
                </a:extLst>
              </p:cNvPr>
              <p:cNvSpPr/>
              <p:nvPr/>
            </p:nvSpPr>
            <p:spPr>
              <a:xfrm>
                <a:off x="6786416" y="2523228"/>
                <a:ext cx="409575" cy="390525"/>
              </a:xfrm>
              <a:custGeom>
                <a:avLst/>
                <a:gdLst>
                  <a:gd name="connsiteX0" fmla="*/ 141896 w 409575"/>
                  <a:gd name="connsiteY0" fmla="*/ 5879 h 390525"/>
                  <a:gd name="connsiteX1" fmla="*/ 409167 w 409575"/>
                  <a:gd name="connsiteY1" fmla="*/ 263435 h 390525"/>
                  <a:gd name="connsiteX2" fmla="*/ 231621 w 409575"/>
                  <a:gd name="connsiteY2" fmla="*/ 386021 h 390525"/>
                  <a:gd name="connsiteX3" fmla="*/ 5879 w 409575"/>
                  <a:gd name="connsiteY3" fmla="*/ 98747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75" h="390525">
                    <a:moveTo>
                      <a:pt x="141896" y="5879"/>
                    </a:moveTo>
                    <a:lnTo>
                      <a:pt x="409167" y="263435"/>
                    </a:lnTo>
                    <a:lnTo>
                      <a:pt x="231621" y="386021"/>
                    </a:lnTo>
                    <a:lnTo>
                      <a:pt x="5879" y="98747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F55DCB-57CE-6A40-BD12-10F6CEFA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3973284" y="2872914"/>
              <a:ext cx="1040453" cy="20463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ABD01B0-0451-8546-98C7-575B7FEA7E7D}"/>
                </a:ext>
              </a:extLst>
            </p:cNvPr>
            <p:cNvGrpSpPr/>
            <p:nvPr/>
          </p:nvGrpSpPr>
          <p:grpSpPr>
            <a:xfrm>
              <a:off x="3373445" y="2050657"/>
              <a:ext cx="2098800" cy="673097"/>
              <a:chOff x="5255827" y="3212714"/>
              <a:chExt cx="1679162" cy="425757"/>
            </a:xfrm>
          </p:grpSpPr>
          <p:sp>
            <p:nvSpPr>
              <p:cNvPr id="27" name="Freeform: Shape 112">
                <a:extLst>
                  <a:ext uri="{FF2B5EF4-FFF2-40B4-BE49-F238E27FC236}">
                    <a16:creationId xmlns:a16="http://schemas.microsoft.com/office/drawing/2014/main" id="{69D47970-A612-4C45-A1B9-3A983BBF14CE}"/>
                  </a:ext>
                </a:extLst>
              </p:cNvPr>
              <p:cNvSpPr/>
              <p:nvPr/>
            </p:nvSpPr>
            <p:spPr>
              <a:xfrm>
                <a:off x="5256579" y="3447971"/>
                <a:ext cx="1676400" cy="190500"/>
              </a:xfrm>
              <a:custGeom>
                <a:avLst/>
                <a:gdLst>
                  <a:gd name="connsiteX0" fmla="*/ 5126 w 1676400"/>
                  <a:gd name="connsiteY0" fmla="*/ 91328 h 190500"/>
                  <a:gd name="connsiteX1" fmla="*/ 258015 w 1676400"/>
                  <a:gd name="connsiteY1" fmla="*/ 5126 h 190500"/>
                  <a:gd name="connsiteX2" fmla="*/ 1427114 w 1676400"/>
                  <a:gd name="connsiteY2" fmla="*/ 5126 h 190500"/>
                  <a:gd name="connsiteX3" fmla="*/ 1678193 w 1676400"/>
                  <a:gd name="connsiteY3" fmla="*/ 94185 h 190500"/>
                  <a:gd name="connsiteX4" fmla="*/ 1542080 w 1676400"/>
                  <a:gd name="connsiteY4" fmla="*/ 187054 h 190500"/>
                  <a:gd name="connsiteX5" fmla="*/ 140762 w 1676400"/>
                  <a:gd name="connsiteY5" fmla="*/ 18705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6400" h="190500">
                    <a:moveTo>
                      <a:pt x="5126" y="91328"/>
                    </a:moveTo>
                    <a:lnTo>
                      <a:pt x="258015" y="5126"/>
                    </a:lnTo>
                    <a:lnTo>
                      <a:pt x="1427114" y="5126"/>
                    </a:lnTo>
                    <a:lnTo>
                      <a:pt x="1678193" y="94185"/>
                    </a:lnTo>
                    <a:lnTo>
                      <a:pt x="1542080" y="187054"/>
                    </a:lnTo>
                    <a:lnTo>
                      <a:pt x="140762" y="18705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8" name="Freeform: Shape 113">
                <a:extLst>
                  <a:ext uri="{FF2B5EF4-FFF2-40B4-BE49-F238E27FC236}">
                    <a16:creationId xmlns:a16="http://schemas.microsoft.com/office/drawing/2014/main" id="{AB65A144-EF80-1D4B-BF04-0B351C2AB523}"/>
                  </a:ext>
                </a:extLst>
              </p:cNvPr>
              <p:cNvSpPr/>
              <p:nvPr/>
            </p:nvSpPr>
            <p:spPr>
              <a:xfrm>
                <a:off x="5255827" y="3283294"/>
                <a:ext cx="361950" cy="352425"/>
              </a:xfrm>
              <a:custGeom>
                <a:avLst/>
                <a:gdLst>
                  <a:gd name="connsiteX0" fmla="*/ 268388 w 361950"/>
                  <a:gd name="connsiteY0" fmla="*/ 5879 h 352425"/>
                  <a:gd name="connsiteX1" fmla="*/ 5879 w 361950"/>
                  <a:gd name="connsiteY1" fmla="*/ 256005 h 352425"/>
                  <a:gd name="connsiteX2" fmla="*/ 141515 w 361950"/>
                  <a:gd name="connsiteY2" fmla="*/ 351731 h 352425"/>
                  <a:gd name="connsiteX3" fmla="*/ 363352 w 361950"/>
                  <a:gd name="connsiteY3" fmla="*/ 70363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52425">
                    <a:moveTo>
                      <a:pt x="268388" y="5879"/>
                    </a:moveTo>
                    <a:lnTo>
                      <a:pt x="5879" y="256005"/>
                    </a:lnTo>
                    <a:lnTo>
                      <a:pt x="141515" y="351731"/>
                    </a:lnTo>
                    <a:lnTo>
                      <a:pt x="363352" y="70363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9" name="Freeform: Shape 114">
                <a:extLst>
                  <a:ext uri="{FF2B5EF4-FFF2-40B4-BE49-F238E27FC236}">
                    <a16:creationId xmlns:a16="http://schemas.microsoft.com/office/drawing/2014/main" id="{39ED8FB8-CE23-BC4F-B4D0-8BE64F6D41FD}"/>
                  </a:ext>
                </a:extLst>
              </p:cNvPr>
              <p:cNvSpPr/>
              <p:nvPr/>
            </p:nvSpPr>
            <p:spPr>
              <a:xfrm>
                <a:off x="5508715" y="3212714"/>
                <a:ext cx="200025" cy="238125"/>
              </a:xfrm>
              <a:custGeom>
                <a:avLst/>
                <a:gdLst>
                  <a:gd name="connsiteX0" fmla="*/ 198474 w 200025"/>
                  <a:gd name="connsiteY0" fmla="*/ 5879 h 238125"/>
                  <a:gd name="connsiteX1" fmla="*/ 5879 w 200025"/>
                  <a:gd name="connsiteY1" fmla="*/ 24038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25" h="238125">
                    <a:moveTo>
                      <a:pt x="198474" y="5879"/>
                    </a:moveTo>
                    <a:lnTo>
                      <a:pt x="5879" y="24038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0" name="Freeform: Shape 115">
                <a:extLst>
                  <a:ext uri="{FF2B5EF4-FFF2-40B4-BE49-F238E27FC236}">
                    <a16:creationId xmlns:a16="http://schemas.microsoft.com/office/drawing/2014/main" id="{8120D48C-9E8B-684B-A79B-4924C735A1D9}"/>
                  </a:ext>
                </a:extLst>
              </p:cNvPr>
              <p:cNvSpPr/>
              <p:nvPr/>
            </p:nvSpPr>
            <p:spPr>
              <a:xfrm>
                <a:off x="6498553" y="3212714"/>
                <a:ext cx="190500" cy="238125"/>
              </a:xfrm>
              <a:custGeom>
                <a:avLst/>
                <a:gdLst>
                  <a:gd name="connsiteX0" fmla="*/ 5879 w 190500"/>
                  <a:gd name="connsiteY0" fmla="*/ 5879 h 238125"/>
                  <a:gd name="connsiteX1" fmla="*/ 185139 w 190500"/>
                  <a:gd name="connsiteY1" fmla="*/ 240384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238125">
                    <a:moveTo>
                      <a:pt x="5879" y="5879"/>
                    </a:moveTo>
                    <a:lnTo>
                      <a:pt x="185139" y="240384"/>
                    </a:lnTo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1" name="Freeform: Shape 116">
                <a:extLst>
                  <a:ext uri="{FF2B5EF4-FFF2-40B4-BE49-F238E27FC236}">
                    <a16:creationId xmlns:a16="http://schemas.microsoft.com/office/drawing/2014/main" id="{5186ABF2-2441-A04A-B1C0-DF830401DFF6}"/>
                  </a:ext>
                </a:extLst>
              </p:cNvPr>
              <p:cNvSpPr/>
              <p:nvPr/>
            </p:nvSpPr>
            <p:spPr>
              <a:xfrm>
                <a:off x="5519481" y="3213859"/>
                <a:ext cx="1162050" cy="142875"/>
              </a:xfrm>
              <a:custGeom>
                <a:avLst/>
                <a:gdLst>
                  <a:gd name="connsiteX0" fmla="*/ 4733 w 1162050"/>
                  <a:gd name="connsiteY0" fmla="*/ 75314 h 142875"/>
                  <a:gd name="connsiteX1" fmla="*/ 187709 w 1162050"/>
                  <a:gd name="connsiteY1" fmla="*/ 4733 h 142875"/>
                  <a:gd name="connsiteX2" fmla="*/ 984951 w 1162050"/>
                  <a:gd name="connsiteY2" fmla="*/ 4733 h 142875"/>
                  <a:gd name="connsiteX3" fmla="*/ 1164783 w 1162050"/>
                  <a:gd name="connsiteY3" fmla="*/ 76742 h 142875"/>
                  <a:gd name="connsiteX4" fmla="*/ 1068962 w 1162050"/>
                  <a:gd name="connsiteY4" fmla="*/ 139798 h 142875"/>
                  <a:gd name="connsiteX5" fmla="*/ 99698 w 1162050"/>
                  <a:gd name="connsiteY5" fmla="*/ 13979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050" h="142875">
                    <a:moveTo>
                      <a:pt x="4733" y="75314"/>
                    </a:moveTo>
                    <a:lnTo>
                      <a:pt x="187709" y="4733"/>
                    </a:lnTo>
                    <a:lnTo>
                      <a:pt x="984951" y="4733"/>
                    </a:lnTo>
                    <a:lnTo>
                      <a:pt x="1164783" y="76742"/>
                    </a:lnTo>
                    <a:lnTo>
                      <a:pt x="1068962" y="139798"/>
                    </a:lnTo>
                    <a:lnTo>
                      <a:pt x="99698" y="13979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2" name="Freeform: Shape 117">
                <a:extLst>
                  <a:ext uri="{FF2B5EF4-FFF2-40B4-BE49-F238E27FC236}">
                    <a16:creationId xmlns:a16="http://schemas.microsoft.com/office/drawing/2014/main" id="{0D8ECD0E-713B-A846-849C-68098D0B328C}"/>
                  </a:ext>
                </a:extLst>
              </p:cNvPr>
              <p:cNvSpPr/>
              <p:nvPr/>
            </p:nvSpPr>
            <p:spPr>
              <a:xfrm>
                <a:off x="5392129" y="3347778"/>
                <a:ext cx="1409700" cy="285750"/>
              </a:xfrm>
              <a:custGeom>
                <a:avLst/>
                <a:gdLst>
                  <a:gd name="connsiteX0" fmla="*/ 1406530 w 1409700"/>
                  <a:gd name="connsiteY0" fmla="*/ 287247 h 285750"/>
                  <a:gd name="connsiteX1" fmla="*/ 5879 w 1409700"/>
                  <a:gd name="connsiteY1" fmla="*/ 287247 h 285750"/>
                  <a:gd name="connsiteX2" fmla="*/ 227049 w 1409700"/>
                  <a:gd name="connsiteY2" fmla="*/ 5879 h 285750"/>
                  <a:gd name="connsiteX3" fmla="*/ 1196313 w 1409700"/>
                  <a:gd name="connsiteY3" fmla="*/ 5879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700" h="285750">
                    <a:moveTo>
                      <a:pt x="1406530" y="287247"/>
                    </a:moveTo>
                    <a:lnTo>
                      <a:pt x="5879" y="287247"/>
                    </a:lnTo>
                    <a:lnTo>
                      <a:pt x="227049" y="5879"/>
                    </a:lnTo>
                    <a:lnTo>
                      <a:pt x="1196313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31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33" name="Freeform: Shape 118">
                <a:extLst>
                  <a:ext uri="{FF2B5EF4-FFF2-40B4-BE49-F238E27FC236}">
                    <a16:creationId xmlns:a16="http://schemas.microsoft.com/office/drawing/2014/main" id="{2FE361C1-AC44-3E46-9262-1EE409AA72F2}"/>
                  </a:ext>
                </a:extLst>
              </p:cNvPr>
              <p:cNvSpPr/>
              <p:nvPr/>
            </p:nvSpPr>
            <p:spPr>
              <a:xfrm>
                <a:off x="6582564" y="3284723"/>
                <a:ext cx="352425" cy="352425"/>
              </a:xfrm>
              <a:custGeom>
                <a:avLst/>
                <a:gdLst>
                  <a:gd name="connsiteX0" fmla="*/ 101700 w 352425"/>
                  <a:gd name="connsiteY0" fmla="*/ 5879 h 352425"/>
                  <a:gd name="connsiteX1" fmla="*/ 352208 w 352425"/>
                  <a:gd name="connsiteY1" fmla="*/ 257434 h 352425"/>
                  <a:gd name="connsiteX2" fmla="*/ 216095 w 352425"/>
                  <a:gd name="connsiteY2" fmla="*/ 350303 h 352425"/>
                  <a:gd name="connsiteX3" fmla="*/ 5879 w 352425"/>
                  <a:gd name="connsiteY3" fmla="*/ 68934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25" h="352425">
                    <a:moveTo>
                      <a:pt x="101700" y="5879"/>
                    </a:moveTo>
                    <a:lnTo>
                      <a:pt x="352208" y="257434"/>
                    </a:lnTo>
                    <a:lnTo>
                      <a:pt x="216095" y="350303"/>
                    </a:lnTo>
                    <a:lnTo>
                      <a:pt x="5879" y="68934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66B089-7C5C-2F4E-94BB-1A8008F96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4273053" y="2415639"/>
              <a:ext cx="308715" cy="20323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708187-8FBC-7F4F-B4C4-868C56967576}"/>
                </a:ext>
              </a:extLst>
            </p:cNvPr>
            <p:cNvGrpSpPr/>
            <p:nvPr/>
          </p:nvGrpSpPr>
          <p:grpSpPr>
            <a:xfrm>
              <a:off x="3695900" y="1779694"/>
              <a:ext cx="1453889" cy="499026"/>
              <a:chOff x="5508239" y="3698877"/>
              <a:chExt cx="1163195" cy="315651"/>
            </a:xfrm>
          </p:grpSpPr>
          <p:sp>
            <p:nvSpPr>
              <p:cNvPr id="22" name="Freeform: Shape 121">
                <a:extLst>
                  <a:ext uri="{FF2B5EF4-FFF2-40B4-BE49-F238E27FC236}">
                    <a16:creationId xmlns:a16="http://schemas.microsoft.com/office/drawing/2014/main" id="{5DC15C67-9B60-1B46-A4D1-C865229C87A5}"/>
                  </a:ext>
                </a:extLst>
              </p:cNvPr>
              <p:cNvSpPr/>
              <p:nvPr/>
            </p:nvSpPr>
            <p:spPr>
              <a:xfrm>
                <a:off x="5509384" y="3871179"/>
                <a:ext cx="1162050" cy="142875"/>
              </a:xfrm>
              <a:custGeom>
                <a:avLst/>
                <a:gdLst>
                  <a:gd name="connsiteX0" fmla="*/ 4733 w 1162050"/>
                  <a:gd name="connsiteY0" fmla="*/ 75218 h 142875"/>
                  <a:gd name="connsiteX1" fmla="*/ 187709 w 1162050"/>
                  <a:gd name="connsiteY1" fmla="*/ 4733 h 142875"/>
                  <a:gd name="connsiteX2" fmla="*/ 984951 w 1162050"/>
                  <a:gd name="connsiteY2" fmla="*/ 4733 h 142875"/>
                  <a:gd name="connsiteX3" fmla="*/ 1164879 w 1162050"/>
                  <a:gd name="connsiteY3" fmla="*/ 76647 h 142875"/>
                  <a:gd name="connsiteX4" fmla="*/ 1069057 w 1162050"/>
                  <a:gd name="connsiteY4" fmla="*/ 139798 h 142875"/>
                  <a:gd name="connsiteX5" fmla="*/ 99698 w 1162050"/>
                  <a:gd name="connsiteY5" fmla="*/ 139798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050" h="142875">
                    <a:moveTo>
                      <a:pt x="4733" y="75218"/>
                    </a:moveTo>
                    <a:lnTo>
                      <a:pt x="187709" y="4733"/>
                    </a:lnTo>
                    <a:lnTo>
                      <a:pt x="984951" y="4733"/>
                    </a:lnTo>
                    <a:lnTo>
                      <a:pt x="1164879" y="76647"/>
                    </a:lnTo>
                    <a:lnTo>
                      <a:pt x="1069057" y="139798"/>
                    </a:lnTo>
                    <a:lnTo>
                      <a:pt x="99698" y="139798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3" name="Freeform: Shape 122">
                <a:extLst>
                  <a:ext uri="{FF2B5EF4-FFF2-40B4-BE49-F238E27FC236}">
                    <a16:creationId xmlns:a16="http://schemas.microsoft.com/office/drawing/2014/main" id="{A54928C2-E014-7048-9C8C-4562AA237796}"/>
                  </a:ext>
                </a:extLst>
              </p:cNvPr>
              <p:cNvSpPr/>
              <p:nvPr/>
            </p:nvSpPr>
            <p:spPr>
              <a:xfrm>
                <a:off x="5508239" y="3752495"/>
                <a:ext cx="266700" cy="257175"/>
              </a:xfrm>
              <a:custGeom>
                <a:avLst/>
                <a:gdLst>
                  <a:gd name="connsiteX0" fmla="*/ 197045 w 266700"/>
                  <a:gd name="connsiteY0" fmla="*/ 5879 h 257175"/>
                  <a:gd name="connsiteX1" fmla="*/ 5879 w 266700"/>
                  <a:gd name="connsiteY1" fmla="*/ 193902 h 257175"/>
                  <a:gd name="connsiteX2" fmla="*/ 100843 w 266700"/>
                  <a:gd name="connsiteY2" fmla="*/ 258482 h 257175"/>
                  <a:gd name="connsiteX3" fmla="*/ 261530 w 266700"/>
                  <a:gd name="connsiteY3" fmla="*/ 39311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57175">
                    <a:moveTo>
                      <a:pt x="197045" y="5879"/>
                    </a:moveTo>
                    <a:lnTo>
                      <a:pt x="5879" y="193902"/>
                    </a:lnTo>
                    <a:lnTo>
                      <a:pt x="100843" y="258482"/>
                    </a:lnTo>
                    <a:lnTo>
                      <a:pt x="261530" y="3931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4" name="Freeform: Shape 123">
                <a:extLst>
                  <a:ext uri="{FF2B5EF4-FFF2-40B4-BE49-F238E27FC236}">
                    <a16:creationId xmlns:a16="http://schemas.microsoft.com/office/drawing/2014/main" id="{3B39BA21-63A0-EE44-BCC9-8F40832616D9}"/>
                  </a:ext>
                </a:extLst>
              </p:cNvPr>
              <p:cNvSpPr/>
              <p:nvPr/>
            </p:nvSpPr>
            <p:spPr>
              <a:xfrm>
                <a:off x="5700651" y="3698877"/>
                <a:ext cx="771525" cy="95250"/>
              </a:xfrm>
              <a:custGeom>
                <a:avLst/>
                <a:gdLst>
                  <a:gd name="connsiteX0" fmla="*/ 4633 w 771525"/>
                  <a:gd name="connsiteY0" fmla="*/ 59497 h 95250"/>
                  <a:gd name="connsiteX1" fmla="*/ 137793 w 771525"/>
                  <a:gd name="connsiteY1" fmla="*/ 4633 h 95250"/>
                  <a:gd name="connsiteX2" fmla="*/ 646809 w 771525"/>
                  <a:gd name="connsiteY2" fmla="*/ 4633 h 95250"/>
                  <a:gd name="connsiteX3" fmla="*/ 775206 w 771525"/>
                  <a:gd name="connsiteY3" fmla="*/ 59497 h 95250"/>
                  <a:gd name="connsiteX4" fmla="*/ 709293 w 771525"/>
                  <a:gd name="connsiteY4" fmla="*/ 92930 h 95250"/>
                  <a:gd name="connsiteX5" fmla="*/ 69118 w 771525"/>
                  <a:gd name="connsiteY5" fmla="*/ 9293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1525" h="95250">
                    <a:moveTo>
                      <a:pt x="4633" y="59497"/>
                    </a:moveTo>
                    <a:lnTo>
                      <a:pt x="137793" y="4633"/>
                    </a:lnTo>
                    <a:lnTo>
                      <a:pt x="646809" y="4633"/>
                    </a:lnTo>
                    <a:lnTo>
                      <a:pt x="775206" y="59497"/>
                    </a:lnTo>
                    <a:lnTo>
                      <a:pt x="709293" y="92930"/>
                    </a:lnTo>
                    <a:lnTo>
                      <a:pt x="69118" y="92930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5000"/>
                    </a:schemeClr>
                  </a:gs>
                  <a:gs pos="100000">
                    <a:srgbClr val="0A0B10">
                      <a:alpha val="2000"/>
                    </a:srgbClr>
                  </a:gs>
                </a:gsLst>
                <a:lin ang="16200000" scaled="0"/>
              </a:gradFill>
              <a:ln w="6350">
                <a:gradFill>
                  <a:gsLst>
                    <a:gs pos="0">
                      <a:srgbClr val="0088EE">
                        <a:alpha val="18000"/>
                      </a:srgbClr>
                    </a:gs>
                    <a:gs pos="100000">
                      <a:srgbClr val="0088EE">
                        <a:alpha val="44000"/>
                      </a:srgbClr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5" name="Freeform: Shape 124">
                <a:extLst>
                  <a:ext uri="{FF2B5EF4-FFF2-40B4-BE49-F238E27FC236}">
                    <a16:creationId xmlns:a16="http://schemas.microsoft.com/office/drawing/2014/main" id="{86E804B8-8926-6549-9F11-AFA56C665228}"/>
                  </a:ext>
                </a:extLst>
              </p:cNvPr>
              <p:cNvSpPr/>
              <p:nvPr/>
            </p:nvSpPr>
            <p:spPr>
              <a:xfrm>
                <a:off x="6404065" y="3752495"/>
                <a:ext cx="266700" cy="257175"/>
              </a:xfrm>
              <a:custGeom>
                <a:avLst/>
                <a:gdLst>
                  <a:gd name="connsiteX0" fmla="*/ 174376 w 266700"/>
                  <a:gd name="connsiteY0" fmla="*/ 258482 h 257175"/>
                  <a:gd name="connsiteX1" fmla="*/ 270197 w 266700"/>
                  <a:gd name="connsiteY1" fmla="*/ 195331 h 257175"/>
                  <a:gd name="connsiteX2" fmla="*/ 71792 w 266700"/>
                  <a:gd name="connsiteY2" fmla="*/ 5879 h 257175"/>
                  <a:gd name="connsiteX3" fmla="*/ 5879 w 266700"/>
                  <a:gd name="connsiteY3" fmla="*/ 39311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57175">
                    <a:moveTo>
                      <a:pt x="174376" y="258482"/>
                    </a:moveTo>
                    <a:lnTo>
                      <a:pt x="270197" y="195331"/>
                    </a:lnTo>
                    <a:lnTo>
                      <a:pt x="71792" y="5879"/>
                    </a:lnTo>
                    <a:lnTo>
                      <a:pt x="5879" y="39311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49000"/>
                    </a:schemeClr>
                  </a:gs>
                  <a:gs pos="100000">
                    <a:srgbClr val="0A0B10">
                      <a:alpha val="0"/>
                    </a:srgbClr>
                  </a:gs>
                </a:gsLst>
                <a:lin ang="3600000" scaled="0"/>
              </a:gradFill>
              <a:ln w="6350">
                <a:gradFill>
                  <a:gsLst>
                    <a:gs pos="0">
                      <a:schemeClr val="tx1"/>
                    </a:gs>
                    <a:gs pos="100000">
                      <a:srgbClr val="0088EE"/>
                    </a:gs>
                  </a:gsLst>
                  <a:lin ang="1080000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  <p:sp>
            <p:nvSpPr>
              <p:cNvPr id="26" name="Freeform: Shape 125">
                <a:extLst>
                  <a:ext uri="{FF2B5EF4-FFF2-40B4-BE49-F238E27FC236}">
                    <a16:creationId xmlns:a16="http://schemas.microsoft.com/office/drawing/2014/main" id="{131AE1FA-3D73-1646-9044-C9039FFD3BC4}"/>
                  </a:ext>
                </a:extLst>
              </p:cNvPr>
              <p:cNvSpPr/>
              <p:nvPr/>
            </p:nvSpPr>
            <p:spPr>
              <a:xfrm>
                <a:off x="5603203" y="3785928"/>
                <a:ext cx="981075" cy="228600"/>
              </a:xfrm>
              <a:custGeom>
                <a:avLst/>
                <a:gdLst>
                  <a:gd name="connsiteX0" fmla="*/ 5879 w 981075"/>
                  <a:gd name="connsiteY0" fmla="*/ 225049 h 228600"/>
                  <a:gd name="connsiteX1" fmla="*/ 975238 w 981075"/>
                  <a:gd name="connsiteY1" fmla="*/ 225049 h 228600"/>
                  <a:gd name="connsiteX2" fmla="*/ 806741 w 981075"/>
                  <a:gd name="connsiteY2" fmla="*/ 5879 h 228600"/>
                  <a:gd name="connsiteX3" fmla="*/ 166565 w 981075"/>
                  <a:gd name="connsiteY3" fmla="*/ 587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1075" h="228600">
                    <a:moveTo>
                      <a:pt x="5879" y="225049"/>
                    </a:moveTo>
                    <a:lnTo>
                      <a:pt x="975238" y="225049"/>
                    </a:lnTo>
                    <a:lnTo>
                      <a:pt x="806741" y="5879"/>
                    </a:lnTo>
                    <a:lnTo>
                      <a:pt x="166565" y="5879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75000"/>
                      <a:alpha val="39000"/>
                    </a:schemeClr>
                  </a:gs>
                  <a:gs pos="100000">
                    <a:schemeClr val="tx2">
                      <a:lumMod val="75000"/>
                      <a:alpha val="37000"/>
                    </a:schemeClr>
                  </a:gs>
                </a:gsLst>
                <a:lin ang="0" scaled="0"/>
              </a:gradFill>
              <a:ln w="6350">
                <a:gradFill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miter lim="400000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7189"/>
                <a:endParaRPr lang="en-US" sz="4267" kern="0">
                  <a:solidFill>
                    <a:prstClr val="white"/>
                  </a:solidFill>
                  <a:latin typeface="Intel Clear Light" panose="020B0404020203020204" pitchFamily="34" charset="0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8CBDEC-DEF5-4E4E-B23D-FEC7567B6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</a:blip>
            <a:srcRect b="19590"/>
            <a:stretch/>
          </p:blipFill>
          <p:spPr>
            <a:xfrm>
              <a:off x="3998540" y="2051674"/>
              <a:ext cx="898907" cy="144271"/>
            </a:xfrm>
            <a:prstGeom prst="rect">
              <a:avLst/>
            </a:prstGeom>
          </p:spPr>
        </p:pic>
        <p:sp>
          <p:nvSpPr>
            <p:cNvPr id="17" name="Freeform: Shape 127">
              <a:extLst>
                <a:ext uri="{FF2B5EF4-FFF2-40B4-BE49-F238E27FC236}">
                  <a16:creationId xmlns:a16="http://schemas.microsoft.com/office/drawing/2014/main" id="{10D032E3-4293-E845-A907-F7A86FB876AA}"/>
                </a:ext>
              </a:extLst>
            </p:cNvPr>
            <p:cNvSpPr/>
            <p:nvPr/>
          </p:nvSpPr>
          <p:spPr>
            <a:xfrm>
              <a:off x="3939852" y="1779694"/>
              <a:ext cx="964337" cy="150584"/>
            </a:xfrm>
            <a:custGeom>
              <a:avLst/>
              <a:gdLst>
                <a:gd name="connsiteX0" fmla="*/ 4633 w 771525"/>
                <a:gd name="connsiteY0" fmla="*/ 59497 h 95250"/>
                <a:gd name="connsiteX1" fmla="*/ 137888 w 771525"/>
                <a:gd name="connsiteY1" fmla="*/ 4633 h 95250"/>
                <a:gd name="connsiteX2" fmla="*/ 646904 w 771525"/>
                <a:gd name="connsiteY2" fmla="*/ 4633 h 95250"/>
                <a:gd name="connsiteX3" fmla="*/ 775206 w 771525"/>
                <a:gd name="connsiteY3" fmla="*/ 59497 h 95250"/>
                <a:gd name="connsiteX4" fmla="*/ 709388 w 771525"/>
                <a:gd name="connsiteY4" fmla="*/ 92930 h 95250"/>
                <a:gd name="connsiteX5" fmla="*/ 69213 w 771525"/>
                <a:gd name="connsiteY5" fmla="*/ 929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25" h="95250">
                  <a:moveTo>
                    <a:pt x="4633" y="59497"/>
                  </a:moveTo>
                  <a:lnTo>
                    <a:pt x="137888" y="4633"/>
                  </a:lnTo>
                  <a:lnTo>
                    <a:pt x="646904" y="4633"/>
                  </a:lnTo>
                  <a:lnTo>
                    <a:pt x="775206" y="59497"/>
                  </a:lnTo>
                  <a:lnTo>
                    <a:pt x="709388" y="92930"/>
                  </a:lnTo>
                  <a:lnTo>
                    <a:pt x="69213" y="92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8" name="Freeform: Shape 128">
              <a:extLst>
                <a:ext uri="{FF2B5EF4-FFF2-40B4-BE49-F238E27FC236}">
                  <a16:creationId xmlns:a16="http://schemas.microsoft.com/office/drawing/2014/main" id="{40AF593E-BBF4-E944-8771-E125B90824B3}"/>
                </a:ext>
              </a:extLst>
            </p:cNvPr>
            <p:cNvSpPr/>
            <p:nvPr/>
          </p:nvSpPr>
          <p:spPr>
            <a:xfrm>
              <a:off x="3938296" y="1262425"/>
              <a:ext cx="488121" cy="662572"/>
            </a:xfrm>
            <a:custGeom>
              <a:avLst/>
              <a:gdLst>
                <a:gd name="connsiteX0" fmla="*/ 390689 w 390525"/>
                <a:gd name="connsiteY0" fmla="*/ 5879 h 419100"/>
                <a:gd name="connsiteX1" fmla="*/ 5879 w 390525"/>
                <a:gd name="connsiteY1" fmla="*/ 386688 h 419100"/>
                <a:gd name="connsiteX2" fmla="*/ 70458 w 390525"/>
                <a:gd name="connsiteY2" fmla="*/ 42012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419100">
                  <a:moveTo>
                    <a:pt x="390689" y="5879"/>
                  </a:moveTo>
                  <a:lnTo>
                    <a:pt x="5879" y="386688"/>
                  </a:lnTo>
                  <a:lnTo>
                    <a:pt x="70458" y="42012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9" name="Freeform: Shape 129">
              <a:extLst>
                <a:ext uri="{FF2B5EF4-FFF2-40B4-BE49-F238E27FC236}">
                  <a16:creationId xmlns:a16="http://schemas.microsoft.com/office/drawing/2014/main" id="{C3D6A920-88EA-7545-B95D-D2C1C552F706}"/>
                </a:ext>
              </a:extLst>
            </p:cNvPr>
            <p:cNvSpPr/>
            <p:nvPr/>
          </p:nvSpPr>
          <p:spPr>
            <a:xfrm>
              <a:off x="4419273" y="1262425"/>
              <a:ext cx="488121" cy="662572"/>
            </a:xfrm>
            <a:custGeom>
              <a:avLst/>
              <a:gdLst>
                <a:gd name="connsiteX0" fmla="*/ 5879 w 390525"/>
                <a:gd name="connsiteY0" fmla="*/ 5879 h 419100"/>
                <a:gd name="connsiteX1" fmla="*/ 391641 w 390525"/>
                <a:gd name="connsiteY1" fmla="*/ 386688 h 419100"/>
                <a:gd name="connsiteX2" fmla="*/ 325823 w 390525"/>
                <a:gd name="connsiteY2" fmla="*/ 42012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419100">
                  <a:moveTo>
                    <a:pt x="5879" y="5879"/>
                  </a:moveTo>
                  <a:lnTo>
                    <a:pt x="391641" y="386688"/>
                  </a:lnTo>
                  <a:lnTo>
                    <a:pt x="325823" y="42012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0" name="Freeform: Shape 130">
              <a:extLst>
                <a:ext uri="{FF2B5EF4-FFF2-40B4-BE49-F238E27FC236}">
                  <a16:creationId xmlns:a16="http://schemas.microsoft.com/office/drawing/2014/main" id="{9BBD4F42-734C-2244-93D5-ADB910F3D0B3}"/>
                </a:ext>
              </a:extLst>
            </p:cNvPr>
            <p:cNvSpPr/>
            <p:nvPr/>
          </p:nvSpPr>
          <p:spPr>
            <a:xfrm>
              <a:off x="4019014" y="1262425"/>
              <a:ext cx="809567" cy="662572"/>
            </a:xfrm>
            <a:custGeom>
              <a:avLst/>
              <a:gdLst>
                <a:gd name="connsiteX0" fmla="*/ 5879 w 647700"/>
                <a:gd name="connsiteY0" fmla="*/ 420121 h 419100"/>
                <a:gd name="connsiteX1" fmla="*/ 646054 w 647700"/>
                <a:gd name="connsiteY1" fmla="*/ 420121 h 419100"/>
                <a:gd name="connsiteX2" fmla="*/ 326109 w 647700"/>
                <a:gd name="connsiteY2" fmla="*/ 5879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419100">
                  <a:moveTo>
                    <a:pt x="5879" y="420121"/>
                  </a:moveTo>
                  <a:lnTo>
                    <a:pt x="646054" y="420121"/>
                  </a:lnTo>
                  <a:lnTo>
                    <a:pt x="326109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0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189"/>
              <a:endParaRPr lang="en-US" sz="4267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063D42E-67F6-5445-B12E-7603BADAA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4234980" y="1619590"/>
              <a:ext cx="426025" cy="348270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38E262FE-337C-E742-84CD-1F6454BD25CD}"/>
              </a:ext>
            </a:extLst>
          </p:cNvPr>
          <p:cNvSpPr/>
          <p:nvPr/>
        </p:nvSpPr>
        <p:spPr>
          <a:xfrm>
            <a:off x="8320901" y="857160"/>
            <a:ext cx="1967709" cy="1313851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8513CB35-AE6E-2C46-B2EF-79C69E3A49C6}"/>
              </a:ext>
            </a:extLst>
          </p:cNvPr>
          <p:cNvGrpSpPr/>
          <p:nvPr/>
        </p:nvGrpSpPr>
        <p:grpSpPr>
          <a:xfrm>
            <a:off x="512969" y="465519"/>
            <a:ext cx="4226822" cy="2176126"/>
            <a:chOff x="5911608" y="1517322"/>
            <a:chExt cx="6091478" cy="2315041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41A289E4-22CE-FF43-9CBF-E2111C7F8F97}"/>
                </a:ext>
              </a:extLst>
            </p:cNvPr>
            <p:cNvSpPr/>
            <p:nvPr/>
          </p:nvSpPr>
          <p:spPr>
            <a:xfrm>
              <a:off x="8085199" y="1814072"/>
              <a:ext cx="2109560" cy="43180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TFT channel planar / nonplanar XTOR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E0FAFE78-6727-384C-8D4C-485CDFAFE094}"/>
                </a:ext>
              </a:extLst>
            </p:cNvPr>
            <p:cNvSpPr/>
            <p:nvPr/>
          </p:nvSpPr>
          <p:spPr>
            <a:xfrm>
              <a:off x="10307512" y="1814071"/>
              <a:ext cx="1555858" cy="431803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2T [independent read write] Option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7783987-0403-6143-8F95-7A960904A1CC}"/>
                </a:ext>
              </a:extLst>
            </p:cNvPr>
            <p:cNvSpPr/>
            <p:nvPr/>
          </p:nvSpPr>
          <p:spPr>
            <a:xfrm>
              <a:off x="5911608" y="1814072"/>
              <a:ext cx="2060839" cy="431803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 channel planar / nonplanar XTOR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5871CD8-0FB0-BB4A-8DF7-DC5D323D4C10}"/>
                </a:ext>
              </a:extLst>
            </p:cNvPr>
            <p:cNvSpPr/>
            <p:nvPr/>
          </p:nvSpPr>
          <p:spPr>
            <a:xfrm>
              <a:off x="7555834" y="3108994"/>
              <a:ext cx="1309655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MRAM [STT/SOT]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FE1F5186-FCC8-CA4B-93C7-379499D98906}"/>
                </a:ext>
              </a:extLst>
            </p:cNvPr>
            <p:cNvSpPr/>
            <p:nvPr/>
          </p:nvSpPr>
          <p:spPr>
            <a:xfrm>
              <a:off x="10447228" y="3138406"/>
              <a:ext cx="1555858" cy="40095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Nanostructure change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6185127-5987-524B-A2AC-5F3BFE291D54}"/>
                </a:ext>
              </a:extLst>
            </p:cNvPr>
            <p:cNvSpPr/>
            <p:nvPr/>
          </p:nvSpPr>
          <p:spPr>
            <a:xfrm>
              <a:off x="5962635" y="3108034"/>
              <a:ext cx="1434863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High-k Capacitor 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D2E92DF-B91D-0B42-B210-A3207CA8DE98}"/>
                </a:ext>
              </a:extLst>
            </p:cNvPr>
            <p:cNvSpPr/>
            <p:nvPr/>
          </p:nvSpPr>
          <p:spPr>
            <a:xfrm>
              <a:off x="8974388" y="3138406"/>
              <a:ext cx="1294842" cy="43180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defRPr/>
              </a:pP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Ferro-capacitor</a:t>
              </a:r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CC28FFC4-6116-5D40-A31A-8C58288EB19E}"/>
                </a:ext>
              </a:extLst>
            </p:cNvPr>
            <p:cNvCxnSpPr>
              <a:cxnSpLocks/>
              <a:stCxn id="204" idx="2"/>
              <a:endCxn id="207" idx="0"/>
            </p:cNvCxnSpPr>
            <p:nvPr/>
          </p:nvCxnSpPr>
          <p:spPr>
            <a:xfrm flipH="1">
              <a:off x="6680068" y="2245874"/>
              <a:ext cx="261960" cy="86216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76D6E0AE-CDB1-334F-887E-B176B1DEFF9A}"/>
                </a:ext>
              </a:extLst>
            </p:cNvPr>
            <p:cNvCxnSpPr>
              <a:cxnSpLocks/>
              <a:stCxn id="204" idx="2"/>
              <a:endCxn id="205" idx="0"/>
            </p:cNvCxnSpPr>
            <p:nvPr/>
          </p:nvCxnSpPr>
          <p:spPr>
            <a:xfrm>
              <a:off x="6942028" y="2245874"/>
              <a:ext cx="1268634" cy="863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CEDC2B2D-8573-044B-9AE2-7AE0BEEC3286}"/>
                </a:ext>
              </a:extLst>
            </p:cNvPr>
            <p:cNvCxnSpPr>
              <a:cxnSpLocks/>
              <a:stCxn id="204" idx="2"/>
              <a:endCxn id="208" idx="0"/>
            </p:cNvCxnSpPr>
            <p:nvPr/>
          </p:nvCxnSpPr>
          <p:spPr>
            <a:xfrm>
              <a:off x="6942028" y="2245874"/>
              <a:ext cx="2679781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FB5E602D-9BB0-4F42-905B-6B3AB848447A}"/>
                </a:ext>
              </a:extLst>
            </p:cNvPr>
            <p:cNvCxnSpPr>
              <a:cxnSpLocks/>
              <a:stCxn id="204" idx="2"/>
              <a:endCxn id="206" idx="0"/>
            </p:cNvCxnSpPr>
            <p:nvPr/>
          </p:nvCxnSpPr>
          <p:spPr>
            <a:xfrm>
              <a:off x="6942028" y="2245874"/>
              <a:ext cx="4283130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878D9A50-5C26-E540-9434-43063EF96BBF}"/>
                </a:ext>
              </a:extLst>
            </p:cNvPr>
            <p:cNvCxnSpPr>
              <a:cxnSpLocks/>
              <a:stCxn id="202" idx="2"/>
              <a:endCxn id="207" idx="0"/>
            </p:cNvCxnSpPr>
            <p:nvPr/>
          </p:nvCxnSpPr>
          <p:spPr>
            <a:xfrm flipH="1">
              <a:off x="6680068" y="2245874"/>
              <a:ext cx="2459912" cy="86216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FD86303B-1675-D546-A6B7-5920952A80B9}"/>
                </a:ext>
              </a:extLst>
            </p:cNvPr>
            <p:cNvCxnSpPr>
              <a:cxnSpLocks/>
              <a:stCxn id="202" idx="2"/>
              <a:endCxn id="205" idx="0"/>
            </p:cNvCxnSpPr>
            <p:nvPr/>
          </p:nvCxnSpPr>
          <p:spPr>
            <a:xfrm flipH="1">
              <a:off x="8210662" y="2245874"/>
              <a:ext cx="929318" cy="863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76F49A5C-9C6A-B34F-8573-3BE2EA9A4241}"/>
                </a:ext>
              </a:extLst>
            </p:cNvPr>
            <p:cNvCxnSpPr>
              <a:cxnSpLocks/>
              <a:stCxn id="202" idx="2"/>
              <a:endCxn id="208" idx="0"/>
            </p:cNvCxnSpPr>
            <p:nvPr/>
          </p:nvCxnSpPr>
          <p:spPr>
            <a:xfrm>
              <a:off x="9139980" y="2245874"/>
              <a:ext cx="481829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4937D68-9479-804A-9F30-D5B591749D1C}"/>
                </a:ext>
              </a:extLst>
            </p:cNvPr>
            <p:cNvCxnSpPr>
              <a:cxnSpLocks/>
              <a:stCxn id="202" idx="2"/>
              <a:endCxn id="206" idx="0"/>
            </p:cNvCxnSpPr>
            <p:nvPr/>
          </p:nvCxnSpPr>
          <p:spPr>
            <a:xfrm>
              <a:off x="9139980" y="2245874"/>
              <a:ext cx="2085178" cy="89253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B5820D9-3187-2A48-BCBE-B57595A520A3}"/>
                </a:ext>
              </a:extLst>
            </p:cNvPr>
            <p:cNvCxnSpPr>
              <a:cxnSpLocks/>
              <a:stCxn id="203" idx="2"/>
              <a:endCxn id="207" idx="0"/>
            </p:cNvCxnSpPr>
            <p:nvPr/>
          </p:nvCxnSpPr>
          <p:spPr>
            <a:xfrm flipH="1">
              <a:off x="6680068" y="2245873"/>
              <a:ext cx="4405374" cy="86216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F7EA9590-E2DC-624D-A43B-8E82A278D2EC}"/>
                </a:ext>
              </a:extLst>
            </p:cNvPr>
            <p:cNvCxnSpPr>
              <a:cxnSpLocks/>
              <a:stCxn id="203" idx="2"/>
              <a:endCxn id="205" idx="0"/>
            </p:cNvCxnSpPr>
            <p:nvPr/>
          </p:nvCxnSpPr>
          <p:spPr>
            <a:xfrm flipH="1">
              <a:off x="8210662" y="2245873"/>
              <a:ext cx="2874779" cy="86312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360A1F8B-20C8-8849-A6F7-D6D6D254A428}"/>
                </a:ext>
              </a:extLst>
            </p:cNvPr>
            <p:cNvCxnSpPr>
              <a:cxnSpLocks/>
              <a:stCxn id="203" idx="2"/>
              <a:endCxn id="208" idx="0"/>
            </p:cNvCxnSpPr>
            <p:nvPr/>
          </p:nvCxnSpPr>
          <p:spPr>
            <a:xfrm flipH="1">
              <a:off x="9621809" y="2245873"/>
              <a:ext cx="1463633" cy="89253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165AB1C-F240-EE42-85CC-7F82C67B4192}"/>
                </a:ext>
              </a:extLst>
            </p:cNvPr>
            <p:cNvSpPr txBox="1"/>
            <p:nvPr/>
          </p:nvSpPr>
          <p:spPr>
            <a:xfrm>
              <a:off x="8266671" y="1517322"/>
              <a:ext cx="1790941" cy="29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3399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Access Device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8B3605E-C80E-E248-BD65-5B15184BC9CB}"/>
                </a:ext>
              </a:extLst>
            </p:cNvPr>
            <p:cNvSpPr txBox="1"/>
            <p:nvPr/>
          </p:nvSpPr>
          <p:spPr>
            <a:xfrm>
              <a:off x="7931584" y="3537682"/>
              <a:ext cx="2094825" cy="29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Memory Element</a:t>
              </a:r>
            </a:p>
          </p:txBody>
        </p:sp>
      </p:grpSp>
      <p:sp>
        <p:nvSpPr>
          <p:cNvPr id="245" name="Oval 244">
            <a:extLst>
              <a:ext uri="{FF2B5EF4-FFF2-40B4-BE49-F238E27FC236}">
                <a16:creationId xmlns:a16="http://schemas.microsoft.com/office/drawing/2014/main" id="{B9FE738B-C55E-3D4B-A894-0557FF5A3353}"/>
              </a:ext>
            </a:extLst>
          </p:cNvPr>
          <p:cNvSpPr/>
          <p:nvPr/>
        </p:nvSpPr>
        <p:spPr>
          <a:xfrm>
            <a:off x="8212973" y="2782900"/>
            <a:ext cx="2175952" cy="1434219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Freeform 321">
            <a:extLst>
              <a:ext uri="{FF2B5EF4-FFF2-40B4-BE49-F238E27FC236}">
                <a16:creationId xmlns:a16="http://schemas.microsoft.com/office/drawing/2014/main" id="{F158F215-EA4D-FD42-B90C-B4B387F0F99F}"/>
              </a:ext>
            </a:extLst>
          </p:cNvPr>
          <p:cNvSpPr/>
          <p:nvPr/>
        </p:nvSpPr>
        <p:spPr>
          <a:xfrm>
            <a:off x="4642843" y="2108172"/>
            <a:ext cx="3899107" cy="989469"/>
          </a:xfrm>
          <a:custGeom>
            <a:avLst/>
            <a:gdLst>
              <a:gd name="connsiteX0" fmla="*/ 2771192 w 2771192"/>
              <a:gd name="connsiteY0" fmla="*/ 0 h 989431"/>
              <a:gd name="connsiteX1" fmla="*/ 699796 w 2771192"/>
              <a:gd name="connsiteY1" fmla="*/ 989044 h 989431"/>
              <a:gd name="connsiteX2" fmla="*/ 0 w 2771192"/>
              <a:gd name="connsiteY2" fmla="*/ 93306 h 9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1192" h="989431">
                <a:moveTo>
                  <a:pt x="2771192" y="0"/>
                </a:moveTo>
                <a:cubicBezTo>
                  <a:pt x="1966426" y="486746"/>
                  <a:pt x="1161661" y="973493"/>
                  <a:pt x="699796" y="989044"/>
                </a:cubicBezTo>
                <a:cubicBezTo>
                  <a:pt x="237931" y="1004595"/>
                  <a:pt x="118965" y="548950"/>
                  <a:pt x="0" y="9330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911FD2-F145-4E86-B891-19D0C824A23A}"/>
              </a:ext>
            </a:extLst>
          </p:cNvPr>
          <p:cNvSpPr/>
          <p:nvPr/>
        </p:nvSpPr>
        <p:spPr>
          <a:xfrm>
            <a:off x="248565" y="3220877"/>
            <a:ext cx="64192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020" indent="-287020"/>
            <a:r>
              <a:rPr lang="en-US" dirty="0">
                <a:cs typeface="Calibri"/>
              </a:rPr>
              <a:t>In-Package Memory – Intel’s ADM is the leading low-latency alternative, but density is not competitive to bulk Si 1T1C solution</a:t>
            </a:r>
          </a:p>
          <a:p>
            <a:pPr marL="574675" lvl="1" indent="-287020">
              <a:buFont typeface="Arial" panose="020B0604020202020204" pitchFamily="34" charset="0"/>
              <a:buChar char="•"/>
            </a:pPr>
            <a:r>
              <a:rPr lang="en-US" dirty="0"/>
              <a:t>Samsung, Hynix and Micron have indications of monolithic 3DIC DRAM interest but no public disclosure.</a:t>
            </a:r>
          </a:p>
          <a:p>
            <a:pPr marL="574675" lvl="1" indent="-28702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low latency 1T-STTM technology requires large </a:t>
            </a:r>
            <a:r>
              <a:rPr lang="en-US" dirty="0" err="1">
                <a:cs typeface="Calibri"/>
              </a:rPr>
              <a:t>x’tor</a:t>
            </a:r>
            <a:r>
              <a:rPr lang="en-US" dirty="0">
                <a:cs typeface="Calibri"/>
              </a:rPr>
              <a:t> footprint or more advanced technology for high current bipolar operation.</a:t>
            </a:r>
          </a:p>
          <a:p>
            <a:pPr marL="574675" lvl="1" indent="-28702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1T-1FeCap, 1T-nFeCap, 1FeFET and 2T-0C gain-cell (</a:t>
            </a:r>
            <a:r>
              <a:rPr lang="en-US" dirty="0" err="1">
                <a:cs typeface="Calibri"/>
              </a:rPr>
              <a:t>IxZO</a:t>
            </a:r>
            <a:r>
              <a:rPr lang="en-US" dirty="0">
                <a:cs typeface="Calibri"/>
              </a:rPr>
              <a:t> class) in research stage. Long lead time is anticipated.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163D2-2762-4CE2-A176-1B7DC5484494}"/>
              </a:ext>
            </a:extLst>
          </p:cNvPr>
          <p:cNvSpPr txBox="1"/>
          <p:nvPr/>
        </p:nvSpPr>
        <p:spPr>
          <a:xfrm>
            <a:off x="3368192" y="6104491"/>
            <a:ext cx="567745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 near term alternatives to DRAM or ADM for TCM usage</a:t>
            </a:r>
          </a:p>
        </p:txBody>
      </p:sp>
    </p:spTree>
    <p:extLst>
      <p:ext uri="{BB962C8B-B14F-4D97-AF65-F5344CB8AC3E}">
        <p14:creationId xmlns:p14="http://schemas.microsoft.com/office/powerpoint/2010/main" val="1907365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1CE6-CC0B-4710-96C8-54B37746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5594-47DB-4BFD-8ECF-1399A92DB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Consistent with IDM 2.0 goals, take advantage of eco system capabilities where it offers advantages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Clearly document goal/requirements and realistic assumptions per segment vs time</a:t>
            </a:r>
          </a:p>
          <a:p>
            <a:r>
              <a:rPr lang="en-US" dirty="0">
                <a:sym typeface="Wingdings" panose="05000000000000000000" pitchFamily="2" charset="2"/>
              </a:rPr>
              <a:t>Arch studies</a:t>
            </a:r>
          </a:p>
          <a:p>
            <a:r>
              <a:rPr lang="en-US" dirty="0">
                <a:sym typeface="Wingdings" panose="05000000000000000000" pitchFamily="2" charset="2"/>
              </a:rPr>
              <a:t>Better coordination of external engagements with common set of goal and requirements </a:t>
            </a:r>
            <a:r>
              <a:rPr lang="en-US">
                <a:sym typeface="Wingdings" panose="05000000000000000000" pitchFamily="2" charset="2"/>
              </a:rPr>
              <a:t>per segment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…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3765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73F4CF-2CB2-406A-BD26-7CACE834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EA8A8-B576-49AD-A8AC-E26A348C9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35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5FCF-924B-7344-AB14-C3AE7FB8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399"/>
            <a:ext cx="10363200" cy="616003"/>
          </a:xfrm>
        </p:spPr>
        <p:txBody>
          <a:bodyPr/>
          <a:lstStyle/>
          <a:p>
            <a:r>
              <a:rPr lang="en-US" sz="32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F78F-1058-1847-9F55-02ADB27E2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014291"/>
            <a:ext cx="11544300" cy="5573013"/>
          </a:xfrm>
        </p:spPr>
        <p:txBody>
          <a:bodyPr>
            <a:normAutofit lnSpcReduction="10000"/>
          </a:bodyPr>
          <a:lstStyle/>
          <a:p>
            <a:pPr marL="287020" indent="-287020"/>
            <a:r>
              <a:rPr lang="en-US" sz="1600" dirty="0">
                <a:latin typeface="Calibri"/>
                <a:cs typeface="Calibri"/>
              </a:rPr>
              <a:t>Embedded memory – 1T-STTM with low write cycle time and high endurances were demonstrated. </a:t>
            </a:r>
            <a:endParaRPr lang="en-US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TSMC-16nm, Samsung-28nm, GF-22nm and IBM-14nm improves write speed (~10ns) and reliability (10</a:t>
            </a:r>
            <a:r>
              <a:rPr lang="en-US" sz="1600" baseline="30000" dirty="0">
                <a:latin typeface="Calibri"/>
                <a:cs typeface="Calibri"/>
              </a:rPr>
              <a:t>6</a:t>
            </a:r>
            <a:r>
              <a:rPr lang="en-US" sz="1600" dirty="0">
                <a:latin typeface="Calibri"/>
                <a:cs typeface="Calibri"/>
              </a:rPr>
              <a:t> to 10</a:t>
            </a:r>
            <a:r>
              <a:rPr lang="en-US" sz="1600" baseline="30000" dirty="0">
                <a:latin typeface="Calibri"/>
                <a:cs typeface="Calibri"/>
              </a:rPr>
              <a:t>12</a:t>
            </a:r>
            <a:r>
              <a:rPr lang="en-US" sz="1600" dirty="0">
                <a:latin typeface="Calibri"/>
                <a:cs typeface="Calibri"/>
              </a:rPr>
              <a:t> cycles). 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IBM-Samsung JDP demo write speed limit at 2nsec; Read disturb is problematic.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1T-STTM density is low; Samsung’s 28nm yields 12Mb/mm</a:t>
            </a:r>
            <a:r>
              <a:rPr lang="en-US" sz="1600" baseline="30000" dirty="0">
                <a:latin typeface="Calibri"/>
                <a:cs typeface="Calibri"/>
              </a:rPr>
              <a:t>2</a:t>
            </a:r>
            <a:r>
              <a:rPr lang="en-US" sz="1600" dirty="0">
                <a:latin typeface="Calibri"/>
                <a:cs typeface="Calibri"/>
              </a:rPr>
              <a:t> (~Intel’s </a:t>
            </a:r>
            <a:r>
              <a:rPr lang="en-US" sz="1600" dirty="0" err="1">
                <a:latin typeface="Calibri"/>
                <a:cs typeface="Calibri"/>
              </a:rPr>
              <a:t>eDRAM</a:t>
            </a:r>
            <a:r>
              <a:rPr lang="en-US" sz="1600" dirty="0">
                <a:latin typeface="Calibri"/>
                <a:cs typeface="Calibri"/>
              </a:rPr>
              <a:t> circa ’12), shipping buffer memory in LCD display.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2T-SOT is still in deep research.</a:t>
            </a:r>
          </a:p>
          <a:p>
            <a:pPr marL="287020" indent="-287020"/>
            <a:r>
              <a:rPr lang="en-US" sz="1600" dirty="0">
                <a:latin typeface="Calibri"/>
                <a:cs typeface="Calibri"/>
              </a:rPr>
              <a:t>In-Package Memory – Intel’s ADM is the leading low-latency alternative, but density is not competitive to bulk Si 1T1C solution</a:t>
            </a:r>
          </a:p>
          <a:p>
            <a:pPr marL="574675" lvl="1" indent="-287020"/>
            <a:r>
              <a:rPr lang="en-US" sz="1600" dirty="0"/>
              <a:t>Samsung, Hynix and Micron have indications of monolithic 3DIC DRAM interest but no public disclosure.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low latency 1T-STTM technology requires large </a:t>
            </a:r>
            <a:r>
              <a:rPr lang="en-US" sz="1600" dirty="0" err="1">
                <a:latin typeface="Calibri"/>
                <a:cs typeface="Calibri"/>
              </a:rPr>
              <a:t>x’tor</a:t>
            </a:r>
            <a:r>
              <a:rPr lang="en-US" sz="1600" dirty="0">
                <a:latin typeface="Calibri"/>
                <a:cs typeface="Calibri"/>
              </a:rPr>
              <a:t> footprint or more advanced technology for high current bipolar operation.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1T-1FeCap, 1T-nFeCap, 1FeFET and 2T-0C gain-cell (</a:t>
            </a:r>
            <a:r>
              <a:rPr lang="en-US" sz="1600" dirty="0" err="1">
                <a:latin typeface="Calibri"/>
                <a:cs typeface="Calibri"/>
              </a:rPr>
              <a:t>IxZO</a:t>
            </a:r>
            <a:r>
              <a:rPr lang="en-US" sz="1600" dirty="0">
                <a:latin typeface="Calibri"/>
                <a:cs typeface="Calibri"/>
              </a:rPr>
              <a:t> class) in research stage. Long lead time is anticipated. </a:t>
            </a:r>
            <a:endParaRPr lang="en-US" sz="1600" dirty="0"/>
          </a:p>
          <a:p>
            <a:pPr marL="287020" indent="-287020"/>
            <a:r>
              <a:rPr lang="en-US" sz="1600" dirty="0">
                <a:latin typeface="Calibri"/>
                <a:cs typeface="Calibri"/>
              </a:rPr>
              <a:t>3D </a:t>
            </a:r>
            <a:r>
              <a:rPr lang="en-US" sz="1600" dirty="0" err="1">
                <a:latin typeface="Calibri"/>
                <a:cs typeface="Calibri"/>
              </a:rPr>
              <a:t>XPoint</a:t>
            </a:r>
            <a:r>
              <a:rPr lang="en-US" sz="1600" dirty="0">
                <a:latin typeface="Calibri"/>
                <a:cs typeface="Calibri"/>
              </a:rPr>
              <a:t> – Intel is leading competitive landscape by 24~36 months (SLC, MLC and BiSM)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Hynix: Although several papers published in 2020~21, no new information disclosed since IEDM18 paper (a S15-like product).  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Samsung remains silent; </a:t>
            </a:r>
            <a:r>
              <a:rPr lang="en-US" sz="1600" dirty="0" err="1">
                <a:latin typeface="Calibri"/>
                <a:cs typeface="Calibri"/>
              </a:rPr>
              <a:t>Macronix</a:t>
            </a:r>
            <a:r>
              <a:rPr lang="en-US" sz="1600" dirty="0">
                <a:latin typeface="Calibri"/>
                <a:cs typeface="Calibri"/>
              </a:rPr>
              <a:t>-IBM primarily worked on cell level research with limited array activities.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Micron ceased SXP &amp; SSM TD on March 16, 2021, 2y8m after ending IM-JDP.   Gen-2 production at Lehi, UT ends by the end of ’21.</a:t>
            </a:r>
          </a:p>
          <a:p>
            <a:pPr marL="287020" indent="-287020"/>
            <a:r>
              <a:rPr lang="en-US" sz="1600" dirty="0"/>
              <a:t>Alternative technologies for PM / SCM are either in primitive research, missed product milestone or dropped out.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Fujitsu-</a:t>
            </a:r>
            <a:r>
              <a:rPr lang="en-US" sz="1600" dirty="0" err="1">
                <a:latin typeface="Calibri"/>
                <a:cs typeface="Calibri"/>
              </a:rPr>
              <a:t>Nantero’s</a:t>
            </a:r>
            <a:r>
              <a:rPr lang="en-US" sz="1600" dirty="0">
                <a:latin typeface="Calibri"/>
                <a:cs typeface="Calibri"/>
              </a:rPr>
              <a:t> 40nm selector-less NRAM: missed sampling milestone of low-latency product.  </a:t>
            </a:r>
            <a:endParaRPr lang="en-US" sz="1600" dirty="0"/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Sony’s 20nm OTS-select CBRAM: missed sampling milestone likely due to Cu-integration, sigma, drift &amp; disturb. </a:t>
            </a:r>
            <a:endParaRPr lang="en-US" sz="1600" dirty="0"/>
          </a:p>
          <a:p>
            <a:pPr marL="574675" lvl="1" indent="-287020"/>
            <a:r>
              <a:rPr lang="en-US" sz="1600" dirty="0"/>
              <a:t>Avalanche 1S-STTM demonstrated very high NL single cell data; still no array information; disturb, sigma are likely showstoppers.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Crossbar/SMIC FAAST-VO</a:t>
            </a:r>
            <a:r>
              <a:rPr lang="en-US" sz="1600" baseline="30000" dirty="0">
                <a:latin typeface="Calibri"/>
                <a:cs typeface="Calibri"/>
              </a:rPr>
              <a:t>+</a:t>
            </a:r>
            <a:r>
              <a:rPr lang="en-US" sz="1600" dirty="0">
                <a:latin typeface="Calibri"/>
                <a:cs typeface="Calibri"/>
              </a:rPr>
              <a:t> cell has been radio-silent since their new CEO visited Intel in 2019. Co-funder’s resume is on the street.</a:t>
            </a:r>
          </a:p>
          <a:p>
            <a:pPr marL="574675" lvl="1" indent="-287020"/>
            <a:r>
              <a:rPr lang="en-US" sz="1600" dirty="0">
                <a:latin typeface="Calibri"/>
                <a:cs typeface="Calibri"/>
              </a:rPr>
              <a:t>Bipolar RRAM, Unipolar </a:t>
            </a:r>
            <a:r>
              <a:rPr lang="en-US" sz="1600" dirty="0" err="1">
                <a:latin typeface="Calibri"/>
                <a:cs typeface="Calibri"/>
              </a:rPr>
              <a:t>CeRAM</a:t>
            </a:r>
            <a:r>
              <a:rPr lang="en-US" sz="1600" dirty="0">
                <a:latin typeface="Calibri"/>
                <a:cs typeface="Calibri"/>
              </a:rPr>
              <a:t> and </a:t>
            </a:r>
            <a:r>
              <a:rPr lang="en-US" sz="1600" dirty="0" err="1">
                <a:latin typeface="Calibri"/>
                <a:cs typeface="Calibri"/>
              </a:rPr>
              <a:t>FeFET</a:t>
            </a:r>
            <a:r>
              <a:rPr lang="en-US" sz="1600" dirty="0">
                <a:latin typeface="Calibri"/>
                <a:cs typeface="Calibri"/>
              </a:rPr>
              <a:t> (NAND string) are either dropped out or in early stage of research.</a:t>
            </a:r>
          </a:p>
          <a:p>
            <a:pPr marL="287020" indent="-287020"/>
            <a:r>
              <a:rPr lang="en-US" sz="1600" dirty="0">
                <a:solidFill>
                  <a:srgbClr val="FF0000"/>
                </a:solidFill>
              </a:rPr>
              <a:t>Flash Memory: </a:t>
            </a:r>
            <a:r>
              <a:rPr lang="en-US" sz="1600" dirty="0" err="1">
                <a:solidFill>
                  <a:srgbClr val="FF0000"/>
                </a:solidFill>
              </a:rPr>
              <a:t>SunRise</a:t>
            </a:r>
            <a:r>
              <a:rPr lang="en-US" sz="1600" dirty="0">
                <a:solidFill>
                  <a:srgbClr val="FF0000"/>
                </a:solidFill>
              </a:rPr>
              <a:t> 3D QVM (NOR flash), </a:t>
            </a:r>
            <a:r>
              <a:rPr lang="en-US" sz="1600" dirty="0" err="1">
                <a:solidFill>
                  <a:srgbClr val="FF0000"/>
                </a:solidFill>
              </a:rPr>
              <a:t>Macronix</a:t>
            </a:r>
            <a:r>
              <a:rPr lang="en-US" sz="1600" dirty="0">
                <a:solidFill>
                  <a:srgbClr val="FF0000"/>
                </a:solidFill>
              </a:rPr>
              <a:t> 3DANDFlash</a:t>
            </a:r>
          </a:p>
        </p:txBody>
      </p:sp>
    </p:spTree>
    <p:extLst>
      <p:ext uri="{BB962C8B-B14F-4D97-AF65-F5344CB8AC3E}">
        <p14:creationId xmlns:p14="http://schemas.microsoft.com/office/powerpoint/2010/main" val="3634505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915" y="132154"/>
            <a:ext cx="10972800" cy="854788"/>
          </a:xfrm>
        </p:spPr>
        <p:txBody>
          <a:bodyPr/>
          <a:lstStyle/>
          <a:p>
            <a:r>
              <a:rPr lang="en-US" dirty="0"/>
              <a:t>Memory Architectures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5197" y="843975"/>
          <a:ext cx="11276888" cy="5702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7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Arch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Companies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373">
                <a:tc>
                  <a:txBody>
                    <a:bodyPr/>
                    <a:lstStyle/>
                    <a:p>
                      <a:r>
                        <a:rPr lang="en-US" sz="1400" dirty="0"/>
                        <a:t>MRAM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Uses electron spin to store</a:t>
                      </a:r>
                      <a:r>
                        <a:rPr lang="en-US" sz="1400" baseline="0" dirty="0"/>
                        <a:t> information; high-density, non-volatile, power efficient</a:t>
                      </a:r>
                    </a:p>
                    <a:p>
                      <a:pPr marL="115888" marR="0" lvl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Challenges:  </a:t>
                      </a:r>
                      <a:r>
                        <a:rPr lang="en-US" sz="1400" baseline="0" dirty="0"/>
                        <a:t>Requires significant process integration to manufacture</a:t>
                      </a:r>
                      <a:endParaRPr lang="en-US" sz="1400" dirty="0"/>
                    </a:p>
                    <a:p>
                      <a:pPr marL="115888" marR="0" lvl="0" indent="-1158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Status:  Furthest</a:t>
                      </a:r>
                      <a:r>
                        <a:rPr lang="en-US" sz="1400" baseline="0" dirty="0"/>
                        <a:t> along in development; Solutions already in the market (</a:t>
                      </a:r>
                      <a:r>
                        <a:rPr lang="en-US" sz="1400" baseline="0" dirty="0" err="1"/>
                        <a:t>Everspin</a:t>
                      </a:r>
                      <a:r>
                        <a:rPr lang="en-US" sz="1400" baseline="0" dirty="0"/>
                        <a:t>, Samsung, TSMC, GF)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Avalanche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/>
                        <a:t>Escencia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Everspin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IPOed</a:t>
                      </a:r>
                      <a:r>
                        <a:rPr lang="en-US" sz="1400" dirty="0"/>
                        <a:t>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Spin</a:t>
                      </a:r>
                      <a:r>
                        <a:rPr lang="en-US" sz="1400" baseline="0" dirty="0"/>
                        <a:t> Transfer Tech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r>
                        <a:rPr lang="en-US" sz="1400" dirty="0"/>
                        <a:t>RRAM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Changes the resistance</a:t>
                      </a:r>
                      <a:r>
                        <a:rPr lang="en-US" sz="1400" baseline="0" dirty="0"/>
                        <a:t> across a dielectric solid-state material, non-volatile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Challenges:  Variability issues are proving to be difficult to overcome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Status:  Advertised as the ultimate scalable memory; Many RRAM companies trying to penetrate into the AI/ML market and worth with in-memory compute model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Crossbar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Intrinsic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/>
                        <a:t>NuMe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ReBIT</a:t>
                      </a:r>
                      <a:endParaRPr lang="en-US" sz="14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ReRAM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Spin Memory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1400" dirty="0"/>
                        <a:t>NRAM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Based on</a:t>
                      </a:r>
                      <a:r>
                        <a:rPr lang="en-US" sz="1400" baseline="0" dirty="0"/>
                        <a:t> carbon nanotube technology for strong write-endurance, non-volatile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/>
                        <a:t>Challenges:   Have yet to deliver on promises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Status:  Have been around for 20+ years, Fujitsu announced to partner with </a:t>
                      </a:r>
                      <a:r>
                        <a:rPr lang="en-US" sz="1400" baseline="0" dirty="0" err="1"/>
                        <a:t>Nantero</a:t>
                      </a:r>
                      <a:r>
                        <a:rPr lang="en-US" sz="1400" baseline="0" dirty="0"/>
                        <a:t> to bring to market in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Nantero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r>
                        <a:rPr lang="en-US" sz="1400" dirty="0" err="1"/>
                        <a:t>FeRAM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Uses ferroelectric layer to achieve non-volatility, low power, fast write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Challenges: Historically used materials that were difficult to integrate into FAB environment, lower storage densities than Flash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Status:  Advances</a:t>
                      </a:r>
                      <a:r>
                        <a:rPr lang="en-US" sz="1400" baseline="0" dirty="0"/>
                        <a:t> made to use Hafnium Oxide to make more accessible for FAB environment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FerroElectric</a:t>
                      </a:r>
                      <a:r>
                        <a:rPr lang="en-US" sz="1400" dirty="0"/>
                        <a:t> Memory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39">
                <a:tc>
                  <a:txBody>
                    <a:bodyPr/>
                    <a:lstStyle/>
                    <a:p>
                      <a:r>
                        <a:rPr lang="en-US" sz="1400" dirty="0"/>
                        <a:t>Other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SRAM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NAND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Zeno (SRAM)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Netlist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Yangtze</a:t>
                      </a:r>
                      <a:r>
                        <a:rPr lang="en-US" sz="1400" baseline="0" dirty="0"/>
                        <a:t> Memory Tech</a:t>
                      </a:r>
                      <a:endParaRPr lang="en-US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0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B069-EC5D-4C09-876E-79D8C2A6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8" y="108760"/>
            <a:ext cx="10972800" cy="756100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Client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3E2600-62AE-432D-8282-42834C161CF2}"/>
              </a:ext>
            </a:extLst>
          </p:cNvPr>
          <p:cNvGraphicFramePr>
            <a:graphicFrameLocks noGrp="1"/>
          </p:cNvGraphicFramePr>
          <p:nvPr/>
        </p:nvGraphicFramePr>
        <p:xfrm>
          <a:off x="126748" y="2963197"/>
          <a:ext cx="11660862" cy="3516629"/>
        </p:xfrm>
        <a:graphic>
          <a:graphicData uri="http://schemas.openxmlformats.org/drawingml/2006/table">
            <a:tbl>
              <a:tblPr/>
              <a:tblGrid>
                <a:gridCol w="1421394">
                  <a:extLst>
                    <a:ext uri="{9D8B030D-6E8A-4147-A177-3AD203B41FA5}">
                      <a16:colId xmlns:a16="http://schemas.microsoft.com/office/drawing/2014/main" val="1697595787"/>
                    </a:ext>
                  </a:extLst>
                </a:gridCol>
                <a:gridCol w="1041669">
                  <a:extLst>
                    <a:ext uri="{9D8B030D-6E8A-4147-A177-3AD203B41FA5}">
                      <a16:colId xmlns:a16="http://schemas.microsoft.com/office/drawing/2014/main" val="3850066122"/>
                    </a:ext>
                  </a:extLst>
                </a:gridCol>
                <a:gridCol w="730215">
                  <a:extLst>
                    <a:ext uri="{9D8B030D-6E8A-4147-A177-3AD203B41FA5}">
                      <a16:colId xmlns:a16="http://schemas.microsoft.com/office/drawing/2014/main" val="1851550190"/>
                    </a:ext>
                  </a:extLst>
                </a:gridCol>
                <a:gridCol w="764066">
                  <a:extLst>
                    <a:ext uri="{9D8B030D-6E8A-4147-A177-3AD203B41FA5}">
                      <a16:colId xmlns:a16="http://schemas.microsoft.com/office/drawing/2014/main" val="2397418820"/>
                    </a:ext>
                  </a:extLst>
                </a:gridCol>
                <a:gridCol w="62867">
                  <a:extLst>
                    <a:ext uri="{9D8B030D-6E8A-4147-A177-3AD203B41FA5}">
                      <a16:colId xmlns:a16="http://schemas.microsoft.com/office/drawing/2014/main" val="54263559"/>
                    </a:ext>
                  </a:extLst>
                </a:gridCol>
                <a:gridCol w="643169">
                  <a:extLst>
                    <a:ext uri="{9D8B030D-6E8A-4147-A177-3AD203B41FA5}">
                      <a16:colId xmlns:a16="http://schemas.microsoft.com/office/drawing/2014/main" val="3531571690"/>
                    </a:ext>
                  </a:extLst>
                </a:gridCol>
                <a:gridCol w="710870">
                  <a:extLst>
                    <a:ext uri="{9D8B030D-6E8A-4147-A177-3AD203B41FA5}">
                      <a16:colId xmlns:a16="http://schemas.microsoft.com/office/drawing/2014/main" val="3543257109"/>
                    </a:ext>
                  </a:extLst>
                </a:gridCol>
                <a:gridCol w="58030">
                  <a:extLst>
                    <a:ext uri="{9D8B030D-6E8A-4147-A177-3AD203B41FA5}">
                      <a16:colId xmlns:a16="http://schemas.microsoft.com/office/drawing/2014/main" val="3310491001"/>
                    </a:ext>
                  </a:extLst>
                </a:gridCol>
                <a:gridCol w="739886">
                  <a:extLst>
                    <a:ext uri="{9D8B030D-6E8A-4147-A177-3AD203B41FA5}">
                      <a16:colId xmlns:a16="http://schemas.microsoft.com/office/drawing/2014/main" val="3628470993"/>
                    </a:ext>
                  </a:extLst>
                </a:gridCol>
                <a:gridCol w="749557">
                  <a:extLst>
                    <a:ext uri="{9D8B030D-6E8A-4147-A177-3AD203B41FA5}">
                      <a16:colId xmlns:a16="http://schemas.microsoft.com/office/drawing/2014/main" val="453925497"/>
                    </a:ext>
                  </a:extLst>
                </a:gridCol>
                <a:gridCol w="343345">
                  <a:extLst>
                    <a:ext uri="{9D8B030D-6E8A-4147-A177-3AD203B41FA5}">
                      <a16:colId xmlns:a16="http://schemas.microsoft.com/office/drawing/2014/main" val="2905296871"/>
                    </a:ext>
                  </a:extLst>
                </a:gridCol>
                <a:gridCol w="730215">
                  <a:extLst>
                    <a:ext uri="{9D8B030D-6E8A-4147-A177-3AD203B41FA5}">
                      <a16:colId xmlns:a16="http://schemas.microsoft.com/office/drawing/2014/main" val="3410044623"/>
                    </a:ext>
                  </a:extLst>
                </a:gridCol>
                <a:gridCol w="691528">
                  <a:extLst>
                    <a:ext uri="{9D8B030D-6E8A-4147-A177-3AD203B41FA5}">
                      <a16:colId xmlns:a16="http://schemas.microsoft.com/office/drawing/2014/main" val="1665769744"/>
                    </a:ext>
                  </a:extLst>
                </a:gridCol>
                <a:gridCol w="62867">
                  <a:extLst>
                    <a:ext uri="{9D8B030D-6E8A-4147-A177-3AD203B41FA5}">
                      <a16:colId xmlns:a16="http://schemas.microsoft.com/office/drawing/2014/main" val="238712273"/>
                    </a:ext>
                  </a:extLst>
                </a:gridCol>
                <a:gridCol w="643169">
                  <a:extLst>
                    <a:ext uri="{9D8B030D-6E8A-4147-A177-3AD203B41FA5}">
                      <a16:colId xmlns:a16="http://schemas.microsoft.com/office/drawing/2014/main" val="118707907"/>
                    </a:ext>
                  </a:extLst>
                </a:gridCol>
                <a:gridCol w="710870">
                  <a:extLst>
                    <a:ext uri="{9D8B030D-6E8A-4147-A177-3AD203B41FA5}">
                      <a16:colId xmlns:a16="http://schemas.microsoft.com/office/drawing/2014/main" val="1108704099"/>
                    </a:ext>
                  </a:extLst>
                </a:gridCol>
                <a:gridCol w="58030">
                  <a:extLst>
                    <a:ext uri="{9D8B030D-6E8A-4147-A177-3AD203B41FA5}">
                      <a16:colId xmlns:a16="http://schemas.microsoft.com/office/drawing/2014/main" val="582286036"/>
                    </a:ext>
                  </a:extLst>
                </a:gridCol>
                <a:gridCol w="739886">
                  <a:extLst>
                    <a:ext uri="{9D8B030D-6E8A-4147-A177-3AD203B41FA5}">
                      <a16:colId xmlns:a16="http://schemas.microsoft.com/office/drawing/2014/main" val="2977655647"/>
                    </a:ext>
                  </a:extLst>
                </a:gridCol>
                <a:gridCol w="759229">
                  <a:extLst>
                    <a:ext uri="{9D8B030D-6E8A-4147-A177-3AD203B41FA5}">
                      <a16:colId xmlns:a16="http://schemas.microsoft.com/office/drawing/2014/main" val="2794456484"/>
                    </a:ext>
                  </a:extLst>
                </a:gridCol>
              </a:tblGrid>
              <a:tr h="272629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Client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Short/Med Term (2021-2023)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Client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Long Term (2024-2026)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103536"/>
                  </a:ext>
                </a:extLst>
              </a:tr>
              <a:tr h="144883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432567"/>
                  </a:ext>
                </a:extLst>
              </a:tr>
              <a:tr h="19473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Competition 1 (Apple)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Competition 2 (AMD)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Competition 1 (Apple)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Competition 2 (AMD)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793490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Low-Med Perf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Hi-Perf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505127"/>
                  </a:ext>
                </a:extLst>
              </a:tr>
              <a:tr h="164356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Likely Product Disagg/Config ==&gt;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CPU,GPU, SoC, Base (P)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CPU,GPU, SoC, Base (A)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Monolithic XPU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Monolithic XPU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CCD, I/O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CCD, I/O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452087"/>
                  </a:ext>
                </a:extLst>
              </a:tr>
              <a:tr h="164356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087261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Memory Technology Option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Technology/Supplier Readiness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811948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328307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DDR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Ready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720525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614978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On-Package (a.k.a LPDDRx); inc Info_B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Ready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(M1, 2)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M3: Info_B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(LNL-M?)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M4: Info_B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603843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50121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In-Package 2.xD (a.k.a HBMx)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since 2016; Adv HB enabled TBD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(M2?)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M4?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352456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290838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In-Package 3D (in Interposer)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 ADM HVM ~ 2022+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(ARL)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065878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25149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XPU/Memory (SRAM) HB enabled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capable 2021+ (WoW);  CoW TBD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CCD+SRAM (V-Cache)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CCD+SRAM (V-Cache:N)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CCD+SRAM (V-Cache:N)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CCD+SRAM (V-Cache:N)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165281"/>
                  </a:ext>
                </a:extLst>
              </a:tr>
              <a:tr h="155788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807862"/>
                  </a:ext>
                </a:extLst>
              </a:tr>
              <a:tr h="163577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XPU/Memory (DRAM) HB enabled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HVM capable 2021+ (WoW);  CoW TBD</a:t>
                      </a:r>
                    </a:p>
                  </a:txBody>
                  <a:tcPr marL="4549" marR="4549" marT="45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M5?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49" marR="4549" marT="45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SRAM/DRAM/CCD?</a:t>
                      </a:r>
                    </a:p>
                  </a:txBody>
                  <a:tcPr marL="4549" marR="4549" marT="454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0382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A58CE1-E0A5-4EF3-A9F8-F911FCFAAF52}"/>
              </a:ext>
            </a:extLst>
          </p:cNvPr>
          <p:cNvSpPr txBox="1"/>
          <p:nvPr/>
        </p:nvSpPr>
        <p:spPr>
          <a:xfrm>
            <a:off x="63374" y="2965916"/>
            <a:ext cx="2353902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highlight>
                  <a:srgbClr val="FFFF00"/>
                </a:highlight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Disagg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highlight>
                  <a:srgbClr val="FFFF00"/>
                </a:highlight>
                <a:uLnTx/>
                <a:uFillTx/>
                <a:latin typeface="Intel Clear"/>
                <a:sym typeface="Helvetica Neue"/>
              </a:rPr>
              <a:t>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highlight>
                  <a:srgbClr val="FFFF00"/>
                </a:highlight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Architecture &amp; Memory: Inter-dependent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5036F8-1699-4BAF-85CA-DE60A0966610}"/>
              </a:ext>
            </a:extLst>
          </p:cNvPr>
          <p:cNvCxnSpPr/>
          <p:nvPr/>
        </p:nvCxnSpPr>
        <p:spPr>
          <a:xfrm>
            <a:off x="1575303" y="3413151"/>
            <a:ext cx="452673" cy="27160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ACB438-7255-48D6-A9B9-659FEB720A18}"/>
              </a:ext>
            </a:extLst>
          </p:cNvPr>
          <p:cNvCxnSpPr>
            <a:cxnSpLocks/>
          </p:cNvCxnSpPr>
          <p:nvPr/>
        </p:nvCxnSpPr>
        <p:spPr>
          <a:xfrm>
            <a:off x="570368" y="3413151"/>
            <a:ext cx="271604" cy="72427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57A0DD0-063D-41AE-BAF3-BC2EAFCA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33" y="725894"/>
            <a:ext cx="3348694" cy="20008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7A5602-05A3-414B-8880-96381775C19A}"/>
              </a:ext>
            </a:extLst>
          </p:cNvPr>
          <p:cNvSpPr/>
          <p:nvPr/>
        </p:nvSpPr>
        <p:spPr>
          <a:xfrm>
            <a:off x="3407120" y="662520"/>
            <a:ext cx="3711921" cy="2127564"/>
          </a:xfrm>
          <a:prstGeom prst="roundRect">
            <a:avLst/>
          </a:prstGeom>
          <a:noFill/>
          <a:ln w="5715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0B855-C3BE-4D8B-BB7E-50B587907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93" y="864860"/>
            <a:ext cx="1598484" cy="1644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1E0B7-D177-4870-8856-B974686D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634" y="806945"/>
            <a:ext cx="1149791" cy="94779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75FDEE-CC55-4481-A8A0-6253DD73136B}"/>
              </a:ext>
            </a:extLst>
          </p:cNvPr>
          <p:cNvSpPr/>
          <p:nvPr/>
        </p:nvSpPr>
        <p:spPr>
          <a:xfrm>
            <a:off x="7245789" y="662519"/>
            <a:ext cx="4623304" cy="2127564"/>
          </a:xfrm>
          <a:prstGeom prst="roundRect">
            <a:avLst/>
          </a:prstGeom>
          <a:noFill/>
          <a:ln w="5715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3EC284-B7D5-4D54-A344-FF85D64DC8E2}"/>
              </a:ext>
            </a:extLst>
          </p:cNvPr>
          <p:cNvSpPr/>
          <p:nvPr/>
        </p:nvSpPr>
        <p:spPr>
          <a:xfrm>
            <a:off x="81143" y="662519"/>
            <a:ext cx="3095662" cy="2127564"/>
          </a:xfrm>
          <a:prstGeom prst="roundRect">
            <a:avLst/>
          </a:prstGeom>
          <a:noFill/>
          <a:ln w="5715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82DB9-836D-4F51-87DE-6A11B907200D}"/>
              </a:ext>
            </a:extLst>
          </p:cNvPr>
          <p:cNvSpPr txBox="1"/>
          <p:nvPr/>
        </p:nvSpPr>
        <p:spPr>
          <a:xfrm>
            <a:off x="322907" y="2526735"/>
            <a:ext cx="62036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INTEL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FC9AE-ED5A-438C-BDAF-C12BCDEBDE60}"/>
              </a:ext>
            </a:extLst>
          </p:cNvPr>
          <p:cNvSpPr txBox="1"/>
          <p:nvPr/>
        </p:nvSpPr>
        <p:spPr>
          <a:xfrm>
            <a:off x="3788366" y="2481398"/>
            <a:ext cx="51456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AE46">
                    <a:lumMod val="75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AMD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AE46">
                  <a:lumMod val="75000"/>
                </a:srgbClr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5D78EC-259A-4382-9CBB-8BFA37845737}"/>
              </a:ext>
            </a:extLst>
          </p:cNvPr>
          <p:cNvSpPr txBox="1"/>
          <p:nvPr/>
        </p:nvSpPr>
        <p:spPr>
          <a:xfrm>
            <a:off x="7719058" y="2530181"/>
            <a:ext cx="7085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>
                    <a:lumMod val="60000"/>
                    <a:lumOff val="40000"/>
                  </a:srgbClr>
                </a:solidFill>
                <a:effectLst/>
                <a:uLnTx/>
                <a:uFillTx/>
                <a:latin typeface="Intel Clear"/>
                <a:sym typeface="Helvetica Neue"/>
              </a:rPr>
              <a:t>APPLE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82BB44-4005-41E1-BEFD-2A2FBBF181C1}"/>
              </a:ext>
            </a:extLst>
          </p:cNvPr>
          <p:cNvGrpSpPr/>
          <p:nvPr/>
        </p:nvGrpSpPr>
        <p:grpSpPr>
          <a:xfrm>
            <a:off x="344217" y="909901"/>
            <a:ext cx="2484196" cy="1177119"/>
            <a:chOff x="1201139" y="1283546"/>
            <a:chExt cx="1605964" cy="74764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2D0027-74FC-49D5-9ABC-FCF296E7DEB5}"/>
                </a:ext>
              </a:extLst>
            </p:cNvPr>
            <p:cNvSpPr/>
            <p:nvPr/>
          </p:nvSpPr>
          <p:spPr>
            <a:xfrm>
              <a:off x="1201139" y="1283546"/>
              <a:ext cx="1605964" cy="74764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C883D0-61D1-4F85-90F8-1170BDBD4AB4}"/>
                </a:ext>
              </a:extLst>
            </p:cNvPr>
            <p:cNvSpPr/>
            <p:nvPr/>
          </p:nvSpPr>
          <p:spPr>
            <a:xfrm>
              <a:off x="1793661" y="1341967"/>
              <a:ext cx="548972" cy="58410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D0379D-AEB4-4A12-A4A0-6633A95B621C}"/>
                </a:ext>
              </a:extLst>
            </p:cNvPr>
            <p:cNvSpPr/>
            <p:nvPr/>
          </p:nvSpPr>
          <p:spPr>
            <a:xfrm>
              <a:off x="1278886" y="1371348"/>
              <a:ext cx="484878" cy="437149"/>
            </a:xfrm>
            <a:prstGeom prst="rect">
              <a:avLst/>
            </a:prstGeom>
            <a:solidFill>
              <a:srgbClr val="00CC9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CPU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EC3BB9-B508-49F5-9A91-A2CBBD49473F}"/>
                </a:ext>
              </a:extLst>
            </p:cNvPr>
            <p:cNvSpPr/>
            <p:nvPr/>
          </p:nvSpPr>
          <p:spPr>
            <a:xfrm>
              <a:off x="1309170" y="1820141"/>
              <a:ext cx="455920" cy="14427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I/O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A3050F-161D-4A3E-BDB5-35BCA8EC0EA8}"/>
                </a:ext>
              </a:extLst>
            </p:cNvPr>
            <p:cNvSpPr/>
            <p:nvPr/>
          </p:nvSpPr>
          <p:spPr>
            <a:xfrm>
              <a:off x="2358612" y="1350873"/>
              <a:ext cx="404818" cy="59811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GPU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13008C6-51A2-4B88-8E72-F38D55203C52}"/>
              </a:ext>
            </a:extLst>
          </p:cNvPr>
          <p:cNvSpPr txBox="1"/>
          <p:nvPr/>
        </p:nvSpPr>
        <p:spPr>
          <a:xfrm>
            <a:off x="1531874" y="2130714"/>
            <a:ext cx="1363130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/>
              </a:rPr>
              <a:t>MTL-P halo/ARL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59C78-81C0-48E5-BCE7-2F088F70AAE1}"/>
              </a:ext>
            </a:extLst>
          </p:cNvPr>
          <p:cNvSpPr txBox="1"/>
          <p:nvPr/>
        </p:nvSpPr>
        <p:spPr>
          <a:xfrm>
            <a:off x="1555993" y="1937872"/>
            <a:ext cx="306174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ADM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8B17B9-5BD9-4E9E-B4D4-85A19BB30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832" y="1884660"/>
            <a:ext cx="2432930" cy="6683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8FD8D8-3C2C-42A0-B04B-0538EDBAB3FF}"/>
              </a:ext>
            </a:extLst>
          </p:cNvPr>
          <p:cNvSpPr/>
          <p:nvPr/>
        </p:nvSpPr>
        <p:spPr>
          <a:xfrm>
            <a:off x="2895003" y="6426074"/>
            <a:ext cx="7137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Apple </a:t>
            </a:r>
            <a:r>
              <a:rPr lang="en-US" dirty="0">
                <a:sym typeface="Wingdings" panose="05000000000000000000" pitchFamily="2" charset="2"/>
              </a:rPr>
              <a:t> wider LPDDR interface to maintain BW growth</a:t>
            </a:r>
          </a:p>
        </p:txBody>
      </p:sp>
    </p:spTree>
    <p:extLst>
      <p:ext uri="{BB962C8B-B14F-4D97-AF65-F5344CB8AC3E}">
        <p14:creationId xmlns:p14="http://schemas.microsoft.com/office/powerpoint/2010/main" val="268939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F9F15-78B8-4971-A1BB-29111EBE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"/>
            <a:ext cx="12192000" cy="685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5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231B-7B86-47AF-A9E6-4BFD11CA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SK Hynix – DRAM interposer and HBW DRAM cube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378A-DDDE-4D02-B4EA-763D7A94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77214"/>
            <a:ext cx="5443331" cy="4381500"/>
          </a:xfrm>
        </p:spPr>
        <p:txBody>
          <a:bodyPr>
            <a:normAutofit/>
          </a:bodyPr>
          <a:lstStyle/>
          <a:p>
            <a:r>
              <a:rPr lang="en-US" sz="2000" dirty="0"/>
              <a:t>Bandwidth: 2.5 – 3 TB/s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24 macros for 3 TB/s</a:t>
            </a:r>
          </a:p>
          <a:p>
            <a:pPr lvl="1"/>
            <a:r>
              <a:rPr lang="en-US" sz="1600" dirty="0"/>
              <a:t>24 * 9.9 = ~240mm2</a:t>
            </a:r>
          </a:p>
          <a:p>
            <a:r>
              <a:rPr lang="en-US" sz="2000" dirty="0"/>
              <a:t>Capacity: 6 GB (Baseline)</a:t>
            </a:r>
          </a:p>
          <a:p>
            <a:pPr lvl="1"/>
            <a:r>
              <a:rPr lang="en-US" sz="1600" dirty="0"/>
              <a:t>Scalability option: 2x (12GB) to 4x (24GB) capacity at same bandwidth, additional cost</a:t>
            </a:r>
          </a:p>
          <a:p>
            <a:pPr lvl="1"/>
            <a:r>
              <a:rPr lang="en-US" sz="1600" dirty="0"/>
              <a:t>Using SKH 128MB/128GB/s 9.9mm2 macro: </a:t>
            </a:r>
          </a:p>
          <a:p>
            <a:pPr lvl="1"/>
            <a:r>
              <a:rPr lang="en-US" sz="1600" dirty="0"/>
              <a:t>Need 48 macros for 6GB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Provide macro with different BW/capacity ratio. Ex. 256MB/128GB/s in 19.8mm2?</a:t>
            </a:r>
            <a:endParaRPr lang="en-US" sz="16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E23C-4364-48F3-8B91-68A77E1EE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117002"/>
            <a:ext cx="10972800" cy="525462"/>
          </a:xfrm>
        </p:spPr>
        <p:txBody>
          <a:bodyPr/>
          <a:lstStyle/>
          <a:p>
            <a:r>
              <a:rPr lang="en-US" sz="2800" dirty="0"/>
              <a:t>#1. Mainstream/General Purpose Perf. Segment (Cache)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2A97DAB-1FC8-47A6-BF3F-379B3C43A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411108"/>
              </p:ext>
            </p:extLst>
          </p:nvPr>
        </p:nvGraphicFramePr>
        <p:xfrm>
          <a:off x="1119810" y="5061434"/>
          <a:ext cx="320371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856">
                  <a:extLst>
                    <a:ext uri="{9D8B030D-6E8A-4147-A177-3AD203B41FA5}">
                      <a16:colId xmlns:a16="http://schemas.microsoft.com/office/drawing/2014/main" val="1765166026"/>
                    </a:ext>
                  </a:extLst>
                </a:gridCol>
                <a:gridCol w="1601856">
                  <a:extLst>
                    <a:ext uri="{9D8B030D-6E8A-4147-A177-3AD203B41FA5}">
                      <a16:colId xmlns:a16="http://schemas.microsoft.com/office/drawing/2014/main" val="2368412281"/>
                    </a:ext>
                  </a:extLst>
                </a:gridCol>
              </a:tblGrid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DRAM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41158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6GB (1x)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~480mm2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25962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12GB (2x)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~960mm2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151563"/>
                  </a:ext>
                </a:extLst>
              </a:tr>
              <a:tr h="20794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24GB (4x)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~1920mm2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96380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1FD5B6-9E31-4902-A835-3804AF42026B}"/>
              </a:ext>
            </a:extLst>
          </p:cNvPr>
          <p:cNvSpPr txBox="1">
            <a:spLocks/>
          </p:cNvSpPr>
          <p:nvPr/>
        </p:nvSpPr>
        <p:spPr>
          <a:xfrm>
            <a:off x="5910469" y="1777213"/>
            <a:ext cx="5443331" cy="438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IntelOne Display Regular" panose="020B0503020203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IntelOne Display Regular" panose="020B0503020203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Construction Options</a:t>
            </a:r>
          </a:p>
          <a:p>
            <a:pPr lvl="1"/>
            <a:r>
              <a:rPr lang="en-US" sz="1600" dirty="0"/>
              <a:t>Compute area: ~1500mm2</a:t>
            </a:r>
          </a:p>
          <a:p>
            <a:pPr lvl="1"/>
            <a:r>
              <a:rPr lang="en-US" sz="1600" dirty="0"/>
              <a:t>Baseline 6GB DRAM area: ~480mm2</a:t>
            </a:r>
          </a:p>
          <a:p>
            <a:pPr lvl="1"/>
            <a:r>
              <a:rPr lang="en-US" sz="1600" dirty="0"/>
              <a:t>3x area delta , logic/DRAM will scale differently over time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Scalability option for 2x – 4x capacity?</a:t>
            </a:r>
          </a:p>
          <a:p>
            <a:pPr marL="457200" lvl="1" indent="0">
              <a:buFont typeface="IntelOne Display Regular" panose="020B0503020203020204" pitchFamily="34" charset="0"/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F346B8-A3EA-4FDA-A2DA-1A895ADE7F7A}"/>
              </a:ext>
            </a:extLst>
          </p:cNvPr>
          <p:cNvGrpSpPr/>
          <p:nvPr/>
        </p:nvGrpSpPr>
        <p:grpSpPr>
          <a:xfrm>
            <a:off x="6205328" y="3494176"/>
            <a:ext cx="2789573" cy="1088816"/>
            <a:chOff x="6205328" y="3494176"/>
            <a:chExt cx="2789573" cy="10888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D4EF7F-A70A-4E4D-B0CF-A7B6FC111EB1}"/>
                </a:ext>
              </a:extLst>
            </p:cNvPr>
            <p:cNvGrpSpPr/>
            <p:nvPr/>
          </p:nvGrpSpPr>
          <p:grpSpPr>
            <a:xfrm>
              <a:off x="6205328" y="3494176"/>
              <a:ext cx="2567610" cy="511398"/>
              <a:chOff x="6606207" y="3494176"/>
              <a:chExt cx="1948071" cy="51139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C0DD75-BAD4-4EA1-B9F1-8D1C842CCD77}"/>
                  </a:ext>
                </a:extLst>
              </p:cNvPr>
              <p:cNvSpPr/>
              <p:nvPr/>
            </p:nvSpPr>
            <p:spPr>
              <a:xfrm>
                <a:off x="6679095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AD82A7-595C-49C7-ABB3-D3AA00A516DE}"/>
                  </a:ext>
                </a:extLst>
              </p:cNvPr>
              <p:cNvSpPr/>
              <p:nvPr/>
            </p:nvSpPr>
            <p:spPr>
              <a:xfrm>
                <a:off x="7590182" y="3494176"/>
                <a:ext cx="854765" cy="2286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C00D7AE-FAB2-44E3-88C1-2E4629C7D9B4}"/>
                  </a:ext>
                </a:extLst>
              </p:cNvPr>
              <p:cNvSpPr/>
              <p:nvPr/>
            </p:nvSpPr>
            <p:spPr>
              <a:xfrm>
                <a:off x="6606207" y="3776974"/>
                <a:ext cx="1948071" cy="2286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DRAM Interposer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2775A1-D128-4788-9C75-33EB310FA5DF}"/>
                </a:ext>
              </a:extLst>
            </p:cNvPr>
            <p:cNvSpPr txBox="1"/>
            <p:nvPr/>
          </p:nvSpPr>
          <p:spPr>
            <a:xfrm>
              <a:off x="6205328" y="4059772"/>
              <a:ext cx="2789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Option 1</a:t>
              </a:r>
              <a:r>
                <a:rPr lang="en-US" sz="1400" dirty="0"/>
                <a:t>: Interposer</a:t>
              </a:r>
            </a:p>
            <a:p>
              <a:r>
                <a:rPr lang="en-US" sz="1400" dirty="0"/>
                <a:t>Use older/cheaper DRAM node?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E4FCF1-0843-46F2-87A7-A24CDFBC20DB}"/>
              </a:ext>
            </a:extLst>
          </p:cNvPr>
          <p:cNvGrpSpPr/>
          <p:nvPr/>
        </p:nvGrpSpPr>
        <p:grpSpPr>
          <a:xfrm>
            <a:off x="8898833" y="3494176"/>
            <a:ext cx="2789573" cy="873373"/>
            <a:chOff x="8898833" y="3494176"/>
            <a:chExt cx="2789573" cy="8733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8FCB9C-513A-48D4-8502-9D7A2967460B}"/>
                </a:ext>
              </a:extLst>
            </p:cNvPr>
            <p:cNvSpPr/>
            <p:nvPr/>
          </p:nvSpPr>
          <p:spPr>
            <a:xfrm>
              <a:off x="8994901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Compute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D2C404-D609-47FA-AD46-215F8F66C090}"/>
                </a:ext>
              </a:extLst>
            </p:cNvPr>
            <p:cNvSpPr/>
            <p:nvPr/>
          </p:nvSpPr>
          <p:spPr>
            <a:xfrm>
              <a:off x="10195739" y="3494176"/>
              <a:ext cx="1126603" cy="228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Compute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CDF881-07F0-4F1D-80D4-54F032DB9518}"/>
                </a:ext>
              </a:extLst>
            </p:cNvPr>
            <p:cNvSpPr/>
            <p:nvPr/>
          </p:nvSpPr>
          <p:spPr>
            <a:xfrm>
              <a:off x="8898833" y="3776974"/>
              <a:ext cx="2567610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7156D6-2C29-4223-9858-768024FE9F39}"/>
                </a:ext>
              </a:extLst>
            </p:cNvPr>
            <p:cNvSpPr/>
            <p:nvPr/>
          </p:nvSpPr>
          <p:spPr>
            <a:xfrm>
              <a:off x="933283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DRAM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EA1027-F245-47DB-8C1C-2CBCF52A16C0}"/>
                </a:ext>
              </a:extLst>
            </p:cNvPr>
            <p:cNvSpPr/>
            <p:nvPr/>
          </p:nvSpPr>
          <p:spPr>
            <a:xfrm>
              <a:off x="10550312" y="3776974"/>
              <a:ext cx="417456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DRAM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8C81E-F9DA-478A-BA54-4C41BA0E807A}"/>
                </a:ext>
              </a:extLst>
            </p:cNvPr>
            <p:cNvSpPr/>
            <p:nvPr/>
          </p:nvSpPr>
          <p:spPr>
            <a:xfrm>
              <a:off x="9004853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7048DD-C715-40EA-BDDC-7634103FB8B1}"/>
                </a:ext>
              </a:extLst>
            </p:cNvPr>
            <p:cNvSpPr/>
            <p:nvPr/>
          </p:nvSpPr>
          <p:spPr>
            <a:xfrm>
              <a:off x="916884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3C7EA3-7A7B-4A60-A650-234F6D0F8F9F}"/>
                </a:ext>
              </a:extLst>
            </p:cNvPr>
            <p:cNvSpPr/>
            <p:nvPr/>
          </p:nvSpPr>
          <p:spPr>
            <a:xfrm>
              <a:off x="9849668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D198A8-88A6-44C7-9EB5-3A47B298C04E}"/>
                </a:ext>
              </a:extLst>
            </p:cNvPr>
            <p:cNvSpPr/>
            <p:nvPr/>
          </p:nvSpPr>
          <p:spPr>
            <a:xfrm>
              <a:off x="1001365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F2AF48-BEED-4EFD-8249-91FADA20F5A8}"/>
                </a:ext>
              </a:extLst>
            </p:cNvPr>
            <p:cNvSpPr/>
            <p:nvPr/>
          </p:nvSpPr>
          <p:spPr>
            <a:xfrm>
              <a:off x="10218522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98CD24-95BE-4D49-9D98-71B621415176}"/>
                </a:ext>
              </a:extLst>
            </p:cNvPr>
            <p:cNvSpPr/>
            <p:nvPr/>
          </p:nvSpPr>
          <p:spPr>
            <a:xfrm>
              <a:off x="10382511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FCDA70-6C13-4B05-B471-99F39CF83535}"/>
                </a:ext>
              </a:extLst>
            </p:cNvPr>
            <p:cNvSpPr/>
            <p:nvPr/>
          </p:nvSpPr>
          <p:spPr>
            <a:xfrm>
              <a:off x="11069997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0C54D7-F50B-4995-90A3-C67D4257BC38}"/>
                </a:ext>
              </a:extLst>
            </p:cNvPr>
            <p:cNvSpPr/>
            <p:nvPr/>
          </p:nvSpPr>
          <p:spPr>
            <a:xfrm>
              <a:off x="11233986" y="3776974"/>
              <a:ext cx="45719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AEB22-76FA-40A4-98EA-650A873F3E49}"/>
                </a:ext>
              </a:extLst>
            </p:cNvPr>
            <p:cNvSpPr txBox="1"/>
            <p:nvPr/>
          </p:nvSpPr>
          <p:spPr>
            <a:xfrm>
              <a:off x="8898833" y="4059772"/>
              <a:ext cx="2789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Option 2</a:t>
              </a:r>
              <a:r>
                <a:rPr lang="en-US" sz="1400" dirty="0"/>
                <a:t>: Intel ODI Packaging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0DD8065-D013-4350-8776-84998F9268DD}"/>
              </a:ext>
            </a:extLst>
          </p:cNvPr>
          <p:cNvSpPr/>
          <p:nvPr/>
        </p:nvSpPr>
        <p:spPr>
          <a:xfrm>
            <a:off x="6345260" y="5485299"/>
            <a:ext cx="1126603" cy="228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Compute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9F11BA-CD2D-48C5-86C6-4248D9051442}"/>
              </a:ext>
            </a:extLst>
          </p:cNvPr>
          <p:cNvSpPr/>
          <p:nvPr/>
        </p:nvSpPr>
        <p:spPr>
          <a:xfrm>
            <a:off x="7546098" y="5485299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B983A9-DC7A-4918-A8F0-258EA5FF6243}"/>
              </a:ext>
            </a:extLst>
          </p:cNvPr>
          <p:cNvSpPr/>
          <p:nvPr/>
        </p:nvSpPr>
        <p:spPr>
          <a:xfrm>
            <a:off x="6249192" y="5768097"/>
            <a:ext cx="2567610" cy="228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Logic Interposer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79FB50-01BE-4358-A4D9-821BCE597E29}"/>
              </a:ext>
            </a:extLst>
          </p:cNvPr>
          <p:cNvSpPr txBox="1"/>
          <p:nvPr/>
        </p:nvSpPr>
        <p:spPr>
          <a:xfrm>
            <a:off x="8987724" y="5452289"/>
            <a:ext cx="278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Option 3</a:t>
            </a:r>
            <a:r>
              <a:rPr lang="en-US" sz="1400" dirty="0"/>
              <a:t>: DRAM cube </a:t>
            </a:r>
          </a:p>
          <a:p>
            <a:r>
              <a:rPr lang="en-US" sz="1400" dirty="0"/>
              <a:t>With scalable height for capacity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3F712B-840F-4888-A081-78576F7F9695}"/>
              </a:ext>
            </a:extLst>
          </p:cNvPr>
          <p:cNvSpPr/>
          <p:nvPr/>
        </p:nvSpPr>
        <p:spPr>
          <a:xfrm>
            <a:off x="7538133" y="5229600"/>
            <a:ext cx="1126603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54DF34-94CD-46ED-A285-4BA9C5F2BFE1}"/>
              </a:ext>
            </a:extLst>
          </p:cNvPr>
          <p:cNvSpPr txBox="1"/>
          <p:nvPr/>
        </p:nvSpPr>
        <p:spPr>
          <a:xfrm>
            <a:off x="3155002" y="6472006"/>
            <a:ext cx="6833823" cy="316420"/>
          </a:xfrm>
          <a:prstGeom prst="rect">
            <a:avLst/>
          </a:prstGeom>
          <a:solidFill>
            <a:srgbClr val="0068B5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Data shared under CNDA 30991112 &amp; CNDA 112784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A8BF7B-DE63-4FE3-AB07-CD409B680F50}"/>
              </a:ext>
            </a:extLst>
          </p:cNvPr>
          <p:cNvSpPr txBox="1"/>
          <p:nvPr/>
        </p:nvSpPr>
        <p:spPr>
          <a:xfrm>
            <a:off x="6205328" y="6055867"/>
            <a:ext cx="4161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 we use the SK logic interposer without DRAM ?</a:t>
            </a:r>
          </a:p>
        </p:txBody>
      </p:sp>
    </p:spTree>
    <p:extLst>
      <p:ext uri="{BB962C8B-B14F-4D97-AF65-F5344CB8AC3E}">
        <p14:creationId xmlns:p14="http://schemas.microsoft.com/office/powerpoint/2010/main" val="50544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AD5F-5C29-46E7-AF0E-2B718E909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8"/>
          </a:xfrm>
        </p:spPr>
        <p:txBody>
          <a:bodyPr>
            <a:normAutofit fontScale="90000"/>
          </a:bodyPr>
          <a:lstStyle/>
          <a:p>
            <a:r>
              <a:rPr lang="en-US" dirty="0"/>
              <a:t>Tightly Couple Memory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2CF0C-231B-43B7-9833-14F6FE9CA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7" y="817685"/>
            <a:ext cx="11406758" cy="517866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Integration types and vendors</a:t>
            </a:r>
          </a:p>
          <a:p>
            <a:pPr lvl="1"/>
            <a:r>
              <a:rPr lang="en-US" dirty="0"/>
              <a:t>2.5D – memory (mono or 3D stacked) on the side – OSATs, TSMC, Samsung, Intel</a:t>
            </a:r>
          </a:p>
          <a:p>
            <a:pPr lvl="1"/>
            <a:r>
              <a:rPr lang="en-US" dirty="0"/>
              <a:t>3D stacked – memory (mono or 3D stacked) on the bottom or on the top – Tier 1 DRAM vendors, TSMC Intel, XMC </a:t>
            </a:r>
            <a:r>
              <a:rPr lang="en-US" sz="1700" i="1" dirty="0"/>
              <a:t>(memory wafer supply from non-domestic vendors are not likely), UMC</a:t>
            </a:r>
            <a:endParaRPr lang="en-US" i="1" dirty="0"/>
          </a:p>
          <a:p>
            <a:r>
              <a:rPr lang="en-US" dirty="0"/>
              <a:t>Memory types and vendor:</a:t>
            </a:r>
          </a:p>
          <a:p>
            <a:pPr lvl="1"/>
            <a:r>
              <a:rPr lang="en-US" dirty="0"/>
              <a:t>SRAM: Intel, TSMC, Global Foundries (GF), Samsung</a:t>
            </a:r>
          </a:p>
          <a:p>
            <a:pPr lvl="1"/>
            <a:r>
              <a:rPr lang="en-US" dirty="0"/>
              <a:t>DRAM: </a:t>
            </a:r>
          </a:p>
          <a:p>
            <a:pPr lvl="2"/>
            <a:r>
              <a:rPr lang="en-US" dirty="0"/>
              <a:t>Tier 1: Samsung, SK Hynix, Micron with active TCM programs</a:t>
            </a:r>
          </a:p>
          <a:p>
            <a:pPr lvl="2"/>
            <a:r>
              <a:rPr lang="en-US" dirty="0"/>
              <a:t>Tier 2: Winbond, </a:t>
            </a:r>
            <a:r>
              <a:rPr lang="en-US" dirty="0" err="1"/>
              <a:t>Powerchip</a:t>
            </a:r>
            <a:r>
              <a:rPr lang="en-US" dirty="0"/>
              <a:t>  with active TCM programs, </a:t>
            </a:r>
            <a:r>
              <a:rPr lang="en-US" dirty="0" err="1"/>
              <a:t>Nanya</a:t>
            </a:r>
            <a:r>
              <a:rPr lang="en-US" dirty="0"/>
              <a:t> with likely active TCM programs</a:t>
            </a:r>
          </a:p>
          <a:p>
            <a:pPr lvl="2"/>
            <a:r>
              <a:rPr lang="en-US" dirty="0"/>
              <a:t>Tier 2(with Tier 1 potential): CXMT with no known TCM programs</a:t>
            </a:r>
          </a:p>
          <a:p>
            <a:pPr lvl="1"/>
            <a:r>
              <a:rPr lang="en-US" dirty="0"/>
              <a:t>ADM/</a:t>
            </a:r>
            <a:r>
              <a:rPr lang="en-US" dirty="0" err="1"/>
              <a:t>eDRAM</a:t>
            </a:r>
            <a:r>
              <a:rPr lang="en-US" dirty="0"/>
              <a:t> – Intel</a:t>
            </a:r>
          </a:p>
          <a:p>
            <a:pPr lvl="1"/>
            <a:r>
              <a:rPr lang="en-US" dirty="0" err="1"/>
              <a:t>eDRAM</a:t>
            </a:r>
            <a:r>
              <a:rPr lang="en-US" dirty="0"/>
              <a:t> – IBM/GF</a:t>
            </a:r>
          </a:p>
          <a:p>
            <a:pPr lvl="1"/>
            <a:r>
              <a:rPr lang="en-US" dirty="0"/>
              <a:t>STT/MRAM – TSMC, Samsung, GF</a:t>
            </a:r>
          </a:p>
          <a:p>
            <a:pPr lvl="1"/>
            <a:r>
              <a:rPr lang="en-US" dirty="0"/>
              <a:t>Alternative technologies – Multiple in research/development phases</a:t>
            </a:r>
          </a:p>
          <a:p>
            <a:r>
              <a:rPr lang="en-US" dirty="0"/>
              <a:t>Memory usage model/architecture options 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Centralized or distributed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730AB8-811C-4AF5-8F0B-1D02E4CA4381}"/>
              </a:ext>
            </a:extLst>
          </p:cNvPr>
          <p:cNvSpPr txBox="1"/>
          <p:nvPr/>
        </p:nvSpPr>
        <p:spPr>
          <a:xfrm>
            <a:off x="1518871" y="5809835"/>
            <a:ext cx="880099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Large possible # of combinations across architecture, integration, memory type and vendors</a:t>
            </a:r>
          </a:p>
          <a:p>
            <a:r>
              <a:rPr lang="en-US" dirty="0"/>
              <a:t>Well vetted goals and requirements can help to focus feasible combinations</a:t>
            </a:r>
          </a:p>
        </p:txBody>
      </p:sp>
    </p:spTree>
    <p:extLst>
      <p:ext uri="{BB962C8B-B14F-4D97-AF65-F5344CB8AC3E}">
        <p14:creationId xmlns:p14="http://schemas.microsoft.com/office/powerpoint/2010/main" val="2807803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DA9AA-AF58-44AD-89FC-AD4F0EF40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3" y="703806"/>
            <a:ext cx="6232849" cy="3507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84CD4C-DDA7-42E1-96BB-5272025CB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816" y="2772437"/>
            <a:ext cx="6616537" cy="37229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B291E8-65DF-4858-8CA8-F2FDBC47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972800" cy="1199822"/>
          </a:xfrm>
        </p:spPr>
        <p:txBody>
          <a:bodyPr/>
          <a:lstStyle/>
          <a:p>
            <a:r>
              <a:rPr lang="en-US" dirty="0"/>
              <a:t>Micron Proposal</a:t>
            </a:r>
          </a:p>
        </p:txBody>
      </p:sp>
    </p:spTree>
    <p:extLst>
      <p:ext uri="{BB962C8B-B14F-4D97-AF65-F5344CB8AC3E}">
        <p14:creationId xmlns:p14="http://schemas.microsoft.com/office/powerpoint/2010/main" val="283558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A3970F6-D2CE-454A-A5CB-95F68FEDD857}"/>
              </a:ext>
            </a:extLst>
          </p:cNvPr>
          <p:cNvGrpSpPr/>
          <p:nvPr/>
        </p:nvGrpSpPr>
        <p:grpSpPr>
          <a:xfrm>
            <a:off x="160934" y="0"/>
            <a:ext cx="3658099" cy="4053254"/>
            <a:chOff x="20256" y="788719"/>
            <a:chExt cx="5141967" cy="53543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86B37A3-7F10-468B-963B-DA7622985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56" y="788719"/>
              <a:ext cx="5141967" cy="5354385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F3E87E0-1B77-4504-B97A-D04AB2EA955F}"/>
                </a:ext>
              </a:extLst>
            </p:cNvPr>
            <p:cNvSpPr/>
            <p:nvPr/>
          </p:nvSpPr>
          <p:spPr>
            <a:xfrm>
              <a:off x="457200" y="3429000"/>
              <a:ext cx="3948545" cy="768927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FCA214E-362F-46A3-A611-F55A21A76592}"/>
                </a:ext>
              </a:extLst>
            </p:cNvPr>
            <p:cNvSpPr/>
            <p:nvPr/>
          </p:nvSpPr>
          <p:spPr>
            <a:xfrm>
              <a:off x="457199" y="4401589"/>
              <a:ext cx="3948545" cy="48629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" name="表格 2">
            <a:extLst>
              <a:ext uri="{FF2B5EF4-FFF2-40B4-BE49-F238E27FC236}">
                <a16:creationId xmlns:a16="http://schemas.microsoft.com/office/drawing/2014/main" id="{415A69C8-B849-4D7C-B307-50D63178D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596095"/>
              </p:ext>
            </p:extLst>
          </p:nvPr>
        </p:nvGraphicFramePr>
        <p:xfrm>
          <a:off x="3933346" y="1072662"/>
          <a:ext cx="8238397" cy="5785344"/>
        </p:xfrm>
        <a:graphic>
          <a:graphicData uri="http://schemas.openxmlformats.org/drawingml/2006/table">
            <a:tbl>
              <a:tblPr/>
              <a:tblGrid>
                <a:gridCol w="75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66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72119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Parameter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3D DRAM 2Gb</a:t>
                      </a:r>
                      <a:r>
                        <a:rPr lang="pl-PL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 w/ ECC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1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3 (Reference)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Option 3B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Process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Size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37.61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32.16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28.17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23.8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24.16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19.46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35.45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Size w/ bump pitch 25um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33.93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28.83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Chip per wafers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est.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1669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1952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2598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3225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2071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1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Good Dies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1418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1659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1894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2741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1505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1761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Stacked dies (layer)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Channel (CH) # 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Bank # 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density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MB/mm^2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6.81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7.96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10.76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10.60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6100"/>
                          </a:solidFill>
                          <a:effectLst/>
                          <a:latin typeface="Calibri Light" panose="020F0302020204030204" pitchFamily="34" charset="0"/>
                        </a:rPr>
                        <a:t>13.16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8.45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per Channel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119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Peak</a:t>
                      </a:r>
                      <a:b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Bandwidth*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100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1361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1592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1076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530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658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361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422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11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Effective </a:t>
                      </a:r>
                      <a:b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Bandwidth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22.8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1GB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2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100 mm^2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142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FF"/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E26B0A"/>
                          </a:solidFill>
                          <a:effectLst/>
                          <a:latin typeface="Calibri Light" panose="020F03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TBD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1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DQ I/O 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B0F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B0F0"/>
                          </a:solidFill>
                          <a:effectLst/>
                          <a:latin typeface="Calibri Light" panose="020F03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8192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4096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21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ECC IO 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2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per Die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Data Rate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Gbps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Row Cycle time (tRC)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62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Memory core speed (tCCD)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 Latency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Read Latency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2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Access Time (RL + tAC)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211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* Under seamless read operation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* w/ Metal4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05145B1-6E6C-4DFE-860D-87E3A2433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4" y="4308706"/>
            <a:ext cx="3658099" cy="21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24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8C36F0-E873-49BF-968C-2099B361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669" y="422931"/>
            <a:ext cx="5343331" cy="3006069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BB9AEF8-9A67-4A0C-BC05-7B987D7F2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309"/>
            <a:ext cx="5210315" cy="3705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370DF5-F772-48A8-B21D-2F1ABE1304D1}"/>
              </a:ext>
            </a:extLst>
          </p:cNvPr>
          <p:cNvSpPr/>
          <p:nvPr/>
        </p:nvSpPr>
        <p:spPr>
          <a:xfrm>
            <a:off x="5452312" y="4356976"/>
            <a:ext cx="67396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2020 Mar.: </a:t>
            </a:r>
            <a:r>
              <a:rPr lang="en-US" sz="1400" dirty="0" err="1">
                <a:solidFill>
                  <a:srgbClr val="002060"/>
                </a:solidFill>
              </a:rPr>
              <a:t>Hisilicion</a:t>
            </a:r>
            <a:r>
              <a:rPr lang="en-US" sz="1400" dirty="0">
                <a:solidFill>
                  <a:srgbClr val="002060"/>
                </a:solidFill>
              </a:rPr>
              <a:t> request the 600-700 </a:t>
            </a:r>
            <a:r>
              <a:rPr lang="en-US" sz="1400" dirty="0" err="1">
                <a:solidFill>
                  <a:srgbClr val="002060"/>
                </a:solidFill>
              </a:rPr>
              <a:t>uF</a:t>
            </a:r>
            <a:r>
              <a:rPr lang="en-US" sz="1400" dirty="0">
                <a:solidFill>
                  <a:srgbClr val="002060"/>
                </a:solidFill>
              </a:rPr>
              <a:t> capacitor and TSMC is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working on Gen1 WoW solution, Gen1 DRAM also can replace by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capacitor. Gen 1 now have two AI </a:t>
            </a:r>
            <a:r>
              <a:rPr lang="en-US" sz="1400" dirty="0" err="1">
                <a:solidFill>
                  <a:srgbClr val="002060"/>
                </a:solidFill>
              </a:rPr>
              <a:t>companys</a:t>
            </a:r>
            <a:r>
              <a:rPr lang="en-US" sz="1400" dirty="0">
                <a:solidFill>
                  <a:srgbClr val="002060"/>
                </a:solidFill>
              </a:rPr>
              <a:t> are working for that. Gen2 was request by a big design house and even Google intel also have highly interesting for that. Gen2 have better heating structure.</a:t>
            </a:r>
            <a:r>
              <a:rPr lang="en-US" sz="1400" dirty="0"/>
              <a:t> </a:t>
            </a:r>
          </a:p>
          <a:p>
            <a:r>
              <a:rPr lang="en-US" sz="1400" dirty="0"/>
              <a:t>2021 Mar: 2-10 customer engagements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41C85-BF88-437F-A1F9-6C591781C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4" y="217486"/>
            <a:ext cx="3864376" cy="2174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FFDED-45DE-4979-9827-A28BE2CF1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499" y="282998"/>
            <a:ext cx="4273885" cy="24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3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Cerebras</a:t>
            </a:r>
            <a:r>
              <a:rPr lang="en-US" dirty="0"/>
              <a:t> Wafer Scale Engine for AI Compute</a:t>
            </a:r>
          </a:p>
        </p:txBody>
      </p:sp>
      <p:pic>
        <p:nvPicPr>
          <p:cNvPr id="5" name="Picture 4" descr="Cerebras compariso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8200"/>
            <a:ext cx="6689006" cy="5486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772400" y="1133582"/>
            <a:ext cx="2143874" cy="2524018"/>
          </a:xfrm>
        </p:spPr>
        <p:txBody>
          <a:bodyPr/>
          <a:lstStyle/>
          <a:p>
            <a:r>
              <a:rPr lang="en-US" sz="1600" dirty="0"/>
              <a:t>1.2 trillion transistors on single die (46,225mm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r>
              <a:rPr lang="en-US" sz="1600" dirty="0"/>
              <a:t>Packaged between heat spreader and power supply system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EA22C00-BAD0-804C-A713-356B217322B3}"/>
              </a:ext>
            </a:extLst>
          </p:cNvPr>
          <p:cNvSpPr txBox="1">
            <a:spLocks/>
          </p:cNvSpPr>
          <p:nvPr/>
        </p:nvSpPr>
        <p:spPr bwMode="auto">
          <a:xfrm>
            <a:off x="7772400" y="4343401"/>
            <a:ext cx="2143874" cy="215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274320" indent="-182880" algn="l" rtl="0" eaLnBrk="1" fontAlgn="base" hangingPunct="1"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•"/>
              <a:defRPr sz="18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15938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–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746125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•"/>
              <a:tabLst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976313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–"/>
              <a:tabLst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150938" indent="-182563" algn="l" rtl="0" eaLnBrk="1" fontAlgn="base" hangingPunct="1">
              <a:lnSpc>
                <a:spcPct val="80000"/>
              </a:lnSpc>
              <a:spcBef>
                <a:spcPts val="400"/>
              </a:spcBef>
              <a:spcAft>
                <a:spcPts val="200"/>
              </a:spcAft>
              <a:buClr>
                <a:srgbClr val="6EB836"/>
              </a:buClr>
              <a:buChar char="»"/>
              <a:tabLst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/>
              <a:t>RDL used for interconnectivity within the wafer scale die and for power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509814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13A4E8E-D58B-4156-BCE0-C78EF6591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8" y="618980"/>
            <a:ext cx="10001764" cy="56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9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B1E31-61FE-4C24-988D-8764EFB4157A}"/>
              </a:ext>
            </a:extLst>
          </p:cNvPr>
          <p:cNvSpPr/>
          <p:nvPr/>
        </p:nvSpPr>
        <p:spPr>
          <a:xfrm>
            <a:off x="465667" y="258902"/>
            <a:ext cx="1115906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  <a:latin typeface="MalgunGothic"/>
              </a:rPr>
              <a:t>CoWoS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Due to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is getting more and more popular and will increase more flexibility for combination of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different device and also can reduce the cost. So TSMC will drop the 4X reticle size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development.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TSMC think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CoWoS_R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with capacitor will let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demand growth from 8k/M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to 12-13K/m by 2023.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Broadcom is the most aggressive for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plan to will use the TPU for Google to adopt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,.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TSMC plan to finish to finish qualification by Q223 and Broadcom request to pull in to Q123 and even Q422.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 : The AMD will have several combination products for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CPU+HBM2E/CPU+GPU+HBM2E/ CPU+ accelerator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and have good forecast in the coming. Now the AMD and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Xilinix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have best forecast growth rate of overall customers.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Microsoft Server CPU for Azure@5nm will adopt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plan to ramp up by end of 2021.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Nvidia new AI chip@5nm will adopt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SoIC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on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CoWoS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03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3227A4-B06E-4565-934E-3D1BA129AEA9}"/>
              </a:ext>
            </a:extLst>
          </p:cNvPr>
          <p:cNvSpPr/>
          <p:nvPr/>
        </p:nvSpPr>
        <p:spPr>
          <a:xfrm>
            <a:off x="3048000" y="1920895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ArialMT"/>
              </a:rPr>
              <a:t>– </a:t>
            </a:r>
            <a:r>
              <a:rPr lang="en-US" sz="2800" dirty="0" err="1">
                <a:solidFill>
                  <a:srgbClr val="000066"/>
                </a:solidFill>
                <a:latin typeface="MalgunGothic"/>
              </a:rPr>
              <a:t>InFO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Apple cut 8-9M A12 and 2M around A13 demand but pill in the Apple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InFO_L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pilot run and mass production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schedule….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The Apple have chance to launch the iMac/iMac Pro adopt Apple own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CPU@InFO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_L in spring event date.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AMD will ramp up the GPU@5nm Navu31/32/33 adopt the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InFO_oS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from Q421.Now total demand still forecast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max is 30K/m but that will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depe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93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C241F4-03BE-43E4-A507-BEA91D510663}"/>
              </a:ext>
            </a:extLst>
          </p:cNvPr>
          <p:cNvSpPr/>
          <p:nvPr/>
        </p:nvSpPr>
        <p:spPr>
          <a:xfrm>
            <a:off x="3048000" y="1213009"/>
            <a:ext cx="6096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MalgunGothic"/>
              </a:rPr>
              <a:t>y :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sz="2800" dirty="0">
                <a:solidFill>
                  <a:srgbClr val="000066"/>
                </a:solidFill>
                <a:latin typeface="ArialMT"/>
              </a:rPr>
              <a:t>– </a:t>
            </a:r>
            <a:r>
              <a:rPr lang="en-US" sz="2800" dirty="0">
                <a:solidFill>
                  <a:srgbClr val="000066"/>
                </a:solidFill>
                <a:latin typeface="MalgunGothic"/>
              </a:rPr>
              <a:t>Backend 3D IC (WoW) :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TSMC BD (Business development) is cooking for low end X86 CPU with wide IO for high performance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computing for China market due to China-USA trade conflict. But it’s in the early stage.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sz="2800" dirty="0">
                <a:solidFill>
                  <a:srgbClr val="000066"/>
                </a:solidFill>
                <a:latin typeface="ArialMT"/>
              </a:rPr>
              <a:t>– </a:t>
            </a:r>
            <a:r>
              <a:rPr lang="en-US" sz="2800" dirty="0">
                <a:solidFill>
                  <a:srgbClr val="000066"/>
                </a:solidFill>
                <a:latin typeface="MalgunGothic"/>
              </a:rPr>
              <a:t>Backend </a:t>
            </a:r>
            <a:r>
              <a:rPr lang="en-US" sz="2800" dirty="0" err="1">
                <a:solidFill>
                  <a:srgbClr val="000066"/>
                </a:solidFill>
                <a:latin typeface="MalgunGothic"/>
              </a:rPr>
              <a:t>InFO</a:t>
            </a:r>
            <a:r>
              <a:rPr lang="en-US" sz="2800" dirty="0">
                <a:solidFill>
                  <a:srgbClr val="000066"/>
                </a:solidFill>
                <a:latin typeface="MalgunGothic"/>
              </a:rPr>
              <a:t> PTI</a:t>
            </a:r>
            <a:br>
              <a:rPr lang="en-US" sz="2800" dirty="0">
                <a:solidFill>
                  <a:srgbClr val="000066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2021 Mar.: The PTI have high possibility will give up the panel fan out due to PTI CTO was resign and now no specific owner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to be in charge of the Panel fan out. But concentrate more resource for wafer base </a:t>
            </a:r>
            <a:r>
              <a:rPr lang="en-US" dirty="0" err="1">
                <a:solidFill>
                  <a:srgbClr val="FF0000"/>
                </a:solidFill>
                <a:latin typeface="MalgunGothic"/>
              </a:rPr>
              <a:t>InFO</a:t>
            </a:r>
            <a:r>
              <a:rPr lang="en-US" dirty="0">
                <a:solidFill>
                  <a:srgbClr val="FF0000"/>
                </a:solidFill>
                <a:latin typeface="MalgunGothic"/>
              </a:rPr>
              <a:t> and WoW. The PTI is working on the</a:t>
            </a:r>
            <a:br>
              <a:rPr lang="en-US" dirty="0">
                <a:solidFill>
                  <a:srgbClr val="FF0000"/>
                </a:solidFill>
                <a:latin typeface="MalgunGothic"/>
              </a:rPr>
            </a:br>
            <a:r>
              <a:rPr lang="en-US" dirty="0">
                <a:solidFill>
                  <a:srgbClr val="FF0000"/>
                </a:solidFill>
                <a:latin typeface="MalgunGothic"/>
              </a:rPr>
              <a:t>Sony CIS+ISP solution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68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D777EC-B3DE-4B68-88E8-81195CFF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6" y="110340"/>
            <a:ext cx="2733675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5D0E9-FAB5-45E4-87F0-D52BFD20C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03" y="1594817"/>
            <a:ext cx="11404348" cy="1095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69CED8-95A9-4F20-A99D-AD2F2428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4" y="2675364"/>
            <a:ext cx="12192000" cy="50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63717-4869-420A-9690-A879AA0D3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15030"/>
            <a:ext cx="12192000" cy="848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D00C4-68C4-4929-A94F-AAEFEFB57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4" y="855587"/>
            <a:ext cx="7896225" cy="733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C3FC51-1071-472C-B606-AA0D6AE64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3" y="4284396"/>
            <a:ext cx="11467723" cy="1487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80BE26-EA8A-458A-8DFE-A9D5C9BCB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03" y="5927246"/>
            <a:ext cx="10040292" cy="602132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4B6D6701-8771-4926-83DC-78C09C6861EA}"/>
              </a:ext>
            </a:extLst>
          </p:cNvPr>
          <p:cNvSpPr/>
          <p:nvPr/>
        </p:nvSpPr>
        <p:spPr>
          <a:xfrm flipH="1">
            <a:off x="11611677" y="12039"/>
            <a:ext cx="416458" cy="3130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7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1A143-A78F-40C8-BCBB-90C8ED3F5A9D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9F608-841A-451B-92EF-A9410B9A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659"/>
            <a:ext cx="5860025" cy="6182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3B8B4D-0166-4A58-A48B-669DE033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341" y="705902"/>
            <a:ext cx="6096000" cy="387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2CCA18-4D6D-4C26-A415-EB8697712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170" y="4512927"/>
            <a:ext cx="6096000" cy="706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0F731C-3F68-467F-AE01-E98542318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645" y="5323438"/>
            <a:ext cx="6160525" cy="624710"/>
          </a:xfrm>
          <a:prstGeom prst="rect">
            <a:avLst/>
          </a:prstGeom>
        </p:spPr>
      </p:pic>
      <p:sp>
        <p:nvSpPr>
          <p:cNvPr id="11" name="Arrow: Right 10">
            <a:hlinkClick r:id="rId6" action="ppaction://hlinksldjump"/>
            <a:extLst>
              <a:ext uri="{FF2B5EF4-FFF2-40B4-BE49-F238E27FC236}">
                <a16:creationId xmlns:a16="http://schemas.microsoft.com/office/drawing/2014/main" id="{B1205787-F2EF-4F1B-843F-E6615DE79A0A}"/>
              </a:ext>
            </a:extLst>
          </p:cNvPr>
          <p:cNvSpPr/>
          <p:nvPr/>
        </p:nvSpPr>
        <p:spPr>
          <a:xfrm flipH="1">
            <a:off x="11611677" y="12039"/>
            <a:ext cx="416458" cy="3130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6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E12C-EB0B-487B-BFC0-09B41D2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F0A06-B685-454E-8B13-61C913A18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2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1C67C386-F864-430A-8E0A-F91613D7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21BEB6A-7572-44D2-8C3A-3CA892DE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92"/>
            <a:ext cx="2825895" cy="4330923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D525823-8C53-469D-BE5F-E24CC8F2B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98" y="137160"/>
            <a:ext cx="6655142" cy="38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46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4EEED2-DB3C-4871-AC83-837F083309E7}"/>
              </a:ext>
            </a:extLst>
          </p:cNvPr>
          <p:cNvSpPr/>
          <p:nvPr/>
        </p:nvSpPr>
        <p:spPr>
          <a:xfrm>
            <a:off x="5257800" y="641682"/>
            <a:ext cx="1387642" cy="32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Mem On Bottom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D352C0-E696-4EC7-8785-14C6F1F17C3B}"/>
              </a:ext>
            </a:extLst>
          </p:cNvPr>
          <p:cNvSpPr/>
          <p:nvPr/>
        </p:nvSpPr>
        <p:spPr>
          <a:xfrm>
            <a:off x="1532021" y="641682"/>
            <a:ext cx="1387642" cy="32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 On Top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FA0668-7FFA-426E-950E-F7818330DEC1}"/>
              </a:ext>
            </a:extLst>
          </p:cNvPr>
          <p:cNvSpPr/>
          <p:nvPr/>
        </p:nvSpPr>
        <p:spPr>
          <a:xfrm>
            <a:off x="8983579" y="641682"/>
            <a:ext cx="1387642" cy="32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Adjacent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3AE789-703E-49B9-A913-7DEE21EBA5E9}"/>
              </a:ext>
            </a:extLst>
          </p:cNvPr>
          <p:cNvSpPr/>
          <p:nvPr/>
        </p:nvSpPr>
        <p:spPr>
          <a:xfrm>
            <a:off x="675775" y="1155031"/>
            <a:ext cx="842210" cy="30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SRAM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9BD02C-7DD0-488E-ABA7-96796152229A}"/>
              </a:ext>
            </a:extLst>
          </p:cNvPr>
          <p:cNvSpPr/>
          <p:nvPr/>
        </p:nvSpPr>
        <p:spPr>
          <a:xfrm>
            <a:off x="1808748" y="1155031"/>
            <a:ext cx="84221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804CB9-CFCE-4587-B002-0E8EC4FC4A99}"/>
              </a:ext>
            </a:extLst>
          </p:cNvPr>
          <p:cNvSpPr/>
          <p:nvPr/>
        </p:nvSpPr>
        <p:spPr>
          <a:xfrm>
            <a:off x="2941721" y="1155031"/>
            <a:ext cx="84221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E4E10E-991B-4E73-8E35-E9844B6B7482}"/>
              </a:ext>
            </a:extLst>
          </p:cNvPr>
          <p:cNvSpPr/>
          <p:nvPr/>
        </p:nvSpPr>
        <p:spPr>
          <a:xfrm>
            <a:off x="8149390" y="1155031"/>
            <a:ext cx="842210" cy="30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SRAM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622EA9-07F3-4A0C-A50B-11C95BF1DBD5}"/>
              </a:ext>
            </a:extLst>
          </p:cNvPr>
          <p:cNvSpPr/>
          <p:nvPr/>
        </p:nvSpPr>
        <p:spPr>
          <a:xfrm>
            <a:off x="4415590" y="1155031"/>
            <a:ext cx="842210" cy="30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SRAM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0A4140F-3CCF-4C41-A6D2-AA9A7C384426}"/>
              </a:ext>
            </a:extLst>
          </p:cNvPr>
          <p:cNvSpPr/>
          <p:nvPr/>
        </p:nvSpPr>
        <p:spPr>
          <a:xfrm>
            <a:off x="5504447" y="1155031"/>
            <a:ext cx="84221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3B4AE18-122F-4FF1-9CC2-AC8655BCEF71}"/>
              </a:ext>
            </a:extLst>
          </p:cNvPr>
          <p:cNvSpPr/>
          <p:nvPr/>
        </p:nvSpPr>
        <p:spPr>
          <a:xfrm>
            <a:off x="9256295" y="1155031"/>
            <a:ext cx="84221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E1451D-E30C-4FB8-9FE8-66D6C2327572}"/>
              </a:ext>
            </a:extLst>
          </p:cNvPr>
          <p:cNvSpPr/>
          <p:nvPr/>
        </p:nvSpPr>
        <p:spPr>
          <a:xfrm>
            <a:off x="6611352" y="1155031"/>
            <a:ext cx="84221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E786E5-C9ED-416D-A749-CCEE2852D007}"/>
              </a:ext>
            </a:extLst>
          </p:cNvPr>
          <p:cNvSpPr/>
          <p:nvPr/>
        </p:nvSpPr>
        <p:spPr>
          <a:xfrm>
            <a:off x="10383252" y="1155031"/>
            <a:ext cx="84221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E1AD14-940E-49B2-87A6-2C74657DA503}"/>
              </a:ext>
            </a:extLst>
          </p:cNvPr>
          <p:cNvSpPr txBox="1"/>
          <p:nvPr/>
        </p:nvSpPr>
        <p:spPr>
          <a:xfrm>
            <a:off x="3378859" y="2343255"/>
            <a:ext cx="84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DRAM stacked on SRAM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9F8D7C-26EA-4ACF-9DD2-3DDCDD41D3C0}"/>
              </a:ext>
            </a:extLst>
          </p:cNvPr>
          <p:cNvCxnSpPr/>
          <p:nvPr/>
        </p:nvCxnSpPr>
        <p:spPr>
          <a:xfrm flipH="1">
            <a:off x="1283368" y="970545"/>
            <a:ext cx="393032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76F49D-5090-4B75-9A4D-01B21B02420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2171701" y="970545"/>
            <a:ext cx="58152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AD75A0D-E9AB-4DDD-9B3B-6ABA6056A746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flipH="1">
            <a:off x="5925552" y="970545"/>
            <a:ext cx="26069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4F67D12-575A-42FB-9CE6-757E45BAE466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2948232" y="1827041"/>
            <a:ext cx="77944" cy="121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A0B529-BAC4-49C5-BC11-FEA61ADA0597}"/>
              </a:ext>
            </a:extLst>
          </p:cNvPr>
          <p:cNvCxnSpPr>
            <a:cxnSpLocks/>
          </p:cNvCxnSpPr>
          <p:nvPr/>
        </p:nvCxnSpPr>
        <p:spPr>
          <a:xfrm>
            <a:off x="10236120" y="2055749"/>
            <a:ext cx="292283" cy="112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F69102E-C5FB-4600-9B60-643159A3A432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6263442" y="1984082"/>
            <a:ext cx="754176" cy="123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D8552E-6EE9-4CEC-95C4-CDEC672CE22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0371221" y="882313"/>
            <a:ext cx="433136" cy="272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777199F-CC75-4046-9A9A-D3D44D07421E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9677400" y="994606"/>
            <a:ext cx="48118" cy="160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2B51561-AC32-4F1C-AE95-2E2EB09E0811}"/>
              </a:ext>
            </a:extLst>
          </p:cNvPr>
          <p:cNvCxnSpPr>
            <a:cxnSpLocks/>
          </p:cNvCxnSpPr>
          <p:nvPr/>
        </p:nvCxnSpPr>
        <p:spPr>
          <a:xfrm>
            <a:off x="6533144" y="966531"/>
            <a:ext cx="376993" cy="156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F5FCDB7-07BB-4A3E-B12E-1E2DD64AB408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4836695" y="938459"/>
            <a:ext cx="431130" cy="216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D383E48-DF14-46F3-BF7A-844404F91514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2865518" y="966531"/>
            <a:ext cx="497308" cy="18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B015360-87C3-43AB-A66E-BDDE22331B75}"/>
              </a:ext>
            </a:extLst>
          </p:cNvPr>
          <p:cNvCxnSpPr/>
          <p:nvPr/>
        </p:nvCxnSpPr>
        <p:spPr>
          <a:xfrm flipH="1">
            <a:off x="8642680" y="978564"/>
            <a:ext cx="393032" cy="18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BA2A37C-5C5E-461D-82CC-2337BA6B43EA}"/>
              </a:ext>
            </a:extLst>
          </p:cNvPr>
          <p:cNvSpPr txBox="1"/>
          <p:nvPr/>
        </p:nvSpPr>
        <p:spPr>
          <a:xfrm>
            <a:off x="10930699" y="2137548"/>
            <a:ext cx="45317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LP5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8F70C0-A661-4E6F-B293-137A50EAA3C6}"/>
              </a:ext>
            </a:extLst>
          </p:cNvPr>
          <p:cNvSpPr txBox="1"/>
          <p:nvPr/>
        </p:nvSpPr>
        <p:spPr>
          <a:xfrm>
            <a:off x="11464087" y="2147814"/>
            <a:ext cx="513347" cy="276999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HBM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F8EB9F4-FA5D-4642-9FEA-BFAE0B694B01}"/>
              </a:ext>
            </a:extLst>
          </p:cNvPr>
          <p:cNvSpPr txBox="1"/>
          <p:nvPr/>
        </p:nvSpPr>
        <p:spPr>
          <a:xfrm>
            <a:off x="3799963" y="2001589"/>
            <a:ext cx="513347" cy="276999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HBM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C39753B-1733-43ED-B1D4-D18F93E37AC3}"/>
              </a:ext>
            </a:extLst>
          </p:cNvPr>
          <p:cNvSpPr/>
          <p:nvPr/>
        </p:nvSpPr>
        <p:spPr>
          <a:xfrm>
            <a:off x="3362826" y="1653049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Samsung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6CB099B-B9A9-40BE-A581-940625157E42}"/>
              </a:ext>
            </a:extLst>
          </p:cNvPr>
          <p:cNvSpPr/>
          <p:nvPr/>
        </p:nvSpPr>
        <p:spPr>
          <a:xfrm>
            <a:off x="5644321" y="1672155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SK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3ECE869-CA52-44D6-9715-B8EDB46A9AAC}"/>
              </a:ext>
            </a:extLst>
          </p:cNvPr>
          <p:cNvSpPr/>
          <p:nvPr/>
        </p:nvSpPr>
        <p:spPr>
          <a:xfrm>
            <a:off x="10891084" y="186437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Micron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420393D-9DF5-421A-89D0-552A0C04D132}"/>
              </a:ext>
            </a:extLst>
          </p:cNvPr>
          <p:cNvSpPr/>
          <p:nvPr/>
        </p:nvSpPr>
        <p:spPr>
          <a:xfrm>
            <a:off x="9673901" y="1874638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Winbond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643A33A-3E29-432C-B096-6EF6FDF588E8}"/>
              </a:ext>
            </a:extLst>
          </p:cNvPr>
          <p:cNvSpPr/>
          <p:nvPr/>
        </p:nvSpPr>
        <p:spPr>
          <a:xfrm>
            <a:off x="9677400" y="160146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AP Mem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80FDD21-6DE0-4CD1-9B3F-9B4C5B373F8E}"/>
              </a:ext>
            </a:extLst>
          </p:cNvPr>
          <p:cNvSpPr/>
          <p:nvPr/>
        </p:nvSpPr>
        <p:spPr>
          <a:xfrm>
            <a:off x="6574249" y="154360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Samsung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AEFEB1B-239A-4354-B5EC-9BBD97DB9BC5}"/>
              </a:ext>
            </a:extLst>
          </p:cNvPr>
          <p:cNvSpPr/>
          <p:nvPr/>
        </p:nvSpPr>
        <p:spPr>
          <a:xfrm>
            <a:off x="10878550" y="1601462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Samsung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A409EB-5237-4CA7-8981-4F005EF8F085}"/>
              </a:ext>
            </a:extLst>
          </p:cNvPr>
          <p:cNvSpPr txBox="1"/>
          <p:nvPr/>
        </p:nvSpPr>
        <p:spPr>
          <a:xfrm>
            <a:off x="5950626" y="2107149"/>
            <a:ext cx="625631" cy="461665"/>
          </a:xfrm>
          <a:prstGeom prst="rect">
            <a:avLst/>
          </a:prstGeom>
          <a:pattFill prst="pct7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New DRAM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C471C34-1840-4C36-B39D-5C1C57A89937}"/>
              </a:ext>
            </a:extLst>
          </p:cNvPr>
          <p:cNvSpPr/>
          <p:nvPr/>
        </p:nvSpPr>
        <p:spPr>
          <a:xfrm>
            <a:off x="6838712" y="1827041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AP Mem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DE289AA-E5EB-4FF5-9B90-B6A3D7872DF9}"/>
              </a:ext>
            </a:extLst>
          </p:cNvPr>
          <p:cNvSpPr/>
          <p:nvPr/>
        </p:nvSpPr>
        <p:spPr>
          <a:xfrm>
            <a:off x="2450445" y="1653049"/>
            <a:ext cx="1126950" cy="203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Winbond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41BF3CD-EA6C-4E16-921D-8B17C0791B5A}"/>
              </a:ext>
            </a:extLst>
          </p:cNvPr>
          <p:cNvSpPr txBox="1"/>
          <p:nvPr/>
        </p:nvSpPr>
        <p:spPr>
          <a:xfrm>
            <a:off x="2635416" y="1948821"/>
            <a:ext cx="625631" cy="461665"/>
          </a:xfrm>
          <a:prstGeom prst="rect">
            <a:avLst/>
          </a:prstGeom>
          <a:pattFill prst="pct7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New DRAM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09016C-F374-492B-8CD7-5BBFCE75AD2C}"/>
              </a:ext>
            </a:extLst>
          </p:cNvPr>
          <p:cNvCxnSpPr>
            <a:cxnSpLocks/>
          </p:cNvCxnSpPr>
          <p:nvPr/>
        </p:nvCxnSpPr>
        <p:spPr>
          <a:xfrm flipH="1">
            <a:off x="10528403" y="1792883"/>
            <a:ext cx="733920" cy="375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E463CA6-4B56-492F-A146-4FEC0C926411}"/>
              </a:ext>
            </a:extLst>
          </p:cNvPr>
          <p:cNvCxnSpPr>
            <a:cxnSpLocks/>
          </p:cNvCxnSpPr>
          <p:nvPr/>
        </p:nvCxnSpPr>
        <p:spPr>
          <a:xfrm>
            <a:off x="10274237" y="1834773"/>
            <a:ext cx="254166" cy="333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2732334-0EE3-4C1B-AB7B-DC491309B45B}"/>
              </a:ext>
            </a:extLst>
          </p:cNvPr>
          <p:cNvCxnSpPr>
            <a:cxnSpLocks/>
          </p:cNvCxnSpPr>
          <p:nvPr/>
        </p:nvCxnSpPr>
        <p:spPr>
          <a:xfrm flipH="1">
            <a:off x="10528403" y="2046558"/>
            <a:ext cx="458202" cy="122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F388BD0-49CF-4647-987A-20116AD1BC54}"/>
              </a:ext>
            </a:extLst>
          </p:cNvPr>
          <p:cNvCxnSpPr>
            <a:cxnSpLocks/>
            <a:endCxn id="60" idx="0"/>
          </p:cNvCxnSpPr>
          <p:nvPr/>
        </p:nvCxnSpPr>
        <p:spPr>
          <a:xfrm flipH="1">
            <a:off x="11157286" y="1788838"/>
            <a:ext cx="467718" cy="348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1AD7CD7-26D3-4570-A965-62F77DC46AB8}"/>
              </a:ext>
            </a:extLst>
          </p:cNvPr>
          <p:cNvCxnSpPr>
            <a:cxnSpLocks/>
            <a:stCxn id="72" idx="4"/>
            <a:endCxn id="61" idx="0"/>
          </p:cNvCxnSpPr>
          <p:nvPr/>
        </p:nvCxnSpPr>
        <p:spPr>
          <a:xfrm>
            <a:off x="11442025" y="1804674"/>
            <a:ext cx="278736" cy="343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5DF60CA-31B1-43F9-BD73-5FA63F264E26}"/>
              </a:ext>
            </a:extLst>
          </p:cNvPr>
          <p:cNvSpPr txBox="1"/>
          <p:nvPr/>
        </p:nvSpPr>
        <p:spPr>
          <a:xfrm>
            <a:off x="10371221" y="2886075"/>
            <a:ext cx="1716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permutations of DRAM adjacent to logic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092B087-0FFE-40C1-BD58-146476DF6E54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6263442" y="1846264"/>
            <a:ext cx="104282" cy="260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38CFEC6-E1C6-4AB6-A7A9-347F01D2131A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6263442" y="1733929"/>
            <a:ext cx="739940" cy="37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22D6C696-1DFD-4CDB-99E6-D8D39F54601B}"/>
              </a:ext>
            </a:extLst>
          </p:cNvPr>
          <p:cNvSpPr txBox="1"/>
          <p:nvPr/>
        </p:nvSpPr>
        <p:spPr>
          <a:xfrm>
            <a:off x="10215217" y="2161500"/>
            <a:ext cx="625631" cy="461665"/>
          </a:xfrm>
          <a:prstGeom prst="rect">
            <a:avLst/>
          </a:prstGeom>
          <a:pattFill prst="pct7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New DRAM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6B506A8-2761-43FB-8102-633ED46501C8}"/>
              </a:ext>
            </a:extLst>
          </p:cNvPr>
          <p:cNvSpPr txBox="1"/>
          <p:nvPr/>
        </p:nvSpPr>
        <p:spPr>
          <a:xfrm>
            <a:off x="9431160" y="2179653"/>
            <a:ext cx="625631" cy="430887"/>
          </a:xfrm>
          <a:prstGeom prst="rect">
            <a:avLst/>
          </a:prstGeom>
          <a:pattFill prst="pct70">
            <a:fgClr>
              <a:schemeClr val="accent3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Custom GDDR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51D62D7-FAA3-4B93-B910-BD2AD5A2B162}"/>
              </a:ext>
            </a:extLst>
          </p:cNvPr>
          <p:cNvCxnSpPr>
            <a:cxnSpLocks/>
          </p:cNvCxnSpPr>
          <p:nvPr/>
        </p:nvCxnSpPr>
        <p:spPr>
          <a:xfrm flipH="1">
            <a:off x="9858894" y="1688052"/>
            <a:ext cx="1164807" cy="489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D504326-ED42-46F3-A76F-A5BBF9E3C840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2948232" y="1836404"/>
            <a:ext cx="744826" cy="112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840E3D3-786E-42F2-8E54-A13FFAA764F0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3950886" y="1804674"/>
            <a:ext cx="105751" cy="196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97A4CF1-E091-4D2C-9869-E5FB248F19E8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3799964" y="1836404"/>
            <a:ext cx="207278" cy="506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Hexagon 110">
            <a:extLst>
              <a:ext uri="{FF2B5EF4-FFF2-40B4-BE49-F238E27FC236}">
                <a16:creationId xmlns:a16="http://schemas.microsoft.com/office/drawing/2014/main" id="{70F94F62-B932-4C37-83A6-00ECCDB8E87E}"/>
              </a:ext>
            </a:extLst>
          </p:cNvPr>
          <p:cNvSpPr/>
          <p:nvPr/>
        </p:nvSpPr>
        <p:spPr>
          <a:xfrm>
            <a:off x="54651" y="1549552"/>
            <a:ext cx="808110" cy="2769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Intel</a:t>
            </a:r>
          </a:p>
        </p:txBody>
      </p:sp>
      <p:sp>
        <p:nvSpPr>
          <p:cNvPr id="113" name="Hexagon 112">
            <a:extLst>
              <a:ext uri="{FF2B5EF4-FFF2-40B4-BE49-F238E27FC236}">
                <a16:creationId xmlns:a16="http://schemas.microsoft.com/office/drawing/2014/main" id="{011F37B2-71F9-44AA-883E-F9A8EC782603}"/>
              </a:ext>
            </a:extLst>
          </p:cNvPr>
          <p:cNvSpPr/>
          <p:nvPr/>
        </p:nvSpPr>
        <p:spPr>
          <a:xfrm>
            <a:off x="1026343" y="1591937"/>
            <a:ext cx="808110" cy="2769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TSMC</a:t>
            </a:r>
          </a:p>
        </p:txBody>
      </p:sp>
      <p:sp>
        <p:nvSpPr>
          <p:cNvPr id="114" name="Hexagon 113">
            <a:extLst>
              <a:ext uri="{FF2B5EF4-FFF2-40B4-BE49-F238E27FC236}">
                <a16:creationId xmlns:a16="http://schemas.microsoft.com/office/drawing/2014/main" id="{5617AF80-62D1-4C3D-A606-56360ABE9CAD}"/>
              </a:ext>
            </a:extLst>
          </p:cNvPr>
          <p:cNvSpPr/>
          <p:nvPr/>
        </p:nvSpPr>
        <p:spPr>
          <a:xfrm>
            <a:off x="517070" y="1916272"/>
            <a:ext cx="808110" cy="27699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</a:t>
            </a:r>
          </a:p>
        </p:txBody>
      </p:sp>
    </p:spTree>
    <p:extLst>
      <p:ext uri="{BB962C8B-B14F-4D97-AF65-F5344CB8AC3E}">
        <p14:creationId xmlns:p14="http://schemas.microsoft.com/office/powerpoint/2010/main" val="3727188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42544-E1D5-4249-A4C3-92EA0ABD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5BEC-4A61-4854-8CFA-62CF3D8BD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taking advantage of each memory type with the best available interconnect tech. </a:t>
            </a:r>
          </a:p>
          <a:p>
            <a:r>
              <a:rPr lang="en-US" dirty="0"/>
              <a:t>Focus on TTM execution and quality</a:t>
            </a:r>
          </a:p>
          <a:p>
            <a:r>
              <a:rPr lang="en-US" dirty="0"/>
              <a:t>Per segment arch studies </a:t>
            </a:r>
          </a:p>
        </p:txBody>
      </p:sp>
    </p:spTree>
    <p:extLst>
      <p:ext uri="{BB962C8B-B14F-4D97-AF65-F5344CB8AC3E}">
        <p14:creationId xmlns:p14="http://schemas.microsoft.com/office/powerpoint/2010/main" val="3430049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670D24C-7398-487C-B40F-14630DDE956C}"/>
              </a:ext>
            </a:extLst>
          </p:cNvPr>
          <p:cNvGrpSpPr/>
          <p:nvPr/>
        </p:nvGrpSpPr>
        <p:grpSpPr>
          <a:xfrm>
            <a:off x="702883" y="364374"/>
            <a:ext cx="10786233" cy="5855556"/>
            <a:chOff x="6265506" y="537786"/>
            <a:chExt cx="5937035" cy="552803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D7656F-F00B-4FA9-8653-874FAC0E1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" r="-178" b="5516"/>
            <a:stretch/>
          </p:blipFill>
          <p:spPr>
            <a:xfrm>
              <a:off x="6265506" y="537786"/>
              <a:ext cx="5937035" cy="552803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693ADE-F5BA-4BC9-883B-217A329C25CA}"/>
                </a:ext>
              </a:extLst>
            </p:cNvPr>
            <p:cNvSpPr txBox="1"/>
            <p:nvPr/>
          </p:nvSpPr>
          <p:spPr>
            <a:xfrm>
              <a:off x="10001314" y="5270949"/>
              <a:ext cx="2074500" cy="448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Potential Foundry competitive offering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BB5DF00-EED9-41A8-A3A8-FACE189E1F20}"/>
                </a:ext>
              </a:extLst>
            </p:cNvPr>
            <p:cNvSpPr/>
            <p:nvPr/>
          </p:nvSpPr>
          <p:spPr>
            <a:xfrm>
              <a:off x="6265507" y="5203596"/>
              <a:ext cx="3499097" cy="862226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374EF5-8450-46F0-8038-FC51CCB3855E}"/>
                </a:ext>
              </a:extLst>
            </p:cNvPr>
            <p:cNvSpPr/>
            <p:nvPr/>
          </p:nvSpPr>
          <p:spPr>
            <a:xfrm>
              <a:off x="8848301" y="1330860"/>
              <a:ext cx="3227514" cy="379340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5A2C260-383B-4D63-A1A5-C9A2712CE29F}"/>
              </a:ext>
            </a:extLst>
          </p:cNvPr>
          <p:cNvSpPr/>
          <p:nvPr/>
        </p:nvSpPr>
        <p:spPr>
          <a:xfrm>
            <a:off x="565004" y="1027037"/>
            <a:ext cx="10924111" cy="5238500"/>
          </a:xfrm>
          <a:prstGeom prst="rect">
            <a:avLst/>
          </a:prstGeom>
          <a:solidFill>
            <a:schemeClr val="bg2">
              <a:lumMod val="40000"/>
              <a:lumOff val="60000"/>
              <a:alpha val="81176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F4612-0895-46FA-B551-6148B2C764FD}"/>
              </a:ext>
            </a:extLst>
          </p:cNvPr>
          <p:cNvSpPr txBox="1"/>
          <p:nvPr/>
        </p:nvSpPr>
        <p:spPr>
          <a:xfrm>
            <a:off x="4942857" y="1180663"/>
            <a:ext cx="140423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3" action="ppaction://hlinksldjump"/>
              </a:rPr>
              <a:t>Samsung X-Cube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14D5B-5793-4E4B-B840-01550726EB91}"/>
              </a:ext>
            </a:extLst>
          </p:cNvPr>
          <p:cNvSpPr txBox="1"/>
          <p:nvPr/>
        </p:nvSpPr>
        <p:spPr>
          <a:xfrm>
            <a:off x="5396433" y="1475230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TSMC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7C275-DD55-4E94-8B32-30CB5B717E2A}"/>
              </a:ext>
            </a:extLst>
          </p:cNvPr>
          <p:cNvSpPr txBox="1"/>
          <p:nvPr/>
        </p:nvSpPr>
        <p:spPr>
          <a:xfrm>
            <a:off x="4141137" y="3161369"/>
            <a:ext cx="182101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4" action="ppaction://hlinksldjump"/>
              </a:rPr>
              <a:t>Samsung, Micron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, SKH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1FD45-95E1-4E6E-9E0D-FF051C93E295}"/>
              </a:ext>
            </a:extLst>
          </p:cNvPr>
          <p:cNvSpPr txBox="1"/>
          <p:nvPr/>
        </p:nvSpPr>
        <p:spPr>
          <a:xfrm>
            <a:off x="5185291" y="3516652"/>
            <a:ext cx="79348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5" action="ppaction://hlinksldjump"/>
              </a:rPr>
              <a:t>Winbond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F3911CCC-E34E-442C-9205-DA9CADF9B391}"/>
              </a:ext>
            </a:extLst>
          </p:cNvPr>
          <p:cNvSpPr txBox="1"/>
          <p:nvPr/>
        </p:nvSpPr>
        <p:spPr>
          <a:xfrm>
            <a:off x="4989789" y="3858355"/>
            <a:ext cx="94096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AP Memory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97A00-088B-404D-B890-8880FF071BF1}"/>
              </a:ext>
            </a:extLst>
          </p:cNvPr>
          <p:cNvSpPr txBox="1"/>
          <p:nvPr/>
        </p:nvSpPr>
        <p:spPr>
          <a:xfrm>
            <a:off x="7069484" y="3538565"/>
            <a:ext cx="79348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5" action="ppaction://hlinksldjump"/>
              </a:rPr>
              <a:t>Winbond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16" name="TextBox 15">
            <a:hlinkClick r:id="rId6" action="ppaction://hlinksldjump"/>
            <a:extLst>
              <a:ext uri="{FF2B5EF4-FFF2-40B4-BE49-F238E27FC236}">
                <a16:creationId xmlns:a16="http://schemas.microsoft.com/office/drawing/2014/main" id="{E208B340-5CA5-4088-BA69-FB0E8D0D6236}"/>
              </a:ext>
            </a:extLst>
          </p:cNvPr>
          <p:cNvSpPr txBox="1"/>
          <p:nvPr/>
        </p:nvSpPr>
        <p:spPr>
          <a:xfrm>
            <a:off x="8586327" y="3858355"/>
            <a:ext cx="188032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AP Memory,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Powerchip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7FEE8-EC0B-4BB2-B220-CEAEF011F59D}"/>
              </a:ext>
            </a:extLst>
          </p:cNvPr>
          <p:cNvSpPr txBox="1"/>
          <p:nvPr/>
        </p:nvSpPr>
        <p:spPr>
          <a:xfrm>
            <a:off x="8737278" y="3538565"/>
            <a:ext cx="79348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5" action="ppaction://hlinksldjump"/>
              </a:rPr>
              <a:t>Winbond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E9378-1603-4949-97F9-A5217211DA6F}"/>
              </a:ext>
            </a:extLst>
          </p:cNvPr>
          <p:cNvSpPr txBox="1"/>
          <p:nvPr/>
        </p:nvSpPr>
        <p:spPr>
          <a:xfrm>
            <a:off x="8968165" y="4219303"/>
            <a:ext cx="55143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  <a:hlinkClick r:id="rId7" action="ppaction://hlinksldjump"/>
              </a:rPr>
              <a:t>TSMC</a:t>
            </a: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</a:rPr>
              <a:t>*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68A7C1-35BE-4F37-B69A-1A4B07233610}"/>
              </a:ext>
            </a:extLst>
          </p:cNvPr>
          <p:cNvSpPr txBox="1"/>
          <p:nvPr/>
        </p:nvSpPr>
        <p:spPr>
          <a:xfrm>
            <a:off x="7442441" y="1515721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8" action="ppaction://hlinksldjump"/>
              </a:rPr>
              <a:t>TSMC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885859-D6BA-4E57-9094-4C836DCA4652}"/>
              </a:ext>
            </a:extLst>
          </p:cNvPr>
          <p:cNvSpPr txBox="1"/>
          <p:nvPr/>
        </p:nvSpPr>
        <p:spPr>
          <a:xfrm>
            <a:off x="9065862" y="1528468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TSMC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6889AD-EDCF-422F-8551-7D4D286A026C}"/>
              </a:ext>
            </a:extLst>
          </p:cNvPr>
          <p:cNvSpPr txBox="1"/>
          <p:nvPr/>
        </p:nvSpPr>
        <p:spPr>
          <a:xfrm>
            <a:off x="1071835" y="5261013"/>
            <a:ext cx="161582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</a:rPr>
              <a:t>TSMC, Samsung, GF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332341-0FC6-4D58-83BC-BF4EFF5208FC}"/>
              </a:ext>
            </a:extLst>
          </p:cNvPr>
          <p:cNvSpPr txBox="1"/>
          <p:nvPr/>
        </p:nvSpPr>
        <p:spPr>
          <a:xfrm>
            <a:off x="3207004" y="5261013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</a:rPr>
              <a:t>TSMC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04668F-F9D7-4979-8B71-07ED7532F8C4}"/>
              </a:ext>
            </a:extLst>
          </p:cNvPr>
          <p:cNvSpPr txBox="1"/>
          <p:nvPr/>
        </p:nvSpPr>
        <p:spPr>
          <a:xfrm>
            <a:off x="3933548" y="5261013"/>
            <a:ext cx="41517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</a:rPr>
              <a:t>IMEC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998599-ACAF-4F33-9EC6-7FB7539F5E6D}"/>
              </a:ext>
            </a:extLst>
          </p:cNvPr>
          <p:cNvSpPr txBox="1"/>
          <p:nvPr/>
        </p:nvSpPr>
        <p:spPr>
          <a:xfrm>
            <a:off x="8812379" y="1890599"/>
            <a:ext cx="87524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  <a:hlinkClick r:id="rId9" action="ppaction://hlinksldjump"/>
              </a:rPr>
              <a:t>IMEC, ARM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3D85AD-98FF-4FAF-98E1-2D90F4A5B1A6}"/>
              </a:ext>
            </a:extLst>
          </p:cNvPr>
          <p:cNvSpPr txBox="1"/>
          <p:nvPr/>
        </p:nvSpPr>
        <p:spPr>
          <a:xfrm>
            <a:off x="6915855" y="1194253"/>
            <a:ext cx="105317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Samsung, GF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C00D1E-7F9F-46A2-BF36-71BAAC5307BA}"/>
              </a:ext>
            </a:extLst>
          </p:cNvPr>
          <p:cNvSpPr txBox="1"/>
          <p:nvPr/>
        </p:nvSpPr>
        <p:spPr>
          <a:xfrm>
            <a:off x="8634556" y="1194253"/>
            <a:ext cx="105317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Samsung, GF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C3D1D4-37CE-4BE9-8B27-DC4CDF3F09D2}"/>
              </a:ext>
            </a:extLst>
          </p:cNvPr>
          <p:cNvSpPr txBox="1"/>
          <p:nvPr/>
        </p:nvSpPr>
        <p:spPr>
          <a:xfrm>
            <a:off x="7083639" y="6572591"/>
            <a:ext cx="3217227" cy="169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i="1" dirty="0">
                <a:solidFill>
                  <a:schemeClr val="tx2"/>
                </a:solidFill>
                <a:sym typeface="Helvetica Neue"/>
              </a:rPr>
              <a:t>* In pilot production status, unclear customer/node</a:t>
            </a:r>
            <a:endParaRPr kumimoji="0" lang="en-US" sz="1100" b="0" i="1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9" name="TextBox 38">
            <a:hlinkClick r:id="rId6" action="ppaction://hlinksldjump"/>
            <a:extLst>
              <a:ext uri="{FF2B5EF4-FFF2-40B4-BE49-F238E27FC236}">
                <a16:creationId xmlns:a16="http://schemas.microsoft.com/office/drawing/2014/main" id="{3501A4EF-FD70-40C0-AA86-AD2B3C904656}"/>
              </a:ext>
            </a:extLst>
          </p:cNvPr>
          <p:cNvSpPr txBox="1"/>
          <p:nvPr/>
        </p:nvSpPr>
        <p:spPr>
          <a:xfrm>
            <a:off x="6854733" y="3858355"/>
            <a:ext cx="94096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AP Memory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63943-2B7A-44FA-A943-336D0BCC728F}"/>
              </a:ext>
            </a:extLst>
          </p:cNvPr>
          <p:cNvSpPr txBox="1"/>
          <p:nvPr/>
        </p:nvSpPr>
        <p:spPr>
          <a:xfrm>
            <a:off x="7312067" y="4178145"/>
            <a:ext cx="48090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7" action="ppaction://hlinksldjump"/>
              </a:rPr>
              <a:t>TSMC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8" name="Arrow: Left 37">
            <a:hlinkClick r:id="rId8" action="ppaction://hlinksldjump"/>
            <a:extLst>
              <a:ext uri="{FF2B5EF4-FFF2-40B4-BE49-F238E27FC236}">
                <a16:creationId xmlns:a16="http://schemas.microsoft.com/office/drawing/2014/main" id="{D5A504D0-86E4-4979-842D-E0E90FEB4816}"/>
              </a:ext>
            </a:extLst>
          </p:cNvPr>
          <p:cNvSpPr/>
          <p:nvPr/>
        </p:nvSpPr>
        <p:spPr>
          <a:xfrm>
            <a:off x="11817626" y="87704"/>
            <a:ext cx="250549" cy="190592"/>
          </a:xfrm>
          <a:prstGeom prst="lef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FACCA5-08F0-490A-8D06-3218777EBB42}"/>
              </a:ext>
            </a:extLst>
          </p:cNvPr>
          <p:cNvSpPr txBox="1"/>
          <p:nvPr/>
        </p:nvSpPr>
        <p:spPr>
          <a:xfrm>
            <a:off x="6642011" y="3195620"/>
            <a:ext cx="182101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4" action="ppaction://hlinksldjump"/>
              </a:rPr>
              <a:t>Samsung, Micron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, SKH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AEDD07-E47D-47BC-858B-006EA130F6C0}"/>
              </a:ext>
            </a:extLst>
          </p:cNvPr>
          <p:cNvSpPr txBox="1"/>
          <p:nvPr/>
        </p:nvSpPr>
        <p:spPr>
          <a:xfrm>
            <a:off x="8831374" y="3177265"/>
            <a:ext cx="182101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  <a:hlinkClick r:id="rId4" action="ppaction://hlinksldjump"/>
              </a:rPr>
              <a:t>Samsung, Micron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Neue"/>
              </a:rPr>
              <a:t>, SKH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ACB924-8989-48C7-A1E3-22B6E501B14F}"/>
              </a:ext>
            </a:extLst>
          </p:cNvPr>
          <p:cNvSpPr txBox="1"/>
          <p:nvPr/>
        </p:nvSpPr>
        <p:spPr>
          <a:xfrm>
            <a:off x="7059943" y="1856988"/>
            <a:ext cx="87524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2"/>
                </a:solidFill>
                <a:highlight>
                  <a:srgbClr val="FFFF00"/>
                </a:highlight>
                <a:sym typeface="Helvetica Neue"/>
                <a:hlinkClick r:id="rId9" action="ppaction://hlinksldjump"/>
              </a:rPr>
              <a:t>IMEC, ARM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FE6AE5-408F-4DE8-B994-847FFBFB3C10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239989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633E21-56B7-4500-A1D4-BEAD62F7B387}"/>
              </a:ext>
            </a:extLst>
          </p:cNvPr>
          <p:cNvGrpSpPr/>
          <p:nvPr/>
        </p:nvGrpSpPr>
        <p:grpSpPr>
          <a:xfrm>
            <a:off x="702883" y="364374"/>
            <a:ext cx="10786233" cy="5855556"/>
            <a:chOff x="6265506" y="537786"/>
            <a:chExt cx="5937035" cy="552803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844274-05F3-40BD-A3E9-8A81BB5B8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" r="-178" b="5516"/>
            <a:stretch/>
          </p:blipFill>
          <p:spPr>
            <a:xfrm>
              <a:off x="6265506" y="537786"/>
              <a:ext cx="5937035" cy="55280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0AB90B-E19C-48AF-8EEA-7B60AB019450}"/>
                </a:ext>
              </a:extLst>
            </p:cNvPr>
            <p:cNvSpPr txBox="1"/>
            <p:nvPr/>
          </p:nvSpPr>
          <p:spPr>
            <a:xfrm>
              <a:off x="10001314" y="5270949"/>
              <a:ext cx="2074500" cy="448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  <a:sym typeface="Helvetica Neue"/>
                </a:rPr>
                <a:t>Potential Foundry competitive offering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DCE1A7-9AB2-4E2A-BE0C-F918A0760621}"/>
                </a:ext>
              </a:extLst>
            </p:cNvPr>
            <p:cNvSpPr/>
            <p:nvPr/>
          </p:nvSpPr>
          <p:spPr>
            <a:xfrm>
              <a:off x="6265507" y="5203596"/>
              <a:ext cx="3499097" cy="862226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36CF6C-473C-460E-90B0-20E4707CCF25}"/>
                </a:ext>
              </a:extLst>
            </p:cNvPr>
            <p:cNvSpPr/>
            <p:nvPr/>
          </p:nvSpPr>
          <p:spPr>
            <a:xfrm>
              <a:off x="8848301" y="1330860"/>
              <a:ext cx="3227514" cy="379340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B6C678F-859E-4B20-B413-B0284EFB2B6F}"/>
              </a:ext>
            </a:extLst>
          </p:cNvPr>
          <p:cNvSpPr txBox="1"/>
          <p:nvPr/>
        </p:nvSpPr>
        <p:spPr>
          <a:xfrm>
            <a:off x="562203" y="6429425"/>
            <a:ext cx="1199046" cy="161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rashant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majhi,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 FTE</a:t>
            </a:r>
          </a:p>
        </p:txBody>
      </p:sp>
    </p:spTree>
    <p:extLst>
      <p:ext uri="{BB962C8B-B14F-4D97-AF65-F5344CB8AC3E}">
        <p14:creationId xmlns:p14="http://schemas.microsoft.com/office/powerpoint/2010/main" val="190714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58" y="187097"/>
            <a:ext cx="10970683" cy="988746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Performance Comparison of High Capacity Memories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689781"/>
            <a:ext cx="3860800" cy="18736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Intel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Top Secret Draft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91657" y="5169053"/>
            <a:ext cx="840868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SRAM and e-DRAM need increased capacity while maintaining latency and BW to enable large model sizes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(is it really doable)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304" y="1463826"/>
            <a:ext cx="2410461" cy="1291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735" y="1175843"/>
            <a:ext cx="1894569" cy="157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895" y="1684997"/>
            <a:ext cx="1659439" cy="90892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7120" y="2851230"/>
          <a:ext cx="11610080" cy="22250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22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2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HBM3 (Samsung)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 DRAM</a:t>
                      </a:r>
                      <a:r>
                        <a:rPr lang="en-US" baseline="0" dirty="0"/>
                        <a:t> (Renesas)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ADM e-DRAM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 (GB/s)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 per 8GB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288</a:t>
                      </a:r>
                      <a:r>
                        <a:rPr lang="en-US" baseline="0" dirty="0"/>
                        <a:t> per 4GB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&gt;4000 per 1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&gt;8000 per 128 MB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 capacity (GB)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 (GB/cm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~0.29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Latency (ns)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 (pJ/bit)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 (block-level)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(block-level)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402" y="1737360"/>
            <a:ext cx="1514475" cy="90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27341" y="2189060"/>
            <a:ext cx="763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SRAM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E9BCC-3A89-44B8-A7AC-069689E9966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F585A-711B-4250-A0E8-2B98C25468C1}"/>
              </a:ext>
            </a:extLst>
          </p:cNvPr>
          <p:cNvSpPr txBox="1"/>
          <p:nvPr/>
        </p:nvSpPr>
        <p:spPr>
          <a:xfrm>
            <a:off x="612454" y="5839612"/>
            <a:ext cx="10459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Need to prepared to use each memory where it fits best instead of trying to come up with a “do it all” memory</a:t>
            </a:r>
          </a:p>
          <a:p>
            <a:r>
              <a:rPr lang="en-US" dirty="0">
                <a:solidFill>
                  <a:srgbClr val="FF0000"/>
                </a:solidFill>
              </a:rPr>
              <a:t>(DDR, LPDDR, GDDR, RLDRAM, HBM, LLHBM, SRAM, </a:t>
            </a:r>
            <a:r>
              <a:rPr lang="en-US" dirty="0" err="1">
                <a:solidFill>
                  <a:srgbClr val="FF0000"/>
                </a:solidFill>
              </a:rPr>
              <a:t>eDRAM</a:t>
            </a:r>
            <a:r>
              <a:rPr lang="en-US" dirty="0">
                <a:solidFill>
                  <a:srgbClr val="FF0000"/>
                </a:solidFill>
              </a:rPr>
              <a:t>, ….)</a:t>
            </a:r>
          </a:p>
        </p:txBody>
      </p:sp>
    </p:spTree>
    <p:extLst>
      <p:ext uri="{BB962C8B-B14F-4D97-AF65-F5344CB8AC3E}">
        <p14:creationId xmlns:p14="http://schemas.microsoft.com/office/powerpoint/2010/main" val="28841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0BC49-A9C7-46C5-8057-40A4B001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7" y="340461"/>
            <a:ext cx="11268166" cy="5496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5ED53-3F93-4AED-A87C-02A39C685BF9}"/>
              </a:ext>
            </a:extLst>
          </p:cNvPr>
          <p:cNvSpPr txBox="1"/>
          <p:nvPr/>
        </p:nvSpPr>
        <p:spPr>
          <a:xfrm>
            <a:off x="10396314" y="4620632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(HBI IF)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01DEC-3770-4B72-8FEE-9C768447C6B1}"/>
              </a:ext>
            </a:extLst>
          </p:cNvPr>
          <p:cNvSpPr txBox="1"/>
          <p:nvPr/>
        </p:nvSpPr>
        <p:spPr>
          <a:xfrm>
            <a:off x="6284068" y="97275"/>
            <a:ext cx="208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SONY CMOS Imager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B8C0E-9125-4189-A1BD-08E5B6789E1A}"/>
              </a:ext>
            </a:extLst>
          </p:cNvPr>
          <p:cNvSpPr txBox="1"/>
          <p:nvPr/>
        </p:nvSpPr>
        <p:spPr>
          <a:xfrm>
            <a:off x="3197159" y="9727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HBM1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A1E29-3B58-4E98-B83C-04D58302F80D}"/>
              </a:ext>
            </a:extLst>
          </p:cNvPr>
          <p:cNvSpPr txBox="1"/>
          <p:nvPr/>
        </p:nvSpPr>
        <p:spPr>
          <a:xfrm>
            <a:off x="4633631" y="9727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HBM2E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9F7BE-DCD1-4CF0-9DB9-E48EFEC17087}"/>
              </a:ext>
            </a:extLst>
          </p:cNvPr>
          <p:cNvCxnSpPr>
            <a:cxnSpLocks/>
          </p:cNvCxnSpPr>
          <p:nvPr/>
        </p:nvCxnSpPr>
        <p:spPr>
          <a:xfrm>
            <a:off x="3353385" y="4124522"/>
            <a:ext cx="3431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48E262-8400-4FC5-A234-0376B6D9E9F4}"/>
              </a:ext>
            </a:extLst>
          </p:cNvPr>
          <p:cNvSpPr txBox="1"/>
          <p:nvPr/>
        </p:nvSpPr>
        <p:spPr>
          <a:xfrm>
            <a:off x="3696511" y="3920400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8Gb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DF69D-6DCB-42CE-A283-E698AFA59EEE}"/>
              </a:ext>
            </a:extLst>
          </p:cNvPr>
          <p:cNvSpPr txBox="1"/>
          <p:nvPr/>
        </p:nvSpPr>
        <p:spPr>
          <a:xfrm>
            <a:off x="3586849" y="4640246"/>
            <a:ext cx="1395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(Interposer IF)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FF7D8D-2210-4440-8CB4-EB5F8BCE9068}"/>
              </a:ext>
            </a:extLst>
          </p:cNvPr>
          <p:cNvSpPr txBox="1"/>
          <p:nvPr/>
        </p:nvSpPr>
        <p:spPr>
          <a:xfrm>
            <a:off x="2655726" y="3200554"/>
            <a:ext cx="1182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(IF Energy?)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CC239-E213-431F-9597-50EC3526FCD9}"/>
              </a:ext>
            </a:extLst>
          </p:cNvPr>
          <p:cNvSpPr txBox="1"/>
          <p:nvPr/>
        </p:nvSpPr>
        <p:spPr>
          <a:xfrm>
            <a:off x="933855" y="97829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About C4 Bump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91D77-EA24-48F3-839E-A1BB4F181A22}"/>
              </a:ext>
            </a:extLst>
          </p:cNvPr>
          <p:cNvCxnSpPr>
            <a:cxnSpLocks/>
            <a:stCxn id="15" idx="2"/>
            <a:endCxn id="18" idx="1"/>
          </p:cNvCxnSpPr>
          <p:nvPr/>
        </p:nvCxnSpPr>
        <p:spPr>
          <a:xfrm>
            <a:off x="1775592" y="467161"/>
            <a:ext cx="2300297" cy="22200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792106B-906E-4770-9D18-11EF5F54FFB4}"/>
              </a:ext>
            </a:extLst>
          </p:cNvPr>
          <p:cNvSpPr/>
          <p:nvPr/>
        </p:nvSpPr>
        <p:spPr>
          <a:xfrm>
            <a:off x="4075889" y="2587551"/>
            <a:ext cx="642026" cy="199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5D8569-DE13-4046-8980-C47AD8B5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685" y="5405716"/>
            <a:ext cx="1828799" cy="14750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4DD73F-C985-4871-A3DB-CA3DD7A501B4}"/>
              </a:ext>
            </a:extLst>
          </p:cNvPr>
          <p:cNvSpPr txBox="1"/>
          <p:nvPr/>
        </p:nvSpPr>
        <p:spPr>
          <a:xfrm>
            <a:off x="5950086" y="5972230"/>
            <a:ext cx="5867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X-Sec Photo from the same paper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Die thickness is ~50um,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Easily to guess how much DRAM Stack </a:t>
            </a:r>
            <a:r>
              <a:rPr lang="en-US" sz="1600" b="1" dirty="0" err="1">
                <a:solidFill>
                  <a:srgbClr val="FF0000"/>
                </a:solidFill>
              </a:rPr>
              <a:t>uBump</a:t>
            </a:r>
            <a:r>
              <a:rPr lang="en-US" sz="1600" b="1" dirty="0">
                <a:solidFill>
                  <a:srgbClr val="FF0000"/>
                </a:solidFill>
              </a:rPr>
              <a:t>/TSV pitch would be?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346E5-0E96-4B91-9387-FCEA80602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31"/>
          <a:stretch/>
        </p:blipFill>
        <p:spPr>
          <a:xfrm>
            <a:off x="2563267" y="5420787"/>
            <a:ext cx="1427960" cy="14113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E64FB5-8091-4BC4-BC85-617FA761837A}"/>
              </a:ext>
            </a:extLst>
          </p:cNvPr>
          <p:cNvSpPr/>
          <p:nvPr/>
        </p:nvSpPr>
        <p:spPr>
          <a:xfrm>
            <a:off x="5618946" y="3244334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88888"/>
                </a:solidFill>
                <a:latin typeface="Helvetica Neue"/>
              </a:rPr>
              <a:t>475221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6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C3C4-5B08-4C69-A226-20514462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Grace CPU for AI and HPC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D4FB4-C350-4C18-8BC9-588254A20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500 GB/s LPDDR5x</a:t>
            </a:r>
          </a:p>
          <a:p>
            <a:r>
              <a:rPr lang="en-US" dirty="0"/>
              <a:t>From EO’22</a:t>
            </a:r>
          </a:p>
        </p:txBody>
      </p:sp>
    </p:spTree>
    <p:extLst>
      <p:ext uri="{BB962C8B-B14F-4D97-AF65-F5344CB8AC3E}">
        <p14:creationId xmlns:p14="http://schemas.microsoft.com/office/powerpoint/2010/main" val="11049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3AABD3-A361-48BF-BCB0-1515CB57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79" y="1290730"/>
            <a:ext cx="5966441" cy="38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269E-1D04-4771-8D45-2298C5F2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7351"/>
          </a:xfrm>
        </p:spPr>
        <p:txBody>
          <a:bodyPr>
            <a:normAutofit fontScale="90000"/>
          </a:bodyPr>
          <a:lstStyle/>
          <a:p>
            <a:r>
              <a:rPr lang="en-US" dirty="0"/>
              <a:t>TCM Architecture Options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42C5F-017E-42B4-AE65-8FE55D585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69" y="2751829"/>
            <a:ext cx="5319389" cy="3425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Centralized</a:t>
            </a:r>
          </a:p>
          <a:p>
            <a:r>
              <a:rPr lang="en-US" sz="2000" dirty="0"/>
              <a:t>Can be 2.5D or 3D integrated</a:t>
            </a:r>
          </a:p>
          <a:p>
            <a:r>
              <a:rPr lang="en-US" sz="2000" dirty="0"/>
              <a:t>No compute and memory partition affinity</a:t>
            </a:r>
          </a:p>
          <a:p>
            <a:r>
              <a:rPr lang="en-US" sz="2000" dirty="0"/>
              <a:t>Examples:</a:t>
            </a:r>
          </a:p>
          <a:p>
            <a:pPr lvl="1"/>
            <a:r>
              <a:rPr lang="en-US" sz="1800" dirty="0"/>
              <a:t>Current ADM designs</a:t>
            </a:r>
          </a:p>
          <a:p>
            <a:pPr lvl="1"/>
            <a:r>
              <a:rPr lang="en-US" sz="1800" dirty="0"/>
              <a:t>Xeon LLC</a:t>
            </a:r>
          </a:p>
          <a:p>
            <a:r>
              <a:rPr lang="en-US" sz="2000" dirty="0"/>
              <a:t>BW limitation and significant data movement power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A95B12-68E1-4C88-A35D-E7CA53AB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292" y="2751829"/>
            <a:ext cx="5811716" cy="2857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Distributed</a:t>
            </a:r>
          </a:p>
          <a:p>
            <a:r>
              <a:rPr lang="en-US" sz="2000" dirty="0"/>
              <a:t>Each compute partition has preferential access to memory that is closer</a:t>
            </a:r>
          </a:p>
          <a:p>
            <a:r>
              <a:rPr lang="en-US" sz="2000" dirty="0"/>
              <a:t>Examples:</a:t>
            </a:r>
          </a:p>
          <a:p>
            <a:pPr lvl="1"/>
            <a:r>
              <a:rPr lang="en-US" sz="1800" dirty="0"/>
              <a:t>Xeon L2 cache per core</a:t>
            </a:r>
          </a:p>
          <a:p>
            <a:pPr lvl="1"/>
            <a:r>
              <a:rPr lang="en-US" sz="1800" dirty="0"/>
              <a:t>AMD L3, l</a:t>
            </a:r>
            <a:r>
              <a:rPr lang="en-US" sz="1600" dirty="0"/>
              <a:t>ocal to each CCD (8 CCDs)</a:t>
            </a:r>
          </a:p>
          <a:p>
            <a:pPr lvl="1"/>
            <a:r>
              <a:rPr lang="en-US" sz="1800" dirty="0"/>
              <a:t>Nvidia A100: 8-way partition, in two halves of 4 </a:t>
            </a:r>
          </a:p>
          <a:p>
            <a:r>
              <a:rPr lang="en-US" sz="1800" dirty="0"/>
              <a:t>Higher BW, lower power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8060627-CE01-4567-B59C-D72DF9063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2" y="1008800"/>
            <a:ext cx="3877423" cy="1639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275534AD-983E-4737-A958-5058CF1D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285" y="0"/>
            <a:ext cx="2470805" cy="241886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936D01-239E-4098-AAAF-175F0023E86F}"/>
              </a:ext>
            </a:extLst>
          </p:cNvPr>
          <p:cNvSpPr txBox="1"/>
          <p:nvPr/>
        </p:nvSpPr>
        <p:spPr>
          <a:xfrm>
            <a:off x="1974113" y="5842214"/>
            <a:ext cx="80238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Performance (favors distributed arch), cost/complexity (favors centralized) tradeoffs</a:t>
            </a:r>
          </a:p>
          <a:p>
            <a:r>
              <a:rPr lang="en-US" dirty="0"/>
              <a:t>Segment specific arch studies needed to guide any pathfinding program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4F90D7-3B47-4D69-B964-225758A53268}"/>
              </a:ext>
            </a:extLst>
          </p:cNvPr>
          <p:cNvGrpSpPr/>
          <p:nvPr/>
        </p:nvGrpSpPr>
        <p:grpSpPr>
          <a:xfrm>
            <a:off x="4198350" y="1015786"/>
            <a:ext cx="3017205" cy="569885"/>
            <a:chOff x="905608" y="835269"/>
            <a:chExt cx="4214445" cy="8030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9DC3C0-215F-4C27-835D-38317EC82465}"/>
                </a:ext>
              </a:extLst>
            </p:cNvPr>
            <p:cNvSpPr/>
            <p:nvPr/>
          </p:nvSpPr>
          <p:spPr>
            <a:xfrm>
              <a:off x="905608" y="835269"/>
              <a:ext cx="1934307" cy="316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229B7B-8720-4B00-9913-8C9372B9A105}"/>
                </a:ext>
              </a:extLst>
            </p:cNvPr>
            <p:cNvSpPr/>
            <p:nvPr/>
          </p:nvSpPr>
          <p:spPr>
            <a:xfrm>
              <a:off x="3185746" y="835269"/>
              <a:ext cx="1934307" cy="316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8FE3004-0F0C-42B5-9F75-F638D568891C}"/>
                </a:ext>
              </a:extLst>
            </p:cNvPr>
            <p:cNvCxnSpPr/>
            <p:nvPr/>
          </p:nvCxnSpPr>
          <p:spPr>
            <a:xfrm>
              <a:off x="1011115" y="993531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E572476-F785-4E96-B864-9CD90F9D4892}"/>
                </a:ext>
              </a:extLst>
            </p:cNvPr>
            <p:cNvCxnSpPr/>
            <p:nvPr/>
          </p:nvCxnSpPr>
          <p:spPr>
            <a:xfrm>
              <a:off x="3291253" y="993531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2CDD228-83C4-4ABF-A784-E5A80314BE1C}"/>
                </a:ext>
              </a:extLst>
            </p:cNvPr>
            <p:cNvCxnSpPr>
              <a:cxnSpLocks/>
            </p:cNvCxnSpPr>
            <p:nvPr/>
          </p:nvCxnSpPr>
          <p:spPr>
            <a:xfrm>
              <a:off x="2702169" y="1638301"/>
              <a:ext cx="700454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A9065D9-D198-4356-9BE6-D0B4AC489D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2169" y="1069730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B143707-D751-4413-87CD-D26EFE37B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1253" y="102869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952419-75E8-47CC-A70A-D2D0CC071939}"/>
              </a:ext>
            </a:extLst>
          </p:cNvPr>
          <p:cNvGrpSpPr/>
          <p:nvPr/>
        </p:nvGrpSpPr>
        <p:grpSpPr>
          <a:xfrm>
            <a:off x="4220076" y="1892955"/>
            <a:ext cx="1384810" cy="705298"/>
            <a:chOff x="6125307" y="770792"/>
            <a:chExt cx="1934307" cy="8675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A5AC58-5F92-4B57-8172-40244EC8FC78}"/>
                </a:ext>
              </a:extLst>
            </p:cNvPr>
            <p:cNvSpPr/>
            <p:nvPr/>
          </p:nvSpPr>
          <p:spPr>
            <a:xfrm>
              <a:off x="6125307" y="1321777"/>
              <a:ext cx="1934307" cy="316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C23419F-A5AA-48DD-9EED-6905C0A467DD}"/>
                </a:ext>
              </a:extLst>
            </p:cNvPr>
            <p:cNvSpPr/>
            <p:nvPr/>
          </p:nvSpPr>
          <p:spPr>
            <a:xfrm>
              <a:off x="6125307" y="770792"/>
              <a:ext cx="1934307" cy="316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12C7741-2035-43FC-85D6-8AA6D1902589}"/>
                </a:ext>
              </a:extLst>
            </p:cNvPr>
            <p:cNvCxnSpPr/>
            <p:nvPr/>
          </p:nvCxnSpPr>
          <p:spPr>
            <a:xfrm>
              <a:off x="6230814" y="905607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7A1F1A-26FD-4C36-AA2A-C4CA65740B7D}"/>
                </a:ext>
              </a:extLst>
            </p:cNvPr>
            <p:cNvCxnSpPr/>
            <p:nvPr/>
          </p:nvCxnSpPr>
          <p:spPr>
            <a:xfrm>
              <a:off x="6230814" y="1471246"/>
              <a:ext cx="172329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65E1629-4DAD-4769-AC83-58E2AA427C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60" y="91146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DA5AD9-102C-438E-B8F0-7871AD982A4D}"/>
              </a:ext>
            </a:extLst>
          </p:cNvPr>
          <p:cNvGrpSpPr/>
          <p:nvPr/>
        </p:nvGrpSpPr>
        <p:grpSpPr>
          <a:xfrm>
            <a:off x="10055472" y="2263892"/>
            <a:ext cx="1872758" cy="620708"/>
            <a:chOff x="8809892" y="770791"/>
            <a:chExt cx="1934307" cy="85871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9604B3-2F5D-471D-A4CB-3D6B429BF573}"/>
                </a:ext>
              </a:extLst>
            </p:cNvPr>
            <p:cNvSpPr/>
            <p:nvPr/>
          </p:nvSpPr>
          <p:spPr>
            <a:xfrm>
              <a:off x="8809892" y="1312984"/>
              <a:ext cx="1934307" cy="316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F0A331-36DD-4249-AE45-E10CD631A036}"/>
                </a:ext>
              </a:extLst>
            </p:cNvPr>
            <p:cNvSpPr/>
            <p:nvPr/>
          </p:nvSpPr>
          <p:spPr>
            <a:xfrm>
              <a:off x="8809892" y="770791"/>
              <a:ext cx="1934307" cy="316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3586BD4-F115-45C5-8400-D0AF0E12B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9698" y="91146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6089F64-A475-4DE4-A8FA-5EA5A3C21B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945" y="896812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4D882F7-6754-4BC3-A0DB-A6ADF2D79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7045" y="911468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019BFBD-E911-40FC-B59F-D90D866284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4837" y="929053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12D1E52-E414-4A05-91CD-E97E189A3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1636" y="905607"/>
              <a:ext cx="0" cy="568571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0308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ED00-9A24-469E-BF1D-8B5EFB93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1A0E0-E968-4E44-963B-5BC91B4A5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ECTC, vendors presented papers on the following technologies:</a:t>
            </a:r>
          </a:p>
          <a:p>
            <a:pPr lvl="1"/>
            <a:r>
              <a:rPr lang="en-US" dirty="0"/>
              <a:t>A*STAR devised a 10 x 10mm test chip with a 12µm pad pitch.</a:t>
            </a:r>
          </a:p>
          <a:p>
            <a:pPr lvl="1"/>
            <a:r>
              <a:rPr lang="en-US" dirty="0"/>
              <a:t>Fraunhofer demonstrated a 10μm hybrid bonding flow.</a:t>
            </a:r>
          </a:p>
          <a:p>
            <a:pPr lvl="1"/>
            <a:r>
              <a:rPr lang="en-US" dirty="0" err="1"/>
              <a:t>Imec</a:t>
            </a:r>
            <a:r>
              <a:rPr lang="en-US" dirty="0"/>
              <a:t> devised a stacked face-to-face and back-to-back flow.</a:t>
            </a:r>
          </a:p>
          <a:p>
            <a:pPr lvl="1"/>
            <a:r>
              <a:rPr lang="en-US" dirty="0"/>
              <a:t>Intel taped out test chips, including a 10nm </a:t>
            </a:r>
            <a:r>
              <a:rPr lang="en-US" dirty="0" err="1"/>
              <a:t>finFET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Leti</a:t>
            </a:r>
            <a:r>
              <a:rPr lang="en-US" dirty="0"/>
              <a:t> devised a path towards 5μm pitches with hybrid bonding.</a:t>
            </a:r>
          </a:p>
          <a:p>
            <a:pPr lvl="1"/>
            <a:r>
              <a:rPr lang="en-US" dirty="0"/>
              <a:t>Samsung demonstrated 3-stacked wafer bonding using hybrid bonding.</a:t>
            </a:r>
          </a:p>
          <a:p>
            <a:pPr lvl="1"/>
            <a:r>
              <a:rPr lang="en-US" dirty="0"/>
              <a:t>UMC showed a pre-bond qualification process for TSVs.</a:t>
            </a:r>
          </a:p>
          <a:p>
            <a:pPr lvl="1"/>
            <a:r>
              <a:rPr lang="en-US" dirty="0"/>
              <a:t>AMD is one of the early adopters here.</a:t>
            </a:r>
          </a:p>
          <a:p>
            <a:r>
              <a:rPr lang="en-US" dirty="0"/>
              <a:t>Starting in 2016, Sony began shipping CMOS image sensors using this technology</a:t>
            </a:r>
          </a:p>
          <a:p>
            <a:r>
              <a:rPr lang="en-US" dirty="0"/>
              <a:t>Hybrid bonding works the same way in packaging, but it’s more difficult. That’s why hybrid bonding for packaging has been stuck in R&amp;D for years.</a:t>
            </a:r>
          </a:p>
          <a:p>
            <a:r>
              <a:rPr lang="en-US" dirty="0"/>
              <a:t>“The main challenges of this fine </a:t>
            </a:r>
            <a:r>
              <a:rPr lang="en-US" dirty="0" err="1"/>
              <a:t>microbump</a:t>
            </a:r>
            <a:r>
              <a:rPr lang="en-US" dirty="0"/>
              <a:t> interconnections come with bump coplanarity,” said Mu </a:t>
            </a:r>
            <a:r>
              <a:rPr lang="en-US" dirty="0" err="1"/>
              <a:t>Hsuan</a:t>
            </a:r>
            <a:r>
              <a:rPr lang="en-US" dirty="0"/>
              <a:t> Chan, a technical manager from </a:t>
            </a:r>
            <a:r>
              <a:rPr lang="en-US" dirty="0" err="1"/>
              <a:t>Siliconware</a:t>
            </a:r>
            <a:r>
              <a:rPr lang="en-US" dirty="0"/>
              <a:t>, part of ASE, in a presentation at ECTC. “Owing to finer solder volume on a much finer </a:t>
            </a:r>
            <a:r>
              <a:rPr lang="en-US" dirty="0" err="1"/>
              <a:t>microbump</a:t>
            </a:r>
            <a:r>
              <a:rPr lang="en-US" dirty="0"/>
              <a:t> pitch, solder is rapidly consumed after solder joint formation, and voids could form. The voids within the solder joint will deteriorate the solder joint reliability of the bumps.”</a:t>
            </a:r>
          </a:p>
        </p:txBody>
      </p:sp>
    </p:spTree>
    <p:extLst>
      <p:ext uri="{BB962C8B-B14F-4D97-AF65-F5344CB8AC3E}">
        <p14:creationId xmlns:p14="http://schemas.microsoft.com/office/powerpoint/2010/main" val="337931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E12C-EB0B-487B-BFC0-09B41D2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F0A06-B685-454E-8B13-61C913A18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1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B015151C-619B-48E5-BD08-24E94016C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" y="0"/>
            <a:ext cx="117317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BFAE3-98D4-479F-A176-AAB9D737C97C}"/>
              </a:ext>
            </a:extLst>
          </p:cNvPr>
          <p:cNvSpPr txBox="1"/>
          <p:nvPr/>
        </p:nvSpPr>
        <p:spPr>
          <a:xfrm>
            <a:off x="8488918" y="3813566"/>
            <a:ext cx="173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TSMC, Samsung</a:t>
            </a:r>
          </a:p>
          <a:p>
            <a:r>
              <a:rPr lang="en-US" dirty="0">
                <a:solidFill>
                  <a:srgbClr val="FF0000"/>
                </a:solidFill>
              </a:rPr>
              <a:t>Intel, XMC, UMC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B5487-2E7B-4EFA-9D3D-4D114782D1A5}"/>
              </a:ext>
            </a:extLst>
          </p:cNvPr>
          <p:cNvSpPr txBox="1"/>
          <p:nvPr/>
        </p:nvSpPr>
        <p:spPr>
          <a:xfrm>
            <a:off x="713348" y="5941945"/>
            <a:ext cx="1028055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 stacking capabilities consolidated and accessible to </a:t>
            </a:r>
          </a:p>
          <a:p>
            <a:pPr algn="ctr"/>
            <a:r>
              <a:rPr lang="en-US" sz="2400" dirty="0"/>
              <a:t>all competition, volume/TTM will be favored by vendors</a:t>
            </a:r>
          </a:p>
        </p:txBody>
      </p:sp>
    </p:spTree>
    <p:extLst>
      <p:ext uri="{BB962C8B-B14F-4D97-AF65-F5344CB8AC3E}">
        <p14:creationId xmlns:p14="http://schemas.microsoft.com/office/powerpoint/2010/main" val="689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305050" y="1333500"/>
          <a:ext cx="7610475" cy="485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927" y="184628"/>
            <a:ext cx="9816551" cy="643214"/>
          </a:xfrm>
        </p:spPr>
        <p:txBody>
          <a:bodyPr>
            <a:normAutofit fontScale="90000"/>
          </a:bodyPr>
          <a:lstStyle/>
          <a:p>
            <a:r>
              <a:rPr lang="en-US" dirty="0"/>
              <a:t>Bonding Landscape: R&amp;D and HVM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127" y="6146311"/>
            <a:ext cx="236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Pitch (um)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652867" y="3602904"/>
            <a:ext cx="2365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Connections/mm</a:t>
            </a:r>
            <a:r>
              <a:rPr kumimoji="0" lang="en-US" sz="20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105479" y="184627"/>
            <a:ext cx="1701035" cy="1014889"/>
            <a:chOff x="10105479" y="79499"/>
            <a:chExt cx="1944243" cy="1120018"/>
          </a:xfrm>
        </p:grpSpPr>
        <p:sp>
          <p:nvSpPr>
            <p:cNvPr id="17" name="Rectangle 16"/>
            <p:cNvSpPr/>
            <p:nvPr/>
          </p:nvSpPr>
          <p:spPr>
            <a:xfrm>
              <a:off x="10105479" y="641733"/>
              <a:ext cx="1944243" cy="5577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 or W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05479" y="79499"/>
              <a:ext cx="1944243" cy="55778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+mn-cs"/>
                </a:rPr>
                <a:t>C or 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193490" y="559437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5890" y="55638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510482" y="565533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681170" y="57162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39666" y="565533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019498" y="562485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184090" y="57162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354778" y="56858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534610" y="556389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1687010" y="55334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851602" y="553341"/>
              <a:ext cx="100584" cy="1554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177099" y="6644413"/>
            <a:ext cx="1624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INTEL CONFIDENTIAL</a:t>
            </a:r>
          </a:p>
        </p:txBody>
      </p:sp>
      <p:sp>
        <p:nvSpPr>
          <p:cNvPr id="4" name="Oval 3"/>
          <p:cNvSpPr/>
          <p:nvPr/>
        </p:nvSpPr>
        <p:spPr>
          <a:xfrm rot="1559470">
            <a:off x="8603655" y="4511721"/>
            <a:ext cx="1115500" cy="414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31947" y="4971580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Current 2.5D/3D products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AB7F36-14F5-40C9-906B-2E74CCF3A63C}"/>
              </a:ext>
            </a:extLst>
          </p:cNvPr>
          <p:cNvGrpSpPr/>
          <p:nvPr/>
        </p:nvGrpSpPr>
        <p:grpSpPr>
          <a:xfrm>
            <a:off x="7816968" y="2149963"/>
            <a:ext cx="2365513" cy="276999"/>
            <a:chOff x="7816968" y="2149963"/>
            <a:chExt cx="2365513" cy="276999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7970010" y="2417806"/>
              <a:ext cx="1850265" cy="410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816968" y="2149963"/>
              <a:ext cx="2365513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uBump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 [C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6D121E-6F55-4DF3-AA68-5B6813177ECD}"/>
              </a:ext>
            </a:extLst>
          </p:cNvPr>
          <p:cNvGrpSpPr/>
          <p:nvPr/>
        </p:nvGrpSpPr>
        <p:grpSpPr>
          <a:xfrm>
            <a:off x="4549734" y="1372805"/>
            <a:ext cx="4449990" cy="278410"/>
            <a:chOff x="4549734" y="1372805"/>
            <a:chExt cx="4449990" cy="278410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4549734" y="1641822"/>
              <a:ext cx="4449990" cy="939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5678520" y="1372805"/>
              <a:ext cx="2604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HB 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81033F2-9CEB-448F-B3FC-1CD9C0681E63}"/>
              </a:ext>
            </a:extLst>
          </p:cNvPr>
          <p:cNvGrpSpPr/>
          <p:nvPr/>
        </p:nvGrpSpPr>
        <p:grpSpPr>
          <a:xfrm>
            <a:off x="3347892" y="993937"/>
            <a:ext cx="2604313" cy="339563"/>
            <a:chOff x="3347892" y="993937"/>
            <a:chExt cx="2604313" cy="339563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3347892" y="1333500"/>
              <a:ext cx="24036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3347892" y="993937"/>
              <a:ext cx="2604313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Monolithic 3D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8A3765-56A3-469E-ABE5-4DF8EADC18FB}"/>
              </a:ext>
            </a:extLst>
          </p:cNvPr>
          <p:cNvGrpSpPr/>
          <p:nvPr/>
        </p:nvGrpSpPr>
        <p:grpSpPr>
          <a:xfrm>
            <a:off x="6472190" y="1803633"/>
            <a:ext cx="2763250" cy="319163"/>
            <a:chOff x="6472190" y="1803633"/>
            <a:chExt cx="2763250" cy="319163"/>
          </a:xfrm>
        </p:grpSpPr>
        <p:cxnSp>
          <p:nvCxnSpPr>
            <p:cNvPr id="68" name="Straight Arrow Connector 67"/>
            <p:cNvCxnSpPr>
              <a:cxnSpLocks/>
            </p:cNvCxnSpPr>
            <p:nvPr/>
          </p:nvCxnSpPr>
          <p:spPr>
            <a:xfrm>
              <a:off x="6472190" y="2122796"/>
              <a:ext cx="263328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6631127" y="1803633"/>
              <a:ext cx="2604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555441" y="2934707"/>
            <a:ext cx="1835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Global Foundry [WoW]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1415" y="5375840"/>
            <a:ext cx="375295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Note: Samsung claims competitive offering as other foundries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FF131B-4904-4A4C-BD6E-589D9924B94B}"/>
              </a:ext>
            </a:extLst>
          </p:cNvPr>
          <p:cNvGrpSpPr/>
          <p:nvPr/>
        </p:nvGrpSpPr>
        <p:grpSpPr>
          <a:xfrm>
            <a:off x="6299986" y="2712370"/>
            <a:ext cx="3248490" cy="1520555"/>
            <a:chOff x="6262059" y="2739857"/>
            <a:chExt cx="3248490" cy="1520555"/>
          </a:xfrm>
        </p:grpSpPr>
        <p:sp>
          <p:nvSpPr>
            <p:cNvPr id="39" name="Oval 38"/>
            <p:cNvSpPr/>
            <p:nvPr/>
          </p:nvSpPr>
          <p:spPr>
            <a:xfrm rot="1559470">
              <a:off x="6907298" y="3484606"/>
              <a:ext cx="514131" cy="2186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1559470">
              <a:off x="7729502" y="3968977"/>
              <a:ext cx="383071" cy="28785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025847" y="3983413"/>
              <a:ext cx="1484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TSMC SOIC [C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35277" y="3258976"/>
              <a:ext cx="1484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TSMC SOIC 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  <p:sp>
          <p:nvSpPr>
            <p:cNvPr id="48" name="Oval 47"/>
            <p:cNvSpPr/>
            <p:nvPr/>
          </p:nvSpPr>
          <p:spPr>
            <a:xfrm rot="1559470">
              <a:off x="6262059" y="2862260"/>
              <a:ext cx="375791" cy="18484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14692" y="2739857"/>
              <a:ext cx="20425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TSMC SOIC+ 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, WoW]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2C94AA-5038-407C-B606-6689A17D7AAB}"/>
              </a:ext>
            </a:extLst>
          </p:cNvPr>
          <p:cNvGrpSpPr/>
          <p:nvPr/>
        </p:nvGrpSpPr>
        <p:grpSpPr>
          <a:xfrm>
            <a:off x="6912174" y="4389825"/>
            <a:ext cx="2535453" cy="664897"/>
            <a:chOff x="6912174" y="4389825"/>
            <a:chExt cx="2535453" cy="664897"/>
          </a:xfrm>
        </p:grpSpPr>
        <p:sp>
          <p:nvSpPr>
            <p:cNvPr id="50" name="Oval 49"/>
            <p:cNvSpPr/>
            <p:nvPr/>
          </p:nvSpPr>
          <p:spPr>
            <a:xfrm rot="1559470">
              <a:off x="8095830" y="4389825"/>
              <a:ext cx="1232978" cy="30755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912174" y="4593057"/>
              <a:ext cx="2535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DRAM HBM/3DS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[C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oC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, WoW];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eFlash-Logic [WoW]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09775" y="6659404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rPr>
              <a:t>Prashant Majhi , GSC-EID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AB673A-2727-4562-9692-7B9028AF9863}"/>
              </a:ext>
            </a:extLst>
          </p:cNvPr>
          <p:cNvGrpSpPr/>
          <p:nvPr/>
        </p:nvGrpSpPr>
        <p:grpSpPr>
          <a:xfrm>
            <a:off x="5752214" y="3606490"/>
            <a:ext cx="2064003" cy="1238500"/>
            <a:chOff x="5752214" y="3606490"/>
            <a:chExt cx="2064003" cy="1238500"/>
          </a:xfrm>
        </p:grpSpPr>
        <p:sp>
          <p:nvSpPr>
            <p:cNvPr id="61" name="TextBox 60"/>
            <p:cNvSpPr txBox="1"/>
            <p:nvPr/>
          </p:nvSpPr>
          <p:spPr>
            <a:xfrm>
              <a:off x="6855698" y="4028082"/>
              <a:ext cx="960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CIS [WoW]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310322" y="3664461"/>
              <a:ext cx="960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CIS [WoW]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70992" y="3606490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503285" y="3843865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2214" y="3947490"/>
              <a:ext cx="1006767" cy="8975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FAD272F-8F8B-47BD-80F9-C14DF1AEF4F0}"/>
              </a:ext>
            </a:extLst>
          </p:cNvPr>
          <p:cNvGrpSpPr/>
          <p:nvPr/>
        </p:nvGrpSpPr>
        <p:grpSpPr>
          <a:xfrm>
            <a:off x="4041346" y="2886753"/>
            <a:ext cx="2939330" cy="1041253"/>
            <a:chOff x="4041346" y="2886753"/>
            <a:chExt cx="2939330" cy="1041253"/>
          </a:xfrm>
        </p:grpSpPr>
        <p:sp>
          <p:nvSpPr>
            <p:cNvPr id="2" name="Rectangle 1"/>
            <p:cNvSpPr/>
            <p:nvPr/>
          </p:nvSpPr>
          <p:spPr>
            <a:xfrm>
              <a:off x="6203598" y="2886753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64290" y="3051463"/>
              <a:ext cx="13163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YMTC 3DNAND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[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WoW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]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1346" y="2914489"/>
              <a:ext cx="1655375" cy="101351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A19FEF-DDC6-478B-A8BB-CF52398E03BC}"/>
              </a:ext>
            </a:extLst>
          </p:cNvPr>
          <p:cNvGrpSpPr/>
          <p:nvPr/>
        </p:nvGrpSpPr>
        <p:grpSpPr>
          <a:xfrm>
            <a:off x="5754523" y="2493221"/>
            <a:ext cx="2354961" cy="979047"/>
            <a:chOff x="5635397" y="2412623"/>
            <a:chExt cx="2354961" cy="97904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9387F50-C02C-4F71-922F-65DA7BA256D8}"/>
                </a:ext>
              </a:extLst>
            </p:cNvPr>
            <p:cNvSpPr/>
            <p:nvPr/>
          </p:nvSpPr>
          <p:spPr>
            <a:xfrm rot="2053982">
              <a:off x="5635397" y="3102240"/>
              <a:ext cx="2354961" cy="289430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F99B1E1-90B6-4265-BBCF-DA1B536DB32C}"/>
                </a:ext>
              </a:extLst>
            </p:cNvPr>
            <p:cNvSpPr txBox="1"/>
            <p:nvPr/>
          </p:nvSpPr>
          <p:spPr>
            <a:xfrm>
              <a:off x="5957644" y="2412623"/>
              <a:ext cx="1628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CPU/Cache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7044885-DE3F-4877-9ECA-EFB263A51E81}"/>
              </a:ext>
            </a:extLst>
          </p:cNvPr>
          <p:cNvGrpSpPr/>
          <p:nvPr/>
        </p:nvGrpSpPr>
        <p:grpSpPr>
          <a:xfrm>
            <a:off x="3332965" y="1818308"/>
            <a:ext cx="1751678" cy="585951"/>
            <a:chOff x="3332965" y="1818308"/>
            <a:chExt cx="1751678" cy="58595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3270CB8-A2EF-49AE-90D3-972809C8AF16}"/>
                </a:ext>
              </a:extLst>
            </p:cNvPr>
            <p:cNvSpPr/>
            <p:nvPr/>
          </p:nvSpPr>
          <p:spPr>
            <a:xfrm rot="1559470">
              <a:off x="4264937" y="1818308"/>
              <a:ext cx="706086" cy="214664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A986197-4806-4CE1-845B-577A8E1D21F5}"/>
                </a:ext>
              </a:extLst>
            </p:cNvPr>
            <p:cNvSpPr txBox="1"/>
            <p:nvPr/>
          </p:nvSpPr>
          <p:spPr>
            <a:xfrm>
              <a:off x="3332965" y="1942594"/>
              <a:ext cx="1751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CMOS/Interconnect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00D41D-A46A-44D8-B269-C401BC68391A}"/>
              </a:ext>
            </a:extLst>
          </p:cNvPr>
          <p:cNvGrpSpPr/>
          <p:nvPr/>
        </p:nvGrpSpPr>
        <p:grpSpPr>
          <a:xfrm>
            <a:off x="3119715" y="1405163"/>
            <a:ext cx="1751678" cy="461665"/>
            <a:chOff x="3119715" y="1405163"/>
            <a:chExt cx="1751678" cy="461665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54AF5B6-EF53-4C6C-B045-AC7260CFE24C}"/>
                </a:ext>
              </a:extLst>
            </p:cNvPr>
            <p:cNvSpPr/>
            <p:nvPr/>
          </p:nvSpPr>
          <p:spPr>
            <a:xfrm rot="1559470">
              <a:off x="3666154" y="1473712"/>
              <a:ext cx="706086" cy="214664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F44534E-E6DB-4F7C-B1B3-4BCC832ABA8B}"/>
                </a:ext>
              </a:extLst>
            </p:cNvPr>
            <p:cNvSpPr txBox="1"/>
            <p:nvPr/>
          </p:nvSpPr>
          <p:spPr>
            <a:xfrm>
              <a:off x="3119715" y="1405163"/>
              <a:ext cx="1751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NMOS/PMOS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29840C-E858-4AB9-9C86-A04544A0AA2C}"/>
              </a:ext>
            </a:extLst>
          </p:cNvPr>
          <p:cNvGrpSpPr/>
          <p:nvPr/>
        </p:nvGrpSpPr>
        <p:grpSpPr>
          <a:xfrm>
            <a:off x="4348744" y="2012973"/>
            <a:ext cx="3163255" cy="933373"/>
            <a:chOff x="4348744" y="2012973"/>
            <a:chExt cx="3163255" cy="93337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2C25D32-4FE3-4281-B23B-84224083F9D4}"/>
                </a:ext>
              </a:extLst>
            </p:cNvPr>
            <p:cNvSpPr txBox="1"/>
            <p:nvPr/>
          </p:nvSpPr>
          <p:spPr>
            <a:xfrm>
              <a:off x="5471995" y="2012973"/>
              <a:ext cx="1441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SRAM or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Array/Peri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0ECC416-4E18-4D9F-BF2A-E67220E09F26}"/>
                </a:ext>
              </a:extLst>
            </p:cNvPr>
            <p:cNvSpPr/>
            <p:nvPr/>
          </p:nvSpPr>
          <p:spPr>
            <a:xfrm rot="1848757">
              <a:off x="4783608" y="2702034"/>
              <a:ext cx="2728391" cy="244312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C86B69F-DC1C-499F-8B94-7AD5D438493C}"/>
                </a:ext>
              </a:extLst>
            </p:cNvPr>
            <p:cNvSpPr txBox="1"/>
            <p:nvPr/>
          </p:nvSpPr>
          <p:spPr>
            <a:xfrm>
              <a:off x="4348744" y="2550353"/>
              <a:ext cx="1444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Std Cell IP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Disagg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B813">
                    <a:lumMod val="75000"/>
                  </a:srgbClr>
                </a:solidFill>
                <a:effectLst/>
                <a:uLnTx/>
                <a:uFillTx/>
                <a:latin typeface="Intel Clear"/>
                <a:ea typeface="+mn-ea"/>
                <a:cs typeface="Neo Sans Inte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B7172A-ADEA-4644-81ED-4E8792BC4B3C}"/>
              </a:ext>
            </a:extLst>
          </p:cNvPr>
          <p:cNvGrpSpPr/>
          <p:nvPr/>
        </p:nvGrpSpPr>
        <p:grpSpPr>
          <a:xfrm>
            <a:off x="9386381" y="2806626"/>
            <a:ext cx="2934849" cy="1148964"/>
            <a:chOff x="9386381" y="2806626"/>
            <a:chExt cx="2934849" cy="1148964"/>
          </a:xfrm>
        </p:grpSpPr>
        <p:sp>
          <p:nvSpPr>
            <p:cNvPr id="72" name="Rectangle 71"/>
            <p:cNvSpPr/>
            <p:nvPr/>
          </p:nvSpPr>
          <p:spPr>
            <a:xfrm>
              <a:off x="9386381" y="2806626"/>
              <a:ext cx="2792530" cy="1148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50480" y="2945822"/>
              <a:ext cx="196027" cy="1964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830698" y="2912302"/>
              <a:ext cx="2409459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A6CE39">
                      <a:lumMod val="50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Hybrid Bonding (HB) in HVM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9440661" y="3246850"/>
              <a:ext cx="383071" cy="22579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833690" y="3243425"/>
              <a:ext cx="2060007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HB R&amp;D [TD Path Validation]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2DF0A7E-4586-4F27-9761-0657CC44B62B}"/>
                </a:ext>
              </a:extLst>
            </p:cNvPr>
            <p:cNvSpPr/>
            <p:nvPr/>
          </p:nvSpPr>
          <p:spPr>
            <a:xfrm>
              <a:off x="9447627" y="3577522"/>
              <a:ext cx="383071" cy="225798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4613FF-B394-4AE0-9727-C8988EE600A3}"/>
                </a:ext>
              </a:extLst>
            </p:cNvPr>
            <p:cNvSpPr txBox="1"/>
            <p:nvPr/>
          </p:nvSpPr>
          <p:spPr>
            <a:xfrm>
              <a:off x="9701993" y="3577206"/>
              <a:ext cx="2619237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DB813">
                      <a:lumMod val="75000"/>
                    </a:srgbClr>
                  </a:solidFill>
                  <a:effectLst/>
                  <a:uLnTx/>
                  <a:uFillTx/>
                  <a:latin typeface="Intel Clear"/>
                  <a:ea typeface="+mn-ea"/>
                  <a:cs typeface="Neo Sans Intel"/>
                </a:rPr>
                <a:t>HB R&amp;D [Concept/ Early Research]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6082AE3-C449-49D5-AC14-5A8048201E9A}"/>
              </a:ext>
            </a:extLst>
          </p:cNvPr>
          <p:cNvSpPr txBox="1"/>
          <p:nvPr/>
        </p:nvSpPr>
        <p:spPr>
          <a:xfrm>
            <a:off x="1910473" y="6453623"/>
            <a:ext cx="913474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HB mature for image sensors* and 3DNAND**, getting to MP for compute applications at TSMC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B1D8BC-0D57-4CFE-9F77-4627918D7D5A}"/>
              </a:ext>
            </a:extLst>
          </p:cNvPr>
          <p:cNvSpPr txBox="1"/>
          <p:nvPr/>
        </p:nvSpPr>
        <p:spPr>
          <a:xfrm>
            <a:off x="179487" y="6054321"/>
            <a:ext cx="293702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*Sony shipping image sensors since 2016 using HB</a:t>
            </a:r>
          </a:p>
          <a:p>
            <a:r>
              <a:rPr lang="en-US" sz="1050" dirty="0"/>
              <a:t>** YMTC since 2020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6544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4B8A29-F55B-419E-BDB2-DD3AD956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4878" cy="528637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453776A-0AE7-4E5D-9A7E-FADCE8E11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" y="4683006"/>
            <a:ext cx="3661351" cy="2070220"/>
          </a:xfrm>
          <a:prstGeom prst="rect">
            <a:avLst/>
          </a:prstGeom>
        </p:spPr>
      </p:pic>
      <p:pic>
        <p:nvPicPr>
          <p:cNvPr id="6" name="Picture 5" descr="Diagram, shape, arrow&#10;&#10;Description automatically generated">
            <a:extLst>
              <a:ext uri="{FF2B5EF4-FFF2-40B4-BE49-F238E27FC236}">
                <a16:creationId xmlns:a16="http://schemas.microsoft.com/office/drawing/2014/main" id="{9BC71136-1060-463D-B89E-13FE92497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35" y="4431323"/>
            <a:ext cx="4251765" cy="2426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DDA2C-CC0F-4716-A848-6508B3856E93}"/>
              </a:ext>
            </a:extLst>
          </p:cNvPr>
          <p:cNvSpPr txBox="1"/>
          <p:nvPr/>
        </p:nvSpPr>
        <p:spPr>
          <a:xfrm>
            <a:off x="3982915" y="5286375"/>
            <a:ext cx="446128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All competition has access to TSMC portfolio </a:t>
            </a:r>
          </a:p>
          <a:p>
            <a:r>
              <a:rPr lang="en-US" dirty="0"/>
              <a:t>though existing foundry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070250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28313D635DD642A186E619ED4BCDF5" ma:contentTypeVersion="2" ma:contentTypeDescription="Create a new document." ma:contentTypeScope="" ma:versionID="496b0ef3bf1becb2fea6a170c0f29913">
  <xsd:schema xmlns:xsd="http://www.w3.org/2001/XMLSchema" xmlns:xs="http://www.w3.org/2001/XMLSchema" xmlns:p="http://schemas.microsoft.com/office/2006/metadata/properties" xmlns:ns2="773eb1e1-7b67-45dd-8266-722b5ae588f9" targetNamespace="http://schemas.microsoft.com/office/2006/metadata/properties" ma:root="true" ma:fieldsID="279ab67f8246576d33e5483869e17967" ns2:_="">
    <xsd:import namespace="773eb1e1-7b67-45dd-8266-722b5ae588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eb1e1-7b67-45dd-8266-722b5ae58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F148FD-F025-46EE-AC9C-0D2252B7B584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73eb1e1-7b67-45dd-8266-722b5ae588f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8F7363-600F-4141-95CD-08B09169F6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3eb1e1-7b67-45dd-8266-722b5ae588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3DE043-5157-4A42-A38B-703303C777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11276</TotalTime>
  <Words>4379</Words>
  <Application>Microsoft Macintosh PowerPoint</Application>
  <PresentationFormat>Widescreen</PresentationFormat>
  <Paragraphs>1033</Paragraphs>
  <Slides>50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ArialMT</vt:lpstr>
      <vt:lpstr>IntelOne Display Regular</vt:lpstr>
      <vt:lpstr>MalgunGothic</vt:lpstr>
      <vt:lpstr>Arial</vt:lpstr>
      <vt:lpstr>Arial Narrow</vt:lpstr>
      <vt:lpstr>Calibri</vt:lpstr>
      <vt:lpstr>Calibri Light</vt:lpstr>
      <vt:lpstr>Helvetica Neue</vt:lpstr>
      <vt:lpstr>Helvetica Neue Medium</vt:lpstr>
      <vt:lpstr>Intel Clear</vt:lpstr>
      <vt:lpstr>Intel Clear Light</vt:lpstr>
      <vt:lpstr>Intel Clear Pro</vt:lpstr>
      <vt:lpstr>Verdana</vt:lpstr>
      <vt:lpstr>Office Theme</vt:lpstr>
      <vt:lpstr>Eco System  Competitive Capability for TCM/IPM</vt:lpstr>
      <vt:lpstr>Agenda</vt:lpstr>
      <vt:lpstr>Tightly Couple Memory Options</vt:lpstr>
      <vt:lpstr>Architecture Options</vt:lpstr>
      <vt:lpstr>TCM Architecture Options</vt:lpstr>
      <vt:lpstr>Integration Options</vt:lpstr>
      <vt:lpstr>PowerPoint Presentation</vt:lpstr>
      <vt:lpstr>Bonding Landscape: R&amp;D and HVM</vt:lpstr>
      <vt:lpstr>PowerPoint Presentation</vt:lpstr>
      <vt:lpstr>Samsung’s Cube Package Options for Foundry Customers</vt:lpstr>
      <vt:lpstr>PowerPoint Presentation</vt:lpstr>
      <vt:lpstr>PowerPoint Presentation</vt:lpstr>
      <vt:lpstr>PowerPoint Presentation</vt:lpstr>
      <vt:lpstr>DRAM Vendor Capabilities and Intel Engagements</vt:lpstr>
      <vt:lpstr>DRAM vendor TCM engagements and scope</vt:lpstr>
      <vt:lpstr>DRAM Vendor Considerations</vt:lpstr>
      <vt:lpstr>Eco System Capabilities to Competition Mapping</vt:lpstr>
      <vt:lpstr>Client</vt:lpstr>
      <vt:lpstr>Server Product</vt:lpstr>
      <vt:lpstr>Discrete Graphics</vt:lpstr>
      <vt:lpstr>Alternative Tech</vt:lpstr>
      <vt:lpstr>Emerging Technology in Memory Pyramid </vt:lpstr>
      <vt:lpstr>Next Steps</vt:lpstr>
      <vt:lpstr>backup</vt:lpstr>
      <vt:lpstr>Executive Summary</vt:lpstr>
      <vt:lpstr>Memory Architectures</vt:lpstr>
      <vt:lpstr>Client</vt:lpstr>
      <vt:lpstr>PowerPoint Presentation</vt:lpstr>
      <vt:lpstr>SK Hynix – DRAM interposer and HBW DRAM cube</vt:lpstr>
      <vt:lpstr>Micron Proposal</vt:lpstr>
      <vt:lpstr>PowerPoint Presentation</vt:lpstr>
      <vt:lpstr>PowerPoint Presentation</vt:lpstr>
      <vt:lpstr>Cerebras Wafer Scale Engine for AI Compute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Comparison of High Capacity Memories</vt:lpstr>
      <vt:lpstr>PowerPoint Presentation</vt:lpstr>
      <vt:lpstr>Nvidia Grace CPU for AI and HPC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Duran, Carolyn R</dc:creator>
  <cp:lastModifiedBy>Kau, Derchang</cp:lastModifiedBy>
  <cp:revision>10</cp:revision>
  <dcterms:created xsi:type="dcterms:W3CDTF">2021-05-06T00:15:00Z</dcterms:created>
  <dcterms:modified xsi:type="dcterms:W3CDTF">2021-06-24T22:59:07Z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0x010100D828313D635DD642A186E619ED4BCDF5</vt:lpwstr>
  </property>
</Properties>
</file>