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134096036" r:id="rId2"/>
    <p:sldId id="2134096047" r:id="rId3"/>
    <p:sldId id="2134096048" r:id="rId4"/>
    <p:sldId id="2134096050" r:id="rId5"/>
    <p:sldId id="2134096040" r:id="rId6"/>
    <p:sldId id="2134096049" r:id="rId7"/>
    <p:sldId id="2134096051" r:id="rId8"/>
    <p:sldId id="2134096035" r:id="rId9"/>
    <p:sldId id="2134096045" r:id="rId10"/>
    <p:sldId id="2134096037" r:id="rId11"/>
    <p:sldId id="213409604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24C5F8-4994-466A-B7A4-E3B0AC9F569D}" v="1" dt="2021-04-14T23:58:42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182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jhi, Prashant" userId="361c3265-14f2-4ce2-b1cb-1454ab5a82eb" providerId="ADAL" clId="{6824C5F8-4994-466A-B7A4-E3B0AC9F569D}"/>
    <pc:docChg chg="custSel modSld">
      <pc:chgData name="Majhi, Prashant" userId="361c3265-14f2-4ce2-b1cb-1454ab5a82eb" providerId="ADAL" clId="{6824C5F8-4994-466A-B7A4-E3B0AC9F569D}" dt="2021-04-14T23:58:48.664" v="2" actId="1076"/>
      <pc:docMkLst>
        <pc:docMk/>
      </pc:docMkLst>
      <pc:sldChg chg="addSp delSp modSp mod">
        <pc:chgData name="Majhi, Prashant" userId="361c3265-14f2-4ce2-b1cb-1454ab5a82eb" providerId="ADAL" clId="{6824C5F8-4994-466A-B7A4-E3B0AC9F569D}" dt="2021-04-14T23:58:48.664" v="2" actId="1076"/>
        <pc:sldMkLst>
          <pc:docMk/>
          <pc:sldMk cId="1588543857" sldId="2134096048"/>
        </pc:sldMkLst>
        <pc:spChg chg="add mod">
          <ac:chgData name="Majhi, Prashant" userId="361c3265-14f2-4ce2-b1cb-1454ab5a82eb" providerId="ADAL" clId="{6824C5F8-4994-466A-B7A4-E3B0AC9F569D}" dt="2021-04-14T23:58:38.714" v="0" actId="21"/>
          <ac:spMkLst>
            <pc:docMk/>
            <pc:sldMk cId="1588543857" sldId="2134096048"/>
            <ac:spMk id="11" creationId="{EF0EFEFC-071D-4015-89D9-04FCDE485AF8}"/>
          </ac:spMkLst>
        </pc:spChg>
        <pc:graphicFrameChg chg="del">
          <ac:chgData name="Majhi, Prashant" userId="361c3265-14f2-4ce2-b1cb-1454ab5a82eb" providerId="ADAL" clId="{6824C5F8-4994-466A-B7A4-E3B0AC9F569D}" dt="2021-04-14T23:58:38.714" v="0" actId="21"/>
          <ac:graphicFrameMkLst>
            <pc:docMk/>
            <pc:sldMk cId="1588543857" sldId="2134096048"/>
            <ac:graphicFrameMk id="4" creationId="{67408709-69C8-4A4D-B90A-FF0D853236DD}"/>
          </ac:graphicFrameMkLst>
        </pc:graphicFrameChg>
        <pc:picChg chg="add mod">
          <ac:chgData name="Majhi, Prashant" userId="361c3265-14f2-4ce2-b1cb-1454ab5a82eb" providerId="ADAL" clId="{6824C5F8-4994-466A-B7A4-E3B0AC9F569D}" dt="2021-04-14T23:58:48.664" v="2" actId="1076"/>
          <ac:picMkLst>
            <pc:docMk/>
            <pc:sldMk cId="1588543857" sldId="2134096048"/>
            <ac:picMk id="12" creationId="{90B8488C-DD78-4D1E-9EF2-81CD72C2097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Intel vs TSMC SRAM (HDC)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SRAM!$C$3</c:f>
              <c:strCache>
                <c:ptCount val="1"/>
                <c:pt idx="0">
                  <c:v>Intel HD SRAM Area (um2)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SRAM!$B$4:$B$30</c:f>
              <c:numCache>
                <c:formatCode>General</c:formatCode>
                <c:ptCount val="21"/>
                <c:pt idx="0">
                  <c:v>1993</c:v>
                </c:pt>
                <c:pt idx="1">
                  <c:v>1995</c:v>
                </c:pt>
                <c:pt idx="2">
                  <c:v>1997</c:v>
                </c:pt>
                <c:pt idx="3">
                  <c:v>1999</c:v>
                </c:pt>
                <c:pt idx="4">
                  <c:v>2001</c:v>
                </c:pt>
                <c:pt idx="5">
                  <c:v>2003</c:v>
                </c:pt>
                <c:pt idx="6">
                  <c:v>2005</c:v>
                </c:pt>
                <c:pt idx="7">
                  <c:v>2007</c:v>
                </c:pt>
                <c:pt idx="8">
                  <c:v>2009</c:v>
                </c:pt>
                <c:pt idx="9">
                  <c:v>2011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xVal>
          <c:yVal>
            <c:numRef>
              <c:f>SRAM!$C$4:$C$30</c:f>
              <c:numCache>
                <c:formatCode>General</c:formatCode>
                <c:ptCount val="21"/>
                <c:pt idx="0">
                  <c:v>44</c:v>
                </c:pt>
                <c:pt idx="1">
                  <c:v>20.5</c:v>
                </c:pt>
                <c:pt idx="2">
                  <c:v>10.26</c:v>
                </c:pt>
                <c:pt idx="3">
                  <c:v>5.59</c:v>
                </c:pt>
                <c:pt idx="4">
                  <c:v>2.4500000000000002</c:v>
                </c:pt>
                <c:pt idx="5">
                  <c:v>1</c:v>
                </c:pt>
                <c:pt idx="6">
                  <c:v>0.56999999999999995</c:v>
                </c:pt>
                <c:pt idx="7">
                  <c:v>0.34599999999999997</c:v>
                </c:pt>
                <c:pt idx="8">
                  <c:v>0.14799999999999999</c:v>
                </c:pt>
                <c:pt idx="9">
                  <c:v>9.1999999999999998E-2</c:v>
                </c:pt>
                <c:pt idx="10">
                  <c:v>0.05</c:v>
                </c:pt>
                <c:pt idx="15">
                  <c:v>3.1199999999999999E-2</c:v>
                </c:pt>
                <c:pt idx="18">
                  <c:v>2.4E-2</c:v>
                </c:pt>
                <c:pt idx="20">
                  <c:v>2.1000000000000001E-2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A3C-4D02-892D-361C9361BE80}"/>
            </c:ext>
          </c:extLst>
        </c:ser>
        <c:ser>
          <c:idx val="1"/>
          <c:order val="1"/>
          <c:tx>
            <c:strRef>
              <c:f>SRAM!$D$3</c:f>
              <c:strCache>
                <c:ptCount val="1"/>
                <c:pt idx="0">
                  <c:v>TSMC HD SRAM Area (um2)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SRAM!$B$4:$B$30</c:f>
              <c:numCache>
                <c:formatCode>General</c:formatCode>
                <c:ptCount val="21"/>
                <c:pt idx="0">
                  <c:v>1993</c:v>
                </c:pt>
                <c:pt idx="1">
                  <c:v>1995</c:v>
                </c:pt>
                <c:pt idx="2">
                  <c:v>1997</c:v>
                </c:pt>
                <c:pt idx="3">
                  <c:v>1999</c:v>
                </c:pt>
                <c:pt idx="4">
                  <c:v>2001</c:v>
                </c:pt>
                <c:pt idx="5">
                  <c:v>2003</c:v>
                </c:pt>
                <c:pt idx="6">
                  <c:v>2005</c:v>
                </c:pt>
                <c:pt idx="7">
                  <c:v>2007</c:v>
                </c:pt>
                <c:pt idx="8">
                  <c:v>2009</c:v>
                </c:pt>
                <c:pt idx="9">
                  <c:v>2011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xVal>
          <c:yVal>
            <c:numRef>
              <c:f>SRAM!$D$4:$D$30</c:f>
              <c:numCache>
                <c:formatCode>General</c:formatCode>
                <c:ptCount val="21"/>
                <c:pt idx="11">
                  <c:v>7.3999999999999996E-2</c:v>
                </c:pt>
                <c:pt idx="13">
                  <c:v>4.2000000000000003E-2</c:v>
                </c:pt>
                <c:pt idx="14">
                  <c:v>2.7E-2</c:v>
                </c:pt>
                <c:pt idx="16">
                  <c:v>2.1000000000000001E-2</c:v>
                </c:pt>
                <c:pt idx="18">
                  <c:v>1.8599999999999998E-2</c:v>
                </c:pt>
                <c:pt idx="20">
                  <c:v>1.6E-2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A3C-4D02-892D-361C9361B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0663000"/>
        <c:axId val="780663328"/>
      </c:scatterChart>
      <c:valAx>
        <c:axId val="780663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663328"/>
        <c:crosses val="autoZero"/>
        <c:crossBetween val="midCat"/>
      </c:valAx>
      <c:valAx>
        <c:axId val="78066332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663000"/>
        <c:crossesAt val="1990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333651250272804"/>
          <c:y val="0.18988182587818989"/>
          <c:w val="0.59267983018117176"/>
          <c:h val="0.128309217758036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E7438-7526-4980-A86E-DC95CD7B62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8AB49-D994-4000-8D7C-E0AC23271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8BD7F-8C02-4A9B-A563-404497E9DA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15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75 </a:t>
            </a:r>
            <a:r>
              <a:rPr lang="en-US" dirty="0" err="1"/>
              <a:t>pt</a:t>
            </a:r>
            <a:r>
              <a:rPr lang="en-US" dirty="0"/>
              <a:t> Intel Clear Light</a:t>
            </a:r>
            <a:endParaRPr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85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6" y="0"/>
            <a:ext cx="11744325" cy="6401797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21673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5269BB-7AC7-41A6-BC05-71FDAD0FDBA2}"/>
              </a:ext>
            </a:extLst>
          </p:cNvPr>
          <p:cNvSpPr/>
          <p:nvPr userDrawn="1"/>
        </p:nvSpPr>
        <p:spPr>
          <a:xfrm>
            <a:off x="483010" y="6562504"/>
            <a:ext cx="13644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Global Supply Chain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3539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1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88B335-02FC-4504-AF46-DF56B2EC52E4}"/>
              </a:ext>
            </a:extLst>
          </p:cNvPr>
          <p:cNvSpPr/>
          <p:nvPr userDrawn="1"/>
        </p:nvSpPr>
        <p:spPr>
          <a:xfrm>
            <a:off x="483010" y="6562504"/>
            <a:ext cx="13644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Global Supply Chain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9035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Light Blu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7A2BC2-9250-4B6C-8674-1CD30F0A349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2C60C-8CBC-40B8-ABEA-44BF775A358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864FA-3818-4931-B452-798F1E7F5A67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8DFF-85CB-4435-B144-6A1DC4093482}"/>
              </a:ext>
            </a:extLst>
          </p:cNvPr>
          <p:cNvSpPr/>
          <p:nvPr userDrawn="1"/>
        </p:nvSpPr>
        <p:spPr>
          <a:xfrm>
            <a:off x="483010" y="6562504"/>
            <a:ext cx="13644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Global Supply Chain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5844F860-03F8-4657-A6E6-4E8919DD4F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ACC9CB-1B2F-42BF-8D9F-62EC595FEA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6442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40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7" name="Square"/>
          <p:cNvSpPr/>
          <p:nvPr/>
        </p:nvSpPr>
        <p:spPr>
          <a:xfrm>
            <a:off x="709974" y="2295859"/>
            <a:ext cx="318638" cy="318638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8" name="Square"/>
          <p:cNvSpPr/>
          <p:nvPr/>
        </p:nvSpPr>
        <p:spPr>
          <a:xfrm>
            <a:off x="536812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9" name="Square"/>
          <p:cNvSpPr/>
          <p:nvPr/>
        </p:nvSpPr>
        <p:spPr>
          <a:xfrm>
            <a:off x="709974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00" name="Rectangle"/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D8740F-FED9-4D14-9DF3-3BA84ADF820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EF55E0-947C-4281-8A2A-E59398C246AB}"/>
              </a:ext>
            </a:extLst>
          </p:cNvPr>
          <p:cNvSpPr/>
          <p:nvPr userDrawn="1"/>
        </p:nvSpPr>
        <p:spPr>
          <a:xfrm>
            <a:off x="483010" y="6562504"/>
            <a:ext cx="13644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Global Supply Chain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41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3B808FDC-D2A2-42EB-B356-E69E4A048F8E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8A1BD37C-2C85-4873-ABDD-4B358A87ED4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0" name="Square"/>
          <p:cNvSpPr/>
          <p:nvPr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1" name="Square"/>
          <p:cNvSpPr/>
          <p:nvPr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F6CB4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2" name="Square"/>
          <p:cNvSpPr/>
          <p:nvPr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6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0FD0E6-78D1-5F44-A938-3A961F43FACD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002A24-73D0-4602-A8A1-5D9281BAF93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659E3-0873-4033-A7E2-31DB4A07B08A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60C086-3964-411C-85AF-F720D5E83519}"/>
              </a:ext>
            </a:extLst>
          </p:cNvPr>
          <p:cNvSpPr/>
          <p:nvPr userDrawn="1"/>
        </p:nvSpPr>
        <p:spPr>
          <a:xfrm>
            <a:off x="483010" y="6562504"/>
            <a:ext cx="13644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Global Supply Chain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1F252960-CAAB-483D-8A6A-5882E4B6282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AFA146E-21CD-4BD6-A89D-E6C5A68508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27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quare">
            <a:extLst>
              <a:ext uri="{FF2B5EF4-FFF2-40B4-BE49-F238E27FC236}">
                <a16:creationId xmlns:a16="http://schemas.microsoft.com/office/drawing/2014/main" id="{FE9A3852-307B-4677-A2E2-D7DC495E366A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1E9FE6C1-27FB-467A-8BF9-B80A0C35FED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1" name="Square">
            <a:extLst>
              <a:ext uri="{FF2B5EF4-FFF2-40B4-BE49-F238E27FC236}">
                <a16:creationId xmlns:a16="http://schemas.microsoft.com/office/drawing/2014/main" id="{C93C8C2E-66DD-E64F-BD60-42EBDC0E958E}"/>
              </a:ext>
            </a:extLst>
          </p:cNvPr>
          <p:cNvSpPr/>
          <p:nvPr userDrawn="1"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004A8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A14FBD-B953-BA4F-8F83-DE73E3C37290}"/>
              </a:ext>
            </a:extLst>
          </p:cNvPr>
          <p:cNvSpPr/>
          <p:nvPr userDrawn="1"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" name="Square">
            <a:extLst>
              <a:ext uri="{FF2B5EF4-FFF2-40B4-BE49-F238E27FC236}">
                <a16:creationId xmlns:a16="http://schemas.microsoft.com/office/drawing/2014/main" id="{59044771-2E3B-C941-8593-8E508F542287}"/>
              </a:ext>
            </a:extLst>
          </p:cNvPr>
          <p:cNvSpPr/>
          <p:nvPr userDrawn="1"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E74A4-2107-4448-BA31-9630404A452B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ABA887-D95E-434F-B1E9-73FC7AE8C2A8}"/>
              </a:ext>
            </a:extLst>
          </p:cNvPr>
          <p:cNvSpPr/>
          <p:nvPr userDrawn="1"/>
        </p:nvSpPr>
        <p:spPr>
          <a:xfrm>
            <a:off x="483010" y="6562504"/>
            <a:ext cx="13644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Global Supply Chain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E5861BF-901F-47D4-91BC-0B353503F23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BA33390-07D4-4E2C-BDA6-AE147B907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6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75 </a:t>
            </a:r>
            <a:r>
              <a:rPr lang="en-US" dirty="0" err="1"/>
              <a:t>pt</a:t>
            </a:r>
            <a:r>
              <a:rPr lang="en-US" dirty="0"/>
              <a:t> Intel Clear Light</a:t>
            </a:r>
            <a:endParaRPr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5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Gra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11" name="Rectangle"/>
          <p:cNvSpPr/>
          <p:nvPr/>
        </p:nvSpPr>
        <p:spPr>
          <a:xfrm>
            <a:off x="5815052" y="401865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dirty="0" err="1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9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0F55EEA-3D90-42F4-B8D0-30E0374D2A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CCC3F4-FFF1-4AD9-8605-41A61B8926C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E5997704-33EA-4D7D-8B55-E46DD2216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3544D4-6B59-4B11-BC0E-2FD48F69364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2FEA03-1122-4C36-ACD1-DA42FB8A03DC}"/>
              </a:ext>
            </a:extLst>
          </p:cNvPr>
          <p:cNvSpPr/>
          <p:nvPr userDrawn="1"/>
        </p:nvSpPr>
        <p:spPr>
          <a:xfrm>
            <a:off x="483010" y="6562504"/>
            <a:ext cx="13644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Global Supply Chain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D4EB9-5CAF-4B81-91EA-AD490D0B13E4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690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 2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6A03358B-3D25-4A6D-85E6-54F235A943A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BE803-6659-42A1-A094-94B9EF7ABC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D4B91-0BAF-46EC-9A7C-9D57C3224A9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0B67E-5DCD-4732-882C-64DE9CC86419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2F70C4FC-7A21-4AFA-8998-5EAB2E19C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716FF7-59F9-414F-85CD-8E23360D2B4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4273EB-E90B-42F7-8CE9-6A1713A08CA3}"/>
              </a:ext>
            </a:extLst>
          </p:cNvPr>
          <p:cNvSpPr/>
          <p:nvPr userDrawn="1"/>
        </p:nvSpPr>
        <p:spPr>
          <a:xfrm>
            <a:off x="483010" y="6562504"/>
            <a:ext cx="13644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Global Supply Chain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FFA5B-1C6A-486A-A0FE-02206FCDC54A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5968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17647149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5586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1F1A6-2FDF-4676-B713-F9746DD3A821}"/>
              </a:ext>
            </a:extLst>
          </p:cNvPr>
          <p:cNvSpPr/>
          <p:nvPr userDrawn="1"/>
        </p:nvSpPr>
        <p:spPr>
          <a:xfrm>
            <a:off x="483010" y="6562504"/>
            <a:ext cx="13644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Global Supply Chain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19803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Light Blue">
    <p:bg>
      <p:bgPr>
        <a:solidFill>
          <a:srgbClr val="00C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60B70-5DF3-4398-B558-301661292DF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CF38D-B95A-4CD5-8F7D-86EA9C709AD4}"/>
              </a:ext>
            </a:extLst>
          </p:cNvPr>
          <p:cNvSpPr/>
          <p:nvPr userDrawn="1"/>
        </p:nvSpPr>
        <p:spPr>
          <a:xfrm>
            <a:off x="483010" y="6562504"/>
            <a:ext cx="13644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Global Supply Chain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93B25211-1805-4C17-8545-7E02A678639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3985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2716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133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5" name="Footer Placeholder 3"/>
          <p:cNvSpPr txBox="1">
            <a:spLocks/>
          </p:cNvSpPr>
          <p:nvPr userDrawn="1"/>
        </p:nvSpPr>
        <p:spPr>
          <a:xfrm>
            <a:off x="8782901" y="6432517"/>
            <a:ext cx="2298617" cy="4254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4126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6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75 </a:t>
            </a:r>
            <a:r>
              <a:rPr lang="en-US" dirty="0" err="1"/>
              <a:t>pt</a:t>
            </a:r>
            <a:r>
              <a:rPr lang="en-US" dirty="0"/>
              <a:t> Intel Clear</a:t>
            </a:r>
            <a:endParaRPr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3" y="5992753"/>
            <a:ext cx="1031758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672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80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4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42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 dirty="0"/>
              <a:t>Body copy Intel clear light 28 point</a:t>
            </a:r>
          </a:p>
          <a:p>
            <a:pPr lvl="1"/>
            <a:r>
              <a:rPr lang="en-US" dirty="0"/>
              <a:t>Sub Bullet one 24 point</a:t>
            </a:r>
          </a:p>
          <a:p>
            <a:pPr lvl="2"/>
            <a:r>
              <a:rPr lang="en-US" dirty="0"/>
              <a:t>Sub Bullet two 20 point</a:t>
            </a:r>
          </a:p>
          <a:p>
            <a:pPr lvl="3"/>
            <a:r>
              <a:rPr lang="en-US" dirty="0"/>
              <a:t>Sub Bullet three 18 point</a:t>
            </a:r>
          </a:p>
          <a:p>
            <a:pPr lvl="4"/>
            <a:r>
              <a:rPr lang="en-US" dirty="0"/>
              <a:t>Sub Bullet four 16 point</a:t>
            </a:r>
            <a:br>
              <a:rPr lang="en-US" dirty="0"/>
            </a:br>
            <a:endParaRPr lang="en-US" dirty="0"/>
          </a:p>
          <a:p>
            <a:pPr lvl="2"/>
            <a:endParaRPr dirty="0"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 dirty="0"/>
              <a:t>40pt Intel Clear Light Text Goes Here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2"/>
                </a:solidFill>
              </a:rPr>
              <a:t>Intel Confidential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2005A-EE28-4562-A018-55A90BB1BA11}"/>
              </a:ext>
            </a:extLst>
          </p:cNvPr>
          <p:cNvSpPr/>
          <p:nvPr userDrawn="1"/>
        </p:nvSpPr>
        <p:spPr>
          <a:xfrm>
            <a:off x="483010" y="6562504"/>
            <a:ext cx="13644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</a:rPr>
              <a:t>Global Supply Chain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ACDBB0-BD96-446C-8F63-C56E4AA10FBD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dirty="0" err="1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7650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5374F-9CA5-4D5F-849A-F9B63333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48" y="428575"/>
            <a:ext cx="6724494" cy="771051"/>
          </a:xfrm>
        </p:spPr>
        <p:txBody>
          <a:bodyPr/>
          <a:lstStyle/>
          <a:p>
            <a:r>
              <a:rPr lang="en-US" sz="3600" dirty="0"/>
              <a:t>Logic &amp; Memory Density Scaling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703928-9781-4794-9420-7C26272BED36}"/>
              </a:ext>
            </a:extLst>
          </p:cNvPr>
          <p:cNvGraphicFramePr>
            <a:graphicFrameLocks/>
          </p:cNvGraphicFramePr>
          <p:nvPr/>
        </p:nvGraphicFramePr>
        <p:xfrm>
          <a:off x="7373924" y="90183"/>
          <a:ext cx="4298640" cy="3338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5906D26-7CFF-4D90-AE06-A1C296216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484990"/>
            <a:ext cx="5246293" cy="450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631891-1B06-43DE-ADFC-ABDB6DF16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643" y="3604437"/>
            <a:ext cx="4462942" cy="3163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41422-2CE6-4844-821D-F64848F0D6B8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42156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FFE741-E6B7-4D51-A3BC-3764DD707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08" y="128453"/>
            <a:ext cx="10066789" cy="5626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2021E-EA22-4DAC-81EF-367BA70DEC96}"/>
              </a:ext>
            </a:extLst>
          </p:cNvPr>
          <p:cNvSpPr txBox="1"/>
          <p:nvPr/>
        </p:nvSpPr>
        <p:spPr>
          <a:xfrm>
            <a:off x="10034531" y="493890"/>
            <a:ext cx="7325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IMEC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AC8354-5211-4802-8A91-84DA40FE17B2}"/>
              </a:ext>
            </a:extLst>
          </p:cNvPr>
          <p:cNvSpPr/>
          <p:nvPr/>
        </p:nvSpPr>
        <p:spPr>
          <a:xfrm>
            <a:off x="6553100" y="781214"/>
            <a:ext cx="4214004" cy="4999066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B9A208-31D4-440B-BB60-641C6E32A627}"/>
              </a:ext>
            </a:extLst>
          </p:cNvPr>
          <p:cNvSpPr txBox="1"/>
          <p:nvPr/>
        </p:nvSpPr>
        <p:spPr>
          <a:xfrm>
            <a:off x="8880369" y="5798856"/>
            <a:ext cx="188673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IMEC DRAM Peri Focus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997DBA-1662-49C0-BAC2-E9BD981D6365}"/>
              </a:ext>
            </a:extLst>
          </p:cNvPr>
          <p:cNvCxnSpPr/>
          <p:nvPr/>
        </p:nvCxnSpPr>
        <p:spPr>
          <a:xfrm flipH="1">
            <a:off x="2262433" y="4204355"/>
            <a:ext cx="1894788" cy="173453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D1AFE35-29C7-4636-A0A1-14E3B945E2A1}"/>
              </a:ext>
            </a:extLst>
          </p:cNvPr>
          <p:cNvSpPr txBox="1"/>
          <p:nvPr/>
        </p:nvSpPr>
        <p:spPr>
          <a:xfrm>
            <a:off x="750835" y="6014300"/>
            <a:ext cx="218168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 production (Hynix)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45B774-8A3D-4842-9C4D-DFC97F6D789E}"/>
              </a:ext>
            </a:extLst>
          </p:cNvPr>
          <p:cNvCxnSpPr>
            <a:cxnSpLocks/>
          </p:cNvCxnSpPr>
          <p:nvPr/>
        </p:nvCxnSpPr>
        <p:spPr>
          <a:xfrm>
            <a:off x="5638901" y="5656082"/>
            <a:ext cx="0" cy="49671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91F9040-A446-4019-9C8D-39123B0C1C44}"/>
              </a:ext>
            </a:extLst>
          </p:cNvPr>
          <p:cNvSpPr txBox="1"/>
          <p:nvPr/>
        </p:nvSpPr>
        <p:spPr>
          <a:xfrm>
            <a:off x="3643083" y="6165678"/>
            <a:ext cx="427200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Engineering Samples (Samsung GDDR6)?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20CB8A-A103-4B5F-B055-92320ABE0517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39899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C9009A-60DE-43BE-9BCC-EF07EA89B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987" y="0"/>
            <a:ext cx="64820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B8D621-4004-4B42-90CE-7EE58CA23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8623"/>
            <a:ext cx="5335398" cy="499984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8DBCBE3-651A-4DDD-989E-F532A1C6B129}"/>
              </a:ext>
            </a:extLst>
          </p:cNvPr>
          <p:cNvSpPr/>
          <p:nvPr/>
        </p:nvSpPr>
        <p:spPr>
          <a:xfrm flipH="1">
            <a:off x="11266416" y="4773336"/>
            <a:ext cx="394282" cy="285225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27BAD7-4E27-4172-BBC5-3D1D97EDF9D5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261125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CA82-7292-43FD-8E03-5CBACE7B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06" y="317582"/>
            <a:ext cx="10972800" cy="1158240"/>
          </a:xfrm>
        </p:spPr>
        <p:txBody>
          <a:bodyPr/>
          <a:lstStyle/>
          <a:p>
            <a:r>
              <a:rPr lang="en-US" dirty="0"/>
              <a:t>DRAM Scaling: General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EE7B4-F954-4D5A-82EC-74E83F984A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7406" y="1287563"/>
            <a:ext cx="11170761" cy="4567767"/>
          </a:xfrm>
        </p:spPr>
        <p:txBody>
          <a:bodyPr>
            <a:normAutofit/>
          </a:bodyPr>
          <a:lstStyle/>
          <a:p>
            <a:r>
              <a:rPr lang="en-US" sz="2400" dirty="0"/>
              <a:t> Significantly reduced gen-2-gen array scaling since 2y nm node</a:t>
            </a:r>
          </a:p>
          <a:p>
            <a:endParaRPr lang="en-US" sz="2400" dirty="0"/>
          </a:p>
          <a:p>
            <a:r>
              <a:rPr lang="en-US" sz="2400" dirty="0"/>
              <a:t> Some additional periphery scaling to continue (with reduced) bit density scaling</a:t>
            </a:r>
          </a:p>
          <a:p>
            <a:endParaRPr lang="en-US" sz="2400" dirty="0"/>
          </a:p>
          <a:p>
            <a:r>
              <a:rPr lang="en-US" sz="2400" dirty="0"/>
              <a:t> Unclear pathway for significant dimensional scaling [limits to 2D scaling?]</a:t>
            </a:r>
          </a:p>
          <a:p>
            <a:endParaRPr lang="en-US" sz="2400" dirty="0"/>
          </a:p>
          <a:p>
            <a:r>
              <a:rPr lang="en-US" sz="2400" dirty="0"/>
              <a:t> 3D DRAM (peri under array) may help with one time gain in bit density ..but cost?</a:t>
            </a:r>
          </a:p>
          <a:p>
            <a:endParaRPr lang="en-US" sz="2400" dirty="0"/>
          </a:p>
          <a:p>
            <a:r>
              <a:rPr lang="en-US" sz="2400" dirty="0"/>
              <a:t> Process simplification (including with EUV) may help reduce wafer cost?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1D0A7-05E2-4FA8-89E4-90290C819C3D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341623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234E-F256-47CA-A9A5-59945071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50" y="309785"/>
            <a:ext cx="10972800" cy="835959"/>
          </a:xfrm>
        </p:spPr>
        <p:txBody>
          <a:bodyPr/>
          <a:lstStyle/>
          <a:p>
            <a:r>
              <a:rPr lang="en-US" dirty="0"/>
              <a:t>DRAM Scaling Trend to Date (1Z EUV):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4D1F0-3FBD-4FB3-A524-1921DC4F7C5C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FBA74B7F-66F0-45C6-ADA2-A3E51900169F}"/>
              </a:ext>
            </a:extLst>
          </p:cNvPr>
          <p:cNvSpPr/>
          <p:nvPr/>
        </p:nvSpPr>
        <p:spPr>
          <a:xfrm>
            <a:off x="11196519" y="4881169"/>
            <a:ext cx="164708" cy="894093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934CAED-EF0D-48DF-9209-A178D4BE6035}"/>
              </a:ext>
            </a:extLst>
          </p:cNvPr>
          <p:cNvSpPr/>
          <p:nvPr/>
        </p:nvSpPr>
        <p:spPr>
          <a:xfrm>
            <a:off x="10923407" y="2580080"/>
            <a:ext cx="355466" cy="1862858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1DBB3-E9E7-47A6-A0B5-86CABF83BA14}"/>
              </a:ext>
            </a:extLst>
          </p:cNvPr>
          <p:cNvSpPr txBox="1"/>
          <p:nvPr/>
        </p:nvSpPr>
        <p:spPr>
          <a:xfrm rot="16200000">
            <a:off x="10972339" y="3373009"/>
            <a:ext cx="105477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Teardown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001B9-B2E6-4660-9EFC-436E05AF49FA}"/>
              </a:ext>
            </a:extLst>
          </p:cNvPr>
          <p:cNvSpPr txBox="1"/>
          <p:nvPr/>
        </p:nvSpPr>
        <p:spPr>
          <a:xfrm rot="16200000">
            <a:off x="11223047" y="5218634"/>
            <a:ext cx="83035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Product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0EFEFC-071D-4015-89D9-04FCDE485A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B8488C-DD78-4D1E-9EF2-81CD72C20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34" y="1632461"/>
            <a:ext cx="10985944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92456-956A-4137-A234-52FC2CE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" y="540277"/>
            <a:ext cx="6074876" cy="1009596"/>
          </a:xfrm>
        </p:spPr>
        <p:txBody>
          <a:bodyPr/>
          <a:lstStyle/>
          <a:p>
            <a:r>
              <a:rPr lang="en-US" sz="3200" dirty="0"/>
              <a:t>Samsung DRAM Feature Scaling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03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" y="1549873"/>
            <a:ext cx="5554556" cy="4514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F6241-6E73-43ED-A880-150C57A8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942" y="26415"/>
            <a:ext cx="5350598" cy="383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mparison of Micron and Samsung D1z">
            <a:extLst>
              <a:ext uri="{FF2B5EF4-FFF2-40B4-BE49-F238E27FC236}">
                <a16:creationId xmlns:a16="http://schemas.microsoft.com/office/drawing/2014/main" id="{4D604143-8E81-4E7B-BD81-D9C194EA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73" y="4021710"/>
            <a:ext cx="60960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CA6804-5B41-4693-A08E-448CE09A52D1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23690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F2879-A997-4012-B27A-F3168F107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3" y="427840"/>
            <a:ext cx="6055934" cy="586180"/>
          </a:xfrm>
        </p:spPr>
        <p:txBody>
          <a:bodyPr/>
          <a:lstStyle/>
          <a:p>
            <a:r>
              <a:rPr lang="en-US" sz="3200" b="1" dirty="0"/>
              <a:t>DRAM and CMOS Peri Roadmap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02F7D-C3D7-4368-9CD2-700988424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7" y="1241569"/>
            <a:ext cx="6182686" cy="5054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98437-E0AD-4361-BF11-01D6EFF9B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138" y="3586294"/>
            <a:ext cx="4637148" cy="3271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7F443-ABF9-46FB-A1FB-FD9F7521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824" y="157294"/>
            <a:ext cx="5090002" cy="3271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9ED30-A0EC-4EF0-ADB5-0DBCC10B41B8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12835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88860-0B93-432D-BE89-6F836143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4" y="411797"/>
            <a:ext cx="10972800" cy="638246"/>
          </a:xfrm>
        </p:spPr>
        <p:txBody>
          <a:bodyPr/>
          <a:lstStyle/>
          <a:p>
            <a:r>
              <a:rPr lang="en-US" sz="3600" dirty="0"/>
              <a:t>DRAM Scaling Challenges and Cell Transistor Trend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7619F-9F73-4BC2-9B13-6E643C34A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29" y="1263707"/>
            <a:ext cx="6821298" cy="4330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4A425-7935-4B01-B790-27B7AC7BB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" y="1783700"/>
            <a:ext cx="5354796" cy="3596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643C98-A94F-47F8-88BB-0EF1FECCEF28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36407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58EA-B689-4517-95C6-A60D40E43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79" y="280075"/>
            <a:ext cx="10972800" cy="710833"/>
          </a:xfrm>
        </p:spPr>
        <p:txBody>
          <a:bodyPr/>
          <a:lstStyle/>
          <a:p>
            <a:r>
              <a:rPr lang="en-US" dirty="0"/>
              <a:t>Can/Will 4F2 Cell Transistor Help?... Maybe Not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EBADA-1AD7-407A-AB2B-1F910EAEA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2" y="1947212"/>
            <a:ext cx="4927631" cy="3602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B12E1-6E5B-4B0C-B1C3-48A1EC6CA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667" y="1870559"/>
            <a:ext cx="5875617" cy="3755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345FCD-5316-4E81-9E43-8821E0114C25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33722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81F5-C135-4530-8BE2-C60846E5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8E120-382F-4BFF-A2DF-B7482D7194B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AB409-2281-44F7-B12D-7F80BC46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25"/>
            <a:ext cx="12192000" cy="6830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F35D4D-37E4-478D-A9EE-5BA58EA65AE2}"/>
              </a:ext>
            </a:extLst>
          </p:cNvPr>
          <p:cNvSpPr txBox="1"/>
          <p:nvPr/>
        </p:nvSpPr>
        <p:spPr>
          <a:xfrm>
            <a:off x="10595296" y="134798"/>
            <a:ext cx="549831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IMEC</a:t>
            </a:r>
          </a:p>
        </p:txBody>
      </p:sp>
    </p:spTree>
    <p:extLst>
      <p:ext uri="{BB962C8B-B14F-4D97-AF65-F5344CB8AC3E}">
        <p14:creationId xmlns:p14="http://schemas.microsoft.com/office/powerpoint/2010/main" val="58222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118C-B85E-4325-8679-720EB1193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DEF64-E194-46A9-B566-93D0D87EA5D7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F0921-563E-49C8-9119-F578CF9EDC3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91FCE-A37F-483D-836E-4A7ED176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30" y="0"/>
            <a:ext cx="10840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180</Words>
  <Application>Microsoft Office PowerPoint</Application>
  <PresentationFormat>Widescreen</PresentationFormat>
  <Paragraphs>34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Helvetica</vt:lpstr>
      <vt:lpstr>Helvetica Neue Medium</vt:lpstr>
      <vt:lpstr>Intel Clear</vt:lpstr>
      <vt:lpstr>Intel Clear Light</vt:lpstr>
      <vt:lpstr>Wingdings</vt:lpstr>
      <vt:lpstr>21_BasicWhite</vt:lpstr>
      <vt:lpstr>Logic &amp; Memory Density Scaling</vt:lpstr>
      <vt:lpstr>DRAM Scaling: General Observations</vt:lpstr>
      <vt:lpstr>DRAM Scaling Trend to Date (1Z EUV):</vt:lpstr>
      <vt:lpstr>Samsung DRAM Feature Scaling </vt:lpstr>
      <vt:lpstr>DRAM and CMOS Peri Roadmap</vt:lpstr>
      <vt:lpstr>DRAM Scaling Challenges and Cell Transistor Trend</vt:lpstr>
      <vt:lpstr>Can/Will 4F2 Cell Transistor Help?... Maybe Not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Logic &amp; Memory Density Scaling</dc:title>
  <dc:creator>Majhi, Prashant</dc:creator>
  <cp:lastModifiedBy>Majhi, Prashant</cp:lastModifiedBy>
  <cp:revision>2</cp:revision>
  <dcterms:created xsi:type="dcterms:W3CDTF">2021-04-14T22:29:51Z</dcterms:created>
  <dcterms:modified xsi:type="dcterms:W3CDTF">2021-04-14T23:58:51Z</dcterms:modified>
</cp:coreProperties>
</file>