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82" r:id="rId5"/>
  </p:sldMasterIdLst>
  <p:notesMasterIdLst>
    <p:notesMasterId r:id="rId24"/>
  </p:notesMasterIdLst>
  <p:handoutMasterIdLst>
    <p:handoutMasterId r:id="rId25"/>
  </p:handoutMasterIdLst>
  <p:sldIdLst>
    <p:sldId id="262" r:id="rId6"/>
    <p:sldId id="333" r:id="rId7"/>
    <p:sldId id="331" r:id="rId8"/>
    <p:sldId id="2147308462" r:id="rId9"/>
    <p:sldId id="2147308445" r:id="rId10"/>
    <p:sldId id="2147308447" r:id="rId11"/>
    <p:sldId id="2147308448" r:id="rId12"/>
    <p:sldId id="2147308449" r:id="rId13"/>
    <p:sldId id="2147308446" r:id="rId14"/>
    <p:sldId id="2147308451" r:id="rId15"/>
    <p:sldId id="2147308452" r:id="rId16"/>
    <p:sldId id="2147308460" r:id="rId17"/>
    <p:sldId id="2147308453" r:id="rId18"/>
    <p:sldId id="2147308457" r:id="rId19"/>
    <p:sldId id="2147308458" r:id="rId20"/>
    <p:sldId id="330" r:id="rId21"/>
    <p:sldId id="2147308454" r:id="rId22"/>
    <p:sldId id="2147308455" r:id="rId23"/>
  </p:sldIdLst>
  <p:sldSz cx="12192000" cy="6858000"/>
  <p:notesSz cx="6858000" cy="923925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7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5"/>
    <a:srgbClr val="004A86"/>
    <a:srgbClr val="FC6467"/>
    <a:srgbClr val="00C7FD"/>
    <a:srgbClr val="2872C5"/>
    <a:srgbClr val="52525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 autoAdjust="0"/>
    <p:restoredTop sz="94830" autoAdjust="0"/>
  </p:normalViewPr>
  <p:slideViewPr>
    <p:cSldViewPr snapToGrid="0" snapToObjects="1">
      <p:cViewPr varScale="1">
        <p:scale>
          <a:sx n="117" d="100"/>
          <a:sy n="117" d="100"/>
        </p:scale>
        <p:origin x="568" y="168"/>
      </p:cViewPr>
      <p:guideLst>
        <p:guide orient="horz" pos="4032"/>
        <p:guide pos="7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1603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553E8-0470-1349-956C-3CB1869458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7CBD2-00E1-E94C-B4F0-37C39C209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726A-C477-6444-83BF-F1538D69AD12}" type="datetimeFigureOut">
              <a:rPr lang="en-US" smtClean="0"/>
              <a:t>8/12/21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C31E5-3BC8-F849-AC60-6FCBD80D55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1290B-DD02-C147-B1CC-37C02F331D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DB93-7126-8142-8B95-E87AEC48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 noRot="1" noChangeAspect="1"/>
          </p:cNvSpPr>
          <p:nvPr>
            <p:ph type="sldImg"/>
          </p:nvPr>
        </p:nvSpPr>
        <p:spPr>
          <a:xfrm>
            <a:off x="350838" y="693738"/>
            <a:ext cx="61563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6" name="Shape 1056"/>
          <p:cNvSpPr>
            <a:spLocks noGrp="1"/>
          </p:cNvSpPr>
          <p:nvPr>
            <p:ph type="body" sz="quarter" idx="1"/>
          </p:nvPr>
        </p:nvSpPr>
        <p:spPr>
          <a:xfrm>
            <a:off x="914400" y="4388644"/>
            <a:ext cx="5029200" cy="41576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19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8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76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61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54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33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Ira Feldman kicked off</a:t>
            </a:r>
          </a:p>
          <a:p>
            <a:r>
              <a:rPr lang="en-US" dirty="0"/>
              <a:t>Ravi, Jaspreet (Xilinx), and 2 independent people were the “program committee”</a:t>
            </a:r>
          </a:p>
          <a:p>
            <a:r>
              <a:rPr lang="en-US" dirty="0"/>
              <a:t>Ravi moderated day 1, Greg Taylor moderated day 2</a:t>
            </a:r>
          </a:p>
        </p:txBody>
      </p:sp>
    </p:spTree>
    <p:extLst>
      <p:ext uri="{BB962C8B-B14F-4D97-AF65-F5344CB8AC3E}">
        <p14:creationId xmlns:p14="http://schemas.microsoft.com/office/powerpoint/2010/main" val="279446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9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9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9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5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7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5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6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5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8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4985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1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599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1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1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4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3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50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0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96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213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54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80995965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111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40376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1637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83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2575-96DA-4D51-AE1C-335CC846A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71B63-894B-4F18-AA33-D2D7AE54C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BB96-370D-4137-B3B9-72E6B542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FDDC8-5770-4911-B519-7045ABA1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AEDA-0182-4D7B-B505-323A5969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30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4809-4CCF-4251-B8F0-6EEBE5E3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0176B-263F-4718-A746-3639683C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1D04-2C67-4179-BFF2-08100B90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52CA4-F90C-47B2-9A2C-EEA74DD1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ACBAB-4392-4385-919D-001EA83E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8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</a:t>
            </a:r>
            <a:endParaRPr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F4B6-DA96-4743-B0F3-605CAEB8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6696A-151A-4CB5-AACE-115A204E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E3BCE-8304-4D14-93F7-51A01B04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9C0A5-77DA-4F29-BBD4-9DA32F77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377ED-258A-44C6-9FEF-2E92E7C1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4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0F15-A639-4506-A3CC-FB7F6A92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E631-7159-4C76-8DCC-62DF81243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1F69B-03D9-429F-81C2-1FB821410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86C60-D04E-4CB9-9CFB-CBC5A529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B6696-29AD-45FA-AF52-3DD08426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07AFC-6199-4C4E-A5EF-35C9597F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3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70CD-5C2A-4E59-BB03-52B043E7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B8666-BEDB-46B3-B89E-4A33A38BA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F992B-1816-4134-BEE1-536D2637F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54C80-E11F-41D8-B606-58103A040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B3B52-4A87-4124-8427-C3524F06B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1B3B4-CEB7-4D5B-BBE8-71832158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0F4CD-A379-4903-90C0-C0A29674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DB4A01-B2FE-450B-A16F-B4ADD8B6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11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329B-C259-41EF-94F8-BCBBF0A0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4BA57-E825-463B-AE51-910E5C5F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3C3CA-E804-41F8-B8F1-8EB227E0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A3054-8867-4D0E-BD0C-482379C0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66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D8E19-7228-4BED-8896-1037CE4D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1A1FD-0D09-468A-9809-84F7E4F8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C9283-BBD9-4455-AFCB-6E9E958B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4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309D-C4DF-47EB-BD77-119333EB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16816-EA04-4223-B641-464012D74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3FB44-182C-413B-9266-0F758DD65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FED65-706A-4D0A-9DA0-E5155596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1157F-817B-4A57-AEE5-1A11B293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B12E3-C2B7-48CC-BE5D-9614929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3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B8DF-E109-4659-9CA0-62AD6A73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15677-EB6B-4643-A240-E273E4486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46F46-B1CF-4990-9824-619735AD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A8708-AEF7-44A1-83F7-E77F9373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47796-A1A9-4E65-AD42-D5C5F6A5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3CD99-9286-44DF-91DD-44B07A7C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1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E97D-7033-4BB7-8950-562848B9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817E8-97E1-4C90-AC1F-975BC9230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5AFE-DE74-4B40-9515-5F6A178C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74ADA-981A-4E1C-956E-1CD95C0F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DE30A-8CAC-48D2-AA2D-1851CDC4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11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055B6-D6FB-47A6-8277-3F815D536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3A27E-65D0-4CC8-BA87-525609F74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28757-556A-4989-93B7-05BCA25A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3B9CD-5D8B-4365-8777-AF95034E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BFBD7-F845-449E-9AE7-9A0CEDBD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1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547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9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9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B966-BE7C-4788-BF57-6D937B2B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2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2106667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2"/>
                </a:solidFill>
              </a:rPr>
              <a:t>Foundry Technology Engineering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67" r:id="rId2"/>
    <p:sldLayoutId id="2147483766" r:id="rId3"/>
    <p:sldLayoutId id="2147483756" r:id="rId4"/>
    <p:sldLayoutId id="2147483759" r:id="rId5"/>
    <p:sldLayoutId id="2147483755" r:id="rId6"/>
    <p:sldLayoutId id="2147483722" r:id="rId7"/>
    <p:sldLayoutId id="2147483781" r:id="rId8"/>
    <p:sldLayoutId id="2147483778" r:id="rId9"/>
    <p:sldLayoutId id="2147483724" r:id="rId10"/>
    <p:sldLayoutId id="2147483751" r:id="rId11"/>
    <p:sldLayoutId id="2147483730" r:id="rId12"/>
    <p:sldLayoutId id="2147483754" r:id="rId13"/>
    <p:sldLayoutId id="2147483761" r:id="rId14"/>
    <p:sldLayoutId id="2147483749" r:id="rId15"/>
    <p:sldLayoutId id="2147483746" r:id="rId16"/>
    <p:sldLayoutId id="2147483747" r:id="rId17"/>
    <p:sldLayoutId id="2147483769" r:id="rId18"/>
    <p:sldLayoutId id="2147483768" r:id="rId19"/>
    <p:sldLayoutId id="2147483723" r:id="rId20"/>
    <p:sldLayoutId id="2147483770" r:id="rId21"/>
    <p:sldLayoutId id="2147483771" r:id="rId22"/>
    <p:sldLayoutId id="2147483772" r:id="rId23"/>
    <p:sldLayoutId id="2147483745" r:id="rId24"/>
    <p:sldLayoutId id="2147483780" r:id="rId25"/>
    <p:sldLayoutId id="2147483744" r:id="rId26"/>
    <p:sldLayoutId id="214748375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DDD6A-43C4-4946-88E9-F4866682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45706-5CF9-49AA-BD4B-70B19220B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CF971-D2B7-425A-8743-3C17CFAEE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F558-3099-40DD-8416-AAF19A29940B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4368C-E956-4144-8A28-12CB9ED3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1229E-054B-4AA7-9FB1-F122E4591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72" y="2993096"/>
            <a:ext cx="10972801" cy="1091827"/>
          </a:xfrm>
        </p:spPr>
        <p:txBody>
          <a:bodyPr/>
          <a:lstStyle/>
          <a:p>
            <a:r>
              <a:rPr lang="en-US" sz="4000" dirty="0"/>
              <a:t>Chiplets – </a:t>
            </a:r>
            <a:br>
              <a:rPr lang="en-US" sz="4000" dirty="0"/>
            </a:br>
            <a:r>
              <a:rPr lang="en-US" sz="4000" dirty="0"/>
              <a:t>Memory </a:t>
            </a:r>
            <a:r>
              <a:rPr lang="en-US" sz="4000" dirty="0" err="1"/>
              <a:t>chiplet</a:t>
            </a:r>
            <a:r>
              <a:rPr lang="en-US" sz="4000" dirty="0"/>
              <a:t>/placement/utilization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EAF9F9-E88D-44A4-A1B6-BAA2E532B6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PHW</a:t>
            </a:r>
          </a:p>
        </p:txBody>
      </p:sp>
    </p:spTree>
    <p:extLst>
      <p:ext uri="{BB962C8B-B14F-4D97-AF65-F5344CB8AC3E}">
        <p14:creationId xmlns:p14="http://schemas.microsoft.com/office/powerpoint/2010/main" val="31029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36F34-2324-4B8D-846A-FEAEC0614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677" y="3850309"/>
            <a:ext cx="5040285" cy="2323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50" y="125032"/>
            <a:ext cx="11029374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TCM – Tightly coupled DRAM for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higher BW than HBM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3775" y="664985"/>
            <a:ext cx="10731126" cy="376539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Higher BW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-100% achievable (already demonstrated on 1273.1 Intel’s 1</a:t>
            </a:r>
            <a:r>
              <a:rPr lang="en-US" sz="1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generation Si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HBM by nature is HBW to start with; more Channels/Banks for parallel accesses</a:t>
            </a:r>
          </a:p>
          <a:p>
            <a:pPr marL="1091407" lvl="3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Memory area efficiency/die will be reduced, so 10-20% increase in area/die is expected. </a:t>
            </a: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Separate out MC/MI into a bottom die (like SOC IC die) </a:t>
            </a:r>
          </a:p>
          <a:p>
            <a:pPr marL="1091407" lvl="3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DRAM logic processes is much cheaper; and shared w/ DRAM cell processes</a:t>
            </a:r>
          </a:p>
          <a:p>
            <a:pPr marL="1320007" lvl="4" indent="-171450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N7 vs DRAM logic</a:t>
            </a:r>
          </a:p>
          <a:p>
            <a:pPr marL="1320007" lvl="4" indent="-171450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Controller/IO area can be smaller (toggled underneath array); but can’t have TSV.</a:t>
            </a:r>
          </a:p>
          <a:p>
            <a:pPr marL="1091407" lvl="3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Nothing can be cheaper than free DRAM logic/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bitcell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wafer; but how much area reduction?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 will 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be cheaper than commercial HBM type DRAM</a:t>
            </a: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What is the right spec? one spec fit all for DRAM nature? 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If commanding/IO logics separated into a different chip; TCDRAM is just like ADM DRAM.  ADM starts with 1222 mainly because it is cheapest logic processes at Intel for a stand-alone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implementation.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BB787-586A-4A01-95AB-47E97C2B437B}"/>
              </a:ext>
            </a:extLst>
          </p:cNvPr>
          <p:cNvSpPr txBox="1"/>
          <p:nvPr/>
        </p:nvSpPr>
        <p:spPr>
          <a:xfrm>
            <a:off x="5112465" y="6218282"/>
            <a:ext cx="306401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Traditional DRAM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28F56-FF28-4623-B5A9-850B4EE00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9" y="3870006"/>
            <a:ext cx="3795581" cy="232398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A68AC2-3584-4028-851F-EA4146EEE8F9}"/>
              </a:ext>
            </a:extLst>
          </p:cNvPr>
          <p:cNvCxnSpPr>
            <a:cxnSpLocks/>
          </p:cNvCxnSpPr>
          <p:nvPr/>
        </p:nvCxnSpPr>
        <p:spPr>
          <a:xfrm flipV="1">
            <a:off x="1992332" y="5819707"/>
            <a:ext cx="5084617" cy="59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D30ADF9-090F-4CBC-84E7-A83179F30131}"/>
              </a:ext>
            </a:extLst>
          </p:cNvPr>
          <p:cNvSpPr/>
          <p:nvPr/>
        </p:nvSpPr>
        <p:spPr>
          <a:xfrm>
            <a:off x="5247095" y="5216159"/>
            <a:ext cx="1275625" cy="612788"/>
          </a:xfrm>
          <a:prstGeom prst="ellipse">
            <a:avLst/>
          </a:prstGeom>
          <a:noFill/>
          <a:ln w="28575" cap="flat">
            <a:solidFill>
              <a:schemeClr val="tx2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AFED0-482A-4CBA-B428-389BEAC2867C}"/>
              </a:ext>
            </a:extLst>
          </p:cNvPr>
          <p:cNvSpPr txBox="1"/>
          <p:nvPr/>
        </p:nvSpPr>
        <p:spPr>
          <a:xfrm>
            <a:off x="1006015" y="6220256"/>
            <a:ext cx="2892772" cy="197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ADM DRAM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E5C554-F1EC-4E4A-AD07-5B2CF0B8B23A}"/>
              </a:ext>
            </a:extLst>
          </p:cNvPr>
          <p:cNvSpPr/>
          <p:nvPr/>
        </p:nvSpPr>
        <p:spPr>
          <a:xfrm>
            <a:off x="2789624" y="4316882"/>
            <a:ext cx="785730" cy="1654634"/>
          </a:xfrm>
          <a:prstGeom prst="ellipse">
            <a:avLst/>
          </a:prstGeom>
          <a:noFill/>
          <a:ln w="38100" cap="flat">
            <a:solidFill>
              <a:srgbClr val="00C7F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8C8F2E-9B86-4D0F-81FD-3FBE55E279FE}"/>
              </a:ext>
            </a:extLst>
          </p:cNvPr>
          <p:cNvSpPr txBox="1"/>
          <p:nvPr/>
        </p:nvSpPr>
        <p:spPr>
          <a:xfrm>
            <a:off x="5373540" y="5165415"/>
            <a:ext cx="491859" cy="282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1T1C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7ED69B-A617-4167-AA1A-A9D8238F5DDE}"/>
              </a:ext>
            </a:extLst>
          </p:cNvPr>
          <p:cNvSpPr/>
          <p:nvPr/>
        </p:nvSpPr>
        <p:spPr>
          <a:xfrm>
            <a:off x="374253" y="5685646"/>
            <a:ext cx="1433275" cy="268121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94DA18-2CAE-456A-AE7A-883477F301C5}"/>
              </a:ext>
            </a:extLst>
          </p:cNvPr>
          <p:cNvSpPr txBox="1"/>
          <p:nvPr/>
        </p:nvSpPr>
        <p:spPr>
          <a:xfrm>
            <a:off x="241678" y="5952135"/>
            <a:ext cx="236482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R/</a:t>
            </a:r>
            <a:r>
              <a:rPr lang="en-US" sz="1200" b="1" dirty="0">
                <a:solidFill>
                  <a:srgbClr val="FF0000"/>
                </a:solidFill>
              </a:rPr>
              <a:t>W/addressing 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Si circuits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81E864A-3353-4705-9B58-B4FAAA3E9D13}"/>
              </a:ext>
            </a:extLst>
          </p:cNvPr>
          <p:cNvSpPr/>
          <p:nvPr/>
        </p:nvSpPr>
        <p:spPr>
          <a:xfrm flipH="1">
            <a:off x="3727539" y="4529740"/>
            <a:ext cx="260509" cy="1372836"/>
          </a:xfrm>
          <a:prstGeom prst="lef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D4903F-5F0B-4C69-B1B1-5C0918BFC1D3}"/>
              </a:ext>
            </a:extLst>
          </p:cNvPr>
          <p:cNvSpPr/>
          <p:nvPr/>
        </p:nvSpPr>
        <p:spPr>
          <a:xfrm>
            <a:off x="6380029" y="4113881"/>
            <a:ext cx="892598" cy="2080112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ACD89B-4DBE-4129-BE98-90840A79B965}"/>
              </a:ext>
            </a:extLst>
          </p:cNvPr>
          <p:cNvSpPr txBox="1"/>
          <p:nvPr/>
        </p:nvSpPr>
        <p:spPr>
          <a:xfrm>
            <a:off x="7013274" y="5078832"/>
            <a:ext cx="106915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R/</a:t>
            </a:r>
            <a:r>
              <a:rPr lang="en-US" sz="1200" b="1" dirty="0">
                <a:solidFill>
                  <a:srgbClr val="FF0000"/>
                </a:solidFill>
              </a:rPr>
              <a:t>W/addressing 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Si circuits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3A5F7-8EE9-42AC-AE4A-39E9828B2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120" y="4113538"/>
            <a:ext cx="3693075" cy="1930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53AFB1-379C-4735-9B80-49C05EC3B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3874" y="899992"/>
            <a:ext cx="3117076" cy="234998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66B177-9B99-49D9-AC13-51B9F2701794}"/>
              </a:ext>
            </a:extLst>
          </p:cNvPr>
          <p:cNvCxnSpPr/>
          <p:nvPr/>
        </p:nvCxnSpPr>
        <p:spPr>
          <a:xfrm flipV="1">
            <a:off x="10091451" y="2579536"/>
            <a:ext cx="176269" cy="152175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4CE116-35DE-4A02-9E35-F7FADDBD0605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9801542" y="1437748"/>
            <a:ext cx="154116" cy="267579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81D76B-BD7B-445B-A59F-4ED627ED6829}"/>
              </a:ext>
            </a:extLst>
          </p:cNvPr>
          <p:cNvCxnSpPr/>
          <p:nvPr/>
        </p:nvCxnSpPr>
        <p:spPr>
          <a:xfrm flipH="1">
            <a:off x="1926655" y="4177456"/>
            <a:ext cx="2665320" cy="1346877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Arrow: Up-Down 32">
            <a:extLst>
              <a:ext uri="{FF2B5EF4-FFF2-40B4-BE49-F238E27FC236}">
                <a16:creationId xmlns:a16="http://schemas.microsoft.com/office/drawing/2014/main" id="{1622A19D-6C90-4909-AA79-1242D137F169}"/>
              </a:ext>
            </a:extLst>
          </p:cNvPr>
          <p:cNvSpPr/>
          <p:nvPr/>
        </p:nvSpPr>
        <p:spPr>
          <a:xfrm>
            <a:off x="1834219" y="5524334"/>
            <a:ext cx="205498" cy="304614"/>
          </a:xfrm>
          <a:prstGeom prst="upDownArrow">
            <a:avLst/>
          </a:prstGeom>
          <a:solidFill>
            <a:srgbClr val="FF0000"/>
          </a:solidFill>
          <a:ln w="190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094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A2E1-3255-4463-B15E-A4105485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What is high bandwidth DRAM -HBM2 type DRAM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7A5A8-88F2-4EBC-8A34-5F639B33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63" y="3489892"/>
            <a:ext cx="3756662" cy="2849882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B4BBF3C-1A4E-4592-8F13-705C3161047D}"/>
              </a:ext>
            </a:extLst>
          </p:cNvPr>
          <p:cNvSpPr txBox="1">
            <a:spLocks/>
          </p:cNvSpPr>
          <p:nvPr/>
        </p:nvSpPr>
        <p:spPr>
          <a:xfrm>
            <a:off x="5494726" y="3308988"/>
            <a:ext cx="6070991" cy="28285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HBM – world’s first 3D TSV active dies product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Parallel accessing thru TSV I/O (BW &gt; 10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GBps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/bit as compared to its DDR version  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Vdd-Vpp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/clock frequency to achieve similar BW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Power management thru various channels/banks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– stacking using smaller footprint to start with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Increase peripheral area/die, lower memory utilization (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More Controller circuits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TSV OH 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But peripheral circuits can be stacked (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68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chip area -&gt;4*(1GB/die)&gt; 4GB/die (current estimate &gt;20%)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68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HBM Industry standard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HCM-&gt;HBM1-&gt;HBM2-&gt;HBM2E-&gt;HBM3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15BB4-0E28-4671-A080-ECD64D8A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33" y="1186210"/>
            <a:ext cx="7469788" cy="19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50" y="125032"/>
            <a:ext cx="11029374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ADM DRAM vs. traditional DRAM</a:t>
            </a:r>
            <a:endParaRPr 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C6E74D-3E15-484B-834A-9948334B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4" y="2888672"/>
            <a:ext cx="6452165" cy="3118844"/>
          </a:xfrm>
          <a:prstGeom prst="rect">
            <a:avLst/>
          </a:prstGeom>
        </p:spPr>
      </p:pic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40E0D26-C2C1-4671-9215-D40DC14C5665}"/>
              </a:ext>
            </a:extLst>
          </p:cNvPr>
          <p:cNvSpPr txBox="1">
            <a:spLocks/>
          </p:cNvSpPr>
          <p:nvPr/>
        </p:nvSpPr>
        <p:spPr>
          <a:xfrm>
            <a:off x="514474" y="582888"/>
            <a:ext cx="11163051" cy="230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Free ADM memory from logic technology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and connected (bond) together w/o losing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bitcell’s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tight pitch</a:t>
            </a:r>
          </a:p>
          <a:p>
            <a:pPr marL="4572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BEOL TF transistor process flow – so cheap/fast compared to FEOL Si transistor flow.</a:t>
            </a:r>
          </a:p>
          <a:p>
            <a:pPr marL="4572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Stacking (20% additional cost) for 40% area reduction (</a:t>
            </a:r>
            <a:r>
              <a:rPr lang="en-US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Concept already proven on Si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Bitline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pitch &lt;108nm (too big already)</a:t>
            </a: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Will tightly coupled DRAM </a:t>
            </a:r>
            <a:r>
              <a:rPr lang="en-US" sz="1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chiplet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(IPM) disaggregation eventually make DRAM more like ADM approach? </a:t>
            </a:r>
          </a:p>
          <a:p>
            <a:pPr marL="4572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GDDR6/GDDR5 performance trend</a:t>
            </a:r>
          </a:p>
          <a:p>
            <a:pPr marL="4572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Multi-die memory controller and communication interface like PCIe/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5ED527-4BCF-4569-A790-EE22FE682AB6}"/>
              </a:ext>
            </a:extLst>
          </p:cNvPr>
          <p:cNvSpPr txBox="1"/>
          <p:nvPr/>
        </p:nvSpPr>
        <p:spPr>
          <a:xfrm>
            <a:off x="6567850" y="2888672"/>
            <a:ext cx="4917301" cy="263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14350" marR="0" lvl="1" indent="-285750" algn="l" defTabSz="1219169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858044" marR="0" lvl="2" indent="-171450" algn="l" defTabSz="1219169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Bitcell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area still &gt; peripheral area</a:t>
            </a:r>
          </a:p>
          <a:p>
            <a:pPr marL="858044" marR="0" lvl="2" indent="-171450" algn="l" defTabSz="1219169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What can extra bottom “active” space be used for?  Any idea?</a:t>
            </a:r>
          </a:p>
          <a:p>
            <a:pPr marL="1205707" marR="0" lvl="3" indent="-285750" algn="l" defTabSz="1219169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SRAM?  (any other choice w/ less overhead?)  MRAM/RRAM?</a:t>
            </a:r>
          </a:p>
          <a:p>
            <a:pPr marL="1205707" marR="0" lvl="3" indent="-285750" algn="l" defTabSz="1219169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Memory controller hub for all chiplets  (SOC IC)</a:t>
            </a:r>
          </a:p>
          <a:p>
            <a:pPr marL="1205707" marR="0" lvl="3" indent="-285750" algn="l" defTabSz="1219169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PM/clock IC for all chiplets (SOC IC)</a:t>
            </a:r>
          </a:p>
        </p:txBody>
      </p:sp>
    </p:spTree>
    <p:extLst>
      <p:ext uri="{BB962C8B-B14F-4D97-AF65-F5344CB8AC3E}">
        <p14:creationId xmlns:p14="http://schemas.microsoft.com/office/powerpoint/2010/main" val="7491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685C24-EACA-4719-BA79-7BA2E4FDF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90" y="1844176"/>
            <a:ext cx="7530508" cy="4108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98" y="199562"/>
            <a:ext cx="12102795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TCM choices - two kinds of memories SRAM or DRAM</a:t>
            </a:r>
            <a:endParaRPr 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3952" y="868767"/>
            <a:ext cx="11311411" cy="6383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TCM/IPM DRAM – hard to believe it will be cheaper than HBM commodity offering.  However, better peak BW can be expected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Need a clear success/selection  criteria even for POC projects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AD243A-14E9-4D2D-96CD-CB2139DEE576}"/>
              </a:ext>
            </a:extLst>
          </p:cNvPr>
          <p:cNvSpPr txBox="1"/>
          <p:nvPr/>
        </p:nvSpPr>
        <p:spPr>
          <a:xfrm>
            <a:off x="8511848" y="2895644"/>
            <a:ext cx="235974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8x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bitcell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area delta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50D85E-DC24-4453-95F3-DAB41B605ECA}"/>
              </a:ext>
            </a:extLst>
          </p:cNvPr>
          <p:cNvSpPr txBox="1"/>
          <p:nvPr/>
        </p:nvSpPr>
        <p:spPr>
          <a:xfrm>
            <a:off x="8511848" y="4972341"/>
            <a:ext cx="227125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2-3x wafer cost delta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0473E5-5EB5-4BBA-8DE6-C18E13B6C7FB}"/>
              </a:ext>
            </a:extLst>
          </p:cNvPr>
          <p:cNvSpPr txBox="1"/>
          <p:nvPr/>
        </p:nvSpPr>
        <p:spPr>
          <a:xfrm>
            <a:off x="8436141" y="5640009"/>
            <a:ext cx="227125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&gt;3x wafer cost delta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915F38-E7A3-41FC-98BF-46FEBA10E47E}"/>
              </a:ext>
            </a:extLst>
          </p:cNvPr>
          <p:cNvCxnSpPr/>
          <p:nvPr/>
        </p:nvCxnSpPr>
        <p:spPr>
          <a:xfrm>
            <a:off x="7962135" y="3067227"/>
            <a:ext cx="427703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53E098-DFA5-41B4-B560-61F48C668BFD}"/>
              </a:ext>
            </a:extLst>
          </p:cNvPr>
          <p:cNvCxnSpPr/>
          <p:nvPr/>
        </p:nvCxnSpPr>
        <p:spPr>
          <a:xfrm>
            <a:off x="7962135" y="5112114"/>
            <a:ext cx="427703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59FB45-837E-453F-BDF7-9A2982F3FDE9}"/>
              </a:ext>
            </a:extLst>
          </p:cNvPr>
          <p:cNvCxnSpPr/>
          <p:nvPr/>
        </p:nvCxnSpPr>
        <p:spPr>
          <a:xfrm>
            <a:off x="7962135" y="5772412"/>
            <a:ext cx="427703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38FCAD-DFB5-429C-9872-C5B9636BC2E9}"/>
              </a:ext>
            </a:extLst>
          </p:cNvPr>
          <p:cNvSpPr txBox="1"/>
          <p:nvPr/>
        </p:nvSpPr>
        <p:spPr>
          <a:xfrm>
            <a:off x="8417748" y="2023269"/>
            <a:ext cx="2289645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CPU clock </a:t>
            </a:r>
            <a:r>
              <a:rPr kumimoji="0" lang="en-US" sz="1400" b="1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freq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~ 3-4.2 GHz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ADM Clock freq~1.6 GHz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60563F7-202E-4AFC-9530-A3575365EC94}"/>
              </a:ext>
            </a:extLst>
          </p:cNvPr>
          <p:cNvSpPr/>
          <p:nvPr/>
        </p:nvSpPr>
        <p:spPr>
          <a:xfrm>
            <a:off x="4133850" y="1600389"/>
            <a:ext cx="2419350" cy="445453"/>
          </a:xfrm>
          <a:prstGeom prst="arc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2D944D3-D3D4-4660-9861-3B5319D56304}"/>
              </a:ext>
            </a:extLst>
          </p:cNvPr>
          <p:cNvSpPr/>
          <p:nvPr/>
        </p:nvSpPr>
        <p:spPr>
          <a:xfrm flipH="1">
            <a:off x="4133850" y="1600389"/>
            <a:ext cx="2419350" cy="445453"/>
          </a:xfrm>
          <a:prstGeom prst="arc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18C702-ED36-409F-82A3-9F5F6F7C593F}"/>
              </a:ext>
            </a:extLst>
          </p:cNvPr>
          <p:cNvSpPr txBox="1"/>
          <p:nvPr/>
        </p:nvSpPr>
        <p:spPr>
          <a:xfrm>
            <a:off x="6697336" y="1322212"/>
            <a:ext cx="3629024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Cost per bit &gt;15x delta, not even counting </a:t>
            </a: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pJ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/bit benefit for DRAM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7E0DC0-34B8-4DF1-B3CB-DB5B97D3B3B0}"/>
              </a:ext>
            </a:extLst>
          </p:cNvPr>
          <p:cNvSpPr/>
          <p:nvPr/>
        </p:nvSpPr>
        <p:spPr>
          <a:xfrm>
            <a:off x="4570701" y="5326138"/>
            <a:ext cx="1400175" cy="357414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E42792-1A28-4FDB-B62D-832891146C32}"/>
              </a:ext>
            </a:extLst>
          </p:cNvPr>
          <p:cNvSpPr txBox="1"/>
          <p:nvPr/>
        </p:nvSpPr>
        <p:spPr>
          <a:xfrm>
            <a:off x="4454611" y="6109982"/>
            <a:ext cx="209512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FF0000"/>
                </a:solidFill>
              </a:rPr>
              <a:t>No KGD  if decouple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092CE8-9778-467C-8B2D-4D5674C3C878}"/>
              </a:ext>
            </a:extLst>
          </p:cNvPr>
          <p:cNvCxnSpPr/>
          <p:nvPr/>
        </p:nvCxnSpPr>
        <p:spPr>
          <a:xfrm flipH="1">
            <a:off x="4800600" y="5659565"/>
            <a:ext cx="83127" cy="39398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0037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5" y="-20553"/>
            <a:ext cx="12102795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TCM – Tightly coupled DRAM approaches</a:t>
            </a:r>
            <a:endParaRPr 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A313C-350F-4ABD-BA35-F84723A48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1625"/>
            <a:ext cx="5691740" cy="322546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5E485F7-1F54-4121-A562-622E578EA9D9}"/>
              </a:ext>
            </a:extLst>
          </p:cNvPr>
          <p:cNvSpPr/>
          <p:nvPr/>
        </p:nvSpPr>
        <p:spPr>
          <a:xfrm>
            <a:off x="1745500" y="5199827"/>
            <a:ext cx="2262829" cy="1092689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ED61F4-905F-4012-B837-11F0E3675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926" y="3067050"/>
            <a:ext cx="5176838" cy="3414617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85BD3FE-1355-4E39-91D3-4C70ECC0963E}"/>
              </a:ext>
            </a:extLst>
          </p:cNvPr>
          <p:cNvSpPr txBox="1">
            <a:spLocks/>
          </p:cNvSpPr>
          <p:nvPr/>
        </p:nvSpPr>
        <p:spPr>
          <a:xfrm>
            <a:off x="60972" y="376333"/>
            <a:ext cx="12410120" cy="282858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Poof of concept - 2</a:t>
            </a:r>
            <a:r>
              <a:rPr lang="en-US" sz="1800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tier DRAM foundries like Winbond – proactive response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Each individual DRAM die/wafer still a functional DRAM die/wafer; re-partitioning Channel/Bank for BW requirement and further CMD/RMS details for area saving.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IO counts still &lt; ~1000/mm2 (using </a:t>
            </a: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CoWoS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40um bump pitch), tough to push HB.  Intel’s team has requested supplier to consider Hybrid-bond in last meeting.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good learning - detail area partition for BW gain/TSV OH/Interface –SERDES/PHY area impact.  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 true multi-die product experience.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What right specs/success criteria for Intel’s special need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?  Still 2.5D/HBM approach product integration?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HBM3 (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nVidia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/Samsung) definition is on-going, 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likely it will be cheaper to drive future HBM3 “sub”-commodity products to meet our internal special need.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tier DRAM house SKH – still negotiation (Sept/E, CEO meetings)</a:t>
            </a:r>
          </a:p>
          <a:p>
            <a:pPr marL="203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1CFF1F-2C89-4CF9-BFEC-D190AC94983D}"/>
              </a:ext>
            </a:extLst>
          </p:cNvPr>
          <p:cNvSpPr/>
          <p:nvPr/>
        </p:nvSpPr>
        <p:spPr>
          <a:xfrm>
            <a:off x="7390356" y="3958225"/>
            <a:ext cx="3382028" cy="526093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390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98" y="199562"/>
            <a:ext cx="12102795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What future technology implications for memory solution</a:t>
            </a:r>
            <a:endParaRPr 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85BD3FE-1355-4E39-91D3-4C70ECC0963E}"/>
              </a:ext>
            </a:extLst>
          </p:cNvPr>
          <p:cNvSpPr txBox="1">
            <a:spLocks/>
          </p:cNvSpPr>
          <p:nvPr/>
        </p:nvSpPr>
        <p:spPr>
          <a:xfrm>
            <a:off x="429270" y="1071802"/>
            <a:ext cx="11394432" cy="48510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Hybrid-bonding for ADM to de-couple memory peripheral circuits w/ memory array 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Hybrid-bonding for stacking GEN3 ADM (2 ADM layers) w/ other chiplets – always the example for HB future roadmap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GEN II (1</a:t>
            </a:r>
            <a:r>
              <a:rPr lang="en-US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generation of ADM) - 3 layers (2 minimum metal pitch layers)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GEN III (Stacking ADMs) -6 layers of metals (4 minimum metal pitch in each technology node) to relax to right metal bonding pitch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Backside power rail implication for memory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coming from Si chip bottom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 for all chiplets PMIC/CLK?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BL/WL metal connection splits (one go up, one go down)? Stacking ADM not processing ADM sequentially</a:t>
            </a:r>
          </a:p>
          <a:p>
            <a:pPr marL="457994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Centralized memory hub 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Please DO NOT use any large “active” die as interposer 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Learning from HBM, die size needs to be &lt;100mm2 for long-term meaningful volume production even for memory.  Si Interposer – by default, yield needs to be &gt;95%. 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Memory is not exactly flexible enough for floorplan adjustment</a:t>
            </a:r>
          </a:p>
          <a:p>
            <a:pPr marL="977107" lvl="3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Companion chips connection flexibility?</a:t>
            </a:r>
          </a:p>
          <a:p>
            <a:pPr marL="977107" lvl="3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Best performance for hub concept?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What’s right balance?  Any input?  Should be determined by true latency along memory pipeline.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994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6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21C6-717B-40F0-8384-0BC0D0D6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23628-AD1F-493C-8199-EF36F718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336952"/>
            <a:ext cx="7511106" cy="491621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AFF42E-E7FE-4C14-8AEC-F533DD3F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7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168135F-7863-4CA6-8E8D-F488A4C3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466974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6C503-9A06-427F-8502-0D7C60BA2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63" y="624679"/>
            <a:ext cx="4033838" cy="2966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283F1-0117-476F-9C5B-513B764C7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75" y="3902801"/>
            <a:ext cx="5224463" cy="19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8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20" y="133092"/>
            <a:ext cx="11010901" cy="952500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</a:rPr>
              <a:t>Why chiplets and how?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1B9702-F99F-4EAA-8581-231F4A4B3B5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68117" y="609342"/>
            <a:ext cx="10218906" cy="1476090"/>
          </a:xfrm>
        </p:spPr>
        <p:txBody>
          <a:bodyPr>
            <a:normAutofit fontScale="77500" lnSpcReduction="20000"/>
          </a:bodyPr>
          <a:lstStyle/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level going chiplets disaggregation for various reasons.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Memory hierarchy allocation impacts performance (particularly BW)/power/cost</a:t>
            </a:r>
          </a:p>
          <a:p>
            <a:pPr lvl="1">
              <a:spcBef>
                <a:spcPts val="0"/>
              </a:spcBef>
            </a:pPr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HBM type DRAM 1</a:t>
            </a:r>
            <a:r>
              <a:rPr lang="en-US" sz="23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true commercial Known Good Stacking dies</a:t>
            </a:r>
          </a:p>
          <a:p>
            <a:pPr lvl="1">
              <a:spcBef>
                <a:spcPts val="0"/>
              </a:spcBef>
            </a:pPr>
            <a:r>
              <a:rPr lang="en-US" sz="23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CoWoS</a:t>
            </a:r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biggest customer is to handle HBM/GPU or CPU connection today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4913B2-EBDF-497D-88EE-83EE9F5EA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1" y="2351314"/>
            <a:ext cx="7117172" cy="3926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2F0EC2-AC5E-4398-ACD9-ED3E77575CC0}"/>
              </a:ext>
            </a:extLst>
          </p:cNvPr>
          <p:cNvSpPr txBox="1"/>
          <p:nvPr/>
        </p:nvSpPr>
        <p:spPr>
          <a:xfrm>
            <a:off x="7945666" y="3429000"/>
            <a:ext cx="3817709" cy="2708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Commodity HBM DRAM </a:t>
            </a: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chiplet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(</a:t>
            </a:r>
            <a:r>
              <a:rPr kumimoji="0" lang="en-US" sz="1600" b="1" i="0" u="sng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KGSD-stacking die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) achieved all aspects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(</a:t>
            </a:r>
            <a:r>
              <a:rPr lang="en-US" sz="16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DDR4/5 )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Additional DRAM memory controller/packaging re-design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 3D packaging OH –TSV, extra MC/interface….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CoWoS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-R roadmap is all for HBM integration w/ CPU/server (huge chip interposer size/reticle stitch)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8303D609-17F3-4E29-A9D6-3B217E8D9176}"/>
              </a:ext>
            </a:extLst>
          </p:cNvPr>
          <p:cNvSpPr/>
          <p:nvPr/>
        </p:nvSpPr>
        <p:spPr>
          <a:xfrm>
            <a:off x="7606668" y="3429000"/>
            <a:ext cx="264794" cy="2089785"/>
          </a:xfrm>
          <a:prstGeom prst="rightBrac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4F6AF-E9AF-4106-A18E-69226B77831F}"/>
              </a:ext>
            </a:extLst>
          </p:cNvPr>
          <p:cNvSpPr txBox="1"/>
          <p:nvPr/>
        </p:nvSpPr>
        <p:spPr>
          <a:xfrm>
            <a:off x="8496097" y="5942075"/>
            <a:ext cx="302890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DRAM Commodity price Reference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DDR5/6       ~$7/GB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HBM2         ~$11/GB	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556833-0CE6-4F8C-8D93-24609F06F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372" y="1905057"/>
            <a:ext cx="2632266" cy="15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4638"/>
            <a:ext cx="8877300" cy="945888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Memory CSD decision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1962" y="1147269"/>
            <a:ext cx="11268075" cy="1056727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Strengthen XPU product leadership by establishing a differentiated cache strategy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 and deliver Adamantine technology roadmap for a differentiating 1s of Gigabytes cache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 to employing that solution for AI/Graphics/Xeon products   (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G3/ARL-px)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6473D0A-FF74-476E-8472-6D1467EE410C}"/>
              </a:ext>
            </a:extLst>
          </p:cNvPr>
          <p:cNvPicPr>
            <a:picLocks noGrp="1" noChangeAspect="1"/>
          </p:cNvPicPr>
          <p:nvPr>
            <p:ph sz="quarter" idx="32"/>
          </p:nvPr>
        </p:nvPicPr>
        <p:blipFill>
          <a:blip r:embed="rId3"/>
          <a:stretch>
            <a:fillRect/>
          </a:stretch>
        </p:blipFill>
        <p:spPr>
          <a:xfrm>
            <a:off x="781050" y="2478099"/>
            <a:ext cx="9848850" cy="3971438"/>
          </a:xfrm>
        </p:spPr>
      </p:pic>
    </p:spTree>
    <p:extLst>
      <p:ext uri="{BB962C8B-B14F-4D97-AF65-F5344CB8AC3E}">
        <p14:creationId xmlns:p14="http://schemas.microsoft.com/office/powerpoint/2010/main" val="6967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790531"/>
            <a:ext cx="11077575" cy="14735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DRAM technology evolution slows down.</a:t>
            </a:r>
          </a:p>
          <a:p>
            <a:pPr marL="6858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Technology encountered both access transistor/capacitor limits</a:t>
            </a:r>
          </a:p>
          <a:p>
            <a:pPr marL="1143794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1a 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eUV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intro; 1x/1y/1z are not shrinking much</a:t>
            </a:r>
          </a:p>
          <a:p>
            <a:pPr marL="1143794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Latest technology starts looking into peripheral improvement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1CBDF-372C-4427-AF6C-772CDC0D9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6" y="2659172"/>
            <a:ext cx="11674852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01381"/>
            <a:ext cx="11620500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What is ADM? It is a new DRAM technology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790531"/>
            <a:ext cx="11077575" cy="147352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DRAM cell (1T1C) shrinkage has been limited by Si transistor leakage for last 10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; Capacitor optimization is approaching its limits.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ADM is to replace Si transistor w/ high bandgap semiconductor material; &gt;3 order leakage difference.</a:t>
            </a:r>
          </a:p>
          <a:p>
            <a:pPr marL="571500" lvl="1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A buried DRAM </a:t>
            </a:r>
            <a:r>
              <a:rPr lang="en-US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bitcell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 array between MT5 to MT7</a:t>
            </a:r>
          </a:p>
          <a:p>
            <a:pPr marL="571500" lvl="1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Memory R/W controller circuits still using traditional Si logic technology; however, it can be buried underneath </a:t>
            </a:r>
            <a:r>
              <a:rPr lang="en-US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bitcell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 array </a:t>
            </a:r>
          </a:p>
          <a:p>
            <a:pPr marL="102949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Latency &lt;5 ns, capacity &gt;500MB/cm2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BD7D0-9E74-4410-BEF4-FE6DB37A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2406934"/>
            <a:ext cx="4848225" cy="3550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7242F-6FD6-49EB-A524-2B2144639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42" y="2406934"/>
            <a:ext cx="6004833" cy="35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01381"/>
            <a:ext cx="11620500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Tightly Coupled Memory - architecture choice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3BC08-6ECC-4999-9F04-03CAC3FBC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677" y="1147269"/>
            <a:ext cx="8764545" cy="4826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62481D-3E03-4032-8CCD-BF48FAA3DD00}"/>
              </a:ext>
            </a:extLst>
          </p:cNvPr>
          <p:cNvSpPr txBox="1"/>
          <p:nvPr/>
        </p:nvSpPr>
        <p:spPr>
          <a:xfrm>
            <a:off x="7438768" y="5998507"/>
            <a:ext cx="292708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From CSD discussion</a:t>
            </a:r>
          </a:p>
        </p:txBody>
      </p:sp>
    </p:spTree>
    <p:extLst>
      <p:ext uri="{BB962C8B-B14F-4D97-AF65-F5344CB8AC3E}">
        <p14:creationId xmlns:p14="http://schemas.microsoft.com/office/powerpoint/2010/main" val="9278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01381"/>
            <a:ext cx="11620500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Two TCM utilization cases in near future products –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949662" y="1021134"/>
            <a:ext cx="5775345" cy="106938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ARL-px/Elasti-G3 family</a:t>
            </a:r>
          </a:p>
          <a:p>
            <a:pPr marL="404813" indent="-4048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All targeted for GFX memory accelerator</a:t>
            </a:r>
          </a:p>
          <a:p>
            <a:pPr marL="404813" indent="-4048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ADM function as L4 cache btw L3 and GDDR6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57AD8D-26F4-4A26-A194-3E3423929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059" y="4324949"/>
            <a:ext cx="3377063" cy="2201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76EBED-E89D-481B-B18F-3CAFA0B3F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30" y="1964384"/>
            <a:ext cx="2027583" cy="200814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177E605-C675-4F99-A189-B44500820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178730"/>
              </p:ext>
            </p:extLst>
          </p:nvPr>
        </p:nvGraphicFramePr>
        <p:xfrm>
          <a:off x="174030" y="4882101"/>
          <a:ext cx="4938659" cy="1398197"/>
        </p:xfrm>
        <a:graphic>
          <a:graphicData uri="http://schemas.openxmlformats.org/drawingml/2006/table">
            <a:tbl>
              <a:tblPr firstRow="1" firstCol="1" bandRow="1"/>
              <a:tblGrid>
                <a:gridCol w="1378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Area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2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Compute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P1276 or </a:t>
                      </a:r>
                    </a:p>
                    <a:p>
                      <a:pPr marL="0" marR="0" indent="139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TSMC n5p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~40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mm2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 complex, L1 $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74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SRAM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~15 mm2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Some L3 $ banks </a:t>
                      </a:r>
                      <a:r>
                        <a:rPr lang="en-IN" sz="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(3.75MB*4)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95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FV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~650 mm2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L3 fabric, some L3 $ banks, </a:t>
                      </a:r>
                      <a:r>
                        <a:rPr lang="en-IN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misc</a:t>
                      </a: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globals</a:t>
                      </a: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(156MB SRAM)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95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Connectivity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TSMC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~75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mm2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Scale-up serdes, Internal switch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4A9ECF1-06F8-420C-A95C-982B63744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41" y="2601585"/>
            <a:ext cx="4069148" cy="214590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CB8EB42-6BAB-4B40-8EB6-4DD2BC45DFC3}"/>
              </a:ext>
            </a:extLst>
          </p:cNvPr>
          <p:cNvSpPr/>
          <p:nvPr/>
        </p:nvSpPr>
        <p:spPr>
          <a:xfrm>
            <a:off x="2759103" y="2480042"/>
            <a:ext cx="2027582" cy="945888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D0508E-ACFB-462E-9E0B-5DB740210799}"/>
              </a:ext>
            </a:extLst>
          </p:cNvPr>
          <p:cNvCxnSpPr>
            <a:cxnSpLocks/>
          </p:cNvCxnSpPr>
          <p:nvPr/>
        </p:nvCxnSpPr>
        <p:spPr>
          <a:xfrm>
            <a:off x="2241370" y="2660465"/>
            <a:ext cx="517733" cy="11776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96066021-AF27-4D5B-8883-B1A5BBEAEB3A}"/>
              </a:ext>
            </a:extLst>
          </p:cNvPr>
          <p:cNvSpPr txBox="1">
            <a:spLocks/>
          </p:cNvSpPr>
          <p:nvPr/>
        </p:nvSpPr>
        <p:spPr>
          <a:xfrm>
            <a:off x="645042" y="1123418"/>
            <a:ext cx="5142427" cy="407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62500" lnSpcReduction="20000"/>
          </a:bodyPr>
          <a:lstStyle>
            <a:lvl1pPr marL="0" marR="0" indent="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PVC – high end graphic product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6625F-667E-42AF-851A-BDBB4BADD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048" y="2601585"/>
            <a:ext cx="3062102" cy="16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8FDF3-723B-4168-83C3-BF2176AF7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3282"/>
            <a:ext cx="2144061" cy="20842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E867A0-BF80-43D7-AB52-B91505C5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53" y="1794600"/>
            <a:ext cx="6457797" cy="365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5" y="201381"/>
            <a:ext cx="11620500" cy="945888"/>
          </a:xfrm>
        </p:spPr>
        <p:txBody>
          <a:bodyPr/>
          <a:lstStyle/>
          <a:p>
            <a:pPr>
              <a:tabLst>
                <a:tab pos="10234613" algn="l"/>
              </a:tabLs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Memory utilization is extremely poor from 1</a:t>
            </a:r>
            <a:r>
              <a:rPr 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generation ADM product implementation – It is not just adding cache memory but also served as an active interposer to “connect” all chiplets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15350" y="1807375"/>
            <a:ext cx="2861984" cy="376539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ADM is not like a typical DRAM IP, more like SRAM compiler – “soft” IP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Semi-flexible, so it will not be perfect for area optimization like commodity DRAM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MTL implementation; Memory utilization &lt;50% .  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One ADM bottom base die wafer price is 5-6x higher than typically Si passive interposer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&gt;50%  area can be replaced by passive interposer to serve its 2.5D Si interposer purpose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98701-D1C5-4107-9F7B-8670EB195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64" y="4859457"/>
            <a:ext cx="1444104" cy="1837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FB784-ABC7-4393-A0AE-49CC7C4E110A}"/>
              </a:ext>
            </a:extLst>
          </p:cNvPr>
          <p:cNvSpPr txBox="1"/>
          <p:nvPr/>
        </p:nvSpPr>
        <p:spPr>
          <a:xfrm>
            <a:off x="1940268" y="6351839"/>
            <a:ext cx="4183838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ARL-PX-GFX -1</a:t>
            </a:r>
            <a:r>
              <a:rPr kumimoji="0" lang="en-US" sz="1400" b="1" i="0" u="none" strike="noStrike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run of 384EU w/ 6x CXL interface</a:t>
            </a:r>
          </a:p>
        </p:txBody>
      </p:sp>
    </p:spTree>
    <p:extLst>
      <p:ext uri="{BB962C8B-B14F-4D97-AF65-F5344CB8AC3E}">
        <p14:creationId xmlns:p14="http://schemas.microsoft.com/office/powerpoint/2010/main" val="19605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" y="201381"/>
            <a:ext cx="11620500" cy="945888"/>
          </a:xfrm>
        </p:spPr>
        <p:txBody>
          <a:bodyPr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Memory implementation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PPA extreme case w/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commodity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cost boundary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C4AB5-6F4C-4C90-A7C9-838776665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8" y="2759023"/>
            <a:ext cx="5448298" cy="371019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243CCF-021C-4229-BAD2-43E618BE4506}"/>
              </a:ext>
            </a:extLst>
          </p:cNvPr>
          <p:cNvCxnSpPr>
            <a:cxnSpLocks/>
          </p:cNvCxnSpPr>
          <p:nvPr/>
        </p:nvCxnSpPr>
        <p:spPr>
          <a:xfrm flipH="1" flipV="1">
            <a:off x="3936140" y="4481248"/>
            <a:ext cx="283436" cy="26574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8F60972-5326-42A2-87D8-D14ED1C911AD}"/>
              </a:ext>
            </a:extLst>
          </p:cNvPr>
          <p:cNvSpPr txBox="1"/>
          <p:nvPr/>
        </p:nvSpPr>
        <p:spPr>
          <a:xfrm>
            <a:off x="2098974" y="4220461"/>
            <a:ext cx="2066924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~$7000-8000/W SRAM (</a:t>
            </a:r>
            <a:r>
              <a:rPr lang="en-US" sz="1400" b="1" dirty="0">
                <a:solidFill>
                  <a:srgbClr val="FF0000"/>
                </a:solidFill>
              </a:rPr>
              <a:t>w/o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TSV/</a:t>
            </a:r>
            <a:r>
              <a:rPr kumimoji="0" lang="en-US" sz="14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CoWoS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….)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34D6804-A945-4418-A82E-6703343FDD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45062" y="1273399"/>
            <a:ext cx="10399158" cy="103796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Intel’s choice of TCM implementation- extremely expensive =&gt; niche/showcase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Even with 10% ECC(redundancy), cannot cover large die yield loss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82DEB-0089-4E8B-9D7E-77C3F667F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928" y="2938198"/>
            <a:ext cx="5344948" cy="30861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147BAE-8736-4A65-8114-19E7463FD8F0}"/>
              </a:ext>
            </a:extLst>
          </p:cNvPr>
          <p:cNvCxnSpPr/>
          <p:nvPr/>
        </p:nvCxnSpPr>
        <p:spPr>
          <a:xfrm flipV="1">
            <a:off x="6896100" y="3285860"/>
            <a:ext cx="0" cy="2390775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BE344C-EA87-4739-83B1-3D6F021592E6}"/>
              </a:ext>
            </a:extLst>
          </p:cNvPr>
          <p:cNvSpPr txBox="1"/>
          <p:nvPr/>
        </p:nvSpPr>
        <p:spPr>
          <a:xfrm>
            <a:off x="6222928" y="2930227"/>
            <a:ext cx="1739967" cy="397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b="1" dirty="0">
                <a:solidFill>
                  <a:srgbClr val="00B050"/>
                </a:solidFill>
              </a:rPr>
              <a:t>AMD 7nm</a:t>
            </a:r>
            <a:r>
              <a:rPr lang="en-US" sz="1100" b="1" baseline="0" dirty="0">
                <a:solidFill>
                  <a:srgbClr val="00B050"/>
                </a:solidFill>
              </a:rPr>
              <a:t> die 36mm2</a:t>
            </a:r>
          </a:p>
          <a:p>
            <a:pPr>
              <a:spcBef>
                <a:spcPts val="0"/>
              </a:spcBef>
            </a:pPr>
            <a:r>
              <a:rPr lang="en-US" sz="1100" b="1" dirty="0">
                <a:solidFill>
                  <a:srgbClr val="00B050"/>
                </a:solidFill>
              </a:rPr>
              <a:t>For 64MB SRAM</a:t>
            </a:r>
            <a:endParaRPr lang="en-US" sz="1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393DBE-84F0-4483-B2E5-7E3105D977EC}"/>
              </a:ext>
            </a:extLst>
          </p:cNvPr>
          <p:cNvCxnSpPr>
            <a:cxnSpLocks/>
          </p:cNvCxnSpPr>
          <p:nvPr/>
        </p:nvCxnSpPr>
        <p:spPr>
          <a:xfrm flipV="1">
            <a:off x="10277475" y="3327901"/>
            <a:ext cx="0" cy="2348734"/>
          </a:xfrm>
          <a:prstGeom prst="line">
            <a:avLst/>
          </a:prstGeom>
          <a:noFill/>
          <a:ln w="25400" cap="flat">
            <a:solidFill>
              <a:srgbClr val="2872C5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A66AC3-468B-415B-8CF7-5231184EAD4D}"/>
              </a:ext>
            </a:extLst>
          </p:cNvPr>
          <p:cNvSpPr txBox="1"/>
          <p:nvPr/>
        </p:nvSpPr>
        <p:spPr>
          <a:xfrm>
            <a:off x="9765046" y="2916086"/>
            <a:ext cx="1607801" cy="397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rgbClr val="0070C0"/>
                </a:solidFill>
              </a:rPr>
              <a:t>PVC 10+ die 650mm2 for 156MB SRAM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489C37-A864-4FE0-B0E4-F037EE257325}"/>
              </a:ext>
            </a:extLst>
          </p:cNvPr>
          <p:cNvSpPr/>
          <p:nvPr/>
        </p:nvSpPr>
        <p:spPr>
          <a:xfrm>
            <a:off x="7096130" y="3304910"/>
            <a:ext cx="171435" cy="2348735"/>
          </a:xfrm>
          <a:prstGeom prst="rect">
            <a:avLst/>
          </a:prstGeom>
          <a:solidFill>
            <a:srgbClr val="0068B5">
              <a:alpha val="5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B9024E-D985-49D5-B2D7-FDF3D82DB3B4}"/>
              </a:ext>
            </a:extLst>
          </p:cNvPr>
          <p:cNvSpPr/>
          <p:nvPr/>
        </p:nvSpPr>
        <p:spPr>
          <a:xfrm>
            <a:off x="8115311" y="3327900"/>
            <a:ext cx="1269124" cy="2348735"/>
          </a:xfrm>
          <a:prstGeom prst="rect">
            <a:avLst/>
          </a:prstGeom>
          <a:solidFill>
            <a:srgbClr val="FC6467">
              <a:alpha val="5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9E2EA-3AAA-468F-A16D-74DEED07A27D}"/>
              </a:ext>
            </a:extLst>
          </p:cNvPr>
          <p:cNvSpPr txBox="1"/>
          <p:nvPr/>
        </p:nvSpPr>
        <p:spPr>
          <a:xfrm>
            <a:off x="8091501" y="5142396"/>
            <a:ext cx="1607801" cy="702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 322mm2</a:t>
            </a:r>
            <a:r>
              <a:rPr lang="en-US" sz="11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/640MB(ARL)</a:t>
            </a:r>
          </a:p>
          <a:p>
            <a:pPr>
              <a:spcBef>
                <a:spcPts val="0"/>
              </a:spcBef>
            </a:pPr>
            <a:r>
              <a:rPr lang="en-US" sz="11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366mm2/374MB (</a:t>
            </a:r>
            <a:r>
              <a:rPr lang="en-US" sz="1100" b="1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</a:t>
            </a:r>
            <a:r>
              <a:rPr lang="en-US" sz="11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C0AD0D-6C15-4DA9-B8F8-8B1406A316FE}"/>
              </a:ext>
            </a:extLst>
          </p:cNvPr>
          <p:cNvSpPr txBox="1"/>
          <p:nvPr/>
        </p:nvSpPr>
        <p:spPr>
          <a:xfrm>
            <a:off x="6789198" y="5180912"/>
            <a:ext cx="1607801" cy="702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HBM2 DRAM 20nm</a:t>
            </a:r>
          </a:p>
          <a:p>
            <a:pPr>
              <a:spcBef>
                <a:spcPts val="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single die (250MB)</a:t>
            </a:r>
          </a:p>
          <a:p>
            <a:pPr>
              <a:spcBef>
                <a:spcPts val="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71-82mm2</a:t>
            </a:r>
          </a:p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E6EF75-9726-4B30-ABDA-1E7A15A41745}"/>
              </a:ext>
            </a:extLst>
          </p:cNvPr>
          <p:cNvCxnSpPr>
            <a:cxnSpLocks/>
          </p:cNvCxnSpPr>
          <p:nvPr/>
        </p:nvCxnSpPr>
        <p:spPr>
          <a:xfrm>
            <a:off x="6789198" y="3512866"/>
            <a:ext cx="338137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675AC5-CD44-4DCA-9604-4DE4FCCAF1C3}"/>
              </a:ext>
            </a:extLst>
          </p:cNvPr>
          <p:cNvCxnSpPr>
            <a:cxnSpLocks/>
          </p:cNvCxnSpPr>
          <p:nvPr/>
        </p:nvCxnSpPr>
        <p:spPr>
          <a:xfrm>
            <a:off x="6896100" y="5132871"/>
            <a:ext cx="3381375" cy="4804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2BECBCCF-8D3A-4E01-B9C2-9E6AB85676BD}"/>
              </a:ext>
            </a:extLst>
          </p:cNvPr>
          <p:cNvSpPr/>
          <p:nvPr/>
        </p:nvSpPr>
        <p:spPr>
          <a:xfrm>
            <a:off x="9803243" y="3520838"/>
            <a:ext cx="99030" cy="1660071"/>
          </a:xfrm>
          <a:prstGeom prst="upDownArrow">
            <a:avLst/>
          </a:prstGeom>
          <a:solidFill>
            <a:schemeClr val="accent1"/>
          </a:solidFill>
          <a:ln w="12700" cap="flat">
            <a:solidFill>
              <a:srgbClr val="0068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8D22EF-05E2-440D-A4DB-DDA0A43CDD62}"/>
              </a:ext>
            </a:extLst>
          </p:cNvPr>
          <p:cNvCxnSpPr>
            <a:cxnSpLocks/>
          </p:cNvCxnSpPr>
          <p:nvPr/>
        </p:nvCxnSpPr>
        <p:spPr>
          <a:xfrm flipH="1">
            <a:off x="10349871" y="2724522"/>
            <a:ext cx="438149" cy="29927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E269482-AF3E-4FBA-B089-2F891392E532}"/>
              </a:ext>
            </a:extLst>
          </p:cNvPr>
          <p:cNvSpPr txBox="1"/>
          <p:nvPr/>
        </p:nvSpPr>
        <p:spPr>
          <a:xfrm>
            <a:off x="7726167" y="2363301"/>
            <a:ext cx="384171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&gt;40x SRAM $MB/mm2 cost if we use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N7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E918D670-444A-4534-B225-3F97D16E6896}"/>
              </a:ext>
            </a:extLst>
          </p:cNvPr>
          <p:cNvSpPr/>
          <p:nvPr/>
        </p:nvSpPr>
        <p:spPr>
          <a:xfrm>
            <a:off x="7138704" y="3515482"/>
            <a:ext cx="45719" cy="250422"/>
          </a:xfrm>
          <a:prstGeom prst="upDownArrow">
            <a:avLst/>
          </a:prstGeom>
          <a:solidFill>
            <a:schemeClr val="accent1"/>
          </a:solidFill>
          <a:ln w="38100" cap="flat">
            <a:solidFill>
              <a:srgbClr val="004A8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87FAB-11A4-47B2-80A4-8C39BCD194C0}"/>
              </a:ext>
            </a:extLst>
          </p:cNvPr>
          <p:cNvSpPr txBox="1"/>
          <p:nvPr/>
        </p:nvSpPr>
        <p:spPr>
          <a:xfrm>
            <a:off x="8330327" y="4204249"/>
            <a:ext cx="2613893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How much more redundancy memory need to cover such big die yield  impact?</a:t>
            </a:r>
          </a:p>
        </p:txBody>
      </p:sp>
    </p:spTree>
    <p:extLst>
      <p:ext uri="{BB962C8B-B14F-4D97-AF65-F5344CB8AC3E}">
        <p14:creationId xmlns:p14="http://schemas.microsoft.com/office/powerpoint/2010/main" val="118322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tel_Internal_PPT_Template_White_Intel_Internal _PPT_Template_Final" id="{C3456016-2AA3-D34E-86BF-A1D609CAAC0C}" vid="{9A918FA0-80F6-F84A-9634-3248CA2F271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D1886DA2DCF44AC3CC4939DAC30C2" ma:contentTypeVersion="9" ma:contentTypeDescription="Create a new document." ma:contentTypeScope="" ma:versionID="660ee93c359ccf279e2c5f2cc9658de7">
  <xsd:schema xmlns:xsd="http://www.w3.org/2001/XMLSchema" xmlns:xs="http://www.w3.org/2001/XMLSchema" xmlns:p="http://schemas.microsoft.com/office/2006/metadata/properties" xmlns:ns1="http://schemas.microsoft.com/sharepoint/v3" xmlns:ns2="9fe5d967-c888-4471-90c5-24b412b45b66" xmlns:ns3="0849fc22-a7f9-40e3-b71d-a98815ab6445" targetNamespace="http://schemas.microsoft.com/office/2006/metadata/properties" ma:root="true" ma:fieldsID="f4f757a9837cc9cc3b0aace7bcff5d76" ns1:_="" ns2:_="" ns3:_="">
    <xsd:import namespace="http://schemas.microsoft.com/sharepoint/v3"/>
    <xsd:import namespace="9fe5d967-c888-4471-90c5-24b412b45b66"/>
    <xsd:import namespace="0849fc22-a7f9-40e3-b71d-a98815ab64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5d967-c888-4471-90c5-24b412b45b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9fc22-a7f9-40e3-b71d-a98815ab644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1CB3C1-3B6B-480C-883C-C8DD19F21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e5d967-c888-4471-90c5-24b412b45b66"/>
    <ds:schemaRef ds:uri="0849fc22-a7f9-40e3-b71d-a98815ab64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1C66F3-FBD8-4B0F-98D9-445FE3649D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B8A99-8161-4D52-8DFD-478F5C1B3170}">
  <ds:schemaRefs>
    <ds:schemaRef ds:uri="http://purl.org/dc/dcmitype/"/>
    <ds:schemaRef ds:uri="0849fc22-a7f9-40e3-b71d-a98815ab6445"/>
    <ds:schemaRef ds:uri="9fe5d967-c888-4471-90c5-24b412b45b66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PowerPoint template</Template>
  <TotalTime>5374</TotalTime>
  <Words>1939</Words>
  <Application>Microsoft Macintosh PowerPoint</Application>
  <PresentationFormat>Widescreen</PresentationFormat>
  <Paragraphs>205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Helvetica Neue</vt:lpstr>
      <vt:lpstr>Helvetica Neue Medium</vt:lpstr>
      <vt:lpstr>Intel Clear</vt:lpstr>
      <vt:lpstr>Intel Clear Light</vt:lpstr>
      <vt:lpstr>Wingdings</vt:lpstr>
      <vt:lpstr>21_BasicWhite</vt:lpstr>
      <vt:lpstr>Custom Design</vt:lpstr>
      <vt:lpstr>Chiplets –  Memory chiplet/placement/utilization</vt:lpstr>
      <vt:lpstr>Why chiplets and how?</vt:lpstr>
      <vt:lpstr>Memory CSD decision</vt:lpstr>
      <vt:lpstr>PowerPoint Presentation</vt:lpstr>
      <vt:lpstr>What is ADM? It is a new DRAM technology</vt:lpstr>
      <vt:lpstr>Tightly Coupled Memory - architecture choice</vt:lpstr>
      <vt:lpstr>Two TCM utilization cases in near future products – </vt:lpstr>
      <vt:lpstr>Memory utilization is extremely poor from 1st generation ADM product implementation – It is not just adding cache memory but also served as an active interposer to “connect” all chiplets</vt:lpstr>
      <vt:lpstr>Memory implementation PPA extreme case w/commodity cost boundary</vt:lpstr>
      <vt:lpstr>TCM – Tightly coupled DRAM for higher BW than HBM</vt:lpstr>
      <vt:lpstr>What is high bandwidth DRAM -HBM2 type DRAM </vt:lpstr>
      <vt:lpstr>ADM DRAM vs. traditional DRAM</vt:lpstr>
      <vt:lpstr>TCM choices - two kinds of memories SRAM or DRAM</vt:lpstr>
      <vt:lpstr>TCM – Tightly coupled DRAM approaches</vt:lpstr>
      <vt:lpstr>What future technology implications for memory solution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PowerPoint Template Use Intel Clear For All Text (General Employee Usage)</dc:title>
  <dc:creator>Munoz, Robert</dc:creator>
  <cp:keywords>CTPClassification=CTP_NT</cp:keywords>
  <cp:lastModifiedBy>Kau, Derchang</cp:lastModifiedBy>
  <cp:revision>234</cp:revision>
  <cp:lastPrinted>2021-07-29T21:58:30Z</cp:lastPrinted>
  <dcterms:created xsi:type="dcterms:W3CDTF">2021-07-28T21:30:34Z</dcterms:created>
  <dcterms:modified xsi:type="dcterms:W3CDTF">2021-08-13T04:52:27Z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77294acb-f791-4422-865e-0b7527e37b89</vt:lpwstr>
  </property>
  <property fmtid="{D5CDD505-2E9C-101B-9397-08002B2CF9AE}" pid="3" name="CTP_TimeStamp">
    <vt:lpwstr>2020-08-21 21:49:33Z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0x010100908D1886DA2DCF44AC3CC4939DAC30C2</vt:lpwstr>
  </property>
</Properties>
</file>