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434" r:id="rId2"/>
    <p:sldId id="432" r:id="rId3"/>
    <p:sldId id="433" r:id="rId4"/>
    <p:sldId id="435" r:id="rId5"/>
    <p:sldId id="441" r:id="rId6"/>
    <p:sldId id="436" r:id="rId7"/>
    <p:sldId id="437" r:id="rId8"/>
    <p:sldId id="439" r:id="rId9"/>
    <p:sldId id="420" r:id="rId10"/>
    <p:sldId id="421" r:id="rId11"/>
    <p:sldId id="422" r:id="rId12"/>
    <p:sldId id="423" r:id="rId13"/>
    <p:sldId id="442" r:id="rId14"/>
    <p:sldId id="443" r:id="rId15"/>
    <p:sldId id="444" r:id="rId16"/>
    <p:sldId id="445" r:id="rId17"/>
  </p:sldIdLst>
  <p:sldSz cx="12192000" cy="6858000"/>
  <p:notesSz cx="9305925" cy="70199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揚宏" initials="范揚宏" lastIdx="1" clrIdx="0"/>
  <p:cmAuthor id="2" name="范揚宏" initials="范揚宏 [2]" lastIdx="1" clrIdx="1"/>
  <p:cmAuthor id="3" name="范揚宏" initials="范揚宏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5BBD7"/>
    <a:srgbClr val="0000FF"/>
    <a:srgbClr val="00FF00"/>
    <a:srgbClr val="F7D4D5"/>
    <a:srgbClr val="A02327"/>
    <a:srgbClr val="E7FFE7"/>
    <a:srgbClr val="FFFFCC"/>
    <a:srgbClr val="33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6881" autoAdjust="0"/>
  </p:normalViewPr>
  <p:slideViewPr>
    <p:cSldViewPr snapToGrid="0" snapToObjects="1">
      <p:cViewPr varScale="1">
        <p:scale>
          <a:sx n="102" d="100"/>
          <a:sy n="102" d="100"/>
        </p:scale>
        <p:origin x="978" y="108"/>
      </p:cViewPr>
      <p:guideLst>
        <p:guide orient="horz" pos="2160"/>
        <p:guide pos="3840"/>
        <p:guide orient="horz" pos="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14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4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A4A91B5-852C-408F-A475-088F93A9AAB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4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BC341DA-C809-47D7-B8AF-1A75591C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0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271204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E287750-3634-0243-A052-C2876B7E4036}" type="datetimeFigureOut">
              <a:rPr kumimoji="1" lang="zh-TW" altLang="en-US" smtClean="0"/>
              <a:t>2021/8/11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0050" cy="2368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30593" y="3378338"/>
            <a:ext cx="7444740" cy="276409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BE6519A-FA54-9C4D-842F-591C3A01556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922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"/>
            <a:ext cx="12194440" cy="6855088"/>
          </a:xfrm>
          <a:prstGeom prst="rect">
            <a:avLst/>
          </a:prstGeom>
        </p:spPr>
      </p:pic>
      <p:sp>
        <p:nvSpPr>
          <p:cNvPr id="8" name="標題 7"/>
          <p:cNvSpPr>
            <a:spLocks noGrp="1"/>
          </p:cNvSpPr>
          <p:nvPr>
            <p:ph type="title" hasCustomPrompt="1"/>
          </p:nvPr>
        </p:nvSpPr>
        <p:spPr>
          <a:xfrm>
            <a:off x="7966364" y="143452"/>
            <a:ext cx="3539836" cy="410730"/>
          </a:xfrm>
          <a:prstGeom prst="rect">
            <a:avLst/>
          </a:prstGeom>
        </p:spPr>
        <p:txBody>
          <a:bodyPr/>
          <a:lstStyle>
            <a:lvl1pPr algn="r">
              <a:defRPr sz="2000" b="1" i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kumimoji="1" lang="en-US" altLang="zh-TW" dirty="0"/>
              <a:t>MM/DD/YYYY</a:t>
            </a:r>
            <a:endParaRPr kumimoji="1"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11993"/>
            <a:ext cx="11963401" cy="11494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 baseline="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Tx/>
              <a:buNone/>
              <a:defRPr sz="4000"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FontTx/>
              <a:buNone/>
              <a:defRPr sz="4000"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FontTx/>
              <a:buNone/>
              <a:defRPr sz="4000"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FontTx/>
              <a:buNone/>
              <a:defRPr sz="40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kumimoji="1" lang="en-US" altLang="zh-TW" dirty="0"/>
              <a:t>Click To Add Title</a:t>
            </a:r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854252"/>
            <a:ext cx="11963401" cy="11494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200" b="1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Tx/>
              <a:buNone/>
              <a:defRPr sz="4000"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FontTx/>
              <a:buNone/>
              <a:defRPr sz="4000"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FontTx/>
              <a:buNone/>
              <a:defRPr sz="4000"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FontTx/>
              <a:buNone/>
              <a:defRPr sz="40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kumimoji="1" lang="en-US" altLang="zh-TW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66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id="{A00F1607-C5F0-4C03-BB31-8D6DF41CB7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1741" y="3550488"/>
            <a:ext cx="6026727" cy="81732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kumimoji="1" lang="zh-TW" altLang="en-US" sz="5500" b="1" i="1" kern="12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Title Here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03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" y="0"/>
            <a:ext cx="12186485" cy="6858228"/>
          </a:xfrm>
          <a:prstGeom prst="rect">
            <a:avLst/>
          </a:prstGeom>
        </p:spPr>
      </p:pic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B05F7408-BFE8-4F48-B1AD-FD63719F6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82218"/>
            <a:ext cx="5943600" cy="4123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Add Number</a:t>
            </a:r>
            <a:endParaRPr kumimoji="1" lang="zh-TW" altLang="en-US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CACCCD84-446B-4EC9-864B-C469A0A632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40335"/>
            <a:ext cx="5943600" cy="41233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Add Number</a:t>
            </a:r>
            <a:endParaRPr kumimoji="1" lang="zh-TW" altLang="en-US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D90F254-57EB-4D8D-BD94-870E797D09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97683"/>
            <a:ext cx="5943600" cy="41233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Add Number</a:t>
            </a:r>
            <a:endParaRPr kumimoji="1" lang="zh-TW" altLang="en-US" dirty="0"/>
          </a:p>
        </p:txBody>
      </p:sp>
      <p:sp>
        <p:nvSpPr>
          <p:cNvPr id="25" name="文字版面配置區 5">
            <a:extLst>
              <a:ext uri="{FF2B5EF4-FFF2-40B4-BE49-F238E27FC236}">
                <a16:creationId xmlns:a16="http://schemas.microsoft.com/office/drawing/2014/main" id="{8E08B21F-3879-4000-9D82-5A4B7EA623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58458"/>
            <a:ext cx="5943600" cy="41233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Add Number</a:t>
            </a:r>
            <a:endParaRPr kumimoji="1" lang="zh-TW" altLang="en-US" dirty="0"/>
          </a:p>
        </p:txBody>
      </p:sp>
      <p:sp>
        <p:nvSpPr>
          <p:cNvPr id="27" name="文字版面配置區 5">
            <a:extLst>
              <a:ext uri="{FF2B5EF4-FFF2-40B4-BE49-F238E27FC236}">
                <a16:creationId xmlns:a16="http://schemas.microsoft.com/office/drawing/2014/main" id="{C385FD10-0AB5-4989-A4D7-A10E61C17C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614107"/>
            <a:ext cx="5943600" cy="41233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Add Number</a:t>
            </a:r>
            <a:endParaRPr kumimoji="1" lang="zh-TW" altLang="en-US" dirty="0"/>
          </a:p>
        </p:txBody>
      </p:sp>
      <p:sp>
        <p:nvSpPr>
          <p:cNvPr id="28" name="文字版面配置區 5">
            <a:extLst>
              <a:ext uri="{FF2B5EF4-FFF2-40B4-BE49-F238E27FC236}">
                <a16:creationId xmlns:a16="http://schemas.microsoft.com/office/drawing/2014/main" id="{E2DFE7DC-19B4-4DDD-828E-08338A879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76741"/>
            <a:ext cx="5943600" cy="41233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Add Number</a:t>
            </a:r>
            <a:endParaRPr kumimoji="1" lang="zh-TW" altLang="en-US" dirty="0"/>
          </a:p>
        </p:txBody>
      </p:sp>
      <p:sp>
        <p:nvSpPr>
          <p:cNvPr id="29" name="文字版面配置區 5">
            <a:extLst>
              <a:ext uri="{FF2B5EF4-FFF2-40B4-BE49-F238E27FC236}">
                <a16:creationId xmlns:a16="http://schemas.microsoft.com/office/drawing/2014/main" id="{E2C69135-428A-41E8-AFAF-7FE8FD35EA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5273" y="1182218"/>
            <a:ext cx="6026727" cy="4123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Click To Add Chapter Topic</a:t>
            </a:r>
            <a:endParaRPr kumimoji="1" lang="zh-TW" altLang="en-US" dirty="0"/>
          </a:p>
        </p:txBody>
      </p:sp>
      <p:sp>
        <p:nvSpPr>
          <p:cNvPr id="30" name="文字版面配置區 5">
            <a:extLst>
              <a:ext uri="{FF2B5EF4-FFF2-40B4-BE49-F238E27FC236}">
                <a16:creationId xmlns:a16="http://schemas.microsoft.com/office/drawing/2014/main" id="{AB7326BE-BE49-4C64-8B20-B5BE5E2482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5273" y="2040142"/>
            <a:ext cx="6026727" cy="4123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Click To Add Chapter Topic</a:t>
            </a:r>
            <a:endParaRPr kumimoji="1" lang="zh-TW" altLang="en-US" dirty="0"/>
          </a:p>
        </p:txBody>
      </p:sp>
      <p:sp>
        <p:nvSpPr>
          <p:cNvPr id="32" name="文字版面配置區 5">
            <a:extLst>
              <a:ext uri="{FF2B5EF4-FFF2-40B4-BE49-F238E27FC236}">
                <a16:creationId xmlns:a16="http://schemas.microsoft.com/office/drawing/2014/main" id="{1D6115EC-E730-4273-AE15-B0B154AAD6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5273" y="2897683"/>
            <a:ext cx="6026727" cy="4123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Click To Add Chapter Topic</a:t>
            </a:r>
            <a:endParaRPr kumimoji="1" lang="zh-TW" altLang="en-US" dirty="0"/>
          </a:p>
        </p:txBody>
      </p:sp>
      <p:sp>
        <p:nvSpPr>
          <p:cNvPr id="35" name="文字版面配置區 5">
            <a:extLst>
              <a:ext uri="{FF2B5EF4-FFF2-40B4-BE49-F238E27FC236}">
                <a16:creationId xmlns:a16="http://schemas.microsoft.com/office/drawing/2014/main" id="{6506D55E-6DCE-46CC-AB66-8A80FF5360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5273" y="3755990"/>
            <a:ext cx="6026727" cy="4123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Click To Add Chapter Topic</a:t>
            </a:r>
            <a:endParaRPr kumimoji="1" lang="zh-TW" altLang="en-US" dirty="0"/>
          </a:p>
        </p:txBody>
      </p:sp>
      <p:sp>
        <p:nvSpPr>
          <p:cNvPr id="36" name="文字版面配置區 5">
            <a:extLst>
              <a:ext uri="{FF2B5EF4-FFF2-40B4-BE49-F238E27FC236}">
                <a16:creationId xmlns:a16="http://schemas.microsoft.com/office/drawing/2014/main" id="{5FF7A3EC-7B79-408B-A01D-DF909AFF8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73" y="4614107"/>
            <a:ext cx="6026727" cy="4123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Click To Add Chapter Topic</a:t>
            </a:r>
            <a:endParaRPr kumimoji="1" lang="zh-TW" altLang="en-US" dirty="0"/>
          </a:p>
        </p:txBody>
      </p:sp>
      <p:sp>
        <p:nvSpPr>
          <p:cNvPr id="37" name="文字版面配置區 5">
            <a:extLst>
              <a:ext uri="{FF2B5EF4-FFF2-40B4-BE49-F238E27FC236}">
                <a16:creationId xmlns:a16="http://schemas.microsoft.com/office/drawing/2014/main" id="{CBEF8274-E7DA-4803-A0B2-BF3BDA1377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5273" y="5471839"/>
            <a:ext cx="6026727" cy="41233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Click To Add Chapter Topic</a:t>
            </a:r>
            <a:endParaRPr kumimoji="1" lang="zh-TW" altLang="en-US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22" hasCustomPrompt="1"/>
          </p:nvPr>
        </p:nvSpPr>
        <p:spPr>
          <a:xfrm>
            <a:off x="326832" y="178379"/>
            <a:ext cx="11865167" cy="3896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59595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0452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pos="3749" userDrawn="1">
          <p15:clr>
            <a:srgbClr val="FBAE40"/>
          </p15:clr>
        </p15:guide>
        <p15:guide id="3" orient="horz" pos="1548" userDrawn="1">
          <p15:clr>
            <a:srgbClr val="FBAE40"/>
          </p15:clr>
        </p15:guide>
        <p15:guide id="4" orient="horz" pos="2092" userDrawn="1">
          <p15:clr>
            <a:srgbClr val="FBAE40"/>
          </p15:clr>
        </p15:guide>
        <p15:guide id="5" orient="horz" pos="2642" userDrawn="1">
          <p15:clr>
            <a:srgbClr val="FBAE40"/>
          </p15:clr>
        </p15:guide>
        <p15:guide id="6" orient="horz" pos="3168" userDrawn="1">
          <p15:clr>
            <a:srgbClr val="FBAE40"/>
          </p15:clr>
        </p15:guide>
        <p15:guide id="7" orient="horz" pos="3730" userDrawn="1">
          <p15:clr>
            <a:srgbClr val="FBAE40"/>
          </p15:clr>
        </p15:guide>
        <p15:guide id="8" pos="38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層級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5"/>
          <p:cNvSpPr>
            <a:spLocks noGrp="1"/>
          </p:cNvSpPr>
          <p:nvPr>
            <p:ph type="body" sz="quarter" idx="10" hasCustomPrompt="1"/>
          </p:nvPr>
        </p:nvSpPr>
        <p:spPr>
          <a:xfrm>
            <a:off x="2008184" y="1359132"/>
            <a:ext cx="7976073" cy="802099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Title Here</a:t>
            </a:r>
            <a:endParaRPr kumimoji="1"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35593"/>
          </a:xfrm>
          <a:prstGeom prst="rect">
            <a:avLst/>
          </a:prstGeom>
        </p:spPr>
      </p:pic>
      <p:sp>
        <p:nvSpPr>
          <p:cNvPr id="16" name="文字版面配置區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832" y="178379"/>
            <a:ext cx="11865167" cy="3896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59595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Title Here</a:t>
            </a:r>
            <a:endParaRPr kumimoji="1" lang="zh-TW" altLang="en-US" dirty="0"/>
          </a:p>
        </p:txBody>
      </p:sp>
      <p:pic>
        <p:nvPicPr>
          <p:cNvPr id="10" name="圖片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2090"/>
            <a:ext cx="12186080" cy="860903"/>
          </a:xfrm>
          <a:prstGeom prst="rect">
            <a:avLst/>
          </a:prstGeom>
        </p:spPr>
      </p:pic>
      <p:sp>
        <p:nvSpPr>
          <p:cNvPr id="13" name="文字版面配置區 2">
            <a:extLst>
              <a:ext uri="{FF2B5EF4-FFF2-40B4-BE49-F238E27FC236}">
                <a16:creationId xmlns:a16="http://schemas.microsoft.com/office/drawing/2014/main" id="{4AF6D0DD-1BDA-4293-9757-C0AA11F9BF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08184" y="2403476"/>
            <a:ext cx="7976073" cy="33310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7282F"/>
              </a:buClr>
              <a:buFont typeface="Wingdings" panose="05000000000000000000" pitchFamily="2" charset="2"/>
              <a:buChar char="u"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ClrTx/>
              <a:buFont typeface="Wingdings" panose="05000000000000000000" pitchFamily="2" charset="2"/>
              <a:buChar char="u"/>
              <a:defRPr sz="1600">
                <a:latin typeface="Verdana" charset="0"/>
                <a:ea typeface="Verdana" charset="0"/>
                <a:cs typeface="Verdana" charset="0"/>
              </a:defRPr>
            </a:lvl2pPr>
            <a:lvl3pPr marL="1143000" indent="-228600">
              <a:buClr>
                <a:srgbClr val="D7282F"/>
              </a:buClr>
              <a:buFont typeface="Wingdings" panose="05000000000000000000" pitchFamily="2" charset="2"/>
              <a:buChar char="l"/>
              <a:defRPr sz="1400">
                <a:latin typeface="Verdana" charset="0"/>
                <a:ea typeface="Verdana" charset="0"/>
                <a:cs typeface="Verdana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 sz="1400">
                <a:latin typeface="Verdana" charset="0"/>
                <a:ea typeface="Verdana" charset="0"/>
                <a:cs typeface="Verdana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Ø"/>
              <a:tabLst/>
              <a:defRPr sz="1200" baseline="0">
                <a:latin typeface="Verdana" charset="0"/>
                <a:ea typeface="Verdana" charset="0"/>
                <a:cs typeface="Verdana" charset="0"/>
              </a:defRPr>
            </a:lvl5pPr>
            <a:lvl6pPr marL="2514600" indent="-228600">
              <a:buClrTx/>
              <a:buFont typeface="Wingdings" panose="05000000000000000000" pitchFamily="2" charset="2"/>
              <a:buChar char="Ø"/>
              <a:defRPr sz="1200" baseline="0">
                <a:latin typeface="Verdana" charset="0"/>
                <a:ea typeface="Verdana" charset="0"/>
                <a:cs typeface="Verdana" charset="0"/>
              </a:defRPr>
            </a:lvl6pPr>
          </a:lstStyle>
          <a:p>
            <a:pPr lvl="0"/>
            <a:r>
              <a:rPr lang="en-US" altLang="zh-TW" dirty="0"/>
              <a:t>Level 1</a:t>
            </a:r>
          </a:p>
          <a:p>
            <a:pPr lvl="1"/>
            <a:r>
              <a:rPr lang="en-US" altLang="zh-TW" dirty="0"/>
              <a:t>Level 2</a:t>
            </a:r>
            <a:endParaRPr lang="zh-TW" altLang="en-US" dirty="0"/>
          </a:p>
          <a:p>
            <a:pPr lvl="2"/>
            <a:r>
              <a:rPr lang="en-US" altLang="zh-TW" dirty="0"/>
              <a:t>Level 3</a:t>
            </a:r>
            <a:endParaRPr lang="zh-TW" altLang="en-US" dirty="0"/>
          </a:p>
          <a:p>
            <a:pPr lvl="3"/>
            <a:r>
              <a:rPr lang="en-US" altLang="zh-TW" dirty="0"/>
              <a:t>Level 4</a:t>
            </a:r>
          </a:p>
          <a:p>
            <a:pPr lvl="4"/>
            <a:r>
              <a:rPr lang="en-US" altLang="zh-TW" dirty="0"/>
              <a:t>  Level 5</a:t>
            </a:r>
          </a:p>
          <a:p>
            <a:pPr lvl="5"/>
            <a:r>
              <a:rPr lang="en-US" altLang="zh-TW" dirty="0"/>
              <a:t>Level 6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lvl="3"/>
            <a:endParaRPr lang="en-US" altLang="zh-TW" dirty="0"/>
          </a:p>
          <a:p>
            <a:pPr lvl="3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313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層級頁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5"/>
          <p:cNvSpPr>
            <a:spLocks noGrp="1"/>
          </p:cNvSpPr>
          <p:nvPr>
            <p:ph type="body" sz="quarter" idx="10" hasCustomPrompt="1"/>
          </p:nvPr>
        </p:nvSpPr>
        <p:spPr>
          <a:xfrm>
            <a:off x="2008184" y="1359132"/>
            <a:ext cx="7976073" cy="802099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Title Here</a:t>
            </a:r>
            <a:endParaRPr kumimoji="1"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3559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2090"/>
            <a:ext cx="12186080" cy="860903"/>
          </a:xfrm>
          <a:prstGeom prst="rect">
            <a:avLst/>
          </a:prstGeom>
        </p:spPr>
      </p:pic>
      <p:sp>
        <p:nvSpPr>
          <p:cNvPr id="13" name="文字版面配置區 2">
            <a:extLst>
              <a:ext uri="{FF2B5EF4-FFF2-40B4-BE49-F238E27FC236}">
                <a16:creationId xmlns:a16="http://schemas.microsoft.com/office/drawing/2014/main" id="{4AF6D0DD-1BDA-4293-9757-C0AA11F9BF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08184" y="2403476"/>
            <a:ext cx="3908523" cy="33310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7282F"/>
              </a:buClr>
              <a:buFont typeface="Wingdings" panose="05000000000000000000" pitchFamily="2" charset="2"/>
              <a:buChar char="u"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ClrTx/>
              <a:buFont typeface="Wingdings" panose="05000000000000000000" pitchFamily="2" charset="2"/>
              <a:buChar char="u"/>
              <a:defRPr sz="1600">
                <a:latin typeface="Verdana" charset="0"/>
                <a:ea typeface="Verdana" charset="0"/>
                <a:cs typeface="Verdana" charset="0"/>
              </a:defRPr>
            </a:lvl2pPr>
            <a:lvl3pPr marL="1143000" indent="-228600">
              <a:buClr>
                <a:srgbClr val="D7282F"/>
              </a:buClr>
              <a:buFont typeface="Wingdings" panose="05000000000000000000" pitchFamily="2" charset="2"/>
              <a:buChar char="l"/>
              <a:defRPr sz="1400">
                <a:latin typeface="Verdana" charset="0"/>
                <a:ea typeface="Verdana" charset="0"/>
                <a:cs typeface="Verdana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 sz="1400">
                <a:latin typeface="Verdana" charset="0"/>
                <a:ea typeface="Verdana" charset="0"/>
                <a:cs typeface="Verdana" charset="0"/>
              </a:defRPr>
            </a:lvl4pPr>
            <a:lvl5pPr marL="1800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 sz="1200">
                <a:latin typeface="Verdana" charset="0"/>
                <a:ea typeface="Verdana" charset="0"/>
                <a:cs typeface="Verdana" charset="0"/>
              </a:defRPr>
            </a:lvl5pPr>
            <a:lvl6pPr marL="2514600" indent="-228600">
              <a:buClrTx/>
              <a:buFont typeface="Wingdings" panose="05000000000000000000" pitchFamily="2" charset="2"/>
              <a:buChar char="Ø"/>
              <a:defRPr sz="1200">
                <a:latin typeface="Verdana" charset="0"/>
                <a:ea typeface="Verdana" charset="0"/>
                <a:cs typeface="Verdana" charset="0"/>
              </a:defRPr>
            </a:lvl6pPr>
          </a:lstStyle>
          <a:p>
            <a:pPr lvl="0"/>
            <a:r>
              <a:rPr lang="en-US" altLang="zh-TW" dirty="0"/>
              <a:t>Level 1</a:t>
            </a:r>
          </a:p>
          <a:p>
            <a:pPr lvl="1"/>
            <a:r>
              <a:rPr lang="en-US" altLang="zh-TW" dirty="0"/>
              <a:t>Level 2</a:t>
            </a:r>
            <a:endParaRPr lang="zh-TW" altLang="en-US" dirty="0"/>
          </a:p>
          <a:p>
            <a:pPr lvl="2"/>
            <a:r>
              <a:rPr lang="en-US" altLang="zh-TW" dirty="0"/>
              <a:t>Level 3</a:t>
            </a:r>
            <a:endParaRPr lang="zh-TW" altLang="en-US" dirty="0"/>
          </a:p>
          <a:p>
            <a:pPr lvl="3"/>
            <a:r>
              <a:rPr lang="en-US" altLang="zh-TW" dirty="0"/>
              <a:t>Level 4</a:t>
            </a:r>
          </a:p>
          <a:p>
            <a:pPr lvl="4"/>
            <a:r>
              <a:rPr lang="en-US" altLang="zh-TW" dirty="0"/>
              <a:t>  Level 5</a:t>
            </a:r>
          </a:p>
          <a:p>
            <a:pPr lvl="5"/>
            <a:r>
              <a:rPr lang="en-US" altLang="zh-TW" dirty="0"/>
              <a:t>Level</a:t>
            </a:r>
            <a:r>
              <a:rPr lang="zh-TW" altLang="en-US" dirty="0"/>
              <a:t> </a:t>
            </a:r>
            <a:r>
              <a:rPr lang="en-US" altLang="zh-TW" dirty="0"/>
              <a:t>6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lvl="3"/>
            <a:endParaRPr lang="en-US" altLang="zh-TW" dirty="0"/>
          </a:p>
          <a:p>
            <a:pPr lvl="3"/>
            <a:endParaRPr lang="zh-TW" altLang="en-US" dirty="0"/>
          </a:p>
        </p:txBody>
      </p:sp>
      <p:sp>
        <p:nvSpPr>
          <p:cNvPr id="15" name="文字版面配置區 2">
            <a:extLst>
              <a:ext uri="{FF2B5EF4-FFF2-40B4-BE49-F238E27FC236}">
                <a16:creationId xmlns:a16="http://schemas.microsoft.com/office/drawing/2014/main" id="{30BAC48D-046B-4318-9747-5FF20C7A8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9107" y="2403476"/>
            <a:ext cx="3908523" cy="33310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7282F"/>
              </a:buClr>
              <a:buFont typeface="Wingdings" panose="05000000000000000000" pitchFamily="2" charset="2"/>
              <a:buChar char="u"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ClrTx/>
              <a:buFont typeface="Wingdings" panose="05000000000000000000" pitchFamily="2" charset="2"/>
              <a:buChar char="u"/>
              <a:defRPr sz="1600">
                <a:latin typeface="Verdana" charset="0"/>
                <a:ea typeface="Verdana" charset="0"/>
                <a:cs typeface="Verdana" charset="0"/>
              </a:defRPr>
            </a:lvl2pPr>
            <a:lvl3pPr marL="1143000" indent="-228600">
              <a:buClr>
                <a:srgbClr val="D7282F"/>
              </a:buClr>
              <a:buFont typeface="Wingdings" panose="05000000000000000000" pitchFamily="2" charset="2"/>
              <a:buChar char="l"/>
              <a:defRPr sz="1400">
                <a:latin typeface="Verdana" charset="0"/>
                <a:ea typeface="Verdana" charset="0"/>
                <a:cs typeface="Verdana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 sz="1400">
                <a:latin typeface="Verdana" charset="0"/>
                <a:ea typeface="Verdana" charset="0"/>
                <a:cs typeface="Verdana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 sz="1200">
                <a:latin typeface="Verdana" charset="0"/>
                <a:ea typeface="Verdana" charset="0"/>
                <a:cs typeface="Verdana" charset="0"/>
              </a:defRPr>
            </a:lvl5pPr>
            <a:lvl6pPr marL="2514600" indent="-228600">
              <a:buClrTx/>
              <a:buFont typeface="Wingdings" panose="05000000000000000000" pitchFamily="2" charset="2"/>
              <a:buChar char="Ø"/>
              <a:defRPr sz="1200">
                <a:latin typeface="Verdana" charset="0"/>
                <a:ea typeface="Verdana" charset="0"/>
                <a:cs typeface="Verdana" charset="0"/>
              </a:defRPr>
            </a:lvl6pPr>
          </a:lstStyle>
          <a:p>
            <a:pPr lvl="0"/>
            <a:r>
              <a:rPr lang="en-US" altLang="zh-TW" dirty="0"/>
              <a:t>Level 1</a:t>
            </a:r>
          </a:p>
          <a:p>
            <a:pPr lvl="1"/>
            <a:r>
              <a:rPr lang="en-US" altLang="zh-TW" dirty="0"/>
              <a:t>Level 2</a:t>
            </a:r>
            <a:endParaRPr lang="zh-TW" altLang="en-US" dirty="0"/>
          </a:p>
          <a:p>
            <a:pPr lvl="2"/>
            <a:r>
              <a:rPr lang="en-US" altLang="zh-TW" dirty="0"/>
              <a:t>Level 3</a:t>
            </a:r>
            <a:endParaRPr lang="zh-TW" altLang="en-US" dirty="0"/>
          </a:p>
          <a:p>
            <a:pPr lvl="3"/>
            <a:r>
              <a:rPr lang="en-US" altLang="zh-TW" dirty="0"/>
              <a:t>Level 4</a:t>
            </a:r>
          </a:p>
          <a:p>
            <a:pPr lvl="4"/>
            <a:r>
              <a:rPr lang="en-US" altLang="zh-TW" dirty="0"/>
              <a:t>  Level 5</a:t>
            </a:r>
          </a:p>
          <a:p>
            <a:pPr lvl="5"/>
            <a:r>
              <a:rPr lang="en-US" altLang="zh-TW" dirty="0"/>
              <a:t>Level</a:t>
            </a:r>
            <a:r>
              <a:rPr lang="zh-TW" altLang="en-US" dirty="0"/>
              <a:t> </a:t>
            </a:r>
            <a:r>
              <a:rPr lang="en-US" altLang="zh-TW" dirty="0"/>
              <a:t>6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lvl="3"/>
            <a:endParaRPr lang="en-US" altLang="zh-TW" dirty="0"/>
          </a:p>
          <a:p>
            <a:pPr lvl="3"/>
            <a:endParaRPr lang="zh-TW" altLang="en-US" dirty="0"/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832" y="178379"/>
            <a:ext cx="11865167" cy="3896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59595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Title Here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591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文層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355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2090"/>
            <a:ext cx="12186080" cy="860903"/>
          </a:xfrm>
          <a:prstGeom prst="rect">
            <a:avLst/>
          </a:prstGeom>
        </p:spPr>
      </p:pic>
      <p:sp>
        <p:nvSpPr>
          <p:cNvPr id="8" name="文字版面配置區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832" y="178379"/>
            <a:ext cx="11865167" cy="3896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59595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Title Here</a:t>
            </a:r>
            <a:endParaRPr kumimoji="1" lang="zh-TW" altLang="en-US" dirty="0"/>
          </a:p>
        </p:txBody>
      </p:sp>
      <p:sp>
        <p:nvSpPr>
          <p:cNvPr id="11" name="文字版面配置區 5"/>
          <p:cNvSpPr>
            <a:spLocks noGrp="1"/>
          </p:cNvSpPr>
          <p:nvPr>
            <p:ph type="body" sz="quarter" idx="10" hasCustomPrompt="1"/>
          </p:nvPr>
        </p:nvSpPr>
        <p:spPr>
          <a:xfrm>
            <a:off x="326834" y="1845829"/>
            <a:ext cx="5006028" cy="802099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Title Here</a:t>
            </a:r>
            <a:endParaRPr kumimoji="1" lang="zh-TW" altLang="en-US" dirty="0"/>
          </a:p>
        </p:txBody>
      </p:sp>
      <p:sp>
        <p:nvSpPr>
          <p:cNvPr id="13" name="圖片版面配置區 9"/>
          <p:cNvSpPr>
            <a:spLocks noGrp="1"/>
          </p:cNvSpPr>
          <p:nvPr>
            <p:ph type="pic" sz="quarter" idx="13" hasCustomPrompt="1"/>
          </p:nvPr>
        </p:nvSpPr>
        <p:spPr>
          <a:xfrm>
            <a:off x="5784850" y="949325"/>
            <a:ext cx="5949950" cy="5551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kumimoji="1" lang="en-US" altLang="zh-TW" dirty="0"/>
              <a:t>Picture here</a:t>
            </a:r>
            <a:endParaRPr kumimoji="1" lang="zh-TW" altLang="en-US" dirty="0"/>
          </a:p>
        </p:txBody>
      </p: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38BFD677-FAB3-43B5-BEDE-9C29DC69EA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832" y="3149600"/>
            <a:ext cx="5006030" cy="27387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7282F"/>
              </a:buClr>
              <a:buFont typeface="Wingdings" panose="05000000000000000000" pitchFamily="2" charset="2"/>
              <a:buChar char="u"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ClrTx/>
              <a:buFont typeface="Wingdings" panose="05000000000000000000" pitchFamily="2" charset="2"/>
              <a:buChar char="u"/>
              <a:defRPr sz="1600">
                <a:latin typeface="Verdana" charset="0"/>
                <a:ea typeface="Verdana" charset="0"/>
                <a:cs typeface="Verdana" charset="0"/>
              </a:defRPr>
            </a:lvl2pPr>
            <a:lvl3pPr marL="1143000" indent="-228600">
              <a:buClr>
                <a:srgbClr val="D7282F"/>
              </a:buClr>
              <a:buFont typeface="Wingdings" panose="05000000000000000000" pitchFamily="2" charset="2"/>
              <a:buChar char="l"/>
              <a:defRPr sz="1400">
                <a:latin typeface="Verdana" charset="0"/>
                <a:ea typeface="Verdana" charset="0"/>
                <a:cs typeface="Verdana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 sz="1400">
                <a:latin typeface="Verdana" charset="0"/>
                <a:ea typeface="Verdana" charset="0"/>
                <a:cs typeface="Verdana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 sz="1200">
                <a:latin typeface="Verdana" charset="0"/>
                <a:ea typeface="Verdana" charset="0"/>
                <a:cs typeface="Verdana" charset="0"/>
              </a:defRPr>
            </a:lvl5pPr>
            <a:lvl6pPr marL="2514600" indent="-228600">
              <a:buClrTx/>
              <a:buFont typeface="Wingdings" panose="05000000000000000000" pitchFamily="2" charset="2"/>
              <a:buChar char="Ø"/>
              <a:defRPr sz="1200">
                <a:latin typeface="Verdana" charset="0"/>
                <a:ea typeface="Verdana" charset="0"/>
                <a:cs typeface="Verdana" charset="0"/>
              </a:defRPr>
            </a:lvl6pPr>
          </a:lstStyle>
          <a:p>
            <a:pPr lvl="0"/>
            <a:r>
              <a:rPr lang="en-US" altLang="zh-TW" dirty="0"/>
              <a:t>Level 1</a:t>
            </a:r>
          </a:p>
          <a:p>
            <a:pPr lvl="1"/>
            <a:r>
              <a:rPr lang="en-US" altLang="zh-TW" dirty="0"/>
              <a:t>Level 2</a:t>
            </a:r>
            <a:endParaRPr lang="zh-TW" altLang="en-US" dirty="0"/>
          </a:p>
          <a:p>
            <a:pPr lvl="2"/>
            <a:r>
              <a:rPr lang="en-US" altLang="zh-TW" dirty="0"/>
              <a:t>Level 3</a:t>
            </a:r>
            <a:endParaRPr lang="zh-TW" altLang="en-US" dirty="0"/>
          </a:p>
          <a:p>
            <a:pPr lvl="3"/>
            <a:r>
              <a:rPr lang="en-US" altLang="zh-TW" dirty="0"/>
              <a:t>Level 4</a:t>
            </a:r>
          </a:p>
          <a:p>
            <a:pPr lvl="4"/>
            <a:r>
              <a:rPr lang="en-US" altLang="zh-TW" dirty="0"/>
              <a:t>  Level 5</a:t>
            </a:r>
          </a:p>
          <a:p>
            <a:pPr lvl="5"/>
            <a:r>
              <a:rPr lang="en-US" altLang="zh-TW" dirty="0"/>
              <a:t>Level</a:t>
            </a:r>
            <a:r>
              <a:rPr lang="zh-TW" altLang="en-US" dirty="0"/>
              <a:t> </a:t>
            </a:r>
            <a:r>
              <a:rPr lang="en-US" altLang="zh-TW" dirty="0"/>
              <a:t>6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TW" dirty="0"/>
          </a:p>
          <a:p>
            <a:pPr lvl="3"/>
            <a:endParaRPr lang="en-US" altLang="zh-TW" dirty="0"/>
          </a:p>
          <a:p>
            <a:pPr lvl="3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7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3559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2090"/>
            <a:ext cx="12186080" cy="860903"/>
          </a:xfrm>
          <a:prstGeom prst="rect">
            <a:avLst/>
          </a:prstGeom>
        </p:spPr>
      </p:pic>
      <p:sp>
        <p:nvSpPr>
          <p:cNvPr id="16" name="文字版面配置區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832" y="178379"/>
            <a:ext cx="11865167" cy="3896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59595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Title Here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359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講師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3559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2090"/>
            <a:ext cx="12186080" cy="860903"/>
          </a:xfrm>
          <a:prstGeom prst="rect">
            <a:avLst/>
          </a:prstGeom>
        </p:spPr>
      </p:pic>
      <p:sp>
        <p:nvSpPr>
          <p:cNvPr id="16" name="文字版面配置區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832" y="178379"/>
            <a:ext cx="11865167" cy="3896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59595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1" lang="en-US" altLang="zh-TW" dirty="0"/>
              <a:t>Title Here</a:t>
            </a:r>
            <a:endParaRPr kumimoji="1" lang="zh-TW" altLang="en-US" dirty="0"/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3079" y="2053041"/>
            <a:ext cx="4750168" cy="38965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400" b="1" i="0" baseline="0">
                <a:solidFill>
                  <a:srgbClr val="D7282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1" lang="en-US" altLang="zh-TW" dirty="0"/>
              <a:t>Click To Add Title</a:t>
            </a:r>
          </a:p>
          <a:p>
            <a:pPr lvl="0"/>
            <a:endParaRPr kumimoji="1" lang="en-US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912A55A-7099-4F8C-B0CC-57E1F4AA6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3079" y="2850794"/>
            <a:ext cx="4750168" cy="24705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TW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5543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37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  <p:sldLayoutId id="2147483667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DBFBB5C-9617-4942-B189-60702A7D8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Client Memory</a:t>
            </a:r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115B28F-A149-47B9-A10B-4AB2A42D7643}"/>
              </a:ext>
            </a:extLst>
          </p:cNvPr>
          <p:cNvGrpSpPr/>
          <p:nvPr/>
        </p:nvGrpSpPr>
        <p:grpSpPr>
          <a:xfrm>
            <a:off x="9441264" y="703613"/>
            <a:ext cx="2520000" cy="5865301"/>
            <a:chOff x="9180000" y="619634"/>
            <a:chExt cx="2520000" cy="586530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FFEF297-A994-4081-AFF7-54544CAA9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0000" y="864000"/>
              <a:ext cx="2520000" cy="5620935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50EF682E-C666-44B1-B1F4-BA7094947D5F}"/>
                </a:ext>
              </a:extLst>
            </p:cNvPr>
            <p:cNvSpPr txBox="1"/>
            <p:nvPr/>
          </p:nvSpPr>
          <p:spPr>
            <a:xfrm>
              <a:off x="10183929" y="61963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/>
                <a:t>5C</a:t>
              </a:r>
              <a:endParaRPr lang="zh-TW" altLang="en-US" b="1" dirty="0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00D2B67-3405-4887-BE68-235582C279EF}"/>
                </a:ext>
              </a:extLst>
            </p:cNvPr>
            <p:cNvSpPr txBox="1"/>
            <p:nvPr/>
          </p:nvSpPr>
          <p:spPr>
            <a:xfrm>
              <a:off x="10193951" y="358303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/>
                <a:t>5E</a:t>
              </a:r>
              <a:endParaRPr lang="zh-TW" altLang="en-US" b="1" dirty="0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3A9DB288-3F16-44DB-9A1E-A1D96A17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648000"/>
            <a:ext cx="8579784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7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28DCD06-F724-43E7-9635-1B1B53BAB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PAD open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F3C31A-5F83-42E7-9D5D-FE248D92FBBF}"/>
              </a:ext>
            </a:extLst>
          </p:cNvPr>
          <p:cNvSpPr/>
          <p:nvPr/>
        </p:nvSpPr>
        <p:spPr>
          <a:xfrm>
            <a:off x="742462" y="1039446"/>
            <a:ext cx="2579076" cy="305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Array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66F1289-29F9-43F1-82ED-FD3C9CBBA160}"/>
              </a:ext>
            </a:extLst>
          </p:cNvPr>
          <p:cNvSpPr/>
          <p:nvPr/>
        </p:nvSpPr>
        <p:spPr>
          <a:xfrm>
            <a:off x="742461" y="4095262"/>
            <a:ext cx="2579075" cy="719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PERI</a:t>
            </a: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八邊形 14">
            <a:extLst>
              <a:ext uri="{FF2B5EF4-FFF2-40B4-BE49-F238E27FC236}">
                <a16:creationId xmlns:a16="http://schemas.microsoft.com/office/drawing/2014/main" id="{05AE9CEA-C428-4B1C-BE75-D2669F54E987}"/>
              </a:ext>
            </a:extLst>
          </p:cNvPr>
          <p:cNvSpPr/>
          <p:nvPr/>
        </p:nvSpPr>
        <p:spPr>
          <a:xfrm>
            <a:off x="991204" y="4924901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八邊形 15">
            <a:extLst>
              <a:ext uri="{FF2B5EF4-FFF2-40B4-BE49-F238E27FC236}">
                <a16:creationId xmlns:a16="http://schemas.microsoft.com/office/drawing/2014/main" id="{5D1E4B88-5026-47C1-9350-7C1EA3396C57}"/>
              </a:ext>
            </a:extLst>
          </p:cNvPr>
          <p:cNvSpPr/>
          <p:nvPr/>
        </p:nvSpPr>
        <p:spPr>
          <a:xfrm>
            <a:off x="1266417" y="4924901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八邊形 16">
            <a:extLst>
              <a:ext uri="{FF2B5EF4-FFF2-40B4-BE49-F238E27FC236}">
                <a16:creationId xmlns:a16="http://schemas.microsoft.com/office/drawing/2014/main" id="{E0B5C106-0130-4E15-9208-3211B3FB57F4}"/>
              </a:ext>
            </a:extLst>
          </p:cNvPr>
          <p:cNvSpPr/>
          <p:nvPr/>
        </p:nvSpPr>
        <p:spPr>
          <a:xfrm>
            <a:off x="1541630" y="4924901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八邊形 17">
            <a:extLst>
              <a:ext uri="{FF2B5EF4-FFF2-40B4-BE49-F238E27FC236}">
                <a16:creationId xmlns:a16="http://schemas.microsoft.com/office/drawing/2014/main" id="{91F35AC6-0361-4D2A-A26A-EE4929781B18}"/>
              </a:ext>
            </a:extLst>
          </p:cNvPr>
          <p:cNvSpPr/>
          <p:nvPr/>
        </p:nvSpPr>
        <p:spPr>
          <a:xfrm>
            <a:off x="1816843" y="4924901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八邊形 18">
            <a:extLst>
              <a:ext uri="{FF2B5EF4-FFF2-40B4-BE49-F238E27FC236}">
                <a16:creationId xmlns:a16="http://schemas.microsoft.com/office/drawing/2014/main" id="{9733ECE8-143D-456D-99F5-00E5A289D453}"/>
              </a:ext>
            </a:extLst>
          </p:cNvPr>
          <p:cNvSpPr/>
          <p:nvPr/>
        </p:nvSpPr>
        <p:spPr>
          <a:xfrm>
            <a:off x="2092056" y="4924901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八邊形 19">
            <a:extLst>
              <a:ext uri="{FF2B5EF4-FFF2-40B4-BE49-F238E27FC236}">
                <a16:creationId xmlns:a16="http://schemas.microsoft.com/office/drawing/2014/main" id="{394B56BC-A535-4FEF-A887-86FF67261B08}"/>
              </a:ext>
            </a:extLst>
          </p:cNvPr>
          <p:cNvSpPr/>
          <p:nvPr/>
        </p:nvSpPr>
        <p:spPr>
          <a:xfrm>
            <a:off x="2367269" y="4924901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八邊形 20">
            <a:extLst>
              <a:ext uri="{FF2B5EF4-FFF2-40B4-BE49-F238E27FC236}">
                <a16:creationId xmlns:a16="http://schemas.microsoft.com/office/drawing/2014/main" id="{34A1D466-F5D1-4CA0-B1A7-4B19FD771C83}"/>
              </a:ext>
            </a:extLst>
          </p:cNvPr>
          <p:cNvSpPr/>
          <p:nvPr/>
        </p:nvSpPr>
        <p:spPr>
          <a:xfrm>
            <a:off x="2642482" y="4924901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八邊形 21">
            <a:extLst>
              <a:ext uri="{FF2B5EF4-FFF2-40B4-BE49-F238E27FC236}">
                <a16:creationId xmlns:a16="http://schemas.microsoft.com/office/drawing/2014/main" id="{2FF1CEA3-D345-4CB1-AF29-579A4BF756DF}"/>
              </a:ext>
            </a:extLst>
          </p:cNvPr>
          <p:cNvSpPr/>
          <p:nvPr/>
        </p:nvSpPr>
        <p:spPr>
          <a:xfrm>
            <a:off x="2917694" y="4924901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語音泡泡: 矩形 22">
            <a:extLst>
              <a:ext uri="{FF2B5EF4-FFF2-40B4-BE49-F238E27FC236}">
                <a16:creationId xmlns:a16="http://schemas.microsoft.com/office/drawing/2014/main" id="{E020419A-6D3A-40FA-8543-4B78E55A2FFC}"/>
              </a:ext>
            </a:extLst>
          </p:cNvPr>
          <p:cNvSpPr/>
          <p:nvPr/>
        </p:nvSpPr>
        <p:spPr>
          <a:xfrm>
            <a:off x="3610708" y="4314097"/>
            <a:ext cx="1781907" cy="1101969"/>
          </a:xfrm>
          <a:prstGeom prst="wedgeRectCallout">
            <a:avLst>
              <a:gd name="adj1" fmla="val -63548"/>
              <a:gd name="adj2" fmla="val -21255"/>
            </a:avLst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PAD on PERI circuits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B24F2332-7720-4CA1-A55C-51F6C2976AD2}"/>
              </a:ext>
            </a:extLst>
          </p:cNvPr>
          <p:cNvGrpSpPr/>
          <p:nvPr/>
        </p:nvGrpSpPr>
        <p:grpSpPr>
          <a:xfrm>
            <a:off x="922215" y="4462463"/>
            <a:ext cx="2282093" cy="313710"/>
            <a:chOff x="922215" y="4462463"/>
            <a:chExt cx="2282093" cy="313710"/>
          </a:xfrm>
        </p:grpSpPr>
        <p:sp>
          <p:nvSpPr>
            <p:cNvPr id="6" name="八邊形 5">
              <a:extLst>
                <a:ext uri="{FF2B5EF4-FFF2-40B4-BE49-F238E27FC236}">
                  <a16:creationId xmlns:a16="http://schemas.microsoft.com/office/drawing/2014/main" id="{2E366CD8-2301-49C6-901D-AE7D94EF4DD5}"/>
                </a:ext>
              </a:extLst>
            </p:cNvPr>
            <p:cNvSpPr/>
            <p:nvPr/>
          </p:nvSpPr>
          <p:spPr>
            <a:xfrm>
              <a:off x="991204" y="4512937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八邊形 7">
              <a:extLst>
                <a:ext uri="{FF2B5EF4-FFF2-40B4-BE49-F238E27FC236}">
                  <a16:creationId xmlns:a16="http://schemas.microsoft.com/office/drawing/2014/main" id="{71C13FFD-94D9-4D2B-AD86-8B7F3D57E11E}"/>
                </a:ext>
              </a:extLst>
            </p:cNvPr>
            <p:cNvSpPr/>
            <p:nvPr/>
          </p:nvSpPr>
          <p:spPr>
            <a:xfrm>
              <a:off x="1266417" y="4512937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八邊形 8">
              <a:extLst>
                <a:ext uri="{FF2B5EF4-FFF2-40B4-BE49-F238E27FC236}">
                  <a16:creationId xmlns:a16="http://schemas.microsoft.com/office/drawing/2014/main" id="{F85A546B-9048-40D7-9C90-8CE3F93C063A}"/>
                </a:ext>
              </a:extLst>
            </p:cNvPr>
            <p:cNvSpPr/>
            <p:nvPr/>
          </p:nvSpPr>
          <p:spPr>
            <a:xfrm>
              <a:off x="1541630" y="4512937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八邊形 9">
              <a:extLst>
                <a:ext uri="{FF2B5EF4-FFF2-40B4-BE49-F238E27FC236}">
                  <a16:creationId xmlns:a16="http://schemas.microsoft.com/office/drawing/2014/main" id="{B6D99686-4EF3-4F48-A42D-4244D04974F7}"/>
                </a:ext>
              </a:extLst>
            </p:cNvPr>
            <p:cNvSpPr/>
            <p:nvPr/>
          </p:nvSpPr>
          <p:spPr>
            <a:xfrm>
              <a:off x="1816843" y="4512937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八邊形 10">
              <a:extLst>
                <a:ext uri="{FF2B5EF4-FFF2-40B4-BE49-F238E27FC236}">
                  <a16:creationId xmlns:a16="http://schemas.microsoft.com/office/drawing/2014/main" id="{D5F622BA-A74E-47FC-92AD-3330262A05A3}"/>
                </a:ext>
              </a:extLst>
            </p:cNvPr>
            <p:cNvSpPr/>
            <p:nvPr/>
          </p:nvSpPr>
          <p:spPr>
            <a:xfrm>
              <a:off x="2092056" y="4512937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八邊形 11">
              <a:extLst>
                <a:ext uri="{FF2B5EF4-FFF2-40B4-BE49-F238E27FC236}">
                  <a16:creationId xmlns:a16="http://schemas.microsoft.com/office/drawing/2014/main" id="{1A426C4E-8138-4A68-959A-37C7391C3349}"/>
                </a:ext>
              </a:extLst>
            </p:cNvPr>
            <p:cNvSpPr/>
            <p:nvPr/>
          </p:nvSpPr>
          <p:spPr>
            <a:xfrm>
              <a:off x="2367269" y="4512937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八邊形 12">
              <a:extLst>
                <a:ext uri="{FF2B5EF4-FFF2-40B4-BE49-F238E27FC236}">
                  <a16:creationId xmlns:a16="http://schemas.microsoft.com/office/drawing/2014/main" id="{182078AA-E09A-402F-98CD-DE4B1C3098FD}"/>
                </a:ext>
              </a:extLst>
            </p:cNvPr>
            <p:cNvSpPr/>
            <p:nvPr/>
          </p:nvSpPr>
          <p:spPr>
            <a:xfrm>
              <a:off x="2642482" y="4512937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八邊形 13">
              <a:extLst>
                <a:ext uri="{FF2B5EF4-FFF2-40B4-BE49-F238E27FC236}">
                  <a16:creationId xmlns:a16="http://schemas.microsoft.com/office/drawing/2014/main" id="{E5231F9C-4EB7-4F34-9E0E-A8B3D0C50E0D}"/>
                </a:ext>
              </a:extLst>
            </p:cNvPr>
            <p:cNvSpPr/>
            <p:nvPr/>
          </p:nvSpPr>
          <p:spPr>
            <a:xfrm>
              <a:off x="2917694" y="4512937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FD7AA1-BBB4-47F1-ACD7-844ED4ECAB55}"/>
                </a:ext>
              </a:extLst>
            </p:cNvPr>
            <p:cNvSpPr/>
            <p:nvPr/>
          </p:nvSpPr>
          <p:spPr>
            <a:xfrm>
              <a:off x="922215" y="4462463"/>
              <a:ext cx="2282093" cy="31371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D8430DE6-C83F-440B-B01C-F2B1FD51676D}"/>
              </a:ext>
            </a:extLst>
          </p:cNvPr>
          <p:cNvSpPr/>
          <p:nvPr/>
        </p:nvSpPr>
        <p:spPr>
          <a:xfrm>
            <a:off x="922214" y="4861907"/>
            <a:ext cx="2282093" cy="329097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語音泡泡: 矩形 25">
            <a:extLst>
              <a:ext uri="{FF2B5EF4-FFF2-40B4-BE49-F238E27FC236}">
                <a16:creationId xmlns:a16="http://schemas.microsoft.com/office/drawing/2014/main" id="{4B33D7C6-6FAF-48A2-8FEB-7D1C970E45C9}"/>
              </a:ext>
            </a:extLst>
          </p:cNvPr>
          <p:cNvSpPr/>
          <p:nvPr/>
        </p:nvSpPr>
        <p:spPr>
          <a:xfrm>
            <a:off x="3610708" y="5544562"/>
            <a:ext cx="1781907" cy="1101969"/>
          </a:xfrm>
          <a:prstGeom prst="wedgeRectCallout">
            <a:avLst>
              <a:gd name="adj1" fmla="val -76878"/>
              <a:gd name="adj2" fmla="val -60760"/>
            </a:avLst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PAD on empty area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24979EE-A9E3-4213-8E98-2478EE19B7B1}"/>
              </a:ext>
            </a:extLst>
          </p:cNvPr>
          <p:cNvSpPr txBox="1"/>
          <p:nvPr/>
        </p:nvSpPr>
        <p:spPr>
          <a:xfrm>
            <a:off x="3782647" y="1034534"/>
            <a:ext cx="7773540" cy="2576841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/>
              <a:t>Q2. Power PAD placement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</a:t>
            </a:r>
            <a:r>
              <a:rPr lang="en-US" altLang="zh-TW" dirty="0">
                <a:sym typeface="Wingdings" panose="05000000000000000000" pitchFamily="2" charset="2"/>
              </a:rPr>
              <a:t>Will DRAM power pad connect to package ball?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ym typeface="Wingdings" panose="05000000000000000000" pitchFamily="2" charset="2"/>
              </a:rPr>
              <a:t>       If so, w</a:t>
            </a:r>
            <a:r>
              <a:rPr lang="en-US" altLang="zh-TW" dirty="0"/>
              <a:t>hat’s SIP ESD spec?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/>
              <a:t>Q3. C/A &amp; I/O PAD placement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</a:t>
            </a:r>
            <a:r>
              <a:rPr lang="en-US" altLang="zh-TW" dirty="0">
                <a:sym typeface="Wingdings" panose="05000000000000000000" pitchFamily="2" charset="2"/>
              </a:rPr>
              <a:t>Do we have to reserve empty area for C/A &amp; I/O PAD?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ym typeface="Wingdings" panose="05000000000000000000" pitchFamily="2" charset="2"/>
              </a:rPr>
              <a:t>       Or they can be placed on PERI circuits?</a:t>
            </a: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947C72B-1E3B-470F-93E1-15A625D5672A}"/>
              </a:ext>
            </a:extLst>
          </p:cNvPr>
          <p:cNvSpPr/>
          <p:nvPr/>
        </p:nvSpPr>
        <p:spPr>
          <a:xfrm>
            <a:off x="738555" y="4815014"/>
            <a:ext cx="2582983" cy="452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8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0E9B0BA-3454-4DEF-A987-31D94FD0A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TSV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74C15D-DC8D-43E9-B896-5C74BE878BC2}"/>
              </a:ext>
            </a:extLst>
          </p:cNvPr>
          <p:cNvSpPr/>
          <p:nvPr/>
        </p:nvSpPr>
        <p:spPr>
          <a:xfrm>
            <a:off x="734660" y="1328613"/>
            <a:ext cx="5009661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chemeClr val="tx1"/>
                </a:solidFill>
              </a:rPr>
              <a:t>DRAM #4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6DDEB7-D8ED-4107-8247-0F7C203A2418}"/>
              </a:ext>
            </a:extLst>
          </p:cNvPr>
          <p:cNvSpPr/>
          <p:nvPr/>
        </p:nvSpPr>
        <p:spPr>
          <a:xfrm>
            <a:off x="734659" y="1707659"/>
            <a:ext cx="5009661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chemeClr val="tx1"/>
                </a:solidFill>
              </a:rPr>
              <a:t>DRAM #3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F55338-1D67-441C-A098-7D76997B8815}"/>
              </a:ext>
            </a:extLst>
          </p:cNvPr>
          <p:cNvSpPr/>
          <p:nvPr/>
        </p:nvSpPr>
        <p:spPr>
          <a:xfrm>
            <a:off x="734658" y="2086705"/>
            <a:ext cx="5009663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chemeClr val="tx1"/>
                </a:solidFill>
              </a:rPr>
              <a:t>DRAM #2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49A322-0C50-410B-B874-F86535186AA8}"/>
              </a:ext>
            </a:extLst>
          </p:cNvPr>
          <p:cNvSpPr/>
          <p:nvPr/>
        </p:nvSpPr>
        <p:spPr>
          <a:xfrm>
            <a:off x="734657" y="2465751"/>
            <a:ext cx="5009661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chemeClr val="tx1"/>
                </a:solidFill>
              </a:rPr>
              <a:t>DRAM #1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流程圖: 人工作業 8">
            <a:extLst>
              <a:ext uri="{FF2B5EF4-FFF2-40B4-BE49-F238E27FC236}">
                <a16:creationId xmlns:a16="http://schemas.microsoft.com/office/drawing/2014/main" id="{9591C5A1-32F3-4BAF-83E1-4CE2A2EAD98E}"/>
              </a:ext>
            </a:extLst>
          </p:cNvPr>
          <p:cNvSpPr/>
          <p:nvPr/>
        </p:nvSpPr>
        <p:spPr>
          <a:xfrm>
            <a:off x="2934684" y="1707659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人工作業 10">
            <a:extLst>
              <a:ext uri="{FF2B5EF4-FFF2-40B4-BE49-F238E27FC236}">
                <a16:creationId xmlns:a16="http://schemas.microsoft.com/office/drawing/2014/main" id="{8D851C98-2FBF-4762-B116-67106C3D4CE6}"/>
              </a:ext>
            </a:extLst>
          </p:cNvPr>
          <p:cNvSpPr/>
          <p:nvPr/>
        </p:nvSpPr>
        <p:spPr>
          <a:xfrm>
            <a:off x="3278556" y="1328613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6C2B4A8-5E62-4BB6-8286-063694DD1EC4}"/>
              </a:ext>
            </a:extLst>
          </p:cNvPr>
          <p:cNvSpPr/>
          <p:nvPr/>
        </p:nvSpPr>
        <p:spPr>
          <a:xfrm>
            <a:off x="1836629" y="1329046"/>
            <a:ext cx="140677" cy="36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C9FD7F4-EBA9-469F-B2C4-18A4D622B9F9}"/>
              </a:ext>
            </a:extLst>
          </p:cNvPr>
          <p:cNvSpPr/>
          <p:nvPr/>
        </p:nvSpPr>
        <p:spPr>
          <a:xfrm>
            <a:off x="1836629" y="1708092"/>
            <a:ext cx="140677" cy="36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A165F67-1200-4BD4-9B92-1A5F921CC160}"/>
              </a:ext>
            </a:extLst>
          </p:cNvPr>
          <p:cNvSpPr/>
          <p:nvPr/>
        </p:nvSpPr>
        <p:spPr>
          <a:xfrm>
            <a:off x="1836629" y="2085814"/>
            <a:ext cx="140677" cy="36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07952C4-F889-415B-89ED-A671B403A59F}"/>
              </a:ext>
            </a:extLst>
          </p:cNvPr>
          <p:cNvSpPr/>
          <p:nvPr/>
        </p:nvSpPr>
        <p:spPr>
          <a:xfrm>
            <a:off x="1836629" y="2464860"/>
            <a:ext cx="140677" cy="36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流程圖: 人工作業 16">
            <a:extLst>
              <a:ext uri="{FF2B5EF4-FFF2-40B4-BE49-F238E27FC236}">
                <a16:creationId xmlns:a16="http://schemas.microsoft.com/office/drawing/2014/main" id="{E04A6B7A-26F4-49D0-8F52-BD828C3A5E6C}"/>
              </a:ext>
            </a:extLst>
          </p:cNvPr>
          <p:cNvSpPr/>
          <p:nvPr/>
        </p:nvSpPr>
        <p:spPr>
          <a:xfrm>
            <a:off x="2246936" y="2464427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人工作業 17">
            <a:extLst>
              <a:ext uri="{FF2B5EF4-FFF2-40B4-BE49-F238E27FC236}">
                <a16:creationId xmlns:a16="http://schemas.microsoft.com/office/drawing/2014/main" id="{DD672A43-DD8F-4F5B-821C-090DF4B89752}"/>
              </a:ext>
            </a:extLst>
          </p:cNvPr>
          <p:cNvSpPr/>
          <p:nvPr/>
        </p:nvSpPr>
        <p:spPr>
          <a:xfrm>
            <a:off x="2590808" y="2086575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流程圖: 人工作業 18">
            <a:extLst>
              <a:ext uri="{FF2B5EF4-FFF2-40B4-BE49-F238E27FC236}">
                <a16:creationId xmlns:a16="http://schemas.microsoft.com/office/drawing/2014/main" id="{2BBAD5AF-3CB8-43C2-B19B-C55A5541B178}"/>
              </a:ext>
            </a:extLst>
          </p:cNvPr>
          <p:cNvSpPr/>
          <p:nvPr/>
        </p:nvSpPr>
        <p:spPr>
          <a:xfrm>
            <a:off x="3274652" y="1707335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流程圖: 人工作業 19">
            <a:extLst>
              <a:ext uri="{FF2B5EF4-FFF2-40B4-BE49-F238E27FC236}">
                <a16:creationId xmlns:a16="http://schemas.microsoft.com/office/drawing/2014/main" id="{DEC7BE43-771C-4E44-81EB-2BB871C7ED56}"/>
              </a:ext>
            </a:extLst>
          </p:cNvPr>
          <p:cNvSpPr/>
          <p:nvPr/>
        </p:nvSpPr>
        <p:spPr>
          <a:xfrm>
            <a:off x="2586904" y="2464427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流程圖: 人工作業 20">
            <a:extLst>
              <a:ext uri="{FF2B5EF4-FFF2-40B4-BE49-F238E27FC236}">
                <a16:creationId xmlns:a16="http://schemas.microsoft.com/office/drawing/2014/main" id="{D254F9EA-574B-42DA-84A1-9E7BF30A4237}"/>
              </a:ext>
            </a:extLst>
          </p:cNvPr>
          <p:cNvSpPr/>
          <p:nvPr/>
        </p:nvSpPr>
        <p:spPr>
          <a:xfrm>
            <a:off x="2930776" y="2086575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流程圖: 人工作業 21">
            <a:extLst>
              <a:ext uri="{FF2B5EF4-FFF2-40B4-BE49-F238E27FC236}">
                <a16:creationId xmlns:a16="http://schemas.microsoft.com/office/drawing/2014/main" id="{B29CC79B-703F-4949-BBB8-CCABE269D11F}"/>
              </a:ext>
            </a:extLst>
          </p:cNvPr>
          <p:cNvSpPr/>
          <p:nvPr/>
        </p:nvSpPr>
        <p:spPr>
          <a:xfrm>
            <a:off x="2926872" y="2464427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人工作業 22">
            <a:extLst>
              <a:ext uri="{FF2B5EF4-FFF2-40B4-BE49-F238E27FC236}">
                <a16:creationId xmlns:a16="http://schemas.microsoft.com/office/drawing/2014/main" id="{933E474F-31E6-40CA-B7A9-E0DD5F42CFE6}"/>
              </a:ext>
            </a:extLst>
          </p:cNvPr>
          <p:cNvSpPr/>
          <p:nvPr/>
        </p:nvSpPr>
        <p:spPr>
          <a:xfrm>
            <a:off x="3270744" y="2086575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流程圖: 人工作業 23">
            <a:extLst>
              <a:ext uri="{FF2B5EF4-FFF2-40B4-BE49-F238E27FC236}">
                <a16:creationId xmlns:a16="http://schemas.microsoft.com/office/drawing/2014/main" id="{B90B764C-ECDD-4B90-A57C-719F77A641F5}"/>
              </a:ext>
            </a:extLst>
          </p:cNvPr>
          <p:cNvSpPr/>
          <p:nvPr/>
        </p:nvSpPr>
        <p:spPr>
          <a:xfrm>
            <a:off x="3266840" y="2465751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E76DD02C-9139-4E1A-AE49-E7A9642C576F}"/>
              </a:ext>
            </a:extLst>
          </p:cNvPr>
          <p:cNvSpPr/>
          <p:nvPr/>
        </p:nvSpPr>
        <p:spPr>
          <a:xfrm>
            <a:off x="3242506" y="1555259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8B5EBD4D-6DEB-4720-96E1-11A98A7727D2}"/>
              </a:ext>
            </a:extLst>
          </p:cNvPr>
          <p:cNvSpPr/>
          <p:nvPr/>
        </p:nvSpPr>
        <p:spPr>
          <a:xfrm>
            <a:off x="2903737" y="1935629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27F81EB5-4646-47CF-9FBD-CB5E2462A90D}"/>
              </a:ext>
            </a:extLst>
          </p:cNvPr>
          <p:cNvSpPr/>
          <p:nvPr/>
        </p:nvSpPr>
        <p:spPr>
          <a:xfrm>
            <a:off x="2554929" y="2311962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29090F1D-9E30-491B-84B4-623417F3ABCB}"/>
              </a:ext>
            </a:extLst>
          </p:cNvPr>
          <p:cNvSpPr/>
          <p:nvPr/>
        </p:nvSpPr>
        <p:spPr>
          <a:xfrm>
            <a:off x="3246132" y="1933981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0FADA784-32FC-4426-B59E-53BC55E28399}"/>
              </a:ext>
            </a:extLst>
          </p:cNvPr>
          <p:cNvSpPr/>
          <p:nvPr/>
        </p:nvSpPr>
        <p:spPr>
          <a:xfrm>
            <a:off x="2897324" y="2310314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1C1CC8E8-FA1B-4790-BAAA-1558C465FF81}"/>
              </a:ext>
            </a:extLst>
          </p:cNvPr>
          <p:cNvSpPr/>
          <p:nvPr/>
        </p:nvSpPr>
        <p:spPr>
          <a:xfrm>
            <a:off x="3243745" y="2310638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8D17A5FA-2142-4F56-BBD9-AEF2819DD8B4}"/>
              </a:ext>
            </a:extLst>
          </p:cNvPr>
          <p:cNvSpPr/>
          <p:nvPr/>
        </p:nvSpPr>
        <p:spPr>
          <a:xfrm>
            <a:off x="2211508" y="2694994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1E77FB30-86BD-4A44-9501-1107E0F2F5A3}"/>
              </a:ext>
            </a:extLst>
          </p:cNvPr>
          <p:cNvSpPr/>
          <p:nvPr/>
        </p:nvSpPr>
        <p:spPr>
          <a:xfrm>
            <a:off x="2553903" y="2693346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0AA0A696-EB08-4A92-B049-2581B1F7EC2D}"/>
              </a:ext>
            </a:extLst>
          </p:cNvPr>
          <p:cNvSpPr/>
          <p:nvPr/>
        </p:nvSpPr>
        <p:spPr>
          <a:xfrm>
            <a:off x="2900324" y="2693670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D691C319-6C6C-4C39-ABA1-EC0E31EFA6D3}"/>
              </a:ext>
            </a:extLst>
          </p:cNvPr>
          <p:cNvSpPr/>
          <p:nvPr/>
        </p:nvSpPr>
        <p:spPr>
          <a:xfrm>
            <a:off x="3234070" y="2691073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FF7CB90-9FBE-4989-8A0E-5B5EFD54C4BB}"/>
              </a:ext>
            </a:extLst>
          </p:cNvPr>
          <p:cNvSpPr/>
          <p:nvPr/>
        </p:nvSpPr>
        <p:spPr>
          <a:xfrm>
            <a:off x="1812597" y="2426336"/>
            <a:ext cx="612000" cy="36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F6377D9-1B20-4DBF-A97A-2F852CC28718}"/>
              </a:ext>
            </a:extLst>
          </p:cNvPr>
          <p:cNvSpPr/>
          <p:nvPr/>
        </p:nvSpPr>
        <p:spPr>
          <a:xfrm>
            <a:off x="1817329" y="2048453"/>
            <a:ext cx="936000" cy="36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2371D00-29F3-4938-952A-E28C1570EF1E}"/>
              </a:ext>
            </a:extLst>
          </p:cNvPr>
          <p:cNvSpPr/>
          <p:nvPr/>
        </p:nvSpPr>
        <p:spPr>
          <a:xfrm>
            <a:off x="1809350" y="1670371"/>
            <a:ext cx="1296000" cy="36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CF4AED9-0B30-4CC6-AEE5-7D8F51E88E9C}"/>
              </a:ext>
            </a:extLst>
          </p:cNvPr>
          <p:cNvSpPr/>
          <p:nvPr/>
        </p:nvSpPr>
        <p:spPr>
          <a:xfrm>
            <a:off x="1801775" y="1294580"/>
            <a:ext cx="1656000" cy="36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D73EDAB-815C-47F9-9BB6-871C2D160F7B}"/>
              </a:ext>
            </a:extLst>
          </p:cNvPr>
          <p:cNvSpPr/>
          <p:nvPr/>
        </p:nvSpPr>
        <p:spPr>
          <a:xfrm>
            <a:off x="738564" y="2848667"/>
            <a:ext cx="5009661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400" dirty="0">
                <a:solidFill>
                  <a:schemeClr val="tx1"/>
                </a:solidFill>
              </a:rPr>
              <a:t>SoC/Interposer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D7CC02-0A0A-4A4C-9953-6B119A783E1D}"/>
              </a:ext>
            </a:extLst>
          </p:cNvPr>
          <p:cNvSpPr txBox="1"/>
          <p:nvPr/>
        </p:nvSpPr>
        <p:spPr>
          <a:xfrm>
            <a:off x="305465" y="749307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Separated I/O</a:t>
            </a:r>
            <a:endParaRPr lang="zh-TW" altLang="en-US" b="1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2EA78C2-B14A-4DB1-A2E5-2D34DBA2ECB8}"/>
              </a:ext>
            </a:extLst>
          </p:cNvPr>
          <p:cNvSpPr txBox="1"/>
          <p:nvPr/>
        </p:nvSpPr>
        <p:spPr>
          <a:xfrm>
            <a:off x="326832" y="3284260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Shared I/O</a:t>
            </a:r>
            <a:endParaRPr lang="zh-TW" altLang="en-US" b="1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266E9E7-8A3C-44F4-95FB-2EDF439A76EA}"/>
              </a:ext>
            </a:extLst>
          </p:cNvPr>
          <p:cNvSpPr/>
          <p:nvPr/>
        </p:nvSpPr>
        <p:spPr>
          <a:xfrm>
            <a:off x="773137" y="3879836"/>
            <a:ext cx="5009661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chemeClr val="tx1"/>
                </a:solidFill>
              </a:rPr>
              <a:t>DRAM #4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480ABCD-1BA7-4F39-9036-C5ACAF201838}"/>
              </a:ext>
            </a:extLst>
          </p:cNvPr>
          <p:cNvSpPr/>
          <p:nvPr/>
        </p:nvSpPr>
        <p:spPr>
          <a:xfrm>
            <a:off x="773136" y="4258882"/>
            <a:ext cx="5009661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chemeClr val="tx1"/>
                </a:solidFill>
              </a:rPr>
              <a:t>DRAM #3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1918263-37C4-4A98-B49F-5EC26D310FBE}"/>
              </a:ext>
            </a:extLst>
          </p:cNvPr>
          <p:cNvSpPr/>
          <p:nvPr/>
        </p:nvSpPr>
        <p:spPr>
          <a:xfrm>
            <a:off x="773135" y="4637928"/>
            <a:ext cx="5009663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chemeClr val="tx1"/>
                </a:solidFill>
              </a:rPr>
              <a:t>DRAM #2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2429123-91CD-4B3A-9FEE-CC0576B4DB07}"/>
              </a:ext>
            </a:extLst>
          </p:cNvPr>
          <p:cNvSpPr/>
          <p:nvPr/>
        </p:nvSpPr>
        <p:spPr>
          <a:xfrm>
            <a:off x="773134" y="5016974"/>
            <a:ext cx="5009661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chemeClr val="tx1"/>
                </a:solidFill>
              </a:rPr>
              <a:t>DRAM #1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流程圖: 人工作業 48">
            <a:extLst>
              <a:ext uri="{FF2B5EF4-FFF2-40B4-BE49-F238E27FC236}">
                <a16:creationId xmlns:a16="http://schemas.microsoft.com/office/drawing/2014/main" id="{07D52723-27D8-4B3F-BEAB-6E9476E45FAE}"/>
              </a:ext>
            </a:extLst>
          </p:cNvPr>
          <p:cNvSpPr/>
          <p:nvPr/>
        </p:nvSpPr>
        <p:spPr>
          <a:xfrm>
            <a:off x="2285413" y="4258882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人工作業 49">
            <a:extLst>
              <a:ext uri="{FF2B5EF4-FFF2-40B4-BE49-F238E27FC236}">
                <a16:creationId xmlns:a16="http://schemas.microsoft.com/office/drawing/2014/main" id="{73F79708-4ECF-4CA5-8BBB-D7EAC06D21C5}"/>
              </a:ext>
            </a:extLst>
          </p:cNvPr>
          <p:cNvSpPr/>
          <p:nvPr/>
        </p:nvSpPr>
        <p:spPr>
          <a:xfrm>
            <a:off x="2285413" y="3879836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F8F5B53-FFF1-4FDB-BF91-AAA7CB454955}"/>
              </a:ext>
            </a:extLst>
          </p:cNvPr>
          <p:cNvSpPr/>
          <p:nvPr/>
        </p:nvSpPr>
        <p:spPr>
          <a:xfrm>
            <a:off x="1875106" y="3880269"/>
            <a:ext cx="140677" cy="36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B4C15DE-F412-4E4F-BF4F-EA9A3AD18A04}"/>
              </a:ext>
            </a:extLst>
          </p:cNvPr>
          <p:cNvSpPr/>
          <p:nvPr/>
        </p:nvSpPr>
        <p:spPr>
          <a:xfrm>
            <a:off x="1875106" y="4259315"/>
            <a:ext cx="140677" cy="36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5794D27B-54EF-49EC-8A1C-B214A4ED7F30}"/>
              </a:ext>
            </a:extLst>
          </p:cNvPr>
          <p:cNvSpPr/>
          <p:nvPr/>
        </p:nvSpPr>
        <p:spPr>
          <a:xfrm>
            <a:off x="1875106" y="4637037"/>
            <a:ext cx="140677" cy="36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707288C-650D-451D-9718-8DC3B7CA1720}"/>
              </a:ext>
            </a:extLst>
          </p:cNvPr>
          <p:cNvSpPr/>
          <p:nvPr/>
        </p:nvSpPr>
        <p:spPr>
          <a:xfrm>
            <a:off x="1875106" y="5016083"/>
            <a:ext cx="140677" cy="36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流程圖: 人工作業 54">
            <a:extLst>
              <a:ext uri="{FF2B5EF4-FFF2-40B4-BE49-F238E27FC236}">
                <a16:creationId xmlns:a16="http://schemas.microsoft.com/office/drawing/2014/main" id="{83B726C2-E2CD-4315-B6C2-DB6955A60B9C}"/>
              </a:ext>
            </a:extLst>
          </p:cNvPr>
          <p:cNvSpPr/>
          <p:nvPr/>
        </p:nvSpPr>
        <p:spPr>
          <a:xfrm>
            <a:off x="2285413" y="5015650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流程圖: 人工作業 55">
            <a:extLst>
              <a:ext uri="{FF2B5EF4-FFF2-40B4-BE49-F238E27FC236}">
                <a16:creationId xmlns:a16="http://schemas.microsoft.com/office/drawing/2014/main" id="{21AE3B90-AF1E-46F7-BE59-95E77067F6E6}"/>
              </a:ext>
            </a:extLst>
          </p:cNvPr>
          <p:cNvSpPr/>
          <p:nvPr/>
        </p:nvSpPr>
        <p:spPr>
          <a:xfrm>
            <a:off x="2285413" y="4637798"/>
            <a:ext cx="140677" cy="226646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23F532C1-51ED-4A14-B9FD-B88784970D17}"/>
              </a:ext>
            </a:extLst>
          </p:cNvPr>
          <p:cNvSpPr/>
          <p:nvPr/>
        </p:nvSpPr>
        <p:spPr>
          <a:xfrm>
            <a:off x="2249363" y="4106482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570AAE74-D59D-4252-906B-D88C96D59758}"/>
              </a:ext>
            </a:extLst>
          </p:cNvPr>
          <p:cNvSpPr/>
          <p:nvPr/>
        </p:nvSpPr>
        <p:spPr>
          <a:xfrm>
            <a:off x="2254466" y="4486852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AF5A2D92-6B70-4CD7-A59A-D836F616FB89}"/>
              </a:ext>
            </a:extLst>
          </p:cNvPr>
          <p:cNvSpPr/>
          <p:nvPr/>
        </p:nvSpPr>
        <p:spPr>
          <a:xfrm>
            <a:off x="2249534" y="4863185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D6453099-0DD7-4EDF-B495-2BFFD3AEB2C2}"/>
              </a:ext>
            </a:extLst>
          </p:cNvPr>
          <p:cNvSpPr/>
          <p:nvPr/>
        </p:nvSpPr>
        <p:spPr>
          <a:xfrm>
            <a:off x="2249985" y="5246217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D36CC78-6317-4455-AB27-A42FC7BA455B}"/>
              </a:ext>
            </a:extLst>
          </p:cNvPr>
          <p:cNvSpPr/>
          <p:nvPr/>
        </p:nvSpPr>
        <p:spPr>
          <a:xfrm>
            <a:off x="1853493" y="3845009"/>
            <a:ext cx="612000" cy="36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9454A5CD-F467-4758-A395-10E8D5067329}"/>
              </a:ext>
            </a:extLst>
          </p:cNvPr>
          <p:cNvSpPr/>
          <p:nvPr/>
        </p:nvSpPr>
        <p:spPr>
          <a:xfrm>
            <a:off x="1844453" y="4223315"/>
            <a:ext cx="612000" cy="36000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0FD45A3-5CF3-499A-9FE6-6041C617AC62}"/>
              </a:ext>
            </a:extLst>
          </p:cNvPr>
          <p:cNvSpPr/>
          <p:nvPr/>
        </p:nvSpPr>
        <p:spPr>
          <a:xfrm>
            <a:off x="1848681" y="4597876"/>
            <a:ext cx="612000" cy="36000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51C2B79-B402-4C81-8BA0-876E232A9A0E}"/>
              </a:ext>
            </a:extLst>
          </p:cNvPr>
          <p:cNvSpPr/>
          <p:nvPr/>
        </p:nvSpPr>
        <p:spPr>
          <a:xfrm>
            <a:off x="1851567" y="4980025"/>
            <a:ext cx="612000" cy="36000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E0930435-484C-4C14-91E1-40FC82E177C2}"/>
              </a:ext>
            </a:extLst>
          </p:cNvPr>
          <p:cNvSpPr/>
          <p:nvPr/>
        </p:nvSpPr>
        <p:spPr>
          <a:xfrm>
            <a:off x="777041" y="5399890"/>
            <a:ext cx="5009661" cy="22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400" dirty="0">
                <a:solidFill>
                  <a:schemeClr val="tx1"/>
                </a:solidFill>
              </a:rPr>
              <a:t>SoC/Interposer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826487D8-C487-49A0-99C9-D4B2946B1227}"/>
              </a:ext>
            </a:extLst>
          </p:cNvPr>
          <p:cNvSpPr/>
          <p:nvPr/>
        </p:nvSpPr>
        <p:spPr>
          <a:xfrm>
            <a:off x="655292" y="6067196"/>
            <a:ext cx="612000" cy="36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5EA2C88A-AFB5-48AC-8564-8531BF65871D}"/>
              </a:ext>
            </a:extLst>
          </p:cNvPr>
          <p:cNvSpPr txBox="1"/>
          <p:nvPr/>
        </p:nvSpPr>
        <p:spPr>
          <a:xfrm>
            <a:off x="612378" y="617623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RDL</a:t>
            </a:r>
            <a:endParaRPr lang="zh-TW" altLang="en-US" b="1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2A007D6D-E250-421D-BB28-2C7EA6C229D3}"/>
              </a:ext>
            </a:extLst>
          </p:cNvPr>
          <p:cNvSpPr/>
          <p:nvPr/>
        </p:nvSpPr>
        <p:spPr>
          <a:xfrm>
            <a:off x="1745229" y="6067196"/>
            <a:ext cx="140677" cy="36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D69B9BE1-297D-41BD-B9F3-3184718B2163}"/>
              </a:ext>
            </a:extLst>
          </p:cNvPr>
          <p:cNvSpPr txBox="1"/>
          <p:nvPr/>
        </p:nvSpPr>
        <p:spPr>
          <a:xfrm>
            <a:off x="1452328" y="617623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PAD</a:t>
            </a:r>
            <a:endParaRPr lang="zh-TW" altLang="en-US" b="1" dirty="0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5205B42B-2CFD-4551-8F2D-50B529D57631}"/>
              </a:ext>
            </a:extLst>
          </p:cNvPr>
          <p:cNvSpPr/>
          <p:nvPr/>
        </p:nvSpPr>
        <p:spPr>
          <a:xfrm>
            <a:off x="2640311" y="6009658"/>
            <a:ext cx="206215" cy="1510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E1DAACC1-4F8F-4C58-B2FA-ADA2FFB3406A}"/>
              </a:ext>
            </a:extLst>
          </p:cNvPr>
          <p:cNvSpPr txBox="1"/>
          <p:nvPr/>
        </p:nvSpPr>
        <p:spPr>
          <a:xfrm>
            <a:off x="2197848" y="6176232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uBump</a:t>
            </a:r>
            <a:endParaRPr lang="zh-TW" altLang="en-US" b="1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308E7054-A561-403E-A3D9-B785C6A00AA6}"/>
              </a:ext>
            </a:extLst>
          </p:cNvPr>
          <p:cNvSpPr txBox="1"/>
          <p:nvPr/>
        </p:nvSpPr>
        <p:spPr>
          <a:xfrm>
            <a:off x="5943611" y="1304505"/>
            <a:ext cx="6060820" cy="2576841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/>
              <a:t>Q4.</a:t>
            </a:r>
            <a:r>
              <a:rPr lang="en-US" altLang="zh-TW" dirty="0"/>
              <a:t> About die stacking, is left illustration correct?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If not, could Intel provide correct one?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/>
              <a:t>Q5.</a:t>
            </a:r>
            <a:r>
              <a:rPr lang="en-US" altLang="zh-TW" dirty="0"/>
              <a:t> For separated I/O case, does it mean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4 different RDL masks are required?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1541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DC5A7FA-F29D-46B3-9413-992866691D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TSV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C04D6B-DC7C-4991-9CF2-FE813F6D19B2}"/>
              </a:ext>
            </a:extLst>
          </p:cNvPr>
          <p:cNvSpPr/>
          <p:nvPr/>
        </p:nvSpPr>
        <p:spPr>
          <a:xfrm>
            <a:off x="742462" y="1039446"/>
            <a:ext cx="2579076" cy="1723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Array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415CA02-A3E6-4F6F-9F4C-BB5FEDF3537F}"/>
              </a:ext>
            </a:extLst>
          </p:cNvPr>
          <p:cNvSpPr/>
          <p:nvPr/>
        </p:nvSpPr>
        <p:spPr>
          <a:xfrm>
            <a:off x="745019" y="2754924"/>
            <a:ext cx="2579075" cy="719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PERI</a:t>
            </a: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369377A9-0E83-49A5-BDBB-EFF5E7BBA367}"/>
              </a:ext>
            </a:extLst>
          </p:cNvPr>
          <p:cNvGrpSpPr/>
          <p:nvPr/>
        </p:nvGrpSpPr>
        <p:grpSpPr>
          <a:xfrm>
            <a:off x="993762" y="3172599"/>
            <a:ext cx="2223239" cy="211016"/>
            <a:chOff x="993762" y="3172599"/>
            <a:chExt cx="2223239" cy="211016"/>
          </a:xfrm>
        </p:grpSpPr>
        <p:sp>
          <p:nvSpPr>
            <p:cNvPr id="14" name="八邊形 13">
              <a:extLst>
                <a:ext uri="{FF2B5EF4-FFF2-40B4-BE49-F238E27FC236}">
                  <a16:creationId xmlns:a16="http://schemas.microsoft.com/office/drawing/2014/main" id="{BF5450BD-11F9-4448-B1C7-1DB57042DA4E}"/>
                </a:ext>
              </a:extLst>
            </p:cNvPr>
            <p:cNvSpPr/>
            <p:nvPr/>
          </p:nvSpPr>
          <p:spPr>
            <a:xfrm>
              <a:off x="993762" y="3172599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八邊形 14">
              <a:extLst>
                <a:ext uri="{FF2B5EF4-FFF2-40B4-BE49-F238E27FC236}">
                  <a16:creationId xmlns:a16="http://schemas.microsoft.com/office/drawing/2014/main" id="{D31E2E5A-14AF-48CE-BDC6-52CD6215BAE0}"/>
                </a:ext>
              </a:extLst>
            </p:cNvPr>
            <p:cNvSpPr/>
            <p:nvPr/>
          </p:nvSpPr>
          <p:spPr>
            <a:xfrm>
              <a:off x="1268975" y="3172599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八邊形 15">
              <a:extLst>
                <a:ext uri="{FF2B5EF4-FFF2-40B4-BE49-F238E27FC236}">
                  <a16:creationId xmlns:a16="http://schemas.microsoft.com/office/drawing/2014/main" id="{DEBD78C2-0626-447B-8FC6-BEBB686825C7}"/>
                </a:ext>
              </a:extLst>
            </p:cNvPr>
            <p:cNvSpPr/>
            <p:nvPr/>
          </p:nvSpPr>
          <p:spPr>
            <a:xfrm>
              <a:off x="1544188" y="3172599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八邊形 16">
              <a:extLst>
                <a:ext uri="{FF2B5EF4-FFF2-40B4-BE49-F238E27FC236}">
                  <a16:creationId xmlns:a16="http://schemas.microsoft.com/office/drawing/2014/main" id="{76D465EA-6E71-4868-9FE9-97B317A3B540}"/>
                </a:ext>
              </a:extLst>
            </p:cNvPr>
            <p:cNvSpPr/>
            <p:nvPr/>
          </p:nvSpPr>
          <p:spPr>
            <a:xfrm>
              <a:off x="1819401" y="3172599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八邊形 17">
              <a:extLst>
                <a:ext uri="{FF2B5EF4-FFF2-40B4-BE49-F238E27FC236}">
                  <a16:creationId xmlns:a16="http://schemas.microsoft.com/office/drawing/2014/main" id="{369403A1-1F3A-4E71-ABA8-484A33255F06}"/>
                </a:ext>
              </a:extLst>
            </p:cNvPr>
            <p:cNvSpPr/>
            <p:nvPr/>
          </p:nvSpPr>
          <p:spPr>
            <a:xfrm>
              <a:off x="2094614" y="3172599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八邊形 18">
              <a:extLst>
                <a:ext uri="{FF2B5EF4-FFF2-40B4-BE49-F238E27FC236}">
                  <a16:creationId xmlns:a16="http://schemas.microsoft.com/office/drawing/2014/main" id="{62B6873D-2DEA-4312-8FFF-9CF0462D375B}"/>
                </a:ext>
              </a:extLst>
            </p:cNvPr>
            <p:cNvSpPr/>
            <p:nvPr/>
          </p:nvSpPr>
          <p:spPr>
            <a:xfrm>
              <a:off x="2369827" y="3172599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八邊形 19">
              <a:extLst>
                <a:ext uri="{FF2B5EF4-FFF2-40B4-BE49-F238E27FC236}">
                  <a16:creationId xmlns:a16="http://schemas.microsoft.com/office/drawing/2014/main" id="{642C1E29-CB0A-456F-AB19-46D616E085BF}"/>
                </a:ext>
              </a:extLst>
            </p:cNvPr>
            <p:cNvSpPr/>
            <p:nvPr/>
          </p:nvSpPr>
          <p:spPr>
            <a:xfrm>
              <a:off x="2645040" y="3172599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八邊形 20">
              <a:extLst>
                <a:ext uri="{FF2B5EF4-FFF2-40B4-BE49-F238E27FC236}">
                  <a16:creationId xmlns:a16="http://schemas.microsoft.com/office/drawing/2014/main" id="{C429C2EF-F74D-42B8-AAA7-10B21CD6009B}"/>
                </a:ext>
              </a:extLst>
            </p:cNvPr>
            <p:cNvSpPr/>
            <p:nvPr/>
          </p:nvSpPr>
          <p:spPr>
            <a:xfrm>
              <a:off x="3005986" y="3172599"/>
              <a:ext cx="211015" cy="211016"/>
            </a:xfrm>
            <a:prstGeom prst="octagon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P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C6A06BFB-13DA-46EC-88E0-11381BE299E3}"/>
              </a:ext>
            </a:extLst>
          </p:cNvPr>
          <p:cNvGrpSpPr/>
          <p:nvPr/>
        </p:nvGrpSpPr>
        <p:grpSpPr>
          <a:xfrm>
            <a:off x="1034067" y="3631694"/>
            <a:ext cx="2126663" cy="108000"/>
            <a:chOff x="1034067" y="3631694"/>
            <a:chExt cx="2126663" cy="108000"/>
          </a:xfrm>
        </p:grpSpPr>
        <p:sp>
          <p:nvSpPr>
            <p:cNvPr id="5" name="八邊形 4">
              <a:extLst>
                <a:ext uri="{FF2B5EF4-FFF2-40B4-BE49-F238E27FC236}">
                  <a16:creationId xmlns:a16="http://schemas.microsoft.com/office/drawing/2014/main" id="{46D182FF-2F80-4E98-B2C4-87AD9E19AF59}"/>
                </a:ext>
              </a:extLst>
            </p:cNvPr>
            <p:cNvSpPr/>
            <p:nvPr/>
          </p:nvSpPr>
          <p:spPr>
            <a:xfrm>
              <a:off x="1034067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2" name="八邊形 61">
              <a:extLst>
                <a:ext uri="{FF2B5EF4-FFF2-40B4-BE49-F238E27FC236}">
                  <a16:creationId xmlns:a16="http://schemas.microsoft.com/office/drawing/2014/main" id="{EF197830-93A3-4274-A67C-CD6F4F48F73D}"/>
                </a:ext>
              </a:extLst>
            </p:cNvPr>
            <p:cNvSpPr/>
            <p:nvPr/>
          </p:nvSpPr>
          <p:spPr>
            <a:xfrm>
              <a:off x="1310880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3" name="八邊形 62">
              <a:extLst>
                <a:ext uri="{FF2B5EF4-FFF2-40B4-BE49-F238E27FC236}">
                  <a16:creationId xmlns:a16="http://schemas.microsoft.com/office/drawing/2014/main" id="{11CA766D-98E5-4D21-8E1D-43F479DD736B}"/>
                </a:ext>
              </a:extLst>
            </p:cNvPr>
            <p:cNvSpPr/>
            <p:nvPr/>
          </p:nvSpPr>
          <p:spPr>
            <a:xfrm>
              <a:off x="1587693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4" name="八邊形 63">
              <a:extLst>
                <a:ext uri="{FF2B5EF4-FFF2-40B4-BE49-F238E27FC236}">
                  <a16:creationId xmlns:a16="http://schemas.microsoft.com/office/drawing/2014/main" id="{6493A3E4-13CB-4F5E-B60A-981A4CD380BC}"/>
                </a:ext>
              </a:extLst>
            </p:cNvPr>
            <p:cNvSpPr/>
            <p:nvPr/>
          </p:nvSpPr>
          <p:spPr>
            <a:xfrm>
              <a:off x="1864506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5" name="八邊形 64">
              <a:extLst>
                <a:ext uri="{FF2B5EF4-FFF2-40B4-BE49-F238E27FC236}">
                  <a16:creationId xmlns:a16="http://schemas.microsoft.com/office/drawing/2014/main" id="{A5652CD9-AFA6-443C-962B-76570A5FA0C5}"/>
                </a:ext>
              </a:extLst>
            </p:cNvPr>
            <p:cNvSpPr/>
            <p:nvPr/>
          </p:nvSpPr>
          <p:spPr>
            <a:xfrm>
              <a:off x="2141319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6" name="八邊形 65">
              <a:extLst>
                <a:ext uri="{FF2B5EF4-FFF2-40B4-BE49-F238E27FC236}">
                  <a16:creationId xmlns:a16="http://schemas.microsoft.com/office/drawing/2014/main" id="{8A51CC2C-A8CF-409C-B0B7-FAE8AEF3EC7A}"/>
                </a:ext>
              </a:extLst>
            </p:cNvPr>
            <p:cNvSpPr/>
            <p:nvPr/>
          </p:nvSpPr>
          <p:spPr>
            <a:xfrm>
              <a:off x="2418132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7" name="八邊形 66">
              <a:extLst>
                <a:ext uri="{FF2B5EF4-FFF2-40B4-BE49-F238E27FC236}">
                  <a16:creationId xmlns:a16="http://schemas.microsoft.com/office/drawing/2014/main" id="{A8ED7EFE-AB2A-4082-995A-CEF8CC453A91}"/>
                </a:ext>
              </a:extLst>
            </p:cNvPr>
            <p:cNvSpPr/>
            <p:nvPr/>
          </p:nvSpPr>
          <p:spPr>
            <a:xfrm>
              <a:off x="2694945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9" name="八邊形 68">
              <a:extLst>
                <a:ext uri="{FF2B5EF4-FFF2-40B4-BE49-F238E27FC236}">
                  <a16:creationId xmlns:a16="http://schemas.microsoft.com/office/drawing/2014/main" id="{9256867F-4353-40CD-8479-AA50B15E4585}"/>
                </a:ext>
              </a:extLst>
            </p:cNvPr>
            <p:cNvSpPr/>
            <p:nvPr/>
          </p:nvSpPr>
          <p:spPr>
            <a:xfrm>
              <a:off x="3052730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7D0B82EB-5543-4069-9FEF-A5F8FF8B385B}"/>
              </a:ext>
            </a:extLst>
          </p:cNvPr>
          <p:cNvGrpSpPr/>
          <p:nvPr/>
        </p:nvGrpSpPr>
        <p:grpSpPr>
          <a:xfrm>
            <a:off x="1034067" y="3838094"/>
            <a:ext cx="2126663" cy="108000"/>
            <a:chOff x="1034067" y="3631694"/>
            <a:chExt cx="2126663" cy="108000"/>
          </a:xfrm>
        </p:grpSpPr>
        <p:sp>
          <p:nvSpPr>
            <p:cNvPr id="72" name="八邊形 71">
              <a:extLst>
                <a:ext uri="{FF2B5EF4-FFF2-40B4-BE49-F238E27FC236}">
                  <a16:creationId xmlns:a16="http://schemas.microsoft.com/office/drawing/2014/main" id="{F37DD83D-7EF2-4F87-BCE8-AF987A7B4041}"/>
                </a:ext>
              </a:extLst>
            </p:cNvPr>
            <p:cNvSpPr/>
            <p:nvPr/>
          </p:nvSpPr>
          <p:spPr>
            <a:xfrm>
              <a:off x="1034067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73" name="八邊形 72">
              <a:extLst>
                <a:ext uri="{FF2B5EF4-FFF2-40B4-BE49-F238E27FC236}">
                  <a16:creationId xmlns:a16="http://schemas.microsoft.com/office/drawing/2014/main" id="{C5B9CD71-9F8C-4966-9F6F-9A6DF793A926}"/>
                </a:ext>
              </a:extLst>
            </p:cNvPr>
            <p:cNvSpPr/>
            <p:nvPr/>
          </p:nvSpPr>
          <p:spPr>
            <a:xfrm>
              <a:off x="1310880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74" name="八邊形 73">
              <a:extLst>
                <a:ext uri="{FF2B5EF4-FFF2-40B4-BE49-F238E27FC236}">
                  <a16:creationId xmlns:a16="http://schemas.microsoft.com/office/drawing/2014/main" id="{D20D5AA3-DE4D-47CB-BB5A-FCE0ABCD74AD}"/>
                </a:ext>
              </a:extLst>
            </p:cNvPr>
            <p:cNvSpPr/>
            <p:nvPr/>
          </p:nvSpPr>
          <p:spPr>
            <a:xfrm>
              <a:off x="1587693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75" name="八邊形 74">
              <a:extLst>
                <a:ext uri="{FF2B5EF4-FFF2-40B4-BE49-F238E27FC236}">
                  <a16:creationId xmlns:a16="http://schemas.microsoft.com/office/drawing/2014/main" id="{6877718C-46A3-43C4-8781-B08744B104E1}"/>
                </a:ext>
              </a:extLst>
            </p:cNvPr>
            <p:cNvSpPr/>
            <p:nvPr/>
          </p:nvSpPr>
          <p:spPr>
            <a:xfrm>
              <a:off x="1864506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76" name="八邊形 75">
              <a:extLst>
                <a:ext uri="{FF2B5EF4-FFF2-40B4-BE49-F238E27FC236}">
                  <a16:creationId xmlns:a16="http://schemas.microsoft.com/office/drawing/2014/main" id="{5C158131-E7DF-4093-83B5-ADD290E70CE9}"/>
                </a:ext>
              </a:extLst>
            </p:cNvPr>
            <p:cNvSpPr/>
            <p:nvPr/>
          </p:nvSpPr>
          <p:spPr>
            <a:xfrm>
              <a:off x="2141319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77" name="八邊形 76">
              <a:extLst>
                <a:ext uri="{FF2B5EF4-FFF2-40B4-BE49-F238E27FC236}">
                  <a16:creationId xmlns:a16="http://schemas.microsoft.com/office/drawing/2014/main" id="{928ED471-C3D1-4DCC-A48A-8B5996A3D798}"/>
                </a:ext>
              </a:extLst>
            </p:cNvPr>
            <p:cNvSpPr/>
            <p:nvPr/>
          </p:nvSpPr>
          <p:spPr>
            <a:xfrm>
              <a:off x="2418132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78" name="八邊形 77">
              <a:extLst>
                <a:ext uri="{FF2B5EF4-FFF2-40B4-BE49-F238E27FC236}">
                  <a16:creationId xmlns:a16="http://schemas.microsoft.com/office/drawing/2014/main" id="{A37AF0DA-A88D-4058-9AD1-2418594E7A0B}"/>
                </a:ext>
              </a:extLst>
            </p:cNvPr>
            <p:cNvSpPr/>
            <p:nvPr/>
          </p:nvSpPr>
          <p:spPr>
            <a:xfrm>
              <a:off x="2694945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79" name="八邊形 78">
              <a:extLst>
                <a:ext uri="{FF2B5EF4-FFF2-40B4-BE49-F238E27FC236}">
                  <a16:creationId xmlns:a16="http://schemas.microsoft.com/office/drawing/2014/main" id="{08C1098E-C851-44CC-A31E-B2B5D6A4D1EB}"/>
                </a:ext>
              </a:extLst>
            </p:cNvPr>
            <p:cNvSpPr/>
            <p:nvPr/>
          </p:nvSpPr>
          <p:spPr>
            <a:xfrm>
              <a:off x="3052730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D9DDB923-B9B5-421B-A0EE-988594071E54}"/>
              </a:ext>
            </a:extLst>
          </p:cNvPr>
          <p:cNvGrpSpPr/>
          <p:nvPr/>
        </p:nvGrpSpPr>
        <p:grpSpPr>
          <a:xfrm>
            <a:off x="1034067" y="4044494"/>
            <a:ext cx="2126663" cy="108000"/>
            <a:chOff x="1034067" y="3631694"/>
            <a:chExt cx="2126663" cy="108000"/>
          </a:xfrm>
        </p:grpSpPr>
        <p:sp>
          <p:nvSpPr>
            <p:cNvPr id="81" name="八邊形 80">
              <a:extLst>
                <a:ext uri="{FF2B5EF4-FFF2-40B4-BE49-F238E27FC236}">
                  <a16:creationId xmlns:a16="http://schemas.microsoft.com/office/drawing/2014/main" id="{23F71EEC-0BAF-4529-A39A-7E3B7546320F}"/>
                </a:ext>
              </a:extLst>
            </p:cNvPr>
            <p:cNvSpPr/>
            <p:nvPr/>
          </p:nvSpPr>
          <p:spPr>
            <a:xfrm>
              <a:off x="1034067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2" name="八邊形 81">
              <a:extLst>
                <a:ext uri="{FF2B5EF4-FFF2-40B4-BE49-F238E27FC236}">
                  <a16:creationId xmlns:a16="http://schemas.microsoft.com/office/drawing/2014/main" id="{5A270294-0961-4BFE-99C0-58009AC6CEB3}"/>
                </a:ext>
              </a:extLst>
            </p:cNvPr>
            <p:cNvSpPr/>
            <p:nvPr/>
          </p:nvSpPr>
          <p:spPr>
            <a:xfrm>
              <a:off x="1310880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3" name="八邊形 82">
              <a:extLst>
                <a:ext uri="{FF2B5EF4-FFF2-40B4-BE49-F238E27FC236}">
                  <a16:creationId xmlns:a16="http://schemas.microsoft.com/office/drawing/2014/main" id="{2422264D-C798-479A-8A02-EFFDC7B613D1}"/>
                </a:ext>
              </a:extLst>
            </p:cNvPr>
            <p:cNvSpPr/>
            <p:nvPr/>
          </p:nvSpPr>
          <p:spPr>
            <a:xfrm>
              <a:off x="1587693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4" name="八邊形 83">
              <a:extLst>
                <a:ext uri="{FF2B5EF4-FFF2-40B4-BE49-F238E27FC236}">
                  <a16:creationId xmlns:a16="http://schemas.microsoft.com/office/drawing/2014/main" id="{AF47DA76-1FF4-4BA6-9198-0B9957B710D5}"/>
                </a:ext>
              </a:extLst>
            </p:cNvPr>
            <p:cNvSpPr/>
            <p:nvPr/>
          </p:nvSpPr>
          <p:spPr>
            <a:xfrm>
              <a:off x="1864506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5" name="八邊形 84">
              <a:extLst>
                <a:ext uri="{FF2B5EF4-FFF2-40B4-BE49-F238E27FC236}">
                  <a16:creationId xmlns:a16="http://schemas.microsoft.com/office/drawing/2014/main" id="{EE65F489-F233-43AD-B4CC-4D5374E5B94A}"/>
                </a:ext>
              </a:extLst>
            </p:cNvPr>
            <p:cNvSpPr/>
            <p:nvPr/>
          </p:nvSpPr>
          <p:spPr>
            <a:xfrm>
              <a:off x="2141319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6" name="八邊形 85">
              <a:extLst>
                <a:ext uri="{FF2B5EF4-FFF2-40B4-BE49-F238E27FC236}">
                  <a16:creationId xmlns:a16="http://schemas.microsoft.com/office/drawing/2014/main" id="{F65A7958-7C83-40B3-8B3F-B7652CC4AB96}"/>
                </a:ext>
              </a:extLst>
            </p:cNvPr>
            <p:cNvSpPr/>
            <p:nvPr/>
          </p:nvSpPr>
          <p:spPr>
            <a:xfrm>
              <a:off x="2418132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7" name="八邊形 86">
              <a:extLst>
                <a:ext uri="{FF2B5EF4-FFF2-40B4-BE49-F238E27FC236}">
                  <a16:creationId xmlns:a16="http://schemas.microsoft.com/office/drawing/2014/main" id="{C4656B5F-52FB-4776-B93D-4F386752CC60}"/>
                </a:ext>
              </a:extLst>
            </p:cNvPr>
            <p:cNvSpPr/>
            <p:nvPr/>
          </p:nvSpPr>
          <p:spPr>
            <a:xfrm>
              <a:off x="2694945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8" name="八邊形 87">
              <a:extLst>
                <a:ext uri="{FF2B5EF4-FFF2-40B4-BE49-F238E27FC236}">
                  <a16:creationId xmlns:a16="http://schemas.microsoft.com/office/drawing/2014/main" id="{112C47B1-6F5B-408C-BEF3-5BED1CA1BFC1}"/>
                </a:ext>
              </a:extLst>
            </p:cNvPr>
            <p:cNvSpPr/>
            <p:nvPr/>
          </p:nvSpPr>
          <p:spPr>
            <a:xfrm>
              <a:off x="3052730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5E67C563-2660-4C9E-9D1A-25FDC505299A}"/>
              </a:ext>
            </a:extLst>
          </p:cNvPr>
          <p:cNvGrpSpPr/>
          <p:nvPr/>
        </p:nvGrpSpPr>
        <p:grpSpPr>
          <a:xfrm>
            <a:off x="1034067" y="4250894"/>
            <a:ext cx="2126663" cy="108000"/>
            <a:chOff x="1034067" y="3631694"/>
            <a:chExt cx="2126663" cy="108000"/>
          </a:xfrm>
        </p:grpSpPr>
        <p:sp>
          <p:nvSpPr>
            <p:cNvPr id="90" name="八邊形 89">
              <a:extLst>
                <a:ext uri="{FF2B5EF4-FFF2-40B4-BE49-F238E27FC236}">
                  <a16:creationId xmlns:a16="http://schemas.microsoft.com/office/drawing/2014/main" id="{85E1A224-CDF0-4FED-9215-DF13A73E70A0}"/>
                </a:ext>
              </a:extLst>
            </p:cNvPr>
            <p:cNvSpPr/>
            <p:nvPr/>
          </p:nvSpPr>
          <p:spPr>
            <a:xfrm>
              <a:off x="1034067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91" name="八邊形 90">
              <a:extLst>
                <a:ext uri="{FF2B5EF4-FFF2-40B4-BE49-F238E27FC236}">
                  <a16:creationId xmlns:a16="http://schemas.microsoft.com/office/drawing/2014/main" id="{9A6D2F19-C539-41D0-ACCD-E4F64856918C}"/>
                </a:ext>
              </a:extLst>
            </p:cNvPr>
            <p:cNvSpPr/>
            <p:nvPr/>
          </p:nvSpPr>
          <p:spPr>
            <a:xfrm>
              <a:off x="1310880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92" name="八邊形 91">
              <a:extLst>
                <a:ext uri="{FF2B5EF4-FFF2-40B4-BE49-F238E27FC236}">
                  <a16:creationId xmlns:a16="http://schemas.microsoft.com/office/drawing/2014/main" id="{4C5D9F43-9D19-4F40-AF00-92ED1C7D8A62}"/>
                </a:ext>
              </a:extLst>
            </p:cNvPr>
            <p:cNvSpPr/>
            <p:nvPr/>
          </p:nvSpPr>
          <p:spPr>
            <a:xfrm>
              <a:off x="1587693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93" name="八邊形 92">
              <a:extLst>
                <a:ext uri="{FF2B5EF4-FFF2-40B4-BE49-F238E27FC236}">
                  <a16:creationId xmlns:a16="http://schemas.microsoft.com/office/drawing/2014/main" id="{87838454-1DE0-4283-BB5D-19DD610D623C}"/>
                </a:ext>
              </a:extLst>
            </p:cNvPr>
            <p:cNvSpPr/>
            <p:nvPr/>
          </p:nvSpPr>
          <p:spPr>
            <a:xfrm>
              <a:off x="1864506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94" name="八邊形 93">
              <a:extLst>
                <a:ext uri="{FF2B5EF4-FFF2-40B4-BE49-F238E27FC236}">
                  <a16:creationId xmlns:a16="http://schemas.microsoft.com/office/drawing/2014/main" id="{FA477C7F-BF47-48E5-A599-9CB2E7344E21}"/>
                </a:ext>
              </a:extLst>
            </p:cNvPr>
            <p:cNvSpPr/>
            <p:nvPr/>
          </p:nvSpPr>
          <p:spPr>
            <a:xfrm>
              <a:off x="2141319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95" name="八邊形 94">
              <a:extLst>
                <a:ext uri="{FF2B5EF4-FFF2-40B4-BE49-F238E27FC236}">
                  <a16:creationId xmlns:a16="http://schemas.microsoft.com/office/drawing/2014/main" id="{2548A416-A76F-40CD-A054-D6B719D73B95}"/>
                </a:ext>
              </a:extLst>
            </p:cNvPr>
            <p:cNvSpPr/>
            <p:nvPr/>
          </p:nvSpPr>
          <p:spPr>
            <a:xfrm>
              <a:off x="2418132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96" name="八邊形 95">
              <a:extLst>
                <a:ext uri="{FF2B5EF4-FFF2-40B4-BE49-F238E27FC236}">
                  <a16:creationId xmlns:a16="http://schemas.microsoft.com/office/drawing/2014/main" id="{7D52A48A-9F0E-4FF2-90B8-9F3727E90C7E}"/>
                </a:ext>
              </a:extLst>
            </p:cNvPr>
            <p:cNvSpPr/>
            <p:nvPr/>
          </p:nvSpPr>
          <p:spPr>
            <a:xfrm>
              <a:off x="2694945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97" name="八邊形 96">
              <a:extLst>
                <a:ext uri="{FF2B5EF4-FFF2-40B4-BE49-F238E27FC236}">
                  <a16:creationId xmlns:a16="http://schemas.microsoft.com/office/drawing/2014/main" id="{78275499-BFF4-42B7-94EA-5E9B7A80FD9E}"/>
                </a:ext>
              </a:extLst>
            </p:cNvPr>
            <p:cNvSpPr/>
            <p:nvPr/>
          </p:nvSpPr>
          <p:spPr>
            <a:xfrm>
              <a:off x="3052730" y="3631694"/>
              <a:ext cx="108000" cy="108000"/>
            </a:xfrm>
            <a:prstGeom prst="octago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>
                  <a:solidFill>
                    <a:schemeClr val="tx1"/>
                  </a:solidFill>
                </a:rPr>
                <a:t>T</a:t>
              </a:r>
              <a:endParaRPr lang="zh-TW" altLang="en-US" sz="7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接點: 肘形 100">
            <a:extLst>
              <a:ext uri="{FF2B5EF4-FFF2-40B4-BE49-F238E27FC236}">
                <a16:creationId xmlns:a16="http://schemas.microsoft.com/office/drawing/2014/main" id="{0F123116-B32C-42F7-84F3-F36E1FB1C412}"/>
              </a:ext>
            </a:extLst>
          </p:cNvPr>
          <p:cNvCxnSpPr>
            <a:cxnSpLocks/>
            <a:stCxn id="90" idx="4"/>
            <a:endCxn id="14" idx="4"/>
          </p:cNvCxnSpPr>
          <p:nvPr/>
        </p:nvCxnSpPr>
        <p:spPr>
          <a:xfrm rot="10800000">
            <a:off x="993763" y="3321812"/>
            <a:ext cx="40305" cy="1005451"/>
          </a:xfrm>
          <a:prstGeom prst="bentConnector3">
            <a:avLst>
              <a:gd name="adj1" fmla="val 135452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接點: 肘形 114">
            <a:extLst>
              <a:ext uri="{FF2B5EF4-FFF2-40B4-BE49-F238E27FC236}">
                <a16:creationId xmlns:a16="http://schemas.microsoft.com/office/drawing/2014/main" id="{63C63CF3-A9A4-42E6-BD28-38702039D2D9}"/>
              </a:ext>
            </a:extLst>
          </p:cNvPr>
          <p:cNvCxnSpPr>
            <a:cxnSpLocks/>
            <a:stCxn id="91" idx="4"/>
            <a:endCxn id="15" idx="4"/>
          </p:cNvCxnSpPr>
          <p:nvPr/>
        </p:nvCxnSpPr>
        <p:spPr>
          <a:xfrm rot="10800000">
            <a:off x="1268976" y="3321812"/>
            <a:ext cx="41905" cy="1005451"/>
          </a:xfrm>
          <a:prstGeom prst="bentConnector3">
            <a:avLst>
              <a:gd name="adj1" fmla="val 134094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接點: 肘形 122">
            <a:extLst>
              <a:ext uri="{FF2B5EF4-FFF2-40B4-BE49-F238E27FC236}">
                <a16:creationId xmlns:a16="http://schemas.microsoft.com/office/drawing/2014/main" id="{65DBB403-DC04-4C8F-8D23-99B95C27C46C}"/>
              </a:ext>
            </a:extLst>
          </p:cNvPr>
          <p:cNvCxnSpPr>
            <a:cxnSpLocks/>
            <a:stCxn id="92" idx="4"/>
            <a:endCxn id="16" idx="4"/>
          </p:cNvCxnSpPr>
          <p:nvPr/>
        </p:nvCxnSpPr>
        <p:spPr>
          <a:xfrm rot="10800000">
            <a:off x="1544189" y="3321812"/>
            <a:ext cx="43505" cy="1005451"/>
          </a:xfrm>
          <a:prstGeom prst="bentConnector3">
            <a:avLst>
              <a:gd name="adj1" fmla="val 121894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接點: 肘形 125">
            <a:extLst>
              <a:ext uri="{FF2B5EF4-FFF2-40B4-BE49-F238E27FC236}">
                <a16:creationId xmlns:a16="http://schemas.microsoft.com/office/drawing/2014/main" id="{63DEA01A-FDA5-42CF-923D-EC0A1D582533}"/>
              </a:ext>
            </a:extLst>
          </p:cNvPr>
          <p:cNvCxnSpPr>
            <a:cxnSpLocks/>
            <a:stCxn id="93" idx="4"/>
            <a:endCxn id="17" idx="4"/>
          </p:cNvCxnSpPr>
          <p:nvPr/>
        </p:nvCxnSpPr>
        <p:spPr>
          <a:xfrm rot="10800000">
            <a:off x="1819402" y="3321812"/>
            <a:ext cx="45105" cy="1005451"/>
          </a:xfrm>
          <a:prstGeom prst="bentConnector3">
            <a:avLst>
              <a:gd name="adj1" fmla="val 110560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接點: 肘形 128">
            <a:extLst>
              <a:ext uri="{FF2B5EF4-FFF2-40B4-BE49-F238E27FC236}">
                <a16:creationId xmlns:a16="http://schemas.microsoft.com/office/drawing/2014/main" id="{08E49241-C880-43FB-9524-E6B4B847E601}"/>
              </a:ext>
            </a:extLst>
          </p:cNvPr>
          <p:cNvCxnSpPr>
            <a:cxnSpLocks/>
            <a:stCxn id="94" idx="4"/>
            <a:endCxn id="18" idx="4"/>
          </p:cNvCxnSpPr>
          <p:nvPr/>
        </p:nvCxnSpPr>
        <p:spPr>
          <a:xfrm rot="10800000">
            <a:off x="2094615" y="3321812"/>
            <a:ext cx="46705" cy="1005451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接點: 肘形 132">
            <a:extLst>
              <a:ext uri="{FF2B5EF4-FFF2-40B4-BE49-F238E27FC236}">
                <a16:creationId xmlns:a16="http://schemas.microsoft.com/office/drawing/2014/main" id="{463BA493-9822-4EDA-9006-E2D38A29BA81}"/>
              </a:ext>
            </a:extLst>
          </p:cNvPr>
          <p:cNvCxnSpPr>
            <a:cxnSpLocks/>
            <a:stCxn id="95" idx="4"/>
            <a:endCxn id="19" idx="4"/>
          </p:cNvCxnSpPr>
          <p:nvPr/>
        </p:nvCxnSpPr>
        <p:spPr>
          <a:xfrm rot="10800000">
            <a:off x="2369828" y="3321812"/>
            <a:ext cx="48305" cy="1005451"/>
          </a:xfrm>
          <a:prstGeom prst="bentConnector3">
            <a:avLst>
              <a:gd name="adj1" fmla="val 119718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接點: 肘形 137">
            <a:extLst>
              <a:ext uri="{FF2B5EF4-FFF2-40B4-BE49-F238E27FC236}">
                <a16:creationId xmlns:a16="http://schemas.microsoft.com/office/drawing/2014/main" id="{0D6CB204-E4AE-4470-9F61-D901E6489369}"/>
              </a:ext>
            </a:extLst>
          </p:cNvPr>
          <p:cNvCxnSpPr>
            <a:cxnSpLocks/>
            <a:stCxn id="96" idx="4"/>
            <a:endCxn id="20" idx="4"/>
          </p:cNvCxnSpPr>
          <p:nvPr/>
        </p:nvCxnSpPr>
        <p:spPr>
          <a:xfrm rot="10800000">
            <a:off x="2645041" y="3321812"/>
            <a:ext cx="49905" cy="1005451"/>
          </a:xfrm>
          <a:prstGeom prst="bentConnector3">
            <a:avLst>
              <a:gd name="adj1" fmla="val 119086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接點: 肘形 140">
            <a:extLst>
              <a:ext uri="{FF2B5EF4-FFF2-40B4-BE49-F238E27FC236}">
                <a16:creationId xmlns:a16="http://schemas.microsoft.com/office/drawing/2014/main" id="{CF390ECA-25F3-49FC-8809-D89F48666434}"/>
              </a:ext>
            </a:extLst>
          </p:cNvPr>
          <p:cNvCxnSpPr>
            <a:cxnSpLocks/>
            <a:stCxn id="97" idx="4"/>
            <a:endCxn id="21" idx="5"/>
          </p:cNvCxnSpPr>
          <p:nvPr/>
        </p:nvCxnSpPr>
        <p:spPr>
          <a:xfrm rot="10800000">
            <a:off x="3005986" y="3234404"/>
            <a:ext cx="46744" cy="1092859"/>
          </a:xfrm>
          <a:prstGeom prst="bentConnector3">
            <a:avLst>
              <a:gd name="adj1" fmla="val 273203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字方塊 151">
            <a:extLst>
              <a:ext uri="{FF2B5EF4-FFF2-40B4-BE49-F238E27FC236}">
                <a16:creationId xmlns:a16="http://schemas.microsoft.com/office/drawing/2014/main" id="{E1A3B7C3-4EDB-4E53-A65E-01E3630A738D}"/>
              </a:ext>
            </a:extLst>
          </p:cNvPr>
          <p:cNvSpPr txBox="1"/>
          <p:nvPr/>
        </p:nvSpPr>
        <p:spPr>
          <a:xfrm>
            <a:off x="3473943" y="3465502"/>
            <a:ext cx="20077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200" dirty="0"/>
              <a:t>DRAM #4 (Pass thru.) </a:t>
            </a:r>
          </a:p>
          <a:p>
            <a:pPr>
              <a:spcAft>
                <a:spcPts val="600"/>
              </a:spcAft>
            </a:pPr>
            <a:r>
              <a:rPr lang="en-US" altLang="zh-TW" sz="1200" dirty="0"/>
              <a:t>DRAM #3 (Pass thru.)</a:t>
            </a:r>
          </a:p>
          <a:p>
            <a:pPr>
              <a:spcAft>
                <a:spcPts val="600"/>
              </a:spcAft>
            </a:pPr>
            <a:r>
              <a:rPr lang="en-US" altLang="zh-TW" sz="1200" dirty="0"/>
              <a:t>DRAM #2 (Pass thru.)</a:t>
            </a:r>
          </a:p>
          <a:p>
            <a:pPr>
              <a:spcAft>
                <a:spcPts val="600"/>
              </a:spcAft>
            </a:pPr>
            <a:r>
              <a:rPr lang="en-US" altLang="zh-TW" sz="1200" dirty="0"/>
              <a:t>DRAM #1</a:t>
            </a:r>
            <a:endParaRPr lang="zh-TW" altLang="en-US" sz="1200" dirty="0"/>
          </a:p>
        </p:txBody>
      </p:sp>
      <p:cxnSp>
        <p:nvCxnSpPr>
          <p:cNvPr id="154" name="直線單箭頭接點 153">
            <a:extLst>
              <a:ext uri="{FF2B5EF4-FFF2-40B4-BE49-F238E27FC236}">
                <a16:creationId xmlns:a16="http://schemas.microsoft.com/office/drawing/2014/main" id="{9C089D88-5F6D-4A90-8357-4820DCF6A328}"/>
              </a:ext>
            </a:extLst>
          </p:cNvPr>
          <p:cNvCxnSpPr>
            <a:cxnSpLocks/>
          </p:cNvCxnSpPr>
          <p:nvPr/>
        </p:nvCxnSpPr>
        <p:spPr>
          <a:xfrm flipH="1">
            <a:off x="3181350" y="3590925"/>
            <a:ext cx="347663" cy="90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單箭頭接點 154">
            <a:extLst>
              <a:ext uri="{FF2B5EF4-FFF2-40B4-BE49-F238E27FC236}">
                <a16:creationId xmlns:a16="http://schemas.microsoft.com/office/drawing/2014/main" id="{73F8D1AA-EB06-42A3-B333-BD0385E29B50}"/>
              </a:ext>
            </a:extLst>
          </p:cNvPr>
          <p:cNvCxnSpPr>
            <a:cxnSpLocks/>
          </p:cNvCxnSpPr>
          <p:nvPr/>
        </p:nvCxnSpPr>
        <p:spPr>
          <a:xfrm flipH="1">
            <a:off x="3181350" y="3872038"/>
            <a:ext cx="3476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2E87AFBB-0E0D-465E-8E8D-6A658B54B4C2}"/>
              </a:ext>
            </a:extLst>
          </p:cNvPr>
          <p:cNvCxnSpPr>
            <a:cxnSpLocks/>
          </p:cNvCxnSpPr>
          <p:nvPr/>
        </p:nvCxnSpPr>
        <p:spPr>
          <a:xfrm flipH="1" flipV="1">
            <a:off x="3177625" y="4098494"/>
            <a:ext cx="351388" cy="223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7A85DEA8-3A65-4D37-90E5-97888332F872}"/>
              </a:ext>
            </a:extLst>
          </p:cNvPr>
          <p:cNvCxnSpPr>
            <a:cxnSpLocks/>
          </p:cNvCxnSpPr>
          <p:nvPr/>
        </p:nvCxnSpPr>
        <p:spPr>
          <a:xfrm flipH="1" flipV="1">
            <a:off x="3181350" y="4307638"/>
            <a:ext cx="347663" cy="51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文字方塊 160">
            <a:extLst>
              <a:ext uri="{FF2B5EF4-FFF2-40B4-BE49-F238E27FC236}">
                <a16:creationId xmlns:a16="http://schemas.microsoft.com/office/drawing/2014/main" id="{7EF14ECF-0732-4AA8-8F5B-38FA2AEE0459}"/>
              </a:ext>
            </a:extLst>
          </p:cNvPr>
          <p:cNvSpPr txBox="1"/>
          <p:nvPr/>
        </p:nvSpPr>
        <p:spPr>
          <a:xfrm>
            <a:off x="5481642" y="1039446"/>
            <a:ext cx="6429003" cy="30077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/>
              <a:t>Q6.</a:t>
            </a:r>
            <a:r>
              <a:rPr lang="en-US" altLang="zh-TW" dirty="0"/>
              <a:t> TSV area (Related to Q4)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For separated I/O of die stacking, is left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illustration practical?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</a:t>
            </a:r>
            <a:r>
              <a:rPr lang="en-US" altLang="zh-TW" u="sng" dirty="0"/>
              <a:t>Solution I: RDL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</a:t>
            </a:r>
            <a:r>
              <a:rPr lang="en-US" altLang="zh-TW" u="sng" dirty="0"/>
              <a:t>Solution II: Fuse to control MUX @ PAD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If not, could Intel suggest practical TSV plan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 for each application? 	</a:t>
            </a: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1E254A22-5658-45D3-9E6B-6DB9BC7FF967}"/>
              </a:ext>
            </a:extLst>
          </p:cNvPr>
          <p:cNvSpPr/>
          <p:nvPr/>
        </p:nvSpPr>
        <p:spPr>
          <a:xfrm>
            <a:off x="745019" y="3478586"/>
            <a:ext cx="2579075" cy="997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2" name="八邊形 101">
            <a:extLst>
              <a:ext uri="{FF2B5EF4-FFF2-40B4-BE49-F238E27FC236}">
                <a16:creationId xmlns:a16="http://schemas.microsoft.com/office/drawing/2014/main" id="{042453EE-8408-43C5-8E4A-862FCEE4F21E}"/>
              </a:ext>
            </a:extLst>
          </p:cNvPr>
          <p:cNvSpPr/>
          <p:nvPr/>
        </p:nvSpPr>
        <p:spPr>
          <a:xfrm>
            <a:off x="888254" y="5190157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03" name="八邊形 102">
            <a:extLst>
              <a:ext uri="{FF2B5EF4-FFF2-40B4-BE49-F238E27FC236}">
                <a16:creationId xmlns:a16="http://schemas.microsoft.com/office/drawing/2014/main" id="{F90428B1-4BA0-40E8-B789-7BAD994FE352}"/>
              </a:ext>
            </a:extLst>
          </p:cNvPr>
          <p:cNvSpPr/>
          <p:nvPr/>
        </p:nvSpPr>
        <p:spPr>
          <a:xfrm>
            <a:off x="1841954" y="5241665"/>
            <a:ext cx="108000" cy="108000"/>
          </a:xfrm>
          <a:prstGeom prst="oct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00" dirty="0">
                <a:solidFill>
                  <a:schemeClr val="tx1"/>
                </a:solidFill>
              </a:rPr>
              <a:t>T</a:t>
            </a:r>
            <a:endParaRPr lang="zh-TW" altLang="en-US" sz="700" dirty="0">
              <a:solidFill>
                <a:schemeClr val="tx1"/>
              </a:solidFill>
            </a:endParaRPr>
          </a:p>
        </p:txBody>
      </p:sp>
      <p:cxnSp>
        <p:nvCxnSpPr>
          <p:cNvPr id="104" name="接點: 肘形 103">
            <a:extLst>
              <a:ext uri="{FF2B5EF4-FFF2-40B4-BE49-F238E27FC236}">
                <a16:creationId xmlns:a16="http://schemas.microsoft.com/office/drawing/2014/main" id="{2DBA2B23-1878-47EA-A769-8F2E8173A9DC}"/>
              </a:ext>
            </a:extLst>
          </p:cNvPr>
          <p:cNvCxnSpPr>
            <a:cxnSpLocks/>
          </p:cNvCxnSpPr>
          <p:nvPr/>
        </p:nvCxnSpPr>
        <p:spPr>
          <a:xfrm rot="10800000">
            <a:off x="2744048" y="4792939"/>
            <a:ext cx="40305" cy="1005451"/>
          </a:xfrm>
          <a:prstGeom prst="bentConnector3">
            <a:avLst>
              <a:gd name="adj1" fmla="val 135452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716F6537-8A78-4E6E-A5D6-21401AC552D8}"/>
              </a:ext>
            </a:extLst>
          </p:cNvPr>
          <p:cNvSpPr txBox="1"/>
          <p:nvPr/>
        </p:nvSpPr>
        <p:spPr>
          <a:xfrm>
            <a:off x="625576" y="547616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PAD</a:t>
            </a:r>
            <a:endParaRPr lang="zh-TW" altLang="en-US" b="1" dirty="0"/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B8DB87ED-C243-48EC-A883-46A9727338BB}"/>
              </a:ext>
            </a:extLst>
          </p:cNvPr>
          <p:cNvSpPr txBox="1"/>
          <p:nvPr/>
        </p:nvSpPr>
        <p:spPr>
          <a:xfrm>
            <a:off x="1556542" y="547616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TSV</a:t>
            </a:r>
            <a:endParaRPr lang="zh-TW" altLang="en-US" b="1" dirty="0"/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1C17EFC3-7CC9-47E7-B777-D7389A51F549}"/>
              </a:ext>
            </a:extLst>
          </p:cNvPr>
          <p:cNvSpPr txBox="1"/>
          <p:nvPr/>
        </p:nvSpPr>
        <p:spPr>
          <a:xfrm>
            <a:off x="2411379" y="599789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RDL</a:t>
            </a:r>
            <a:endParaRPr lang="zh-TW" altLang="en-US" b="1" dirty="0"/>
          </a:p>
        </p:txBody>
      </p:sp>
      <p:cxnSp>
        <p:nvCxnSpPr>
          <p:cNvPr id="98" name="接點: 肘形 97">
            <a:extLst>
              <a:ext uri="{FF2B5EF4-FFF2-40B4-BE49-F238E27FC236}">
                <a16:creationId xmlns:a16="http://schemas.microsoft.com/office/drawing/2014/main" id="{FEFE3D03-8C18-40F6-8DF3-55B86BF36D83}"/>
              </a:ext>
            </a:extLst>
          </p:cNvPr>
          <p:cNvCxnSpPr>
            <a:cxnSpLocks/>
            <a:stCxn id="79" idx="1"/>
            <a:endCxn id="21" idx="0"/>
          </p:cNvCxnSpPr>
          <p:nvPr/>
        </p:nvCxnSpPr>
        <p:spPr>
          <a:xfrm flipV="1">
            <a:off x="3160730" y="3234403"/>
            <a:ext cx="56271" cy="680059"/>
          </a:xfrm>
          <a:prstGeom prst="bentConnector3">
            <a:avLst>
              <a:gd name="adj1" fmla="val 260806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接點: 肘形 98">
            <a:extLst>
              <a:ext uri="{FF2B5EF4-FFF2-40B4-BE49-F238E27FC236}">
                <a16:creationId xmlns:a16="http://schemas.microsoft.com/office/drawing/2014/main" id="{E682BDA1-70B8-42CD-B66D-9E89AC31229D}"/>
              </a:ext>
            </a:extLst>
          </p:cNvPr>
          <p:cNvCxnSpPr>
            <a:cxnSpLocks/>
            <a:stCxn id="88" idx="4"/>
            <a:endCxn id="21" idx="4"/>
          </p:cNvCxnSpPr>
          <p:nvPr/>
        </p:nvCxnSpPr>
        <p:spPr>
          <a:xfrm rot="10800000">
            <a:off x="3005986" y="3321812"/>
            <a:ext cx="46744" cy="799051"/>
          </a:xfrm>
          <a:prstGeom prst="bentConnector3">
            <a:avLst>
              <a:gd name="adj1" fmla="val 11019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接點: 肘形 99">
            <a:extLst>
              <a:ext uri="{FF2B5EF4-FFF2-40B4-BE49-F238E27FC236}">
                <a16:creationId xmlns:a16="http://schemas.microsoft.com/office/drawing/2014/main" id="{1D151E20-5CFD-4720-9236-CF6208291DE1}"/>
              </a:ext>
            </a:extLst>
          </p:cNvPr>
          <p:cNvCxnSpPr>
            <a:cxnSpLocks/>
            <a:stCxn id="69" idx="0"/>
            <a:endCxn id="21" idx="1"/>
          </p:cNvCxnSpPr>
          <p:nvPr/>
        </p:nvCxnSpPr>
        <p:spPr>
          <a:xfrm flipV="1">
            <a:off x="3160730" y="3321811"/>
            <a:ext cx="56271" cy="341515"/>
          </a:xfrm>
          <a:prstGeom prst="bentConnector3">
            <a:avLst>
              <a:gd name="adj1" fmla="val 13385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八邊形 107">
            <a:extLst>
              <a:ext uri="{FF2B5EF4-FFF2-40B4-BE49-F238E27FC236}">
                <a16:creationId xmlns:a16="http://schemas.microsoft.com/office/drawing/2014/main" id="{FB7F245C-8774-417D-BF27-C14743ED33D6}"/>
              </a:ext>
            </a:extLst>
          </p:cNvPr>
          <p:cNvSpPr/>
          <p:nvPr/>
        </p:nvSpPr>
        <p:spPr>
          <a:xfrm>
            <a:off x="3630129" y="5190157"/>
            <a:ext cx="211015" cy="211016"/>
          </a:xfrm>
          <a:prstGeom prst="oct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P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1AD2BF90-012A-486E-96F0-3665336CAA80}"/>
              </a:ext>
            </a:extLst>
          </p:cNvPr>
          <p:cNvSpPr txBox="1"/>
          <p:nvPr/>
        </p:nvSpPr>
        <p:spPr>
          <a:xfrm>
            <a:off x="3124562" y="5476160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PAD</a:t>
            </a:r>
          </a:p>
          <a:p>
            <a:pPr algn="ctr"/>
            <a:r>
              <a:rPr lang="en-US" altLang="zh-TW" b="1" dirty="0"/>
              <a:t>w/ MUX</a:t>
            </a:r>
            <a:endParaRPr lang="zh-TW" altLang="en-US" b="1" dirty="0"/>
          </a:p>
        </p:txBody>
      </p:sp>
      <p:cxnSp>
        <p:nvCxnSpPr>
          <p:cNvPr id="110" name="接點: 肘形 109">
            <a:extLst>
              <a:ext uri="{FF2B5EF4-FFF2-40B4-BE49-F238E27FC236}">
                <a16:creationId xmlns:a16="http://schemas.microsoft.com/office/drawing/2014/main" id="{A78B2862-F8A7-41D3-9869-976299B806FA}"/>
              </a:ext>
            </a:extLst>
          </p:cNvPr>
          <p:cNvCxnSpPr>
            <a:cxnSpLocks/>
          </p:cNvCxnSpPr>
          <p:nvPr/>
        </p:nvCxnSpPr>
        <p:spPr>
          <a:xfrm rot="10800000">
            <a:off x="5020531" y="4792931"/>
            <a:ext cx="40305" cy="1005451"/>
          </a:xfrm>
          <a:prstGeom prst="bentConnector3">
            <a:avLst>
              <a:gd name="adj1" fmla="val 135452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4DA05D04-CD9D-4F0A-A5B9-F774640615C1}"/>
              </a:ext>
            </a:extLst>
          </p:cNvPr>
          <p:cNvSpPr txBox="1"/>
          <p:nvPr/>
        </p:nvSpPr>
        <p:spPr>
          <a:xfrm>
            <a:off x="4344959" y="5997884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Metal</a:t>
            </a:r>
          </a:p>
          <a:p>
            <a:pPr algn="ctr"/>
            <a:r>
              <a:rPr lang="en-US" altLang="zh-TW" b="1" dirty="0"/>
              <a:t>In DRAM</a:t>
            </a:r>
            <a:endParaRPr lang="zh-TW" altLang="en-US" b="1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18E1ACA-4503-4F4A-A2D9-140876965AC5}"/>
              </a:ext>
            </a:extLst>
          </p:cNvPr>
          <p:cNvSpPr/>
          <p:nvPr/>
        </p:nvSpPr>
        <p:spPr>
          <a:xfrm>
            <a:off x="2888596" y="3116776"/>
            <a:ext cx="499696" cy="14744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054C27D5-C759-4404-82FB-7A3AFB97B639}"/>
              </a:ext>
            </a:extLst>
          </p:cNvPr>
          <p:cNvSpPr/>
          <p:nvPr/>
        </p:nvSpPr>
        <p:spPr>
          <a:xfrm>
            <a:off x="888254" y="3116971"/>
            <a:ext cx="1991895" cy="14742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2C22C06F-5675-4941-A68F-D0FC2A5A1BC7}"/>
              </a:ext>
            </a:extLst>
          </p:cNvPr>
          <p:cNvSpPr txBox="1"/>
          <p:nvPr/>
        </p:nvSpPr>
        <p:spPr>
          <a:xfrm>
            <a:off x="1181052" y="4605178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</a:rPr>
              <a:t>Solution I</a:t>
            </a:r>
            <a:endParaRPr lang="zh-TW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6D725B80-5D2C-4957-898B-EE3FEBA7202A}"/>
              </a:ext>
            </a:extLst>
          </p:cNvPr>
          <p:cNvSpPr txBox="1"/>
          <p:nvPr/>
        </p:nvSpPr>
        <p:spPr>
          <a:xfrm>
            <a:off x="2897807" y="2745924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</a:rPr>
              <a:t>Solution II</a:t>
            </a:r>
            <a:endParaRPr lang="zh-TW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6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BC71E92-E9E8-402B-AE1E-880C6D7CA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BC16F1-77F7-40F1-B5B1-80F6CB68BF77}"/>
              </a:ext>
            </a:extLst>
          </p:cNvPr>
          <p:cNvSpPr txBox="1"/>
          <p:nvPr/>
        </p:nvSpPr>
        <p:spPr>
          <a:xfrm>
            <a:off x="5061811" y="3013501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/>
              <a:t>backup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333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56C0AD0-C71F-4C66-9454-9050D13F14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E02977D-4419-4931-B5DE-1677C3948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92" y="676651"/>
            <a:ext cx="7932538" cy="60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0EF2D12-B865-46E6-8739-BBE656D7E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66DDBD-A6F0-40BD-8996-77AB8C27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29" y="575852"/>
            <a:ext cx="8007572" cy="62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7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415D8E-656C-45BC-B5C4-825BD288B3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1F92B7-B3BA-4B8C-9309-86476F85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89" y="627782"/>
            <a:ext cx="7981851" cy="61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6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93445A8-5CCE-4AD1-98FF-65AB3FBD1E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Client Cache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EEA134D-0B9B-4835-ABE3-18CD90BD1D1D}"/>
              </a:ext>
            </a:extLst>
          </p:cNvPr>
          <p:cNvGrpSpPr/>
          <p:nvPr/>
        </p:nvGrpSpPr>
        <p:grpSpPr>
          <a:xfrm>
            <a:off x="8280000" y="476743"/>
            <a:ext cx="2520000" cy="6129270"/>
            <a:chOff x="8280000" y="463334"/>
            <a:chExt cx="2520000" cy="612927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02553CC8-E020-4D42-B701-FCE31155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80000" y="864000"/>
              <a:ext cx="2520000" cy="5728604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AFECDA7-CBFD-4BB4-AA90-C522237181E9}"/>
                </a:ext>
              </a:extLst>
            </p:cNvPr>
            <p:cNvSpPr txBox="1"/>
            <p:nvPr/>
          </p:nvSpPr>
          <p:spPr>
            <a:xfrm>
              <a:off x="9292977" y="46333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/>
                <a:t>2E</a:t>
              </a:r>
              <a:endParaRPr lang="zh-TW" altLang="en-US" b="1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FB83BC8-A4B3-41AF-B363-7F76CF41FE75}"/>
                </a:ext>
              </a:extLst>
            </p:cNvPr>
            <p:cNvSpPr txBox="1"/>
            <p:nvPr/>
          </p:nvSpPr>
          <p:spPr>
            <a:xfrm>
              <a:off x="9224849" y="357521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/>
                <a:t>2Ex</a:t>
              </a:r>
              <a:endParaRPr lang="zh-TW" altLang="en-US" b="1" dirty="0"/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85C4667E-6A40-4353-A5D4-CC6AB342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1" y="648000"/>
            <a:ext cx="7035429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8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7B8A545-FFF6-4C45-B646-B7C5C401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Server</a:t>
            </a:r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3C69CF2-49E9-4BA8-8181-74235EE2C196}"/>
              </a:ext>
            </a:extLst>
          </p:cNvPr>
          <p:cNvGrpSpPr/>
          <p:nvPr/>
        </p:nvGrpSpPr>
        <p:grpSpPr>
          <a:xfrm>
            <a:off x="8280000" y="494594"/>
            <a:ext cx="2520000" cy="5993983"/>
            <a:chOff x="8280000" y="494594"/>
            <a:chExt cx="2520000" cy="599398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56AD073-7191-4716-96D2-6743A4EC2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80000" y="864000"/>
              <a:ext cx="2520000" cy="5624577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1966B4A-5752-4E16-BD27-16D97261DE33}"/>
                </a:ext>
              </a:extLst>
            </p:cNvPr>
            <p:cNvSpPr txBox="1"/>
            <p:nvPr/>
          </p:nvSpPr>
          <p:spPr>
            <a:xfrm>
              <a:off x="9292977" y="49459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/>
                <a:t>3C</a:t>
              </a:r>
              <a:endParaRPr lang="zh-TW" altLang="en-US" b="1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4A5552F-DFD1-4AFA-88BA-6DA5D57C5607}"/>
                </a:ext>
              </a:extLst>
            </p:cNvPr>
            <p:cNvSpPr txBox="1"/>
            <p:nvPr/>
          </p:nvSpPr>
          <p:spPr>
            <a:xfrm>
              <a:off x="9224849" y="3543958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/>
                <a:t>3Cx</a:t>
              </a:r>
              <a:endParaRPr lang="zh-TW" altLang="en-US" b="1" dirty="0"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DAF638E7-7E6F-4BAA-A4BF-63A7F1EB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2" y="648000"/>
            <a:ext cx="7079335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8F317B5-87E7-47D0-A2AE-3E965C34C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Combined Client Cache &amp; Server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28200F-CE87-43B2-9A58-87AA9376A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1" y="648000"/>
            <a:ext cx="922275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C4A43EF-47AD-4B94-B83B-8BF577D60C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6B781B3-74CD-49B1-BAF6-0154FDCB871A}"/>
              </a:ext>
            </a:extLst>
          </p:cNvPr>
          <p:cNvSpPr txBox="1"/>
          <p:nvPr/>
        </p:nvSpPr>
        <p:spPr>
          <a:xfrm>
            <a:off x="326833" y="1042171"/>
            <a:ext cx="1152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dirty="0"/>
              <a:t>Okay with “master channel” for SRE/SRX commands to all channels in parallel.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dirty="0"/>
              <a:t>Must have Per Channel Refresh.  Okay with no per bank refresh.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dirty="0"/>
              <a:t>Temperature compensation is required for both regular and self-refresh operation.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</a:rPr>
              <a:t>    Based on items above, Winbond would like to confirm below items.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    1.  For SREF, can all channels use the same refresh rate?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    2.  To support temperature compensation for AREF, does DDR4 TCR meet Intel’s needs?</a:t>
            </a:r>
          </a:p>
        </p:txBody>
      </p:sp>
    </p:spTree>
    <p:extLst>
      <p:ext uri="{BB962C8B-B14F-4D97-AF65-F5344CB8AC3E}">
        <p14:creationId xmlns:p14="http://schemas.microsoft.com/office/powerpoint/2010/main" val="349424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C4A43EF-47AD-4B94-B83B-8BF577D60C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6B781B3-74CD-49B1-BAF6-0154FDCB871A}"/>
              </a:ext>
            </a:extLst>
          </p:cNvPr>
          <p:cNvSpPr txBox="1"/>
          <p:nvPr/>
        </p:nvSpPr>
        <p:spPr>
          <a:xfrm>
            <a:off x="326833" y="1042171"/>
            <a:ext cx="11520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dirty="0"/>
              <a:t>Must have BC4 (ex: 32B transactions).  Need to understand how ECC will be handled for 32B transfers.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</a:rPr>
              <a:t>    </a:t>
            </a: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As previously discussed, Winbond provide ECC array only. No calculation/correction in DRAM.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    When we planed mapping for DQ to ECC bits as below, BC4 of ECC will be the same as DQ.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dirty="0"/>
              <a:t>Okay to drop critical 32B first to save die area.  That said, how different is critical 32B first vs. supporting BC4/32B transfers?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    </a:t>
            </a:r>
            <a:r>
              <a:rPr lang="en-US" altLang="zh-TW" dirty="0">
                <a:solidFill>
                  <a:srgbClr val="0000CC"/>
                </a:solidFill>
              </a:rPr>
              <a:t>What does it mean “to drop critical 32B first”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    Does it means BC4 without additional address to indicate which half to be transferred?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E4E6653-4087-4B6F-BA5A-17DA278CF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07055"/>
              </p:ext>
            </p:extLst>
          </p:nvPr>
        </p:nvGraphicFramePr>
        <p:xfrm>
          <a:off x="1054970" y="2683996"/>
          <a:ext cx="81280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31876652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5187518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57846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173190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994138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65148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rgbClr val="0000CC"/>
                          </a:solidFill>
                        </a:rPr>
                        <a:t>DQ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rgbClr val="0000CC"/>
                          </a:solidFill>
                        </a:rPr>
                        <a:t>Burst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rgbClr val="0000CC"/>
                          </a:solidFill>
                        </a:rPr>
                        <a:t>DQ bits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rgbClr val="0000CC"/>
                          </a:solidFill>
                        </a:rPr>
                        <a:t>ECC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rgbClr val="0000CC"/>
                          </a:solidFill>
                        </a:rPr>
                        <a:t>Burst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rgbClr val="0000CC"/>
                          </a:solidFill>
                        </a:rPr>
                        <a:t>ECC bits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3342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[63:32]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[7:4]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128b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[3:2]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[7:4]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8b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081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[3:0]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128b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[3:0]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8b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216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[31:0]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[7:4]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128b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[1:0]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[7:4]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8b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5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[3:0]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128b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[3:0]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8b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77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5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C4A43EF-47AD-4B94-B83B-8BF577D60C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6B781B3-74CD-49B1-BAF6-0154FDCB871A}"/>
              </a:ext>
            </a:extLst>
          </p:cNvPr>
          <p:cNvSpPr txBox="1"/>
          <p:nvPr/>
        </p:nvSpPr>
        <p:spPr>
          <a:xfrm>
            <a:off x="326833" y="1042171"/>
            <a:ext cx="1152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dirty="0"/>
              <a:t>Thermal sensor granularity is negotiable.  Intel can use a combination of DRAM thermal sensors as well as compute die power state and thermal sensors to create a more complete picture of die temperature.  However, this approach requires Intel to know the mapping for temperature to refresh rate.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</a:rPr>
              <a:t>    [Q to Intel]. How is the density of temperature sensor Winbond need to place?</a:t>
            </a:r>
            <a:endParaRPr lang="en-US" altLang="zh-TW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    Winbond can provide mapping for temperature to refresh rate as below.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solidFill>
                <a:srgbClr val="0000C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dirty="0"/>
              <a:t>Okay with different IDD2 power numbers for 1 channel power down vs. All channel power down.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</a:rPr>
              <a:t>    Winbond is working on IDD2P difference between 1 Ch vs. All Ch power down. 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5FC3BE3-6A06-4343-86F3-54AB014A2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6750"/>
              </p:ext>
            </p:extLst>
          </p:nvPr>
        </p:nvGraphicFramePr>
        <p:xfrm>
          <a:off x="1240931" y="3200666"/>
          <a:ext cx="32758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318766520"/>
                    </a:ext>
                  </a:extLst>
                </a:gridCol>
                <a:gridCol w="1921193">
                  <a:extLst>
                    <a:ext uri="{9D8B030D-6E8A-4147-A177-3AD203B41FA5}">
                      <a16:colId xmlns:a16="http://schemas.microsoft.com/office/drawing/2014/main" val="3651875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rgbClr val="0000CC"/>
                          </a:solidFill>
                        </a:rPr>
                        <a:t>Temp.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rgbClr val="0000CC"/>
                          </a:solidFill>
                        </a:rPr>
                        <a:t>Refresh Rate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3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T.B.D.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4x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0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T.B.D.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2x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85C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1x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T.B.D.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0.5x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77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T.B.D.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CC"/>
                          </a:solidFill>
                        </a:rPr>
                        <a:t>0.25x</a:t>
                      </a:r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05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C4A43EF-47AD-4B94-B83B-8BF577D60C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6B781B3-74CD-49B1-BAF6-0154FDCB871A}"/>
              </a:ext>
            </a:extLst>
          </p:cNvPr>
          <p:cNvSpPr txBox="1"/>
          <p:nvPr/>
        </p:nvSpPr>
        <p:spPr>
          <a:xfrm>
            <a:off x="326833" y="1042171"/>
            <a:ext cx="1152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dirty="0"/>
              <a:t>Intel requests we eliminate any “training” for this interface such as write leveling.  Can all the training requirements be achieved by using first order delay matching?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dirty="0">
                <a:solidFill>
                  <a:srgbClr val="0000CC"/>
                </a:solidFill>
              </a:rPr>
              <a:t>    What does it mean “1</a:t>
            </a:r>
            <a:r>
              <a:rPr lang="en-US" altLang="zh-TW" baseline="30000" dirty="0">
                <a:solidFill>
                  <a:srgbClr val="0000CC"/>
                </a:solidFill>
              </a:rPr>
              <a:t>st</a:t>
            </a:r>
            <a:r>
              <a:rPr lang="en-US" altLang="zh-TW" dirty="0">
                <a:solidFill>
                  <a:srgbClr val="0000CC"/>
                </a:solidFill>
              </a:rPr>
              <a:t> order delay matching” ?</a:t>
            </a:r>
            <a:endParaRPr lang="en-US" altLang="zh-TW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    Does it mean Intel will provide small pin-to-pin skew so Winbond can just use delay matching</a:t>
            </a:r>
          </a:p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    for input timing path?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dirty="0">
                <a:solidFill>
                  <a:srgbClr val="0000CC"/>
                </a:solidFill>
                <a:sym typeface="Wingdings" panose="05000000000000000000" pitchFamily="2" charset="2"/>
              </a:rPr>
              <a:t>    How about read training?</a:t>
            </a:r>
          </a:p>
        </p:txBody>
      </p:sp>
    </p:spTree>
    <p:extLst>
      <p:ext uri="{BB962C8B-B14F-4D97-AF65-F5344CB8AC3E}">
        <p14:creationId xmlns:p14="http://schemas.microsoft.com/office/powerpoint/2010/main" val="110822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CC1E2D-B0D4-423B-A10E-67B0A4918F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Parameters of Server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7711B8D-C2B4-4636-87F9-7C2A6A341ECC}"/>
              </a:ext>
            </a:extLst>
          </p:cNvPr>
          <p:cNvSpPr txBox="1"/>
          <p:nvPr/>
        </p:nvSpPr>
        <p:spPr>
          <a:xfrm>
            <a:off x="5877169" y="1034534"/>
            <a:ext cx="5679017" cy="128418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/>
              <a:t>Q1.</a:t>
            </a:r>
            <a:r>
              <a:rPr lang="en-US" altLang="zh-TW" dirty="0"/>
              <a:t> Parameters of Server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Some parameters are not clear.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/>
              <a:t>      Could Intel confirm those numbers in red?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05156C-1A36-4301-A4F8-F204D358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90" y="727684"/>
            <a:ext cx="5323718" cy="59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23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winbond">
      <a:dk1>
        <a:srgbClr val="000000"/>
      </a:dk1>
      <a:lt1>
        <a:sysClr val="window" lastClr="FFFFFF"/>
      </a:lt1>
      <a:dk2>
        <a:srgbClr val="0E4E6E"/>
      </a:dk2>
      <a:lt2>
        <a:srgbClr val="FFFFFF"/>
      </a:lt2>
      <a:accent1>
        <a:srgbClr val="D7282F"/>
      </a:accent1>
      <a:accent2>
        <a:srgbClr val="0E4E6E"/>
      </a:accent2>
      <a:accent3>
        <a:srgbClr val="2E5C6E"/>
      </a:accent3>
      <a:accent4>
        <a:srgbClr val="4DAEC4"/>
      </a:accent4>
      <a:accent5>
        <a:srgbClr val="19D3C5"/>
      </a:accent5>
      <a:accent6>
        <a:srgbClr val="95B2C4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微軟正黑體"/>
        <a:cs typeface=""/>
      </a:majorFont>
      <a:minorFont>
        <a:latin typeface="Verdan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uide_0828_Feedback" id="{1AB931BE-7706-464C-A457-814A11AFC0B1}" vid="{62CC6E75-EDF3-4CEA-92CF-0ECBB1196C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Guide_0829</Template>
  <TotalTime>10894</TotalTime>
  <Words>845</Words>
  <Application>Microsoft Office PowerPoint</Application>
  <PresentationFormat>Widescreen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Verdana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嘉辰 魏</dc:creator>
  <cp:lastModifiedBy>Wang, Pei-hua</cp:lastModifiedBy>
  <cp:revision>1058</cp:revision>
  <cp:lastPrinted>2018-08-17T07:49:16Z</cp:lastPrinted>
  <dcterms:created xsi:type="dcterms:W3CDTF">2018-08-29T04:39:09Z</dcterms:created>
  <dcterms:modified xsi:type="dcterms:W3CDTF">2021-08-11T03:54:07Z</dcterms:modified>
</cp:coreProperties>
</file>