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7" r:id="rId3"/>
    <p:sldId id="263" r:id="rId4"/>
    <p:sldId id="260" r:id="rId5"/>
    <p:sldId id="262" r:id="rId6"/>
    <p:sldId id="264" r:id="rId7"/>
    <p:sldId id="261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A4D8C-CD78-4372-B1B0-1B758A94A6E2}" v="54" dt="2023-01-26T05:17:34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24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7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11A7F-647B-614D-A493-6060910F1FF1}" type="datetimeFigureOut">
              <a:rPr lang="en-US" smtClean="0"/>
              <a:t>2/1/23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489D4-B6E3-DC42-907D-5DB80089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3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9489D4-B6E3-DC42-907D-5DB8008953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13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A37D-CAAA-41D4-849D-554DFE141BCE}" type="datetimeFigureOut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3A59-FAB5-4C52-B31E-99E24BDF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A37D-CAAA-41D4-849D-554DFE141BCE}" type="datetimeFigureOut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3A59-FAB5-4C52-B31E-99E24BDF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4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3E4E31-7AE2-9BCB-8C12-9BC9BCB4F9A9}"/>
              </a:ext>
            </a:extLst>
          </p:cNvPr>
          <p:cNvSpPr txBox="1"/>
          <p:nvPr/>
        </p:nvSpPr>
        <p:spPr>
          <a:xfrm>
            <a:off x="2315361" y="1535185"/>
            <a:ext cx="724808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DRAM L3 Cache Feasibility Update</a:t>
            </a:r>
          </a:p>
          <a:p>
            <a:pPr algn="ctr"/>
            <a:endParaRPr lang="en-US" dirty="0"/>
          </a:p>
          <a:p>
            <a:pPr algn="ctr"/>
            <a:r>
              <a:rPr lang="en-US" sz="2000" dirty="0"/>
              <a:t>Sandeep Guliani and Doug Josephson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Jan 26, 2023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Acknowledgement: Al Fazio, Prashant Majhi</a:t>
            </a:r>
          </a:p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EAED28-A7A9-B40E-7C82-2B6BC350B305}"/>
              </a:ext>
            </a:extLst>
          </p:cNvPr>
          <p:cNvSpPr txBox="1"/>
          <p:nvPr/>
        </p:nvSpPr>
        <p:spPr>
          <a:xfrm>
            <a:off x="1041633" y="4271455"/>
            <a:ext cx="1010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Note: Portion of this presentation contains confidential information from AP Memory. Please do not share.  </a:t>
            </a:r>
          </a:p>
        </p:txBody>
      </p:sp>
    </p:spTree>
    <p:extLst>
      <p:ext uri="{BB962C8B-B14F-4D97-AF65-F5344CB8AC3E}">
        <p14:creationId xmlns:p14="http://schemas.microsoft.com/office/powerpoint/2010/main" val="309353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L3 Cache Feasibility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1"/>
            <a:ext cx="8879588" cy="4826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High Level Specs</a:t>
            </a:r>
          </a:p>
          <a:p>
            <a:endParaRPr lang="en-US" sz="1600" dirty="0"/>
          </a:p>
          <a:p>
            <a:r>
              <a:rPr lang="en-US" sz="1600" dirty="0"/>
              <a:t>Capacity = 1GB</a:t>
            </a:r>
          </a:p>
          <a:p>
            <a:r>
              <a:rPr lang="en-US" sz="1600" dirty="0"/>
              <a:t>Latency (activate row + read data) ~ 10ns (pin to pin i.e. from input to DRAM to output from DRAM)</a:t>
            </a:r>
          </a:p>
          <a:p>
            <a:r>
              <a:rPr lang="en-US" sz="1600" dirty="0"/>
              <a:t>Access Size = 64B</a:t>
            </a:r>
          </a:p>
          <a:p>
            <a:r>
              <a:rPr lang="en-US" sz="1600" dirty="0"/>
              <a:t>BW ~ 10 TB/s (closed page)</a:t>
            </a:r>
          </a:p>
          <a:p>
            <a:r>
              <a:rPr lang="en-US" sz="1600" dirty="0"/>
              <a:t>Page Size &lt;= 2K Bytes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57242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408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ABOUT AP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810"/>
            <a:ext cx="5904432" cy="800744"/>
          </a:xfrm>
        </p:spPr>
        <p:txBody>
          <a:bodyPr>
            <a:noAutofit/>
          </a:bodyPr>
          <a:lstStyle/>
          <a:p>
            <a:r>
              <a:rPr lang="en-US" sz="1600" dirty="0"/>
              <a:t>A public fabless company out of Taiwan  ~ 10 years old</a:t>
            </a:r>
          </a:p>
          <a:p>
            <a:r>
              <a:rPr lang="en-US" sz="1600" dirty="0"/>
              <a:t>Founded/led by an ex Intel Engineer/Manager</a:t>
            </a:r>
          </a:p>
          <a:p>
            <a:r>
              <a:rPr lang="en-US" sz="1600" dirty="0"/>
              <a:t>One of their offerings is 3-D stacking of Logic and DRAM through hybrid bonding called VHM (Virtual Embedded DRAM). They offer</a:t>
            </a:r>
          </a:p>
          <a:p>
            <a:pPr lvl="1"/>
            <a:r>
              <a:rPr lang="en-US" sz="1200" dirty="0"/>
              <a:t>Design services</a:t>
            </a:r>
          </a:p>
          <a:p>
            <a:pPr lvl="1"/>
            <a:r>
              <a:rPr lang="en-US" sz="1200" dirty="0"/>
              <a:t>Interface and test IP</a:t>
            </a:r>
          </a:p>
          <a:p>
            <a:pPr lvl="1"/>
            <a:r>
              <a:rPr lang="en-US" sz="1200" dirty="0"/>
              <a:t>Complete design and silicon manufacturing through various foundries</a:t>
            </a:r>
          </a:p>
          <a:p>
            <a:r>
              <a:rPr lang="en-US" sz="1600" dirty="0"/>
              <a:t>Idea is to stack high density DRAM and high performance logic to build a high bandwidth, low power memory</a:t>
            </a:r>
          </a:p>
          <a:p>
            <a:r>
              <a:rPr lang="en-US" sz="1600" dirty="0"/>
              <a:t>They have several products in the market</a:t>
            </a:r>
          </a:p>
          <a:p>
            <a:r>
              <a:rPr lang="en-US" sz="1600" dirty="0"/>
              <a:t>We tore down one of their products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032F758-5370-912A-4CBF-95AE45156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6974" y="1154810"/>
            <a:ext cx="2410646" cy="23724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4DCF7B-F9CC-5888-6A58-151514C292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2899" y="1668229"/>
            <a:ext cx="2057752" cy="132934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747B6FA-62E6-E9E9-3C58-2C0201EC59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258" y="4902447"/>
            <a:ext cx="2327743" cy="13027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0CBB18-FCAE-5071-6EBB-A62100720F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3746" y="4916501"/>
            <a:ext cx="2327743" cy="1315681"/>
          </a:xfrm>
          <a:prstGeom prst="rect">
            <a:avLst/>
          </a:prstGeom>
        </p:spPr>
      </p:pic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9987789B-0DDB-FE06-DCF6-AB1482220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555" y="3929409"/>
            <a:ext cx="3535191" cy="194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D44637-B51E-AF6C-7CE5-5EA639E0F379}"/>
              </a:ext>
            </a:extLst>
          </p:cNvPr>
          <p:cNvSpPr txBox="1"/>
          <p:nvPr/>
        </p:nvSpPr>
        <p:spPr>
          <a:xfrm>
            <a:off x="8190241" y="6001681"/>
            <a:ext cx="3296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From Bill Dally @ Nvidia conference; We believe they are working with AP Memory</a:t>
            </a:r>
          </a:p>
        </p:txBody>
      </p:sp>
    </p:spTree>
    <p:extLst>
      <p:ext uri="{BB962C8B-B14F-4D97-AF65-F5344CB8AC3E}">
        <p14:creationId xmlns:p14="http://schemas.microsoft.com/office/powerpoint/2010/main" val="282087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- VHM ( AP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2"/>
            <a:ext cx="8552418" cy="4096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DRAM vs Logic Die Partitioning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DRAM arrays and pitch cells are on the DRAM die</a:t>
            </a:r>
          </a:p>
          <a:p>
            <a:r>
              <a:rPr lang="en-US" sz="1600" dirty="0"/>
              <a:t>High frequency mux-</a:t>
            </a:r>
            <a:r>
              <a:rPr lang="en-US" sz="1600" dirty="0" err="1"/>
              <a:t>demux</a:t>
            </a:r>
            <a:r>
              <a:rPr lang="en-US" sz="1600" dirty="0"/>
              <a:t> logic is on the Logic die</a:t>
            </a:r>
          </a:p>
          <a:p>
            <a:r>
              <a:rPr lang="en-US" sz="1600" dirty="0"/>
              <a:t>Several partitioning options between DRAM die and Logic die for DRAM bank peripheral circuits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dirty="0"/>
              <a:t>DRAM to Logic Die HBI interface </a:t>
            </a:r>
          </a:p>
          <a:p>
            <a:endParaRPr lang="en-US" sz="1600" dirty="0"/>
          </a:p>
          <a:p>
            <a:r>
              <a:rPr lang="en-US" sz="1600" dirty="0"/>
              <a:t>DRAM is divided into several data blocks of 1MB each</a:t>
            </a:r>
          </a:p>
          <a:p>
            <a:r>
              <a:rPr lang="en-US" sz="1600" dirty="0"/>
              <a:t># of Data HBI IO pins are 512 per 1MB data block</a:t>
            </a:r>
          </a:p>
          <a:p>
            <a:pPr marL="0" indent="0">
              <a:buNone/>
            </a:pPr>
            <a:r>
              <a:rPr lang="en-US" sz="1600" dirty="0"/>
              <a:t>(Pins are kept at 512 so there is no latency penalty due to serialization of cache line)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39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90CE614-4EC6-7D43-E591-823B1AF71352}"/>
              </a:ext>
            </a:extLst>
          </p:cNvPr>
          <p:cNvGrpSpPr/>
          <p:nvPr/>
        </p:nvGrpSpPr>
        <p:grpSpPr>
          <a:xfrm>
            <a:off x="9581943" y="3333996"/>
            <a:ext cx="1003027" cy="1568296"/>
            <a:chOff x="9899650" y="2927350"/>
            <a:chExt cx="1003027" cy="15682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A081319-798A-E6BD-7576-F0883C03AB30}"/>
                </a:ext>
              </a:extLst>
            </p:cNvPr>
            <p:cNvSpPr/>
            <p:nvPr/>
          </p:nvSpPr>
          <p:spPr>
            <a:xfrm>
              <a:off x="9949460" y="2990822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2D90E8-FA90-ED99-9FE7-67BCFEDAC4EE}"/>
                </a:ext>
              </a:extLst>
            </p:cNvPr>
            <p:cNvSpPr/>
            <p:nvPr/>
          </p:nvSpPr>
          <p:spPr>
            <a:xfrm>
              <a:off x="9949460" y="3292746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A8391E7-ED2D-2EDE-9CF6-37FD7D169766}"/>
                </a:ext>
              </a:extLst>
            </p:cNvPr>
            <p:cNvSpPr txBox="1"/>
            <p:nvPr/>
          </p:nvSpPr>
          <p:spPr>
            <a:xfrm>
              <a:off x="9949460" y="2990822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9E9E870-10A2-C0A6-76E0-2540F680E112}"/>
                </a:ext>
              </a:extLst>
            </p:cNvPr>
            <p:cNvSpPr txBox="1"/>
            <p:nvPr/>
          </p:nvSpPr>
          <p:spPr>
            <a:xfrm>
              <a:off x="9949460" y="3274533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16CB547-75E1-CFEF-EC23-BB3FA9481D36}"/>
                </a:ext>
              </a:extLst>
            </p:cNvPr>
            <p:cNvSpPr txBox="1"/>
            <p:nvPr/>
          </p:nvSpPr>
          <p:spPr>
            <a:xfrm>
              <a:off x="9949460" y="4218647"/>
              <a:ext cx="9532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Data Block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EFD624-E6CF-D7A7-17F7-1E8C4ED48A02}"/>
                </a:ext>
              </a:extLst>
            </p:cNvPr>
            <p:cNvSpPr/>
            <p:nvPr/>
          </p:nvSpPr>
          <p:spPr>
            <a:xfrm>
              <a:off x="9949460" y="3594823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74BD84-A031-1F3B-302E-A9CD80493C6A}"/>
                </a:ext>
              </a:extLst>
            </p:cNvPr>
            <p:cNvSpPr/>
            <p:nvPr/>
          </p:nvSpPr>
          <p:spPr>
            <a:xfrm>
              <a:off x="9949460" y="3896747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E4E0D2-2E1C-41BA-C98D-10E10D93D9AB}"/>
                </a:ext>
              </a:extLst>
            </p:cNvPr>
            <p:cNvSpPr txBox="1"/>
            <p:nvPr/>
          </p:nvSpPr>
          <p:spPr>
            <a:xfrm>
              <a:off x="9949460" y="3594823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F84E15D-2931-269C-6C26-B8697388C9F8}"/>
                </a:ext>
              </a:extLst>
            </p:cNvPr>
            <p:cNvSpPr txBox="1"/>
            <p:nvPr/>
          </p:nvSpPr>
          <p:spPr>
            <a:xfrm>
              <a:off x="9949460" y="3878534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bank_3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6D786DA-8B4C-ED93-F159-BBE4C49D6617}"/>
                </a:ext>
              </a:extLst>
            </p:cNvPr>
            <p:cNvSpPr/>
            <p:nvPr/>
          </p:nvSpPr>
          <p:spPr>
            <a:xfrm>
              <a:off x="9899650" y="2927350"/>
              <a:ext cx="901700" cy="129129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DE2B94C5-E94E-437E-FAC3-61ACF66791DA}"/>
              </a:ext>
            </a:extLst>
          </p:cNvPr>
          <p:cNvSpPr/>
          <p:nvPr/>
        </p:nvSpPr>
        <p:spPr>
          <a:xfrm>
            <a:off x="9142645" y="1790263"/>
            <a:ext cx="1708600" cy="250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337955-EFB2-6A16-7E98-102629E20DB4}"/>
              </a:ext>
            </a:extLst>
          </p:cNvPr>
          <p:cNvSpPr/>
          <p:nvPr/>
        </p:nvSpPr>
        <p:spPr>
          <a:xfrm>
            <a:off x="9142645" y="2108607"/>
            <a:ext cx="1708600" cy="21674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ACC95E-7FE6-C6FD-908E-9BFEF6503F8C}"/>
              </a:ext>
            </a:extLst>
          </p:cNvPr>
          <p:cNvSpPr txBox="1"/>
          <p:nvPr/>
        </p:nvSpPr>
        <p:spPr>
          <a:xfrm>
            <a:off x="9659701" y="1739188"/>
            <a:ext cx="1051537" cy="352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DRAM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D1B8D0-BC94-0532-5A7A-D72E0B7608B8}"/>
              </a:ext>
            </a:extLst>
          </p:cNvPr>
          <p:cNvSpPr/>
          <p:nvPr/>
        </p:nvSpPr>
        <p:spPr>
          <a:xfrm flipH="1">
            <a:off x="9269799" y="203438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A9B835-50C1-51DE-E1BC-7DB08A141BE4}"/>
              </a:ext>
            </a:extLst>
          </p:cNvPr>
          <p:cNvSpPr/>
          <p:nvPr/>
        </p:nvSpPr>
        <p:spPr>
          <a:xfrm flipH="1">
            <a:off x="9635440" y="2041686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9685AC-6D22-3ED1-154A-1A435128A9B0}"/>
              </a:ext>
            </a:extLst>
          </p:cNvPr>
          <p:cNvSpPr/>
          <p:nvPr/>
        </p:nvSpPr>
        <p:spPr>
          <a:xfrm flipH="1">
            <a:off x="9927040" y="2036734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E212B1-606A-8E5F-A1D9-75DE8B737465}"/>
              </a:ext>
            </a:extLst>
          </p:cNvPr>
          <p:cNvSpPr/>
          <p:nvPr/>
        </p:nvSpPr>
        <p:spPr>
          <a:xfrm flipH="1">
            <a:off x="10292681" y="203438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7F03E1-7D6F-77CF-9529-B1D33241E28E}"/>
              </a:ext>
            </a:extLst>
          </p:cNvPr>
          <p:cNvSpPr/>
          <p:nvPr/>
        </p:nvSpPr>
        <p:spPr>
          <a:xfrm flipH="1">
            <a:off x="10575640" y="204240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666FF56-471A-1924-FFBF-556C4E750037}"/>
              </a:ext>
            </a:extLst>
          </p:cNvPr>
          <p:cNvSpPr/>
          <p:nvPr/>
        </p:nvSpPr>
        <p:spPr>
          <a:xfrm>
            <a:off x="10302208" y="2333183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B7748C-CB61-08C0-A6F5-E11B603326B3}"/>
              </a:ext>
            </a:extLst>
          </p:cNvPr>
          <p:cNvSpPr/>
          <p:nvPr/>
        </p:nvSpPr>
        <p:spPr>
          <a:xfrm>
            <a:off x="10649864" y="2315149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1D690C-B3B1-4171-4730-5D5F09869AF4}"/>
              </a:ext>
            </a:extLst>
          </p:cNvPr>
          <p:cNvSpPr txBox="1"/>
          <p:nvPr/>
        </p:nvSpPr>
        <p:spPr>
          <a:xfrm>
            <a:off x="9652807" y="2078481"/>
            <a:ext cx="631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Logic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579D3A2-14D9-06C5-12C5-0B35755EACEF}"/>
              </a:ext>
            </a:extLst>
          </p:cNvPr>
          <p:cNvSpPr/>
          <p:nvPr/>
        </p:nvSpPr>
        <p:spPr>
          <a:xfrm>
            <a:off x="9624912" y="2333183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F08E9C0-FB04-9673-704A-CE91E0ADBE80}"/>
              </a:ext>
            </a:extLst>
          </p:cNvPr>
          <p:cNvSpPr/>
          <p:nvPr/>
        </p:nvSpPr>
        <p:spPr>
          <a:xfrm>
            <a:off x="10013984" y="2327877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1755A3-A42D-7F9F-3B74-BCC7A38936CE}"/>
              </a:ext>
            </a:extLst>
          </p:cNvPr>
          <p:cNvSpPr/>
          <p:nvPr/>
        </p:nvSpPr>
        <p:spPr>
          <a:xfrm>
            <a:off x="9184962" y="2336690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4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Feasibility - VHM ( AP Memory)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473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22183B1-BEBE-1FAC-AC01-4FEC02FA8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849975"/>
              </p:ext>
            </p:extLst>
          </p:nvPr>
        </p:nvGraphicFramePr>
        <p:xfrm>
          <a:off x="966597" y="2735504"/>
          <a:ext cx="9385415" cy="216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712">
                  <a:extLst>
                    <a:ext uri="{9D8B030D-6E8A-4147-A177-3AD203B41FA5}">
                      <a16:colId xmlns:a16="http://schemas.microsoft.com/office/drawing/2014/main" val="1171465025"/>
                    </a:ext>
                  </a:extLst>
                </a:gridCol>
                <a:gridCol w="2061454">
                  <a:extLst>
                    <a:ext uri="{9D8B030D-6E8A-4147-A177-3AD203B41FA5}">
                      <a16:colId xmlns:a16="http://schemas.microsoft.com/office/drawing/2014/main" val="1220486823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2006947768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870243555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1187204802"/>
                    </a:ext>
                  </a:extLst>
                </a:gridCol>
              </a:tblGrid>
              <a:tr h="521675">
                <a:tc>
                  <a:txBody>
                    <a:bodyPr/>
                    <a:lstStyle/>
                    <a:p>
                      <a:r>
                        <a:rPr lang="en-US" sz="1400" dirty="0"/>
                        <a:t>Partitioning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Logic Die Area used for Cache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Die Size at 1x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Die Size at 1b 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09121"/>
                  </a:ext>
                </a:extLst>
              </a:tr>
              <a:tr h="735981">
                <a:tc>
                  <a:txBody>
                    <a:bodyPr/>
                    <a:lstStyle/>
                    <a:p>
                      <a:r>
                        <a:rPr lang="en-US" sz="1400" dirty="0"/>
                        <a:t>Option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DRAM periphery circuits on logic 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~25% (rough estimate)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200 sq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customization not available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108925"/>
                  </a:ext>
                </a:extLst>
              </a:tr>
              <a:tr h="905877">
                <a:tc>
                  <a:txBody>
                    <a:bodyPr/>
                    <a:lstStyle/>
                    <a:p>
                      <a:r>
                        <a:rPr lang="en-US" sz="1400" dirty="0"/>
                        <a:t>Option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Several DRAM periphery circuits on logic 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110 sq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customization not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77346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C6055C8-4E78-348B-A818-25A38EE5E1CB}"/>
              </a:ext>
            </a:extLst>
          </p:cNvPr>
          <p:cNvSpPr txBox="1"/>
          <p:nvPr/>
        </p:nvSpPr>
        <p:spPr>
          <a:xfrm>
            <a:off x="933728" y="5165478"/>
            <a:ext cx="94511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Notes: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2u HBI pitch required for 1x node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There are other options between Option 1 and 2 which incrementally use up more logic die area and reduce DRAM die area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3282F5-B71C-878F-857C-7A117149AFD9}"/>
              </a:ext>
            </a:extLst>
          </p:cNvPr>
          <p:cNvSpPr txBox="1"/>
          <p:nvPr/>
        </p:nvSpPr>
        <p:spPr>
          <a:xfrm>
            <a:off x="966598" y="953858"/>
            <a:ext cx="982164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DRAM Cache Spec Feasibility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BW = 10 TB/s (closed page)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Latency ~ 12ns (pin to pin i.e. from input to DRAM to output from DRAM)</a:t>
            </a:r>
          </a:p>
          <a:p>
            <a:r>
              <a:rPr lang="en-US" dirty="0"/>
              <a:t>Key enablers: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Hybrid bonding of DRAM and Logic Die (high BW is aggregated on the logic die)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Array customization/optimization for latency and </a:t>
            </a:r>
            <a:r>
              <a:rPr lang="en-US" sz="1600" dirty="0" err="1"/>
              <a:t>bw</a:t>
            </a:r>
            <a:r>
              <a:rPr lang="en-US" sz="1600" dirty="0"/>
              <a:t> (at the expense of die size)</a:t>
            </a:r>
          </a:p>
        </p:txBody>
      </p:sp>
    </p:spTree>
    <p:extLst>
      <p:ext uri="{BB962C8B-B14F-4D97-AF65-F5344CB8AC3E}">
        <p14:creationId xmlns:p14="http://schemas.microsoft.com/office/powerpoint/2010/main" val="1159229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– Construction Options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EEC845-7F53-AC41-6DAC-7BAA3A51F20D}"/>
              </a:ext>
            </a:extLst>
          </p:cNvPr>
          <p:cNvSpPr txBox="1"/>
          <p:nvPr/>
        </p:nvSpPr>
        <p:spPr>
          <a:xfrm>
            <a:off x="1457738" y="4425418"/>
            <a:ext cx="9454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Very rough cost analysis shows cost of DRAM cache to be comparable to ADM. This is cost not price.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77A71BA-A1C0-FA07-38BB-2D0AB7D4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738" y="1526132"/>
            <a:ext cx="8697539" cy="10002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B8D9E37-E8BE-AE9B-2A7E-F7E83AAA5BD6}"/>
              </a:ext>
            </a:extLst>
          </p:cNvPr>
          <p:cNvSpPr txBox="1"/>
          <p:nvPr/>
        </p:nvSpPr>
        <p:spPr>
          <a:xfrm>
            <a:off x="1520209" y="3060409"/>
            <a:ext cx="8635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For above base construction options from Coral team, there are further 2 sub-options for AP Memory: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L3 die is replaced by DRAM die and supporting logic is on the die above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L3 die is replaced by </a:t>
            </a:r>
            <a:r>
              <a:rPr lang="en-US" sz="1600" dirty="0" err="1"/>
              <a:t>DRAM+Logic</a:t>
            </a:r>
            <a:r>
              <a:rPr lang="en-US" sz="1600" dirty="0"/>
              <a:t> die stack where logic die is on an older process node</a:t>
            </a:r>
          </a:p>
        </p:txBody>
      </p:sp>
    </p:spTree>
    <p:extLst>
      <p:ext uri="{BB962C8B-B14F-4D97-AF65-F5344CB8AC3E}">
        <p14:creationId xmlns:p14="http://schemas.microsoft.com/office/powerpoint/2010/main" val="1263163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Feasibility VHM ( AP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1"/>
            <a:ext cx="11002003" cy="4241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Summary</a:t>
            </a:r>
            <a:endParaRPr lang="en-US" sz="1600" dirty="0"/>
          </a:p>
          <a:p>
            <a:r>
              <a:rPr lang="en-US" sz="1600" dirty="0"/>
              <a:t>Performance is close to what is required for L3</a:t>
            </a:r>
          </a:p>
          <a:p>
            <a:r>
              <a:rPr lang="en-US" sz="1600" dirty="0"/>
              <a:t>Key issues are</a:t>
            </a:r>
          </a:p>
          <a:p>
            <a:pPr lvl="1"/>
            <a:r>
              <a:rPr lang="en-US" sz="1400" dirty="0"/>
              <a:t>Lack of scalability (customization of array not allowed on advanced technology nodes)</a:t>
            </a:r>
          </a:p>
          <a:p>
            <a:pPr lvl="1"/>
            <a:r>
              <a:rPr lang="en-US" sz="1400" dirty="0"/>
              <a:t>Very fine HBI pitch requirement</a:t>
            </a:r>
          </a:p>
          <a:p>
            <a:pPr lvl="1"/>
            <a:r>
              <a:rPr lang="en-US" sz="1400" dirty="0"/>
              <a:t>Complex business model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Recommendation</a:t>
            </a:r>
          </a:p>
          <a:p>
            <a:r>
              <a:rPr lang="en-US" sz="1600" dirty="0"/>
              <a:t>Do not go for deeper engagement with AP Memory on L3 cache right now</a:t>
            </a:r>
          </a:p>
          <a:p>
            <a:r>
              <a:rPr lang="en-US" sz="1600" dirty="0"/>
              <a:t>Observe Intel/AP Memory working relationship on the Government project</a:t>
            </a:r>
          </a:p>
          <a:p>
            <a:r>
              <a:rPr lang="en-US" sz="1600" dirty="0"/>
              <a:t>Re-engage if their offering or our level of interest changes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389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16165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4874F-1028-3575-A55F-E014B0431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FAE2C34E-7F2D-D78B-3B96-DE32FC31F2FE}"/>
              </a:ext>
            </a:extLst>
          </p:cNvPr>
          <p:cNvGrpSpPr/>
          <p:nvPr/>
        </p:nvGrpSpPr>
        <p:grpSpPr>
          <a:xfrm>
            <a:off x="1060201" y="1680836"/>
            <a:ext cx="6944840" cy="3332001"/>
            <a:chOff x="1060201" y="1680836"/>
            <a:chExt cx="6944840" cy="333200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A85C3C45-4100-0436-09AD-55DE91356325}"/>
                </a:ext>
              </a:extLst>
            </p:cNvPr>
            <p:cNvGrpSpPr/>
            <p:nvPr/>
          </p:nvGrpSpPr>
          <p:grpSpPr>
            <a:xfrm>
              <a:off x="1829075" y="1680836"/>
              <a:ext cx="4202917" cy="1722756"/>
              <a:chOff x="2144303" y="1651559"/>
              <a:chExt cx="4202917" cy="1722756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51CD871-7B02-9745-E883-86D2018D0D5C}"/>
                  </a:ext>
                </a:extLst>
              </p:cNvPr>
              <p:cNvSpPr/>
              <p:nvPr/>
            </p:nvSpPr>
            <p:spPr>
              <a:xfrm>
                <a:off x="2514914" y="1651559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FC5E7C63-1F34-73EB-431F-14772A3FDF28}"/>
                  </a:ext>
                </a:extLst>
              </p:cNvPr>
              <p:cNvSpPr/>
              <p:nvPr/>
            </p:nvSpPr>
            <p:spPr>
              <a:xfrm>
                <a:off x="2391377" y="1807384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96B950E-6456-D012-8DAD-F01059771611}"/>
                  </a:ext>
                </a:extLst>
              </p:cNvPr>
              <p:cNvSpPr/>
              <p:nvPr/>
            </p:nvSpPr>
            <p:spPr>
              <a:xfrm>
                <a:off x="2267840" y="1945201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D8E3315-23FF-A29C-A856-664DB2FA0756}"/>
                  </a:ext>
                </a:extLst>
              </p:cNvPr>
              <p:cNvSpPr/>
              <p:nvPr/>
            </p:nvSpPr>
            <p:spPr>
              <a:xfrm>
                <a:off x="2144303" y="2083018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AF6E264-E33D-477C-50E4-63B718179B6A}"/>
                </a:ext>
              </a:extLst>
            </p:cNvPr>
            <p:cNvGrpSpPr/>
            <p:nvPr/>
          </p:nvGrpSpPr>
          <p:grpSpPr>
            <a:xfrm>
              <a:off x="1264286" y="2404397"/>
              <a:ext cx="3955843" cy="1429114"/>
              <a:chOff x="1377716" y="2413997"/>
              <a:chExt cx="3955843" cy="1429114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2D16374A-A24F-E7DC-2B25-74487932CB61}"/>
                  </a:ext>
                </a:extLst>
              </p:cNvPr>
              <p:cNvSpPr/>
              <p:nvPr/>
            </p:nvSpPr>
            <p:spPr>
              <a:xfrm>
                <a:off x="1501253" y="2413997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288ABA22-8FAE-D9C9-4F37-A9434DFAB99C}"/>
                  </a:ext>
                </a:extLst>
              </p:cNvPr>
              <p:cNvSpPr/>
              <p:nvPr/>
            </p:nvSpPr>
            <p:spPr>
              <a:xfrm>
                <a:off x="1377716" y="2551814"/>
                <a:ext cx="3832306" cy="129129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191B55E-1091-B09D-3EBA-AC328CB38BBE}"/>
                </a:ext>
              </a:extLst>
            </p:cNvPr>
            <p:cNvSpPr/>
            <p:nvPr/>
          </p:nvSpPr>
          <p:spPr>
            <a:xfrm>
              <a:off x="1123742" y="2644852"/>
              <a:ext cx="3832306" cy="129129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6F01FDE-8347-1577-6E2C-3D60541A1C6A}"/>
                </a:ext>
              </a:extLst>
            </p:cNvPr>
            <p:cNvSpPr/>
            <p:nvPr/>
          </p:nvSpPr>
          <p:spPr>
            <a:xfrm>
              <a:off x="1173553" y="2708324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45971A5-FB78-99FB-2360-D3F6A94A83EE}"/>
                </a:ext>
              </a:extLst>
            </p:cNvPr>
            <p:cNvSpPr/>
            <p:nvPr/>
          </p:nvSpPr>
          <p:spPr>
            <a:xfrm>
              <a:off x="1173553" y="3010248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963AE0F-7AB8-1D9D-D54B-E97B95034AAB}"/>
                </a:ext>
              </a:extLst>
            </p:cNvPr>
            <p:cNvSpPr txBox="1"/>
            <p:nvPr/>
          </p:nvSpPr>
          <p:spPr>
            <a:xfrm>
              <a:off x="1173553" y="2708324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8834901-A223-691C-7AC0-8242E481A48F}"/>
                </a:ext>
              </a:extLst>
            </p:cNvPr>
            <p:cNvSpPr txBox="1"/>
            <p:nvPr/>
          </p:nvSpPr>
          <p:spPr>
            <a:xfrm>
              <a:off x="1173553" y="2992035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bank_1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FBB5949-364A-2635-CB0B-E3CF9EA298E3}"/>
                </a:ext>
              </a:extLst>
            </p:cNvPr>
            <p:cNvSpPr txBox="1"/>
            <p:nvPr/>
          </p:nvSpPr>
          <p:spPr>
            <a:xfrm>
              <a:off x="1060201" y="3997174"/>
              <a:ext cx="328871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Data Block</a:t>
              </a:r>
            </a:p>
            <a:p>
              <a:r>
                <a:rPr lang="en-US" sz="1200" dirty="0"/>
                <a:t>1MB with </a:t>
              </a:r>
              <a:r>
                <a:rPr lang="en-US" sz="1200" dirty="0" err="1"/>
                <a:t>cacheline</a:t>
              </a:r>
              <a:r>
                <a:rPr lang="en-US" sz="1200" dirty="0"/>
                <a:t> access in a stack of 4 decks.,</a:t>
              </a:r>
            </a:p>
            <a:p>
              <a:r>
                <a:rPr lang="en-US" sz="1200" dirty="0"/>
                <a:t>In a </a:t>
              </a:r>
              <a:r>
                <a:rPr lang="en-US" sz="1200" dirty="0" err="1"/>
                <a:t>footpring</a:t>
              </a:r>
              <a:r>
                <a:rPr lang="en-US" sz="1200" dirty="0"/>
                <a:t> of 0.2mm</a:t>
              </a:r>
              <a:r>
                <a:rPr lang="en-US" sz="1200" baseline="30000" dirty="0"/>
                <a:t>2</a:t>
              </a:r>
            </a:p>
            <a:p>
              <a:r>
                <a:rPr lang="en-US" sz="1200" dirty="0"/>
                <a:t>footprint of 256KB in 1.25MB/mm</a:t>
              </a:r>
              <a:r>
                <a:rPr lang="en-US" sz="1200" baseline="30000" dirty="0"/>
                <a:t>2</a:t>
              </a:r>
              <a:r>
                <a:rPr lang="en-US" sz="1200" dirty="0"/>
                <a:t> is 0.2mm</a:t>
              </a:r>
              <a:r>
                <a:rPr lang="en-US" sz="1200" baseline="30000" dirty="0"/>
                <a:t>2</a:t>
              </a:r>
            </a:p>
            <a:p>
              <a:r>
                <a:rPr lang="en-US" sz="1200" dirty="0"/>
                <a:t>2% is used </a:t>
              </a:r>
              <a:r>
                <a:rPr lang="en-US" sz="1200" dirty="0" err="1"/>
                <a:t>fo</a:t>
              </a:r>
              <a:r>
                <a:rPr lang="en-US" sz="1200" dirty="0"/>
                <a:t> 1K TSV  (2µm pitch is 0.004mm</a:t>
              </a:r>
              <a:r>
                <a:rPr lang="en-US" sz="1200" baseline="30000" dirty="0"/>
                <a:t>2</a:t>
              </a:r>
              <a:r>
                <a:rPr lang="en-US" sz="1200" dirty="0"/>
                <a:t>)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5BADBE0-3C89-7214-4CC9-92968C709DBA}"/>
                </a:ext>
              </a:extLst>
            </p:cNvPr>
            <p:cNvSpPr/>
            <p:nvPr/>
          </p:nvSpPr>
          <p:spPr>
            <a:xfrm>
              <a:off x="1173553" y="3312325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C3344FB-99F2-23F0-5A30-B9AE3D7383DF}"/>
                </a:ext>
              </a:extLst>
            </p:cNvPr>
            <p:cNvSpPr/>
            <p:nvPr/>
          </p:nvSpPr>
          <p:spPr>
            <a:xfrm>
              <a:off x="1173553" y="3614249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CD0162F-4806-672C-3BAE-5E35381142BE}"/>
                </a:ext>
              </a:extLst>
            </p:cNvPr>
            <p:cNvSpPr txBox="1"/>
            <p:nvPr/>
          </p:nvSpPr>
          <p:spPr>
            <a:xfrm>
              <a:off x="1173553" y="3312325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bank_2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ABDB608-F6CE-CDA3-D648-77AEB8ECED62}"/>
                </a:ext>
              </a:extLst>
            </p:cNvPr>
            <p:cNvSpPr txBox="1"/>
            <p:nvPr/>
          </p:nvSpPr>
          <p:spPr>
            <a:xfrm>
              <a:off x="1173553" y="3596036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bank_3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E8438A1-78C8-625A-5FF0-D5F1C0D42033}"/>
                </a:ext>
              </a:extLst>
            </p:cNvPr>
            <p:cNvSpPr/>
            <p:nvPr/>
          </p:nvSpPr>
          <p:spPr>
            <a:xfrm>
              <a:off x="2704560" y="2708324"/>
              <a:ext cx="1043958" cy="114746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1MB Channel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4:1 Mux 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&amp; </a:t>
              </a:r>
            </a:p>
            <a:p>
              <a:pPr algn="ctr"/>
              <a:r>
                <a:rPr lang="en-US" sz="1200" dirty="0" err="1">
                  <a:solidFill>
                    <a:schemeClr val="tx1"/>
                  </a:solidFill>
                </a:rPr>
                <a:t>Cacheline</a:t>
              </a:r>
              <a:r>
                <a:rPr lang="en-US" sz="1200" dirty="0">
                  <a:solidFill>
                    <a:schemeClr val="tx1"/>
                  </a:solidFill>
                </a:rPr>
                <a:t> simplex Phi</a:t>
              </a:r>
            </a:p>
          </p:txBody>
        </p:sp>
        <p:sp>
          <p:nvSpPr>
            <p:cNvPr id="32" name="Left-Right Arrow 31">
              <a:extLst>
                <a:ext uri="{FF2B5EF4-FFF2-40B4-BE49-F238E27FC236}">
                  <a16:creationId xmlns:a16="http://schemas.microsoft.com/office/drawing/2014/main" id="{BF04ACCB-FA96-C117-32E4-DCD0488C75FA}"/>
                </a:ext>
              </a:extLst>
            </p:cNvPr>
            <p:cNvSpPr/>
            <p:nvPr/>
          </p:nvSpPr>
          <p:spPr>
            <a:xfrm>
              <a:off x="1998705" y="2765849"/>
              <a:ext cx="679118" cy="15616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Left-Right Arrow 32">
              <a:extLst>
                <a:ext uri="{FF2B5EF4-FFF2-40B4-BE49-F238E27FC236}">
                  <a16:creationId xmlns:a16="http://schemas.microsoft.com/office/drawing/2014/main" id="{A08B7FBB-97FC-FEAC-1E26-84D97BAF6C2D}"/>
                </a:ext>
              </a:extLst>
            </p:cNvPr>
            <p:cNvSpPr/>
            <p:nvPr/>
          </p:nvSpPr>
          <p:spPr>
            <a:xfrm>
              <a:off x="1998705" y="3052452"/>
              <a:ext cx="679118" cy="15616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Left-Right Arrow 33">
              <a:extLst>
                <a:ext uri="{FF2B5EF4-FFF2-40B4-BE49-F238E27FC236}">
                  <a16:creationId xmlns:a16="http://schemas.microsoft.com/office/drawing/2014/main" id="{AB967F05-D020-90CA-3BA4-FC4F61A95180}"/>
                </a:ext>
              </a:extLst>
            </p:cNvPr>
            <p:cNvSpPr/>
            <p:nvPr/>
          </p:nvSpPr>
          <p:spPr>
            <a:xfrm>
              <a:off x="1998705" y="3374315"/>
              <a:ext cx="679118" cy="15616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Left-Right Arrow 34">
              <a:extLst>
                <a:ext uri="{FF2B5EF4-FFF2-40B4-BE49-F238E27FC236}">
                  <a16:creationId xmlns:a16="http://schemas.microsoft.com/office/drawing/2014/main" id="{55A558C4-9B66-F538-7606-45E5D80094BD}"/>
                </a:ext>
              </a:extLst>
            </p:cNvPr>
            <p:cNvSpPr/>
            <p:nvPr/>
          </p:nvSpPr>
          <p:spPr>
            <a:xfrm>
              <a:off x="1998705" y="3657179"/>
              <a:ext cx="679118" cy="15616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Left-Right Arrow 35">
              <a:extLst>
                <a:ext uri="{FF2B5EF4-FFF2-40B4-BE49-F238E27FC236}">
                  <a16:creationId xmlns:a16="http://schemas.microsoft.com/office/drawing/2014/main" id="{D65B21C8-947D-BC2A-7339-2FCA8C8B9498}"/>
                </a:ext>
              </a:extLst>
            </p:cNvPr>
            <p:cNvSpPr/>
            <p:nvPr/>
          </p:nvSpPr>
          <p:spPr>
            <a:xfrm>
              <a:off x="3857483" y="3190951"/>
              <a:ext cx="3037495" cy="14263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336D0E8-B586-38DC-C29F-10AAF8EBF6E0}"/>
                </a:ext>
              </a:extLst>
            </p:cNvPr>
            <p:cNvSpPr txBox="1"/>
            <p:nvPr/>
          </p:nvSpPr>
          <p:spPr>
            <a:xfrm>
              <a:off x="3865330" y="2765849"/>
              <a:ext cx="1391375" cy="1200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Assumption: </a:t>
              </a:r>
            </a:p>
            <a:p>
              <a:r>
                <a:rPr lang="en-US" sz="1200" dirty="0"/>
                <a:t>5pJ/B, 160MT/s</a:t>
              </a:r>
            </a:p>
            <a:p>
              <a:endParaRPr lang="en-US" sz="1200" dirty="0"/>
            </a:p>
            <a:p>
              <a:r>
                <a:rPr lang="en-US" sz="1200" dirty="0"/>
                <a:t>512 DQ, 10ns</a:t>
              </a:r>
            </a:p>
            <a:p>
              <a:r>
                <a:rPr lang="en-US" sz="1200" dirty="0"/>
                <a:t>10.24GB/s</a:t>
              </a:r>
            </a:p>
            <a:p>
              <a:r>
                <a:rPr lang="en-US" sz="1200" dirty="0"/>
                <a:t>51.2mW</a:t>
              </a:r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77DF8ED-8C25-8BDA-B4B3-6C610E50F5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17421" y="1974478"/>
              <a:ext cx="1252520" cy="1547542"/>
            </a:xfrm>
            <a:prstGeom prst="line">
              <a:avLst/>
            </a:prstGeom>
            <a:ln w="152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Left-Right Arrow 51">
              <a:extLst>
                <a:ext uri="{FF2B5EF4-FFF2-40B4-BE49-F238E27FC236}">
                  <a16:creationId xmlns:a16="http://schemas.microsoft.com/office/drawing/2014/main" id="{16A464E0-E4C5-DE28-4FE9-24433E5A3092}"/>
                </a:ext>
              </a:extLst>
            </p:cNvPr>
            <p:cNvSpPr/>
            <p:nvPr/>
          </p:nvSpPr>
          <p:spPr>
            <a:xfrm>
              <a:off x="5096592" y="3059269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Left-Right Arrow 53">
              <a:extLst>
                <a:ext uri="{FF2B5EF4-FFF2-40B4-BE49-F238E27FC236}">
                  <a16:creationId xmlns:a16="http://schemas.microsoft.com/office/drawing/2014/main" id="{5BB46777-FDEB-945F-0F87-22827BD8AE78}"/>
                </a:ext>
              </a:extLst>
            </p:cNvPr>
            <p:cNvSpPr/>
            <p:nvPr/>
          </p:nvSpPr>
          <p:spPr>
            <a:xfrm>
              <a:off x="5213404" y="2936583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Left-Right Arrow 54">
              <a:extLst>
                <a:ext uri="{FF2B5EF4-FFF2-40B4-BE49-F238E27FC236}">
                  <a16:creationId xmlns:a16="http://schemas.microsoft.com/office/drawing/2014/main" id="{BC886A01-F216-A6C8-2724-19F26F86B002}"/>
                </a:ext>
              </a:extLst>
            </p:cNvPr>
            <p:cNvSpPr/>
            <p:nvPr/>
          </p:nvSpPr>
          <p:spPr>
            <a:xfrm>
              <a:off x="5643902" y="2653447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Left-Right Arrow 55">
              <a:extLst>
                <a:ext uri="{FF2B5EF4-FFF2-40B4-BE49-F238E27FC236}">
                  <a16:creationId xmlns:a16="http://schemas.microsoft.com/office/drawing/2014/main" id="{195EA4E9-FFF0-F8E4-70EE-06D88ED7244C}"/>
                </a:ext>
              </a:extLst>
            </p:cNvPr>
            <p:cNvSpPr/>
            <p:nvPr/>
          </p:nvSpPr>
          <p:spPr>
            <a:xfrm>
              <a:off x="5780740" y="2481142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Left-Right Arrow 56">
              <a:extLst>
                <a:ext uri="{FF2B5EF4-FFF2-40B4-BE49-F238E27FC236}">
                  <a16:creationId xmlns:a16="http://schemas.microsoft.com/office/drawing/2014/main" id="{9C15EC12-7117-395A-1319-0346022EF570}"/>
                </a:ext>
              </a:extLst>
            </p:cNvPr>
            <p:cNvSpPr/>
            <p:nvPr/>
          </p:nvSpPr>
          <p:spPr>
            <a:xfrm>
              <a:off x="5893884" y="2308837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Left-Right Arrow 57">
              <a:extLst>
                <a:ext uri="{FF2B5EF4-FFF2-40B4-BE49-F238E27FC236}">
                  <a16:creationId xmlns:a16="http://schemas.microsoft.com/office/drawing/2014/main" id="{E35C59FB-0B2E-31A6-AF5D-080E4DB7608D}"/>
                </a:ext>
              </a:extLst>
            </p:cNvPr>
            <p:cNvSpPr/>
            <p:nvPr/>
          </p:nvSpPr>
          <p:spPr>
            <a:xfrm>
              <a:off x="6031992" y="2150505"/>
              <a:ext cx="1973049" cy="13737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B3C0765-AC4E-6DBC-72EB-AE73B4301379}"/>
                </a:ext>
              </a:extLst>
            </p:cNvPr>
            <p:cNvSpPr txBox="1"/>
            <p:nvPr/>
          </p:nvSpPr>
          <p:spPr>
            <a:xfrm>
              <a:off x="5726901" y="3632337"/>
              <a:ext cx="154304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200" dirty="0"/>
                <a:t>1GB in </a:t>
              </a:r>
            </a:p>
            <a:p>
              <a:r>
                <a:rPr lang="en-US" sz="1200" dirty="0"/>
                <a:t>4 deck of 205mm</a:t>
              </a:r>
              <a:r>
                <a:rPr lang="en-US" sz="1200" baseline="30000" dirty="0"/>
                <a:t>2</a:t>
              </a:r>
              <a:r>
                <a:rPr lang="en-US" sz="1200" dirty="0"/>
                <a:t> die</a:t>
              </a:r>
              <a:endParaRPr lang="en-US" sz="1200" baseline="30000" dirty="0"/>
            </a:p>
            <a:p>
              <a:r>
                <a:rPr lang="en-US" sz="1200" dirty="0"/>
                <a:t>1024 Banks</a:t>
              </a:r>
            </a:p>
            <a:p>
              <a:r>
                <a:rPr lang="en-US" sz="1200" dirty="0"/>
                <a:t>10.5TB/s</a:t>
              </a:r>
            </a:p>
            <a:p>
              <a:r>
                <a:rPr lang="en-US" sz="1200" dirty="0"/>
                <a:t>52W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672B399-EA22-768C-8689-408CF71B7DE9}"/>
                </a:ext>
              </a:extLst>
            </p:cNvPr>
            <p:cNvSpPr txBox="1"/>
            <p:nvPr/>
          </p:nvSpPr>
          <p:spPr>
            <a:xfrm>
              <a:off x="6669171" y="1722279"/>
              <a:ext cx="1197762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 dirty="0"/>
                <a:t>1024 Channels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8380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14654</TotalTime>
  <Words>749</Words>
  <Application>Microsoft Macintosh PowerPoint</Application>
  <PresentationFormat>Widescreen</PresentationFormat>
  <Paragraphs>123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DRAM L3 Cache Feasibility</vt:lpstr>
      <vt:lpstr>ABOUT AP Memory</vt:lpstr>
      <vt:lpstr>DRAM Cache - VHM ( AP Memory)</vt:lpstr>
      <vt:lpstr>DRAM Cache Feasibility - VHM ( AP Memory)</vt:lpstr>
      <vt:lpstr>DRAM Cache – Construction Options</vt:lpstr>
      <vt:lpstr>DRAM Cache Feasibility VHM ( AP Memory)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 Cache Feasibility Study with APMemory</dc:title>
  <dc:creator>Guliani, Sandeep</dc:creator>
  <cp:lastModifiedBy>Kau, Derchang</cp:lastModifiedBy>
  <cp:revision>2</cp:revision>
  <dcterms:created xsi:type="dcterms:W3CDTF">2022-11-09T23:06:44Z</dcterms:created>
  <dcterms:modified xsi:type="dcterms:W3CDTF">2023-02-09T17:07:33Z</dcterms:modified>
</cp:coreProperties>
</file>