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503" r:id="rId2"/>
    <p:sldId id="494" r:id="rId3"/>
    <p:sldId id="489" r:id="rId4"/>
    <p:sldId id="496" r:id="rId5"/>
    <p:sldId id="504" r:id="rId6"/>
    <p:sldId id="498" r:id="rId7"/>
    <p:sldId id="500" r:id="rId8"/>
    <p:sldId id="470" r:id="rId9"/>
    <p:sldId id="501" r:id="rId10"/>
    <p:sldId id="502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9200"/>
    <a:srgbClr val="FF9900"/>
    <a:srgbClr val="CC0000"/>
    <a:srgbClr val="66CCFF"/>
    <a:srgbClr val="FFFF00"/>
    <a:srgbClr val="99CCFF"/>
    <a:srgbClr val="000000"/>
    <a:srgbClr val="142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9" autoAdjust="0"/>
    <p:restoredTop sz="95493" autoAdjust="0"/>
  </p:normalViewPr>
  <p:slideViewPr>
    <p:cSldViewPr>
      <p:cViewPr varScale="1">
        <p:scale>
          <a:sx n="151" d="100"/>
          <a:sy n="151" d="100"/>
        </p:scale>
        <p:origin x="7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44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youngkon.jo\Desktop\10&#48176;%20BW%20&#50836;&#44396;%20&#45804;&#49457;&#51012;%20&#50948;&#54620;%20IDEATION%20_D-166355802317204764_4C96-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Sheet4!$I$3:$I$22</c:f>
              <c:numCache>
                <c:formatCode>0.0</c:formatCode>
                <c:ptCount val="20"/>
                <c:pt idx="0">
                  <c:v>80</c:v>
                </c:pt>
                <c:pt idx="1">
                  <c:v>40</c:v>
                </c:pt>
                <c:pt idx="2">
                  <c:v>26.666666666666668</c:v>
                </c:pt>
                <c:pt idx="3">
                  <c:v>20</c:v>
                </c:pt>
                <c:pt idx="4">
                  <c:v>16</c:v>
                </c:pt>
                <c:pt idx="5">
                  <c:v>13.333333333333334</c:v>
                </c:pt>
                <c:pt idx="6">
                  <c:v>11.428571428571429</c:v>
                </c:pt>
                <c:pt idx="7">
                  <c:v>10</c:v>
                </c:pt>
                <c:pt idx="8">
                  <c:v>8.8888888888888893</c:v>
                </c:pt>
                <c:pt idx="9">
                  <c:v>8</c:v>
                </c:pt>
                <c:pt idx="10">
                  <c:v>7.2727272727272725</c:v>
                </c:pt>
                <c:pt idx="11">
                  <c:v>6.666666666666667</c:v>
                </c:pt>
                <c:pt idx="12">
                  <c:v>6.1538461538461542</c:v>
                </c:pt>
                <c:pt idx="13">
                  <c:v>5.7142857142857144</c:v>
                </c:pt>
                <c:pt idx="14">
                  <c:v>5.333333333333333</c:v>
                </c:pt>
                <c:pt idx="15">
                  <c:v>5</c:v>
                </c:pt>
                <c:pt idx="16">
                  <c:v>4.7058823529411766</c:v>
                </c:pt>
                <c:pt idx="17">
                  <c:v>4.4444444444444446</c:v>
                </c:pt>
                <c:pt idx="18">
                  <c:v>4.2105263157894735</c:v>
                </c:pt>
                <c:pt idx="1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0E-4275-B94E-AF0F3CE75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474360"/>
        <c:axId val="658476656"/>
      </c:lineChart>
      <c:catAx>
        <c:axId val="658474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476656"/>
        <c:crosses val="autoZero"/>
        <c:auto val="1"/>
        <c:lblAlgn val="ctr"/>
        <c:lblOffset val="100"/>
        <c:noMultiLvlLbl val="0"/>
      </c:catAx>
      <c:valAx>
        <c:axId val="658476656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47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6BA8F-55BA-40F7-A824-7DAF95F8F679}" type="datetimeFigureOut">
              <a:rPr lang="ko-KR" altLang="en-US" smtClean="0"/>
              <a:t>2024. 1. 26.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0572A-54B3-448A-8EF0-556356C1B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64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4F949-854F-4860-B3E6-437B298F7CAE}" type="datetimeFigureOut">
              <a:rPr lang="ko-KR" altLang="en-US" smtClean="0"/>
              <a:t>2024. 1. 26.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879BF-4BA0-42A1-944D-CE508EB8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27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23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53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289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39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45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3603685" y="4522398"/>
            <a:ext cx="1837427" cy="427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39260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 userDrawn="1"/>
        </p:nvSpPr>
        <p:spPr>
          <a:xfrm>
            <a:off x="7644607" y="64542"/>
            <a:ext cx="1426065" cy="2182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105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Samsung Confidential </a:t>
            </a:r>
            <a:endParaRPr lang="ko-KR" altLang="en-US" sz="105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직선 연결선 13"/>
          <p:cNvCxnSpPr/>
          <p:nvPr userDrawn="1"/>
        </p:nvCxnSpPr>
        <p:spPr>
          <a:xfrm>
            <a:off x="140018" y="4869359"/>
            <a:ext cx="8856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5"/>
          <p:cNvPicPr>
            <a:picLocks noChangeAspect="1"/>
          </p:cNvPicPr>
          <p:nvPr userDrawn="1"/>
        </p:nvPicPr>
        <p:blipFill rotWithShape="1">
          <a:blip r:embed="rId2"/>
          <a:srcRect r="45734" b="6650"/>
          <a:stretch/>
        </p:blipFill>
        <p:spPr>
          <a:xfrm>
            <a:off x="8388424" y="4918482"/>
            <a:ext cx="655458" cy="161643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9007797" y="4889656"/>
            <a:ext cx="72135" cy="212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33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1" y="540246"/>
            <a:ext cx="689718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/>
          <p:cNvSpPr txBox="1">
            <a:spLocks/>
          </p:cNvSpPr>
          <p:nvPr userDrawn="1"/>
        </p:nvSpPr>
        <p:spPr>
          <a:xfrm>
            <a:off x="7644607" y="64542"/>
            <a:ext cx="1426065" cy="2182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105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Samsung Confidential </a:t>
            </a:r>
            <a:endParaRPr lang="ko-KR" altLang="en-US" sz="105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140018" y="4869359"/>
            <a:ext cx="8856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5"/>
          <p:cNvPicPr>
            <a:picLocks noChangeAspect="1"/>
          </p:cNvPicPr>
          <p:nvPr userDrawn="1"/>
        </p:nvPicPr>
        <p:blipFill rotWithShape="1">
          <a:blip r:embed="rId2"/>
          <a:srcRect r="45734" b="6650"/>
          <a:stretch/>
        </p:blipFill>
        <p:spPr>
          <a:xfrm>
            <a:off x="8388424" y="4918482"/>
            <a:ext cx="655458" cy="161643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9007797" y="4889656"/>
            <a:ext cx="72135" cy="212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6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5"/>
          <p:cNvSpPr txBox="1">
            <a:spLocks/>
          </p:cNvSpPr>
          <p:nvPr userDrawn="1"/>
        </p:nvSpPr>
        <p:spPr>
          <a:xfrm>
            <a:off x="2618517" y="2135038"/>
            <a:ext cx="3734838" cy="826136"/>
          </a:xfrm>
          <a:prstGeom prst="rect">
            <a:avLst/>
          </a:prstGeom>
        </p:spPr>
        <p:txBody>
          <a:bodyPr lIns="91430" tIns="45715" rIns="91430" bIns="45715" anchor="ctr"/>
          <a:lstStyle>
            <a:defPPr>
              <a:defRPr lang="ko-KR"/>
            </a:defPPr>
            <a:lvl1pPr marR="0" lvl="0" indent="0" defTabSz="121903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-133" normalizeH="0" baseline="0">
                <a:ln w="11430"/>
                <a:solidFill>
                  <a:srgbClr val="0049B4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defRPr>
            </a:lvl1pPr>
          </a:lstStyle>
          <a:p>
            <a:pPr algn="ctr" latinLnBrk="0"/>
            <a:r>
              <a:rPr lang="en-US" altLang="ko-KR" sz="4500" dirty="0">
                <a:solidFill>
                  <a:srgbClr val="002A7E"/>
                </a:solidFill>
              </a:rPr>
              <a:t>Thank You</a:t>
            </a:r>
          </a:p>
        </p:txBody>
      </p:sp>
      <p:sp>
        <p:nvSpPr>
          <p:cNvPr id="2" name="직사각형 1"/>
          <p:cNvSpPr/>
          <p:nvPr userDrawn="1"/>
        </p:nvSpPr>
        <p:spPr>
          <a:xfrm>
            <a:off x="3419872" y="4371950"/>
            <a:ext cx="23042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3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1" y="540246"/>
            <a:ext cx="689718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직사각형 4"/>
          <p:cNvSpPr/>
          <p:nvPr userDrawn="1"/>
        </p:nvSpPr>
        <p:spPr>
          <a:xfrm>
            <a:off x="960072" y="4793399"/>
            <a:ext cx="1217066" cy="24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56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1" y="540246"/>
            <a:ext cx="689718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960072" y="4793399"/>
            <a:ext cx="1217066" cy="24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48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51520" y="153381"/>
            <a:ext cx="8567278" cy="534224"/>
          </a:xfrm>
        </p:spPr>
        <p:txBody>
          <a:bodyPr>
            <a:normAutofit/>
          </a:bodyPr>
          <a:lstStyle>
            <a:lvl1pPr algn="l">
              <a:defRPr sz="2500" b="1" spc="0"/>
            </a:lvl1pPr>
          </a:lstStyle>
          <a:p>
            <a:r>
              <a:rPr lang="en-US" altLang="ko-KR" dirty="0" err="1"/>
              <a:t>Maintitle</a:t>
            </a:r>
            <a:r>
              <a:rPr lang="en-US" altLang="ko-KR" dirty="0"/>
              <a:t>  |  </a:t>
            </a:r>
            <a:r>
              <a:rPr lang="ko-KR" altLang="en-US" dirty="0"/>
              <a:t>메인타이틀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E3B8-C6E3-4D51-A32A-4786F285A9BA}" type="datetime1">
              <a:rPr lang="ko-KR" altLang="en-US" smtClean="0"/>
              <a:t>2024. 1. 26.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23198" y="4767263"/>
            <a:ext cx="2895600" cy="273844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4767263"/>
            <a:ext cx="2133600" cy="273844"/>
          </a:xfrm>
        </p:spPr>
        <p:txBody>
          <a:bodyPr/>
          <a:lstStyle>
            <a:lvl1pPr algn="ctr">
              <a:defRPr sz="800"/>
            </a:lvl1pPr>
          </a:lstStyle>
          <a:p>
            <a:fld id="{038232FD-E020-4103-A1E3-F92E7CC130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25202" y="762957"/>
            <a:ext cx="84935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028384" y="4756511"/>
            <a:ext cx="92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b="1" dirty="0">
                <a:solidFill>
                  <a:schemeClr val="bg1">
                    <a:lumMod val="75000"/>
                  </a:schemeClr>
                </a:solidFill>
              </a:rPr>
              <a:t>Confidential</a:t>
            </a:r>
            <a:endParaRPr lang="ko-KR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01181" y="867941"/>
            <a:ext cx="8541638" cy="3720033"/>
          </a:xfrm>
          <a:ln>
            <a:noFill/>
          </a:ln>
        </p:spPr>
        <p:txBody>
          <a:bodyPr/>
          <a:lstStyle>
            <a:lvl1pPr marL="272654" indent="-272654">
              <a:buFont typeface="+mj-lt"/>
              <a:buAutoNum type="arabicPeriod"/>
              <a:defRPr sz="1400" b="1" i="0" baseline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608410" indent="-265510">
              <a:buFont typeface="+mj-lt"/>
              <a:buAutoNum type="arabicParenR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859" indent="-171450">
              <a:buFont typeface="Arial" pitchFamily="34" charset="0"/>
              <a:buChar char="□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2000" indent="-144000">
              <a:defRPr sz="1050" baseline="0"/>
            </a:lvl4pPr>
            <a:lvl5pPr marL="1080000" indent="-108000">
              <a:buFont typeface="Arial" pitchFamily="34" charset="0"/>
              <a:buChar char="•"/>
              <a:defRPr sz="1050" baseline="0"/>
            </a:lvl5pPr>
          </a:lstStyle>
          <a:p>
            <a:pPr lvl="0"/>
            <a:r>
              <a:rPr lang="en-US" altLang="ko-KR" dirty="0"/>
              <a:t>Index 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Bold / 14pt / RGB 0,0,0</a:t>
            </a:r>
          </a:p>
          <a:p>
            <a:pPr lvl="1"/>
            <a:r>
              <a:rPr lang="en-US" altLang="ko-KR" dirty="0"/>
              <a:t>Index 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12pt / RGB 0,0,0</a:t>
            </a:r>
          </a:p>
          <a:p>
            <a:pPr lvl="2"/>
            <a:r>
              <a:rPr lang="en-US" altLang="ko-KR" dirty="0"/>
              <a:t>Index 1-1-1 : Arial /</a:t>
            </a:r>
            <a:r>
              <a:rPr lang="ko-KR" altLang="en-US" dirty="0"/>
              <a:t>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10.5pt / RGB 0,0,0</a:t>
            </a:r>
          </a:p>
          <a:p>
            <a:pPr lvl="3"/>
            <a:r>
              <a:rPr lang="en-US" altLang="ko-KR" dirty="0"/>
              <a:t>Index 1-1-1-1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10.5pt / RGB 0,0,0</a:t>
            </a:r>
          </a:p>
          <a:p>
            <a:pPr lvl="4"/>
            <a:r>
              <a:rPr lang="en-US" altLang="ko-KR" dirty="0"/>
              <a:t>Index1-1-1-1-1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05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5E62-6CEA-438B-A0EE-3BCB89DA16AB}" type="datetimeFigureOut">
              <a:rPr lang="ko-KR" altLang="en-US" smtClean="0"/>
              <a:t>2024. 1. 26.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97B8-BFD6-4364-98F1-EBF27AB6CF1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94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90163" y="1635646"/>
            <a:ext cx="8229600" cy="674495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4000" dirty="0"/>
              <a:t>Saint-D - </a:t>
            </a:r>
            <a:r>
              <a:rPr lang="en-US" altLang="ko-KR" sz="4000" dirty="0" err="1"/>
              <a:t>Bufferless</a:t>
            </a:r>
            <a:r>
              <a:rPr lang="en-US" altLang="ko-KR" sz="4000" dirty="0"/>
              <a:t> HBM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9147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Expected Bandwidth of each Idea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32FD-E020-4103-A1E3-F92E7CC1300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1181" y="867941"/>
            <a:ext cx="8644896" cy="3941200"/>
          </a:xfrm>
        </p:spPr>
        <p:txBody>
          <a:bodyPr>
            <a:noAutofit/>
          </a:bodyPr>
          <a:lstStyle/>
          <a:p>
            <a:r>
              <a:rPr lang="en-US" altLang="ko-KR" dirty="0"/>
              <a:t>Conventional DRAMs are difficult to achieve 10x Bandwidth. It is necessary to develop new technologies not only for memory but also for systems and packages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54023" y="1419620"/>
          <a:ext cx="8340839" cy="3389519"/>
        </p:xfrm>
        <a:graphic>
          <a:graphicData uri="http://schemas.openxmlformats.org/drawingml/2006/table">
            <a:tbl>
              <a:tblPr/>
              <a:tblGrid>
                <a:gridCol w="447839">
                  <a:extLst>
                    <a:ext uri="{9D8B030D-6E8A-4147-A177-3AD203B41FA5}">
                      <a16:colId xmlns:a16="http://schemas.microsoft.com/office/drawing/2014/main" val="2305697897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164282255"/>
                    </a:ext>
                  </a:extLst>
                </a:gridCol>
                <a:gridCol w="898689">
                  <a:extLst>
                    <a:ext uri="{9D8B030D-6E8A-4147-A177-3AD203B41FA5}">
                      <a16:colId xmlns:a16="http://schemas.microsoft.com/office/drawing/2014/main" val="3853821840"/>
                    </a:ext>
                  </a:extLst>
                </a:gridCol>
                <a:gridCol w="358939">
                  <a:extLst>
                    <a:ext uri="{9D8B030D-6E8A-4147-A177-3AD203B41FA5}">
                      <a16:colId xmlns:a16="http://schemas.microsoft.com/office/drawing/2014/main" val="2646989756"/>
                    </a:ext>
                  </a:extLst>
                </a:gridCol>
                <a:gridCol w="403389">
                  <a:extLst>
                    <a:ext uri="{9D8B030D-6E8A-4147-A177-3AD203B41FA5}">
                      <a16:colId xmlns:a16="http://schemas.microsoft.com/office/drawing/2014/main" val="2841166833"/>
                    </a:ext>
                  </a:extLst>
                </a:gridCol>
                <a:gridCol w="1063789">
                  <a:extLst>
                    <a:ext uri="{9D8B030D-6E8A-4147-A177-3AD203B41FA5}">
                      <a16:colId xmlns:a16="http://schemas.microsoft.com/office/drawing/2014/main" val="4049149436"/>
                    </a:ext>
                  </a:extLst>
                </a:gridCol>
                <a:gridCol w="555260">
                  <a:extLst>
                    <a:ext uri="{9D8B030D-6E8A-4147-A177-3AD203B41FA5}">
                      <a16:colId xmlns:a16="http://schemas.microsoft.com/office/drawing/2014/main" val="2970380460"/>
                    </a:ext>
                  </a:extLst>
                </a:gridCol>
                <a:gridCol w="555260">
                  <a:extLst>
                    <a:ext uri="{9D8B030D-6E8A-4147-A177-3AD203B41FA5}">
                      <a16:colId xmlns:a16="http://schemas.microsoft.com/office/drawing/2014/main" val="2895371427"/>
                    </a:ext>
                  </a:extLst>
                </a:gridCol>
                <a:gridCol w="555260">
                  <a:extLst>
                    <a:ext uri="{9D8B030D-6E8A-4147-A177-3AD203B41FA5}">
                      <a16:colId xmlns:a16="http://schemas.microsoft.com/office/drawing/2014/main" val="242329986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921580106"/>
                    </a:ext>
                  </a:extLst>
                </a:gridCol>
              </a:tblGrid>
              <a:tr h="267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Product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Concept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Stack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Density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IO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 </a:t>
                      </a:r>
                    </a:p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Speed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Bandwidth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10x BW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Possibility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Note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74722"/>
                  </a:ext>
                </a:extLst>
              </a:tr>
              <a:tr h="13572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1-0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HBM3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Current HBM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Low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B-die &amp; C-die Design change not required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No further improvements other than Speed Scaling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974546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952844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03964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85051"/>
                  </a:ext>
                </a:extLst>
              </a:tr>
              <a:tr h="13572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1-1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Twin Tower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(2 C-dies on B-die)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 x2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16GB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1.6TB/s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Low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B-die Design change required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HBM Cube size increase (X-axis double)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191885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543940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2.4TB/s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58732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40Gbps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10TB/s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15721"/>
                  </a:ext>
                </a:extLst>
              </a:tr>
              <a:tr h="13572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1-2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Optical HBM3 MM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(Memory Module)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 x12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96GB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Mid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Improve to manage Power/Thermal away from XPU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CPO Tech. required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and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Expensive System cost 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885082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04500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14.4TB/s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977770"/>
                  </a:ext>
                </a:extLst>
              </a:tr>
              <a:tr h="13572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2-0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LLC DRAM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LLC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Low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Advantage of Latency, Power efficiency compared to HBM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Low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Density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327131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958693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71721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80Gbps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10TB/s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99044"/>
                  </a:ext>
                </a:extLst>
              </a:tr>
              <a:tr h="13572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2-1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Stacking Product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3.2TB/s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Low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Improve Density/Bandwidth of LLC DRAM using TSV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36485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783135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4.8TB/s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18116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20Gbps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10TB/s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01908"/>
                  </a:ext>
                </a:extLst>
              </a:tr>
              <a:tr h="1357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3-0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Chiplet DRAM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(New Memory)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Direct access </a:t>
                      </a:r>
                    </a:p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from Logic to IOSA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RD : 16K,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WR : 16K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(RD/WR 0.5K per CH) 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3.2TB/s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Mid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Limitation of Speed scaling due to DRAM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Core cycle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941760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4.8Gbps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90225"/>
                  </a:ext>
                </a:extLst>
              </a:tr>
              <a:tr h="1357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3-1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Stacking Product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RD : 64K,</a:t>
                      </a:r>
                      <a:r>
                        <a:rPr lang="en-US" altLang="ko-K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WR : 64K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(RD/WR 0.5K per CH)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0.8Gps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Mid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Improve Density/Bandwidth of </a:t>
                      </a:r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Chiplet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DRAM using TSV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05209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1.2Gbps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4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4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/>
              <a:t>Motivation for </a:t>
            </a:r>
            <a:r>
              <a:rPr lang="en-US" altLang="ko-KR" sz="2100" dirty="0" err="1"/>
              <a:t>Bufferless</a:t>
            </a:r>
            <a:r>
              <a:rPr lang="en-US" altLang="ko-KR" sz="2100" dirty="0"/>
              <a:t> HBM</a:t>
            </a:r>
            <a:endParaRPr lang="ko-KR" altLang="en-US" sz="2100" dirty="0"/>
          </a:p>
        </p:txBody>
      </p:sp>
      <p:sp>
        <p:nvSpPr>
          <p:cNvPr id="7" name="직사각형 6"/>
          <p:cNvSpPr/>
          <p:nvPr/>
        </p:nvSpPr>
        <p:spPr>
          <a:xfrm>
            <a:off x="323528" y="597309"/>
            <a:ext cx="8784976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3"/>
              </a:buBlip>
            </a:pPr>
            <a:r>
              <a:rPr lang="en-US" altLang="ko-KR" b="1" dirty="0"/>
              <a:t>More number of HBMs, power/thermal problem should be matter in total system</a:t>
            </a:r>
          </a:p>
          <a:p>
            <a:pPr marL="342891" indent="-342891" defTabSz="914377">
              <a:buBlip>
                <a:blip r:embed="rId3"/>
              </a:buBlip>
            </a:pPr>
            <a:r>
              <a:rPr lang="en-US" altLang="ko-KR" b="1" dirty="0" err="1"/>
              <a:t>Bufferless</a:t>
            </a:r>
            <a:r>
              <a:rPr lang="en-US" altLang="ko-KR" b="1" dirty="0"/>
              <a:t> HBM can give </a:t>
            </a:r>
          </a:p>
          <a:p>
            <a:pPr lvl="1"/>
            <a:r>
              <a:rPr lang="en-US" altLang="ko-KR" sz="1600" dirty="0"/>
              <a:t>1) Power can be reduced about 40% by excluding Buffer die</a:t>
            </a:r>
          </a:p>
          <a:p>
            <a:pPr lvl="1"/>
            <a:r>
              <a:rPr lang="en-US" altLang="ko-KR" sz="1600" dirty="0"/>
              <a:t>2) Latency improvement through direct access C-die to Logic die</a:t>
            </a:r>
          </a:p>
          <a:p>
            <a:pPr lvl="1"/>
            <a:r>
              <a:rPr lang="en-US" altLang="ko-KR" sz="1600" dirty="0"/>
              <a:t>3) Customer can flexibly configure Logic die regarding DRAM related IP</a:t>
            </a:r>
          </a:p>
          <a:p>
            <a:pPr marL="342891" indent="-342891" defTabSz="914377">
              <a:buFontTx/>
              <a:buBlip>
                <a:blip r:embed="rId3"/>
              </a:buBlip>
            </a:pPr>
            <a:endParaRPr lang="en-US" altLang="ko-KR" b="1" dirty="0">
              <a:solidFill>
                <a:prstClr val="black"/>
              </a:solidFill>
              <a:latin typeface="Calibri" panose="020F0502020204030204" pitchFamily="34" charset="0"/>
              <a:ea typeface="SamsungOne 500C" pitchFamily="34" charset="0"/>
              <a:cs typeface="Calibri" panose="020F0502020204030204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79832" y="2329107"/>
            <a:ext cx="2880000" cy="2262946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9797" y="2068714"/>
            <a:ext cx="1700081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4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Power Improvement</a:t>
            </a:r>
            <a:endParaRPr lang="ko-KR" altLang="en-US" sz="14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137566" y="2329106"/>
            <a:ext cx="2880000" cy="2262947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084488" y="2325624"/>
            <a:ext cx="2880000" cy="2262947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05105" y="2067694"/>
            <a:ext cx="2238819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400" b="1" i="1" u="sng" dirty="0">
                <a:solidFill>
                  <a:srgbClr val="4472C4">
                    <a:lumMod val="75000"/>
                  </a:srgbClr>
                </a:solidFill>
                <a:latin typeface="+mj-lt"/>
                <a:cs typeface="Calibri" panose="020F0502020204030204" pitchFamily="34" charset="0"/>
              </a:rPr>
              <a:t>Flexible Logic Configuration</a:t>
            </a:r>
            <a:endParaRPr lang="ko-KR" altLang="en-US" sz="1400" b="1" i="1" u="sng" dirty="0">
              <a:solidFill>
                <a:srgbClr val="4472C4">
                  <a:lumMod val="75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76824" y="2067694"/>
            <a:ext cx="1801519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4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Latency Improvement</a:t>
            </a:r>
            <a:endParaRPr lang="ko-KR" altLang="en-US" sz="14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165438" y="2617471"/>
            <a:ext cx="1606196" cy="1266393"/>
            <a:chOff x="233754" y="2299168"/>
            <a:chExt cx="2694425" cy="1884853"/>
          </a:xfrm>
        </p:grpSpPr>
        <p:sp>
          <p:nvSpPr>
            <p:cNvPr id="15" name="직사각형 14"/>
            <p:cNvSpPr/>
            <p:nvPr/>
          </p:nvSpPr>
          <p:spPr>
            <a:xfrm>
              <a:off x="233754" y="2319888"/>
              <a:ext cx="2616070" cy="1660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44712" y="3689910"/>
              <a:ext cx="2578599" cy="283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Substrate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57303" y="3358395"/>
              <a:ext cx="2353417" cy="257423"/>
            </a:xfrm>
            <a:prstGeom prst="rect">
              <a:avLst/>
            </a:prstGeom>
            <a:solidFill>
              <a:srgbClr val="DEEB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Interposer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414475" y="3974102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714406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1014336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312001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1611931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1911861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2192435" y="3974319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492365" y="3974319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1583655" y="329436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1729365" y="329436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1875574" y="329436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2020833" y="3293637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2166073" y="328932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2311783" y="328932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2457992" y="328932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2603253" y="328860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409742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555952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698871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844583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990792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9" name="타원 38"/>
            <p:cNvSpPr/>
            <p:nvPr/>
          </p:nvSpPr>
          <p:spPr>
            <a:xfrm>
              <a:off x="1136051" y="3616556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280792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1427001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1569923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1715633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1861842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2007101" y="3614396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2152341" y="36100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7" name="타원 46"/>
            <p:cNvSpPr/>
            <p:nvPr/>
          </p:nvSpPr>
          <p:spPr>
            <a:xfrm>
              <a:off x="2298051" y="36100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2444260" y="36100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9" name="타원 48"/>
            <p:cNvSpPr/>
            <p:nvPr/>
          </p:nvSpPr>
          <p:spPr>
            <a:xfrm>
              <a:off x="2589521" y="3609357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558066" y="3145256"/>
              <a:ext cx="1158285" cy="15229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Logic (</a:t>
              </a:r>
              <a:r>
                <a:rPr lang="en-US" altLang="ko-KR" sz="600" dirty="0">
                  <a:solidFill>
                    <a:schemeClr val="tx1"/>
                  </a:solidFill>
                  <a:cs typeface="Arial" panose="020B0604020202020204" pitchFamily="34" charset="0"/>
                </a:rPr>
                <a:t>MC/PHY</a:t>
              </a:r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384638" y="330452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530348" y="330452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676555" y="330452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821816" y="3303797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5" name="타원 54"/>
            <p:cNvSpPr/>
            <p:nvPr/>
          </p:nvSpPr>
          <p:spPr>
            <a:xfrm>
              <a:off x="967054" y="32994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6" name="타원 55"/>
            <p:cNvSpPr/>
            <p:nvPr/>
          </p:nvSpPr>
          <p:spPr>
            <a:xfrm>
              <a:off x="1112766" y="32994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7" name="타원 56"/>
            <p:cNvSpPr/>
            <p:nvPr/>
          </p:nvSpPr>
          <p:spPr>
            <a:xfrm>
              <a:off x="1258976" y="32994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1404234" y="329876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59047" y="3155416"/>
              <a:ext cx="1158285" cy="13372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B-die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59435" y="2299168"/>
              <a:ext cx="868744" cy="29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solidFill>
                    <a:schemeClr val="bg1"/>
                  </a:solidFill>
                </a:rPr>
                <a:t>2.5D IC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676555" y="3092508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821816" y="30917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967054" y="308746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1113515" y="308746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357303" y="2954650"/>
              <a:ext cx="1158285" cy="1393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C-die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타원 65"/>
            <p:cNvSpPr/>
            <p:nvPr/>
          </p:nvSpPr>
          <p:spPr>
            <a:xfrm>
              <a:off x="676555" y="290013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821816" y="2899405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967054" y="2895091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9" name="타원 68"/>
            <p:cNvSpPr/>
            <p:nvPr/>
          </p:nvSpPr>
          <p:spPr>
            <a:xfrm>
              <a:off x="1113515" y="2895091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357303" y="2762272"/>
              <a:ext cx="1158285" cy="1393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C-die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타원 70"/>
            <p:cNvSpPr/>
            <p:nvPr/>
          </p:nvSpPr>
          <p:spPr>
            <a:xfrm>
              <a:off x="676555" y="270128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2" name="타원 71"/>
            <p:cNvSpPr/>
            <p:nvPr/>
          </p:nvSpPr>
          <p:spPr>
            <a:xfrm>
              <a:off x="821816" y="2700555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3" name="타원 72"/>
            <p:cNvSpPr/>
            <p:nvPr/>
          </p:nvSpPr>
          <p:spPr>
            <a:xfrm>
              <a:off x="967054" y="2696241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4" name="타원 73"/>
            <p:cNvSpPr/>
            <p:nvPr/>
          </p:nvSpPr>
          <p:spPr>
            <a:xfrm>
              <a:off x="1113515" y="2696241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357303" y="2563422"/>
              <a:ext cx="1158285" cy="1393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C-die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타원 75"/>
            <p:cNvSpPr/>
            <p:nvPr/>
          </p:nvSpPr>
          <p:spPr>
            <a:xfrm>
              <a:off x="676555" y="251022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7" name="타원 76"/>
            <p:cNvSpPr/>
            <p:nvPr/>
          </p:nvSpPr>
          <p:spPr>
            <a:xfrm>
              <a:off x="821816" y="2509504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8" name="타원 77"/>
            <p:cNvSpPr/>
            <p:nvPr/>
          </p:nvSpPr>
          <p:spPr>
            <a:xfrm>
              <a:off x="967054" y="250519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9" name="타원 78"/>
            <p:cNvSpPr/>
            <p:nvPr/>
          </p:nvSpPr>
          <p:spPr>
            <a:xfrm>
              <a:off x="1113515" y="250519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357303" y="2372371"/>
              <a:ext cx="1158285" cy="1393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C-die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1" name="직사각형 80"/>
          <p:cNvSpPr/>
          <p:nvPr/>
        </p:nvSpPr>
        <p:spPr>
          <a:xfrm>
            <a:off x="4899943" y="2637914"/>
            <a:ext cx="1090006" cy="1117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915209" y="3559594"/>
            <a:ext cx="1052444" cy="1907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Substrate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4993607" y="3336566"/>
            <a:ext cx="807734" cy="173181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  <a:cs typeface="Arial" panose="020B0604020202020204" pitchFamily="34" charset="0"/>
              </a:rPr>
              <a:t>Logic + Interposer</a:t>
            </a:r>
          </a:p>
          <a:p>
            <a:r>
              <a:rPr lang="en-US" altLang="ko-KR" sz="600" dirty="0">
                <a:solidFill>
                  <a:schemeClr val="tx1"/>
                </a:solidFill>
                <a:cs typeface="Arial" panose="020B0604020202020204" pitchFamily="34" charset="0"/>
              </a:rPr>
              <a:t>(B-die + MC/PHY)</a:t>
            </a:r>
            <a:endParaRPr lang="ko-KR" altLang="en-US" sz="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5033416" y="3750783"/>
            <a:ext cx="141760" cy="141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5242259" y="3750781"/>
            <a:ext cx="141760" cy="141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5451102" y="3750781"/>
            <a:ext cx="141760" cy="141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5658368" y="3750781"/>
            <a:ext cx="141760" cy="141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5030120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9" name="타원 88"/>
          <p:cNvSpPr/>
          <p:nvPr/>
        </p:nvSpPr>
        <p:spPr>
          <a:xfrm>
            <a:off x="5131927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0" name="타원 89"/>
          <p:cNvSpPr/>
          <p:nvPr/>
        </p:nvSpPr>
        <p:spPr>
          <a:xfrm>
            <a:off x="5231442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5332902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5434709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5535853" y="3510244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5636637" y="350927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5738444" y="350927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5215904" y="3293816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5317050" y="3293328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8" name="타원 97"/>
          <p:cNvSpPr/>
          <p:nvPr/>
        </p:nvSpPr>
        <p:spPr>
          <a:xfrm>
            <a:off x="5418180" y="329042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9" name="타원 98"/>
          <p:cNvSpPr/>
          <p:nvPr/>
        </p:nvSpPr>
        <p:spPr>
          <a:xfrm>
            <a:off x="5520162" y="329042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993607" y="3201073"/>
            <a:ext cx="806520" cy="9374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C-die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1" name="타원 100"/>
          <p:cNvSpPr/>
          <p:nvPr/>
        </p:nvSpPr>
        <p:spPr>
          <a:xfrm>
            <a:off x="5215904" y="3164394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5317050" y="316390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3" name="타원 102"/>
          <p:cNvSpPr/>
          <p:nvPr/>
        </p:nvSpPr>
        <p:spPr>
          <a:xfrm>
            <a:off x="5418180" y="3161004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4" name="타원 103"/>
          <p:cNvSpPr/>
          <p:nvPr/>
        </p:nvSpPr>
        <p:spPr>
          <a:xfrm>
            <a:off x="5520162" y="3161004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4993607" y="3071651"/>
            <a:ext cx="806520" cy="9374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C-die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5215904" y="3030618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7" name="타원 106"/>
          <p:cNvSpPr/>
          <p:nvPr/>
        </p:nvSpPr>
        <p:spPr>
          <a:xfrm>
            <a:off x="5317050" y="30301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8" name="타원 107"/>
          <p:cNvSpPr/>
          <p:nvPr/>
        </p:nvSpPr>
        <p:spPr>
          <a:xfrm>
            <a:off x="5418180" y="3027228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9" name="타원 108"/>
          <p:cNvSpPr/>
          <p:nvPr/>
        </p:nvSpPr>
        <p:spPr>
          <a:xfrm>
            <a:off x="5520162" y="3027228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4993607" y="2937875"/>
            <a:ext cx="806520" cy="9374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C-die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1" name="타원 110"/>
          <p:cNvSpPr/>
          <p:nvPr/>
        </p:nvSpPr>
        <p:spPr>
          <a:xfrm>
            <a:off x="5215904" y="2902090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2" name="타원 111"/>
          <p:cNvSpPr/>
          <p:nvPr/>
        </p:nvSpPr>
        <p:spPr>
          <a:xfrm>
            <a:off x="5317050" y="290160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3" name="타원 112"/>
          <p:cNvSpPr/>
          <p:nvPr/>
        </p:nvSpPr>
        <p:spPr>
          <a:xfrm>
            <a:off x="5418180" y="2898699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4" name="타원 113"/>
          <p:cNvSpPr/>
          <p:nvPr/>
        </p:nvSpPr>
        <p:spPr>
          <a:xfrm>
            <a:off x="5520162" y="2898699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4993607" y="2809345"/>
            <a:ext cx="806520" cy="9374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C-die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658369" y="2615995"/>
            <a:ext cx="541736" cy="19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3D IC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05374" y="2418581"/>
            <a:ext cx="1334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&lt;HBM 2.5D IC&gt;</a:t>
            </a:r>
            <a:endParaRPr lang="ko-KR" altLang="en-US" sz="9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893600" y="2418581"/>
            <a:ext cx="1334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&lt;</a:t>
            </a:r>
            <a:r>
              <a:rPr lang="en-US" altLang="ko-KR" sz="900" dirty="0" err="1"/>
              <a:t>Bufferless</a:t>
            </a:r>
            <a:r>
              <a:rPr lang="en-US" altLang="ko-KR" sz="900" dirty="0"/>
              <a:t> 3D IC&gt;</a:t>
            </a:r>
            <a:endParaRPr lang="ko-KR" altLang="en-US" sz="900" dirty="0"/>
          </a:p>
        </p:txBody>
      </p:sp>
      <p:grpSp>
        <p:nvGrpSpPr>
          <p:cNvPr id="119" name="그룹 9"/>
          <p:cNvGrpSpPr/>
          <p:nvPr/>
        </p:nvGrpSpPr>
        <p:grpSpPr>
          <a:xfrm>
            <a:off x="285331" y="2420817"/>
            <a:ext cx="2735092" cy="1886298"/>
            <a:chOff x="755576" y="1797087"/>
            <a:chExt cx="3032536" cy="2790887"/>
          </a:xfrm>
        </p:grpSpPr>
        <p:cxnSp>
          <p:nvCxnSpPr>
            <p:cNvPr id="120" name="직선 화살표 연결선 6"/>
            <p:cNvCxnSpPr/>
            <p:nvPr/>
          </p:nvCxnSpPr>
          <p:spPr>
            <a:xfrm flipV="1">
              <a:off x="755576" y="1797087"/>
              <a:ext cx="0" cy="2790887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21" name="직선 화살표 연결선 8"/>
            <p:cNvCxnSpPr/>
            <p:nvPr/>
          </p:nvCxnSpPr>
          <p:spPr>
            <a:xfrm>
              <a:off x="755576" y="4587974"/>
              <a:ext cx="303253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122" name="TextBox 121"/>
          <p:cNvSpPr txBox="1"/>
          <p:nvPr/>
        </p:nvSpPr>
        <p:spPr>
          <a:xfrm rot="16200000">
            <a:off x="-305172" y="3335125"/>
            <a:ext cx="10711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HBM Density &amp; Power</a:t>
            </a:r>
            <a:endParaRPr lang="ko-KR" altLang="en-US" sz="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664527" y="4284518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Time</a:t>
            </a:r>
            <a:endParaRPr lang="ko-KR" altLang="en-US" sz="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4364" y="3073852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3X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46044" y="2624151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latin typeface="Arial"/>
              </a:rPr>
              <a:t>2X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328018" y="2816410"/>
            <a:ext cx="558199" cy="1458317"/>
          </a:xfrm>
          <a:prstGeom prst="rect">
            <a:avLst/>
          </a:prstGeom>
          <a:solidFill>
            <a:srgbClr val="FFF0DA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5473" y="4259033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Arial"/>
              </a:rPr>
              <a:t>‘18</a:t>
            </a:r>
            <a:endParaRPr lang="ko-KR" altLang="en-US" sz="1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7363" y="4129591"/>
            <a:ext cx="3831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1050" b="1" kern="0" dirty="0">
                <a:solidFill>
                  <a:srgbClr val="000000"/>
                </a:solidFill>
                <a:latin typeface="Arial"/>
              </a:rPr>
              <a:t>HBM2</a:t>
            </a:r>
            <a:endParaRPr lang="ko-KR" altLang="en-US" sz="105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10222" y="322592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8GB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이등변 삼각형 129"/>
          <p:cNvSpPr/>
          <p:nvPr/>
        </p:nvSpPr>
        <p:spPr>
          <a:xfrm>
            <a:off x="535243" y="3444538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31" name="다이아몬드 130"/>
          <p:cNvSpPr/>
          <p:nvPr/>
        </p:nvSpPr>
        <p:spPr>
          <a:xfrm>
            <a:off x="557617" y="3729872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2" name="TextBox 131"/>
          <p:cNvSpPr txBox="1"/>
          <p:nvPr/>
        </p:nvSpPr>
        <p:spPr>
          <a:xfrm>
            <a:off x="448941" y="3549931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14W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320522" y="4259033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Arial"/>
              </a:rPr>
              <a:t>‘22</a:t>
            </a:r>
            <a:endParaRPr lang="ko-KR" altLang="en-US" sz="1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1193067" y="2509911"/>
            <a:ext cx="558199" cy="1761292"/>
          </a:xfrm>
          <a:prstGeom prst="rect">
            <a:avLst/>
          </a:prstGeom>
          <a:solidFill>
            <a:srgbClr val="FFF0DA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313064" y="4126368"/>
            <a:ext cx="3831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1050" b="1" kern="0" dirty="0">
                <a:solidFill>
                  <a:srgbClr val="000000"/>
                </a:solidFill>
                <a:latin typeface="Arial"/>
              </a:rPr>
              <a:t>HBM3</a:t>
            </a:r>
            <a:endParaRPr lang="ko-KR" altLang="en-US" sz="105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236228" y="271645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24GB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이등변 삼각형 136"/>
          <p:cNvSpPr/>
          <p:nvPr/>
        </p:nvSpPr>
        <p:spPr>
          <a:xfrm>
            <a:off x="1400292" y="2921165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281611" y="3383471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25W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다이아몬드 138"/>
          <p:cNvSpPr/>
          <p:nvPr/>
        </p:nvSpPr>
        <p:spPr>
          <a:xfrm>
            <a:off x="1422666" y="3574422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0" name="TextBox 139"/>
          <p:cNvSpPr txBox="1"/>
          <p:nvPr/>
        </p:nvSpPr>
        <p:spPr>
          <a:xfrm>
            <a:off x="2197476" y="4259033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Arial"/>
              </a:rPr>
              <a:t>‘26</a:t>
            </a:r>
            <a:endParaRPr lang="ko-KR" altLang="en-US" sz="1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2070021" y="2325625"/>
            <a:ext cx="558199" cy="2016080"/>
          </a:xfrm>
          <a:prstGeom prst="rect">
            <a:avLst/>
          </a:prstGeom>
          <a:solidFill>
            <a:srgbClr val="FFF0DA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181966" y="4125958"/>
            <a:ext cx="3831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1050" b="1" kern="0" dirty="0">
                <a:solidFill>
                  <a:srgbClr val="000000"/>
                </a:solidFill>
                <a:latin typeface="Arial"/>
              </a:rPr>
              <a:t>HBM4</a:t>
            </a:r>
            <a:endParaRPr lang="ko-KR" altLang="en-US" sz="105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140570" y="2375935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48GB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이등변 삼각형 143"/>
          <p:cNvSpPr/>
          <p:nvPr/>
        </p:nvSpPr>
        <p:spPr>
          <a:xfrm>
            <a:off x="2301061" y="2563206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45" name="다이아몬드 144"/>
          <p:cNvSpPr/>
          <p:nvPr/>
        </p:nvSpPr>
        <p:spPr>
          <a:xfrm>
            <a:off x="2299620" y="3437805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6" name="TextBox 145"/>
          <p:cNvSpPr txBox="1"/>
          <p:nvPr/>
        </p:nvSpPr>
        <p:spPr>
          <a:xfrm>
            <a:off x="2108340" y="3236921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50W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7" name="직선 연결선 146"/>
          <p:cNvCxnSpPr/>
          <p:nvPr/>
        </p:nvCxnSpPr>
        <p:spPr>
          <a:xfrm flipV="1">
            <a:off x="586093" y="2994075"/>
            <a:ext cx="900000" cy="540000"/>
          </a:xfrm>
          <a:prstGeom prst="line">
            <a:avLst/>
          </a:prstGeom>
          <a:ln w="28575">
            <a:solidFill>
              <a:srgbClr val="A3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/>
          <p:nvPr/>
        </p:nvCxnSpPr>
        <p:spPr>
          <a:xfrm flipV="1">
            <a:off x="1486715" y="2620986"/>
            <a:ext cx="900000" cy="360000"/>
          </a:xfrm>
          <a:prstGeom prst="line">
            <a:avLst/>
          </a:prstGeom>
          <a:ln w="28575">
            <a:solidFill>
              <a:srgbClr val="A3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61073" y="3018199"/>
            <a:ext cx="347852" cy="215444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</a:t>
            </a: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Capacity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39263" y="3831510"/>
            <a:ext cx="505061" cy="1077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 </a:t>
            </a: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Power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51" name="직선 연결선 150"/>
          <p:cNvCxnSpPr/>
          <p:nvPr/>
        </p:nvCxnSpPr>
        <p:spPr>
          <a:xfrm flipV="1">
            <a:off x="589642" y="3641751"/>
            <a:ext cx="900000" cy="144000"/>
          </a:xfrm>
          <a:prstGeom prst="line">
            <a:avLst/>
          </a:prstGeom>
          <a:ln w="28575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/>
          <p:cNvCxnSpPr/>
          <p:nvPr/>
        </p:nvCxnSpPr>
        <p:spPr>
          <a:xfrm flipV="1">
            <a:off x="1486715" y="3491999"/>
            <a:ext cx="900000" cy="144000"/>
          </a:xfrm>
          <a:prstGeom prst="line">
            <a:avLst/>
          </a:prstGeom>
          <a:ln w="28575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/>
          <p:cNvCxnSpPr/>
          <p:nvPr/>
        </p:nvCxnSpPr>
        <p:spPr>
          <a:xfrm flipV="1">
            <a:off x="2386715" y="2461645"/>
            <a:ext cx="662351" cy="170222"/>
          </a:xfrm>
          <a:prstGeom prst="line">
            <a:avLst/>
          </a:prstGeom>
          <a:ln w="28575">
            <a:solidFill>
              <a:srgbClr val="A362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 153"/>
          <p:cNvCxnSpPr/>
          <p:nvPr/>
        </p:nvCxnSpPr>
        <p:spPr>
          <a:xfrm flipV="1">
            <a:off x="2372935" y="3383610"/>
            <a:ext cx="634823" cy="95215"/>
          </a:xfrm>
          <a:prstGeom prst="line">
            <a:avLst/>
          </a:prstGeom>
          <a:ln w="28575">
            <a:solidFill>
              <a:srgbClr val="0077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281611" y="3770480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15W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다이아몬드 155"/>
          <p:cNvSpPr/>
          <p:nvPr/>
        </p:nvSpPr>
        <p:spPr>
          <a:xfrm>
            <a:off x="1422666" y="3981527"/>
            <a:ext cx="99000" cy="101343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57" name="다이아몬드 156"/>
          <p:cNvSpPr/>
          <p:nvPr/>
        </p:nvSpPr>
        <p:spPr>
          <a:xfrm>
            <a:off x="2299620" y="3824814"/>
            <a:ext cx="99000" cy="101343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58" name="TextBox 157"/>
          <p:cNvSpPr txBox="1"/>
          <p:nvPr/>
        </p:nvSpPr>
        <p:spPr>
          <a:xfrm>
            <a:off x="2108340" y="3623930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30W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9" name="직선 연결선 158"/>
          <p:cNvCxnSpPr/>
          <p:nvPr/>
        </p:nvCxnSpPr>
        <p:spPr>
          <a:xfrm flipV="1">
            <a:off x="1486715" y="3879008"/>
            <a:ext cx="900000" cy="144000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/>
          <p:cNvCxnSpPr/>
          <p:nvPr/>
        </p:nvCxnSpPr>
        <p:spPr>
          <a:xfrm flipV="1">
            <a:off x="2372935" y="3770619"/>
            <a:ext cx="634823" cy="95215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484706" y="3985750"/>
            <a:ext cx="899457" cy="1077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kern="0" dirty="0" err="1">
                <a:solidFill>
                  <a:srgbClr val="000000"/>
                </a:solidFill>
                <a:latin typeface="Arial"/>
              </a:rPr>
              <a:t>Bufferless</a:t>
            </a: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 </a:t>
            </a: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Power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2" name="아래쪽 화살표 161"/>
          <p:cNvSpPr/>
          <p:nvPr/>
        </p:nvSpPr>
        <p:spPr>
          <a:xfrm>
            <a:off x="1844046" y="3658702"/>
            <a:ext cx="144016" cy="219581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3" name="꺾인 연결선 162"/>
          <p:cNvCxnSpPr>
            <a:stCxn id="80" idx="2"/>
            <a:endCxn id="50" idx="2"/>
          </p:cNvCxnSpPr>
          <p:nvPr/>
        </p:nvCxnSpPr>
        <p:spPr>
          <a:xfrm rot="16200000" flipH="1">
            <a:off x="3678234" y="2666371"/>
            <a:ext cx="527980" cy="715797"/>
          </a:xfrm>
          <a:prstGeom prst="bentConnector3">
            <a:avLst>
              <a:gd name="adj1" fmla="val 136883"/>
            </a:avLst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/>
          <p:cNvCxnSpPr>
            <a:stCxn id="115" idx="2"/>
            <a:endCxn id="83" idx="0"/>
          </p:cNvCxnSpPr>
          <p:nvPr/>
        </p:nvCxnSpPr>
        <p:spPr>
          <a:xfrm>
            <a:off x="5396867" y="2903091"/>
            <a:ext cx="607" cy="433475"/>
          </a:xfrm>
          <a:prstGeom prst="straightConnector1">
            <a:avLst/>
          </a:prstGeom>
          <a:ln w="190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그림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35" y="2461645"/>
            <a:ext cx="2626222" cy="1427482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6111404" y="4027626"/>
            <a:ext cx="27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※ Customer can configure Logic die without the</a:t>
            </a:r>
          </a:p>
          <a:p>
            <a:r>
              <a:rPr lang="en-US" altLang="ko-KR" sz="900" dirty="0"/>
              <a:t>    unnecessary functions in Buffer die. 	 </a:t>
            </a:r>
            <a:endParaRPr lang="ko-KR" altLang="en-US" sz="900" dirty="0"/>
          </a:p>
        </p:txBody>
      </p:sp>
      <p:graphicFrame>
        <p:nvGraphicFramePr>
          <p:cNvPr id="167" name="표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86124"/>
              </p:ext>
            </p:extLst>
          </p:nvPr>
        </p:nvGraphicFramePr>
        <p:xfrm>
          <a:off x="3179511" y="3995165"/>
          <a:ext cx="2788141" cy="4846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7009">
                  <a:extLst>
                    <a:ext uri="{9D8B030D-6E8A-4147-A177-3AD203B41FA5}">
                      <a16:colId xmlns:a16="http://schemas.microsoft.com/office/drawing/2014/main" val="292111345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4004253446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1685920893"/>
                    </a:ext>
                  </a:extLst>
                </a:gridCol>
              </a:tblGrid>
              <a:tr h="240784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HBM</a:t>
                      </a:r>
                      <a:r>
                        <a:rPr lang="en-US" altLang="ko-KR" sz="8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2.5D IC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err="1">
                          <a:latin typeface="+mn-ea"/>
                          <a:ea typeface="+mn-ea"/>
                        </a:rPr>
                        <a:t>Bufferless</a:t>
                      </a:r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 3D</a:t>
                      </a:r>
                      <a:r>
                        <a:rPr lang="en-US" altLang="ko-KR" sz="800" b="1" baseline="0" dirty="0">
                          <a:latin typeface="+mn-ea"/>
                          <a:ea typeface="+mn-ea"/>
                        </a:rPr>
                        <a:t> IC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34971831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Latency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800" b="1" dirty="0" err="1">
                          <a:latin typeface="+mn-ea"/>
                          <a:ea typeface="+mn-ea"/>
                        </a:rPr>
                        <a:t>tRC</a:t>
                      </a:r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60ns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55ns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4903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67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/>
              <a:t>Saint-D Architecture - </a:t>
            </a:r>
            <a:r>
              <a:rPr lang="en-US" altLang="ko-KR" sz="2100" dirty="0" err="1"/>
              <a:t>Bufferless</a:t>
            </a:r>
            <a:r>
              <a:rPr lang="en-US" altLang="ko-KR" sz="2100" dirty="0"/>
              <a:t> HBM </a:t>
            </a:r>
            <a:endParaRPr lang="ko-KR" altLang="en-US" sz="2100" dirty="0"/>
          </a:p>
        </p:txBody>
      </p:sp>
      <p:sp>
        <p:nvSpPr>
          <p:cNvPr id="7" name="직사각형 6"/>
          <p:cNvSpPr/>
          <p:nvPr/>
        </p:nvSpPr>
        <p:spPr>
          <a:xfrm>
            <a:off x="323528" y="607038"/>
            <a:ext cx="878497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3"/>
              </a:buBlip>
            </a:pPr>
            <a:r>
              <a:rPr lang="en-US" altLang="ko-KR" b="1" dirty="0">
                <a:solidFill>
                  <a:prstClr val="black"/>
                </a:solidFill>
                <a:ea typeface="SamsungOne 500C" pitchFamily="34" charset="0"/>
              </a:rPr>
              <a:t>Open for customer’s feedback: IPs in Saint-D</a:t>
            </a:r>
          </a:p>
          <a:p>
            <a:pPr defTabSz="914377"/>
            <a:r>
              <a:rPr lang="en-US" altLang="ko-KR" sz="1600" b="1" dirty="0">
                <a:solidFill>
                  <a:prstClr val="black"/>
                </a:solidFill>
                <a:ea typeface="SamsungOne 500C" pitchFamily="34" charset="0"/>
              </a:rPr>
              <a:t>       1) Discussion slot is open until the end of this year 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08995"/>
              </p:ext>
            </p:extLst>
          </p:nvPr>
        </p:nvGraphicFramePr>
        <p:xfrm>
          <a:off x="353888" y="1743591"/>
          <a:ext cx="4824081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val="261206044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61540835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77703270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978485991"/>
                    </a:ext>
                  </a:extLst>
                </a:gridCol>
              </a:tblGrid>
              <a:tr h="125467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2022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2023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2024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91855"/>
                  </a:ext>
                </a:extLst>
              </a:tr>
              <a:tr h="638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Overall Schedule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43047"/>
                  </a:ext>
                </a:extLst>
              </a:tr>
            </a:tbl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251521" y="1581151"/>
            <a:ext cx="5028064" cy="3258783"/>
          </a:xfrm>
          <a:prstGeom prst="roundRect">
            <a:avLst>
              <a:gd name="adj" fmla="val 17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898851" y="2085082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4Q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210597" y="2085082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2Q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867497" y="2085082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dirty="0">
                <a:solidFill>
                  <a:prstClr val="white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1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228715" y="2085082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noProof="0" dirty="0">
                <a:solidFill>
                  <a:prstClr val="white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3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511672" y="2085435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dirty="0">
                <a:solidFill>
                  <a:prstClr val="white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2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0789" y="234260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r>
              <a:rPr lang="en-US" altLang="ko-KR" sz="800" baseline="30000" dirty="0"/>
              <a:t>st</a:t>
            </a:r>
            <a:r>
              <a:rPr lang="en-US" altLang="ko-KR" sz="800" dirty="0"/>
              <a:t> Vehicle</a:t>
            </a:r>
          </a:p>
          <a:p>
            <a:pPr algn="ctr"/>
            <a:r>
              <a:rPr lang="en-US" altLang="ko-KR" sz="800" dirty="0"/>
              <a:t> </a:t>
            </a:r>
            <a:r>
              <a:rPr lang="en-US" altLang="ko-KR" sz="800" dirty="0" err="1"/>
              <a:t>Veri</a:t>
            </a:r>
            <a:r>
              <a:rPr lang="en-US" altLang="ko-KR" sz="800" dirty="0"/>
              <a:t>.</a:t>
            </a:r>
            <a:endParaRPr lang="ko-KR" alt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0000" y="234260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2</a:t>
            </a:r>
            <a:r>
              <a:rPr lang="en-US" altLang="ko-KR" sz="800" baseline="30000" dirty="0"/>
              <a:t>nd</a:t>
            </a:r>
            <a:r>
              <a:rPr lang="en-US" altLang="ko-KR" sz="800" dirty="0"/>
              <a:t> Vehicle</a:t>
            </a:r>
          </a:p>
          <a:p>
            <a:pPr algn="ctr"/>
            <a:r>
              <a:rPr lang="en-US" altLang="ko-KR" sz="800" dirty="0"/>
              <a:t> </a:t>
            </a:r>
            <a:r>
              <a:rPr lang="en-US" altLang="ko-KR" sz="800" dirty="0" err="1"/>
              <a:t>Veri</a:t>
            </a:r>
            <a:r>
              <a:rPr lang="en-US" altLang="ko-KR" sz="800" dirty="0"/>
              <a:t>.</a:t>
            </a:r>
            <a:endParaRPr lang="ko-KR" alt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449" y="234260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F/O</a:t>
            </a:r>
            <a:endParaRPr lang="ko-KR" alt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4667" y="234260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MTO</a:t>
            </a:r>
            <a:endParaRPr lang="ko-KR" alt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234295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Dram Interface IP Transfer</a:t>
            </a:r>
            <a:endParaRPr lang="ko-KR" altLang="en-US" sz="800" dirty="0"/>
          </a:p>
        </p:txBody>
      </p:sp>
      <p:grpSp>
        <p:nvGrpSpPr>
          <p:cNvPr id="192" name="그룹 191"/>
          <p:cNvGrpSpPr/>
          <p:nvPr/>
        </p:nvGrpSpPr>
        <p:grpSpPr>
          <a:xfrm>
            <a:off x="2836835" y="2895719"/>
            <a:ext cx="2390857" cy="1188658"/>
            <a:chOff x="7825251" y="1050670"/>
            <a:chExt cx="2390857" cy="1188658"/>
          </a:xfrm>
        </p:grpSpPr>
        <p:sp>
          <p:nvSpPr>
            <p:cNvPr id="16" name="Oval 627"/>
            <p:cNvSpPr>
              <a:spLocks noChangeArrowheads="1"/>
            </p:cNvSpPr>
            <p:nvPr/>
          </p:nvSpPr>
          <p:spPr bwMode="auto">
            <a:xfrm>
              <a:off x="9070991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val 627"/>
            <p:cNvSpPr>
              <a:spLocks noChangeArrowheads="1"/>
            </p:cNvSpPr>
            <p:nvPr/>
          </p:nvSpPr>
          <p:spPr bwMode="auto">
            <a:xfrm>
              <a:off x="8336450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627"/>
            <p:cNvSpPr>
              <a:spLocks noChangeArrowheads="1"/>
            </p:cNvSpPr>
            <p:nvPr/>
          </p:nvSpPr>
          <p:spPr bwMode="auto">
            <a:xfrm>
              <a:off x="858129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627"/>
            <p:cNvSpPr>
              <a:spLocks noChangeArrowheads="1"/>
            </p:cNvSpPr>
            <p:nvPr/>
          </p:nvSpPr>
          <p:spPr bwMode="auto">
            <a:xfrm>
              <a:off x="8826144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627"/>
            <p:cNvSpPr>
              <a:spLocks noChangeArrowheads="1"/>
            </p:cNvSpPr>
            <p:nvPr/>
          </p:nvSpPr>
          <p:spPr bwMode="auto">
            <a:xfrm>
              <a:off x="8091603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627"/>
            <p:cNvSpPr>
              <a:spLocks noChangeArrowheads="1"/>
            </p:cNvSpPr>
            <p:nvPr/>
          </p:nvSpPr>
          <p:spPr bwMode="auto">
            <a:xfrm>
              <a:off x="894856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627"/>
            <p:cNvSpPr>
              <a:spLocks noChangeArrowheads="1"/>
            </p:cNvSpPr>
            <p:nvPr/>
          </p:nvSpPr>
          <p:spPr bwMode="auto">
            <a:xfrm>
              <a:off x="8703721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627"/>
            <p:cNvSpPr>
              <a:spLocks noChangeArrowheads="1"/>
            </p:cNvSpPr>
            <p:nvPr/>
          </p:nvSpPr>
          <p:spPr bwMode="auto">
            <a:xfrm>
              <a:off x="8458874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627"/>
            <p:cNvSpPr>
              <a:spLocks noChangeArrowheads="1"/>
            </p:cNvSpPr>
            <p:nvPr/>
          </p:nvSpPr>
          <p:spPr bwMode="auto">
            <a:xfrm>
              <a:off x="821402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627"/>
            <p:cNvSpPr>
              <a:spLocks noChangeArrowheads="1"/>
            </p:cNvSpPr>
            <p:nvPr/>
          </p:nvSpPr>
          <p:spPr bwMode="auto">
            <a:xfrm>
              <a:off x="9420484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627"/>
            <p:cNvSpPr>
              <a:spLocks noChangeArrowheads="1"/>
            </p:cNvSpPr>
            <p:nvPr/>
          </p:nvSpPr>
          <p:spPr bwMode="auto">
            <a:xfrm>
              <a:off x="9665331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627"/>
            <p:cNvSpPr>
              <a:spLocks noChangeArrowheads="1"/>
            </p:cNvSpPr>
            <p:nvPr/>
          </p:nvSpPr>
          <p:spPr bwMode="auto">
            <a:xfrm>
              <a:off x="917563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627"/>
            <p:cNvSpPr>
              <a:spLocks noChangeArrowheads="1"/>
            </p:cNvSpPr>
            <p:nvPr/>
          </p:nvSpPr>
          <p:spPr bwMode="auto">
            <a:xfrm>
              <a:off x="9787754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627"/>
            <p:cNvSpPr>
              <a:spLocks noChangeArrowheads="1"/>
            </p:cNvSpPr>
            <p:nvPr/>
          </p:nvSpPr>
          <p:spPr bwMode="auto">
            <a:xfrm>
              <a:off x="954290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627"/>
            <p:cNvSpPr>
              <a:spLocks noChangeArrowheads="1"/>
            </p:cNvSpPr>
            <p:nvPr/>
          </p:nvSpPr>
          <p:spPr bwMode="auto">
            <a:xfrm>
              <a:off x="9298060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7825251" y="1892764"/>
              <a:ext cx="2390857" cy="346564"/>
              <a:chOff x="543959" y="3846852"/>
              <a:chExt cx="5056154" cy="339690"/>
            </a:xfrm>
          </p:grpSpPr>
          <p:sp>
            <p:nvSpPr>
              <p:cNvPr id="32" name="Oval 627"/>
              <p:cNvSpPr>
                <a:spLocks noChangeAspect="1" noChangeArrowheads="1"/>
              </p:cNvSpPr>
              <p:nvPr/>
            </p:nvSpPr>
            <p:spPr bwMode="auto">
              <a:xfrm>
                <a:off x="4874643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Oval 627"/>
              <p:cNvSpPr>
                <a:spLocks noChangeAspect="1" noChangeArrowheads="1"/>
              </p:cNvSpPr>
              <p:nvPr/>
            </p:nvSpPr>
            <p:spPr bwMode="auto">
              <a:xfrm>
                <a:off x="1875185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Oval 627"/>
              <p:cNvSpPr>
                <a:spLocks noChangeAspect="1" noChangeArrowheads="1"/>
              </p:cNvSpPr>
              <p:nvPr/>
            </p:nvSpPr>
            <p:spPr bwMode="auto">
              <a:xfrm>
                <a:off x="2875008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Oval 627"/>
              <p:cNvSpPr>
                <a:spLocks noChangeAspect="1" noChangeArrowheads="1"/>
              </p:cNvSpPr>
              <p:nvPr/>
            </p:nvSpPr>
            <p:spPr bwMode="auto">
              <a:xfrm>
                <a:off x="3874826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Oval 627"/>
              <p:cNvSpPr>
                <a:spLocks noChangeAspect="1" noChangeArrowheads="1"/>
              </p:cNvSpPr>
              <p:nvPr/>
            </p:nvSpPr>
            <p:spPr bwMode="auto">
              <a:xfrm>
                <a:off x="875363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Oval 627"/>
              <p:cNvSpPr>
                <a:spLocks noChangeAspect="1" noChangeArrowheads="1"/>
              </p:cNvSpPr>
              <p:nvPr/>
            </p:nvSpPr>
            <p:spPr bwMode="auto">
              <a:xfrm>
                <a:off x="4374732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Oval 627"/>
              <p:cNvSpPr>
                <a:spLocks noChangeAspect="1" noChangeArrowheads="1"/>
              </p:cNvSpPr>
              <p:nvPr/>
            </p:nvSpPr>
            <p:spPr bwMode="auto">
              <a:xfrm>
                <a:off x="3374915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l 627"/>
              <p:cNvSpPr>
                <a:spLocks noChangeAspect="1" noChangeArrowheads="1"/>
              </p:cNvSpPr>
              <p:nvPr/>
            </p:nvSpPr>
            <p:spPr bwMode="auto">
              <a:xfrm>
                <a:off x="2375091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627"/>
              <p:cNvSpPr>
                <a:spLocks noChangeAspect="1" noChangeArrowheads="1"/>
              </p:cNvSpPr>
              <p:nvPr/>
            </p:nvSpPr>
            <p:spPr bwMode="auto">
              <a:xfrm>
                <a:off x="1375268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67"/>
              <p:cNvSpPr>
                <a:spLocks noChangeArrowheads="1"/>
              </p:cNvSpPr>
              <p:nvPr/>
            </p:nvSpPr>
            <p:spPr bwMode="auto">
              <a:xfrm>
                <a:off x="543959" y="3846852"/>
                <a:ext cx="5056154" cy="215950"/>
              </a:xfrm>
              <a:prstGeom prst="rect">
                <a:avLst/>
              </a:prstGeom>
              <a:solidFill>
                <a:srgbClr val="678D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Rectangle 253"/>
            <p:cNvSpPr>
              <a:spLocks noChangeArrowheads="1"/>
            </p:cNvSpPr>
            <p:nvPr/>
          </p:nvSpPr>
          <p:spPr bwMode="auto">
            <a:xfrm>
              <a:off x="8022542" y="1078456"/>
              <a:ext cx="1934316" cy="604754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68574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340522" y="1076682"/>
              <a:ext cx="529920" cy="606527"/>
              <a:chOff x="2456598" y="1427305"/>
              <a:chExt cx="1263138" cy="709470"/>
            </a:xfrm>
          </p:grpSpPr>
          <p:sp>
            <p:nvSpPr>
              <p:cNvPr id="44" name="Oval 81"/>
              <p:cNvSpPr>
                <a:spLocks noChangeArrowheads="1"/>
              </p:cNvSpPr>
              <p:nvPr/>
            </p:nvSpPr>
            <p:spPr bwMode="auto">
              <a:xfrm>
                <a:off x="2499187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Oval 81"/>
              <p:cNvSpPr>
                <a:spLocks noChangeArrowheads="1"/>
              </p:cNvSpPr>
              <p:nvPr/>
            </p:nvSpPr>
            <p:spPr bwMode="auto">
              <a:xfrm>
                <a:off x="2653283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Oval 81"/>
              <p:cNvSpPr>
                <a:spLocks noChangeArrowheads="1"/>
              </p:cNvSpPr>
              <p:nvPr/>
            </p:nvSpPr>
            <p:spPr bwMode="auto">
              <a:xfrm>
                <a:off x="2807379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Oval 81"/>
              <p:cNvSpPr>
                <a:spLocks noChangeArrowheads="1"/>
              </p:cNvSpPr>
              <p:nvPr/>
            </p:nvSpPr>
            <p:spPr bwMode="auto">
              <a:xfrm>
                <a:off x="2961475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Oval 81"/>
              <p:cNvSpPr>
                <a:spLocks noChangeArrowheads="1"/>
              </p:cNvSpPr>
              <p:nvPr/>
            </p:nvSpPr>
            <p:spPr bwMode="auto">
              <a:xfrm>
                <a:off x="3115571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81"/>
              <p:cNvSpPr>
                <a:spLocks noChangeArrowheads="1"/>
              </p:cNvSpPr>
              <p:nvPr/>
            </p:nvSpPr>
            <p:spPr bwMode="auto">
              <a:xfrm>
                <a:off x="3269668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Oval 81"/>
              <p:cNvSpPr>
                <a:spLocks noChangeArrowheads="1"/>
              </p:cNvSpPr>
              <p:nvPr/>
            </p:nvSpPr>
            <p:spPr bwMode="auto">
              <a:xfrm>
                <a:off x="3423764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l 81"/>
              <p:cNvSpPr>
                <a:spLocks noChangeArrowheads="1"/>
              </p:cNvSpPr>
              <p:nvPr/>
            </p:nvSpPr>
            <p:spPr bwMode="auto">
              <a:xfrm>
                <a:off x="3577862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290"/>
              <p:cNvSpPr>
                <a:spLocks noChangeArrowheads="1"/>
              </p:cNvSpPr>
              <p:nvPr/>
            </p:nvSpPr>
            <p:spPr bwMode="auto">
              <a:xfrm>
                <a:off x="2456598" y="1427305"/>
                <a:ext cx="1263138" cy="654532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2571694" y="1632760"/>
                <a:ext cx="979386" cy="29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HBM3</a:t>
                </a:r>
                <a:endParaRPr kumimoji="0" lang="ko-KR" altLang="en-US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8026889" y="1669089"/>
              <a:ext cx="1929969" cy="197749"/>
              <a:chOff x="470762" y="2479236"/>
              <a:chExt cx="2943051" cy="409596"/>
            </a:xfrm>
          </p:grpSpPr>
          <p:sp>
            <p:nvSpPr>
              <p:cNvPr id="55" name="Rectangle 596"/>
              <p:cNvSpPr>
                <a:spLocks noChangeArrowheads="1"/>
              </p:cNvSpPr>
              <p:nvPr/>
            </p:nvSpPr>
            <p:spPr bwMode="auto">
              <a:xfrm rot="10800000">
                <a:off x="470762" y="2488471"/>
                <a:ext cx="2938715" cy="353866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629"/>
              <p:cNvSpPr>
                <a:spLocks noChangeArrowheads="1"/>
              </p:cNvSpPr>
              <p:nvPr/>
            </p:nvSpPr>
            <p:spPr bwMode="auto">
              <a:xfrm rot="10800000">
                <a:off x="681915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629"/>
              <p:cNvSpPr>
                <a:spLocks noChangeArrowheads="1"/>
              </p:cNvSpPr>
              <p:nvPr/>
            </p:nvSpPr>
            <p:spPr bwMode="auto">
              <a:xfrm rot="10800000">
                <a:off x="834789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629"/>
              <p:cNvSpPr>
                <a:spLocks noChangeArrowheads="1"/>
              </p:cNvSpPr>
              <p:nvPr/>
            </p:nvSpPr>
            <p:spPr bwMode="auto">
              <a:xfrm rot="10800000">
                <a:off x="987663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629"/>
              <p:cNvSpPr>
                <a:spLocks noChangeArrowheads="1"/>
              </p:cNvSpPr>
              <p:nvPr/>
            </p:nvSpPr>
            <p:spPr bwMode="auto">
              <a:xfrm rot="10800000">
                <a:off x="1142178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629"/>
              <p:cNvSpPr>
                <a:spLocks noChangeArrowheads="1"/>
              </p:cNvSpPr>
              <p:nvPr/>
            </p:nvSpPr>
            <p:spPr bwMode="auto">
              <a:xfrm rot="10800000">
                <a:off x="1296693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29"/>
              <p:cNvSpPr>
                <a:spLocks noChangeArrowheads="1"/>
              </p:cNvSpPr>
              <p:nvPr/>
            </p:nvSpPr>
            <p:spPr bwMode="auto">
              <a:xfrm rot="10800000">
                <a:off x="1453998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29"/>
              <p:cNvSpPr>
                <a:spLocks noChangeArrowheads="1"/>
              </p:cNvSpPr>
              <p:nvPr/>
            </p:nvSpPr>
            <p:spPr bwMode="auto">
              <a:xfrm rot="10800000">
                <a:off x="161130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9"/>
              <p:cNvSpPr>
                <a:spLocks noChangeArrowheads="1"/>
              </p:cNvSpPr>
              <p:nvPr/>
            </p:nvSpPr>
            <p:spPr bwMode="auto">
              <a:xfrm rot="10800000">
                <a:off x="176860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29"/>
              <p:cNvSpPr>
                <a:spLocks noChangeArrowheads="1"/>
              </p:cNvSpPr>
              <p:nvPr/>
            </p:nvSpPr>
            <p:spPr bwMode="auto">
              <a:xfrm rot="10800000">
                <a:off x="192591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29"/>
              <p:cNvSpPr>
                <a:spLocks noChangeArrowheads="1"/>
              </p:cNvSpPr>
              <p:nvPr/>
            </p:nvSpPr>
            <p:spPr bwMode="auto">
              <a:xfrm rot="10800000">
                <a:off x="208321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29"/>
              <p:cNvSpPr>
                <a:spLocks noChangeArrowheads="1"/>
              </p:cNvSpPr>
              <p:nvPr/>
            </p:nvSpPr>
            <p:spPr bwMode="auto">
              <a:xfrm rot="10800000">
                <a:off x="224052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29"/>
              <p:cNvSpPr>
                <a:spLocks noChangeArrowheads="1"/>
              </p:cNvSpPr>
              <p:nvPr/>
            </p:nvSpPr>
            <p:spPr bwMode="auto">
              <a:xfrm rot="10800000">
                <a:off x="239782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29"/>
              <p:cNvSpPr>
                <a:spLocks noChangeArrowheads="1"/>
              </p:cNvSpPr>
              <p:nvPr/>
            </p:nvSpPr>
            <p:spPr bwMode="auto">
              <a:xfrm rot="10800000">
                <a:off x="255513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29"/>
              <p:cNvSpPr>
                <a:spLocks noChangeArrowheads="1"/>
              </p:cNvSpPr>
              <p:nvPr/>
            </p:nvSpPr>
            <p:spPr bwMode="auto">
              <a:xfrm rot="10800000">
                <a:off x="271243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29"/>
              <p:cNvSpPr>
                <a:spLocks noChangeArrowheads="1"/>
              </p:cNvSpPr>
              <p:nvPr/>
            </p:nvSpPr>
            <p:spPr bwMode="auto">
              <a:xfrm rot="10800000">
                <a:off x="286974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629"/>
              <p:cNvSpPr>
                <a:spLocks noChangeArrowheads="1"/>
              </p:cNvSpPr>
              <p:nvPr/>
            </p:nvSpPr>
            <p:spPr bwMode="auto">
              <a:xfrm rot="10800000">
                <a:off x="302704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629"/>
              <p:cNvSpPr>
                <a:spLocks noChangeArrowheads="1"/>
              </p:cNvSpPr>
              <p:nvPr/>
            </p:nvSpPr>
            <p:spPr bwMode="auto">
              <a:xfrm rot="10800000">
                <a:off x="318435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629"/>
              <p:cNvSpPr>
                <a:spLocks noChangeArrowheads="1"/>
              </p:cNvSpPr>
              <p:nvPr/>
            </p:nvSpPr>
            <p:spPr bwMode="auto">
              <a:xfrm rot="16200000">
                <a:off x="1923414" y="1062355"/>
                <a:ext cx="64798" cy="291600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1474359" y="2479236"/>
                <a:ext cx="898792" cy="409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Interposer</a:t>
                </a:r>
                <a:endParaRPr kumimoji="0" lang="ko-KR" altLang="en-US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5" name="그룹 74"/>
            <p:cNvGrpSpPr/>
            <p:nvPr/>
          </p:nvGrpSpPr>
          <p:grpSpPr>
            <a:xfrm>
              <a:off x="8090567" y="1050670"/>
              <a:ext cx="1178783" cy="629568"/>
              <a:chOff x="8543429" y="609068"/>
              <a:chExt cx="1178783" cy="629568"/>
            </a:xfrm>
          </p:grpSpPr>
          <p:sp>
            <p:nvSpPr>
              <p:cNvPr id="76" name="Rectangle 253"/>
              <p:cNvSpPr>
                <a:spLocks noChangeArrowheads="1"/>
              </p:cNvSpPr>
              <p:nvPr/>
            </p:nvSpPr>
            <p:spPr bwMode="auto">
              <a:xfrm>
                <a:off x="8543429" y="633052"/>
                <a:ext cx="1178783" cy="473748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74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7" name="그룹 76"/>
              <p:cNvGrpSpPr/>
              <p:nvPr/>
            </p:nvGrpSpPr>
            <p:grpSpPr>
              <a:xfrm>
                <a:off x="8662376" y="609068"/>
                <a:ext cx="957037" cy="465170"/>
                <a:chOff x="2456598" y="1105957"/>
                <a:chExt cx="1263138" cy="963496"/>
              </a:xfrm>
            </p:grpSpPr>
            <p:sp>
              <p:nvSpPr>
                <p:cNvPr id="112" name="Oval 81"/>
                <p:cNvSpPr>
                  <a:spLocks noChangeArrowheads="1"/>
                </p:cNvSpPr>
                <p:nvPr/>
              </p:nvSpPr>
              <p:spPr bwMode="auto">
                <a:xfrm>
                  <a:off x="2499187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Oval 81"/>
                <p:cNvSpPr>
                  <a:spLocks noChangeArrowheads="1"/>
                </p:cNvSpPr>
                <p:nvPr/>
              </p:nvSpPr>
              <p:spPr bwMode="auto">
                <a:xfrm>
                  <a:off x="2653284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Oval 81"/>
                <p:cNvSpPr>
                  <a:spLocks noChangeArrowheads="1"/>
                </p:cNvSpPr>
                <p:nvPr/>
              </p:nvSpPr>
              <p:spPr bwMode="auto">
                <a:xfrm>
                  <a:off x="2807379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Oval 81"/>
                <p:cNvSpPr>
                  <a:spLocks noChangeArrowheads="1"/>
                </p:cNvSpPr>
                <p:nvPr/>
              </p:nvSpPr>
              <p:spPr bwMode="auto">
                <a:xfrm>
                  <a:off x="2961475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Oval 81"/>
                <p:cNvSpPr>
                  <a:spLocks noChangeArrowheads="1"/>
                </p:cNvSpPr>
                <p:nvPr/>
              </p:nvSpPr>
              <p:spPr bwMode="auto">
                <a:xfrm>
                  <a:off x="3115572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Oval 81"/>
                <p:cNvSpPr>
                  <a:spLocks noChangeArrowheads="1"/>
                </p:cNvSpPr>
                <p:nvPr/>
              </p:nvSpPr>
              <p:spPr bwMode="auto">
                <a:xfrm>
                  <a:off x="3269668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Oval 81"/>
                <p:cNvSpPr>
                  <a:spLocks noChangeArrowheads="1"/>
                </p:cNvSpPr>
                <p:nvPr/>
              </p:nvSpPr>
              <p:spPr bwMode="auto">
                <a:xfrm>
                  <a:off x="3423764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Oval 81"/>
                <p:cNvSpPr>
                  <a:spLocks noChangeArrowheads="1"/>
                </p:cNvSpPr>
                <p:nvPr/>
              </p:nvSpPr>
              <p:spPr bwMode="auto">
                <a:xfrm>
                  <a:off x="3577862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tangle 290"/>
                <p:cNvSpPr>
                  <a:spLocks noChangeArrowheads="1"/>
                </p:cNvSpPr>
                <p:nvPr/>
              </p:nvSpPr>
              <p:spPr bwMode="auto">
                <a:xfrm>
                  <a:off x="2456598" y="1155635"/>
                  <a:ext cx="1263138" cy="857192"/>
                </a:xfrm>
                <a:prstGeom prst="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3175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직사각형 120"/>
                <p:cNvSpPr/>
                <p:nvPr/>
              </p:nvSpPr>
              <p:spPr>
                <a:xfrm>
                  <a:off x="2590235" y="1105957"/>
                  <a:ext cx="1031665" cy="4095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9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HBM3 Core Die</a:t>
                  </a:r>
                  <a:endParaRPr kumimoji="0" lang="ko-KR" altLang="en-US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tangle 629"/>
                <p:cNvSpPr>
                  <a:spLocks noChangeArrowheads="1"/>
                </p:cNvSpPr>
                <p:nvPr/>
              </p:nvSpPr>
              <p:spPr bwMode="auto">
                <a:xfrm rot="16200000">
                  <a:off x="3061685" y="1373382"/>
                  <a:ext cx="54001" cy="122399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8" name="Oval 627"/>
              <p:cNvSpPr>
                <a:spLocks noChangeArrowheads="1"/>
              </p:cNvSpPr>
              <p:nvPr/>
            </p:nvSpPr>
            <p:spPr bwMode="auto">
              <a:xfrm>
                <a:off x="9234820" y="1168975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Oval 627"/>
              <p:cNvSpPr>
                <a:spLocks noChangeArrowheads="1"/>
              </p:cNvSpPr>
              <p:nvPr/>
            </p:nvSpPr>
            <p:spPr bwMode="auto">
              <a:xfrm>
                <a:off x="9310136" y="1168837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Oval 627"/>
              <p:cNvSpPr>
                <a:spLocks noChangeArrowheads="1"/>
              </p:cNvSpPr>
              <p:nvPr/>
            </p:nvSpPr>
            <p:spPr bwMode="auto">
              <a:xfrm>
                <a:off x="9385453" y="1168698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Oval 627"/>
              <p:cNvSpPr>
                <a:spLocks noChangeArrowheads="1"/>
              </p:cNvSpPr>
              <p:nvPr/>
            </p:nvSpPr>
            <p:spPr bwMode="auto">
              <a:xfrm>
                <a:off x="9460769" y="1168560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l 627"/>
              <p:cNvSpPr>
                <a:spLocks noChangeArrowheads="1"/>
              </p:cNvSpPr>
              <p:nvPr/>
            </p:nvSpPr>
            <p:spPr bwMode="auto">
              <a:xfrm>
                <a:off x="9536085" y="1168421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Oval 627"/>
              <p:cNvSpPr>
                <a:spLocks noChangeArrowheads="1"/>
              </p:cNvSpPr>
              <p:nvPr/>
            </p:nvSpPr>
            <p:spPr bwMode="auto">
              <a:xfrm>
                <a:off x="9611402" y="1168283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Oval 627"/>
              <p:cNvSpPr>
                <a:spLocks noChangeArrowheads="1"/>
              </p:cNvSpPr>
              <p:nvPr/>
            </p:nvSpPr>
            <p:spPr bwMode="auto">
              <a:xfrm>
                <a:off x="8986670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l 627"/>
              <p:cNvSpPr>
                <a:spLocks noChangeArrowheads="1"/>
              </p:cNvSpPr>
              <p:nvPr/>
            </p:nvSpPr>
            <p:spPr bwMode="auto">
              <a:xfrm>
                <a:off x="8554588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Oval 627"/>
              <p:cNvSpPr>
                <a:spLocks noChangeArrowheads="1"/>
              </p:cNvSpPr>
              <p:nvPr/>
            </p:nvSpPr>
            <p:spPr bwMode="auto">
              <a:xfrm>
                <a:off x="8641010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Oval 627"/>
              <p:cNvSpPr>
                <a:spLocks noChangeArrowheads="1"/>
              </p:cNvSpPr>
              <p:nvPr/>
            </p:nvSpPr>
            <p:spPr bwMode="auto">
              <a:xfrm>
                <a:off x="8727421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Oval 627"/>
              <p:cNvSpPr>
                <a:spLocks noChangeArrowheads="1"/>
              </p:cNvSpPr>
              <p:nvPr/>
            </p:nvSpPr>
            <p:spPr bwMode="auto">
              <a:xfrm>
                <a:off x="8813844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Oval 627"/>
              <p:cNvSpPr>
                <a:spLocks noChangeArrowheads="1"/>
              </p:cNvSpPr>
              <p:nvPr/>
            </p:nvSpPr>
            <p:spPr bwMode="auto">
              <a:xfrm>
                <a:off x="8900253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Oval 627"/>
              <p:cNvSpPr>
                <a:spLocks noChangeArrowheads="1"/>
              </p:cNvSpPr>
              <p:nvPr/>
            </p:nvSpPr>
            <p:spPr bwMode="auto">
              <a:xfrm>
                <a:off x="9159503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Oval 627"/>
              <p:cNvSpPr>
                <a:spLocks noChangeArrowheads="1"/>
              </p:cNvSpPr>
              <p:nvPr/>
            </p:nvSpPr>
            <p:spPr bwMode="auto">
              <a:xfrm>
                <a:off x="9073087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tangle 596"/>
              <p:cNvSpPr>
                <a:spLocks noChangeArrowheads="1"/>
              </p:cNvSpPr>
              <p:nvPr/>
            </p:nvSpPr>
            <p:spPr bwMode="auto">
              <a:xfrm rot="10800000">
                <a:off x="8545672" y="1072610"/>
                <a:ext cx="1176540" cy="121474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629"/>
              <p:cNvSpPr>
                <a:spLocks noChangeArrowheads="1"/>
              </p:cNvSpPr>
              <p:nvPr/>
            </p:nvSpPr>
            <p:spPr bwMode="auto">
              <a:xfrm rot="10800000">
                <a:off x="8630140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629"/>
              <p:cNvSpPr>
                <a:spLocks noChangeArrowheads="1"/>
              </p:cNvSpPr>
              <p:nvPr/>
            </p:nvSpPr>
            <p:spPr bwMode="auto">
              <a:xfrm rot="10800000">
                <a:off x="8691294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629"/>
              <p:cNvSpPr>
                <a:spLocks noChangeArrowheads="1"/>
              </p:cNvSpPr>
              <p:nvPr/>
            </p:nvSpPr>
            <p:spPr bwMode="auto">
              <a:xfrm rot="10800000">
                <a:off x="8752448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629"/>
              <p:cNvSpPr>
                <a:spLocks noChangeArrowheads="1"/>
              </p:cNvSpPr>
              <p:nvPr/>
            </p:nvSpPr>
            <p:spPr bwMode="auto">
              <a:xfrm rot="10800000">
                <a:off x="8814260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629"/>
              <p:cNvSpPr>
                <a:spLocks noChangeArrowheads="1"/>
              </p:cNvSpPr>
              <p:nvPr/>
            </p:nvSpPr>
            <p:spPr bwMode="auto">
              <a:xfrm rot="10800000">
                <a:off x="8876071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629"/>
              <p:cNvSpPr>
                <a:spLocks noChangeArrowheads="1"/>
              </p:cNvSpPr>
              <p:nvPr/>
            </p:nvSpPr>
            <p:spPr bwMode="auto">
              <a:xfrm rot="10800000">
                <a:off x="8938998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629"/>
              <p:cNvSpPr>
                <a:spLocks noChangeArrowheads="1"/>
              </p:cNvSpPr>
              <p:nvPr/>
            </p:nvSpPr>
            <p:spPr bwMode="auto">
              <a:xfrm rot="10800000">
                <a:off x="9001925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629"/>
              <p:cNvSpPr>
                <a:spLocks noChangeArrowheads="1"/>
              </p:cNvSpPr>
              <p:nvPr/>
            </p:nvSpPr>
            <p:spPr bwMode="auto">
              <a:xfrm rot="10800000">
                <a:off x="9064852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629"/>
              <p:cNvSpPr>
                <a:spLocks noChangeArrowheads="1"/>
              </p:cNvSpPr>
              <p:nvPr/>
            </p:nvSpPr>
            <p:spPr bwMode="auto">
              <a:xfrm rot="10800000">
                <a:off x="9127779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629"/>
              <p:cNvSpPr>
                <a:spLocks noChangeArrowheads="1"/>
              </p:cNvSpPr>
              <p:nvPr/>
            </p:nvSpPr>
            <p:spPr bwMode="auto">
              <a:xfrm rot="10800000">
                <a:off x="9190706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629"/>
              <p:cNvSpPr>
                <a:spLocks noChangeArrowheads="1"/>
              </p:cNvSpPr>
              <p:nvPr/>
            </p:nvSpPr>
            <p:spPr bwMode="auto">
              <a:xfrm rot="10800000">
                <a:off x="9253633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629"/>
              <p:cNvSpPr>
                <a:spLocks noChangeArrowheads="1"/>
              </p:cNvSpPr>
              <p:nvPr/>
            </p:nvSpPr>
            <p:spPr bwMode="auto">
              <a:xfrm rot="10800000">
                <a:off x="9316560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629"/>
              <p:cNvSpPr>
                <a:spLocks noChangeArrowheads="1"/>
              </p:cNvSpPr>
              <p:nvPr/>
            </p:nvSpPr>
            <p:spPr bwMode="auto">
              <a:xfrm rot="10800000">
                <a:off x="9379487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629"/>
              <p:cNvSpPr>
                <a:spLocks noChangeArrowheads="1"/>
              </p:cNvSpPr>
              <p:nvPr/>
            </p:nvSpPr>
            <p:spPr bwMode="auto">
              <a:xfrm rot="10800000">
                <a:off x="9442414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629"/>
              <p:cNvSpPr>
                <a:spLocks noChangeArrowheads="1"/>
              </p:cNvSpPr>
              <p:nvPr/>
            </p:nvSpPr>
            <p:spPr bwMode="auto">
              <a:xfrm rot="10800000">
                <a:off x="9505341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629"/>
              <p:cNvSpPr>
                <a:spLocks noChangeArrowheads="1"/>
              </p:cNvSpPr>
              <p:nvPr/>
            </p:nvSpPr>
            <p:spPr bwMode="auto">
              <a:xfrm rot="10800000">
                <a:off x="9568268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629"/>
              <p:cNvSpPr>
                <a:spLocks noChangeArrowheads="1"/>
              </p:cNvSpPr>
              <p:nvPr/>
            </p:nvSpPr>
            <p:spPr bwMode="auto">
              <a:xfrm rot="10800000">
                <a:off x="9631195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629"/>
              <p:cNvSpPr>
                <a:spLocks noChangeArrowheads="1"/>
              </p:cNvSpPr>
              <p:nvPr/>
            </p:nvSpPr>
            <p:spPr bwMode="auto">
              <a:xfrm rot="16200000">
                <a:off x="9119601" y="600482"/>
                <a:ext cx="26071" cy="117139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직사각형 190"/>
              <p:cNvSpPr/>
              <p:nvPr/>
            </p:nvSpPr>
            <p:spPr>
              <a:xfrm>
                <a:off x="8939029" y="1007925"/>
                <a:ext cx="458942" cy="197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Saint-D</a:t>
                </a:r>
                <a:endParaRPr kumimoji="0" lang="ko-KR" altLang="en-US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6" name="직선 연결선 175"/>
            <p:cNvCxnSpPr/>
            <p:nvPr/>
          </p:nvCxnSpPr>
          <p:spPr>
            <a:xfrm>
              <a:off x="8204751" y="1417693"/>
              <a:ext cx="9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연결선 176"/>
            <p:cNvCxnSpPr/>
            <p:nvPr/>
          </p:nvCxnSpPr>
          <p:spPr>
            <a:xfrm>
              <a:off x="8197322" y="1331306"/>
              <a:ext cx="9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직선 연결선 177"/>
            <p:cNvCxnSpPr/>
            <p:nvPr/>
          </p:nvCxnSpPr>
          <p:spPr>
            <a:xfrm>
              <a:off x="8200666" y="1236757"/>
              <a:ext cx="9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/>
          <p:cNvGrpSpPr/>
          <p:nvPr/>
        </p:nvGrpSpPr>
        <p:grpSpPr>
          <a:xfrm>
            <a:off x="303015" y="2838797"/>
            <a:ext cx="2390857" cy="1216263"/>
            <a:chOff x="5382460" y="983817"/>
            <a:chExt cx="2390857" cy="1216263"/>
          </a:xfrm>
        </p:grpSpPr>
        <p:sp>
          <p:nvSpPr>
            <p:cNvPr id="124" name="Rectangle 253"/>
            <p:cNvSpPr>
              <a:spLocks noChangeArrowheads="1"/>
            </p:cNvSpPr>
            <p:nvPr/>
          </p:nvSpPr>
          <p:spPr bwMode="auto">
            <a:xfrm>
              <a:off x="5603735" y="1074654"/>
              <a:ext cx="1920711" cy="627394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68574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5" name="그룹 124"/>
            <p:cNvGrpSpPr/>
            <p:nvPr/>
          </p:nvGrpSpPr>
          <p:grpSpPr>
            <a:xfrm>
              <a:off x="5788405" y="983817"/>
              <a:ext cx="1568545" cy="718129"/>
              <a:chOff x="2449190" y="1122049"/>
              <a:chExt cx="1270545" cy="1014726"/>
            </a:xfrm>
          </p:grpSpPr>
          <p:sp>
            <p:nvSpPr>
              <p:cNvPr id="160" name="Oval 81"/>
              <p:cNvSpPr>
                <a:spLocks noChangeArrowheads="1"/>
              </p:cNvSpPr>
              <p:nvPr/>
            </p:nvSpPr>
            <p:spPr bwMode="auto">
              <a:xfrm>
                <a:off x="2499187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Oval 81"/>
              <p:cNvSpPr>
                <a:spLocks noChangeArrowheads="1"/>
              </p:cNvSpPr>
              <p:nvPr/>
            </p:nvSpPr>
            <p:spPr bwMode="auto">
              <a:xfrm>
                <a:off x="2653283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Oval 81"/>
              <p:cNvSpPr>
                <a:spLocks noChangeArrowheads="1"/>
              </p:cNvSpPr>
              <p:nvPr/>
            </p:nvSpPr>
            <p:spPr bwMode="auto">
              <a:xfrm>
                <a:off x="2807379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Oval 81"/>
              <p:cNvSpPr>
                <a:spLocks noChangeArrowheads="1"/>
              </p:cNvSpPr>
              <p:nvPr/>
            </p:nvSpPr>
            <p:spPr bwMode="auto">
              <a:xfrm>
                <a:off x="2961475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Oval 81"/>
              <p:cNvSpPr>
                <a:spLocks noChangeArrowheads="1"/>
              </p:cNvSpPr>
              <p:nvPr/>
            </p:nvSpPr>
            <p:spPr bwMode="auto">
              <a:xfrm>
                <a:off x="3115571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Oval 81"/>
              <p:cNvSpPr>
                <a:spLocks noChangeArrowheads="1"/>
              </p:cNvSpPr>
              <p:nvPr/>
            </p:nvSpPr>
            <p:spPr bwMode="auto">
              <a:xfrm>
                <a:off x="3269668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Oval 81"/>
              <p:cNvSpPr>
                <a:spLocks noChangeArrowheads="1"/>
              </p:cNvSpPr>
              <p:nvPr/>
            </p:nvSpPr>
            <p:spPr bwMode="auto">
              <a:xfrm>
                <a:off x="3423764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Oval 81"/>
              <p:cNvSpPr>
                <a:spLocks noChangeArrowheads="1"/>
              </p:cNvSpPr>
              <p:nvPr/>
            </p:nvSpPr>
            <p:spPr bwMode="auto">
              <a:xfrm>
                <a:off x="3577862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Rectangle 290"/>
              <p:cNvSpPr>
                <a:spLocks noChangeArrowheads="1"/>
              </p:cNvSpPr>
              <p:nvPr/>
            </p:nvSpPr>
            <p:spPr bwMode="auto">
              <a:xfrm>
                <a:off x="2456597" y="1915905"/>
                <a:ext cx="1263138" cy="165929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629"/>
              <p:cNvSpPr>
                <a:spLocks noChangeArrowheads="1"/>
              </p:cNvSpPr>
              <p:nvPr/>
            </p:nvSpPr>
            <p:spPr bwMode="auto">
              <a:xfrm rot="16200000">
                <a:off x="3061686" y="1444258"/>
                <a:ext cx="54000" cy="122400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Rectangle 290"/>
              <p:cNvSpPr>
                <a:spLocks noChangeArrowheads="1"/>
              </p:cNvSpPr>
              <p:nvPr/>
            </p:nvSpPr>
            <p:spPr bwMode="auto">
              <a:xfrm>
                <a:off x="2454128" y="1751008"/>
                <a:ext cx="1263138" cy="127019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Rectangle 290"/>
              <p:cNvSpPr>
                <a:spLocks noChangeArrowheads="1"/>
              </p:cNvSpPr>
              <p:nvPr/>
            </p:nvSpPr>
            <p:spPr bwMode="auto">
              <a:xfrm>
                <a:off x="2451659" y="1586111"/>
                <a:ext cx="1263138" cy="127019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Rectangle 290"/>
              <p:cNvSpPr>
                <a:spLocks noChangeArrowheads="1"/>
              </p:cNvSpPr>
              <p:nvPr/>
            </p:nvSpPr>
            <p:spPr bwMode="auto">
              <a:xfrm>
                <a:off x="2449190" y="1254780"/>
                <a:ext cx="1263138" cy="29345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직사각형 172"/>
              <p:cNvSpPr/>
              <p:nvPr/>
            </p:nvSpPr>
            <p:spPr>
              <a:xfrm>
                <a:off x="2577999" y="1122049"/>
                <a:ext cx="1010458" cy="717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749" latinLnBrk="0"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HBM3 Core Die</a:t>
                </a:r>
              </a:p>
              <a:p>
                <a:pPr algn="ctr" defTabSz="685749" latinLnBrk="0"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ko-KR" sz="900" dirty="0"/>
                  <a:t>10.26mm x 9.875mm)</a:t>
                </a:r>
              </a:p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6" name="Oval 627"/>
            <p:cNvSpPr>
              <a:spLocks noChangeArrowheads="1"/>
            </p:cNvSpPr>
            <p:nvPr/>
          </p:nvSpPr>
          <p:spPr bwMode="auto">
            <a:xfrm>
              <a:off x="6730289" y="1811547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Oval 627"/>
            <p:cNvSpPr>
              <a:spLocks noChangeArrowheads="1"/>
            </p:cNvSpPr>
            <p:nvPr/>
          </p:nvSpPr>
          <p:spPr bwMode="auto">
            <a:xfrm>
              <a:off x="6853009" y="1811304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Oval 627"/>
            <p:cNvSpPr>
              <a:spLocks noChangeArrowheads="1"/>
            </p:cNvSpPr>
            <p:nvPr/>
          </p:nvSpPr>
          <p:spPr bwMode="auto">
            <a:xfrm>
              <a:off x="6975730" y="1811060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Oval 627"/>
            <p:cNvSpPr>
              <a:spLocks noChangeArrowheads="1"/>
            </p:cNvSpPr>
            <p:nvPr/>
          </p:nvSpPr>
          <p:spPr bwMode="auto">
            <a:xfrm>
              <a:off x="7098450" y="1810817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Oval 627"/>
            <p:cNvSpPr>
              <a:spLocks noChangeArrowheads="1"/>
            </p:cNvSpPr>
            <p:nvPr/>
          </p:nvSpPr>
          <p:spPr bwMode="auto">
            <a:xfrm>
              <a:off x="7221170" y="181057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Oval 627"/>
            <p:cNvSpPr>
              <a:spLocks noChangeArrowheads="1"/>
            </p:cNvSpPr>
            <p:nvPr/>
          </p:nvSpPr>
          <p:spPr bwMode="auto">
            <a:xfrm>
              <a:off x="7343892" y="1810329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Oval 627"/>
            <p:cNvSpPr>
              <a:spLocks noChangeArrowheads="1"/>
            </p:cNvSpPr>
            <p:nvPr/>
          </p:nvSpPr>
          <p:spPr bwMode="auto">
            <a:xfrm>
              <a:off x="6325953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Oval 627"/>
            <p:cNvSpPr>
              <a:spLocks noChangeArrowheads="1"/>
            </p:cNvSpPr>
            <p:nvPr/>
          </p:nvSpPr>
          <p:spPr bwMode="auto">
            <a:xfrm>
              <a:off x="5621917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Oval 627"/>
            <p:cNvSpPr>
              <a:spLocks noChangeArrowheads="1"/>
            </p:cNvSpPr>
            <p:nvPr/>
          </p:nvSpPr>
          <p:spPr bwMode="auto">
            <a:xfrm>
              <a:off x="5762734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Oval 627"/>
            <p:cNvSpPr>
              <a:spLocks noChangeArrowheads="1"/>
            </p:cNvSpPr>
            <p:nvPr/>
          </p:nvSpPr>
          <p:spPr bwMode="auto">
            <a:xfrm>
              <a:off x="5903532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Oval 627"/>
            <p:cNvSpPr>
              <a:spLocks noChangeArrowheads="1"/>
            </p:cNvSpPr>
            <p:nvPr/>
          </p:nvSpPr>
          <p:spPr bwMode="auto">
            <a:xfrm>
              <a:off x="6044350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Oval 627"/>
            <p:cNvSpPr>
              <a:spLocks noChangeArrowheads="1"/>
            </p:cNvSpPr>
            <p:nvPr/>
          </p:nvSpPr>
          <p:spPr bwMode="auto">
            <a:xfrm>
              <a:off x="6185145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Oval 627"/>
            <p:cNvSpPr>
              <a:spLocks noChangeArrowheads="1"/>
            </p:cNvSpPr>
            <p:nvPr/>
          </p:nvSpPr>
          <p:spPr bwMode="auto">
            <a:xfrm>
              <a:off x="6607567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Oval 627"/>
            <p:cNvSpPr>
              <a:spLocks noChangeArrowheads="1"/>
            </p:cNvSpPr>
            <p:nvPr/>
          </p:nvSpPr>
          <p:spPr bwMode="auto">
            <a:xfrm>
              <a:off x="6466761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Rectangle 596"/>
            <p:cNvSpPr>
              <a:spLocks noChangeArrowheads="1"/>
            </p:cNvSpPr>
            <p:nvPr/>
          </p:nvSpPr>
          <p:spPr bwMode="auto">
            <a:xfrm rot="10800000">
              <a:off x="5607390" y="1688607"/>
              <a:ext cx="1917056" cy="167161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tangle 629"/>
            <p:cNvSpPr>
              <a:spLocks noChangeArrowheads="1"/>
            </p:cNvSpPr>
            <p:nvPr/>
          </p:nvSpPr>
          <p:spPr bwMode="auto">
            <a:xfrm rot="10800000">
              <a:off x="5745022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tangle 629"/>
            <p:cNvSpPr>
              <a:spLocks noChangeArrowheads="1"/>
            </p:cNvSpPr>
            <p:nvPr/>
          </p:nvSpPr>
          <p:spPr bwMode="auto">
            <a:xfrm rot="10800000">
              <a:off x="5844666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Rectangle 629"/>
            <p:cNvSpPr>
              <a:spLocks noChangeArrowheads="1"/>
            </p:cNvSpPr>
            <p:nvPr/>
          </p:nvSpPr>
          <p:spPr bwMode="auto">
            <a:xfrm rot="10800000">
              <a:off x="5944311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Rectangle 629"/>
            <p:cNvSpPr>
              <a:spLocks noChangeArrowheads="1"/>
            </p:cNvSpPr>
            <p:nvPr/>
          </p:nvSpPr>
          <p:spPr bwMode="auto">
            <a:xfrm rot="10800000">
              <a:off x="6045027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Rectangle 629"/>
            <p:cNvSpPr>
              <a:spLocks noChangeArrowheads="1"/>
            </p:cNvSpPr>
            <p:nvPr/>
          </p:nvSpPr>
          <p:spPr bwMode="auto">
            <a:xfrm rot="10800000">
              <a:off x="6145742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629"/>
            <p:cNvSpPr>
              <a:spLocks noChangeArrowheads="1"/>
            </p:cNvSpPr>
            <p:nvPr/>
          </p:nvSpPr>
          <p:spPr bwMode="auto">
            <a:xfrm rot="10800000">
              <a:off x="6248276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29"/>
            <p:cNvSpPr>
              <a:spLocks noChangeArrowheads="1"/>
            </p:cNvSpPr>
            <p:nvPr/>
          </p:nvSpPr>
          <p:spPr bwMode="auto">
            <a:xfrm rot="10800000">
              <a:off x="6350809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629"/>
            <p:cNvSpPr>
              <a:spLocks noChangeArrowheads="1"/>
            </p:cNvSpPr>
            <p:nvPr/>
          </p:nvSpPr>
          <p:spPr bwMode="auto">
            <a:xfrm rot="10800000">
              <a:off x="6453343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Rectangle 629"/>
            <p:cNvSpPr>
              <a:spLocks noChangeArrowheads="1"/>
            </p:cNvSpPr>
            <p:nvPr/>
          </p:nvSpPr>
          <p:spPr bwMode="auto">
            <a:xfrm rot="10800000">
              <a:off x="6555876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Rectangle 629"/>
            <p:cNvSpPr>
              <a:spLocks noChangeArrowheads="1"/>
            </p:cNvSpPr>
            <p:nvPr/>
          </p:nvSpPr>
          <p:spPr bwMode="auto">
            <a:xfrm rot="10800000">
              <a:off x="6658409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629"/>
            <p:cNvSpPr>
              <a:spLocks noChangeArrowheads="1"/>
            </p:cNvSpPr>
            <p:nvPr/>
          </p:nvSpPr>
          <p:spPr bwMode="auto">
            <a:xfrm rot="10800000">
              <a:off x="6760943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29"/>
            <p:cNvSpPr>
              <a:spLocks noChangeArrowheads="1"/>
            </p:cNvSpPr>
            <p:nvPr/>
          </p:nvSpPr>
          <p:spPr bwMode="auto">
            <a:xfrm rot="10800000">
              <a:off x="6863476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629"/>
            <p:cNvSpPr>
              <a:spLocks noChangeArrowheads="1"/>
            </p:cNvSpPr>
            <p:nvPr/>
          </p:nvSpPr>
          <p:spPr bwMode="auto">
            <a:xfrm rot="10800000">
              <a:off x="6966009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Rectangle 629"/>
            <p:cNvSpPr>
              <a:spLocks noChangeArrowheads="1"/>
            </p:cNvSpPr>
            <p:nvPr/>
          </p:nvSpPr>
          <p:spPr bwMode="auto">
            <a:xfrm rot="10800000">
              <a:off x="7068543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tangle 629"/>
            <p:cNvSpPr>
              <a:spLocks noChangeArrowheads="1"/>
            </p:cNvSpPr>
            <p:nvPr/>
          </p:nvSpPr>
          <p:spPr bwMode="auto">
            <a:xfrm rot="10800000">
              <a:off x="7171076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Rectangle 629"/>
            <p:cNvSpPr>
              <a:spLocks noChangeArrowheads="1"/>
            </p:cNvSpPr>
            <p:nvPr/>
          </p:nvSpPr>
          <p:spPr bwMode="auto">
            <a:xfrm rot="10800000">
              <a:off x="7273609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Rectangle 629"/>
            <p:cNvSpPr>
              <a:spLocks noChangeArrowheads="1"/>
            </p:cNvSpPr>
            <p:nvPr/>
          </p:nvSpPr>
          <p:spPr bwMode="auto">
            <a:xfrm rot="10800000">
              <a:off x="7376143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796435" y="1658067"/>
              <a:ext cx="158729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49" latinLnBrk="0">
                <a:defRPr/>
              </a:pPr>
              <a:r>
                <a:rPr kumimoji="0" lang="en-US" altLang="ko-KR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Saint-D(</a:t>
              </a:r>
              <a:r>
                <a:rPr lang="en-US" altLang="ko-KR" sz="900" dirty="0"/>
                <a:t>12.17mm x 10.39mm</a:t>
              </a:r>
              <a:r>
                <a:rPr lang="en-US" altLang="ko-KR" sz="900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altLang="ko-KR" sz="900" dirty="0"/>
            </a:p>
          </p:txBody>
        </p:sp>
        <p:sp>
          <p:nvSpPr>
            <p:cNvPr id="159" name="Rectangle 629"/>
            <p:cNvSpPr>
              <a:spLocks noChangeArrowheads="1"/>
            </p:cNvSpPr>
            <p:nvPr/>
          </p:nvSpPr>
          <p:spPr bwMode="auto">
            <a:xfrm rot="16200000">
              <a:off x="6540833" y="887510"/>
              <a:ext cx="45915" cy="1908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9" name="그룹 178"/>
            <p:cNvGrpSpPr/>
            <p:nvPr/>
          </p:nvGrpSpPr>
          <p:grpSpPr>
            <a:xfrm>
              <a:off x="5382460" y="1899396"/>
              <a:ext cx="2390857" cy="300684"/>
              <a:chOff x="543959" y="3846852"/>
              <a:chExt cx="5056154" cy="339690"/>
            </a:xfrm>
          </p:grpSpPr>
          <p:sp>
            <p:nvSpPr>
              <p:cNvPr id="180" name="Oval 627"/>
              <p:cNvSpPr>
                <a:spLocks noChangeAspect="1" noChangeArrowheads="1"/>
              </p:cNvSpPr>
              <p:nvPr/>
            </p:nvSpPr>
            <p:spPr bwMode="auto">
              <a:xfrm>
                <a:off x="4874643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Oval 627"/>
              <p:cNvSpPr>
                <a:spLocks noChangeAspect="1" noChangeArrowheads="1"/>
              </p:cNvSpPr>
              <p:nvPr/>
            </p:nvSpPr>
            <p:spPr bwMode="auto">
              <a:xfrm>
                <a:off x="1875185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Oval 627"/>
              <p:cNvSpPr>
                <a:spLocks noChangeAspect="1" noChangeArrowheads="1"/>
              </p:cNvSpPr>
              <p:nvPr/>
            </p:nvSpPr>
            <p:spPr bwMode="auto">
              <a:xfrm>
                <a:off x="2875008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Oval 627"/>
              <p:cNvSpPr>
                <a:spLocks noChangeAspect="1" noChangeArrowheads="1"/>
              </p:cNvSpPr>
              <p:nvPr/>
            </p:nvSpPr>
            <p:spPr bwMode="auto">
              <a:xfrm>
                <a:off x="3874826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Oval 627"/>
              <p:cNvSpPr>
                <a:spLocks noChangeAspect="1" noChangeArrowheads="1"/>
              </p:cNvSpPr>
              <p:nvPr/>
            </p:nvSpPr>
            <p:spPr bwMode="auto">
              <a:xfrm>
                <a:off x="875363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Oval 627"/>
              <p:cNvSpPr>
                <a:spLocks noChangeAspect="1" noChangeArrowheads="1"/>
              </p:cNvSpPr>
              <p:nvPr/>
            </p:nvSpPr>
            <p:spPr bwMode="auto">
              <a:xfrm>
                <a:off x="4374732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Oval 627"/>
              <p:cNvSpPr>
                <a:spLocks noChangeAspect="1" noChangeArrowheads="1"/>
              </p:cNvSpPr>
              <p:nvPr/>
            </p:nvSpPr>
            <p:spPr bwMode="auto">
              <a:xfrm>
                <a:off x="3374915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Oval 627"/>
              <p:cNvSpPr>
                <a:spLocks noChangeAspect="1" noChangeArrowheads="1"/>
              </p:cNvSpPr>
              <p:nvPr/>
            </p:nvSpPr>
            <p:spPr bwMode="auto">
              <a:xfrm>
                <a:off x="2375091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Oval 627"/>
              <p:cNvSpPr>
                <a:spLocks noChangeAspect="1" noChangeArrowheads="1"/>
              </p:cNvSpPr>
              <p:nvPr/>
            </p:nvSpPr>
            <p:spPr bwMode="auto">
              <a:xfrm>
                <a:off x="1375268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Rectangle 67"/>
              <p:cNvSpPr>
                <a:spLocks noChangeArrowheads="1"/>
              </p:cNvSpPr>
              <p:nvPr/>
            </p:nvSpPr>
            <p:spPr bwMode="auto">
              <a:xfrm>
                <a:off x="543959" y="3846852"/>
                <a:ext cx="5056154" cy="215950"/>
              </a:xfrm>
              <a:prstGeom prst="rect">
                <a:avLst/>
              </a:prstGeom>
              <a:solidFill>
                <a:srgbClr val="678D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93" name="TextBox 192"/>
          <p:cNvSpPr txBox="1"/>
          <p:nvPr/>
        </p:nvSpPr>
        <p:spPr>
          <a:xfrm>
            <a:off x="386574" y="4097190"/>
            <a:ext cx="26069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</a:t>
            </a:r>
            <a:r>
              <a:rPr lang="en-US" altLang="ko-KR" sz="1100" baseline="30000" dirty="0"/>
              <a:t>st</a:t>
            </a:r>
            <a:r>
              <a:rPr lang="en-US" altLang="ko-KR" sz="1100" dirty="0"/>
              <a:t> Vehicle Architecture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dirty="0"/>
              <a:t>Saint-D +  4H HBM3 Core Die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dirty="0" err="1"/>
              <a:t>uBump</a:t>
            </a:r>
            <a:r>
              <a:rPr lang="en-US" altLang="ko-KR" sz="1100" dirty="0"/>
              <a:t>(TCB)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895720" y="4097190"/>
            <a:ext cx="22935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2</a:t>
            </a:r>
            <a:r>
              <a:rPr lang="en-US" altLang="ko-KR" sz="1100" baseline="30000" dirty="0"/>
              <a:t>nd</a:t>
            </a:r>
            <a:r>
              <a:rPr lang="en-US" altLang="ko-KR" sz="1100" dirty="0"/>
              <a:t> Vehicle Architecture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dirty="0"/>
              <a:t>3.5D : 1</a:t>
            </a:r>
            <a:r>
              <a:rPr lang="en-US" altLang="ko-KR" sz="1100" baseline="30000" dirty="0"/>
              <a:t>st</a:t>
            </a:r>
            <a:r>
              <a:rPr lang="en-US" altLang="ko-KR" sz="1100" dirty="0"/>
              <a:t> Vehicle  + HBM3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dirty="0" err="1"/>
              <a:t>uBump</a:t>
            </a:r>
            <a:r>
              <a:rPr lang="en-US" altLang="ko-KR" sz="1100" dirty="0"/>
              <a:t>(TCB)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254299" y="1275606"/>
            <a:ext cx="238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Saint-D Information</a:t>
            </a:r>
            <a:endParaRPr lang="ko-KR" altLang="en-US" sz="1600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341711" y="1581152"/>
            <a:ext cx="3550770" cy="3258782"/>
          </a:xfrm>
          <a:prstGeom prst="roundRect">
            <a:avLst>
              <a:gd name="adj" fmla="val 17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TextBox 196"/>
          <p:cNvSpPr txBox="1"/>
          <p:nvPr/>
        </p:nvSpPr>
        <p:spPr>
          <a:xfrm>
            <a:off x="5348814" y="1275606"/>
            <a:ext cx="238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of Saint-D IP</a:t>
            </a:r>
            <a:endParaRPr lang="ko-KR" altLang="en-US" sz="1600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6" name="그룹 245"/>
          <p:cNvGrpSpPr/>
          <p:nvPr/>
        </p:nvGrpSpPr>
        <p:grpSpPr>
          <a:xfrm>
            <a:off x="5410660" y="3678774"/>
            <a:ext cx="3424100" cy="874561"/>
            <a:chOff x="5410660" y="3281365"/>
            <a:chExt cx="3424100" cy="874561"/>
          </a:xfrm>
        </p:grpSpPr>
        <p:cxnSp>
          <p:nvCxnSpPr>
            <p:cNvPr id="225" name="직선 화살표 연결선 118"/>
            <p:cNvCxnSpPr/>
            <p:nvPr/>
          </p:nvCxnSpPr>
          <p:spPr>
            <a:xfrm>
              <a:off x="7236915" y="3880041"/>
              <a:ext cx="823659" cy="11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직사각형 113"/>
            <p:cNvSpPr/>
            <p:nvPr/>
          </p:nvSpPr>
          <p:spPr>
            <a:xfrm>
              <a:off x="5460454" y="3648694"/>
              <a:ext cx="753918" cy="336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Memory</a:t>
              </a:r>
            </a:p>
            <a:p>
              <a:pPr algn="ctr"/>
              <a:r>
                <a:rPr lang="en-US" altLang="ko-KR" sz="1100" dirty="0"/>
                <a:t>controller</a:t>
              </a:r>
              <a:endParaRPr lang="ko-KR" altLang="en-US" sz="1100" dirty="0"/>
            </a:p>
          </p:txBody>
        </p:sp>
        <p:cxnSp>
          <p:nvCxnSpPr>
            <p:cNvPr id="221" name="직선 화살표 연결선 114"/>
            <p:cNvCxnSpPr/>
            <p:nvPr/>
          </p:nvCxnSpPr>
          <p:spPr>
            <a:xfrm>
              <a:off x="5897299" y="3880041"/>
              <a:ext cx="5284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/>
            <p:cNvSpPr txBox="1"/>
            <p:nvPr/>
          </p:nvSpPr>
          <p:spPr>
            <a:xfrm>
              <a:off x="5958381" y="3865669"/>
              <a:ext cx="7156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DFI</a:t>
              </a:r>
            </a:p>
          </p:txBody>
        </p:sp>
        <p:sp>
          <p:nvSpPr>
            <p:cNvPr id="223" name="직사각형 116"/>
            <p:cNvSpPr/>
            <p:nvPr/>
          </p:nvSpPr>
          <p:spPr>
            <a:xfrm>
              <a:off x="6422683" y="3688174"/>
              <a:ext cx="1368511" cy="33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dirty="0"/>
                <a:t>DRAM interface IP</a:t>
              </a:r>
            </a:p>
            <a:p>
              <a:r>
                <a:rPr lang="en-US" altLang="ko-KR" sz="1000" dirty="0"/>
                <a:t>        (0.75V)</a:t>
              </a:r>
              <a:endParaRPr lang="ko-KR" altLang="en-US" sz="10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7516786" y="3868474"/>
              <a:ext cx="8097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TSV</a:t>
              </a:r>
            </a:p>
          </p:txBody>
        </p:sp>
        <p:sp>
          <p:nvSpPr>
            <p:cNvPr id="226" name="직사각형 119"/>
            <p:cNvSpPr/>
            <p:nvPr/>
          </p:nvSpPr>
          <p:spPr>
            <a:xfrm>
              <a:off x="8112769" y="3687331"/>
              <a:ext cx="604915" cy="3876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/>
                <a:t>C-DIE</a:t>
              </a:r>
            </a:p>
            <a:p>
              <a:pPr algn="ctr"/>
              <a:r>
                <a:rPr lang="en-US" altLang="ko-KR" sz="1000"/>
                <a:t>(1.1V)</a:t>
              </a:r>
              <a:endParaRPr lang="ko-KR" altLang="en-US" sz="1000"/>
            </a:p>
          </p:txBody>
        </p:sp>
        <p:sp>
          <p:nvSpPr>
            <p:cNvPr id="227" name="직사각형 120"/>
            <p:cNvSpPr/>
            <p:nvPr/>
          </p:nvSpPr>
          <p:spPr>
            <a:xfrm>
              <a:off x="5410660" y="3281365"/>
              <a:ext cx="2428586" cy="8729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50" b="1" dirty="0">
                  <a:solidFill>
                    <a:srgbClr val="0000FF"/>
                  </a:solidFill>
                </a:rPr>
                <a:t>Saint-D</a:t>
              </a:r>
            </a:p>
            <a:p>
              <a:pPr algn="ctr"/>
              <a:r>
                <a:rPr lang="en-US" altLang="ko-KR" sz="1050" b="1" dirty="0">
                  <a:solidFill>
                    <a:srgbClr val="0000FF"/>
                  </a:solidFill>
                </a:rPr>
                <a:t>(bottom die)</a:t>
              </a:r>
              <a:endParaRPr lang="ko-KR" altLang="en-US" sz="1050" b="1" dirty="0">
                <a:solidFill>
                  <a:srgbClr val="0000FF"/>
                </a:solidFill>
              </a:endParaRPr>
            </a:p>
          </p:txBody>
        </p:sp>
        <p:sp>
          <p:nvSpPr>
            <p:cNvPr id="228" name="직사각형 121"/>
            <p:cNvSpPr/>
            <p:nvPr/>
          </p:nvSpPr>
          <p:spPr>
            <a:xfrm>
              <a:off x="8024585" y="3282970"/>
              <a:ext cx="810175" cy="8729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rgbClr val="0000FF"/>
                  </a:solidFill>
                </a:rPr>
                <a:t>DRAM</a:t>
              </a:r>
            </a:p>
            <a:p>
              <a:pPr algn="ctr"/>
              <a:r>
                <a:rPr lang="en-US" altLang="ko-KR" sz="1000" b="1" dirty="0">
                  <a:solidFill>
                    <a:srgbClr val="0000FF"/>
                  </a:solidFill>
                </a:rPr>
                <a:t>(top die)</a:t>
              </a:r>
              <a:endParaRPr lang="ko-KR" altLang="en-US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229" name="직사각형 136"/>
            <p:cNvSpPr/>
            <p:nvPr/>
          </p:nvSpPr>
          <p:spPr>
            <a:xfrm>
              <a:off x="7186343" y="3888742"/>
              <a:ext cx="562623" cy="1055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dirty="0"/>
                <a:t>TSV IO</a:t>
              </a:r>
              <a:endParaRPr lang="ko-KR" altLang="en-US" sz="1100" dirty="0"/>
            </a:p>
          </p:txBody>
        </p:sp>
      </p:grpSp>
      <p:grpSp>
        <p:nvGrpSpPr>
          <p:cNvPr id="244" name="그룹 243"/>
          <p:cNvGrpSpPr/>
          <p:nvPr/>
        </p:nvGrpSpPr>
        <p:grpSpPr>
          <a:xfrm>
            <a:off x="5400472" y="2213075"/>
            <a:ext cx="3434288" cy="1075719"/>
            <a:chOff x="5386184" y="1904166"/>
            <a:chExt cx="3434288" cy="1075719"/>
          </a:xfrm>
        </p:grpSpPr>
        <p:sp>
          <p:nvSpPr>
            <p:cNvPr id="206" name="직사각형 102"/>
            <p:cNvSpPr/>
            <p:nvPr/>
          </p:nvSpPr>
          <p:spPr>
            <a:xfrm>
              <a:off x="6232891" y="2187250"/>
              <a:ext cx="563318" cy="6305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HBM3PHY</a:t>
              </a:r>
              <a:endParaRPr lang="ko-KR" altLang="en-US" sz="1100" dirty="0"/>
            </a:p>
          </p:txBody>
        </p:sp>
        <p:sp>
          <p:nvSpPr>
            <p:cNvPr id="207" name="직사각형 104"/>
            <p:cNvSpPr/>
            <p:nvPr/>
          </p:nvSpPr>
          <p:spPr>
            <a:xfrm>
              <a:off x="7104925" y="2464310"/>
              <a:ext cx="449458" cy="2652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PHY</a:t>
              </a:r>
              <a:endParaRPr lang="ko-KR" altLang="en-US" sz="1100" dirty="0"/>
            </a:p>
          </p:txBody>
        </p:sp>
        <p:sp>
          <p:nvSpPr>
            <p:cNvPr id="208" name="직사각형 105"/>
            <p:cNvSpPr/>
            <p:nvPr/>
          </p:nvSpPr>
          <p:spPr>
            <a:xfrm>
              <a:off x="8225159" y="2186036"/>
              <a:ext cx="530925" cy="632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DRAM</a:t>
              </a:r>
              <a:endParaRPr lang="ko-KR" altLang="en-US" sz="1050" dirty="0"/>
            </a:p>
          </p:txBody>
        </p:sp>
        <p:cxnSp>
          <p:nvCxnSpPr>
            <p:cNvPr id="209" name="직선 화살표 연결선 107"/>
            <p:cNvCxnSpPr/>
            <p:nvPr/>
          </p:nvCxnSpPr>
          <p:spPr>
            <a:xfrm>
              <a:off x="8013884" y="2578365"/>
              <a:ext cx="21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직사각형 108"/>
            <p:cNvSpPr/>
            <p:nvPr/>
          </p:nvSpPr>
          <p:spPr>
            <a:xfrm>
              <a:off x="7068648" y="2181748"/>
              <a:ext cx="1005602" cy="641525"/>
            </a:xfrm>
            <a:prstGeom prst="rect">
              <a:avLst/>
            </a:prstGeom>
            <a:noFill/>
            <a:ln w="12700">
              <a:solidFill>
                <a:srgbClr val="4243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B-die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직사각형 109"/>
            <p:cNvSpPr/>
            <p:nvPr/>
          </p:nvSpPr>
          <p:spPr>
            <a:xfrm>
              <a:off x="5449843" y="2187250"/>
              <a:ext cx="571847" cy="6305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HBM3</a:t>
              </a:r>
            </a:p>
            <a:p>
              <a:pPr algn="ctr"/>
              <a:r>
                <a:rPr lang="en-US" altLang="ko-KR" sz="1100" dirty="0"/>
                <a:t>controller</a:t>
              </a:r>
              <a:endParaRPr lang="ko-KR" altLang="en-US" sz="1100" dirty="0"/>
            </a:p>
          </p:txBody>
        </p:sp>
        <p:sp>
          <p:nvSpPr>
            <p:cNvPr id="212" name="직사각형 110"/>
            <p:cNvSpPr/>
            <p:nvPr/>
          </p:nvSpPr>
          <p:spPr>
            <a:xfrm>
              <a:off x="7005443" y="1904166"/>
              <a:ext cx="1815029" cy="10757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50" b="1">
                  <a:solidFill>
                    <a:srgbClr val="0000FF"/>
                  </a:solidFill>
                </a:rPr>
                <a:t>HBM3</a:t>
              </a:r>
              <a:endParaRPr lang="ko-KR" altLang="en-US" sz="1050" b="1">
                <a:solidFill>
                  <a:srgbClr val="0000FF"/>
                </a:solidFill>
              </a:endParaRPr>
            </a:p>
          </p:txBody>
        </p:sp>
        <p:sp>
          <p:nvSpPr>
            <p:cNvPr id="213" name="직사각형 111"/>
            <p:cNvSpPr/>
            <p:nvPr/>
          </p:nvSpPr>
          <p:spPr>
            <a:xfrm>
              <a:off x="5386184" y="1904166"/>
              <a:ext cx="1475836" cy="10757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50" b="1">
                  <a:solidFill>
                    <a:srgbClr val="0000FF"/>
                  </a:solidFill>
                </a:rPr>
                <a:t>ASIC</a:t>
              </a:r>
              <a:endParaRPr lang="ko-KR" altLang="en-US" sz="1050" b="1">
                <a:solidFill>
                  <a:srgbClr val="0000FF"/>
                </a:solidFill>
              </a:endParaRPr>
            </a:p>
          </p:txBody>
        </p:sp>
        <p:sp>
          <p:nvSpPr>
            <p:cNvPr id="214" name="직사각형 112"/>
            <p:cNvSpPr/>
            <p:nvPr/>
          </p:nvSpPr>
          <p:spPr>
            <a:xfrm>
              <a:off x="6200086" y="2137069"/>
              <a:ext cx="1898575" cy="73088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734678" y="2590845"/>
              <a:ext cx="8390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TSV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769214" y="2585926"/>
              <a:ext cx="6929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DFI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517761" y="2590845"/>
              <a:ext cx="8390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JEDEC</a:t>
              </a:r>
              <a:endParaRPr lang="ko-KR" altLang="en-US" sz="800" b="1" dirty="0"/>
            </a:p>
          </p:txBody>
        </p:sp>
        <p:sp>
          <p:nvSpPr>
            <p:cNvPr id="218" name="직사각형 135"/>
            <p:cNvSpPr/>
            <p:nvPr/>
          </p:nvSpPr>
          <p:spPr>
            <a:xfrm>
              <a:off x="7589176" y="2464310"/>
              <a:ext cx="449458" cy="2652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/>
                <a:t>TSV</a:t>
              </a:r>
            </a:p>
            <a:p>
              <a:pPr algn="ctr"/>
              <a:r>
                <a:rPr lang="en-US" altLang="ko-KR" sz="800" dirty="0"/>
                <a:t>IO</a:t>
              </a:r>
              <a:endParaRPr lang="ko-KR" altLang="en-US" sz="800" dirty="0"/>
            </a:p>
          </p:txBody>
        </p:sp>
        <p:cxnSp>
          <p:nvCxnSpPr>
            <p:cNvPr id="232" name="직선 화살표 연결선 106"/>
            <p:cNvCxnSpPr/>
            <p:nvPr/>
          </p:nvCxnSpPr>
          <p:spPr>
            <a:xfrm flipV="1">
              <a:off x="6768922" y="2557967"/>
              <a:ext cx="308529" cy="424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화살표 연결선 114"/>
            <p:cNvCxnSpPr/>
            <p:nvPr/>
          </p:nvCxnSpPr>
          <p:spPr>
            <a:xfrm>
              <a:off x="6021690" y="2579618"/>
              <a:ext cx="2026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Box 246"/>
          <p:cNvSpPr txBox="1"/>
          <p:nvPr/>
        </p:nvSpPr>
        <p:spPr>
          <a:xfrm>
            <a:off x="5397878" y="1743590"/>
            <a:ext cx="343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DRAM Interface IP in Logic Die</a:t>
            </a:r>
            <a:endParaRPr lang="ko-KR" altLang="en-US" sz="1600" dirty="0"/>
          </a:p>
        </p:txBody>
      </p:sp>
      <p:sp>
        <p:nvSpPr>
          <p:cNvPr id="249" name="아래쪽 화살표 248"/>
          <p:cNvSpPr/>
          <p:nvPr/>
        </p:nvSpPr>
        <p:spPr>
          <a:xfrm>
            <a:off x="6768313" y="3357775"/>
            <a:ext cx="880431" cy="236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육각형 249"/>
          <p:cNvSpPr/>
          <p:nvPr/>
        </p:nvSpPr>
        <p:spPr>
          <a:xfrm>
            <a:off x="2019005" y="2096730"/>
            <a:ext cx="360962" cy="245217"/>
          </a:xfrm>
          <a:prstGeom prst="hexagon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b="1" dirty="0">
              <a:solidFill>
                <a:srgbClr val="0000FF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1759819" y="234295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rgbClr val="0000FF"/>
                </a:solidFill>
              </a:rPr>
              <a:t>Feedback Discussion</a:t>
            </a:r>
            <a:endParaRPr lang="ko-KR" altLang="en-US" sz="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 err="1"/>
              <a:t>Bufferless</a:t>
            </a:r>
            <a:r>
              <a:rPr lang="en-US" altLang="ko-KR" sz="2100" dirty="0"/>
              <a:t> HBM vs. HBM3(w Buffer die) </a:t>
            </a:r>
            <a:endParaRPr lang="ko-KR" altLang="en-US" sz="2100" dirty="0"/>
          </a:p>
        </p:txBody>
      </p:sp>
      <p:sp>
        <p:nvSpPr>
          <p:cNvPr id="7" name="직사각형 6"/>
          <p:cNvSpPr/>
          <p:nvPr/>
        </p:nvSpPr>
        <p:spPr>
          <a:xfrm>
            <a:off x="323528" y="548662"/>
            <a:ext cx="87849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3"/>
              </a:buBlip>
            </a:pPr>
            <a:r>
              <a:rPr lang="en-US" altLang="ko-KR" sz="1400" b="1" dirty="0"/>
              <a:t>Main Diff. : # of DQ(x1024 → x4096), Operation speed(CA 3.2Gbps → 1.6Gbps, DQ 6.4Gbps → 1.6Gbps)</a:t>
            </a:r>
          </a:p>
          <a:p>
            <a:pPr marL="342891" indent="-342891" defTabSz="914377">
              <a:buBlip>
                <a:blip r:embed="rId3"/>
              </a:buBlip>
            </a:pPr>
            <a:r>
              <a:rPr lang="en-US" altLang="ko-KR" sz="1400" b="1" dirty="0"/>
              <a:t>DBI, </a:t>
            </a:r>
            <a:r>
              <a:rPr lang="en-US" altLang="ko-KR" sz="1400" b="1" dirty="0" err="1"/>
              <a:t>Jedec</a:t>
            </a:r>
            <a:r>
              <a:rPr lang="en-US" altLang="ko-KR" sz="1400" b="1" dirty="0"/>
              <a:t> MRS and Test function</a:t>
            </a:r>
            <a:r>
              <a:rPr lang="en-US" altLang="ko-KR" sz="900" b="1" dirty="0"/>
              <a:t>(IEEE1500, DA, MBIST) </a:t>
            </a:r>
            <a:r>
              <a:rPr lang="en-US" altLang="ko-KR" sz="1400" b="1" dirty="0"/>
              <a:t>are not supported</a:t>
            </a:r>
            <a:endParaRPr lang="ko-KR" altLang="en-US" sz="1400" b="1" dirty="0"/>
          </a:p>
        </p:txBody>
      </p:sp>
      <p:graphicFrame>
        <p:nvGraphicFramePr>
          <p:cNvPr id="23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1660"/>
              </p:ext>
            </p:extLst>
          </p:nvPr>
        </p:nvGraphicFramePr>
        <p:xfrm>
          <a:off x="611560" y="1066540"/>
          <a:ext cx="7962390" cy="3925824"/>
        </p:xfrm>
        <a:graphic>
          <a:graphicData uri="http://schemas.openxmlformats.org/drawingml/2006/table">
            <a:tbl>
              <a:tblPr/>
              <a:tblGrid>
                <a:gridCol w="766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0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Item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HBM3(w B-die)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Bufferless</a:t>
                      </a:r>
                      <a:r>
                        <a:rPr lang="en-US" sz="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HBM(C-die)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Note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Mechanical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size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x 11 (mm)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x 10.4</a:t>
                      </a:r>
                      <a:r>
                        <a:rPr lang="en-US" sz="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(mm)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16Gb die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06403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Bump Pitch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 x 110</a:t>
                      </a:r>
                      <a:r>
                        <a:rPr lang="en-US" altLang="ko-K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(um) 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28.5 x 27 (um)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C-die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: TSV pitch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079457"/>
                  </a:ext>
                </a:extLst>
              </a:tr>
              <a:tr h="13122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Density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 24, 32Gb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 24, 32Gb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Stack height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4, 8, 12, 16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4, 8, 12, 16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channel / # of p-channel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32 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32 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Bank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~ 64 bank/p-CH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~ 64 bank/p-CH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 group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Support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Support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Burst length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BL8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BL2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DQ per 16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channel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x1024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X4096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TSV Write Read common path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DQ per p-channel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x32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x128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</a:t>
                      </a:r>
                      <a:r>
                        <a:rPr lang="en-US" altLang="ko-K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TSV per p-channel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Page size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1KB / 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1KB / 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Peak BW(Reference)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819.2GBps(6.4Gbps)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819.2GBps(6.4Gbps)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2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VDD / VDDQ / VDDQL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 / 1.1 / 0.4V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 / 1.1 / 0.4V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 / DQ data rate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DDR (3.2Gbps) / DDR (6.4Gbps)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DDR (1.6Gbps) / DDR (1.6Gbps)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CLK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based operation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 / CA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NMOS/NMOS un-term. (VDDQL swing)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CMOS/CMOS term. (VDD swing)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924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 Rx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DQ-DQS delay unmatched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DQ-CLK</a:t>
                      </a:r>
                      <a:r>
                        <a:rPr lang="en-US" sz="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delay matched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87519"/>
                  </a:ext>
                </a:extLst>
              </a:tr>
              <a:tr h="23217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DQS pair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diff RDQS &amp; WDQS per DWORD(32 DQ)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WCK &amp; BRCK/CRCK per</a:t>
                      </a:r>
                      <a:r>
                        <a:rPr lang="en-US" sz="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DWORD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BRCK : from B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die to C die Read CLK</a:t>
                      </a:r>
                    </a:p>
                    <a:p>
                      <a:pPr algn="l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CRCK : from C die to B die Read CLK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68899"/>
                  </a:ext>
                </a:extLst>
              </a:tr>
              <a:tr h="13122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Function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masking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On-die ECC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External system ECC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DBI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MRS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Jedec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41103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and Boundary Scan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IEEE1500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DA, MBIST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7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44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90163" y="1635646"/>
            <a:ext cx="8229600" cy="674495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4000" dirty="0"/>
              <a:t>10x Bandwidth Memory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146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/>
              <a:t>Ideation for 10x Bandwidth Memory</a:t>
            </a:r>
            <a:endParaRPr lang="ko-KR" altLang="en-US" sz="21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059567" y="2280236"/>
            <a:ext cx="2880000" cy="2323973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9660" y="2362489"/>
            <a:ext cx="274926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1. Buffer die design by using Logic process</a:t>
            </a:r>
            <a:endParaRPr lang="en-US" altLang="ko-KR" sz="900" dirty="0"/>
          </a:p>
          <a:p>
            <a:r>
              <a:rPr lang="en-US" altLang="ko-KR" sz="900" dirty="0"/>
              <a:t>   → Pin speed improvement</a:t>
            </a:r>
          </a:p>
          <a:p>
            <a:endParaRPr lang="en-US" altLang="ko-KR" sz="900" dirty="0">
              <a:ea typeface="바탕체" panose="02030609000101010101" pitchFamily="17" charset="-127"/>
            </a:endParaRPr>
          </a:p>
          <a:p>
            <a:r>
              <a:rPr lang="en-US" altLang="ko-KR" sz="900" dirty="0"/>
              <a:t>2. Direct access to DRAM Core with HCB</a:t>
            </a:r>
          </a:p>
          <a:p>
            <a:r>
              <a:rPr lang="en-US" altLang="ko-KR" sz="900" dirty="0"/>
              <a:t>  → Increase # of IOs</a:t>
            </a:r>
          </a:p>
          <a:p>
            <a:pPr marL="228600" indent="-228600">
              <a:buAutoNum type="arabicPeriod"/>
            </a:pPr>
            <a:endParaRPr lang="en-US" altLang="ko-KR" sz="900" dirty="0"/>
          </a:p>
          <a:p>
            <a:endParaRPr lang="en-US" altLang="ko-KR" sz="900" dirty="0"/>
          </a:p>
          <a:p>
            <a:endParaRPr lang="ko-KR" altLang="en-US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>
                <a:ea typeface="바탕체" panose="02030609000101010101" pitchFamily="17" charset="-127"/>
              </a:rPr>
              <a:t>3. Co-Packaged Optic Link HBM</a:t>
            </a:r>
            <a:endParaRPr lang="en-US" altLang="ko-KR" sz="900" dirty="0"/>
          </a:p>
          <a:p>
            <a:r>
              <a:rPr lang="en-US" altLang="ko-KR" sz="900" dirty="0"/>
              <a:t>   → Expand capacity, Bandwidth</a:t>
            </a:r>
            <a:endParaRPr lang="ko-KR" altLang="en-US" sz="900" dirty="0"/>
          </a:p>
          <a:p>
            <a:endParaRPr lang="ko-KR" altLang="en-US" sz="9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79832" y="2283719"/>
            <a:ext cx="2880000" cy="2323972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55240" y="2022108"/>
            <a:ext cx="1329211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HBM expectation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120757" y="2283718"/>
            <a:ext cx="2880000" cy="2323973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87082" y="2021088"/>
            <a:ext cx="1225015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latin typeface="+mj-lt"/>
                <a:cs typeface="Calibri" panose="020F0502020204030204" pitchFamily="34" charset="0"/>
              </a:rPr>
              <a:t>Ideation for BW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33094" y="2021088"/>
            <a:ext cx="2055371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IO and Pin speed for 10TB/s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grpSp>
        <p:nvGrpSpPr>
          <p:cNvPr id="13" name="그룹 9"/>
          <p:cNvGrpSpPr/>
          <p:nvPr/>
        </p:nvGrpSpPr>
        <p:grpSpPr>
          <a:xfrm>
            <a:off x="552803" y="2397033"/>
            <a:ext cx="2320626" cy="2064842"/>
            <a:chOff x="755576" y="1995686"/>
            <a:chExt cx="2746435" cy="2592288"/>
          </a:xfrm>
        </p:grpSpPr>
        <p:cxnSp>
          <p:nvCxnSpPr>
            <p:cNvPr id="14" name="직선 화살표 연결선 6"/>
            <p:cNvCxnSpPr/>
            <p:nvPr/>
          </p:nvCxnSpPr>
          <p:spPr>
            <a:xfrm flipV="1">
              <a:off x="755576" y="1995686"/>
              <a:ext cx="0" cy="25922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" name="직선 화살표 연결선 8"/>
            <p:cNvCxnSpPr/>
            <p:nvPr/>
          </p:nvCxnSpPr>
          <p:spPr>
            <a:xfrm>
              <a:off x="755576" y="4587974"/>
              <a:ext cx="274643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 rot="16200000">
            <a:off x="-370334" y="3508169"/>
            <a:ext cx="15231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 HBM Density &amp; BW &amp; Power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6288" y="4444538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Time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79148" y="3205241"/>
            <a:ext cx="170604" cy="85352"/>
            <a:chOff x="623795" y="2551218"/>
            <a:chExt cx="206431" cy="151206"/>
          </a:xfrm>
        </p:grpSpPr>
        <p:sp>
          <p:nvSpPr>
            <p:cNvPr id="19" name="자유형 57"/>
            <p:cNvSpPr/>
            <p:nvPr/>
          </p:nvSpPr>
          <p:spPr>
            <a:xfrm>
              <a:off x="629335" y="2551218"/>
              <a:ext cx="200891" cy="90245"/>
            </a:xfrm>
            <a:custGeom>
              <a:avLst/>
              <a:gdLst>
                <a:gd name="connsiteX0" fmla="*/ 0 w 200891"/>
                <a:gd name="connsiteY0" fmla="*/ 62368 h 90245"/>
                <a:gd name="connsiteX1" fmla="*/ 69273 w 200891"/>
                <a:gd name="connsiteY1" fmla="*/ 23 h 90245"/>
                <a:gd name="connsiteX2" fmla="*/ 110836 w 200891"/>
                <a:gd name="connsiteY2" fmla="*/ 55441 h 90245"/>
                <a:gd name="connsiteX3" fmla="*/ 159327 w 200891"/>
                <a:gd name="connsiteY3" fmla="*/ 90077 h 90245"/>
                <a:gd name="connsiteX4" fmla="*/ 200891 w 200891"/>
                <a:gd name="connsiteY4" fmla="*/ 41586 h 9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91" h="90245">
                  <a:moveTo>
                    <a:pt x="0" y="62368"/>
                  </a:moveTo>
                  <a:cubicBezTo>
                    <a:pt x="25400" y="31772"/>
                    <a:pt x="50800" y="1177"/>
                    <a:pt x="69273" y="23"/>
                  </a:cubicBezTo>
                  <a:cubicBezTo>
                    <a:pt x="87746" y="-1132"/>
                    <a:pt x="95827" y="40432"/>
                    <a:pt x="110836" y="55441"/>
                  </a:cubicBezTo>
                  <a:cubicBezTo>
                    <a:pt x="125845" y="70450"/>
                    <a:pt x="144318" y="92386"/>
                    <a:pt x="159327" y="90077"/>
                  </a:cubicBezTo>
                  <a:cubicBezTo>
                    <a:pt x="174336" y="87768"/>
                    <a:pt x="191655" y="57750"/>
                    <a:pt x="200891" y="41586"/>
                  </a:cubicBez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800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자유형 57"/>
            <p:cNvSpPr/>
            <p:nvPr/>
          </p:nvSpPr>
          <p:spPr>
            <a:xfrm>
              <a:off x="623795" y="2612179"/>
              <a:ext cx="200891" cy="90245"/>
            </a:xfrm>
            <a:custGeom>
              <a:avLst/>
              <a:gdLst>
                <a:gd name="connsiteX0" fmla="*/ 0 w 200891"/>
                <a:gd name="connsiteY0" fmla="*/ 62368 h 90245"/>
                <a:gd name="connsiteX1" fmla="*/ 69273 w 200891"/>
                <a:gd name="connsiteY1" fmla="*/ 23 h 90245"/>
                <a:gd name="connsiteX2" fmla="*/ 110836 w 200891"/>
                <a:gd name="connsiteY2" fmla="*/ 55441 h 90245"/>
                <a:gd name="connsiteX3" fmla="*/ 159327 w 200891"/>
                <a:gd name="connsiteY3" fmla="*/ 90077 h 90245"/>
                <a:gd name="connsiteX4" fmla="*/ 200891 w 200891"/>
                <a:gd name="connsiteY4" fmla="*/ 41586 h 9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91" h="90245">
                  <a:moveTo>
                    <a:pt x="0" y="62368"/>
                  </a:moveTo>
                  <a:cubicBezTo>
                    <a:pt x="25400" y="31772"/>
                    <a:pt x="50800" y="1177"/>
                    <a:pt x="69273" y="23"/>
                  </a:cubicBezTo>
                  <a:cubicBezTo>
                    <a:pt x="87746" y="-1132"/>
                    <a:pt x="95827" y="40432"/>
                    <a:pt x="110836" y="55441"/>
                  </a:cubicBezTo>
                  <a:cubicBezTo>
                    <a:pt x="125845" y="70450"/>
                    <a:pt x="144318" y="92386"/>
                    <a:pt x="159327" y="90077"/>
                  </a:cubicBezTo>
                  <a:cubicBezTo>
                    <a:pt x="174336" y="87768"/>
                    <a:pt x="191655" y="57750"/>
                    <a:pt x="200891" y="41586"/>
                  </a:cubicBez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800" kern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44144" y="3590397"/>
            <a:ext cx="3978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3.3X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647669" y="4060503"/>
            <a:ext cx="383426" cy="220900"/>
            <a:chOff x="6815565" y="4227934"/>
            <a:chExt cx="383426" cy="220900"/>
          </a:xfrm>
        </p:grpSpPr>
        <p:sp>
          <p:nvSpPr>
            <p:cNvPr id="23" name="TextBox 22"/>
            <p:cNvSpPr txBox="1"/>
            <p:nvPr/>
          </p:nvSpPr>
          <p:spPr>
            <a:xfrm>
              <a:off x="6815565" y="4325723"/>
              <a:ext cx="21076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latin typeface="Arial"/>
                  <a:ea typeface="맑은 고딕"/>
                </a:rPr>
                <a:t>12H</a:t>
              </a:r>
              <a:endParaRPr lang="ko-KR" altLang="en-US" sz="800" kern="0" dirty="0">
                <a:solidFill>
                  <a:srgbClr val="000000"/>
                </a:solidFill>
                <a:latin typeface="Arial"/>
                <a:ea typeface="맑은 고딕"/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>
              <a:off x="6914178" y="4229637"/>
              <a:ext cx="284813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H="1" flipV="1">
              <a:off x="6919199" y="4227934"/>
              <a:ext cx="0" cy="85862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2083332" y="3921893"/>
            <a:ext cx="383685" cy="211741"/>
            <a:chOff x="7623346" y="4160209"/>
            <a:chExt cx="383685" cy="211741"/>
          </a:xfrm>
        </p:grpSpPr>
        <p:sp>
          <p:nvSpPr>
            <p:cNvPr id="27" name="TextBox 26"/>
            <p:cNvSpPr txBox="1"/>
            <p:nvPr/>
          </p:nvSpPr>
          <p:spPr>
            <a:xfrm>
              <a:off x="7623346" y="4248839"/>
              <a:ext cx="21076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latin typeface="Arial"/>
                  <a:ea typeface="맑은 고딕"/>
                </a:rPr>
                <a:t>16H</a:t>
              </a:r>
              <a:endParaRPr lang="ko-KR" altLang="en-US" sz="800" kern="0" dirty="0">
                <a:solidFill>
                  <a:srgbClr val="000000"/>
                </a:solidFill>
                <a:latin typeface="Arial"/>
                <a:ea typeface="맑은 고딕"/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7722218" y="4160209"/>
              <a:ext cx="284813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flipH="1" flipV="1">
              <a:off x="7726980" y="4163979"/>
              <a:ext cx="0" cy="85862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982471" y="4438326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‘18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6928" y="372342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70C0"/>
                </a:solidFill>
                <a:latin typeface="Arial"/>
              </a:rPr>
              <a:t>304GB/s</a:t>
            </a:r>
            <a:endParaRPr lang="ko-KR" altLang="en-US" sz="800" b="1" kern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7478" y="4345379"/>
            <a:ext cx="2901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0000"/>
                </a:solidFill>
                <a:latin typeface="Arial"/>
              </a:rPr>
              <a:t>HBM2</a:t>
            </a:r>
            <a:endParaRPr lang="ko-KR" altLang="en-US" sz="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074715" y="3926494"/>
            <a:ext cx="118800" cy="81142"/>
          </a:xfrm>
          <a:prstGeom prst="ellipse">
            <a:avLst/>
          </a:prstGeom>
          <a:solidFill>
            <a:srgbClr val="97D653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7627" y="3351305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8GB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이등변 삼각형 34"/>
          <p:cNvSpPr/>
          <p:nvPr/>
        </p:nvSpPr>
        <p:spPr>
          <a:xfrm>
            <a:off x="1062241" y="3526957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6" name="다이아몬드 35"/>
          <p:cNvSpPr/>
          <p:nvPr/>
        </p:nvSpPr>
        <p:spPr>
          <a:xfrm>
            <a:off x="1084615" y="4103690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37" name="TextBox 36"/>
          <p:cNvSpPr txBox="1"/>
          <p:nvPr/>
        </p:nvSpPr>
        <p:spPr>
          <a:xfrm>
            <a:off x="951167" y="3977120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14W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6379" y="4438326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‘22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6843" y="4345379"/>
            <a:ext cx="2901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0000"/>
                </a:solidFill>
                <a:latin typeface="Arial"/>
              </a:rPr>
              <a:t>HBM3</a:t>
            </a:r>
            <a:endParaRPr lang="ko-KR" altLang="en-US" sz="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1544080" y="3411810"/>
            <a:ext cx="118800" cy="81142"/>
          </a:xfrm>
          <a:prstGeom prst="ellipse">
            <a:avLst/>
          </a:prstGeom>
          <a:solidFill>
            <a:srgbClr val="97D653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13121" y="3244356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70C0"/>
                </a:solidFill>
                <a:latin typeface="Arial"/>
              </a:rPr>
              <a:t>1TB/s</a:t>
            </a:r>
            <a:endParaRPr lang="ko-KR" altLang="en-US" sz="800" b="1" kern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5199" y="2844393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24GB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이등변 삼각형 42"/>
          <p:cNvSpPr/>
          <p:nvPr/>
        </p:nvSpPr>
        <p:spPr>
          <a:xfrm>
            <a:off x="1531606" y="3003584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45424" y="3797164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25W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다이아몬드 44"/>
          <p:cNvSpPr/>
          <p:nvPr/>
        </p:nvSpPr>
        <p:spPr>
          <a:xfrm>
            <a:off x="1553980" y="3967978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46" name="TextBox 45"/>
          <p:cNvSpPr txBox="1"/>
          <p:nvPr/>
        </p:nvSpPr>
        <p:spPr>
          <a:xfrm>
            <a:off x="1910287" y="4438326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‘26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46578" y="4345379"/>
            <a:ext cx="2901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0000"/>
                </a:solidFill>
                <a:latin typeface="Arial"/>
              </a:rPr>
              <a:t>HBM4</a:t>
            </a:r>
            <a:endParaRPr lang="ko-KR" altLang="en-US" sz="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2013815" y="3051283"/>
            <a:ext cx="118800" cy="81142"/>
          </a:xfrm>
          <a:prstGeom prst="ellipse">
            <a:avLst/>
          </a:prstGeom>
          <a:solidFill>
            <a:srgbClr val="97D653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5824" y="2861108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70C0"/>
                </a:solidFill>
                <a:latin typeface="Arial"/>
              </a:rPr>
              <a:t>2TB/s</a:t>
            </a:r>
            <a:endParaRPr lang="ko-KR" altLang="en-US" sz="800" b="1" kern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8432" y="2484353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48GB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이등변 삼각형 50"/>
          <p:cNvSpPr/>
          <p:nvPr/>
        </p:nvSpPr>
        <p:spPr>
          <a:xfrm>
            <a:off x="2025156" y="2645625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2" name="다이아몬드 51"/>
          <p:cNvSpPr/>
          <p:nvPr/>
        </p:nvSpPr>
        <p:spPr>
          <a:xfrm>
            <a:off x="2023715" y="3811265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53" name="TextBox 52"/>
          <p:cNvSpPr txBox="1"/>
          <p:nvPr/>
        </p:nvSpPr>
        <p:spPr>
          <a:xfrm>
            <a:off x="1896724" y="3610739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50W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1299586" y="4160826"/>
            <a:ext cx="383685" cy="220900"/>
            <a:chOff x="5746122" y="4297391"/>
            <a:chExt cx="383685" cy="220900"/>
          </a:xfrm>
        </p:grpSpPr>
        <p:sp>
          <p:nvSpPr>
            <p:cNvPr id="55" name="TextBox 54"/>
            <p:cNvSpPr txBox="1"/>
            <p:nvPr/>
          </p:nvSpPr>
          <p:spPr>
            <a:xfrm>
              <a:off x="5746122" y="4395180"/>
              <a:ext cx="21076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latin typeface="Arial"/>
                  <a:ea typeface="맑은 고딕"/>
                </a:rPr>
                <a:t>8H</a:t>
              </a:r>
              <a:endParaRPr lang="ko-KR" altLang="en-US" sz="800" kern="0" dirty="0">
                <a:solidFill>
                  <a:srgbClr val="000000"/>
                </a:solidFill>
                <a:latin typeface="Arial"/>
                <a:ea typeface="맑은 고딕"/>
              </a:endParaRPr>
            </a:p>
          </p:txBody>
        </p:sp>
        <p:cxnSp>
          <p:nvCxnSpPr>
            <p:cNvPr id="56" name="직선 화살표 연결선 55"/>
            <p:cNvCxnSpPr/>
            <p:nvPr/>
          </p:nvCxnSpPr>
          <p:spPr>
            <a:xfrm>
              <a:off x="5844994" y="4299094"/>
              <a:ext cx="284813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 flipH="1" flipV="1">
              <a:off x="5849756" y="4297391"/>
              <a:ext cx="0" cy="85862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직선 연결선 57"/>
          <p:cNvCxnSpPr>
            <a:endCxn id="43" idx="5"/>
          </p:cNvCxnSpPr>
          <p:nvPr/>
        </p:nvCxnSpPr>
        <p:spPr>
          <a:xfrm flipV="1">
            <a:off x="1113091" y="3052675"/>
            <a:ext cx="526326" cy="563819"/>
          </a:xfrm>
          <a:prstGeom prst="line">
            <a:avLst/>
          </a:prstGeom>
          <a:ln w="28575">
            <a:solidFill>
              <a:srgbClr val="A3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endCxn id="51" idx="5"/>
          </p:cNvCxnSpPr>
          <p:nvPr/>
        </p:nvCxnSpPr>
        <p:spPr>
          <a:xfrm flipV="1">
            <a:off x="1618029" y="2694716"/>
            <a:ext cx="514938" cy="368689"/>
          </a:xfrm>
          <a:prstGeom prst="line">
            <a:avLst/>
          </a:prstGeom>
          <a:ln w="28575">
            <a:solidFill>
              <a:srgbClr val="A3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74195" y="4438326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‘30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1" name="직선 연결선 60"/>
          <p:cNvCxnSpPr>
            <a:endCxn id="40" idx="3"/>
          </p:cNvCxnSpPr>
          <p:nvPr/>
        </p:nvCxnSpPr>
        <p:spPr>
          <a:xfrm flipV="1">
            <a:off x="1120266" y="3481069"/>
            <a:ext cx="441212" cy="504068"/>
          </a:xfrm>
          <a:prstGeom prst="line">
            <a:avLst/>
          </a:prstGeom>
          <a:ln w="28575">
            <a:solidFill>
              <a:srgbClr val="4C7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endCxn id="48" idx="3"/>
          </p:cNvCxnSpPr>
          <p:nvPr/>
        </p:nvCxnSpPr>
        <p:spPr>
          <a:xfrm flipV="1">
            <a:off x="1618029" y="3120542"/>
            <a:ext cx="413184" cy="314779"/>
          </a:xfrm>
          <a:prstGeom prst="line">
            <a:avLst/>
          </a:prstGeom>
          <a:ln w="28575">
            <a:solidFill>
              <a:srgbClr val="4C7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7779" y="3915565"/>
            <a:ext cx="447512" cy="123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 B/W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4975" y="3492465"/>
            <a:ext cx="400751" cy="246221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</a:t>
            </a:r>
            <a:r>
              <a:rPr kumimoji="0" lang="ko-KR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n-US" altLang="ko-K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Capacity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2606" y="4094761"/>
            <a:ext cx="332400" cy="246221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 </a:t>
            </a: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Power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6" name="직선 연결선 65"/>
          <p:cNvCxnSpPr>
            <a:endCxn id="45" idx="3"/>
          </p:cNvCxnSpPr>
          <p:nvPr/>
        </p:nvCxnSpPr>
        <p:spPr>
          <a:xfrm flipV="1">
            <a:off x="1116640" y="4018650"/>
            <a:ext cx="536340" cy="140920"/>
          </a:xfrm>
          <a:prstGeom prst="line">
            <a:avLst/>
          </a:prstGeom>
          <a:ln w="28575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endCxn id="52" idx="3"/>
          </p:cNvCxnSpPr>
          <p:nvPr/>
        </p:nvCxnSpPr>
        <p:spPr>
          <a:xfrm flipV="1">
            <a:off x="1618029" y="3861937"/>
            <a:ext cx="504686" cy="147880"/>
          </a:xfrm>
          <a:prstGeom prst="line">
            <a:avLst/>
          </a:prstGeom>
          <a:ln w="28575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flipV="1">
            <a:off x="2124371" y="2347580"/>
            <a:ext cx="572348" cy="349937"/>
          </a:xfrm>
          <a:prstGeom prst="line">
            <a:avLst/>
          </a:prstGeom>
          <a:ln w="28575">
            <a:solidFill>
              <a:srgbClr val="A362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 flipV="1">
            <a:off x="2046203" y="2698741"/>
            <a:ext cx="560553" cy="386313"/>
          </a:xfrm>
          <a:prstGeom prst="line">
            <a:avLst/>
          </a:prstGeom>
          <a:ln w="28575">
            <a:solidFill>
              <a:srgbClr val="4C78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 flipV="1">
            <a:off x="2087071" y="3692925"/>
            <a:ext cx="609648" cy="167442"/>
          </a:xfrm>
          <a:prstGeom prst="line">
            <a:avLst/>
          </a:prstGeom>
          <a:ln w="28575">
            <a:solidFill>
              <a:srgbClr val="0077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45392" y="3243583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2X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70132" y="2858828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2X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3" name="차트 72"/>
          <p:cNvGraphicFramePr>
            <a:graphicFrameLocks/>
          </p:cNvGraphicFramePr>
          <p:nvPr/>
        </p:nvGraphicFramePr>
        <p:xfrm>
          <a:off x="3209130" y="2397033"/>
          <a:ext cx="2753689" cy="204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TextBox 73"/>
          <p:cNvSpPr txBox="1"/>
          <p:nvPr/>
        </p:nvSpPr>
        <p:spPr>
          <a:xfrm rot="16200000">
            <a:off x="2716530" y="3351961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Pin Speed [</a:t>
            </a:r>
            <a:r>
              <a:rPr lang="en-US" altLang="ko-KR" sz="800" kern="0" dirty="0" err="1">
                <a:solidFill>
                  <a:srgbClr val="000000"/>
                </a:solidFill>
                <a:latin typeface="Arial"/>
              </a:rPr>
              <a:t>Gbps</a:t>
            </a: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]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93581" y="4361424"/>
            <a:ext cx="11544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Number of IOs [K </a:t>
            </a:r>
            <a:r>
              <a:rPr lang="en-US" altLang="ko-KR" sz="800" kern="0" dirty="0" err="1">
                <a:solidFill>
                  <a:srgbClr val="000000"/>
                </a:solidFill>
                <a:latin typeface="Arial"/>
              </a:rPr>
              <a:t>ea</a:t>
            </a: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]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139953" y="3931609"/>
            <a:ext cx="720079" cy="21993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3902009" y="3437483"/>
            <a:ext cx="24925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※ Reasonable IO and Pin speed</a:t>
            </a:r>
          </a:p>
          <a:p>
            <a:r>
              <a:rPr lang="en-US" altLang="ko-KR" sz="900" dirty="0"/>
              <a:t>     → 6K ~ 12K for IO</a:t>
            </a:r>
          </a:p>
          <a:p>
            <a:r>
              <a:rPr lang="en-US" altLang="ko-KR" sz="900" dirty="0"/>
              <a:t>     → 6Gbps ~ 13Gbps for Pin speed</a:t>
            </a:r>
          </a:p>
        </p:txBody>
      </p:sp>
      <p:grpSp>
        <p:nvGrpSpPr>
          <p:cNvPr id="78" name="그룹 77"/>
          <p:cNvGrpSpPr/>
          <p:nvPr/>
        </p:nvGrpSpPr>
        <p:grpSpPr>
          <a:xfrm>
            <a:off x="6207171" y="4028209"/>
            <a:ext cx="2529514" cy="488148"/>
            <a:chOff x="159634" y="4171834"/>
            <a:chExt cx="2230286" cy="488148"/>
          </a:xfrm>
        </p:grpSpPr>
        <p:sp>
          <p:nvSpPr>
            <p:cNvPr id="79" name="자유형 78"/>
            <p:cNvSpPr/>
            <p:nvPr/>
          </p:nvSpPr>
          <p:spPr>
            <a:xfrm>
              <a:off x="1256365" y="4522900"/>
              <a:ext cx="367355" cy="123554"/>
            </a:xfrm>
            <a:custGeom>
              <a:avLst/>
              <a:gdLst>
                <a:gd name="connsiteX0" fmla="*/ 0 w 488950"/>
                <a:gd name="connsiteY0" fmla="*/ 52641 h 198985"/>
                <a:gd name="connsiteX1" fmla="*/ 196850 w 488950"/>
                <a:gd name="connsiteY1" fmla="*/ 8191 h 198985"/>
                <a:gd name="connsiteX2" fmla="*/ 222250 w 488950"/>
                <a:gd name="connsiteY2" fmla="*/ 198691 h 198985"/>
                <a:gd name="connsiteX3" fmla="*/ 488950 w 488950"/>
                <a:gd name="connsiteY3" fmla="*/ 52641 h 1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" h="198985">
                  <a:moveTo>
                    <a:pt x="0" y="52641"/>
                  </a:moveTo>
                  <a:cubicBezTo>
                    <a:pt x="79904" y="18245"/>
                    <a:pt x="159808" y="-16151"/>
                    <a:pt x="196850" y="8191"/>
                  </a:cubicBezTo>
                  <a:cubicBezTo>
                    <a:pt x="233892" y="32533"/>
                    <a:pt x="173567" y="191283"/>
                    <a:pt x="222250" y="198691"/>
                  </a:cubicBezTo>
                  <a:cubicBezTo>
                    <a:pt x="270933" y="206099"/>
                    <a:pt x="438150" y="71691"/>
                    <a:pt x="488950" y="52641"/>
                  </a:cubicBezTo>
                </a:path>
              </a:pathLst>
            </a:custGeom>
            <a:noFill/>
            <a:ln w="4762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자유형 79"/>
            <p:cNvSpPr/>
            <p:nvPr/>
          </p:nvSpPr>
          <p:spPr>
            <a:xfrm>
              <a:off x="1256365" y="4522900"/>
              <a:ext cx="367355" cy="123554"/>
            </a:xfrm>
            <a:custGeom>
              <a:avLst/>
              <a:gdLst>
                <a:gd name="connsiteX0" fmla="*/ 0 w 488950"/>
                <a:gd name="connsiteY0" fmla="*/ 52641 h 198985"/>
                <a:gd name="connsiteX1" fmla="*/ 196850 w 488950"/>
                <a:gd name="connsiteY1" fmla="*/ 8191 h 198985"/>
                <a:gd name="connsiteX2" fmla="*/ 222250 w 488950"/>
                <a:gd name="connsiteY2" fmla="*/ 198691 h 198985"/>
                <a:gd name="connsiteX3" fmla="*/ 488950 w 488950"/>
                <a:gd name="connsiteY3" fmla="*/ 52641 h 1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" h="198985">
                  <a:moveTo>
                    <a:pt x="0" y="52641"/>
                  </a:moveTo>
                  <a:cubicBezTo>
                    <a:pt x="79904" y="18245"/>
                    <a:pt x="159808" y="-16151"/>
                    <a:pt x="196850" y="8191"/>
                  </a:cubicBezTo>
                  <a:cubicBezTo>
                    <a:pt x="233892" y="32533"/>
                    <a:pt x="173567" y="191283"/>
                    <a:pt x="222250" y="198691"/>
                  </a:cubicBezTo>
                  <a:cubicBezTo>
                    <a:pt x="270933" y="206099"/>
                    <a:pt x="438150" y="71691"/>
                    <a:pt x="488950" y="52641"/>
                  </a:cubicBezTo>
                </a:path>
              </a:pathLst>
            </a:custGeom>
            <a:noFill/>
            <a:ln w="254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794865" y="4239699"/>
              <a:ext cx="236309" cy="358987"/>
              <a:chOff x="3496283" y="1595388"/>
              <a:chExt cx="314527" cy="477812"/>
            </a:xfrm>
          </p:grpSpPr>
          <p:sp>
            <p:nvSpPr>
              <p:cNvPr id="98" name="직사각형 97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9" name="직사각형 98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0" name="직사각형 99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2" name="직사각형 101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82" name="직사각형 81"/>
            <p:cNvSpPr/>
            <p:nvPr/>
          </p:nvSpPr>
          <p:spPr>
            <a:xfrm>
              <a:off x="1597920" y="4616693"/>
              <a:ext cx="792000" cy="354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1927809" y="4510921"/>
              <a:ext cx="460501" cy="826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1593672" y="4491080"/>
              <a:ext cx="259941" cy="110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ko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1045519" y="4491080"/>
              <a:ext cx="259941" cy="110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ko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1510276" y="4444538"/>
              <a:ext cx="4251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800" dirty="0">
                  <a:solidFill>
                    <a:prstClr val="white"/>
                  </a:solidFill>
                </a:rPr>
                <a:t>EPIC</a:t>
              </a:r>
              <a:endParaRPr lang="ko-KR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964010" y="4444538"/>
              <a:ext cx="4251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800" dirty="0">
                  <a:solidFill>
                    <a:prstClr val="white"/>
                  </a:solidFill>
                </a:rPr>
                <a:t>EPIC</a:t>
              </a:r>
              <a:endParaRPr lang="ko-KR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159634" y="4616693"/>
              <a:ext cx="1174791" cy="354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  <p:grpSp>
          <p:nvGrpSpPr>
            <p:cNvPr id="89" name="그룹 88"/>
            <p:cNvGrpSpPr/>
            <p:nvPr/>
          </p:nvGrpSpPr>
          <p:grpSpPr>
            <a:xfrm>
              <a:off x="219556" y="4239699"/>
              <a:ext cx="236309" cy="358987"/>
              <a:chOff x="3496283" y="1595388"/>
              <a:chExt cx="314527" cy="477812"/>
            </a:xfrm>
          </p:grpSpPr>
          <p:sp>
            <p:nvSpPr>
              <p:cNvPr id="93" name="직사각형 92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6" name="직사각형 95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7" name="직사각형 96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56088" y="427032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ko-KR" sz="1200" b="1" dirty="0">
                  <a:latin typeface="바탕체" panose="02030609000101010101" pitchFamily="17" charset="-127"/>
                  <a:ea typeface="바탕체" panose="02030609000101010101" pitchFamily="17" charset="-127"/>
                </a:rPr>
                <a:t>…</a:t>
              </a:r>
              <a:endParaRPr lang="ko-KR" altLang="en-US" sz="12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58138" y="4171834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6577" y="4171834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6367907" y="3127053"/>
            <a:ext cx="693727" cy="578597"/>
            <a:chOff x="8446947" y="1762407"/>
            <a:chExt cx="903302" cy="749662"/>
          </a:xfrm>
        </p:grpSpPr>
        <p:sp>
          <p:nvSpPr>
            <p:cNvPr id="104" name="직사각형 103"/>
            <p:cNvSpPr/>
            <p:nvPr/>
          </p:nvSpPr>
          <p:spPr>
            <a:xfrm>
              <a:off x="8446947" y="1762407"/>
              <a:ext cx="873106" cy="363264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굴림"/>
                  <a:cs typeface="+mn-cs"/>
                </a:rPr>
                <a:t>DRAM</a:t>
              </a:r>
              <a:endParaRPr kumimoji="1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8446947" y="2148805"/>
              <a:ext cx="873106" cy="363264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굴림"/>
                  <a:cs typeface="+mn-cs"/>
                </a:rPr>
                <a:t>CPU</a:t>
              </a:r>
              <a:endParaRPr kumimoji="1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834001" y="1911410"/>
              <a:ext cx="516248" cy="216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Cu-Cu</a:t>
              </a:r>
              <a:endParaRPr kumimoji="1" lang="ko-KR" altLang="en-US" sz="7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8482306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8711144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8934542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9164721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8482498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8711336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8934734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9164913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cxnSp>
          <p:nvCxnSpPr>
            <p:cNvPr id="115" name="직선 화살표 연결선 114"/>
            <p:cNvCxnSpPr/>
            <p:nvPr/>
          </p:nvCxnSpPr>
          <p:spPr bwMode="auto">
            <a:xfrm>
              <a:off x="8553521" y="2013151"/>
              <a:ext cx="0" cy="289172"/>
            </a:xfrm>
            <a:prstGeom prst="straightConnector1">
              <a:avLst/>
            </a:prstGeom>
            <a:solidFill>
              <a:srgbClr val="BBE0E3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116" name="직사각형 115"/>
          <p:cNvSpPr/>
          <p:nvPr/>
        </p:nvSpPr>
        <p:spPr>
          <a:xfrm>
            <a:off x="323528" y="750214"/>
            <a:ext cx="87849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4"/>
              </a:buBlip>
            </a:pPr>
            <a:r>
              <a:rPr lang="en-US" altLang="ko-KR" b="1" dirty="0"/>
              <a:t>HBM Doubles Bandwidth with 4 years cadence</a:t>
            </a:r>
          </a:p>
          <a:p>
            <a:pPr marL="342891" indent="-342891" defTabSz="914377">
              <a:buBlip>
                <a:blip r:embed="rId4"/>
              </a:buBlip>
            </a:pPr>
            <a:r>
              <a:rPr lang="en-US" altLang="ko-KR" b="1" dirty="0"/>
              <a:t>New technology will be needed to achieve more memory Bandwidth</a:t>
            </a:r>
            <a:br>
              <a:rPr lang="en-US" altLang="ko-KR" b="1" dirty="0"/>
            </a:br>
            <a:r>
              <a:rPr lang="en-US" altLang="ko-KR" sz="1400" dirty="0"/>
              <a:t>1) Current Memory Pin speed is expected to be limited about 10Gbps with DRAM process (Many IO products)</a:t>
            </a:r>
            <a:br>
              <a:rPr lang="en-US" altLang="ko-KR" sz="1400" dirty="0"/>
            </a:br>
            <a:r>
              <a:rPr lang="en-US" altLang="ko-KR" sz="1400" dirty="0"/>
              <a:t>2) Difficult to increase number of IOs a lot due to constraints as chip size and IO power</a:t>
            </a:r>
          </a:p>
        </p:txBody>
      </p:sp>
    </p:spTree>
    <p:extLst>
      <p:ext uri="{BB962C8B-B14F-4D97-AF65-F5344CB8AC3E}">
        <p14:creationId xmlns:p14="http://schemas.microsoft.com/office/powerpoint/2010/main" val="344047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/>
              <a:t>10x BW Memory Requirement for 10TB/s</a:t>
            </a:r>
            <a:endParaRPr lang="ko-KR" altLang="en-US" sz="2100" dirty="0"/>
          </a:p>
        </p:txBody>
      </p:sp>
      <p:sp>
        <p:nvSpPr>
          <p:cNvPr id="116" name="직사각형 115"/>
          <p:cNvSpPr/>
          <p:nvPr/>
        </p:nvSpPr>
        <p:spPr>
          <a:xfrm>
            <a:off x="323528" y="654639"/>
            <a:ext cx="87849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3"/>
              </a:buBlip>
            </a:pPr>
            <a:r>
              <a:rPr lang="en-US" altLang="ko-KR" b="1" dirty="0"/>
              <a:t>Conventional DRAMs are difficult to achieve 10x Bandwidth. It is necessary to develop new technologies not only for memory but also for systems and packages</a:t>
            </a:r>
          </a:p>
        </p:txBody>
      </p:sp>
      <p:graphicFrame>
        <p:nvGraphicFramePr>
          <p:cNvPr id="117" name="표 116"/>
          <p:cNvGraphicFramePr>
            <a:graphicFrameLocks noGrp="1"/>
          </p:cNvGraphicFramePr>
          <p:nvPr/>
        </p:nvGraphicFramePr>
        <p:xfrm>
          <a:off x="755576" y="1491630"/>
          <a:ext cx="7833180" cy="2952331"/>
        </p:xfrm>
        <a:graphic>
          <a:graphicData uri="http://schemas.openxmlformats.org/drawingml/2006/table">
            <a:tbl>
              <a:tblPr/>
              <a:tblGrid>
                <a:gridCol w="364253">
                  <a:extLst>
                    <a:ext uri="{9D8B030D-6E8A-4147-A177-3AD203B41FA5}">
                      <a16:colId xmlns:a16="http://schemas.microsoft.com/office/drawing/2014/main" val="1926073722"/>
                    </a:ext>
                  </a:extLst>
                </a:gridCol>
                <a:gridCol w="364253">
                  <a:extLst>
                    <a:ext uri="{9D8B030D-6E8A-4147-A177-3AD203B41FA5}">
                      <a16:colId xmlns:a16="http://schemas.microsoft.com/office/drawing/2014/main" val="3360750491"/>
                    </a:ext>
                  </a:extLst>
                </a:gridCol>
                <a:gridCol w="727880">
                  <a:extLst>
                    <a:ext uri="{9D8B030D-6E8A-4147-A177-3AD203B41FA5}">
                      <a16:colId xmlns:a16="http://schemas.microsoft.com/office/drawing/2014/main" val="2441128972"/>
                    </a:ext>
                  </a:extLst>
                </a:gridCol>
                <a:gridCol w="727880">
                  <a:extLst>
                    <a:ext uri="{9D8B030D-6E8A-4147-A177-3AD203B41FA5}">
                      <a16:colId xmlns:a16="http://schemas.microsoft.com/office/drawing/2014/main" val="2718334104"/>
                    </a:ext>
                  </a:extLst>
                </a:gridCol>
                <a:gridCol w="1001098">
                  <a:extLst>
                    <a:ext uri="{9D8B030D-6E8A-4147-A177-3AD203B41FA5}">
                      <a16:colId xmlns:a16="http://schemas.microsoft.com/office/drawing/2014/main" val="2755046993"/>
                    </a:ext>
                  </a:extLst>
                </a:gridCol>
                <a:gridCol w="4647816">
                  <a:extLst>
                    <a:ext uri="{9D8B030D-6E8A-4147-A177-3AD203B41FA5}">
                      <a16:colId xmlns:a16="http://schemas.microsoft.com/office/drawing/2014/main" val="197661281"/>
                    </a:ext>
                  </a:extLst>
                </a:gridCol>
              </a:tblGrid>
              <a:tr h="656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Case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Pin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Gbps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Bandwidth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(TB/s)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How to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Requirements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531217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Memory Pin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limitation (up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to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Gbps with DRAM process)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0804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108734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Pin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speed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Need to improve Pin speed by applying logic process Buffer die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19809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 density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Staking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solution 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8H SID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 More (HBM, LLC DRAM and etc.)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642995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02701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tech.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Need to find new solution such as CPO(pooled HBM), HCB(Direct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access to core 3D)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134354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9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07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98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Ideation for Bandwidth Increase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32FD-E020-4103-A1E3-F92E7CC1300E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4294967295"/>
          </p:nvPr>
        </p:nvSpPr>
        <p:spPr>
          <a:xfrm>
            <a:off x="301181" y="867941"/>
            <a:ext cx="8541638" cy="2890707"/>
          </a:xfrm>
          <a:ln>
            <a:noFill/>
          </a:ln>
        </p:spPr>
        <p:txBody>
          <a:bodyPr>
            <a:normAutofit/>
          </a:bodyPr>
          <a:lstStyle>
            <a:lvl1pPr marL="272654" indent="-272654">
              <a:buFont typeface="+mj-lt"/>
              <a:buAutoNum type="arabicPeriod"/>
              <a:defRPr sz="1400" b="1" i="0" baseline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608410" indent="-265510">
              <a:buFont typeface="+mj-lt"/>
              <a:buAutoNum type="arabicParenR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859" indent="-171450">
              <a:buFont typeface="Arial" pitchFamily="34" charset="0"/>
              <a:buChar char="□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2000" indent="-144000">
              <a:defRPr sz="1050" baseline="0"/>
            </a:lvl4pPr>
            <a:lvl5pPr marL="1080000" indent="-108000">
              <a:buFont typeface="Arial" pitchFamily="34" charset="0"/>
              <a:buChar char="•"/>
              <a:defRPr sz="1050" baseline="0"/>
            </a:lvl5pPr>
          </a:lstStyle>
          <a:p>
            <a:r>
              <a:rPr lang="en-US" altLang="ko-KR" dirty="0"/>
              <a:t>Samsung is considering and trying to improve memory performance. However, there will be a limit to Bandwidth increase only by Memory improvement</a:t>
            </a:r>
          </a:p>
          <a:p>
            <a:pPr lvl="1"/>
            <a:r>
              <a:rPr lang="en-US" altLang="ko-KR" dirty="0"/>
              <a:t>Difficult to increase number of IOs a lot due to issues such as chip size and IO power</a:t>
            </a:r>
          </a:p>
          <a:p>
            <a:pPr lvl="1"/>
            <a:r>
              <a:rPr lang="en-US" altLang="ko-KR" dirty="0"/>
              <a:t>Memory operation speed is expected to be limited to 9.6Gbps (Many IO products)</a:t>
            </a:r>
          </a:p>
          <a:p>
            <a:r>
              <a:rPr lang="en-US" altLang="ko-KR" dirty="0"/>
              <a:t>Industry should work together to find Bandwidth solutions in terms of Design/Package/System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75813" y="2419894"/>
            <a:ext cx="2880000" cy="2403821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8665" y="2157617"/>
            <a:ext cx="1494320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Case1 : HBM based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120757" y="2419894"/>
            <a:ext cx="2880000" cy="2403822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65701" y="2416412"/>
            <a:ext cx="2880000" cy="2403822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64411" y="2156597"/>
            <a:ext cx="2082622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latin typeface="+mj-lt"/>
                <a:cs typeface="Calibri" panose="020F0502020204030204" pitchFamily="34" charset="0"/>
              </a:rPr>
              <a:t>Case3 : New DRAM Concept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85990" y="2156597"/>
            <a:ext cx="1949573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Case2 : LLC DRAM based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38" y="2399230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1. </a:t>
            </a:r>
            <a:r>
              <a:rPr lang="en-US" altLang="ko-KR" sz="900" dirty="0"/>
              <a:t>Current HBM structure</a:t>
            </a:r>
          </a:p>
          <a:p>
            <a:r>
              <a:rPr lang="en-US" altLang="ko-KR" sz="900" dirty="0"/>
              <a:t>   → </a:t>
            </a:r>
            <a:r>
              <a:rPr lang="en-US" altLang="ko-KR" sz="900" dirty="0">
                <a:solidFill>
                  <a:srgbClr val="000000"/>
                </a:solidFill>
                <a:ea typeface="맑은 고딕" panose="020B0503020000020004" pitchFamily="50" charset="-127"/>
              </a:rPr>
              <a:t>No further improvements other than Speed Scaling</a:t>
            </a:r>
            <a:endParaRPr lang="ko-KR" altLang="en-US" sz="900" dirty="0"/>
          </a:p>
        </p:txBody>
      </p:sp>
      <p:grpSp>
        <p:nvGrpSpPr>
          <p:cNvPr id="6" name="그룹 5"/>
          <p:cNvGrpSpPr/>
          <p:nvPr/>
        </p:nvGrpSpPr>
        <p:grpSpPr>
          <a:xfrm>
            <a:off x="3936792" y="2971215"/>
            <a:ext cx="1173545" cy="541763"/>
            <a:chOff x="3431738" y="3983862"/>
            <a:chExt cx="802398" cy="460096"/>
          </a:xfrm>
        </p:grpSpPr>
        <p:sp>
          <p:nvSpPr>
            <p:cNvPr id="260" name="직사각형 259"/>
            <p:cNvSpPr/>
            <p:nvPr/>
          </p:nvSpPr>
          <p:spPr>
            <a:xfrm>
              <a:off x="3526474" y="4102495"/>
              <a:ext cx="612926" cy="110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61" name="직사각형 260"/>
            <p:cNvSpPr/>
            <p:nvPr/>
          </p:nvSpPr>
          <p:spPr>
            <a:xfrm>
              <a:off x="3844424" y="3983862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62" name="직사각형 261"/>
            <p:cNvSpPr/>
            <p:nvPr/>
          </p:nvSpPr>
          <p:spPr>
            <a:xfrm>
              <a:off x="3528127" y="3983862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486260" y="4224668"/>
              <a:ext cx="696834" cy="219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Interposer</a:t>
              </a:r>
              <a:endParaRPr lang="ko-KR" altLang="en-US" sz="800" dirty="0"/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3495824" y="4102499"/>
              <a:ext cx="674219" cy="110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59" name="직사각형 258"/>
            <p:cNvSpPr/>
            <p:nvPr/>
          </p:nvSpPr>
          <p:spPr>
            <a:xfrm>
              <a:off x="3431738" y="4233413"/>
              <a:ext cx="802398" cy="4712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3707905" y="3782518"/>
            <a:ext cx="1631318" cy="1011780"/>
            <a:chOff x="4661832" y="3584697"/>
            <a:chExt cx="1174791" cy="859261"/>
          </a:xfrm>
        </p:grpSpPr>
        <p:sp>
          <p:nvSpPr>
            <p:cNvPr id="266" name="직사각형 265"/>
            <p:cNvSpPr/>
            <p:nvPr/>
          </p:nvSpPr>
          <p:spPr>
            <a:xfrm>
              <a:off x="4942764" y="4102495"/>
              <a:ext cx="612926" cy="110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902550" y="4224668"/>
              <a:ext cx="696834" cy="219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Interposer</a:t>
              </a:r>
              <a:endParaRPr lang="ko-KR" altLang="en-US" sz="800" dirty="0"/>
            </a:p>
          </p:txBody>
        </p:sp>
        <p:sp>
          <p:nvSpPr>
            <p:cNvPr id="273" name="직사각형 272"/>
            <p:cNvSpPr/>
            <p:nvPr/>
          </p:nvSpPr>
          <p:spPr>
            <a:xfrm>
              <a:off x="5249629" y="3584697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74" name="직사각형 273"/>
            <p:cNvSpPr/>
            <p:nvPr/>
          </p:nvSpPr>
          <p:spPr>
            <a:xfrm>
              <a:off x="5249629" y="3717604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75" name="직사각형 274"/>
            <p:cNvSpPr/>
            <p:nvPr/>
          </p:nvSpPr>
          <p:spPr>
            <a:xfrm>
              <a:off x="5249629" y="3844849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76" name="직사각형 275"/>
            <p:cNvSpPr/>
            <p:nvPr/>
          </p:nvSpPr>
          <p:spPr>
            <a:xfrm>
              <a:off x="5249629" y="3977756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4902861" y="3584697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4902861" y="3717604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4902861" y="3844849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4902861" y="3977756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68" name="직사각형 267"/>
            <p:cNvSpPr/>
            <p:nvPr/>
          </p:nvSpPr>
          <p:spPr>
            <a:xfrm>
              <a:off x="4800534" y="4102495"/>
              <a:ext cx="897386" cy="110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65" name="직사각형 264"/>
            <p:cNvSpPr/>
            <p:nvPr/>
          </p:nvSpPr>
          <p:spPr>
            <a:xfrm>
              <a:off x="4661832" y="4233413"/>
              <a:ext cx="1174791" cy="4712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/>
          <a:srcRect b="54205"/>
          <a:stretch/>
        </p:blipFill>
        <p:spPr>
          <a:xfrm>
            <a:off x="6215293" y="2941080"/>
            <a:ext cx="2804718" cy="7237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116854" y="3599177"/>
            <a:ext cx="3193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※ New DRAM using HCB</a:t>
            </a:r>
          </a:p>
          <a:p>
            <a:r>
              <a:rPr lang="en-US" altLang="ko-KR" sz="900" dirty="0"/>
              <a:t>     → Direct access to DRAM Core (Increase # of IOs)</a:t>
            </a:r>
          </a:p>
          <a:p>
            <a:r>
              <a:rPr lang="en-US" altLang="ko-KR" sz="900" dirty="0"/>
              <a:t>     → Separated WR/RD path for Full duplex</a:t>
            </a:r>
            <a:endParaRPr lang="ko-KR" altLang="en-US" sz="900" dirty="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11465" y="3143865"/>
            <a:ext cx="13681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>
            <a:off x="6911465" y="3549808"/>
            <a:ext cx="1368152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739887" y="2917765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WR</a:t>
            </a:r>
            <a:endParaRPr lang="ko-KR" altLang="en-US" sz="11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6739887" y="3316818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RD</a:t>
            </a:r>
            <a:endParaRPr lang="ko-KR" altLang="en-US" sz="1100" b="1" dirty="0"/>
          </a:p>
        </p:txBody>
      </p:sp>
      <p:pic>
        <p:nvPicPr>
          <p:cNvPr id="121" name="그림 120"/>
          <p:cNvPicPr>
            <a:picLocks noChangeAspect="1"/>
          </p:cNvPicPr>
          <p:nvPr/>
        </p:nvPicPr>
        <p:blipFill rotWithShape="1">
          <a:blip r:embed="rId2"/>
          <a:srcRect t="53872"/>
          <a:stretch/>
        </p:blipFill>
        <p:spPr>
          <a:xfrm>
            <a:off x="6228184" y="4074540"/>
            <a:ext cx="2804718" cy="742777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18538" y="320400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2. Twin tower HBM (2 Core die cubes on Buffer die)</a:t>
            </a:r>
            <a:endParaRPr lang="en-US" altLang="ko-KR" sz="900" dirty="0"/>
          </a:p>
          <a:p>
            <a:r>
              <a:rPr lang="en-US" altLang="ko-KR" sz="900" dirty="0"/>
              <a:t>   → 2x Density, Bandwidth compared to normal HBM</a:t>
            </a:r>
            <a:endParaRPr lang="ko-KR" altLang="en-US" sz="9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8538" y="4015138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3. Pooled HBM Memory Module with CPO</a:t>
            </a:r>
            <a:endParaRPr lang="en-US" altLang="ko-KR" sz="900" dirty="0"/>
          </a:p>
          <a:p>
            <a:r>
              <a:rPr lang="en-US" altLang="ko-KR" sz="900" dirty="0"/>
              <a:t>   → Expand capacity, Bandwidth</a:t>
            </a:r>
            <a:endParaRPr lang="ko-KR" altLang="en-US" sz="9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116855" y="2400268"/>
            <a:ext cx="24925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※ Conventional DRAM</a:t>
            </a:r>
          </a:p>
          <a:p>
            <a:r>
              <a:rPr lang="en-US" altLang="ko-KR" sz="900" dirty="0"/>
              <a:t>     → Common external WR/RD path</a:t>
            </a:r>
          </a:p>
          <a:p>
            <a:r>
              <a:rPr lang="en-US" altLang="ko-KR" sz="900" dirty="0"/>
              <a:t>     → need serialize, de-serialize operation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682637" y="2684840"/>
            <a:ext cx="1070719" cy="582233"/>
            <a:chOff x="301181" y="2168196"/>
            <a:chExt cx="1070719" cy="582233"/>
          </a:xfrm>
        </p:grpSpPr>
        <p:grpSp>
          <p:nvGrpSpPr>
            <p:cNvPr id="186" name="그룹 185"/>
            <p:cNvGrpSpPr/>
            <p:nvPr/>
          </p:nvGrpSpPr>
          <p:grpSpPr>
            <a:xfrm>
              <a:off x="301181" y="2231260"/>
              <a:ext cx="1067992" cy="418605"/>
              <a:chOff x="2450808" y="1587125"/>
              <a:chExt cx="1421497" cy="557163"/>
            </a:xfrm>
          </p:grpSpPr>
          <p:sp>
            <p:nvSpPr>
              <p:cNvPr id="187" name="직사각형 186"/>
              <p:cNvSpPr/>
              <p:nvPr/>
            </p:nvSpPr>
            <p:spPr>
              <a:xfrm>
                <a:off x="2450808" y="2097166"/>
                <a:ext cx="1421497" cy="4712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88" name="직사각형 187"/>
              <p:cNvSpPr/>
              <p:nvPr/>
            </p:nvSpPr>
            <p:spPr>
              <a:xfrm>
                <a:off x="2855093" y="1587125"/>
                <a:ext cx="612926" cy="4891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800" dirty="0"/>
                  <a:t>Logic</a:t>
                </a:r>
                <a:endParaRPr lang="ko-KR" altLang="en-US" sz="800" dirty="0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351664" y="2585673"/>
              <a:ext cx="1020236" cy="164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Interposer</a:t>
              </a:r>
              <a:endParaRPr lang="ko-KR" altLang="en-US" sz="800" dirty="0"/>
            </a:p>
          </p:txBody>
        </p:sp>
        <p:grpSp>
          <p:nvGrpSpPr>
            <p:cNvPr id="192" name="그룹 191"/>
            <p:cNvGrpSpPr/>
            <p:nvPr/>
          </p:nvGrpSpPr>
          <p:grpSpPr>
            <a:xfrm>
              <a:off x="1083702" y="2237468"/>
              <a:ext cx="236309" cy="358987"/>
              <a:chOff x="3496283" y="1595388"/>
              <a:chExt cx="314527" cy="477812"/>
            </a:xfrm>
          </p:grpSpPr>
          <p:sp>
            <p:nvSpPr>
              <p:cNvPr id="193" name="직사각형 192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94" name="직사각형 193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95" name="직사각형 194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96" name="직사각형 195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97" name="직사각형 196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grpSp>
          <p:nvGrpSpPr>
            <p:cNvPr id="198" name="그룹 197"/>
            <p:cNvGrpSpPr/>
            <p:nvPr/>
          </p:nvGrpSpPr>
          <p:grpSpPr>
            <a:xfrm>
              <a:off x="350343" y="2237468"/>
              <a:ext cx="236309" cy="358987"/>
              <a:chOff x="3496283" y="1595388"/>
              <a:chExt cx="314527" cy="477812"/>
            </a:xfrm>
          </p:grpSpPr>
          <p:sp>
            <p:nvSpPr>
              <p:cNvPr id="199" name="직사각형 198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0" name="직사각형 199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1" name="직사각형 200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3" name="직사각형 202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317364" y="2168196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6975" y="2168196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25584" y="3533234"/>
            <a:ext cx="2354331" cy="481672"/>
            <a:chOff x="283602" y="3471242"/>
            <a:chExt cx="2354331" cy="481672"/>
          </a:xfrm>
        </p:grpSpPr>
        <p:grpSp>
          <p:nvGrpSpPr>
            <p:cNvPr id="204" name="그룹 203"/>
            <p:cNvGrpSpPr/>
            <p:nvPr/>
          </p:nvGrpSpPr>
          <p:grpSpPr>
            <a:xfrm>
              <a:off x="283602" y="3534309"/>
              <a:ext cx="1563647" cy="418605"/>
              <a:chOff x="2120949" y="1587125"/>
              <a:chExt cx="2081214" cy="557163"/>
            </a:xfrm>
          </p:grpSpPr>
          <p:sp>
            <p:nvSpPr>
              <p:cNvPr id="205" name="직사각형 204"/>
              <p:cNvSpPr/>
              <p:nvPr/>
            </p:nvSpPr>
            <p:spPr>
              <a:xfrm>
                <a:off x="2120949" y="2097166"/>
                <a:ext cx="2081214" cy="4712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6" name="직사각형 205"/>
              <p:cNvSpPr/>
              <p:nvPr/>
            </p:nvSpPr>
            <p:spPr>
              <a:xfrm>
                <a:off x="2855093" y="1587125"/>
                <a:ext cx="612926" cy="4891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800" dirty="0"/>
                  <a:t>Logic</a:t>
                </a:r>
                <a:endParaRPr lang="ko-KR" altLang="en-US" sz="800" dirty="0"/>
              </a:p>
            </p:txBody>
          </p:sp>
        </p:grpSp>
        <p:grpSp>
          <p:nvGrpSpPr>
            <p:cNvPr id="209" name="그룹 208"/>
            <p:cNvGrpSpPr/>
            <p:nvPr/>
          </p:nvGrpSpPr>
          <p:grpSpPr>
            <a:xfrm>
              <a:off x="1327661" y="3540517"/>
              <a:ext cx="506551" cy="358987"/>
              <a:chOff x="6634085" y="2465517"/>
              <a:chExt cx="674219" cy="477812"/>
            </a:xfrm>
          </p:grpSpPr>
          <p:sp>
            <p:nvSpPr>
              <p:cNvPr id="210" name="직사각형 209"/>
              <p:cNvSpPr/>
              <p:nvPr/>
            </p:nvSpPr>
            <p:spPr>
              <a:xfrm>
                <a:off x="6986581" y="246551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1" name="직사각형 210"/>
              <p:cNvSpPr/>
              <p:nvPr/>
            </p:nvSpPr>
            <p:spPr>
              <a:xfrm>
                <a:off x="6986581" y="2564052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2" name="직사각형 211"/>
              <p:cNvSpPr/>
              <p:nvPr/>
            </p:nvSpPr>
            <p:spPr>
              <a:xfrm>
                <a:off x="6986581" y="266258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3" name="직사각형 212"/>
              <p:cNvSpPr/>
              <p:nvPr/>
            </p:nvSpPr>
            <p:spPr>
              <a:xfrm>
                <a:off x="6986581" y="27611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4" name="직사각형 213"/>
              <p:cNvSpPr/>
              <p:nvPr/>
            </p:nvSpPr>
            <p:spPr>
              <a:xfrm>
                <a:off x="6661029" y="246551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5" name="직사각형 214"/>
              <p:cNvSpPr/>
              <p:nvPr/>
            </p:nvSpPr>
            <p:spPr>
              <a:xfrm>
                <a:off x="6661029" y="2564052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6" name="직사각형 215"/>
              <p:cNvSpPr/>
              <p:nvPr/>
            </p:nvSpPr>
            <p:spPr>
              <a:xfrm>
                <a:off x="6661029" y="266258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7" name="직사각형 216"/>
              <p:cNvSpPr/>
              <p:nvPr/>
            </p:nvSpPr>
            <p:spPr>
              <a:xfrm>
                <a:off x="6661029" y="27611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8" name="직사각형 217"/>
              <p:cNvSpPr/>
              <p:nvPr/>
            </p:nvSpPr>
            <p:spPr>
              <a:xfrm>
                <a:off x="6634085" y="2860652"/>
                <a:ext cx="674219" cy="82677"/>
              </a:xfrm>
              <a:prstGeom prst="rect">
                <a:avLst/>
              </a:prstGeom>
              <a:gradFill>
                <a:gsLst>
                  <a:gs pos="0">
                    <a:srgbClr val="CC00FF"/>
                  </a:gs>
                  <a:gs pos="35000">
                    <a:srgbClr val="CC66FF"/>
                  </a:gs>
                  <a:gs pos="100000">
                    <a:srgbClr val="CCCCFF"/>
                  </a:gs>
                </a:gsLst>
              </a:gradFill>
              <a:ln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grpSp>
          <p:nvGrpSpPr>
            <p:cNvPr id="220" name="그룹 219"/>
            <p:cNvGrpSpPr/>
            <p:nvPr/>
          </p:nvGrpSpPr>
          <p:grpSpPr>
            <a:xfrm>
              <a:off x="298754" y="3540517"/>
              <a:ext cx="506551" cy="358987"/>
              <a:chOff x="6634085" y="2465517"/>
              <a:chExt cx="674219" cy="477812"/>
            </a:xfrm>
          </p:grpSpPr>
          <p:sp>
            <p:nvSpPr>
              <p:cNvPr id="221" name="직사각형 220"/>
              <p:cNvSpPr/>
              <p:nvPr/>
            </p:nvSpPr>
            <p:spPr>
              <a:xfrm>
                <a:off x="6986581" y="246551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2" name="직사각형 221"/>
              <p:cNvSpPr/>
              <p:nvPr/>
            </p:nvSpPr>
            <p:spPr>
              <a:xfrm>
                <a:off x="6986581" y="2564052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3" name="직사각형 222"/>
              <p:cNvSpPr/>
              <p:nvPr/>
            </p:nvSpPr>
            <p:spPr>
              <a:xfrm>
                <a:off x="6986581" y="266258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4" name="직사각형 223"/>
              <p:cNvSpPr/>
              <p:nvPr/>
            </p:nvSpPr>
            <p:spPr>
              <a:xfrm>
                <a:off x="6986581" y="27611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6661029" y="246551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6" name="직사각형 225"/>
              <p:cNvSpPr/>
              <p:nvPr/>
            </p:nvSpPr>
            <p:spPr>
              <a:xfrm>
                <a:off x="6661029" y="2564052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7" name="직사각형 226"/>
              <p:cNvSpPr/>
              <p:nvPr/>
            </p:nvSpPr>
            <p:spPr>
              <a:xfrm>
                <a:off x="6661029" y="266258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8" name="직사각형 227"/>
              <p:cNvSpPr/>
              <p:nvPr/>
            </p:nvSpPr>
            <p:spPr>
              <a:xfrm>
                <a:off x="6661029" y="27611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9" name="직사각형 228"/>
              <p:cNvSpPr/>
              <p:nvPr/>
            </p:nvSpPr>
            <p:spPr>
              <a:xfrm>
                <a:off x="6634085" y="2860652"/>
                <a:ext cx="674219" cy="82677"/>
              </a:xfrm>
              <a:prstGeom prst="rect">
                <a:avLst/>
              </a:prstGeom>
              <a:gradFill>
                <a:gsLst>
                  <a:gs pos="0">
                    <a:srgbClr val="CC00FF"/>
                  </a:gs>
                  <a:gs pos="35000">
                    <a:srgbClr val="CC66FF"/>
                  </a:gs>
                  <a:gs pos="100000">
                    <a:srgbClr val="CCCCFF"/>
                  </a:gs>
                </a:gsLst>
              </a:gradFill>
              <a:ln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>
              <a:off x="1794762" y="3687241"/>
              <a:ext cx="843171" cy="164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Twin Buffer</a:t>
              </a:r>
              <a:endParaRPr lang="ko-KR" altLang="en-US" sz="800" dirty="0"/>
            </a:p>
          </p:txBody>
        </p:sp>
        <p:cxnSp>
          <p:nvCxnSpPr>
            <p:cNvPr id="231" name="직선 화살표 연결선 230"/>
            <p:cNvCxnSpPr>
              <a:stCxn id="218" idx="3"/>
            </p:cNvCxnSpPr>
            <p:nvPr/>
          </p:nvCxnSpPr>
          <p:spPr>
            <a:xfrm flipV="1">
              <a:off x="1834212" y="3801280"/>
              <a:ext cx="127641" cy="671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284234" y="3471242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307238" y="3471242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53576" y="4306150"/>
            <a:ext cx="2230286" cy="488148"/>
            <a:chOff x="159634" y="4171834"/>
            <a:chExt cx="2230286" cy="488148"/>
          </a:xfrm>
        </p:grpSpPr>
        <p:sp>
          <p:nvSpPr>
            <p:cNvPr id="232" name="자유형 231"/>
            <p:cNvSpPr/>
            <p:nvPr/>
          </p:nvSpPr>
          <p:spPr>
            <a:xfrm>
              <a:off x="1256365" y="4522900"/>
              <a:ext cx="367355" cy="123554"/>
            </a:xfrm>
            <a:custGeom>
              <a:avLst/>
              <a:gdLst>
                <a:gd name="connsiteX0" fmla="*/ 0 w 488950"/>
                <a:gd name="connsiteY0" fmla="*/ 52641 h 198985"/>
                <a:gd name="connsiteX1" fmla="*/ 196850 w 488950"/>
                <a:gd name="connsiteY1" fmla="*/ 8191 h 198985"/>
                <a:gd name="connsiteX2" fmla="*/ 222250 w 488950"/>
                <a:gd name="connsiteY2" fmla="*/ 198691 h 198985"/>
                <a:gd name="connsiteX3" fmla="*/ 488950 w 488950"/>
                <a:gd name="connsiteY3" fmla="*/ 52641 h 1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" h="198985">
                  <a:moveTo>
                    <a:pt x="0" y="52641"/>
                  </a:moveTo>
                  <a:cubicBezTo>
                    <a:pt x="79904" y="18245"/>
                    <a:pt x="159808" y="-16151"/>
                    <a:pt x="196850" y="8191"/>
                  </a:cubicBezTo>
                  <a:cubicBezTo>
                    <a:pt x="233892" y="32533"/>
                    <a:pt x="173567" y="191283"/>
                    <a:pt x="222250" y="198691"/>
                  </a:cubicBezTo>
                  <a:cubicBezTo>
                    <a:pt x="270933" y="206099"/>
                    <a:pt x="438150" y="71691"/>
                    <a:pt x="488950" y="52641"/>
                  </a:cubicBezTo>
                </a:path>
              </a:pathLst>
            </a:custGeom>
            <a:noFill/>
            <a:ln w="4762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자유형 232"/>
            <p:cNvSpPr/>
            <p:nvPr/>
          </p:nvSpPr>
          <p:spPr>
            <a:xfrm>
              <a:off x="1256365" y="4522900"/>
              <a:ext cx="367355" cy="123554"/>
            </a:xfrm>
            <a:custGeom>
              <a:avLst/>
              <a:gdLst>
                <a:gd name="connsiteX0" fmla="*/ 0 w 488950"/>
                <a:gd name="connsiteY0" fmla="*/ 52641 h 198985"/>
                <a:gd name="connsiteX1" fmla="*/ 196850 w 488950"/>
                <a:gd name="connsiteY1" fmla="*/ 8191 h 198985"/>
                <a:gd name="connsiteX2" fmla="*/ 222250 w 488950"/>
                <a:gd name="connsiteY2" fmla="*/ 198691 h 198985"/>
                <a:gd name="connsiteX3" fmla="*/ 488950 w 488950"/>
                <a:gd name="connsiteY3" fmla="*/ 52641 h 1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" h="198985">
                  <a:moveTo>
                    <a:pt x="0" y="52641"/>
                  </a:moveTo>
                  <a:cubicBezTo>
                    <a:pt x="79904" y="18245"/>
                    <a:pt x="159808" y="-16151"/>
                    <a:pt x="196850" y="8191"/>
                  </a:cubicBezTo>
                  <a:cubicBezTo>
                    <a:pt x="233892" y="32533"/>
                    <a:pt x="173567" y="191283"/>
                    <a:pt x="222250" y="198691"/>
                  </a:cubicBezTo>
                  <a:cubicBezTo>
                    <a:pt x="270933" y="206099"/>
                    <a:pt x="438150" y="71691"/>
                    <a:pt x="488950" y="52641"/>
                  </a:cubicBezTo>
                </a:path>
              </a:pathLst>
            </a:custGeom>
            <a:noFill/>
            <a:ln w="254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7" name="그룹 236"/>
            <p:cNvGrpSpPr/>
            <p:nvPr/>
          </p:nvGrpSpPr>
          <p:grpSpPr>
            <a:xfrm>
              <a:off x="794865" y="4239699"/>
              <a:ext cx="236309" cy="358987"/>
              <a:chOff x="3496283" y="1595388"/>
              <a:chExt cx="314527" cy="477812"/>
            </a:xfrm>
          </p:grpSpPr>
          <p:sp>
            <p:nvSpPr>
              <p:cNvPr id="238" name="직사각형 237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39" name="직사각형 238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40" name="직사각형 239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41" name="직사각형 240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42" name="직사각형 241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249" name="직사각형 248"/>
            <p:cNvSpPr/>
            <p:nvPr/>
          </p:nvSpPr>
          <p:spPr>
            <a:xfrm>
              <a:off x="1597920" y="4616693"/>
              <a:ext cx="792000" cy="354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1927809" y="4510921"/>
              <a:ext cx="460501" cy="826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1593672" y="4491080"/>
              <a:ext cx="259941" cy="110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ko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1045519" y="4491080"/>
              <a:ext cx="259941" cy="110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ko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510276" y="4444538"/>
              <a:ext cx="4251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800" dirty="0">
                  <a:solidFill>
                    <a:prstClr val="white"/>
                  </a:solidFill>
                </a:rPr>
                <a:t>EPIC</a:t>
              </a:r>
              <a:endParaRPr lang="ko-KR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57" name="직사각형 256"/>
            <p:cNvSpPr/>
            <p:nvPr/>
          </p:nvSpPr>
          <p:spPr>
            <a:xfrm>
              <a:off x="964010" y="4444538"/>
              <a:ext cx="4251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800" dirty="0">
                  <a:solidFill>
                    <a:prstClr val="white"/>
                  </a:solidFill>
                </a:rPr>
                <a:t>EPIC</a:t>
              </a:r>
              <a:endParaRPr lang="ko-KR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159634" y="4616693"/>
              <a:ext cx="1174791" cy="354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19556" y="4239699"/>
              <a:ext cx="236309" cy="358987"/>
              <a:chOff x="3496283" y="1595388"/>
              <a:chExt cx="314527" cy="477812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6" name="직사각형 105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7" name="직사각형 106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456088" y="427032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ko-KR" sz="1200" b="1" dirty="0">
                  <a:latin typeface="바탕체" panose="02030609000101010101" pitchFamily="17" charset="-127"/>
                  <a:ea typeface="바탕체" panose="02030609000101010101" pitchFamily="17" charset="-127"/>
                </a:rPr>
                <a:t>…</a:t>
              </a:r>
              <a:endParaRPr lang="ko-KR" altLang="en-US" sz="12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58138" y="4171834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86577" y="4171834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</p:grpSp>
      <p:cxnSp>
        <p:nvCxnSpPr>
          <p:cNvPr id="134" name="직선 화살표 연결선 133"/>
          <p:cNvCxnSpPr/>
          <p:nvPr/>
        </p:nvCxnSpPr>
        <p:spPr>
          <a:xfrm>
            <a:off x="6300192" y="4761999"/>
            <a:ext cx="1993526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118546" y="2419894"/>
            <a:ext cx="2882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1. </a:t>
            </a:r>
            <a:r>
              <a:rPr lang="en-US" altLang="ko-KR" sz="900" dirty="0"/>
              <a:t>LLC DRAM structure</a:t>
            </a:r>
          </a:p>
          <a:p>
            <a:r>
              <a:rPr lang="en-US" altLang="ko-KR" sz="900" dirty="0"/>
              <a:t>   → Same Bandwidth with current HBM3 products</a:t>
            </a:r>
          </a:p>
          <a:p>
            <a:r>
              <a:rPr lang="en-US" altLang="ko-KR" sz="900" dirty="0"/>
              <a:t>   → Improve Latency, Power Efficiency</a:t>
            </a:r>
            <a:endParaRPr lang="ko-KR" altLang="en-US" sz="9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118546" y="3375543"/>
            <a:ext cx="25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2. </a:t>
            </a:r>
            <a:r>
              <a:rPr lang="en-US" altLang="ko-KR" sz="900" dirty="0"/>
              <a:t>LLC DRAM stacking type</a:t>
            </a:r>
          </a:p>
          <a:p>
            <a:r>
              <a:rPr lang="en-US" altLang="ko-KR" sz="900" dirty="0"/>
              <a:t>   → Expand Capacity, Bandwidth by stacking</a:t>
            </a:r>
            <a:endParaRPr lang="ko-KR" altLang="en-US" sz="9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085231" y="410417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WR</a:t>
            </a:r>
            <a:endParaRPr lang="ko-KR" altLang="en-US" sz="11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6085231" y="4503225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RD</a:t>
            </a:r>
            <a:endParaRPr lang="ko-KR" altLang="en-US" sz="1100" b="1" dirty="0"/>
          </a:p>
        </p:txBody>
      </p:sp>
      <p:cxnSp>
        <p:nvCxnSpPr>
          <p:cNvPr id="120" name="직선 화살표 연결선 119"/>
          <p:cNvCxnSpPr/>
          <p:nvPr/>
        </p:nvCxnSpPr>
        <p:spPr>
          <a:xfrm>
            <a:off x="6165701" y="3370112"/>
            <a:ext cx="746559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/>
          <p:cNvCxnSpPr/>
          <p:nvPr/>
        </p:nvCxnSpPr>
        <p:spPr>
          <a:xfrm>
            <a:off x="6300192" y="4359302"/>
            <a:ext cx="1993526" cy="7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8591700" y="2075780"/>
            <a:ext cx="502847" cy="403724"/>
            <a:chOff x="8446947" y="1762407"/>
            <a:chExt cx="903302" cy="749662"/>
          </a:xfrm>
        </p:grpSpPr>
        <p:sp>
          <p:nvSpPr>
            <p:cNvPr id="151" name="직사각형 150"/>
            <p:cNvSpPr/>
            <p:nvPr/>
          </p:nvSpPr>
          <p:spPr>
            <a:xfrm>
              <a:off x="8446947" y="1762407"/>
              <a:ext cx="873106" cy="363264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굴림"/>
                  <a:cs typeface="+mn-cs"/>
                </a:rPr>
                <a:t>DRAM</a:t>
              </a:r>
              <a:endParaRPr kumimoji="1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8446947" y="2148805"/>
              <a:ext cx="873106" cy="363264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굴림"/>
                  <a:cs typeface="+mn-cs"/>
                </a:rPr>
                <a:t>CPU</a:t>
              </a:r>
              <a:endParaRPr kumimoji="1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834001" y="1863556"/>
              <a:ext cx="516248" cy="216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Cu-Cu</a:t>
              </a:r>
              <a:endParaRPr kumimoji="1" lang="ko-KR" altLang="en-US" sz="7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8482306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8711144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8934542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9164721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8482498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8711336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934734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9164913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cxnSp>
          <p:nvCxnSpPr>
            <p:cNvPr id="162" name="직선 화살표 연결선 161"/>
            <p:cNvCxnSpPr/>
            <p:nvPr/>
          </p:nvCxnSpPr>
          <p:spPr bwMode="auto">
            <a:xfrm>
              <a:off x="8553521" y="2013151"/>
              <a:ext cx="0" cy="289172"/>
            </a:xfrm>
            <a:prstGeom prst="straightConnector1">
              <a:avLst/>
            </a:prstGeom>
            <a:solidFill>
              <a:srgbClr val="BBE0E3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6727181"/>
      </p:ext>
    </p:extLst>
  </p:cSld>
  <p:clrMapOvr>
    <a:masterClrMapping/>
  </p:clrMapOvr>
</p:sld>
</file>

<file path=ppt/theme/theme1.xml><?xml version="1.0" encoding="utf-8"?>
<a:theme xmlns:a="http://schemas.openxmlformats.org/drawingml/2006/main" name="Foundry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undry font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11294</TotalTime>
  <Words>1656</Words>
  <Application>Microsoft Macintosh PowerPoint</Application>
  <PresentationFormat>On-screen Show (16:9)</PresentationFormat>
  <Paragraphs>502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바탕체</vt:lpstr>
      <vt:lpstr>굴림</vt:lpstr>
      <vt:lpstr>맑은 고딕</vt:lpstr>
      <vt:lpstr>SamsungOne 500C</vt:lpstr>
      <vt:lpstr>Arial</vt:lpstr>
      <vt:lpstr>Calibri</vt:lpstr>
      <vt:lpstr>Tahoma</vt:lpstr>
      <vt:lpstr>Wingdings</vt:lpstr>
      <vt:lpstr>Foundry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Ideation for Bandwidth Increase</vt:lpstr>
      <vt:lpstr>Expected Bandwidth of each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</dc:creator>
  <cp:lastModifiedBy>Kau, Derchang</cp:lastModifiedBy>
  <cp:revision>727</cp:revision>
  <dcterms:created xsi:type="dcterms:W3CDTF">2020-06-19T05:57:07Z</dcterms:created>
  <dcterms:modified xsi:type="dcterms:W3CDTF">2024-01-26T20:06:39Z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M:\221007_Advanced PKG Discussion_r2.pptx</vt:lpwstr>
  </property>
</Properties>
</file>