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96"/>
  </p:notesMasterIdLst>
  <p:sldIdLst>
    <p:sldId id="393"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9" r:id="rId22"/>
    <p:sldId id="281" r:id="rId23"/>
    <p:sldId id="282" r:id="rId24"/>
    <p:sldId id="283" r:id="rId25"/>
    <p:sldId id="284" r:id="rId26"/>
    <p:sldId id="285" r:id="rId27"/>
    <p:sldId id="287" r:id="rId28"/>
    <p:sldId id="297" r:id="rId29"/>
    <p:sldId id="298" r:id="rId30"/>
    <p:sldId id="299" r:id="rId31"/>
    <p:sldId id="300" r:id="rId32"/>
    <p:sldId id="310" r:id="rId33"/>
    <p:sldId id="400" r:id="rId34"/>
    <p:sldId id="401" r:id="rId35"/>
    <p:sldId id="399" r:id="rId36"/>
    <p:sldId id="402" r:id="rId37"/>
    <p:sldId id="465" r:id="rId38"/>
    <p:sldId id="464" r:id="rId39"/>
    <p:sldId id="466" r:id="rId40"/>
    <p:sldId id="467" r:id="rId41"/>
    <p:sldId id="403" r:id="rId42"/>
    <p:sldId id="405" r:id="rId43"/>
    <p:sldId id="406" r:id="rId44"/>
    <p:sldId id="456" r:id="rId45"/>
    <p:sldId id="457" r:id="rId46"/>
    <p:sldId id="458" r:id="rId47"/>
    <p:sldId id="45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 id="425" r:id="rId64"/>
    <p:sldId id="455" r:id="rId65"/>
    <p:sldId id="460" r:id="rId66"/>
    <p:sldId id="461" r:id="rId67"/>
    <p:sldId id="426" r:id="rId68"/>
    <p:sldId id="431" r:id="rId69"/>
    <p:sldId id="432" r:id="rId70"/>
    <p:sldId id="433" r:id="rId71"/>
    <p:sldId id="434" r:id="rId72"/>
    <p:sldId id="435" r:id="rId73"/>
    <p:sldId id="436" r:id="rId74"/>
    <p:sldId id="437" r:id="rId75"/>
    <p:sldId id="438" r:id="rId76"/>
    <p:sldId id="439" r:id="rId77"/>
    <p:sldId id="440" r:id="rId78"/>
    <p:sldId id="441" r:id="rId79"/>
    <p:sldId id="442" r:id="rId80"/>
    <p:sldId id="443" r:id="rId81"/>
    <p:sldId id="444" r:id="rId82"/>
    <p:sldId id="445" r:id="rId83"/>
    <p:sldId id="446" r:id="rId84"/>
    <p:sldId id="447" r:id="rId85"/>
    <p:sldId id="448" r:id="rId86"/>
    <p:sldId id="449" r:id="rId87"/>
    <p:sldId id="450" r:id="rId88"/>
    <p:sldId id="451" r:id="rId89"/>
    <p:sldId id="452" r:id="rId90"/>
    <p:sldId id="453" r:id="rId91"/>
    <p:sldId id="454" r:id="rId92"/>
    <p:sldId id="468" r:id="rId93"/>
    <p:sldId id="469" r:id="rId94"/>
    <p:sldId id="470"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B5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327"/>
  </p:normalViewPr>
  <p:slideViewPr>
    <p:cSldViewPr snapToGrid="0">
      <p:cViewPr varScale="1">
        <p:scale>
          <a:sx n="124" d="100"/>
          <a:sy n="124" d="100"/>
        </p:scale>
        <p:origin x="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Van H" userId="7f7e5f1a-6266-40f0-b262-23f01febf9ae" providerId="ADAL" clId="{F27D7A22-B2BD-4249-A888-906E93310CBF}"/>
    <pc:docChg chg="undo custSel addSld delSld modSld">
      <pc:chgData name="Le, Van H" userId="7f7e5f1a-6266-40f0-b262-23f01febf9ae" providerId="ADAL" clId="{F27D7A22-B2BD-4249-A888-906E93310CBF}" dt="2020-10-22T21:55:53.742" v="814" actId="12"/>
      <pc:docMkLst>
        <pc:docMk/>
      </pc:docMkLst>
      <pc:sldChg chg="add del">
        <pc:chgData name="Le, Van H" userId="7f7e5f1a-6266-40f0-b262-23f01febf9ae" providerId="ADAL" clId="{F27D7A22-B2BD-4249-A888-906E93310CBF}" dt="2020-10-20T21:49:57.047" v="1"/>
        <pc:sldMkLst>
          <pc:docMk/>
          <pc:sldMk cId="2721377888" sldId="468"/>
        </pc:sldMkLst>
      </pc:sldChg>
      <pc:sldChg chg="delSp add">
        <pc:chgData name="Le, Van H" userId="7f7e5f1a-6266-40f0-b262-23f01febf9ae" providerId="ADAL" clId="{F27D7A22-B2BD-4249-A888-906E93310CBF}" dt="2020-10-20T21:50:03.642" v="4" actId="478"/>
        <pc:sldMkLst>
          <pc:docMk/>
          <pc:sldMk cId="3758479789" sldId="468"/>
        </pc:sldMkLst>
        <pc:spChg chg="del">
          <ac:chgData name="Le, Van H" userId="7f7e5f1a-6266-40f0-b262-23f01febf9ae" providerId="ADAL" clId="{F27D7A22-B2BD-4249-A888-906E93310CBF}" dt="2020-10-20T21:50:03.642" v="4" actId="478"/>
          <ac:spMkLst>
            <pc:docMk/>
            <pc:sldMk cId="3758479789" sldId="468"/>
            <ac:spMk id="3" creationId="{8360BF46-7A07-4EEC-9CDE-7A68397F9092}"/>
          </ac:spMkLst>
        </pc:spChg>
        <pc:spChg chg="del">
          <ac:chgData name="Le, Van H" userId="7f7e5f1a-6266-40f0-b262-23f01febf9ae" providerId="ADAL" clId="{F27D7A22-B2BD-4249-A888-906E93310CBF}" dt="2020-10-20T21:50:01.397" v="3" actId="478"/>
          <ac:spMkLst>
            <pc:docMk/>
            <pc:sldMk cId="3758479789" sldId="468"/>
            <ac:spMk id="4" creationId="{CD1B1766-3397-4158-BC80-92661439BE13}"/>
          </ac:spMkLst>
        </pc:spChg>
      </pc:sldChg>
      <pc:sldChg chg="addSp delSp modSp add">
        <pc:chgData name="Le, Van H" userId="7f7e5f1a-6266-40f0-b262-23f01febf9ae" providerId="ADAL" clId="{F27D7A22-B2BD-4249-A888-906E93310CBF}" dt="2020-10-22T21:55:53.742" v="814" actId="12"/>
        <pc:sldMkLst>
          <pc:docMk/>
          <pc:sldMk cId="605135528" sldId="469"/>
        </pc:sldMkLst>
        <pc:spChg chg="mod">
          <ac:chgData name="Le, Van H" userId="7f7e5f1a-6266-40f0-b262-23f01febf9ae" providerId="ADAL" clId="{F27D7A22-B2BD-4249-A888-906E93310CBF}" dt="2020-10-20T21:55:44.765" v="303" actId="1076"/>
          <ac:spMkLst>
            <pc:docMk/>
            <pc:sldMk cId="605135528" sldId="469"/>
            <ac:spMk id="2"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3"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4"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5"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6"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7"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8"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9"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10"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11"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12" creationId="{00000000-0000-0000-0000-000000000000}"/>
          </ac:spMkLst>
        </pc:spChg>
        <pc:spChg chg="add mod">
          <ac:chgData name="Le, Van H" userId="7f7e5f1a-6266-40f0-b262-23f01febf9ae" providerId="ADAL" clId="{F27D7A22-B2BD-4249-A888-906E93310CBF}" dt="2020-10-20T21:55:44.765" v="303" actId="1076"/>
          <ac:spMkLst>
            <pc:docMk/>
            <pc:sldMk cId="605135528" sldId="469"/>
            <ac:spMk id="13" creationId="{2865C9D2-C350-4535-AAA3-D47D854B295C}"/>
          </ac:spMkLst>
        </pc:spChg>
        <pc:spChg chg="add mod">
          <ac:chgData name="Le, Van H" userId="7f7e5f1a-6266-40f0-b262-23f01febf9ae" providerId="ADAL" clId="{F27D7A22-B2BD-4249-A888-906E93310CBF}" dt="2020-10-20T21:55:44.765" v="303" actId="1076"/>
          <ac:spMkLst>
            <pc:docMk/>
            <pc:sldMk cId="605135528" sldId="469"/>
            <ac:spMk id="14" creationId="{033C52FA-3CD3-4532-ABCE-5FE527CAC67F}"/>
          </ac:spMkLst>
        </pc:spChg>
        <pc:spChg chg="mod">
          <ac:chgData name="Le, Van H" userId="7f7e5f1a-6266-40f0-b262-23f01febf9ae" providerId="ADAL" clId="{F27D7A22-B2BD-4249-A888-906E93310CBF}" dt="2020-10-20T21:55:44.765" v="303" actId="1076"/>
          <ac:spMkLst>
            <pc:docMk/>
            <pc:sldMk cId="605135528" sldId="469"/>
            <ac:spMk id="15"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16"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17"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18" creationId="{00000000-0000-0000-0000-000000000000}"/>
          </ac:spMkLst>
        </pc:spChg>
        <pc:spChg chg="add mod">
          <ac:chgData name="Le, Van H" userId="7f7e5f1a-6266-40f0-b262-23f01febf9ae" providerId="ADAL" clId="{F27D7A22-B2BD-4249-A888-906E93310CBF}" dt="2020-10-22T21:55:53.742" v="814" actId="12"/>
          <ac:spMkLst>
            <pc:docMk/>
            <pc:sldMk cId="605135528" sldId="469"/>
            <ac:spMk id="19" creationId="{800EA56C-3F6E-4BBA-B00C-E3472245F67E}"/>
          </ac:spMkLst>
        </pc:spChg>
        <pc:spChg chg="add mod">
          <ac:chgData name="Le, Van H" userId="7f7e5f1a-6266-40f0-b262-23f01febf9ae" providerId="ADAL" clId="{F27D7A22-B2BD-4249-A888-906E93310CBF}" dt="2020-10-20T21:55:27.741" v="301" actId="113"/>
          <ac:spMkLst>
            <pc:docMk/>
            <pc:sldMk cId="605135528" sldId="469"/>
            <ac:spMk id="21" creationId="{E39CD30B-7B30-4F79-A74A-5240C5B04976}"/>
          </ac:spMkLst>
        </pc:spChg>
        <pc:spChg chg="del">
          <ac:chgData name="Le, Van H" userId="7f7e5f1a-6266-40f0-b262-23f01febf9ae" providerId="ADAL" clId="{F27D7A22-B2BD-4249-A888-906E93310CBF}" dt="2020-10-20T21:50:11.487" v="6" actId="478"/>
          <ac:spMkLst>
            <pc:docMk/>
            <pc:sldMk cId="605135528" sldId="469"/>
            <ac:spMk id="29" creationId="{00000000-0000-0000-0000-000000000000}"/>
          </ac:spMkLst>
        </pc:spChg>
        <pc:spChg chg="del">
          <ac:chgData name="Le, Van H" userId="7f7e5f1a-6266-40f0-b262-23f01febf9ae" providerId="ADAL" clId="{F27D7A22-B2BD-4249-A888-906E93310CBF}" dt="2020-10-20T21:50:11.487" v="6" actId="478"/>
          <ac:spMkLst>
            <pc:docMk/>
            <pc:sldMk cId="605135528" sldId="469"/>
            <ac:spMk id="30" creationId="{00000000-0000-0000-0000-000000000000}"/>
          </ac:spMkLst>
        </pc:spChg>
        <pc:spChg chg="del">
          <ac:chgData name="Le, Van H" userId="7f7e5f1a-6266-40f0-b262-23f01febf9ae" providerId="ADAL" clId="{F27D7A22-B2BD-4249-A888-906E93310CBF}" dt="2020-10-20T21:50:11.487" v="6" actId="478"/>
          <ac:spMkLst>
            <pc:docMk/>
            <pc:sldMk cId="605135528" sldId="469"/>
            <ac:spMk id="31"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33"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34"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35" creationId="{00000000-0000-0000-0000-000000000000}"/>
          </ac:spMkLst>
        </pc:spChg>
        <pc:spChg chg="del">
          <ac:chgData name="Le, Van H" userId="7f7e5f1a-6266-40f0-b262-23f01febf9ae" providerId="ADAL" clId="{F27D7A22-B2BD-4249-A888-906E93310CBF}" dt="2020-10-20T21:50:11.487" v="6" actId="478"/>
          <ac:spMkLst>
            <pc:docMk/>
            <pc:sldMk cId="605135528" sldId="469"/>
            <ac:spMk id="36" creationId="{00000000-0000-0000-0000-000000000000}"/>
          </ac:spMkLst>
        </pc:spChg>
        <pc:spChg chg="del">
          <ac:chgData name="Le, Van H" userId="7f7e5f1a-6266-40f0-b262-23f01febf9ae" providerId="ADAL" clId="{F27D7A22-B2BD-4249-A888-906E93310CBF}" dt="2020-10-20T21:50:11.487" v="6" actId="478"/>
          <ac:spMkLst>
            <pc:docMk/>
            <pc:sldMk cId="605135528" sldId="469"/>
            <ac:spMk id="37"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38" creationId="{00000000-0000-0000-0000-000000000000}"/>
          </ac:spMkLst>
        </pc:spChg>
        <pc:spChg chg="del">
          <ac:chgData name="Le, Van H" userId="7f7e5f1a-6266-40f0-b262-23f01febf9ae" providerId="ADAL" clId="{F27D7A22-B2BD-4249-A888-906E93310CBF}" dt="2020-10-20T21:50:11.487" v="6" actId="478"/>
          <ac:spMkLst>
            <pc:docMk/>
            <pc:sldMk cId="605135528" sldId="469"/>
            <ac:spMk id="39" creationId="{00000000-0000-0000-0000-000000000000}"/>
          </ac:spMkLst>
        </pc:spChg>
        <pc:spChg chg="mod">
          <ac:chgData name="Le, Van H" userId="7f7e5f1a-6266-40f0-b262-23f01febf9ae" providerId="ADAL" clId="{F27D7A22-B2BD-4249-A888-906E93310CBF}" dt="2020-10-20T21:55:50.758" v="305" actId="113"/>
          <ac:spMkLst>
            <pc:docMk/>
            <pc:sldMk cId="605135528" sldId="469"/>
            <ac:spMk id="40"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42"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43" creationId="{00000000-0000-0000-0000-000000000000}"/>
          </ac:spMkLst>
        </pc:spChg>
        <pc:spChg chg="mod">
          <ac:chgData name="Le, Van H" userId="7f7e5f1a-6266-40f0-b262-23f01febf9ae" providerId="ADAL" clId="{F27D7A22-B2BD-4249-A888-906E93310CBF}" dt="2020-10-20T21:55:44.765" v="303" actId="1076"/>
          <ac:spMkLst>
            <pc:docMk/>
            <pc:sldMk cId="605135528" sldId="469"/>
            <ac:spMk id="46" creationId="{00000000-0000-0000-0000-000000000000}"/>
          </ac:spMkLst>
        </pc:spChg>
        <pc:spChg chg="add mod">
          <ac:chgData name="Le, Van H" userId="7f7e5f1a-6266-40f0-b262-23f01febf9ae" providerId="ADAL" clId="{F27D7A22-B2BD-4249-A888-906E93310CBF}" dt="2020-10-20T21:55:44.765" v="303" actId="1076"/>
          <ac:spMkLst>
            <pc:docMk/>
            <pc:sldMk cId="605135528" sldId="469"/>
            <ac:spMk id="47" creationId="{7C7879E0-0390-441C-9909-77F8FEC36EA9}"/>
          </ac:spMkLst>
        </pc:spChg>
        <pc:spChg chg="add mod">
          <ac:chgData name="Le, Van H" userId="7f7e5f1a-6266-40f0-b262-23f01febf9ae" providerId="ADAL" clId="{F27D7A22-B2BD-4249-A888-906E93310CBF}" dt="2020-10-20T21:55:44.765" v="303" actId="1076"/>
          <ac:spMkLst>
            <pc:docMk/>
            <pc:sldMk cId="605135528" sldId="469"/>
            <ac:spMk id="48" creationId="{9BFF05CB-493B-43FE-BF2C-F0199E76AFA6}"/>
          </ac:spMkLst>
        </pc:spChg>
        <pc:spChg chg="add mod">
          <ac:chgData name="Le, Van H" userId="7f7e5f1a-6266-40f0-b262-23f01febf9ae" providerId="ADAL" clId="{F27D7A22-B2BD-4249-A888-906E93310CBF}" dt="2020-10-20T21:56:15.617" v="350" actId="113"/>
          <ac:spMkLst>
            <pc:docMk/>
            <pc:sldMk cId="605135528" sldId="469"/>
            <ac:spMk id="49" creationId="{A5D37CC4-8FD0-4191-82D9-15A880D344EC}"/>
          </ac:spMkLst>
        </pc:spChg>
        <pc:spChg chg="add mod">
          <ac:chgData name="Le, Van H" userId="7f7e5f1a-6266-40f0-b262-23f01febf9ae" providerId="ADAL" clId="{F27D7A22-B2BD-4249-A888-906E93310CBF}" dt="2020-10-20T21:55:44.765" v="303" actId="1076"/>
          <ac:spMkLst>
            <pc:docMk/>
            <pc:sldMk cId="605135528" sldId="469"/>
            <ac:spMk id="50" creationId="{E66B4D09-F97A-402F-B158-4EED633637C5}"/>
          </ac:spMkLst>
        </pc:spChg>
        <pc:grpChg chg="del">
          <ac:chgData name="Le, Van H" userId="7f7e5f1a-6266-40f0-b262-23f01febf9ae" providerId="ADAL" clId="{F27D7A22-B2BD-4249-A888-906E93310CBF}" dt="2020-10-20T21:50:11.487" v="6" actId="478"/>
          <ac:grpSpMkLst>
            <pc:docMk/>
            <pc:sldMk cId="605135528" sldId="469"/>
            <ac:grpSpMk id="20" creationId="{00000000-0000-0000-0000-000000000000}"/>
          </ac:grpSpMkLst>
        </pc:grpChg>
        <pc:graphicFrameChg chg="add del mod modGraphic">
          <ac:chgData name="Le, Van H" userId="7f7e5f1a-6266-40f0-b262-23f01febf9ae" providerId="ADAL" clId="{F27D7A22-B2BD-4249-A888-906E93310CBF}" dt="2020-10-20T21:54:06.729" v="145" actId="478"/>
          <ac:graphicFrameMkLst>
            <pc:docMk/>
            <pc:sldMk cId="605135528" sldId="469"/>
            <ac:graphicFrameMk id="19" creationId="{0BA39774-C728-43C0-9631-CA626893FA1D}"/>
          </ac:graphicFrameMkLst>
        </pc:graphicFrameChg>
        <pc:cxnChg chg="del">
          <ac:chgData name="Le, Van H" userId="7f7e5f1a-6266-40f0-b262-23f01febf9ae" providerId="ADAL" clId="{F27D7A22-B2BD-4249-A888-906E93310CBF}" dt="2020-10-20T21:50:15.475" v="7" actId="478"/>
          <ac:cxnSpMkLst>
            <pc:docMk/>
            <pc:sldMk cId="605135528" sldId="469"/>
            <ac:cxnSpMk id="32" creationId="{00000000-0000-0000-0000-000000000000}"/>
          </ac:cxnSpMkLst>
        </pc:cxnChg>
        <pc:cxnChg chg="mod">
          <ac:chgData name="Le, Van H" userId="7f7e5f1a-6266-40f0-b262-23f01febf9ae" providerId="ADAL" clId="{F27D7A22-B2BD-4249-A888-906E93310CBF}" dt="2020-10-20T21:55:44.765" v="303" actId="1076"/>
          <ac:cxnSpMkLst>
            <pc:docMk/>
            <pc:sldMk cId="605135528" sldId="469"/>
            <ac:cxnSpMk id="41" creationId="{00000000-0000-0000-0000-000000000000}"/>
          </ac:cxnSpMkLst>
        </pc:cxnChg>
        <pc:cxnChg chg="mod">
          <ac:chgData name="Le, Van H" userId="7f7e5f1a-6266-40f0-b262-23f01febf9ae" providerId="ADAL" clId="{F27D7A22-B2BD-4249-A888-906E93310CBF}" dt="2020-10-20T21:55:44.765" v="303" actId="1076"/>
          <ac:cxnSpMkLst>
            <pc:docMk/>
            <pc:sldMk cId="605135528" sldId="469"/>
            <ac:cxnSpMk id="44" creationId="{00000000-0000-0000-0000-000000000000}"/>
          </ac:cxnSpMkLst>
        </pc:cxnChg>
        <pc:cxnChg chg="mod">
          <ac:chgData name="Le, Van H" userId="7f7e5f1a-6266-40f0-b262-23f01febf9ae" providerId="ADAL" clId="{F27D7A22-B2BD-4249-A888-906E93310CBF}" dt="2020-10-20T21:55:44.765" v="303" actId="1076"/>
          <ac:cxnSpMkLst>
            <pc:docMk/>
            <pc:sldMk cId="605135528" sldId="469"/>
            <ac:cxnSpMk id="45" creationId="{00000000-0000-0000-0000-000000000000}"/>
          </ac:cxnSpMkLst>
        </pc:cxnChg>
      </pc:sldChg>
      <pc:sldChg chg="addSp modSp add">
        <pc:chgData name="Le, Van H" userId="7f7e5f1a-6266-40f0-b262-23f01febf9ae" providerId="ADAL" clId="{F27D7A22-B2BD-4249-A888-906E93310CBF}" dt="2020-10-22T18:54:40.458" v="713" actId="1076"/>
        <pc:sldMkLst>
          <pc:docMk/>
          <pc:sldMk cId="3261614995" sldId="470"/>
        </pc:sldMkLst>
        <pc:spChg chg="mod">
          <ac:chgData name="Le, Van H" userId="7f7e5f1a-6266-40f0-b262-23f01febf9ae" providerId="ADAL" clId="{F27D7A22-B2BD-4249-A888-906E93310CBF}" dt="2020-10-22T18:51:25.795" v="408" actId="1076"/>
          <ac:spMkLst>
            <pc:docMk/>
            <pc:sldMk cId="3261614995" sldId="470"/>
            <ac:spMk id="2" creationId="{00000000-0000-0000-0000-000000000000}"/>
          </ac:spMkLst>
        </pc:spChg>
        <pc:spChg chg="mod">
          <ac:chgData name="Le, Van H" userId="7f7e5f1a-6266-40f0-b262-23f01febf9ae" providerId="ADAL" clId="{F27D7A22-B2BD-4249-A888-906E93310CBF}" dt="2020-10-22T18:52:01.299" v="419" actId="207"/>
          <ac:spMkLst>
            <pc:docMk/>
            <pc:sldMk cId="3261614995" sldId="470"/>
            <ac:spMk id="18" creationId="{00000000-0000-0000-0000-000000000000}"/>
          </ac:spMkLst>
        </pc:spChg>
        <pc:spChg chg="mod">
          <ac:chgData name="Le, Van H" userId="7f7e5f1a-6266-40f0-b262-23f01febf9ae" providerId="ADAL" clId="{F27D7A22-B2BD-4249-A888-906E93310CBF}" dt="2020-10-22T18:52:25.027" v="427" actId="207"/>
          <ac:spMkLst>
            <pc:docMk/>
            <pc:sldMk cId="3261614995" sldId="470"/>
            <ac:spMk id="28" creationId="{00000000-0000-0000-0000-000000000000}"/>
          </ac:spMkLst>
        </pc:spChg>
        <pc:spChg chg="mod">
          <ac:chgData name="Le, Van H" userId="7f7e5f1a-6266-40f0-b262-23f01febf9ae" providerId="ADAL" clId="{F27D7A22-B2BD-4249-A888-906E93310CBF}" dt="2020-10-22T18:54:33.050" v="711" actId="1076"/>
          <ac:spMkLst>
            <pc:docMk/>
            <pc:sldMk cId="3261614995" sldId="470"/>
            <ac:spMk id="36" creationId="{00000000-0000-0000-0000-000000000000}"/>
          </ac:spMkLst>
        </pc:spChg>
        <pc:spChg chg="mod">
          <ac:chgData name="Le, Van H" userId="7f7e5f1a-6266-40f0-b262-23f01febf9ae" providerId="ADAL" clId="{F27D7A22-B2BD-4249-A888-906E93310CBF}" dt="2020-10-22T18:54:35.851" v="712" actId="1076"/>
          <ac:spMkLst>
            <pc:docMk/>
            <pc:sldMk cId="3261614995" sldId="470"/>
            <ac:spMk id="37" creationId="{00000000-0000-0000-0000-000000000000}"/>
          </ac:spMkLst>
        </pc:spChg>
        <pc:spChg chg="mod">
          <ac:chgData name="Le, Van H" userId="7f7e5f1a-6266-40f0-b262-23f01febf9ae" providerId="ADAL" clId="{F27D7A22-B2BD-4249-A888-906E93310CBF}" dt="2020-10-22T18:52:09.329" v="425" actId="1076"/>
          <ac:spMkLst>
            <pc:docMk/>
            <pc:sldMk cId="3261614995" sldId="470"/>
            <ac:spMk id="40" creationId="{00000000-0000-0000-0000-000000000000}"/>
          </ac:spMkLst>
        </pc:spChg>
        <pc:spChg chg="add mod">
          <ac:chgData name="Le, Van H" userId="7f7e5f1a-6266-40f0-b262-23f01febf9ae" providerId="ADAL" clId="{F27D7A22-B2BD-4249-A888-906E93310CBF}" dt="2020-10-22T18:54:40.458" v="713" actId="1076"/>
          <ac:spMkLst>
            <pc:docMk/>
            <pc:sldMk cId="3261614995" sldId="470"/>
            <ac:spMk id="47" creationId="{87533793-6C35-4001-A36C-88F5A25745DA}"/>
          </ac:spMkLst>
        </pc:spChg>
        <pc:spChg chg="add mod">
          <ac:chgData name="Le, Van H" userId="7f7e5f1a-6266-40f0-b262-23f01febf9ae" providerId="ADAL" clId="{F27D7A22-B2BD-4249-A888-906E93310CBF}" dt="2020-10-22T18:51:41.187" v="415" actId="20577"/>
          <ac:spMkLst>
            <pc:docMk/>
            <pc:sldMk cId="3261614995" sldId="470"/>
            <ac:spMk id="48" creationId="{0C1B9113-8A5F-49CB-90CC-67BEC4F58FC7}"/>
          </ac:spMkLst>
        </pc:spChg>
        <pc:spChg chg="add mod">
          <ac:chgData name="Le, Van H" userId="7f7e5f1a-6266-40f0-b262-23f01febf9ae" providerId="ADAL" clId="{F27D7A22-B2BD-4249-A888-906E93310CBF}" dt="2020-10-22T18:51:44.367" v="417" actId="20577"/>
          <ac:spMkLst>
            <pc:docMk/>
            <pc:sldMk cId="3261614995" sldId="470"/>
            <ac:spMk id="49" creationId="{40E1B715-549C-45F8-80A0-D26955B6ACA0}"/>
          </ac:spMkLst>
        </pc:spChg>
        <pc:spChg chg="add mod">
          <ac:chgData name="Le, Van H" userId="7f7e5f1a-6266-40f0-b262-23f01febf9ae" providerId="ADAL" clId="{F27D7A22-B2BD-4249-A888-906E93310CBF}" dt="2020-10-22T18:51:50.118" v="418" actId="1076"/>
          <ac:spMkLst>
            <pc:docMk/>
            <pc:sldMk cId="3261614995" sldId="470"/>
            <ac:spMk id="50" creationId="{A2495C4C-32F1-4F0E-A7DA-C3D98059EBB8}"/>
          </ac:spMkLst>
        </pc:spChg>
        <pc:cxnChg chg="mod">
          <ac:chgData name="Le, Van H" userId="7f7e5f1a-6266-40f0-b262-23f01febf9ae" providerId="ADAL" clId="{F27D7A22-B2BD-4249-A888-906E93310CBF}" dt="2020-10-22T18:52:09.329" v="425" actId="1076"/>
          <ac:cxnSpMkLst>
            <pc:docMk/>
            <pc:sldMk cId="3261614995" sldId="470"/>
            <ac:cxnSpMk id="45"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6EE1C-4263-4777-8C51-4708060A9DB7}" type="datetimeFigureOut">
              <a:rPr lang="en-US" smtClean="0"/>
              <a:t>11/9/20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15F99-6069-4FA7-8CDC-CC75A8D0522B}" type="slidenum">
              <a:rPr lang="en-US" smtClean="0"/>
              <a:t>‹#›</a:t>
            </a:fld>
            <a:endParaRPr lang="en-US"/>
          </a:p>
        </p:txBody>
      </p:sp>
    </p:spTree>
    <p:extLst>
      <p:ext uri="{BB962C8B-B14F-4D97-AF65-F5344CB8AC3E}">
        <p14:creationId xmlns:p14="http://schemas.microsoft.com/office/powerpoint/2010/main" val="133436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a:p>
        </p:txBody>
      </p:sp>
    </p:spTree>
    <p:extLst>
      <p:ext uri="{BB962C8B-B14F-4D97-AF65-F5344CB8AC3E}">
        <p14:creationId xmlns:p14="http://schemas.microsoft.com/office/powerpoint/2010/main" val="4216807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20</a:t>
            </a:fld>
            <a:endParaRPr lang="en-US"/>
          </a:p>
        </p:txBody>
      </p:sp>
    </p:spTree>
    <p:extLst>
      <p:ext uri="{BB962C8B-B14F-4D97-AF65-F5344CB8AC3E}">
        <p14:creationId xmlns:p14="http://schemas.microsoft.com/office/powerpoint/2010/main" val="370296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21</a:t>
            </a:fld>
            <a:endParaRPr lang="en-US"/>
          </a:p>
        </p:txBody>
      </p:sp>
    </p:spTree>
    <p:extLst>
      <p:ext uri="{BB962C8B-B14F-4D97-AF65-F5344CB8AC3E}">
        <p14:creationId xmlns:p14="http://schemas.microsoft.com/office/powerpoint/2010/main" val="393543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D8F0A9-EBA8-4087-86A9-E4AC35E64FA2}" type="slidenum">
              <a:rPr lang="en-US" smtClean="0"/>
              <a:t>22</a:t>
            </a:fld>
            <a:endParaRPr lang="en-US"/>
          </a:p>
        </p:txBody>
      </p:sp>
    </p:spTree>
    <p:extLst>
      <p:ext uri="{BB962C8B-B14F-4D97-AF65-F5344CB8AC3E}">
        <p14:creationId xmlns:p14="http://schemas.microsoft.com/office/powerpoint/2010/main" val="2277905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23</a:t>
            </a:fld>
            <a:endParaRPr lang="en-US"/>
          </a:p>
        </p:txBody>
      </p:sp>
    </p:spTree>
    <p:extLst>
      <p:ext uri="{BB962C8B-B14F-4D97-AF65-F5344CB8AC3E}">
        <p14:creationId xmlns:p14="http://schemas.microsoft.com/office/powerpoint/2010/main" val="135068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24</a:t>
            </a:fld>
            <a:endParaRPr lang="en-US"/>
          </a:p>
        </p:txBody>
      </p:sp>
    </p:spTree>
    <p:extLst>
      <p:ext uri="{BB962C8B-B14F-4D97-AF65-F5344CB8AC3E}">
        <p14:creationId xmlns:p14="http://schemas.microsoft.com/office/powerpoint/2010/main" val="377153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D8F0A9-EBA8-4087-86A9-E4AC35E64FA2}" type="slidenum">
              <a:rPr lang="en-US" smtClean="0"/>
              <a:t>25</a:t>
            </a:fld>
            <a:endParaRPr lang="en-US"/>
          </a:p>
        </p:txBody>
      </p:sp>
    </p:spTree>
    <p:extLst>
      <p:ext uri="{BB962C8B-B14F-4D97-AF65-F5344CB8AC3E}">
        <p14:creationId xmlns:p14="http://schemas.microsoft.com/office/powerpoint/2010/main" val="4073695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26</a:t>
            </a:fld>
            <a:endParaRPr lang="en-US"/>
          </a:p>
        </p:txBody>
      </p:sp>
    </p:spTree>
    <p:extLst>
      <p:ext uri="{BB962C8B-B14F-4D97-AF65-F5344CB8AC3E}">
        <p14:creationId xmlns:p14="http://schemas.microsoft.com/office/powerpoint/2010/main" val="212734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D8F0A9-EBA8-4087-86A9-E4AC35E64FA2}" type="slidenum">
              <a:rPr lang="en-US" smtClean="0"/>
              <a:t>27</a:t>
            </a:fld>
            <a:endParaRPr lang="en-US"/>
          </a:p>
        </p:txBody>
      </p:sp>
    </p:spTree>
    <p:extLst>
      <p:ext uri="{BB962C8B-B14F-4D97-AF65-F5344CB8AC3E}">
        <p14:creationId xmlns:p14="http://schemas.microsoft.com/office/powerpoint/2010/main" val="2089922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28</a:t>
            </a:fld>
            <a:endParaRPr lang="en-US"/>
          </a:p>
        </p:txBody>
      </p:sp>
    </p:spTree>
    <p:extLst>
      <p:ext uri="{BB962C8B-B14F-4D97-AF65-F5344CB8AC3E}">
        <p14:creationId xmlns:p14="http://schemas.microsoft.com/office/powerpoint/2010/main" val="524045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29</a:t>
            </a:fld>
            <a:endParaRPr lang="en-US"/>
          </a:p>
        </p:txBody>
      </p:sp>
    </p:spTree>
    <p:extLst>
      <p:ext uri="{BB962C8B-B14F-4D97-AF65-F5344CB8AC3E}">
        <p14:creationId xmlns:p14="http://schemas.microsoft.com/office/powerpoint/2010/main" val="143700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defRPr/>
            </a:pPr>
            <a:fld id="{A66A9842-C12F-48F7-B1E7-C0AA5F4FFF81}" type="slidenum">
              <a:rPr lang="en-US" sz="1200">
                <a:solidFill>
                  <a:prstClr val="black"/>
                </a:solidFill>
              </a:rPr>
              <a:pPr algn="r">
                <a:defRPr/>
              </a:pPr>
              <a:t>2</a:t>
            </a:fld>
            <a:endParaRPr lang="en-US" sz="1200" dirty="0">
              <a:solidFill>
                <a:prstClr val="black"/>
              </a:solidFill>
            </a:endParaRPr>
          </a:p>
        </p:txBody>
      </p:sp>
    </p:spTree>
    <p:extLst>
      <p:ext uri="{BB962C8B-B14F-4D97-AF65-F5344CB8AC3E}">
        <p14:creationId xmlns:p14="http://schemas.microsoft.com/office/powerpoint/2010/main" val="3167599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30</a:t>
            </a:fld>
            <a:endParaRPr lang="en-US"/>
          </a:p>
        </p:txBody>
      </p:sp>
    </p:spTree>
    <p:extLst>
      <p:ext uri="{BB962C8B-B14F-4D97-AF65-F5344CB8AC3E}">
        <p14:creationId xmlns:p14="http://schemas.microsoft.com/office/powerpoint/2010/main" val="1263092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31</a:t>
            </a:fld>
            <a:endParaRPr lang="en-US"/>
          </a:p>
        </p:txBody>
      </p:sp>
    </p:spTree>
    <p:extLst>
      <p:ext uri="{BB962C8B-B14F-4D97-AF65-F5344CB8AC3E}">
        <p14:creationId xmlns:p14="http://schemas.microsoft.com/office/powerpoint/2010/main" val="880374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32</a:t>
            </a:fld>
            <a:endParaRPr lang="en-US"/>
          </a:p>
        </p:txBody>
      </p:sp>
    </p:spTree>
    <p:extLst>
      <p:ext uri="{BB962C8B-B14F-4D97-AF65-F5344CB8AC3E}">
        <p14:creationId xmlns:p14="http://schemas.microsoft.com/office/powerpoint/2010/main" val="2631342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33</a:t>
            </a:fld>
            <a:endParaRPr lang="en-US"/>
          </a:p>
        </p:txBody>
      </p:sp>
    </p:spTree>
    <p:extLst>
      <p:ext uri="{BB962C8B-B14F-4D97-AF65-F5344CB8AC3E}">
        <p14:creationId xmlns:p14="http://schemas.microsoft.com/office/powerpoint/2010/main" val="5160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38</a:t>
            </a:fld>
            <a:endParaRPr lang="en-US"/>
          </a:p>
        </p:txBody>
      </p:sp>
    </p:spTree>
    <p:extLst>
      <p:ext uri="{BB962C8B-B14F-4D97-AF65-F5344CB8AC3E}">
        <p14:creationId xmlns:p14="http://schemas.microsoft.com/office/powerpoint/2010/main" val="2460444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39</a:t>
            </a:fld>
            <a:endParaRPr lang="en-US"/>
          </a:p>
        </p:txBody>
      </p:sp>
    </p:spTree>
    <p:extLst>
      <p:ext uri="{BB962C8B-B14F-4D97-AF65-F5344CB8AC3E}">
        <p14:creationId xmlns:p14="http://schemas.microsoft.com/office/powerpoint/2010/main" val="222404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40</a:t>
            </a:fld>
            <a:endParaRPr lang="en-US"/>
          </a:p>
        </p:txBody>
      </p:sp>
    </p:spTree>
    <p:extLst>
      <p:ext uri="{BB962C8B-B14F-4D97-AF65-F5344CB8AC3E}">
        <p14:creationId xmlns:p14="http://schemas.microsoft.com/office/powerpoint/2010/main" val="3294824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41</a:t>
            </a:fld>
            <a:endParaRPr lang="en-US"/>
          </a:p>
        </p:txBody>
      </p:sp>
    </p:spTree>
    <p:extLst>
      <p:ext uri="{BB962C8B-B14F-4D97-AF65-F5344CB8AC3E}">
        <p14:creationId xmlns:p14="http://schemas.microsoft.com/office/powerpoint/2010/main" val="888929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42</a:t>
            </a:fld>
            <a:endParaRPr lang="en-US"/>
          </a:p>
        </p:txBody>
      </p:sp>
    </p:spTree>
    <p:extLst>
      <p:ext uri="{BB962C8B-B14F-4D97-AF65-F5344CB8AC3E}">
        <p14:creationId xmlns:p14="http://schemas.microsoft.com/office/powerpoint/2010/main" val="615314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43</a:t>
            </a:fld>
            <a:endParaRPr lang="en-US"/>
          </a:p>
        </p:txBody>
      </p:sp>
    </p:spTree>
    <p:extLst>
      <p:ext uri="{BB962C8B-B14F-4D97-AF65-F5344CB8AC3E}">
        <p14:creationId xmlns:p14="http://schemas.microsoft.com/office/powerpoint/2010/main" val="98084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15F99-6069-4FA7-8CDC-CC75A8D0522B}" type="slidenum">
              <a:rPr lang="en-US" smtClean="0"/>
              <a:t>9</a:t>
            </a:fld>
            <a:endParaRPr lang="en-US"/>
          </a:p>
        </p:txBody>
      </p:sp>
    </p:spTree>
    <p:extLst>
      <p:ext uri="{BB962C8B-B14F-4D97-AF65-F5344CB8AC3E}">
        <p14:creationId xmlns:p14="http://schemas.microsoft.com/office/powerpoint/2010/main" val="3036712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44</a:t>
            </a:fld>
            <a:endParaRPr lang="en-US"/>
          </a:p>
        </p:txBody>
      </p:sp>
    </p:spTree>
    <p:extLst>
      <p:ext uri="{BB962C8B-B14F-4D97-AF65-F5344CB8AC3E}">
        <p14:creationId xmlns:p14="http://schemas.microsoft.com/office/powerpoint/2010/main" val="3651877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45</a:t>
            </a:fld>
            <a:endParaRPr lang="en-US"/>
          </a:p>
        </p:txBody>
      </p:sp>
    </p:spTree>
    <p:extLst>
      <p:ext uri="{BB962C8B-B14F-4D97-AF65-F5344CB8AC3E}">
        <p14:creationId xmlns:p14="http://schemas.microsoft.com/office/powerpoint/2010/main" val="2335480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46</a:t>
            </a:fld>
            <a:endParaRPr lang="en-US"/>
          </a:p>
        </p:txBody>
      </p:sp>
    </p:spTree>
    <p:extLst>
      <p:ext uri="{BB962C8B-B14F-4D97-AF65-F5344CB8AC3E}">
        <p14:creationId xmlns:p14="http://schemas.microsoft.com/office/powerpoint/2010/main" val="1494418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47</a:t>
            </a:fld>
            <a:endParaRPr lang="en-US"/>
          </a:p>
        </p:txBody>
      </p:sp>
    </p:spTree>
    <p:extLst>
      <p:ext uri="{BB962C8B-B14F-4D97-AF65-F5344CB8AC3E}">
        <p14:creationId xmlns:p14="http://schemas.microsoft.com/office/powerpoint/2010/main" val="307855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48</a:t>
            </a:fld>
            <a:endParaRPr lang="en-US"/>
          </a:p>
        </p:txBody>
      </p:sp>
    </p:spTree>
    <p:extLst>
      <p:ext uri="{BB962C8B-B14F-4D97-AF65-F5344CB8AC3E}">
        <p14:creationId xmlns:p14="http://schemas.microsoft.com/office/powerpoint/2010/main" val="783505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49</a:t>
            </a:fld>
            <a:endParaRPr lang="en-US"/>
          </a:p>
        </p:txBody>
      </p:sp>
    </p:spTree>
    <p:extLst>
      <p:ext uri="{BB962C8B-B14F-4D97-AF65-F5344CB8AC3E}">
        <p14:creationId xmlns:p14="http://schemas.microsoft.com/office/powerpoint/2010/main" val="3420635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50</a:t>
            </a:fld>
            <a:endParaRPr lang="en-US"/>
          </a:p>
        </p:txBody>
      </p:sp>
    </p:spTree>
    <p:extLst>
      <p:ext uri="{BB962C8B-B14F-4D97-AF65-F5344CB8AC3E}">
        <p14:creationId xmlns:p14="http://schemas.microsoft.com/office/powerpoint/2010/main" val="2172760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51</a:t>
            </a:fld>
            <a:endParaRPr lang="en-US"/>
          </a:p>
        </p:txBody>
      </p:sp>
    </p:spTree>
    <p:extLst>
      <p:ext uri="{BB962C8B-B14F-4D97-AF65-F5344CB8AC3E}">
        <p14:creationId xmlns:p14="http://schemas.microsoft.com/office/powerpoint/2010/main" val="3232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52</a:t>
            </a:fld>
            <a:endParaRPr lang="en-US"/>
          </a:p>
        </p:txBody>
      </p:sp>
    </p:spTree>
    <p:extLst>
      <p:ext uri="{BB962C8B-B14F-4D97-AF65-F5344CB8AC3E}">
        <p14:creationId xmlns:p14="http://schemas.microsoft.com/office/powerpoint/2010/main" val="3418665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53</a:t>
            </a:fld>
            <a:endParaRPr lang="en-US"/>
          </a:p>
        </p:txBody>
      </p:sp>
    </p:spTree>
    <p:extLst>
      <p:ext uri="{BB962C8B-B14F-4D97-AF65-F5344CB8AC3E}">
        <p14:creationId xmlns:p14="http://schemas.microsoft.com/office/powerpoint/2010/main" val="268298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D8F0A9-EBA8-4087-86A9-E4AC35E64FA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9620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54</a:t>
            </a:fld>
            <a:endParaRPr lang="en-US"/>
          </a:p>
        </p:txBody>
      </p:sp>
    </p:spTree>
    <p:extLst>
      <p:ext uri="{BB962C8B-B14F-4D97-AF65-F5344CB8AC3E}">
        <p14:creationId xmlns:p14="http://schemas.microsoft.com/office/powerpoint/2010/main" val="724413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55</a:t>
            </a:fld>
            <a:endParaRPr lang="en-US"/>
          </a:p>
        </p:txBody>
      </p:sp>
    </p:spTree>
    <p:extLst>
      <p:ext uri="{BB962C8B-B14F-4D97-AF65-F5344CB8AC3E}">
        <p14:creationId xmlns:p14="http://schemas.microsoft.com/office/powerpoint/2010/main" val="3855297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56</a:t>
            </a:fld>
            <a:endParaRPr lang="en-US"/>
          </a:p>
        </p:txBody>
      </p:sp>
    </p:spTree>
    <p:extLst>
      <p:ext uri="{BB962C8B-B14F-4D97-AF65-F5344CB8AC3E}">
        <p14:creationId xmlns:p14="http://schemas.microsoft.com/office/powerpoint/2010/main" val="3108711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57</a:t>
            </a:fld>
            <a:endParaRPr lang="en-US"/>
          </a:p>
        </p:txBody>
      </p:sp>
    </p:spTree>
    <p:extLst>
      <p:ext uri="{BB962C8B-B14F-4D97-AF65-F5344CB8AC3E}">
        <p14:creationId xmlns:p14="http://schemas.microsoft.com/office/powerpoint/2010/main" val="2450934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58</a:t>
            </a:fld>
            <a:endParaRPr lang="en-US"/>
          </a:p>
        </p:txBody>
      </p:sp>
    </p:spTree>
    <p:extLst>
      <p:ext uri="{BB962C8B-B14F-4D97-AF65-F5344CB8AC3E}">
        <p14:creationId xmlns:p14="http://schemas.microsoft.com/office/powerpoint/2010/main" val="3086116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59</a:t>
            </a:fld>
            <a:endParaRPr lang="en-US"/>
          </a:p>
        </p:txBody>
      </p:sp>
    </p:spTree>
    <p:extLst>
      <p:ext uri="{BB962C8B-B14F-4D97-AF65-F5344CB8AC3E}">
        <p14:creationId xmlns:p14="http://schemas.microsoft.com/office/powerpoint/2010/main" val="35833393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60</a:t>
            </a:fld>
            <a:endParaRPr lang="en-US"/>
          </a:p>
        </p:txBody>
      </p:sp>
    </p:spTree>
    <p:extLst>
      <p:ext uri="{BB962C8B-B14F-4D97-AF65-F5344CB8AC3E}">
        <p14:creationId xmlns:p14="http://schemas.microsoft.com/office/powerpoint/2010/main" val="589611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64</a:t>
            </a:fld>
            <a:endParaRPr lang="en-US"/>
          </a:p>
        </p:txBody>
      </p:sp>
    </p:spTree>
    <p:extLst>
      <p:ext uri="{BB962C8B-B14F-4D97-AF65-F5344CB8AC3E}">
        <p14:creationId xmlns:p14="http://schemas.microsoft.com/office/powerpoint/2010/main" val="766443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65</a:t>
            </a:fld>
            <a:endParaRPr lang="en-US"/>
          </a:p>
        </p:txBody>
      </p:sp>
    </p:spTree>
    <p:extLst>
      <p:ext uri="{BB962C8B-B14F-4D97-AF65-F5344CB8AC3E}">
        <p14:creationId xmlns:p14="http://schemas.microsoft.com/office/powerpoint/2010/main" val="745948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CCEDE-AC75-4530-87BC-F7E05CC11C53}" type="slidenum">
              <a:rPr lang="en-US" smtClean="0"/>
              <a:t>66</a:t>
            </a:fld>
            <a:endParaRPr lang="en-US"/>
          </a:p>
        </p:txBody>
      </p:sp>
    </p:spTree>
    <p:extLst>
      <p:ext uri="{BB962C8B-B14F-4D97-AF65-F5344CB8AC3E}">
        <p14:creationId xmlns:p14="http://schemas.microsoft.com/office/powerpoint/2010/main" val="59924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15</a:t>
            </a:fld>
            <a:endParaRPr lang="en-US"/>
          </a:p>
        </p:txBody>
      </p:sp>
    </p:spTree>
    <p:extLst>
      <p:ext uri="{BB962C8B-B14F-4D97-AF65-F5344CB8AC3E}">
        <p14:creationId xmlns:p14="http://schemas.microsoft.com/office/powerpoint/2010/main" val="3814758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67</a:t>
            </a:fld>
            <a:endParaRPr lang="en-US"/>
          </a:p>
        </p:txBody>
      </p:sp>
    </p:spTree>
    <p:extLst>
      <p:ext uri="{BB962C8B-B14F-4D97-AF65-F5344CB8AC3E}">
        <p14:creationId xmlns:p14="http://schemas.microsoft.com/office/powerpoint/2010/main" val="3809803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68</a:t>
            </a:fld>
            <a:endParaRPr lang="en-US"/>
          </a:p>
        </p:txBody>
      </p:sp>
    </p:spTree>
    <p:extLst>
      <p:ext uri="{BB962C8B-B14F-4D97-AF65-F5344CB8AC3E}">
        <p14:creationId xmlns:p14="http://schemas.microsoft.com/office/powerpoint/2010/main" val="159677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69</a:t>
            </a:fld>
            <a:endParaRPr lang="en-US"/>
          </a:p>
        </p:txBody>
      </p:sp>
    </p:spTree>
    <p:extLst>
      <p:ext uri="{BB962C8B-B14F-4D97-AF65-F5344CB8AC3E}">
        <p14:creationId xmlns:p14="http://schemas.microsoft.com/office/powerpoint/2010/main" val="3883203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70</a:t>
            </a:fld>
            <a:endParaRPr lang="en-US"/>
          </a:p>
        </p:txBody>
      </p:sp>
    </p:spTree>
    <p:extLst>
      <p:ext uri="{BB962C8B-B14F-4D97-AF65-F5344CB8AC3E}">
        <p14:creationId xmlns:p14="http://schemas.microsoft.com/office/powerpoint/2010/main" val="21685012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71</a:t>
            </a:fld>
            <a:endParaRPr lang="en-US"/>
          </a:p>
        </p:txBody>
      </p:sp>
    </p:spTree>
    <p:extLst>
      <p:ext uri="{BB962C8B-B14F-4D97-AF65-F5344CB8AC3E}">
        <p14:creationId xmlns:p14="http://schemas.microsoft.com/office/powerpoint/2010/main" val="6992205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72</a:t>
            </a:fld>
            <a:endParaRPr lang="en-US"/>
          </a:p>
        </p:txBody>
      </p:sp>
    </p:spTree>
    <p:extLst>
      <p:ext uri="{BB962C8B-B14F-4D97-AF65-F5344CB8AC3E}">
        <p14:creationId xmlns:p14="http://schemas.microsoft.com/office/powerpoint/2010/main" val="2447546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73</a:t>
            </a:fld>
            <a:endParaRPr lang="en-US"/>
          </a:p>
        </p:txBody>
      </p:sp>
    </p:spTree>
    <p:extLst>
      <p:ext uri="{BB962C8B-B14F-4D97-AF65-F5344CB8AC3E}">
        <p14:creationId xmlns:p14="http://schemas.microsoft.com/office/powerpoint/2010/main" val="2022032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74</a:t>
            </a:fld>
            <a:endParaRPr lang="en-US"/>
          </a:p>
        </p:txBody>
      </p:sp>
    </p:spTree>
    <p:extLst>
      <p:ext uri="{BB962C8B-B14F-4D97-AF65-F5344CB8AC3E}">
        <p14:creationId xmlns:p14="http://schemas.microsoft.com/office/powerpoint/2010/main" val="2751923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75</a:t>
            </a:fld>
            <a:endParaRPr lang="en-US"/>
          </a:p>
        </p:txBody>
      </p:sp>
    </p:spTree>
    <p:extLst>
      <p:ext uri="{BB962C8B-B14F-4D97-AF65-F5344CB8AC3E}">
        <p14:creationId xmlns:p14="http://schemas.microsoft.com/office/powerpoint/2010/main" val="15199041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76</a:t>
            </a:fld>
            <a:endParaRPr lang="en-US"/>
          </a:p>
        </p:txBody>
      </p:sp>
    </p:spTree>
    <p:extLst>
      <p:ext uri="{BB962C8B-B14F-4D97-AF65-F5344CB8AC3E}">
        <p14:creationId xmlns:p14="http://schemas.microsoft.com/office/powerpoint/2010/main" val="230507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D8F0A9-EBA8-4087-86A9-E4AC35E64FA2}" type="slidenum">
              <a:rPr lang="en-US" smtClean="0"/>
              <a:t>16</a:t>
            </a:fld>
            <a:endParaRPr lang="en-US"/>
          </a:p>
        </p:txBody>
      </p:sp>
    </p:spTree>
    <p:extLst>
      <p:ext uri="{BB962C8B-B14F-4D97-AF65-F5344CB8AC3E}">
        <p14:creationId xmlns:p14="http://schemas.microsoft.com/office/powerpoint/2010/main" val="3522749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77</a:t>
            </a:fld>
            <a:endParaRPr lang="en-US"/>
          </a:p>
        </p:txBody>
      </p:sp>
    </p:spTree>
    <p:extLst>
      <p:ext uri="{BB962C8B-B14F-4D97-AF65-F5344CB8AC3E}">
        <p14:creationId xmlns:p14="http://schemas.microsoft.com/office/powerpoint/2010/main" val="41424685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78</a:t>
            </a:fld>
            <a:endParaRPr lang="en-US"/>
          </a:p>
        </p:txBody>
      </p:sp>
    </p:spTree>
    <p:extLst>
      <p:ext uri="{BB962C8B-B14F-4D97-AF65-F5344CB8AC3E}">
        <p14:creationId xmlns:p14="http://schemas.microsoft.com/office/powerpoint/2010/main" val="19904410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79</a:t>
            </a:fld>
            <a:endParaRPr lang="en-US"/>
          </a:p>
        </p:txBody>
      </p:sp>
    </p:spTree>
    <p:extLst>
      <p:ext uri="{BB962C8B-B14F-4D97-AF65-F5344CB8AC3E}">
        <p14:creationId xmlns:p14="http://schemas.microsoft.com/office/powerpoint/2010/main" val="16123475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80</a:t>
            </a:fld>
            <a:endParaRPr lang="en-US"/>
          </a:p>
        </p:txBody>
      </p:sp>
    </p:spTree>
    <p:extLst>
      <p:ext uri="{BB962C8B-B14F-4D97-AF65-F5344CB8AC3E}">
        <p14:creationId xmlns:p14="http://schemas.microsoft.com/office/powerpoint/2010/main" val="29680682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81</a:t>
            </a:fld>
            <a:endParaRPr lang="en-US"/>
          </a:p>
        </p:txBody>
      </p:sp>
    </p:spTree>
    <p:extLst>
      <p:ext uri="{BB962C8B-B14F-4D97-AF65-F5344CB8AC3E}">
        <p14:creationId xmlns:p14="http://schemas.microsoft.com/office/powerpoint/2010/main" val="1055425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82</a:t>
            </a:fld>
            <a:endParaRPr lang="en-US"/>
          </a:p>
        </p:txBody>
      </p:sp>
    </p:spTree>
    <p:extLst>
      <p:ext uri="{BB962C8B-B14F-4D97-AF65-F5344CB8AC3E}">
        <p14:creationId xmlns:p14="http://schemas.microsoft.com/office/powerpoint/2010/main" val="28622032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83</a:t>
            </a:fld>
            <a:endParaRPr lang="en-US"/>
          </a:p>
        </p:txBody>
      </p:sp>
    </p:spTree>
    <p:extLst>
      <p:ext uri="{BB962C8B-B14F-4D97-AF65-F5344CB8AC3E}">
        <p14:creationId xmlns:p14="http://schemas.microsoft.com/office/powerpoint/2010/main" val="38767131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84</a:t>
            </a:fld>
            <a:endParaRPr lang="en-US"/>
          </a:p>
        </p:txBody>
      </p:sp>
    </p:spTree>
    <p:extLst>
      <p:ext uri="{BB962C8B-B14F-4D97-AF65-F5344CB8AC3E}">
        <p14:creationId xmlns:p14="http://schemas.microsoft.com/office/powerpoint/2010/main" val="31571065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85</a:t>
            </a:fld>
            <a:endParaRPr lang="en-US"/>
          </a:p>
        </p:txBody>
      </p:sp>
    </p:spTree>
    <p:extLst>
      <p:ext uri="{BB962C8B-B14F-4D97-AF65-F5344CB8AC3E}">
        <p14:creationId xmlns:p14="http://schemas.microsoft.com/office/powerpoint/2010/main" val="32334536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86</a:t>
            </a:fld>
            <a:endParaRPr lang="en-US"/>
          </a:p>
        </p:txBody>
      </p:sp>
    </p:spTree>
    <p:extLst>
      <p:ext uri="{BB962C8B-B14F-4D97-AF65-F5344CB8AC3E}">
        <p14:creationId xmlns:p14="http://schemas.microsoft.com/office/powerpoint/2010/main" val="266703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D8F0A9-EBA8-4087-86A9-E4AC35E64FA2}" type="slidenum">
              <a:rPr lang="en-US" smtClean="0"/>
              <a:t>17</a:t>
            </a:fld>
            <a:endParaRPr lang="en-US"/>
          </a:p>
        </p:txBody>
      </p:sp>
    </p:spTree>
    <p:extLst>
      <p:ext uri="{BB962C8B-B14F-4D97-AF65-F5344CB8AC3E}">
        <p14:creationId xmlns:p14="http://schemas.microsoft.com/office/powerpoint/2010/main" val="42769448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87</a:t>
            </a:fld>
            <a:endParaRPr lang="en-US"/>
          </a:p>
        </p:txBody>
      </p:sp>
    </p:spTree>
    <p:extLst>
      <p:ext uri="{BB962C8B-B14F-4D97-AF65-F5344CB8AC3E}">
        <p14:creationId xmlns:p14="http://schemas.microsoft.com/office/powerpoint/2010/main" val="3220538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88</a:t>
            </a:fld>
            <a:endParaRPr lang="en-US"/>
          </a:p>
        </p:txBody>
      </p:sp>
    </p:spTree>
    <p:extLst>
      <p:ext uri="{BB962C8B-B14F-4D97-AF65-F5344CB8AC3E}">
        <p14:creationId xmlns:p14="http://schemas.microsoft.com/office/powerpoint/2010/main" val="298165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4CCEDE-AC75-4530-87BC-F7E05CC11C53}" type="slidenum">
              <a:rPr lang="en-US" smtClean="0"/>
              <a:t>18</a:t>
            </a:fld>
            <a:endParaRPr lang="en-US"/>
          </a:p>
        </p:txBody>
      </p:sp>
    </p:spTree>
    <p:extLst>
      <p:ext uri="{BB962C8B-B14F-4D97-AF65-F5344CB8AC3E}">
        <p14:creationId xmlns:p14="http://schemas.microsoft.com/office/powerpoint/2010/main" val="394394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D8F0A9-EBA8-4087-86A9-E4AC35E64FA2}" type="slidenum">
              <a:rPr lang="en-US" smtClean="0"/>
              <a:t>19</a:t>
            </a:fld>
            <a:endParaRPr lang="en-US"/>
          </a:p>
        </p:txBody>
      </p:sp>
    </p:spTree>
    <p:extLst>
      <p:ext uri="{BB962C8B-B14F-4D97-AF65-F5344CB8AC3E}">
        <p14:creationId xmlns:p14="http://schemas.microsoft.com/office/powerpoint/2010/main" val="3422373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6667" b="0" spc="0" baseline="0">
                <a:solidFill>
                  <a:schemeClr val="bg1">
                    <a:alpha val="90000"/>
                  </a:schemeClr>
                </a:solidFill>
                <a:latin typeface="+mj-lt"/>
                <a:cs typeface="Arial" panose="020B0604020202020204" pitchFamily="34" charset="0"/>
              </a:defRPr>
            </a:lvl1pPr>
          </a:lstStyle>
          <a:p>
            <a:r>
              <a:rPr lang="en-US" dirty="0"/>
              <a:t>50pt Intel Clear pro Title</a:t>
            </a:r>
            <a:br>
              <a:rPr lang="en-US" dirty="0"/>
            </a:br>
            <a:r>
              <a:rPr lang="en-US" dirty="0"/>
              <a:t>with Linear gradient</a:t>
            </a:r>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4929" y="6588579"/>
            <a:ext cx="2635337" cy="169277"/>
          </a:xfrm>
          <a:prstGeom prst="rect">
            <a:avLst/>
          </a:prstGeom>
          <a:noFill/>
        </p:spPr>
        <p:txBody>
          <a:bodyPr vert="horz" wrap="none" lIns="0" tIns="0" rIns="0" bIns="0" rtlCol="0">
            <a:spAutoFit/>
          </a:bodyPr>
          <a:lstStyle/>
          <a:p>
            <a:r>
              <a:rPr lang="en-US" sz="1100" b="1" dirty="0">
                <a:solidFill>
                  <a:schemeClr val="bg1"/>
                </a:solidFill>
              </a:rPr>
              <a:t>D1C 22nm BE Integration | Travis LaJoie</a:t>
            </a:r>
          </a:p>
        </p:txBody>
      </p:sp>
      <p:sp>
        <p:nvSpPr>
          <p:cNvPr id="5" name="TextBox 4"/>
          <p:cNvSpPr txBox="1"/>
          <p:nvPr/>
        </p:nvSpPr>
        <p:spPr>
          <a:xfrm>
            <a:off x="4800600" y="6588579"/>
            <a:ext cx="1049967" cy="169277"/>
          </a:xfrm>
          <a:prstGeom prst="rect">
            <a:avLst/>
          </a:prstGeom>
          <a:noFill/>
        </p:spPr>
        <p:txBody>
          <a:bodyPr vert="horz" wrap="none" lIns="0" tIns="0" rIns="0" bIns="0" rtlCol="0">
            <a:spAutoFit/>
          </a:bodyPr>
          <a:lstStyle/>
          <a:p>
            <a:r>
              <a:rPr lang="en-US" sz="1100" b="1" dirty="0">
                <a:solidFill>
                  <a:schemeClr val="bg1"/>
                </a:solidFill>
              </a:rPr>
              <a:t>Intel Top Secret</a:t>
            </a:r>
          </a:p>
        </p:txBody>
      </p:sp>
    </p:spTree>
    <p:extLst>
      <p:ext uri="{BB962C8B-B14F-4D97-AF65-F5344CB8AC3E}">
        <p14:creationId xmlns:p14="http://schemas.microsoft.com/office/powerpoint/2010/main" val="146221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8" y="2"/>
            <a:ext cx="5954183" cy="6358465"/>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607484" y="411797"/>
            <a:ext cx="5342467" cy="1158240"/>
          </a:xfrm>
        </p:spPr>
        <p:txBody>
          <a:bodyPr>
            <a:noAutofit/>
          </a:bodyPr>
          <a:lstStyle>
            <a:lvl1pPr>
              <a:defRPr sz="3733" b="0" i="0" baseline="0">
                <a:solidFill>
                  <a:schemeClr val="tx2"/>
                </a:solidFill>
                <a:latin typeface="+mj-lt"/>
                <a:cs typeface="Arial" panose="020B0604020202020204" pitchFamily="34" charset="0"/>
              </a:defRPr>
            </a:lvl1pPr>
          </a:lstStyle>
          <a:p>
            <a:r>
              <a:rPr lang="en-US" dirty="0"/>
              <a:t>28pt Intel Clear Headline</a:t>
            </a:r>
          </a:p>
        </p:txBody>
      </p:sp>
      <p:sp>
        <p:nvSpPr>
          <p:cNvPr id="6"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sz="half" idx="1" hasCustomPrompt="1"/>
          </p:nvPr>
        </p:nvSpPr>
        <p:spPr>
          <a:xfrm>
            <a:off x="607485" y="1766992"/>
            <a:ext cx="5342467"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Tree>
    <p:extLst>
      <p:ext uri="{BB962C8B-B14F-4D97-AF65-F5344CB8AC3E}">
        <p14:creationId xmlns:p14="http://schemas.microsoft.com/office/powerpoint/2010/main" val="266222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5333" b="0" cap="none" spc="0" baseline="0">
                <a:solidFill>
                  <a:schemeClr val="tx2">
                    <a:alpha val="90000"/>
                  </a:schemeClr>
                </a:solidFill>
                <a:latin typeface="+mj-lt"/>
                <a:cs typeface="Arial" panose="020B0604020202020204" pitchFamily="34" charset="0"/>
              </a:defRPr>
            </a:lvl1pPr>
          </a:lstStyle>
          <a:p>
            <a:r>
              <a:rPr lang="en-US" dirty="0"/>
              <a:t>40pt Intel Clear Pro</a:t>
            </a:r>
            <a:br>
              <a:rPr lang="en-US" dirty="0"/>
            </a:br>
            <a:r>
              <a:rPr lang="en-US" dirty="0"/>
              <a:t>white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baseline="0">
                <a:solidFill>
                  <a:schemeClr val="accent2"/>
                </a:solidFill>
                <a:latin typeface="+mn-lt"/>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353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5333" b="0" cap="none" spc="0" baseline="0">
                <a:solidFill>
                  <a:schemeClr val="bg1">
                    <a:alpha val="90000"/>
                  </a:schemeClr>
                </a:solidFill>
                <a:latin typeface="+mj-lt"/>
                <a:cs typeface="Arial" panose="020B0604020202020204" pitchFamily="34" charset="0"/>
              </a:defRPr>
            </a:lvl1pPr>
          </a:lstStyle>
          <a:p>
            <a:r>
              <a:rPr lang="en-US" dirty="0"/>
              <a:t>40pt Intel Clear Pro</a:t>
            </a:r>
            <a:br>
              <a:rPr lang="en-US" dirty="0"/>
            </a:br>
            <a:r>
              <a:rPr lang="en-US" dirty="0"/>
              <a:t>blue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1950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3"/>
            <a:ext cx="10363200" cy="1500187"/>
          </a:xfrm>
        </p:spPr>
        <p:txBody>
          <a:bodyPr anchor="t" anchorCtr="0">
            <a:noAutofit/>
          </a:bodyPr>
          <a:lstStyle>
            <a:lvl1pPr marL="0" indent="0">
              <a:buNone/>
              <a:defRPr sz="5333" b="0" baseline="0">
                <a:solidFill>
                  <a:schemeClr val="accent2"/>
                </a:solidFill>
                <a:latin typeface="Arial" panose="020B0604020202020204" pitchFamily="34" charset="0"/>
                <a:ea typeface="Intel Clear"/>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hasCustomPrompt="1"/>
          </p:nvPr>
        </p:nvSpPr>
        <p:spPr>
          <a:xfrm>
            <a:off x="607484" y="1469059"/>
            <a:ext cx="10363200" cy="1362075"/>
          </a:xfrm>
        </p:spPr>
        <p:txBody>
          <a:bodyPr anchor="b" anchorCtr="0">
            <a:noAutofit/>
          </a:bodyPr>
          <a:lstStyle>
            <a:lvl1pPr algn="l">
              <a:lnSpc>
                <a:spcPct val="80000"/>
              </a:lnSpc>
              <a:defRPr sz="5333" b="0" cap="none" spc="0" baseline="0">
                <a:solidFill>
                  <a:schemeClr val="tx2"/>
                </a:solidFill>
                <a:latin typeface="Arial" panose="020B0604020202020204" pitchFamily="34" charset="0"/>
                <a:ea typeface="Intel Clear" panose="020B0604020203020204" pitchFamily="34" charset="0"/>
                <a:cs typeface="Arial" panose="020B0604020202020204" pitchFamily="34" charset="0"/>
              </a:defRPr>
            </a:lvl1pPr>
          </a:lstStyle>
          <a:p>
            <a:r>
              <a:rPr lang="en-US" dirty="0"/>
              <a:t>40pt Intel Clear Heading</a:t>
            </a:r>
          </a:p>
        </p:txBody>
      </p:sp>
    </p:spTree>
    <p:extLst>
      <p:ext uri="{BB962C8B-B14F-4D97-AF65-F5344CB8AC3E}">
        <p14:creationId xmlns:p14="http://schemas.microsoft.com/office/powerpoint/2010/main" val="333201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3013451"/>
            <a:ext cx="10363200" cy="1362075"/>
          </a:xfrm>
        </p:spPr>
        <p:txBody>
          <a:bodyPr anchor="b" anchorCtr="0">
            <a:noAutofit/>
          </a:bodyPr>
          <a:lstStyle>
            <a:lvl1pPr algn="l">
              <a:lnSpc>
                <a:spcPct val="80000"/>
              </a:lnSpc>
              <a:defRPr sz="5333" b="0" cap="none" spc="0" baseline="0">
                <a:solidFill>
                  <a:schemeClr val="bg1">
                    <a:alpha val="90000"/>
                  </a:schemeClr>
                </a:solidFill>
                <a:latin typeface="+mj-lt"/>
                <a:cs typeface="Arial" panose="020B0604020202020204" pitchFamily="34" charset="0"/>
              </a:defRPr>
            </a:lvl1pPr>
          </a:lstStyle>
          <a:p>
            <a:r>
              <a:rPr lang="en-US" dirty="0"/>
              <a:t>40pt Intel Clear Pro blue section</a:t>
            </a:r>
          </a:p>
        </p:txBody>
      </p:sp>
      <p:sp>
        <p:nvSpPr>
          <p:cNvPr id="3" name="Text Placeholder 2"/>
          <p:cNvSpPr>
            <a:spLocks noGrp="1"/>
          </p:cNvSpPr>
          <p:nvPr>
            <p:ph type="body" idx="1" hasCustomPrompt="1"/>
          </p:nvPr>
        </p:nvSpPr>
        <p:spPr>
          <a:xfrm>
            <a:off x="607484" y="4465049"/>
            <a:ext cx="10363200" cy="1500187"/>
          </a:xfrm>
        </p:spPr>
        <p:txBody>
          <a:bodyPr anchor="t" anchorCtr="0">
            <a:noAutofit/>
          </a:bodyPr>
          <a:lstStyle>
            <a:lvl1pPr marL="0" indent="0">
              <a:buNone/>
              <a:defRPr sz="2133" b="0" baseline="0">
                <a:solidFill>
                  <a:schemeClr val="accent3"/>
                </a:solidFill>
                <a:latin typeface="+mn-lt"/>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2"/>
            <a:ext cx="12192000" cy="3432175"/>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Tree>
    <p:extLst>
      <p:ext uri="{BB962C8B-B14F-4D97-AF65-F5344CB8AC3E}">
        <p14:creationId xmlns:p14="http://schemas.microsoft.com/office/powerpoint/2010/main" val="405902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6"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41874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261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577" y="2500173"/>
            <a:ext cx="2811727" cy="185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7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5" name="Picture 4" descr="int_experience_hrz_wht_rgb_30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039" y="2499763"/>
            <a:ext cx="4861924" cy="2019320"/>
          </a:xfrm>
          <a:prstGeom prst="rect">
            <a:avLst/>
          </a:prstGeom>
        </p:spPr>
      </p:pic>
    </p:spTree>
    <p:extLst>
      <p:ext uri="{BB962C8B-B14F-4D97-AF65-F5344CB8AC3E}">
        <p14:creationId xmlns:p14="http://schemas.microsoft.com/office/powerpoint/2010/main" val="46691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ith Footer">
    <p:spTree>
      <p:nvGrpSpPr>
        <p:cNvPr id="1" name=""/>
        <p:cNvGrpSpPr/>
        <p:nvPr/>
      </p:nvGrpSpPr>
      <p:grpSpPr>
        <a:xfrm>
          <a:off x="0" y="0"/>
          <a:ext cx="0" cy="0"/>
          <a:chOff x="0" y="0"/>
          <a:chExt cx="0" cy="0"/>
        </a:xfrm>
      </p:grpSpPr>
      <p:sp>
        <p:nvSpPr>
          <p:cNvPr id="13" name="Date Placeholder 12"/>
          <p:cNvSpPr>
            <a:spLocks noGrp="1"/>
          </p:cNvSpPr>
          <p:nvPr>
            <p:ph type="dt" sz="half" idx="10"/>
          </p:nvPr>
        </p:nvSpPr>
        <p:spPr>
          <a:xfrm>
            <a:off x="-29735" y="6389542"/>
            <a:ext cx="2844800" cy="365125"/>
          </a:xfrm>
          <a:prstGeom prst="rect">
            <a:avLst/>
          </a:prstGeom>
        </p:spPr>
        <p:txBody>
          <a:bodyPr/>
          <a:lstStyle/>
          <a:p>
            <a:r>
              <a:rPr lang="en-US">
                <a:solidFill>
                  <a:prstClr val="black">
                    <a:tint val="75000"/>
                  </a:prstClr>
                </a:solidFill>
              </a:rPr>
              <a:t>01/28/2015 – Rev 8x2</a:t>
            </a:r>
            <a:endParaRPr lang="en-US" dirty="0">
              <a:solidFill>
                <a:prstClr val="black">
                  <a:tint val="75000"/>
                </a:prstClr>
              </a:solidFill>
            </a:endParaRPr>
          </a:p>
        </p:txBody>
      </p:sp>
      <p:sp>
        <p:nvSpPr>
          <p:cNvPr id="14" name="Footer Placeholder 13"/>
          <p:cNvSpPr>
            <a:spLocks noGrp="1"/>
          </p:cNvSpPr>
          <p:nvPr>
            <p:ph type="ftr" sz="quarter" idx="11"/>
          </p:nvPr>
        </p:nvSpPr>
        <p:spPr>
          <a:xfrm>
            <a:off x="4165600" y="6640695"/>
            <a:ext cx="3860800" cy="365125"/>
          </a:xfrm>
          <a:prstGeom prst="rect">
            <a:avLst/>
          </a:prstGeom>
        </p:spPr>
        <p:txBody>
          <a:bodyPr/>
          <a:lstStyle>
            <a:lvl1pPr>
              <a:defRPr>
                <a:solidFill>
                  <a:schemeClr val="bg1"/>
                </a:solidFill>
              </a:defRPr>
            </a:lvl1pPr>
          </a:lstStyle>
          <a:p>
            <a:r>
              <a:rPr lang="en-US"/>
              <a:t>Intel Top Secret</a:t>
            </a:r>
            <a:endParaRPr lang="en-US" dirty="0"/>
          </a:p>
        </p:txBody>
      </p:sp>
      <p:sp>
        <p:nvSpPr>
          <p:cNvPr id="15" name="Slide Number Placeholder 14"/>
          <p:cNvSpPr>
            <a:spLocks noGrp="1"/>
          </p:cNvSpPr>
          <p:nvPr>
            <p:ph type="sldNum" sz="quarter" idx="12"/>
          </p:nvPr>
        </p:nvSpPr>
        <p:spPr/>
        <p:txBody>
          <a:bodyPr/>
          <a:lstStyle/>
          <a:p>
            <a:fld id="{EE2556C5-CE8C-6547-B838-EA80C61A4AF7}" type="slidenum">
              <a:rPr lang="en-US" smtClean="0"/>
              <a:pPr/>
              <a:t>‹#›</a:t>
            </a:fld>
            <a:endParaRPr lang="en-US" dirty="0"/>
          </a:p>
        </p:txBody>
      </p:sp>
      <p:sp>
        <p:nvSpPr>
          <p:cNvPr id="18" name="Title 1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274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6667" b="0" spc="0" baseline="0">
                <a:solidFill>
                  <a:schemeClr val="bg1">
                    <a:alpha val="90000"/>
                  </a:schemeClr>
                </a:solidFill>
                <a:latin typeface="+mj-lt"/>
                <a:cs typeface="Arial" panose="020B0604020202020204" pitchFamily="34" charset="0"/>
              </a:defRPr>
            </a:lvl1pPr>
          </a:lstStyle>
          <a:p>
            <a:r>
              <a:rPr lang="en-US" dirty="0"/>
              <a:t>50pt Intel Clear pro Title</a:t>
            </a:r>
            <a:br>
              <a:rPr lang="en-US" dirty="0"/>
            </a:br>
            <a:r>
              <a:rPr lang="en-US" dirty="0"/>
              <a:t>with Linear gradient</a:t>
            </a:r>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5" name="Picture 4" descr="int_experience_hrz_wht_rgb_1500.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14258" y="518971"/>
            <a:ext cx="2829021" cy="1183045"/>
          </a:xfrm>
          <a:prstGeom prst="rect">
            <a:avLst/>
          </a:prstGeom>
        </p:spPr>
      </p:pic>
    </p:spTree>
    <p:extLst>
      <p:ext uri="{BB962C8B-B14F-4D97-AF65-F5344CB8AC3E}">
        <p14:creationId xmlns:p14="http://schemas.microsoft.com/office/powerpoint/2010/main" val="95994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6667" b="0" spc="0" baseline="0">
                <a:solidFill>
                  <a:schemeClr val="bg1">
                    <a:alpha val="90000"/>
                  </a:schemeClr>
                </a:solidFill>
                <a:latin typeface="+mj-lt"/>
                <a:cs typeface="Arial" panose="020B0604020202020204" pitchFamily="34" charset="0"/>
              </a:defRPr>
            </a:lvl1pPr>
          </a:lstStyle>
          <a:p>
            <a:r>
              <a:rPr lang="en-US" dirty="0"/>
              <a:t>50pt Intel Clear pro Title</a:t>
            </a:r>
            <a:br>
              <a:rPr lang="en-US" dirty="0"/>
            </a:br>
            <a:r>
              <a:rPr lang="en-US" dirty="0"/>
              <a:t>with image</a:t>
            </a:r>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403215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133">
                <a:solidFill>
                  <a:schemeClr val="tx2"/>
                </a:solidFill>
              </a:defRPr>
            </a:lvl3pPr>
            <a:lvl4pPr>
              <a:defRPr sz="1867">
                <a:solidFill>
                  <a:schemeClr val="tx2"/>
                </a:solidFill>
              </a:defRPr>
            </a:lvl4pPr>
            <a:lvl5pPr>
              <a:defRPr sz="1600">
                <a:solidFill>
                  <a:schemeClr val="tx2"/>
                </a:solidFill>
              </a:defRPr>
            </a:lvl5pPr>
          </a:lstStyle>
          <a:p>
            <a:pPr lvl="0"/>
            <a:r>
              <a:rPr lang="en-US" dirty="0"/>
              <a:t>18pt Intel Clear body text</a:t>
            </a:r>
          </a:p>
          <a:p>
            <a:pPr lvl="1"/>
            <a:r>
              <a:rPr lang="en-US" dirty="0"/>
              <a:t>18pt Intel Clear bullet one</a:t>
            </a:r>
          </a:p>
          <a:p>
            <a:pPr lvl="2"/>
            <a:r>
              <a:rPr lang="en-US" dirty="0"/>
              <a:t>16pt Intel Clear sub-bullet</a:t>
            </a:r>
          </a:p>
          <a:p>
            <a:pPr lvl="3"/>
            <a:r>
              <a:rPr lang="en-US" dirty="0"/>
              <a:t>14pt Intel Clear fourth level</a:t>
            </a:r>
          </a:p>
          <a:p>
            <a:pPr lvl="4"/>
            <a:r>
              <a:rPr lang="en-US" dirty="0"/>
              <a:t>12pt Intel Clear fifth level</a:t>
            </a:r>
          </a:p>
        </p:txBody>
      </p:sp>
      <p:sp>
        <p:nvSpPr>
          <p:cNvPr id="2" name="TextBox 1"/>
          <p:cNvSpPr txBox="1"/>
          <p:nvPr/>
        </p:nvSpPr>
        <p:spPr>
          <a:xfrm>
            <a:off x="321276" y="6491417"/>
            <a:ext cx="3420808" cy="225767"/>
          </a:xfrm>
          <a:prstGeom prst="rect">
            <a:avLst/>
          </a:prstGeom>
          <a:noFill/>
        </p:spPr>
        <p:txBody>
          <a:bodyPr vert="horz" wrap="none" lIns="0" tIns="0" rIns="0" bIns="0" rtlCol="0">
            <a:spAutoFit/>
          </a:bodyPr>
          <a:lstStyle/>
          <a:p>
            <a:pPr defTabSz="609585"/>
            <a:r>
              <a:rPr lang="en-US" sz="1467" dirty="0">
                <a:solidFill>
                  <a:prstClr val="white"/>
                </a:solidFill>
              </a:rPr>
              <a:t>D1C 22nm BE Integration | Travis LaJoie</a:t>
            </a:r>
          </a:p>
        </p:txBody>
      </p:sp>
      <p:sp>
        <p:nvSpPr>
          <p:cNvPr id="3" name="TextBox 2"/>
          <p:cNvSpPr txBox="1"/>
          <p:nvPr/>
        </p:nvSpPr>
        <p:spPr>
          <a:xfrm>
            <a:off x="4972051" y="6519661"/>
            <a:ext cx="1049967" cy="169277"/>
          </a:xfrm>
          <a:prstGeom prst="rect">
            <a:avLst/>
          </a:prstGeom>
          <a:noFill/>
        </p:spPr>
        <p:txBody>
          <a:bodyPr vert="horz" wrap="none" lIns="0" tIns="0" rIns="0" bIns="0" rtlCol="0">
            <a:spAutoFit/>
          </a:bodyPr>
          <a:lstStyle/>
          <a:p>
            <a:r>
              <a:rPr lang="en-US" sz="1100" b="1" dirty="0">
                <a:solidFill>
                  <a:schemeClr val="bg1"/>
                </a:solidFill>
              </a:rPr>
              <a:t>Intel Top Secret</a:t>
            </a:r>
          </a:p>
        </p:txBody>
      </p:sp>
    </p:spTree>
    <p:extLst>
      <p:ext uri="{BB962C8B-B14F-4D97-AF65-F5344CB8AC3E}">
        <p14:creationId xmlns:p14="http://schemas.microsoft.com/office/powerpoint/2010/main" val="359933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
        <p:nvSpPr>
          <p:cNvPr id="9" name="Picture Placeholder 8"/>
          <p:cNvSpPr>
            <a:spLocks noGrp="1"/>
          </p:cNvSpPr>
          <p:nvPr>
            <p:ph type="pic" sz="quarter" idx="13"/>
          </p:nvPr>
        </p:nvSpPr>
        <p:spPr>
          <a:xfrm>
            <a:off x="6441018" y="1257907"/>
            <a:ext cx="4241497" cy="2227933"/>
          </a:xfrm>
          <a:solidFill>
            <a:schemeClr val="bg2">
              <a:lumMod val="60000"/>
              <a:lumOff val="40000"/>
            </a:schemeClr>
          </a:solidFill>
        </p:spPr>
        <p:txBody>
          <a:bodyPr/>
          <a:lstStyle>
            <a:lvl1pPr>
              <a:defRPr sz="2400">
                <a:latin typeface="Intel Clear"/>
              </a:defRPr>
            </a:lvl1pPr>
          </a:lstStyle>
          <a:p>
            <a:r>
              <a:rPr lang="en-US" sz="1467">
                <a:latin typeface="Arial"/>
              </a:rPr>
              <a:t>Click icon to add picture</a:t>
            </a:r>
            <a:endParaRPr lang="en-US" sz="1467" dirty="0">
              <a:latin typeface="Arial"/>
            </a:endParaRPr>
          </a:p>
        </p:txBody>
      </p:sp>
      <p:sp>
        <p:nvSpPr>
          <p:cNvPr id="10" name="Picture Placeholder 8"/>
          <p:cNvSpPr>
            <a:spLocks noGrp="1"/>
          </p:cNvSpPr>
          <p:nvPr>
            <p:ph type="pic" sz="quarter" idx="14"/>
          </p:nvPr>
        </p:nvSpPr>
        <p:spPr>
          <a:xfrm>
            <a:off x="6441018" y="3791863"/>
            <a:ext cx="4241497" cy="2227933"/>
          </a:xfrm>
          <a:solidFill>
            <a:schemeClr val="bg2">
              <a:lumMod val="60000"/>
              <a:lumOff val="40000"/>
            </a:schemeClr>
          </a:solidFill>
        </p:spPr>
        <p:txBody>
          <a:bodyPr/>
          <a:lstStyle>
            <a:lvl1pPr>
              <a:defRPr sz="2400">
                <a:latin typeface="Intel Clear"/>
              </a:defRPr>
            </a:lvl1pPr>
          </a:lstStyle>
          <a:p>
            <a:r>
              <a:rPr lang="en-US" sz="1467">
                <a:latin typeface="Arial"/>
              </a:rPr>
              <a:t>Click icon to add picture</a:t>
            </a:r>
            <a:endParaRPr lang="en-US" sz="1467" dirty="0">
              <a:latin typeface="Arial"/>
            </a:endParaRPr>
          </a:p>
        </p:txBody>
      </p:sp>
    </p:spTree>
    <p:extLst>
      <p:ext uri="{BB962C8B-B14F-4D97-AF65-F5344CB8AC3E}">
        <p14:creationId xmlns:p14="http://schemas.microsoft.com/office/powerpoint/2010/main" val="389758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6237817" y="1604433"/>
            <a:ext cx="5340352"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347248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4800" b="1" baseline="0">
                <a:solidFill>
                  <a:schemeClr val="accent1"/>
                </a:solidFill>
                <a:latin typeface="+mn-lt"/>
                <a:cs typeface="Arial" panose="020B0604020202020204" pitchFamily="34" charset="0"/>
              </a:defRPr>
            </a:lvl1pPr>
            <a:lvl2pPr marL="556670" indent="-300559">
              <a:buFont typeface="Intel Clear" pitchFamily="34" charset="0"/>
              <a:buChar char="–"/>
              <a:defRPr sz="1600" baseline="0">
                <a:latin typeface="+mn-lt"/>
                <a:cs typeface="Arial" panose="020B0604020202020204" pitchFamily="34" charset="0"/>
              </a:defRPr>
            </a:lvl2pPr>
            <a:lvl3pPr marL="914377" indent="-304792">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235821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atin typeface="+mj-lt"/>
              </a:defRPr>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79265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5"/>
            <a:ext cx="12192000" cy="2926292"/>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8" name="Content Placeholder 2"/>
          <p:cNvSpPr>
            <a:spLocks noGrp="1"/>
          </p:cNvSpPr>
          <p:nvPr>
            <p:ph sz="half" idx="1" hasCustomPrompt="1"/>
          </p:nvPr>
        </p:nvSpPr>
        <p:spPr>
          <a:xfrm>
            <a:off x="607485" y="1604433"/>
            <a:ext cx="5342468"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p:nvSpPr>
        <p:spPr>
          <a:xfrm>
            <a:off x="1345983" y="6634394"/>
            <a:ext cx="184731" cy="297454"/>
          </a:xfrm>
          <a:prstGeom prst="rect">
            <a:avLst/>
          </a:prstGeom>
          <a:noFill/>
        </p:spPr>
        <p:txBody>
          <a:bodyPr wrap="none" rtlCol="0">
            <a:spAutoFit/>
          </a:bodyPr>
          <a:lstStyle/>
          <a:p>
            <a:pPr defTabSz="609585"/>
            <a:endParaRPr lang="en-US" sz="1333" dirty="0">
              <a:solidFill>
                <a:srgbClr val="003C71"/>
              </a:solidFill>
              <a:cs typeface="Arial" panose="020B0604020202020204" pitchFamily="34" charset="0"/>
            </a:endParaRPr>
          </a:p>
        </p:txBody>
      </p:sp>
      <p:sp>
        <p:nvSpPr>
          <p:cNvPr id="10"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149368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116" y="6345936"/>
            <a:ext cx="12192000" cy="512064"/>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11" name="Picture 2" descr="\\.psf\Home\Desktop\Intel.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986554" y="6440786"/>
            <a:ext cx="485781" cy="3201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9163136" y="6432516"/>
            <a:ext cx="2844800" cy="365125"/>
          </a:xfrm>
          <a:prstGeom prst="rect">
            <a:avLst/>
          </a:prstGeom>
        </p:spPr>
        <p:txBody>
          <a:bodyPr vert="horz" lIns="0" tIns="0" rIns="0" bIns="0" rtlCol="0" anchor="ctr"/>
          <a:lstStyle>
            <a:lvl1pPr algn="r">
              <a:defRPr sz="1067">
                <a:solidFill>
                  <a:schemeClr val="bg1"/>
                </a:solidFill>
                <a:latin typeface="+mn-lt"/>
                <a:cs typeface="Arial" panose="020B0604020202020204" pitchFamily="34" charset="0"/>
              </a:defRPr>
            </a:lvl1pPr>
          </a:lstStyle>
          <a:p>
            <a:pPr defTabSz="609585"/>
            <a:fld id="{EE2556C5-CE8C-6547-B838-EA80C61A4AF7}" type="slidenum">
              <a:rPr lang="en-US" smtClean="0">
                <a:solidFill>
                  <a:prstClr val="white"/>
                </a:solidFill>
              </a:rPr>
              <a:pPr defTabSz="609585"/>
              <a:t>‹#›</a:t>
            </a:fld>
            <a:endParaRPr lang="en-US" dirty="0">
              <a:solidFill>
                <a:prstClr val="white"/>
              </a:solidFill>
            </a:endParaRPr>
          </a:p>
        </p:txBody>
      </p:sp>
    </p:spTree>
    <p:extLst>
      <p:ext uri="{BB962C8B-B14F-4D97-AF65-F5344CB8AC3E}">
        <p14:creationId xmlns:p14="http://schemas.microsoft.com/office/powerpoint/2010/main" val="13813906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85" rtl="0" eaLnBrk="1" latinLnBrk="0" hangingPunct="1">
        <a:lnSpc>
          <a:spcPct val="100000"/>
        </a:lnSpc>
        <a:spcBef>
          <a:spcPct val="0"/>
        </a:spcBef>
        <a:buNone/>
        <a:defRPr sz="3733" b="0" i="0" kern="1200" spc="0" baseline="0">
          <a:solidFill>
            <a:schemeClr val="tx2"/>
          </a:solidFill>
          <a:latin typeface="+mj-lt"/>
          <a:ea typeface="Intel Clear"/>
          <a:cs typeface="Arial" panose="020B0604020202020204" pitchFamily="34" charset="0"/>
        </a:defRPr>
      </a:lvl1pPr>
    </p:titleStyle>
    <p:body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Arial" panose="020B0604020202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Arial" panose="020B0604020202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Arial" panose="020B0604020202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Arial" panose="020B0604020202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591" y="-621957"/>
            <a:ext cx="6453805" cy="6858000"/>
          </a:xfrm>
          <a:prstGeom prst="rect">
            <a:avLst/>
          </a:prstGeom>
        </p:spPr>
      </p:pic>
      <p:sp>
        <p:nvSpPr>
          <p:cNvPr id="9" name="Slide Number Placeholder 8"/>
          <p:cNvSpPr>
            <a:spLocks noGrp="1"/>
          </p:cNvSpPr>
          <p:nvPr>
            <p:ph type="sldNum" sz="quarter" idx="12"/>
          </p:nvPr>
        </p:nvSpPr>
        <p:spPr>
          <a:xfrm>
            <a:off x="9088203" y="6432101"/>
            <a:ext cx="2844800" cy="365125"/>
          </a:xfrm>
        </p:spPr>
        <p:txBody>
          <a:bodyPr/>
          <a:lstStyle/>
          <a:p>
            <a:fld id="{EE2556C5-CE8C-6547-B838-EA80C61A4AF7}" type="slidenum">
              <a:rPr lang="en-US" smtClean="0"/>
              <a:pPr/>
              <a:t>1</a:t>
            </a:fld>
            <a:endParaRPr lang="en-US" dirty="0"/>
          </a:p>
        </p:txBody>
      </p:sp>
      <p:sp>
        <p:nvSpPr>
          <p:cNvPr id="7" name="Footer Placeholder 6"/>
          <p:cNvSpPr>
            <a:spLocks noGrp="1"/>
          </p:cNvSpPr>
          <p:nvPr>
            <p:ph type="ftr" sz="quarter" idx="11"/>
          </p:nvPr>
        </p:nvSpPr>
        <p:spPr>
          <a:xfrm>
            <a:off x="4233465" y="6432102"/>
            <a:ext cx="3860800" cy="365125"/>
          </a:xfrm>
        </p:spPr>
        <p:txBody>
          <a:bodyPr/>
          <a:lstStyle/>
          <a:p>
            <a:r>
              <a:rPr lang="en-US" dirty="0"/>
              <a:t>Intel Top Secret</a:t>
            </a:r>
          </a:p>
        </p:txBody>
      </p:sp>
      <p:sp>
        <p:nvSpPr>
          <p:cNvPr id="2" name="Title 1"/>
          <p:cNvSpPr>
            <a:spLocks noGrp="1"/>
          </p:cNvSpPr>
          <p:nvPr>
            <p:ph type="title"/>
          </p:nvPr>
        </p:nvSpPr>
        <p:spPr>
          <a:xfrm>
            <a:off x="613325" y="-429468"/>
            <a:ext cx="11398336" cy="595355"/>
          </a:xfrm>
        </p:spPr>
        <p:txBody>
          <a:bodyPr/>
          <a:lstStyle/>
          <a:p>
            <a:pPr algn="r"/>
            <a:r>
              <a:rPr lang="en-US" b="1" dirty="0"/>
              <a:t>1222.6 Stack</a:t>
            </a:r>
          </a:p>
        </p:txBody>
      </p:sp>
      <p:sp>
        <p:nvSpPr>
          <p:cNvPr id="11" name="Right Brace 10"/>
          <p:cNvSpPr/>
          <p:nvPr/>
        </p:nvSpPr>
        <p:spPr>
          <a:xfrm>
            <a:off x="6645636" y="5547888"/>
            <a:ext cx="227461" cy="655092"/>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2" name="TextBox 11"/>
          <p:cNvSpPr txBox="1"/>
          <p:nvPr/>
        </p:nvSpPr>
        <p:spPr>
          <a:xfrm>
            <a:off x="6873099" y="5593381"/>
            <a:ext cx="1701420" cy="502573"/>
          </a:xfrm>
          <a:prstGeom prst="rect">
            <a:avLst/>
          </a:prstGeom>
          <a:noFill/>
        </p:spPr>
        <p:txBody>
          <a:bodyPr wrap="square" rtlCol="0">
            <a:spAutoFit/>
          </a:bodyPr>
          <a:lstStyle/>
          <a:p>
            <a:r>
              <a:rPr lang="en-US" sz="1333" b="1" dirty="0">
                <a:solidFill>
                  <a:srgbClr val="FF0000"/>
                </a:solidFill>
                <a:latin typeface="Neo Sans Intel"/>
                <a:cs typeface="Neo Sans Intel"/>
              </a:rPr>
              <a:t>CE! 1222.2 Front end</a:t>
            </a:r>
          </a:p>
        </p:txBody>
      </p:sp>
      <p:sp>
        <p:nvSpPr>
          <p:cNvPr id="81" name="TextBox 80"/>
          <p:cNvSpPr txBox="1"/>
          <p:nvPr/>
        </p:nvSpPr>
        <p:spPr>
          <a:xfrm>
            <a:off x="6554652" y="5114588"/>
            <a:ext cx="1701420" cy="297454"/>
          </a:xfrm>
          <a:prstGeom prst="rect">
            <a:avLst/>
          </a:prstGeom>
          <a:noFill/>
        </p:spPr>
        <p:txBody>
          <a:bodyPr wrap="square" rtlCol="0">
            <a:spAutoFit/>
          </a:bodyPr>
          <a:lstStyle/>
          <a:p>
            <a:r>
              <a:rPr lang="en-US" sz="1333" b="1" dirty="0">
                <a:latin typeface="Neo Sans Intel"/>
                <a:cs typeface="Neo Sans Intel"/>
              </a:rPr>
              <a:t>Metal 1 (90 nm)</a:t>
            </a:r>
          </a:p>
        </p:txBody>
      </p:sp>
      <p:sp>
        <p:nvSpPr>
          <p:cNvPr id="82" name="TextBox 81"/>
          <p:cNvSpPr txBox="1"/>
          <p:nvPr/>
        </p:nvSpPr>
        <p:spPr>
          <a:xfrm>
            <a:off x="6554652" y="4799941"/>
            <a:ext cx="1701420" cy="297454"/>
          </a:xfrm>
          <a:prstGeom prst="rect">
            <a:avLst/>
          </a:prstGeom>
          <a:noFill/>
        </p:spPr>
        <p:txBody>
          <a:bodyPr wrap="square" rtlCol="0">
            <a:spAutoFit/>
          </a:bodyPr>
          <a:lstStyle/>
          <a:p>
            <a:r>
              <a:rPr lang="en-US" sz="1333" b="1" dirty="0">
                <a:latin typeface="Neo Sans Intel"/>
                <a:cs typeface="Neo Sans Intel"/>
              </a:rPr>
              <a:t>Metal 2 (90 nm)</a:t>
            </a:r>
          </a:p>
        </p:txBody>
      </p:sp>
      <p:sp>
        <p:nvSpPr>
          <p:cNvPr id="83" name="TextBox 82"/>
          <p:cNvSpPr txBox="1"/>
          <p:nvPr/>
        </p:nvSpPr>
        <p:spPr>
          <a:xfrm>
            <a:off x="6554652" y="4469207"/>
            <a:ext cx="1701420" cy="297454"/>
          </a:xfrm>
          <a:prstGeom prst="rect">
            <a:avLst/>
          </a:prstGeom>
          <a:noFill/>
        </p:spPr>
        <p:txBody>
          <a:bodyPr wrap="square" rtlCol="0">
            <a:spAutoFit/>
          </a:bodyPr>
          <a:lstStyle/>
          <a:p>
            <a:r>
              <a:rPr lang="en-US" sz="1333" b="1" dirty="0">
                <a:latin typeface="Neo Sans Intel"/>
                <a:cs typeface="Neo Sans Intel"/>
              </a:rPr>
              <a:t>Metal 3 (90 nm)</a:t>
            </a:r>
          </a:p>
        </p:txBody>
      </p:sp>
      <p:sp>
        <p:nvSpPr>
          <p:cNvPr id="93" name="TextBox 92"/>
          <p:cNvSpPr txBox="1"/>
          <p:nvPr/>
        </p:nvSpPr>
        <p:spPr>
          <a:xfrm>
            <a:off x="6554652" y="4092149"/>
            <a:ext cx="1701420" cy="297454"/>
          </a:xfrm>
          <a:prstGeom prst="rect">
            <a:avLst/>
          </a:prstGeom>
          <a:noFill/>
        </p:spPr>
        <p:txBody>
          <a:bodyPr wrap="square" rtlCol="0">
            <a:spAutoFit/>
          </a:bodyPr>
          <a:lstStyle/>
          <a:p>
            <a:r>
              <a:rPr lang="en-US" sz="1333" b="1" dirty="0">
                <a:latin typeface="Neo Sans Intel"/>
                <a:cs typeface="Neo Sans Intel"/>
              </a:rPr>
              <a:t>Metal 4 (90 nm)</a:t>
            </a:r>
          </a:p>
        </p:txBody>
      </p:sp>
      <p:sp>
        <p:nvSpPr>
          <p:cNvPr id="94" name="TextBox 93"/>
          <p:cNvSpPr txBox="1"/>
          <p:nvPr/>
        </p:nvSpPr>
        <p:spPr>
          <a:xfrm>
            <a:off x="6554652" y="3769580"/>
            <a:ext cx="1701420" cy="297454"/>
          </a:xfrm>
          <a:prstGeom prst="rect">
            <a:avLst/>
          </a:prstGeom>
          <a:noFill/>
        </p:spPr>
        <p:txBody>
          <a:bodyPr wrap="square" rtlCol="0">
            <a:spAutoFit/>
          </a:bodyPr>
          <a:lstStyle/>
          <a:p>
            <a:r>
              <a:rPr lang="en-US" sz="1333" b="1" dirty="0">
                <a:latin typeface="Neo Sans Intel"/>
                <a:cs typeface="Neo Sans Intel"/>
              </a:rPr>
              <a:t>Metal 5 (90 nm)</a:t>
            </a:r>
          </a:p>
        </p:txBody>
      </p:sp>
      <p:sp>
        <p:nvSpPr>
          <p:cNvPr id="95" name="TextBox 94"/>
          <p:cNvSpPr txBox="1"/>
          <p:nvPr/>
        </p:nvSpPr>
        <p:spPr>
          <a:xfrm>
            <a:off x="6554651" y="3435516"/>
            <a:ext cx="1701420" cy="297454"/>
          </a:xfrm>
          <a:prstGeom prst="rect">
            <a:avLst/>
          </a:prstGeom>
          <a:noFill/>
        </p:spPr>
        <p:txBody>
          <a:bodyPr wrap="square" rtlCol="0">
            <a:spAutoFit/>
          </a:bodyPr>
          <a:lstStyle/>
          <a:p>
            <a:r>
              <a:rPr lang="en-US" sz="1333" b="1" dirty="0">
                <a:latin typeface="Neo Sans Intel"/>
                <a:cs typeface="Neo Sans Intel"/>
              </a:rPr>
              <a:t>Metal 6 (90 nm)</a:t>
            </a:r>
          </a:p>
        </p:txBody>
      </p:sp>
      <p:sp>
        <p:nvSpPr>
          <p:cNvPr id="96" name="TextBox 95"/>
          <p:cNvSpPr txBox="1"/>
          <p:nvPr/>
        </p:nvSpPr>
        <p:spPr>
          <a:xfrm>
            <a:off x="6514467" y="2270392"/>
            <a:ext cx="1701420" cy="297454"/>
          </a:xfrm>
          <a:prstGeom prst="rect">
            <a:avLst/>
          </a:prstGeom>
          <a:noFill/>
        </p:spPr>
        <p:txBody>
          <a:bodyPr wrap="square" rtlCol="0">
            <a:spAutoFit/>
          </a:bodyPr>
          <a:lstStyle/>
          <a:p>
            <a:r>
              <a:rPr lang="en-US" sz="1333" b="1" u="sng" dirty="0">
                <a:latin typeface="Neo Sans Intel"/>
                <a:cs typeface="Neo Sans Intel"/>
              </a:rPr>
              <a:t>Metal 7 (360 nm)</a:t>
            </a:r>
          </a:p>
        </p:txBody>
      </p:sp>
      <p:sp>
        <p:nvSpPr>
          <p:cNvPr id="97" name="TextBox 96"/>
          <p:cNvSpPr txBox="1"/>
          <p:nvPr/>
        </p:nvSpPr>
        <p:spPr>
          <a:xfrm>
            <a:off x="6514467" y="1758113"/>
            <a:ext cx="1701420" cy="297454"/>
          </a:xfrm>
          <a:prstGeom prst="rect">
            <a:avLst/>
          </a:prstGeom>
          <a:noFill/>
        </p:spPr>
        <p:txBody>
          <a:bodyPr wrap="square" rtlCol="0">
            <a:spAutoFit/>
          </a:bodyPr>
          <a:lstStyle/>
          <a:p>
            <a:r>
              <a:rPr lang="en-US" sz="1333" b="1" u="sng" dirty="0">
                <a:latin typeface="Neo Sans Intel"/>
                <a:cs typeface="Neo Sans Intel"/>
              </a:rPr>
              <a:t>Metal 8 (360 nm)</a:t>
            </a:r>
          </a:p>
        </p:txBody>
      </p:sp>
      <p:sp>
        <p:nvSpPr>
          <p:cNvPr id="98" name="TextBox 97"/>
          <p:cNvSpPr txBox="1"/>
          <p:nvPr/>
        </p:nvSpPr>
        <p:spPr>
          <a:xfrm>
            <a:off x="6527355" y="1068304"/>
            <a:ext cx="1701420" cy="297454"/>
          </a:xfrm>
          <a:prstGeom prst="rect">
            <a:avLst/>
          </a:prstGeom>
          <a:noFill/>
        </p:spPr>
        <p:txBody>
          <a:bodyPr wrap="square" rtlCol="0">
            <a:spAutoFit/>
          </a:bodyPr>
          <a:lstStyle/>
          <a:p>
            <a:r>
              <a:rPr lang="en-US" sz="1333" b="1" dirty="0">
                <a:latin typeface="Neo Sans Intel"/>
                <a:cs typeface="Neo Sans Intel"/>
              </a:rPr>
              <a:t>GM0 (1080 nm)</a:t>
            </a:r>
          </a:p>
        </p:txBody>
      </p:sp>
      <p:sp>
        <p:nvSpPr>
          <p:cNvPr id="99" name="TextBox 98"/>
          <p:cNvSpPr txBox="1"/>
          <p:nvPr/>
        </p:nvSpPr>
        <p:spPr>
          <a:xfrm>
            <a:off x="6527354" y="393475"/>
            <a:ext cx="1701420" cy="297454"/>
          </a:xfrm>
          <a:prstGeom prst="rect">
            <a:avLst/>
          </a:prstGeom>
          <a:noFill/>
        </p:spPr>
        <p:txBody>
          <a:bodyPr wrap="square" rtlCol="0">
            <a:spAutoFit/>
          </a:bodyPr>
          <a:lstStyle/>
          <a:p>
            <a:r>
              <a:rPr lang="en-US" sz="1333" b="1" dirty="0">
                <a:latin typeface="Neo Sans Intel"/>
                <a:cs typeface="Neo Sans Intel"/>
              </a:rPr>
              <a:t>GM1 (4000 nm)</a:t>
            </a:r>
          </a:p>
        </p:txBody>
      </p:sp>
      <p:sp>
        <p:nvSpPr>
          <p:cNvPr id="100" name="Right Brace 99"/>
          <p:cNvSpPr/>
          <p:nvPr/>
        </p:nvSpPr>
        <p:spPr>
          <a:xfrm>
            <a:off x="8146891" y="2663662"/>
            <a:ext cx="473121" cy="1173707"/>
          </a:xfrm>
          <a:prstGeom prst="rightBrace">
            <a:avLst/>
          </a:prstGeom>
          <a:ln>
            <a:solidFill>
              <a:srgbClr val="39B1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01" name="TextBox 100"/>
          <p:cNvSpPr txBox="1"/>
          <p:nvPr/>
        </p:nvSpPr>
        <p:spPr>
          <a:xfrm>
            <a:off x="8623046" y="3085225"/>
            <a:ext cx="1701420" cy="297454"/>
          </a:xfrm>
          <a:prstGeom prst="rect">
            <a:avLst/>
          </a:prstGeom>
          <a:noFill/>
        </p:spPr>
        <p:txBody>
          <a:bodyPr wrap="square" rtlCol="0">
            <a:spAutoFit/>
          </a:bodyPr>
          <a:lstStyle/>
          <a:p>
            <a:r>
              <a:rPr lang="en-US" sz="1333" b="1" dirty="0">
                <a:solidFill>
                  <a:srgbClr val="00B050"/>
                </a:solidFill>
                <a:latin typeface="Neo Sans Intel"/>
                <a:cs typeface="Neo Sans Intel"/>
              </a:rPr>
              <a:t>ADM section</a:t>
            </a:r>
          </a:p>
        </p:txBody>
      </p:sp>
      <p:sp>
        <p:nvSpPr>
          <p:cNvPr id="102" name="TextBox 101"/>
          <p:cNvSpPr txBox="1"/>
          <p:nvPr/>
        </p:nvSpPr>
        <p:spPr>
          <a:xfrm>
            <a:off x="0" y="3089217"/>
            <a:ext cx="1325352" cy="379656"/>
          </a:xfrm>
          <a:prstGeom prst="rect">
            <a:avLst/>
          </a:prstGeom>
          <a:noFill/>
        </p:spPr>
        <p:txBody>
          <a:bodyPr wrap="square" rtlCol="0">
            <a:spAutoFit/>
          </a:bodyPr>
          <a:lstStyle/>
          <a:p>
            <a:r>
              <a:rPr lang="en-US" sz="1867" b="1" dirty="0">
                <a:solidFill>
                  <a:schemeClr val="bg1"/>
                </a:solidFill>
                <a:latin typeface="Neo Sans Intel"/>
                <a:cs typeface="Neo Sans Intel"/>
              </a:rPr>
              <a:t>PGD cut</a:t>
            </a:r>
          </a:p>
        </p:txBody>
      </p:sp>
      <p:sp>
        <p:nvSpPr>
          <p:cNvPr id="103" name="TextBox 102"/>
          <p:cNvSpPr txBox="1"/>
          <p:nvPr/>
        </p:nvSpPr>
        <p:spPr>
          <a:xfrm>
            <a:off x="3623414" y="3089217"/>
            <a:ext cx="1325352" cy="379656"/>
          </a:xfrm>
          <a:prstGeom prst="rect">
            <a:avLst/>
          </a:prstGeom>
          <a:noFill/>
        </p:spPr>
        <p:txBody>
          <a:bodyPr wrap="square" rtlCol="0">
            <a:spAutoFit/>
          </a:bodyPr>
          <a:lstStyle/>
          <a:p>
            <a:r>
              <a:rPr lang="en-US" sz="1867" b="1" dirty="0">
                <a:solidFill>
                  <a:schemeClr val="bg1"/>
                </a:solidFill>
                <a:latin typeface="Neo Sans Intel"/>
                <a:cs typeface="Neo Sans Intel"/>
              </a:rPr>
              <a:t>OGD cut</a:t>
            </a:r>
          </a:p>
        </p:txBody>
      </p:sp>
      <p:sp>
        <p:nvSpPr>
          <p:cNvPr id="24" name="TextBox 23"/>
          <p:cNvSpPr txBox="1"/>
          <p:nvPr/>
        </p:nvSpPr>
        <p:spPr>
          <a:xfrm>
            <a:off x="6549350" y="-496907"/>
            <a:ext cx="1701420" cy="297454"/>
          </a:xfrm>
          <a:prstGeom prst="rect">
            <a:avLst/>
          </a:prstGeom>
          <a:noFill/>
        </p:spPr>
        <p:txBody>
          <a:bodyPr wrap="square" rtlCol="0">
            <a:spAutoFit/>
          </a:bodyPr>
          <a:lstStyle/>
          <a:p>
            <a:r>
              <a:rPr lang="en-US" sz="1333" b="1" dirty="0">
                <a:latin typeface="Neo Sans Intel"/>
                <a:cs typeface="Neo Sans Intel"/>
              </a:rPr>
              <a:t>C4B (110.3 um)</a:t>
            </a:r>
          </a:p>
        </p:txBody>
      </p:sp>
      <p:sp>
        <p:nvSpPr>
          <p:cNvPr id="23" name="Rectangle 22"/>
          <p:cNvSpPr/>
          <p:nvPr/>
        </p:nvSpPr>
        <p:spPr>
          <a:xfrm>
            <a:off x="6628533" y="-103818"/>
            <a:ext cx="1465732" cy="26332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rPr>
              <a:t>C4T needed, too</a:t>
            </a:r>
          </a:p>
        </p:txBody>
      </p:sp>
    </p:spTree>
    <p:extLst>
      <p:ext uri="{BB962C8B-B14F-4D97-AF65-F5344CB8AC3E}">
        <p14:creationId xmlns:p14="http://schemas.microsoft.com/office/powerpoint/2010/main" val="368775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24000" y="4267200"/>
            <a:ext cx="7261404" cy="1905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9" name="Rectangle 38"/>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rapezoid 40"/>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rapezoid 41"/>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rapezoid 42"/>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1517714" y="4126594"/>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rapezoid 45"/>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rapezoid 46"/>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Trapezoid 47"/>
          <p:cNvSpPr/>
          <p:nvPr/>
        </p:nvSpPr>
        <p:spPr>
          <a:xfrm rot="10800000">
            <a:off x="6336270"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rapezoid 50"/>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Trapezoid 51"/>
          <p:cNvSpPr/>
          <p:nvPr/>
        </p:nvSpPr>
        <p:spPr>
          <a:xfrm rot="10800000">
            <a:off x="6531169"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Trapezoid 52"/>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p:nvSpPr>
        <p:spPr>
          <a:xfrm>
            <a:off x="1517714" y="3957495"/>
            <a:ext cx="7261403" cy="166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p:nvSpPr>
        <p:spPr>
          <a:xfrm>
            <a:off x="1517714" y="3578395"/>
            <a:ext cx="7261403" cy="3554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7" name="Group 56"/>
          <p:cNvGrpSpPr/>
          <p:nvPr/>
        </p:nvGrpSpPr>
        <p:grpSpPr>
          <a:xfrm>
            <a:off x="5029200" y="1272721"/>
            <a:ext cx="3610089" cy="918916"/>
            <a:chOff x="3041713" y="-151125"/>
            <a:chExt cx="7273976" cy="1851525"/>
          </a:xfrm>
        </p:grpSpPr>
        <p:sp>
          <p:nvSpPr>
            <p:cNvPr id="59" name="Rectangle 58"/>
            <p:cNvSpPr/>
            <p:nvPr/>
          </p:nvSpPr>
          <p:spPr>
            <a:xfrm>
              <a:off x="3047999" y="543087"/>
              <a:ext cx="7261403" cy="11052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60" name="Rectangle 59"/>
            <p:cNvSpPr/>
            <p:nvPr/>
          </p:nvSpPr>
          <p:spPr>
            <a:xfrm>
              <a:off x="3041715" y="1461272"/>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3041715" y="1613825"/>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3041714" y="402482"/>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3041713" y="594719"/>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3041714" y="233383"/>
              <a:ext cx="7261403" cy="166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3041713" y="-151125"/>
              <a:ext cx="7261403" cy="3608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7" name="TextBox 66"/>
          <p:cNvSpPr txBox="1"/>
          <p:nvPr/>
        </p:nvSpPr>
        <p:spPr>
          <a:xfrm>
            <a:off x="4996539" y="-32118"/>
            <a:ext cx="6116163" cy="369332"/>
          </a:xfrm>
          <a:prstGeom prst="rect">
            <a:avLst/>
          </a:prstGeom>
          <a:noFill/>
        </p:spPr>
        <p:txBody>
          <a:bodyPr wrap="none" rtlCol="0">
            <a:spAutoFit/>
          </a:bodyPr>
          <a:lstStyle/>
          <a:p>
            <a:pPr algn="ctr"/>
            <a:r>
              <a:rPr lang="en-US" dirty="0">
                <a:solidFill>
                  <a:prstClr val="black"/>
                </a:solidFill>
              </a:rPr>
              <a:t>**Frame only**  -&gt; need to have keep away distance from MT5</a:t>
            </a:r>
          </a:p>
        </p:txBody>
      </p:sp>
      <p:sp>
        <p:nvSpPr>
          <p:cNvPr id="68" name="Trapezoid 67"/>
          <p:cNvSpPr/>
          <p:nvPr/>
        </p:nvSpPr>
        <p:spPr>
          <a:xfrm rot="10800000">
            <a:off x="5574577" y="1218533"/>
            <a:ext cx="2428942" cy="85108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 name="Straight Connector 68"/>
          <p:cNvCxnSpPr/>
          <p:nvPr/>
        </p:nvCxnSpPr>
        <p:spPr>
          <a:xfrm>
            <a:off x="4572000" y="685800"/>
            <a:ext cx="0" cy="5181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0" name="Trapezoid 69"/>
          <p:cNvSpPr/>
          <p:nvPr/>
        </p:nvSpPr>
        <p:spPr>
          <a:xfrm rot="10800000">
            <a:off x="4844350" y="4119658"/>
            <a:ext cx="1003697" cy="258555"/>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Trapezoid 70"/>
          <p:cNvSpPr/>
          <p:nvPr/>
        </p:nvSpPr>
        <p:spPr>
          <a:xfrm rot="10800000">
            <a:off x="6248401" y="4119657"/>
            <a:ext cx="1003697" cy="258557"/>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Trapezoid 71"/>
          <p:cNvSpPr/>
          <p:nvPr/>
        </p:nvSpPr>
        <p:spPr>
          <a:xfrm rot="10800000">
            <a:off x="7660317" y="4113680"/>
            <a:ext cx="1003697" cy="254932"/>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TextBox 72"/>
          <p:cNvSpPr txBox="1"/>
          <p:nvPr/>
        </p:nvSpPr>
        <p:spPr>
          <a:xfrm>
            <a:off x="2417572" y="763983"/>
            <a:ext cx="663964" cy="369332"/>
          </a:xfrm>
          <a:prstGeom prst="rect">
            <a:avLst/>
          </a:prstGeom>
          <a:noFill/>
        </p:spPr>
        <p:txBody>
          <a:bodyPr wrap="none" rtlCol="0">
            <a:spAutoFit/>
          </a:bodyPr>
          <a:lstStyle/>
          <a:p>
            <a:r>
              <a:rPr lang="en-US" b="1" dirty="0">
                <a:solidFill>
                  <a:prstClr val="black"/>
                </a:solidFill>
              </a:rPr>
              <a:t>Logic</a:t>
            </a:r>
          </a:p>
        </p:txBody>
      </p:sp>
      <p:sp>
        <p:nvSpPr>
          <p:cNvPr id="74" name="TextBox 73"/>
          <p:cNvSpPr txBox="1"/>
          <p:nvPr/>
        </p:nvSpPr>
        <p:spPr>
          <a:xfrm>
            <a:off x="0" y="-5953"/>
            <a:ext cx="3242041" cy="707886"/>
          </a:xfrm>
          <a:prstGeom prst="rect">
            <a:avLst/>
          </a:prstGeom>
          <a:noFill/>
        </p:spPr>
        <p:txBody>
          <a:bodyPr wrap="none" rtlCol="0">
            <a:spAutoFit/>
          </a:bodyPr>
          <a:lstStyle/>
          <a:p>
            <a:r>
              <a:rPr lang="en-US" sz="2400" b="1" dirty="0">
                <a:solidFill>
                  <a:srgbClr val="002060"/>
                </a:solidFill>
              </a:rPr>
              <a:t>ADB dry etch (TAO/GTA)</a:t>
            </a:r>
          </a:p>
          <a:p>
            <a:r>
              <a:rPr lang="en-US" sz="1600" dirty="0">
                <a:solidFill>
                  <a:prstClr val="black"/>
                </a:solidFill>
              </a:rPr>
              <a:t>Etch touched down into V4 </a:t>
            </a:r>
            <a:r>
              <a:rPr lang="en-US" sz="1600" dirty="0" err="1">
                <a:solidFill>
                  <a:prstClr val="black"/>
                </a:solidFill>
              </a:rPr>
              <a:t>etchstop</a:t>
            </a:r>
            <a:endParaRPr lang="en-US" sz="1600" dirty="0">
              <a:solidFill>
                <a:prstClr val="black"/>
              </a:solidFill>
            </a:endParaRPr>
          </a:p>
        </p:txBody>
      </p:sp>
      <p:sp>
        <p:nvSpPr>
          <p:cNvPr id="75" name="Rectangle 74"/>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rapezoid 75"/>
          <p:cNvSpPr/>
          <p:nvPr/>
        </p:nvSpPr>
        <p:spPr>
          <a:xfrm rot="10800000">
            <a:off x="3496540"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5029200" y="2191636"/>
            <a:ext cx="3603849" cy="5262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8887968" y="1272721"/>
            <a:ext cx="2414016" cy="169277"/>
          </a:xfrm>
          <a:prstGeom prst="rect">
            <a:avLst/>
          </a:prstGeom>
          <a:noFill/>
        </p:spPr>
        <p:txBody>
          <a:bodyPr vert="horz" wrap="square" lIns="0" tIns="0" rIns="0" bIns="0" rtlCol="0">
            <a:spAutoFit/>
          </a:bodyPr>
          <a:lstStyle/>
          <a:p>
            <a:r>
              <a:rPr lang="en-US" sz="1100" dirty="0">
                <a:solidFill>
                  <a:srgbClr val="003C71"/>
                </a:solidFill>
              </a:rPr>
              <a:t>Etch down to V4 ES/halo</a:t>
            </a:r>
          </a:p>
        </p:txBody>
      </p:sp>
      <p:sp>
        <p:nvSpPr>
          <p:cNvPr id="49" name="TextBox 48"/>
          <p:cNvSpPr txBox="1"/>
          <p:nvPr/>
        </p:nvSpPr>
        <p:spPr>
          <a:xfrm>
            <a:off x="1724577" y="3612974"/>
            <a:ext cx="519694" cy="276999"/>
          </a:xfrm>
          <a:prstGeom prst="rect">
            <a:avLst/>
          </a:prstGeom>
          <a:noFill/>
        </p:spPr>
        <p:txBody>
          <a:bodyPr wrap="none" rtlCol="0">
            <a:spAutoFit/>
          </a:bodyPr>
          <a:lstStyle/>
          <a:p>
            <a:pPr algn="r"/>
            <a:r>
              <a:rPr lang="en-US" sz="1200" dirty="0">
                <a:solidFill>
                  <a:prstClr val="black"/>
                </a:solidFill>
              </a:rPr>
              <a:t>CHM</a:t>
            </a:r>
          </a:p>
        </p:txBody>
      </p:sp>
      <p:sp>
        <p:nvSpPr>
          <p:cNvPr id="56" name="TextBox 55"/>
          <p:cNvSpPr txBox="1"/>
          <p:nvPr/>
        </p:nvSpPr>
        <p:spPr>
          <a:xfrm>
            <a:off x="9289520" y="3898412"/>
            <a:ext cx="2103120" cy="169277"/>
          </a:xfrm>
          <a:prstGeom prst="rect">
            <a:avLst/>
          </a:prstGeom>
          <a:noFill/>
        </p:spPr>
        <p:txBody>
          <a:bodyPr vert="horz" wrap="square" lIns="0" tIns="0" rIns="0" bIns="0" rtlCol="0">
            <a:spAutoFit/>
          </a:bodyPr>
          <a:lstStyle/>
          <a:p>
            <a:r>
              <a:rPr lang="en-US" sz="1100" dirty="0">
                <a:solidFill>
                  <a:srgbClr val="003C71"/>
                </a:solidFill>
              </a:rPr>
              <a:t>20-25nm </a:t>
            </a:r>
            <a:r>
              <a:rPr lang="en-US" sz="1100" dirty="0" err="1">
                <a:solidFill>
                  <a:srgbClr val="003C71"/>
                </a:solidFill>
              </a:rPr>
              <a:t>TiN</a:t>
            </a:r>
            <a:r>
              <a:rPr lang="en-US" sz="1100" dirty="0">
                <a:solidFill>
                  <a:srgbClr val="003C71"/>
                </a:solidFill>
              </a:rPr>
              <a:t> gate electrode</a:t>
            </a:r>
          </a:p>
        </p:txBody>
      </p:sp>
      <p:cxnSp>
        <p:nvCxnSpPr>
          <p:cNvPr id="58" name="Straight Arrow Connector 57"/>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225069" y="442478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78" name="TextBox 77"/>
          <p:cNvSpPr txBox="1"/>
          <p:nvPr/>
        </p:nvSpPr>
        <p:spPr>
          <a:xfrm>
            <a:off x="9153693" y="4128240"/>
            <a:ext cx="1414169"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9" name="Straight Arrow Connector 78"/>
          <p:cNvCxnSpPr>
            <a:stCxn id="78" idx="1"/>
          </p:cNvCxnSpPr>
          <p:nvPr/>
        </p:nvCxnSpPr>
        <p:spPr>
          <a:xfrm flipH="1" flipV="1">
            <a:off x="8693586" y="4196832"/>
            <a:ext cx="460107" cy="62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56" idx="1"/>
          </p:cNvCxnSpPr>
          <p:nvPr/>
        </p:nvCxnSpPr>
        <p:spPr>
          <a:xfrm flipV="1">
            <a:off x="8779117" y="3983051"/>
            <a:ext cx="510403" cy="5785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5011089" y="4164297"/>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spTree>
    <p:extLst>
      <p:ext uri="{BB962C8B-B14F-4D97-AF65-F5344CB8AC3E}">
        <p14:creationId xmlns:p14="http://schemas.microsoft.com/office/powerpoint/2010/main" val="411172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267200"/>
            <a:ext cx="7261404" cy="11541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 name="Rectangle 2"/>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rapezoid 4"/>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rapezoid 5"/>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rapezoid 6"/>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17714" y="4126594"/>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rapezoid 9"/>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apezoid 10"/>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rot="10800000">
            <a:off x="6336270"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rapezoid 14"/>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rapezoid 15"/>
          <p:cNvSpPr/>
          <p:nvPr/>
        </p:nvSpPr>
        <p:spPr>
          <a:xfrm rot="10800000">
            <a:off x="6531169"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rapezoid 16"/>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1517714" y="3957495"/>
            <a:ext cx="7261403" cy="166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5029200" y="1463553"/>
            <a:ext cx="3610089" cy="728084"/>
            <a:chOff x="3041713" y="233383"/>
            <a:chExt cx="7273976" cy="1467017"/>
          </a:xfrm>
        </p:grpSpPr>
        <p:sp>
          <p:nvSpPr>
            <p:cNvPr id="22" name="Rectangle 21"/>
            <p:cNvSpPr/>
            <p:nvPr/>
          </p:nvSpPr>
          <p:spPr>
            <a:xfrm>
              <a:off x="3047999" y="543088"/>
              <a:ext cx="7261403" cy="11573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23" name="Rectangle 22"/>
            <p:cNvSpPr/>
            <p:nvPr/>
          </p:nvSpPr>
          <p:spPr>
            <a:xfrm>
              <a:off x="3041715" y="1461272"/>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3041715" y="1613825"/>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3041714" y="402482"/>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3041713" y="594719"/>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3041714" y="233383"/>
              <a:ext cx="7261403" cy="166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Rectangle 28"/>
          <p:cNvSpPr/>
          <p:nvPr/>
        </p:nvSpPr>
        <p:spPr>
          <a:xfrm>
            <a:off x="4657725" y="57150"/>
            <a:ext cx="4343400" cy="251460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5952750" y="76200"/>
            <a:ext cx="1691552" cy="369332"/>
          </a:xfrm>
          <a:prstGeom prst="rect">
            <a:avLst/>
          </a:prstGeom>
          <a:noFill/>
        </p:spPr>
        <p:txBody>
          <a:bodyPr wrap="none" rtlCol="0">
            <a:spAutoFit/>
          </a:bodyPr>
          <a:lstStyle/>
          <a:p>
            <a:pPr algn="ctr"/>
            <a:r>
              <a:rPr lang="en-US" dirty="0">
                <a:solidFill>
                  <a:prstClr val="black"/>
                </a:solidFill>
              </a:rPr>
              <a:t>**Frame only**</a:t>
            </a:r>
          </a:p>
        </p:txBody>
      </p:sp>
      <p:sp>
        <p:nvSpPr>
          <p:cNvPr id="31" name="Trapezoid 30"/>
          <p:cNvSpPr/>
          <p:nvPr/>
        </p:nvSpPr>
        <p:spPr>
          <a:xfrm rot="10800000">
            <a:off x="5574577" y="1218533"/>
            <a:ext cx="2428942" cy="85108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 name="Straight Connector 31"/>
          <p:cNvCxnSpPr/>
          <p:nvPr/>
        </p:nvCxnSpPr>
        <p:spPr>
          <a:xfrm>
            <a:off x="4572000" y="685800"/>
            <a:ext cx="0" cy="5181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rapezoid 32"/>
          <p:cNvSpPr/>
          <p:nvPr/>
        </p:nvSpPr>
        <p:spPr>
          <a:xfrm rot="10800000">
            <a:off x="4844350" y="4119658"/>
            <a:ext cx="1003697" cy="258555"/>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rapezoid 33"/>
          <p:cNvSpPr/>
          <p:nvPr/>
        </p:nvSpPr>
        <p:spPr>
          <a:xfrm rot="10800000">
            <a:off x="6248401" y="4119657"/>
            <a:ext cx="1003697" cy="258557"/>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rapezoid 34"/>
          <p:cNvSpPr/>
          <p:nvPr/>
        </p:nvSpPr>
        <p:spPr>
          <a:xfrm rot="10800000">
            <a:off x="7660317" y="4113680"/>
            <a:ext cx="1003697" cy="254932"/>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xtBox 35"/>
          <p:cNvSpPr txBox="1"/>
          <p:nvPr/>
        </p:nvSpPr>
        <p:spPr>
          <a:xfrm>
            <a:off x="0" y="-5953"/>
            <a:ext cx="5275803" cy="707886"/>
          </a:xfrm>
          <a:prstGeom prst="rect">
            <a:avLst/>
          </a:prstGeom>
          <a:noFill/>
        </p:spPr>
        <p:txBody>
          <a:bodyPr wrap="none" rtlCol="0">
            <a:spAutoFit/>
          </a:bodyPr>
          <a:lstStyle/>
          <a:p>
            <a:r>
              <a:rPr lang="en-US" sz="2400" b="1" dirty="0">
                <a:solidFill>
                  <a:srgbClr val="002060"/>
                </a:solidFill>
              </a:rPr>
              <a:t>ADB ash/cleans</a:t>
            </a:r>
          </a:p>
          <a:p>
            <a:r>
              <a:rPr lang="en-US" sz="1600" dirty="0">
                <a:solidFill>
                  <a:prstClr val="black"/>
                </a:solidFill>
              </a:rPr>
              <a:t>Ash RCL H2/He removes CHM; DHF cleans preserves BE</a:t>
            </a:r>
          </a:p>
        </p:txBody>
      </p:sp>
      <p:sp>
        <p:nvSpPr>
          <p:cNvPr id="37" name="TextBox 36"/>
          <p:cNvSpPr txBox="1"/>
          <p:nvPr/>
        </p:nvSpPr>
        <p:spPr>
          <a:xfrm>
            <a:off x="2417572" y="763983"/>
            <a:ext cx="663964" cy="369332"/>
          </a:xfrm>
          <a:prstGeom prst="rect">
            <a:avLst/>
          </a:prstGeom>
          <a:noFill/>
        </p:spPr>
        <p:txBody>
          <a:bodyPr wrap="none" rtlCol="0">
            <a:spAutoFit/>
          </a:bodyPr>
          <a:lstStyle/>
          <a:p>
            <a:r>
              <a:rPr lang="en-US" b="1" dirty="0">
                <a:solidFill>
                  <a:prstClr val="black"/>
                </a:solidFill>
              </a:rPr>
              <a:t>Logic</a:t>
            </a:r>
          </a:p>
        </p:txBody>
      </p:sp>
      <p:sp>
        <p:nvSpPr>
          <p:cNvPr id="38" name="Rectangle 37"/>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5029200" y="2191636"/>
            <a:ext cx="3603849" cy="3024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TextBox 39"/>
          <p:cNvSpPr txBox="1"/>
          <p:nvPr/>
        </p:nvSpPr>
        <p:spPr>
          <a:xfrm>
            <a:off x="9289520" y="3898412"/>
            <a:ext cx="2103120" cy="169277"/>
          </a:xfrm>
          <a:prstGeom prst="rect">
            <a:avLst/>
          </a:prstGeom>
          <a:noFill/>
        </p:spPr>
        <p:txBody>
          <a:bodyPr vert="horz" wrap="square" lIns="0" tIns="0" rIns="0" bIns="0" rtlCol="0">
            <a:spAutoFit/>
          </a:bodyPr>
          <a:lstStyle/>
          <a:p>
            <a:r>
              <a:rPr lang="en-US" sz="1100" dirty="0">
                <a:solidFill>
                  <a:srgbClr val="003C71"/>
                </a:solidFill>
              </a:rPr>
              <a:t>20-25nm </a:t>
            </a:r>
            <a:r>
              <a:rPr lang="en-US" sz="1100" dirty="0" err="1">
                <a:solidFill>
                  <a:srgbClr val="003C71"/>
                </a:solidFill>
              </a:rPr>
              <a:t>TiN</a:t>
            </a:r>
            <a:r>
              <a:rPr lang="en-US" sz="1100" dirty="0">
                <a:solidFill>
                  <a:srgbClr val="003C71"/>
                </a:solidFill>
              </a:rPr>
              <a:t> gate electrode</a:t>
            </a:r>
          </a:p>
        </p:txBody>
      </p:sp>
      <p:cxnSp>
        <p:nvCxnSpPr>
          <p:cNvPr id="41" name="Straight Arrow Connector 40"/>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225069" y="442478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43" name="TextBox 42"/>
          <p:cNvSpPr txBox="1"/>
          <p:nvPr/>
        </p:nvSpPr>
        <p:spPr>
          <a:xfrm>
            <a:off x="9153693" y="4128240"/>
            <a:ext cx="1414169"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4" name="Straight Arrow Connector 43"/>
          <p:cNvCxnSpPr>
            <a:stCxn id="43" idx="1"/>
          </p:cNvCxnSpPr>
          <p:nvPr/>
        </p:nvCxnSpPr>
        <p:spPr>
          <a:xfrm flipH="1" flipV="1">
            <a:off x="8693586" y="4196832"/>
            <a:ext cx="460107" cy="62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0" idx="1"/>
          </p:cNvCxnSpPr>
          <p:nvPr/>
        </p:nvCxnSpPr>
        <p:spPr>
          <a:xfrm flipV="1">
            <a:off x="8779117" y="3983051"/>
            <a:ext cx="510403" cy="5785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011089" y="4164297"/>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spTree>
    <p:extLst>
      <p:ext uri="{BB962C8B-B14F-4D97-AF65-F5344CB8AC3E}">
        <p14:creationId xmlns:p14="http://schemas.microsoft.com/office/powerpoint/2010/main" val="91001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267200"/>
            <a:ext cx="7261404" cy="115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 name="Rectangle 2"/>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rapezoid 4"/>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rapezoid 5"/>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rapezoid 6"/>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17714" y="4126594"/>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rapezoid 9"/>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apezoid 10"/>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rot="10800000">
            <a:off x="6336270"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rapezoid 14"/>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rapezoid 15"/>
          <p:cNvSpPr/>
          <p:nvPr/>
        </p:nvSpPr>
        <p:spPr>
          <a:xfrm rot="10800000">
            <a:off x="6531169"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rapezoid 16"/>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1517714" y="3957495"/>
            <a:ext cx="7261403" cy="166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5029200" y="1463553"/>
            <a:ext cx="3610089" cy="728084"/>
            <a:chOff x="3041713" y="233383"/>
            <a:chExt cx="7273976" cy="1467017"/>
          </a:xfrm>
        </p:grpSpPr>
        <p:sp>
          <p:nvSpPr>
            <p:cNvPr id="22" name="Rectangle 21"/>
            <p:cNvSpPr/>
            <p:nvPr/>
          </p:nvSpPr>
          <p:spPr>
            <a:xfrm>
              <a:off x="3047999" y="543088"/>
              <a:ext cx="7261403" cy="11484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23" name="Rectangle 22"/>
            <p:cNvSpPr/>
            <p:nvPr/>
          </p:nvSpPr>
          <p:spPr>
            <a:xfrm>
              <a:off x="3041715" y="1461272"/>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3041715" y="1613825"/>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3041714" y="402482"/>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3041713" y="594719"/>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3041714" y="233383"/>
              <a:ext cx="7261403" cy="166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Rectangle 28"/>
          <p:cNvSpPr/>
          <p:nvPr/>
        </p:nvSpPr>
        <p:spPr>
          <a:xfrm>
            <a:off x="4657725" y="57150"/>
            <a:ext cx="4343400" cy="251460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5952750" y="76200"/>
            <a:ext cx="1691552" cy="369332"/>
          </a:xfrm>
          <a:prstGeom prst="rect">
            <a:avLst/>
          </a:prstGeom>
          <a:noFill/>
        </p:spPr>
        <p:txBody>
          <a:bodyPr wrap="none" rtlCol="0">
            <a:spAutoFit/>
          </a:bodyPr>
          <a:lstStyle/>
          <a:p>
            <a:pPr algn="ctr"/>
            <a:r>
              <a:rPr lang="en-US" dirty="0">
                <a:solidFill>
                  <a:prstClr val="black"/>
                </a:solidFill>
              </a:rPr>
              <a:t>**Frame only**</a:t>
            </a:r>
          </a:p>
        </p:txBody>
      </p:sp>
      <p:sp>
        <p:nvSpPr>
          <p:cNvPr id="31" name="Trapezoid 30"/>
          <p:cNvSpPr/>
          <p:nvPr/>
        </p:nvSpPr>
        <p:spPr>
          <a:xfrm rot="10800000">
            <a:off x="5739573" y="1218533"/>
            <a:ext cx="2109027" cy="654399"/>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1517714" y="3875796"/>
            <a:ext cx="7261403" cy="770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1517714" y="3181350"/>
            <a:ext cx="7261403" cy="614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1517714" y="3803630"/>
            <a:ext cx="7261403" cy="6888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1517714" y="3077280"/>
            <a:ext cx="7261403" cy="9968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Freeform 35"/>
          <p:cNvSpPr/>
          <p:nvPr/>
        </p:nvSpPr>
        <p:spPr>
          <a:xfrm>
            <a:off x="5034644" y="1126672"/>
            <a:ext cx="3585482" cy="952500"/>
          </a:xfrm>
          <a:custGeom>
            <a:avLst/>
            <a:gdLst>
              <a:gd name="connsiteX0" fmla="*/ 0 w 3590925"/>
              <a:gd name="connsiteY0" fmla="*/ 323850 h 952500"/>
              <a:gd name="connsiteX1" fmla="*/ 590550 w 3590925"/>
              <a:gd name="connsiteY1" fmla="*/ 333375 h 952500"/>
              <a:gd name="connsiteX2" fmla="*/ 752475 w 3590925"/>
              <a:gd name="connsiteY2" fmla="*/ 952500 h 952500"/>
              <a:gd name="connsiteX3" fmla="*/ 2781300 w 3590925"/>
              <a:gd name="connsiteY3" fmla="*/ 952500 h 952500"/>
              <a:gd name="connsiteX4" fmla="*/ 2933700 w 3590925"/>
              <a:gd name="connsiteY4" fmla="*/ 342900 h 952500"/>
              <a:gd name="connsiteX5" fmla="*/ 3590925 w 3590925"/>
              <a:gd name="connsiteY5" fmla="*/ 342900 h 952500"/>
              <a:gd name="connsiteX6" fmla="*/ 3590925 w 3590925"/>
              <a:gd name="connsiteY6" fmla="*/ 19050 h 952500"/>
              <a:gd name="connsiteX7" fmla="*/ 2647950 w 3590925"/>
              <a:gd name="connsiteY7" fmla="*/ 19050 h 952500"/>
              <a:gd name="connsiteX8" fmla="*/ 2486025 w 3590925"/>
              <a:gd name="connsiteY8" fmla="*/ 609600 h 952500"/>
              <a:gd name="connsiteX9" fmla="*/ 1076325 w 3590925"/>
              <a:gd name="connsiteY9" fmla="*/ 609600 h 952500"/>
              <a:gd name="connsiteX10" fmla="*/ 923925 w 3590925"/>
              <a:gd name="connsiteY10" fmla="*/ 0 h 952500"/>
              <a:gd name="connsiteX11" fmla="*/ 9525 w 3590925"/>
              <a:gd name="connsiteY11" fmla="*/ 0 h 952500"/>
              <a:gd name="connsiteX12" fmla="*/ 0 w 3590925"/>
              <a:gd name="connsiteY12" fmla="*/ 323850 h 952500"/>
              <a:gd name="connsiteX0" fmla="*/ 0 w 3585482"/>
              <a:gd name="connsiteY0" fmla="*/ 340179 h 952500"/>
              <a:gd name="connsiteX1" fmla="*/ 585107 w 3585482"/>
              <a:gd name="connsiteY1" fmla="*/ 333375 h 952500"/>
              <a:gd name="connsiteX2" fmla="*/ 747032 w 3585482"/>
              <a:gd name="connsiteY2" fmla="*/ 952500 h 952500"/>
              <a:gd name="connsiteX3" fmla="*/ 2775857 w 3585482"/>
              <a:gd name="connsiteY3" fmla="*/ 952500 h 952500"/>
              <a:gd name="connsiteX4" fmla="*/ 2928257 w 3585482"/>
              <a:gd name="connsiteY4" fmla="*/ 342900 h 952500"/>
              <a:gd name="connsiteX5" fmla="*/ 3585482 w 3585482"/>
              <a:gd name="connsiteY5" fmla="*/ 342900 h 952500"/>
              <a:gd name="connsiteX6" fmla="*/ 3585482 w 3585482"/>
              <a:gd name="connsiteY6" fmla="*/ 19050 h 952500"/>
              <a:gd name="connsiteX7" fmla="*/ 2642507 w 3585482"/>
              <a:gd name="connsiteY7" fmla="*/ 19050 h 952500"/>
              <a:gd name="connsiteX8" fmla="*/ 2480582 w 3585482"/>
              <a:gd name="connsiteY8" fmla="*/ 609600 h 952500"/>
              <a:gd name="connsiteX9" fmla="*/ 1070882 w 3585482"/>
              <a:gd name="connsiteY9" fmla="*/ 609600 h 952500"/>
              <a:gd name="connsiteX10" fmla="*/ 918482 w 3585482"/>
              <a:gd name="connsiteY10" fmla="*/ 0 h 952500"/>
              <a:gd name="connsiteX11" fmla="*/ 4082 w 3585482"/>
              <a:gd name="connsiteY11" fmla="*/ 0 h 952500"/>
              <a:gd name="connsiteX12" fmla="*/ 0 w 3585482"/>
              <a:gd name="connsiteY12" fmla="*/ 340179 h 952500"/>
              <a:gd name="connsiteX0" fmla="*/ 0 w 3585482"/>
              <a:gd name="connsiteY0" fmla="*/ 340179 h 952500"/>
              <a:gd name="connsiteX1" fmla="*/ 590549 w 3585482"/>
              <a:gd name="connsiteY1" fmla="*/ 344261 h 952500"/>
              <a:gd name="connsiteX2" fmla="*/ 747032 w 3585482"/>
              <a:gd name="connsiteY2" fmla="*/ 952500 h 952500"/>
              <a:gd name="connsiteX3" fmla="*/ 2775857 w 3585482"/>
              <a:gd name="connsiteY3" fmla="*/ 952500 h 952500"/>
              <a:gd name="connsiteX4" fmla="*/ 2928257 w 3585482"/>
              <a:gd name="connsiteY4" fmla="*/ 342900 h 952500"/>
              <a:gd name="connsiteX5" fmla="*/ 3585482 w 3585482"/>
              <a:gd name="connsiteY5" fmla="*/ 342900 h 952500"/>
              <a:gd name="connsiteX6" fmla="*/ 3585482 w 3585482"/>
              <a:gd name="connsiteY6" fmla="*/ 19050 h 952500"/>
              <a:gd name="connsiteX7" fmla="*/ 2642507 w 3585482"/>
              <a:gd name="connsiteY7" fmla="*/ 19050 h 952500"/>
              <a:gd name="connsiteX8" fmla="*/ 2480582 w 3585482"/>
              <a:gd name="connsiteY8" fmla="*/ 609600 h 952500"/>
              <a:gd name="connsiteX9" fmla="*/ 1070882 w 3585482"/>
              <a:gd name="connsiteY9" fmla="*/ 609600 h 952500"/>
              <a:gd name="connsiteX10" fmla="*/ 918482 w 3585482"/>
              <a:gd name="connsiteY10" fmla="*/ 0 h 952500"/>
              <a:gd name="connsiteX11" fmla="*/ 4082 w 3585482"/>
              <a:gd name="connsiteY11" fmla="*/ 0 h 952500"/>
              <a:gd name="connsiteX12" fmla="*/ 0 w 3585482"/>
              <a:gd name="connsiteY12" fmla="*/ 340179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5482" h="952500">
                <a:moveTo>
                  <a:pt x="0" y="340179"/>
                </a:moveTo>
                <a:lnTo>
                  <a:pt x="590549" y="344261"/>
                </a:lnTo>
                <a:lnTo>
                  <a:pt x="747032" y="952500"/>
                </a:lnTo>
                <a:lnTo>
                  <a:pt x="2775857" y="952500"/>
                </a:lnTo>
                <a:lnTo>
                  <a:pt x="2928257" y="342900"/>
                </a:lnTo>
                <a:lnTo>
                  <a:pt x="3585482" y="342900"/>
                </a:lnTo>
                <a:lnTo>
                  <a:pt x="3585482" y="19050"/>
                </a:lnTo>
                <a:lnTo>
                  <a:pt x="2642507" y="19050"/>
                </a:lnTo>
                <a:lnTo>
                  <a:pt x="2480582" y="609600"/>
                </a:lnTo>
                <a:lnTo>
                  <a:pt x="1070882" y="609600"/>
                </a:lnTo>
                <a:lnTo>
                  <a:pt x="918482" y="0"/>
                </a:lnTo>
                <a:lnTo>
                  <a:pt x="4082" y="0"/>
                </a:lnTo>
                <a:cubicBezTo>
                  <a:pt x="2721" y="113393"/>
                  <a:pt x="1361" y="226786"/>
                  <a:pt x="0" y="34017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Freeform 36"/>
          <p:cNvSpPr/>
          <p:nvPr/>
        </p:nvSpPr>
        <p:spPr>
          <a:xfrm>
            <a:off x="5033104" y="1087699"/>
            <a:ext cx="3593826" cy="947057"/>
          </a:xfrm>
          <a:custGeom>
            <a:avLst/>
            <a:gdLst>
              <a:gd name="connsiteX0" fmla="*/ 0 w 3590925"/>
              <a:gd name="connsiteY0" fmla="*/ 323850 h 952500"/>
              <a:gd name="connsiteX1" fmla="*/ 590550 w 3590925"/>
              <a:gd name="connsiteY1" fmla="*/ 333375 h 952500"/>
              <a:gd name="connsiteX2" fmla="*/ 752475 w 3590925"/>
              <a:gd name="connsiteY2" fmla="*/ 952500 h 952500"/>
              <a:gd name="connsiteX3" fmla="*/ 2781300 w 3590925"/>
              <a:gd name="connsiteY3" fmla="*/ 952500 h 952500"/>
              <a:gd name="connsiteX4" fmla="*/ 2933700 w 3590925"/>
              <a:gd name="connsiteY4" fmla="*/ 342900 h 952500"/>
              <a:gd name="connsiteX5" fmla="*/ 3590925 w 3590925"/>
              <a:gd name="connsiteY5" fmla="*/ 342900 h 952500"/>
              <a:gd name="connsiteX6" fmla="*/ 3590925 w 3590925"/>
              <a:gd name="connsiteY6" fmla="*/ 19050 h 952500"/>
              <a:gd name="connsiteX7" fmla="*/ 2647950 w 3590925"/>
              <a:gd name="connsiteY7" fmla="*/ 19050 h 952500"/>
              <a:gd name="connsiteX8" fmla="*/ 2486025 w 3590925"/>
              <a:gd name="connsiteY8" fmla="*/ 609600 h 952500"/>
              <a:gd name="connsiteX9" fmla="*/ 1076325 w 3590925"/>
              <a:gd name="connsiteY9" fmla="*/ 609600 h 952500"/>
              <a:gd name="connsiteX10" fmla="*/ 923925 w 3590925"/>
              <a:gd name="connsiteY10" fmla="*/ 0 h 952500"/>
              <a:gd name="connsiteX11" fmla="*/ 9525 w 3590925"/>
              <a:gd name="connsiteY11" fmla="*/ 0 h 952500"/>
              <a:gd name="connsiteX12" fmla="*/ 0 w 3590925"/>
              <a:gd name="connsiteY12" fmla="*/ 323850 h 952500"/>
              <a:gd name="connsiteX0" fmla="*/ 0 w 3585482"/>
              <a:gd name="connsiteY0" fmla="*/ 340179 h 952500"/>
              <a:gd name="connsiteX1" fmla="*/ 585107 w 3585482"/>
              <a:gd name="connsiteY1" fmla="*/ 333375 h 952500"/>
              <a:gd name="connsiteX2" fmla="*/ 747032 w 3585482"/>
              <a:gd name="connsiteY2" fmla="*/ 952500 h 952500"/>
              <a:gd name="connsiteX3" fmla="*/ 2775857 w 3585482"/>
              <a:gd name="connsiteY3" fmla="*/ 952500 h 952500"/>
              <a:gd name="connsiteX4" fmla="*/ 2928257 w 3585482"/>
              <a:gd name="connsiteY4" fmla="*/ 342900 h 952500"/>
              <a:gd name="connsiteX5" fmla="*/ 3585482 w 3585482"/>
              <a:gd name="connsiteY5" fmla="*/ 342900 h 952500"/>
              <a:gd name="connsiteX6" fmla="*/ 3585482 w 3585482"/>
              <a:gd name="connsiteY6" fmla="*/ 19050 h 952500"/>
              <a:gd name="connsiteX7" fmla="*/ 2642507 w 3585482"/>
              <a:gd name="connsiteY7" fmla="*/ 19050 h 952500"/>
              <a:gd name="connsiteX8" fmla="*/ 2480582 w 3585482"/>
              <a:gd name="connsiteY8" fmla="*/ 609600 h 952500"/>
              <a:gd name="connsiteX9" fmla="*/ 1070882 w 3585482"/>
              <a:gd name="connsiteY9" fmla="*/ 609600 h 952500"/>
              <a:gd name="connsiteX10" fmla="*/ 918482 w 3585482"/>
              <a:gd name="connsiteY10" fmla="*/ 0 h 952500"/>
              <a:gd name="connsiteX11" fmla="*/ 4082 w 3585482"/>
              <a:gd name="connsiteY11" fmla="*/ 0 h 952500"/>
              <a:gd name="connsiteX12" fmla="*/ 0 w 3585482"/>
              <a:gd name="connsiteY12" fmla="*/ 340179 h 952500"/>
              <a:gd name="connsiteX0" fmla="*/ 0 w 3624515"/>
              <a:gd name="connsiteY0" fmla="*/ 334736 h 952500"/>
              <a:gd name="connsiteX1" fmla="*/ 624140 w 3624515"/>
              <a:gd name="connsiteY1" fmla="*/ 333375 h 952500"/>
              <a:gd name="connsiteX2" fmla="*/ 786065 w 3624515"/>
              <a:gd name="connsiteY2" fmla="*/ 952500 h 952500"/>
              <a:gd name="connsiteX3" fmla="*/ 2814890 w 3624515"/>
              <a:gd name="connsiteY3" fmla="*/ 952500 h 952500"/>
              <a:gd name="connsiteX4" fmla="*/ 2967290 w 3624515"/>
              <a:gd name="connsiteY4" fmla="*/ 342900 h 952500"/>
              <a:gd name="connsiteX5" fmla="*/ 3624515 w 3624515"/>
              <a:gd name="connsiteY5" fmla="*/ 342900 h 952500"/>
              <a:gd name="connsiteX6" fmla="*/ 3624515 w 3624515"/>
              <a:gd name="connsiteY6" fmla="*/ 19050 h 952500"/>
              <a:gd name="connsiteX7" fmla="*/ 2681540 w 3624515"/>
              <a:gd name="connsiteY7" fmla="*/ 19050 h 952500"/>
              <a:gd name="connsiteX8" fmla="*/ 2519615 w 3624515"/>
              <a:gd name="connsiteY8" fmla="*/ 609600 h 952500"/>
              <a:gd name="connsiteX9" fmla="*/ 1109915 w 3624515"/>
              <a:gd name="connsiteY9" fmla="*/ 609600 h 952500"/>
              <a:gd name="connsiteX10" fmla="*/ 957515 w 3624515"/>
              <a:gd name="connsiteY10" fmla="*/ 0 h 952500"/>
              <a:gd name="connsiteX11" fmla="*/ 43115 w 3624515"/>
              <a:gd name="connsiteY11" fmla="*/ 0 h 952500"/>
              <a:gd name="connsiteX12" fmla="*/ 0 w 3624515"/>
              <a:gd name="connsiteY12" fmla="*/ 334736 h 952500"/>
              <a:gd name="connsiteX0" fmla="*/ 12731 w 3637246"/>
              <a:gd name="connsiteY0" fmla="*/ 334736 h 952500"/>
              <a:gd name="connsiteX1" fmla="*/ 636871 w 3637246"/>
              <a:gd name="connsiteY1" fmla="*/ 333375 h 952500"/>
              <a:gd name="connsiteX2" fmla="*/ 798796 w 3637246"/>
              <a:gd name="connsiteY2" fmla="*/ 952500 h 952500"/>
              <a:gd name="connsiteX3" fmla="*/ 2827621 w 3637246"/>
              <a:gd name="connsiteY3" fmla="*/ 952500 h 952500"/>
              <a:gd name="connsiteX4" fmla="*/ 2980021 w 3637246"/>
              <a:gd name="connsiteY4" fmla="*/ 342900 h 952500"/>
              <a:gd name="connsiteX5" fmla="*/ 3637246 w 3637246"/>
              <a:gd name="connsiteY5" fmla="*/ 342900 h 952500"/>
              <a:gd name="connsiteX6" fmla="*/ 3637246 w 3637246"/>
              <a:gd name="connsiteY6" fmla="*/ 19050 h 952500"/>
              <a:gd name="connsiteX7" fmla="*/ 2694271 w 3637246"/>
              <a:gd name="connsiteY7" fmla="*/ 19050 h 952500"/>
              <a:gd name="connsiteX8" fmla="*/ 2532346 w 3637246"/>
              <a:gd name="connsiteY8" fmla="*/ 609600 h 952500"/>
              <a:gd name="connsiteX9" fmla="*/ 1122646 w 3637246"/>
              <a:gd name="connsiteY9" fmla="*/ 609600 h 952500"/>
              <a:gd name="connsiteX10" fmla="*/ 970246 w 3637246"/>
              <a:gd name="connsiteY10" fmla="*/ 0 h 952500"/>
              <a:gd name="connsiteX11" fmla="*/ 85 w 3637246"/>
              <a:gd name="connsiteY11" fmla="*/ 5443 h 952500"/>
              <a:gd name="connsiteX12" fmla="*/ 12731 w 3637246"/>
              <a:gd name="connsiteY12" fmla="*/ 334736 h 952500"/>
              <a:gd name="connsiteX0" fmla="*/ 12731 w 3670704"/>
              <a:gd name="connsiteY0" fmla="*/ 334736 h 952500"/>
              <a:gd name="connsiteX1" fmla="*/ 636871 w 3670704"/>
              <a:gd name="connsiteY1" fmla="*/ 333375 h 952500"/>
              <a:gd name="connsiteX2" fmla="*/ 798796 w 3670704"/>
              <a:gd name="connsiteY2" fmla="*/ 952500 h 952500"/>
              <a:gd name="connsiteX3" fmla="*/ 2827621 w 3670704"/>
              <a:gd name="connsiteY3" fmla="*/ 952500 h 952500"/>
              <a:gd name="connsiteX4" fmla="*/ 2980021 w 3670704"/>
              <a:gd name="connsiteY4" fmla="*/ 342900 h 952500"/>
              <a:gd name="connsiteX5" fmla="*/ 3670704 w 3670704"/>
              <a:gd name="connsiteY5" fmla="*/ 342900 h 952500"/>
              <a:gd name="connsiteX6" fmla="*/ 3637246 w 3670704"/>
              <a:gd name="connsiteY6" fmla="*/ 19050 h 952500"/>
              <a:gd name="connsiteX7" fmla="*/ 2694271 w 3670704"/>
              <a:gd name="connsiteY7" fmla="*/ 19050 h 952500"/>
              <a:gd name="connsiteX8" fmla="*/ 2532346 w 3670704"/>
              <a:gd name="connsiteY8" fmla="*/ 609600 h 952500"/>
              <a:gd name="connsiteX9" fmla="*/ 1122646 w 3670704"/>
              <a:gd name="connsiteY9" fmla="*/ 609600 h 952500"/>
              <a:gd name="connsiteX10" fmla="*/ 970246 w 3670704"/>
              <a:gd name="connsiteY10" fmla="*/ 0 h 952500"/>
              <a:gd name="connsiteX11" fmla="*/ 85 w 3670704"/>
              <a:gd name="connsiteY11" fmla="*/ 5443 h 952500"/>
              <a:gd name="connsiteX12" fmla="*/ 12731 w 3670704"/>
              <a:gd name="connsiteY12" fmla="*/ 334736 h 952500"/>
              <a:gd name="connsiteX0" fmla="*/ 12731 w 3681856"/>
              <a:gd name="connsiteY0" fmla="*/ 334736 h 952500"/>
              <a:gd name="connsiteX1" fmla="*/ 636871 w 3681856"/>
              <a:gd name="connsiteY1" fmla="*/ 333375 h 952500"/>
              <a:gd name="connsiteX2" fmla="*/ 798796 w 3681856"/>
              <a:gd name="connsiteY2" fmla="*/ 952500 h 952500"/>
              <a:gd name="connsiteX3" fmla="*/ 2827621 w 3681856"/>
              <a:gd name="connsiteY3" fmla="*/ 952500 h 952500"/>
              <a:gd name="connsiteX4" fmla="*/ 2980021 w 3681856"/>
              <a:gd name="connsiteY4" fmla="*/ 342900 h 952500"/>
              <a:gd name="connsiteX5" fmla="*/ 3670704 w 3681856"/>
              <a:gd name="connsiteY5" fmla="*/ 342900 h 952500"/>
              <a:gd name="connsiteX6" fmla="*/ 3681856 w 3681856"/>
              <a:gd name="connsiteY6" fmla="*/ 19050 h 952500"/>
              <a:gd name="connsiteX7" fmla="*/ 2694271 w 3681856"/>
              <a:gd name="connsiteY7" fmla="*/ 19050 h 952500"/>
              <a:gd name="connsiteX8" fmla="*/ 2532346 w 3681856"/>
              <a:gd name="connsiteY8" fmla="*/ 609600 h 952500"/>
              <a:gd name="connsiteX9" fmla="*/ 1122646 w 3681856"/>
              <a:gd name="connsiteY9" fmla="*/ 609600 h 952500"/>
              <a:gd name="connsiteX10" fmla="*/ 970246 w 3681856"/>
              <a:gd name="connsiteY10" fmla="*/ 0 h 952500"/>
              <a:gd name="connsiteX11" fmla="*/ 85 w 3681856"/>
              <a:gd name="connsiteY11" fmla="*/ 5443 h 952500"/>
              <a:gd name="connsiteX12" fmla="*/ 12731 w 3681856"/>
              <a:gd name="connsiteY12" fmla="*/ 334736 h 952500"/>
              <a:gd name="connsiteX0" fmla="*/ 12731 w 3681856"/>
              <a:gd name="connsiteY0" fmla="*/ 334736 h 952500"/>
              <a:gd name="connsiteX1" fmla="*/ 636871 w 3681856"/>
              <a:gd name="connsiteY1" fmla="*/ 333375 h 952500"/>
              <a:gd name="connsiteX2" fmla="*/ 798796 w 3681856"/>
              <a:gd name="connsiteY2" fmla="*/ 952500 h 952500"/>
              <a:gd name="connsiteX3" fmla="*/ 2827621 w 3681856"/>
              <a:gd name="connsiteY3" fmla="*/ 952500 h 952500"/>
              <a:gd name="connsiteX4" fmla="*/ 2980021 w 3681856"/>
              <a:gd name="connsiteY4" fmla="*/ 342900 h 952500"/>
              <a:gd name="connsiteX5" fmla="*/ 3670704 w 3681856"/>
              <a:gd name="connsiteY5" fmla="*/ 342900 h 952500"/>
              <a:gd name="connsiteX6" fmla="*/ 3681856 w 3681856"/>
              <a:gd name="connsiteY6" fmla="*/ 19050 h 952500"/>
              <a:gd name="connsiteX7" fmla="*/ 2694271 w 3681856"/>
              <a:gd name="connsiteY7" fmla="*/ 19050 h 952500"/>
              <a:gd name="connsiteX8" fmla="*/ 2671402 w 3681856"/>
              <a:gd name="connsiteY8" fmla="*/ 609600 h 952500"/>
              <a:gd name="connsiteX9" fmla="*/ 1122646 w 3681856"/>
              <a:gd name="connsiteY9" fmla="*/ 609600 h 952500"/>
              <a:gd name="connsiteX10" fmla="*/ 970246 w 3681856"/>
              <a:gd name="connsiteY10" fmla="*/ 0 h 952500"/>
              <a:gd name="connsiteX11" fmla="*/ 85 w 3681856"/>
              <a:gd name="connsiteY11" fmla="*/ 5443 h 952500"/>
              <a:gd name="connsiteX12" fmla="*/ 12731 w 3681856"/>
              <a:gd name="connsiteY12" fmla="*/ 334736 h 952500"/>
              <a:gd name="connsiteX0" fmla="*/ 12731 w 3681856"/>
              <a:gd name="connsiteY0" fmla="*/ 334736 h 952500"/>
              <a:gd name="connsiteX1" fmla="*/ 636871 w 3681856"/>
              <a:gd name="connsiteY1" fmla="*/ 333375 h 952500"/>
              <a:gd name="connsiteX2" fmla="*/ 798796 w 3681856"/>
              <a:gd name="connsiteY2" fmla="*/ 952500 h 952500"/>
              <a:gd name="connsiteX3" fmla="*/ 2827621 w 3681856"/>
              <a:gd name="connsiteY3" fmla="*/ 952500 h 952500"/>
              <a:gd name="connsiteX4" fmla="*/ 2980021 w 3681856"/>
              <a:gd name="connsiteY4" fmla="*/ 342900 h 952500"/>
              <a:gd name="connsiteX5" fmla="*/ 3670704 w 3681856"/>
              <a:gd name="connsiteY5" fmla="*/ 342900 h 952500"/>
              <a:gd name="connsiteX6" fmla="*/ 3681856 w 3681856"/>
              <a:gd name="connsiteY6" fmla="*/ 19050 h 952500"/>
              <a:gd name="connsiteX7" fmla="*/ 2862601 w 3681856"/>
              <a:gd name="connsiteY7" fmla="*/ 54769 h 952500"/>
              <a:gd name="connsiteX8" fmla="*/ 2671402 w 3681856"/>
              <a:gd name="connsiteY8" fmla="*/ 609600 h 952500"/>
              <a:gd name="connsiteX9" fmla="*/ 1122646 w 3681856"/>
              <a:gd name="connsiteY9" fmla="*/ 609600 h 952500"/>
              <a:gd name="connsiteX10" fmla="*/ 970246 w 3681856"/>
              <a:gd name="connsiteY10" fmla="*/ 0 h 952500"/>
              <a:gd name="connsiteX11" fmla="*/ 85 w 3681856"/>
              <a:gd name="connsiteY11" fmla="*/ 5443 h 952500"/>
              <a:gd name="connsiteX12" fmla="*/ 12731 w 3681856"/>
              <a:gd name="connsiteY12" fmla="*/ 334736 h 952500"/>
              <a:gd name="connsiteX0" fmla="*/ 12731 w 3681856"/>
              <a:gd name="connsiteY0" fmla="*/ 329293 h 947057"/>
              <a:gd name="connsiteX1" fmla="*/ 636871 w 3681856"/>
              <a:gd name="connsiteY1" fmla="*/ 327932 h 947057"/>
              <a:gd name="connsiteX2" fmla="*/ 798796 w 3681856"/>
              <a:gd name="connsiteY2" fmla="*/ 947057 h 947057"/>
              <a:gd name="connsiteX3" fmla="*/ 2827621 w 3681856"/>
              <a:gd name="connsiteY3" fmla="*/ 947057 h 947057"/>
              <a:gd name="connsiteX4" fmla="*/ 2980021 w 3681856"/>
              <a:gd name="connsiteY4" fmla="*/ 337457 h 947057"/>
              <a:gd name="connsiteX5" fmla="*/ 3670704 w 3681856"/>
              <a:gd name="connsiteY5" fmla="*/ 337457 h 947057"/>
              <a:gd name="connsiteX6" fmla="*/ 3681856 w 3681856"/>
              <a:gd name="connsiteY6" fmla="*/ 13607 h 947057"/>
              <a:gd name="connsiteX7" fmla="*/ 2862601 w 3681856"/>
              <a:gd name="connsiteY7" fmla="*/ 49326 h 947057"/>
              <a:gd name="connsiteX8" fmla="*/ 2671402 w 3681856"/>
              <a:gd name="connsiteY8" fmla="*/ 604157 h 947057"/>
              <a:gd name="connsiteX9" fmla="*/ 1122646 w 3681856"/>
              <a:gd name="connsiteY9" fmla="*/ 604157 h 947057"/>
              <a:gd name="connsiteX10" fmla="*/ 728727 w 3681856"/>
              <a:gd name="connsiteY10" fmla="*/ 51707 h 947057"/>
              <a:gd name="connsiteX11" fmla="*/ 85 w 3681856"/>
              <a:gd name="connsiteY11" fmla="*/ 0 h 947057"/>
              <a:gd name="connsiteX12" fmla="*/ 12731 w 3681856"/>
              <a:gd name="connsiteY12" fmla="*/ 329293 h 947057"/>
              <a:gd name="connsiteX0" fmla="*/ 12731 w 3681856"/>
              <a:gd name="connsiteY0" fmla="*/ 329293 h 947057"/>
              <a:gd name="connsiteX1" fmla="*/ 636871 w 3681856"/>
              <a:gd name="connsiteY1" fmla="*/ 327932 h 947057"/>
              <a:gd name="connsiteX2" fmla="*/ 798796 w 3681856"/>
              <a:gd name="connsiteY2" fmla="*/ 947057 h 947057"/>
              <a:gd name="connsiteX3" fmla="*/ 2827621 w 3681856"/>
              <a:gd name="connsiteY3" fmla="*/ 947057 h 947057"/>
              <a:gd name="connsiteX4" fmla="*/ 2980021 w 3681856"/>
              <a:gd name="connsiteY4" fmla="*/ 337457 h 947057"/>
              <a:gd name="connsiteX5" fmla="*/ 3670704 w 3681856"/>
              <a:gd name="connsiteY5" fmla="*/ 337457 h 947057"/>
              <a:gd name="connsiteX6" fmla="*/ 3681856 w 3681856"/>
              <a:gd name="connsiteY6" fmla="*/ 13607 h 947057"/>
              <a:gd name="connsiteX7" fmla="*/ 2862601 w 3681856"/>
              <a:gd name="connsiteY7" fmla="*/ 49326 h 947057"/>
              <a:gd name="connsiteX8" fmla="*/ 2671402 w 3681856"/>
              <a:gd name="connsiteY8" fmla="*/ 604157 h 947057"/>
              <a:gd name="connsiteX9" fmla="*/ 917722 w 3681856"/>
              <a:gd name="connsiteY9" fmla="*/ 597013 h 947057"/>
              <a:gd name="connsiteX10" fmla="*/ 728727 w 3681856"/>
              <a:gd name="connsiteY10" fmla="*/ 51707 h 947057"/>
              <a:gd name="connsiteX11" fmla="*/ 85 w 3681856"/>
              <a:gd name="connsiteY11" fmla="*/ 0 h 947057"/>
              <a:gd name="connsiteX12" fmla="*/ 12731 w 3681856"/>
              <a:gd name="connsiteY12" fmla="*/ 329293 h 9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1856" h="947057">
                <a:moveTo>
                  <a:pt x="12731" y="329293"/>
                </a:moveTo>
                <a:lnTo>
                  <a:pt x="636871" y="327932"/>
                </a:lnTo>
                <a:lnTo>
                  <a:pt x="798796" y="947057"/>
                </a:lnTo>
                <a:lnTo>
                  <a:pt x="2827621" y="947057"/>
                </a:lnTo>
                <a:lnTo>
                  <a:pt x="2980021" y="337457"/>
                </a:lnTo>
                <a:lnTo>
                  <a:pt x="3670704" y="337457"/>
                </a:lnTo>
                <a:lnTo>
                  <a:pt x="3681856" y="13607"/>
                </a:lnTo>
                <a:lnTo>
                  <a:pt x="2862601" y="49326"/>
                </a:lnTo>
                <a:lnTo>
                  <a:pt x="2671402" y="604157"/>
                </a:lnTo>
                <a:lnTo>
                  <a:pt x="917722" y="597013"/>
                </a:lnTo>
                <a:lnTo>
                  <a:pt x="728727" y="51707"/>
                </a:lnTo>
                <a:lnTo>
                  <a:pt x="85" y="0"/>
                </a:lnTo>
                <a:cubicBezTo>
                  <a:pt x="-1276" y="113393"/>
                  <a:pt x="14092" y="215900"/>
                  <a:pt x="12731" y="329293"/>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Freeform 37"/>
          <p:cNvSpPr/>
          <p:nvPr/>
        </p:nvSpPr>
        <p:spPr>
          <a:xfrm>
            <a:off x="5043780" y="1006141"/>
            <a:ext cx="3561378" cy="962025"/>
          </a:xfrm>
          <a:custGeom>
            <a:avLst/>
            <a:gdLst>
              <a:gd name="connsiteX0" fmla="*/ 0 w 3590925"/>
              <a:gd name="connsiteY0" fmla="*/ 323850 h 952500"/>
              <a:gd name="connsiteX1" fmla="*/ 590550 w 3590925"/>
              <a:gd name="connsiteY1" fmla="*/ 333375 h 952500"/>
              <a:gd name="connsiteX2" fmla="*/ 752475 w 3590925"/>
              <a:gd name="connsiteY2" fmla="*/ 952500 h 952500"/>
              <a:gd name="connsiteX3" fmla="*/ 2781300 w 3590925"/>
              <a:gd name="connsiteY3" fmla="*/ 952500 h 952500"/>
              <a:gd name="connsiteX4" fmla="*/ 2933700 w 3590925"/>
              <a:gd name="connsiteY4" fmla="*/ 342900 h 952500"/>
              <a:gd name="connsiteX5" fmla="*/ 3590925 w 3590925"/>
              <a:gd name="connsiteY5" fmla="*/ 342900 h 952500"/>
              <a:gd name="connsiteX6" fmla="*/ 3590925 w 3590925"/>
              <a:gd name="connsiteY6" fmla="*/ 19050 h 952500"/>
              <a:gd name="connsiteX7" fmla="*/ 2647950 w 3590925"/>
              <a:gd name="connsiteY7" fmla="*/ 19050 h 952500"/>
              <a:gd name="connsiteX8" fmla="*/ 2486025 w 3590925"/>
              <a:gd name="connsiteY8" fmla="*/ 609600 h 952500"/>
              <a:gd name="connsiteX9" fmla="*/ 1076325 w 3590925"/>
              <a:gd name="connsiteY9" fmla="*/ 609600 h 952500"/>
              <a:gd name="connsiteX10" fmla="*/ 923925 w 3590925"/>
              <a:gd name="connsiteY10" fmla="*/ 0 h 952500"/>
              <a:gd name="connsiteX11" fmla="*/ 9525 w 3590925"/>
              <a:gd name="connsiteY11" fmla="*/ 0 h 952500"/>
              <a:gd name="connsiteX12" fmla="*/ 0 w 3590925"/>
              <a:gd name="connsiteY12" fmla="*/ 323850 h 952500"/>
              <a:gd name="connsiteX0" fmla="*/ 0 w 3585482"/>
              <a:gd name="connsiteY0" fmla="*/ 340179 h 952500"/>
              <a:gd name="connsiteX1" fmla="*/ 585107 w 3585482"/>
              <a:gd name="connsiteY1" fmla="*/ 333375 h 952500"/>
              <a:gd name="connsiteX2" fmla="*/ 747032 w 3585482"/>
              <a:gd name="connsiteY2" fmla="*/ 952500 h 952500"/>
              <a:gd name="connsiteX3" fmla="*/ 2775857 w 3585482"/>
              <a:gd name="connsiteY3" fmla="*/ 952500 h 952500"/>
              <a:gd name="connsiteX4" fmla="*/ 2928257 w 3585482"/>
              <a:gd name="connsiteY4" fmla="*/ 342900 h 952500"/>
              <a:gd name="connsiteX5" fmla="*/ 3585482 w 3585482"/>
              <a:gd name="connsiteY5" fmla="*/ 342900 h 952500"/>
              <a:gd name="connsiteX6" fmla="*/ 3585482 w 3585482"/>
              <a:gd name="connsiteY6" fmla="*/ 19050 h 952500"/>
              <a:gd name="connsiteX7" fmla="*/ 2642507 w 3585482"/>
              <a:gd name="connsiteY7" fmla="*/ 19050 h 952500"/>
              <a:gd name="connsiteX8" fmla="*/ 2480582 w 3585482"/>
              <a:gd name="connsiteY8" fmla="*/ 609600 h 952500"/>
              <a:gd name="connsiteX9" fmla="*/ 1070882 w 3585482"/>
              <a:gd name="connsiteY9" fmla="*/ 609600 h 952500"/>
              <a:gd name="connsiteX10" fmla="*/ 918482 w 3585482"/>
              <a:gd name="connsiteY10" fmla="*/ 0 h 952500"/>
              <a:gd name="connsiteX11" fmla="*/ 4082 w 3585482"/>
              <a:gd name="connsiteY11" fmla="*/ 0 h 952500"/>
              <a:gd name="connsiteX12" fmla="*/ 0 w 3585482"/>
              <a:gd name="connsiteY12" fmla="*/ 340179 h 952500"/>
              <a:gd name="connsiteX0" fmla="*/ 46474 w 3631956"/>
              <a:gd name="connsiteY0" fmla="*/ 340179 h 952500"/>
              <a:gd name="connsiteX1" fmla="*/ 631581 w 3631956"/>
              <a:gd name="connsiteY1" fmla="*/ 333375 h 952500"/>
              <a:gd name="connsiteX2" fmla="*/ 793506 w 3631956"/>
              <a:gd name="connsiteY2" fmla="*/ 952500 h 952500"/>
              <a:gd name="connsiteX3" fmla="*/ 2822331 w 3631956"/>
              <a:gd name="connsiteY3" fmla="*/ 952500 h 952500"/>
              <a:gd name="connsiteX4" fmla="*/ 2974731 w 3631956"/>
              <a:gd name="connsiteY4" fmla="*/ 342900 h 952500"/>
              <a:gd name="connsiteX5" fmla="*/ 3631956 w 3631956"/>
              <a:gd name="connsiteY5" fmla="*/ 342900 h 952500"/>
              <a:gd name="connsiteX6" fmla="*/ 3631956 w 3631956"/>
              <a:gd name="connsiteY6" fmla="*/ 19050 h 952500"/>
              <a:gd name="connsiteX7" fmla="*/ 2688981 w 3631956"/>
              <a:gd name="connsiteY7" fmla="*/ 19050 h 952500"/>
              <a:gd name="connsiteX8" fmla="*/ 2527056 w 3631956"/>
              <a:gd name="connsiteY8" fmla="*/ 609600 h 952500"/>
              <a:gd name="connsiteX9" fmla="*/ 1117356 w 3631956"/>
              <a:gd name="connsiteY9" fmla="*/ 609600 h 952500"/>
              <a:gd name="connsiteX10" fmla="*/ 964956 w 3631956"/>
              <a:gd name="connsiteY10" fmla="*/ 0 h 952500"/>
              <a:gd name="connsiteX11" fmla="*/ 27 w 3631956"/>
              <a:gd name="connsiteY11" fmla="*/ 5442 h 952500"/>
              <a:gd name="connsiteX12" fmla="*/ 46474 w 3631956"/>
              <a:gd name="connsiteY12" fmla="*/ 340179 h 952500"/>
              <a:gd name="connsiteX0" fmla="*/ 0 w 3641626"/>
              <a:gd name="connsiteY0" fmla="*/ 329294 h 952500"/>
              <a:gd name="connsiteX1" fmla="*/ 641251 w 3641626"/>
              <a:gd name="connsiteY1" fmla="*/ 333375 h 952500"/>
              <a:gd name="connsiteX2" fmla="*/ 803176 w 3641626"/>
              <a:gd name="connsiteY2" fmla="*/ 952500 h 952500"/>
              <a:gd name="connsiteX3" fmla="*/ 2832001 w 3641626"/>
              <a:gd name="connsiteY3" fmla="*/ 952500 h 952500"/>
              <a:gd name="connsiteX4" fmla="*/ 2984401 w 3641626"/>
              <a:gd name="connsiteY4" fmla="*/ 342900 h 952500"/>
              <a:gd name="connsiteX5" fmla="*/ 3641626 w 3641626"/>
              <a:gd name="connsiteY5" fmla="*/ 342900 h 952500"/>
              <a:gd name="connsiteX6" fmla="*/ 3641626 w 3641626"/>
              <a:gd name="connsiteY6" fmla="*/ 19050 h 952500"/>
              <a:gd name="connsiteX7" fmla="*/ 2698651 w 3641626"/>
              <a:gd name="connsiteY7" fmla="*/ 19050 h 952500"/>
              <a:gd name="connsiteX8" fmla="*/ 2536726 w 3641626"/>
              <a:gd name="connsiteY8" fmla="*/ 609600 h 952500"/>
              <a:gd name="connsiteX9" fmla="*/ 1127026 w 3641626"/>
              <a:gd name="connsiteY9" fmla="*/ 609600 h 952500"/>
              <a:gd name="connsiteX10" fmla="*/ 974626 w 3641626"/>
              <a:gd name="connsiteY10" fmla="*/ 0 h 952500"/>
              <a:gd name="connsiteX11" fmla="*/ 9697 w 3641626"/>
              <a:gd name="connsiteY11" fmla="*/ 5442 h 952500"/>
              <a:gd name="connsiteX12" fmla="*/ 0 w 3641626"/>
              <a:gd name="connsiteY12" fmla="*/ 329294 h 952500"/>
              <a:gd name="connsiteX0" fmla="*/ 1803 w 3643429"/>
              <a:gd name="connsiteY0" fmla="*/ 329294 h 952500"/>
              <a:gd name="connsiteX1" fmla="*/ 643054 w 3643429"/>
              <a:gd name="connsiteY1" fmla="*/ 333375 h 952500"/>
              <a:gd name="connsiteX2" fmla="*/ 804979 w 3643429"/>
              <a:gd name="connsiteY2" fmla="*/ 952500 h 952500"/>
              <a:gd name="connsiteX3" fmla="*/ 2833804 w 3643429"/>
              <a:gd name="connsiteY3" fmla="*/ 952500 h 952500"/>
              <a:gd name="connsiteX4" fmla="*/ 2986204 w 3643429"/>
              <a:gd name="connsiteY4" fmla="*/ 342900 h 952500"/>
              <a:gd name="connsiteX5" fmla="*/ 3643429 w 3643429"/>
              <a:gd name="connsiteY5" fmla="*/ 342900 h 952500"/>
              <a:gd name="connsiteX6" fmla="*/ 3643429 w 3643429"/>
              <a:gd name="connsiteY6" fmla="*/ 19050 h 952500"/>
              <a:gd name="connsiteX7" fmla="*/ 2700454 w 3643429"/>
              <a:gd name="connsiteY7" fmla="*/ 19050 h 952500"/>
              <a:gd name="connsiteX8" fmla="*/ 2538529 w 3643429"/>
              <a:gd name="connsiteY8" fmla="*/ 609600 h 952500"/>
              <a:gd name="connsiteX9" fmla="*/ 1128829 w 3643429"/>
              <a:gd name="connsiteY9" fmla="*/ 609600 h 952500"/>
              <a:gd name="connsiteX10" fmla="*/ 976429 w 3643429"/>
              <a:gd name="connsiteY10" fmla="*/ 0 h 952500"/>
              <a:gd name="connsiteX11" fmla="*/ 272 w 3643429"/>
              <a:gd name="connsiteY11" fmla="*/ 5442 h 952500"/>
              <a:gd name="connsiteX12" fmla="*/ 1803 w 3643429"/>
              <a:gd name="connsiteY12" fmla="*/ 329294 h 952500"/>
              <a:gd name="connsiteX0" fmla="*/ 1803 w 3699572"/>
              <a:gd name="connsiteY0" fmla="*/ 329294 h 952500"/>
              <a:gd name="connsiteX1" fmla="*/ 643054 w 3699572"/>
              <a:gd name="connsiteY1" fmla="*/ 333375 h 952500"/>
              <a:gd name="connsiteX2" fmla="*/ 804979 w 3699572"/>
              <a:gd name="connsiteY2" fmla="*/ 952500 h 952500"/>
              <a:gd name="connsiteX3" fmla="*/ 2833804 w 3699572"/>
              <a:gd name="connsiteY3" fmla="*/ 952500 h 952500"/>
              <a:gd name="connsiteX4" fmla="*/ 2986204 w 3699572"/>
              <a:gd name="connsiteY4" fmla="*/ 342900 h 952500"/>
              <a:gd name="connsiteX5" fmla="*/ 3643429 w 3699572"/>
              <a:gd name="connsiteY5" fmla="*/ 342900 h 952500"/>
              <a:gd name="connsiteX6" fmla="*/ 3699572 w 3699572"/>
              <a:gd name="connsiteY6" fmla="*/ 13607 h 952500"/>
              <a:gd name="connsiteX7" fmla="*/ 2700454 w 3699572"/>
              <a:gd name="connsiteY7" fmla="*/ 19050 h 952500"/>
              <a:gd name="connsiteX8" fmla="*/ 2538529 w 3699572"/>
              <a:gd name="connsiteY8" fmla="*/ 609600 h 952500"/>
              <a:gd name="connsiteX9" fmla="*/ 1128829 w 3699572"/>
              <a:gd name="connsiteY9" fmla="*/ 609600 h 952500"/>
              <a:gd name="connsiteX10" fmla="*/ 976429 w 3699572"/>
              <a:gd name="connsiteY10" fmla="*/ 0 h 952500"/>
              <a:gd name="connsiteX11" fmla="*/ 272 w 3699572"/>
              <a:gd name="connsiteY11" fmla="*/ 5442 h 952500"/>
              <a:gd name="connsiteX12" fmla="*/ 1803 w 3699572"/>
              <a:gd name="connsiteY12" fmla="*/ 329294 h 952500"/>
              <a:gd name="connsiteX0" fmla="*/ 1803 w 3699573"/>
              <a:gd name="connsiteY0" fmla="*/ 329294 h 952500"/>
              <a:gd name="connsiteX1" fmla="*/ 643054 w 3699573"/>
              <a:gd name="connsiteY1" fmla="*/ 333375 h 952500"/>
              <a:gd name="connsiteX2" fmla="*/ 804979 w 3699573"/>
              <a:gd name="connsiteY2" fmla="*/ 952500 h 952500"/>
              <a:gd name="connsiteX3" fmla="*/ 2833804 w 3699573"/>
              <a:gd name="connsiteY3" fmla="*/ 952500 h 952500"/>
              <a:gd name="connsiteX4" fmla="*/ 2986204 w 3699573"/>
              <a:gd name="connsiteY4" fmla="*/ 342900 h 952500"/>
              <a:gd name="connsiteX5" fmla="*/ 3699573 w 3699573"/>
              <a:gd name="connsiteY5" fmla="*/ 348343 h 952500"/>
              <a:gd name="connsiteX6" fmla="*/ 3699572 w 3699573"/>
              <a:gd name="connsiteY6" fmla="*/ 13607 h 952500"/>
              <a:gd name="connsiteX7" fmla="*/ 2700454 w 3699573"/>
              <a:gd name="connsiteY7" fmla="*/ 19050 h 952500"/>
              <a:gd name="connsiteX8" fmla="*/ 2538529 w 3699573"/>
              <a:gd name="connsiteY8" fmla="*/ 609600 h 952500"/>
              <a:gd name="connsiteX9" fmla="*/ 1128829 w 3699573"/>
              <a:gd name="connsiteY9" fmla="*/ 609600 h 952500"/>
              <a:gd name="connsiteX10" fmla="*/ 976429 w 3699573"/>
              <a:gd name="connsiteY10" fmla="*/ 0 h 952500"/>
              <a:gd name="connsiteX11" fmla="*/ 272 w 3699573"/>
              <a:gd name="connsiteY11" fmla="*/ 5442 h 952500"/>
              <a:gd name="connsiteX12" fmla="*/ 1803 w 3699573"/>
              <a:gd name="connsiteY12" fmla="*/ 329294 h 952500"/>
              <a:gd name="connsiteX0" fmla="*/ 1803 w 3699573"/>
              <a:gd name="connsiteY0" fmla="*/ 338819 h 962025"/>
              <a:gd name="connsiteX1" fmla="*/ 643054 w 3699573"/>
              <a:gd name="connsiteY1" fmla="*/ 342900 h 962025"/>
              <a:gd name="connsiteX2" fmla="*/ 804979 w 3699573"/>
              <a:gd name="connsiteY2" fmla="*/ 962025 h 962025"/>
              <a:gd name="connsiteX3" fmla="*/ 2833804 w 3699573"/>
              <a:gd name="connsiteY3" fmla="*/ 962025 h 962025"/>
              <a:gd name="connsiteX4" fmla="*/ 2986204 w 3699573"/>
              <a:gd name="connsiteY4" fmla="*/ 352425 h 962025"/>
              <a:gd name="connsiteX5" fmla="*/ 3699573 w 3699573"/>
              <a:gd name="connsiteY5" fmla="*/ 357868 h 962025"/>
              <a:gd name="connsiteX6" fmla="*/ 3699572 w 3699573"/>
              <a:gd name="connsiteY6" fmla="*/ 23132 h 962025"/>
              <a:gd name="connsiteX7" fmla="*/ 2819190 w 3699573"/>
              <a:gd name="connsiteY7" fmla="*/ 0 h 962025"/>
              <a:gd name="connsiteX8" fmla="*/ 2538529 w 3699573"/>
              <a:gd name="connsiteY8" fmla="*/ 619125 h 962025"/>
              <a:gd name="connsiteX9" fmla="*/ 1128829 w 3699573"/>
              <a:gd name="connsiteY9" fmla="*/ 619125 h 962025"/>
              <a:gd name="connsiteX10" fmla="*/ 976429 w 3699573"/>
              <a:gd name="connsiteY10" fmla="*/ 9525 h 962025"/>
              <a:gd name="connsiteX11" fmla="*/ 272 w 3699573"/>
              <a:gd name="connsiteY11" fmla="*/ 14967 h 962025"/>
              <a:gd name="connsiteX12" fmla="*/ 1803 w 3699573"/>
              <a:gd name="connsiteY12" fmla="*/ 338819 h 962025"/>
              <a:gd name="connsiteX0" fmla="*/ 1803 w 3699573"/>
              <a:gd name="connsiteY0" fmla="*/ 338819 h 962025"/>
              <a:gd name="connsiteX1" fmla="*/ 643054 w 3699573"/>
              <a:gd name="connsiteY1" fmla="*/ 342900 h 962025"/>
              <a:gd name="connsiteX2" fmla="*/ 804979 w 3699573"/>
              <a:gd name="connsiteY2" fmla="*/ 962025 h 962025"/>
              <a:gd name="connsiteX3" fmla="*/ 2833804 w 3699573"/>
              <a:gd name="connsiteY3" fmla="*/ 962025 h 962025"/>
              <a:gd name="connsiteX4" fmla="*/ 2986204 w 3699573"/>
              <a:gd name="connsiteY4" fmla="*/ 352425 h 962025"/>
              <a:gd name="connsiteX5" fmla="*/ 3699573 w 3699573"/>
              <a:gd name="connsiteY5" fmla="*/ 357868 h 962025"/>
              <a:gd name="connsiteX6" fmla="*/ 3699572 w 3699573"/>
              <a:gd name="connsiteY6" fmla="*/ 23132 h 962025"/>
              <a:gd name="connsiteX7" fmla="*/ 2819190 w 3699573"/>
              <a:gd name="connsiteY7" fmla="*/ 0 h 962025"/>
              <a:gd name="connsiteX8" fmla="*/ 2627580 w 3699573"/>
              <a:gd name="connsiteY8" fmla="*/ 604838 h 962025"/>
              <a:gd name="connsiteX9" fmla="*/ 1128829 w 3699573"/>
              <a:gd name="connsiteY9" fmla="*/ 619125 h 962025"/>
              <a:gd name="connsiteX10" fmla="*/ 976429 w 3699573"/>
              <a:gd name="connsiteY10" fmla="*/ 9525 h 962025"/>
              <a:gd name="connsiteX11" fmla="*/ 272 w 3699573"/>
              <a:gd name="connsiteY11" fmla="*/ 14967 h 962025"/>
              <a:gd name="connsiteX12" fmla="*/ 1803 w 3699573"/>
              <a:gd name="connsiteY12" fmla="*/ 338819 h 962025"/>
              <a:gd name="connsiteX0" fmla="*/ 1803 w 3699573"/>
              <a:gd name="connsiteY0" fmla="*/ 338819 h 962025"/>
              <a:gd name="connsiteX1" fmla="*/ 643054 w 3699573"/>
              <a:gd name="connsiteY1" fmla="*/ 342900 h 962025"/>
              <a:gd name="connsiteX2" fmla="*/ 804979 w 3699573"/>
              <a:gd name="connsiteY2" fmla="*/ 962025 h 962025"/>
              <a:gd name="connsiteX3" fmla="*/ 2833804 w 3699573"/>
              <a:gd name="connsiteY3" fmla="*/ 962025 h 962025"/>
              <a:gd name="connsiteX4" fmla="*/ 2986204 w 3699573"/>
              <a:gd name="connsiteY4" fmla="*/ 352425 h 962025"/>
              <a:gd name="connsiteX5" fmla="*/ 3699573 w 3699573"/>
              <a:gd name="connsiteY5" fmla="*/ 357868 h 962025"/>
              <a:gd name="connsiteX6" fmla="*/ 3699572 w 3699573"/>
              <a:gd name="connsiteY6" fmla="*/ 23132 h 962025"/>
              <a:gd name="connsiteX7" fmla="*/ 2819190 w 3699573"/>
              <a:gd name="connsiteY7" fmla="*/ 0 h 962025"/>
              <a:gd name="connsiteX8" fmla="*/ 2627580 w 3699573"/>
              <a:gd name="connsiteY8" fmla="*/ 604838 h 962025"/>
              <a:gd name="connsiteX9" fmla="*/ 1128829 w 3699573"/>
              <a:gd name="connsiteY9" fmla="*/ 619125 h 962025"/>
              <a:gd name="connsiteX10" fmla="*/ 946745 w 3699573"/>
              <a:gd name="connsiteY10" fmla="*/ 16669 h 962025"/>
              <a:gd name="connsiteX11" fmla="*/ 272 w 3699573"/>
              <a:gd name="connsiteY11" fmla="*/ 14967 h 962025"/>
              <a:gd name="connsiteX12" fmla="*/ 1803 w 3699573"/>
              <a:gd name="connsiteY12" fmla="*/ 338819 h 962025"/>
              <a:gd name="connsiteX0" fmla="*/ 1803 w 3699573"/>
              <a:gd name="connsiteY0" fmla="*/ 338819 h 962025"/>
              <a:gd name="connsiteX1" fmla="*/ 643054 w 3699573"/>
              <a:gd name="connsiteY1" fmla="*/ 342900 h 962025"/>
              <a:gd name="connsiteX2" fmla="*/ 804979 w 3699573"/>
              <a:gd name="connsiteY2" fmla="*/ 962025 h 962025"/>
              <a:gd name="connsiteX3" fmla="*/ 2833804 w 3699573"/>
              <a:gd name="connsiteY3" fmla="*/ 962025 h 962025"/>
              <a:gd name="connsiteX4" fmla="*/ 2986204 w 3699573"/>
              <a:gd name="connsiteY4" fmla="*/ 352425 h 962025"/>
              <a:gd name="connsiteX5" fmla="*/ 3699573 w 3699573"/>
              <a:gd name="connsiteY5" fmla="*/ 357868 h 962025"/>
              <a:gd name="connsiteX6" fmla="*/ 3699572 w 3699573"/>
              <a:gd name="connsiteY6" fmla="*/ 23132 h 962025"/>
              <a:gd name="connsiteX7" fmla="*/ 2819190 w 3699573"/>
              <a:gd name="connsiteY7" fmla="*/ 0 h 962025"/>
              <a:gd name="connsiteX8" fmla="*/ 2627580 w 3699573"/>
              <a:gd name="connsiteY8" fmla="*/ 604838 h 962025"/>
              <a:gd name="connsiteX9" fmla="*/ 1084303 w 3699573"/>
              <a:gd name="connsiteY9" fmla="*/ 619125 h 962025"/>
              <a:gd name="connsiteX10" fmla="*/ 946745 w 3699573"/>
              <a:gd name="connsiteY10" fmla="*/ 16669 h 962025"/>
              <a:gd name="connsiteX11" fmla="*/ 272 w 3699573"/>
              <a:gd name="connsiteY11" fmla="*/ 14967 h 962025"/>
              <a:gd name="connsiteX12" fmla="*/ 1803 w 3699573"/>
              <a:gd name="connsiteY12" fmla="*/ 338819 h 962025"/>
              <a:gd name="connsiteX0" fmla="*/ 1803 w 3699573"/>
              <a:gd name="connsiteY0" fmla="*/ 338819 h 962025"/>
              <a:gd name="connsiteX1" fmla="*/ 643054 w 3699573"/>
              <a:gd name="connsiteY1" fmla="*/ 342900 h 962025"/>
              <a:gd name="connsiteX2" fmla="*/ 804979 w 3699573"/>
              <a:gd name="connsiteY2" fmla="*/ 962025 h 962025"/>
              <a:gd name="connsiteX3" fmla="*/ 2833804 w 3699573"/>
              <a:gd name="connsiteY3" fmla="*/ 962025 h 962025"/>
              <a:gd name="connsiteX4" fmla="*/ 2986204 w 3699573"/>
              <a:gd name="connsiteY4" fmla="*/ 352425 h 962025"/>
              <a:gd name="connsiteX5" fmla="*/ 3699573 w 3699573"/>
              <a:gd name="connsiteY5" fmla="*/ 357868 h 962025"/>
              <a:gd name="connsiteX6" fmla="*/ 3699572 w 3699573"/>
              <a:gd name="connsiteY6" fmla="*/ 23132 h 962025"/>
              <a:gd name="connsiteX7" fmla="*/ 2819190 w 3699573"/>
              <a:gd name="connsiteY7" fmla="*/ 0 h 962025"/>
              <a:gd name="connsiteX8" fmla="*/ 2649844 w 3699573"/>
              <a:gd name="connsiteY8" fmla="*/ 604838 h 962025"/>
              <a:gd name="connsiteX9" fmla="*/ 1084303 w 3699573"/>
              <a:gd name="connsiteY9" fmla="*/ 619125 h 962025"/>
              <a:gd name="connsiteX10" fmla="*/ 946745 w 3699573"/>
              <a:gd name="connsiteY10" fmla="*/ 16669 h 962025"/>
              <a:gd name="connsiteX11" fmla="*/ 272 w 3699573"/>
              <a:gd name="connsiteY11" fmla="*/ 14967 h 962025"/>
              <a:gd name="connsiteX12" fmla="*/ 1803 w 3699573"/>
              <a:gd name="connsiteY12" fmla="*/ 338819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9573" h="962025">
                <a:moveTo>
                  <a:pt x="1803" y="338819"/>
                </a:moveTo>
                <a:lnTo>
                  <a:pt x="643054" y="342900"/>
                </a:lnTo>
                <a:lnTo>
                  <a:pt x="804979" y="962025"/>
                </a:lnTo>
                <a:lnTo>
                  <a:pt x="2833804" y="962025"/>
                </a:lnTo>
                <a:lnTo>
                  <a:pt x="2986204" y="352425"/>
                </a:lnTo>
                <a:lnTo>
                  <a:pt x="3699573" y="357868"/>
                </a:lnTo>
                <a:cubicBezTo>
                  <a:pt x="3699573" y="246289"/>
                  <a:pt x="3699572" y="134711"/>
                  <a:pt x="3699572" y="23132"/>
                </a:cubicBezTo>
                <a:lnTo>
                  <a:pt x="2819190" y="0"/>
                </a:lnTo>
                <a:lnTo>
                  <a:pt x="2649844" y="604838"/>
                </a:lnTo>
                <a:lnTo>
                  <a:pt x="1084303" y="619125"/>
                </a:lnTo>
                <a:lnTo>
                  <a:pt x="946745" y="16669"/>
                </a:lnTo>
                <a:lnTo>
                  <a:pt x="272" y="14967"/>
                </a:lnTo>
                <a:cubicBezTo>
                  <a:pt x="-1089" y="128360"/>
                  <a:pt x="3164" y="225426"/>
                  <a:pt x="1803" y="338819"/>
                </a:cubicBezTo>
                <a:close/>
              </a:path>
            </a:pathLst>
          </a:cu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Freeform 38"/>
          <p:cNvSpPr/>
          <p:nvPr/>
        </p:nvSpPr>
        <p:spPr>
          <a:xfrm>
            <a:off x="5025864" y="972640"/>
            <a:ext cx="3587416" cy="687841"/>
          </a:xfrm>
          <a:custGeom>
            <a:avLst/>
            <a:gdLst>
              <a:gd name="connsiteX0" fmla="*/ 0 w 3590925"/>
              <a:gd name="connsiteY0" fmla="*/ 323850 h 952500"/>
              <a:gd name="connsiteX1" fmla="*/ 590550 w 3590925"/>
              <a:gd name="connsiteY1" fmla="*/ 333375 h 952500"/>
              <a:gd name="connsiteX2" fmla="*/ 752475 w 3590925"/>
              <a:gd name="connsiteY2" fmla="*/ 952500 h 952500"/>
              <a:gd name="connsiteX3" fmla="*/ 2781300 w 3590925"/>
              <a:gd name="connsiteY3" fmla="*/ 952500 h 952500"/>
              <a:gd name="connsiteX4" fmla="*/ 2933700 w 3590925"/>
              <a:gd name="connsiteY4" fmla="*/ 342900 h 952500"/>
              <a:gd name="connsiteX5" fmla="*/ 3590925 w 3590925"/>
              <a:gd name="connsiteY5" fmla="*/ 342900 h 952500"/>
              <a:gd name="connsiteX6" fmla="*/ 3590925 w 3590925"/>
              <a:gd name="connsiteY6" fmla="*/ 19050 h 952500"/>
              <a:gd name="connsiteX7" fmla="*/ 2647950 w 3590925"/>
              <a:gd name="connsiteY7" fmla="*/ 19050 h 952500"/>
              <a:gd name="connsiteX8" fmla="*/ 2486025 w 3590925"/>
              <a:gd name="connsiteY8" fmla="*/ 609600 h 952500"/>
              <a:gd name="connsiteX9" fmla="*/ 1076325 w 3590925"/>
              <a:gd name="connsiteY9" fmla="*/ 609600 h 952500"/>
              <a:gd name="connsiteX10" fmla="*/ 923925 w 3590925"/>
              <a:gd name="connsiteY10" fmla="*/ 0 h 952500"/>
              <a:gd name="connsiteX11" fmla="*/ 9525 w 3590925"/>
              <a:gd name="connsiteY11" fmla="*/ 0 h 952500"/>
              <a:gd name="connsiteX12" fmla="*/ 0 w 3590925"/>
              <a:gd name="connsiteY12" fmla="*/ 323850 h 952500"/>
              <a:gd name="connsiteX0" fmla="*/ 0 w 3585482"/>
              <a:gd name="connsiteY0" fmla="*/ 340179 h 952500"/>
              <a:gd name="connsiteX1" fmla="*/ 585107 w 3585482"/>
              <a:gd name="connsiteY1" fmla="*/ 333375 h 952500"/>
              <a:gd name="connsiteX2" fmla="*/ 747032 w 3585482"/>
              <a:gd name="connsiteY2" fmla="*/ 952500 h 952500"/>
              <a:gd name="connsiteX3" fmla="*/ 2775857 w 3585482"/>
              <a:gd name="connsiteY3" fmla="*/ 952500 h 952500"/>
              <a:gd name="connsiteX4" fmla="*/ 2928257 w 3585482"/>
              <a:gd name="connsiteY4" fmla="*/ 342900 h 952500"/>
              <a:gd name="connsiteX5" fmla="*/ 3585482 w 3585482"/>
              <a:gd name="connsiteY5" fmla="*/ 342900 h 952500"/>
              <a:gd name="connsiteX6" fmla="*/ 3585482 w 3585482"/>
              <a:gd name="connsiteY6" fmla="*/ 19050 h 952500"/>
              <a:gd name="connsiteX7" fmla="*/ 2642507 w 3585482"/>
              <a:gd name="connsiteY7" fmla="*/ 19050 h 952500"/>
              <a:gd name="connsiteX8" fmla="*/ 2480582 w 3585482"/>
              <a:gd name="connsiteY8" fmla="*/ 609600 h 952500"/>
              <a:gd name="connsiteX9" fmla="*/ 1070882 w 3585482"/>
              <a:gd name="connsiteY9" fmla="*/ 609600 h 952500"/>
              <a:gd name="connsiteX10" fmla="*/ 918482 w 3585482"/>
              <a:gd name="connsiteY10" fmla="*/ 0 h 952500"/>
              <a:gd name="connsiteX11" fmla="*/ 4082 w 3585482"/>
              <a:gd name="connsiteY11" fmla="*/ 0 h 952500"/>
              <a:gd name="connsiteX12" fmla="*/ 0 w 3585482"/>
              <a:gd name="connsiteY12" fmla="*/ 340179 h 952500"/>
              <a:gd name="connsiteX0" fmla="*/ 46474 w 3631956"/>
              <a:gd name="connsiteY0" fmla="*/ 340179 h 952500"/>
              <a:gd name="connsiteX1" fmla="*/ 631581 w 3631956"/>
              <a:gd name="connsiteY1" fmla="*/ 333375 h 952500"/>
              <a:gd name="connsiteX2" fmla="*/ 793506 w 3631956"/>
              <a:gd name="connsiteY2" fmla="*/ 952500 h 952500"/>
              <a:gd name="connsiteX3" fmla="*/ 2822331 w 3631956"/>
              <a:gd name="connsiteY3" fmla="*/ 952500 h 952500"/>
              <a:gd name="connsiteX4" fmla="*/ 2974731 w 3631956"/>
              <a:gd name="connsiteY4" fmla="*/ 342900 h 952500"/>
              <a:gd name="connsiteX5" fmla="*/ 3631956 w 3631956"/>
              <a:gd name="connsiteY5" fmla="*/ 342900 h 952500"/>
              <a:gd name="connsiteX6" fmla="*/ 3631956 w 3631956"/>
              <a:gd name="connsiteY6" fmla="*/ 19050 h 952500"/>
              <a:gd name="connsiteX7" fmla="*/ 2688981 w 3631956"/>
              <a:gd name="connsiteY7" fmla="*/ 19050 h 952500"/>
              <a:gd name="connsiteX8" fmla="*/ 2527056 w 3631956"/>
              <a:gd name="connsiteY8" fmla="*/ 609600 h 952500"/>
              <a:gd name="connsiteX9" fmla="*/ 1117356 w 3631956"/>
              <a:gd name="connsiteY9" fmla="*/ 609600 h 952500"/>
              <a:gd name="connsiteX10" fmla="*/ 964956 w 3631956"/>
              <a:gd name="connsiteY10" fmla="*/ 0 h 952500"/>
              <a:gd name="connsiteX11" fmla="*/ 27 w 3631956"/>
              <a:gd name="connsiteY11" fmla="*/ 5442 h 952500"/>
              <a:gd name="connsiteX12" fmla="*/ 46474 w 3631956"/>
              <a:gd name="connsiteY12" fmla="*/ 340179 h 952500"/>
              <a:gd name="connsiteX0" fmla="*/ 0 w 3641626"/>
              <a:gd name="connsiteY0" fmla="*/ 329294 h 952500"/>
              <a:gd name="connsiteX1" fmla="*/ 641251 w 3641626"/>
              <a:gd name="connsiteY1" fmla="*/ 333375 h 952500"/>
              <a:gd name="connsiteX2" fmla="*/ 803176 w 3641626"/>
              <a:gd name="connsiteY2" fmla="*/ 952500 h 952500"/>
              <a:gd name="connsiteX3" fmla="*/ 2832001 w 3641626"/>
              <a:gd name="connsiteY3" fmla="*/ 952500 h 952500"/>
              <a:gd name="connsiteX4" fmla="*/ 2984401 w 3641626"/>
              <a:gd name="connsiteY4" fmla="*/ 342900 h 952500"/>
              <a:gd name="connsiteX5" fmla="*/ 3641626 w 3641626"/>
              <a:gd name="connsiteY5" fmla="*/ 342900 h 952500"/>
              <a:gd name="connsiteX6" fmla="*/ 3641626 w 3641626"/>
              <a:gd name="connsiteY6" fmla="*/ 19050 h 952500"/>
              <a:gd name="connsiteX7" fmla="*/ 2698651 w 3641626"/>
              <a:gd name="connsiteY7" fmla="*/ 19050 h 952500"/>
              <a:gd name="connsiteX8" fmla="*/ 2536726 w 3641626"/>
              <a:gd name="connsiteY8" fmla="*/ 609600 h 952500"/>
              <a:gd name="connsiteX9" fmla="*/ 1127026 w 3641626"/>
              <a:gd name="connsiteY9" fmla="*/ 609600 h 952500"/>
              <a:gd name="connsiteX10" fmla="*/ 974626 w 3641626"/>
              <a:gd name="connsiteY10" fmla="*/ 0 h 952500"/>
              <a:gd name="connsiteX11" fmla="*/ 9697 w 3641626"/>
              <a:gd name="connsiteY11" fmla="*/ 5442 h 952500"/>
              <a:gd name="connsiteX12" fmla="*/ 0 w 3641626"/>
              <a:gd name="connsiteY12" fmla="*/ 329294 h 952500"/>
              <a:gd name="connsiteX0" fmla="*/ 1803 w 3643429"/>
              <a:gd name="connsiteY0" fmla="*/ 329294 h 952500"/>
              <a:gd name="connsiteX1" fmla="*/ 643054 w 3643429"/>
              <a:gd name="connsiteY1" fmla="*/ 333375 h 952500"/>
              <a:gd name="connsiteX2" fmla="*/ 804979 w 3643429"/>
              <a:gd name="connsiteY2" fmla="*/ 952500 h 952500"/>
              <a:gd name="connsiteX3" fmla="*/ 2833804 w 3643429"/>
              <a:gd name="connsiteY3" fmla="*/ 952500 h 952500"/>
              <a:gd name="connsiteX4" fmla="*/ 2986204 w 3643429"/>
              <a:gd name="connsiteY4" fmla="*/ 342900 h 952500"/>
              <a:gd name="connsiteX5" fmla="*/ 3643429 w 3643429"/>
              <a:gd name="connsiteY5" fmla="*/ 342900 h 952500"/>
              <a:gd name="connsiteX6" fmla="*/ 3643429 w 3643429"/>
              <a:gd name="connsiteY6" fmla="*/ 19050 h 952500"/>
              <a:gd name="connsiteX7" fmla="*/ 2700454 w 3643429"/>
              <a:gd name="connsiteY7" fmla="*/ 19050 h 952500"/>
              <a:gd name="connsiteX8" fmla="*/ 2538529 w 3643429"/>
              <a:gd name="connsiteY8" fmla="*/ 609600 h 952500"/>
              <a:gd name="connsiteX9" fmla="*/ 1128829 w 3643429"/>
              <a:gd name="connsiteY9" fmla="*/ 609600 h 952500"/>
              <a:gd name="connsiteX10" fmla="*/ 976429 w 3643429"/>
              <a:gd name="connsiteY10" fmla="*/ 0 h 952500"/>
              <a:gd name="connsiteX11" fmla="*/ 272 w 3643429"/>
              <a:gd name="connsiteY11" fmla="*/ 5442 h 952500"/>
              <a:gd name="connsiteX12" fmla="*/ 1803 w 3643429"/>
              <a:gd name="connsiteY12" fmla="*/ 329294 h 952500"/>
              <a:gd name="connsiteX0" fmla="*/ 1803 w 3699572"/>
              <a:gd name="connsiteY0" fmla="*/ 329294 h 952500"/>
              <a:gd name="connsiteX1" fmla="*/ 643054 w 3699572"/>
              <a:gd name="connsiteY1" fmla="*/ 333375 h 952500"/>
              <a:gd name="connsiteX2" fmla="*/ 804979 w 3699572"/>
              <a:gd name="connsiteY2" fmla="*/ 952500 h 952500"/>
              <a:gd name="connsiteX3" fmla="*/ 2833804 w 3699572"/>
              <a:gd name="connsiteY3" fmla="*/ 952500 h 952500"/>
              <a:gd name="connsiteX4" fmla="*/ 2986204 w 3699572"/>
              <a:gd name="connsiteY4" fmla="*/ 342900 h 952500"/>
              <a:gd name="connsiteX5" fmla="*/ 3643429 w 3699572"/>
              <a:gd name="connsiteY5" fmla="*/ 342900 h 952500"/>
              <a:gd name="connsiteX6" fmla="*/ 3699572 w 3699572"/>
              <a:gd name="connsiteY6" fmla="*/ 13607 h 952500"/>
              <a:gd name="connsiteX7" fmla="*/ 2700454 w 3699572"/>
              <a:gd name="connsiteY7" fmla="*/ 19050 h 952500"/>
              <a:gd name="connsiteX8" fmla="*/ 2538529 w 3699572"/>
              <a:gd name="connsiteY8" fmla="*/ 609600 h 952500"/>
              <a:gd name="connsiteX9" fmla="*/ 1128829 w 3699572"/>
              <a:gd name="connsiteY9" fmla="*/ 609600 h 952500"/>
              <a:gd name="connsiteX10" fmla="*/ 976429 w 3699572"/>
              <a:gd name="connsiteY10" fmla="*/ 0 h 952500"/>
              <a:gd name="connsiteX11" fmla="*/ 272 w 3699572"/>
              <a:gd name="connsiteY11" fmla="*/ 5442 h 952500"/>
              <a:gd name="connsiteX12" fmla="*/ 1803 w 3699572"/>
              <a:gd name="connsiteY12" fmla="*/ 329294 h 952500"/>
              <a:gd name="connsiteX0" fmla="*/ 1803 w 3699573"/>
              <a:gd name="connsiteY0" fmla="*/ 329294 h 952500"/>
              <a:gd name="connsiteX1" fmla="*/ 643054 w 3699573"/>
              <a:gd name="connsiteY1" fmla="*/ 333375 h 952500"/>
              <a:gd name="connsiteX2" fmla="*/ 804979 w 3699573"/>
              <a:gd name="connsiteY2" fmla="*/ 952500 h 952500"/>
              <a:gd name="connsiteX3" fmla="*/ 2833804 w 3699573"/>
              <a:gd name="connsiteY3" fmla="*/ 952500 h 952500"/>
              <a:gd name="connsiteX4" fmla="*/ 2986204 w 3699573"/>
              <a:gd name="connsiteY4" fmla="*/ 342900 h 952500"/>
              <a:gd name="connsiteX5" fmla="*/ 3699573 w 3699573"/>
              <a:gd name="connsiteY5" fmla="*/ 348343 h 952500"/>
              <a:gd name="connsiteX6" fmla="*/ 3699572 w 3699573"/>
              <a:gd name="connsiteY6" fmla="*/ 13607 h 952500"/>
              <a:gd name="connsiteX7" fmla="*/ 2700454 w 3699573"/>
              <a:gd name="connsiteY7" fmla="*/ 19050 h 952500"/>
              <a:gd name="connsiteX8" fmla="*/ 2538529 w 3699573"/>
              <a:gd name="connsiteY8" fmla="*/ 609600 h 952500"/>
              <a:gd name="connsiteX9" fmla="*/ 1128829 w 3699573"/>
              <a:gd name="connsiteY9" fmla="*/ 609600 h 952500"/>
              <a:gd name="connsiteX10" fmla="*/ 976429 w 3699573"/>
              <a:gd name="connsiteY10" fmla="*/ 0 h 952500"/>
              <a:gd name="connsiteX11" fmla="*/ 272 w 3699573"/>
              <a:gd name="connsiteY11" fmla="*/ 5442 h 952500"/>
              <a:gd name="connsiteX12" fmla="*/ 1803 w 3699573"/>
              <a:gd name="connsiteY12" fmla="*/ 329294 h 952500"/>
              <a:gd name="connsiteX0" fmla="*/ 0 w 3961645"/>
              <a:gd name="connsiteY0" fmla="*/ 329294 h 952500"/>
              <a:gd name="connsiteX1" fmla="*/ 905126 w 3961645"/>
              <a:gd name="connsiteY1" fmla="*/ 333375 h 952500"/>
              <a:gd name="connsiteX2" fmla="*/ 1067051 w 3961645"/>
              <a:gd name="connsiteY2" fmla="*/ 952500 h 952500"/>
              <a:gd name="connsiteX3" fmla="*/ 3095876 w 3961645"/>
              <a:gd name="connsiteY3" fmla="*/ 952500 h 952500"/>
              <a:gd name="connsiteX4" fmla="*/ 3248276 w 3961645"/>
              <a:gd name="connsiteY4" fmla="*/ 342900 h 952500"/>
              <a:gd name="connsiteX5" fmla="*/ 3961645 w 3961645"/>
              <a:gd name="connsiteY5" fmla="*/ 348343 h 952500"/>
              <a:gd name="connsiteX6" fmla="*/ 3961644 w 3961645"/>
              <a:gd name="connsiteY6" fmla="*/ 13607 h 952500"/>
              <a:gd name="connsiteX7" fmla="*/ 2962526 w 3961645"/>
              <a:gd name="connsiteY7" fmla="*/ 19050 h 952500"/>
              <a:gd name="connsiteX8" fmla="*/ 2800601 w 3961645"/>
              <a:gd name="connsiteY8" fmla="*/ 609600 h 952500"/>
              <a:gd name="connsiteX9" fmla="*/ 1390901 w 3961645"/>
              <a:gd name="connsiteY9" fmla="*/ 609600 h 952500"/>
              <a:gd name="connsiteX10" fmla="*/ 1238501 w 3961645"/>
              <a:gd name="connsiteY10" fmla="*/ 0 h 952500"/>
              <a:gd name="connsiteX11" fmla="*/ 262344 w 3961645"/>
              <a:gd name="connsiteY11" fmla="*/ 5442 h 952500"/>
              <a:gd name="connsiteX12" fmla="*/ 0 w 3961645"/>
              <a:gd name="connsiteY12" fmla="*/ 329294 h 952500"/>
              <a:gd name="connsiteX0" fmla="*/ 1805 w 3963450"/>
              <a:gd name="connsiteY0" fmla="*/ 329294 h 952500"/>
              <a:gd name="connsiteX1" fmla="*/ 906931 w 3963450"/>
              <a:gd name="connsiteY1" fmla="*/ 333375 h 952500"/>
              <a:gd name="connsiteX2" fmla="*/ 1068856 w 3963450"/>
              <a:gd name="connsiteY2" fmla="*/ 952500 h 952500"/>
              <a:gd name="connsiteX3" fmla="*/ 3097681 w 3963450"/>
              <a:gd name="connsiteY3" fmla="*/ 952500 h 952500"/>
              <a:gd name="connsiteX4" fmla="*/ 3250081 w 3963450"/>
              <a:gd name="connsiteY4" fmla="*/ 342900 h 952500"/>
              <a:gd name="connsiteX5" fmla="*/ 3963450 w 3963450"/>
              <a:gd name="connsiteY5" fmla="*/ 348343 h 952500"/>
              <a:gd name="connsiteX6" fmla="*/ 3963449 w 3963450"/>
              <a:gd name="connsiteY6" fmla="*/ 13607 h 952500"/>
              <a:gd name="connsiteX7" fmla="*/ 2964331 w 3963450"/>
              <a:gd name="connsiteY7" fmla="*/ 19050 h 952500"/>
              <a:gd name="connsiteX8" fmla="*/ 2802406 w 3963450"/>
              <a:gd name="connsiteY8" fmla="*/ 609600 h 952500"/>
              <a:gd name="connsiteX9" fmla="*/ 1392706 w 3963450"/>
              <a:gd name="connsiteY9" fmla="*/ 609600 h 952500"/>
              <a:gd name="connsiteX10" fmla="*/ 1240306 w 3963450"/>
              <a:gd name="connsiteY10" fmla="*/ 0 h 952500"/>
              <a:gd name="connsiteX11" fmla="*/ 272 w 3963450"/>
              <a:gd name="connsiteY11" fmla="*/ 190499 h 952500"/>
              <a:gd name="connsiteX12" fmla="*/ 1805 w 3963450"/>
              <a:gd name="connsiteY12" fmla="*/ 329294 h 952500"/>
              <a:gd name="connsiteX0" fmla="*/ 1805 w 3963450"/>
              <a:gd name="connsiteY0" fmla="*/ 315687 h 938893"/>
              <a:gd name="connsiteX1" fmla="*/ 906931 w 3963450"/>
              <a:gd name="connsiteY1" fmla="*/ 319768 h 938893"/>
              <a:gd name="connsiteX2" fmla="*/ 1068856 w 3963450"/>
              <a:gd name="connsiteY2" fmla="*/ 938893 h 938893"/>
              <a:gd name="connsiteX3" fmla="*/ 3097681 w 3963450"/>
              <a:gd name="connsiteY3" fmla="*/ 938893 h 938893"/>
              <a:gd name="connsiteX4" fmla="*/ 3250081 w 3963450"/>
              <a:gd name="connsiteY4" fmla="*/ 329293 h 938893"/>
              <a:gd name="connsiteX5" fmla="*/ 3963450 w 3963450"/>
              <a:gd name="connsiteY5" fmla="*/ 334736 h 938893"/>
              <a:gd name="connsiteX6" fmla="*/ 3963449 w 3963450"/>
              <a:gd name="connsiteY6" fmla="*/ 0 h 938893"/>
              <a:gd name="connsiteX7" fmla="*/ 2964331 w 3963450"/>
              <a:gd name="connsiteY7" fmla="*/ 5443 h 938893"/>
              <a:gd name="connsiteX8" fmla="*/ 2802406 w 3963450"/>
              <a:gd name="connsiteY8" fmla="*/ 595993 h 938893"/>
              <a:gd name="connsiteX9" fmla="*/ 1392706 w 3963450"/>
              <a:gd name="connsiteY9" fmla="*/ 595993 h 938893"/>
              <a:gd name="connsiteX10" fmla="*/ 1035802 w 3963450"/>
              <a:gd name="connsiteY10" fmla="*/ 187778 h 938893"/>
              <a:gd name="connsiteX11" fmla="*/ 272 w 3963450"/>
              <a:gd name="connsiteY11" fmla="*/ 176892 h 938893"/>
              <a:gd name="connsiteX12" fmla="*/ 1805 w 3963450"/>
              <a:gd name="connsiteY12" fmla="*/ 315687 h 938893"/>
              <a:gd name="connsiteX0" fmla="*/ 1805 w 3963450"/>
              <a:gd name="connsiteY0" fmla="*/ 315687 h 938893"/>
              <a:gd name="connsiteX1" fmla="*/ 906931 w 3963450"/>
              <a:gd name="connsiteY1" fmla="*/ 319768 h 938893"/>
              <a:gd name="connsiteX2" fmla="*/ 1068856 w 3963450"/>
              <a:gd name="connsiteY2" fmla="*/ 938893 h 938893"/>
              <a:gd name="connsiteX3" fmla="*/ 3097681 w 3963450"/>
              <a:gd name="connsiteY3" fmla="*/ 938893 h 938893"/>
              <a:gd name="connsiteX4" fmla="*/ 3250081 w 3963450"/>
              <a:gd name="connsiteY4" fmla="*/ 329293 h 938893"/>
              <a:gd name="connsiteX5" fmla="*/ 3963450 w 3963450"/>
              <a:gd name="connsiteY5" fmla="*/ 334736 h 938893"/>
              <a:gd name="connsiteX6" fmla="*/ 3963449 w 3963450"/>
              <a:gd name="connsiteY6" fmla="*/ 0 h 938893"/>
              <a:gd name="connsiteX7" fmla="*/ 2964331 w 3963450"/>
              <a:gd name="connsiteY7" fmla="*/ 5443 h 938893"/>
              <a:gd name="connsiteX8" fmla="*/ 2802406 w 3963450"/>
              <a:gd name="connsiteY8" fmla="*/ 595993 h 938893"/>
              <a:gd name="connsiteX9" fmla="*/ 1214590 w 3963450"/>
              <a:gd name="connsiteY9" fmla="*/ 802822 h 938893"/>
              <a:gd name="connsiteX10" fmla="*/ 1035802 w 3963450"/>
              <a:gd name="connsiteY10" fmla="*/ 187778 h 938893"/>
              <a:gd name="connsiteX11" fmla="*/ 272 w 3963450"/>
              <a:gd name="connsiteY11" fmla="*/ 176892 h 938893"/>
              <a:gd name="connsiteX12" fmla="*/ 1805 w 3963450"/>
              <a:gd name="connsiteY12" fmla="*/ 315687 h 938893"/>
              <a:gd name="connsiteX0" fmla="*/ 1805 w 3963450"/>
              <a:gd name="connsiteY0" fmla="*/ 315687 h 938893"/>
              <a:gd name="connsiteX1" fmla="*/ 906931 w 3963450"/>
              <a:gd name="connsiteY1" fmla="*/ 319768 h 938893"/>
              <a:gd name="connsiteX2" fmla="*/ 1068856 w 3963450"/>
              <a:gd name="connsiteY2" fmla="*/ 938893 h 938893"/>
              <a:gd name="connsiteX3" fmla="*/ 3097681 w 3963450"/>
              <a:gd name="connsiteY3" fmla="*/ 938893 h 938893"/>
              <a:gd name="connsiteX4" fmla="*/ 3250081 w 3963450"/>
              <a:gd name="connsiteY4" fmla="*/ 329293 h 938893"/>
              <a:gd name="connsiteX5" fmla="*/ 3963450 w 3963450"/>
              <a:gd name="connsiteY5" fmla="*/ 334736 h 938893"/>
              <a:gd name="connsiteX6" fmla="*/ 3963449 w 3963450"/>
              <a:gd name="connsiteY6" fmla="*/ 0 h 938893"/>
              <a:gd name="connsiteX7" fmla="*/ 2964331 w 3963450"/>
              <a:gd name="connsiteY7" fmla="*/ 5443 h 938893"/>
              <a:gd name="connsiteX8" fmla="*/ 2973925 w 3963450"/>
              <a:gd name="connsiteY8" fmla="*/ 791936 h 938893"/>
              <a:gd name="connsiteX9" fmla="*/ 1214590 w 3963450"/>
              <a:gd name="connsiteY9" fmla="*/ 802822 h 938893"/>
              <a:gd name="connsiteX10" fmla="*/ 1035802 w 3963450"/>
              <a:gd name="connsiteY10" fmla="*/ 187778 h 938893"/>
              <a:gd name="connsiteX11" fmla="*/ 272 w 3963450"/>
              <a:gd name="connsiteY11" fmla="*/ 176892 h 938893"/>
              <a:gd name="connsiteX12" fmla="*/ 1805 w 3963450"/>
              <a:gd name="connsiteY12" fmla="*/ 315687 h 938893"/>
              <a:gd name="connsiteX0" fmla="*/ 1805 w 3963450"/>
              <a:gd name="connsiteY0" fmla="*/ 315687 h 938893"/>
              <a:gd name="connsiteX1" fmla="*/ 906931 w 3963450"/>
              <a:gd name="connsiteY1" fmla="*/ 319768 h 938893"/>
              <a:gd name="connsiteX2" fmla="*/ 1068856 w 3963450"/>
              <a:gd name="connsiteY2" fmla="*/ 938893 h 938893"/>
              <a:gd name="connsiteX3" fmla="*/ 3097681 w 3963450"/>
              <a:gd name="connsiteY3" fmla="*/ 938893 h 938893"/>
              <a:gd name="connsiteX4" fmla="*/ 3250081 w 3963450"/>
              <a:gd name="connsiteY4" fmla="*/ 329293 h 938893"/>
              <a:gd name="connsiteX5" fmla="*/ 3963450 w 3963450"/>
              <a:gd name="connsiteY5" fmla="*/ 334736 h 938893"/>
              <a:gd name="connsiteX6" fmla="*/ 3963449 w 3963450"/>
              <a:gd name="connsiteY6" fmla="*/ 0 h 938893"/>
              <a:gd name="connsiteX7" fmla="*/ 3175432 w 3963450"/>
              <a:gd name="connsiteY7" fmla="*/ 21771 h 938893"/>
              <a:gd name="connsiteX8" fmla="*/ 2973925 w 3963450"/>
              <a:gd name="connsiteY8" fmla="*/ 791936 h 938893"/>
              <a:gd name="connsiteX9" fmla="*/ 1214590 w 3963450"/>
              <a:gd name="connsiteY9" fmla="*/ 802822 h 938893"/>
              <a:gd name="connsiteX10" fmla="*/ 1035802 w 3963450"/>
              <a:gd name="connsiteY10" fmla="*/ 187778 h 938893"/>
              <a:gd name="connsiteX11" fmla="*/ 272 w 3963450"/>
              <a:gd name="connsiteY11" fmla="*/ 176892 h 938893"/>
              <a:gd name="connsiteX12" fmla="*/ 1805 w 3963450"/>
              <a:gd name="connsiteY12" fmla="*/ 315687 h 938893"/>
              <a:gd name="connsiteX0" fmla="*/ 1805 w 3963450"/>
              <a:gd name="connsiteY0" fmla="*/ 315687 h 938893"/>
              <a:gd name="connsiteX1" fmla="*/ 906931 w 3963450"/>
              <a:gd name="connsiteY1" fmla="*/ 319768 h 938893"/>
              <a:gd name="connsiteX2" fmla="*/ 1068856 w 3963450"/>
              <a:gd name="connsiteY2" fmla="*/ 938893 h 938893"/>
              <a:gd name="connsiteX3" fmla="*/ 3097681 w 3963450"/>
              <a:gd name="connsiteY3" fmla="*/ 938893 h 938893"/>
              <a:gd name="connsiteX4" fmla="*/ 3250081 w 3963450"/>
              <a:gd name="connsiteY4" fmla="*/ 329293 h 938893"/>
              <a:gd name="connsiteX5" fmla="*/ 3963450 w 3963450"/>
              <a:gd name="connsiteY5" fmla="*/ 334736 h 938893"/>
              <a:gd name="connsiteX6" fmla="*/ 3963449 w 3963450"/>
              <a:gd name="connsiteY6" fmla="*/ 0 h 938893"/>
              <a:gd name="connsiteX7" fmla="*/ 3155642 w 3963450"/>
              <a:gd name="connsiteY7" fmla="*/ 195943 h 938893"/>
              <a:gd name="connsiteX8" fmla="*/ 2973925 w 3963450"/>
              <a:gd name="connsiteY8" fmla="*/ 791936 h 938893"/>
              <a:gd name="connsiteX9" fmla="*/ 1214590 w 3963450"/>
              <a:gd name="connsiteY9" fmla="*/ 802822 h 938893"/>
              <a:gd name="connsiteX10" fmla="*/ 1035802 w 3963450"/>
              <a:gd name="connsiteY10" fmla="*/ 187778 h 938893"/>
              <a:gd name="connsiteX11" fmla="*/ 272 w 3963450"/>
              <a:gd name="connsiteY11" fmla="*/ 176892 h 938893"/>
              <a:gd name="connsiteX12" fmla="*/ 1805 w 3963450"/>
              <a:gd name="connsiteY12" fmla="*/ 315687 h 938893"/>
              <a:gd name="connsiteX0" fmla="*/ 1805 w 4280100"/>
              <a:gd name="connsiteY0" fmla="*/ 138795 h 762001"/>
              <a:gd name="connsiteX1" fmla="*/ 906931 w 4280100"/>
              <a:gd name="connsiteY1" fmla="*/ 142876 h 762001"/>
              <a:gd name="connsiteX2" fmla="*/ 1068856 w 4280100"/>
              <a:gd name="connsiteY2" fmla="*/ 762001 h 762001"/>
              <a:gd name="connsiteX3" fmla="*/ 3097681 w 4280100"/>
              <a:gd name="connsiteY3" fmla="*/ 762001 h 762001"/>
              <a:gd name="connsiteX4" fmla="*/ 3250081 w 4280100"/>
              <a:gd name="connsiteY4" fmla="*/ 152401 h 762001"/>
              <a:gd name="connsiteX5" fmla="*/ 3963450 w 4280100"/>
              <a:gd name="connsiteY5" fmla="*/ 157844 h 762001"/>
              <a:gd name="connsiteX6" fmla="*/ 4280100 w 4280100"/>
              <a:gd name="connsiteY6" fmla="*/ 35379 h 762001"/>
              <a:gd name="connsiteX7" fmla="*/ 3155642 w 4280100"/>
              <a:gd name="connsiteY7" fmla="*/ 19051 h 762001"/>
              <a:gd name="connsiteX8" fmla="*/ 2973925 w 4280100"/>
              <a:gd name="connsiteY8" fmla="*/ 615044 h 762001"/>
              <a:gd name="connsiteX9" fmla="*/ 1214590 w 4280100"/>
              <a:gd name="connsiteY9" fmla="*/ 625930 h 762001"/>
              <a:gd name="connsiteX10" fmla="*/ 1035802 w 4280100"/>
              <a:gd name="connsiteY10" fmla="*/ 10886 h 762001"/>
              <a:gd name="connsiteX11" fmla="*/ 272 w 4280100"/>
              <a:gd name="connsiteY11" fmla="*/ 0 h 762001"/>
              <a:gd name="connsiteX12" fmla="*/ 1805 w 4280100"/>
              <a:gd name="connsiteY12" fmla="*/ 138795 h 762001"/>
              <a:gd name="connsiteX0" fmla="*/ 1805 w 4286697"/>
              <a:gd name="connsiteY0" fmla="*/ 138795 h 762001"/>
              <a:gd name="connsiteX1" fmla="*/ 906931 w 4286697"/>
              <a:gd name="connsiteY1" fmla="*/ 142876 h 762001"/>
              <a:gd name="connsiteX2" fmla="*/ 1068856 w 4286697"/>
              <a:gd name="connsiteY2" fmla="*/ 762001 h 762001"/>
              <a:gd name="connsiteX3" fmla="*/ 3097681 w 4286697"/>
              <a:gd name="connsiteY3" fmla="*/ 762001 h 762001"/>
              <a:gd name="connsiteX4" fmla="*/ 3250081 w 4286697"/>
              <a:gd name="connsiteY4" fmla="*/ 152401 h 762001"/>
              <a:gd name="connsiteX5" fmla="*/ 3963450 w 4286697"/>
              <a:gd name="connsiteY5" fmla="*/ 157844 h 762001"/>
              <a:gd name="connsiteX6" fmla="*/ 4286697 w 4286697"/>
              <a:gd name="connsiteY6" fmla="*/ 8164 h 762001"/>
              <a:gd name="connsiteX7" fmla="*/ 3155642 w 4286697"/>
              <a:gd name="connsiteY7" fmla="*/ 19051 h 762001"/>
              <a:gd name="connsiteX8" fmla="*/ 2973925 w 4286697"/>
              <a:gd name="connsiteY8" fmla="*/ 615044 h 762001"/>
              <a:gd name="connsiteX9" fmla="*/ 1214590 w 4286697"/>
              <a:gd name="connsiteY9" fmla="*/ 625930 h 762001"/>
              <a:gd name="connsiteX10" fmla="*/ 1035802 w 4286697"/>
              <a:gd name="connsiteY10" fmla="*/ 10886 h 762001"/>
              <a:gd name="connsiteX11" fmla="*/ 272 w 4286697"/>
              <a:gd name="connsiteY11" fmla="*/ 0 h 762001"/>
              <a:gd name="connsiteX12" fmla="*/ 1805 w 4286697"/>
              <a:gd name="connsiteY12" fmla="*/ 138795 h 762001"/>
              <a:gd name="connsiteX0" fmla="*/ 1805 w 4286698"/>
              <a:gd name="connsiteY0" fmla="*/ 138795 h 762001"/>
              <a:gd name="connsiteX1" fmla="*/ 906931 w 4286698"/>
              <a:gd name="connsiteY1" fmla="*/ 142876 h 762001"/>
              <a:gd name="connsiteX2" fmla="*/ 1068856 w 4286698"/>
              <a:gd name="connsiteY2" fmla="*/ 762001 h 762001"/>
              <a:gd name="connsiteX3" fmla="*/ 3097681 w 4286698"/>
              <a:gd name="connsiteY3" fmla="*/ 762001 h 762001"/>
              <a:gd name="connsiteX4" fmla="*/ 3250081 w 4286698"/>
              <a:gd name="connsiteY4" fmla="*/ 152401 h 762001"/>
              <a:gd name="connsiteX5" fmla="*/ 4286698 w 4286698"/>
              <a:gd name="connsiteY5" fmla="*/ 168730 h 762001"/>
              <a:gd name="connsiteX6" fmla="*/ 4286697 w 4286698"/>
              <a:gd name="connsiteY6" fmla="*/ 8164 h 762001"/>
              <a:gd name="connsiteX7" fmla="*/ 3155642 w 4286698"/>
              <a:gd name="connsiteY7" fmla="*/ 19051 h 762001"/>
              <a:gd name="connsiteX8" fmla="*/ 2973925 w 4286698"/>
              <a:gd name="connsiteY8" fmla="*/ 615044 h 762001"/>
              <a:gd name="connsiteX9" fmla="*/ 1214590 w 4286698"/>
              <a:gd name="connsiteY9" fmla="*/ 625930 h 762001"/>
              <a:gd name="connsiteX10" fmla="*/ 1035802 w 4286698"/>
              <a:gd name="connsiteY10" fmla="*/ 10886 h 762001"/>
              <a:gd name="connsiteX11" fmla="*/ 272 w 4286698"/>
              <a:gd name="connsiteY11" fmla="*/ 0 h 762001"/>
              <a:gd name="connsiteX12" fmla="*/ 1805 w 4286698"/>
              <a:gd name="connsiteY12" fmla="*/ 138795 h 762001"/>
              <a:gd name="connsiteX0" fmla="*/ 54332 w 4339225"/>
              <a:gd name="connsiteY0" fmla="*/ 138795 h 762001"/>
              <a:gd name="connsiteX1" fmla="*/ 959458 w 4339225"/>
              <a:gd name="connsiteY1" fmla="*/ 142876 h 762001"/>
              <a:gd name="connsiteX2" fmla="*/ 1121383 w 4339225"/>
              <a:gd name="connsiteY2" fmla="*/ 762001 h 762001"/>
              <a:gd name="connsiteX3" fmla="*/ 3150208 w 4339225"/>
              <a:gd name="connsiteY3" fmla="*/ 762001 h 762001"/>
              <a:gd name="connsiteX4" fmla="*/ 3302608 w 4339225"/>
              <a:gd name="connsiteY4" fmla="*/ 152401 h 762001"/>
              <a:gd name="connsiteX5" fmla="*/ 4339225 w 4339225"/>
              <a:gd name="connsiteY5" fmla="*/ 168730 h 762001"/>
              <a:gd name="connsiteX6" fmla="*/ 4339224 w 4339225"/>
              <a:gd name="connsiteY6" fmla="*/ 8164 h 762001"/>
              <a:gd name="connsiteX7" fmla="*/ 3208169 w 4339225"/>
              <a:gd name="connsiteY7" fmla="*/ 19051 h 762001"/>
              <a:gd name="connsiteX8" fmla="*/ 3026452 w 4339225"/>
              <a:gd name="connsiteY8" fmla="*/ 615044 h 762001"/>
              <a:gd name="connsiteX9" fmla="*/ 1267117 w 4339225"/>
              <a:gd name="connsiteY9" fmla="*/ 625930 h 762001"/>
              <a:gd name="connsiteX10" fmla="*/ 1088329 w 4339225"/>
              <a:gd name="connsiteY10" fmla="*/ 10886 h 762001"/>
              <a:gd name="connsiteX11" fmla="*/ 23 w 4339225"/>
              <a:gd name="connsiteY11" fmla="*/ 0 h 762001"/>
              <a:gd name="connsiteX12" fmla="*/ 54332 w 4339225"/>
              <a:gd name="connsiteY12" fmla="*/ 138795 h 762001"/>
              <a:gd name="connsiteX0" fmla="*/ 0 w 4344265"/>
              <a:gd name="connsiteY0" fmla="*/ 138795 h 762001"/>
              <a:gd name="connsiteX1" fmla="*/ 964498 w 4344265"/>
              <a:gd name="connsiteY1" fmla="*/ 142876 h 762001"/>
              <a:gd name="connsiteX2" fmla="*/ 1126423 w 4344265"/>
              <a:gd name="connsiteY2" fmla="*/ 762001 h 762001"/>
              <a:gd name="connsiteX3" fmla="*/ 3155248 w 4344265"/>
              <a:gd name="connsiteY3" fmla="*/ 762001 h 762001"/>
              <a:gd name="connsiteX4" fmla="*/ 3307648 w 4344265"/>
              <a:gd name="connsiteY4" fmla="*/ 152401 h 762001"/>
              <a:gd name="connsiteX5" fmla="*/ 4344265 w 4344265"/>
              <a:gd name="connsiteY5" fmla="*/ 168730 h 762001"/>
              <a:gd name="connsiteX6" fmla="*/ 4344264 w 4344265"/>
              <a:gd name="connsiteY6" fmla="*/ 8164 h 762001"/>
              <a:gd name="connsiteX7" fmla="*/ 3213209 w 4344265"/>
              <a:gd name="connsiteY7" fmla="*/ 19051 h 762001"/>
              <a:gd name="connsiteX8" fmla="*/ 3031492 w 4344265"/>
              <a:gd name="connsiteY8" fmla="*/ 615044 h 762001"/>
              <a:gd name="connsiteX9" fmla="*/ 1272157 w 4344265"/>
              <a:gd name="connsiteY9" fmla="*/ 625930 h 762001"/>
              <a:gd name="connsiteX10" fmla="*/ 1093369 w 4344265"/>
              <a:gd name="connsiteY10" fmla="*/ 10886 h 762001"/>
              <a:gd name="connsiteX11" fmla="*/ 5063 w 4344265"/>
              <a:gd name="connsiteY11" fmla="*/ 0 h 762001"/>
              <a:gd name="connsiteX12" fmla="*/ 0 w 4344265"/>
              <a:gd name="connsiteY12" fmla="*/ 138795 h 762001"/>
              <a:gd name="connsiteX0" fmla="*/ 0 w 4344265"/>
              <a:gd name="connsiteY0" fmla="*/ 138795 h 762001"/>
              <a:gd name="connsiteX1" fmla="*/ 964498 w 4344265"/>
              <a:gd name="connsiteY1" fmla="*/ 142876 h 762001"/>
              <a:gd name="connsiteX2" fmla="*/ 1126423 w 4344265"/>
              <a:gd name="connsiteY2" fmla="*/ 762001 h 762001"/>
              <a:gd name="connsiteX3" fmla="*/ 3155248 w 4344265"/>
              <a:gd name="connsiteY3" fmla="*/ 762001 h 762001"/>
              <a:gd name="connsiteX4" fmla="*/ 3307648 w 4344265"/>
              <a:gd name="connsiteY4" fmla="*/ 152401 h 762001"/>
              <a:gd name="connsiteX5" fmla="*/ 4344265 w 4344265"/>
              <a:gd name="connsiteY5" fmla="*/ 168730 h 762001"/>
              <a:gd name="connsiteX6" fmla="*/ 4344264 w 4344265"/>
              <a:gd name="connsiteY6" fmla="*/ 8164 h 762001"/>
              <a:gd name="connsiteX7" fmla="*/ 3213209 w 4344265"/>
              <a:gd name="connsiteY7" fmla="*/ 19051 h 762001"/>
              <a:gd name="connsiteX8" fmla="*/ 3031492 w 4344265"/>
              <a:gd name="connsiteY8" fmla="*/ 615044 h 762001"/>
              <a:gd name="connsiteX9" fmla="*/ 1272157 w 4344265"/>
              <a:gd name="connsiteY9" fmla="*/ 625930 h 762001"/>
              <a:gd name="connsiteX10" fmla="*/ 1205517 w 4344265"/>
              <a:gd name="connsiteY10" fmla="*/ 10886 h 762001"/>
              <a:gd name="connsiteX11" fmla="*/ 5063 w 4344265"/>
              <a:gd name="connsiteY11" fmla="*/ 0 h 762001"/>
              <a:gd name="connsiteX12" fmla="*/ 0 w 4344265"/>
              <a:gd name="connsiteY12" fmla="*/ 138795 h 762001"/>
              <a:gd name="connsiteX0" fmla="*/ 0 w 4344265"/>
              <a:gd name="connsiteY0" fmla="*/ 138795 h 762001"/>
              <a:gd name="connsiteX1" fmla="*/ 964498 w 4344265"/>
              <a:gd name="connsiteY1" fmla="*/ 142876 h 762001"/>
              <a:gd name="connsiteX2" fmla="*/ 1126423 w 4344265"/>
              <a:gd name="connsiteY2" fmla="*/ 762001 h 762001"/>
              <a:gd name="connsiteX3" fmla="*/ 3155248 w 4344265"/>
              <a:gd name="connsiteY3" fmla="*/ 762001 h 762001"/>
              <a:gd name="connsiteX4" fmla="*/ 3307648 w 4344265"/>
              <a:gd name="connsiteY4" fmla="*/ 152401 h 762001"/>
              <a:gd name="connsiteX5" fmla="*/ 4344265 w 4344265"/>
              <a:gd name="connsiteY5" fmla="*/ 168730 h 762001"/>
              <a:gd name="connsiteX6" fmla="*/ 4344264 w 4344265"/>
              <a:gd name="connsiteY6" fmla="*/ 8164 h 762001"/>
              <a:gd name="connsiteX7" fmla="*/ 3213209 w 4344265"/>
              <a:gd name="connsiteY7" fmla="*/ 19051 h 762001"/>
              <a:gd name="connsiteX8" fmla="*/ 3031492 w 4344265"/>
              <a:gd name="connsiteY8" fmla="*/ 615044 h 762001"/>
              <a:gd name="connsiteX9" fmla="*/ 1377707 w 4344265"/>
              <a:gd name="connsiteY9" fmla="*/ 625930 h 762001"/>
              <a:gd name="connsiteX10" fmla="*/ 1205517 w 4344265"/>
              <a:gd name="connsiteY10" fmla="*/ 10886 h 762001"/>
              <a:gd name="connsiteX11" fmla="*/ 5063 w 4344265"/>
              <a:gd name="connsiteY11" fmla="*/ 0 h 762001"/>
              <a:gd name="connsiteX12" fmla="*/ 0 w 4344265"/>
              <a:gd name="connsiteY12" fmla="*/ 138795 h 762001"/>
              <a:gd name="connsiteX0" fmla="*/ 0 w 4344265"/>
              <a:gd name="connsiteY0" fmla="*/ 138795 h 762001"/>
              <a:gd name="connsiteX1" fmla="*/ 1076644 w 4344265"/>
              <a:gd name="connsiteY1" fmla="*/ 148319 h 762001"/>
              <a:gd name="connsiteX2" fmla="*/ 1126423 w 4344265"/>
              <a:gd name="connsiteY2" fmla="*/ 762001 h 762001"/>
              <a:gd name="connsiteX3" fmla="*/ 3155248 w 4344265"/>
              <a:gd name="connsiteY3" fmla="*/ 762001 h 762001"/>
              <a:gd name="connsiteX4" fmla="*/ 3307648 w 4344265"/>
              <a:gd name="connsiteY4" fmla="*/ 152401 h 762001"/>
              <a:gd name="connsiteX5" fmla="*/ 4344265 w 4344265"/>
              <a:gd name="connsiteY5" fmla="*/ 168730 h 762001"/>
              <a:gd name="connsiteX6" fmla="*/ 4344264 w 4344265"/>
              <a:gd name="connsiteY6" fmla="*/ 8164 h 762001"/>
              <a:gd name="connsiteX7" fmla="*/ 3213209 w 4344265"/>
              <a:gd name="connsiteY7" fmla="*/ 19051 h 762001"/>
              <a:gd name="connsiteX8" fmla="*/ 3031492 w 4344265"/>
              <a:gd name="connsiteY8" fmla="*/ 615044 h 762001"/>
              <a:gd name="connsiteX9" fmla="*/ 1377707 w 4344265"/>
              <a:gd name="connsiteY9" fmla="*/ 625930 h 762001"/>
              <a:gd name="connsiteX10" fmla="*/ 1205517 w 4344265"/>
              <a:gd name="connsiteY10" fmla="*/ 10886 h 762001"/>
              <a:gd name="connsiteX11" fmla="*/ 5063 w 4344265"/>
              <a:gd name="connsiteY11" fmla="*/ 0 h 762001"/>
              <a:gd name="connsiteX12" fmla="*/ 0 w 4344265"/>
              <a:gd name="connsiteY12" fmla="*/ 138795 h 762001"/>
              <a:gd name="connsiteX0" fmla="*/ 0 w 4344265"/>
              <a:gd name="connsiteY0" fmla="*/ 138795 h 762001"/>
              <a:gd name="connsiteX1" fmla="*/ 1076644 w 4344265"/>
              <a:gd name="connsiteY1" fmla="*/ 148319 h 762001"/>
              <a:gd name="connsiteX2" fmla="*/ 1231974 w 4344265"/>
              <a:gd name="connsiteY2" fmla="*/ 751116 h 762001"/>
              <a:gd name="connsiteX3" fmla="*/ 3155248 w 4344265"/>
              <a:gd name="connsiteY3" fmla="*/ 762001 h 762001"/>
              <a:gd name="connsiteX4" fmla="*/ 3307648 w 4344265"/>
              <a:gd name="connsiteY4" fmla="*/ 152401 h 762001"/>
              <a:gd name="connsiteX5" fmla="*/ 4344265 w 4344265"/>
              <a:gd name="connsiteY5" fmla="*/ 168730 h 762001"/>
              <a:gd name="connsiteX6" fmla="*/ 4344264 w 4344265"/>
              <a:gd name="connsiteY6" fmla="*/ 8164 h 762001"/>
              <a:gd name="connsiteX7" fmla="*/ 3213209 w 4344265"/>
              <a:gd name="connsiteY7" fmla="*/ 19051 h 762001"/>
              <a:gd name="connsiteX8" fmla="*/ 3031492 w 4344265"/>
              <a:gd name="connsiteY8" fmla="*/ 615044 h 762001"/>
              <a:gd name="connsiteX9" fmla="*/ 1377707 w 4344265"/>
              <a:gd name="connsiteY9" fmla="*/ 625930 h 762001"/>
              <a:gd name="connsiteX10" fmla="*/ 1205517 w 4344265"/>
              <a:gd name="connsiteY10" fmla="*/ 10886 h 762001"/>
              <a:gd name="connsiteX11" fmla="*/ 5063 w 4344265"/>
              <a:gd name="connsiteY11" fmla="*/ 0 h 762001"/>
              <a:gd name="connsiteX12" fmla="*/ 0 w 4344265"/>
              <a:gd name="connsiteY12" fmla="*/ 138795 h 762001"/>
              <a:gd name="connsiteX0" fmla="*/ 0 w 4344265"/>
              <a:gd name="connsiteY0" fmla="*/ 138795 h 762001"/>
              <a:gd name="connsiteX1" fmla="*/ 1076644 w 4344265"/>
              <a:gd name="connsiteY1" fmla="*/ 148319 h 762001"/>
              <a:gd name="connsiteX2" fmla="*/ 1231974 w 4344265"/>
              <a:gd name="connsiteY2" fmla="*/ 751116 h 762001"/>
              <a:gd name="connsiteX3" fmla="*/ 3155248 w 4344265"/>
              <a:gd name="connsiteY3" fmla="*/ 762001 h 762001"/>
              <a:gd name="connsiteX4" fmla="*/ 3307648 w 4344265"/>
              <a:gd name="connsiteY4" fmla="*/ 152401 h 762001"/>
              <a:gd name="connsiteX5" fmla="*/ 4344265 w 4344265"/>
              <a:gd name="connsiteY5" fmla="*/ 168730 h 762001"/>
              <a:gd name="connsiteX6" fmla="*/ 4344264 w 4344265"/>
              <a:gd name="connsiteY6" fmla="*/ 8164 h 762001"/>
              <a:gd name="connsiteX7" fmla="*/ 3213209 w 4344265"/>
              <a:gd name="connsiteY7" fmla="*/ 19051 h 762001"/>
              <a:gd name="connsiteX8" fmla="*/ 2985314 w 4344265"/>
              <a:gd name="connsiteY8" fmla="*/ 615044 h 762001"/>
              <a:gd name="connsiteX9" fmla="*/ 1377707 w 4344265"/>
              <a:gd name="connsiteY9" fmla="*/ 625930 h 762001"/>
              <a:gd name="connsiteX10" fmla="*/ 1205517 w 4344265"/>
              <a:gd name="connsiteY10" fmla="*/ 10886 h 762001"/>
              <a:gd name="connsiteX11" fmla="*/ 5063 w 4344265"/>
              <a:gd name="connsiteY11" fmla="*/ 0 h 762001"/>
              <a:gd name="connsiteX12" fmla="*/ 0 w 4344265"/>
              <a:gd name="connsiteY12" fmla="*/ 138795 h 762001"/>
              <a:gd name="connsiteX0" fmla="*/ 0 w 4344265"/>
              <a:gd name="connsiteY0" fmla="*/ 138795 h 762001"/>
              <a:gd name="connsiteX1" fmla="*/ 1076644 w 4344265"/>
              <a:gd name="connsiteY1" fmla="*/ 148319 h 762001"/>
              <a:gd name="connsiteX2" fmla="*/ 1231974 w 4344265"/>
              <a:gd name="connsiteY2" fmla="*/ 751116 h 762001"/>
              <a:gd name="connsiteX3" fmla="*/ 3155248 w 4344265"/>
              <a:gd name="connsiteY3" fmla="*/ 762001 h 762001"/>
              <a:gd name="connsiteX4" fmla="*/ 3307648 w 4344265"/>
              <a:gd name="connsiteY4" fmla="*/ 152401 h 762001"/>
              <a:gd name="connsiteX5" fmla="*/ 4344265 w 4344265"/>
              <a:gd name="connsiteY5" fmla="*/ 168730 h 762001"/>
              <a:gd name="connsiteX6" fmla="*/ 4344264 w 4344265"/>
              <a:gd name="connsiteY6" fmla="*/ 8164 h 762001"/>
              <a:gd name="connsiteX7" fmla="*/ 3173628 w 4344265"/>
              <a:gd name="connsiteY7" fmla="*/ 19051 h 762001"/>
              <a:gd name="connsiteX8" fmla="*/ 2985314 w 4344265"/>
              <a:gd name="connsiteY8" fmla="*/ 615044 h 762001"/>
              <a:gd name="connsiteX9" fmla="*/ 1377707 w 4344265"/>
              <a:gd name="connsiteY9" fmla="*/ 625930 h 762001"/>
              <a:gd name="connsiteX10" fmla="*/ 1205517 w 4344265"/>
              <a:gd name="connsiteY10" fmla="*/ 10886 h 762001"/>
              <a:gd name="connsiteX11" fmla="*/ 5063 w 4344265"/>
              <a:gd name="connsiteY11" fmla="*/ 0 h 762001"/>
              <a:gd name="connsiteX12" fmla="*/ 0 w 4344265"/>
              <a:gd name="connsiteY12" fmla="*/ 138795 h 762001"/>
              <a:gd name="connsiteX0" fmla="*/ 0 w 4344265"/>
              <a:gd name="connsiteY0" fmla="*/ 138795 h 762001"/>
              <a:gd name="connsiteX1" fmla="*/ 1076644 w 4344265"/>
              <a:gd name="connsiteY1" fmla="*/ 148319 h 762001"/>
              <a:gd name="connsiteX2" fmla="*/ 1231974 w 4344265"/>
              <a:gd name="connsiteY2" fmla="*/ 751116 h 762001"/>
              <a:gd name="connsiteX3" fmla="*/ 3115667 w 4344265"/>
              <a:gd name="connsiteY3" fmla="*/ 762001 h 762001"/>
              <a:gd name="connsiteX4" fmla="*/ 3307648 w 4344265"/>
              <a:gd name="connsiteY4" fmla="*/ 152401 h 762001"/>
              <a:gd name="connsiteX5" fmla="*/ 4344265 w 4344265"/>
              <a:gd name="connsiteY5" fmla="*/ 168730 h 762001"/>
              <a:gd name="connsiteX6" fmla="*/ 4344264 w 4344265"/>
              <a:gd name="connsiteY6" fmla="*/ 8164 h 762001"/>
              <a:gd name="connsiteX7" fmla="*/ 3173628 w 4344265"/>
              <a:gd name="connsiteY7" fmla="*/ 19051 h 762001"/>
              <a:gd name="connsiteX8" fmla="*/ 2985314 w 4344265"/>
              <a:gd name="connsiteY8" fmla="*/ 615044 h 762001"/>
              <a:gd name="connsiteX9" fmla="*/ 1377707 w 4344265"/>
              <a:gd name="connsiteY9" fmla="*/ 625930 h 762001"/>
              <a:gd name="connsiteX10" fmla="*/ 1205517 w 4344265"/>
              <a:gd name="connsiteY10" fmla="*/ 10886 h 762001"/>
              <a:gd name="connsiteX11" fmla="*/ 5063 w 4344265"/>
              <a:gd name="connsiteY11" fmla="*/ 0 h 762001"/>
              <a:gd name="connsiteX12" fmla="*/ 0 w 4344265"/>
              <a:gd name="connsiteY12" fmla="*/ 138795 h 762001"/>
              <a:gd name="connsiteX0" fmla="*/ 0 w 4344265"/>
              <a:gd name="connsiteY0" fmla="*/ 138795 h 762001"/>
              <a:gd name="connsiteX1" fmla="*/ 1076644 w 4344265"/>
              <a:gd name="connsiteY1" fmla="*/ 148319 h 762001"/>
              <a:gd name="connsiteX2" fmla="*/ 1231974 w 4344265"/>
              <a:gd name="connsiteY2" fmla="*/ 751116 h 762001"/>
              <a:gd name="connsiteX3" fmla="*/ 3115667 w 4344265"/>
              <a:gd name="connsiteY3" fmla="*/ 762001 h 762001"/>
              <a:gd name="connsiteX4" fmla="*/ 3287857 w 4344265"/>
              <a:gd name="connsiteY4" fmla="*/ 152401 h 762001"/>
              <a:gd name="connsiteX5" fmla="*/ 4344265 w 4344265"/>
              <a:gd name="connsiteY5" fmla="*/ 168730 h 762001"/>
              <a:gd name="connsiteX6" fmla="*/ 4344264 w 4344265"/>
              <a:gd name="connsiteY6" fmla="*/ 8164 h 762001"/>
              <a:gd name="connsiteX7" fmla="*/ 3173628 w 4344265"/>
              <a:gd name="connsiteY7" fmla="*/ 19051 h 762001"/>
              <a:gd name="connsiteX8" fmla="*/ 2985314 w 4344265"/>
              <a:gd name="connsiteY8" fmla="*/ 615044 h 762001"/>
              <a:gd name="connsiteX9" fmla="*/ 1377707 w 4344265"/>
              <a:gd name="connsiteY9" fmla="*/ 625930 h 762001"/>
              <a:gd name="connsiteX10" fmla="*/ 1205517 w 4344265"/>
              <a:gd name="connsiteY10" fmla="*/ 10886 h 762001"/>
              <a:gd name="connsiteX11" fmla="*/ 5063 w 4344265"/>
              <a:gd name="connsiteY11" fmla="*/ 0 h 762001"/>
              <a:gd name="connsiteX12" fmla="*/ 0 w 4344265"/>
              <a:gd name="connsiteY12" fmla="*/ 138795 h 762001"/>
              <a:gd name="connsiteX0" fmla="*/ 0 w 4344265"/>
              <a:gd name="connsiteY0" fmla="*/ 138795 h 762001"/>
              <a:gd name="connsiteX1" fmla="*/ 1076644 w 4344265"/>
              <a:gd name="connsiteY1" fmla="*/ 148319 h 762001"/>
              <a:gd name="connsiteX2" fmla="*/ 1231974 w 4344265"/>
              <a:gd name="connsiteY2" fmla="*/ 751116 h 762001"/>
              <a:gd name="connsiteX3" fmla="*/ 3115667 w 4344265"/>
              <a:gd name="connsiteY3" fmla="*/ 762001 h 762001"/>
              <a:gd name="connsiteX4" fmla="*/ 3287857 w 4344265"/>
              <a:gd name="connsiteY4" fmla="*/ 152401 h 762001"/>
              <a:gd name="connsiteX5" fmla="*/ 4344265 w 4344265"/>
              <a:gd name="connsiteY5" fmla="*/ 168730 h 762001"/>
              <a:gd name="connsiteX6" fmla="*/ 4344264 w 4344265"/>
              <a:gd name="connsiteY6" fmla="*/ 8164 h 762001"/>
              <a:gd name="connsiteX7" fmla="*/ 3173628 w 4344265"/>
              <a:gd name="connsiteY7" fmla="*/ 19051 h 762001"/>
              <a:gd name="connsiteX8" fmla="*/ 2985314 w 4344265"/>
              <a:gd name="connsiteY8" fmla="*/ 615044 h 762001"/>
              <a:gd name="connsiteX9" fmla="*/ 1377707 w 4344265"/>
              <a:gd name="connsiteY9" fmla="*/ 625930 h 762001"/>
              <a:gd name="connsiteX10" fmla="*/ 1205517 w 4344265"/>
              <a:gd name="connsiteY10" fmla="*/ 5443 h 762001"/>
              <a:gd name="connsiteX11" fmla="*/ 5063 w 4344265"/>
              <a:gd name="connsiteY11" fmla="*/ 0 h 762001"/>
              <a:gd name="connsiteX12" fmla="*/ 0 w 4344265"/>
              <a:gd name="connsiteY12" fmla="*/ 138795 h 762001"/>
              <a:gd name="connsiteX0" fmla="*/ 0 w 4344265"/>
              <a:gd name="connsiteY0" fmla="*/ 138795 h 762001"/>
              <a:gd name="connsiteX1" fmla="*/ 1076644 w 4344265"/>
              <a:gd name="connsiteY1" fmla="*/ 148319 h 762001"/>
              <a:gd name="connsiteX2" fmla="*/ 1231974 w 4344265"/>
              <a:gd name="connsiteY2" fmla="*/ 751116 h 762001"/>
              <a:gd name="connsiteX3" fmla="*/ 3115667 w 4344265"/>
              <a:gd name="connsiteY3" fmla="*/ 762001 h 762001"/>
              <a:gd name="connsiteX4" fmla="*/ 3287857 w 4344265"/>
              <a:gd name="connsiteY4" fmla="*/ 152401 h 762001"/>
              <a:gd name="connsiteX5" fmla="*/ 4344265 w 4344265"/>
              <a:gd name="connsiteY5" fmla="*/ 168730 h 762001"/>
              <a:gd name="connsiteX6" fmla="*/ 4344264 w 4344265"/>
              <a:gd name="connsiteY6" fmla="*/ 8164 h 762001"/>
              <a:gd name="connsiteX7" fmla="*/ 3167031 w 4344265"/>
              <a:gd name="connsiteY7" fmla="*/ 2722 h 762001"/>
              <a:gd name="connsiteX8" fmla="*/ 2985314 w 4344265"/>
              <a:gd name="connsiteY8" fmla="*/ 615044 h 762001"/>
              <a:gd name="connsiteX9" fmla="*/ 1377707 w 4344265"/>
              <a:gd name="connsiteY9" fmla="*/ 625930 h 762001"/>
              <a:gd name="connsiteX10" fmla="*/ 1205517 w 4344265"/>
              <a:gd name="connsiteY10" fmla="*/ 5443 h 762001"/>
              <a:gd name="connsiteX11" fmla="*/ 5063 w 4344265"/>
              <a:gd name="connsiteY11" fmla="*/ 0 h 762001"/>
              <a:gd name="connsiteX12" fmla="*/ 0 w 4344265"/>
              <a:gd name="connsiteY12" fmla="*/ 138795 h 762001"/>
              <a:gd name="connsiteX0" fmla="*/ 3788 w 4348053"/>
              <a:gd name="connsiteY0" fmla="*/ 136073 h 759279"/>
              <a:gd name="connsiteX1" fmla="*/ 1080432 w 4348053"/>
              <a:gd name="connsiteY1" fmla="*/ 145597 h 759279"/>
              <a:gd name="connsiteX2" fmla="*/ 1235762 w 4348053"/>
              <a:gd name="connsiteY2" fmla="*/ 748394 h 759279"/>
              <a:gd name="connsiteX3" fmla="*/ 3119455 w 4348053"/>
              <a:gd name="connsiteY3" fmla="*/ 759279 h 759279"/>
              <a:gd name="connsiteX4" fmla="*/ 3291645 w 4348053"/>
              <a:gd name="connsiteY4" fmla="*/ 149679 h 759279"/>
              <a:gd name="connsiteX5" fmla="*/ 4348053 w 4348053"/>
              <a:gd name="connsiteY5" fmla="*/ 166008 h 759279"/>
              <a:gd name="connsiteX6" fmla="*/ 4348052 w 4348053"/>
              <a:gd name="connsiteY6" fmla="*/ 5442 h 759279"/>
              <a:gd name="connsiteX7" fmla="*/ 3170819 w 4348053"/>
              <a:gd name="connsiteY7" fmla="*/ 0 h 759279"/>
              <a:gd name="connsiteX8" fmla="*/ 2989102 w 4348053"/>
              <a:gd name="connsiteY8" fmla="*/ 612322 h 759279"/>
              <a:gd name="connsiteX9" fmla="*/ 1381495 w 4348053"/>
              <a:gd name="connsiteY9" fmla="*/ 623208 h 759279"/>
              <a:gd name="connsiteX10" fmla="*/ 1209305 w 4348053"/>
              <a:gd name="connsiteY10" fmla="*/ 2721 h 759279"/>
              <a:gd name="connsiteX11" fmla="*/ 193 w 4348053"/>
              <a:gd name="connsiteY11" fmla="*/ 83003 h 759279"/>
              <a:gd name="connsiteX12" fmla="*/ 3788 w 4348053"/>
              <a:gd name="connsiteY12" fmla="*/ 136073 h 759279"/>
              <a:gd name="connsiteX0" fmla="*/ 3788 w 4348053"/>
              <a:gd name="connsiteY0" fmla="*/ 136073 h 759279"/>
              <a:gd name="connsiteX1" fmla="*/ 1080432 w 4348053"/>
              <a:gd name="connsiteY1" fmla="*/ 145597 h 759279"/>
              <a:gd name="connsiteX2" fmla="*/ 1235762 w 4348053"/>
              <a:gd name="connsiteY2" fmla="*/ 748394 h 759279"/>
              <a:gd name="connsiteX3" fmla="*/ 3119455 w 4348053"/>
              <a:gd name="connsiteY3" fmla="*/ 759279 h 759279"/>
              <a:gd name="connsiteX4" fmla="*/ 3291645 w 4348053"/>
              <a:gd name="connsiteY4" fmla="*/ 149679 h 759279"/>
              <a:gd name="connsiteX5" fmla="*/ 4348053 w 4348053"/>
              <a:gd name="connsiteY5" fmla="*/ 166008 h 759279"/>
              <a:gd name="connsiteX6" fmla="*/ 4348052 w 4348053"/>
              <a:gd name="connsiteY6" fmla="*/ 5442 h 759279"/>
              <a:gd name="connsiteX7" fmla="*/ 3170819 w 4348053"/>
              <a:gd name="connsiteY7" fmla="*/ 0 h 759279"/>
              <a:gd name="connsiteX8" fmla="*/ 2989102 w 4348053"/>
              <a:gd name="connsiteY8" fmla="*/ 612322 h 759279"/>
              <a:gd name="connsiteX9" fmla="*/ 1381495 w 4348053"/>
              <a:gd name="connsiteY9" fmla="*/ 623208 h 759279"/>
              <a:gd name="connsiteX10" fmla="*/ 1209305 w 4348053"/>
              <a:gd name="connsiteY10" fmla="*/ 88446 h 759279"/>
              <a:gd name="connsiteX11" fmla="*/ 193 w 4348053"/>
              <a:gd name="connsiteY11" fmla="*/ 83003 h 759279"/>
              <a:gd name="connsiteX12" fmla="*/ 3788 w 4348053"/>
              <a:gd name="connsiteY12" fmla="*/ 136073 h 759279"/>
              <a:gd name="connsiteX0" fmla="*/ 3788 w 4348053"/>
              <a:gd name="connsiteY0" fmla="*/ 136073 h 759279"/>
              <a:gd name="connsiteX1" fmla="*/ 1080432 w 4348053"/>
              <a:gd name="connsiteY1" fmla="*/ 145597 h 759279"/>
              <a:gd name="connsiteX2" fmla="*/ 1235762 w 4348053"/>
              <a:gd name="connsiteY2" fmla="*/ 748394 h 759279"/>
              <a:gd name="connsiteX3" fmla="*/ 3119455 w 4348053"/>
              <a:gd name="connsiteY3" fmla="*/ 759279 h 759279"/>
              <a:gd name="connsiteX4" fmla="*/ 3291645 w 4348053"/>
              <a:gd name="connsiteY4" fmla="*/ 149679 h 759279"/>
              <a:gd name="connsiteX5" fmla="*/ 4348053 w 4348053"/>
              <a:gd name="connsiteY5" fmla="*/ 166008 h 759279"/>
              <a:gd name="connsiteX6" fmla="*/ 4348052 w 4348053"/>
              <a:gd name="connsiteY6" fmla="*/ 5442 h 759279"/>
              <a:gd name="connsiteX7" fmla="*/ 3170819 w 4348053"/>
              <a:gd name="connsiteY7" fmla="*/ 0 h 759279"/>
              <a:gd name="connsiteX8" fmla="*/ 2989102 w 4348053"/>
              <a:gd name="connsiteY8" fmla="*/ 612322 h 759279"/>
              <a:gd name="connsiteX9" fmla="*/ 1381495 w 4348053"/>
              <a:gd name="connsiteY9" fmla="*/ 623208 h 759279"/>
              <a:gd name="connsiteX10" fmla="*/ 1140037 w 4348053"/>
              <a:gd name="connsiteY10" fmla="*/ 88446 h 759279"/>
              <a:gd name="connsiteX11" fmla="*/ 193 w 4348053"/>
              <a:gd name="connsiteY11" fmla="*/ 83003 h 759279"/>
              <a:gd name="connsiteX12" fmla="*/ 3788 w 4348053"/>
              <a:gd name="connsiteY12" fmla="*/ 136073 h 759279"/>
              <a:gd name="connsiteX0" fmla="*/ 3788 w 4348053"/>
              <a:gd name="connsiteY0" fmla="*/ 136073 h 759279"/>
              <a:gd name="connsiteX1" fmla="*/ 1080432 w 4348053"/>
              <a:gd name="connsiteY1" fmla="*/ 145597 h 759279"/>
              <a:gd name="connsiteX2" fmla="*/ 1235762 w 4348053"/>
              <a:gd name="connsiteY2" fmla="*/ 748394 h 759279"/>
              <a:gd name="connsiteX3" fmla="*/ 3119455 w 4348053"/>
              <a:gd name="connsiteY3" fmla="*/ 759279 h 759279"/>
              <a:gd name="connsiteX4" fmla="*/ 3291645 w 4348053"/>
              <a:gd name="connsiteY4" fmla="*/ 149679 h 759279"/>
              <a:gd name="connsiteX5" fmla="*/ 4348053 w 4348053"/>
              <a:gd name="connsiteY5" fmla="*/ 166008 h 759279"/>
              <a:gd name="connsiteX6" fmla="*/ 4348052 w 4348053"/>
              <a:gd name="connsiteY6" fmla="*/ 5442 h 759279"/>
              <a:gd name="connsiteX7" fmla="*/ 3170819 w 4348053"/>
              <a:gd name="connsiteY7" fmla="*/ 0 h 759279"/>
              <a:gd name="connsiteX8" fmla="*/ 2989102 w 4348053"/>
              <a:gd name="connsiteY8" fmla="*/ 612322 h 759279"/>
              <a:gd name="connsiteX9" fmla="*/ 1294911 w 4348053"/>
              <a:gd name="connsiteY9" fmla="*/ 694646 h 759279"/>
              <a:gd name="connsiteX10" fmla="*/ 1140037 w 4348053"/>
              <a:gd name="connsiteY10" fmla="*/ 88446 h 759279"/>
              <a:gd name="connsiteX11" fmla="*/ 193 w 4348053"/>
              <a:gd name="connsiteY11" fmla="*/ 83003 h 759279"/>
              <a:gd name="connsiteX12" fmla="*/ 3788 w 4348053"/>
              <a:gd name="connsiteY12" fmla="*/ 136073 h 759279"/>
              <a:gd name="connsiteX0" fmla="*/ 3788 w 4348053"/>
              <a:gd name="connsiteY0" fmla="*/ 136073 h 759279"/>
              <a:gd name="connsiteX1" fmla="*/ 1080432 w 4348053"/>
              <a:gd name="connsiteY1" fmla="*/ 145597 h 759279"/>
              <a:gd name="connsiteX2" fmla="*/ 1235762 w 4348053"/>
              <a:gd name="connsiteY2" fmla="*/ 748394 h 759279"/>
              <a:gd name="connsiteX3" fmla="*/ 3119455 w 4348053"/>
              <a:gd name="connsiteY3" fmla="*/ 759279 h 759279"/>
              <a:gd name="connsiteX4" fmla="*/ 3291645 w 4348053"/>
              <a:gd name="connsiteY4" fmla="*/ 149679 h 759279"/>
              <a:gd name="connsiteX5" fmla="*/ 4348053 w 4348053"/>
              <a:gd name="connsiteY5" fmla="*/ 166008 h 759279"/>
              <a:gd name="connsiteX6" fmla="*/ 4348052 w 4348053"/>
              <a:gd name="connsiteY6" fmla="*/ 5442 h 759279"/>
              <a:gd name="connsiteX7" fmla="*/ 3170819 w 4348053"/>
              <a:gd name="connsiteY7" fmla="*/ 0 h 759279"/>
              <a:gd name="connsiteX8" fmla="*/ 3041052 w 4348053"/>
              <a:gd name="connsiteY8" fmla="*/ 690904 h 759279"/>
              <a:gd name="connsiteX9" fmla="*/ 1294911 w 4348053"/>
              <a:gd name="connsiteY9" fmla="*/ 694646 h 759279"/>
              <a:gd name="connsiteX10" fmla="*/ 1140037 w 4348053"/>
              <a:gd name="connsiteY10" fmla="*/ 88446 h 759279"/>
              <a:gd name="connsiteX11" fmla="*/ 193 w 4348053"/>
              <a:gd name="connsiteY11" fmla="*/ 83003 h 759279"/>
              <a:gd name="connsiteX12" fmla="*/ 3788 w 4348053"/>
              <a:gd name="connsiteY12" fmla="*/ 136073 h 759279"/>
              <a:gd name="connsiteX0" fmla="*/ 3788 w 4348053"/>
              <a:gd name="connsiteY0" fmla="*/ 136073 h 759279"/>
              <a:gd name="connsiteX1" fmla="*/ 1080432 w 4348053"/>
              <a:gd name="connsiteY1" fmla="*/ 145597 h 759279"/>
              <a:gd name="connsiteX2" fmla="*/ 1235762 w 4348053"/>
              <a:gd name="connsiteY2" fmla="*/ 748394 h 759279"/>
              <a:gd name="connsiteX3" fmla="*/ 3119455 w 4348053"/>
              <a:gd name="connsiteY3" fmla="*/ 759279 h 759279"/>
              <a:gd name="connsiteX4" fmla="*/ 3291645 w 4348053"/>
              <a:gd name="connsiteY4" fmla="*/ 149679 h 759279"/>
              <a:gd name="connsiteX5" fmla="*/ 4348053 w 4348053"/>
              <a:gd name="connsiteY5" fmla="*/ 166008 h 759279"/>
              <a:gd name="connsiteX6" fmla="*/ 4348052 w 4348053"/>
              <a:gd name="connsiteY6" fmla="*/ 5442 h 759279"/>
              <a:gd name="connsiteX7" fmla="*/ 3170819 w 4348053"/>
              <a:gd name="connsiteY7" fmla="*/ 0 h 759279"/>
              <a:gd name="connsiteX8" fmla="*/ 3101662 w 4348053"/>
              <a:gd name="connsiteY8" fmla="*/ 683760 h 759279"/>
              <a:gd name="connsiteX9" fmla="*/ 1294911 w 4348053"/>
              <a:gd name="connsiteY9" fmla="*/ 694646 h 759279"/>
              <a:gd name="connsiteX10" fmla="*/ 1140037 w 4348053"/>
              <a:gd name="connsiteY10" fmla="*/ 88446 h 759279"/>
              <a:gd name="connsiteX11" fmla="*/ 193 w 4348053"/>
              <a:gd name="connsiteY11" fmla="*/ 83003 h 759279"/>
              <a:gd name="connsiteX12" fmla="*/ 3788 w 4348053"/>
              <a:gd name="connsiteY12" fmla="*/ 136073 h 759279"/>
              <a:gd name="connsiteX0" fmla="*/ 3788 w 4348053"/>
              <a:gd name="connsiteY0" fmla="*/ 136073 h 759279"/>
              <a:gd name="connsiteX1" fmla="*/ 1080432 w 4348053"/>
              <a:gd name="connsiteY1" fmla="*/ 145597 h 759279"/>
              <a:gd name="connsiteX2" fmla="*/ 1235762 w 4348053"/>
              <a:gd name="connsiteY2" fmla="*/ 748394 h 759279"/>
              <a:gd name="connsiteX3" fmla="*/ 3119455 w 4348053"/>
              <a:gd name="connsiteY3" fmla="*/ 759279 h 759279"/>
              <a:gd name="connsiteX4" fmla="*/ 3291645 w 4348053"/>
              <a:gd name="connsiteY4" fmla="*/ 149679 h 759279"/>
              <a:gd name="connsiteX5" fmla="*/ 4348053 w 4348053"/>
              <a:gd name="connsiteY5" fmla="*/ 166008 h 759279"/>
              <a:gd name="connsiteX6" fmla="*/ 4348052 w 4348053"/>
              <a:gd name="connsiteY6" fmla="*/ 5442 h 759279"/>
              <a:gd name="connsiteX7" fmla="*/ 3170819 w 4348053"/>
              <a:gd name="connsiteY7" fmla="*/ 0 h 759279"/>
              <a:gd name="connsiteX8" fmla="*/ 3049712 w 4348053"/>
              <a:gd name="connsiteY8" fmla="*/ 676616 h 759279"/>
              <a:gd name="connsiteX9" fmla="*/ 1294911 w 4348053"/>
              <a:gd name="connsiteY9" fmla="*/ 694646 h 759279"/>
              <a:gd name="connsiteX10" fmla="*/ 1140037 w 4348053"/>
              <a:gd name="connsiteY10" fmla="*/ 88446 h 759279"/>
              <a:gd name="connsiteX11" fmla="*/ 193 w 4348053"/>
              <a:gd name="connsiteY11" fmla="*/ 83003 h 759279"/>
              <a:gd name="connsiteX12" fmla="*/ 3788 w 4348053"/>
              <a:gd name="connsiteY12" fmla="*/ 136073 h 759279"/>
              <a:gd name="connsiteX0" fmla="*/ 3788 w 4348053"/>
              <a:gd name="connsiteY0" fmla="*/ 130631 h 753837"/>
              <a:gd name="connsiteX1" fmla="*/ 1080432 w 4348053"/>
              <a:gd name="connsiteY1" fmla="*/ 140155 h 753837"/>
              <a:gd name="connsiteX2" fmla="*/ 1235762 w 4348053"/>
              <a:gd name="connsiteY2" fmla="*/ 742952 h 753837"/>
              <a:gd name="connsiteX3" fmla="*/ 3119455 w 4348053"/>
              <a:gd name="connsiteY3" fmla="*/ 753837 h 753837"/>
              <a:gd name="connsiteX4" fmla="*/ 3291645 w 4348053"/>
              <a:gd name="connsiteY4" fmla="*/ 144237 h 753837"/>
              <a:gd name="connsiteX5" fmla="*/ 4348053 w 4348053"/>
              <a:gd name="connsiteY5" fmla="*/ 160566 h 753837"/>
              <a:gd name="connsiteX6" fmla="*/ 4348052 w 4348053"/>
              <a:gd name="connsiteY6" fmla="*/ 0 h 753837"/>
              <a:gd name="connsiteX7" fmla="*/ 3222769 w 4348053"/>
              <a:gd name="connsiteY7" fmla="*/ 65996 h 753837"/>
              <a:gd name="connsiteX8" fmla="*/ 3049712 w 4348053"/>
              <a:gd name="connsiteY8" fmla="*/ 671174 h 753837"/>
              <a:gd name="connsiteX9" fmla="*/ 1294911 w 4348053"/>
              <a:gd name="connsiteY9" fmla="*/ 689204 h 753837"/>
              <a:gd name="connsiteX10" fmla="*/ 1140037 w 4348053"/>
              <a:gd name="connsiteY10" fmla="*/ 83004 h 753837"/>
              <a:gd name="connsiteX11" fmla="*/ 193 w 4348053"/>
              <a:gd name="connsiteY11" fmla="*/ 77561 h 753837"/>
              <a:gd name="connsiteX12" fmla="*/ 3788 w 4348053"/>
              <a:gd name="connsiteY12" fmla="*/ 130631 h 753837"/>
              <a:gd name="connsiteX0" fmla="*/ 3788 w 4348053"/>
              <a:gd name="connsiteY0" fmla="*/ 64635 h 687841"/>
              <a:gd name="connsiteX1" fmla="*/ 1080432 w 4348053"/>
              <a:gd name="connsiteY1" fmla="*/ 74159 h 687841"/>
              <a:gd name="connsiteX2" fmla="*/ 1235762 w 4348053"/>
              <a:gd name="connsiteY2" fmla="*/ 676956 h 687841"/>
              <a:gd name="connsiteX3" fmla="*/ 3119455 w 4348053"/>
              <a:gd name="connsiteY3" fmla="*/ 687841 h 687841"/>
              <a:gd name="connsiteX4" fmla="*/ 3291645 w 4348053"/>
              <a:gd name="connsiteY4" fmla="*/ 78241 h 687841"/>
              <a:gd name="connsiteX5" fmla="*/ 4348053 w 4348053"/>
              <a:gd name="connsiteY5" fmla="*/ 94570 h 687841"/>
              <a:gd name="connsiteX6" fmla="*/ 4322077 w 4348053"/>
              <a:gd name="connsiteY6" fmla="*/ 19729 h 687841"/>
              <a:gd name="connsiteX7" fmla="*/ 3222769 w 4348053"/>
              <a:gd name="connsiteY7" fmla="*/ 0 h 687841"/>
              <a:gd name="connsiteX8" fmla="*/ 3049712 w 4348053"/>
              <a:gd name="connsiteY8" fmla="*/ 605178 h 687841"/>
              <a:gd name="connsiteX9" fmla="*/ 1294911 w 4348053"/>
              <a:gd name="connsiteY9" fmla="*/ 623208 h 687841"/>
              <a:gd name="connsiteX10" fmla="*/ 1140037 w 4348053"/>
              <a:gd name="connsiteY10" fmla="*/ 17008 h 687841"/>
              <a:gd name="connsiteX11" fmla="*/ 193 w 4348053"/>
              <a:gd name="connsiteY11" fmla="*/ 11565 h 687841"/>
              <a:gd name="connsiteX12" fmla="*/ 3788 w 4348053"/>
              <a:gd name="connsiteY12" fmla="*/ 64635 h 68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8053" h="687841">
                <a:moveTo>
                  <a:pt x="3788" y="64635"/>
                </a:moveTo>
                <a:lnTo>
                  <a:pt x="1080432" y="74159"/>
                </a:lnTo>
                <a:lnTo>
                  <a:pt x="1235762" y="676956"/>
                </a:lnTo>
                <a:lnTo>
                  <a:pt x="3119455" y="687841"/>
                </a:lnTo>
                <a:lnTo>
                  <a:pt x="3291645" y="78241"/>
                </a:lnTo>
                <a:lnTo>
                  <a:pt x="4348053" y="94570"/>
                </a:lnTo>
                <a:cubicBezTo>
                  <a:pt x="4348053" y="-17009"/>
                  <a:pt x="4322077" y="131308"/>
                  <a:pt x="4322077" y="19729"/>
                </a:cubicBezTo>
                <a:lnTo>
                  <a:pt x="3222769" y="0"/>
                </a:lnTo>
                <a:lnTo>
                  <a:pt x="3049712" y="605178"/>
                </a:lnTo>
                <a:lnTo>
                  <a:pt x="1294911" y="623208"/>
                </a:lnTo>
                <a:lnTo>
                  <a:pt x="1140037" y="17008"/>
                </a:lnTo>
                <a:lnTo>
                  <a:pt x="193" y="11565"/>
                </a:lnTo>
                <a:cubicBezTo>
                  <a:pt x="-1168" y="124958"/>
                  <a:pt x="5149" y="-48758"/>
                  <a:pt x="3788" y="64635"/>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 name="Straight Connector 43"/>
          <p:cNvCxnSpPr/>
          <p:nvPr/>
        </p:nvCxnSpPr>
        <p:spPr>
          <a:xfrm>
            <a:off x="4572000" y="685800"/>
            <a:ext cx="0" cy="5181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a:off x="4844350" y="4119658"/>
            <a:ext cx="1003697" cy="258555"/>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rapezoid 45"/>
          <p:cNvSpPr/>
          <p:nvPr/>
        </p:nvSpPr>
        <p:spPr>
          <a:xfrm rot="10800000">
            <a:off x="6248401" y="4119657"/>
            <a:ext cx="1003697" cy="258557"/>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rapezoid 46"/>
          <p:cNvSpPr/>
          <p:nvPr/>
        </p:nvSpPr>
        <p:spPr>
          <a:xfrm rot="10800000">
            <a:off x="7660317" y="4113680"/>
            <a:ext cx="1003697" cy="254932"/>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TextBox 47"/>
          <p:cNvSpPr txBox="1"/>
          <p:nvPr/>
        </p:nvSpPr>
        <p:spPr>
          <a:xfrm>
            <a:off x="0" y="-5953"/>
            <a:ext cx="4235455" cy="2185214"/>
          </a:xfrm>
          <a:prstGeom prst="rect">
            <a:avLst/>
          </a:prstGeom>
          <a:noFill/>
        </p:spPr>
        <p:txBody>
          <a:bodyPr wrap="none" rtlCol="0">
            <a:spAutoFit/>
          </a:bodyPr>
          <a:lstStyle/>
          <a:p>
            <a:r>
              <a:rPr lang="en-US" sz="2400" b="1" dirty="0">
                <a:solidFill>
                  <a:srgbClr val="002060"/>
                </a:solidFill>
              </a:rPr>
              <a:t>ADM stack dep</a:t>
            </a:r>
          </a:p>
          <a:p>
            <a:r>
              <a:rPr lang="en-US" sz="1600" dirty="0">
                <a:solidFill>
                  <a:prstClr val="black"/>
                </a:solidFill>
              </a:rPr>
              <a:t>Too thick for downstream optical alignment</a:t>
            </a:r>
          </a:p>
          <a:p>
            <a:endParaRPr lang="en-US" sz="1600" dirty="0">
              <a:solidFill>
                <a:prstClr val="black"/>
              </a:solidFill>
            </a:endParaRPr>
          </a:p>
          <a:p>
            <a:r>
              <a:rPr lang="en-US" sz="1600" dirty="0">
                <a:solidFill>
                  <a:prstClr val="black"/>
                </a:solidFill>
              </a:rPr>
              <a:t>6nm </a:t>
            </a:r>
            <a:r>
              <a:rPr lang="en-US" sz="1600" dirty="0" err="1">
                <a:solidFill>
                  <a:prstClr val="black"/>
                </a:solidFill>
              </a:rPr>
              <a:t>HfOx</a:t>
            </a:r>
            <a:endParaRPr lang="en-US" sz="1600" dirty="0">
              <a:solidFill>
                <a:prstClr val="black"/>
              </a:solidFill>
            </a:endParaRPr>
          </a:p>
          <a:p>
            <a:r>
              <a:rPr lang="en-US" sz="1600" dirty="0">
                <a:solidFill>
                  <a:prstClr val="black"/>
                </a:solidFill>
              </a:rPr>
              <a:t>7nm ADM</a:t>
            </a:r>
          </a:p>
          <a:p>
            <a:r>
              <a:rPr lang="en-US" sz="1600" dirty="0">
                <a:solidFill>
                  <a:prstClr val="black"/>
                </a:solidFill>
              </a:rPr>
              <a:t>Top seal 1nm </a:t>
            </a:r>
            <a:r>
              <a:rPr lang="en-US" sz="1600" dirty="0" err="1">
                <a:solidFill>
                  <a:prstClr val="black"/>
                </a:solidFill>
              </a:rPr>
              <a:t>AlOx</a:t>
            </a:r>
            <a:endParaRPr lang="en-US" sz="1600" dirty="0">
              <a:solidFill>
                <a:prstClr val="black"/>
              </a:solidFill>
            </a:endParaRPr>
          </a:p>
          <a:p>
            <a:r>
              <a:rPr lang="en-US" sz="1600" dirty="0">
                <a:solidFill>
                  <a:prstClr val="black"/>
                </a:solidFill>
              </a:rPr>
              <a:t>N implant</a:t>
            </a:r>
          </a:p>
          <a:p>
            <a:endParaRPr lang="en-US" sz="1600" dirty="0">
              <a:solidFill>
                <a:prstClr val="black"/>
              </a:solidFill>
            </a:endParaRPr>
          </a:p>
        </p:txBody>
      </p:sp>
      <p:sp>
        <p:nvSpPr>
          <p:cNvPr id="49" name="TextBox 48"/>
          <p:cNvSpPr txBox="1"/>
          <p:nvPr/>
        </p:nvSpPr>
        <p:spPr>
          <a:xfrm>
            <a:off x="2791786" y="6186407"/>
            <a:ext cx="663964" cy="369332"/>
          </a:xfrm>
          <a:prstGeom prst="rect">
            <a:avLst/>
          </a:prstGeom>
          <a:noFill/>
        </p:spPr>
        <p:txBody>
          <a:bodyPr wrap="none" rtlCol="0">
            <a:spAutoFit/>
          </a:bodyPr>
          <a:lstStyle/>
          <a:p>
            <a:r>
              <a:rPr lang="en-US" b="1" dirty="0">
                <a:solidFill>
                  <a:prstClr val="black"/>
                </a:solidFill>
              </a:rPr>
              <a:t>Logic</a:t>
            </a:r>
          </a:p>
        </p:txBody>
      </p:sp>
      <p:sp>
        <p:nvSpPr>
          <p:cNvPr id="50" name="Rectangle 49"/>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5029200" y="2191636"/>
            <a:ext cx="3603849" cy="3024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9162288" y="868680"/>
            <a:ext cx="2514600" cy="169277"/>
          </a:xfrm>
          <a:prstGeom prst="rect">
            <a:avLst/>
          </a:prstGeom>
          <a:noFill/>
        </p:spPr>
        <p:txBody>
          <a:bodyPr vert="horz" wrap="square" lIns="0" tIns="0" rIns="0" bIns="0" rtlCol="0">
            <a:spAutoFit/>
          </a:bodyPr>
          <a:lstStyle/>
          <a:p>
            <a:r>
              <a:rPr lang="en-US" sz="1100" dirty="0">
                <a:solidFill>
                  <a:srgbClr val="003C71"/>
                </a:solidFill>
              </a:rPr>
              <a:t>Needed for ADO/ADP </a:t>
            </a:r>
            <a:r>
              <a:rPr lang="en-US" sz="1100" dirty="0" err="1">
                <a:solidFill>
                  <a:srgbClr val="003C71"/>
                </a:solidFill>
              </a:rPr>
              <a:t>litho</a:t>
            </a:r>
            <a:r>
              <a:rPr lang="en-US" sz="1100" dirty="0">
                <a:solidFill>
                  <a:srgbClr val="003C71"/>
                </a:solidFill>
              </a:rPr>
              <a:t> to align</a:t>
            </a:r>
          </a:p>
        </p:txBody>
      </p:sp>
      <p:sp>
        <p:nvSpPr>
          <p:cNvPr id="19" name="TextBox 18"/>
          <p:cNvSpPr txBox="1"/>
          <p:nvPr/>
        </p:nvSpPr>
        <p:spPr>
          <a:xfrm>
            <a:off x="8851392" y="3335846"/>
            <a:ext cx="1572768" cy="338554"/>
          </a:xfrm>
          <a:prstGeom prst="rect">
            <a:avLst/>
          </a:prstGeom>
          <a:noFill/>
        </p:spPr>
        <p:txBody>
          <a:bodyPr vert="horz" wrap="square" lIns="0" tIns="0" rIns="0" bIns="0" rtlCol="0">
            <a:spAutoFit/>
          </a:bodyPr>
          <a:lstStyle/>
          <a:p>
            <a:r>
              <a:rPr lang="en-US" sz="1100" dirty="0">
                <a:solidFill>
                  <a:srgbClr val="003C71"/>
                </a:solidFill>
              </a:rPr>
              <a:t>Full </a:t>
            </a:r>
            <a:r>
              <a:rPr lang="en-US" sz="1100" dirty="0" err="1">
                <a:solidFill>
                  <a:srgbClr val="003C71"/>
                </a:solidFill>
              </a:rPr>
              <a:t>adm</a:t>
            </a:r>
            <a:r>
              <a:rPr lang="en-US" sz="1100" dirty="0">
                <a:solidFill>
                  <a:srgbClr val="003C71"/>
                </a:solidFill>
              </a:rPr>
              <a:t> stack (ignore color)</a:t>
            </a:r>
          </a:p>
        </p:txBody>
      </p:sp>
      <p:sp>
        <p:nvSpPr>
          <p:cNvPr id="52" name="TextBox 51"/>
          <p:cNvSpPr txBox="1"/>
          <p:nvPr/>
        </p:nvSpPr>
        <p:spPr>
          <a:xfrm>
            <a:off x="9289520" y="3898412"/>
            <a:ext cx="2103120" cy="169277"/>
          </a:xfrm>
          <a:prstGeom prst="rect">
            <a:avLst/>
          </a:prstGeom>
          <a:noFill/>
        </p:spPr>
        <p:txBody>
          <a:bodyPr vert="horz" wrap="square" lIns="0" tIns="0" rIns="0" bIns="0" rtlCol="0">
            <a:spAutoFit/>
          </a:bodyPr>
          <a:lstStyle/>
          <a:p>
            <a:r>
              <a:rPr lang="en-US" sz="1100" dirty="0">
                <a:solidFill>
                  <a:srgbClr val="003C71"/>
                </a:solidFill>
              </a:rPr>
              <a:t>20-25nm </a:t>
            </a:r>
            <a:r>
              <a:rPr lang="en-US" sz="1100" dirty="0" err="1">
                <a:solidFill>
                  <a:srgbClr val="003C71"/>
                </a:solidFill>
              </a:rPr>
              <a:t>TiN</a:t>
            </a:r>
            <a:r>
              <a:rPr lang="en-US" sz="1100" dirty="0">
                <a:solidFill>
                  <a:srgbClr val="003C71"/>
                </a:solidFill>
              </a:rPr>
              <a:t> gate electrode</a:t>
            </a:r>
          </a:p>
        </p:txBody>
      </p:sp>
      <p:cxnSp>
        <p:nvCxnSpPr>
          <p:cNvPr id="53" name="Straight Arrow Connector 52"/>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225069" y="442478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55" name="TextBox 54"/>
          <p:cNvSpPr txBox="1"/>
          <p:nvPr/>
        </p:nvSpPr>
        <p:spPr>
          <a:xfrm>
            <a:off x="9269109" y="4128240"/>
            <a:ext cx="1298753"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20nm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6" name="Straight Arrow Connector 55"/>
          <p:cNvCxnSpPr>
            <a:stCxn id="55" idx="1"/>
          </p:cNvCxnSpPr>
          <p:nvPr/>
        </p:nvCxnSpPr>
        <p:spPr>
          <a:xfrm flipH="1" flipV="1">
            <a:off x="8693591" y="4196833"/>
            <a:ext cx="575518" cy="62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2" idx="1"/>
          </p:cNvCxnSpPr>
          <p:nvPr/>
        </p:nvCxnSpPr>
        <p:spPr>
          <a:xfrm flipV="1">
            <a:off x="8779117" y="3983051"/>
            <a:ext cx="510403" cy="5785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011089" y="4164297"/>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sp>
        <p:nvSpPr>
          <p:cNvPr id="59" name="TextBox 58"/>
          <p:cNvSpPr txBox="1"/>
          <p:nvPr/>
        </p:nvSpPr>
        <p:spPr>
          <a:xfrm>
            <a:off x="7184636" y="6248050"/>
            <a:ext cx="763351" cy="369332"/>
          </a:xfrm>
          <a:prstGeom prst="rect">
            <a:avLst/>
          </a:prstGeom>
          <a:noFill/>
        </p:spPr>
        <p:txBody>
          <a:bodyPr wrap="none" rtlCol="0">
            <a:spAutoFit/>
          </a:bodyPr>
          <a:lstStyle/>
          <a:p>
            <a:r>
              <a:rPr lang="en-US" b="1" dirty="0">
                <a:solidFill>
                  <a:prstClr val="black"/>
                </a:solidFill>
              </a:rPr>
              <a:t>Array</a:t>
            </a:r>
          </a:p>
        </p:txBody>
      </p:sp>
    </p:spTree>
    <p:extLst>
      <p:ext uri="{BB962C8B-B14F-4D97-AF65-F5344CB8AC3E}">
        <p14:creationId xmlns:p14="http://schemas.microsoft.com/office/powerpoint/2010/main" val="386226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9125" y="522152"/>
            <a:ext cx="10953750" cy="5800725"/>
          </a:xfrm>
          <a:prstGeom prst="rect">
            <a:avLst/>
          </a:prstGeom>
        </p:spPr>
      </p:pic>
      <p:sp>
        <p:nvSpPr>
          <p:cNvPr id="3" name="TextBox 2"/>
          <p:cNvSpPr txBox="1"/>
          <p:nvPr/>
        </p:nvSpPr>
        <p:spPr>
          <a:xfrm>
            <a:off x="9134856" y="365760"/>
            <a:ext cx="2240280" cy="338554"/>
          </a:xfrm>
          <a:prstGeom prst="rect">
            <a:avLst/>
          </a:prstGeom>
          <a:noFill/>
        </p:spPr>
        <p:txBody>
          <a:bodyPr vert="horz" wrap="square" lIns="0" tIns="0" rIns="0" bIns="0" rtlCol="0">
            <a:spAutoFit/>
          </a:bodyPr>
          <a:lstStyle/>
          <a:p>
            <a:r>
              <a:rPr lang="en-US" sz="1100" dirty="0">
                <a:solidFill>
                  <a:srgbClr val="003C71"/>
                </a:solidFill>
              </a:rPr>
              <a:t>ADO vert</a:t>
            </a:r>
          </a:p>
          <a:p>
            <a:r>
              <a:rPr lang="en-US" sz="1100" dirty="0">
                <a:solidFill>
                  <a:srgbClr val="003C71"/>
                </a:solidFill>
              </a:rPr>
              <a:t>ADP </a:t>
            </a:r>
            <a:r>
              <a:rPr lang="en-US" sz="1100" dirty="0" err="1">
                <a:solidFill>
                  <a:srgbClr val="003C71"/>
                </a:solidFill>
              </a:rPr>
              <a:t>horiz</a:t>
            </a:r>
            <a:endParaRPr lang="en-US" sz="1100" dirty="0">
              <a:solidFill>
                <a:srgbClr val="003C71"/>
              </a:solidFill>
            </a:endParaRPr>
          </a:p>
        </p:txBody>
      </p:sp>
    </p:spTree>
    <p:extLst>
      <p:ext uri="{BB962C8B-B14F-4D97-AF65-F5344CB8AC3E}">
        <p14:creationId xmlns:p14="http://schemas.microsoft.com/office/powerpoint/2010/main" val="39510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40206" y="4804913"/>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5" name="Rectangle 3"/>
          <p:cNvSpPr>
            <a:spLocks noChangeArrowheads="1"/>
          </p:cNvSpPr>
          <p:nvPr/>
        </p:nvSpPr>
        <p:spPr bwMode="auto">
          <a:xfrm>
            <a:off x="1640204" y="5392201"/>
            <a:ext cx="8513390" cy="62390"/>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nvGrpSpPr>
          <p:cNvPr id="6" name="Group 5"/>
          <p:cNvGrpSpPr/>
          <p:nvPr/>
        </p:nvGrpSpPr>
        <p:grpSpPr>
          <a:xfrm>
            <a:off x="6924705" y="4810173"/>
            <a:ext cx="519100" cy="646217"/>
            <a:chOff x="5400705" y="4808373"/>
            <a:chExt cx="519100" cy="646217"/>
          </a:xfrm>
        </p:grpSpPr>
        <p:sp>
          <p:nvSpPr>
            <p:cNvPr id="7" name="Rectangle 6"/>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8" name="Rectangle 3"/>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9" name="Rectangle 3"/>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0" name="Rectangle 9"/>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1" name="Rectangle 3"/>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2" name="Rectangle 3"/>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3" name="Rectangle 3"/>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4" name="Rectangle 3"/>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5" name="Rectangle 3"/>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16" name="Group 15"/>
          <p:cNvGrpSpPr/>
          <p:nvPr/>
        </p:nvGrpSpPr>
        <p:grpSpPr>
          <a:xfrm>
            <a:off x="8112702" y="4810173"/>
            <a:ext cx="519100" cy="646217"/>
            <a:chOff x="6063894" y="4822905"/>
            <a:chExt cx="519100" cy="646217"/>
          </a:xfrm>
        </p:grpSpPr>
        <p:sp>
          <p:nvSpPr>
            <p:cNvPr id="17" name="Rectangle 1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8"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9"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20" name="Rectangle 1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21"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2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2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2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25"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26" name="Group 25"/>
          <p:cNvGrpSpPr/>
          <p:nvPr/>
        </p:nvGrpSpPr>
        <p:grpSpPr>
          <a:xfrm>
            <a:off x="9304569" y="4810173"/>
            <a:ext cx="519100" cy="646217"/>
            <a:chOff x="6063894" y="4822905"/>
            <a:chExt cx="519100" cy="646217"/>
          </a:xfrm>
        </p:grpSpPr>
        <p:sp>
          <p:nvSpPr>
            <p:cNvPr id="27" name="Rectangle 2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28"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29"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30" name="Rectangle 2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31"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3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3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3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35"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36" name="Group 35"/>
          <p:cNvGrpSpPr/>
          <p:nvPr/>
        </p:nvGrpSpPr>
        <p:grpSpPr>
          <a:xfrm>
            <a:off x="5077650" y="4810173"/>
            <a:ext cx="519100" cy="646217"/>
            <a:chOff x="6063894" y="4822905"/>
            <a:chExt cx="519100" cy="646217"/>
          </a:xfrm>
        </p:grpSpPr>
        <p:sp>
          <p:nvSpPr>
            <p:cNvPr id="37" name="Rectangle 3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38"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39"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40" name="Rectangle 3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41"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4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4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4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45"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46" name="Group 45"/>
          <p:cNvGrpSpPr/>
          <p:nvPr/>
        </p:nvGrpSpPr>
        <p:grpSpPr>
          <a:xfrm>
            <a:off x="3994716" y="4810173"/>
            <a:ext cx="519100" cy="646217"/>
            <a:chOff x="6063894" y="4822905"/>
            <a:chExt cx="519100" cy="646217"/>
          </a:xfrm>
        </p:grpSpPr>
        <p:sp>
          <p:nvSpPr>
            <p:cNvPr id="47" name="Rectangle 4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48"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49"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50" name="Rectangle 4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51"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5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5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5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55"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56" name="Group 55"/>
          <p:cNvGrpSpPr/>
          <p:nvPr/>
        </p:nvGrpSpPr>
        <p:grpSpPr>
          <a:xfrm>
            <a:off x="2914891" y="4810173"/>
            <a:ext cx="519100" cy="646217"/>
            <a:chOff x="6063894" y="4822905"/>
            <a:chExt cx="519100" cy="646217"/>
          </a:xfrm>
        </p:grpSpPr>
        <p:sp>
          <p:nvSpPr>
            <p:cNvPr id="57" name="Rectangle 5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58"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59"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60" name="Rectangle 5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61"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6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6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6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65"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sp>
        <p:nvSpPr>
          <p:cNvPr id="66" name="TextBox 65"/>
          <p:cNvSpPr txBox="1"/>
          <p:nvPr/>
        </p:nvSpPr>
        <p:spPr>
          <a:xfrm>
            <a:off x="3459870" y="4859526"/>
            <a:ext cx="370539" cy="215444"/>
          </a:xfrm>
          <a:prstGeom prst="rect">
            <a:avLst/>
          </a:prstGeom>
          <a:noFill/>
        </p:spPr>
        <p:txBody>
          <a:bodyPr wrap="square" rtlCol="0">
            <a:spAutoFit/>
          </a:bodyPr>
          <a:lstStyle/>
          <a:p>
            <a:pPr algn="ctr"/>
            <a:r>
              <a:rPr lang="en-US" sz="800" b="1" dirty="0">
                <a:solidFill>
                  <a:prstClr val="black"/>
                </a:solidFill>
              </a:rPr>
              <a:t>Ta</a:t>
            </a:r>
            <a:endParaRPr lang="en-US" sz="800" b="1" baseline="-25000" dirty="0">
              <a:solidFill>
                <a:prstClr val="black"/>
              </a:solidFill>
            </a:endParaRPr>
          </a:p>
        </p:txBody>
      </p:sp>
      <p:cxnSp>
        <p:nvCxnSpPr>
          <p:cNvPr id="67" name="Straight Arrow Connector 66"/>
          <p:cNvCxnSpPr/>
          <p:nvPr/>
        </p:nvCxnSpPr>
        <p:spPr bwMode="auto">
          <a:xfrm rot="5400000">
            <a:off x="3483249" y="4898668"/>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8" name="Group 67"/>
          <p:cNvGrpSpPr/>
          <p:nvPr/>
        </p:nvGrpSpPr>
        <p:grpSpPr>
          <a:xfrm>
            <a:off x="1826445" y="4810173"/>
            <a:ext cx="519100" cy="646217"/>
            <a:chOff x="6063894" y="4822905"/>
            <a:chExt cx="519100" cy="646217"/>
          </a:xfrm>
        </p:grpSpPr>
        <p:sp>
          <p:nvSpPr>
            <p:cNvPr id="69" name="Rectangle 6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70"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1"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2" name="Rectangle 7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73"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4"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5"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6"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7"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sp>
        <p:nvSpPr>
          <p:cNvPr id="78" name="TextBox 77"/>
          <p:cNvSpPr txBox="1"/>
          <p:nvPr/>
        </p:nvSpPr>
        <p:spPr>
          <a:xfrm>
            <a:off x="5981930" y="5080702"/>
            <a:ext cx="623290" cy="215444"/>
          </a:xfrm>
          <a:prstGeom prst="rect">
            <a:avLst/>
          </a:prstGeom>
          <a:noFill/>
        </p:spPr>
        <p:txBody>
          <a:bodyPr wrap="square" rtlCol="0">
            <a:spAutoFit/>
          </a:bodyPr>
          <a:lstStyle/>
          <a:p>
            <a:pPr algn="ctr"/>
            <a:r>
              <a:rPr lang="en-US" sz="800" b="1" dirty="0">
                <a:solidFill>
                  <a:prstClr val="black"/>
                </a:solidFill>
              </a:rPr>
              <a:t>CDO</a:t>
            </a:r>
          </a:p>
        </p:txBody>
      </p:sp>
      <p:sp>
        <p:nvSpPr>
          <p:cNvPr id="79" name="TextBox 78"/>
          <p:cNvSpPr txBox="1"/>
          <p:nvPr/>
        </p:nvSpPr>
        <p:spPr>
          <a:xfrm>
            <a:off x="2440407" y="5091755"/>
            <a:ext cx="370539" cy="215444"/>
          </a:xfrm>
          <a:prstGeom prst="rect">
            <a:avLst/>
          </a:prstGeom>
          <a:noFill/>
        </p:spPr>
        <p:txBody>
          <a:bodyPr wrap="square" rtlCol="0">
            <a:spAutoFit/>
          </a:bodyPr>
          <a:lstStyle/>
          <a:p>
            <a:pPr algn="ctr"/>
            <a:r>
              <a:rPr lang="en-US" sz="800" b="1" dirty="0">
                <a:solidFill>
                  <a:prstClr val="black"/>
                </a:solidFill>
              </a:rPr>
              <a:t>ES</a:t>
            </a:r>
            <a:endParaRPr lang="en-US" sz="800" b="1" baseline="-25000" dirty="0">
              <a:solidFill>
                <a:prstClr val="black"/>
              </a:solidFill>
            </a:endParaRPr>
          </a:p>
        </p:txBody>
      </p:sp>
      <p:cxnSp>
        <p:nvCxnSpPr>
          <p:cNvPr id="80" name="Straight Arrow Connector 79"/>
          <p:cNvCxnSpPr/>
          <p:nvPr/>
        </p:nvCxnSpPr>
        <p:spPr bwMode="auto">
          <a:xfrm>
            <a:off x="2614845" y="5262926"/>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81" name="Group 80"/>
          <p:cNvGrpSpPr/>
          <p:nvPr/>
        </p:nvGrpSpPr>
        <p:grpSpPr>
          <a:xfrm>
            <a:off x="1640206" y="5731315"/>
            <a:ext cx="8535718" cy="421138"/>
            <a:chOff x="116206" y="4988365"/>
            <a:chExt cx="8535718" cy="421138"/>
          </a:xfrm>
        </p:grpSpPr>
        <p:sp>
          <p:nvSpPr>
            <p:cNvPr id="82"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nvGrpSpPr>
            <p:cNvPr id="83" name="Group 82"/>
            <p:cNvGrpSpPr/>
            <p:nvPr/>
          </p:nvGrpSpPr>
          <p:grpSpPr>
            <a:xfrm>
              <a:off x="118872" y="5046863"/>
              <a:ext cx="8533052" cy="362640"/>
              <a:chOff x="118872" y="5046863"/>
              <a:chExt cx="8533052" cy="362640"/>
            </a:xfrm>
          </p:grpSpPr>
          <p:sp>
            <p:nvSpPr>
              <p:cNvPr id="84" name="TextBox 83"/>
              <p:cNvSpPr txBox="1"/>
              <p:nvPr/>
            </p:nvSpPr>
            <p:spPr>
              <a:xfrm>
                <a:off x="1815631" y="5131039"/>
                <a:ext cx="935876" cy="276999"/>
              </a:xfrm>
              <a:prstGeom prst="rect">
                <a:avLst/>
              </a:prstGeom>
              <a:noFill/>
            </p:spPr>
            <p:txBody>
              <a:bodyPr wrap="square" rtlCol="0">
                <a:spAutoFit/>
              </a:bodyPr>
              <a:lstStyle/>
              <a:p>
                <a:pPr algn="ctr"/>
                <a:r>
                  <a:rPr lang="en-US" sz="1200" dirty="0">
                    <a:solidFill>
                      <a:prstClr val="black"/>
                    </a:solidFill>
                  </a:rPr>
                  <a:t>Logic</a:t>
                </a:r>
              </a:p>
            </p:txBody>
          </p:sp>
          <p:sp>
            <p:nvSpPr>
              <p:cNvPr id="85" name="TextBox 84"/>
              <p:cNvSpPr txBox="1"/>
              <p:nvPr/>
            </p:nvSpPr>
            <p:spPr>
              <a:xfrm>
                <a:off x="6139613" y="5132504"/>
                <a:ext cx="1357832" cy="276999"/>
              </a:xfrm>
              <a:prstGeom prst="rect">
                <a:avLst/>
              </a:prstGeom>
              <a:noFill/>
            </p:spPr>
            <p:txBody>
              <a:bodyPr wrap="square" rtlCol="0">
                <a:spAutoFit/>
              </a:bodyPr>
              <a:lstStyle/>
              <a:p>
                <a:pPr algn="ctr"/>
                <a:r>
                  <a:rPr lang="en-US" sz="1200" dirty="0">
                    <a:solidFill>
                      <a:prstClr val="black"/>
                    </a:solidFill>
                  </a:rPr>
                  <a:t>Memory Array</a:t>
                </a:r>
              </a:p>
            </p:txBody>
          </p:sp>
          <p:grpSp>
            <p:nvGrpSpPr>
              <p:cNvPr id="86" name="Group 85"/>
              <p:cNvGrpSpPr/>
              <p:nvPr/>
            </p:nvGrpSpPr>
            <p:grpSpPr>
              <a:xfrm>
                <a:off x="118872" y="5046863"/>
                <a:ext cx="8533052" cy="152851"/>
                <a:chOff x="99111" y="5099193"/>
                <a:chExt cx="8568640" cy="152851"/>
              </a:xfrm>
            </p:grpSpPr>
            <p:sp>
              <p:nvSpPr>
                <p:cNvPr id="87" name="Left Brace 86"/>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solidFill>
                      <a:prstClr val="black"/>
                    </a:solidFill>
                    <a:latin typeface="Neo Sans Intel" pitchFamily="34" charset="0"/>
                    <a:cs typeface="Arial" pitchFamily="34" charset="0"/>
                  </a:endParaRPr>
                </a:p>
              </p:txBody>
            </p:sp>
            <p:sp>
              <p:nvSpPr>
                <p:cNvPr id="88" name="Left Brace 87"/>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solidFill>
                      <a:prstClr val="black"/>
                    </a:solidFill>
                    <a:latin typeface="Neo Sans Intel" pitchFamily="34" charset="0"/>
                    <a:cs typeface="Arial" pitchFamily="34" charset="0"/>
                  </a:endParaRPr>
                </a:p>
              </p:txBody>
            </p:sp>
          </p:grpSp>
        </p:grpSp>
      </p:grpSp>
      <p:sp>
        <p:nvSpPr>
          <p:cNvPr id="89" name="TextBox 88"/>
          <p:cNvSpPr txBox="1"/>
          <p:nvPr/>
        </p:nvSpPr>
        <p:spPr>
          <a:xfrm>
            <a:off x="1894697" y="4850382"/>
            <a:ext cx="394337" cy="215444"/>
          </a:xfrm>
          <a:prstGeom prst="rect">
            <a:avLst/>
          </a:prstGeom>
          <a:noFill/>
        </p:spPr>
        <p:txBody>
          <a:bodyPr wrap="square" rtlCol="0">
            <a:spAutoFit/>
          </a:bodyPr>
          <a:lstStyle/>
          <a:p>
            <a:pPr algn="ctr"/>
            <a:r>
              <a:rPr lang="en-US" sz="800" b="1" dirty="0">
                <a:solidFill>
                  <a:prstClr val="black"/>
                </a:solidFill>
              </a:rPr>
              <a:t>M5</a:t>
            </a:r>
          </a:p>
        </p:txBody>
      </p:sp>
      <p:sp>
        <p:nvSpPr>
          <p:cNvPr id="90" name="TextBox 89"/>
          <p:cNvSpPr txBox="1"/>
          <p:nvPr/>
        </p:nvSpPr>
        <p:spPr>
          <a:xfrm>
            <a:off x="6987094" y="4850382"/>
            <a:ext cx="394337" cy="215444"/>
          </a:xfrm>
          <a:prstGeom prst="rect">
            <a:avLst/>
          </a:prstGeom>
          <a:noFill/>
        </p:spPr>
        <p:txBody>
          <a:bodyPr wrap="square" rtlCol="0">
            <a:spAutoFit/>
          </a:bodyPr>
          <a:lstStyle/>
          <a:p>
            <a:pPr algn="ctr"/>
            <a:r>
              <a:rPr lang="en-US" sz="800" b="1" dirty="0">
                <a:solidFill>
                  <a:prstClr val="black"/>
                </a:solidFill>
              </a:rPr>
              <a:t>M5</a:t>
            </a:r>
          </a:p>
        </p:txBody>
      </p:sp>
      <p:sp>
        <p:nvSpPr>
          <p:cNvPr id="91" name="TextBox 90"/>
          <p:cNvSpPr txBox="1"/>
          <p:nvPr/>
        </p:nvSpPr>
        <p:spPr>
          <a:xfrm>
            <a:off x="1894697" y="5159102"/>
            <a:ext cx="394337" cy="215444"/>
          </a:xfrm>
          <a:prstGeom prst="rect">
            <a:avLst/>
          </a:prstGeom>
          <a:noFill/>
        </p:spPr>
        <p:txBody>
          <a:bodyPr wrap="square" rtlCol="0">
            <a:spAutoFit/>
          </a:bodyPr>
          <a:lstStyle/>
          <a:p>
            <a:pPr algn="ctr"/>
            <a:r>
              <a:rPr lang="en-US" sz="800" b="1" dirty="0">
                <a:solidFill>
                  <a:prstClr val="black"/>
                </a:solidFill>
              </a:rPr>
              <a:t>V4</a:t>
            </a:r>
          </a:p>
        </p:txBody>
      </p:sp>
      <p:sp>
        <p:nvSpPr>
          <p:cNvPr id="92" name="TextBox 91"/>
          <p:cNvSpPr txBox="1"/>
          <p:nvPr/>
        </p:nvSpPr>
        <p:spPr>
          <a:xfrm>
            <a:off x="6986605" y="5159102"/>
            <a:ext cx="394337" cy="215444"/>
          </a:xfrm>
          <a:prstGeom prst="rect">
            <a:avLst/>
          </a:prstGeom>
          <a:noFill/>
        </p:spPr>
        <p:txBody>
          <a:bodyPr wrap="square" rtlCol="0">
            <a:spAutoFit/>
          </a:bodyPr>
          <a:lstStyle/>
          <a:p>
            <a:pPr algn="ctr"/>
            <a:r>
              <a:rPr lang="en-US" sz="800" b="1" dirty="0">
                <a:solidFill>
                  <a:prstClr val="black"/>
                </a:solidFill>
              </a:rPr>
              <a:t>V4</a:t>
            </a:r>
          </a:p>
        </p:txBody>
      </p:sp>
      <p:sp>
        <p:nvSpPr>
          <p:cNvPr id="93" name="TextBox 92"/>
          <p:cNvSpPr txBox="1"/>
          <p:nvPr/>
        </p:nvSpPr>
        <p:spPr>
          <a:xfrm>
            <a:off x="8762787" y="4876311"/>
            <a:ext cx="370539" cy="215444"/>
          </a:xfrm>
          <a:prstGeom prst="rect">
            <a:avLst/>
          </a:prstGeom>
          <a:noFill/>
        </p:spPr>
        <p:txBody>
          <a:bodyPr wrap="square" rtlCol="0">
            <a:spAutoFit/>
          </a:bodyPr>
          <a:lstStyle/>
          <a:p>
            <a:pPr algn="ctr"/>
            <a:r>
              <a:rPr lang="en-US" sz="800" b="1" dirty="0">
                <a:solidFill>
                  <a:prstClr val="black"/>
                </a:solidFill>
              </a:rPr>
              <a:t>ES</a:t>
            </a:r>
            <a:endParaRPr lang="en-US" sz="800" b="1" baseline="-25000" dirty="0">
              <a:solidFill>
                <a:prstClr val="black"/>
              </a:solidFill>
            </a:endParaRPr>
          </a:p>
        </p:txBody>
      </p:sp>
      <p:cxnSp>
        <p:nvCxnSpPr>
          <p:cNvPr id="94" name="Straight Arrow Connector 93"/>
          <p:cNvCxnSpPr/>
          <p:nvPr/>
        </p:nvCxnSpPr>
        <p:spPr bwMode="auto">
          <a:xfrm flipV="1">
            <a:off x="8948055" y="4769124"/>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95" name="Rectangle 94"/>
          <p:cNvSpPr/>
          <p:nvPr/>
        </p:nvSpPr>
        <p:spPr bwMode="auto">
          <a:xfrm>
            <a:off x="1642870" y="5456390"/>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96" name="Rectangle 3"/>
          <p:cNvSpPr>
            <a:spLocks noChangeArrowheads="1"/>
          </p:cNvSpPr>
          <p:nvPr/>
        </p:nvSpPr>
        <p:spPr bwMode="auto">
          <a:xfrm>
            <a:off x="1640203" y="4697476"/>
            <a:ext cx="8513392" cy="118351"/>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97" name="Rectangle 96"/>
          <p:cNvSpPr/>
          <p:nvPr/>
        </p:nvSpPr>
        <p:spPr bwMode="auto">
          <a:xfrm>
            <a:off x="6721969" y="4692171"/>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98" name="Rectangle 97"/>
          <p:cNvSpPr/>
          <p:nvPr/>
        </p:nvSpPr>
        <p:spPr bwMode="auto">
          <a:xfrm>
            <a:off x="7919905" y="4690259"/>
            <a:ext cx="892336" cy="123676"/>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99" name="Rectangle 98"/>
          <p:cNvSpPr/>
          <p:nvPr/>
        </p:nvSpPr>
        <p:spPr bwMode="auto">
          <a:xfrm>
            <a:off x="9122361" y="4690259"/>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00" name="TextBox 99"/>
          <p:cNvSpPr txBox="1"/>
          <p:nvPr/>
        </p:nvSpPr>
        <p:spPr>
          <a:xfrm>
            <a:off x="209205" y="52499"/>
            <a:ext cx="6413930" cy="369332"/>
          </a:xfrm>
          <a:prstGeom prst="rect">
            <a:avLst/>
          </a:prstGeom>
          <a:noFill/>
        </p:spPr>
        <p:txBody>
          <a:bodyPr wrap="square" rtlCol="0">
            <a:spAutoFit/>
          </a:bodyPr>
          <a:lstStyle/>
          <a:p>
            <a:r>
              <a:rPr lang="en-US" dirty="0">
                <a:solidFill>
                  <a:prstClr val="black"/>
                </a:solidFill>
              </a:rPr>
              <a:t>ADM/</a:t>
            </a:r>
            <a:r>
              <a:rPr lang="en-US" dirty="0" err="1">
                <a:solidFill>
                  <a:prstClr val="black"/>
                </a:solidFill>
              </a:rPr>
              <a:t>HiK</a:t>
            </a:r>
            <a:r>
              <a:rPr lang="en-US" dirty="0">
                <a:solidFill>
                  <a:prstClr val="black"/>
                </a:solidFill>
              </a:rPr>
              <a:t>/</a:t>
            </a:r>
            <a:r>
              <a:rPr lang="en-US" dirty="0" err="1">
                <a:solidFill>
                  <a:prstClr val="black"/>
                </a:solidFill>
              </a:rPr>
              <a:t>TiOx</a:t>
            </a:r>
            <a:r>
              <a:rPr lang="en-US" dirty="0">
                <a:solidFill>
                  <a:prstClr val="black"/>
                </a:solidFill>
              </a:rPr>
              <a:t> Film Stack</a:t>
            </a:r>
          </a:p>
        </p:txBody>
      </p:sp>
      <p:sp>
        <p:nvSpPr>
          <p:cNvPr id="101" name="TextBox 100"/>
          <p:cNvSpPr txBox="1"/>
          <p:nvPr/>
        </p:nvSpPr>
        <p:spPr>
          <a:xfrm>
            <a:off x="1659524" y="5481846"/>
            <a:ext cx="2150875" cy="215444"/>
          </a:xfrm>
          <a:prstGeom prst="rect">
            <a:avLst/>
          </a:prstGeom>
          <a:noFill/>
        </p:spPr>
        <p:txBody>
          <a:bodyPr wrap="square" rtlCol="0">
            <a:spAutoFit/>
          </a:bodyPr>
          <a:lstStyle/>
          <a:p>
            <a:r>
              <a:rPr lang="en-US" sz="800" b="1" dirty="0">
                <a:solidFill>
                  <a:prstClr val="black"/>
                </a:solidFill>
              </a:rPr>
              <a:t>Si sub</a:t>
            </a:r>
          </a:p>
        </p:txBody>
      </p:sp>
      <p:cxnSp>
        <p:nvCxnSpPr>
          <p:cNvPr id="102" name="Straight Arrow Connector 101"/>
          <p:cNvCxnSpPr/>
          <p:nvPr/>
        </p:nvCxnSpPr>
        <p:spPr>
          <a:xfrm>
            <a:off x="1466991" y="1948285"/>
            <a:ext cx="19212" cy="2782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98465" y="2846879"/>
            <a:ext cx="1569660" cy="646331"/>
          </a:xfrm>
          <a:prstGeom prst="rect">
            <a:avLst/>
          </a:prstGeom>
          <a:noFill/>
        </p:spPr>
        <p:txBody>
          <a:bodyPr wrap="square" rtlCol="0">
            <a:spAutoFit/>
          </a:bodyPr>
          <a:lstStyle/>
          <a:p>
            <a:r>
              <a:rPr lang="en-US" dirty="0">
                <a:solidFill>
                  <a:prstClr val="black"/>
                </a:solidFill>
              </a:rPr>
              <a:t>160nm-180nm</a:t>
            </a:r>
          </a:p>
        </p:txBody>
      </p:sp>
      <p:sp>
        <p:nvSpPr>
          <p:cNvPr id="104" name="Rectangle 103"/>
          <p:cNvSpPr>
            <a:spLocks noChangeArrowheads="1"/>
          </p:cNvSpPr>
          <p:nvPr/>
        </p:nvSpPr>
        <p:spPr bwMode="auto">
          <a:xfrm>
            <a:off x="1630525" y="2021365"/>
            <a:ext cx="8513391" cy="492217"/>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solidFill>
                <a:prstClr val="black"/>
              </a:solidFill>
              <a:latin typeface="Neo Sans Intel" pitchFamily="34" charset="0"/>
            </a:endParaRPr>
          </a:p>
        </p:txBody>
      </p:sp>
      <p:sp>
        <p:nvSpPr>
          <p:cNvPr id="105" name="Rectangle 104"/>
          <p:cNvSpPr>
            <a:spLocks noChangeArrowheads="1"/>
          </p:cNvSpPr>
          <p:nvPr/>
        </p:nvSpPr>
        <p:spPr bwMode="auto">
          <a:xfrm>
            <a:off x="1628360" y="4435943"/>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solidFill>
                <a:prstClr val="black"/>
              </a:solidFill>
              <a:latin typeface="Neo Sans Intel" pitchFamily="34" charset="0"/>
            </a:endParaRPr>
          </a:p>
        </p:txBody>
      </p:sp>
      <p:grpSp>
        <p:nvGrpSpPr>
          <p:cNvPr id="106" name="Group 105"/>
          <p:cNvGrpSpPr/>
          <p:nvPr/>
        </p:nvGrpSpPr>
        <p:grpSpPr>
          <a:xfrm>
            <a:off x="1628361" y="2488925"/>
            <a:ext cx="8523792" cy="2217161"/>
            <a:chOff x="1232942" y="2752537"/>
            <a:chExt cx="8523792" cy="2217161"/>
          </a:xfrm>
        </p:grpSpPr>
        <p:sp>
          <p:nvSpPr>
            <p:cNvPr id="107" name="Rectangle 106"/>
            <p:cNvSpPr/>
            <p:nvPr/>
          </p:nvSpPr>
          <p:spPr>
            <a:xfrm>
              <a:off x="1234764" y="2752537"/>
              <a:ext cx="8513390"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108" name="Rectangle 107"/>
            <p:cNvSpPr>
              <a:spLocks noChangeArrowheads="1"/>
            </p:cNvSpPr>
            <p:nvPr/>
          </p:nvSpPr>
          <p:spPr bwMode="auto">
            <a:xfrm rot="10800000">
              <a:off x="1243344" y="4755905"/>
              <a:ext cx="8513390" cy="21379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solidFill>
                  <a:prstClr val="black"/>
                </a:solidFill>
                <a:latin typeface="Neo Sans Intel" pitchFamily="34" charset="0"/>
              </a:endParaRPr>
            </a:p>
          </p:txBody>
        </p:sp>
        <p:sp>
          <p:nvSpPr>
            <p:cNvPr id="109" name="Rectangle 108"/>
            <p:cNvSpPr>
              <a:spLocks noChangeArrowheads="1"/>
            </p:cNvSpPr>
            <p:nvPr/>
          </p:nvSpPr>
          <p:spPr bwMode="auto">
            <a:xfrm>
              <a:off x="1234765" y="447402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solidFill>
                  <a:prstClr val="black"/>
                </a:solidFill>
                <a:latin typeface="Neo Sans Intel" pitchFamily="34" charset="0"/>
              </a:endParaRPr>
            </a:p>
          </p:txBody>
        </p:sp>
        <p:sp>
          <p:nvSpPr>
            <p:cNvPr id="110" name="Rectangle 109"/>
            <p:cNvSpPr>
              <a:spLocks noChangeArrowheads="1"/>
            </p:cNvSpPr>
            <p:nvPr/>
          </p:nvSpPr>
          <p:spPr bwMode="auto">
            <a:xfrm>
              <a:off x="1232942" y="4369951"/>
              <a:ext cx="8513391" cy="1124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solidFill>
                  <a:prstClr val="black"/>
                </a:solidFill>
                <a:latin typeface="Neo Sans Intel" pitchFamily="34" charset="0"/>
              </a:endParaRPr>
            </a:p>
          </p:txBody>
        </p:sp>
        <p:sp>
          <p:nvSpPr>
            <p:cNvPr id="111" name="Rectangle 110"/>
            <p:cNvSpPr/>
            <p:nvPr/>
          </p:nvSpPr>
          <p:spPr>
            <a:xfrm>
              <a:off x="1234764" y="3519211"/>
              <a:ext cx="8513390" cy="87537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grpSp>
      <p:cxnSp>
        <p:nvCxnSpPr>
          <p:cNvPr id="112" name="Straight Connector 111"/>
          <p:cNvCxnSpPr/>
          <p:nvPr/>
        </p:nvCxnSpPr>
        <p:spPr bwMode="auto">
          <a:xfrm>
            <a:off x="5939663" y="1231150"/>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113" name="Group 112"/>
          <p:cNvGrpSpPr/>
          <p:nvPr/>
        </p:nvGrpSpPr>
        <p:grpSpPr>
          <a:xfrm>
            <a:off x="10285899" y="118484"/>
            <a:ext cx="1847486" cy="3129626"/>
            <a:chOff x="10046823" y="1344018"/>
            <a:chExt cx="1847486" cy="3129626"/>
          </a:xfrm>
        </p:grpSpPr>
        <p:grpSp>
          <p:nvGrpSpPr>
            <p:cNvPr id="114" name="Group 113"/>
            <p:cNvGrpSpPr/>
            <p:nvPr/>
          </p:nvGrpSpPr>
          <p:grpSpPr>
            <a:xfrm>
              <a:off x="10046824" y="1837653"/>
              <a:ext cx="1847485" cy="2635991"/>
              <a:chOff x="10046824" y="1837653"/>
              <a:chExt cx="1847485" cy="2635991"/>
            </a:xfrm>
          </p:grpSpPr>
          <p:sp>
            <p:nvSpPr>
              <p:cNvPr id="116" name="Rectangle 115"/>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solidFill>
                      <a:prstClr val="black"/>
                    </a:solidFill>
                    <a:latin typeface="Neo Sans Intel" pitchFamily="34" charset="0"/>
                  </a:rPr>
                  <a:t>TiN</a:t>
                </a:r>
                <a:r>
                  <a:rPr lang="en-US" sz="1200" b="1" dirty="0">
                    <a:solidFill>
                      <a:prstClr val="black"/>
                    </a:solidFill>
                    <a:latin typeface="Neo Sans Intel" pitchFamily="34" charset="0"/>
                  </a:rPr>
                  <a:t> 25 nm</a:t>
                </a:r>
              </a:p>
            </p:txBody>
          </p:sp>
          <p:sp>
            <p:nvSpPr>
              <p:cNvPr id="117" name="Rectangle 116"/>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solidFill>
                      <a:prstClr val="black"/>
                    </a:solidFill>
                    <a:latin typeface="Neo Sans Intel" pitchFamily="34" charset="0"/>
                  </a:rPr>
                  <a:t>HfOx</a:t>
                </a:r>
                <a:r>
                  <a:rPr lang="en-US" sz="1200" b="1" dirty="0">
                    <a:solidFill>
                      <a:prstClr val="black"/>
                    </a:solidFill>
                    <a:latin typeface="Neo Sans Intel" pitchFamily="34" charset="0"/>
                  </a:rPr>
                  <a:t> 6nm</a:t>
                </a:r>
              </a:p>
            </p:txBody>
          </p:sp>
          <p:sp>
            <p:nvSpPr>
              <p:cNvPr id="118" name="Rectangle 117"/>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prstClr val="black"/>
                    </a:solidFill>
                    <a:latin typeface="Neo Sans Intel" pitchFamily="34" charset="0"/>
                  </a:rPr>
                  <a:t>ADM 20nm</a:t>
                </a:r>
              </a:p>
            </p:txBody>
          </p:sp>
          <p:sp>
            <p:nvSpPr>
              <p:cNvPr id="119" name="Rectangle 118"/>
              <p:cNvSpPr>
                <a:spLocks noChangeArrowheads="1"/>
              </p:cNvSpPr>
              <p:nvPr/>
            </p:nvSpPr>
            <p:spPr bwMode="auto">
              <a:xfrm>
                <a:off x="10049727" y="3566401"/>
                <a:ext cx="1844581" cy="203024"/>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solidFill>
                      <a:prstClr val="black"/>
                    </a:solidFill>
                    <a:latin typeface="Neo Sans Intel" pitchFamily="34" charset="0"/>
                  </a:rPr>
                  <a:t>AlOx</a:t>
                </a:r>
                <a:r>
                  <a:rPr lang="en-US" sz="1200" b="1" dirty="0">
                    <a:solidFill>
                      <a:prstClr val="black"/>
                    </a:solidFill>
                    <a:latin typeface="Neo Sans Intel" pitchFamily="34" charset="0"/>
                  </a:rPr>
                  <a:t> 3nm</a:t>
                </a:r>
              </a:p>
            </p:txBody>
          </p:sp>
          <p:sp>
            <p:nvSpPr>
              <p:cNvPr id="120" name="Rectangle 119"/>
              <p:cNvSpPr/>
              <p:nvPr/>
            </p:nvSpPr>
            <p:spPr>
              <a:xfrm>
                <a:off x="10046825" y="2649705"/>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dirty="0">
                    <a:solidFill>
                      <a:prstClr val="white"/>
                    </a:solidFill>
                  </a:rPr>
                  <a:t>PVD </a:t>
                </a:r>
                <a:r>
                  <a:rPr lang="en-US" dirty="0" err="1">
                    <a:solidFill>
                      <a:prstClr val="white"/>
                    </a:solidFill>
                  </a:rPr>
                  <a:t>SiN</a:t>
                </a:r>
                <a:r>
                  <a:rPr lang="en-US" dirty="0">
                    <a:solidFill>
                      <a:prstClr val="white"/>
                    </a:solidFill>
                  </a:rPr>
                  <a:t> 50nm</a:t>
                </a:r>
              </a:p>
            </p:txBody>
          </p:sp>
          <p:sp>
            <p:nvSpPr>
              <p:cNvPr id="121" name="Rectangle 120"/>
              <p:cNvSpPr/>
              <p:nvPr/>
            </p:nvSpPr>
            <p:spPr>
              <a:xfrm>
                <a:off x="10046824" y="1837653"/>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prstClr val="white"/>
                    </a:solidFill>
                  </a:rPr>
                  <a:t>Si 40nm</a:t>
                </a:r>
              </a:p>
            </p:txBody>
          </p:sp>
        </p:grpSp>
        <p:sp>
          <p:nvSpPr>
            <p:cNvPr id="115" name="Rectangle 114"/>
            <p:cNvSpPr>
              <a:spLocks noChangeArrowheads="1"/>
            </p:cNvSpPr>
            <p:nvPr/>
          </p:nvSpPr>
          <p:spPr bwMode="auto">
            <a:xfrm>
              <a:off x="10046823" y="1344018"/>
              <a:ext cx="1847483" cy="691736"/>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prstClr val="white"/>
                  </a:solidFill>
                  <a:latin typeface="Neo Sans Intel" pitchFamily="34" charset="0"/>
                </a:rPr>
                <a:t>HM 30nm</a:t>
              </a:r>
            </a:p>
          </p:txBody>
        </p:sp>
      </p:grpSp>
      <p:sp>
        <p:nvSpPr>
          <p:cNvPr id="122" name="TextBox 121"/>
          <p:cNvSpPr txBox="1"/>
          <p:nvPr/>
        </p:nvSpPr>
        <p:spPr>
          <a:xfrm>
            <a:off x="2614845" y="810491"/>
            <a:ext cx="1481816" cy="369332"/>
          </a:xfrm>
          <a:prstGeom prst="rect">
            <a:avLst/>
          </a:prstGeom>
          <a:noFill/>
        </p:spPr>
        <p:txBody>
          <a:bodyPr wrap="none" rtlCol="0">
            <a:spAutoFit/>
          </a:bodyPr>
          <a:lstStyle/>
          <a:p>
            <a:r>
              <a:rPr lang="en-US" dirty="0">
                <a:solidFill>
                  <a:prstClr val="black"/>
                </a:solidFill>
              </a:rPr>
              <a:t>Fox NSA-PSA, </a:t>
            </a:r>
          </a:p>
        </p:txBody>
      </p:sp>
      <p:sp>
        <p:nvSpPr>
          <p:cNvPr id="2" name="TextBox 1"/>
          <p:cNvSpPr txBox="1"/>
          <p:nvPr/>
        </p:nvSpPr>
        <p:spPr>
          <a:xfrm>
            <a:off x="4567984" y="165180"/>
            <a:ext cx="4713442" cy="1723549"/>
          </a:xfrm>
          <a:prstGeom prst="rect">
            <a:avLst/>
          </a:prstGeom>
          <a:noFill/>
        </p:spPr>
        <p:txBody>
          <a:bodyPr vert="horz" wrap="square" lIns="0" tIns="0" rIns="0" bIns="0" rtlCol="0">
            <a:spAutoFit/>
          </a:bodyPr>
          <a:lstStyle/>
          <a:p>
            <a:pPr marL="171450" indent="-171450">
              <a:buFont typeface="Arial" panose="020B0604020202020204" pitchFamily="34" charset="0"/>
              <a:buChar char="•"/>
            </a:pPr>
            <a:r>
              <a:rPr lang="en-US" sz="1600" dirty="0" err="1">
                <a:solidFill>
                  <a:srgbClr val="003C71"/>
                </a:solidFill>
              </a:rPr>
              <a:t>TiN</a:t>
            </a:r>
            <a:r>
              <a:rPr lang="en-US" sz="1600" dirty="0">
                <a:solidFill>
                  <a:srgbClr val="003C71"/>
                </a:solidFill>
              </a:rPr>
              <a:t> 25nm bot gate</a:t>
            </a:r>
          </a:p>
          <a:p>
            <a:pPr marL="171450" indent="-171450">
              <a:buFont typeface="Arial" panose="020B0604020202020204" pitchFamily="34" charset="0"/>
              <a:buChar char="•"/>
            </a:pPr>
            <a:r>
              <a:rPr lang="en-US" sz="1600" dirty="0" err="1">
                <a:solidFill>
                  <a:srgbClr val="003C71"/>
                </a:solidFill>
              </a:rPr>
              <a:t>HfO</a:t>
            </a:r>
            <a:r>
              <a:rPr lang="en-US" sz="1600" dirty="0">
                <a:solidFill>
                  <a:srgbClr val="003C71"/>
                </a:solidFill>
              </a:rPr>
              <a:t> gate ox</a:t>
            </a:r>
          </a:p>
          <a:p>
            <a:pPr marL="171450" indent="-171450">
              <a:buFont typeface="Arial" panose="020B0604020202020204" pitchFamily="34" charset="0"/>
              <a:buChar char="•"/>
            </a:pPr>
            <a:r>
              <a:rPr lang="en-US" sz="1600" dirty="0">
                <a:solidFill>
                  <a:srgbClr val="003C71"/>
                </a:solidFill>
              </a:rPr>
              <a:t>ADM 10nm channel</a:t>
            </a:r>
          </a:p>
          <a:p>
            <a:pPr marL="171450" indent="-171450">
              <a:buFont typeface="Arial" panose="020B0604020202020204" pitchFamily="34" charset="0"/>
              <a:buChar char="•"/>
            </a:pPr>
            <a:r>
              <a:rPr lang="en-US" sz="1600" dirty="0" err="1">
                <a:solidFill>
                  <a:srgbClr val="003C71"/>
                </a:solidFill>
              </a:rPr>
              <a:t>AlO</a:t>
            </a:r>
            <a:r>
              <a:rPr lang="en-US" sz="1600" dirty="0">
                <a:solidFill>
                  <a:srgbClr val="003C71"/>
                </a:solidFill>
              </a:rPr>
              <a:t> 3nm protection</a:t>
            </a:r>
          </a:p>
          <a:p>
            <a:pPr marL="171450" indent="-171450">
              <a:buFont typeface="Arial" panose="020B0604020202020204" pitchFamily="34" charset="0"/>
              <a:buChar char="•"/>
            </a:pPr>
            <a:r>
              <a:rPr lang="en-US" sz="1600" dirty="0">
                <a:solidFill>
                  <a:srgbClr val="003C71"/>
                </a:solidFill>
              </a:rPr>
              <a:t>PVD </a:t>
            </a:r>
            <a:r>
              <a:rPr lang="en-US" sz="1600" dirty="0" err="1">
                <a:solidFill>
                  <a:srgbClr val="003C71"/>
                </a:solidFill>
              </a:rPr>
              <a:t>SiN</a:t>
            </a:r>
            <a:r>
              <a:rPr lang="en-US" sz="1600" dirty="0">
                <a:solidFill>
                  <a:srgbClr val="003C71"/>
                </a:solidFill>
              </a:rPr>
              <a:t> – ILD for contact</a:t>
            </a:r>
          </a:p>
          <a:p>
            <a:pPr marL="171450" indent="-171450">
              <a:buFont typeface="Arial" panose="020B0604020202020204" pitchFamily="34" charset="0"/>
              <a:buChar char="•"/>
            </a:pPr>
            <a:r>
              <a:rPr lang="en-US" sz="1600" dirty="0" err="1">
                <a:solidFill>
                  <a:srgbClr val="003C71"/>
                </a:solidFill>
              </a:rPr>
              <a:t>Spu</a:t>
            </a:r>
            <a:r>
              <a:rPr lang="en-US" sz="1600" dirty="0">
                <a:solidFill>
                  <a:srgbClr val="003C71"/>
                </a:solidFill>
              </a:rPr>
              <a:t> a-Si BB (BE material, </a:t>
            </a:r>
            <a:r>
              <a:rPr lang="en-US" sz="1600" dirty="0" err="1">
                <a:solidFill>
                  <a:srgbClr val="003C71"/>
                </a:solidFill>
              </a:rPr>
              <a:t>sacr</a:t>
            </a:r>
            <a:r>
              <a:rPr lang="en-US" sz="1600" dirty="0">
                <a:solidFill>
                  <a:srgbClr val="003C71"/>
                </a:solidFill>
              </a:rPr>
              <a:t>)</a:t>
            </a:r>
          </a:p>
          <a:p>
            <a:pPr marL="171450" indent="-171450">
              <a:buFont typeface="Arial" panose="020B0604020202020204" pitchFamily="34" charset="0"/>
              <a:buChar char="•"/>
            </a:pPr>
            <a:r>
              <a:rPr lang="en-US" sz="1600" dirty="0">
                <a:solidFill>
                  <a:srgbClr val="003C71"/>
                </a:solidFill>
              </a:rPr>
              <a:t>CVD </a:t>
            </a:r>
            <a:r>
              <a:rPr lang="en-US" sz="1600" dirty="0" err="1">
                <a:solidFill>
                  <a:srgbClr val="003C71"/>
                </a:solidFill>
              </a:rPr>
              <a:t>SiN</a:t>
            </a:r>
            <a:r>
              <a:rPr lang="en-US" sz="1600" dirty="0">
                <a:solidFill>
                  <a:srgbClr val="003C71"/>
                </a:solidFill>
              </a:rPr>
              <a:t> HM (</a:t>
            </a:r>
            <a:r>
              <a:rPr lang="en-US" sz="1600" dirty="0" err="1">
                <a:solidFill>
                  <a:srgbClr val="003C71"/>
                </a:solidFill>
              </a:rPr>
              <a:t>sacr</a:t>
            </a:r>
            <a:r>
              <a:rPr lang="en-US" sz="1600" dirty="0">
                <a:solidFill>
                  <a:srgbClr val="003C71"/>
                </a:solidFill>
              </a:rPr>
              <a:t>)</a:t>
            </a:r>
          </a:p>
        </p:txBody>
      </p:sp>
      <p:sp>
        <p:nvSpPr>
          <p:cNvPr id="130" name="TextBox 129"/>
          <p:cNvSpPr txBox="1"/>
          <p:nvPr/>
        </p:nvSpPr>
        <p:spPr>
          <a:xfrm>
            <a:off x="10244848" y="4684485"/>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31" name="Straight Arrow Connector 130"/>
          <p:cNvCxnSpPr/>
          <p:nvPr/>
        </p:nvCxnSpPr>
        <p:spPr>
          <a:xfrm>
            <a:off x="9729327" y="4751718"/>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8953637" y="4515902"/>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33" name="TextBox 132"/>
          <p:cNvSpPr txBox="1"/>
          <p:nvPr/>
        </p:nvSpPr>
        <p:spPr>
          <a:xfrm>
            <a:off x="10244848" y="4367493"/>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34" name="Straight Arrow Connector 133"/>
          <p:cNvCxnSpPr/>
          <p:nvPr/>
        </p:nvCxnSpPr>
        <p:spPr>
          <a:xfrm>
            <a:off x="9795570" y="4476832"/>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8995061" y="4224939"/>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36" name="TextBox 135"/>
          <p:cNvSpPr txBox="1"/>
          <p:nvPr/>
        </p:nvSpPr>
        <p:spPr>
          <a:xfrm>
            <a:off x="10286272" y="4076530"/>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37" name="Straight Arrow Connector 136"/>
          <p:cNvCxnSpPr/>
          <p:nvPr/>
        </p:nvCxnSpPr>
        <p:spPr>
          <a:xfrm>
            <a:off x="9836994" y="4185869"/>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9021445" y="3686989"/>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332846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43344" y="2402750"/>
            <a:ext cx="8513391" cy="374444"/>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 name="Rectangle 2"/>
          <p:cNvSpPr>
            <a:spLocks noChangeArrowheads="1"/>
          </p:cNvSpPr>
          <p:nvPr/>
        </p:nvSpPr>
        <p:spPr bwMode="auto">
          <a:xfrm>
            <a:off x="1234767" y="5040274"/>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 name="Rectangle 3"/>
          <p:cNvSpPr>
            <a:spLocks noChangeArrowheads="1"/>
          </p:cNvSpPr>
          <p:nvPr/>
        </p:nvSpPr>
        <p:spPr bwMode="auto">
          <a:xfrm>
            <a:off x="1234765" y="5627562"/>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5" name="Group 4"/>
          <p:cNvGrpSpPr/>
          <p:nvPr/>
        </p:nvGrpSpPr>
        <p:grpSpPr>
          <a:xfrm>
            <a:off x="6715209" y="5045534"/>
            <a:ext cx="519100" cy="646217"/>
            <a:chOff x="5400705" y="4808373"/>
            <a:chExt cx="519100" cy="646217"/>
          </a:xfrm>
        </p:grpSpPr>
        <p:sp>
          <p:nvSpPr>
            <p:cNvPr id="117" name="Rectangle 116"/>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18" name="Rectangle 117"/>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9" name="Rectangle 118"/>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0" name="Rectangle 119"/>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21" name="Rectangle 120"/>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2" name="Rectangle 121"/>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3" name="Rectangle 122"/>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4" name="Rectangle 123"/>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5" name="Rectangle 124"/>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7" name="Group 6"/>
          <p:cNvGrpSpPr/>
          <p:nvPr/>
        </p:nvGrpSpPr>
        <p:grpSpPr>
          <a:xfrm>
            <a:off x="8735843" y="5045534"/>
            <a:ext cx="519100" cy="646217"/>
            <a:chOff x="6063894" y="4822905"/>
            <a:chExt cx="519100" cy="646217"/>
          </a:xfrm>
        </p:grpSpPr>
        <p:sp>
          <p:nvSpPr>
            <p:cNvPr id="99" name="Rectangle 9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0" name="Rectangle 9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1" name="Rectangle 10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2" name="Rectangle 10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3" name="Rectangle 10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7" name="Rectangle 10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8" name="Group 7"/>
          <p:cNvGrpSpPr/>
          <p:nvPr/>
        </p:nvGrpSpPr>
        <p:grpSpPr>
          <a:xfrm>
            <a:off x="4672211" y="5045534"/>
            <a:ext cx="519100" cy="646217"/>
            <a:chOff x="6063894" y="4822905"/>
            <a:chExt cx="519100" cy="646217"/>
          </a:xfrm>
        </p:grpSpPr>
        <p:sp>
          <p:nvSpPr>
            <p:cNvPr id="90" name="Rectangle 89"/>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1" name="Rectangle 90"/>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2" name="Rectangle 91"/>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3" name="Rectangle 92"/>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4" name="Rectangle 9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5" name="Rectangle 94"/>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6" name="Rectangle 95"/>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9" name="Group 8"/>
          <p:cNvGrpSpPr/>
          <p:nvPr/>
        </p:nvGrpSpPr>
        <p:grpSpPr>
          <a:xfrm>
            <a:off x="3589277" y="5045534"/>
            <a:ext cx="519100" cy="646217"/>
            <a:chOff x="6063894" y="4822905"/>
            <a:chExt cx="519100" cy="646217"/>
          </a:xfrm>
        </p:grpSpPr>
        <p:sp>
          <p:nvSpPr>
            <p:cNvPr id="81" name="Rectangle 8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2" name="Rectangle 8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3" name="Rectangle 8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4" name="Rectangle 8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5" name="Rectangle 8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7" name="Rectangle 8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8" name="Rectangle 8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9" name="Rectangle 8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0" name="Group 9"/>
          <p:cNvGrpSpPr/>
          <p:nvPr/>
        </p:nvGrpSpPr>
        <p:grpSpPr>
          <a:xfrm>
            <a:off x="2509452" y="5045534"/>
            <a:ext cx="519100" cy="646217"/>
            <a:chOff x="6063894" y="4822905"/>
            <a:chExt cx="519100" cy="646217"/>
          </a:xfrm>
        </p:grpSpPr>
        <p:sp>
          <p:nvSpPr>
            <p:cNvPr id="72" name="Rectangle 71"/>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3" name="Rectangle 72"/>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4" name="Rectangle 7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5" name="Rectangle 74"/>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6" name="Rectangle 75"/>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7" name="Rectangle 76"/>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8" name="Rectangle 77"/>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9" name="Rectangle 78"/>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0" name="Rectangle 79"/>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11" name="TextBox 155"/>
          <p:cNvSpPr txBox="1"/>
          <p:nvPr/>
        </p:nvSpPr>
        <p:spPr>
          <a:xfrm>
            <a:off x="3054431" y="5094887"/>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12" name="Straight Arrow Connector 11"/>
          <p:cNvCxnSpPr/>
          <p:nvPr/>
        </p:nvCxnSpPr>
        <p:spPr bwMode="auto">
          <a:xfrm rot="5400000">
            <a:off x="3077810" y="5134029"/>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13" name="Group 12"/>
          <p:cNvGrpSpPr/>
          <p:nvPr/>
        </p:nvGrpSpPr>
        <p:grpSpPr>
          <a:xfrm>
            <a:off x="1421006" y="5045534"/>
            <a:ext cx="519100" cy="646217"/>
            <a:chOff x="6063894" y="4822905"/>
            <a:chExt cx="519100" cy="646217"/>
          </a:xfrm>
        </p:grpSpPr>
        <p:sp>
          <p:nvSpPr>
            <p:cNvPr id="63" name="Rectangle 62"/>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4" name="Rectangle 6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7" name="Rectangle 66"/>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8" name="Rectangle 67"/>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 name="Rectangle 68"/>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 name="Rectangle 69"/>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1" name="Rectangle 70"/>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14" name="TextBox 168"/>
          <p:cNvSpPr txBox="1"/>
          <p:nvPr/>
        </p:nvSpPr>
        <p:spPr>
          <a:xfrm>
            <a:off x="5576491" y="5316063"/>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15" name="TextBox 173"/>
          <p:cNvSpPr txBox="1"/>
          <p:nvPr/>
        </p:nvSpPr>
        <p:spPr>
          <a:xfrm>
            <a:off x="2034968" y="5327116"/>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16" name="Straight Arrow Connector 15"/>
          <p:cNvCxnSpPr/>
          <p:nvPr/>
        </p:nvCxnSpPr>
        <p:spPr bwMode="auto">
          <a:xfrm>
            <a:off x="2209406" y="549828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18" name="Group 17"/>
          <p:cNvGrpSpPr/>
          <p:nvPr/>
        </p:nvGrpSpPr>
        <p:grpSpPr>
          <a:xfrm>
            <a:off x="1234767" y="5966676"/>
            <a:ext cx="8535719" cy="605804"/>
            <a:chOff x="116206" y="4988365"/>
            <a:chExt cx="8535719" cy="605804"/>
          </a:xfrm>
        </p:grpSpPr>
        <p:sp>
          <p:nvSpPr>
            <p:cNvPr id="56" name="Rectangle 55"/>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57" name="Group 56"/>
            <p:cNvGrpSpPr/>
            <p:nvPr/>
          </p:nvGrpSpPr>
          <p:grpSpPr>
            <a:xfrm>
              <a:off x="118872" y="5046863"/>
              <a:ext cx="8533053" cy="547306"/>
              <a:chOff x="118872" y="5046863"/>
              <a:chExt cx="8533053" cy="547306"/>
            </a:xfrm>
          </p:grpSpPr>
          <p:sp>
            <p:nvSpPr>
              <p:cNvPr id="58" name="TextBox 35"/>
              <p:cNvSpPr txBox="1"/>
              <p:nvPr/>
            </p:nvSpPr>
            <p:spPr>
              <a:xfrm>
                <a:off x="1815631" y="5131039"/>
                <a:ext cx="93587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Logic</a:t>
                </a:r>
              </a:p>
            </p:txBody>
          </p:sp>
          <p:sp>
            <p:nvSpPr>
              <p:cNvPr id="59" name="TextBox 36"/>
              <p:cNvSpPr txBox="1"/>
              <p:nvPr/>
            </p:nvSpPr>
            <p:spPr>
              <a:xfrm>
                <a:off x="6139613" y="5132504"/>
                <a:ext cx="135783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Memory Array /PGD</a:t>
                </a:r>
              </a:p>
            </p:txBody>
          </p:sp>
          <p:grpSp>
            <p:nvGrpSpPr>
              <p:cNvPr id="60" name="Group 59"/>
              <p:cNvGrpSpPr/>
              <p:nvPr/>
            </p:nvGrpSpPr>
            <p:grpSpPr>
              <a:xfrm>
                <a:off x="118872" y="5046863"/>
                <a:ext cx="8533053" cy="152851"/>
                <a:chOff x="99111" y="5099193"/>
                <a:chExt cx="8568640" cy="152851"/>
              </a:xfrm>
            </p:grpSpPr>
            <p:sp>
              <p:nvSpPr>
                <p:cNvPr id="61" name="Left Brace 60"/>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62" name="Left Brace 61"/>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20" name="TextBox 114"/>
          <p:cNvSpPr txBox="1"/>
          <p:nvPr/>
        </p:nvSpPr>
        <p:spPr>
          <a:xfrm>
            <a:off x="1489258" y="508574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1" name="TextBox 115"/>
          <p:cNvSpPr txBox="1"/>
          <p:nvPr/>
        </p:nvSpPr>
        <p:spPr>
          <a:xfrm>
            <a:off x="6744940" y="508574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2" name="TextBox 116"/>
          <p:cNvSpPr txBox="1"/>
          <p:nvPr/>
        </p:nvSpPr>
        <p:spPr>
          <a:xfrm>
            <a:off x="1489258" y="539446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3" name="TextBox 117"/>
          <p:cNvSpPr txBox="1"/>
          <p:nvPr/>
        </p:nvSpPr>
        <p:spPr>
          <a:xfrm>
            <a:off x="6755337" y="539446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4" name="TextBox 170"/>
          <p:cNvSpPr txBox="1"/>
          <p:nvPr/>
        </p:nvSpPr>
        <p:spPr>
          <a:xfrm>
            <a:off x="7780404" y="5111672"/>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25" name="Straight Arrow Connector 24"/>
          <p:cNvCxnSpPr/>
          <p:nvPr/>
        </p:nvCxnSpPr>
        <p:spPr bwMode="auto">
          <a:xfrm flipV="1">
            <a:off x="7965672" y="500448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6" name="Rectangle 25"/>
          <p:cNvSpPr/>
          <p:nvPr/>
        </p:nvSpPr>
        <p:spPr bwMode="auto">
          <a:xfrm>
            <a:off x="1237431" y="5691751"/>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7" name="Rectangle 26"/>
          <p:cNvSpPr>
            <a:spLocks noChangeArrowheads="1"/>
          </p:cNvSpPr>
          <p:nvPr/>
        </p:nvSpPr>
        <p:spPr bwMode="auto">
          <a:xfrm>
            <a:off x="1234764" y="4940365"/>
            <a:ext cx="8513392" cy="110823"/>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p:nvPr/>
        </p:nvSpPr>
        <p:spPr bwMode="auto">
          <a:xfrm>
            <a:off x="6523359" y="4927532"/>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p:nvPr/>
        </p:nvSpPr>
        <p:spPr bwMode="auto">
          <a:xfrm>
            <a:off x="8531865" y="4925620"/>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2" name="TextBox 209"/>
          <p:cNvSpPr txBox="1"/>
          <p:nvPr/>
        </p:nvSpPr>
        <p:spPr>
          <a:xfrm>
            <a:off x="167236" y="261483"/>
            <a:ext cx="64139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Litho</a:t>
            </a:r>
            <a:r>
              <a:rPr lang="en-US" dirty="0"/>
              <a:t> ADO: Define OGD pat</a:t>
            </a:r>
          </a:p>
        </p:txBody>
      </p:sp>
      <p:sp>
        <p:nvSpPr>
          <p:cNvPr id="46" name="TextBox 175"/>
          <p:cNvSpPr txBox="1"/>
          <p:nvPr/>
        </p:nvSpPr>
        <p:spPr>
          <a:xfrm>
            <a:off x="1254085" y="571720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Si sub</a:t>
            </a:r>
          </a:p>
        </p:txBody>
      </p:sp>
      <p:sp>
        <p:nvSpPr>
          <p:cNvPr id="55" name="TextBox 181"/>
          <p:cNvSpPr txBox="1"/>
          <p:nvPr/>
        </p:nvSpPr>
        <p:spPr>
          <a:xfrm>
            <a:off x="10422793" y="2483222"/>
            <a:ext cx="4541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err="1"/>
              <a:t>SiN</a:t>
            </a:r>
            <a:endParaRPr lang="en-US" sz="800" b="1" dirty="0"/>
          </a:p>
        </p:txBody>
      </p:sp>
      <p:sp>
        <p:nvSpPr>
          <p:cNvPr id="131" name="Rectangle 130"/>
          <p:cNvSpPr>
            <a:spLocks noChangeArrowheads="1"/>
          </p:cNvSpPr>
          <p:nvPr/>
        </p:nvSpPr>
        <p:spPr bwMode="auto">
          <a:xfrm>
            <a:off x="1240984" y="1559147"/>
            <a:ext cx="8515751" cy="835273"/>
          </a:xfrm>
          <a:prstGeom prst="rect">
            <a:avLst/>
          </a:prstGeom>
          <a:solidFill>
            <a:srgbClr val="FFFF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2" name="Rectangle 131"/>
          <p:cNvSpPr>
            <a:spLocks noChangeArrowheads="1"/>
          </p:cNvSpPr>
          <p:nvPr/>
        </p:nvSpPr>
        <p:spPr bwMode="auto">
          <a:xfrm>
            <a:off x="1240984" y="1235300"/>
            <a:ext cx="8515751"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3" name="Rectangle 132"/>
          <p:cNvSpPr>
            <a:spLocks noChangeArrowheads="1"/>
          </p:cNvSpPr>
          <p:nvPr/>
        </p:nvSpPr>
        <p:spPr bwMode="auto">
          <a:xfrm>
            <a:off x="6543787" y="315290"/>
            <a:ext cx="891906" cy="925698"/>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5" name="TextBox 178"/>
          <p:cNvSpPr txBox="1"/>
          <p:nvPr/>
        </p:nvSpPr>
        <p:spPr>
          <a:xfrm>
            <a:off x="7675676" y="1871238"/>
            <a:ext cx="54622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CHM</a:t>
            </a:r>
          </a:p>
        </p:txBody>
      </p:sp>
      <p:sp>
        <p:nvSpPr>
          <p:cNvPr id="136" name="TextBox 179"/>
          <p:cNvSpPr txBox="1"/>
          <p:nvPr/>
        </p:nvSpPr>
        <p:spPr>
          <a:xfrm>
            <a:off x="7658193" y="1289325"/>
            <a:ext cx="60970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Si ARC</a:t>
            </a:r>
          </a:p>
        </p:txBody>
      </p:sp>
      <p:sp>
        <p:nvSpPr>
          <p:cNvPr id="137" name="TextBox 181"/>
          <p:cNvSpPr txBox="1"/>
          <p:nvPr/>
        </p:nvSpPr>
        <p:spPr>
          <a:xfrm>
            <a:off x="7688074" y="1002348"/>
            <a:ext cx="57046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chemeClr val="bg1"/>
                </a:solidFill>
              </a:rPr>
              <a:t>Resist</a:t>
            </a:r>
          </a:p>
        </p:txBody>
      </p:sp>
      <p:sp>
        <p:nvSpPr>
          <p:cNvPr id="138" name="Rectangle 137"/>
          <p:cNvSpPr>
            <a:spLocks noChangeArrowheads="1"/>
          </p:cNvSpPr>
          <p:nvPr/>
        </p:nvSpPr>
        <p:spPr bwMode="auto">
          <a:xfrm>
            <a:off x="8290220" y="320978"/>
            <a:ext cx="1010466" cy="918836"/>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grpSp>
        <p:nvGrpSpPr>
          <p:cNvPr id="126" name="Group 125"/>
          <p:cNvGrpSpPr/>
          <p:nvPr/>
        </p:nvGrpSpPr>
        <p:grpSpPr>
          <a:xfrm>
            <a:off x="10258840" y="74942"/>
            <a:ext cx="1874545" cy="3129626"/>
            <a:chOff x="10019764" y="1344018"/>
            <a:chExt cx="1874545" cy="3129626"/>
          </a:xfrm>
        </p:grpSpPr>
        <p:grpSp>
          <p:nvGrpSpPr>
            <p:cNvPr id="127" name="Group 126"/>
            <p:cNvGrpSpPr/>
            <p:nvPr/>
          </p:nvGrpSpPr>
          <p:grpSpPr>
            <a:xfrm>
              <a:off x="10019764" y="1914736"/>
              <a:ext cx="1874545" cy="2558908"/>
              <a:chOff x="10019764" y="1914736"/>
              <a:chExt cx="1874545" cy="2558908"/>
            </a:xfrm>
          </p:grpSpPr>
          <p:sp>
            <p:nvSpPr>
              <p:cNvPr id="129" name="Rectangle 128"/>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30" name="Rectangle 129"/>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5nm</a:t>
                </a:r>
              </a:p>
            </p:txBody>
          </p:sp>
          <p:sp>
            <p:nvSpPr>
              <p:cNvPr id="134" name="Rectangle 133"/>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39" name="Rectangle 138"/>
              <p:cNvSpPr>
                <a:spLocks noChangeArrowheads="1"/>
              </p:cNvSpPr>
              <p:nvPr/>
            </p:nvSpPr>
            <p:spPr bwMode="auto">
              <a:xfrm>
                <a:off x="10049727" y="3628283"/>
                <a:ext cx="1844581" cy="141141"/>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40" name="Rectangle 139"/>
              <p:cNvSpPr/>
              <p:nvPr/>
            </p:nvSpPr>
            <p:spPr>
              <a:xfrm>
                <a:off x="10019764" y="2719083"/>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ILD/</a:t>
                </a:r>
                <a:r>
                  <a:rPr lang="en-US" dirty="0" err="1"/>
                  <a:t>SiN</a:t>
                </a:r>
                <a:r>
                  <a:rPr lang="en-US" dirty="0"/>
                  <a:t> 50nm</a:t>
                </a:r>
              </a:p>
            </p:txBody>
          </p:sp>
          <p:sp>
            <p:nvSpPr>
              <p:cNvPr id="141" name="Rectangle 140"/>
              <p:cNvSpPr/>
              <p:nvPr/>
            </p:nvSpPr>
            <p:spPr>
              <a:xfrm>
                <a:off x="10019765" y="1914736"/>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28" name="Rectangle 127"/>
            <p:cNvSpPr>
              <a:spLocks noChangeArrowheads="1"/>
            </p:cNvSpPr>
            <p:nvPr/>
          </p:nvSpPr>
          <p:spPr bwMode="auto">
            <a:xfrm>
              <a:off x="10046823" y="1344018"/>
              <a:ext cx="1847483" cy="568312"/>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sp>
        <p:nvSpPr>
          <p:cNvPr id="149" name="Rectangle 148"/>
          <p:cNvSpPr>
            <a:spLocks noChangeArrowheads="1"/>
          </p:cNvSpPr>
          <p:nvPr/>
        </p:nvSpPr>
        <p:spPr bwMode="auto">
          <a:xfrm>
            <a:off x="1232941" y="468866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6" name="Group 5"/>
          <p:cNvGrpSpPr/>
          <p:nvPr/>
        </p:nvGrpSpPr>
        <p:grpSpPr>
          <a:xfrm>
            <a:off x="1232942" y="2752537"/>
            <a:ext cx="8523792" cy="2206275"/>
            <a:chOff x="1232942" y="2752537"/>
            <a:chExt cx="8523792" cy="2206275"/>
          </a:xfrm>
        </p:grpSpPr>
        <p:sp>
          <p:nvSpPr>
            <p:cNvPr id="52" name="Rectangle 51"/>
            <p:cNvSpPr/>
            <p:nvPr/>
          </p:nvSpPr>
          <p:spPr>
            <a:xfrm>
              <a:off x="1234764" y="2752537"/>
              <a:ext cx="8513390"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6" name="Rectangle 145"/>
            <p:cNvSpPr>
              <a:spLocks noChangeArrowheads="1"/>
            </p:cNvSpPr>
            <p:nvPr/>
          </p:nvSpPr>
          <p:spPr bwMode="auto">
            <a:xfrm rot="10800000">
              <a:off x="1243344" y="4745019"/>
              <a:ext cx="8513390" cy="21379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7" name="Rectangle 146"/>
            <p:cNvSpPr>
              <a:spLocks noChangeArrowheads="1"/>
            </p:cNvSpPr>
            <p:nvPr/>
          </p:nvSpPr>
          <p:spPr bwMode="auto">
            <a:xfrm>
              <a:off x="1234765" y="447402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8" name="Rectangle 147"/>
            <p:cNvSpPr>
              <a:spLocks noChangeArrowheads="1"/>
            </p:cNvSpPr>
            <p:nvPr/>
          </p:nvSpPr>
          <p:spPr bwMode="auto">
            <a:xfrm>
              <a:off x="1232942" y="4407777"/>
              <a:ext cx="8513391" cy="7458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0" name="Rectangle 149"/>
            <p:cNvSpPr/>
            <p:nvPr/>
          </p:nvSpPr>
          <p:spPr>
            <a:xfrm>
              <a:off x="1234764" y="3530097"/>
              <a:ext cx="8513390" cy="87537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cxnSp>
        <p:nvCxnSpPr>
          <p:cNvPr id="53" name="Straight Connector 52"/>
          <p:cNvCxnSpPr/>
          <p:nvPr/>
        </p:nvCxnSpPr>
        <p:spPr bwMode="auto">
          <a:xfrm>
            <a:off x="5534224" y="1466511"/>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42" name="TextBox 141"/>
          <p:cNvSpPr txBox="1"/>
          <p:nvPr/>
        </p:nvSpPr>
        <p:spPr>
          <a:xfrm>
            <a:off x="10120433" y="4944351"/>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43" name="Straight Arrow Connector 142"/>
          <p:cNvCxnSpPr/>
          <p:nvPr/>
        </p:nvCxnSpPr>
        <p:spPr>
          <a:xfrm>
            <a:off x="9604912" y="501158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8829222" y="4775768"/>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45" name="TextBox 144"/>
          <p:cNvSpPr txBox="1"/>
          <p:nvPr/>
        </p:nvSpPr>
        <p:spPr>
          <a:xfrm>
            <a:off x="10120433" y="4627359"/>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51" name="Straight Arrow Connector 150"/>
          <p:cNvCxnSpPr/>
          <p:nvPr/>
        </p:nvCxnSpPr>
        <p:spPr>
          <a:xfrm>
            <a:off x="9671155" y="4736698"/>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8870646" y="4484805"/>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53" name="TextBox 152"/>
          <p:cNvSpPr txBox="1"/>
          <p:nvPr/>
        </p:nvSpPr>
        <p:spPr>
          <a:xfrm>
            <a:off x="10161857" y="4336396"/>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54" name="Straight Arrow Connector 153"/>
          <p:cNvCxnSpPr/>
          <p:nvPr/>
        </p:nvCxnSpPr>
        <p:spPr>
          <a:xfrm>
            <a:off x="9712579" y="4445735"/>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8897030" y="3946855"/>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228857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34767" y="5040274"/>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 name="Rectangle 3"/>
          <p:cNvSpPr>
            <a:spLocks noChangeArrowheads="1"/>
          </p:cNvSpPr>
          <p:nvPr/>
        </p:nvSpPr>
        <p:spPr bwMode="auto">
          <a:xfrm>
            <a:off x="1234765" y="5627562"/>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5" name="Group 4"/>
          <p:cNvGrpSpPr/>
          <p:nvPr/>
        </p:nvGrpSpPr>
        <p:grpSpPr>
          <a:xfrm>
            <a:off x="6519266" y="5045534"/>
            <a:ext cx="519100" cy="646217"/>
            <a:chOff x="5400705" y="4808373"/>
            <a:chExt cx="519100" cy="646217"/>
          </a:xfrm>
        </p:grpSpPr>
        <p:sp>
          <p:nvSpPr>
            <p:cNvPr id="126" name="Rectangle 125"/>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27" name="Rectangle 126"/>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8" name="Rectangle 127"/>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9" name="Rectangle 128"/>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30" name="Rectangle 129"/>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1" name="Rectangle 130"/>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2" name="Rectangle 131"/>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3" name="Rectangle 132"/>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4" name="Rectangle 133"/>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7" name="Group 6"/>
          <p:cNvGrpSpPr/>
          <p:nvPr/>
        </p:nvGrpSpPr>
        <p:grpSpPr>
          <a:xfrm>
            <a:off x="8191557" y="5045534"/>
            <a:ext cx="519100" cy="646217"/>
            <a:chOff x="6063894" y="4822905"/>
            <a:chExt cx="519100" cy="646217"/>
          </a:xfrm>
        </p:grpSpPr>
        <p:sp>
          <p:nvSpPr>
            <p:cNvPr id="108" name="Rectangle 10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9" name="Rectangle 10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0" name="Rectangle 10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12" name="Rectangle 11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3" name="Rectangle 11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4" name="Rectangle 11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5" name="Rectangle 11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6" name="Rectangle 11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8" name="Group 7"/>
          <p:cNvGrpSpPr/>
          <p:nvPr/>
        </p:nvGrpSpPr>
        <p:grpSpPr>
          <a:xfrm>
            <a:off x="4672211" y="5045534"/>
            <a:ext cx="519100" cy="646217"/>
            <a:chOff x="6063894" y="4822905"/>
            <a:chExt cx="519100" cy="646217"/>
          </a:xfrm>
        </p:grpSpPr>
        <p:sp>
          <p:nvSpPr>
            <p:cNvPr id="99" name="Rectangle 9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0" name="Rectangle 9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1" name="Rectangle 10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2" name="Rectangle 10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3" name="Rectangle 10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7" name="Rectangle 10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9" name="Group 8"/>
          <p:cNvGrpSpPr/>
          <p:nvPr/>
        </p:nvGrpSpPr>
        <p:grpSpPr>
          <a:xfrm>
            <a:off x="3589277" y="5045534"/>
            <a:ext cx="519100" cy="646217"/>
            <a:chOff x="6063894" y="4822905"/>
            <a:chExt cx="519100" cy="646217"/>
          </a:xfrm>
        </p:grpSpPr>
        <p:sp>
          <p:nvSpPr>
            <p:cNvPr id="90" name="Rectangle 89"/>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1" name="Rectangle 90"/>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2" name="Rectangle 91"/>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3" name="Rectangle 92"/>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4" name="Rectangle 9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5" name="Rectangle 94"/>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6" name="Rectangle 95"/>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0" name="Group 9"/>
          <p:cNvGrpSpPr/>
          <p:nvPr/>
        </p:nvGrpSpPr>
        <p:grpSpPr>
          <a:xfrm>
            <a:off x="2509452" y="5045534"/>
            <a:ext cx="519100" cy="646217"/>
            <a:chOff x="6063894" y="4822905"/>
            <a:chExt cx="519100" cy="646217"/>
          </a:xfrm>
        </p:grpSpPr>
        <p:sp>
          <p:nvSpPr>
            <p:cNvPr id="81" name="Rectangle 8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2" name="Rectangle 8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3" name="Rectangle 8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4" name="Rectangle 8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5" name="Rectangle 8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7" name="Rectangle 8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8" name="Rectangle 8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9" name="Rectangle 8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11" name="TextBox 155"/>
          <p:cNvSpPr txBox="1"/>
          <p:nvPr/>
        </p:nvSpPr>
        <p:spPr>
          <a:xfrm>
            <a:off x="3054431" y="5094887"/>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12" name="Straight Arrow Connector 11"/>
          <p:cNvCxnSpPr/>
          <p:nvPr/>
        </p:nvCxnSpPr>
        <p:spPr bwMode="auto">
          <a:xfrm rot="5400000">
            <a:off x="3077810" y="5134029"/>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13" name="Group 12"/>
          <p:cNvGrpSpPr/>
          <p:nvPr/>
        </p:nvGrpSpPr>
        <p:grpSpPr>
          <a:xfrm>
            <a:off x="1421006" y="5045534"/>
            <a:ext cx="519100" cy="646217"/>
            <a:chOff x="6063894" y="4822905"/>
            <a:chExt cx="519100" cy="646217"/>
          </a:xfrm>
        </p:grpSpPr>
        <p:sp>
          <p:nvSpPr>
            <p:cNvPr id="72" name="Rectangle 71"/>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3" name="Rectangle 72"/>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4" name="Rectangle 7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5" name="Rectangle 74"/>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6" name="Rectangle 75"/>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7" name="Rectangle 76"/>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8" name="Rectangle 77"/>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9" name="Rectangle 78"/>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0" name="Rectangle 79"/>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14" name="TextBox 168"/>
          <p:cNvSpPr txBox="1"/>
          <p:nvPr/>
        </p:nvSpPr>
        <p:spPr>
          <a:xfrm>
            <a:off x="5576491" y="5316063"/>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15" name="TextBox 173"/>
          <p:cNvSpPr txBox="1"/>
          <p:nvPr/>
        </p:nvSpPr>
        <p:spPr>
          <a:xfrm>
            <a:off x="2034968" y="5327116"/>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16" name="Straight Arrow Connector 15"/>
          <p:cNvCxnSpPr/>
          <p:nvPr/>
        </p:nvCxnSpPr>
        <p:spPr bwMode="auto">
          <a:xfrm>
            <a:off x="2209406" y="549828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17" name="Group 16"/>
          <p:cNvGrpSpPr/>
          <p:nvPr/>
        </p:nvGrpSpPr>
        <p:grpSpPr>
          <a:xfrm>
            <a:off x="1234767" y="5966676"/>
            <a:ext cx="8535719" cy="605804"/>
            <a:chOff x="116206" y="4988365"/>
            <a:chExt cx="8535719" cy="605804"/>
          </a:xfrm>
        </p:grpSpPr>
        <p:sp>
          <p:nvSpPr>
            <p:cNvPr id="65" name="Rectangle 64"/>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66" name="Group 65"/>
            <p:cNvGrpSpPr/>
            <p:nvPr/>
          </p:nvGrpSpPr>
          <p:grpSpPr>
            <a:xfrm>
              <a:off x="118872" y="5046863"/>
              <a:ext cx="8533053" cy="547306"/>
              <a:chOff x="118872" y="5046863"/>
              <a:chExt cx="8533053" cy="547306"/>
            </a:xfrm>
          </p:grpSpPr>
          <p:sp>
            <p:nvSpPr>
              <p:cNvPr id="67" name="TextBox 35"/>
              <p:cNvSpPr txBox="1"/>
              <p:nvPr/>
            </p:nvSpPr>
            <p:spPr>
              <a:xfrm>
                <a:off x="1815631" y="5131039"/>
                <a:ext cx="93587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Logic</a:t>
                </a:r>
              </a:p>
            </p:txBody>
          </p:sp>
          <p:sp>
            <p:nvSpPr>
              <p:cNvPr id="68" name="TextBox 36"/>
              <p:cNvSpPr txBox="1"/>
              <p:nvPr/>
            </p:nvSpPr>
            <p:spPr>
              <a:xfrm>
                <a:off x="6139613" y="5132504"/>
                <a:ext cx="135783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Memory Array PGD</a:t>
                </a:r>
              </a:p>
            </p:txBody>
          </p:sp>
          <p:grpSp>
            <p:nvGrpSpPr>
              <p:cNvPr id="69" name="Group 68"/>
              <p:cNvGrpSpPr/>
              <p:nvPr/>
            </p:nvGrpSpPr>
            <p:grpSpPr>
              <a:xfrm>
                <a:off x="118872" y="5046863"/>
                <a:ext cx="8533053" cy="152851"/>
                <a:chOff x="99111" y="5099193"/>
                <a:chExt cx="8568640" cy="152851"/>
              </a:xfrm>
            </p:grpSpPr>
            <p:sp>
              <p:nvSpPr>
                <p:cNvPr id="70" name="Left Brace 69"/>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71" name="Left Brace 70"/>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19" name="TextBox 114"/>
          <p:cNvSpPr txBox="1"/>
          <p:nvPr/>
        </p:nvSpPr>
        <p:spPr>
          <a:xfrm>
            <a:off x="1489258" y="508574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0" name="TextBox 115"/>
          <p:cNvSpPr txBox="1"/>
          <p:nvPr/>
        </p:nvSpPr>
        <p:spPr>
          <a:xfrm>
            <a:off x="6581655" y="508574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1" name="TextBox 116"/>
          <p:cNvSpPr txBox="1"/>
          <p:nvPr/>
        </p:nvSpPr>
        <p:spPr>
          <a:xfrm>
            <a:off x="1489258" y="539446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2" name="TextBox 117"/>
          <p:cNvSpPr txBox="1"/>
          <p:nvPr/>
        </p:nvSpPr>
        <p:spPr>
          <a:xfrm>
            <a:off x="6581166" y="539446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3" name="TextBox 170"/>
          <p:cNvSpPr txBox="1"/>
          <p:nvPr/>
        </p:nvSpPr>
        <p:spPr>
          <a:xfrm>
            <a:off x="7442948" y="5111672"/>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24" name="Straight Arrow Connector 23"/>
          <p:cNvCxnSpPr/>
          <p:nvPr/>
        </p:nvCxnSpPr>
        <p:spPr bwMode="auto">
          <a:xfrm flipV="1">
            <a:off x="7628216" y="500448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5" name="Rectangle 24"/>
          <p:cNvSpPr/>
          <p:nvPr/>
        </p:nvSpPr>
        <p:spPr bwMode="auto">
          <a:xfrm>
            <a:off x="1237431" y="5691751"/>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6" name="Rectangle 25"/>
          <p:cNvSpPr>
            <a:spLocks noChangeArrowheads="1"/>
          </p:cNvSpPr>
          <p:nvPr/>
        </p:nvSpPr>
        <p:spPr bwMode="auto">
          <a:xfrm>
            <a:off x="1234764" y="4929479"/>
            <a:ext cx="8513392" cy="132394"/>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p:nvPr/>
        </p:nvSpPr>
        <p:spPr bwMode="auto">
          <a:xfrm>
            <a:off x="6316530" y="4927532"/>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9" name="Rectangle 28"/>
          <p:cNvSpPr/>
          <p:nvPr/>
        </p:nvSpPr>
        <p:spPr bwMode="auto">
          <a:xfrm>
            <a:off x="7998465" y="4925620"/>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1" name="TextBox 209"/>
          <p:cNvSpPr txBox="1"/>
          <p:nvPr/>
        </p:nvSpPr>
        <p:spPr>
          <a:xfrm>
            <a:off x="5409041" y="303206"/>
            <a:ext cx="64139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Spacer : </a:t>
            </a:r>
            <a:r>
              <a:rPr lang="en-US" dirty="0">
                <a:solidFill>
                  <a:srgbClr val="FF0000"/>
                </a:solidFill>
              </a:rPr>
              <a:t>low temp FOX </a:t>
            </a:r>
            <a:endParaRPr lang="en-US" dirty="0"/>
          </a:p>
        </p:txBody>
      </p:sp>
      <p:sp>
        <p:nvSpPr>
          <p:cNvPr id="45" name="TextBox 175"/>
          <p:cNvSpPr txBox="1"/>
          <p:nvPr/>
        </p:nvSpPr>
        <p:spPr>
          <a:xfrm>
            <a:off x="1254085" y="571720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Si sub</a:t>
            </a:r>
          </a:p>
        </p:txBody>
      </p:sp>
      <p:sp>
        <p:nvSpPr>
          <p:cNvPr id="63" name="Rectangle 62"/>
          <p:cNvSpPr/>
          <p:nvPr/>
        </p:nvSpPr>
        <p:spPr>
          <a:xfrm>
            <a:off x="6356268" y="1251069"/>
            <a:ext cx="883755" cy="1515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63"/>
          <p:cNvSpPr/>
          <p:nvPr/>
        </p:nvSpPr>
        <p:spPr>
          <a:xfrm>
            <a:off x="7520165" y="1241878"/>
            <a:ext cx="892336" cy="1510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Rectangle 136"/>
          <p:cNvSpPr/>
          <p:nvPr/>
        </p:nvSpPr>
        <p:spPr bwMode="auto">
          <a:xfrm>
            <a:off x="6239769" y="1107449"/>
            <a:ext cx="787860" cy="242346"/>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38" name="Rectangle 137"/>
          <p:cNvSpPr/>
          <p:nvPr/>
        </p:nvSpPr>
        <p:spPr bwMode="auto">
          <a:xfrm>
            <a:off x="6027428" y="1108831"/>
            <a:ext cx="218905" cy="1412240"/>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40" name="Rectangle 139"/>
          <p:cNvSpPr/>
          <p:nvPr/>
        </p:nvSpPr>
        <p:spPr bwMode="auto">
          <a:xfrm>
            <a:off x="1241902" y="2261129"/>
            <a:ext cx="4783793" cy="268495"/>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42" name="Rectangle 141"/>
          <p:cNvSpPr/>
          <p:nvPr/>
        </p:nvSpPr>
        <p:spPr bwMode="auto">
          <a:xfrm>
            <a:off x="7028595" y="1121803"/>
            <a:ext cx="218905" cy="1370751"/>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43" name="Rectangle 142"/>
          <p:cNvSpPr/>
          <p:nvPr/>
        </p:nvSpPr>
        <p:spPr bwMode="auto">
          <a:xfrm>
            <a:off x="8666282" y="1156912"/>
            <a:ext cx="218905" cy="1370488"/>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45" name="Rectangle 144"/>
          <p:cNvSpPr/>
          <p:nvPr/>
        </p:nvSpPr>
        <p:spPr bwMode="auto">
          <a:xfrm>
            <a:off x="7195493" y="2268563"/>
            <a:ext cx="673296" cy="259780"/>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47" name="Rectangle 146"/>
          <p:cNvSpPr/>
          <p:nvPr/>
        </p:nvSpPr>
        <p:spPr bwMode="auto">
          <a:xfrm>
            <a:off x="8628791" y="2247129"/>
            <a:ext cx="1119363" cy="284931"/>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48" name="Rectangle 147"/>
          <p:cNvSpPr>
            <a:spLocks noChangeArrowheads="1"/>
          </p:cNvSpPr>
          <p:nvPr/>
        </p:nvSpPr>
        <p:spPr bwMode="auto">
          <a:xfrm>
            <a:off x="6240060" y="1344899"/>
            <a:ext cx="780796" cy="1121454"/>
          </a:xfrm>
          <a:prstGeom prst="rect">
            <a:avLst/>
          </a:prstGeom>
          <a:solidFill>
            <a:srgbClr val="FFFF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49" name="Group 148"/>
          <p:cNvGrpSpPr/>
          <p:nvPr/>
        </p:nvGrpSpPr>
        <p:grpSpPr>
          <a:xfrm>
            <a:off x="1254085" y="1368150"/>
            <a:ext cx="8491006" cy="1503358"/>
            <a:chOff x="-1038422" y="1573702"/>
            <a:chExt cx="8491006" cy="1503358"/>
          </a:xfrm>
        </p:grpSpPr>
        <p:sp>
          <p:nvSpPr>
            <p:cNvPr id="151" name="Rectangle 150"/>
            <p:cNvSpPr>
              <a:spLocks noChangeArrowheads="1"/>
            </p:cNvSpPr>
            <p:nvPr/>
          </p:nvSpPr>
          <p:spPr bwMode="auto">
            <a:xfrm>
              <a:off x="5576318" y="1573702"/>
              <a:ext cx="788531" cy="1124403"/>
            </a:xfrm>
            <a:prstGeom prst="rect">
              <a:avLst/>
            </a:prstGeom>
            <a:solidFill>
              <a:srgbClr val="FFFF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0" name="Rectangle 149"/>
            <p:cNvSpPr>
              <a:spLocks noChangeArrowheads="1"/>
            </p:cNvSpPr>
            <p:nvPr/>
          </p:nvSpPr>
          <p:spPr bwMode="auto">
            <a:xfrm>
              <a:off x="-1038422" y="2695775"/>
              <a:ext cx="8491006" cy="381285"/>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152" name="Rectangle 151"/>
          <p:cNvSpPr/>
          <p:nvPr/>
        </p:nvSpPr>
        <p:spPr bwMode="auto">
          <a:xfrm>
            <a:off x="7643284" y="1117840"/>
            <a:ext cx="215864" cy="1322064"/>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53" name="Rectangle 152"/>
          <p:cNvSpPr/>
          <p:nvPr/>
        </p:nvSpPr>
        <p:spPr bwMode="auto">
          <a:xfrm>
            <a:off x="7663489" y="1107715"/>
            <a:ext cx="1221697" cy="242346"/>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nvGrpSpPr>
          <p:cNvPr id="6" name="Group 5"/>
          <p:cNvGrpSpPr/>
          <p:nvPr/>
        </p:nvGrpSpPr>
        <p:grpSpPr>
          <a:xfrm>
            <a:off x="1232941" y="2863330"/>
            <a:ext cx="8523793" cy="2095482"/>
            <a:chOff x="1232941" y="2863330"/>
            <a:chExt cx="8523793" cy="2095482"/>
          </a:xfrm>
        </p:grpSpPr>
        <p:grpSp>
          <p:nvGrpSpPr>
            <p:cNvPr id="154" name="Group 153"/>
            <p:cNvGrpSpPr/>
            <p:nvPr/>
          </p:nvGrpSpPr>
          <p:grpSpPr>
            <a:xfrm>
              <a:off x="1232942" y="2863330"/>
              <a:ext cx="8523792" cy="2095482"/>
              <a:chOff x="1232942" y="2863330"/>
              <a:chExt cx="8523792" cy="2095482"/>
            </a:xfrm>
          </p:grpSpPr>
          <p:sp>
            <p:nvSpPr>
              <p:cNvPr id="155" name="Rectangle 154"/>
              <p:cNvSpPr/>
              <p:nvPr/>
            </p:nvSpPr>
            <p:spPr>
              <a:xfrm>
                <a:off x="1234764" y="2863330"/>
                <a:ext cx="8513390" cy="83337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6" name="Rectangle 155"/>
              <p:cNvSpPr>
                <a:spLocks noChangeArrowheads="1"/>
              </p:cNvSpPr>
              <p:nvPr/>
            </p:nvSpPr>
            <p:spPr bwMode="auto">
              <a:xfrm rot="10800000">
                <a:off x="1243344" y="4745019"/>
                <a:ext cx="8513390" cy="21379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7" name="Rectangle 156"/>
              <p:cNvSpPr>
                <a:spLocks noChangeArrowheads="1"/>
              </p:cNvSpPr>
              <p:nvPr/>
            </p:nvSpPr>
            <p:spPr bwMode="auto">
              <a:xfrm>
                <a:off x="1234765" y="447402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8" name="Rectangle 157"/>
              <p:cNvSpPr>
                <a:spLocks noChangeArrowheads="1"/>
              </p:cNvSpPr>
              <p:nvPr/>
            </p:nvSpPr>
            <p:spPr bwMode="auto">
              <a:xfrm>
                <a:off x="1232942" y="4399518"/>
                <a:ext cx="8513391" cy="82841"/>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9" name="Rectangle 158"/>
              <p:cNvSpPr/>
              <p:nvPr/>
            </p:nvSpPr>
            <p:spPr>
              <a:xfrm>
                <a:off x="1234764" y="3519211"/>
                <a:ext cx="8513390" cy="87537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60" name="Rectangle 159"/>
            <p:cNvSpPr>
              <a:spLocks noChangeArrowheads="1"/>
            </p:cNvSpPr>
            <p:nvPr/>
          </p:nvSpPr>
          <p:spPr bwMode="auto">
            <a:xfrm>
              <a:off x="1232941" y="468866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61" name="Group 160"/>
          <p:cNvGrpSpPr/>
          <p:nvPr/>
        </p:nvGrpSpPr>
        <p:grpSpPr>
          <a:xfrm>
            <a:off x="10285899" y="129370"/>
            <a:ext cx="1852846" cy="3118740"/>
            <a:chOff x="10046823" y="1354904"/>
            <a:chExt cx="1852846" cy="3118740"/>
          </a:xfrm>
        </p:grpSpPr>
        <p:grpSp>
          <p:nvGrpSpPr>
            <p:cNvPr id="162" name="Group 161"/>
            <p:cNvGrpSpPr/>
            <p:nvPr/>
          </p:nvGrpSpPr>
          <p:grpSpPr>
            <a:xfrm>
              <a:off x="10046823" y="1892950"/>
              <a:ext cx="1852846" cy="2580694"/>
              <a:chOff x="10046823" y="1892950"/>
              <a:chExt cx="1852846" cy="2580694"/>
            </a:xfrm>
          </p:grpSpPr>
          <p:sp>
            <p:nvSpPr>
              <p:cNvPr id="164" name="Rectangle 163"/>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65" name="Rectangle 164"/>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6nm</a:t>
                </a:r>
              </a:p>
            </p:txBody>
          </p:sp>
          <p:sp>
            <p:nvSpPr>
              <p:cNvPr id="166" name="Rectangle 165"/>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67" name="Rectangle 166"/>
              <p:cNvSpPr>
                <a:spLocks noChangeArrowheads="1"/>
              </p:cNvSpPr>
              <p:nvPr/>
            </p:nvSpPr>
            <p:spPr bwMode="auto">
              <a:xfrm>
                <a:off x="10049727" y="3631253"/>
                <a:ext cx="1844581" cy="13817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68" name="Rectangle 167"/>
              <p:cNvSpPr/>
              <p:nvPr/>
            </p:nvSpPr>
            <p:spPr>
              <a:xfrm>
                <a:off x="10046823" y="2705322"/>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69" name="Rectangle 168"/>
              <p:cNvSpPr/>
              <p:nvPr/>
            </p:nvSpPr>
            <p:spPr>
              <a:xfrm>
                <a:off x="10052187" y="1892950"/>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63" name="Rectangle 162"/>
            <p:cNvSpPr>
              <a:spLocks noChangeArrowheads="1"/>
            </p:cNvSpPr>
            <p:nvPr/>
          </p:nvSpPr>
          <p:spPr bwMode="auto">
            <a:xfrm>
              <a:off x="10046823" y="1354904"/>
              <a:ext cx="1847483" cy="53564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cxnSp>
        <p:nvCxnSpPr>
          <p:cNvPr id="52" name="Straight Connector 51"/>
          <p:cNvCxnSpPr/>
          <p:nvPr/>
        </p:nvCxnSpPr>
        <p:spPr bwMode="auto">
          <a:xfrm>
            <a:off x="5534224" y="1466511"/>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2" name="TextBox 1"/>
          <p:cNvSpPr txBox="1"/>
          <p:nvPr/>
        </p:nvSpPr>
        <p:spPr>
          <a:xfrm>
            <a:off x="228600" y="265176"/>
            <a:ext cx="3785435" cy="1384995"/>
          </a:xfrm>
          <a:prstGeom prst="rect">
            <a:avLst/>
          </a:prstGeom>
          <a:noFill/>
        </p:spPr>
        <p:txBody>
          <a:bodyPr vert="horz" wrap="square" lIns="0" tIns="0" rIns="0" bIns="0" rtlCol="0">
            <a:spAutoFit/>
          </a:bodyPr>
          <a:lstStyle/>
          <a:p>
            <a:pPr marL="171450" indent="-171450">
              <a:buFont typeface="Arial" panose="020B0604020202020204" pitchFamily="34" charset="0"/>
              <a:buChar char="•"/>
            </a:pPr>
            <a:r>
              <a:rPr lang="en-US" dirty="0">
                <a:solidFill>
                  <a:srgbClr val="003C71"/>
                </a:solidFill>
              </a:rPr>
              <a:t>ICE </a:t>
            </a:r>
            <a:r>
              <a:rPr lang="en-US" dirty="0" err="1">
                <a:solidFill>
                  <a:srgbClr val="003C71"/>
                </a:solidFill>
              </a:rPr>
              <a:t>patt</a:t>
            </a:r>
            <a:r>
              <a:rPr lang="en-US" dirty="0">
                <a:solidFill>
                  <a:srgbClr val="003C71"/>
                </a:solidFill>
              </a:rPr>
              <a:t> </a:t>
            </a:r>
            <a:r>
              <a:rPr lang="en-US" dirty="0" err="1">
                <a:solidFill>
                  <a:srgbClr val="003C71"/>
                </a:solidFill>
              </a:rPr>
              <a:t>Siarc</a:t>
            </a:r>
            <a:r>
              <a:rPr lang="en-US" dirty="0">
                <a:solidFill>
                  <a:srgbClr val="003C71"/>
                </a:solidFill>
              </a:rPr>
              <a:t>/CHM</a:t>
            </a:r>
          </a:p>
          <a:p>
            <a:pPr marL="171450" indent="-171450">
              <a:buFont typeface="Arial" panose="020B0604020202020204" pitchFamily="34" charset="0"/>
              <a:buChar char="•"/>
            </a:pPr>
            <a:r>
              <a:rPr lang="en-US" dirty="0">
                <a:solidFill>
                  <a:srgbClr val="003C71"/>
                </a:solidFill>
              </a:rPr>
              <a:t>Dep 32nm(?) fox to make narrower</a:t>
            </a:r>
          </a:p>
          <a:p>
            <a:pPr marL="171450" indent="-171450">
              <a:buFont typeface="Arial" panose="020B0604020202020204" pitchFamily="34" charset="0"/>
              <a:buChar char="•"/>
            </a:pPr>
            <a:r>
              <a:rPr lang="en-US" dirty="0">
                <a:solidFill>
                  <a:srgbClr val="003C71"/>
                </a:solidFill>
              </a:rPr>
              <a:t> FOX on CHM to get right etch bias</a:t>
            </a:r>
          </a:p>
          <a:p>
            <a:pPr marL="171450" indent="-171450">
              <a:buFont typeface="Arial" panose="020B0604020202020204" pitchFamily="34" charset="0"/>
              <a:buChar char="•"/>
            </a:pPr>
            <a:endParaRPr lang="en-US" dirty="0">
              <a:solidFill>
                <a:srgbClr val="003C71"/>
              </a:solidFill>
            </a:endParaRPr>
          </a:p>
          <a:p>
            <a:pPr marL="171450" indent="-171450">
              <a:buFont typeface="Arial" panose="020B0604020202020204" pitchFamily="34" charset="0"/>
              <a:buChar char="•"/>
            </a:pPr>
            <a:endParaRPr lang="en-US" dirty="0">
              <a:solidFill>
                <a:srgbClr val="003C71"/>
              </a:solidFill>
            </a:endParaRPr>
          </a:p>
        </p:txBody>
      </p:sp>
      <p:sp>
        <p:nvSpPr>
          <p:cNvPr id="123" name="TextBox 122"/>
          <p:cNvSpPr txBox="1"/>
          <p:nvPr/>
        </p:nvSpPr>
        <p:spPr>
          <a:xfrm>
            <a:off x="10120433" y="4944351"/>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24" name="Straight Arrow Connector 123"/>
          <p:cNvCxnSpPr/>
          <p:nvPr/>
        </p:nvCxnSpPr>
        <p:spPr>
          <a:xfrm>
            <a:off x="9604912" y="501158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8829222" y="4775768"/>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35" name="TextBox 134"/>
          <p:cNvSpPr txBox="1"/>
          <p:nvPr/>
        </p:nvSpPr>
        <p:spPr>
          <a:xfrm>
            <a:off x="10120433" y="4627359"/>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36" name="Straight Arrow Connector 135"/>
          <p:cNvCxnSpPr/>
          <p:nvPr/>
        </p:nvCxnSpPr>
        <p:spPr>
          <a:xfrm>
            <a:off x="9671155" y="4736698"/>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8870646" y="4484805"/>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41" name="TextBox 140"/>
          <p:cNvSpPr txBox="1"/>
          <p:nvPr/>
        </p:nvSpPr>
        <p:spPr>
          <a:xfrm>
            <a:off x="10161857" y="4336396"/>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44" name="Straight Arrow Connector 143"/>
          <p:cNvCxnSpPr/>
          <p:nvPr/>
        </p:nvCxnSpPr>
        <p:spPr>
          <a:xfrm>
            <a:off x="9712579" y="4445735"/>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8897030" y="3946855"/>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16833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33116" y="5040274"/>
            <a:ext cx="892361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 name="Rectangle 3"/>
          <p:cNvSpPr>
            <a:spLocks noChangeArrowheads="1"/>
          </p:cNvSpPr>
          <p:nvPr/>
        </p:nvSpPr>
        <p:spPr bwMode="auto">
          <a:xfrm>
            <a:off x="833114" y="5627562"/>
            <a:ext cx="892362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5" name="Group 4"/>
          <p:cNvGrpSpPr/>
          <p:nvPr/>
        </p:nvGrpSpPr>
        <p:grpSpPr>
          <a:xfrm>
            <a:off x="6117615" y="5045534"/>
            <a:ext cx="544114" cy="646217"/>
            <a:chOff x="5400705" y="4808373"/>
            <a:chExt cx="519100" cy="646217"/>
          </a:xfrm>
        </p:grpSpPr>
        <p:sp>
          <p:nvSpPr>
            <p:cNvPr id="6" name="Rectangle 5"/>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 name="Rectangle 6"/>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 name="Rectangle 8"/>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 name="Rectangle 9"/>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5" name="Group 24"/>
          <p:cNvGrpSpPr/>
          <p:nvPr/>
        </p:nvGrpSpPr>
        <p:grpSpPr>
          <a:xfrm>
            <a:off x="8584567" y="5045534"/>
            <a:ext cx="544114" cy="646217"/>
            <a:chOff x="6063894" y="4822905"/>
            <a:chExt cx="519100" cy="646217"/>
          </a:xfrm>
        </p:grpSpPr>
        <p:sp>
          <p:nvSpPr>
            <p:cNvPr id="26" name="Rectangle 2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7" name="Rectangle 2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 name="Rectangle 2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5" name="Group 34"/>
          <p:cNvGrpSpPr/>
          <p:nvPr/>
        </p:nvGrpSpPr>
        <p:grpSpPr>
          <a:xfrm>
            <a:off x="4270560" y="5045534"/>
            <a:ext cx="544114" cy="646217"/>
            <a:chOff x="6063894" y="4822905"/>
            <a:chExt cx="519100" cy="646217"/>
          </a:xfrm>
        </p:grpSpPr>
        <p:sp>
          <p:nvSpPr>
            <p:cNvPr id="36" name="Rectangle 3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7" name="Rectangle 3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9" name="Rectangle 3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5" name="Group 44"/>
          <p:cNvGrpSpPr/>
          <p:nvPr/>
        </p:nvGrpSpPr>
        <p:grpSpPr>
          <a:xfrm>
            <a:off x="3187626" y="5045534"/>
            <a:ext cx="544114" cy="646217"/>
            <a:chOff x="6063894" y="4822905"/>
            <a:chExt cx="519100" cy="646217"/>
          </a:xfrm>
        </p:grpSpPr>
        <p:sp>
          <p:nvSpPr>
            <p:cNvPr id="46" name="Rectangle 4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7" name="Rectangle 4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9" name="Rectangle 4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55" name="Group 54"/>
          <p:cNvGrpSpPr/>
          <p:nvPr/>
        </p:nvGrpSpPr>
        <p:grpSpPr>
          <a:xfrm>
            <a:off x="2107801" y="5045534"/>
            <a:ext cx="544114" cy="646217"/>
            <a:chOff x="6063894" y="4822905"/>
            <a:chExt cx="519100" cy="646217"/>
          </a:xfrm>
        </p:grpSpPr>
        <p:sp>
          <p:nvSpPr>
            <p:cNvPr id="56" name="Rectangle 5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7" name="Rectangle 5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8" name="Rectangle 5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9" name="Rectangle 5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0" name="Rectangle 5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 name="Rectangle 6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5" name="TextBox 155"/>
          <p:cNvSpPr txBox="1"/>
          <p:nvPr/>
        </p:nvSpPr>
        <p:spPr>
          <a:xfrm>
            <a:off x="2652780" y="5094887"/>
            <a:ext cx="3883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66" name="Straight Arrow Connector 65"/>
          <p:cNvCxnSpPr/>
          <p:nvPr/>
        </p:nvCxnSpPr>
        <p:spPr bwMode="auto">
          <a:xfrm flipH="1">
            <a:off x="2607579" y="5202609"/>
            <a:ext cx="137160" cy="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7" name="Group 66"/>
          <p:cNvGrpSpPr/>
          <p:nvPr/>
        </p:nvGrpSpPr>
        <p:grpSpPr>
          <a:xfrm>
            <a:off x="1019355" y="5045534"/>
            <a:ext cx="544114" cy="646217"/>
            <a:chOff x="6063894" y="4822905"/>
            <a:chExt cx="519100" cy="646217"/>
          </a:xfrm>
        </p:grpSpPr>
        <p:sp>
          <p:nvSpPr>
            <p:cNvPr id="68" name="Rectangle 6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9" name="Rectangle 6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 name="Rectangle 6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1" name="Rectangle 7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2" name="Rectangle 7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3" name="Rectangle 7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4" name="Rectangle 7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5" name="Rectangle 7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77" name="TextBox 168"/>
          <p:cNvSpPr txBox="1"/>
          <p:nvPr/>
        </p:nvSpPr>
        <p:spPr>
          <a:xfrm>
            <a:off x="5174840" y="5316063"/>
            <a:ext cx="65332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78" name="TextBox 173"/>
          <p:cNvSpPr txBox="1"/>
          <p:nvPr/>
        </p:nvSpPr>
        <p:spPr>
          <a:xfrm>
            <a:off x="1633317" y="5327116"/>
            <a:ext cx="3883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9" name="Straight Arrow Connector 78"/>
          <p:cNvCxnSpPr/>
          <p:nvPr/>
        </p:nvCxnSpPr>
        <p:spPr bwMode="auto">
          <a:xfrm>
            <a:off x="1807755" y="549828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80" name="Group 79"/>
          <p:cNvGrpSpPr/>
          <p:nvPr/>
        </p:nvGrpSpPr>
        <p:grpSpPr>
          <a:xfrm>
            <a:off x="816025" y="5966676"/>
            <a:ext cx="8947025" cy="605804"/>
            <a:chOff x="116206" y="4988365"/>
            <a:chExt cx="8535719" cy="605804"/>
          </a:xfrm>
        </p:grpSpPr>
        <p:sp>
          <p:nvSpPr>
            <p:cNvPr id="81" name="Rectangle 80"/>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82" name="Group 81"/>
            <p:cNvGrpSpPr/>
            <p:nvPr/>
          </p:nvGrpSpPr>
          <p:grpSpPr>
            <a:xfrm>
              <a:off x="118872" y="5046863"/>
              <a:ext cx="8533053" cy="547306"/>
              <a:chOff x="118872" y="5046863"/>
              <a:chExt cx="8533053" cy="547306"/>
            </a:xfrm>
          </p:grpSpPr>
          <p:sp>
            <p:nvSpPr>
              <p:cNvPr id="83" name="TextBox 35"/>
              <p:cNvSpPr txBox="1"/>
              <p:nvPr/>
            </p:nvSpPr>
            <p:spPr>
              <a:xfrm>
                <a:off x="1815631" y="5131039"/>
                <a:ext cx="93587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Logic</a:t>
                </a:r>
              </a:p>
            </p:txBody>
          </p:sp>
          <p:sp>
            <p:nvSpPr>
              <p:cNvPr id="84" name="TextBox 36"/>
              <p:cNvSpPr txBox="1"/>
              <p:nvPr/>
            </p:nvSpPr>
            <p:spPr>
              <a:xfrm>
                <a:off x="6139613" y="5132504"/>
                <a:ext cx="135783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Memory Array -PGD</a:t>
                </a:r>
              </a:p>
            </p:txBody>
          </p:sp>
          <p:grpSp>
            <p:nvGrpSpPr>
              <p:cNvPr id="85" name="Group 84"/>
              <p:cNvGrpSpPr/>
              <p:nvPr/>
            </p:nvGrpSpPr>
            <p:grpSpPr>
              <a:xfrm>
                <a:off x="118872" y="5046863"/>
                <a:ext cx="8533053" cy="152851"/>
                <a:chOff x="99111" y="5099193"/>
                <a:chExt cx="8568640" cy="152851"/>
              </a:xfrm>
            </p:grpSpPr>
            <p:sp>
              <p:nvSpPr>
                <p:cNvPr id="86" name="Left Brace 85"/>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87" name="Left Brace 86"/>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89" name="TextBox 114"/>
          <p:cNvSpPr txBox="1"/>
          <p:nvPr/>
        </p:nvSpPr>
        <p:spPr>
          <a:xfrm>
            <a:off x="1087607" y="5085743"/>
            <a:ext cx="4133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90" name="TextBox 115"/>
          <p:cNvSpPr txBox="1"/>
          <p:nvPr/>
        </p:nvSpPr>
        <p:spPr>
          <a:xfrm>
            <a:off x="6180004" y="5085743"/>
            <a:ext cx="4133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91" name="TextBox 116"/>
          <p:cNvSpPr txBox="1"/>
          <p:nvPr/>
        </p:nvSpPr>
        <p:spPr>
          <a:xfrm>
            <a:off x="1087607" y="5394463"/>
            <a:ext cx="4133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92" name="TextBox 117"/>
          <p:cNvSpPr txBox="1"/>
          <p:nvPr/>
        </p:nvSpPr>
        <p:spPr>
          <a:xfrm>
            <a:off x="6179515" y="5394463"/>
            <a:ext cx="4133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93" name="TextBox 170"/>
          <p:cNvSpPr txBox="1"/>
          <p:nvPr/>
        </p:nvSpPr>
        <p:spPr>
          <a:xfrm>
            <a:off x="7955697" y="5111672"/>
            <a:ext cx="3883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94" name="Straight Arrow Connector 93"/>
          <p:cNvCxnSpPr/>
          <p:nvPr/>
        </p:nvCxnSpPr>
        <p:spPr bwMode="auto">
          <a:xfrm flipV="1">
            <a:off x="8140965" y="500448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95" name="Rectangle 94"/>
          <p:cNvSpPr/>
          <p:nvPr/>
        </p:nvSpPr>
        <p:spPr bwMode="auto">
          <a:xfrm>
            <a:off x="835780" y="5691751"/>
            <a:ext cx="8920826"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6" name="Rectangle 95"/>
          <p:cNvSpPr>
            <a:spLocks noChangeArrowheads="1"/>
          </p:cNvSpPr>
          <p:nvPr/>
        </p:nvSpPr>
        <p:spPr bwMode="auto">
          <a:xfrm>
            <a:off x="833113" y="4929479"/>
            <a:ext cx="8923622" cy="121809"/>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p:nvPr/>
        </p:nvSpPr>
        <p:spPr bwMode="auto">
          <a:xfrm>
            <a:off x="5914878" y="4927532"/>
            <a:ext cx="935335"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9" name="Rectangle 98"/>
          <p:cNvSpPr/>
          <p:nvPr/>
        </p:nvSpPr>
        <p:spPr bwMode="auto">
          <a:xfrm>
            <a:off x="8315270" y="4925620"/>
            <a:ext cx="935335"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1" name="TextBox 209"/>
          <p:cNvSpPr txBox="1"/>
          <p:nvPr/>
        </p:nvSpPr>
        <p:spPr>
          <a:xfrm>
            <a:off x="353002" y="2469"/>
            <a:ext cx="64139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Spacer ETCH  and Si etch to form </a:t>
            </a:r>
            <a:r>
              <a:rPr lang="en-US" dirty="0" err="1"/>
              <a:t>Lg+S-D</a:t>
            </a:r>
            <a:endParaRPr lang="en-US" dirty="0"/>
          </a:p>
        </p:txBody>
      </p:sp>
      <p:sp>
        <p:nvSpPr>
          <p:cNvPr id="115" name="TextBox 175"/>
          <p:cNvSpPr txBox="1"/>
          <p:nvPr/>
        </p:nvSpPr>
        <p:spPr>
          <a:xfrm>
            <a:off x="852434" y="5717207"/>
            <a:ext cx="2254518"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Si sub</a:t>
            </a:r>
          </a:p>
        </p:txBody>
      </p:sp>
      <p:sp>
        <p:nvSpPr>
          <p:cNvPr id="121" name="Rectangle 120"/>
          <p:cNvSpPr/>
          <p:nvPr/>
        </p:nvSpPr>
        <p:spPr>
          <a:xfrm>
            <a:off x="5640225" y="2752537"/>
            <a:ext cx="1468822"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a:t>
            </a:r>
          </a:p>
        </p:txBody>
      </p:sp>
      <p:sp>
        <p:nvSpPr>
          <p:cNvPr id="128" name="Rectangle 127"/>
          <p:cNvSpPr/>
          <p:nvPr/>
        </p:nvSpPr>
        <p:spPr>
          <a:xfrm>
            <a:off x="6293840" y="1251069"/>
            <a:ext cx="946184" cy="1515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0" name="Group 99"/>
          <p:cNvGrpSpPr/>
          <p:nvPr/>
        </p:nvGrpSpPr>
        <p:grpSpPr>
          <a:xfrm>
            <a:off x="5640222" y="1542230"/>
            <a:ext cx="1468824" cy="2468290"/>
            <a:chOff x="5212932" y="1542230"/>
            <a:chExt cx="1468824" cy="2468290"/>
          </a:xfrm>
        </p:grpSpPr>
        <p:sp>
          <p:nvSpPr>
            <p:cNvPr id="125" name="Rectangle 124"/>
            <p:cNvSpPr>
              <a:spLocks noChangeArrowheads="1"/>
            </p:cNvSpPr>
            <p:nvPr/>
          </p:nvSpPr>
          <p:spPr bwMode="auto">
            <a:xfrm>
              <a:off x="5576991" y="1542230"/>
              <a:ext cx="689277" cy="998570"/>
            </a:xfrm>
            <a:prstGeom prst="rect">
              <a:avLst/>
            </a:prstGeom>
            <a:solidFill>
              <a:srgbClr val="FFFF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3" name="Pie 142"/>
            <p:cNvSpPr/>
            <p:nvPr/>
          </p:nvSpPr>
          <p:spPr bwMode="auto">
            <a:xfrm>
              <a:off x="5212933" y="1553011"/>
              <a:ext cx="734116" cy="2457509"/>
            </a:xfrm>
            <a:prstGeom prst="pie">
              <a:avLst>
                <a:gd name="adj1" fmla="val 10877238"/>
                <a:gd name="adj2" fmla="val 16200000"/>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47" name="Pie 146"/>
            <p:cNvSpPr/>
            <p:nvPr/>
          </p:nvSpPr>
          <p:spPr bwMode="auto">
            <a:xfrm flipH="1">
              <a:off x="5837448" y="1557704"/>
              <a:ext cx="844308" cy="2452316"/>
            </a:xfrm>
            <a:prstGeom prst="pie">
              <a:avLst>
                <a:gd name="adj1" fmla="val 10877238"/>
                <a:gd name="adj2" fmla="val 16200000"/>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 name="Rectangle 1"/>
            <p:cNvSpPr>
              <a:spLocks noChangeArrowheads="1"/>
            </p:cNvSpPr>
            <p:nvPr/>
          </p:nvSpPr>
          <p:spPr bwMode="auto">
            <a:xfrm>
              <a:off x="5212932" y="2438726"/>
              <a:ext cx="1467000" cy="347622"/>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157" name="Rectangle 156"/>
          <p:cNvSpPr/>
          <p:nvPr/>
        </p:nvSpPr>
        <p:spPr>
          <a:xfrm>
            <a:off x="8040174" y="2759655"/>
            <a:ext cx="1468822"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a:t>
            </a:r>
          </a:p>
        </p:txBody>
      </p:sp>
      <p:grpSp>
        <p:nvGrpSpPr>
          <p:cNvPr id="158" name="Group 157"/>
          <p:cNvGrpSpPr/>
          <p:nvPr/>
        </p:nvGrpSpPr>
        <p:grpSpPr>
          <a:xfrm>
            <a:off x="8040172" y="1549348"/>
            <a:ext cx="1468823" cy="2468290"/>
            <a:chOff x="5212933" y="1542230"/>
            <a:chExt cx="1468823" cy="2468290"/>
          </a:xfrm>
        </p:grpSpPr>
        <p:sp>
          <p:nvSpPr>
            <p:cNvPr id="160" name="Rectangle 159"/>
            <p:cNvSpPr>
              <a:spLocks noChangeArrowheads="1"/>
            </p:cNvSpPr>
            <p:nvPr/>
          </p:nvSpPr>
          <p:spPr bwMode="auto">
            <a:xfrm>
              <a:off x="5576991" y="1542230"/>
              <a:ext cx="689277" cy="998570"/>
            </a:xfrm>
            <a:prstGeom prst="rect">
              <a:avLst/>
            </a:prstGeom>
            <a:solidFill>
              <a:srgbClr val="FFFF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1" name="Pie 160"/>
            <p:cNvSpPr/>
            <p:nvPr/>
          </p:nvSpPr>
          <p:spPr bwMode="auto">
            <a:xfrm>
              <a:off x="5212933" y="1553011"/>
              <a:ext cx="734116" cy="2457509"/>
            </a:xfrm>
            <a:prstGeom prst="pie">
              <a:avLst>
                <a:gd name="adj1" fmla="val 10877238"/>
                <a:gd name="adj2" fmla="val 16200000"/>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62" name="Pie 161"/>
            <p:cNvSpPr/>
            <p:nvPr/>
          </p:nvSpPr>
          <p:spPr bwMode="auto">
            <a:xfrm flipH="1">
              <a:off x="5837448" y="1557704"/>
              <a:ext cx="844308" cy="2452316"/>
            </a:xfrm>
            <a:prstGeom prst="pie">
              <a:avLst>
                <a:gd name="adj1" fmla="val 10877238"/>
                <a:gd name="adj2" fmla="val 16200000"/>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59" name="Rectangle 158"/>
            <p:cNvSpPr>
              <a:spLocks noChangeArrowheads="1"/>
            </p:cNvSpPr>
            <p:nvPr/>
          </p:nvSpPr>
          <p:spPr bwMode="auto">
            <a:xfrm>
              <a:off x="5212934" y="2438725"/>
              <a:ext cx="1466826" cy="34498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123" name="Rectangle 122"/>
          <p:cNvSpPr>
            <a:spLocks noChangeArrowheads="1"/>
          </p:cNvSpPr>
          <p:nvPr/>
        </p:nvSpPr>
        <p:spPr bwMode="auto">
          <a:xfrm rot="10800000">
            <a:off x="824605" y="4745018"/>
            <a:ext cx="8932129" cy="21641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4" name="Rectangle 123"/>
          <p:cNvSpPr>
            <a:spLocks noChangeArrowheads="1"/>
          </p:cNvSpPr>
          <p:nvPr/>
        </p:nvSpPr>
        <p:spPr bwMode="auto">
          <a:xfrm>
            <a:off x="816027" y="4474029"/>
            <a:ext cx="8932130" cy="229533"/>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6" name="Rectangle 125"/>
          <p:cNvSpPr>
            <a:spLocks noChangeArrowheads="1"/>
          </p:cNvSpPr>
          <p:nvPr/>
        </p:nvSpPr>
        <p:spPr bwMode="auto">
          <a:xfrm>
            <a:off x="814204" y="4250320"/>
            <a:ext cx="8932130" cy="234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7" name="Rectangle 126"/>
          <p:cNvSpPr/>
          <p:nvPr/>
        </p:nvSpPr>
        <p:spPr>
          <a:xfrm>
            <a:off x="816025" y="3519211"/>
            <a:ext cx="8932129" cy="74865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9" name="Rectangle 128"/>
          <p:cNvSpPr>
            <a:spLocks noChangeArrowheads="1"/>
          </p:cNvSpPr>
          <p:nvPr/>
        </p:nvSpPr>
        <p:spPr bwMode="auto">
          <a:xfrm>
            <a:off x="814203" y="4688668"/>
            <a:ext cx="8932130" cy="61889"/>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30" name="Group 129"/>
          <p:cNvGrpSpPr/>
          <p:nvPr/>
        </p:nvGrpSpPr>
        <p:grpSpPr>
          <a:xfrm>
            <a:off x="10285899" y="118484"/>
            <a:ext cx="1847486" cy="3129626"/>
            <a:chOff x="10046823" y="1344018"/>
            <a:chExt cx="1847486" cy="3129626"/>
          </a:xfrm>
        </p:grpSpPr>
        <p:grpSp>
          <p:nvGrpSpPr>
            <p:cNvPr id="131" name="Group 130"/>
            <p:cNvGrpSpPr/>
            <p:nvPr/>
          </p:nvGrpSpPr>
          <p:grpSpPr>
            <a:xfrm>
              <a:off x="10046825" y="1926072"/>
              <a:ext cx="1847484" cy="2547572"/>
              <a:chOff x="10046825" y="1926072"/>
              <a:chExt cx="1847484" cy="2547572"/>
            </a:xfrm>
          </p:grpSpPr>
          <p:sp>
            <p:nvSpPr>
              <p:cNvPr id="133" name="Rectangle 132"/>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34" name="Rectangle 133"/>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6nm</a:t>
                </a:r>
              </a:p>
            </p:txBody>
          </p:sp>
          <p:sp>
            <p:nvSpPr>
              <p:cNvPr id="135" name="Rectangle 134"/>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36" name="Rectangle 135"/>
              <p:cNvSpPr>
                <a:spLocks noChangeArrowheads="1"/>
              </p:cNvSpPr>
              <p:nvPr/>
            </p:nvSpPr>
            <p:spPr bwMode="auto">
              <a:xfrm>
                <a:off x="10049727" y="3631253"/>
                <a:ext cx="1844581" cy="13817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37" name="Rectangle 136"/>
              <p:cNvSpPr/>
              <p:nvPr/>
            </p:nvSpPr>
            <p:spPr>
              <a:xfrm>
                <a:off x="10046825" y="2704139"/>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38" name="Rectangle 137"/>
              <p:cNvSpPr/>
              <p:nvPr/>
            </p:nvSpPr>
            <p:spPr>
              <a:xfrm>
                <a:off x="10046825" y="1926072"/>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32" name="Rectangle 131"/>
            <p:cNvSpPr>
              <a:spLocks noChangeArrowheads="1"/>
            </p:cNvSpPr>
            <p:nvPr/>
          </p:nvSpPr>
          <p:spPr bwMode="auto">
            <a:xfrm>
              <a:off x="10046823" y="1344018"/>
              <a:ext cx="1847483" cy="573605"/>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cxnSp>
        <p:nvCxnSpPr>
          <p:cNvPr id="122" name="Straight Connector 121"/>
          <p:cNvCxnSpPr/>
          <p:nvPr/>
        </p:nvCxnSpPr>
        <p:spPr bwMode="auto">
          <a:xfrm>
            <a:off x="5171389" y="1415766"/>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17" name="TextBox 116"/>
          <p:cNvSpPr txBox="1"/>
          <p:nvPr/>
        </p:nvSpPr>
        <p:spPr>
          <a:xfrm>
            <a:off x="322105" y="656520"/>
            <a:ext cx="3785435" cy="1384995"/>
          </a:xfrm>
          <a:prstGeom prst="rect">
            <a:avLst/>
          </a:prstGeom>
          <a:noFill/>
        </p:spPr>
        <p:txBody>
          <a:bodyPr vert="horz" wrap="square" lIns="0" tIns="0" rIns="0" bIns="0" rtlCol="0">
            <a:spAutoFit/>
          </a:bodyPr>
          <a:lstStyle/>
          <a:p>
            <a:pPr marL="171450" indent="-171450">
              <a:buFont typeface="Arial" panose="020B0604020202020204" pitchFamily="34" charset="0"/>
              <a:buChar char="•"/>
            </a:pPr>
            <a:r>
              <a:rPr lang="en-US" dirty="0">
                <a:solidFill>
                  <a:srgbClr val="003C71"/>
                </a:solidFill>
              </a:rPr>
              <a:t>ICE </a:t>
            </a:r>
            <a:r>
              <a:rPr lang="en-US" dirty="0" err="1">
                <a:solidFill>
                  <a:srgbClr val="003C71"/>
                </a:solidFill>
              </a:rPr>
              <a:t>patt</a:t>
            </a:r>
            <a:r>
              <a:rPr lang="en-US" dirty="0">
                <a:solidFill>
                  <a:srgbClr val="003C71"/>
                </a:solidFill>
              </a:rPr>
              <a:t> </a:t>
            </a:r>
            <a:r>
              <a:rPr lang="en-US" dirty="0" err="1">
                <a:solidFill>
                  <a:srgbClr val="003C71"/>
                </a:solidFill>
              </a:rPr>
              <a:t>Siarc</a:t>
            </a:r>
            <a:r>
              <a:rPr lang="en-US" dirty="0">
                <a:solidFill>
                  <a:srgbClr val="003C71"/>
                </a:solidFill>
              </a:rPr>
              <a:t>/CHM</a:t>
            </a:r>
          </a:p>
          <a:p>
            <a:pPr marL="171450" indent="-171450">
              <a:buFont typeface="Arial" panose="020B0604020202020204" pitchFamily="34" charset="0"/>
              <a:buChar char="•"/>
            </a:pPr>
            <a:r>
              <a:rPr lang="en-US" dirty="0">
                <a:solidFill>
                  <a:srgbClr val="003C71"/>
                </a:solidFill>
              </a:rPr>
              <a:t>Dep 32nm(?) fox to make narrower</a:t>
            </a:r>
          </a:p>
          <a:p>
            <a:pPr marL="171450" indent="-171450">
              <a:buFont typeface="Arial" panose="020B0604020202020204" pitchFamily="34" charset="0"/>
              <a:buChar char="•"/>
            </a:pPr>
            <a:r>
              <a:rPr lang="en-US" dirty="0">
                <a:solidFill>
                  <a:srgbClr val="003C71"/>
                </a:solidFill>
              </a:rPr>
              <a:t>ICE etches CVD </a:t>
            </a:r>
            <a:r>
              <a:rPr lang="en-US" dirty="0" err="1">
                <a:solidFill>
                  <a:srgbClr val="003C71"/>
                </a:solidFill>
              </a:rPr>
              <a:t>SiN</a:t>
            </a:r>
            <a:r>
              <a:rPr lang="en-US" dirty="0">
                <a:solidFill>
                  <a:srgbClr val="003C71"/>
                </a:solidFill>
              </a:rPr>
              <a:t> and Si BB</a:t>
            </a:r>
          </a:p>
          <a:p>
            <a:pPr marL="171450" indent="-171450">
              <a:buFont typeface="Arial" panose="020B0604020202020204" pitchFamily="34" charset="0"/>
              <a:buChar char="•"/>
            </a:pPr>
            <a:endParaRPr lang="en-US" dirty="0">
              <a:solidFill>
                <a:srgbClr val="003C71"/>
              </a:solidFill>
            </a:endParaRPr>
          </a:p>
          <a:p>
            <a:pPr marL="171450" indent="-171450">
              <a:buFont typeface="Arial" panose="020B0604020202020204" pitchFamily="34" charset="0"/>
              <a:buChar char="•"/>
            </a:pPr>
            <a:endParaRPr lang="en-US" dirty="0">
              <a:solidFill>
                <a:srgbClr val="003C71"/>
              </a:solidFill>
            </a:endParaRPr>
          </a:p>
        </p:txBody>
      </p:sp>
      <p:sp>
        <p:nvSpPr>
          <p:cNvPr id="118" name="TextBox 117"/>
          <p:cNvSpPr txBox="1"/>
          <p:nvPr/>
        </p:nvSpPr>
        <p:spPr>
          <a:xfrm>
            <a:off x="10120433" y="4944351"/>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19" name="Straight Arrow Connector 118"/>
          <p:cNvCxnSpPr/>
          <p:nvPr/>
        </p:nvCxnSpPr>
        <p:spPr>
          <a:xfrm>
            <a:off x="9604912" y="501158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8829222" y="4775768"/>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39" name="TextBox 138"/>
          <p:cNvSpPr txBox="1"/>
          <p:nvPr/>
        </p:nvSpPr>
        <p:spPr>
          <a:xfrm>
            <a:off x="10120433" y="4627359"/>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40" name="Straight Arrow Connector 139"/>
          <p:cNvCxnSpPr/>
          <p:nvPr/>
        </p:nvCxnSpPr>
        <p:spPr>
          <a:xfrm>
            <a:off x="9671155" y="4736698"/>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8870646" y="4484805"/>
            <a:ext cx="841933" cy="169277"/>
          </a:xfrm>
          <a:prstGeom prst="rect">
            <a:avLst/>
          </a:prstGeom>
          <a:noFill/>
        </p:spPr>
        <p:txBody>
          <a:bodyPr vert="horz" wrap="square" lIns="0" tIns="0" rIns="0" bIns="0" rtlCol="0">
            <a:spAutoFit/>
          </a:bodyPr>
          <a:lstStyle/>
          <a:p>
            <a:r>
              <a:rPr lang="en-US" sz="1100" dirty="0">
                <a:solidFill>
                  <a:srgbClr val="003C71"/>
                </a:solidFill>
              </a:rPr>
              <a:t>7nm ADM</a:t>
            </a:r>
          </a:p>
        </p:txBody>
      </p:sp>
      <p:sp>
        <p:nvSpPr>
          <p:cNvPr id="142" name="TextBox 141"/>
          <p:cNvSpPr txBox="1"/>
          <p:nvPr/>
        </p:nvSpPr>
        <p:spPr>
          <a:xfrm>
            <a:off x="10161857" y="4336396"/>
            <a:ext cx="841933" cy="169277"/>
          </a:xfrm>
          <a:prstGeom prst="rect">
            <a:avLst/>
          </a:prstGeom>
          <a:noFill/>
        </p:spPr>
        <p:txBody>
          <a:bodyPr vert="horz" wrap="square" lIns="0" tIns="0" rIns="0" bIns="0" rtlCol="0">
            <a:spAutoFit/>
          </a:bodyPr>
          <a:lstStyle/>
          <a:p>
            <a:r>
              <a:rPr lang="en-US" sz="1100" dirty="0">
                <a:solidFill>
                  <a:srgbClr val="003C71"/>
                </a:solidFill>
              </a:rPr>
              <a:t>1nm </a:t>
            </a:r>
            <a:r>
              <a:rPr lang="en-US" sz="1100" dirty="0" err="1">
                <a:solidFill>
                  <a:srgbClr val="003C71"/>
                </a:solidFill>
              </a:rPr>
              <a:t>AlO</a:t>
            </a:r>
            <a:endParaRPr lang="en-US" sz="1100" dirty="0">
              <a:solidFill>
                <a:srgbClr val="003C71"/>
              </a:solidFill>
            </a:endParaRPr>
          </a:p>
        </p:txBody>
      </p:sp>
      <p:cxnSp>
        <p:nvCxnSpPr>
          <p:cNvPr id="144" name="Straight Arrow Connector 143"/>
          <p:cNvCxnSpPr/>
          <p:nvPr/>
        </p:nvCxnSpPr>
        <p:spPr>
          <a:xfrm>
            <a:off x="9712579" y="4445735"/>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8897030" y="3946855"/>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270299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3116" y="5040274"/>
            <a:ext cx="892361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 name="Rectangle 2"/>
          <p:cNvSpPr>
            <a:spLocks noChangeArrowheads="1"/>
          </p:cNvSpPr>
          <p:nvPr/>
        </p:nvSpPr>
        <p:spPr bwMode="auto">
          <a:xfrm>
            <a:off x="833114" y="5627562"/>
            <a:ext cx="892362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4" name="Group 3"/>
          <p:cNvGrpSpPr/>
          <p:nvPr/>
        </p:nvGrpSpPr>
        <p:grpSpPr>
          <a:xfrm>
            <a:off x="6117615" y="5045534"/>
            <a:ext cx="544114" cy="646217"/>
            <a:chOff x="5400705" y="4808373"/>
            <a:chExt cx="519100" cy="646217"/>
          </a:xfrm>
        </p:grpSpPr>
        <p:sp>
          <p:nvSpPr>
            <p:cNvPr id="5" name="Rectangle 4"/>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 name="Rectangle 5"/>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 name="Rectangle 6"/>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 name="Rectangle 8"/>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 name="Rectangle 9"/>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4" name="Group 23"/>
          <p:cNvGrpSpPr/>
          <p:nvPr/>
        </p:nvGrpSpPr>
        <p:grpSpPr>
          <a:xfrm>
            <a:off x="8497479" y="5045534"/>
            <a:ext cx="544114" cy="646217"/>
            <a:chOff x="6063894" y="4822905"/>
            <a:chExt cx="519100" cy="646217"/>
          </a:xfrm>
        </p:grpSpPr>
        <p:sp>
          <p:nvSpPr>
            <p:cNvPr id="25" name="Rectangle 2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6" name="Rectangle 2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9" name="Rectangle 2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0" name="Rectangle 2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4" name="Group 33"/>
          <p:cNvGrpSpPr/>
          <p:nvPr/>
        </p:nvGrpSpPr>
        <p:grpSpPr>
          <a:xfrm>
            <a:off x="4270560" y="5045534"/>
            <a:ext cx="544114" cy="646217"/>
            <a:chOff x="6063894" y="4822905"/>
            <a:chExt cx="519100" cy="646217"/>
          </a:xfrm>
        </p:grpSpPr>
        <p:sp>
          <p:nvSpPr>
            <p:cNvPr id="35" name="Rectangle 3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6" name="Rectangle 3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9" name="Rectangle 3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0" name="Rectangle 3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4" name="Group 43"/>
          <p:cNvGrpSpPr/>
          <p:nvPr/>
        </p:nvGrpSpPr>
        <p:grpSpPr>
          <a:xfrm>
            <a:off x="3187626" y="5045534"/>
            <a:ext cx="544114" cy="646217"/>
            <a:chOff x="6063894" y="4822905"/>
            <a:chExt cx="519100" cy="646217"/>
          </a:xfrm>
        </p:grpSpPr>
        <p:sp>
          <p:nvSpPr>
            <p:cNvPr id="45" name="Rectangle 4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6" name="Rectangle 4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9" name="Rectangle 4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0" name="Rectangle 4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54" name="Group 53"/>
          <p:cNvGrpSpPr/>
          <p:nvPr/>
        </p:nvGrpSpPr>
        <p:grpSpPr>
          <a:xfrm>
            <a:off x="2107801" y="5045534"/>
            <a:ext cx="544114" cy="646217"/>
            <a:chOff x="6063894" y="4822905"/>
            <a:chExt cx="519100" cy="646217"/>
          </a:xfrm>
        </p:grpSpPr>
        <p:sp>
          <p:nvSpPr>
            <p:cNvPr id="55" name="Rectangle 5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6" name="Rectangle 5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7" name="Rectangle 5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8" name="Rectangle 5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9" name="Rectangle 5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 name="Rectangle 6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4" name="TextBox 155"/>
          <p:cNvSpPr txBox="1"/>
          <p:nvPr/>
        </p:nvSpPr>
        <p:spPr>
          <a:xfrm>
            <a:off x="2652780" y="5094887"/>
            <a:ext cx="3883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65" name="Straight Arrow Connector 64"/>
          <p:cNvCxnSpPr/>
          <p:nvPr/>
        </p:nvCxnSpPr>
        <p:spPr bwMode="auto">
          <a:xfrm flipH="1">
            <a:off x="2607579" y="5202609"/>
            <a:ext cx="137160" cy="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6" name="Group 65"/>
          <p:cNvGrpSpPr/>
          <p:nvPr/>
        </p:nvGrpSpPr>
        <p:grpSpPr>
          <a:xfrm>
            <a:off x="1019355" y="5045534"/>
            <a:ext cx="544114" cy="646217"/>
            <a:chOff x="6063894" y="4822905"/>
            <a:chExt cx="519100" cy="646217"/>
          </a:xfrm>
        </p:grpSpPr>
        <p:sp>
          <p:nvSpPr>
            <p:cNvPr id="67" name="Rectangle 6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8" name="Rectangle 6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 name="Rectangle 6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 name="Rectangle 6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1" name="Rectangle 7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2" name="Rectangle 7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3" name="Rectangle 7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4" name="Rectangle 7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5" name="Rectangle 7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76" name="TextBox 168"/>
          <p:cNvSpPr txBox="1"/>
          <p:nvPr/>
        </p:nvSpPr>
        <p:spPr>
          <a:xfrm>
            <a:off x="5174840" y="5316063"/>
            <a:ext cx="65332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77" name="TextBox 173"/>
          <p:cNvSpPr txBox="1"/>
          <p:nvPr/>
        </p:nvSpPr>
        <p:spPr>
          <a:xfrm>
            <a:off x="1633317" y="5327116"/>
            <a:ext cx="3883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8" name="Straight Arrow Connector 77"/>
          <p:cNvCxnSpPr/>
          <p:nvPr/>
        </p:nvCxnSpPr>
        <p:spPr bwMode="auto">
          <a:xfrm>
            <a:off x="1807755" y="549828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79" name="Group 78"/>
          <p:cNvGrpSpPr/>
          <p:nvPr/>
        </p:nvGrpSpPr>
        <p:grpSpPr>
          <a:xfrm>
            <a:off x="816025" y="5966676"/>
            <a:ext cx="8947025" cy="605804"/>
            <a:chOff x="116206" y="4988365"/>
            <a:chExt cx="8535719" cy="605804"/>
          </a:xfrm>
        </p:grpSpPr>
        <p:sp>
          <p:nvSpPr>
            <p:cNvPr id="80" name="Rectangle 79"/>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81" name="Group 80"/>
            <p:cNvGrpSpPr/>
            <p:nvPr/>
          </p:nvGrpSpPr>
          <p:grpSpPr>
            <a:xfrm>
              <a:off x="118872" y="5046863"/>
              <a:ext cx="8533053" cy="547306"/>
              <a:chOff x="118872" y="5046863"/>
              <a:chExt cx="8533053" cy="547306"/>
            </a:xfrm>
          </p:grpSpPr>
          <p:sp>
            <p:nvSpPr>
              <p:cNvPr id="82" name="TextBox 35"/>
              <p:cNvSpPr txBox="1"/>
              <p:nvPr/>
            </p:nvSpPr>
            <p:spPr>
              <a:xfrm>
                <a:off x="1815631" y="5131039"/>
                <a:ext cx="93587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Logic</a:t>
                </a:r>
              </a:p>
            </p:txBody>
          </p:sp>
          <p:sp>
            <p:nvSpPr>
              <p:cNvPr id="83" name="TextBox 36"/>
              <p:cNvSpPr txBox="1"/>
              <p:nvPr/>
            </p:nvSpPr>
            <p:spPr>
              <a:xfrm>
                <a:off x="6139613" y="5132504"/>
                <a:ext cx="135783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Memory Array -PGD</a:t>
                </a:r>
              </a:p>
            </p:txBody>
          </p:sp>
          <p:grpSp>
            <p:nvGrpSpPr>
              <p:cNvPr id="84" name="Group 83"/>
              <p:cNvGrpSpPr/>
              <p:nvPr/>
            </p:nvGrpSpPr>
            <p:grpSpPr>
              <a:xfrm>
                <a:off x="118872" y="5046863"/>
                <a:ext cx="8533053" cy="152851"/>
                <a:chOff x="99111" y="5099193"/>
                <a:chExt cx="8568640" cy="152851"/>
              </a:xfrm>
            </p:grpSpPr>
            <p:sp>
              <p:nvSpPr>
                <p:cNvPr id="85" name="Left Brace 8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86" name="Left Brace 8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88" name="TextBox 114"/>
          <p:cNvSpPr txBox="1"/>
          <p:nvPr/>
        </p:nvSpPr>
        <p:spPr>
          <a:xfrm>
            <a:off x="1087607" y="5085743"/>
            <a:ext cx="4133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9" name="TextBox 115"/>
          <p:cNvSpPr txBox="1"/>
          <p:nvPr/>
        </p:nvSpPr>
        <p:spPr>
          <a:xfrm>
            <a:off x="6180004" y="5085743"/>
            <a:ext cx="4133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90" name="TextBox 116"/>
          <p:cNvSpPr txBox="1"/>
          <p:nvPr/>
        </p:nvSpPr>
        <p:spPr>
          <a:xfrm>
            <a:off x="1087607" y="5394463"/>
            <a:ext cx="4133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91" name="TextBox 117"/>
          <p:cNvSpPr txBox="1"/>
          <p:nvPr/>
        </p:nvSpPr>
        <p:spPr>
          <a:xfrm>
            <a:off x="6179515" y="5394463"/>
            <a:ext cx="4133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92" name="TextBox 170"/>
          <p:cNvSpPr txBox="1"/>
          <p:nvPr/>
        </p:nvSpPr>
        <p:spPr>
          <a:xfrm>
            <a:off x="7498496" y="5111672"/>
            <a:ext cx="3883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93" name="Straight Arrow Connector 92"/>
          <p:cNvCxnSpPr/>
          <p:nvPr/>
        </p:nvCxnSpPr>
        <p:spPr bwMode="auto">
          <a:xfrm flipV="1">
            <a:off x="7683764" y="500448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94" name="Rectangle 93"/>
          <p:cNvSpPr/>
          <p:nvPr/>
        </p:nvSpPr>
        <p:spPr bwMode="auto">
          <a:xfrm>
            <a:off x="835780" y="5691751"/>
            <a:ext cx="8920826"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5" name="Rectangle 94"/>
          <p:cNvSpPr>
            <a:spLocks noChangeArrowheads="1"/>
          </p:cNvSpPr>
          <p:nvPr/>
        </p:nvSpPr>
        <p:spPr bwMode="auto">
          <a:xfrm>
            <a:off x="833113" y="4929479"/>
            <a:ext cx="8923622" cy="12149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6" name="Rectangle 95"/>
          <p:cNvSpPr/>
          <p:nvPr/>
        </p:nvSpPr>
        <p:spPr bwMode="auto">
          <a:xfrm>
            <a:off x="5914878" y="4927532"/>
            <a:ext cx="935335"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8" name="Rectangle 97"/>
          <p:cNvSpPr/>
          <p:nvPr/>
        </p:nvSpPr>
        <p:spPr bwMode="auto">
          <a:xfrm>
            <a:off x="8315270" y="4925620"/>
            <a:ext cx="935335"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11" name="TextBox 175"/>
          <p:cNvSpPr txBox="1"/>
          <p:nvPr/>
        </p:nvSpPr>
        <p:spPr>
          <a:xfrm>
            <a:off x="852434" y="5717207"/>
            <a:ext cx="2254518"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Si sub</a:t>
            </a:r>
          </a:p>
        </p:txBody>
      </p:sp>
      <p:sp>
        <p:nvSpPr>
          <p:cNvPr id="117" name="Rectangle 116"/>
          <p:cNvSpPr/>
          <p:nvPr/>
        </p:nvSpPr>
        <p:spPr>
          <a:xfrm>
            <a:off x="5589827" y="2775037"/>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a:t>
            </a:r>
          </a:p>
        </p:txBody>
      </p:sp>
      <p:sp>
        <p:nvSpPr>
          <p:cNvPr id="121" name="Rectangle 120"/>
          <p:cNvSpPr>
            <a:spLocks noChangeArrowheads="1"/>
          </p:cNvSpPr>
          <p:nvPr/>
        </p:nvSpPr>
        <p:spPr bwMode="auto">
          <a:xfrm>
            <a:off x="5586194" y="2397268"/>
            <a:ext cx="1471079" cy="379004"/>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5" name="Rectangle 124"/>
          <p:cNvSpPr/>
          <p:nvPr/>
        </p:nvSpPr>
        <p:spPr>
          <a:xfrm>
            <a:off x="8040174" y="2759655"/>
            <a:ext cx="1468822"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a:t>
            </a:r>
          </a:p>
        </p:txBody>
      </p:sp>
      <p:sp>
        <p:nvSpPr>
          <p:cNvPr id="131" name="Rectangle 130"/>
          <p:cNvSpPr>
            <a:spLocks noChangeArrowheads="1"/>
          </p:cNvSpPr>
          <p:nvPr/>
        </p:nvSpPr>
        <p:spPr bwMode="auto">
          <a:xfrm>
            <a:off x="8038798" y="2397267"/>
            <a:ext cx="1470198" cy="371325"/>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rot="10800000">
            <a:off x="841693" y="4745018"/>
            <a:ext cx="8915041" cy="218081"/>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833115" y="4474029"/>
            <a:ext cx="8915042" cy="23129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a:spLocks noChangeArrowheads="1"/>
          </p:cNvSpPr>
          <p:nvPr/>
        </p:nvSpPr>
        <p:spPr bwMode="auto">
          <a:xfrm>
            <a:off x="831292" y="4388223"/>
            <a:ext cx="8915042" cy="98790"/>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7" name="Rectangle 106"/>
          <p:cNvSpPr/>
          <p:nvPr/>
        </p:nvSpPr>
        <p:spPr>
          <a:xfrm>
            <a:off x="833113" y="3519211"/>
            <a:ext cx="8915041" cy="86863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9" name="Rectangle 108"/>
          <p:cNvSpPr>
            <a:spLocks noChangeArrowheads="1"/>
          </p:cNvSpPr>
          <p:nvPr/>
        </p:nvSpPr>
        <p:spPr bwMode="auto">
          <a:xfrm>
            <a:off x="831291" y="4688669"/>
            <a:ext cx="8915042" cy="62364"/>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10" name="Group 109"/>
          <p:cNvGrpSpPr/>
          <p:nvPr/>
        </p:nvGrpSpPr>
        <p:grpSpPr>
          <a:xfrm>
            <a:off x="10285899" y="118484"/>
            <a:ext cx="1847486" cy="3129626"/>
            <a:chOff x="10046823" y="1344018"/>
            <a:chExt cx="1847486" cy="3129626"/>
          </a:xfrm>
        </p:grpSpPr>
        <p:grpSp>
          <p:nvGrpSpPr>
            <p:cNvPr id="113" name="Group 112"/>
            <p:cNvGrpSpPr/>
            <p:nvPr/>
          </p:nvGrpSpPr>
          <p:grpSpPr>
            <a:xfrm>
              <a:off x="10046825" y="1893417"/>
              <a:ext cx="1847484" cy="2580227"/>
              <a:chOff x="10046825" y="1893417"/>
              <a:chExt cx="1847484" cy="2580227"/>
            </a:xfrm>
          </p:grpSpPr>
          <p:sp>
            <p:nvSpPr>
              <p:cNvPr id="116" name="Rectangle 115"/>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19" name="Rectangle 118"/>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5nm</a:t>
                </a:r>
              </a:p>
            </p:txBody>
          </p:sp>
          <p:sp>
            <p:nvSpPr>
              <p:cNvPr id="120" name="Rectangle 119"/>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22" name="Rectangle 121"/>
              <p:cNvSpPr>
                <a:spLocks noChangeArrowheads="1"/>
              </p:cNvSpPr>
              <p:nvPr/>
            </p:nvSpPr>
            <p:spPr bwMode="auto">
              <a:xfrm>
                <a:off x="10049727" y="3631253"/>
                <a:ext cx="1844581" cy="13817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23" name="Rectangle 122"/>
              <p:cNvSpPr/>
              <p:nvPr/>
            </p:nvSpPr>
            <p:spPr>
              <a:xfrm>
                <a:off x="10046825" y="2704136"/>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ILD/</a:t>
                </a:r>
                <a:r>
                  <a:rPr lang="en-US" dirty="0" err="1"/>
                  <a:t>SiN</a:t>
                </a:r>
                <a:r>
                  <a:rPr lang="en-US" dirty="0"/>
                  <a:t> 50nm</a:t>
                </a:r>
              </a:p>
            </p:txBody>
          </p:sp>
          <p:sp>
            <p:nvSpPr>
              <p:cNvPr id="124" name="Rectangle 123"/>
              <p:cNvSpPr/>
              <p:nvPr/>
            </p:nvSpPr>
            <p:spPr>
              <a:xfrm>
                <a:off x="10046825" y="1893417"/>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50nm</a:t>
                </a:r>
              </a:p>
            </p:txBody>
          </p:sp>
        </p:grpSp>
        <p:sp>
          <p:nvSpPr>
            <p:cNvPr id="115" name="Rectangle 114"/>
            <p:cNvSpPr>
              <a:spLocks noChangeArrowheads="1"/>
            </p:cNvSpPr>
            <p:nvPr/>
          </p:nvSpPr>
          <p:spPr bwMode="auto">
            <a:xfrm>
              <a:off x="10046823" y="1344018"/>
              <a:ext cx="1847483" cy="540947"/>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err="1">
                  <a:solidFill>
                    <a:schemeClr val="bg1"/>
                  </a:solidFill>
                  <a:latin typeface="Neo Sans Intel" pitchFamily="34" charset="0"/>
                </a:rPr>
                <a:t>SiN</a:t>
              </a:r>
              <a:r>
                <a:rPr lang="en-US" sz="1400" b="1" dirty="0">
                  <a:solidFill>
                    <a:schemeClr val="bg1"/>
                  </a:solidFill>
                  <a:latin typeface="Neo Sans Intel" pitchFamily="34" charset="0"/>
                </a:rPr>
                <a:t> 30nm</a:t>
              </a:r>
            </a:p>
          </p:txBody>
        </p:sp>
      </p:grpSp>
      <p:sp>
        <p:nvSpPr>
          <p:cNvPr id="14" name="TextBox 13"/>
          <p:cNvSpPr txBox="1"/>
          <p:nvPr/>
        </p:nvSpPr>
        <p:spPr>
          <a:xfrm>
            <a:off x="613064" y="493710"/>
            <a:ext cx="3730508" cy="923330"/>
          </a:xfrm>
          <a:prstGeom prst="rect">
            <a:avLst/>
          </a:prstGeom>
          <a:noFill/>
        </p:spPr>
        <p:txBody>
          <a:bodyPr wrap="none" rtlCol="0">
            <a:spAutoFit/>
          </a:bodyPr>
          <a:lstStyle/>
          <a:p>
            <a:r>
              <a:rPr lang="en-US" dirty="0"/>
              <a:t>CHM and FOX SPCR removal with </a:t>
            </a:r>
          </a:p>
          <a:p>
            <a:pPr marL="285750" indent="-285750">
              <a:buFont typeface="Arial" panose="020B0604020202020204" pitchFamily="34" charset="0"/>
              <a:buChar char="•"/>
            </a:pPr>
            <a:r>
              <a:rPr lang="en-US" dirty="0" err="1"/>
              <a:t>insitu</a:t>
            </a:r>
            <a:r>
              <a:rPr lang="en-US" dirty="0"/>
              <a:t> ICE + RCL for CHM</a:t>
            </a:r>
          </a:p>
          <a:p>
            <a:pPr marL="285750" indent="-285750">
              <a:buFont typeface="Arial" panose="020B0604020202020204" pitchFamily="34" charset="0"/>
              <a:buChar char="•"/>
            </a:pPr>
            <a:r>
              <a:rPr lang="en-US" dirty="0"/>
              <a:t>DHF clean for FOX</a:t>
            </a:r>
          </a:p>
        </p:txBody>
      </p:sp>
      <p:cxnSp>
        <p:nvCxnSpPr>
          <p:cNvPr id="118" name="Straight Connector 117"/>
          <p:cNvCxnSpPr/>
          <p:nvPr/>
        </p:nvCxnSpPr>
        <p:spPr bwMode="auto">
          <a:xfrm>
            <a:off x="5171389" y="1415766"/>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08" name="TextBox 107"/>
          <p:cNvSpPr txBox="1"/>
          <p:nvPr/>
        </p:nvSpPr>
        <p:spPr>
          <a:xfrm>
            <a:off x="10120433" y="4944351"/>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12" name="Straight Arrow Connector 111"/>
          <p:cNvCxnSpPr/>
          <p:nvPr/>
        </p:nvCxnSpPr>
        <p:spPr>
          <a:xfrm>
            <a:off x="9604912" y="501158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8829222" y="4775768"/>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26" name="TextBox 125"/>
          <p:cNvSpPr txBox="1"/>
          <p:nvPr/>
        </p:nvSpPr>
        <p:spPr>
          <a:xfrm>
            <a:off x="10120433" y="4627359"/>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27" name="Straight Arrow Connector 126"/>
          <p:cNvCxnSpPr/>
          <p:nvPr/>
        </p:nvCxnSpPr>
        <p:spPr>
          <a:xfrm>
            <a:off x="9671155" y="4736698"/>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8870646" y="4484805"/>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29" name="TextBox 128"/>
          <p:cNvSpPr txBox="1"/>
          <p:nvPr/>
        </p:nvSpPr>
        <p:spPr>
          <a:xfrm>
            <a:off x="10161857" y="4336396"/>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30" name="Straight Arrow Connector 129"/>
          <p:cNvCxnSpPr/>
          <p:nvPr/>
        </p:nvCxnSpPr>
        <p:spPr>
          <a:xfrm>
            <a:off x="9712579" y="4445735"/>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8897030" y="3946855"/>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13734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p:cNvPicPr>
            <a:picLocks noChangeAspect="1"/>
          </p:cNvPicPr>
          <p:nvPr/>
        </p:nvPicPr>
        <p:blipFill>
          <a:blip r:embed="rId3"/>
          <a:stretch>
            <a:fillRect/>
          </a:stretch>
        </p:blipFill>
        <p:spPr>
          <a:xfrm>
            <a:off x="1254085" y="1951579"/>
            <a:ext cx="8516850" cy="2512453"/>
          </a:xfrm>
          <a:prstGeom prst="rect">
            <a:avLst/>
          </a:prstGeom>
          <a:solidFill>
            <a:srgbClr val="FFFF00"/>
          </a:solidFill>
        </p:spPr>
      </p:pic>
      <p:sp>
        <p:nvSpPr>
          <p:cNvPr id="3" name="Rectangle 2"/>
          <p:cNvSpPr>
            <a:spLocks noChangeArrowheads="1"/>
          </p:cNvSpPr>
          <p:nvPr/>
        </p:nvSpPr>
        <p:spPr bwMode="auto">
          <a:xfrm>
            <a:off x="1234767" y="5780502"/>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 name="Rectangle 3"/>
          <p:cNvSpPr>
            <a:spLocks noChangeArrowheads="1"/>
          </p:cNvSpPr>
          <p:nvPr/>
        </p:nvSpPr>
        <p:spPr bwMode="auto">
          <a:xfrm>
            <a:off x="1234765" y="6367790"/>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5" name="Group 4"/>
          <p:cNvGrpSpPr/>
          <p:nvPr/>
        </p:nvGrpSpPr>
        <p:grpSpPr>
          <a:xfrm>
            <a:off x="6519266" y="5785762"/>
            <a:ext cx="519100" cy="646217"/>
            <a:chOff x="5400705" y="4808373"/>
            <a:chExt cx="519100" cy="646217"/>
          </a:xfrm>
        </p:grpSpPr>
        <p:sp>
          <p:nvSpPr>
            <p:cNvPr id="6" name="Rectangle 5"/>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 name="Rectangle 6"/>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 name="Rectangle 8"/>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 name="Rectangle 9"/>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5" name="Group 24"/>
          <p:cNvGrpSpPr/>
          <p:nvPr/>
        </p:nvGrpSpPr>
        <p:grpSpPr>
          <a:xfrm>
            <a:off x="8768502" y="5785762"/>
            <a:ext cx="519100" cy="646217"/>
            <a:chOff x="6063894" y="4822905"/>
            <a:chExt cx="519100" cy="646217"/>
          </a:xfrm>
        </p:grpSpPr>
        <p:sp>
          <p:nvSpPr>
            <p:cNvPr id="26" name="Rectangle 2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7" name="Rectangle 2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 name="Rectangle 2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5" name="Group 34"/>
          <p:cNvGrpSpPr/>
          <p:nvPr/>
        </p:nvGrpSpPr>
        <p:grpSpPr>
          <a:xfrm>
            <a:off x="4672211" y="5785762"/>
            <a:ext cx="519100" cy="646217"/>
            <a:chOff x="6063894" y="4822905"/>
            <a:chExt cx="519100" cy="646217"/>
          </a:xfrm>
        </p:grpSpPr>
        <p:sp>
          <p:nvSpPr>
            <p:cNvPr id="36" name="Rectangle 3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7" name="Rectangle 3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9" name="Rectangle 3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5" name="Group 44"/>
          <p:cNvGrpSpPr/>
          <p:nvPr/>
        </p:nvGrpSpPr>
        <p:grpSpPr>
          <a:xfrm>
            <a:off x="3589277" y="5785762"/>
            <a:ext cx="519100" cy="646217"/>
            <a:chOff x="6063894" y="4822905"/>
            <a:chExt cx="519100" cy="646217"/>
          </a:xfrm>
        </p:grpSpPr>
        <p:sp>
          <p:nvSpPr>
            <p:cNvPr id="46" name="Rectangle 4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7" name="Rectangle 4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9" name="Rectangle 4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55" name="Group 54"/>
          <p:cNvGrpSpPr/>
          <p:nvPr/>
        </p:nvGrpSpPr>
        <p:grpSpPr>
          <a:xfrm>
            <a:off x="2509452" y="5785762"/>
            <a:ext cx="519100" cy="646217"/>
            <a:chOff x="6063894" y="4822905"/>
            <a:chExt cx="519100" cy="646217"/>
          </a:xfrm>
        </p:grpSpPr>
        <p:sp>
          <p:nvSpPr>
            <p:cNvPr id="56" name="Rectangle 5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7" name="Rectangle 5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8" name="Rectangle 5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9" name="Rectangle 5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0" name="Rectangle 5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 name="Rectangle 6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5"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66" name="Straight Arrow Connector 65"/>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7" name="Group 66"/>
          <p:cNvGrpSpPr/>
          <p:nvPr/>
        </p:nvGrpSpPr>
        <p:grpSpPr>
          <a:xfrm>
            <a:off x="1421006" y="5785762"/>
            <a:ext cx="519100" cy="646217"/>
            <a:chOff x="6063894" y="4822905"/>
            <a:chExt cx="519100" cy="646217"/>
          </a:xfrm>
        </p:grpSpPr>
        <p:sp>
          <p:nvSpPr>
            <p:cNvPr id="68" name="Rectangle 6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9" name="Rectangle 6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 name="Rectangle 6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1" name="Rectangle 7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2" name="Rectangle 7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3" name="Rectangle 7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4" name="Rectangle 7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5" name="Rectangle 7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77"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78"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9" name="Straight Arrow Connector 78"/>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1"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2"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3"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4"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5" name="TextBox 170"/>
          <p:cNvSpPr txBox="1"/>
          <p:nvPr/>
        </p:nvSpPr>
        <p:spPr>
          <a:xfrm>
            <a:off x="7856604"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6" name="Straight Arrow Connector 85"/>
          <p:cNvCxnSpPr/>
          <p:nvPr/>
        </p:nvCxnSpPr>
        <p:spPr bwMode="auto">
          <a:xfrm flipV="1">
            <a:off x="8041872"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7" name="Rectangle 86"/>
          <p:cNvSpPr/>
          <p:nvPr/>
        </p:nvSpPr>
        <p:spPr bwMode="auto">
          <a:xfrm>
            <a:off x="1237431" y="6431979"/>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8" name="Rectangle 87"/>
          <p:cNvSpPr>
            <a:spLocks noChangeArrowheads="1"/>
          </p:cNvSpPr>
          <p:nvPr/>
        </p:nvSpPr>
        <p:spPr bwMode="auto">
          <a:xfrm>
            <a:off x="1234764" y="5669707"/>
            <a:ext cx="8513392" cy="133749"/>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9" name="Rectangle 88"/>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1" name="Rectangle 90"/>
          <p:cNvSpPr/>
          <p:nvPr/>
        </p:nvSpPr>
        <p:spPr bwMode="auto">
          <a:xfrm>
            <a:off x="8542750" y="5676734"/>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7"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17" name="TextBox 181"/>
          <p:cNvSpPr txBox="1"/>
          <p:nvPr/>
        </p:nvSpPr>
        <p:spPr>
          <a:xfrm>
            <a:off x="7688074" y="1742576"/>
            <a:ext cx="57046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chemeClr val="bg1"/>
                </a:solidFill>
              </a:rPr>
              <a:t>Resist</a:t>
            </a:r>
          </a:p>
        </p:txBody>
      </p:sp>
      <p:sp>
        <p:nvSpPr>
          <p:cNvPr id="126" name="Rectangle 125"/>
          <p:cNvSpPr>
            <a:spLocks noChangeArrowheads="1"/>
          </p:cNvSpPr>
          <p:nvPr/>
        </p:nvSpPr>
        <p:spPr bwMode="auto">
          <a:xfrm>
            <a:off x="1260099" y="1940078"/>
            <a:ext cx="8515751"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7" name="Rectangle 126"/>
          <p:cNvSpPr/>
          <p:nvPr/>
        </p:nvSpPr>
        <p:spPr>
          <a:xfrm>
            <a:off x="1234764" y="3490063"/>
            <a:ext cx="4185825"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a:t>
            </a:r>
          </a:p>
        </p:txBody>
      </p:sp>
      <p:sp>
        <p:nvSpPr>
          <p:cNvPr id="128" name="Rectangle 127"/>
          <p:cNvSpPr>
            <a:spLocks noChangeArrowheads="1"/>
          </p:cNvSpPr>
          <p:nvPr/>
        </p:nvSpPr>
        <p:spPr bwMode="auto">
          <a:xfrm>
            <a:off x="1845764" y="1118580"/>
            <a:ext cx="782306" cy="822807"/>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129" name="Rectangle 128"/>
          <p:cNvSpPr>
            <a:spLocks noChangeArrowheads="1"/>
          </p:cNvSpPr>
          <p:nvPr/>
        </p:nvSpPr>
        <p:spPr bwMode="auto">
          <a:xfrm>
            <a:off x="3635004" y="1118581"/>
            <a:ext cx="782306" cy="825906"/>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130" name="Rectangle 129"/>
          <p:cNvSpPr>
            <a:spLocks noChangeArrowheads="1"/>
          </p:cNvSpPr>
          <p:nvPr/>
        </p:nvSpPr>
        <p:spPr bwMode="auto">
          <a:xfrm>
            <a:off x="1243344" y="3108382"/>
            <a:ext cx="4177245" cy="40904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3" name="Rectangle 132"/>
          <p:cNvSpPr>
            <a:spLocks noChangeArrowheads="1"/>
          </p:cNvSpPr>
          <p:nvPr/>
        </p:nvSpPr>
        <p:spPr bwMode="auto">
          <a:xfrm>
            <a:off x="5703233" y="1104595"/>
            <a:ext cx="4053501" cy="838304"/>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cxnSp>
        <p:nvCxnSpPr>
          <p:cNvPr id="114" name="Straight Connector 113"/>
          <p:cNvCxnSpPr/>
          <p:nvPr/>
        </p:nvCxnSpPr>
        <p:spPr bwMode="auto">
          <a:xfrm>
            <a:off x="539430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93" name="TextBox 92"/>
          <p:cNvSpPr txBox="1"/>
          <p:nvPr/>
        </p:nvSpPr>
        <p:spPr>
          <a:xfrm>
            <a:off x="199095" y="397729"/>
            <a:ext cx="4862998" cy="369332"/>
          </a:xfrm>
          <a:prstGeom prst="rect">
            <a:avLst/>
          </a:prstGeom>
          <a:noFill/>
        </p:spPr>
        <p:txBody>
          <a:bodyPr wrap="none" rtlCol="0">
            <a:spAutoFit/>
          </a:bodyPr>
          <a:lstStyle/>
          <a:p>
            <a:r>
              <a:rPr lang="en-US" dirty="0"/>
              <a:t>ADP patterning: Define transistor isolation in OGD</a:t>
            </a:r>
          </a:p>
        </p:txBody>
      </p:sp>
      <p:sp>
        <p:nvSpPr>
          <p:cNvPr id="131" name="TextBox 175"/>
          <p:cNvSpPr txBox="1"/>
          <p:nvPr/>
        </p:nvSpPr>
        <p:spPr>
          <a:xfrm>
            <a:off x="5602116" y="6467768"/>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132" name="Rectangle 131"/>
          <p:cNvSpPr/>
          <p:nvPr/>
        </p:nvSpPr>
        <p:spPr>
          <a:xfrm>
            <a:off x="5983432" y="3511672"/>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4" name="Rectangle 133"/>
          <p:cNvSpPr>
            <a:spLocks noChangeArrowheads="1"/>
          </p:cNvSpPr>
          <p:nvPr/>
        </p:nvSpPr>
        <p:spPr bwMode="auto">
          <a:xfrm>
            <a:off x="5983432" y="3108382"/>
            <a:ext cx="1468822" cy="414139"/>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5" name="Rectangle 134"/>
          <p:cNvSpPr/>
          <p:nvPr/>
        </p:nvSpPr>
        <p:spPr>
          <a:xfrm>
            <a:off x="8160246" y="3492701"/>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6" name="Rectangle 135"/>
          <p:cNvSpPr>
            <a:spLocks noChangeArrowheads="1"/>
          </p:cNvSpPr>
          <p:nvPr/>
        </p:nvSpPr>
        <p:spPr bwMode="auto">
          <a:xfrm>
            <a:off x="8186820" y="3125016"/>
            <a:ext cx="1468822" cy="409264"/>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 name="TextBox 1"/>
          <p:cNvSpPr txBox="1"/>
          <p:nvPr/>
        </p:nvSpPr>
        <p:spPr>
          <a:xfrm>
            <a:off x="2034968" y="2413686"/>
            <a:ext cx="649537" cy="369332"/>
          </a:xfrm>
          <a:prstGeom prst="rect">
            <a:avLst/>
          </a:prstGeom>
          <a:noFill/>
        </p:spPr>
        <p:txBody>
          <a:bodyPr wrap="none" rtlCol="0">
            <a:spAutoFit/>
          </a:bodyPr>
          <a:lstStyle/>
          <a:p>
            <a:r>
              <a:rPr lang="en-US" dirty="0"/>
              <a:t>CHM</a:t>
            </a:r>
          </a:p>
        </p:txBody>
      </p:sp>
      <p:sp>
        <p:nvSpPr>
          <p:cNvPr id="118" name="Rectangle 117"/>
          <p:cNvSpPr>
            <a:spLocks noChangeArrowheads="1"/>
          </p:cNvSpPr>
          <p:nvPr/>
        </p:nvSpPr>
        <p:spPr bwMode="auto">
          <a:xfrm rot="10800000">
            <a:off x="1243344" y="5462650"/>
            <a:ext cx="8513390" cy="21379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9" name="Rectangle 118"/>
          <p:cNvSpPr>
            <a:spLocks noChangeArrowheads="1"/>
          </p:cNvSpPr>
          <p:nvPr/>
        </p:nvSpPr>
        <p:spPr bwMode="auto">
          <a:xfrm>
            <a:off x="1234765" y="5191660"/>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0" name="Rectangle 119"/>
          <p:cNvSpPr>
            <a:spLocks noChangeArrowheads="1"/>
          </p:cNvSpPr>
          <p:nvPr/>
        </p:nvSpPr>
        <p:spPr bwMode="auto">
          <a:xfrm>
            <a:off x="1232942" y="5113197"/>
            <a:ext cx="8513391" cy="8679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1" name="Rectangle 120"/>
          <p:cNvSpPr/>
          <p:nvPr/>
        </p:nvSpPr>
        <p:spPr>
          <a:xfrm>
            <a:off x="1234764" y="4236842"/>
            <a:ext cx="8513390" cy="868026"/>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2" name="Rectangle 121"/>
          <p:cNvSpPr>
            <a:spLocks noChangeArrowheads="1"/>
          </p:cNvSpPr>
          <p:nvPr/>
        </p:nvSpPr>
        <p:spPr bwMode="auto">
          <a:xfrm>
            <a:off x="1232941" y="5406300"/>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24" name="Group 123"/>
          <p:cNvGrpSpPr/>
          <p:nvPr/>
        </p:nvGrpSpPr>
        <p:grpSpPr>
          <a:xfrm>
            <a:off x="10285899" y="118484"/>
            <a:ext cx="1847486" cy="3129626"/>
            <a:chOff x="10046823" y="1344018"/>
            <a:chExt cx="1847486" cy="3129626"/>
          </a:xfrm>
        </p:grpSpPr>
        <p:grpSp>
          <p:nvGrpSpPr>
            <p:cNvPr id="125" name="Group 124"/>
            <p:cNvGrpSpPr/>
            <p:nvPr/>
          </p:nvGrpSpPr>
          <p:grpSpPr>
            <a:xfrm>
              <a:off x="10046823" y="1913037"/>
              <a:ext cx="1847486" cy="2560607"/>
              <a:chOff x="10046823" y="1913037"/>
              <a:chExt cx="1847486" cy="2560607"/>
            </a:xfrm>
          </p:grpSpPr>
          <p:sp>
            <p:nvSpPr>
              <p:cNvPr id="138" name="Rectangle 137"/>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39" name="Rectangle 138"/>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5nm</a:t>
                </a:r>
              </a:p>
            </p:txBody>
          </p:sp>
          <p:sp>
            <p:nvSpPr>
              <p:cNvPr id="140" name="Rectangle 139"/>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41" name="Rectangle 140"/>
              <p:cNvSpPr>
                <a:spLocks noChangeArrowheads="1"/>
              </p:cNvSpPr>
              <p:nvPr/>
            </p:nvSpPr>
            <p:spPr bwMode="auto">
              <a:xfrm>
                <a:off x="10049727" y="3631253"/>
                <a:ext cx="1844581" cy="13817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42" name="Rectangle 141"/>
              <p:cNvSpPr/>
              <p:nvPr/>
            </p:nvSpPr>
            <p:spPr>
              <a:xfrm>
                <a:off x="10046823" y="2724221"/>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43" name="Rectangle 142"/>
              <p:cNvSpPr/>
              <p:nvPr/>
            </p:nvSpPr>
            <p:spPr>
              <a:xfrm>
                <a:off x="10046823" y="1913037"/>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37" name="Rectangle 136"/>
            <p:cNvSpPr>
              <a:spLocks noChangeArrowheads="1"/>
            </p:cNvSpPr>
            <p:nvPr/>
          </p:nvSpPr>
          <p:spPr bwMode="auto">
            <a:xfrm>
              <a:off x="10046823" y="1344018"/>
              <a:ext cx="1847483" cy="566613"/>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sp>
        <p:nvSpPr>
          <p:cNvPr id="110" name="TextBox 109"/>
          <p:cNvSpPr txBox="1"/>
          <p:nvPr/>
        </p:nvSpPr>
        <p:spPr>
          <a:xfrm>
            <a:off x="10162766" y="5660361"/>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11" name="Straight Arrow Connector 110"/>
          <p:cNvCxnSpPr/>
          <p:nvPr/>
        </p:nvCxnSpPr>
        <p:spPr>
          <a:xfrm>
            <a:off x="9647245" y="572759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8871555" y="5491778"/>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13" name="TextBox 112"/>
          <p:cNvSpPr txBox="1"/>
          <p:nvPr/>
        </p:nvSpPr>
        <p:spPr>
          <a:xfrm>
            <a:off x="10162766" y="5343369"/>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15" name="Straight Arrow Connector 114"/>
          <p:cNvCxnSpPr/>
          <p:nvPr/>
        </p:nvCxnSpPr>
        <p:spPr>
          <a:xfrm>
            <a:off x="9713488" y="5452708"/>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912979" y="5200815"/>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44" name="TextBox 143"/>
          <p:cNvSpPr txBox="1"/>
          <p:nvPr/>
        </p:nvSpPr>
        <p:spPr>
          <a:xfrm>
            <a:off x="10204190" y="5052406"/>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45" name="Straight Arrow Connector 144"/>
          <p:cNvCxnSpPr/>
          <p:nvPr/>
        </p:nvCxnSpPr>
        <p:spPr>
          <a:xfrm>
            <a:off x="9754912" y="5161745"/>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8939363" y="4662865"/>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2653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a:spLocks noChangeArrowheads="1"/>
          </p:cNvSpPr>
          <p:nvPr/>
        </p:nvSpPr>
        <p:spPr bwMode="auto">
          <a:xfrm>
            <a:off x="1640205" y="4804913"/>
            <a:ext cx="8549640"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60" name="Rectangle 3"/>
          <p:cNvSpPr>
            <a:spLocks noChangeArrowheads="1"/>
          </p:cNvSpPr>
          <p:nvPr/>
        </p:nvSpPr>
        <p:spPr bwMode="auto">
          <a:xfrm>
            <a:off x="1640204" y="5392201"/>
            <a:ext cx="8515957" cy="62390"/>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nvGrpSpPr>
          <p:cNvPr id="61" name="Group 60"/>
          <p:cNvGrpSpPr/>
          <p:nvPr/>
        </p:nvGrpSpPr>
        <p:grpSpPr>
          <a:xfrm>
            <a:off x="6924705" y="4810173"/>
            <a:ext cx="519100" cy="646217"/>
            <a:chOff x="5400705" y="4808373"/>
            <a:chExt cx="519100" cy="646217"/>
          </a:xfrm>
        </p:grpSpPr>
        <p:sp>
          <p:nvSpPr>
            <p:cNvPr id="62" name="Rectangle 61"/>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63" name="Rectangle 3"/>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65" name="Rectangle 3"/>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66" name="Rectangle 65"/>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67" name="Rectangle 3"/>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69" name="Rectangle 3"/>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0" name="Rectangle 3"/>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1" name="Rectangle 3"/>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4" name="Rectangle 3"/>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75" name="Group 74"/>
          <p:cNvGrpSpPr/>
          <p:nvPr/>
        </p:nvGrpSpPr>
        <p:grpSpPr>
          <a:xfrm>
            <a:off x="8112702" y="4810173"/>
            <a:ext cx="519100" cy="646217"/>
            <a:chOff x="6063894" y="4822905"/>
            <a:chExt cx="519100" cy="646217"/>
          </a:xfrm>
        </p:grpSpPr>
        <p:sp>
          <p:nvSpPr>
            <p:cNvPr id="76" name="Rectangle 7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77"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8"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79" name="Rectangle 7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80"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8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8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8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86"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87" name="Group 86"/>
          <p:cNvGrpSpPr/>
          <p:nvPr/>
        </p:nvGrpSpPr>
        <p:grpSpPr>
          <a:xfrm>
            <a:off x="9304569" y="4810173"/>
            <a:ext cx="519100" cy="646217"/>
            <a:chOff x="6063894" y="4822905"/>
            <a:chExt cx="519100" cy="646217"/>
          </a:xfrm>
        </p:grpSpPr>
        <p:sp>
          <p:nvSpPr>
            <p:cNvPr id="102" name="Rectangle 101"/>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03"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04"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05" name="Rectangle 104"/>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21"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2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2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2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25"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126" name="Group 125"/>
          <p:cNvGrpSpPr/>
          <p:nvPr/>
        </p:nvGrpSpPr>
        <p:grpSpPr>
          <a:xfrm>
            <a:off x="5077650" y="4810173"/>
            <a:ext cx="519100" cy="646217"/>
            <a:chOff x="6063894" y="4822905"/>
            <a:chExt cx="519100" cy="646217"/>
          </a:xfrm>
        </p:grpSpPr>
        <p:sp>
          <p:nvSpPr>
            <p:cNvPr id="127" name="Rectangle 12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28"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29"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30" name="Rectangle 12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31"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3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3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3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35"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136" name="Group 135"/>
          <p:cNvGrpSpPr/>
          <p:nvPr/>
        </p:nvGrpSpPr>
        <p:grpSpPr>
          <a:xfrm>
            <a:off x="3994716" y="4810173"/>
            <a:ext cx="519100" cy="646217"/>
            <a:chOff x="6063894" y="4822905"/>
            <a:chExt cx="519100" cy="646217"/>
          </a:xfrm>
        </p:grpSpPr>
        <p:sp>
          <p:nvSpPr>
            <p:cNvPr id="137" name="Rectangle 13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38"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39"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40" name="Rectangle 13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41"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4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4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4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45"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grpSp>
        <p:nvGrpSpPr>
          <p:cNvPr id="146" name="Group 145"/>
          <p:cNvGrpSpPr/>
          <p:nvPr/>
        </p:nvGrpSpPr>
        <p:grpSpPr>
          <a:xfrm>
            <a:off x="2914891" y="4810173"/>
            <a:ext cx="519100" cy="646217"/>
            <a:chOff x="6063894" y="4822905"/>
            <a:chExt cx="519100" cy="646217"/>
          </a:xfrm>
        </p:grpSpPr>
        <p:sp>
          <p:nvSpPr>
            <p:cNvPr id="147" name="Rectangle 14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48"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49"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50" name="Rectangle 14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51"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52"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53"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54"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55"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sp>
        <p:nvSpPr>
          <p:cNvPr id="156" name="TextBox 155"/>
          <p:cNvSpPr txBox="1"/>
          <p:nvPr/>
        </p:nvSpPr>
        <p:spPr>
          <a:xfrm>
            <a:off x="3459870" y="4859526"/>
            <a:ext cx="370539" cy="215444"/>
          </a:xfrm>
          <a:prstGeom prst="rect">
            <a:avLst/>
          </a:prstGeom>
          <a:noFill/>
        </p:spPr>
        <p:txBody>
          <a:bodyPr wrap="square" rtlCol="0">
            <a:spAutoFit/>
          </a:bodyPr>
          <a:lstStyle/>
          <a:p>
            <a:pPr algn="ctr"/>
            <a:r>
              <a:rPr lang="en-US" sz="800" b="1" dirty="0">
                <a:solidFill>
                  <a:prstClr val="black"/>
                </a:solidFill>
              </a:rPr>
              <a:t>Ta</a:t>
            </a:r>
            <a:endParaRPr lang="en-US" sz="800" b="1" baseline="-25000" dirty="0">
              <a:solidFill>
                <a:prstClr val="black"/>
              </a:solidFill>
            </a:endParaRPr>
          </a:p>
        </p:txBody>
      </p:sp>
      <p:cxnSp>
        <p:nvCxnSpPr>
          <p:cNvPr id="157" name="Straight Arrow Connector 156"/>
          <p:cNvCxnSpPr/>
          <p:nvPr/>
        </p:nvCxnSpPr>
        <p:spPr bwMode="auto">
          <a:xfrm rot="5400000">
            <a:off x="3483249" y="4898668"/>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158" name="Group 157"/>
          <p:cNvGrpSpPr/>
          <p:nvPr/>
        </p:nvGrpSpPr>
        <p:grpSpPr>
          <a:xfrm>
            <a:off x="1826445" y="4810173"/>
            <a:ext cx="519100" cy="646217"/>
            <a:chOff x="6063894" y="4822905"/>
            <a:chExt cx="519100" cy="646217"/>
          </a:xfrm>
        </p:grpSpPr>
        <p:sp>
          <p:nvSpPr>
            <p:cNvPr id="159" name="Rectangle 15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60" name="Rectangle 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61" name="Rectangle 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62" name="Rectangle 16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63" name="Rectangle 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64" name="Rectangle 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65" name="Rectangle 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66" name="Rectangle 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167" name="Rectangle 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sp>
        <p:nvSpPr>
          <p:cNvPr id="169" name="TextBox 168"/>
          <p:cNvSpPr txBox="1"/>
          <p:nvPr/>
        </p:nvSpPr>
        <p:spPr>
          <a:xfrm>
            <a:off x="5981930" y="5080702"/>
            <a:ext cx="623290" cy="215444"/>
          </a:xfrm>
          <a:prstGeom prst="rect">
            <a:avLst/>
          </a:prstGeom>
          <a:noFill/>
        </p:spPr>
        <p:txBody>
          <a:bodyPr wrap="square" rtlCol="0">
            <a:spAutoFit/>
          </a:bodyPr>
          <a:lstStyle/>
          <a:p>
            <a:pPr algn="ctr"/>
            <a:r>
              <a:rPr lang="en-US" sz="800" b="1" dirty="0">
                <a:solidFill>
                  <a:prstClr val="black"/>
                </a:solidFill>
              </a:rPr>
              <a:t>CDO</a:t>
            </a:r>
          </a:p>
        </p:txBody>
      </p:sp>
      <p:sp>
        <p:nvSpPr>
          <p:cNvPr id="174" name="TextBox 173"/>
          <p:cNvSpPr txBox="1"/>
          <p:nvPr/>
        </p:nvSpPr>
        <p:spPr>
          <a:xfrm>
            <a:off x="2440407" y="5091755"/>
            <a:ext cx="370539" cy="215444"/>
          </a:xfrm>
          <a:prstGeom prst="rect">
            <a:avLst/>
          </a:prstGeom>
          <a:noFill/>
        </p:spPr>
        <p:txBody>
          <a:bodyPr wrap="square" rtlCol="0">
            <a:spAutoFit/>
          </a:bodyPr>
          <a:lstStyle/>
          <a:p>
            <a:pPr algn="ctr"/>
            <a:r>
              <a:rPr lang="en-US" sz="800" b="1" dirty="0">
                <a:solidFill>
                  <a:prstClr val="black"/>
                </a:solidFill>
              </a:rPr>
              <a:t>ES</a:t>
            </a:r>
            <a:endParaRPr lang="en-US" sz="800" b="1" baseline="-25000" dirty="0">
              <a:solidFill>
                <a:prstClr val="black"/>
              </a:solidFill>
            </a:endParaRPr>
          </a:p>
        </p:txBody>
      </p:sp>
      <p:cxnSp>
        <p:nvCxnSpPr>
          <p:cNvPr id="175" name="Straight Arrow Connector 174"/>
          <p:cNvCxnSpPr/>
          <p:nvPr/>
        </p:nvCxnSpPr>
        <p:spPr bwMode="auto">
          <a:xfrm>
            <a:off x="2614845" y="5262926"/>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cxnSp>
        <p:nvCxnSpPr>
          <p:cNvPr id="94" name="Straight Arrow Connector 93"/>
          <p:cNvCxnSpPr/>
          <p:nvPr/>
        </p:nvCxnSpPr>
        <p:spPr bwMode="auto">
          <a:xfrm>
            <a:off x="3848363" y="185057"/>
            <a:ext cx="0" cy="1360714"/>
          </a:xfrm>
          <a:prstGeom prst="straightConnector1">
            <a:avLst/>
          </a:prstGeom>
          <a:solidFill>
            <a:schemeClr val="bg1"/>
          </a:solidFill>
          <a:ln w="57150" cap="flat" cmpd="sng" algn="ctr">
            <a:solidFill>
              <a:schemeClr val="tx1"/>
            </a:solidFill>
            <a:prstDash val="solid"/>
            <a:round/>
            <a:headEnd type="none" w="sm" len="sm"/>
            <a:tailEnd type="arrow"/>
          </a:ln>
          <a:effectLst/>
        </p:spPr>
      </p:cxnSp>
      <p:sp>
        <p:nvSpPr>
          <p:cNvPr id="85" name="Rectangle 3"/>
          <p:cNvSpPr>
            <a:spLocks noChangeArrowheads="1"/>
          </p:cNvSpPr>
          <p:nvPr/>
        </p:nvSpPr>
        <p:spPr bwMode="auto">
          <a:xfrm>
            <a:off x="1640205" y="4743904"/>
            <a:ext cx="8535720" cy="64008"/>
          </a:xfrm>
          <a:prstGeom prst="rect">
            <a:avLst/>
          </a:prstGeom>
          <a:solidFill>
            <a:schemeClr val="bg1"/>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sp>
        <p:nvSpPr>
          <p:cNvPr id="31" name="Rectangle 30"/>
          <p:cNvSpPr/>
          <p:nvPr/>
        </p:nvSpPr>
        <p:spPr bwMode="auto">
          <a:xfrm>
            <a:off x="10153594" y="2571748"/>
            <a:ext cx="223570" cy="3355152"/>
          </a:xfrm>
          <a:prstGeom prst="rect">
            <a:avLst/>
          </a:prstGeom>
          <a:solidFill>
            <a:schemeClr val="bg1"/>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grpSp>
        <p:nvGrpSpPr>
          <p:cNvPr id="33" name="Group 32"/>
          <p:cNvGrpSpPr/>
          <p:nvPr/>
        </p:nvGrpSpPr>
        <p:grpSpPr>
          <a:xfrm>
            <a:off x="1640206" y="5731315"/>
            <a:ext cx="8535719" cy="421138"/>
            <a:chOff x="116205" y="4988365"/>
            <a:chExt cx="8535719" cy="421138"/>
          </a:xfrm>
        </p:grpSpPr>
        <p:sp>
          <p:nvSpPr>
            <p:cNvPr id="34" name="Rectangle 3"/>
            <p:cNvSpPr>
              <a:spLocks noChangeArrowheads="1"/>
            </p:cNvSpPr>
            <p:nvPr/>
          </p:nvSpPr>
          <p:spPr bwMode="auto">
            <a:xfrm>
              <a:off x="116205" y="4988365"/>
              <a:ext cx="8515957"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solidFill>
                  <a:prstClr val="black"/>
                </a:solidFill>
                <a:latin typeface="Neo Sans Intel" pitchFamily="34" charset="0"/>
              </a:endParaRPr>
            </a:p>
          </p:txBody>
        </p:sp>
        <p:grpSp>
          <p:nvGrpSpPr>
            <p:cNvPr id="35" name="Group 34"/>
            <p:cNvGrpSpPr/>
            <p:nvPr/>
          </p:nvGrpSpPr>
          <p:grpSpPr>
            <a:xfrm>
              <a:off x="118872" y="5046863"/>
              <a:ext cx="8533052" cy="362640"/>
              <a:chOff x="118872" y="5046863"/>
              <a:chExt cx="8533052" cy="362640"/>
            </a:xfrm>
          </p:grpSpPr>
          <p:sp>
            <p:nvSpPr>
              <p:cNvPr id="36" name="TextBox 35"/>
              <p:cNvSpPr txBox="1"/>
              <p:nvPr/>
            </p:nvSpPr>
            <p:spPr>
              <a:xfrm>
                <a:off x="1815631" y="5131039"/>
                <a:ext cx="935876" cy="276999"/>
              </a:xfrm>
              <a:prstGeom prst="rect">
                <a:avLst/>
              </a:prstGeom>
              <a:noFill/>
            </p:spPr>
            <p:txBody>
              <a:bodyPr wrap="square" rtlCol="0">
                <a:spAutoFit/>
              </a:bodyPr>
              <a:lstStyle/>
              <a:p>
                <a:pPr algn="ctr"/>
                <a:r>
                  <a:rPr lang="en-US" sz="1200" dirty="0">
                    <a:solidFill>
                      <a:prstClr val="black"/>
                    </a:solidFill>
                  </a:rPr>
                  <a:t>Logic</a:t>
                </a:r>
              </a:p>
            </p:txBody>
          </p:sp>
          <p:sp>
            <p:nvSpPr>
              <p:cNvPr id="37" name="TextBox 36"/>
              <p:cNvSpPr txBox="1"/>
              <p:nvPr/>
            </p:nvSpPr>
            <p:spPr>
              <a:xfrm>
                <a:off x="6139613" y="5132504"/>
                <a:ext cx="1357832" cy="276999"/>
              </a:xfrm>
              <a:prstGeom prst="rect">
                <a:avLst/>
              </a:prstGeom>
              <a:noFill/>
            </p:spPr>
            <p:txBody>
              <a:bodyPr wrap="square" rtlCol="0">
                <a:spAutoFit/>
              </a:bodyPr>
              <a:lstStyle/>
              <a:p>
                <a:pPr algn="ctr"/>
                <a:r>
                  <a:rPr lang="en-US" sz="1200" dirty="0">
                    <a:solidFill>
                      <a:prstClr val="black"/>
                    </a:solidFill>
                  </a:rPr>
                  <a:t>Memory Array</a:t>
                </a:r>
              </a:p>
            </p:txBody>
          </p:sp>
          <p:grpSp>
            <p:nvGrpSpPr>
              <p:cNvPr id="38" name="Group 37"/>
              <p:cNvGrpSpPr/>
              <p:nvPr/>
            </p:nvGrpSpPr>
            <p:grpSpPr>
              <a:xfrm>
                <a:off x="118872" y="5046863"/>
                <a:ext cx="8533052" cy="152851"/>
                <a:chOff x="99111" y="5099193"/>
                <a:chExt cx="8568640" cy="152851"/>
              </a:xfrm>
            </p:grpSpPr>
            <p:sp>
              <p:nvSpPr>
                <p:cNvPr id="39" name="Left Brace 38"/>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solidFill>
                      <a:prstClr val="black"/>
                    </a:solidFill>
                    <a:latin typeface="Neo Sans Intel" pitchFamily="34" charset="0"/>
                    <a:cs typeface="Arial" pitchFamily="34" charset="0"/>
                  </a:endParaRPr>
                </a:p>
              </p:txBody>
            </p:sp>
            <p:sp>
              <p:nvSpPr>
                <p:cNvPr id="40" name="Left Brace 39"/>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solidFill>
                      <a:prstClr val="black"/>
                    </a:solidFill>
                    <a:latin typeface="Neo Sans Intel" pitchFamily="34" charset="0"/>
                    <a:cs typeface="Arial" pitchFamily="34" charset="0"/>
                  </a:endParaRPr>
                </a:p>
              </p:txBody>
            </p:sp>
          </p:grpSp>
        </p:grpSp>
      </p:grpSp>
      <p:sp>
        <p:nvSpPr>
          <p:cNvPr id="177" name="Rectangle 176"/>
          <p:cNvSpPr/>
          <p:nvPr/>
        </p:nvSpPr>
        <p:spPr bwMode="auto">
          <a:xfrm>
            <a:off x="1552256" y="1545772"/>
            <a:ext cx="90615" cy="4220891"/>
          </a:xfrm>
          <a:prstGeom prst="rect">
            <a:avLst/>
          </a:prstGeom>
          <a:solidFill>
            <a:schemeClr val="bg1"/>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sp>
        <p:nvSpPr>
          <p:cNvPr id="100" name="TextBox 99"/>
          <p:cNvSpPr txBox="1"/>
          <p:nvPr/>
        </p:nvSpPr>
        <p:spPr>
          <a:xfrm>
            <a:off x="1894697" y="4850382"/>
            <a:ext cx="394337" cy="215444"/>
          </a:xfrm>
          <a:prstGeom prst="rect">
            <a:avLst/>
          </a:prstGeom>
          <a:noFill/>
        </p:spPr>
        <p:txBody>
          <a:bodyPr wrap="square" rtlCol="0">
            <a:spAutoFit/>
          </a:bodyPr>
          <a:lstStyle/>
          <a:p>
            <a:pPr algn="ctr"/>
            <a:r>
              <a:rPr lang="en-US" sz="800" b="1" dirty="0">
                <a:solidFill>
                  <a:prstClr val="black"/>
                </a:solidFill>
              </a:rPr>
              <a:t>M5</a:t>
            </a:r>
          </a:p>
        </p:txBody>
      </p:sp>
      <p:sp>
        <p:nvSpPr>
          <p:cNvPr id="101" name="TextBox 100"/>
          <p:cNvSpPr txBox="1"/>
          <p:nvPr/>
        </p:nvSpPr>
        <p:spPr>
          <a:xfrm>
            <a:off x="6987094" y="4850382"/>
            <a:ext cx="394337" cy="215444"/>
          </a:xfrm>
          <a:prstGeom prst="rect">
            <a:avLst/>
          </a:prstGeom>
          <a:noFill/>
        </p:spPr>
        <p:txBody>
          <a:bodyPr wrap="square" rtlCol="0">
            <a:spAutoFit/>
          </a:bodyPr>
          <a:lstStyle/>
          <a:p>
            <a:pPr algn="ctr"/>
            <a:r>
              <a:rPr lang="en-US" sz="800" b="1" dirty="0">
                <a:solidFill>
                  <a:prstClr val="black"/>
                </a:solidFill>
              </a:rPr>
              <a:t>M5</a:t>
            </a:r>
          </a:p>
        </p:txBody>
      </p:sp>
      <p:sp>
        <p:nvSpPr>
          <p:cNvPr id="106" name="TextBox 105"/>
          <p:cNvSpPr txBox="1"/>
          <p:nvPr/>
        </p:nvSpPr>
        <p:spPr>
          <a:xfrm>
            <a:off x="1894697" y="5159102"/>
            <a:ext cx="394337" cy="215444"/>
          </a:xfrm>
          <a:prstGeom prst="rect">
            <a:avLst/>
          </a:prstGeom>
          <a:noFill/>
        </p:spPr>
        <p:txBody>
          <a:bodyPr wrap="square" rtlCol="0">
            <a:spAutoFit/>
          </a:bodyPr>
          <a:lstStyle/>
          <a:p>
            <a:pPr algn="ctr"/>
            <a:r>
              <a:rPr lang="en-US" sz="800" b="1" dirty="0">
                <a:solidFill>
                  <a:prstClr val="black"/>
                </a:solidFill>
              </a:rPr>
              <a:t>V4</a:t>
            </a:r>
          </a:p>
        </p:txBody>
      </p:sp>
      <p:sp>
        <p:nvSpPr>
          <p:cNvPr id="107" name="TextBox 106"/>
          <p:cNvSpPr txBox="1"/>
          <p:nvPr/>
        </p:nvSpPr>
        <p:spPr>
          <a:xfrm>
            <a:off x="6986605" y="5159102"/>
            <a:ext cx="394337" cy="215444"/>
          </a:xfrm>
          <a:prstGeom prst="rect">
            <a:avLst/>
          </a:prstGeom>
          <a:noFill/>
        </p:spPr>
        <p:txBody>
          <a:bodyPr wrap="square" rtlCol="0">
            <a:spAutoFit/>
          </a:bodyPr>
          <a:lstStyle/>
          <a:p>
            <a:pPr algn="ctr"/>
            <a:r>
              <a:rPr lang="en-US" sz="800" b="1" dirty="0">
                <a:solidFill>
                  <a:prstClr val="black"/>
                </a:solidFill>
              </a:rPr>
              <a:t>V4</a:t>
            </a:r>
          </a:p>
        </p:txBody>
      </p:sp>
      <p:sp>
        <p:nvSpPr>
          <p:cNvPr id="108" name="Rectangle 107"/>
          <p:cNvSpPr/>
          <p:nvPr/>
        </p:nvSpPr>
        <p:spPr bwMode="auto">
          <a:xfrm>
            <a:off x="1642870" y="5456390"/>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prstClr val="black"/>
              </a:solidFill>
              <a:latin typeface="Neo Sans Intel" pitchFamily="34" charset="0"/>
              <a:cs typeface="Arial" pitchFamily="34" charset="0"/>
            </a:endParaRPr>
          </a:p>
        </p:txBody>
      </p:sp>
      <p:cxnSp>
        <p:nvCxnSpPr>
          <p:cNvPr id="111" name="Straight Connector 110"/>
          <p:cNvCxnSpPr/>
          <p:nvPr/>
        </p:nvCxnSpPr>
        <p:spPr bwMode="auto">
          <a:xfrm>
            <a:off x="5939663" y="1231150"/>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99" name="TextBox 98"/>
          <p:cNvSpPr txBox="1"/>
          <p:nvPr/>
        </p:nvSpPr>
        <p:spPr>
          <a:xfrm>
            <a:off x="1659524" y="5481846"/>
            <a:ext cx="2150875" cy="215444"/>
          </a:xfrm>
          <a:prstGeom prst="rect">
            <a:avLst/>
          </a:prstGeom>
          <a:noFill/>
        </p:spPr>
        <p:txBody>
          <a:bodyPr wrap="square" rtlCol="0">
            <a:spAutoFit/>
          </a:bodyPr>
          <a:lstStyle/>
          <a:p>
            <a:r>
              <a:rPr lang="en-US" sz="800" b="1" dirty="0">
                <a:solidFill>
                  <a:prstClr val="black"/>
                </a:solidFill>
              </a:rPr>
              <a:t>Si sub</a:t>
            </a:r>
          </a:p>
        </p:txBody>
      </p:sp>
      <p:sp>
        <p:nvSpPr>
          <p:cNvPr id="2" name="TextBox 1"/>
          <p:cNvSpPr txBox="1"/>
          <p:nvPr/>
        </p:nvSpPr>
        <p:spPr>
          <a:xfrm>
            <a:off x="4467133" y="405245"/>
            <a:ext cx="3496470" cy="369332"/>
          </a:xfrm>
          <a:prstGeom prst="rect">
            <a:avLst/>
          </a:prstGeom>
          <a:noFill/>
        </p:spPr>
        <p:txBody>
          <a:bodyPr wrap="none" rtlCol="0">
            <a:spAutoFit/>
          </a:bodyPr>
          <a:lstStyle/>
          <a:p>
            <a:r>
              <a:rPr lang="en-US" dirty="0">
                <a:solidFill>
                  <a:prstClr val="black"/>
                </a:solidFill>
              </a:rPr>
              <a:t>P1222 M5/VA4 POR processing</a:t>
            </a:r>
          </a:p>
        </p:txBody>
      </p:sp>
    </p:spTree>
    <p:extLst>
      <p:ext uri="{BB962C8B-B14F-4D97-AF65-F5344CB8AC3E}">
        <p14:creationId xmlns:p14="http://schemas.microsoft.com/office/powerpoint/2010/main" val="388401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p:cNvPicPr>
            <a:picLocks noChangeAspect="1"/>
          </p:cNvPicPr>
          <p:nvPr/>
        </p:nvPicPr>
        <p:blipFill>
          <a:blip r:embed="rId3"/>
          <a:stretch>
            <a:fillRect/>
          </a:stretch>
        </p:blipFill>
        <p:spPr>
          <a:xfrm>
            <a:off x="1259550" y="1934056"/>
            <a:ext cx="8486782" cy="2512453"/>
          </a:xfrm>
          <a:prstGeom prst="rect">
            <a:avLst/>
          </a:prstGeom>
        </p:spPr>
      </p:pic>
      <p:sp>
        <p:nvSpPr>
          <p:cNvPr id="135" name="Rectangle 134"/>
          <p:cNvSpPr>
            <a:spLocks noChangeArrowheads="1"/>
          </p:cNvSpPr>
          <p:nvPr/>
        </p:nvSpPr>
        <p:spPr bwMode="auto">
          <a:xfrm>
            <a:off x="1234767" y="5780502"/>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6" name="Rectangle 135"/>
          <p:cNvSpPr>
            <a:spLocks noChangeArrowheads="1"/>
          </p:cNvSpPr>
          <p:nvPr/>
        </p:nvSpPr>
        <p:spPr bwMode="auto">
          <a:xfrm>
            <a:off x="1234765" y="6367790"/>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37" name="Group 136"/>
          <p:cNvGrpSpPr/>
          <p:nvPr/>
        </p:nvGrpSpPr>
        <p:grpSpPr>
          <a:xfrm>
            <a:off x="6519266" y="5785762"/>
            <a:ext cx="519100" cy="646217"/>
            <a:chOff x="5400705" y="4808373"/>
            <a:chExt cx="519100" cy="646217"/>
          </a:xfrm>
        </p:grpSpPr>
        <p:sp>
          <p:nvSpPr>
            <p:cNvPr id="138" name="Rectangle 137"/>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39" name="Rectangle 138"/>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0" name="Rectangle 139"/>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1" name="Rectangle 140"/>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42" name="Rectangle 141"/>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3" name="Rectangle 142"/>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4" name="Rectangle 143"/>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5" name="Rectangle 144"/>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6" name="Rectangle 145"/>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57" name="Group 156"/>
          <p:cNvGrpSpPr/>
          <p:nvPr/>
        </p:nvGrpSpPr>
        <p:grpSpPr>
          <a:xfrm>
            <a:off x="8855586" y="5785762"/>
            <a:ext cx="519100" cy="646217"/>
            <a:chOff x="6063894" y="4822905"/>
            <a:chExt cx="519100" cy="646217"/>
          </a:xfrm>
        </p:grpSpPr>
        <p:sp>
          <p:nvSpPr>
            <p:cNvPr id="158" name="Rectangle 15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59" name="Rectangle 15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0" name="Rectangle 15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1" name="Rectangle 16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62" name="Rectangle 16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3" name="Rectangle 16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4" name="Rectangle 16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5" name="Rectangle 16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6" name="Rectangle 16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67" name="Group 166"/>
          <p:cNvGrpSpPr/>
          <p:nvPr/>
        </p:nvGrpSpPr>
        <p:grpSpPr>
          <a:xfrm>
            <a:off x="4672211" y="5785762"/>
            <a:ext cx="519100" cy="646217"/>
            <a:chOff x="6063894" y="4822905"/>
            <a:chExt cx="519100" cy="646217"/>
          </a:xfrm>
        </p:grpSpPr>
        <p:sp>
          <p:nvSpPr>
            <p:cNvPr id="168" name="Rectangle 16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69" name="Rectangle 16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0" name="Rectangle 16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1" name="Rectangle 17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72" name="Rectangle 17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3" name="Rectangle 17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4" name="Rectangle 17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5" name="Rectangle 17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6" name="Rectangle 17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77" name="Group 176"/>
          <p:cNvGrpSpPr/>
          <p:nvPr/>
        </p:nvGrpSpPr>
        <p:grpSpPr>
          <a:xfrm>
            <a:off x="3589277" y="5785762"/>
            <a:ext cx="519100" cy="646217"/>
            <a:chOff x="6063894" y="4822905"/>
            <a:chExt cx="519100" cy="646217"/>
          </a:xfrm>
        </p:grpSpPr>
        <p:sp>
          <p:nvSpPr>
            <p:cNvPr id="178" name="Rectangle 17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79" name="Rectangle 17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0" name="Rectangle 17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1" name="Rectangle 18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82" name="Rectangle 18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3" name="Rectangle 18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4" name="Rectangle 18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5" name="Rectangle 18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6" name="Rectangle 18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87" name="Group 186"/>
          <p:cNvGrpSpPr/>
          <p:nvPr/>
        </p:nvGrpSpPr>
        <p:grpSpPr>
          <a:xfrm>
            <a:off x="2509452" y="5785762"/>
            <a:ext cx="519100" cy="646217"/>
            <a:chOff x="6063894" y="4822905"/>
            <a:chExt cx="519100" cy="646217"/>
          </a:xfrm>
        </p:grpSpPr>
        <p:sp>
          <p:nvSpPr>
            <p:cNvPr id="188" name="Rectangle 18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89" name="Rectangle 18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0" name="Rectangle 18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1" name="Rectangle 19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92" name="Rectangle 19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3" name="Rectangle 19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4" name="Rectangle 19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5" name="Rectangle 19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6" name="Rectangle 19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197"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198" name="Straight Arrow Connector 197"/>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199" name="Group 198"/>
          <p:cNvGrpSpPr/>
          <p:nvPr/>
        </p:nvGrpSpPr>
        <p:grpSpPr>
          <a:xfrm>
            <a:off x="1421006" y="5785762"/>
            <a:ext cx="519100" cy="646217"/>
            <a:chOff x="6063894" y="4822905"/>
            <a:chExt cx="519100" cy="646217"/>
          </a:xfrm>
        </p:grpSpPr>
        <p:sp>
          <p:nvSpPr>
            <p:cNvPr id="200" name="Rectangle 199"/>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1" name="Rectangle 200"/>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2" name="Rectangle 201"/>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3" name="Rectangle 202"/>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4" name="Rectangle 20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5" name="Rectangle 204"/>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6" name="Rectangle 205"/>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7" name="Rectangle 206"/>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8" name="Rectangle 207"/>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209"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210"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211" name="Straight Arrow Connector 210"/>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13"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14"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15"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16"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17" name="TextBox 170"/>
          <p:cNvSpPr txBox="1"/>
          <p:nvPr/>
        </p:nvSpPr>
        <p:spPr>
          <a:xfrm>
            <a:off x="7747747"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218" name="Straight Arrow Connector 217"/>
          <p:cNvCxnSpPr/>
          <p:nvPr/>
        </p:nvCxnSpPr>
        <p:spPr bwMode="auto">
          <a:xfrm flipV="1">
            <a:off x="7933015"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19" name="Rectangle 218"/>
          <p:cNvSpPr/>
          <p:nvPr/>
        </p:nvSpPr>
        <p:spPr bwMode="auto">
          <a:xfrm>
            <a:off x="1237431" y="6431979"/>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20" name="Rectangle 219"/>
          <p:cNvSpPr>
            <a:spLocks noChangeArrowheads="1"/>
          </p:cNvSpPr>
          <p:nvPr/>
        </p:nvSpPr>
        <p:spPr bwMode="auto">
          <a:xfrm>
            <a:off x="1234764" y="5669707"/>
            <a:ext cx="8513392" cy="132394"/>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1" name="Rectangle 220"/>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23" name="Rectangle 222"/>
          <p:cNvSpPr/>
          <p:nvPr/>
        </p:nvSpPr>
        <p:spPr bwMode="auto">
          <a:xfrm>
            <a:off x="8640720" y="5676734"/>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8"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a:t>
            </a:r>
          </a:p>
        </p:txBody>
      </p:sp>
      <p:sp>
        <p:nvSpPr>
          <p:cNvPr id="247" name="TextBox 181"/>
          <p:cNvSpPr txBox="1"/>
          <p:nvPr/>
        </p:nvSpPr>
        <p:spPr>
          <a:xfrm>
            <a:off x="7688074" y="1742576"/>
            <a:ext cx="57046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chemeClr val="bg1"/>
                </a:solidFill>
              </a:rPr>
              <a:t>Resist</a:t>
            </a:r>
          </a:p>
        </p:txBody>
      </p:sp>
      <p:sp>
        <p:nvSpPr>
          <p:cNvPr id="252" name="Rectangle 251"/>
          <p:cNvSpPr>
            <a:spLocks noChangeArrowheads="1"/>
          </p:cNvSpPr>
          <p:nvPr/>
        </p:nvSpPr>
        <p:spPr bwMode="auto">
          <a:xfrm>
            <a:off x="1260099" y="1940078"/>
            <a:ext cx="8515751"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3" name="Rectangle 252"/>
          <p:cNvSpPr/>
          <p:nvPr/>
        </p:nvSpPr>
        <p:spPr>
          <a:xfrm>
            <a:off x="1234764" y="3490063"/>
            <a:ext cx="4185825"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54" name="Rectangle 253"/>
          <p:cNvSpPr>
            <a:spLocks noChangeArrowheads="1"/>
          </p:cNvSpPr>
          <p:nvPr/>
        </p:nvSpPr>
        <p:spPr bwMode="auto">
          <a:xfrm>
            <a:off x="1845764" y="1110342"/>
            <a:ext cx="782306" cy="822807"/>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255" name="Rectangle 254"/>
          <p:cNvSpPr>
            <a:spLocks noChangeArrowheads="1"/>
          </p:cNvSpPr>
          <p:nvPr/>
        </p:nvSpPr>
        <p:spPr bwMode="auto">
          <a:xfrm>
            <a:off x="3635004" y="1110343"/>
            <a:ext cx="782306" cy="825906"/>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256" name="Rectangle 255"/>
          <p:cNvSpPr>
            <a:spLocks noChangeArrowheads="1"/>
          </p:cNvSpPr>
          <p:nvPr/>
        </p:nvSpPr>
        <p:spPr bwMode="auto">
          <a:xfrm>
            <a:off x="1243344" y="3187276"/>
            <a:ext cx="4177245" cy="330145"/>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7" name="Rectangle 256"/>
          <p:cNvSpPr>
            <a:spLocks noChangeArrowheads="1"/>
          </p:cNvSpPr>
          <p:nvPr/>
        </p:nvSpPr>
        <p:spPr bwMode="auto">
          <a:xfrm>
            <a:off x="5691679" y="1104595"/>
            <a:ext cx="4065055" cy="838304"/>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cxnSp>
        <p:nvCxnSpPr>
          <p:cNvPr id="258" name="Straight Connector 257"/>
          <p:cNvCxnSpPr/>
          <p:nvPr/>
        </p:nvCxnSpPr>
        <p:spPr bwMode="auto">
          <a:xfrm>
            <a:off x="539430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259" name="TextBox 258"/>
          <p:cNvSpPr txBox="1"/>
          <p:nvPr/>
        </p:nvSpPr>
        <p:spPr>
          <a:xfrm>
            <a:off x="39757" y="0"/>
            <a:ext cx="4365298" cy="923330"/>
          </a:xfrm>
          <a:prstGeom prst="rect">
            <a:avLst/>
          </a:prstGeom>
          <a:noFill/>
        </p:spPr>
        <p:txBody>
          <a:bodyPr wrap="none" rtlCol="0">
            <a:spAutoFit/>
          </a:bodyPr>
          <a:lstStyle/>
          <a:p>
            <a:r>
              <a:rPr lang="en-US" dirty="0"/>
              <a:t>ADP patterning: fox spacer dep on resist</a:t>
            </a:r>
          </a:p>
          <a:p>
            <a:r>
              <a:rPr lang="en-US" dirty="0"/>
              <a:t>ADO/ADP same </a:t>
            </a:r>
            <a:r>
              <a:rPr lang="en-US" dirty="0" err="1"/>
              <a:t>trilayer</a:t>
            </a:r>
            <a:r>
              <a:rPr lang="en-US" dirty="0"/>
              <a:t>?</a:t>
            </a:r>
          </a:p>
          <a:p>
            <a:r>
              <a:rPr lang="en-US" dirty="0"/>
              <a:t>ADP is thicker to fill ADO topo </a:t>
            </a:r>
          </a:p>
        </p:txBody>
      </p:sp>
      <p:sp>
        <p:nvSpPr>
          <p:cNvPr id="260" name="Rectangle 259"/>
          <p:cNvSpPr/>
          <p:nvPr/>
        </p:nvSpPr>
        <p:spPr bwMode="auto">
          <a:xfrm>
            <a:off x="1229741" y="1670149"/>
            <a:ext cx="624261" cy="268495"/>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1" name="Rectangle 260"/>
          <p:cNvSpPr/>
          <p:nvPr/>
        </p:nvSpPr>
        <p:spPr bwMode="auto">
          <a:xfrm>
            <a:off x="2646398" y="1659539"/>
            <a:ext cx="988606" cy="268495"/>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2" name="Rectangle 261"/>
          <p:cNvSpPr/>
          <p:nvPr/>
        </p:nvSpPr>
        <p:spPr bwMode="auto">
          <a:xfrm>
            <a:off x="4428983" y="1670149"/>
            <a:ext cx="1243029" cy="268495"/>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3" name="Rectangle 262"/>
          <p:cNvSpPr/>
          <p:nvPr/>
        </p:nvSpPr>
        <p:spPr bwMode="auto">
          <a:xfrm>
            <a:off x="5468360" y="832202"/>
            <a:ext cx="4279794" cy="268495"/>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4" name="Rectangle 263"/>
          <p:cNvSpPr/>
          <p:nvPr/>
        </p:nvSpPr>
        <p:spPr bwMode="auto">
          <a:xfrm>
            <a:off x="1638015" y="1110342"/>
            <a:ext cx="216262"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5" name="Rectangle 264"/>
          <p:cNvSpPr/>
          <p:nvPr/>
        </p:nvSpPr>
        <p:spPr bwMode="auto">
          <a:xfrm>
            <a:off x="2636436" y="1110342"/>
            <a:ext cx="216262"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6" name="Rectangle 265"/>
          <p:cNvSpPr/>
          <p:nvPr/>
        </p:nvSpPr>
        <p:spPr bwMode="auto">
          <a:xfrm>
            <a:off x="3410229" y="1099285"/>
            <a:ext cx="216262"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7" name="Rectangle 266"/>
          <p:cNvSpPr/>
          <p:nvPr/>
        </p:nvSpPr>
        <p:spPr bwMode="auto">
          <a:xfrm>
            <a:off x="4423447" y="1110194"/>
            <a:ext cx="216262"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8" name="Rectangle 267"/>
          <p:cNvSpPr/>
          <p:nvPr/>
        </p:nvSpPr>
        <p:spPr bwMode="auto">
          <a:xfrm>
            <a:off x="5468360" y="853330"/>
            <a:ext cx="216262"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9" name="Rectangle 268"/>
          <p:cNvSpPr/>
          <p:nvPr/>
        </p:nvSpPr>
        <p:spPr bwMode="auto">
          <a:xfrm>
            <a:off x="3404960" y="849461"/>
            <a:ext cx="1234749" cy="262130"/>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70" name="Rectangle 269"/>
          <p:cNvSpPr/>
          <p:nvPr/>
        </p:nvSpPr>
        <p:spPr bwMode="auto">
          <a:xfrm>
            <a:off x="1628954" y="848570"/>
            <a:ext cx="1223604" cy="262130"/>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71" name="Rectangle 270"/>
          <p:cNvSpPr/>
          <p:nvPr/>
        </p:nvSpPr>
        <p:spPr>
          <a:xfrm>
            <a:off x="5983432" y="3511672"/>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2" name="Rectangle 271"/>
          <p:cNvSpPr>
            <a:spLocks noChangeArrowheads="1"/>
          </p:cNvSpPr>
          <p:nvPr/>
        </p:nvSpPr>
        <p:spPr bwMode="auto">
          <a:xfrm>
            <a:off x="5973030" y="3187276"/>
            <a:ext cx="1479224" cy="325629"/>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3" name="Rectangle 272"/>
          <p:cNvSpPr/>
          <p:nvPr/>
        </p:nvSpPr>
        <p:spPr>
          <a:xfrm>
            <a:off x="8186820" y="3511672"/>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4" name="Rectangle 273"/>
          <p:cNvSpPr>
            <a:spLocks noChangeArrowheads="1"/>
          </p:cNvSpPr>
          <p:nvPr/>
        </p:nvSpPr>
        <p:spPr bwMode="auto">
          <a:xfrm>
            <a:off x="8184998" y="3187276"/>
            <a:ext cx="1470644" cy="32563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6" name="TextBox 175"/>
          <p:cNvSpPr txBox="1"/>
          <p:nvPr/>
        </p:nvSpPr>
        <p:spPr>
          <a:xfrm>
            <a:off x="5602116" y="6467768"/>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t>
            </a:r>
            <a:r>
              <a:rPr lang="en-US" sz="800" b="1" dirty="0" err="1"/>
              <a:t>arreay</a:t>
            </a:r>
            <a:r>
              <a:rPr lang="en-US" sz="800" b="1" dirty="0"/>
              <a:t>/ PGD  </a:t>
            </a:r>
          </a:p>
        </p:txBody>
      </p:sp>
      <p:sp>
        <p:nvSpPr>
          <p:cNvPr id="127" name="Rectangle 126"/>
          <p:cNvSpPr>
            <a:spLocks noChangeArrowheads="1"/>
          </p:cNvSpPr>
          <p:nvPr/>
        </p:nvSpPr>
        <p:spPr bwMode="auto">
          <a:xfrm rot="10800000">
            <a:off x="1243344" y="5462649"/>
            <a:ext cx="8513390" cy="21379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8" name="Rectangle 127"/>
          <p:cNvSpPr>
            <a:spLocks noChangeArrowheads="1"/>
          </p:cNvSpPr>
          <p:nvPr/>
        </p:nvSpPr>
        <p:spPr bwMode="auto">
          <a:xfrm>
            <a:off x="1234765" y="521480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9" name="Rectangle 128"/>
          <p:cNvSpPr>
            <a:spLocks noChangeArrowheads="1"/>
          </p:cNvSpPr>
          <p:nvPr/>
        </p:nvSpPr>
        <p:spPr bwMode="auto">
          <a:xfrm>
            <a:off x="1232942" y="5152094"/>
            <a:ext cx="8513391" cy="71045"/>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0" name="Rectangle 129"/>
          <p:cNvSpPr>
            <a:spLocks noChangeArrowheads="1"/>
          </p:cNvSpPr>
          <p:nvPr/>
        </p:nvSpPr>
        <p:spPr bwMode="auto">
          <a:xfrm>
            <a:off x="1232941" y="542944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1" name="Rectangle 130"/>
          <p:cNvSpPr/>
          <p:nvPr/>
        </p:nvSpPr>
        <p:spPr>
          <a:xfrm>
            <a:off x="1234764" y="4259990"/>
            <a:ext cx="8513390" cy="91147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32" name="Group 131"/>
          <p:cNvGrpSpPr/>
          <p:nvPr/>
        </p:nvGrpSpPr>
        <p:grpSpPr>
          <a:xfrm>
            <a:off x="10285899" y="118484"/>
            <a:ext cx="1847486" cy="3129626"/>
            <a:chOff x="10046823" y="1344018"/>
            <a:chExt cx="1847486" cy="3129626"/>
          </a:xfrm>
        </p:grpSpPr>
        <p:grpSp>
          <p:nvGrpSpPr>
            <p:cNvPr id="134" name="Group 133"/>
            <p:cNvGrpSpPr/>
            <p:nvPr/>
          </p:nvGrpSpPr>
          <p:grpSpPr>
            <a:xfrm>
              <a:off x="10046823" y="1898998"/>
              <a:ext cx="1847486" cy="2574646"/>
              <a:chOff x="10046823" y="1898998"/>
              <a:chExt cx="1847486" cy="2574646"/>
            </a:xfrm>
          </p:grpSpPr>
          <p:sp>
            <p:nvSpPr>
              <p:cNvPr id="148" name="Rectangle 147"/>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49" name="Rectangle 148"/>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6nm</a:t>
                </a:r>
              </a:p>
            </p:txBody>
          </p:sp>
          <p:sp>
            <p:nvSpPr>
              <p:cNvPr id="150" name="Rectangle 149"/>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51" name="Rectangle 150"/>
              <p:cNvSpPr>
                <a:spLocks noChangeArrowheads="1"/>
              </p:cNvSpPr>
              <p:nvPr/>
            </p:nvSpPr>
            <p:spPr bwMode="auto">
              <a:xfrm>
                <a:off x="10049727" y="3631253"/>
                <a:ext cx="1844581" cy="13817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52" name="Rectangle 151"/>
              <p:cNvSpPr/>
              <p:nvPr/>
            </p:nvSpPr>
            <p:spPr>
              <a:xfrm>
                <a:off x="10046823" y="2710182"/>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53" name="Rectangle 152"/>
              <p:cNvSpPr/>
              <p:nvPr/>
            </p:nvSpPr>
            <p:spPr>
              <a:xfrm>
                <a:off x="10046824" y="1898998"/>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47" name="Rectangle 146"/>
            <p:cNvSpPr>
              <a:spLocks noChangeArrowheads="1"/>
            </p:cNvSpPr>
            <p:nvPr/>
          </p:nvSpPr>
          <p:spPr bwMode="auto">
            <a:xfrm>
              <a:off x="10046823" y="1344018"/>
              <a:ext cx="1847483" cy="552574"/>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sp>
        <p:nvSpPr>
          <p:cNvPr id="120" name="TextBox 119"/>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21" name="Straight Arrow Connector 120"/>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23" name="TextBox 122"/>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24" name="Straight Arrow Connector 123"/>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54" name="TextBox 153"/>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55" name="Straight Arrow Connector 154"/>
          <p:cNvCxnSpPr/>
          <p:nvPr/>
        </p:nvCxnSpPr>
        <p:spPr>
          <a:xfrm>
            <a:off x="9709347" y="518897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6" name="TextBox 155"/>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361876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43344" y="1663114"/>
            <a:ext cx="8591572" cy="2189997"/>
          </a:xfrm>
          <a:prstGeom prst="rect">
            <a:avLst/>
          </a:prstGeom>
        </p:spPr>
      </p:pic>
      <p:sp>
        <p:nvSpPr>
          <p:cNvPr id="4" name="Rectangle 3"/>
          <p:cNvSpPr>
            <a:spLocks noChangeArrowheads="1"/>
          </p:cNvSpPr>
          <p:nvPr/>
        </p:nvSpPr>
        <p:spPr bwMode="auto">
          <a:xfrm>
            <a:off x="1234767" y="5363815"/>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 name="Rectangle 4"/>
          <p:cNvSpPr>
            <a:spLocks noChangeArrowheads="1"/>
          </p:cNvSpPr>
          <p:nvPr/>
        </p:nvSpPr>
        <p:spPr bwMode="auto">
          <a:xfrm>
            <a:off x="1234765" y="5951103"/>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6" name="Group 5"/>
          <p:cNvGrpSpPr/>
          <p:nvPr/>
        </p:nvGrpSpPr>
        <p:grpSpPr>
          <a:xfrm>
            <a:off x="6519266" y="5357503"/>
            <a:ext cx="519100" cy="646217"/>
            <a:chOff x="5400705" y="4808373"/>
            <a:chExt cx="519100" cy="646217"/>
          </a:xfrm>
        </p:grpSpPr>
        <p:sp>
          <p:nvSpPr>
            <p:cNvPr id="7" name="Rectangle 6"/>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 name="Rectangle 7"/>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 name="Rectangle 8"/>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 name="Rectangle 9"/>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1" name="Rectangle 10"/>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 name="Rectangle 14"/>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6" name="Group 25"/>
          <p:cNvGrpSpPr/>
          <p:nvPr/>
        </p:nvGrpSpPr>
        <p:grpSpPr>
          <a:xfrm>
            <a:off x="8812042" y="5369075"/>
            <a:ext cx="519100" cy="646217"/>
            <a:chOff x="6063894" y="4822905"/>
            <a:chExt cx="519100" cy="646217"/>
          </a:xfrm>
        </p:grpSpPr>
        <p:sp>
          <p:nvSpPr>
            <p:cNvPr id="27" name="Rectangle 2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8" name="Rectangle 2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 name="Rectangle 2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0" name="Rectangle 2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1" name="Rectangle 3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5" name="Rectangle 3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6" name="Group 35"/>
          <p:cNvGrpSpPr/>
          <p:nvPr/>
        </p:nvGrpSpPr>
        <p:grpSpPr>
          <a:xfrm>
            <a:off x="4672211" y="5369075"/>
            <a:ext cx="519100" cy="646217"/>
            <a:chOff x="6063894" y="4822905"/>
            <a:chExt cx="519100" cy="646217"/>
          </a:xfrm>
        </p:grpSpPr>
        <p:sp>
          <p:nvSpPr>
            <p:cNvPr id="37" name="Rectangle 3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8" name="Rectangle 3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9" name="Rectangle 3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0" name="Rectangle 3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1" name="Rectangle 4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5" name="Rectangle 4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6" name="Group 45"/>
          <p:cNvGrpSpPr/>
          <p:nvPr/>
        </p:nvGrpSpPr>
        <p:grpSpPr>
          <a:xfrm>
            <a:off x="3589277" y="5369075"/>
            <a:ext cx="519100" cy="646217"/>
            <a:chOff x="6063894" y="4822905"/>
            <a:chExt cx="519100" cy="646217"/>
          </a:xfrm>
        </p:grpSpPr>
        <p:sp>
          <p:nvSpPr>
            <p:cNvPr id="47" name="Rectangle 4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8" name="Rectangle 4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9" name="Rectangle 4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0" name="Rectangle 4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1" name="Rectangle 5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5" name="Rectangle 5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56" name="Group 55"/>
          <p:cNvGrpSpPr/>
          <p:nvPr/>
        </p:nvGrpSpPr>
        <p:grpSpPr>
          <a:xfrm>
            <a:off x="2509452" y="5369075"/>
            <a:ext cx="519100" cy="646217"/>
            <a:chOff x="6063894" y="4822905"/>
            <a:chExt cx="519100" cy="646217"/>
          </a:xfrm>
        </p:grpSpPr>
        <p:sp>
          <p:nvSpPr>
            <p:cNvPr id="57" name="Rectangle 5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8" name="Rectangle 5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9" name="Rectangle 5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1" name="Rectangle 6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6" name="TextBox 155"/>
          <p:cNvSpPr txBox="1"/>
          <p:nvPr/>
        </p:nvSpPr>
        <p:spPr>
          <a:xfrm>
            <a:off x="3054431" y="5418428"/>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67" name="Straight Arrow Connector 66"/>
          <p:cNvCxnSpPr/>
          <p:nvPr/>
        </p:nvCxnSpPr>
        <p:spPr bwMode="auto">
          <a:xfrm rot="5400000">
            <a:off x="3077810" y="5457570"/>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8" name="Group 67"/>
          <p:cNvGrpSpPr/>
          <p:nvPr/>
        </p:nvGrpSpPr>
        <p:grpSpPr>
          <a:xfrm>
            <a:off x="1421006" y="5369075"/>
            <a:ext cx="519100" cy="646217"/>
            <a:chOff x="6063894" y="4822905"/>
            <a:chExt cx="519100" cy="646217"/>
          </a:xfrm>
        </p:grpSpPr>
        <p:sp>
          <p:nvSpPr>
            <p:cNvPr id="69" name="Rectangle 6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0" name="Rectangle 6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1" name="Rectangle 7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2" name="Rectangle 7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3" name="Rectangle 7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4" name="Rectangle 7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5" name="Rectangle 7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7" name="Rectangle 7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78" name="TextBox 168"/>
          <p:cNvSpPr txBox="1"/>
          <p:nvPr/>
        </p:nvSpPr>
        <p:spPr>
          <a:xfrm>
            <a:off x="5576491" y="5639604"/>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79" name="TextBox 173"/>
          <p:cNvSpPr txBox="1"/>
          <p:nvPr/>
        </p:nvSpPr>
        <p:spPr>
          <a:xfrm>
            <a:off x="2034968" y="5650657"/>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0" name="Straight Arrow Connector 79"/>
          <p:cNvCxnSpPr/>
          <p:nvPr/>
        </p:nvCxnSpPr>
        <p:spPr bwMode="auto">
          <a:xfrm>
            <a:off x="2209406" y="5821828"/>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1" name="Rectangle 80"/>
          <p:cNvSpPr>
            <a:spLocks noChangeArrowheads="1"/>
          </p:cNvSpPr>
          <p:nvPr/>
        </p:nvSpPr>
        <p:spPr bwMode="auto">
          <a:xfrm>
            <a:off x="1234765" y="4515318"/>
            <a:ext cx="8513391" cy="64008"/>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2" name="TextBox 114"/>
          <p:cNvSpPr txBox="1"/>
          <p:nvPr/>
        </p:nvSpPr>
        <p:spPr>
          <a:xfrm>
            <a:off x="1489258" y="5409284"/>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3" name="TextBox 115"/>
          <p:cNvSpPr txBox="1"/>
          <p:nvPr/>
        </p:nvSpPr>
        <p:spPr>
          <a:xfrm>
            <a:off x="6581166" y="5397459"/>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4" name="TextBox 116"/>
          <p:cNvSpPr txBox="1"/>
          <p:nvPr/>
        </p:nvSpPr>
        <p:spPr>
          <a:xfrm>
            <a:off x="1489258" y="5718004"/>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5" name="TextBox 117"/>
          <p:cNvSpPr txBox="1"/>
          <p:nvPr/>
        </p:nvSpPr>
        <p:spPr>
          <a:xfrm>
            <a:off x="6581166" y="5727467"/>
            <a:ext cx="39433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a:p>
            <a:pPr algn="ctr"/>
            <a:endParaRPr lang="en-US" sz="800" b="1" dirty="0"/>
          </a:p>
        </p:txBody>
      </p:sp>
      <p:sp>
        <p:nvSpPr>
          <p:cNvPr id="86" name="TextBox 170"/>
          <p:cNvSpPr txBox="1"/>
          <p:nvPr/>
        </p:nvSpPr>
        <p:spPr>
          <a:xfrm>
            <a:off x="7725976" y="5435213"/>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7" name="Straight Arrow Connector 86"/>
          <p:cNvCxnSpPr/>
          <p:nvPr/>
        </p:nvCxnSpPr>
        <p:spPr bwMode="auto">
          <a:xfrm flipV="1">
            <a:off x="7911244" y="5328026"/>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8" name="Rectangle 87"/>
          <p:cNvSpPr/>
          <p:nvPr/>
        </p:nvSpPr>
        <p:spPr bwMode="auto">
          <a:xfrm>
            <a:off x="1237431" y="6015292"/>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9" name="Rectangle 88"/>
          <p:cNvSpPr>
            <a:spLocks noChangeArrowheads="1"/>
          </p:cNvSpPr>
          <p:nvPr/>
        </p:nvSpPr>
        <p:spPr bwMode="auto">
          <a:xfrm>
            <a:off x="1234764" y="5253020"/>
            <a:ext cx="8513392"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0" name="Rectangle 89"/>
          <p:cNvSpPr/>
          <p:nvPr/>
        </p:nvSpPr>
        <p:spPr bwMode="auto">
          <a:xfrm>
            <a:off x="6316530" y="5251073"/>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2" name="Rectangle 91"/>
          <p:cNvSpPr/>
          <p:nvPr/>
        </p:nvSpPr>
        <p:spPr bwMode="auto">
          <a:xfrm>
            <a:off x="8586294" y="5249161"/>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4" name="Rectangle 93"/>
          <p:cNvSpPr>
            <a:spLocks noChangeArrowheads="1"/>
          </p:cNvSpPr>
          <p:nvPr/>
        </p:nvSpPr>
        <p:spPr bwMode="auto">
          <a:xfrm rot="10800000">
            <a:off x="1243344" y="5045960"/>
            <a:ext cx="8513390" cy="21379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5" name="Rectangle 94"/>
          <p:cNvSpPr>
            <a:spLocks noChangeArrowheads="1"/>
          </p:cNvSpPr>
          <p:nvPr/>
        </p:nvSpPr>
        <p:spPr bwMode="auto">
          <a:xfrm>
            <a:off x="1234765" y="4798120"/>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1232942" y="4708093"/>
            <a:ext cx="8513391" cy="98357"/>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1232941" y="5012760"/>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7" name="TextBox 175"/>
          <p:cNvSpPr txBox="1"/>
          <p:nvPr/>
        </p:nvSpPr>
        <p:spPr>
          <a:xfrm>
            <a:off x="1254085" y="6040748"/>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t>
            </a:r>
            <a:r>
              <a:rPr lang="en-US" sz="800" b="1" dirty="0" err="1"/>
              <a:t>arreay</a:t>
            </a:r>
            <a:r>
              <a:rPr lang="en-US" sz="800" b="1" dirty="0"/>
              <a:t> OGD </a:t>
            </a:r>
          </a:p>
        </p:txBody>
      </p:sp>
      <p:sp>
        <p:nvSpPr>
          <p:cNvPr id="108" name="Rectangle 107"/>
          <p:cNvSpPr/>
          <p:nvPr/>
        </p:nvSpPr>
        <p:spPr>
          <a:xfrm>
            <a:off x="1234764" y="3818873"/>
            <a:ext cx="8513390" cy="888643"/>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6" name="TextBox 181"/>
          <p:cNvSpPr txBox="1"/>
          <p:nvPr/>
        </p:nvSpPr>
        <p:spPr>
          <a:xfrm>
            <a:off x="7688074" y="1140694"/>
            <a:ext cx="57046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chemeClr val="bg1"/>
                </a:solidFill>
              </a:rPr>
              <a:t>Resist</a:t>
            </a:r>
          </a:p>
        </p:txBody>
      </p:sp>
      <p:sp>
        <p:nvSpPr>
          <p:cNvPr id="121" name="Rectangle 120"/>
          <p:cNvSpPr>
            <a:spLocks noChangeArrowheads="1"/>
          </p:cNvSpPr>
          <p:nvPr/>
        </p:nvSpPr>
        <p:spPr bwMode="auto">
          <a:xfrm>
            <a:off x="1432493" y="1338196"/>
            <a:ext cx="1566119"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2" name="Rectangle 121"/>
          <p:cNvSpPr/>
          <p:nvPr/>
        </p:nvSpPr>
        <p:spPr>
          <a:xfrm>
            <a:off x="1234764" y="2888181"/>
            <a:ext cx="4185825"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3" name="Rectangle 122"/>
          <p:cNvSpPr>
            <a:spLocks noChangeArrowheads="1"/>
          </p:cNvSpPr>
          <p:nvPr/>
        </p:nvSpPr>
        <p:spPr bwMode="auto">
          <a:xfrm>
            <a:off x="1845764" y="508460"/>
            <a:ext cx="782306" cy="822807"/>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124" name="Rectangle 123"/>
          <p:cNvSpPr>
            <a:spLocks noChangeArrowheads="1"/>
          </p:cNvSpPr>
          <p:nvPr/>
        </p:nvSpPr>
        <p:spPr bwMode="auto">
          <a:xfrm>
            <a:off x="3635004" y="508461"/>
            <a:ext cx="782306" cy="825906"/>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125" name="Rectangle 124"/>
          <p:cNvSpPr>
            <a:spLocks noChangeArrowheads="1"/>
          </p:cNvSpPr>
          <p:nvPr/>
        </p:nvSpPr>
        <p:spPr bwMode="auto">
          <a:xfrm>
            <a:off x="1243344" y="2684712"/>
            <a:ext cx="4177245" cy="392103"/>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6" name="Rectangle 125"/>
          <p:cNvSpPr>
            <a:spLocks noChangeArrowheads="1"/>
          </p:cNvSpPr>
          <p:nvPr/>
        </p:nvSpPr>
        <p:spPr bwMode="auto">
          <a:xfrm>
            <a:off x="5837540" y="502713"/>
            <a:ext cx="3997375" cy="838304"/>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cxnSp>
        <p:nvCxnSpPr>
          <p:cNvPr id="127" name="Straight Connector 126"/>
          <p:cNvCxnSpPr/>
          <p:nvPr/>
        </p:nvCxnSpPr>
        <p:spPr bwMode="auto">
          <a:xfrm>
            <a:off x="5394301" y="1207255"/>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39" name="Pie 138"/>
          <p:cNvSpPr/>
          <p:nvPr/>
        </p:nvSpPr>
        <p:spPr bwMode="auto">
          <a:xfrm>
            <a:off x="1442778" y="513599"/>
            <a:ext cx="799491" cy="1645051"/>
          </a:xfrm>
          <a:prstGeom prst="pie">
            <a:avLst>
              <a:gd name="adj1" fmla="val 10877238"/>
              <a:gd name="adj2" fmla="val 16222334"/>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40" name="Pie 139"/>
          <p:cNvSpPr/>
          <p:nvPr/>
        </p:nvSpPr>
        <p:spPr bwMode="auto">
          <a:xfrm>
            <a:off x="3227906" y="513599"/>
            <a:ext cx="799491" cy="1645051"/>
          </a:xfrm>
          <a:prstGeom prst="pie">
            <a:avLst>
              <a:gd name="adj1" fmla="val 10877238"/>
              <a:gd name="adj2" fmla="val 16222334"/>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41" name="Pie 140"/>
          <p:cNvSpPr/>
          <p:nvPr/>
        </p:nvSpPr>
        <p:spPr bwMode="auto">
          <a:xfrm>
            <a:off x="5432066" y="530010"/>
            <a:ext cx="799491" cy="1645051"/>
          </a:xfrm>
          <a:prstGeom prst="pie">
            <a:avLst>
              <a:gd name="adj1" fmla="val 10877238"/>
              <a:gd name="adj2" fmla="val 16222334"/>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42" name="Pie 141"/>
          <p:cNvSpPr/>
          <p:nvPr/>
        </p:nvSpPr>
        <p:spPr bwMode="auto">
          <a:xfrm flipH="1">
            <a:off x="2249862" y="514820"/>
            <a:ext cx="748750" cy="1640160"/>
          </a:xfrm>
          <a:prstGeom prst="pie">
            <a:avLst>
              <a:gd name="adj1" fmla="val 10877238"/>
              <a:gd name="adj2" fmla="val 16200000"/>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43" name="Pie 142"/>
          <p:cNvSpPr/>
          <p:nvPr/>
        </p:nvSpPr>
        <p:spPr bwMode="auto">
          <a:xfrm flipH="1">
            <a:off x="4052413" y="507769"/>
            <a:ext cx="748750" cy="1672388"/>
          </a:xfrm>
          <a:prstGeom prst="pie">
            <a:avLst>
              <a:gd name="adj1" fmla="val 10877238"/>
              <a:gd name="adj2" fmla="val 16200000"/>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44" name="TextBox 143"/>
          <p:cNvSpPr txBox="1"/>
          <p:nvPr/>
        </p:nvSpPr>
        <p:spPr>
          <a:xfrm>
            <a:off x="39756" y="0"/>
            <a:ext cx="6809099" cy="369332"/>
          </a:xfrm>
          <a:prstGeom prst="rect">
            <a:avLst/>
          </a:prstGeom>
          <a:noFill/>
        </p:spPr>
        <p:txBody>
          <a:bodyPr wrap="square" rtlCol="0">
            <a:spAutoFit/>
          </a:bodyPr>
          <a:lstStyle/>
          <a:p>
            <a:r>
              <a:rPr lang="en-US" dirty="0"/>
              <a:t>ADP patterning: ICE: Spacer etch, Si </a:t>
            </a:r>
          </a:p>
        </p:txBody>
      </p:sp>
      <p:sp>
        <p:nvSpPr>
          <p:cNvPr id="145" name="Rectangle 144"/>
          <p:cNvSpPr/>
          <p:nvPr/>
        </p:nvSpPr>
        <p:spPr>
          <a:xfrm>
            <a:off x="4793570" y="1338196"/>
            <a:ext cx="218763" cy="323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3008868" y="1338196"/>
            <a:ext cx="218763" cy="323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75"/>
          <p:cNvSpPr txBox="1"/>
          <p:nvPr/>
        </p:nvSpPr>
        <p:spPr>
          <a:xfrm>
            <a:off x="6311597" y="6061718"/>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t>
            </a:r>
            <a:r>
              <a:rPr lang="en-US" sz="800" b="1" dirty="0" err="1"/>
              <a:t>arreay</a:t>
            </a:r>
            <a:r>
              <a:rPr lang="en-US" sz="800" b="1" dirty="0"/>
              <a:t> PGD </a:t>
            </a:r>
          </a:p>
        </p:txBody>
      </p:sp>
      <p:sp>
        <p:nvSpPr>
          <p:cNvPr id="137" name="Rectangle 136"/>
          <p:cNvSpPr/>
          <p:nvPr/>
        </p:nvSpPr>
        <p:spPr>
          <a:xfrm>
            <a:off x="5983432" y="2909790"/>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8" name="Rectangle 137"/>
          <p:cNvSpPr>
            <a:spLocks noChangeArrowheads="1"/>
          </p:cNvSpPr>
          <p:nvPr/>
        </p:nvSpPr>
        <p:spPr bwMode="auto">
          <a:xfrm>
            <a:off x="5987439" y="2669998"/>
            <a:ext cx="1464815" cy="427576"/>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9" name="Rectangle 148"/>
          <p:cNvSpPr/>
          <p:nvPr/>
        </p:nvSpPr>
        <p:spPr>
          <a:xfrm>
            <a:off x="8186820" y="2909790"/>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0" name="Rectangle 149"/>
          <p:cNvSpPr>
            <a:spLocks noChangeArrowheads="1"/>
          </p:cNvSpPr>
          <p:nvPr/>
        </p:nvSpPr>
        <p:spPr bwMode="auto">
          <a:xfrm>
            <a:off x="8186820" y="2659225"/>
            <a:ext cx="1468822" cy="46830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1" name="Rectangle 150"/>
          <p:cNvSpPr>
            <a:spLocks noChangeArrowheads="1"/>
          </p:cNvSpPr>
          <p:nvPr/>
        </p:nvSpPr>
        <p:spPr bwMode="auto">
          <a:xfrm>
            <a:off x="3242637" y="1338908"/>
            <a:ext cx="1566119"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2" name="Rectangle 151"/>
          <p:cNvSpPr>
            <a:spLocks noChangeArrowheads="1"/>
          </p:cNvSpPr>
          <p:nvPr/>
        </p:nvSpPr>
        <p:spPr bwMode="auto">
          <a:xfrm>
            <a:off x="5413409" y="1329717"/>
            <a:ext cx="4421507"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6" name="Group 15"/>
          <p:cNvGrpSpPr/>
          <p:nvPr/>
        </p:nvGrpSpPr>
        <p:grpSpPr>
          <a:xfrm>
            <a:off x="10046823" y="1427922"/>
            <a:ext cx="1847486" cy="3045722"/>
            <a:chOff x="10046823" y="1427922"/>
            <a:chExt cx="1847486" cy="3045722"/>
          </a:xfrm>
        </p:grpSpPr>
        <p:grpSp>
          <p:nvGrpSpPr>
            <p:cNvPr id="3" name="Group 2"/>
            <p:cNvGrpSpPr/>
            <p:nvPr/>
          </p:nvGrpSpPr>
          <p:grpSpPr>
            <a:xfrm>
              <a:off x="10046823" y="1903226"/>
              <a:ext cx="1847486" cy="2570418"/>
              <a:chOff x="10046823" y="1903226"/>
              <a:chExt cx="1847486" cy="2570418"/>
            </a:xfrm>
          </p:grpSpPr>
          <p:sp>
            <p:nvSpPr>
              <p:cNvPr id="128" name="Rectangle 127"/>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29" name="Rectangle 128"/>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5nm</a:t>
                </a:r>
              </a:p>
            </p:txBody>
          </p:sp>
          <p:sp>
            <p:nvSpPr>
              <p:cNvPr id="130" name="Rectangle 129"/>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31" name="Rectangle 130"/>
              <p:cNvSpPr>
                <a:spLocks noChangeArrowheads="1"/>
              </p:cNvSpPr>
              <p:nvPr/>
            </p:nvSpPr>
            <p:spPr bwMode="auto">
              <a:xfrm>
                <a:off x="10049727" y="3631253"/>
                <a:ext cx="1844581" cy="121576"/>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32" name="Rectangle 131"/>
              <p:cNvSpPr/>
              <p:nvPr/>
            </p:nvSpPr>
            <p:spPr>
              <a:xfrm>
                <a:off x="10046823" y="2795937"/>
                <a:ext cx="1847483" cy="852644"/>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33" name="Rectangle 132"/>
              <p:cNvSpPr/>
              <p:nvPr/>
            </p:nvSpPr>
            <p:spPr>
              <a:xfrm>
                <a:off x="10046824" y="1903226"/>
                <a:ext cx="184748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34" name="Rectangle 133"/>
            <p:cNvSpPr>
              <a:spLocks noChangeArrowheads="1"/>
            </p:cNvSpPr>
            <p:nvPr/>
          </p:nvSpPr>
          <p:spPr bwMode="auto">
            <a:xfrm>
              <a:off x="10046823" y="1427922"/>
              <a:ext cx="1847483" cy="472897"/>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sp>
        <p:nvSpPr>
          <p:cNvPr id="157" name="TextBox 156"/>
          <p:cNvSpPr txBox="1"/>
          <p:nvPr/>
        </p:nvSpPr>
        <p:spPr>
          <a:xfrm>
            <a:off x="10116224" y="5223637"/>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58" name="Straight Arrow Connector 157"/>
          <p:cNvCxnSpPr/>
          <p:nvPr/>
        </p:nvCxnSpPr>
        <p:spPr>
          <a:xfrm>
            <a:off x="9600703" y="5290870"/>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8825013" y="5055054"/>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60" name="TextBox 159"/>
          <p:cNvSpPr txBox="1"/>
          <p:nvPr/>
        </p:nvSpPr>
        <p:spPr>
          <a:xfrm>
            <a:off x="10116224" y="4906645"/>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61" name="Straight Arrow Connector 160"/>
          <p:cNvCxnSpPr/>
          <p:nvPr/>
        </p:nvCxnSpPr>
        <p:spPr>
          <a:xfrm>
            <a:off x="9666946" y="501598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a:off x="8866437" y="4764091"/>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63" name="TextBox 162"/>
          <p:cNvSpPr txBox="1"/>
          <p:nvPr/>
        </p:nvSpPr>
        <p:spPr>
          <a:xfrm>
            <a:off x="10157648" y="4615682"/>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64" name="Straight Arrow Connector 163"/>
          <p:cNvCxnSpPr/>
          <p:nvPr/>
        </p:nvCxnSpPr>
        <p:spPr>
          <a:xfrm>
            <a:off x="9708370" y="4725021"/>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5" name="TextBox 164"/>
          <p:cNvSpPr txBox="1"/>
          <p:nvPr/>
        </p:nvSpPr>
        <p:spPr>
          <a:xfrm>
            <a:off x="8892821" y="4226141"/>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261475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Picture 284"/>
          <p:cNvPicPr>
            <a:picLocks noChangeAspect="1"/>
          </p:cNvPicPr>
          <p:nvPr/>
        </p:nvPicPr>
        <p:blipFill>
          <a:blip r:embed="rId3"/>
          <a:stretch>
            <a:fillRect/>
          </a:stretch>
        </p:blipFill>
        <p:spPr>
          <a:xfrm>
            <a:off x="5411389" y="2259002"/>
            <a:ext cx="4345346" cy="2173479"/>
          </a:xfrm>
          <a:prstGeom prst="rect">
            <a:avLst/>
          </a:prstGeom>
        </p:spPr>
      </p:pic>
      <p:pic>
        <p:nvPicPr>
          <p:cNvPr id="132" name="Picture 131"/>
          <p:cNvPicPr>
            <a:picLocks noChangeAspect="1"/>
          </p:cNvPicPr>
          <p:nvPr/>
        </p:nvPicPr>
        <p:blipFill>
          <a:blip r:embed="rId3"/>
          <a:stretch>
            <a:fillRect/>
          </a:stretch>
        </p:blipFill>
        <p:spPr>
          <a:xfrm>
            <a:off x="2621432" y="2264997"/>
            <a:ext cx="372726" cy="1020722"/>
          </a:xfrm>
          <a:prstGeom prst="rect">
            <a:avLst/>
          </a:prstGeom>
        </p:spPr>
      </p:pic>
      <p:sp>
        <p:nvSpPr>
          <p:cNvPr id="134" name="Rectangle 133"/>
          <p:cNvSpPr>
            <a:spLocks noChangeArrowheads="1"/>
          </p:cNvSpPr>
          <p:nvPr/>
        </p:nvSpPr>
        <p:spPr bwMode="auto">
          <a:xfrm>
            <a:off x="1234767" y="5780502"/>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5" name="Rectangle 134"/>
          <p:cNvSpPr>
            <a:spLocks noChangeArrowheads="1"/>
          </p:cNvSpPr>
          <p:nvPr/>
        </p:nvSpPr>
        <p:spPr bwMode="auto">
          <a:xfrm>
            <a:off x="1234765" y="6367790"/>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36" name="Group 135"/>
          <p:cNvGrpSpPr/>
          <p:nvPr/>
        </p:nvGrpSpPr>
        <p:grpSpPr>
          <a:xfrm>
            <a:off x="6519266" y="5785762"/>
            <a:ext cx="519100" cy="646217"/>
            <a:chOff x="5400705" y="4808373"/>
            <a:chExt cx="519100" cy="646217"/>
          </a:xfrm>
        </p:grpSpPr>
        <p:sp>
          <p:nvSpPr>
            <p:cNvPr id="143" name="Rectangle 142"/>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44" name="Rectangle 143"/>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5" name="Rectangle 144"/>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6" name="Rectangle 145"/>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47" name="Rectangle 146"/>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8" name="Rectangle 147"/>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9" name="Rectangle 148"/>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0" name="Rectangle 149"/>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1" name="Rectangle 150"/>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62" name="Group 161"/>
          <p:cNvGrpSpPr/>
          <p:nvPr/>
        </p:nvGrpSpPr>
        <p:grpSpPr>
          <a:xfrm>
            <a:off x="8790273" y="5785762"/>
            <a:ext cx="519100" cy="646217"/>
            <a:chOff x="6063894" y="4822905"/>
            <a:chExt cx="519100" cy="646217"/>
          </a:xfrm>
        </p:grpSpPr>
        <p:sp>
          <p:nvSpPr>
            <p:cNvPr id="163" name="Rectangle 162"/>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64" name="Rectangle 16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5" name="Rectangle 164"/>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6" name="Rectangle 165"/>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67" name="Rectangle 166"/>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8" name="Rectangle 167"/>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9" name="Rectangle 168"/>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0" name="Rectangle 169"/>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1" name="Rectangle 170"/>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72" name="Group 171"/>
          <p:cNvGrpSpPr/>
          <p:nvPr/>
        </p:nvGrpSpPr>
        <p:grpSpPr>
          <a:xfrm>
            <a:off x="4672211" y="5785762"/>
            <a:ext cx="519100" cy="646217"/>
            <a:chOff x="6063894" y="4822905"/>
            <a:chExt cx="519100" cy="646217"/>
          </a:xfrm>
        </p:grpSpPr>
        <p:sp>
          <p:nvSpPr>
            <p:cNvPr id="173" name="Rectangle 172"/>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74" name="Rectangle 17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5" name="Rectangle 174"/>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6" name="Rectangle 175"/>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77" name="Rectangle 176"/>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8" name="Rectangle 177"/>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9" name="Rectangle 178"/>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0" name="Rectangle 179"/>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1" name="Rectangle 180"/>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82" name="Group 181"/>
          <p:cNvGrpSpPr/>
          <p:nvPr/>
        </p:nvGrpSpPr>
        <p:grpSpPr>
          <a:xfrm>
            <a:off x="3589277" y="5785762"/>
            <a:ext cx="519100" cy="646217"/>
            <a:chOff x="6063894" y="4822905"/>
            <a:chExt cx="519100" cy="646217"/>
          </a:xfrm>
        </p:grpSpPr>
        <p:sp>
          <p:nvSpPr>
            <p:cNvPr id="183" name="Rectangle 182"/>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84" name="Rectangle 18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5" name="Rectangle 184"/>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6" name="Rectangle 185"/>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87" name="Rectangle 186"/>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8" name="Rectangle 187"/>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9" name="Rectangle 188"/>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0" name="Rectangle 189"/>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1" name="Rectangle 190"/>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92" name="Group 191"/>
          <p:cNvGrpSpPr/>
          <p:nvPr/>
        </p:nvGrpSpPr>
        <p:grpSpPr>
          <a:xfrm>
            <a:off x="2509452" y="5785762"/>
            <a:ext cx="519100" cy="646217"/>
            <a:chOff x="6063894" y="4822905"/>
            <a:chExt cx="519100" cy="646217"/>
          </a:xfrm>
        </p:grpSpPr>
        <p:sp>
          <p:nvSpPr>
            <p:cNvPr id="193" name="Rectangle 192"/>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94" name="Rectangle 19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5" name="Rectangle 194"/>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6" name="Rectangle 195"/>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97" name="Rectangle 196"/>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8" name="Rectangle 197"/>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9" name="Rectangle 198"/>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0" name="Rectangle 199"/>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1" name="Rectangle 200"/>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202"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203" name="Straight Arrow Connector 202"/>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204" name="Group 203"/>
          <p:cNvGrpSpPr/>
          <p:nvPr/>
        </p:nvGrpSpPr>
        <p:grpSpPr>
          <a:xfrm>
            <a:off x="1421006" y="5785762"/>
            <a:ext cx="519100" cy="646217"/>
            <a:chOff x="6063894" y="4822905"/>
            <a:chExt cx="519100" cy="646217"/>
          </a:xfrm>
        </p:grpSpPr>
        <p:sp>
          <p:nvSpPr>
            <p:cNvPr id="205" name="Rectangle 20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6" name="Rectangle 20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7" name="Rectangle 20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8" name="Rectangle 20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9" name="Rectangle 20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0" name="Rectangle 20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1" name="Rectangle 21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2" name="Rectangle 21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3" name="Rectangle 21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214"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215"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216" name="Straight Arrow Connector 215"/>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18"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19"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20"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21"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22" name="TextBox 170"/>
          <p:cNvSpPr txBox="1"/>
          <p:nvPr/>
        </p:nvSpPr>
        <p:spPr>
          <a:xfrm>
            <a:off x="7573577"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223" name="Straight Arrow Connector 222"/>
          <p:cNvCxnSpPr/>
          <p:nvPr/>
        </p:nvCxnSpPr>
        <p:spPr bwMode="auto">
          <a:xfrm flipV="1">
            <a:off x="7758845"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24" name="Rectangle 223"/>
          <p:cNvSpPr/>
          <p:nvPr/>
        </p:nvSpPr>
        <p:spPr bwMode="auto">
          <a:xfrm>
            <a:off x="1237431" y="6431979"/>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25" name="Rectangle 224"/>
          <p:cNvSpPr>
            <a:spLocks noChangeArrowheads="1"/>
          </p:cNvSpPr>
          <p:nvPr/>
        </p:nvSpPr>
        <p:spPr bwMode="auto">
          <a:xfrm>
            <a:off x="1234764" y="5669707"/>
            <a:ext cx="8513392"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6" name="Rectangle 225"/>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28" name="Rectangle 227"/>
          <p:cNvSpPr/>
          <p:nvPr/>
        </p:nvSpPr>
        <p:spPr bwMode="auto">
          <a:xfrm>
            <a:off x="8555960" y="566591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43"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252" name="TextBox 181"/>
          <p:cNvSpPr txBox="1"/>
          <p:nvPr/>
        </p:nvSpPr>
        <p:spPr>
          <a:xfrm>
            <a:off x="7688074" y="1742576"/>
            <a:ext cx="57046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chemeClr val="bg1"/>
                </a:solidFill>
              </a:rPr>
              <a:t>Resist</a:t>
            </a:r>
          </a:p>
        </p:txBody>
      </p:sp>
      <p:sp>
        <p:nvSpPr>
          <p:cNvPr id="257" name="Rectangle 256"/>
          <p:cNvSpPr>
            <a:spLocks noChangeArrowheads="1"/>
          </p:cNvSpPr>
          <p:nvPr/>
        </p:nvSpPr>
        <p:spPr bwMode="auto">
          <a:xfrm>
            <a:off x="1425355" y="1940078"/>
            <a:ext cx="1375301"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cxnSp>
        <p:nvCxnSpPr>
          <p:cNvPr id="263" name="Straight Connector 262"/>
          <p:cNvCxnSpPr/>
          <p:nvPr/>
        </p:nvCxnSpPr>
        <p:spPr bwMode="auto">
          <a:xfrm>
            <a:off x="539430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264" name="Pie 263"/>
          <p:cNvSpPr/>
          <p:nvPr/>
        </p:nvSpPr>
        <p:spPr bwMode="auto">
          <a:xfrm>
            <a:off x="1442778" y="1115481"/>
            <a:ext cx="799491" cy="1645051"/>
          </a:xfrm>
          <a:prstGeom prst="pie">
            <a:avLst>
              <a:gd name="adj1" fmla="val 10877238"/>
              <a:gd name="adj2" fmla="val 16222334"/>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65" name="Pie 264"/>
          <p:cNvSpPr/>
          <p:nvPr/>
        </p:nvSpPr>
        <p:spPr bwMode="auto">
          <a:xfrm>
            <a:off x="3227906" y="1115481"/>
            <a:ext cx="799491" cy="1645051"/>
          </a:xfrm>
          <a:prstGeom prst="pie">
            <a:avLst>
              <a:gd name="adj1" fmla="val 10877238"/>
              <a:gd name="adj2" fmla="val 16222334"/>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6" name="Pie 265"/>
          <p:cNvSpPr/>
          <p:nvPr/>
        </p:nvSpPr>
        <p:spPr bwMode="auto">
          <a:xfrm>
            <a:off x="5400290" y="1145957"/>
            <a:ext cx="799491" cy="1645051"/>
          </a:xfrm>
          <a:prstGeom prst="pie">
            <a:avLst>
              <a:gd name="adj1" fmla="val 10877238"/>
              <a:gd name="adj2" fmla="val 16222334"/>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7" name="Pie 266"/>
          <p:cNvSpPr/>
          <p:nvPr/>
        </p:nvSpPr>
        <p:spPr bwMode="auto">
          <a:xfrm flipH="1">
            <a:off x="2249862" y="1116702"/>
            <a:ext cx="748750" cy="1640160"/>
          </a:xfrm>
          <a:prstGeom prst="pie">
            <a:avLst>
              <a:gd name="adj1" fmla="val 10877238"/>
              <a:gd name="adj2" fmla="val 16200000"/>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68" name="Pie 267"/>
          <p:cNvSpPr/>
          <p:nvPr/>
        </p:nvSpPr>
        <p:spPr bwMode="auto">
          <a:xfrm flipH="1">
            <a:off x="4044820" y="1095360"/>
            <a:ext cx="748750" cy="1672388"/>
          </a:xfrm>
          <a:prstGeom prst="pie">
            <a:avLst>
              <a:gd name="adj1" fmla="val 10877238"/>
              <a:gd name="adj2" fmla="val 16200000"/>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72"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273" name="Rectangle 272"/>
          <p:cNvSpPr>
            <a:spLocks noChangeArrowheads="1"/>
          </p:cNvSpPr>
          <p:nvPr/>
        </p:nvSpPr>
        <p:spPr bwMode="auto">
          <a:xfrm>
            <a:off x="2621432" y="1940063"/>
            <a:ext cx="384773"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4" name="Rectangle 273"/>
          <p:cNvSpPr>
            <a:spLocks noChangeArrowheads="1"/>
          </p:cNvSpPr>
          <p:nvPr/>
        </p:nvSpPr>
        <p:spPr bwMode="auto">
          <a:xfrm>
            <a:off x="3221429" y="1950934"/>
            <a:ext cx="1600150"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6" name="Rectangle 275"/>
          <p:cNvSpPr>
            <a:spLocks noChangeArrowheads="1"/>
          </p:cNvSpPr>
          <p:nvPr/>
        </p:nvSpPr>
        <p:spPr bwMode="auto">
          <a:xfrm>
            <a:off x="5372914" y="1950934"/>
            <a:ext cx="4404123" cy="311601"/>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pic>
        <p:nvPicPr>
          <p:cNvPr id="281" name="Picture 280"/>
          <p:cNvPicPr>
            <a:picLocks noChangeAspect="1"/>
          </p:cNvPicPr>
          <p:nvPr/>
        </p:nvPicPr>
        <p:blipFill>
          <a:blip r:embed="rId3"/>
          <a:stretch>
            <a:fillRect/>
          </a:stretch>
        </p:blipFill>
        <p:spPr>
          <a:xfrm>
            <a:off x="1413453" y="2264997"/>
            <a:ext cx="1304705" cy="1020722"/>
          </a:xfrm>
          <a:prstGeom prst="rect">
            <a:avLst/>
          </a:prstGeom>
        </p:spPr>
      </p:pic>
      <p:pic>
        <p:nvPicPr>
          <p:cNvPr id="282" name="Picture 281"/>
          <p:cNvPicPr>
            <a:picLocks noChangeAspect="1"/>
          </p:cNvPicPr>
          <p:nvPr/>
        </p:nvPicPr>
        <p:blipFill>
          <a:blip r:embed="rId3"/>
          <a:stretch>
            <a:fillRect/>
          </a:stretch>
        </p:blipFill>
        <p:spPr>
          <a:xfrm>
            <a:off x="3218177" y="2263960"/>
            <a:ext cx="1253895" cy="1020722"/>
          </a:xfrm>
          <a:prstGeom prst="rect">
            <a:avLst/>
          </a:prstGeom>
        </p:spPr>
      </p:pic>
      <p:pic>
        <p:nvPicPr>
          <p:cNvPr id="283" name="Picture 282"/>
          <p:cNvPicPr>
            <a:picLocks noChangeAspect="1"/>
          </p:cNvPicPr>
          <p:nvPr/>
        </p:nvPicPr>
        <p:blipFill>
          <a:blip r:embed="rId3"/>
          <a:stretch>
            <a:fillRect/>
          </a:stretch>
        </p:blipFill>
        <p:spPr>
          <a:xfrm>
            <a:off x="4402693" y="2263960"/>
            <a:ext cx="418886" cy="1020722"/>
          </a:xfrm>
          <a:prstGeom prst="rect">
            <a:avLst/>
          </a:prstGeom>
        </p:spPr>
      </p:pic>
      <p:sp>
        <p:nvSpPr>
          <p:cNvPr id="126" name="TextBox 125"/>
          <p:cNvSpPr txBox="1"/>
          <p:nvPr/>
        </p:nvSpPr>
        <p:spPr>
          <a:xfrm>
            <a:off x="234462" y="293077"/>
            <a:ext cx="3299301" cy="369332"/>
          </a:xfrm>
          <a:prstGeom prst="rect">
            <a:avLst/>
          </a:prstGeom>
          <a:noFill/>
        </p:spPr>
        <p:txBody>
          <a:bodyPr wrap="none" rtlCol="0">
            <a:spAutoFit/>
          </a:bodyPr>
          <a:lstStyle/>
          <a:p>
            <a:r>
              <a:rPr lang="en-US" dirty="0"/>
              <a:t>PR consumed but fox remains</a:t>
            </a:r>
          </a:p>
        </p:txBody>
      </p:sp>
      <p:grpSp>
        <p:nvGrpSpPr>
          <p:cNvPr id="125" name="Group 124"/>
          <p:cNvGrpSpPr/>
          <p:nvPr/>
        </p:nvGrpSpPr>
        <p:grpSpPr>
          <a:xfrm>
            <a:off x="10285898" y="118484"/>
            <a:ext cx="1847487" cy="3129626"/>
            <a:chOff x="10046822" y="1344018"/>
            <a:chExt cx="1847487" cy="3129626"/>
          </a:xfrm>
        </p:grpSpPr>
        <p:grpSp>
          <p:nvGrpSpPr>
            <p:cNvPr id="127" name="Group 126"/>
            <p:cNvGrpSpPr/>
            <p:nvPr/>
          </p:nvGrpSpPr>
          <p:grpSpPr>
            <a:xfrm>
              <a:off x="10046822" y="1880014"/>
              <a:ext cx="1847487" cy="2593630"/>
              <a:chOff x="10046822" y="1880014"/>
              <a:chExt cx="1847487" cy="2593630"/>
            </a:xfrm>
          </p:grpSpPr>
          <p:sp>
            <p:nvSpPr>
              <p:cNvPr id="129" name="Rectangle 128"/>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30" name="Rectangle 129"/>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5nm</a:t>
                </a:r>
              </a:p>
            </p:txBody>
          </p:sp>
          <p:sp>
            <p:nvSpPr>
              <p:cNvPr id="131" name="Rectangle 130"/>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33" name="Rectangle 132"/>
              <p:cNvSpPr>
                <a:spLocks noChangeArrowheads="1"/>
              </p:cNvSpPr>
              <p:nvPr/>
            </p:nvSpPr>
            <p:spPr bwMode="auto">
              <a:xfrm>
                <a:off x="10049727" y="3631253"/>
                <a:ext cx="1844581" cy="13817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37" name="Rectangle 136"/>
              <p:cNvSpPr/>
              <p:nvPr/>
            </p:nvSpPr>
            <p:spPr>
              <a:xfrm>
                <a:off x="10046822" y="2704207"/>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38" name="Rectangle 137"/>
              <p:cNvSpPr/>
              <p:nvPr/>
            </p:nvSpPr>
            <p:spPr>
              <a:xfrm>
                <a:off x="10046823" y="1880014"/>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28" name="Rectangle 127"/>
            <p:cNvSpPr>
              <a:spLocks noChangeArrowheads="1"/>
            </p:cNvSpPr>
            <p:nvPr/>
          </p:nvSpPr>
          <p:spPr bwMode="auto">
            <a:xfrm>
              <a:off x="10046823" y="1344018"/>
              <a:ext cx="1847483" cy="543925"/>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grpSp>
        <p:nvGrpSpPr>
          <p:cNvPr id="2" name="Group 1"/>
          <p:cNvGrpSpPr/>
          <p:nvPr/>
        </p:nvGrpSpPr>
        <p:grpSpPr>
          <a:xfrm>
            <a:off x="1232940" y="3102982"/>
            <a:ext cx="8515215" cy="2575041"/>
            <a:chOff x="1232941" y="3112981"/>
            <a:chExt cx="8515215" cy="2575041"/>
          </a:xfrm>
        </p:grpSpPr>
        <p:sp>
          <p:nvSpPr>
            <p:cNvPr id="227" name="Rectangle 226"/>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9" name="Rectangle 24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3" name="Rectangle 252"/>
            <p:cNvSpPr>
              <a:spLocks noChangeArrowheads="1"/>
            </p:cNvSpPr>
            <p:nvPr/>
          </p:nvSpPr>
          <p:spPr bwMode="auto">
            <a:xfrm>
              <a:off x="1232942" y="5140583"/>
              <a:ext cx="8513391" cy="94136"/>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4" name="Rectangle 253"/>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5" name="Rectangle 254"/>
            <p:cNvSpPr/>
            <p:nvPr/>
          </p:nvSpPr>
          <p:spPr>
            <a:xfrm>
              <a:off x="1234764" y="4271571"/>
              <a:ext cx="8513390" cy="85413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56" name="Rectangle 255"/>
            <p:cNvSpPr/>
            <p:nvPr/>
          </p:nvSpPr>
          <p:spPr>
            <a:xfrm>
              <a:off x="1234764" y="3316450"/>
              <a:ext cx="4185825" cy="9661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59" name="Rectangle 258"/>
            <p:cNvSpPr>
              <a:spLocks noChangeArrowheads="1"/>
            </p:cNvSpPr>
            <p:nvPr/>
          </p:nvSpPr>
          <p:spPr bwMode="auto">
            <a:xfrm>
              <a:off x="1243344" y="3112981"/>
              <a:ext cx="4177245" cy="458857"/>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0" name="Rectangle 259"/>
            <p:cNvSpPr/>
            <p:nvPr/>
          </p:nvSpPr>
          <p:spPr>
            <a:xfrm>
              <a:off x="6018157" y="3338059"/>
              <a:ext cx="1468822" cy="94457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2" name="Rectangle 261"/>
            <p:cNvSpPr>
              <a:spLocks noChangeArrowheads="1"/>
            </p:cNvSpPr>
            <p:nvPr/>
          </p:nvSpPr>
          <p:spPr bwMode="auto">
            <a:xfrm>
              <a:off x="6018157" y="3119640"/>
              <a:ext cx="1468822" cy="465276"/>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9" name="Rectangle 268"/>
            <p:cNvSpPr/>
            <p:nvPr/>
          </p:nvSpPr>
          <p:spPr>
            <a:xfrm>
              <a:off x="8186820" y="3338058"/>
              <a:ext cx="1468822" cy="928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0" name="Rectangle 269"/>
            <p:cNvSpPr>
              <a:spLocks noChangeArrowheads="1"/>
            </p:cNvSpPr>
            <p:nvPr/>
          </p:nvSpPr>
          <p:spPr bwMode="auto">
            <a:xfrm>
              <a:off x="8186820" y="3131747"/>
              <a:ext cx="1468822" cy="453169"/>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Tree>
    <p:extLst>
      <p:ext uri="{BB962C8B-B14F-4D97-AF65-F5344CB8AC3E}">
        <p14:creationId xmlns:p14="http://schemas.microsoft.com/office/powerpoint/2010/main" val="18731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11389" y="2259002"/>
            <a:ext cx="4345346" cy="2173479"/>
          </a:xfrm>
          <a:prstGeom prst="rect">
            <a:avLst/>
          </a:prstGeom>
        </p:spPr>
      </p:pic>
      <p:pic>
        <p:nvPicPr>
          <p:cNvPr id="3" name="Picture 2"/>
          <p:cNvPicPr>
            <a:picLocks noChangeAspect="1"/>
          </p:cNvPicPr>
          <p:nvPr/>
        </p:nvPicPr>
        <p:blipFill>
          <a:blip r:embed="rId3"/>
          <a:stretch>
            <a:fillRect/>
          </a:stretch>
        </p:blipFill>
        <p:spPr>
          <a:xfrm>
            <a:off x="2621432" y="2264997"/>
            <a:ext cx="372726" cy="1020722"/>
          </a:xfrm>
          <a:prstGeom prst="rect">
            <a:avLst/>
          </a:prstGeom>
        </p:spPr>
      </p:pic>
      <p:sp>
        <p:nvSpPr>
          <p:cNvPr id="5" name="Rectangle 4"/>
          <p:cNvSpPr>
            <a:spLocks noChangeArrowheads="1"/>
          </p:cNvSpPr>
          <p:nvPr/>
        </p:nvSpPr>
        <p:spPr bwMode="auto">
          <a:xfrm>
            <a:off x="1234767" y="5780502"/>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 name="Rectangle 5"/>
          <p:cNvSpPr>
            <a:spLocks noChangeArrowheads="1"/>
          </p:cNvSpPr>
          <p:nvPr/>
        </p:nvSpPr>
        <p:spPr bwMode="auto">
          <a:xfrm>
            <a:off x="1234765" y="6367790"/>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7" name="Group 6"/>
          <p:cNvGrpSpPr/>
          <p:nvPr/>
        </p:nvGrpSpPr>
        <p:grpSpPr>
          <a:xfrm>
            <a:off x="6519266" y="5785762"/>
            <a:ext cx="519100" cy="646217"/>
            <a:chOff x="5400705" y="4808373"/>
            <a:chExt cx="519100" cy="646217"/>
          </a:xfrm>
        </p:grpSpPr>
        <p:sp>
          <p:nvSpPr>
            <p:cNvPr id="8" name="Rectangle 7"/>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 name="Rectangle 8"/>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 name="Rectangle 9"/>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2" name="Rectangle 11"/>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 name="Rectangle 14"/>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 name="Rectangle 15"/>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7" name="Group 26"/>
          <p:cNvGrpSpPr/>
          <p:nvPr/>
        </p:nvGrpSpPr>
        <p:grpSpPr>
          <a:xfrm>
            <a:off x="8780688" y="5784337"/>
            <a:ext cx="519100" cy="646217"/>
            <a:chOff x="6063894" y="4822905"/>
            <a:chExt cx="519100" cy="646217"/>
          </a:xfrm>
        </p:grpSpPr>
        <p:sp>
          <p:nvSpPr>
            <p:cNvPr id="28" name="Rectangle 2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9" name="Rectangle 2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0" name="Rectangle 2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2" name="Rectangle 3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5" name="Rectangle 3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6" name="Rectangle 3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7" name="Group 36"/>
          <p:cNvGrpSpPr/>
          <p:nvPr/>
        </p:nvGrpSpPr>
        <p:grpSpPr>
          <a:xfrm>
            <a:off x="4672211" y="5785762"/>
            <a:ext cx="519100" cy="646217"/>
            <a:chOff x="6063894" y="4822905"/>
            <a:chExt cx="519100" cy="646217"/>
          </a:xfrm>
        </p:grpSpPr>
        <p:sp>
          <p:nvSpPr>
            <p:cNvPr id="38" name="Rectangle 3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9" name="Rectangle 3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0" name="Rectangle 3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2" name="Rectangle 4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5" name="Rectangle 4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6" name="Rectangle 4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7" name="Group 46"/>
          <p:cNvGrpSpPr/>
          <p:nvPr/>
        </p:nvGrpSpPr>
        <p:grpSpPr>
          <a:xfrm>
            <a:off x="3589277" y="5785762"/>
            <a:ext cx="519100" cy="646217"/>
            <a:chOff x="6063894" y="4822905"/>
            <a:chExt cx="519100" cy="646217"/>
          </a:xfrm>
        </p:grpSpPr>
        <p:sp>
          <p:nvSpPr>
            <p:cNvPr id="48" name="Rectangle 4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9" name="Rectangle 4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0" name="Rectangle 4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2" name="Rectangle 5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5" name="Rectangle 5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6" name="Rectangle 5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57" name="Group 56"/>
          <p:cNvGrpSpPr/>
          <p:nvPr/>
        </p:nvGrpSpPr>
        <p:grpSpPr>
          <a:xfrm>
            <a:off x="2509452" y="5785762"/>
            <a:ext cx="519100" cy="646217"/>
            <a:chOff x="6063894" y="4822905"/>
            <a:chExt cx="519100" cy="646217"/>
          </a:xfrm>
        </p:grpSpPr>
        <p:sp>
          <p:nvSpPr>
            <p:cNvPr id="58" name="Rectangle 5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9" name="Rectangle 5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 name="Rectangle 6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2" name="Rectangle 6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7"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68" name="Straight Arrow Connector 67"/>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9" name="Group 68"/>
          <p:cNvGrpSpPr/>
          <p:nvPr/>
        </p:nvGrpSpPr>
        <p:grpSpPr>
          <a:xfrm>
            <a:off x="1421006" y="5785762"/>
            <a:ext cx="519100" cy="646217"/>
            <a:chOff x="6063894" y="4822905"/>
            <a:chExt cx="519100" cy="646217"/>
          </a:xfrm>
        </p:grpSpPr>
        <p:sp>
          <p:nvSpPr>
            <p:cNvPr id="70" name="Rectangle 69"/>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1" name="Rectangle 70"/>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2" name="Rectangle 71"/>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3" name="Rectangle 72"/>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4" name="Rectangle 73"/>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5" name="Rectangle 74"/>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7" name="Rectangle 76"/>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8" name="Rectangle 77"/>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79"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80"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1" name="Straight Arrow Connector 80"/>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3"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4"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5"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6"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7" name="TextBox 170"/>
          <p:cNvSpPr txBox="1"/>
          <p:nvPr/>
        </p:nvSpPr>
        <p:spPr>
          <a:xfrm>
            <a:off x="7722235" y="5948708"/>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8" name="Straight Arrow Connector 87"/>
          <p:cNvCxnSpPr/>
          <p:nvPr/>
        </p:nvCxnSpPr>
        <p:spPr bwMode="auto">
          <a:xfrm flipV="1">
            <a:off x="7907504" y="5780502"/>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9" name="Rectangle 88"/>
          <p:cNvSpPr/>
          <p:nvPr/>
        </p:nvSpPr>
        <p:spPr bwMode="auto">
          <a:xfrm>
            <a:off x="1237431" y="6431979"/>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0" name="Rectangle 89"/>
          <p:cNvSpPr>
            <a:spLocks noChangeArrowheads="1"/>
          </p:cNvSpPr>
          <p:nvPr/>
        </p:nvSpPr>
        <p:spPr bwMode="auto">
          <a:xfrm>
            <a:off x="1234764" y="5669707"/>
            <a:ext cx="8513392"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1" name="Rectangle 90"/>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3" name="Rectangle 92"/>
          <p:cNvSpPr/>
          <p:nvPr/>
        </p:nvSpPr>
        <p:spPr bwMode="auto">
          <a:xfrm>
            <a:off x="8579449" y="5665976"/>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8"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17" name="TextBox 181"/>
          <p:cNvSpPr txBox="1"/>
          <p:nvPr/>
        </p:nvSpPr>
        <p:spPr>
          <a:xfrm>
            <a:off x="7688074" y="1742576"/>
            <a:ext cx="57046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chemeClr val="bg1"/>
                </a:solidFill>
              </a:rPr>
              <a:t>Resist</a:t>
            </a:r>
          </a:p>
        </p:txBody>
      </p:sp>
      <p:sp>
        <p:nvSpPr>
          <p:cNvPr id="122" name="Rectangle 121"/>
          <p:cNvSpPr>
            <a:spLocks noChangeArrowheads="1"/>
          </p:cNvSpPr>
          <p:nvPr/>
        </p:nvSpPr>
        <p:spPr bwMode="auto">
          <a:xfrm>
            <a:off x="1425355" y="1940078"/>
            <a:ext cx="1309903"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1"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132" name="Rectangle 131"/>
          <p:cNvSpPr>
            <a:spLocks noChangeArrowheads="1"/>
          </p:cNvSpPr>
          <p:nvPr/>
        </p:nvSpPr>
        <p:spPr bwMode="auto">
          <a:xfrm>
            <a:off x="2621432" y="1940063"/>
            <a:ext cx="384773"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3" name="Rectangle 132"/>
          <p:cNvSpPr>
            <a:spLocks noChangeArrowheads="1"/>
          </p:cNvSpPr>
          <p:nvPr/>
        </p:nvSpPr>
        <p:spPr bwMode="auto">
          <a:xfrm>
            <a:off x="3221429" y="1950934"/>
            <a:ext cx="1600150"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5" name="Rectangle 134"/>
          <p:cNvSpPr>
            <a:spLocks noChangeArrowheads="1"/>
          </p:cNvSpPr>
          <p:nvPr/>
        </p:nvSpPr>
        <p:spPr bwMode="auto">
          <a:xfrm>
            <a:off x="5388660" y="1950934"/>
            <a:ext cx="4388377" cy="311601"/>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pic>
        <p:nvPicPr>
          <p:cNvPr id="136" name="Picture 135"/>
          <p:cNvPicPr>
            <a:picLocks noChangeAspect="1"/>
          </p:cNvPicPr>
          <p:nvPr/>
        </p:nvPicPr>
        <p:blipFill>
          <a:blip r:embed="rId3"/>
          <a:stretch>
            <a:fillRect/>
          </a:stretch>
        </p:blipFill>
        <p:spPr>
          <a:xfrm>
            <a:off x="1413454" y="2264997"/>
            <a:ext cx="1321804" cy="1020722"/>
          </a:xfrm>
          <a:prstGeom prst="rect">
            <a:avLst/>
          </a:prstGeom>
        </p:spPr>
      </p:pic>
      <p:pic>
        <p:nvPicPr>
          <p:cNvPr id="137" name="Picture 136"/>
          <p:cNvPicPr>
            <a:picLocks noChangeAspect="1"/>
          </p:cNvPicPr>
          <p:nvPr/>
        </p:nvPicPr>
        <p:blipFill>
          <a:blip r:embed="rId3"/>
          <a:stretch>
            <a:fillRect/>
          </a:stretch>
        </p:blipFill>
        <p:spPr>
          <a:xfrm>
            <a:off x="3218177" y="2263960"/>
            <a:ext cx="1409639" cy="1020722"/>
          </a:xfrm>
          <a:prstGeom prst="rect">
            <a:avLst/>
          </a:prstGeom>
        </p:spPr>
      </p:pic>
      <p:pic>
        <p:nvPicPr>
          <p:cNvPr id="138" name="Picture 137"/>
          <p:cNvPicPr>
            <a:picLocks noChangeAspect="1"/>
          </p:cNvPicPr>
          <p:nvPr/>
        </p:nvPicPr>
        <p:blipFill>
          <a:blip r:embed="rId3"/>
          <a:stretch>
            <a:fillRect/>
          </a:stretch>
        </p:blipFill>
        <p:spPr>
          <a:xfrm>
            <a:off x="4402693" y="2263960"/>
            <a:ext cx="418886" cy="1020722"/>
          </a:xfrm>
          <a:prstGeom prst="rect">
            <a:avLst/>
          </a:prstGeom>
        </p:spPr>
      </p:pic>
      <p:sp>
        <p:nvSpPr>
          <p:cNvPr id="140" name="TextBox 139"/>
          <p:cNvSpPr txBox="1"/>
          <p:nvPr/>
        </p:nvSpPr>
        <p:spPr>
          <a:xfrm>
            <a:off x="562708" y="468923"/>
            <a:ext cx="2795958" cy="369332"/>
          </a:xfrm>
          <a:prstGeom prst="rect">
            <a:avLst/>
          </a:prstGeom>
          <a:noFill/>
        </p:spPr>
        <p:txBody>
          <a:bodyPr wrap="none" rtlCol="0">
            <a:spAutoFit/>
          </a:bodyPr>
          <a:lstStyle/>
          <a:p>
            <a:r>
              <a:rPr lang="en-US" dirty="0"/>
              <a:t>ADP spacer removal DHF</a:t>
            </a:r>
          </a:p>
        </p:txBody>
      </p:sp>
      <p:cxnSp>
        <p:nvCxnSpPr>
          <p:cNvPr id="125" name="Straight Connector 124"/>
          <p:cNvCxnSpPr/>
          <p:nvPr/>
        </p:nvCxnSpPr>
        <p:spPr bwMode="auto">
          <a:xfrm>
            <a:off x="539430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121" name="Group 120"/>
          <p:cNvGrpSpPr/>
          <p:nvPr/>
        </p:nvGrpSpPr>
        <p:grpSpPr>
          <a:xfrm>
            <a:off x="1232941" y="3098267"/>
            <a:ext cx="8515215" cy="2589755"/>
            <a:chOff x="1232941" y="3098267"/>
            <a:chExt cx="8515215" cy="2589755"/>
          </a:xfrm>
        </p:grpSpPr>
        <p:sp>
          <p:nvSpPr>
            <p:cNvPr id="126" name="Rectangle 12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7" name="Rectangle 12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8" name="Rectangle 127"/>
            <p:cNvSpPr>
              <a:spLocks noChangeArrowheads="1"/>
            </p:cNvSpPr>
            <p:nvPr/>
          </p:nvSpPr>
          <p:spPr bwMode="auto">
            <a:xfrm>
              <a:off x="1232942" y="5149779"/>
              <a:ext cx="8513391" cy="84940"/>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9" name="Rectangle 12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9" name="Rectangle 138"/>
            <p:cNvSpPr/>
            <p:nvPr/>
          </p:nvSpPr>
          <p:spPr>
            <a:xfrm>
              <a:off x="1234764" y="3316450"/>
              <a:ext cx="4185825"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5" name="Rectangle 144"/>
            <p:cNvSpPr>
              <a:spLocks noChangeArrowheads="1"/>
            </p:cNvSpPr>
            <p:nvPr/>
          </p:nvSpPr>
          <p:spPr bwMode="auto">
            <a:xfrm>
              <a:off x="1243344" y="3112981"/>
              <a:ext cx="4177245" cy="39541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6" name="Rectangle 145"/>
            <p:cNvSpPr/>
            <p:nvPr/>
          </p:nvSpPr>
          <p:spPr>
            <a:xfrm>
              <a:off x="5983432" y="3338059"/>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7" name="Rectangle 146"/>
            <p:cNvSpPr>
              <a:spLocks noChangeArrowheads="1"/>
            </p:cNvSpPr>
            <p:nvPr/>
          </p:nvSpPr>
          <p:spPr bwMode="auto">
            <a:xfrm>
              <a:off x="5983432" y="3098267"/>
              <a:ext cx="1468822" cy="410124"/>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8" name="Rectangle 147"/>
            <p:cNvSpPr/>
            <p:nvPr/>
          </p:nvSpPr>
          <p:spPr>
            <a:xfrm>
              <a:off x="8186820" y="3338059"/>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9" name="Rectangle 148"/>
            <p:cNvSpPr>
              <a:spLocks noChangeArrowheads="1"/>
            </p:cNvSpPr>
            <p:nvPr/>
          </p:nvSpPr>
          <p:spPr bwMode="auto">
            <a:xfrm>
              <a:off x="8186820" y="3098267"/>
              <a:ext cx="1468822" cy="410124"/>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0" name="Rectangle 129"/>
            <p:cNvSpPr/>
            <p:nvPr/>
          </p:nvSpPr>
          <p:spPr>
            <a:xfrm>
              <a:off x="1234764" y="4232747"/>
              <a:ext cx="8513390" cy="90864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59" name="Group 158"/>
          <p:cNvGrpSpPr/>
          <p:nvPr/>
        </p:nvGrpSpPr>
        <p:grpSpPr>
          <a:xfrm>
            <a:off x="10223323" y="126199"/>
            <a:ext cx="1847486" cy="3129626"/>
            <a:chOff x="10046823" y="1344018"/>
            <a:chExt cx="1847486" cy="3129626"/>
          </a:xfrm>
        </p:grpSpPr>
        <p:grpSp>
          <p:nvGrpSpPr>
            <p:cNvPr id="160" name="Group 159"/>
            <p:cNvGrpSpPr/>
            <p:nvPr/>
          </p:nvGrpSpPr>
          <p:grpSpPr>
            <a:xfrm>
              <a:off x="10046823" y="1915189"/>
              <a:ext cx="1847486" cy="2558455"/>
              <a:chOff x="10046823" y="1915189"/>
              <a:chExt cx="1847486" cy="2558455"/>
            </a:xfrm>
          </p:grpSpPr>
          <p:sp>
            <p:nvSpPr>
              <p:cNvPr id="162" name="Rectangle 161"/>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63" name="Rectangle 162"/>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5nm</a:t>
                </a:r>
              </a:p>
            </p:txBody>
          </p:sp>
          <p:sp>
            <p:nvSpPr>
              <p:cNvPr id="164" name="Rectangle 163"/>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65" name="Rectangle 164"/>
              <p:cNvSpPr>
                <a:spLocks noChangeArrowheads="1"/>
              </p:cNvSpPr>
              <p:nvPr/>
            </p:nvSpPr>
            <p:spPr bwMode="auto">
              <a:xfrm>
                <a:off x="10049727" y="3631253"/>
                <a:ext cx="1844581" cy="13817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66" name="Rectangle 165"/>
              <p:cNvSpPr/>
              <p:nvPr/>
            </p:nvSpPr>
            <p:spPr>
              <a:xfrm>
                <a:off x="10046823" y="2720306"/>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ILD/</a:t>
                </a:r>
                <a:r>
                  <a:rPr lang="en-US" dirty="0" err="1"/>
                  <a:t>SiN</a:t>
                </a:r>
                <a:r>
                  <a:rPr lang="en-US" dirty="0"/>
                  <a:t> 50nm</a:t>
                </a:r>
              </a:p>
            </p:txBody>
          </p:sp>
          <p:sp>
            <p:nvSpPr>
              <p:cNvPr id="167" name="Rectangle 166"/>
              <p:cNvSpPr/>
              <p:nvPr/>
            </p:nvSpPr>
            <p:spPr>
              <a:xfrm>
                <a:off x="10046825" y="1915189"/>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61" name="Rectangle 160"/>
            <p:cNvSpPr>
              <a:spLocks noChangeArrowheads="1"/>
            </p:cNvSpPr>
            <p:nvPr/>
          </p:nvSpPr>
          <p:spPr bwMode="auto">
            <a:xfrm>
              <a:off x="10046823" y="1344018"/>
              <a:ext cx="1847483" cy="568765"/>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err="1">
                  <a:solidFill>
                    <a:schemeClr val="bg1"/>
                  </a:solidFill>
                  <a:latin typeface="Neo Sans Intel" pitchFamily="34" charset="0"/>
                </a:rPr>
                <a:t>SiN</a:t>
              </a:r>
              <a:r>
                <a:rPr lang="en-US" sz="1400" b="1" dirty="0">
                  <a:solidFill>
                    <a:schemeClr val="bg1"/>
                  </a:solidFill>
                  <a:latin typeface="Neo Sans Intel" pitchFamily="34" charset="0"/>
                </a:rPr>
                <a:t> 30nm</a:t>
              </a:r>
            </a:p>
          </p:txBody>
        </p:sp>
      </p:grpSp>
    </p:spTree>
    <p:extLst>
      <p:ext uri="{BB962C8B-B14F-4D97-AF65-F5344CB8AC3E}">
        <p14:creationId xmlns:p14="http://schemas.microsoft.com/office/powerpoint/2010/main" val="243036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11389" y="2259002"/>
            <a:ext cx="4345346" cy="2173479"/>
          </a:xfrm>
          <a:prstGeom prst="rect">
            <a:avLst/>
          </a:prstGeom>
        </p:spPr>
      </p:pic>
      <p:sp>
        <p:nvSpPr>
          <p:cNvPr id="8" name="Rectangle 7"/>
          <p:cNvSpPr>
            <a:spLocks noChangeArrowheads="1"/>
          </p:cNvSpPr>
          <p:nvPr/>
        </p:nvSpPr>
        <p:spPr bwMode="auto">
          <a:xfrm>
            <a:off x="1234767" y="5780502"/>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 name="Rectangle 8"/>
          <p:cNvSpPr>
            <a:spLocks noChangeArrowheads="1"/>
          </p:cNvSpPr>
          <p:nvPr/>
        </p:nvSpPr>
        <p:spPr bwMode="auto">
          <a:xfrm>
            <a:off x="1234765" y="6367790"/>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0" name="Group 9"/>
          <p:cNvGrpSpPr/>
          <p:nvPr/>
        </p:nvGrpSpPr>
        <p:grpSpPr>
          <a:xfrm>
            <a:off x="6519266" y="5785762"/>
            <a:ext cx="519100" cy="646217"/>
            <a:chOff x="5400705" y="4808373"/>
            <a:chExt cx="519100" cy="646217"/>
          </a:xfrm>
        </p:grpSpPr>
        <p:sp>
          <p:nvSpPr>
            <p:cNvPr id="11" name="Rectangle 10"/>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2" name="Rectangle 11"/>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5" name="Rectangle 14"/>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 name="Rectangle 15"/>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 name="Rectangle 17"/>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 name="Rectangle 18"/>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0" name="Group 29"/>
          <p:cNvGrpSpPr/>
          <p:nvPr/>
        </p:nvGrpSpPr>
        <p:grpSpPr>
          <a:xfrm>
            <a:off x="8822928" y="5785762"/>
            <a:ext cx="519100" cy="646217"/>
            <a:chOff x="6063894" y="4822905"/>
            <a:chExt cx="519100" cy="646217"/>
          </a:xfrm>
        </p:grpSpPr>
        <p:sp>
          <p:nvSpPr>
            <p:cNvPr id="31" name="Rectangle 3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2" name="Rectangle 3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5" name="Rectangle 3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6" name="Rectangle 3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9" name="Rectangle 3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0" name="Group 39"/>
          <p:cNvGrpSpPr/>
          <p:nvPr/>
        </p:nvGrpSpPr>
        <p:grpSpPr>
          <a:xfrm>
            <a:off x="4672211" y="5785762"/>
            <a:ext cx="519100" cy="646217"/>
            <a:chOff x="6063894" y="4822905"/>
            <a:chExt cx="519100" cy="646217"/>
          </a:xfrm>
        </p:grpSpPr>
        <p:sp>
          <p:nvSpPr>
            <p:cNvPr id="41" name="Rectangle 4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2" name="Rectangle 4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5" name="Rectangle 4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6" name="Rectangle 4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9" name="Rectangle 4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50" name="Group 49"/>
          <p:cNvGrpSpPr/>
          <p:nvPr/>
        </p:nvGrpSpPr>
        <p:grpSpPr>
          <a:xfrm>
            <a:off x="3589277" y="5785762"/>
            <a:ext cx="519100" cy="646217"/>
            <a:chOff x="6063894" y="4822905"/>
            <a:chExt cx="519100" cy="646217"/>
          </a:xfrm>
        </p:grpSpPr>
        <p:sp>
          <p:nvSpPr>
            <p:cNvPr id="51" name="Rectangle 5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2" name="Rectangle 5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5" name="Rectangle 5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6" name="Rectangle 5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7" name="Rectangle 5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8" name="Rectangle 5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9" name="Rectangle 5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60" name="Group 59"/>
          <p:cNvGrpSpPr/>
          <p:nvPr/>
        </p:nvGrpSpPr>
        <p:grpSpPr>
          <a:xfrm>
            <a:off x="2509452" y="5785762"/>
            <a:ext cx="519100" cy="646217"/>
            <a:chOff x="6063894" y="4822905"/>
            <a:chExt cx="519100" cy="646217"/>
          </a:xfrm>
        </p:grpSpPr>
        <p:sp>
          <p:nvSpPr>
            <p:cNvPr id="61" name="Rectangle 6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2" name="Rectangle 6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5" name="Rectangle 6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 name="Rectangle 6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8" name="Rectangle 6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 name="Rectangle 6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70"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71" name="Straight Arrow Connector 70"/>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72" name="Group 71"/>
          <p:cNvGrpSpPr/>
          <p:nvPr/>
        </p:nvGrpSpPr>
        <p:grpSpPr>
          <a:xfrm>
            <a:off x="1421006" y="5785762"/>
            <a:ext cx="519100" cy="646217"/>
            <a:chOff x="6063894" y="4822905"/>
            <a:chExt cx="519100" cy="646217"/>
          </a:xfrm>
        </p:grpSpPr>
        <p:sp>
          <p:nvSpPr>
            <p:cNvPr id="73" name="Rectangle 72"/>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4" name="Rectangle 73"/>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5" name="Rectangle 74"/>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7" name="Rectangle 76"/>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8" name="Rectangle 77"/>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9" name="Rectangle 78"/>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0" name="Rectangle 79"/>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1" name="Rectangle 80"/>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82"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83"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4" name="Straight Arrow Connector 83"/>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6"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7"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8"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9"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90"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91" name="Straight Arrow Connector 90"/>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92" name="Rectangle 91"/>
          <p:cNvSpPr/>
          <p:nvPr/>
        </p:nvSpPr>
        <p:spPr bwMode="auto">
          <a:xfrm>
            <a:off x="1237431" y="6431979"/>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3" name="Rectangle 92"/>
          <p:cNvSpPr>
            <a:spLocks noChangeArrowheads="1"/>
          </p:cNvSpPr>
          <p:nvPr/>
        </p:nvSpPr>
        <p:spPr bwMode="auto">
          <a:xfrm>
            <a:off x="1234764" y="5669707"/>
            <a:ext cx="8513392"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4" name="Rectangle 93"/>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6" name="Rectangle 95"/>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10"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25"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pic>
        <p:nvPicPr>
          <p:cNvPr id="126" name="Picture 125"/>
          <p:cNvPicPr>
            <a:picLocks noChangeAspect="1"/>
          </p:cNvPicPr>
          <p:nvPr/>
        </p:nvPicPr>
        <p:blipFill>
          <a:blip r:embed="rId3"/>
          <a:stretch>
            <a:fillRect/>
          </a:stretch>
        </p:blipFill>
        <p:spPr>
          <a:xfrm>
            <a:off x="1412345" y="2237337"/>
            <a:ext cx="1566462" cy="1020722"/>
          </a:xfrm>
          <a:prstGeom prst="rect">
            <a:avLst/>
          </a:prstGeom>
        </p:spPr>
      </p:pic>
      <p:pic>
        <p:nvPicPr>
          <p:cNvPr id="127" name="Picture 126"/>
          <p:cNvPicPr>
            <a:picLocks noChangeAspect="1"/>
          </p:cNvPicPr>
          <p:nvPr/>
        </p:nvPicPr>
        <p:blipFill>
          <a:blip r:embed="rId3"/>
          <a:stretch>
            <a:fillRect/>
          </a:stretch>
        </p:blipFill>
        <p:spPr>
          <a:xfrm>
            <a:off x="3280523" y="2263960"/>
            <a:ext cx="1597679" cy="1020722"/>
          </a:xfrm>
          <a:prstGeom prst="rect">
            <a:avLst/>
          </a:prstGeom>
        </p:spPr>
      </p:pic>
      <p:cxnSp>
        <p:nvCxnSpPr>
          <p:cNvPr id="133" name="Straight Connector 132"/>
          <p:cNvCxnSpPr/>
          <p:nvPr/>
        </p:nvCxnSpPr>
        <p:spPr bwMode="auto">
          <a:xfrm>
            <a:off x="539430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2" name="TextBox 1"/>
          <p:cNvSpPr txBox="1"/>
          <p:nvPr/>
        </p:nvSpPr>
        <p:spPr>
          <a:xfrm>
            <a:off x="391886" y="402771"/>
            <a:ext cx="3243196" cy="369332"/>
          </a:xfrm>
          <a:prstGeom prst="rect">
            <a:avLst/>
          </a:prstGeom>
          <a:noFill/>
        </p:spPr>
        <p:txBody>
          <a:bodyPr wrap="none" rtlCol="0">
            <a:spAutoFit/>
          </a:bodyPr>
          <a:lstStyle/>
          <a:p>
            <a:r>
              <a:rPr lang="en-US" dirty="0"/>
              <a:t>ICE etches CVD </a:t>
            </a:r>
            <a:r>
              <a:rPr lang="en-US" dirty="0" err="1"/>
              <a:t>SiN</a:t>
            </a:r>
            <a:r>
              <a:rPr lang="en-US" dirty="0"/>
              <a:t> and SI BB</a:t>
            </a:r>
          </a:p>
        </p:txBody>
      </p:sp>
      <p:grpSp>
        <p:nvGrpSpPr>
          <p:cNvPr id="116" name="Group 115"/>
          <p:cNvGrpSpPr/>
          <p:nvPr/>
        </p:nvGrpSpPr>
        <p:grpSpPr>
          <a:xfrm>
            <a:off x="1232941" y="3048807"/>
            <a:ext cx="8515215" cy="2639215"/>
            <a:chOff x="1232941" y="3048807"/>
            <a:chExt cx="8515215" cy="2639215"/>
          </a:xfrm>
        </p:grpSpPr>
        <p:sp>
          <p:nvSpPr>
            <p:cNvPr id="120" name="Rectangle 119"/>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1" name="Rectangle 120"/>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2" name="Rectangle 121"/>
            <p:cNvSpPr>
              <a:spLocks noChangeArrowheads="1"/>
            </p:cNvSpPr>
            <p:nvPr/>
          </p:nvSpPr>
          <p:spPr bwMode="auto">
            <a:xfrm>
              <a:off x="1232942" y="5140583"/>
              <a:ext cx="8513391" cy="94136"/>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3" name="Rectangle 122"/>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8" name="Rectangle 127"/>
            <p:cNvSpPr/>
            <p:nvPr/>
          </p:nvSpPr>
          <p:spPr>
            <a:xfrm>
              <a:off x="1234764" y="4260045"/>
              <a:ext cx="8513390" cy="87028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9" name="Rectangle 128"/>
            <p:cNvSpPr/>
            <p:nvPr/>
          </p:nvSpPr>
          <p:spPr>
            <a:xfrm>
              <a:off x="1412345" y="3316450"/>
              <a:ext cx="1566462"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0" name="Rectangle 129"/>
            <p:cNvSpPr>
              <a:spLocks noChangeArrowheads="1"/>
            </p:cNvSpPr>
            <p:nvPr/>
          </p:nvSpPr>
          <p:spPr bwMode="auto">
            <a:xfrm>
              <a:off x="1413454" y="3048807"/>
              <a:ext cx="1565353" cy="423892"/>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4" name="Rectangle 133"/>
            <p:cNvSpPr/>
            <p:nvPr/>
          </p:nvSpPr>
          <p:spPr>
            <a:xfrm>
              <a:off x="5983432" y="3338059"/>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7" name="Rectangle 136"/>
            <p:cNvSpPr>
              <a:spLocks noChangeArrowheads="1"/>
            </p:cNvSpPr>
            <p:nvPr/>
          </p:nvSpPr>
          <p:spPr bwMode="auto">
            <a:xfrm>
              <a:off x="5990320" y="3059364"/>
              <a:ext cx="1461933" cy="43769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1" name="Rectangle 140"/>
            <p:cNvSpPr/>
            <p:nvPr/>
          </p:nvSpPr>
          <p:spPr>
            <a:xfrm>
              <a:off x="8186820" y="3338059"/>
              <a:ext cx="1468822" cy="9219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2" name="Rectangle 141"/>
            <p:cNvSpPr>
              <a:spLocks noChangeArrowheads="1"/>
            </p:cNvSpPr>
            <p:nvPr/>
          </p:nvSpPr>
          <p:spPr bwMode="auto">
            <a:xfrm>
              <a:off x="8186819" y="3070416"/>
              <a:ext cx="1468823" cy="438747"/>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144" name="Rectangle 143"/>
          <p:cNvSpPr/>
          <p:nvPr/>
        </p:nvSpPr>
        <p:spPr>
          <a:xfrm>
            <a:off x="3282475" y="3317466"/>
            <a:ext cx="1606513"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45" name="Group 144"/>
          <p:cNvGrpSpPr/>
          <p:nvPr/>
        </p:nvGrpSpPr>
        <p:grpSpPr>
          <a:xfrm>
            <a:off x="10285899" y="118484"/>
            <a:ext cx="1847486" cy="3129626"/>
            <a:chOff x="10046823" y="1344018"/>
            <a:chExt cx="1847486" cy="3129626"/>
          </a:xfrm>
        </p:grpSpPr>
        <p:grpSp>
          <p:nvGrpSpPr>
            <p:cNvPr id="146" name="Group 145"/>
            <p:cNvGrpSpPr/>
            <p:nvPr/>
          </p:nvGrpSpPr>
          <p:grpSpPr>
            <a:xfrm>
              <a:off x="10046823" y="1889586"/>
              <a:ext cx="1847486" cy="2584058"/>
              <a:chOff x="10046823" y="1889586"/>
              <a:chExt cx="1847486" cy="2584058"/>
            </a:xfrm>
          </p:grpSpPr>
          <p:sp>
            <p:nvSpPr>
              <p:cNvPr id="148" name="Rectangle 147"/>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49" name="Rectangle 148"/>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6nm</a:t>
                </a:r>
              </a:p>
            </p:txBody>
          </p:sp>
          <p:sp>
            <p:nvSpPr>
              <p:cNvPr id="150" name="Rectangle 149"/>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51" name="Rectangle 150"/>
              <p:cNvSpPr>
                <a:spLocks noChangeArrowheads="1"/>
              </p:cNvSpPr>
              <p:nvPr/>
            </p:nvSpPr>
            <p:spPr bwMode="auto">
              <a:xfrm>
                <a:off x="10049727" y="3631253"/>
                <a:ext cx="1844581" cy="13817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52" name="Rectangle 151"/>
              <p:cNvSpPr/>
              <p:nvPr/>
            </p:nvSpPr>
            <p:spPr>
              <a:xfrm>
                <a:off x="10046823" y="2710182"/>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53" name="Rectangle 152"/>
              <p:cNvSpPr/>
              <p:nvPr/>
            </p:nvSpPr>
            <p:spPr>
              <a:xfrm>
                <a:off x="10046823" y="1889586"/>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47" name="Rectangle 146"/>
            <p:cNvSpPr>
              <a:spLocks noChangeArrowheads="1"/>
            </p:cNvSpPr>
            <p:nvPr/>
          </p:nvSpPr>
          <p:spPr bwMode="auto">
            <a:xfrm>
              <a:off x="10046823" y="1344018"/>
              <a:ext cx="1847483" cy="534953"/>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err="1">
                  <a:solidFill>
                    <a:schemeClr val="bg1"/>
                  </a:solidFill>
                  <a:latin typeface="Neo Sans Intel" pitchFamily="34" charset="0"/>
                </a:rPr>
                <a:t>hm</a:t>
              </a:r>
              <a:r>
                <a:rPr lang="en-US" sz="1400" b="1" dirty="0">
                  <a:solidFill>
                    <a:schemeClr val="bg1"/>
                  </a:solidFill>
                  <a:latin typeface="Neo Sans Intel" pitchFamily="34" charset="0"/>
                </a:rPr>
                <a:t> 30nm</a:t>
              </a:r>
            </a:p>
          </p:txBody>
        </p:sp>
      </p:grpSp>
      <p:cxnSp>
        <p:nvCxnSpPr>
          <p:cNvPr id="4" name="Straight Arrow Connector 3"/>
          <p:cNvCxnSpPr/>
          <p:nvPr/>
        </p:nvCxnSpPr>
        <p:spPr>
          <a:xfrm>
            <a:off x="2978807" y="3595255"/>
            <a:ext cx="3017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054431" y="1809137"/>
            <a:ext cx="91959" cy="449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67637" y="1551008"/>
            <a:ext cx="1614545" cy="369332"/>
          </a:xfrm>
          <a:prstGeom prst="rect">
            <a:avLst/>
          </a:prstGeom>
          <a:noFill/>
        </p:spPr>
        <p:txBody>
          <a:bodyPr wrap="none" rtlCol="0">
            <a:spAutoFit/>
          </a:bodyPr>
          <a:lstStyle/>
          <a:p>
            <a:r>
              <a:rPr lang="en-US" dirty="0"/>
              <a:t>25nm in 2X cell</a:t>
            </a:r>
          </a:p>
        </p:txBody>
      </p:sp>
      <p:cxnSp>
        <p:nvCxnSpPr>
          <p:cNvPr id="114" name="Straight Arrow Connector 113"/>
          <p:cNvCxnSpPr/>
          <p:nvPr/>
        </p:nvCxnSpPr>
        <p:spPr>
          <a:xfrm>
            <a:off x="7452254" y="3715473"/>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7697165" y="2161119"/>
            <a:ext cx="126780" cy="28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52254" y="1809137"/>
            <a:ext cx="1614545" cy="369332"/>
          </a:xfrm>
          <a:prstGeom prst="rect">
            <a:avLst/>
          </a:prstGeom>
          <a:noFill/>
        </p:spPr>
        <p:txBody>
          <a:bodyPr wrap="none" rtlCol="0">
            <a:spAutoFit/>
          </a:bodyPr>
          <a:lstStyle/>
          <a:p>
            <a:r>
              <a:rPr lang="en-US" dirty="0"/>
              <a:t>30nm in 2X cell</a:t>
            </a:r>
          </a:p>
        </p:txBody>
      </p:sp>
      <p:sp>
        <p:nvSpPr>
          <p:cNvPr id="143" name="Rectangle 142"/>
          <p:cNvSpPr>
            <a:spLocks noChangeArrowheads="1"/>
          </p:cNvSpPr>
          <p:nvPr/>
        </p:nvSpPr>
        <p:spPr bwMode="auto">
          <a:xfrm>
            <a:off x="3283285" y="3029644"/>
            <a:ext cx="1605703" cy="448793"/>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5" name="TextBox 114"/>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17" name="Straight Arrow Connector 116"/>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19" name="TextBox 118"/>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24" name="Straight Arrow Connector 123"/>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32" name="TextBox 131"/>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35" name="Straight Arrow Connector 134"/>
          <p:cNvCxnSpPr/>
          <p:nvPr/>
        </p:nvCxnSpPr>
        <p:spPr>
          <a:xfrm>
            <a:off x="9709347" y="518897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78005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48505" y="583128"/>
            <a:ext cx="1847487" cy="3461339"/>
            <a:chOff x="10048505" y="583128"/>
            <a:chExt cx="1847487" cy="3461339"/>
          </a:xfrm>
        </p:grpSpPr>
        <p:grpSp>
          <p:nvGrpSpPr>
            <p:cNvPr id="198" name="Group 197"/>
            <p:cNvGrpSpPr/>
            <p:nvPr/>
          </p:nvGrpSpPr>
          <p:grpSpPr>
            <a:xfrm>
              <a:off x="10048506" y="1471024"/>
              <a:ext cx="1847486" cy="2573443"/>
              <a:chOff x="10046823" y="1900201"/>
              <a:chExt cx="1847486" cy="2573443"/>
            </a:xfrm>
          </p:grpSpPr>
          <p:sp>
            <p:nvSpPr>
              <p:cNvPr id="200" name="Rectangle 199"/>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201" name="Rectangle 200"/>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6nm</a:t>
                </a:r>
              </a:p>
            </p:txBody>
          </p:sp>
          <p:sp>
            <p:nvSpPr>
              <p:cNvPr id="202" name="Rectangle 201"/>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203" name="Rectangle 202"/>
              <p:cNvSpPr>
                <a:spLocks noChangeArrowheads="1"/>
              </p:cNvSpPr>
              <p:nvPr/>
            </p:nvSpPr>
            <p:spPr bwMode="auto">
              <a:xfrm>
                <a:off x="10049727" y="3631253"/>
                <a:ext cx="1844581" cy="13817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204" name="Rectangle 203"/>
              <p:cNvSpPr/>
              <p:nvPr/>
            </p:nvSpPr>
            <p:spPr>
              <a:xfrm>
                <a:off x="10046823" y="2711385"/>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t>PVD </a:t>
                </a:r>
                <a:r>
                  <a:rPr lang="en-US" sz="1400" b="1" dirty="0" err="1"/>
                  <a:t>SiN</a:t>
                </a:r>
                <a:endParaRPr lang="en-US" sz="1400" b="1" dirty="0"/>
              </a:p>
              <a:p>
                <a:pPr algn="ctr"/>
                <a:r>
                  <a:rPr lang="en-US" sz="1400" b="1" dirty="0"/>
                  <a:t>50nm</a:t>
                </a:r>
              </a:p>
            </p:txBody>
          </p:sp>
          <p:sp>
            <p:nvSpPr>
              <p:cNvPr id="205" name="Rectangle 204"/>
              <p:cNvSpPr/>
              <p:nvPr/>
            </p:nvSpPr>
            <p:spPr>
              <a:xfrm>
                <a:off x="10046824" y="1900201"/>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t>Si 40nm</a:t>
                </a:r>
              </a:p>
            </p:txBody>
          </p:sp>
        </p:grpSp>
        <p:sp>
          <p:nvSpPr>
            <p:cNvPr id="199" name="Rectangle 198"/>
            <p:cNvSpPr>
              <a:spLocks noChangeArrowheads="1"/>
            </p:cNvSpPr>
            <p:nvPr/>
          </p:nvSpPr>
          <p:spPr bwMode="auto">
            <a:xfrm>
              <a:off x="10048505" y="583128"/>
              <a:ext cx="1847483" cy="91440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CVD </a:t>
              </a:r>
              <a:r>
                <a:rPr lang="en-US" sz="1400" b="1" dirty="0" err="1">
                  <a:solidFill>
                    <a:schemeClr val="bg1"/>
                  </a:solidFill>
                  <a:latin typeface="Neo Sans Intel" pitchFamily="34" charset="0"/>
                </a:rPr>
                <a:t>SiN</a:t>
              </a:r>
              <a:endParaRPr lang="en-US" sz="1400" b="1" dirty="0">
                <a:solidFill>
                  <a:schemeClr val="bg1"/>
                </a:solidFill>
                <a:latin typeface="Neo Sans Intel" pitchFamily="34" charset="0"/>
              </a:endParaRPr>
            </a:p>
            <a:p>
              <a:pPr algn="ctr" eaLnBrk="0" hangingPunct="0"/>
              <a:r>
                <a:rPr lang="en-US" sz="1400" b="1" dirty="0">
                  <a:solidFill>
                    <a:schemeClr val="bg1"/>
                  </a:solidFill>
                  <a:latin typeface="Neo Sans Intel" pitchFamily="34" charset="0"/>
                </a:rPr>
                <a:t> 50nm</a:t>
              </a:r>
            </a:p>
          </p:txBody>
        </p:sp>
      </p:grpSp>
      <p:grpSp>
        <p:nvGrpSpPr>
          <p:cNvPr id="82" name="Group 81"/>
          <p:cNvGrpSpPr/>
          <p:nvPr/>
        </p:nvGrpSpPr>
        <p:grpSpPr>
          <a:xfrm>
            <a:off x="1232941" y="1809137"/>
            <a:ext cx="8515215" cy="4897767"/>
            <a:chOff x="1232941" y="1809137"/>
            <a:chExt cx="8515215" cy="4897767"/>
          </a:xfrm>
        </p:grpSpPr>
        <p:sp>
          <p:nvSpPr>
            <p:cNvPr id="3" name="Rectangle 2"/>
            <p:cNvSpPr>
              <a:spLocks noChangeArrowheads="1"/>
            </p:cNvSpPr>
            <p:nvPr/>
          </p:nvSpPr>
          <p:spPr bwMode="auto">
            <a:xfrm>
              <a:off x="1234767" y="5780502"/>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 name="Rectangle 3"/>
            <p:cNvSpPr>
              <a:spLocks noChangeArrowheads="1"/>
            </p:cNvSpPr>
            <p:nvPr/>
          </p:nvSpPr>
          <p:spPr bwMode="auto">
            <a:xfrm>
              <a:off x="1234765" y="6367790"/>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5" name="Group 4"/>
            <p:cNvGrpSpPr/>
            <p:nvPr/>
          </p:nvGrpSpPr>
          <p:grpSpPr>
            <a:xfrm>
              <a:off x="6519266" y="5785762"/>
              <a:ext cx="519100" cy="646217"/>
              <a:chOff x="5400705" y="4808373"/>
              <a:chExt cx="519100" cy="646217"/>
            </a:xfrm>
          </p:grpSpPr>
          <p:sp>
            <p:nvSpPr>
              <p:cNvPr id="6" name="Rectangle 5"/>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 name="Rectangle 6"/>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 name="Rectangle 8"/>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 name="Rectangle 9"/>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5" name="Group 14"/>
            <p:cNvGrpSpPr/>
            <p:nvPr/>
          </p:nvGrpSpPr>
          <p:grpSpPr>
            <a:xfrm>
              <a:off x="8822928" y="5785762"/>
              <a:ext cx="519100" cy="646217"/>
              <a:chOff x="6063894" y="4822905"/>
              <a:chExt cx="519100" cy="646217"/>
            </a:xfrm>
          </p:grpSpPr>
          <p:sp>
            <p:nvSpPr>
              <p:cNvPr id="16" name="Rectangle 1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7" name="Rectangle 1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 name="Rectangle 1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 name="Rectangle 1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 name="Rectangle 1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 name="Rectangle 2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 name="Rectangle 2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5" name="Group 24"/>
            <p:cNvGrpSpPr/>
            <p:nvPr/>
          </p:nvGrpSpPr>
          <p:grpSpPr>
            <a:xfrm>
              <a:off x="4672211" y="5785762"/>
              <a:ext cx="519100" cy="646217"/>
              <a:chOff x="6063894" y="4822905"/>
              <a:chExt cx="519100" cy="646217"/>
            </a:xfrm>
          </p:grpSpPr>
          <p:sp>
            <p:nvSpPr>
              <p:cNvPr id="26" name="Rectangle 2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7" name="Rectangle 2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 name="Rectangle 2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5" name="Group 34"/>
            <p:cNvGrpSpPr/>
            <p:nvPr/>
          </p:nvGrpSpPr>
          <p:grpSpPr>
            <a:xfrm>
              <a:off x="3589277" y="5785762"/>
              <a:ext cx="519100" cy="646217"/>
              <a:chOff x="6063894" y="4822905"/>
              <a:chExt cx="519100" cy="646217"/>
            </a:xfrm>
          </p:grpSpPr>
          <p:sp>
            <p:nvSpPr>
              <p:cNvPr id="36" name="Rectangle 3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7" name="Rectangle 3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9" name="Rectangle 3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5" name="Group 44"/>
            <p:cNvGrpSpPr/>
            <p:nvPr/>
          </p:nvGrpSpPr>
          <p:grpSpPr>
            <a:xfrm>
              <a:off x="2509452" y="5785762"/>
              <a:ext cx="519100" cy="646217"/>
              <a:chOff x="6063894" y="4822905"/>
              <a:chExt cx="519100" cy="646217"/>
            </a:xfrm>
          </p:grpSpPr>
          <p:sp>
            <p:nvSpPr>
              <p:cNvPr id="46" name="Rectangle 4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7" name="Rectangle 4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9" name="Rectangle 4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5"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6" name="Straight Arrow Connector 55"/>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57" name="Group 56"/>
            <p:cNvGrpSpPr/>
            <p:nvPr/>
          </p:nvGrpSpPr>
          <p:grpSpPr>
            <a:xfrm>
              <a:off x="1421006" y="5785762"/>
              <a:ext cx="519100" cy="646217"/>
              <a:chOff x="6063894" y="4822905"/>
              <a:chExt cx="519100" cy="646217"/>
            </a:xfrm>
          </p:grpSpPr>
          <p:sp>
            <p:nvSpPr>
              <p:cNvPr id="58" name="Rectangle 5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9" name="Rectangle 5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 name="Rectangle 6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2" name="Rectangle 6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7"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68"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69" name="Straight Arrow Connector 68"/>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0"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1"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2"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3"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4"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5" name="Straight Arrow Connector 74"/>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6" name="Rectangle 75"/>
            <p:cNvSpPr/>
            <p:nvPr/>
          </p:nvSpPr>
          <p:spPr bwMode="auto">
            <a:xfrm>
              <a:off x="1237431" y="6431979"/>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7" name="Rectangle 76"/>
            <p:cNvSpPr>
              <a:spLocks noChangeArrowheads="1"/>
            </p:cNvSpPr>
            <p:nvPr/>
          </p:nvSpPr>
          <p:spPr bwMode="auto">
            <a:xfrm>
              <a:off x="1234764" y="5669707"/>
              <a:ext cx="8513392"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8" name="Rectangle 77"/>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9" name="Rectangle 78"/>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0"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81"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84" name="Straight Connector 83"/>
            <p:cNvCxnSpPr/>
            <p:nvPr/>
          </p:nvCxnSpPr>
          <p:spPr bwMode="auto">
            <a:xfrm>
              <a:off x="539430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87" name="Rectangle 86"/>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8" name="Rectangle 87"/>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9" name="Rectangle 88"/>
            <p:cNvSpPr>
              <a:spLocks noChangeArrowheads="1"/>
            </p:cNvSpPr>
            <p:nvPr/>
          </p:nvSpPr>
          <p:spPr bwMode="auto">
            <a:xfrm>
              <a:off x="1232942" y="5126702"/>
              <a:ext cx="8513391" cy="108017"/>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0" name="Rectangle 89"/>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1" name="Rectangle 90"/>
            <p:cNvSpPr/>
            <p:nvPr/>
          </p:nvSpPr>
          <p:spPr>
            <a:xfrm>
              <a:off x="1234764" y="4260045"/>
              <a:ext cx="8513390" cy="8650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2" name="Rectangle 91"/>
            <p:cNvSpPr/>
            <p:nvPr/>
          </p:nvSpPr>
          <p:spPr>
            <a:xfrm>
              <a:off x="1412345" y="3316450"/>
              <a:ext cx="1566462"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3" name="Rectangle 92"/>
            <p:cNvSpPr>
              <a:spLocks noChangeArrowheads="1"/>
            </p:cNvSpPr>
            <p:nvPr/>
          </p:nvSpPr>
          <p:spPr bwMode="auto">
            <a:xfrm>
              <a:off x="1408530" y="2694510"/>
              <a:ext cx="1565353" cy="91440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4" name="Rectangle 93"/>
            <p:cNvSpPr/>
            <p:nvPr/>
          </p:nvSpPr>
          <p:spPr>
            <a:xfrm>
              <a:off x="5983432" y="3591965"/>
              <a:ext cx="1468822" cy="668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5" name="Rectangle 94"/>
            <p:cNvSpPr>
              <a:spLocks noChangeArrowheads="1"/>
            </p:cNvSpPr>
            <p:nvPr/>
          </p:nvSpPr>
          <p:spPr bwMode="auto">
            <a:xfrm>
              <a:off x="5978508" y="2705067"/>
              <a:ext cx="1468822" cy="91440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6" name="Rectangle 95"/>
            <p:cNvSpPr/>
            <p:nvPr/>
          </p:nvSpPr>
          <p:spPr>
            <a:xfrm>
              <a:off x="8186820" y="3603755"/>
              <a:ext cx="1468822" cy="6562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7" name="Rectangle 96"/>
            <p:cNvSpPr>
              <a:spLocks noChangeArrowheads="1"/>
            </p:cNvSpPr>
            <p:nvPr/>
          </p:nvSpPr>
          <p:spPr bwMode="auto">
            <a:xfrm>
              <a:off x="8181896" y="2716119"/>
              <a:ext cx="1468822" cy="91440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9" name="Rectangle 98"/>
            <p:cNvSpPr/>
            <p:nvPr/>
          </p:nvSpPr>
          <p:spPr>
            <a:xfrm>
              <a:off x="3324302" y="3317466"/>
              <a:ext cx="1606513" cy="9441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8" name="Rectangle 97"/>
            <p:cNvSpPr>
              <a:spLocks noChangeArrowheads="1"/>
            </p:cNvSpPr>
            <p:nvPr/>
          </p:nvSpPr>
          <p:spPr bwMode="auto">
            <a:xfrm>
              <a:off x="3320188" y="2675346"/>
              <a:ext cx="1605703" cy="91440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83" name="TextBox 82"/>
          <p:cNvSpPr txBox="1"/>
          <p:nvPr/>
        </p:nvSpPr>
        <p:spPr>
          <a:xfrm>
            <a:off x="310896" y="329184"/>
            <a:ext cx="2670973" cy="246221"/>
          </a:xfrm>
          <a:prstGeom prst="rect">
            <a:avLst/>
          </a:prstGeom>
          <a:noFill/>
        </p:spPr>
        <p:txBody>
          <a:bodyPr vert="horz" wrap="square" lIns="0" tIns="0" rIns="0" bIns="0" rtlCol="0">
            <a:spAutoFit/>
          </a:bodyPr>
          <a:lstStyle/>
          <a:p>
            <a:r>
              <a:rPr lang="en-US" sz="1600" dirty="0">
                <a:solidFill>
                  <a:srgbClr val="003C71"/>
                </a:solidFill>
              </a:rPr>
              <a:t>CHM </a:t>
            </a:r>
            <a:r>
              <a:rPr lang="en-US" sz="1600" dirty="0" err="1">
                <a:solidFill>
                  <a:srgbClr val="003C71"/>
                </a:solidFill>
              </a:rPr>
              <a:t>ashed</a:t>
            </a:r>
            <a:r>
              <a:rPr lang="en-US" sz="1600" dirty="0">
                <a:solidFill>
                  <a:srgbClr val="003C71"/>
                </a:solidFill>
              </a:rPr>
              <a:t> with RCL O2/N2</a:t>
            </a:r>
          </a:p>
        </p:txBody>
      </p:sp>
      <p:sp>
        <p:nvSpPr>
          <p:cNvPr id="106" name="TextBox 105"/>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07" name="Straight Arrow Connector 106"/>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09" name="TextBox 108"/>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10" name="Straight Arrow Connector 109"/>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12" name="TextBox 111"/>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13" name="Straight Arrow Connector 112"/>
          <p:cNvCxnSpPr/>
          <p:nvPr/>
        </p:nvCxnSpPr>
        <p:spPr>
          <a:xfrm>
            <a:off x="9709347" y="518897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cxnSp>
        <p:nvCxnSpPr>
          <p:cNvPr id="115" name="Straight Arrow Connector 114"/>
          <p:cNvCxnSpPr/>
          <p:nvPr/>
        </p:nvCxnSpPr>
        <p:spPr>
          <a:xfrm>
            <a:off x="2978807" y="3595255"/>
            <a:ext cx="3017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2735172" y="3578199"/>
            <a:ext cx="800219" cy="369332"/>
          </a:xfrm>
          <a:prstGeom prst="rect">
            <a:avLst/>
          </a:prstGeom>
          <a:noFill/>
        </p:spPr>
        <p:txBody>
          <a:bodyPr wrap="none" rtlCol="0">
            <a:spAutoFit/>
          </a:bodyPr>
          <a:lstStyle/>
          <a:p>
            <a:r>
              <a:rPr lang="en-US" dirty="0"/>
              <a:t>25nm</a:t>
            </a:r>
          </a:p>
        </p:txBody>
      </p:sp>
      <p:cxnSp>
        <p:nvCxnSpPr>
          <p:cNvPr id="117" name="Straight Arrow Connector 116"/>
          <p:cNvCxnSpPr/>
          <p:nvPr/>
        </p:nvCxnSpPr>
        <p:spPr>
          <a:xfrm>
            <a:off x="7452254" y="3715473"/>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438938" y="3658964"/>
            <a:ext cx="800219" cy="369332"/>
          </a:xfrm>
          <a:prstGeom prst="rect">
            <a:avLst/>
          </a:prstGeom>
          <a:noFill/>
        </p:spPr>
        <p:txBody>
          <a:bodyPr wrap="none" rtlCol="0">
            <a:spAutoFit/>
          </a:bodyPr>
          <a:lstStyle/>
          <a:p>
            <a:r>
              <a:rPr lang="en-US" dirty="0"/>
              <a:t>30nm</a:t>
            </a:r>
          </a:p>
        </p:txBody>
      </p:sp>
    </p:spTree>
    <p:extLst>
      <p:ext uri="{BB962C8B-B14F-4D97-AF65-F5344CB8AC3E}">
        <p14:creationId xmlns:p14="http://schemas.microsoft.com/office/powerpoint/2010/main" val="94699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34767" y="5780502"/>
            <a:ext cx="8513389"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 name="Rectangle 2"/>
          <p:cNvSpPr>
            <a:spLocks noChangeArrowheads="1"/>
          </p:cNvSpPr>
          <p:nvPr/>
        </p:nvSpPr>
        <p:spPr bwMode="auto">
          <a:xfrm>
            <a:off x="1234765" y="6367790"/>
            <a:ext cx="8513390" cy="6239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4" name="Group 3"/>
          <p:cNvGrpSpPr/>
          <p:nvPr/>
        </p:nvGrpSpPr>
        <p:grpSpPr>
          <a:xfrm>
            <a:off x="6519266" y="5785762"/>
            <a:ext cx="519100" cy="646217"/>
            <a:chOff x="5400705" y="4808373"/>
            <a:chExt cx="519100" cy="646217"/>
          </a:xfrm>
        </p:grpSpPr>
        <p:sp>
          <p:nvSpPr>
            <p:cNvPr id="5" name="Rectangle 4"/>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 name="Rectangle 5"/>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 name="Rectangle 6"/>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 name="Rectangle 8"/>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 name="Rectangle 9"/>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4" name="Group 13"/>
          <p:cNvGrpSpPr/>
          <p:nvPr/>
        </p:nvGrpSpPr>
        <p:grpSpPr>
          <a:xfrm>
            <a:off x="8781738" y="5785762"/>
            <a:ext cx="519100" cy="646217"/>
            <a:chOff x="6063894" y="4822905"/>
            <a:chExt cx="519100" cy="646217"/>
          </a:xfrm>
        </p:grpSpPr>
        <p:sp>
          <p:nvSpPr>
            <p:cNvPr id="15" name="Rectangle 1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6" name="Rectangle 1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 name="Rectangle 1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9" name="Rectangle 1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 name="Rectangle 1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 name="Rectangle 2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4" name="Group 23"/>
          <p:cNvGrpSpPr/>
          <p:nvPr/>
        </p:nvGrpSpPr>
        <p:grpSpPr>
          <a:xfrm>
            <a:off x="4672211" y="5785762"/>
            <a:ext cx="519100" cy="646217"/>
            <a:chOff x="6063894" y="4822905"/>
            <a:chExt cx="519100" cy="646217"/>
          </a:xfrm>
        </p:grpSpPr>
        <p:sp>
          <p:nvSpPr>
            <p:cNvPr id="25" name="Rectangle 2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6" name="Rectangle 2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9" name="Rectangle 2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0" name="Rectangle 2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4" name="Group 33"/>
          <p:cNvGrpSpPr/>
          <p:nvPr/>
        </p:nvGrpSpPr>
        <p:grpSpPr>
          <a:xfrm>
            <a:off x="3589277" y="5785762"/>
            <a:ext cx="519100" cy="646217"/>
            <a:chOff x="6063894" y="4822905"/>
            <a:chExt cx="519100" cy="646217"/>
          </a:xfrm>
        </p:grpSpPr>
        <p:sp>
          <p:nvSpPr>
            <p:cNvPr id="35" name="Rectangle 3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6" name="Rectangle 3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9" name="Rectangle 3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0" name="Rectangle 3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4" name="Group 43"/>
          <p:cNvGrpSpPr/>
          <p:nvPr/>
        </p:nvGrpSpPr>
        <p:grpSpPr>
          <a:xfrm>
            <a:off x="2509452" y="5785762"/>
            <a:ext cx="519100" cy="646217"/>
            <a:chOff x="6063894" y="4822905"/>
            <a:chExt cx="519100" cy="646217"/>
          </a:xfrm>
        </p:grpSpPr>
        <p:sp>
          <p:nvSpPr>
            <p:cNvPr id="45" name="Rectangle 4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6" name="Rectangle 4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9" name="Rectangle 4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0" name="Rectangle 4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4"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5" name="Straight Arrow Connector 54"/>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56" name="Group 55"/>
          <p:cNvGrpSpPr/>
          <p:nvPr/>
        </p:nvGrpSpPr>
        <p:grpSpPr>
          <a:xfrm>
            <a:off x="1421006" y="5785762"/>
            <a:ext cx="519100" cy="646217"/>
            <a:chOff x="6063894" y="4822905"/>
            <a:chExt cx="519100" cy="646217"/>
          </a:xfrm>
        </p:grpSpPr>
        <p:sp>
          <p:nvSpPr>
            <p:cNvPr id="57" name="Rectangle 5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8" name="Rectangle 5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9" name="Rectangle 5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1" name="Rectangle 6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6"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67"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68" name="Straight Arrow Connector 67"/>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69"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0"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1"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2"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3"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4" name="Straight Arrow Connector 73"/>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5" name="Rectangle 74"/>
          <p:cNvSpPr/>
          <p:nvPr/>
        </p:nvSpPr>
        <p:spPr bwMode="auto">
          <a:xfrm>
            <a:off x="1237431" y="6431979"/>
            <a:ext cx="8510724"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6" name="Rectangle 75"/>
          <p:cNvSpPr>
            <a:spLocks noChangeArrowheads="1"/>
          </p:cNvSpPr>
          <p:nvPr/>
        </p:nvSpPr>
        <p:spPr bwMode="auto">
          <a:xfrm>
            <a:off x="1234764" y="5669707"/>
            <a:ext cx="8513392"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7" name="Rectangle 76"/>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8" name="Rectangle 77"/>
          <p:cNvSpPr/>
          <p:nvPr/>
        </p:nvSpPr>
        <p:spPr bwMode="auto">
          <a:xfrm>
            <a:off x="855598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9"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t>
            </a:r>
            <a:r>
              <a:rPr lang="en-US" sz="800" b="1" dirty="0" err="1"/>
              <a:t>arreay</a:t>
            </a:r>
            <a:r>
              <a:rPr lang="en-US" sz="800" b="1" dirty="0"/>
              <a:t> OGD </a:t>
            </a:r>
          </a:p>
        </p:txBody>
      </p:sp>
      <p:sp>
        <p:nvSpPr>
          <p:cNvPr id="80"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t>
            </a:r>
            <a:r>
              <a:rPr lang="en-US" sz="800" b="1" dirty="0" err="1"/>
              <a:t>arreay</a:t>
            </a:r>
            <a:r>
              <a:rPr lang="en-US" sz="800" b="1" dirty="0"/>
              <a:t> PGD </a:t>
            </a:r>
          </a:p>
        </p:txBody>
      </p:sp>
      <p:cxnSp>
        <p:nvCxnSpPr>
          <p:cNvPr id="81" name="Straight Connector 80"/>
          <p:cNvCxnSpPr/>
          <p:nvPr/>
        </p:nvCxnSpPr>
        <p:spPr bwMode="auto">
          <a:xfrm>
            <a:off x="539430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96" name="Group 95"/>
          <p:cNvGrpSpPr/>
          <p:nvPr/>
        </p:nvGrpSpPr>
        <p:grpSpPr>
          <a:xfrm>
            <a:off x="1412344" y="4260045"/>
            <a:ext cx="1566463" cy="1427977"/>
            <a:chOff x="1232941" y="4260045"/>
            <a:chExt cx="8515215" cy="1427977"/>
          </a:xfrm>
        </p:grpSpPr>
        <p:sp>
          <p:nvSpPr>
            <p:cNvPr id="83" name="Rectangle 82"/>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4" name="Rectangle 83"/>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5" name="Rectangle 84"/>
            <p:cNvSpPr>
              <a:spLocks noChangeArrowheads="1"/>
            </p:cNvSpPr>
            <p:nvPr/>
          </p:nvSpPr>
          <p:spPr bwMode="auto">
            <a:xfrm>
              <a:off x="1232941" y="5140622"/>
              <a:ext cx="8513389" cy="94097"/>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7" name="Rectangle 86"/>
            <p:cNvSpPr/>
            <p:nvPr/>
          </p:nvSpPr>
          <p:spPr>
            <a:xfrm>
              <a:off x="1234762" y="4260045"/>
              <a:ext cx="8513389" cy="880203"/>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97" name="Group 96"/>
          <p:cNvGrpSpPr/>
          <p:nvPr/>
        </p:nvGrpSpPr>
        <p:grpSpPr>
          <a:xfrm>
            <a:off x="3321559" y="4250888"/>
            <a:ext cx="1620831" cy="1427977"/>
            <a:chOff x="1232941" y="4260045"/>
            <a:chExt cx="8515215" cy="1427977"/>
          </a:xfrm>
        </p:grpSpPr>
        <p:sp>
          <p:nvSpPr>
            <p:cNvPr id="98" name="Rectangle 97"/>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9" name="Rectangle 9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0" name="Rectangle 99"/>
            <p:cNvSpPr>
              <a:spLocks noChangeArrowheads="1"/>
            </p:cNvSpPr>
            <p:nvPr/>
          </p:nvSpPr>
          <p:spPr bwMode="auto">
            <a:xfrm>
              <a:off x="1232941" y="5149779"/>
              <a:ext cx="8513392" cy="84940"/>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1" name="Rectangle 100"/>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2" name="Rectangle 101"/>
            <p:cNvSpPr/>
            <p:nvPr/>
          </p:nvSpPr>
          <p:spPr>
            <a:xfrm>
              <a:off x="1234764" y="4260045"/>
              <a:ext cx="8513392" cy="900786"/>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3" name="Group 102"/>
          <p:cNvGrpSpPr/>
          <p:nvPr/>
        </p:nvGrpSpPr>
        <p:grpSpPr>
          <a:xfrm>
            <a:off x="5980145" y="4264172"/>
            <a:ext cx="1472109" cy="1427977"/>
            <a:chOff x="1232941" y="4260045"/>
            <a:chExt cx="8515215" cy="1427977"/>
          </a:xfrm>
        </p:grpSpPr>
        <p:sp>
          <p:nvSpPr>
            <p:cNvPr id="104" name="Rectangle 103"/>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a:spLocks noChangeArrowheads="1"/>
            </p:cNvSpPr>
            <p:nvPr/>
          </p:nvSpPr>
          <p:spPr bwMode="auto">
            <a:xfrm>
              <a:off x="1232941" y="5160831"/>
              <a:ext cx="8513393"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7" name="Rectangle 106"/>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8" name="Rectangle 107"/>
            <p:cNvSpPr/>
            <p:nvPr/>
          </p:nvSpPr>
          <p:spPr>
            <a:xfrm>
              <a:off x="1234763" y="4260045"/>
              <a:ext cx="8513387" cy="89627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9" name="Group 108"/>
          <p:cNvGrpSpPr/>
          <p:nvPr/>
        </p:nvGrpSpPr>
        <p:grpSpPr>
          <a:xfrm>
            <a:off x="8180252" y="4244476"/>
            <a:ext cx="1472109" cy="1427978"/>
            <a:chOff x="1232941" y="4260044"/>
            <a:chExt cx="8515215" cy="1427978"/>
          </a:xfrm>
        </p:grpSpPr>
        <p:sp>
          <p:nvSpPr>
            <p:cNvPr id="110" name="Rectangle 109"/>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2" name="Rectangle 111"/>
            <p:cNvSpPr>
              <a:spLocks noChangeArrowheads="1"/>
            </p:cNvSpPr>
            <p:nvPr/>
          </p:nvSpPr>
          <p:spPr bwMode="auto">
            <a:xfrm>
              <a:off x="1232941" y="5149779"/>
              <a:ext cx="8513393" cy="84940"/>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3" name="Rectangle 112"/>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4" name="Rectangle 113"/>
            <p:cNvSpPr/>
            <p:nvPr/>
          </p:nvSpPr>
          <p:spPr>
            <a:xfrm>
              <a:off x="1234763" y="4260044"/>
              <a:ext cx="8513387" cy="880083"/>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5" name="Group 114"/>
          <p:cNvGrpSpPr/>
          <p:nvPr/>
        </p:nvGrpSpPr>
        <p:grpSpPr>
          <a:xfrm>
            <a:off x="10285899" y="118484"/>
            <a:ext cx="1847486" cy="3129626"/>
            <a:chOff x="10046823" y="1344018"/>
            <a:chExt cx="1847486" cy="3129626"/>
          </a:xfrm>
        </p:grpSpPr>
        <p:grpSp>
          <p:nvGrpSpPr>
            <p:cNvPr id="116" name="Group 115"/>
            <p:cNvGrpSpPr/>
            <p:nvPr/>
          </p:nvGrpSpPr>
          <p:grpSpPr>
            <a:xfrm>
              <a:off x="10046823" y="1940612"/>
              <a:ext cx="1847486" cy="2533032"/>
              <a:chOff x="10046823" y="1940612"/>
              <a:chExt cx="1847486" cy="2533032"/>
            </a:xfrm>
          </p:grpSpPr>
          <p:sp>
            <p:nvSpPr>
              <p:cNvPr id="118" name="Rectangle 117"/>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19" name="Rectangle 118"/>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6nm</a:t>
                </a:r>
              </a:p>
            </p:txBody>
          </p:sp>
          <p:sp>
            <p:nvSpPr>
              <p:cNvPr id="120" name="Rectangle 119"/>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21" name="Rectangle 120"/>
              <p:cNvSpPr>
                <a:spLocks noChangeArrowheads="1"/>
              </p:cNvSpPr>
              <p:nvPr/>
            </p:nvSpPr>
            <p:spPr bwMode="auto">
              <a:xfrm>
                <a:off x="10049727" y="3667791"/>
                <a:ext cx="1844581" cy="10163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22" name="Rectangle 121"/>
              <p:cNvSpPr/>
              <p:nvPr/>
            </p:nvSpPr>
            <p:spPr>
              <a:xfrm>
                <a:off x="10046823" y="2742333"/>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ILD/Oxide 50nm</a:t>
                </a:r>
              </a:p>
            </p:txBody>
          </p:sp>
          <p:sp>
            <p:nvSpPr>
              <p:cNvPr id="123" name="Rectangle 122"/>
              <p:cNvSpPr/>
              <p:nvPr/>
            </p:nvSpPr>
            <p:spPr>
              <a:xfrm>
                <a:off x="10046824" y="1940612"/>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17" name="Rectangle 116"/>
            <p:cNvSpPr>
              <a:spLocks noChangeArrowheads="1"/>
            </p:cNvSpPr>
            <p:nvPr/>
          </p:nvSpPr>
          <p:spPr bwMode="auto">
            <a:xfrm>
              <a:off x="10046823" y="1344018"/>
              <a:ext cx="1847483" cy="589801"/>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cxnSp>
        <p:nvCxnSpPr>
          <p:cNvPr id="125" name="Straight Arrow Connector 124"/>
          <p:cNvCxnSpPr/>
          <p:nvPr/>
        </p:nvCxnSpPr>
        <p:spPr>
          <a:xfrm>
            <a:off x="2963704" y="4541312"/>
            <a:ext cx="3017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437151" y="4661530"/>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94360" y="210312"/>
            <a:ext cx="5385785" cy="276999"/>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US" dirty="0">
                <a:solidFill>
                  <a:srgbClr val="003C71"/>
                </a:solidFill>
              </a:rPr>
              <a:t>ANT etch dual step all the way thru </a:t>
            </a:r>
            <a:r>
              <a:rPr lang="en-US" dirty="0" err="1">
                <a:solidFill>
                  <a:srgbClr val="003C71"/>
                </a:solidFill>
              </a:rPr>
              <a:t>TiN</a:t>
            </a:r>
            <a:endParaRPr lang="en-US" dirty="0">
              <a:solidFill>
                <a:srgbClr val="003C71"/>
              </a:solidFill>
            </a:endParaRPr>
          </a:p>
        </p:txBody>
      </p:sp>
      <p:sp>
        <p:nvSpPr>
          <p:cNvPr id="131" name="TextBox 130"/>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32" name="Straight Arrow Connector 131"/>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34" name="TextBox 133"/>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35" name="Straight Arrow Connector 134"/>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7nm ADM</a:t>
            </a:r>
          </a:p>
        </p:txBody>
      </p:sp>
      <p:sp>
        <p:nvSpPr>
          <p:cNvPr id="137" name="TextBox 136"/>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38" name="Straight Arrow Connector 137"/>
          <p:cNvCxnSpPr/>
          <p:nvPr/>
        </p:nvCxnSpPr>
        <p:spPr>
          <a:xfrm>
            <a:off x="9709347" y="5188974"/>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140" name="TextBox 139"/>
          <p:cNvSpPr txBox="1"/>
          <p:nvPr/>
        </p:nvSpPr>
        <p:spPr>
          <a:xfrm>
            <a:off x="2720069" y="4524256"/>
            <a:ext cx="800219" cy="369332"/>
          </a:xfrm>
          <a:prstGeom prst="rect">
            <a:avLst/>
          </a:prstGeom>
          <a:noFill/>
        </p:spPr>
        <p:txBody>
          <a:bodyPr wrap="none" rtlCol="0">
            <a:spAutoFit/>
          </a:bodyPr>
          <a:lstStyle/>
          <a:p>
            <a:r>
              <a:rPr lang="en-US" dirty="0"/>
              <a:t>25nm</a:t>
            </a:r>
          </a:p>
        </p:txBody>
      </p:sp>
      <p:sp>
        <p:nvSpPr>
          <p:cNvPr id="141" name="TextBox 140"/>
          <p:cNvSpPr txBox="1"/>
          <p:nvPr/>
        </p:nvSpPr>
        <p:spPr>
          <a:xfrm>
            <a:off x="7423835" y="4605021"/>
            <a:ext cx="800219" cy="369332"/>
          </a:xfrm>
          <a:prstGeom prst="rect">
            <a:avLst/>
          </a:prstGeom>
          <a:noFill/>
        </p:spPr>
        <p:txBody>
          <a:bodyPr wrap="none" rtlCol="0">
            <a:spAutoFit/>
          </a:bodyPr>
          <a:lstStyle/>
          <a:p>
            <a:r>
              <a:rPr lang="en-US" dirty="0"/>
              <a:t>30nm</a:t>
            </a:r>
          </a:p>
        </p:txBody>
      </p:sp>
    </p:spTree>
    <p:extLst>
      <p:ext uri="{BB962C8B-B14F-4D97-AF65-F5344CB8AC3E}">
        <p14:creationId xmlns:p14="http://schemas.microsoft.com/office/powerpoint/2010/main" val="34718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34767" y="5780502"/>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 name="Rectangle 3"/>
          <p:cNvSpPr>
            <a:spLocks noChangeArrowheads="1"/>
          </p:cNvSpPr>
          <p:nvPr/>
        </p:nvSpPr>
        <p:spPr bwMode="auto">
          <a:xfrm>
            <a:off x="1234764" y="6367789"/>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5" name="Group 4"/>
          <p:cNvGrpSpPr/>
          <p:nvPr/>
        </p:nvGrpSpPr>
        <p:grpSpPr>
          <a:xfrm>
            <a:off x="6519266" y="5785762"/>
            <a:ext cx="519100" cy="646217"/>
            <a:chOff x="5400705" y="4808373"/>
            <a:chExt cx="519100" cy="646217"/>
          </a:xfrm>
        </p:grpSpPr>
        <p:sp>
          <p:nvSpPr>
            <p:cNvPr id="6" name="Rectangle 5"/>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 name="Rectangle 6"/>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 name="Rectangle 8"/>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 name="Rectangle 9"/>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5" name="Group 14"/>
          <p:cNvGrpSpPr/>
          <p:nvPr/>
        </p:nvGrpSpPr>
        <p:grpSpPr>
          <a:xfrm>
            <a:off x="8822928" y="5785762"/>
            <a:ext cx="519100" cy="646217"/>
            <a:chOff x="6063894" y="4822905"/>
            <a:chExt cx="519100" cy="646217"/>
          </a:xfrm>
        </p:grpSpPr>
        <p:sp>
          <p:nvSpPr>
            <p:cNvPr id="16" name="Rectangle 1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7" name="Rectangle 1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 name="Rectangle 1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 name="Rectangle 1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 name="Rectangle 1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 name="Rectangle 2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 name="Rectangle 2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5" name="Group 24"/>
          <p:cNvGrpSpPr/>
          <p:nvPr/>
        </p:nvGrpSpPr>
        <p:grpSpPr>
          <a:xfrm>
            <a:off x="4672211" y="5785762"/>
            <a:ext cx="519100" cy="646217"/>
            <a:chOff x="6063894" y="4822905"/>
            <a:chExt cx="519100" cy="646217"/>
          </a:xfrm>
        </p:grpSpPr>
        <p:sp>
          <p:nvSpPr>
            <p:cNvPr id="26" name="Rectangle 2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7" name="Rectangle 2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 name="Rectangle 2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5" name="Group 34"/>
          <p:cNvGrpSpPr/>
          <p:nvPr/>
        </p:nvGrpSpPr>
        <p:grpSpPr>
          <a:xfrm>
            <a:off x="3589277" y="5785762"/>
            <a:ext cx="519100" cy="646217"/>
            <a:chOff x="6063894" y="4822905"/>
            <a:chExt cx="519100" cy="646217"/>
          </a:xfrm>
        </p:grpSpPr>
        <p:sp>
          <p:nvSpPr>
            <p:cNvPr id="36" name="Rectangle 3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7" name="Rectangle 3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9" name="Rectangle 3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5" name="Group 44"/>
          <p:cNvGrpSpPr/>
          <p:nvPr/>
        </p:nvGrpSpPr>
        <p:grpSpPr>
          <a:xfrm>
            <a:off x="2509452" y="5785762"/>
            <a:ext cx="519100" cy="646217"/>
            <a:chOff x="6063894" y="4822905"/>
            <a:chExt cx="519100" cy="646217"/>
          </a:xfrm>
        </p:grpSpPr>
        <p:sp>
          <p:nvSpPr>
            <p:cNvPr id="46" name="Rectangle 4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7" name="Rectangle 4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9" name="Rectangle 4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5"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6" name="Straight Arrow Connector 55"/>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57" name="Group 56"/>
          <p:cNvGrpSpPr/>
          <p:nvPr/>
        </p:nvGrpSpPr>
        <p:grpSpPr>
          <a:xfrm>
            <a:off x="1421006" y="5785762"/>
            <a:ext cx="519100" cy="646217"/>
            <a:chOff x="6063894" y="4822905"/>
            <a:chExt cx="519100" cy="646217"/>
          </a:xfrm>
        </p:grpSpPr>
        <p:sp>
          <p:nvSpPr>
            <p:cNvPr id="58" name="Rectangle 57"/>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9" name="Rectangle 58"/>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 name="Rectangle 60"/>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2" name="Rectangle 61"/>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7"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68"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69" name="Straight Arrow Connector 68"/>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0"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1"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2"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3"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4"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5" name="Straight Arrow Connector 74"/>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6" name="Rectangle 75"/>
          <p:cNvSpPr/>
          <p:nvPr/>
        </p:nvSpPr>
        <p:spPr bwMode="auto">
          <a:xfrm>
            <a:off x="1237431" y="6431979"/>
            <a:ext cx="9144524" cy="403442"/>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7" name="Rectangle 76"/>
          <p:cNvSpPr>
            <a:spLocks noChangeArrowheads="1"/>
          </p:cNvSpPr>
          <p:nvPr/>
        </p:nvSpPr>
        <p:spPr bwMode="auto">
          <a:xfrm>
            <a:off x="1234763" y="5669707"/>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8" name="Rectangle 77"/>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9" name="Rectangle 78"/>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0"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81"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84" name="Straight Connector 83"/>
          <p:cNvCxnSpPr/>
          <p:nvPr/>
        </p:nvCxnSpPr>
        <p:spPr bwMode="auto">
          <a:xfrm>
            <a:off x="557649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101" name="Group 100"/>
          <p:cNvGrpSpPr/>
          <p:nvPr/>
        </p:nvGrpSpPr>
        <p:grpSpPr>
          <a:xfrm>
            <a:off x="1412344" y="4271571"/>
            <a:ext cx="1566463" cy="1416451"/>
            <a:chOff x="1232941" y="4271571"/>
            <a:chExt cx="8515215" cy="1416451"/>
          </a:xfrm>
        </p:grpSpPr>
        <p:sp>
          <p:nvSpPr>
            <p:cNvPr id="86" name="Rectangle 8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7" name="Rectangle 8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8" name="Rectangle 87"/>
            <p:cNvSpPr>
              <a:spLocks noChangeArrowheads="1"/>
            </p:cNvSpPr>
            <p:nvPr/>
          </p:nvSpPr>
          <p:spPr bwMode="auto">
            <a:xfrm>
              <a:off x="1232941" y="5160729"/>
              <a:ext cx="8513389" cy="73990"/>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9" name="Rectangle 8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0" name="Rectangle 89"/>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2" name="Group 101"/>
          <p:cNvGrpSpPr/>
          <p:nvPr/>
        </p:nvGrpSpPr>
        <p:grpSpPr>
          <a:xfrm>
            <a:off x="3544222" y="4269966"/>
            <a:ext cx="1606513" cy="1416451"/>
            <a:chOff x="1232941" y="4271571"/>
            <a:chExt cx="8515215" cy="1416451"/>
          </a:xfrm>
        </p:grpSpPr>
        <p:sp>
          <p:nvSpPr>
            <p:cNvPr id="103" name="Rectangle 102"/>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1232941" y="5162334"/>
              <a:ext cx="8513392" cy="72385"/>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7" name="Rectangle 106"/>
            <p:cNvSpPr/>
            <p:nvPr/>
          </p:nvSpPr>
          <p:spPr>
            <a:xfrm>
              <a:off x="1234764" y="4271571"/>
              <a:ext cx="8513392"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8" name="Group 107"/>
          <p:cNvGrpSpPr/>
          <p:nvPr/>
        </p:nvGrpSpPr>
        <p:grpSpPr>
          <a:xfrm>
            <a:off x="5982267" y="4262325"/>
            <a:ext cx="1469988" cy="1416451"/>
            <a:chOff x="1232941" y="4271571"/>
            <a:chExt cx="8515215" cy="1416451"/>
          </a:xfrm>
        </p:grpSpPr>
        <p:sp>
          <p:nvSpPr>
            <p:cNvPr id="109" name="Rectangle 108"/>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0" name="Rectangle 109"/>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a:spLocks noChangeArrowheads="1"/>
            </p:cNvSpPr>
            <p:nvPr/>
          </p:nvSpPr>
          <p:spPr bwMode="auto">
            <a:xfrm>
              <a:off x="1232941" y="5171245"/>
              <a:ext cx="8513390" cy="63474"/>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2" name="Rectangle 111"/>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3" name="Rectangle 112"/>
            <p:cNvSpPr/>
            <p:nvPr/>
          </p:nvSpPr>
          <p:spPr>
            <a:xfrm>
              <a:off x="1234766" y="4271571"/>
              <a:ext cx="8513390" cy="884797"/>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4" name="Group 113"/>
          <p:cNvGrpSpPr/>
          <p:nvPr/>
        </p:nvGrpSpPr>
        <p:grpSpPr>
          <a:xfrm>
            <a:off x="8181313" y="4272356"/>
            <a:ext cx="1469988" cy="1405565"/>
            <a:chOff x="1232941" y="4282457"/>
            <a:chExt cx="8515215" cy="1405565"/>
          </a:xfrm>
        </p:grpSpPr>
        <p:sp>
          <p:nvSpPr>
            <p:cNvPr id="115" name="Rectangle 114"/>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6" name="Rectangle 115"/>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7" name="Rectangle 116"/>
            <p:cNvSpPr>
              <a:spLocks noChangeArrowheads="1"/>
            </p:cNvSpPr>
            <p:nvPr/>
          </p:nvSpPr>
          <p:spPr bwMode="auto">
            <a:xfrm>
              <a:off x="1232941" y="5178128"/>
              <a:ext cx="8513390" cy="56591"/>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8" name="Rectangle 117"/>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9" name="Rectangle 118"/>
            <p:cNvSpPr/>
            <p:nvPr/>
          </p:nvSpPr>
          <p:spPr>
            <a:xfrm>
              <a:off x="1234766" y="4282457"/>
              <a:ext cx="8513390" cy="885652"/>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21" name="Group 120"/>
          <p:cNvGrpSpPr/>
          <p:nvPr/>
        </p:nvGrpSpPr>
        <p:grpSpPr>
          <a:xfrm>
            <a:off x="10285898" y="74941"/>
            <a:ext cx="1861680" cy="3129626"/>
            <a:chOff x="10046822" y="1344018"/>
            <a:chExt cx="1861680" cy="3129626"/>
          </a:xfrm>
        </p:grpSpPr>
        <p:grpSp>
          <p:nvGrpSpPr>
            <p:cNvPr id="122" name="Group 121"/>
            <p:cNvGrpSpPr/>
            <p:nvPr/>
          </p:nvGrpSpPr>
          <p:grpSpPr>
            <a:xfrm>
              <a:off x="10046822" y="1914909"/>
              <a:ext cx="1861680" cy="2558735"/>
              <a:chOff x="10046822" y="1914909"/>
              <a:chExt cx="1861680" cy="2558735"/>
            </a:xfrm>
          </p:grpSpPr>
          <p:sp>
            <p:nvSpPr>
              <p:cNvPr id="124" name="Rectangle 123"/>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25" name="Rectangle 124"/>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6nm</a:t>
                </a:r>
              </a:p>
            </p:txBody>
          </p:sp>
          <p:sp>
            <p:nvSpPr>
              <p:cNvPr id="126" name="Rectangle 125"/>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27" name="Rectangle 126"/>
              <p:cNvSpPr>
                <a:spLocks noChangeArrowheads="1"/>
              </p:cNvSpPr>
              <p:nvPr/>
            </p:nvSpPr>
            <p:spPr bwMode="auto">
              <a:xfrm>
                <a:off x="10049727" y="3653703"/>
                <a:ext cx="1844581" cy="115722"/>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3nm </a:t>
                </a:r>
                <a:r>
                  <a:rPr lang="en-US" sz="1200" b="1" dirty="0" err="1">
                    <a:latin typeface="Neo Sans Intel" pitchFamily="34" charset="0"/>
                  </a:rPr>
                  <a:t>AlOx</a:t>
                </a:r>
                <a:endParaRPr lang="en-US" sz="1200" b="1" dirty="0">
                  <a:latin typeface="Neo Sans Intel" pitchFamily="34" charset="0"/>
                </a:endParaRPr>
              </a:p>
            </p:txBody>
          </p:sp>
          <p:sp>
            <p:nvSpPr>
              <p:cNvPr id="128" name="Rectangle 127"/>
              <p:cNvSpPr/>
              <p:nvPr/>
            </p:nvSpPr>
            <p:spPr>
              <a:xfrm>
                <a:off x="10046822" y="2727080"/>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29" name="Rectangle 128"/>
              <p:cNvSpPr/>
              <p:nvPr/>
            </p:nvSpPr>
            <p:spPr>
              <a:xfrm>
                <a:off x="10061020" y="1914909"/>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23" name="Rectangle 122"/>
            <p:cNvSpPr>
              <a:spLocks noChangeArrowheads="1"/>
            </p:cNvSpPr>
            <p:nvPr/>
          </p:nvSpPr>
          <p:spPr bwMode="auto">
            <a:xfrm>
              <a:off x="10046823" y="1344018"/>
              <a:ext cx="1847483" cy="570774"/>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sp>
        <p:nvSpPr>
          <p:cNvPr id="147" name="Rectangle 146"/>
          <p:cNvSpPr/>
          <p:nvPr/>
        </p:nvSpPr>
        <p:spPr>
          <a:xfrm>
            <a:off x="5145406" y="5588561"/>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7450382" y="5594646"/>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9651223" y="5583603"/>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2978471" y="5611356"/>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rot="5400000">
            <a:off x="6851389" y="4910256"/>
            <a:ext cx="1313794" cy="7861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rot="5400000">
            <a:off x="7507465" y="4918149"/>
            <a:ext cx="1298183" cy="8229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rot="5400000">
            <a:off x="9016312" y="4895700"/>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rot="5400000">
            <a:off x="5275035" y="4886864"/>
            <a:ext cx="1345640" cy="9797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rot="5400000">
            <a:off x="4512600" y="4886221"/>
            <a:ext cx="1363922" cy="8330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rot="5400000">
            <a:off x="2830668" y="4893373"/>
            <a:ext cx="1355767"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3455743" y="4174577"/>
            <a:ext cx="1789207" cy="996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rot="5400000">
            <a:off x="2329681" y="4890909"/>
            <a:ext cx="1386910"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a:xfrm rot="5400000">
            <a:off x="679074" y="4883086"/>
            <a:ext cx="1387137" cy="941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1336984" y="4167085"/>
            <a:ext cx="1742906" cy="12057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1233378" y="5604747"/>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5890224" y="4198802"/>
            <a:ext cx="1647141" cy="1010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41941" y="127493"/>
            <a:ext cx="3522118" cy="646331"/>
          </a:xfrm>
          <a:prstGeom prst="rect">
            <a:avLst/>
          </a:prstGeom>
          <a:noFill/>
        </p:spPr>
        <p:txBody>
          <a:bodyPr wrap="none" rtlCol="0">
            <a:spAutoFit/>
          </a:bodyPr>
          <a:lstStyle/>
          <a:p>
            <a:r>
              <a:rPr lang="en-US" dirty="0"/>
              <a:t>Side sealing layer of </a:t>
            </a:r>
            <a:r>
              <a:rPr lang="en-US" dirty="0" err="1"/>
              <a:t>HfOx</a:t>
            </a:r>
            <a:r>
              <a:rPr lang="en-US" dirty="0"/>
              <a:t> (3nm)</a:t>
            </a:r>
          </a:p>
          <a:p>
            <a:r>
              <a:rPr lang="en-US" dirty="0"/>
              <a:t>For wet etch selectivity</a:t>
            </a:r>
          </a:p>
        </p:txBody>
      </p:sp>
      <p:cxnSp>
        <p:nvCxnSpPr>
          <p:cNvPr id="83" name="Straight Arrow Connector 82"/>
          <p:cNvCxnSpPr/>
          <p:nvPr/>
        </p:nvCxnSpPr>
        <p:spPr>
          <a:xfrm flipV="1">
            <a:off x="9700688" y="4009592"/>
            <a:ext cx="222422" cy="283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960438" y="3766458"/>
            <a:ext cx="649793" cy="369332"/>
          </a:xfrm>
          <a:prstGeom prst="rect">
            <a:avLst/>
          </a:prstGeom>
          <a:noFill/>
        </p:spPr>
        <p:txBody>
          <a:bodyPr wrap="none" rtlCol="0">
            <a:spAutoFit/>
          </a:bodyPr>
          <a:lstStyle/>
          <a:p>
            <a:r>
              <a:rPr lang="en-US" dirty="0" err="1"/>
              <a:t>HfOx</a:t>
            </a:r>
            <a:endParaRPr lang="en-US" dirty="0"/>
          </a:p>
        </p:txBody>
      </p:sp>
      <p:sp>
        <p:nvSpPr>
          <p:cNvPr id="178" name="Rectangle 177"/>
          <p:cNvSpPr/>
          <p:nvPr/>
        </p:nvSpPr>
        <p:spPr>
          <a:xfrm>
            <a:off x="8088590" y="4205264"/>
            <a:ext cx="1647141" cy="1010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Arrow Connector 144"/>
          <p:cNvCxnSpPr/>
          <p:nvPr/>
        </p:nvCxnSpPr>
        <p:spPr>
          <a:xfrm>
            <a:off x="3156209" y="4541312"/>
            <a:ext cx="3017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7437151" y="4661530"/>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52" name="Straight Arrow Connector 151"/>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5" name="TextBox 164"/>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66" name="TextBox 165"/>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67" name="Straight Arrow Connector 166"/>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69" name="TextBox 168"/>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70" name="Straight Arrow Connector 169"/>
          <p:cNvCxnSpPr>
            <a:stCxn id="117" idx="3"/>
          </p:cNvCxnSpPr>
          <p:nvPr/>
        </p:nvCxnSpPr>
        <p:spPr>
          <a:xfrm flipV="1">
            <a:off x="9650986" y="518897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1" name="TextBox 170"/>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179" name="TextBox 178"/>
          <p:cNvSpPr txBox="1"/>
          <p:nvPr/>
        </p:nvSpPr>
        <p:spPr>
          <a:xfrm>
            <a:off x="2912574" y="4524256"/>
            <a:ext cx="800219" cy="369332"/>
          </a:xfrm>
          <a:prstGeom prst="rect">
            <a:avLst/>
          </a:prstGeom>
          <a:noFill/>
        </p:spPr>
        <p:txBody>
          <a:bodyPr wrap="none" rtlCol="0">
            <a:spAutoFit/>
          </a:bodyPr>
          <a:lstStyle/>
          <a:p>
            <a:r>
              <a:rPr lang="en-US" dirty="0"/>
              <a:t>25nm</a:t>
            </a:r>
          </a:p>
        </p:txBody>
      </p:sp>
      <p:sp>
        <p:nvSpPr>
          <p:cNvPr id="180" name="TextBox 179"/>
          <p:cNvSpPr txBox="1"/>
          <p:nvPr/>
        </p:nvSpPr>
        <p:spPr>
          <a:xfrm>
            <a:off x="7423835" y="4605021"/>
            <a:ext cx="800219" cy="369332"/>
          </a:xfrm>
          <a:prstGeom prst="rect">
            <a:avLst/>
          </a:prstGeom>
          <a:noFill/>
        </p:spPr>
        <p:txBody>
          <a:bodyPr wrap="none" rtlCol="0">
            <a:spAutoFit/>
          </a:bodyPr>
          <a:lstStyle/>
          <a:p>
            <a:r>
              <a:rPr lang="en-US" dirty="0"/>
              <a:t>30nm</a:t>
            </a:r>
          </a:p>
        </p:txBody>
      </p:sp>
    </p:spTree>
    <p:extLst>
      <p:ext uri="{BB962C8B-B14F-4D97-AF65-F5344CB8AC3E}">
        <p14:creationId xmlns:p14="http://schemas.microsoft.com/office/powerpoint/2010/main" val="353793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169"/>
          <p:cNvSpPr/>
          <p:nvPr/>
        </p:nvSpPr>
        <p:spPr>
          <a:xfrm rot="5400000">
            <a:off x="7278760" y="4767403"/>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rot="5400000">
            <a:off x="9534365" y="4731848"/>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rot="5400000">
            <a:off x="5016947" y="4799133"/>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rot="5400000">
            <a:off x="5123184" y="4912760"/>
            <a:ext cx="945671" cy="229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rot="5400000">
            <a:off x="7371329" y="4899062"/>
            <a:ext cx="945671" cy="229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rot="5400000">
            <a:off x="9725790" y="4767830"/>
            <a:ext cx="945671" cy="41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noChangeArrowheads="1"/>
          </p:cNvSpPr>
          <p:nvPr/>
        </p:nvSpPr>
        <p:spPr bwMode="auto">
          <a:xfrm>
            <a:off x="1234767" y="5780502"/>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 name="Rectangle 2"/>
          <p:cNvSpPr>
            <a:spLocks noChangeArrowheads="1"/>
          </p:cNvSpPr>
          <p:nvPr/>
        </p:nvSpPr>
        <p:spPr bwMode="auto">
          <a:xfrm>
            <a:off x="1234764" y="6367789"/>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4" name="Group 3"/>
          <p:cNvGrpSpPr/>
          <p:nvPr/>
        </p:nvGrpSpPr>
        <p:grpSpPr>
          <a:xfrm>
            <a:off x="6519266" y="5785762"/>
            <a:ext cx="519100" cy="646217"/>
            <a:chOff x="5400705" y="4808373"/>
            <a:chExt cx="519100" cy="646217"/>
          </a:xfrm>
        </p:grpSpPr>
        <p:sp>
          <p:nvSpPr>
            <p:cNvPr id="5" name="Rectangle 4"/>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 name="Rectangle 5"/>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 name="Rectangle 6"/>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 name="Rectangle 8"/>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 name="Rectangle 9"/>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4" name="Group 13"/>
          <p:cNvGrpSpPr/>
          <p:nvPr/>
        </p:nvGrpSpPr>
        <p:grpSpPr>
          <a:xfrm>
            <a:off x="8822928" y="5785762"/>
            <a:ext cx="519100" cy="646217"/>
            <a:chOff x="6063894" y="4822905"/>
            <a:chExt cx="519100" cy="646217"/>
          </a:xfrm>
        </p:grpSpPr>
        <p:sp>
          <p:nvSpPr>
            <p:cNvPr id="15" name="Rectangle 1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6" name="Rectangle 1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 name="Rectangle 1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9" name="Rectangle 1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 name="Rectangle 1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 name="Rectangle 2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4" name="Group 23"/>
          <p:cNvGrpSpPr/>
          <p:nvPr/>
        </p:nvGrpSpPr>
        <p:grpSpPr>
          <a:xfrm>
            <a:off x="4672211" y="5785762"/>
            <a:ext cx="519100" cy="646217"/>
            <a:chOff x="6063894" y="4822905"/>
            <a:chExt cx="519100" cy="646217"/>
          </a:xfrm>
        </p:grpSpPr>
        <p:sp>
          <p:nvSpPr>
            <p:cNvPr id="25" name="Rectangle 2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6" name="Rectangle 2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9" name="Rectangle 2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0" name="Rectangle 2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4" name="Group 33"/>
          <p:cNvGrpSpPr/>
          <p:nvPr/>
        </p:nvGrpSpPr>
        <p:grpSpPr>
          <a:xfrm>
            <a:off x="3589277" y="5785762"/>
            <a:ext cx="519100" cy="646217"/>
            <a:chOff x="6063894" y="4822905"/>
            <a:chExt cx="519100" cy="646217"/>
          </a:xfrm>
        </p:grpSpPr>
        <p:sp>
          <p:nvSpPr>
            <p:cNvPr id="35" name="Rectangle 3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6" name="Rectangle 3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9" name="Rectangle 3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0" name="Rectangle 3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4" name="Group 43"/>
          <p:cNvGrpSpPr/>
          <p:nvPr/>
        </p:nvGrpSpPr>
        <p:grpSpPr>
          <a:xfrm>
            <a:off x="2509452" y="5785762"/>
            <a:ext cx="519100" cy="646217"/>
            <a:chOff x="6063894" y="4822905"/>
            <a:chExt cx="519100" cy="646217"/>
          </a:xfrm>
        </p:grpSpPr>
        <p:sp>
          <p:nvSpPr>
            <p:cNvPr id="45" name="Rectangle 4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6" name="Rectangle 4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9" name="Rectangle 4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0" name="Rectangle 4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4"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5" name="Straight Arrow Connector 54"/>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56" name="Group 55"/>
          <p:cNvGrpSpPr/>
          <p:nvPr/>
        </p:nvGrpSpPr>
        <p:grpSpPr>
          <a:xfrm>
            <a:off x="1421006" y="5785762"/>
            <a:ext cx="519100" cy="646217"/>
            <a:chOff x="6063894" y="4822905"/>
            <a:chExt cx="519100" cy="646217"/>
          </a:xfrm>
        </p:grpSpPr>
        <p:sp>
          <p:nvSpPr>
            <p:cNvPr id="57" name="Rectangle 5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8" name="Rectangle 5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9" name="Rectangle 5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1" name="Rectangle 6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6"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67"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68" name="Straight Arrow Connector 67"/>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69"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0"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1"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2"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3"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4" name="Straight Arrow Connector 73"/>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5" name="Rectangle 74"/>
          <p:cNvSpPr>
            <a:spLocks noChangeArrowheads="1"/>
          </p:cNvSpPr>
          <p:nvPr/>
        </p:nvSpPr>
        <p:spPr bwMode="auto">
          <a:xfrm>
            <a:off x="1234763" y="5669707"/>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7" name="Rectangle 76"/>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8"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79"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80" name="Straight Connector 79"/>
          <p:cNvCxnSpPr/>
          <p:nvPr/>
        </p:nvCxnSpPr>
        <p:spPr bwMode="auto">
          <a:xfrm>
            <a:off x="557649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81" name="Group 80"/>
          <p:cNvGrpSpPr/>
          <p:nvPr/>
        </p:nvGrpSpPr>
        <p:grpSpPr>
          <a:xfrm>
            <a:off x="1412344" y="4271571"/>
            <a:ext cx="1566463" cy="1416451"/>
            <a:chOff x="1232941" y="4271571"/>
            <a:chExt cx="8515215" cy="1416451"/>
          </a:xfrm>
        </p:grpSpPr>
        <p:sp>
          <p:nvSpPr>
            <p:cNvPr id="82" name="Rectangle 8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3" name="Rectangle 8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4" name="Rectangle 83"/>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5" name="Rectangle 8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95" name="Group 94"/>
          <p:cNvGrpSpPr/>
          <p:nvPr/>
        </p:nvGrpSpPr>
        <p:grpSpPr>
          <a:xfrm>
            <a:off x="3544222" y="4269966"/>
            <a:ext cx="1606513" cy="1416451"/>
            <a:chOff x="1232941" y="4271571"/>
            <a:chExt cx="8515215" cy="1416451"/>
          </a:xfrm>
        </p:grpSpPr>
        <p:sp>
          <p:nvSpPr>
            <p:cNvPr id="96" name="Rectangle 9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9" name="Rectangle 9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0" name="Rectangle 99"/>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1" name="Group 100"/>
          <p:cNvGrpSpPr/>
          <p:nvPr/>
        </p:nvGrpSpPr>
        <p:grpSpPr>
          <a:xfrm>
            <a:off x="5982267" y="4262325"/>
            <a:ext cx="1469988" cy="1416451"/>
            <a:chOff x="1232941" y="4271571"/>
            <a:chExt cx="8515215" cy="1416451"/>
          </a:xfrm>
        </p:grpSpPr>
        <p:sp>
          <p:nvSpPr>
            <p:cNvPr id="102" name="Rectangle 10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3" name="Rectangle 10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7" name="Group 106"/>
          <p:cNvGrpSpPr/>
          <p:nvPr/>
        </p:nvGrpSpPr>
        <p:grpSpPr>
          <a:xfrm>
            <a:off x="8181313" y="4261470"/>
            <a:ext cx="1469988" cy="1416451"/>
            <a:chOff x="1232941" y="4271571"/>
            <a:chExt cx="8515215" cy="1416451"/>
          </a:xfrm>
        </p:grpSpPr>
        <p:sp>
          <p:nvSpPr>
            <p:cNvPr id="108" name="Rectangle 107"/>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9" name="Rectangle 10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0" name="Rectangle 109"/>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2" name="Rectangle 111"/>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3" name="Group 112"/>
          <p:cNvGrpSpPr/>
          <p:nvPr/>
        </p:nvGrpSpPr>
        <p:grpSpPr>
          <a:xfrm>
            <a:off x="10285898" y="118484"/>
            <a:ext cx="1847487" cy="3129626"/>
            <a:chOff x="10046822" y="1344018"/>
            <a:chExt cx="1847487" cy="3129626"/>
          </a:xfrm>
        </p:grpSpPr>
        <p:grpSp>
          <p:nvGrpSpPr>
            <p:cNvPr id="114" name="Group 113"/>
            <p:cNvGrpSpPr/>
            <p:nvPr/>
          </p:nvGrpSpPr>
          <p:grpSpPr>
            <a:xfrm>
              <a:off x="10046822" y="1970098"/>
              <a:ext cx="1847487" cy="2503546"/>
              <a:chOff x="10046822" y="1970098"/>
              <a:chExt cx="1847487" cy="2503546"/>
            </a:xfrm>
          </p:grpSpPr>
          <p:sp>
            <p:nvSpPr>
              <p:cNvPr id="116" name="Rectangle 115"/>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17" name="Rectangle 116"/>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6nm</a:t>
                </a:r>
              </a:p>
            </p:txBody>
          </p:sp>
          <p:sp>
            <p:nvSpPr>
              <p:cNvPr id="118" name="Rectangle 117"/>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19" name="Rectangle 118"/>
              <p:cNvSpPr>
                <a:spLocks noChangeArrowheads="1"/>
              </p:cNvSpPr>
              <p:nvPr/>
            </p:nvSpPr>
            <p:spPr bwMode="auto">
              <a:xfrm>
                <a:off x="10049727" y="3657099"/>
                <a:ext cx="1844581" cy="112325"/>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20" name="Rectangle 119"/>
              <p:cNvSpPr/>
              <p:nvPr/>
            </p:nvSpPr>
            <p:spPr>
              <a:xfrm>
                <a:off x="10046822" y="2758585"/>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ILD/Oxide 50nm</a:t>
                </a:r>
              </a:p>
            </p:txBody>
          </p:sp>
          <p:sp>
            <p:nvSpPr>
              <p:cNvPr id="121" name="Rectangle 120"/>
              <p:cNvSpPr/>
              <p:nvPr/>
            </p:nvSpPr>
            <p:spPr>
              <a:xfrm>
                <a:off x="10046823" y="1970098"/>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15" name="Rectangle 114"/>
            <p:cNvSpPr>
              <a:spLocks noChangeArrowheads="1"/>
            </p:cNvSpPr>
            <p:nvPr/>
          </p:nvSpPr>
          <p:spPr bwMode="auto">
            <a:xfrm>
              <a:off x="10046823" y="1344018"/>
              <a:ext cx="1847483" cy="63335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sp>
        <p:nvSpPr>
          <p:cNvPr id="122" name="Rectangle 121"/>
          <p:cNvSpPr/>
          <p:nvPr/>
        </p:nvSpPr>
        <p:spPr>
          <a:xfrm>
            <a:off x="5145406" y="5588561"/>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7450382" y="5594646"/>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9651223" y="5573212"/>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2978471" y="5611356"/>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5400000">
            <a:off x="6774831" y="4833696"/>
            <a:ext cx="1424797" cy="12072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5400000">
            <a:off x="7456354" y="4867037"/>
            <a:ext cx="1393884" cy="8881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rot="5400000">
            <a:off x="8964169" y="4843555"/>
            <a:ext cx="1461810" cy="6511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5240861" y="4852691"/>
            <a:ext cx="1426127" cy="858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rot="5400000">
            <a:off x="4473823" y="4848685"/>
            <a:ext cx="1426893" cy="9541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rot="5400000">
            <a:off x="2794876" y="4857580"/>
            <a:ext cx="1411476" cy="938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3402626" y="4179673"/>
            <a:ext cx="1789207" cy="996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rot="5400000">
            <a:off x="2284628" y="4845856"/>
            <a:ext cx="1454596" cy="1003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rot="5400000">
            <a:off x="645702" y="4849714"/>
            <a:ext cx="1454831" cy="93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1297397" y="4151186"/>
            <a:ext cx="1742906" cy="12057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1233378" y="5604747"/>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5857968" y="4172449"/>
            <a:ext cx="1647141" cy="1010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TextBox 137"/>
          <p:cNvSpPr txBox="1"/>
          <p:nvPr/>
        </p:nvSpPr>
        <p:spPr>
          <a:xfrm>
            <a:off x="314633" y="242401"/>
            <a:ext cx="5129930" cy="646331"/>
          </a:xfrm>
          <a:prstGeom prst="rect">
            <a:avLst/>
          </a:prstGeom>
          <a:noFill/>
        </p:spPr>
        <p:txBody>
          <a:bodyPr wrap="none" rtlCol="0">
            <a:spAutoFit/>
          </a:bodyPr>
          <a:lstStyle/>
          <a:p>
            <a:r>
              <a:rPr lang="en-US" dirty="0"/>
              <a:t>30nm </a:t>
            </a:r>
            <a:r>
              <a:rPr lang="en-US" dirty="0" err="1"/>
              <a:t>AlO</a:t>
            </a:r>
            <a:r>
              <a:rPr lang="en-US" dirty="0"/>
              <a:t> </a:t>
            </a:r>
            <a:r>
              <a:rPr lang="en-US" dirty="0" err="1"/>
              <a:t>dep’d</a:t>
            </a:r>
            <a:r>
              <a:rPr lang="en-US" dirty="0"/>
              <a:t> fills in gap between transistors</a:t>
            </a:r>
          </a:p>
          <a:p>
            <a:r>
              <a:rPr lang="en-US" dirty="0"/>
              <a:t>With little divots</a:t>
            </a:r>
          </a:p>
        </p:txBody>
      </p:sp>
      <p:sp>
        <p:nvSpPr>
          <p:cNvPr id="147" name="Rectangle 146"/>
          <p:cNvSpPr/>
          <p:nvPr/>
        </p:nvSpPr>
        <p:spPr>
          <a:xfrm>
            <a:off x="8069392" y="4210329"/>
            <a:ext cx="1647141" cy="1010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bwMode="auto">
          <a:xfrm>
            <a:off x="1237431" y="6431979"/>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49" name="TextBox 175"/>
          <p:cNvSpPr txBox="1"/>
          <p:nvPr/>
        </p:nvSpPr>
        <p:spPr>
          <a:xfrm>
            <a:off x="1406485" y="646436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50" name="TextBox 175"/>
          <p:cNvSpPr txBox="1"/>
          <p:nvPr/>
        </p:nvSpPr>
        <p:spPr>
          <a:xfrm>
            <a:off x="6463997" y="648533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151" name="Rectangle 150"/>
          <p:cNvSpPr/>
          <p:nvPr/>
        </p:nvSpPr>
        <p:spPr>
          <a:xfrm rot="5400000">
            <a:off x="574289" y="4859960"/>
            <a:ext cx="1448664" cy="8968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rot="5400000">
            <a:off x="2701608" y="4914545"/>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rot="5400000">
            <a:off x="2674523" y="4852772"/>
            <a:ext cx="1470648" cy="8378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rot="5400000">
            <a:off x="4493922" y="4770902"/>
            <a:ext cx="1509417" cy="12299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rot="5400000">
            <a:off x="5105577" y="4807454"/>
            <a:ext cx="1513193" cy="8074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rot="5400000">
            <a:off x="6813765" y="4780358"/>
            <a:ext cx="1527744" cy="13424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rot="5400000">
            <a:off x="7328039" y="4806256"/>
            <a:ext cx="1485625" cy="7607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rot="5400000">
            <a:off x="9052781" y="4799823"/>
            <a:ext cx="1437772" cy="9651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8009213" y="4083531"/>
            <a:ext cx="1790359" cy="10499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a:off x="5817323" y="4069816"/>
            <a:ext cx="1815897" cy="10761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a:xfrm>
            <a:off x="3364457" y="4089314"/>
            <a:ext cx="1870518" cy="9515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1240578" y="4088244"/>
            <a:ext cx="1813854" cy="11878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3142009" y="5530357"/>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5310127" y="550245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p:cNvSpPr/>
          <p:nvPr/>
        </p:nvSpPr>
        <p:spPr>
          <a:xfrm>
            <a:off x="7541908" y="552988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9792284" y="548384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8" name="Straight Arrow Connector 167"/>
          <p:cNvCxnSpPr/>
          <p:nvPr/>
        </p:nvCxnSpPr>
        <p:spPr>
          <a:xfrm flipV="1">
            <a:off x="9792283" y="4125657"/>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0350549" y="3932542"/>
            <a:ext cx="620939" cy="369332"/>
          </a:xfrm>
          <a:prstGeom prst="rect">
            <a:avLst/>
          </a:prstGeom>
          <a:noFill/>
        </p:spPr>
        <p:txBody>
          <a:bodyPr wrap="none" rtlCol="0">
            <a:spAutoFit/>
          </a:bodyPr>
          <a:lstStyle/>
          <a:p>
            <a:r>
              <a:rPr lang="en-US" dirty="0" err="1"/>
              <a:t>AlOx</a:t>
            </a:r>
            <a:endParaRPr lang="en-US" dirty="0"/>
          </a:p>
        </p:txBody>
      </p:sp>
      <p:sp>
        <p:nvSpPr>
          <p:cNvPr id="171" name="Rectangle 170"/>
          <p:cNvSpPr/>
          <p:nvPr/>
        </p:nvSpPr>
        <p:spPr>
          <a:xfrm>
            <a:off x="9651223" y="5583603"/>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rot="5400000">
            <a:off x="9016312" y="4895700"/>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3" name="Straight Arrow Connector 172"/>
          <p:cNvCxnSpPr/>
          <p:nvPr/>
        </p:nvCxnSpPr>
        <p:spPr>
          <a:xfrm flipV="1">
            <a:off x="9699450" y="4604747"/>
            <a:ext cx="222422" cy="283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9959200" y="4361613"/>
            <a:ext cx="649793" cy="369332"/>
          </a:xfrm>
          <a:prstGeom prst="rect">
            <a:avLst/>
          </a:prstGeom>
          <a:noFill/>
        </p:spPr>
        <p:txBody>
          <a:bodyPr wrap="none" rtlCol="0">
            <a:spAutoFit/>
          </a:bodyPr>
          <a:lstStyle/>
          <a:p>
            <a:r>
              <a:rPr lang="en-US" dirty="0" err="1"/>
              <a:t>HfOx</a:t>
            </a:r>
            <a:endParaRPr lang="en-US" dirty="0"/>
          </a:p>
        </p:txBody>
      </p:sp>
      <p:cxnSp>
        <p:nvCxnSpPr>
          <p:cNvPr id="176" name="Straight Arrow Connector 175"/>
          <p:cNvCxnSpPr/>
          <p:nvPr/>
        </p:nvCxnSpPr>
        <p:spPr>
          <a:xfrm>
            <a:off x="7437151" y="4661530"/>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78" name="Straight Arrow Connector 177"/>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9" name="TextBox 178"/>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80" name="TextBox 179"/>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81" name="Straight Arrow Connector 180"/>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83" name="TextBox 182"/>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84" name="Straight Arrow Connector 183"/>
          <p:cNvCxnSpPr/>
          <p:nvPr/>
        </p:nvCxnSpPr>
        <p:spPr>
          <a:xfrm flipV="1">
            <a:off x="9650986" y="518897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5" name="TextBox 184"/>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187" name="TextBox 186"/>
          <p:cNvSpPr txBox="1"/>
          <p:nvPr/>
        </p:nvSpPr>
        <p:spPr>
          <a:xfrm>
            <a:off x="7423835" y="4605021"/>
            <a:ext cx="800219" cy="369332"/>
          </a:xfrm>
          <a:prstGeom prst="rect">
            <a:avLst/>
          </a:prstGeom>
          <a:noFill/>
        </p:spPr>
        <p:txBody>
          <a:bodyPr wrap="none" rtlCol="0">
            <a:spAutoFit/>
          </a:bodyPr>
          <a:lstStyle/>
          <a:p>
            <a:r>
              <a:rPr lang="en-US" dirty="0"/>
              <a:t>30nm</a:t>
            </a:r>
          </a:p>
        </p:txBody>
      </p:sp>
      <p:sp>
        <p:nvSpPr>
          <p:cNvPr id="188" name="Rectangle 187"/>
          <p:cNvSpPr/>
          <p:nvPr/>
        </p:nvSpPr>
        <p:spPr>
          <a:xfrm rot="5400000">
            <a:off x="2319389" y="4784149"/>
            <a:ext cx="1509417" cy="12299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2843058" y="4524256"/>
            <a:ext cx="800219" cy="369332"/>
          </a:xfrm>
          <a:prstGeom prst="rect">
            <a:avLst/>
          </a:prstGeom>
          <a:noFill/>
        </p:spPr>
        <p:txBody>
          <a:bodyPr wrap="none" rtlCol="0">
            <a:spAutoFit/>
          </a:bodyPr>
          <a:lstStyle/>
          <a:p>
            <a:r>
              <a:rPr lang="en-US" dirty="0"/>
              <a:t>25nm</a:t>
            </a:r>
          </a:p>
        </p:txBody>
      </p:sp>
      <p:cxnSp>
        <p:nvCxnSpPr>
          <p:cNvPr id="175" name="Straight Arrow Connector 174"/>
          <p:cNvCxnSpPr/>
          <p:nvPr/>
        </p:nvCxnSpPr>
        <p:spPr>
          <a:xfrm flipV="1">
            <a:off x="2978471" y="4541312"/>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7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a:xfrm rot="5400000">
            <a:off x="7414785" y="4876515"/>
            <a:ext cx="934328" cy="64319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rot="5400000">
            <a:off x="9587839" y="4731272"/>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rot="5400000">
            <a:off x="9725790" y="4767830"/>
            <a:ext cx="945671" cy="41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rot="5400000">
            <a:off x="7371329" y="4899062"/>
            <a:ext cx="945671" cy="229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7149" y="108445"/>
            <a:ext cx="4078361" cy="1200329"/>
          </a:xfrm>
          <a:prstGeom prst="rect">
            <a:avLst/>
          </a:prstGeom>
          <a:noFill/>
        </p:spPr>
        <p:txBody>
          <a:bodyPr wrap="none" rtlCol="0">
            <a:spAutoFit/>
          </a:bodyPr>
          <a:lstStyle/>
          <a:p>
            <a:r>
              <a:rPr lang="en-US" b="1" dirty="0"/>
              <a:t>Logic-Transition Vs. Array  X section</a:t>
            </a:r>
          </a:p>
          <a:p>
            <a:r>
              <a:rPr lang="en-US" dirty="0" err="1"/>
              <a:t>AlO</a:t>
            </a:r>
            <a:r>
              <a:rPr lang="en-US" dirty="0"/>
              <a:t> removed by DHF</a:t>
            </a:r>
          </a:p>
          <a:p>
            <a:r>
              <a:rPr lang="en-US" dirty="0" err="1"/>
              <a:t>HfO</a:t>
            </a:r>
            <a:r>
              <a:rPr lang="en-US" dirty="0"/>
              <a:t> implanted by TIM</a:t>
            </a:r>
          </a:p>
          <a:p>
            <a:r>
              <a:rPr lang="en-US" dirty="0"/>
              <a:t>Implanted </a:t>
            </a:r>
            <a:r>
              <a:rPr lang="en-US" dirty="0" err="1"/>
              <a:t>HfO</a:t>
            </a:r>
            <a:r>
              <a:rPr lang="en-US" dirty="0"/>
              <a:t> </a:t>
            </a:r>
            <a:r>
              <a:rPr lang="en-US" dirty="0" err="1"/>
              <a:t>rem’d</a:t>
            </a:r>
            <a:r>
              <a:rPr lang="en-US" dirty="0"/>
              <a:t> by DHF</a:t>
            </a:r>
          </a:p>
        </p:txBody>
      </p:sp>
      <p:sp>
        <p:nvSpPr>
          <p:cNvPr id="6" name="Rectangle 5"/>
          <p:cNvSpPr>
            <a:spLocks noChangeArrowheads="1"/>
          </p:cNvSpPr>
          <p:nvPr/>
        </p:nvSpPr>
        <p:spPr bwMode="auto">
          <a:xfrm>
            <a:off x="1234767" y="5780502"/>
            <a:ext cx="9147388" cy="676813"/>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 name="Rectangle 6"/>
          <p:cNvSpPr>
            <a:spLocks noChangeArrowheads="1"/>
          </p:cNvSpPr>
          <p:nvPr/>
        </p:nvSpPr>
        <p:spPr bwMode="auto">
          <a:xfrm>
            <a:off x="1234764" y="6367789"/>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8" name="Group 7"/>
          <p:cNvGrpSpPr/>
          <p:nvPr/>
        </p:nvGrpSpPr>
        <p:grpSpPr>
          <a:xfrm>
            <a:off x="6519266" y="5785762"/>
            <a:ext cx="519100" cy="646217"/>
            <a:chOff x="5400705" y="4808373"/>
            <a:chExt cx="519100" cy="646217"/>
          </a:xfrm>
        </p:grpSpPr>
        <p:sp>
          <p:nvSpPr>
            <p:cNvPr id="9" name="Rectangle 8"/>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 name="Rectangle 9"/>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3" name="Rectangle 12"/>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 name="Rectangle 14"/>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 name="Rectangle 15"/>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8" name="Group 17"/>
          <p:cNvGrpSpPr/>
          <p:nvPr/>
        </p:nvGrpSpPr>
        <p:grpSpPr>
          <a:xfrm>
            <a:off x="8822928" y="5785762"/>
            <a:ext cx="519100" cy="646217"/>
            <a:chOff x="6063894" y="4822905"/>
            <a:chExt cx="519100" cy="646217"/>
          </a:xfrm>
        </p:grpSpPr>
        <p:sp>
          <p:nvSpPr>
            <p:cNvPr id="19" name="Rectangle 1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 name="Rectangle 1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 name="Rectangle 2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 name="Rectangle 2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 name="Rectangle 2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 name="Rectangle 2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8" name="Group 27"/>
          <p:cNvGrpSpPr/>
          <p:nvPr/>
        </p:nvGrpSpPr>
        <p:grpSpPr>
          <a:xfrm>
            <a:off x="4672211" y="5785762"/>
            <a:ext cx="519100" cy="646217"/>
            <a:chOff x="6063894" y="4822905"/>
            <a:chExt cx="519100" cy="646217"/>
          </a:xfrm>
        </p:grpSpPr>
        <p:sp>
          <p:nvSpPr>
            <p:cNvPr id="29" name="Rectangle 2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3" name="Rectangle 3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5" name="Rectangle 3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6" name="Rectangle 3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8" name="Group 37"/>
          <p:cNvGrpSpPr/>
          <p:nvPr/>
        </p:nvGrpSpPr>
        <p:grpSpPr>
          <a:xfrm>
            <a:off x="3589277" y="5785762"/>
            <a:ext cx="519100" cy="646217"/>
            <a:chOff x="6063894" y="4822905"/>
            <a:chExt cx="519100" cy="646217"/>
          </a:xfrm>
        </p:grpSpPr>
        <p:sp>
          <p:nvSpPr>
            <p:cNvPr id="39" name="Rectangle 3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3" name="Rectangle 4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5" name="Rectangle 4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6" name="Rectangle 4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8" name="Group 47"/>
          <p:cNvGrpSpPr/>
          <p:nvPr/>
        </p:nvGrpSpPr>
        <p:grpSpPr>
          <a:xfrm>
            <a:off x="2509452" y="5785762"/>
            <a:ext cx="519100" cy="646217"/>
            <a:chOff x="6063894" y="4822905"/>
            <a:chExt cx="519100" cy="646217"/>
          </a:xfrm>
        </p:grpSpPr>
        <p:sp>
          <p:nvSpPr>
            <p:cNvPr id="49" name="Rectangle 4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3" name="Rectangle 5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5" name="Rectangle 5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6" name="Rectangle 5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7" name="Rectangle 5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8"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9" name="Straight Arrow Connector 58"/>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0" name="Group 59"/>
          <p:cNvGrpSpPr/>
          <p:nvPr/>
        </p:nvGrpSpPr>
        <p:grpSpPr>
          <a:xfrm>
            <a:off x="1421006" y="5785762"/>
            <a:ext cx="519100" cy="646217"/>
            <a:chOff x="6063894" y="4822905"/>
            <a:chExt cx="519100" cy="646217"/>
          </a:xfrm>
        </p:grpSpPr>
        <p:sp>
          <p:nvSpPr>
            <p:cNvPr id="61" name="Rectangle 6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2" name="Rectangle 6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5" name="Rectangle 6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 name="Rectangle 6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8" name="Rectangle 6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 name="Rectangle 6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70"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71"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2" name="Straight Arrow Connector 71"/>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3"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4"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5"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6"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7"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8" name="Straight Arrow Connector 77"/>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9" name="Rectangle 78"/>
          <p:cNvSpPr>
            <a:spLocks noChangeArrowheads="1"/>
          </p:cNvSpPr>
          <p:nvPr/>
        </p:nvSpPr>
        <p:spPr bwMode="auto">
          <a:xfrm>
            <a:off x="1234763" y="5669707"/>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0" name="Rectangle 79"/>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1" name="Rectangle 80"/>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grpSp>
        <p:nvGrpSpPr>
          <p:cNvPr id="84" name="Group 83"/>
          <p:cNvGrpSpPr/>
          <p:nvPr/>
        </p:nvGrpSpPr>
        <p:grpSpPr>
          <a:xfrm>
            <a:off x="5982267" y="4262325"/>
            <a:ext cx="1469988" cy="1416451"/>
            <a:chOff x="1232941" y="4271571"/>
            <a:chExt cx="8515215" cy="1416451"/>
          </a:xfrm>
        </p:grpSpPr>
        <p:sp>
          <p:nvSpPr>
            <p:cNvPr id="85" name="Rectangle 84"/>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7" name="Rectangle 86"/>
            <p:cNvSpPr>
              <a:spLocks noChangeArrowheads="1"/>
            </p:cNvSpPr>
            <p:nvPr/>
          </p:nvSpPr>
          <p:spPr bwMode="auto">
            <a:xfrm>
              <a:off x="1232941" y="5147989"/>
              <a:ext cx="8513390" cy="86730"/>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8" name="Rectangle 87"/>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9" name="Rectangle 88"/>
            <p:cNvSpPr/>
            <p:nvPr/>
          </p:nvSpPr>
          <p:spPr>
            <a:xfrm>
              <a:off x="1234766" y="4271571"/>
              <a:ext cx="8513390" cy="884972"/>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90" name="Group 89"/>
          <p:cNvGrpSpPr/>
          <p:nvPr/>
        </p:nvGrpSpPr>
        <p:grpSpPr>
          <a:xfrm>
            <a:off x="8190644" y="4261470"/>
            <a:ext cx="1469988" cy="1416451"/>
            <a:chOff x="1232941" y="4271571"/>
            <a:chExt cx="8515215" cy="1416451"/>
          </a:xfrm>
        </p:grpSpPr>
        <p:sp>
          <p:nvSpPr>
            <p:cNvPr id="91" name="Rectangle 90"/>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2" name="Rectangle 91"/>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3" name="Rectangle 92"/>
            <p:cNvSpPr>
              <a:spLocks noChangeArrowheads="1"/>
            </p:cNvSpPr>
            <p:nvPr/>
          </p:nvSpPr>
          <p:spPr bwMode="auto">
            <a:xfrm>
              <a:off x="1232941" y="5157398"/>
              <a:ext cx="8513390" cy="77321"/>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4" name="Rectangle 93"/>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5" name="Rectangle 94"/>
            <p:cNvSpPr/>
            <p:nvPr/>
          </p:nvSpPr>
          <p:spPr>
            <a:xfrm>
              <a:off x="1234766" y="4271571"/>
              <a:ext cx="8513390" cy="890763"/>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97" name="Rectangle 96"/>
          <p:cNvSpPr/>
          <p:nvPr/>
        </p:nvSpPr>
        <p:spPr>
          <a:xfrm>
            <a:off x="9651223" y="5573212"/>
            <a:ext cx="730932" cy="95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rot="5400000">
            <a:off x="8943220" y="4924215"/>
            <a:ext cx="1507359" cy="917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5433959" y="5616319"/>
            <a:ext cx="558325" cy="624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Arrow Connector 103"/>
          <p:cNvCxnSpPr/>
          <p:nvPr/>
        </p:nvCxnSpPr>
        <p:spPr>
          <a:xfrm>
            <a:off x="7604566" y="4687747"/>
            <a:ext cx="448989"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TextBox 175"/>
          <p:cNvSpPr txBox="1"/>
          <p:nvPr/>
        </p:nvSpPr>
        <p:spPr>
          <a:xfrm>
            <a:off x="1256012" y="6482510"/>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Logic PGD</a:t>
            </a:r>
          </a:p>
        </p:txBody>
      </p:sp>
      <p:grpSp>
        <p:nvGrpSpPr>
          <p:cNvPr id="108" name="Group 107"/>
          <p:cNvGrpSpPr/>
          <p:nvPr/>
        </p:nvGrpSpPr>
        <p:grpSpPr>
          <a:xfrm>
            <a:off x="10285899" y="118484"/>
            <a:ext cx="1847486" cy="3129626"/>
            <a:chOff x="10046823" y="1344018"/>
            <a:chExt cx="1847486" cy="3129626"/>
          </a:xfrm>
        </p:grpSpPr>
        <p:grpSp>
          <p:nvGrpSpPr>
            <p:cNvPr id="109" name="Group 108"/>
            <p:cNvGrpSpPr/>
            <p:nvPr/>
          </p:nvGrpSpPr>
          <p:grpSpPr>
            <a:xfrm>
              <a:off x="10046823" y="1936964"/>
              <a:ext cx="1847486" cy="2536680"/>
              <a:chOff x="10046823" y="1936964"/>
              <a:chExt cx="1847486" cy="2536680"/>
            </a:xfrm>
          </p:grpSpPr>
          <p:sp>
            <p:nvSpPr>
              <p:cNvPr id="111" name="Rectangle 110"/>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12" name="Rectangle 111"/>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5nm</a:t>
                </a:r>
              </a:p>
            </p:txBody>
          </p:sp>
          <p:sp>
            <p:nvSpPr>
              <p:cNvPr id="113" name="Rectangle 112"/>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14" name="Rectangle 113"/>
              <p:cNvSpPr>
                <a:spLocks noChangeArrowheads="1"/>
              </p:cNvSpPr>
              <p:nvPr/>
            </p:nvSpPr>
            <p:spPr bwMode="auto">
              <a:xfrm>
                <a:off x="10049727" y="3657099"/>
                <a:ext cx="1844581" cy="112325"/>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15" name="Rectangle 114"/>
              <p:cNvSpPr/>
              <p:nvPr/>
            </p:nvSpPr>
            <p:spPr>
              <a:xfrm>
                <a:off x="10046823" y="2747748"/>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16" name="Rectangle 115"/>
              <p:cNvSpPr/>
              <p:nvPr/>
            </p:nvSpPr>
            <p:spPr>
              <a:xfrm>
                <a:off x="10046824" y="1936964"/>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10" name="Rectangle 109"/>
            <p:cNvSpPr>
              <a:spLocks noChangeArrowheads="1"/>
            </p:cNvSpPr>
            <p:nvPr/>
          </p:nvSpPr>
          <p:spPr bwMode="auto">
            <a:xfrm>
              <a:off x="10046823" y="1344018"/>
              <a:ext cx="1847483" cy="58827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sp>
        <p:nvSpPr>
          <p:cNvPr id="119" name="Rectangle 118"/>
          <p:cNvSpPr/>
          <p:nvPr/>
        </p:nvSpPr>
        <p:spPr>
          <a:xfrm rot="5400000">
            <a:off x="6788811" y="4873540"/>
            <a:ext cx="1389176" cy="16503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rot="5400000">
            <a:off x="7460100" y="4900567"/>
            <a:ext cx="1389549" cy="1036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5366307" y="5595501"/>
            <a:ext cx="615960" cy="956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rot="5400000">
            <a:off x="5194300" y="4880549"/>
            <a:ext cx="1344068" cy="774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rot="5400000">
            <a:off x="5244021" y="4923872"/>
            <a:ext cx="1406462" cy="1065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6" name="Straight Connector 125"/>
          <p:cNvCxnSpPr/>
          <p:nvPr/>
        </p:nvCxnSpPr>
        <p:spPr bwMode="auto">
          <a:xfrm>
            <a:off x="557649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27" name="Rectangle 126"/>
          <p:cNvSpPr/>
          <p:nvPr/>
        </p:nvSpPr>
        <p:spPr>
          <a:xfrm rot="5400000">
            <a:off x="6887061" y="4917342"/>
            <a:ext cx="1408085" cy="861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7375801" y="4925420"/>
            <a:ext cx="1399249" cy="730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9647938" y="5625572"/>
            <a:ext cx="734017" cy="982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rot="5400000">
            <a:off x="5571612" y="5327206"/>
            <a:ext cx="95828" cy="4527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9651223" y="5573212"/>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rot="5400000">
            <a:off x="9018878" y="4898264"/>
            <a:ext cx="1351471" cy="660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rot="5400000">
            <a:off x="9106361" y="4853402"/>
            <a:ext cx="1329250" cy="9787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9792284" y="548384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Arrow Connector 136"/>
          <p:cNvCxnSpPr/>
          <p:nvPr/>
        </p:nvCxnSpPr>
        <p:spPr>
          <a:xfrm flipV="1">
            <a:off x="9792283" y="4125657"/>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0350549" y="3932542"/>
            <a:ext cx="620939" cy="369332"/>
          </a:xfrm>
          <a:prstGeom prst="rect">
            <a:avLst/>
          </a:prstGeom>
          <a:noFill/>
        </p:spPr>
        <p:txBody>
          <a:bodyPr wrap="none" rtlCol="0">
            <a:spAutoFit/>
          </a:bodyPr>
          <a:lstStyle/>
          <a:p>
            <a:r>
              <a:rPr lang="en-US" dirty="0" err="1"/>
              <a:t>AlOx</a:t>
            </a:r>
            <a:endParaRPr lang="en-US" dirty="0"/>
          </a:p>
        </p:txBody>
      </p:sp>
      <p:sp>
        <p:nvSpPr>
          <p:cNvPr id="139" name="Rectangle 138"/>
          <p:cNvSpPr/>
          <p:nvPr/>
        </p:nvSpPr>
        <p:spPr>
          <a:xfrm>
            <a:off x="9651223" y="5583603"/>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rot="5400000">
            <a:off x="9016312" y="4895700"/>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Arrow Connector 140"/>
          <p:cNvCxnSpPr/>
          <p:nvPr/>
        </p:nvCxnSpPr>
        <p:spPr>
          <a:xfrm flipV="1">
            <a:off x="9699450" y="4604747"/>
            <a:ext cx="222422" cy="283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9959200" y="4361613"/>
            <a:ext cx="649793" cy="369332"/>
          </a:xfrm>
          <a:prstGeom prst="rect">
            <a:avLst/>
          </a:prstGeom>
          <a:noFill/>
        </p:spPr>
        <p:txBody>
          <a:bodyPr wrap="none" rtlCol="0">
            <a:spAutoFit/>
          </a:bodyPr>
          <a:lstStyle/>
          <a:p>
            <a:r>
              <a:rPr lang="en-US" dirty="0" err="1"/>
              <a:t>HfOx</a:t>
            </a:r>
            <a:endParaRPr lang="en-US" dirty="0"/>
          </a:p>
        </p:txBody>
      </p:sp>
      <p:sp>
        <p:nvSpPr>
          <p:cNvPr id="143" name="TextBox 142"/>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44" name="Straight Arrow Connector 143"/>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46" name="TextBox 145"/>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47" name="Straight Arrow Connector 146"/>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8" name="TextBox 147"/>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49" name="TextBox 148"/>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50" name="Straight Arrow Connector 149"/>
          <p:cNvCxnSpPr/>
          <p:nvPr/>
        </p:nvCxnSpPr>
        <p:spPr>
          <a:xfrm flipV="1">
            <a:off x="9650986" y="518897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Tree>
    <p:extLst>
      <p:ext uri="{BB962C8B-B14F-4D97-AF65-F5344CB8AC3E}">
        <p14:creationId xmlns:p14="http://schemas.microsoft.com/office/powerpoint/2010/main" val="259478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24000" y="4267200"/>
            <a:ext cx="7261404" cy="115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Rectangle 35"/>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ectangle 36"/>
          <p:cNvSpPr/>
          <p:nvPr/>
        </p:nvSpPr>
        <p:spPr>
          <a:xfrm>
            <a:off x="1517714" y="4000256"/>
            <a:ext cx="7261403" cy="20177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Trapezoid 37"/>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Trapezoid 38"/>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Trapezoid 39"/>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Rectangle 40"/>
          <p:cNvSpPr/>
          <p:nvPr/>
        </p:nvSpPr>
        <p:spPr>
          <a:xfrm>
            <a:off x="1517714" y="4196832"/>
            <a:ext cx="7261404" cy="1525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Rectangle 41"/>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rapezoid 42"/>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Trapezoid 43"/>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rapezoid 44"/>
          <p:cNvSpPr/>
          <p:nvPr/>
        </p:nvSpPr>
        <p:spPr>
          <a:xfrm rot="10800000">
            <a:off x="6347312"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Trapezoid 48"/>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Trapezoid 49"/>
          <p:cNvSpPr/>
          <p:nvPr/>
        </p:nvSpPr>
        <p:spPr>
          <a:xfrm rot="10800000">
            <a:off x="6542211"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Trapezoid 50"/>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Rectangle 51"/>
          <p:cNvSpPr/>
          <p:nvPr/>
        </p:nvSpPr>
        <p:spPr>
          <a:xfrm>
            <a:off x="1517714" y="3389399"/>
            <a:ext cx="7261403" cy="604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3" name="Rectangle 52"/>
          <p:cNvSpPr/>
          <p:nvPr/>
        </p:nvSpPr>
        <p:spPr>
          <a:xfrm>
            <a:off x="1517714" y="3202119"/>
            <a:ext cx="7261403" cy="179388"/>
          </a:xfrm>
          <a:prstGeom prst="rect">
            <a:avLst/>
          </a:prstGeom>
          <a:solidFill>
            <a:srgbClr val="E54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Rectangle 53"/>
          <p:cNvSpPr/>
          <p:nvPr/>
        </p:nvSpPr>
        <p:spPr>
          <a:xfrm>
            <a:off x="1517714" y="2716801"/>
            <a:ext cx="7261403" cy="4742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TextBox 54"/>
          <p:cNvSpPr txBox="1"/>
          <p:nvPr/>
        </p:nvSpPr>
        <p:spPr>
          <a:xfrm>
            <a:off x="-75917" y="3104943"/>
            <a:ext cx="1221808" cy="600164"/>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5)130nm PR</a:t>
            </a:r>
          </a:p>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4)26nm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SiARC</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3)170nm CHM</a:t>
            </a:r>
          </a:p>
        </p:txBody>
      </p:sp>
      <p:cxnSp>
        <p:nvCxnSpPr>
          <p:cNvPr id="56" name="Straight Arrow Connector 55"/>
          <p:cNvCxnSpPr>
            <a:endCxn id="54" idx="1"/>
          </p:cNvCxnSpPr>
          <p:nvPr/>
        </p:nvCxnSpPr>
        <p:spPr>
          <a:xfrm flipV="1">
            <a:off x="1145891" y="2953904"/>
            <a:ext cx="371823" cy="237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5" idx="3"/>
            <a:endCxn id="53" idx="1"/>
          </p:cNvCxnSpPr>
          <p:nvPr/>
        </p:nvCxnSpPr>
        <p:spPr>
          <a:xfrm flipV="1">
            <a:off x="1145891" y="3291813"/>
            <a:ext cx="371823" cy="113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2" idx="1"/>
          </p:cNvCxnSpPr>
          <p:nvPr/>
        </p:nvCxnSpPr>
        <p:spPr>
          <a:xfrm>
            <a:off x="1109675" y="3614979"/>
            <a:ext cx="408039" cy="76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a:off x="4943824" y="2696652"/>
            <a:ext cx="807361" cy="497575"/>
          </a:xfrm>
          <a:prstGeom prst="trapezoid">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2" name="Trapezoid 61"/>
          <p:cNvSpPr/>
          <p:nvPr/>
        </p:nvSpPr>
        <p:spPr>
          <a:xfrm rot="10800000">
            <a:off x="6337344" y="2704105"/>
            <a:ext cx="807361" cy="497575"/>
          </a:xfrm>
          <a:prstGeom prst="trapezoid">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3" name="Trapezoid 62"/>
          <p:cNvSpPr/>
          <p:nvPr/>
        </p:nvSpPr>
        <p:spPr>
          <a:xfrm rot="10800000">
            <a:off x="7747697" y="2696157"/>
            <a:ext cx="807361" cy="497575"/>
          </a:xfrm>
          <a:prstGeom prst="trapezoid">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5" name="TextBox 64"/>
          <p:cNvSpPr txBox="1"/>
          <p:nvPr/>
        </p:nvSpPr>
        <p:spPr>
          <a:xfrm>
            <a:off x="2417572" y="763983"/>
            <a:ext cx="663964" cy="369332"/>
          </a:xfrm>
          <a:prstGeom prst="rect">
            <a:avLst/>
          </a:prstGeom>
          <a:noFill/>
        </p:spPr>
        <p:txBody>
          <a:bodyPr wrap="none" rtlCol="0">
            <a:spAutoFit/>
          </a:bodyPr>
          <a:lstStyle/>
          <a:p>
            <a:r>
              <a:rPr lang="en-US" b="1" dirty="0">
                <a:solidFill>
                  <a:prstClr val="black"/>
                </a:solidFill>
              </a:rPr>
              <a:t>Logic</a:t>
            </a:r>
          </a:p>
        </p:txBody>
      </p:sp>
      <p:sp>
        <p:nvSpPr>
          <p:cNvPr id="66" name="TextBox 65"/>
          <p:cNvSpPr txBox="1"/>
          <p:nvPr/>
        </p:nvSpPr>
        <p:spPr>
          <a:xfrm>
            <a:off x="6096000" y="763983"/>
            <a:ext cx="1241430" cy="369332"/>
          </a:xfrm>
          <a:prstGeom prst="rect">
            <a:avLst/>
          </a:prstGeom>
          <a:noFill/>
        </p:spPr>
        <p:txBody>
          <a:bodyPr wrap="none" rtlCol="0">
            <a:spAutoFit/>
          </a:bodyPr>
          <a:lstStyle/>
          <a:p>
            <a:r>
              <a:rPr lang="en-US" b="1" dirty="0">
                <a:solidFill>
                  <a:prstClr val="black"/>
                </a:solidFill>
              </a:rPr>
              <a:t>ADM Array</a:t>
            </a:r>
          </a:p>
        </p:txBody>
      </p:sp>
      <p:cxnSp>
        <p:nvCxnSpPr>
          <p:cNvPr id="48" name="Straight Connector 47"/>
          <p:cNvCxnSpPr/>
          <p:nvPr/>
        </p:nvCxnSpPr>
        <p:spPr>
          <a:xfrm>
            <a:off x="4572000" y="1219200"/>
            <a:ext cx="0" cy="4648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9305941" y="4318831"/>
            <a:ext cx="1237839"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1)1.3nm HALO</a:t>
            </a:r>
          </a:p>
        </p:txBody>
      </p:sp>
      <p:sp>
        <p:nvSpPr>
          <p:cNvPr id="72" name="Rectangle 71"/>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8887968" y="3695329"/>
            <a:ext cx="1591056" cy="169277"/>
          </a:xfrm>
          <a:prstGeom prst="rect">
            <a:avLst/>
          </a:prstGeom>
          <a:noFill/>
        </p:spPr>
        <p:txBody>
          <a:bodyPr vert="horz" wrap="square" lIns="0" tIns="0" rIns="0" bIns="0"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No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TiN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TextBox 45"/>
          <p:cNvSpPr txBox="1"/>
          <p:nvPr/>
        </p:nvSpPr>
        <p:spPr>
          <a:xfrm>
            <a:off x="-161402" y="3981480"/>
            <a:ext cx="2218877"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2)+42nm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 VBG ES</a:t>
            </a:r>
          </a:p>
        </p:txBody>
      </p:sp>
      <p:cxnSp>
        <p:nvCxnSpPr>
          <p:cNvPr id="47" name="Straight Arrow Connector 46"/>
          <p:cNvCxnSpPr/>
          <p:nvPr/>
        </p:nvCxnSpPr>
        <p:spPr>
          <a:xfrm>
            <a:off x="1426652" y="4196832"/>
            <a:ext cx="243462" cy="56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2077" y="4280578"/>
            <a:ext cx="1374575" cy="338554"/>
          </a:xfrm>
          <a:prstGeom prst="rect">
            <a:avLst/>
          </a:prstGeom>
          <a:noFill/>
        </p:spPr>
        <p:txBody>
          <a:bodyPr vert="horz" wrap="square" lIns="0" tIns="0" rIns="0" bIns="0"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CVD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SiC</a:t>
            </a: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 double dep 10 and 32nm</a:t>
            </a:r>
          </a:p>
        </p:txBody>
      </p:sp>
      <p:sp>
        <p:nvSpPr>
          <p:cNvPr id="75" name="TextBox 74"/>
          <p:cNvSpPr txBox="1"/>
          <p:nvPr/>
        </p:nvSpPr>
        <p:spPr>
          <a:xfrm>
            <a:off x="0" y="-5953"/>
            <a:ext cx="1452642" cy="461665"/>
          </a:xfrm>
          <a:prstGeom prst="rect">
            <a:avLst/>
          </a:prstGeom>
          <a:noFill/>
        </p:spPr>
        <p:txBody>
          <a:bodyPr wrap="none" rtlCol="0">
            <a:spAutoFit/>
          </a:bodyPr>
          <a:lstStyle/>
          <a:p>
            <a:r>
              <a:rPr lang="en-US" sz="2400" b="1" dirty="0">
                <a:solidFill>
                  <a:srgbClr val="002060"/>
                </a:solidFill>
              </a:rPr>
              <a:t>VBG </a:t>
            </a:r>
            <a:r>
              <a:rPr lang="en-US" sz="2400" b="1" dirty="0" err="1">
                <a:solidFill>
                  <a:srgbClr val="002060"/>
                </a:solidFill>
              </a:rPr>
              <a:t>patt</a:t>
            </a:r>
            <a:endParaRPr lang="en-US" sz="2400" b="1" dirty="0">
              <a:solidFill>
                <a:srgbClr val="002060"/>
              </a:solidFill>
            </a:endParaRPr>
          </a:p>
        </p:txBody>
      </p:sp>
      <p:sp>
        <p:nvSpPr>
          <p:cNvPr id="76" name="TextBox 75"/>
          <p:cNvSpPr txBox="1"/>
          <p:nvPr/>
        </p:nvSpPr>
        <p:spPr>
          <a:xfrm>
            <a:off x="2769372" y="4555196"/>
            <a:ext cx="370539" cy="215444"/>
          </a:xfrm>
          <a:prstGeom prst="rect">
            <a:avLst/>
          </a:prstGeom>
          <a:noFill/>
        </p:spPr>
        <p:txBody>
          <a:bodyPr wrap="square" rtlCol="0">
            <a:spAutoFit/>
          </a:bodyPr>
          <a:lstStyle/>
          <a:p>
            <a:pPr algn="ctr"/>
            <a:r>
              <a:rPr lang="en-US" sz="800" b="1" dirty="0">
                <a:solidFill>
                  <a:prstClr val="black"/>
                </a:solidFill>
              </a:rPr>
              <a:t>Ta</a:t>
            </a:r>
            <a:endParaRPr lang="en-US" sz="800" b="1" baseline="-25000" dirty="0">
              <a:solidFill>
                <a:prstClr val="black"/>
              </a:solidFill>
            </a:endParaRPr>
          </a:p>
        </p:txBody>
      </p:sp>
      <p:cxnSp>
        <p:nvCxnSpPr>
          <p:cNvPr id="77" name="Straight Arrow Connector 76"/>
          <p:cNvCxnSpPr/>
          <p:nvPr/>
        </p:nvCxnSpPr>
        <p:spPr bwMode="auto">
          <a:xfrm rot="5400000">
            <a:off x="2792751" y="4594338"/>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8" name="TextBox 77"/>
          <p:cNvSpPr txBox="1"/>
          <p:nvPr/>
        </p:nvSpPr>
        <p:spPr>
          <a:xfrm>
            <a:off x="2744609" y="4904768"/>
            <a:ext cx="370539" cy="215444"/>
          </a:xfrm>
          <a:prstGeom prst="rect">
            <a:avLst/>
          </a:prstGeom>
          <a:noFill/>
        </p:spPr>
        <p:txBody>
          <a:bodyPr wrap="square" rtlCol="0">
            <a:spAutoFit/>
          </a:bodyPr>
          <a:lstStyle/>
          <a:p>
            <a:pPr algn="ctr"/>
            <a:r>
              <a:rPr lang="en-US" sz="800" b="1" dirty="0">
                <a:solidFill>
                  <a:prstClr val="black"/>
                </a:solidFill>
              </a:rPr>
              <a:t>ES</a:t>
            </a:r>
            <a:endParaRPr lang="en-US" sz="800" b="1" baseline="-25000" dirty="0">
              <a:solidFill>
                <a:prstClr val="black"/>
              </a:solidFill>
            </a:endParaRPr>
          </a:p>
        </p:txBody>
      </p:sp>
      <p:cxnSp>
        <p:nvCxnSpPr>
          <p:cNvPr id="79" name="Straight Arrow Connector 78"/>
          <p:cNvCxnSpPr/>
          <p:nvPr/>
        </p:nvCxnSpPr>
        <p:spPr bwMode="auto">
          <a:xfrm>
            <a:off x="2919047" y="5075939"/>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0" name="TextBox 79"/>
          <p:cNvSpPr txBox="1"/>
          <p:nvPr/>
        </p:nvSpPr>
        <p:spPr>
          <a:xfrm>
            <a:off x="2161361" y="4624317"/>
            <a:ext cx="394337" cy="215444"/>
          </a:xfrm>
          <a:prstGeom prst="rect">
            <a:avLst/>
          </a:prstGeom>
          <a:noFill/>
        </p:spPr>
        <p:txBody>
          <a:bodyPr wrap="square" rtlCol="0">
            <a:spAutoFit/>
          </a:bodyPr>
          <a:lstStyle/>
          <a:p>
            <a:pPr algn="ctr"/>
            <a:r>
              <a:rPr lang="en-US" sz="800" b="1" dirty="0">
                <a:solidFill>
                  <a:prstClr val="black"/>
                </a:solidFill>
              </a:rPr>
              <a:t>M5</a:t>
            </a:r>
          </a:p>
        </p:txBody>
      </p:sp>
      <p:sp>
        <p:nvSpPr>
          <p:cNvPr id="81" name="TextBox 80"/>
          <p:cNvSpPr txBox="1"/>
          <p:nvPr/>
        </p:nvSpPr>
        <p:spPr>
          <a:xfrm>
            <a:off x="2161361" y="4933037"/>
            <a:ext cx="394337" cy="215444"/>
          </a:xfrm>
          <a:prstGeom prst="rect">
            <a:avLst/>
          </a:prstGeom>
          <a:noFill/>
        </p:spPr>
        <p:txBody>
          <a:bodyPr wrap="square" rtlCol="0">
            <a:spAutoFit/>
          </a:bodyPr>
          <a:lstStyle/>
          <a:p>
            <a:pPr algn="ctr"/>
            <a:r>
              <a:rPr lang="en-US" sz="800" b="1" dirty="0">
                <a:solidFill>
                  <a:prstClr val="black"/>
                </a:solidFill>
              </a:rPr>
              <a:t>V4</a:t>
            </a:r>
          </a:p>
        </p:txBody>
      </p:sp>
      <p:sp>
        <p:nvSpPr>
          <p:cNvPr id="82" name="TextBox 81"/>
          <p:cNvSpPr txBox="1"/>
          <p:nvPr/>
        </p:nvSpPr>
        <p:spPr>
          <a:xfrm>
            <a:off x="1659524" y="5481846"/>
            <a:ext cx="2150875" cy="215444"/>
          </a:xfrm>
          <a:prstGeom prst="rect">
            <a:avLst/>
          </a:prstGeom>
          <a:noFill/>
        </p:spPr>
        <p:txBody>
          <a:bodyPr wrap="square" rtlCol="0">
            <a:spAutoFit/>
          </a:bodyPr>
          <a:lstStyle/>
          <a:p>
            <a:r>
              <a:rPr lang="en-US" sz="800" b="1" dirty="0">
                <a:solidFill>
                  <a:prstClr val="black"/>
                </a:solidFill>
              </a:rPr>
              <a:t>Si sub</a:t>
            </a:r>
          </a:p>
        </p:txBody>
      </p:sp>
      <p:sp>
        <p:nvSpPr>
          <p:cNvPr id="83" name="TextBox 82"/>
          <p:cNvSpPr txBox="1"/>
          <p:nvPr/>
        </p:nvSpPr>
        <p:spPr>
          <a:xfrm>
            <a:off x="3172338" y="5048995"/>
            <a:ext cx="544598" cy="215444"/>
          </a:xfrm>
          <a:prstGeom prst="rect">
            <a:avLst/>
          </a:prstGeom>
          <a:noFill/>
        </p:spPr>
        <p:txBody>
          <a:bodyPr wrap="square" rtlCol="0">
            <a:spAutoFit/>
          </a:bodyPr>
          <a:lstStyle/>
          <a:p>
            <a:pPr algn="ctr"/>
            <a:r>
              <a:rPr lang="en-US" sz="800" b="1" dirty="0">
                <a:solidFill>
                  <a:prstClr val="black"/>
                </a:solidFill>
              </a:rPr>
              <a:t>halo</a:t>
            </a:r>
            <a:endParaRPr lang="en-US" sz="800" b="1" baseline="-25000" dirty="0">
              <a:solidFill>
                <a:prstClr val="black"/>
              </a:solidFill>
            </a:endParaRPr>
          </a:p>
        </p:txBody>
      </p:sp>
      <p:cxnSp>
        <p:nvCxnSpPr>
          <p:cNvPr id="84" name="Straight Arrow Connector 83"/>
          <p:cNvCxnSpPr/>
          <p:nvPr/>
        </p:nvCxnSpPr>
        <p:spPr bwMode="auto">
          <a:xfrm>
            <a:off x="3464418" y="5235332"/>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119938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1257095" y="2038121"/>
            <a:ext cx="9147391" cy="36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rot="5400000">
            <a:off x="9587839" y="4731272"/>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rot="5400000">
            <a:off x="9725790" y="4767830"/>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rot="5400000">
            <a:off x="7371329" y="489906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97149" y="108445"/>
            <a:ext cx="4078361" cy="646331"/>
          </a:xfrm>
          <a:prstGeom prst="rect">
            <a:avLst/>
          </a:prstGeom>
          <a:noFill/>
        </p:spPr>
        <p:txBody>
          <a:bodyPr wrap="none" rtlCol="0">
            <a:spAutoFit/>
          </a:bodyPr>
          <a:lstStyle/>
          <a:p>
            <a:r>
              <a:rPr lang="en-US" b="1" dirty="0"/>
              <a:t>Logic-Transition Vs. Array  X section</a:t>
            </a:r>
          </a:p>
          <a:p>
            <a:r>
              <a:rPr lang="en-US" dirty="0"/>
              <a:t>300nm CDO film </a:t>
            </a:r>
            <a:r>
              <a:rPr lang="en-US" dirty="0" err="1"/>
              <a:t>depostition</a:t>
            </a:r>
            <a:endParaRPr lang="en-US" dirty="0"/>
          </a:p>
        </p:txBody>
      </p:sp>
      <p:sp>
        <p:nvSpPr>
          <p:cNvPr id="154" name="Rectangle 153"/>
          <p:cNvSpPr/>
          <p:nvPr/>
        </p:nvSpPr>
        <p:spPr>
          <a:xfrm>
            <a:off x="5682343" y="1314577"/>
            <a:ext cx="4603556" cy="721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rrowheads="1"/>
          </p:cNvSpPr>
          <p:nvPr/>
        </p:nvSpPr>
        <p:spPr bwMode="auto">
          <a:xfrm>
            <a:off x="1234767" y="5780502"/>
            <a:ext cx="9147388" cy="676813"/>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 name="Rectangle 6"/>
          <p:cNvSpPr>
            <a:spLocks noChangeArrowheads="1"/>
          </p:cNvSpPr>
          <p:nvPr/>
        </p:nvSpPr>
        <p:spPr bwMode="auto">
          <a:xfrm>
            <a:off x="1234764" y="6367789"/>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8" name="Group 7"/>
          <p:cNvGrpSpPr/>
          <p:nvPr/>
        </p:nvGrpSpPr>
        <p:grpSpPr>
          <a:xfrm>
            <a:off x="6519266" y="5785762"/>
            <a:ext cx="519100" cy="646217"/>
            <a:chOff x="5400705" y="4808373"/>
            <a:chExt cx="519100" cy="646217"/>
          </a:xfrm>
        </p:grpSpPr>
        <p:sp>
          <p:nvSpPr>
            <p:cNvPr id="9" name="Rectangle 8"/>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 name="Rectangle 9"/>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3" name="Rectangle 12"/>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 name="Rectangle 14"/>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 name="Rectangle 15"/>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8" name="Group 17"/>
          <p:cNvGrpSpPr/>
          <p:nvPr/>
        </p:nvGrpSpPr>
        <p:grpSpPr>
          <a:xfrm>
            <a:off x="8822928" y="5785762"/>
            <a:ext cx="519100" cy="646217"/>
            <a:chOff x="6063894" y="4822905"/>
            <a:chExt cx="519100" cy="646217"/>
          </a:xfrm>
        </p:grpSpPr>
        <p:sp>
          <p:nvSpPr>
            <p:cNvPr id="19" name="Rectangle 1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 name="Rectangle 1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 name="Rectangle 2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 name="Rectangle 2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 name="Rectangle 2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 name="Rectangle 2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8" name="Group 27"/>
          <p:cNvGrpSpPr/>
          <p:nvPr/>
        </p:nvGrpSpPr>
        <p:grpSpPr>
          <a:xfrm>
            <a:off x="4672211" y="5785762"/>
            <a:ext cx="519100" cy="646217"/>
            <a:chOff x="6063894" y="4822905"/>
            <a:chExt cx="519100" cy="646217"/>
          </a:xfrm>
        </p:grpSpPr>
        <p:sp>
          <p:nvSpPr>
            <p:cNvPr id="29" name="Rectangle 2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3" name="Rectangle 3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5" name="Rectangle 3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6" name="Rectangle 3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8" name="Group 37"/>
          <p:cNvGrpSpPr/>
          <p:nvPr/>
        </p:nvGrpSpPr>
        <p:grpSpPr>
          <a:xfrm>
            <a:off x="3589277" y="5785762"/>
            <a:ext cx="519100" cy="646217"/>
            <a:chOff x="6063894" y="4822905"/>
            <a:chExt cx="519100" cy="646217"/>
          </a:xfrm>
        </p:grpSpPr>
        <p:sp>
          <p:nvSpPr>
            <p:cNvPr id="39" name="Rectangle 3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3" name="Rectangle 4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5" name="Rectangle 4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6" name="Rectangle 4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8" name="Group 47"/>
          <p:cNvGrpSpPr/>
          <p:nvPr/>
        </p:nvGrpSpPr>
        <p:grpSpPr>
          <a:xfrm>
            <a:off x="2509452" y="5785762"/>
            <a:ext cx="519100" cy="646217"/>
            <a:chOff x="6063894" y="4822905"/>
            <a:chExt cx="519100" cy="646217"/>
          </a:xfrm>
        </p:grpSpPr>
        <p:sp>
          <p:nvSpPr>
            <p:cNvPr id="49" name="Rectangle 4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3" name="Rectangle 5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5" name="Rectangle 5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6" name="Rectangle 5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7" name="Rectangle 5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8"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9" name="Straight Arrow Connector 58"/>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0" name="Group 59"/>
          <p:cNvGrpSpPr/>
          <p:nvPr/>
        </p:nvGrpSpPr>
        <p:grpSpPr>
          <a:xfrm>
            <a:off x="1421006" y="5785762"/>
            <a:ext cx="519100" cy="646217"/>
            <a:chOff x="6063894" y="4822905"/>
            <a:chExt cx="519100" cy="646217"/>
          </a:xfrm>
        </p:grpSpPr>
        <p:sp>
          <p:nvSpPr>
            <p:cNvPr id="61" name="Rectangle 6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2" name="Rectangle 6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5" name="Rectangle 6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 name="Rectangle 6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8" name="Rectangle 6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 name="Rectangle 6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70"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71"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2" name="Straight Arrow Connector 71"/>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3"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4"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5"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6"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7"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8" name="Straight Arrow Connector 77"/>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9" name="Rectangle 78"/>
          <p:cNvSpPr>
            <a:spLocks noChangeArrowheads="1"/>
          </p:cNvSpPr>
          <p:nvPr/>
        </p:nvSpPr>
        <p:spPr bwMode="auto">
          <a:xfrm>
            <a:off x="1234763" y="5669707"/>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0" name="Rectangle 79"/>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1" name="Rectangle 80"/>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grpSp>
        <p:nvGrpSpPr>
          <p:cNvPr id="84" name="Group 83"/>
          <p:cNvGrpSpPr/>
          <p:nvPr/>
        </p:nvGrpSpPr>
        <p:grpSpPr>
          <a:xfrm>
            <a:off x="5982267" y="4262325"/>
            <a:ext cx="1469988" cy="1416451"/>
            <a:chOff x="1232941" y="4271571"/>
            <a:chExt cx="8515215" cy="1416451"/>
          </a:xfrm>
        </p:grpSpPr>
        <p:sp>
          <p:nvSpPr>
            <p:cNvPr id="85" name="Rectangle 84"/>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7" name="Rectangle 86"/>
            <p:cNvSpPr>
              <a:spLocks noChangeArrowheads="1"/>
            </p:cNvSpPr>
            <p:nvPr/>
          </p:nvSpPr>
          <p:spPr bwMode="auto">
            <a:xfrm>
              <a:off x="1232941" y="5147989"/>
              <a:ext cx="8513390" cy="86730"/>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8" name="Rectangle 87"/>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9" name="Rectangle 88"/>
            <p:cNvSpPr/>
            <p:nvPr/>
          </p:nvSpPr>
          <p:spPr>
            <a:xfrm>
              <a:off x="1234766" y="4271571"/>
              <a:ext cx="8513390" cy="884972"/>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90" name="Group 89"/>
          <p:cNvGrpSpPr/>
          <p:nvPr/>
        </p:nvGrpSpPr>
        <p:grpSpPr>
          <a:xfrm>
            <a:off x="8190644" y="4261470"/>
            <a:ext cx="1469988" cy="1416451"/>
            <a:chOff x="1232941" y="4271571"/>
            <a:chExt cx="8515215" cy="1416451"/>
          </a:xfrm>
        </p:grpSpPr>
        <p:sp>
          <p:nvSpPr>
            <p:cNvPr id="91" name="Rectangle 90"/>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2" name="Rectangle 91"/>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3" name="Rectangle 92"/>
            <p:cNvSpPr>
              <a:spLocks noChangeArrowheads="1"/>
            </p:cNvSpPr>
            <p:nvPr/>
          </p:nvSpPr>
          <p:spPr bwMode="auto">
            <a:xfrm>
              <a:off x="1232941" y="5157398"/>
              <a:ext cx="8513390" cy="77321"/>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4" name="Rectangle 93"/>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5" name="Rectangle 94"/>
            <p:cNvSpPr/>
            <p:nvPr/>
          </p:nvSpPr>
          <p:spPr>
            <a:xfrm>
              <a:off x="1234766" y="4271571"/>
              <a:ext cx="8513390" cy="890763"/>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97" name="Rectangle 96"/>
          <p:cNvSpPr/>
          <p:nvPr/>
        </p:nvSpPr>
        <p:spPr>
          <a:xfrm>
            <a:off x="9651223" y="5573212"/>
            <a:ext cx="730932" cy="95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rot="5400000">
            <a:off x="8943220" y="4924215"/>
            <a:ext cx="1507359" cy="917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5433959" y="5616319"/>
            <a:ext cx="558325" cy="624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Arrow Connector 103"/>
          <p:cNvCxnSpPr/>
          <p:nvPr/>
        </p:nvCxnSpPr>
        <p:spPr>
          <a:xfrm>
            <a:off x="7604566" y="4687747"/>
            <a:ext cx="448989"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TextBox 175"/>
          <p:cNvSpPr txBox="1"/>
          <p:nvPr/>
        </p:nvSpPr>
        <p:spPr>
          <a:xfrm>
            <a:off x="1256012" y="6482510"/>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Logic PGD</a:t>
            </a:r>
          </a:p>
        </p:txBody>
      </p:sp>
      <p:grpSp>
        <p:nvGrpSpPr>
          <p:cNvPr id="108" name="Group 107"/>
          <p:cNvGrpSpPr/>
          <p:nvPr/>
        </p:nvGrpSpPr>
        <p:grpSpPr>
          <a:xfrm>
            <a:off x="10285899" y="118484"/>
            <a:ext cx="1847486" cy="3129626"/>
            <a:chOff x="10046823" y="1344018"/>
            <a:chExt cx="1847486" cy="3129626"/>
          </a:xfrm>
        </p:grpSpPr>
        <p:grpSp>
          <p:nvGrpSpPr>
            <p:cNvPr id="109" name="Group 108"/>
            <p:cNvGrpSpPr/>
            <p:nvPr/>
          </p:nvGrpSpPr>
          <p:grpSpPr>
            <a:xfrm>
              <a:off x="10046823" y="1936964"/>
              <a:ext cx="1847486" cy="2536680"/>
              <a:chOff x="10046823" y="1936964"/>
              <a:chExt cx="1847486" cy="2536680"/>
            </a:xfrm>
          </p:grpSpPr>
          <p:sp>
            <p:nvSpPr>
              <p:cNvPr id="111" name="Rectangle 110"/>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12" name="Rectangle 111"/>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5nm</a:t>
                </a:r>
              </a:p>
            </p:txBody>
          </p:sp>
          <p:sp>
            <p:nvSpPr>
              <p:cNvPr id="113" name="Rectangle 112"/>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14" name="Rectangle 113"/>
              <p:cNvSpPr>
                <a:spLocks noChangeArrowheads="1"/>
              </p:cNvSpPr>
              <p:nvPr/>
            </p:nvSpPr>
            <p:spPr bwMode="auto">
              <a:xfrm>
                <a:off x="10049727" y="3657099"/>
                <a:ext cx="1844581" cy="112325"/>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15" name="Rectangle 114"/>
              <p:cNvSpPr/>
              <p:nvPr/>
            </p:nvSpPr>
            <p:spPr>
              <a:xfrm>
                <a:off x="10046823" y="2747748"/>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16" name="Rectangle 115"/>
              <p:cNvSpPr/>
              <p:nvPr/>
            </p:nvSpPr>
            <p:spPr>
              <a:xfrm>
                <a:off x="10046824" y="1936964"/>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10" name="Rectangle 109"/>
            <p:cNvSpPr>
              <a:spLocks noChangeArrowheads="1"/>
            </p:cNvSpPr>
            <p:nvPr/>
          </p:nvSpPr>
          <p:spPr bwMode="auto">
            <a:xfrm>
              <a:off x="10046823" y="1344018"/>
              <a:ext cx="1847483" cy="58827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sp>
        <p:nvSpPr>
          <p:cNvPr id="119" name="Rectangle 118"/>
          <p:cNvSpPr/>
          <p:nvPr/>
        </p:nvSpPr>
        <p:spPr>
          <a:xfrm rot="5400000">
            <a:off x="6788811" y="4873540"/>
            <a:ext cx="1389176" cy="16503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rot="5400000">
            <a:off x="7460100" y="4900567"/>
            <a:ext cx="1389549" cy="1036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5366307" y="5595501"/>
            <a:ext cx="615960" cy="956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rot="5400000">
            <a:off x="5194300" y="4880549"/>
            <a:ext cx="1344068" cy="774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rot="5400000">
            <a:off x="5244021" y="4923872"/>
            <a:ext cx="1406462" cy="1065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6" name="Straight Connector 125"/>
          <p:cNvCxnSpPr/>
          <p:nvPr/>
        </p:nvCxnSpPr>
        <p:spPr bwMode="auto">
          <a:xfrm>
            <a:off x="557649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27" name="Rectangle 126"/>
          <p:cNvSpPr/>
          <p:nvPr/>
        </p:nvSpPr>
        <p:spPr>
          <a:xfrm rot="5400000">
            <a:off x="6887061" y="4917342"/>
            <a:ext cx="1408085" cy="861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7375801" y="4925420"/>
            <a:ext cx="1399249" cy="730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9647938" y="5625572"/>
            <a:ext cx="734017" cy="982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rot="5400000">
            <a:off x="5571612" y="5327206"/>
            <a:ext cx="95828" cy="4527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9651223" y="5573212"/>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rot="5400000">
            <a:off x="9018878" y="4898264"/>
            <a:ext cx="1351471" cy="660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rot="5400000">
            <a:off x="9106361" y="4853402"/>
            <a:ext cx="1329250" cy="9787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9792284" y="548384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Arrow Connector 136"/>
          <p:cNvCxnSpPr/>
          <p:nvPr/>
        </p:nvCxnSpPr>
        <p:spPr>
          <a:xfrm flipV="1">
            <a:off x="9792283" y="4125657"/>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0350549" y="3932542"/>
            <a:ext cx="620939" cy="369332"/>
          </a:xfrm>
          <a:prstGeom prst="rect">
            <a:avLst/>
          </a:prstGeom>
          <a:noFill/>
        </p:spPr>
        <p:txBody>
          <a:bodyPr wrap="none" rtlCol="0">
            <a:spAutoFit/>
          </a:bodyPr>
          <a:lstStyle/>
          <a:p>
            <a:r>
              <a:rPr lang="en-US" dirty="0" err="1"/>
              <a:t>AlOx</a:t>
            </a:r>
            <a:endParaRPr lang="en-US" dirty="0"/>
          </a:p>
        </p:txBody>
      </p:sp>
      <p:sp>
        <p:nvSpPr>
          <p:cNvPr id="139" name="Rectangle 138"/>
          <p:cNvSpPr/>
          <p:nvPr/>
        </p:nvSpPr>
        <p:spPr>
          <a:xfrm>
            <a:off x="9651223" y="5583603"/>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rot="5400000">
            <a:off x="9016312" y="4895700"/>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Arrow Connector 140"/>
          <p:cNvCxnSpPr/>
          <p:nvPr/>
        </p:nvCxnSpPr>
        <p:spPr>
          <a:xfrm flipV="1">
            <a:off x="9699450" y="4604747"/>
            <a:ext cx="222422" cy="283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9959200" y="4361613"/>
            <a:ext cx="649793" cy="369332"/>
          </a:xfrm>
          <a:prstGeom prst="rect">
            <a:avLst/>
          </a:prstGeom>
          <a:noFill/>
        </p:spPr>
        <p:txBody>
          <a:bodyPr wrap="none" rtlCol="0">
            <a:spAutoFit/>
          </a:bodyPr>
          <a:lstStyle/>
          <a:p>
            <a:r>
              <a:rPr lang="en-US" dirty="0" err="1"/>
              <a:t>HfOx</a:t>
            </a:r>
            <a:endParaRPr lang="en-US" dirty="0"/>
          </a:p>
        </p:txBody>
      </p:sp>
      <p:sp>
        <p:nvSpPr>
          <p:cNvPr id="143" name="TextBox 142"/>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44" name="Straight Arrow Connector 143"/>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46" name="TextBox 145"/>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47" name="Straight Arrow Connector 146"/>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8" name="TextBox 147"/>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49" name="TextBox 148"/>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50" name="Straight Arrow Connector 149"/>
          <p:cNvCxnSpPr/>
          <p:nvPr/>
        </p:nvCxnSpPr>
        <p:spPr>
          <a:xfrm flipV="1">
            <a:off x="9650986" y="518897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155" name="Rectangle 154"/>
          <p:cNvSpPr/>
          <p:nvPr/>
        </p:nvSpPr>
        <p:spPr>
          <a:xfrm rot="5400000">
            <a:off x="7364540" y="4926761"/>
            <a:ext cx="934328" cy="5427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460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p:nvPr/>
        </p:nvSpPr>
        <p:spPr>
          <a:xfrm>
            <a:off x="1257095" y="3915974"/>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5400000">
            <a:off x="9587839" y="4731272"/>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rot="5400000">
            <a:off x="9725790" y="4767830"/>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Box 155"/>
          <p:cNvSpPr txBox="1"/>
          <p:nvPr/>
        </p:nvSpPr>
        <p:spPr>
          <a:xfrm>
            <a:off x="97149" y="108445"/>
            <a:ext cx="4078361" cy="923330"/>
          </a:xfrm>
          <a:prstGeom prst="rect">
            <a:avLst/>
          </a:prstGeom>
          <a:noFill/>
        </p:spPr>
        <p:txBody>
          <a:bodyPr wrap="none" rtlCol="0">
            <a:spAutoFit/>
          </a:bodyPr>
          <a:lstStyle/>
          <a:p>
            <a:r>
              <a:rPr lang="en-US" b="1" dirty="0"/>
              <a:t>Logic-Transition Vs. Array  X section</a:t>
            </a:r>
          </a:p>
          <a:p>
            <a:r>
              <a:rPr lang="en-US" dirty="0"/>
              <a:t>PLM – polish down to 140nm</a:t>
            </a:r>
          </a:p>
          <a:p>
            <a:r>
              <a:rPr lang="en-US" dirty="0"/>
              <a:t>DROC (TAO) – remove ~20nm </a:t>
            </a:r>
          </a:p>
        </p:txBody>
      </p:sp>
      <p:cxnSp>
        <p:nvCxnSpPr>
          <p:cNvPr id="157" name="Straight Arrow Connector 156"/>
          <p:cNvCxnSpPr/>
          <p:nvPr/>
        </p:nvCxnSpPr>
        <p:spPr>
          <a:xfrm flipV="1">
            <a:off x="3027590" y="3963996"/>
            <a:ext cx="26841" cy="170185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146326" y="4561633"/>
            <a:ext cx="938077" cy="369332"/>
          </a:xfrm>
          <a:prstGeom prst="rect">
            <a:avLst/>
          </a:prstGeom>
          <a:noFill/>
        </p:spPr>
        <p:txBody>
          <a:bodyPr wrap="none" rtlCol="0">
            <a:spAutoFit/>
          </a:bodyPr>
          <a:lstStyle/>
          <a:p>
            <a:r>
              <a:rPr lang="en-US" dirty="0"/>
              <a:t>120nm</a:t>
            </a:r>
          </a:p>
        </p:txBody>
      </p:sp>
      <p:cxnSp>
        <p:nvCxnSpPr>
          <p:cNvPr id="159" name="Straight Arrow Connector 158"/>
          <p:cNvCxnSpPr/>
          <p:nvPr/>
        </p:nvCxnSpPr>
        <p:spPr>
          <a:xfrm flipH="1" flipV="1">
            <a:off x="6306716" y="3913945"/>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6342625" y="3881620"/>
            <a:ext cx="800219" cy="369332"/>
          </a:xfrm>
          <a:prstGeom prst="rect">
            <a:avLst/>
          </a:prstGeom>
          <a:noFill/>
        </p:spPr>
        <p:txBody>
          <a:bodyPr wrap="none" rtlCol="0">
            <a:spAutoFit/>
          </a:bodyPr>
          <a:lstStyle/>
          <a:p>
            <a:r>
              <a:rPr lang="en-US" dirty="0"/>
              <a:t>20nm</a:t>
            </a:r>
          </a:p>
        </p:txBody>
      </p:sp>
      <p:sp>
        <p:nvSpPr>
          <p:cNvPr id="6" name="Rectangle 5"/>
          <p:cNvSpPr>
            <a:spLocks noChangeArrowheads="1"/>
          </p:cNvSpPr>
          <p:nvPr/>
        </p:nvSpPr>
        <p:spPr bwMode="auto">
          <a:xfrm>
            <a:off x="1234767" y="5780502"/>
            <a:ext cx="9147388" cy="676813"/>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 name="Rectangle 6"/>
          <p:cNvSpPr>
            <a:spLocks noChangeArrowheads="1"/>
          </p:cNvSpPr>
          <p:nvPr/>
        </p:nvSpPr>
        <p:spPr bwMode="auto">
          <a:xfrm>
            <a:off x="1234764" y="6367789"/>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8" name="Group 7"/>
          <p:cNvGrpSpPr/>
          <p:nvPr/>
        </p:nvGrpSpPr>
        <p:grpSpPr>
          <a:xfrm>
            <a:off x="6519266" y="5785762"/>
            <a:ext cx="519100" cy="646217"/>
            <a:chOff x="5400705" y="4808373"/>
            <a:chExt cx="519100" cy="646217"/>
          </a:xfrm>
        </p:grpSpPr>
        <p:sp>
          <p:nvSpPr>
            <p:cNvPr id="9" name="Rectangle 8"/>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0" name="Rectangle 9"/>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3" name="Rectangle 12"/>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4" name="Rectangle 13"/>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5" name="Rectangle 14"/>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6" name="Rectangle 15"/>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8" name="Group 17"/>
          <p:cNvGrpSpPr/>
          <p:nvPr/>
        </p:nvGrpSpPr>
        <p:grpSpPr>
          <a:xfrm>
            <a:off x="8822928" y="5785762"/>
            <a:ext cx="519100" cy="646217"/>
            <a:chOff x="6063894" y="4822905"/>
            <a:chExt cx="519100" cy="646217"/>
          </a:xfrm>
        </p:grpSpPr>
        <p:sp>
          <p:nvSpPr>
            <p:cNvPr id="19" name="Rectangle 1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 name="Rectangle 1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 name="Rectangle 2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 name="Rectangle 2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 name="Rectangle 2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 name="Rectangle 2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8" name="Group 27"/>
          <p:cNvGrpSpPr/>
          <p:nvPr/>
        </p:nvGrpSpPr>
        <p:grpSpPr>
          <a:xfrm>
            <a:off x="4672211" y="5785762"/>
            <a:ext cx="519100" cy="646217"/>
            <a:chOff x="6063894" y="4822905"/>
            <a:chExt cx="519100" cy="646217"/>
          </a:xfrm>
        </p:grpSpPr>
        <p:sp>
          <p:nvSpPr>
            <p:cNvPr id="29" name="Rectangle 2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3" name="Rectangle 3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5" name="Rectangle 3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6" name="Rectangle 3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8" name="Group 37"/>
          <p:cNvGrpSpPr/>
          <p:nvPr/>
        </p:nvGrpSpPr>
        <p:grpSpPr>
          <a:xfrm>
            <a:off x="3589277" y="5785762"/>
            <a:ext cx="519100" cy="646217"/>
            <a:chOff x="6063894" y="4822905"/>
            <a:chExt cx="519100" cy="646217"/>
          </a:xfrm>
        </p:grpSpPr>
        <p:sp>
          <p:nvSpPr>
            <p:cNvPr id="39" name="Rectangle 3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3" name="Rectangle 4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5" name="Rectangle 4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6" name="Rectangle 4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8" name="Group 47"/>
          <p:cNvGrpSpPr/>
          <p:nvPr/>
        </p:nvGrpSpPr>
        <p:grpSpPr>
          <a:xfrm>
            <a:off x="2509452" y="5785762"/>
            <a:ext cx="519100" cy="646217"/>
            <a:chOff x="6063894" y="4822905"/>
            <a:chExt cx="519100" cy="646217"/>
          </a:xfrm>
        </p:grpSpPr>
        <p:sp>
          <p:nvSpPr>
            <p:cNvPr id="49" name="Rectangle 4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3" name="Rectangle 5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5" name="Rectangle 5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6" name="Rectangle 5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7" name="Rectangle 5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8"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9" name="Straight Arrow Connector 58"/>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0" name="Group 59"/>
          <p:cNvGrpSpPr/>
          <p:nvPr/>
        </p:nvGrpSpPr>
        <p:grpSpPr>
          <a:xfrm>
            <a:off x="1421006" y="5785762"/>
            <a:ext cx="519100" cy="646217"/>
            <a:chOff x="6063894" y="4822905"/>
            <a:chExt cx="519100" cy="646217"/>
          </a:xfrm>
        </p:grpSpPr>
        <p:sp>
          <p:nvSpPr>
            <p:cNvPr id="61" name="Rectangle 6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2" name="Rectangle 6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5" name="Rectangle 6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 name="Rectangle 6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8" name="Rectangle 6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 name="Rectangle 6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70"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71"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2" name="Straight Arrow Connector 71"/>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3"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4"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5"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6"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7"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8" name="Straight Arrow Connector 77"/>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9" name="Rectangle 78"/>
          <p:cNvSpPr>
            <a:spLocks noChangeArrowheads="1"/>
          </p:cNvSpPr>
          <p:nvPr/>
        </p:nvSpPr>
        <p:spPr bwMode="auto">
          <a:xfrm>
            <a:off x="1234763" y="5669707"/>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0" name="Rectangle 79"/>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81" name="Rectangle 80"/>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grpSp>
        <p:nvGrpSpPr>
          <p:cNvPr id="84" name="Group 83"/>
          <p:cNvGrpSpPr/>
          <p:nvPr/>
        </p:nvGrpSpPr>
        <p:grpSpPr>
          <a:xfrm>
            <a:off x="5982267" y="4262325"/>
            <a:ext cx="1469988" cy="1416451"/>
            <a:chOff x="1232941" y="4271571"/>
            <a:chExt cx="8515215" cy="1416451"/>
          </a:xfrm>
        </p:grpSpPr>
        <p:sp>
          <p:nvSpPr>
            <p:cNvPr id="85" name="Rectangle 84"/>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7" name="Rectangle 86"/>
            <p:cNvSpPr>
              <a:spLocks noChangeArrowheads="1"/>
            </p:cNvSpPr>
            <p:nvPr/>
          </p:nvSpPr>
          <p:spPr bwMode="auto">
            <a:xfrm>
              <a:off x="1232941" y="5147989"/>
              <a:ext cx="8513390" cy="86730"/>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8" name="Rectangle 87"/>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9" name="Rectangle 88"/>
            <p:cNvSpPr/>
            <p:nvPr/>
          </p:nvSpPr>
          <p:spPr>
            <a:xfrm>
              <a:off x="1234766" y="4271571"/>
              <a:ext cx="8513390" cy="884972"/>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90" name="Group 89"/>
          <p:cNvGrpSpPr/>
          <p:nvPr/>
        </p:nvGrpSpPr>
        <p:grpSpPr>
          <a:xfrm>
            <a:off x="8190644" y="4261470"/>
            <a:ext cx="1469988" cy="1416451"/>
            <a:chOff x="1232941" y="4271571"/>
            <a:chExt cx="8515215" cy="1416451"/>
          </a:xfrm>
        </p:grpSpPr>
        <p:sp>
          <p:nvSpPr>
            <p:cNvPr id="91" name="Rectangle 90"/>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2" name="Rectangle 91"/>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3" name="Rectangle 92"/>
            <p:cNvSpPr>
              <a:spLocks noChangeArrowheads="1"/>
            </p:cNvSpPr>
            <p:nvPr/>
          </p:nvSpPr>
          <p:spPr bwMode="auto">
            <a:xfrm>
              <a:off x="1232941" y="5157398"/>
              <a:ext cx="8513390" cy="77321"/>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4" name="Rectangle 93"/>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5" name="Rectangle 94"/>
            <p:cNvSpPr/>
            <p:nvPr/>
          </p:nvSpPr>
          <p:spPr>
            <a:xfrm>
              <a:off x="1234766" y="4271571"/>
              <a:ext cx="8513390" cy="890763"/>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97" name="Rectangle 96"/>
          <p:cNvSpPr/>
          <p:nvPr/>
        </p:nvSpPr>
        <p:spPr>
          <a:xfrm>
            <a:off x="9651223" y="5573212"/>
            <a:ext cx="730932" cy="95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rot="5400000">
            <a:off x="8943220" y="4924215"/>
            <a:ext cx="1507359" cy="917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5433959" y="5616319"/>
            <a:ext cx="558325" cy="624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Arrow Connector 103"/>
          <p:cNvCxnSpPr/>
          <p:nvPr/>
        </p:nvCxnSpPr>
        <p:spPr>
          <a:xfrm>
            <a:off x="7604566" y="4687747"/>
            <a:ext cx="448989"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TextBox 175"/>
          <p:cNvSpPr txBox="1"/>
          <p:nvPr/>
        </p:nvSpPr>
        <p:spPr>
          <a:xfrm>
            <a:off x="1256012" y="6482510"/>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Logic PGD</a:t>
            </a:r>
          </a:p>
        </p:txBody>
      </p:sp>
      <p:grpSp>
        <p:nvGrpSpPr>
          <p:cNvPr id="108" name="Group 107"/>
          <p:cNvGrpSpPr/>
          <p:nvPr/>
        </p:nvGrpSpPr>
        <p:grpSpPr>
          <a:xfrm>
            <a:off x="10285899" y="118484"/>
            <a:ext cx="1847486" cy="3129626"/>
            <a:chOff x="10046823" y="1344018"/>
            <a:chExt cx="1847486" cy="3129626"/>
          </a:xfrm>
        </p:grpSpPr>
        <p:grpSp>
          <p:nvGrpSpPr>
            <p:cNvPr id="109" name="Group 108"/>
            <p:cNvGrpSpPr/>
            <p:nvPr/>
          </p:nvGrpSpPr>
          <p:grpSpPr>
            <a:xfrm>
              <a:off x="10046823" y="1936964"/>
              <a:ext cx="1847486" cy="2536680"/>
              <a:chOff x="10046823" y="1936964"/>
              <a:chExt cx="1847486" cy="2536680"/>
            </a:xfrm>
          </p:grpSpPr>
          <p:sp>
            <p:nvSpPr>
              <p:cNvPr id="111" name="Rectangle 110"/>
              <p:cNvSpPr>
                <a:spLocks noChangeArrowheads="1"/>
              </p:cNvSpPr>
              <p:nvPr/>
            </p:nvSpPr>
            <p:spPr bwMode="auto">
              <a:xfrm>
                <a:off x="10049727" y="4182321"/>
                <a:ext cx="1844582" cy="291323"/>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TiN</a:t>
                </a:r>
                <a:r>
                  <a:rPr lang="en-US" sz="1200" b="1" dirty="0">
                    <a:latin typeface="Neo Sans Intel" pitchFamily="34" charset="0"/>
                  </a:rPr>
                  <a:t> 25nm</a:t>
                </a:r>
              </a:p>
            </p:txBody>
          </p:sp>
          <p:sp>
            <p:nvSpPr>
              <p:cNvPr id="112" name="Rectangle 111"/>
              <p:cNvSpPr>
                <a:spLocks noChangeArrowheads="1"/>
              </p:cNvSpPr>
              <p:nvPr/>
            </p:nvSpPr>
            <p:spPr bwMode="auto">
              <a:xfrm>
                <a:off x="10052187" y="4060746"/>
                <a:ext cx="1842121" cy="121577"/>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HfOx</a:t>
                </a:r>
                <a:r>
                  <a:rPr lang="en-US" sz="1200" b="1" dirty="0">
                    <a:latin typeface="Neo Sans Intel" pitchFamily="34" charset="0"/>
                  </a:rPr>
                  <a:t> 5nm</a:t>
                </a:r>
              </a:p>
            </p:txBody>
          </p:sp>
          <p:sp>
            <p:nvSpPr>
              <p:cNvPr id="113" name="Rectangle 112"/>
              <p:cNvSpPr>
                <a:spLocks noChangeArrowheads="1"/>
              </p:cNvSpPr>
              <p:nvPr/>
            </p:nvSpPr>
            <p:spPr bwMode="auto">
              <a:xfrm>
                <a:off x="10049727" y="3755234"/>
                <a:ext cx="1844581" cy="303106"/>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latin typeface="Neo Sans Intel" pitchFamily="34" charset="0"/>
                  </a:rPr>
                  <a:t>ADM 20nm</a:t>
                </a:r>
              </a:p>
            </p:txBody>
          </p:sp>
          <p:sp>
            <p:nvSpPr>
              <p:cNvPr id="114" name="Rectangle 113"/>
              <p:cNvSpPr>
                <a:spLocks noChangeArrowheads="1"/>
              </p:cNvSpPr>
              <p:nvPr/>
            </p:nvSpPr>
            <p:spPr bwMode="auto">
              <a:xfrm>
                <a:off x="10049727" y="3657099"/>
                <a:ext cx="1844581" cy="112325"/>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err="1">
                    <a:latin typeface="Neo Sans Intel" pitchFamily="34" charset="0"/>
                  </a:rPr>
                  <a:t>AlOx</a:t>
                </a:r>
                <a:r>
                  <a:rPr lang="en-US" sz="1200" b="1" dirty="0">
                    <a:latin typeface="Neo Sans Intel" pitchFamily="34" charset="0"/>
                  </a:rPr>
                  <a:t> 3nm</a:t>
                </a:r>
              </a:p>
            </p:txBody>
          </p:sp>
          <p:sp>
            <p:nvSpPr>
              <p:cNvPr id="115" name="Rectangle 114"/>
              <p:cNvSpPr/>
              <p:nvPr/>
            </p:nvSpPr>
            <p:spPr>
              <a:xfrm>
                <a:off x="10046823" y="2747748"/>
                <a:ext cx="1847483" cy="91866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PVD </a:t>
                </a:r>
                <a:r>
                  <a:rPr lang="en-US" dirty="0" err="1"/>
                  <a:t>SiN</a:t>
                </a:r>
                <a:r>
                  <a:rPr lang="en-US" dirty="0"/>
                  <a:t> 50nm</a:t>
                </a:r>
              </a:p>
            </p:txBody>
          </p:sp>
          <p:sp>
            <p:nvSpPr>
              <p:cNvPr id="116" name="Rectangle 115"/>
              <p:cNvSpPr/>
              <p:nvPr/>
            </p:nvSpPr>
            <p:spPr>
              <a:xfrm>
                <a:off x="10046824" y="1936964"/>
                <a:ext cx="1847482" cy="8099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Si 40nm</a:t>
                </a:r>
              </a:p>
            </p:txBody>
          </p:sp>
        </p:grpSp>
        <p:sp>
          <p:nvSpPr>
            <p:cNvPr id="110" name="Rectangle 109"/>
            <p:cNvSpPr>
              <a:spLocks noChangeArrowheads="1"/>
            </p:cNvSpPr>
            <p:nvPr/>
          </p:nvSpPr>
          <p:spPr bwMode="auto">
            <a:xfrm>
              <a:off x="10046823" y="1344018"/>
              <a:ext cx="1847483" cy="588270"/>
            </a:xfrm>
            <a:prstGeom prst="rect">
              <a:avLst/>
            </a:prstGeom>
            <a:solidFill>
              <a:srgbClr val="003399"/>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400" b="1" dirty="0">
                  <a:solidFill>
                    <a:schemeClr val="bg1"/>
                  </a:solidFill>
                  <a:latin typeface="Neo Sans Intel" pitchFamily="34" charset="0"/>
                </a:rPr>
                <a:t>HM 30nm</a:t>
              </a:r>
            </a:p>
          </p:txBody>
        </p:sp>
      </p:grpSp>
      <p:sp>
        <p:nvSpPr>
          <p:cNvPr id="119" name="Rectangle 118"/>
          <p:cNvSpPr/>
          <p:nvPr/>
        </p:nvSpPr>
        <p:spPr>
          <a:xfrm rot="5400000">
            <a:off x="6788811" y="4873540"/>
            <a:ext cx="1389176" cy="16503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rot="5400000">
            <a:off x="7460100" y="4900567"/>
            <a:ext cx="1389549" cy="1036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5366307" y="5595501"/>
            <a:ext cx="615960" cy="956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rot="5400000">
            <a:off x="5194300" y="4880549"/>
            <a:ext cx="1344068" cy="774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rot="5400000">
            <a:off x="5244021" y="4923872"/>
            <a:ext cx="1406462" cy="1065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6" name="Straight Connector 125"/>
          <p:cNvCxnSpPr/>
          <p:nvPr/>
        </p:nvCxnSpPr>
        <p:spPr bwMode="auto">
          <a:xfrm>
            <a:off x="557649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27" name="Rectangle 126"/>
          <p:cNvSpPr/>
          <p:nvPr/>
        </p:nvSpPr>
        <p:spPr>
          <a:xfrm rot="5400000">
            <a:off x="6887061" y="4917342"/>
            <a:ext cx="1408085" cy="861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7375801" y="4925420"/>
            <a:ext cx="1399249" cy="730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9647938" y="5625572"/>
            <a:ext cx="734017" cy="982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rot="5400000">
            <a:off x="5571612" y="5327206"/>
            <a:ext cx="95828" cy="4527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9651223" y="5573212"/>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rot="5400000">
            <a:off x="9018878" y="4898264"/>
            <a:ext cx="1351471" cy="660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rot="5400000">
            <a:off x="9106361" y="4853402"/>
            <a:ext cx="1329250" cy="9787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9792284" y="548384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Arrow Connector 136"/>
          <p:cNvCxnSpPr/>
          <p:nvPr/>
        </p:nvCxnSpPr>
        <p:spPr>
          <a:xfrm flipV="1">
            <a:off x="9792283" y="4125657"/>
            <a:ext cx="493615" cy="5442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0350549" y="3932542"/>
            <a:ext cx="620939" cy="369332"/>
          </a:xfrm>
          <a:prstGeom prst="rect">
            <a:avLst/>
          </a:prstGeom>
          <a:noFill/>
        </p:spPr>
        <p:txBody>
          <a:bodyPr wrap="none" rtlCol="0">
            <a:spAutoFit/>
          </a:bodyPr>
          <a:lstStyle/>
          <a:p>
            <a:r>
              <a:rPr lang="en-US" dirty="0" err="1"/>
              <a:t>AlOx</a:t>
            </a:r>
            <a:endParaRPr lang="en-US" dirty="0"/>
          </a:p>
        </p:txBody>
      </p:sp>
      <p:sp>
        <p:nvSpPr>
          <p:cNvPr id="139" name="Rectangle 138"/>
          <p:cNvSpPr/>
          <p:nvPr/>
        </p:nvSpPr>
        <p:spPr>
          <a:xfrm>
            <a:off x="9651223" y="5583603"/>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rot="5400000">
            <a:off x="9016312" y="4895700"/>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Arrow Connector 140"/>
          <p:cNvCxnSpPr/>
          <p:nvPr/>
        </p:nvCxnSpPr>
        <p:spPr>
          <a:xfrm flipV="1">
            <a:off x="9699450" y="4604747"/>
            <a:ext cx="222422" cy="28310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9959200" y="4361613"/>
            <a:ext cx="649793" cy="369332"/>
          </a:xfrm>
          <a:prstGeom prst="rect">
            <a:avLst/>
          </a:prstGeom>
          <a:noFill/>
        </p:spPr>
        <p:txBody>
          <a:bodyPr wrap="none" rtlCol="0">
            <a:spAutoFit/>
          </a:bodyPr>
          <a:lstStyle/>
          <a:p>
            <a:r>
              <a:rPr lang="en-US" dirty="0" err="1"/>
              <a:t>HfOx</a:t>
            </a:r>
            <a:endParaRPr lang="en-US" dirty="0"/>
          </a:p>
        </p:txBody>
      </p:sp>
      <p:sp>
        <p:nvSpPr>
          <p:cNvPr id="143" name="TextBox 142"/>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44" name="Straight Arrow Connector 143"/>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46" name="TextBox 145"/>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47" name="Straight Arrow Connector 146"/>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8" name="TextBox 147"/>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49" name="TextBox 148"/>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50" name="Straight Arrow Connector 149"/>
          <p:cNvCxnSpPr/>
          <p:nvPr/>
        </p:nvCxnSpPr>
        <p:spPr>
          <a:xfrm flipV="1">
            <a:off x="9650986" y="518897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161" name="Rectangle 160"/>
          <p:cNvSpPr/>
          <p:nvPr/>
        </p:nvSpPr>
        <p:spPr>
          <a:xfrm rot="5400000">
            <a:off x="7364540" y="4926761"/>
            <a:ext cx="934328" cy="5427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rot="5400000">
            <a:off x="7371329" y="489906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25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Rectangle 274"/>
          <p:cNvSpPr/>
          <p:nvPr/>
        </p:nvSpPr>
        <p:spPr bwMode="auto">
          <a:xfrm>
            <a:off x="6797773" y="1692241"/>
            <a:ext cx="3584379" cy="301343"/>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198" name="Rectangle 197"/>
          <p:cNvSpPr>
            <a:spLocks noChangeArrowheads="1"/>
          </p:cNvSpPr>
          <p:nvPr/>
        </p:nvSpPr>
        <p:spPr bwMode="auto">
          <a:xfrm>
            <a:off x="1237570" y="3590710"/>
            <a:ext cx="9169724" cy="323494"/>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6" name="Rectangle 205"/>
          <p:cNvSpPr/>
          <p:nvPr/>
        </p:nvSpPr>
        <p:spPr>
          <a:xfrm>
            <a:off x="1257095" y="3915974"/>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rot="5400000">
            <a:off x="9587839" y="4731272"/>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211"/>
          <p:cNvSpPr/>
          <p:nvPr/>
        </p:nvSpPr>
        <p:spPr>
          <a:xfrm rot="5400000">
            <a:off x="5016947" y="4799133"/>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rot="5400000">
            <a:off x="7278760" y="4767403"/>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p:cNvSpPr/>
          <p:nvPr/>
        </p:nvSpPr>
        <p:spPr>
          <a:xfrm rot="5400000">
            <a:off x="5123184" y="4912760"/>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p:cNvSpPr/>
          <p:nvPr/>
        </p:nvSpPr>
        <p:spPr>
          <a:xfrm rot="5400000">
            <a:off x="7371329" y="489906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rot="5400000">
            <a:off x="9725790" y="4767830"/>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210"/>
          <p:cNvSpPr/>
          <p:nvPr/>
        </p:nvSpPr>
        <p:spPr>
          <a:xfrm rot="5400000">
            <a:off x="2701608" y="4914545"/>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 name="Straight Arrow Connector 206"/>
          <p:cNvCxnSpPr/>
          <p:nvPr/>
        </p:nvCxnSpPr>
        <p:spPr>
          <a:xfrm flipH="1" flipV="1">
            <a:off x="6306716" y="3913945"/>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6342625" y="3881620"/>
            <a:ext cx="800219" cy="369332"/>
          </a:xfrm>
          <a:prstGeom prst="rect">
            <a:avLst/>
          </a:prstGeom>
          <a:noFill/>
        </p:spPr>
        <p:txBody>
          <a:bodyPr wrap="none" rtlCol="0">
            <a:spAutoFit/>
          </a:bodyPr>
          <a:lstStyle/>
          <a:p>
            <a:r>
              <a:rPr lang="en-US" dirty="0"/>
              <a:t>10nm</a:t>
            </a:r>
          </a:p>
        </p:txBody>
      </p:sp>
      <p:sp>
        <p:nvSpPr>
          <p:cNvPr id="190" name="Rectangle 189"/>
          <p:cNvSpPr>
            <a:spLocks noChangeArrowheads="1"/>
          </p:cNvSpPr>
          <p:nvPr/>
        </p:nvSpPr>
        <p:spPr bwMode="auto">
          <a:xfrm>
            <a:off x="1229196" y="1977639"/>
            <a:ext cx="9169724"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1" name="Rectangle 190"/>
          <p:cNvSpPr/>
          <p:nvPr/>
        </p:nvSpPr>
        <p:spPr>
          <a:xfrm>
            <a:off x="1229197" y="2303062"/>
            <a:ext cx="9169723" cy="12787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1234767" y="5780502"/>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 name="Rectangle 2"/>
          <p:cNvSpPr>
            <a:spLocks noChangeArrowheads="1"/>
          </p:cNvSpPr>
          <p:nvPr/>
        </p:nvSpPr>
        <p:spPr bwMode="auto">
          <a:xfrm>
            <a:off x="1234764" y="6367789"/>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4" name="Group 3"/>
          <p:cNvGrpSpPr/>
          <p:nvPr/>
        </p:nvGrpSpPr>
        <p:grpSpPr>
          <a:xfrm>
            <a:off x="6519266" y="5785762"/>
            <a:ext cx="519100" cy="646217"/>
            <a:chOff x="5400705" y="4808373"/>
            <a:chExt cx="519100" cy="646217"/>
          </a:xfrm>
        </p:grpSpPr>
        <p:sp>
          <p:nvSpPr>
            <p:cNvPr id="5" name="Rectangle 4"/>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 name="Rectangle 5"/>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 name="Rectangle 6"/>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 name="Rectangle 8"/>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 name="Rectangle 9"/>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4" name="Group 13"/>
          <p:cNvGrpSpPr/>
          <p:nvPr/>
        </p:nvGrpSpPr>
        <p:grpSpPr>
          <a:xfrm>
            <a:off x="8822928" y="5785762"/>
            <a:ext cx="519100" cy="646217"/>
            <a:chOff x="6063894" y="4822905"/>
            <a:chExt cx="519100" cy="646217"/>
          </a:xfrm>
        </p:grpSpPr>
        <p:sp>
          <p:nvSpPr>
            <p:cNvPr id="15" name="Rectangle 1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6" name="Rectangle 1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 name="Rectangle 1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9" name="Rectangle 1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 name="Rectangle 1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 name="Rectangle 2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4" name="Group 23"/>
          <p:cNvGrpSpPr/>
          <p:nvPr/>
        </p:nvGrpSpPr>
        <p:grpSpPr>
          <a:xfrm>
            <a:off x="4672211" y="5785762"/>
            <a:ext cx="519100" cy="646217"/>
            <a:chOff x="6063894" y="4822905"/>
            <a:chExt cx="519100" cy="646217"/>
          </a:xfrm>
        </p:grpSpPr>
        <p:sp>
          <p:nvSpPr>
            <p:cNvPr id="25" name="Rectangle 2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6" name="Rectangle 2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9" name="Rectangle 2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0" name="Rectangle 2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4" name="Group 33"/>
          <p:cNvGrpSpPr/>
          <p:nvPr/>
        </p:nvGrpSpPr>
        <p:grpSpPr>
          <a:xfrm>
            <a:off x="3589277" y="5785762"/>
            <a:ext cx="519100" cy="646217"/>
            <a:chOff x="6063894" y="4822905"/>
            <a:chExt cx="519100" cy="646217"/>
          </a:xfrm>
        </p:grpSpPr>
        <p:sp>
          <p:nvSpPr>
            <p:cNvPr id="35" name="Rectangle 3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6" name="Rectangle 3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9" name="Rectangle 3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0" name="Rectangle 3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4" name="Group 43"/>
          <p:cNvGrpSpPr/>
          <p:nvPr/>
        </p:nvGrpSpPr>
        <p:grpSpPr>
          <a:xfrm>
            <a:off x="2509452" y="5785762"/>
            <a:ext cx="519100" cy="646217"/>
            <a:chOff x="6063894" y="4822905"/>
            <a:chExt cx="519100" cy="646217"/>
          </a:xfrm>
        </p:grpSpPr>
        <p:sp>
          <p:nvSpPr>
            <p:cNvPr id="45" name="Rectangle 4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6" name="Rectangle 4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9" name="Rectangle 4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0" name="Rectangle 4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4"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5" name="Straight Arrow Connector 54"/>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56" name="Group 55"/>
          <p:cNvGrpSpPr/>
          <p:nvPr/>
        </p:nvGrpSpPr>
        <p:grpSpPr>
          <a:xfrm>
            <a:off x="1421006" y="5785762"/>
            <a:ext cx="519100" cy="646217"/>
            <a:chOff x="6063894" y="4822905"/>
            <a:chExt cx="519100" cy="646217"/>
          </a:xfrm>
        </p:grpSpPr>
        <p:sp>
          <p:nvSpPr>
            <p:cNvPr id="57" name="Rectangle 5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8" name="Rectangle 5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9" name="Rectangle 5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1" name="Rectangle 6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6"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67"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68" name="Straight Arrow Connector 67"/>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69"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0"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1"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2"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3"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4" name="Straight Arrow Connector 73"/>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5" name="Rectangle 74"/>
          <p:cNvSpPr>
            <a:spLocks noChangeArrowheads="1"/>
          </p:cNvSpPr>
          <p:nvPr/>
        </p:nvSpPr>
        <p:spPr bwMode="auto">
          <a:xfrm>
            <a:off x="1234763" y="5669707"/>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7" name="Rectangle 76"/>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8"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79"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80" name="Straight Connector 79"/>
          <p:cNvCxnSpPr/>
          <p:nvPr/>
        </p:nvCxnSpPr>
        <p:spPr bwMode="auto">
          <a:xfrm>
            <a:off x="557649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81" name="Group 80"/>
          <p:cNvGrpSpPr/>
          <p:nvPr/>
        </p:nvGrpSpPr>
        <p:grpSpPr>
          <a:xfrm>
            <a:off x="1412344" y="4271571"/>
            <a:ext cx="1566463" cy="1416451"/>
            <a:chOff x="1232941" y="4271571"/>
            <a:chExt cx="8515215" cy="1416451"/>
          </a:xfrm>
        </p:grpSpPr>
        <p:sp>
          <p:nvSpPr>
            <p:cNvPr id="82" name="Rectangle 8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3" name="Rectangle 8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4" name="Rectangle 83"/>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5" name="Rectangle 8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95" name="Group 94"/>
          <p:cNvGrpSpPr/>
          <p:nvPr/>
        </p:nvGrpSpPr>
        <p:grpSpPr>
          <a:xfrm>
            <a:off x="3544222" y="4269966"/>
            <a:ext cx="1606513" cy="1416451"/>
            <a:chOff x="1232941" y="4271571"/>
            <a:chExt cx="8515215" cy="1416451"/>
          </a:xfrm>
        </p:grpSpPr>
        <p:sp>
          <p:nvSpPr>
            <p:cNvPr id="96" name="Rectangle 9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9" name="Rectangle 9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0" name="Rectangle 99"/>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1" name="Group 100"/>
          <p:cNvGrpSpPr/>
          <p:nvPr/>
        </p:nvGrpSpPr>
        <p:grpSpPr>
          <a:xfrm>
            <a:off x="5982267" y="4262325"/>
            <a:ext cx="1469988" cy="1416451"/>
            <a:chOff x="1232941" y="4271571"/>
            <a:chExt cx="8515215" cy="1416451"/>
          </a:xfrm>
        </p:grpSpPr>
        <p:sp>
          <p:nvSpPr>
            <p:cNvPr id="102" name="Rectangle 10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3" name="Rectangle 10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7" name="Group 106"/>
          <p:cNvGrpSpPr/>
          <p:nvPr/>
        </p:nvGrpSpPr>
        <p:grpSpPr>
          <a:xfrm>
            <a:off x="8181313" y="4261470"/>
            <a:ext cx="1469988" cy="1416451"/>
            <a:chOff x="1232941" y="4271571"/>
            <a:chExt cx="8515215" cy="1416451"/>
          </a:xfrm>
        </p:grpSpPr>
        <p:sp>
          <p:nvSpPr>
            <p:cNvPr id="108" name="Rectangle 107"/>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9" name="Rectangle 10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0" name="Rectangle 109"/>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2" name="Rectangle 111"/>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22" name="Rectangle 121"/>
          <p:cNvSpPr/>
          <p:nvPr/>
        </p:nvSpPr>
        <p:spPr>
          <a:xfrm>
            <a:off x="5145406" y="5588561"/>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7450382" y="5594646"/>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9651223" y="5573212"/>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2978471" y="5611356"/>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5400000">
            <a:off x="6820293" y="4879158"/>
            <a:ext cx="1334820" cy="1197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5400000">
            <a:off x="7500714" y="4911397"/>
            <a:ext cx="1305859" cy="881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rot="5400000">
            <a:off x="9010582" y="4889969"/>
            <a:ext cx="1369494" cy="646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5286230" y="4898060"/>
            <a:ext cx="1336064" cy="851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rot="5400000">
            <a:off x="4519251" y="4894114"/>
            <a:ext cx="1336784" cy="946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rot="5400000">
            <a:off x="2839812" y="4902516"/>
            <a:ext cx="1322340" cy="930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rot="5400000">
            <a:off x="2330952" y="4892180"/>
            <a:ext cx="1362735" cy="99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rot="5400000">
            <a:off x="692006" y="4896018"/>
            <a:ext cx="1362956" cy="924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1233378" y="5604747"/>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bwMode="auto">
          <a:xfrm>
            <a:off x="1237431" y="6431979"/>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49" name="TextBox 175"/>
          <p:cNvSpPr txBox="1"/>
          <p:nvPr/>
        </p:nvSpPr>
        <p:spPr>
          <a:xfrm>
            <a:off x="1406485" y="646436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50" name="TextBox 175"/>
          <p:cNvSpPr txBox="1"/>
          <p:nvPr/>
        </p:nvSpPr>
        <p:spPr>
          <a:xfrm>
            <a:off x="6463997" y="648533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151" name="Rectangle 150"/>
          <p:cNvSpPr/>
          <p:nvPr/>
        </p:nvSpPr>
        <p:spPr>
          <a:xfrm rot="5400000">
            <a:off x="620384" y="4906055"/>
            <a:ext cx="1357178" cy="8898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rot="5400000">
            <a:off x="2746223" y="4907663"/>
            <a:ext cx="1344714" cy="9993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rot="5400000">
            <a:off x="4614706" y="4867012"/>
            <a:ext cx="1293489" cy="146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rot="5400000">
            <a:off x="5198186" y="4900063"/>
            <a:ext cx="1328608" cy="8011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rot="5400000">
            <a:off x="6907471" y="4874064"/>
            <a:ext cx="1341386" cy="13319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rot="5400000">
            <a:off x="7418947" y="4897167"/>
            <a:ext cx="1304403" cy="754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rot="5400000">
            <a:off x="9098558" y="4845600"/>
            <a:ext cx="1346976" cy="9575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3142009" y="5530357"/>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5310127" y="550245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p:cNvSpPr/>
          <p:nvPr/>
        </p:nvSpPr>
        <p:spPr>
          <a:xfrm>
            <a:off x="7541908" y="552988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9792284" y="548384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8" name="Straight Arrow Connector 167"/>
          <p:cNvCxnSpPr/>
          <p:nvPr/>
        </p:nvCxnSpPr>
        <p:spPr>
          <a:xfrm flipV="1">
            <a:off x="9792283" y="4125657"/>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0371341" y="4286979"/>
            <a:ext cx="620939" cy="369332"/>
          </a:xfrm>
          <a:prstGeom prst="rect">
            <a:avLst/>
          </a:prstGeom>
          <a:noFill/>
        </p:spPr>
        <p:txBody>
          <a:bodyPr wrap="none" rtlCol="0">
            <a:spAutoFit/>
          </a:bodyPr>
          <a:lstStyle/>
          <a:p>
            <a:r>
              <a:rPr lang="en-US" dirty="0" err="1"/>
              <a:t>AlOx</a:t>
            </a:r>
            <a:endParaRPr lang="en-US" dirty="0"/>
          </a:p>
        </p:txBody>
      </p:sp>
      <p:sp>
        <p:nvSpPr>
          <p:cNvPr id="171" name="Rectangle 170"/>
          <p:cNvSpPr/>
          <p:nvPr/>
        </p:nvSpPr>
        <p:spPr>
          <a:xfrm>
            <a:off x="9651223" y="5583603"/>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rot="5400000">
            <a:off x="9016312" y="4895700"/>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TextBox 173"/>
          <p:cNvSpPr txBox="1"/>
          <p:nvPr/>
        </p:nvSpPr>
        <p:spPr>
          <a:xfrm>
            <a:off x="10350765" y="4605728"/>
            <a:ext cx="649793" cy="369332"/>
          </a:xfrm>
          <a:prstGeom prst="rect">
            <a:avLst/>
          </a:prstGeom>
          <a:noFill/>
        </p:spPr>
        <p:txBody>
          <a:bodyPr wrap="none" rtlCol="0">
            <a:spAutoFit/>
          </a:bodyPr>
          <a:lstStyle/>
          <a:p>
            <a:r>
              <a:rPr lang="en-US" dirty="0" err="1"/>
              <a:t>HfOx</a:t>
            </a:r>
            <a:endParaRPr lang="en-US" dirty="0"/>
          </a:p>
        </p:txBody>
      </p:sp>
      <p:cxnSp>
        <p:nvCxnSpPr>
          <p:cNvPr id="176" name="Straight Arrow Connector 175"/>
          <p:cNvCxnSpPr/>
          <p:nvPr/>
        </p:nvCxnSpPr>
        <p:spPr>
          <a:xfrm>
            <a:off x="7437151" y="4661530"/>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78" name="Straight Arrow Connector 177"/>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9" name="TextBox 178"/>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80" name="TextBox 179"/>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81" name="Straight Arrow Connector 180"/>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83" name="TextBox 182"/>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84" name="Straight Arrow Connector 183"/>
          <p:cNvCxnSpPr/>
          <p:nvPr/>
        </p:nvCxnSpPr>
        <p:spPr>
          <a:xfrm flipV="1">
            <a:off x="9650986" y="518897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5" name="TextBox 184"/>
          <p:cNvSpPr txBox="1"/>
          <p:nvPr/>
        </p:nvSpPr>
        <p:spPr>
          <a:xfrm>
            <a:off x="8893798" y="4690094"/>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187" name="TextBox 186"/>
          <p:cNvSpPr txBox="1"/>
          <p:nvPr/>
        </p:nvSpPr>
        <p:spPr>
          <a:xfrm>
            <a:off x="7423835" y="4605021"/>
            <a:ext cx="800219" cy="369332"/>
          </a:xfrm>
          <a:prstGeom prst="rect">
            <a:avLst/>
          </a:prstGeom>
          <a:noFill/>
        </p:spPr>
        <p:txBody>
          <a:bodyPr wrap="none" rtlCol="0">
            <a:spAutoFit/>
          </a:bodyPr>
          <a:lstStyle/>
          <a:p>
            <a:r>
              <a:rPr lang="en-US" dirty="0"/>
              <a:t>30nm</a:t>
            </a:r>
          </a:p>
        </p:txBody>
      </p:sp>
      <p:sp>
        <p:nvSpPr>
          <p:cNvPr id="188" name="Rectangle 187"/>
          <p:cNvSpPr/>
          <p:nvPr/>
        </p:nvSpPr>
        <p:spPr>
          <a:xfrm rot="5400000">
            <a:off x="2411935" y="4876695"/>
            <a:ext cx="1325292" cy="12202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2843058" y="4524256"/>
            <a:ext cx="800219" cy="369332"/>
          </a:xfrm>
          <a:prstGeom prst="rect">
            <a:avLst/>
          </a:prstGeom>
          <a:noFill/>
        </p:spPr>
        <p:txBody>
          <a:bodyPr wrap="none" rtlCol="0">
            <a:spAutoFit/>
          </a:bodyPr>
          <a:lstStyle/>
          <a:p>
            <a:r>
              <a:rPr lang="en-US" dirty="0"/>
              <a:t>25nm</a:t>
            </a:r>
          </a:p>
        </p:txBody>
      </p:sp>
      <p:cxnSp>
        <p:nvCxnSpPr>
          <p:cNvPr id="175" name="Straight Arrow Connector 174"/>
          <p:cNvCxnSpPr/>
          <p:nvPr/>
        </p:nvCxnSpPr>
        <p:spPr>
          <a:xfrm flipV="1">
            <a:off x="2978471" y="4541312"/>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3744" y="166599"/>
            <a:ext cx="3677610" cy="369332"/>
          </a:xfrm>
          <a:prstGeom prst="rect">
            <a:avLst/>
          </a:prstGeom>
          <a:noFill/>
        </p:spPr>
        <p:txBody>
          <a:bodyPr wrap="none" rtlCol="0">
            <a:spAutoFit/>
          </a:bodyPr>
          <a:lstStyle/>
          <a:p>
            <a:r>
              <a:rPr lang="en-US" dirty="0"/>
              <a:t>ACG+ACP patterning to define SD</a:t>
            </a:r>
          </a:p>
        </p:txBody>
      </p:sp>
      <p:cxnSp>
        <p:nvCxnSpPr>
          <p:cNvPr id="203" name="Straight Arrow Connector 202"/>
          <p:cNvCxnSpPr/>
          <p:nvPr/>
        </p:nvCxnSpPr>
        <p:spPr>
          <a:xfrm flipV="1">
            <a:off x="9690981" y="4823163"/>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V="1">
            <a:off x="9768179" y="452676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05" name="TextBox 204"/>
          <p:cNvSpPr txBox="1"/>
          <p:nvPr/>
        </p:nvSpPr>
        <p:spPr>
          <a:xfrm>
            <a:off x="10440920" y="3966601"/>
            <a:ext cx="667170" cy="369332"/>
          </a:xfrm>
          <a:prstGeom prst="rect">
            <a:avLst/>
          </a:prstGeom>
          <a:noFill/>
        </p:spPr>
        <p:txBody>
          <a:bodyPr wrap="none" rtlCol="0">
            <a:spAutoFit/>
          </a:bodyPr>
          <a:lstStyle/>
          <a:p>
            <a:r>
              <a:rPr lang="en-US" dirty="0"/>
              <a:t>CDO</a:t>
            </a:r>
          </a:p>
        </p:txBody>
      </p:sp>
      <p:cxnSp>
        <p:nvCxnSpPr>
          <p:cNvPr id="209" name="Straight Arrow Connector 208"/>
          <p:cNvCxnSpPr/>
          <p:nvPr/>
        </p:nvCxnSpPr>
        <p:spPr>
          <a:xfrm flipV="1">
            <a:off x="9995242" y="414984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99" name="TextBox 198"/>
          <p:cNvSpPr txBox="1"/>
          <p:nvPr/>
        </p:nvSpPr>
        <p:spPr>
          <a:xfrm>
            <a:off x="10447026" y="3561506"/>
            <a:ext cx="954107" cy="369332"/>
          </a:xfrm>
          <a:prstGeom prst="rect">
            <a:avLst/>
          </a:prstGeom>
          <a:noFill/>
        </p:spPr>
        <p:txBody>
          <a:bodyPr wrap="none" rtlCol="0">
            <a:spAutoFit/>
          </a:bodyPr>
          <a:lstStyle/>
          <a:p>
            <a:r>
              <a:rPr lang="en-US" dirty="0" err="1"/>
              <a:t>TiN</a:t>
            </a:r>
            <a:r>
              <a:rPr lang="en-US" dirty="0"/>
              <a:t> HM</a:t>
            </a:r>
          </a:p>
        </p:txBody>
      </p:sp>
      <p:cxnSp>
        <p:nvCxnSpPr>
          <p:cNvPr id="200" name="Straight Arrow Connector 199"/>
          <p:cNvCxnSpPr/>
          <p:nvPr/>
        </p:nvCxnSpPr>
        <p:spPr>
          <a:xfrm flipV="1">
            <a:off x="10001348" y="3744749"/>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01" name="Rectangle 200"/>
          <p:cNvSpPr>
            <a:spLocks noChangeArrowheads="1"/>
          </p:cNvSpPr>
          <p:nvPr/>
        </p:nvSpPr>
        <p:spPr bwMode="auto">
          <a:xfrm>
            <a:off x="1237431" y="3289250"/>
            <a:ext cx="9169724" cy="323494"/>
          </a:xfrm>
          <a:prstGeom prst="rect">
            <a:avLst/>
          </a:prstGeom>
          <a:solidFill>
            <a:srgbClr val="00B0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2" name="TextBox 201"/>
          <p:cNvSpPr txBox="1"/>
          <p:nvPr/>
        </p:nvSpPr>
        <p:spPr>
          <a:xfrm>
            <a:off x="10447026" y="3232823"/>
            <a:ext cx="1305165" cy="369332"/>
          </a:xfrm>
          <a:prstGeom prst="rect">
            <a:avLst/>
          </a:prstGeom>
          <a:noFill/>
        </p:spPr>
        <p:txBody>
          <a:bodyPr wrap="none" rtlCol="0">
            <a:spAutoFit/>
          </a:bodyPr>
          <a:lstStyle/>
          <a:p>
            <a:r>
              <a:rPr lang="en-US" dirty="0"/>
              <a:t>CVD Oxide</a:t>
            </a:r>
          </a:p>
        </p:txBody>
      </p:sp>
      <p:cxnSp>
        <p:nvCxnSpPr>
          <p:cNvPr id="210" name="Straight Arrow Connector 209"/>
          <p:cNvCxnSpPr/>
          <p:nvPr/>
        </p:nvCxnSpPr>
        <p:spPr>
          <a:xfrm flipV="1">
            <a:off x="10001348" y="3416066"/>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56" name="Rectangle 255"/>
          <p:cNvSpPr>
            <a:spLocks noChangeArrowheads="1"/>
          </p:cNvSpPr>
          <p:nvPr/>
        </p:nvSpPr>
        <p:spPr bwMode="auto">
          <a:xfrm>
            <a:off x="7841291" y="1155301"/>
            <a:ext cx="864489" cy="822807"/>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257" name="Rectangle 256"/>
          <p:cNvSpPr/>
          <p:nvPr/>
        </p:nvSpPr>
        <p:spPr bwMode="auto">
          <a:xfrm>
            <a:off x="8705781" y="1155506"/>
            <a:ext cx="481034"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58" name="Rectangle 257"/>
          <p:cNvSpPr/>
          <p:nvPr/>
        </p:nvSpPr>
        <p:spPr bwMode="auto">
          <a:xfrm>
            <a:off x="7340504" y="1150845"/>
            <a:ext cx="500786"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5" name="Rectangle 264"/>
          <p:cNvSpPr>
            <a:spLocks noChangeArrowheads="1"/>
          </p:cNvSpPr>
          <p:nvPr/>
        </p:nvSpPr>
        <p:spPr bwMode="auto">
          <a:xfrm>
            <a:off x="5535343" y="1155301"/>
            <a:ext cx="864489" cy="822807"/>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266" name="Rectangle 265"/>
          <p:cNvSpPr/>
          <p:nvPr/>
        </p:nvSpPr>
        <p:spPr bwMode="auto">
          <a:xfrm>
            <a:off x="6399833" y="1155506"/>
            <a:ext cx="481034"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67" name="Rectangle 266"/>
          <p:cNvSpPr/>
          <p:nvPr/>
        </p:nvSpPr>
        <p:spPr bwMode="auto">
          <a:xfrm>
            <a:off x="1247587" y="1150845"/>
            <a:ext cx="4287755"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70" name="Rectangle 269"/>
          <p:cNvSpPr/>
          <p:nvPr/>
        </p:nvSpPr>
        <p:spPr bwMode="auto">
          <a:xfrm>
            <a:off x="9618356" y="863651"/>
            <a:ext cx="500786" cy="1119751"/>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71" name="Rectangle 270"/>
          <p:cNvSpPr/>
          <p:nvPr/>
        </p:nvSpPr>
        <p:spPr bwMode="auto">
          <a:xfrm>
            <a:off x="1254085" y="868732"/>
            <a:ext cx="5607203" cy="301343"/>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272" name="Rectangle 271"/>
          <p:cNvSpPr/>
          <p:nvPr/>
        </p:nvSpPr>
        <p:spPr bwMode="auto">
          <a:xfrm>
            <a:off x="7341653" y="863651"/>
            <a:ext cx="1851660" cy="301343"/>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36988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p:cNvSpPr>
            <a:spLocks noChangeArrowheads="1"/>
          </p:cNvSpPr>
          <p:nvPr/>
        </p:nvSpPr>
        <p:spPr bwMode="auto">
          <a:xfrm>
            <a:off x="720339" y="3191304"/>
            <a:ext cx="9169724" cy="323494"/>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9" name="Rectangle 198"/>
          <p:cNvSpPr/>
          <p:nvPr/>
        </p:nvSpPr>
        <p:spPr>
          <a:xfrm>
            <a:off x="739864" y="3516568"/>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5400000">
            <a:off x="9070608" y="4331866"/>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p:cNvSpPr/>
          <p:nvPr/>
        </p:nvSpPr>
        <p:spPr>
          <a:xfrm rot="5400000">
            <a:off x="4499716" y="4399727"/>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p:cNvSpPr/>
          <p:nvPr/>
        </p:nvSpPr>
        <p:spPr>
          <a:xfrm rot="5400000">
            <a:off x="6761529" y="4367997"/>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p:cNvSpPr/>
          <p:nvPr/>
        </p:nvSpPr>
        <p:spPr>
          <a:xfrm rot="5400000">
            <a:off x="4605953" y="4513354"/>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p:cNvSpPr/>
          <p:nvPr/>
        </p:nvSpPr>
        <p:spPr>
          <a:xfrm rot="5400000">
            <a:off x="6854098" y="4499656"/>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p:cNvSpPr/>
          <p:nvPr/>
        </p:nvSpPr>
        <p:spPr>
          <a:xfrm rot="5400000">
            <a:off x="9208559" y="4368424"/>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p:cNvSpPr/>
          <p:nvPr/>
        </p:nvSpPr>
        <p:spPr>
          <a:xfrm rot="5400000">
            <a:off x="2184377" y="4515139"/>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7" name="Straight Arrow Connector 216"/>
          <p:cNvCxnSpPr/>
          <p:nvPr/>
        </p:nvCxnSpPr>
        <p:spPr>
          <a:xfrm flipH="1" flipV="1">
            <a:off x="5789485" y="3514539"/>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8" name="TextBox 217"/>
          <p:cNvSpPr txBox="1"/>
          <p:nvPr/>
        </p:nvSpPr>
        <p:spPr>
          <a:xfrm>
            <a:off x="5825394" y="3482214"/>
            <a:ext cx="800219" cy="369332"/>
          </a:xfrm>
          <a:prstGeom prst="rect">
            <a:avLst/>
          </a:prstGeom>
          <a:noFill/>
        </p:spPr>
        <p:txBody>
          <a:bodyPr wrap="none" rtlCol="0">
            <a:spAutoFit/>
          </a:bodyPr>
          <a:lstStyle/>
          <a:p>
            <a:r>
              <a:rPr lang="en-US" dirty="0"/>
              <a:t>10nm</a:t>
            </a:r>
          </a:p>
        </p:txBody>
      </p:sp>
      <p:sp>
        <p:nvSpPr>
          <p:cNvPr id="219" name="Rectangle 218"/>
          <p:cNvSpPr>
            <a:spLocks noChangeArrowheads="1"/>
          </p:cNvSpPr>
          <p:nvPr/>
        </p:nvSpPr>
        <p:spPr bwMode="auto">
          <a:xfrm>
            <a:off x="711965" y="1578233"/>
            <a:ext cx="9169724"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0" name="Rectangle 219"/>
          <p:cNvSpPr/>
          <p:nvPr/>
        </p:nvSpPr>
        <p:spPr>
          <a:xfrm>
            <a:off x="711966" y="1903656"/>
            <a:ext cx="9169723" cy="12787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a:spLocks noChangeArrowheads="1"/>
          </p:cNvSpPr>
          <p:nvPr/>
        </p:nvSpPr>
        <p:spPr bwMode="auto">
          <a:xfrm>
            <a:off x="717536" y="5381096"/>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2" name="Rectangle 231"/>
          <p:cNvSpPr>
            <a:spLocks noChangeArrowheads="1"/>
          </p:cNvSpPr>
          <p:nvPr/>
        </p:nvSpPr>
        <p:spPr bwMode="auto">
          <a:xfrm>
            <a:off x="717533" y="5968383"/>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233" name="Group 232"/>
          <p:cNvGrpSpPr/>
          <p:nvPr/>
        </p:nvGrpSpPr>
        <p:grpSpPr>
          <a:xfrm>
            <a:off x="6002035" y="5386356"/>
            <a:ext cx="519100" cy="646217"/>
            <a:chOff x="5400705" y="4808373"/>
            <a:chExt cx="519100" cy="646217"/>
          </a:xfrm>
        </p:grpSpPr>
        <p:sp>
          <p:nvSpPr>
            <p:cNvPr id="234" name="Rectangle 233"/>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5" name="Rectangle 234"/>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6" name="Rectangle 235"/>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7" name="Rectangle 236"/>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8" name="Rectangle 237"/>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9" name="Rectangle 238"/>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0" name="Rectangle 239"/>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1" name="Rectangle 240"/>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2" name="Rectangle 241"/>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43" name="Group 242"/>
          <p:cNvGrpSpPr/>
          <p:nvPr/>
        </p:nvGrpSpPr>
        <p:grpSpPr>
          <a:xfrm>
            <a:off x="8305697" y="5386356"/>
            <a:ext cx="519100" cy="646217"/>
            <a:chOff x="6063894" y="4822905"/>
            <a:chExt cx="519100" cy="646217"/>
          </a:xfrm>
        </p:grpSpPr>
        <p:sp>
          <p:nvSpPr>
            <p:cNvPr id="244" name="Rectangle 243"/>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45" name="Rectangle 244"/>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6" name="Rectangle 245"/>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7" name="Rectangle 246"/>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48" name="Rectangle 247"/>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9" name="Rectangle 248"/>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0" name="Rectangle 249"/>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1" name="Rectangle 250"/>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2" name="Rectangle 251"/>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53" name="Group 252"/>
          <p:cNvGrpSpPr/>
          <p:nvPr/>
        </p:nvGrpSpPr>
        <p:grpSpPr>
          <a:xfrm>
            <a:off x="4154980" y="5386356"/>
            <a:ext cx="519100" cy="646217"/>
            <a:chOff x="6063894" y="4822905"/>
            <a:chExt cx="519100" cy="646217"/>
          </a:xfrm>
        </p:grpSpPr>
        <p:sp>
          <p:nvSpPr>
            <p:cNvPr id="254" name="Rectangle 253"/>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55" name="Rectangle 254"/>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6" name="Rectangle 255"/>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7" name="Rectangle 256"/>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58" name="Rectangle 257"/>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9" name="Rectangle 258"/>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0" name="Rectangle 259"/>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1" name="Rectangle 260"/>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2" name="Rectangle 261"/>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63" name="Group 262"/>
          <p:cNvGrpSpPr/>
          <p:nvPr/>
        </p:nvGrpSpPr>
        <p:grpSpPr>
          <a:xfrm>
            <a:off x="3072046" y="5386356"/>
            <a:ext cx="519100" cy="646217"/>
            <a:chOff x="6063894" y="4822905"/>
            <a:chExt cx="519100" cy="646217"/>
          </a:xfrm>
        </p:grpSpPr>
        <p:sp>
          <p:nvSpPr>
            <p:cNvPr id="264" name="Rectangle 263"/>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65" name="Rectangle 264"/>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6" name="Rectangle 265"/>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7" name="Rectangle 266"/>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68" name="Rectangle 267"/>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9" name="Rectangle 268"/>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0" name="Rectangle 269"/>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1" name="Rectangle 270"/>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2" name="Rectangle 271"/>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73" name="Group 272"/>
          <p:cNvGrpSpPr/>
          <p:nvPr/>
        </p:nvGrpSpPr>
        <p:grpSpPr>
          <a:xfrm>
            <a:off x="1992221" y="5386356"/>
            <a:ext cx="519100" cy="646217"/>
            <a:chOff x="6063894" y="4822905"/>
            <a:chExt cx="519100" cy="646217"/>
          </a:xfrm>
        </p:grpSpPr>
        <p:sp>
          <p:nvSpPr>
            <p:cNvPr id="274" name="Rectangle 273"/>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75" name="Rectangle 274"/>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6" name="Rectangle 275"/>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7" name="Rectangle 276"/>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78" name="Rectangle 277"/>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9" name="Rectangle 278"/>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0" name="Rectangle 279"/>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1" name="Rectangle 280"/>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2" name="Rectangle 281"/>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283" name="TextBox 155"/>
          <p:cNvSpPr txBox="1"/>
          <p:nvPr/>
        </p:nvSpPr>
        <p:spPr>
          <a:xfrm>
            <a:off x="2537200" y="5435709"/>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284" name="Straight Arrow Connector 283"/>
          <p:cNvCxnSpPr/>
          <p:nvPr/>
        </p:nvCxnSpPr>
        <p:spPr bwMode="auto">
          <a:xfrm rot="5400000">
            <a:off x="2560579" y="5474851"/>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285" name="Group 284"/>
          <p:cNvGrpSpPr/>
          <p:nvPr/>
        </p:nvGrpSpPr>
        <p:grpSpPr>
          <a:xfrm>
            <a:off x="903775" y="5386356"/>
            <a:ext cx="519100" cy="646217"/>
            <a:chOff x="6063894" y="4822905"/>
            <a:chExt cx="519100" cy="646217"/>
          </a:xfrm>
        </p:grpSpPr>
        <p:sp>
          <p:nvSpPr>
            <p:cNvPr id="286" name="Rectangle 285"/>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87" name="Rectangle 286"/>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8" name="Rectangle 287"/>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9" name="Rectangle 288"/>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90" name="Rectangle 289"/>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1" name="Rectangle 290"/>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2" name="Rectangle 291"/>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3" name="Rectangle 292"/>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4" name="Rectangle 293"/>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295" name="TextBox 168"/>
          <p:cNvSpPr txBox="1"/>
          <p:nvPr/>
        </p:nvSpPr>
        <p:spPr>
          <a:xfrm>
            <a:off x="5059260" y="5656885"/>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296" name="TextBox 173"/>
          <p:cNvSpPr txBox="1"/>
          <p:nvPr/>
        </p:nvSpPr>
        <p:spPr>
          <a:xfrm>
            <a:off x="1517737" y="5667938"/>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297" name="Straight Arrow Connector 296"/>
          <p:cNvCxnSpPr/>
          <p:nvPr/>
        </p:nvCxnSpPr>
        <p:spPr bwMode="auto">
          <a:xfrm>
            <a:off x="1692175" y="5839109"/>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98" name="TextBox 114"/>
          <p:cNvSpPr txBox="1"/>
          <p:nvPr/>
        </p:nvSpPr>
        <p:spPr>
          <a:xfrm>
            <a:off x="972027" y="5426565"/>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99" name="TextBox 115"/>
          <p:cNvSpPr txBox="1"/>
          <p:nvPr/>
        </p:nvSpPr>
        <p:spPr>
          <a:xfrm>
            <a:off x="6064424" y="5426565"/>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300" name="TextBox 116"/>
          <p:cNvSpPr txBox="1"/>
          <p:nvPr/>
        </p:nvSpPr>
        <p:spPr>
          <a:xfrm>
            <a:off x="972027" y="5735285"/>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301" name="TextBox 117"/>
          <p:cNvSpPr txBox="1"/>
          <p:nvPr/>
        </p:nvSpPr>
        <p:spPr>
          <a:xfrm>
            <a:off x="6063935" y="5735285"/>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302" name="TextBox 170"/>
          <p:cNvSpPr txBox="1"/>
          <p:nvPr/>
        </p:nvSpPr>
        <p:spPr>
          <a:xfrm>
            <a:off x="7306714" y="545249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303" name="Straight Arrow Connector 302"/>
          <p:cNvCxnSpPr/>
          <p:nvPr/>
        </p:nvCxnSpPr>
        <p:spPr bwMode="auto">
          <a:xfrm flipV="1">
            <a:off x="7491982" y="534530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304" name="Rectangle 303"/>
          <p:cNvSpPr>
            <a:spLocks noChangeArrowheads="1"/>
          </p:cNvSpPr>
          <p:nvPr/>
        </p:nvSpPr>
        <p:spPr bwMode="auto">
          <a:xfrm>
            <a:off x="717532" y="5270301"/>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05" name="Rectangle 304"/>
          <p:cNvSpPr/>
          <p:nvPr/>
        </p:nvSpPr>
        <p:spPr bwMode="auto">
          <a:xfrm>
            <a:off x="5799299" y="5268354"/>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6" name="Rectangle 305"/>
          <p:cNvSpPr/>
          <p:nvPr/>
        </p:nvSpPr>
        <p:spPr bwMode="auto">
          <a:xfrm>
            <a:off x="8079947" y="5266442"/>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7" name="TextBox 175"/>
          <p:cNvSpPr txBox="1"/>
          <p:nvPr/>
        </p:nvSpPr>
        <p:spPr>
          <a:xfrm>
            <a:off x="736854" y="6058029"/>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308" name="TextBox 175"/>
          <p:cNvSpPr txBox="1"/>
          <p:nvPr/>
        </p:nvSpPr>
        <p:spPr>
          <a:xfrm>
            <a:off x="5794366" y="6078999"/>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309" name="Straight Connector 308"/>
          <p:cNvCxnSpPr/>
          <p:nvPr/>
        </p:nvCxnSpPr>
        <p:spPr bwMode="auto">
          <a:xfrm>
            <a:off x="4992831" y="1303299"/>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310" name="Group 309"/>
          <p:cNvGrpSpPr/>
          <p:nvPr/>
        </p:nvGrpSpPr>
        <p:grpSpPr>
          <a:xfrm>
            <a:off x="895113" y="3872165"/>
            <a:ext cx="1566463" cy="1416451"/>
            <a:chOff x="1232941" y="4271571"/>
            <a:chExt cx="8515215" cy="1416451"/>
          </a:xfrm>
        </p:grpSpPr>
        <p:sp>
          <p:nvSpPr>
            <p:cNvPr id="311" name="Rectangle 310"/>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2" name="Rectangle 311"/>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3" name="Rectangle 312"/>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4" name="Rectangle 313"/>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5" name="Rectangle 314"/>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316" name="Group 315"/>
          <p:cNvGrpSpPr/>
          <p:nvPr/>
        </p:nvGrpSpPr>
        <p:grpSpPr>
          <a:xfrm>
            <a:off x="3026991" y="3870560"/>
            <a:ext cx="1606513" cy="1416451"/>
            <a:chOff x="1232941" y="4271571"/>
            <a:chExt cx="8515215" cy="1416451"/>
          </a:xfrm>
        </p:grpSpPr>
        <p:sp>
          <p:nvSpPr>
            <p:cNvPr id="317" name="Rectangle 316"/>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8" name="Rectangle 317"/>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9" name="Rectangle 318"/>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0" name="Rectangle 319"/>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1" name="Rectangle 320"/>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322" name="Group 321"/>
          <p:cNvGrpSpPr/>
          <p:nvPr/>
        </p:nvGrpSpPr>
        <p:grpSpPr>
          <a:xfrm>
            <a:off x="5465036" y="3862919"/>
            <a:ext cx="1469988" cy="1416451"/>
            <a:chOff x="1232941" y="4271571"/>
            <a:chExt cx="8515215" cy="1416451"/>
          </a:xfrm>
        </p:grpSpPr>
        <p:sp>
          <p:nvSpPr>
            <p:cNvPr id="323" name="Rectangle 322"/>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4" name="Rectangle 323"/>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5" name="Rectangle 324"/>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6" name="Rectangle 325"/>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7" name="Rectangle 326"/>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328" name="Group 327"/>
          <p:cNvGrpSpPr/>
          <p:nvPr/>
        </p:nvGrpSpPr>
        <p:grpSpPr>
          <a:xfrm>
            <a:off x="7664082" y="3862064"/>
            <a:ext cx="1469988" cy="1416451"/>
            <a:chOff x="1232941" y="4271571"/>
            <a:chExt cx="8515215" cy="1416451"/>
          </a:xfrm>
        </p:grpSpPr>
        <p:sp>
          <p:nvSpPr>
            <p:cNvPr id="329" name="Rectangle 328"/>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0" name="Rectangle 329"/>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1" name="Rectangle 330"/>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2" name="Rectangle 331"/>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3" name="Rectangle 332"/>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334" name="Rectangle 333"/>
          <p:cNvSpPr/>
          <p:nvPr/>
        </p:nvSpPr>
        <p:spPr>
          <a:xfrm>
            <a:off x="4628175" y="5189155"/>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334"/>
          <p:cNvSpPr/>
          <p:nvPr/>
        </p:nvSpPr>
        <p:spPr>
          <a:xfrm>
            <a:off x="6933151" y="5195240"/>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Rectangle 335"/>
          <p:cNvSpPr/>
          <p:nvPr/>
        </p:nvSpPr>
        <p:spPr>
          <a:xfrm>
            <a:off x="9133992" y="5173806"/>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p:cNvSpPr/>
          <p:nvPr/>
        </p:nvSpPr>
        <p:spPr>
          <a:xfrm>
            <a:off x="2461240" y="5211950"/>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p:cNvSpPr/>
          <p:nvPr/>
        </p:nvSpPr>
        <p:spPr>
          <a:xfrm rot="5400000">
            <a:off x="6303062" y="4479752"/>
            <a:ext cx="1334820" cy="1197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ectangle 338"/>
          <p:cNvSpPr/>
          <p:nvPr/>
        </p:nvSpPr>
        <p:spPr>
          <a:xfrm rot="5400000">
            <a:off x="6983483" y="4511991"/>
            <a:ext cx="1305859" cy="881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ectangle 339"/>
          <p:cNvSpPr/>
          <p:nvPr/>
        </p:nvSpPr>
        <p:spPr>
          <a:xfrm rot="5400000">
            <a:off x="8493351" y="4490563"/>
            <a:ext cx="1369494" cy="646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ectangle 340"/>
          <p:cNvSpPr/>
          <p:nvPr/>
        </p:nvSpPr>
        <p:spPr>
          <a:xfrm rot="5400000">
            <a:off x="4768999" y="4498654"/>
            <a:ext cx="1336064" cy="851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p:cNvSpPr/>
          <p:nvPr/>
        </p:nvSpPr>
        <p:spPr>
          <a:xfrm rot="5400000">
            <a:off x="4002020" y="4494708"/>
            <a:ext cx="1336784" cy="946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Rectangle 342"/>
          <p:cNvSpPr/>
          <p:nvPr/>
        </p:nvSpPr>
        <p:spPr>
          <a:xfrm rot="5400000">
            <a:off x="2322581" y="4503110"/>
            <a:ext cx="1322340" cy="930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p:cNvSpPr/>
          <p:nvPr/>
        </p:nvSpPr>
        <p:spPr>
          <a:xfrm rot="5400000">
            <a:off x="1813721" y="4492774"/>
            <a:ext cx="1362735" cy="99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p:cNvSpPr/>
          <p:nvPr/>
        </p:nvSpPr>
        <p:spPr>
          <a:xfrm rot="5400000">
            <a:off x="174775" y="4496612"/>
            <a:ext cx="1362956" cy="924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p:cNvSpPr/>
          <p:nvPr/>
        </p:nvSpPr>
        <p:spPr>
          <a:xfrm>
            <a:off x="716147" y="5205341"/>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ectangle 346"/>
          <p:cNvSpPr/>
          <p:nvPr/>
        </p:nvSpPr>
        <p:spPr bwMode="auto">
          <a:xfrm>
            <a:off x="720200" y="6032573"/>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48" name="TextBox 175"/>
          <p:cNvSpPr txBox="1"/>
          <p:nvPr/>
        </p:nvSpPr>
        <p:spPr>
          <a:xfrm>
            <a:off x="889254" y="606495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349" name="TextBox 175"/>
          <p:cNvSpPr txBox="1"/>
          <p:nvPr/>
        </p:nvSpPr>
        <p:spPr>
          <a:xfrm>
            <a:off x="5946766" y="608592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350" name="Rectangle 349"/>
          <p:cNvSpPr/>
          <p:nvPr/>
        </p:nvSpPr>
        <p:spPr>
          <a:xfrm rot="5400000">
            <a:off x="103153" y="4506649"/>
            <a:ext cx="1357178" cy="8898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Rectangle 350"/>
          <p:cNvSpPr/>
          <p:nvPr/>
        </p:nvSpPr>
        <p:spPr>
          <a:xfrm rot="5400000">
            <a:off x="2228992" y="4508257"/>
            <a:ext cx="1344714" cy="9993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p:cNvSpPr/>
          <p:nvPr/>
        </p:nvSpPr>
        <p:spPr>
          <a:xfrm rot="5400000">
            <a:off x="4097475" y="4467606"/>
            <a:ext cx="1293489" cy="146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ectangle 352"/>
          <p:cNvSpPr/>
          <p:nvPr/>
        </p:nvSpPr>
        <p:spPr>
          <a:xfrm rot="5400000">
            <a:off x="4680955" y="4500657"/>
            <a:ext cx="1328608" cy="8011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p:cNvSpPr/>
          <p:nvPr/>
        </p:nvSpPr>
        <p:spPr>
          <a:xfrm rot="5400000">
            <a:off x="6390240" y="4474658"/>
            <a:ext cx="1341386" cy="13319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p:cNvSpPr/>
          <p:nvPr/>
        </p:nvSpPr>
        <p:spPr>
          <a:xfrm rot="5400000">
            <a:off x="6901716" y="4497761"/>
            <a:ext cx="1304403" cy="754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Rectangle 355"/>
          <p:cNvSpPr/>
          <p:nvPr/>
        </p:nvSpPr>
        <p:spPr>
          <a:xfrm rot="5400000">
            <a:off x="8581327" y="4446194"/>
            <a:ext cx="1346976" cy="9575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Rectangle 356"/>
          <p:cNvSpPr/>
          <p:nvPr/>
        </p:nvSpPr>
        <p:spPr>
          <a:xfrm>
            <a:off x="2624778" y="5130951"/>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Rectangle 357"/>
          <p:cNvSpPr/>
          <p:nvPr/>
        </p:nvSpPr>
        <p:spPr>
          <a:xfrm>
            <a:off x="4792896" y="5103052"/>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p:cNvSpPr/>
          <p:nvPr/>
        </p:nvSpPr>
        <p:spPr>
          <a:xfrm>
            <a:off x="7024677" y="5130480"/>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p:cNvSpPr/>
          <p:nvPr/>
        </p:nvSpPr>
        <p:spPr>
          <a:xfrm>
            <a:off x="9275053" y="5084440"/>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1" name="Straight Arrow Connector 360"/>
          <p:cNvCxnSpPr/>
          <p:nvPr/>
        </p:nvCxnSpPr>
        <p:spPr>
          <a:xfrm flipV="1">
            <a:off x="9275052" y="3726251"/>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2" name="TextBox 361"/>
          <p:cNvSpPr txBox="1"/>
          <p:nvPr/>
        </p:nvSpPr>
        <p:spPr>
          <a:xfrm>
            <a:off x="9854110" y="3887573"/>
            <a:ext cx="620939" cy="369332"/>
          </a:xfrm>
          <a:prstGeom prst="rect">
            <a:avLst/>
          </a:prstGeom>
          <a:noFill/>
        </p:spPr>
        <p:txBody>
          <a:bodyPr wrap="none" rtlCol="0">
            <a:spAutoFit/>
          </a:bodyPr>
          <a:lstStyle/>
          <a:p>
            <a:r>
              <a:rPr lang="en-US" dirty="0" err="1"/>
              <a:t>AlOx</a:t>
            </a:r>
            <a:endParaRPr lang="en-US" dirty="0"/>
          </a:p>
        </p:txBody>
      </p:sp>
      <p:sp>
        <p:nvSpPr>
          <p:cNvPr id="363" name="Rectangle 362"/>
          <p:cNvSpPr/>
          <p:nvPr/>
        </p:nvSpPr>
        <p:spPr>
          <a:xfrm>
            <a:off x="9133992" y="5184197"/>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Rectangle 363"/>
          <p:cNvSpPr/>
          <p:nvPr/>
        </p:nvSpPr>
        <p:spPr>
          <a:xfrm rot="5400000">
            <a:off x="8499081" y="4496294"/>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TextBox 364"/>
          <p:cNvSpPr txBox="1"/>
          <p:nvPr/>
        </p:nvSpPr>
        <p:spPr>
          <a:xfrm>
            <a:off x="9833534" y="4206322"/>
            <a:ext cx="649793" cy="369332"/>
          </a:xfrm>
          <a:prstGeom prst="rect">
            <a:avLst/>
          </a:prstGeom>
          <a:noFill/>
        </p:spPr>
        <p:txBody>
          <a:bodyPr wrap="none" rtlCol="0">
            <a:spAutoFit/>
          </a:bodyPr>
          <a:lstStyle/>
          <a:p>
            <a:r>
              <a:rPr lang="en-US" dirty="0" err="1"/>
              <a:t>HfOx</a:t>
            </a:r>
            <a:endParaRPr lang="en-US" dirty="0"/>
          </a:p>
        </p:txBody>
      </p:sp>
      <p:cxnSp>
        <p:nvCxnSpPr>
          <p:cNvPr id="366" name="Straight Arrow Connector 365"/>
          <p:cNvCxnSpPr/>
          <p:nvPr/>
        </p:nvCxnSpPr>
        <p:spPr>
          <a:xfrm>
            <a:off x="6919920" y="4262124"/>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7" name="TextBox 366"/>
          <p:cNvSpPr txBox="1"/>
          <p:nvPr/>
        </p:nvSpPr>
        <p:spPr>
          <a:xfrm>
            <a:off x="9599970" y="5288184"/>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368" name="Straight Arrow Connector 367"/>
          <p:cNvCxnSpPr/>
          <p:nvPr/>
        </p:nvCxnSpPr>
        <p:spPr>
          <a:xfrm>
            <a:off x="9084449" y="535541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69" name="TextBox 368"/>
          <p:cNvSpPr txBox="1"/>
          <p:nvPr/>
        </p:nvSpPr>
        <p:spPr>
          <a:xfrm>
            <a:off x="8308759" y="5119601"/>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370" name="TextBox 369"/>
          <p:cNvSpPr txBox="1"/>
          <p:nvPr/>
        </p:nvSpPr>
        <p:spPr>
          <a:xfrm>
            <a:off x="9599970" y="4971192"/>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371" name="Straight Arrow Connector 370"/>
          <p:cNvCxnSpPr/>
          <p:nvPr/>
        </p:nvCxnSpPr>
        <p:spPr>
          <a:xfrm>
            <a:off x="9150692" y="5080531"/>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72" name="TextBox 371"/>
          <p:cNvSpPr txBox="1"/>
          <p:nvPr/>
        </p:nvSpPr>
        <p:spPr>
          <a:xfrm>
            <a:off x="8350183" y="4828638"/>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373" name="TextBox 372"/>
          <p:cNvSpPr txBox="1"/>
          <p:nvPr/>
        </p:nvSpPr>
        <p:spPr>
          <a:xfrm>
            <a:off x="9641394" y="4680229"/>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374" name="Straight Arrow Connector 373"/>
          <p:cNvCxnSpPr/>
          <p:nvPr/>
        </p:nvCxnSpPr>
        <p:spPr>
          <a:xfrm flipV="1">
            <a:off x="9133755" y="478956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75" name="TextBox 374"/>
          <p:cNvSpPr txBox="1"/>
          <p:nvPr/>
        </p:nvSpPr>
        <p:spPr>
          <a:xfrm>
            <a:off x="8376567" y="4290688"/>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376" name="TextBox 375"/>
          <p:cNvSpPr txBox="1"/>
          <p:nvPr/>
        </p:nvSpPr>
        <p:spPr>
          <a:xfrm>
            <a:off x="6906604" y="4205615"/>
            <a:ext cx="800219" cy="369332"/>
          </a:xfrm>
          <a:prstGeom prst="rect">
            <a:avLst/>
          </a:prstGeom>
          <a:noFill/>
        </p:spPr>
        <p:txBody>
          <a:bodyPr wrap="none" rtlCol="0">
            <a:spAutoFit/>
          </a:bodyPr>
          <a:lstStyle/>
          <a:p>
            <a:r>
              <a:rPr lang="en-US" dirty="0"/>
              <a:t>30nm</a:t>
            </a:r>
          </a:p>
        </p:txBody>
      </p:sp>
      <p:sp>
        <p:nvSpPr>
          <p:cNvPr id="377" name="Rectangle 376"/>
          <p:cNvSpPr/>
          <p:nvPr/>
        </p:nvSpPr>
        <p:spPr>
          <a:xfrm rot="5400000">
            <a:off x="1894704" y="4477289"/>
            <a:ext cx="1325292" cy="12202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TextBox 377"/>
          <p:cNvSpPr txBox="1"/>
          <p:nvPr/>
        </p:nvSpPr>
        <p:spPr>
          <a:xfrm>
            <a:off x="2325827" y="4124850"/>
            <a:ext cx="800219" cy="369332"/>
          </a:xfrm>
          <a:prstGeom prst="rect">
            <a:avLst/>
          </a:prstGeom>
          <a:noFill/>
        </p:spPr>
        <p:txBody>
          <a:bodyPr wrap="none" rtlCol="0">
            <a:spAutoFit/>
          </a:bodyPr>
          <a:lstStyle/>
          <a:p>
            <a:r>
              <a:rPr lang="en-US" dirty="0"/>
              <a:t>25nm</a:t>
            </a:r>
          </a:p>
        </p:txBody>
      </p:sp>
      <p:cxnSp>
        <p:nvCxnSpPr>
          <p:cNvPr id="379" name="Straight Arrow Connector 378"/>
          <p:cNvCxnSpPr/>
          <p:nvPr/>
        </p:nvCxnSpPr>
        <p:spPr>
          <a:xfrm flipV="1">
            <a:off x="2461240" y="4141906"/>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p:nvPr/>
        </p:nvCxnSpPr>
        <p:spPr>
          <a:xfrm flipV="1">
            <a:off x="9173750" y="4423757"/>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1" name="Straight Arrow Connector 380"/>
          <p:cNvCxnSpPr/>
          <p:nvPr/>
        </p:nvCxnSpPr>
        <p:spPr>
          <a:xfrm flipV="1">
            <a:off x="9250948" y="4127362"/>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82" name="TextBox 381"/>
          <p:cNvSpPr txBox="1"/>
          <p:nvPr/>
        </p:nvSpPr>
        <p:spPr>
          <a:xfrm>
            <a:off x="9923689" y="3567195"/>
            <a:ext cx="667170" cy="369332"/>
          </a:xfrm>
          <a:prstGeom prst="rect">
            <a:avLst/>
          </a:prstGeom>
          <a:noFill/>
        </p:spPr>
        <p:txBody>
          <a:bodyPr wrap="none" rtlCol="0">
            <a:spAutoFit/>
          </a:bodyPr>
          <a:lstStyle/>
          <a:p>
            <a:r>
              <a:rPr lang="en-US" dirty="0"/>
              <a:t>CDO</a:t>
            </a:r>
          </a:p>
        </p:txBody>
      </p:sp>
      <p:cxnSp>
        <p:nvCxnSpPr>
          <p:cNvPr id="383" name="Straight Arrow Connector 382"/>
          <p:cNvCxnSpPr/>
          <p:nvPr/>
        </p:nvCxnSpPr>
        <p:spPr>
          <a:xfrm flipV="1">
            <a:off x="9478011" y="375043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84" name="TextBox 383"/>
          <p:cNvSpPr txBox="1"/>
          <p:nvPr/>
        </p:nvSpPr>
        <p:spPr>
          <a:xfrm>
            <a:off x="9929795" y="3162100"/>
            <a:ext cx="954107" cy="369332"/>
          </a:xfrm>
          <a:prstGeom prst="rect">
            <a:avLst/>
          </a:prstGeom>
          <a:noFill/>
        </p:spPr>
        <p:txBody>
          <a:bodyPr wrap="none" rtlCol="0">
            <a:spAutoFit/>
          </a:bodyPr>
          <a:lstStyle/>
          <a:p>
            <a:r>
              <a:rPr lang="en-US" dirty="0" err="1"/>
              <a:t>TiN</a:t>
            </a:r>
            <a:r>
              <a:rPr lang="en-US" dirty="0"/>
              <a:t> HM</a:t>
            </a:r>
          </a:p>
        </p:txBody>
      </p:sp>
      <p:cxnSp>
        <p:nvCxnSpPr>
          <p:cNvPr id="385" name="Straight Arrow Connector 384"/>
          <p:cNvCxnSpPr/>
          <p:nvPr/>
        </p:nvCxnSpPr>
        <p:spPr>
          <a:xfrm flipV="1">
            <a:off x="9484117" y="3345343"/>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86" name="Rectangle 385"/>
          <p:cNvSpPr>
            <a:spLocks noChangeArrowheads="1"/>
          </p:cNvSpPr>
          <p:nvPr/>
        </p:nvSpPr>
        <p:spPr bwMode="auto">
          <a:xfrm>
            <a:off x="720200" y="2889844"/>
            <a:ext cx="9169724" cy="323494"/>
          </a:xfrm>
          <a:prstGeom prst="rect">
            <a:avLst/>
          </a:prstGeom>
          <a:solidFill>
            <a:srgbClr val="00B0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7" name="TextBox 386"/>
          <p:cNvSpPr txBox="1"/>
          <p:nvPr/>
        </p:nvSpPr>
        <p:spPr>
          <a:xfrm>
            <a:off x="9929795" y="2833417"/>
            <a:ext cx="1305165" cy="369332"/>
          </a:xfrm>
          <a:prstGeom prst="rect">
            <a:avLst/>
          </a:prstGeom>
          <a:noFill/>
        </p:spPr>
        <p:txBody>
          <a:bodyPr wrap="none" rtlCol="0">
            <a:spAutoFit/>
          </a:bodyPr>
          <a:lstStyle/>
          <a:p>
            <a:r>
              <a:rPr lang="en-US" dirty="0"/>
              <a:t>CVD Oxide</a:t>
            </a:r>
          </a:p>
        </p:txBody>
      </p:sp>
      <p:cxnSp>
        <p:nvCxnSpPr>
          <p:cNvPr id="388" name="Straight Arrow Connector 387"/>
          <p:cNvCxnSpPr/>
          <p:nvPr/>
        </p:nvCxnSpPr>
        <p:spPr>
          <a:xfrm flipV="1">
            <a:off x="9484117" y="3016660"/>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915424" y="73672"/>
            <a:ext cx="1513235" cy="338554"/>
          </a:xfrm>
          <a:prstGeom prst="rect">
            <a:avLst/>
          </a:prstGeom>
          <a:noFill/>
        </p:spPr>
        <p:txBody>
          <a:bodyPr vert="horz" wrap="none" lIns="0" tIns="0" rIns="0" bIns="0" rtlCol="0">
            <a:spAutoFit/>
          </a:bodyPr>
          <a:lstStyle/>
          <a:p>
            <a:r>
              <a:rPr lang="en-US" sz="1100" dirty="0">
                <a:solidFill>
                  <a:srgbClr val="003C71"/>
                </a:solidFill>
              </a:rPr>
              <a:t>CAT THF to de-cap FOX</a:t>
            </a:r>
          </a:p>
          <a:p>
            <a:r>
              <a:rPr lang="en-US" sz="1100" dirty="0">
                <a:solidFill>
                  <a:srgbClr val="003C71"/>
                </a:solidFill>
              </a:rPr>
              <a:t>TAO removes CHM</a:t>
            </a:r>
          </a:p>
        </p:txBody>
      </p:sp>
      <p:sp>
        <p:nvSpPr>
          <p:cNvPr id="412" name="Rectangle 411"/>
          <p:cNvSpPr/>
          <p:nvPr/>
        </p:nvSpPr>
        <p:spPr bwMode="auto">
          <a:xfrm>
            <a:off x="8144293" y="742823"/>
            <a:ext cx="481034"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413" name="Rectangle 412"/>
          <p:cNvSpPr/>
          <p:nvPr/>
        </p:nvSpPr>
        <p:spPr bwMode="auto">
          <a:xfrm>
            <a:off x="6979266" y="742823"/>
            <a:ext cx="500786"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415" name="Rectangle 414"/>
          <p:cNvSpPr/>
          <p:nvPr/>
        </p:nvSpPr>
        <p:spPr bwMode="auto">
          <a:xfrm>
            <a:off x="5907780" y="747484"/>
            <a:ext cx="481034"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416" name="Rectangle 415"/>
          <p:cNvSpPr/>
          <p:nvPr/>
        </p:nvSpPr>
        <p:spPr bwMode="auto">
          <a:xfrm>
            <a:off x="720200" y="746580"/>
            <a:ext cx="4553836"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417" name="Rectangle 416"/>
          <p:cNvSpPr/>
          <p:nvPr/>
        </p:nvSpPr>
        <p:spPr bwMode="auto">
          <a:xfrm>
            <a:off x="9126303" y="742823"/>
            <a:ext cx="500786" cy="832557"/>
          </a:xfrm>
          <a:prstGeom prst="rect">
            <a:avLst/>
          </a:prstGeom>
          <a:solidFill>
            <a:schemeClr val="accent4">
              <a:lumMod val="20000"/>
              <a:lumOff val="8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34" charset="0"/>
            </a:endParaRPr>
          </a:p>
        </p:txBody>
      </p:sp>
      <p:sp>
        <p:nvSpPr>
          <p:cNvPr id="89" name="TextBox 88"/>
          <p:cNvSpPr txBox="1"/>
          <p:nvPr/>
        </p:nvSpPr>
        <p:spPr>
          <a:xfrm>
            <a:off x="7619604" y="412226"/>
            <a:ext cx="176330" cy="169277"/>
          </a:xfrm>
          <a:prstGeom prst="rect">
            <a:avLst/>
          </a:prstGeom>
          <a:noFill/>
        </p:spPr>
        <p:txBody>
          <a:bodyPr vert="horz" wrap="none" lIns="0" tIns="0" rIns="0" bIns="0" rtlCol="0">
            <a:spAutoFit/>
          </a:bodyPr>
          <a:lstStyle/>
          <a:p>
            <a:r>
              <a:rPr lang="en-US" sz="1100" dirty="0">
                <a:solidFill>
                  <a:srgbClr val="003C71"/>
                </a:solidFill>
              </a:rPr>
              <a:t>BB</a:t>
            </a:r>
          </a:p>
        </p:txBody>
      </p:sp>
      <p:sp>
        <p:nvSpPr>
          <p:cNvPr id="421" name="TextBox 420"/>
          <p:cNvSpPr txBox="1"/>
          <p:nvPr/>
        </p:nvSpPr>
        <p:spPr>
          <a:xfrm>
            <a:off x="8823835" y="410364"/>
            <a:ext cx="206788" cy="169277"/>
          </a:xfrm>
          <a:prstGeom prst="rect">
            <a:avLst/>
          </a:prstGeom>
          <a:noFill/>
        </p:spPr>
        <p:txBody>
          <a:bodyPr vert="horz" wrap="none" lIns="0" tIns="0" rIns="0" bIns="0" rtlCol="0">
            <a:spAutoFit/>
          </a:bodyPr>
          <a:lstStyle/>
          <a:p>
            <a:r>
              <a:rPr lang="en-US" sz="1100" dirty="0">
                <a:solidFill>
                  <a:srgbClr val="003C71"/>
                </a:solidFill>
              </a:rPr>
              <a:t>CM</a:t>
            </a:r>
          </a:p>
        </p:txBody>
      </p:sp>
    </p:spTree>
    <p:extLst>
      <p:ext uri="{BB962C8B-B14F-4D97-AF65-F5344CB8AC3E}">
        <p14:creationId xmlns:p14="http://schemas.microsoft.com/office/powerpoint/2010/main" val="423824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183"/>
          <p:cNvSpPr/>
          <p:nvPr/>
        </p:nvSpPr>
        <p:spPr>
          <a:xfrm>
            <a:off x="670425" y="55267"/>
            <a:ext cx="4230645" cy="646331"/>
          </a:xfrm>
          <a:prstGeom prst="rect">
            <a:avLst/>
          </a:prstGeom>
        </p:spPr>
        <p:txBody>
          <a:bodyPr wrap="none">
            <a:spAutoFit/>
          </a:bodyPr>
          <a:lstStyle/>
          <a:p>
            <a:r>
              <a:rPr lang="en-US" dirty="0"/>
              <a:t>CVD OX HM etch, consumes FOX, </a:t>
            </a:r>
            <a:r>
              <a:rPr lang="en-US" dirty="0" err="1"/>
              <a:t>Siarc</a:t>
            </a:r>
            <a:endParaRPr lang="en-US" dirty="0"/>
          </a:p>
          <a:p>
            <a:endParaRPr lang="en-US" dirty="0"/>
          </a:p>
        </p:txBody>
      </p:sp>
      <p:sp>
        <p:nvSpPr>
          <p:cNvPr id="185" name="Rectangle 184"/>
          <p:cNvSpPr>
            <a:spLocks noChangeArrowheads="1"/>
          </p:cNvSpPr>
          <p:nvPr/>
        </p:nvSpPr>
        <p:spPr bwMode="auto">
          <a:xfrm>
            <a:off x="653910" y="3084872"/>
            <a:ext cx="9169724" cy="323494"/>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6" name="Rectangle 185"/>
          <p:cNvSpPr/>
          <p:nvPr/>
        </p:nvSpPr>
        <p:spPr>
          <a:xfrm>
            <a:off x="673435" y="3410136"/>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5400000">
            <a:off x="9004179" y="4225434"/>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p:cNvSpPr/>
          <p:nvPr/>
        </p:nvSpPr>
        <p:spPr>
          <a:xfrm rot="5400000">
            <a:off x="4433287" y="4293295"/>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rot="5400000">
            <a:off x="6695100" y="4261565"/>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rot="5400000">
            <a:off x="4539524" y="440692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rot="5400000">
            <a:off x="6787669" y="4393224"/>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rot="5400000">
            <a:off x="9142130" y="4261992"/>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p:cNvSpPr/>
          <p:nvPr/>
        </p:nvSpPr>
        <p:spPr>
          <a:xfrm rot="5400000">
            <a:off x="2117948" y="4408707"/>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4" name="Straight Arrow Connector 193"/>
          <p:cNvCxnSpPr/>
          <p:nvPr/>
        </p:nvCxnSpPr>
        <p:spPr>
          <a:xfrm flipH="1" flipV="1">
            <a:off x="5723056" y="3408107"/>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5758965" y="3375782"/>
            <a:ext cx="800219" cy="369332"/>
          </a:xfrm>
          <a:prstGeom prst="rect">
            <a:avLst/>
          </a:prstGeom>
          <a:noFill/>
        </p:spPr>
        <p:txBody>
          <a:bodyPr wrap="none" rtlCol="0">
            <a:spAutoFit/>
          </a:bodyPr>
          <a:lstStyle/>
          <a:p>
            <a:r>
              <a:rPr lang="en-US" dirty="0"/>
              <a:t>10nm</a:t>
            </a:r>
          </a:p>
        </p:txBody>
      </p:sp>
      <p:sp>
        <p:nvSpPr>
          <p:cNvPr id="196" name="Rectangle 195"/>
          <p:cNvSpPr>
            <a:spLocks noChangeArrowheads="1"/>
          </p:cNvSpPr>
          <p:nvPr/>
        </p:nvSpPr>
        <p:spPr bwMode="auto">
          <a:xfrm>
            <a:off x="651107" y="5274664"/>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7" name="Rectangle 196"/>
          <p:cNvSpPr>
            <a:spLocks noChangeArrowheads="1"/>
          </p:cNvSpPr>
          <p:nvPr/>
        </p:nvSpPr>
        <p:spPr bwMode="auto">
          <a:xfrm>
            <a:off x="651104" y="5861951"/>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98" name="Group 197"/>
          <p:cNvGrpSpPr/>
          <p:nvPr/>
        </p:nvGrpSpPr>
        <p:grpSpPr>
          <a:xfrm>
            <a:off x="5935606" y="5279924"/>
            <a:ext cx="519100" cy="646217"/>
            <a:chOff x="5400705" y="4808373"/>
            <a:chExt cx="519100" cy="646217"/>
          </a:xfrm>
        </p:grpSpPr>
        <p:sp>
          <p:nvSpPr>
            <p:cNvPr id="199" name="Rectangle 198"/>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0" name="Rectangle 199"/>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1" name="Rectangle 200"/>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2" name="Rectangle 201"/>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3" name="Rectangle 202"/>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4" name="Rectangle 203"/>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5" name="Rectangle 204"/>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6" name="Rectangle 205"/>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7" name="Rectangle 206"/>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08" name="Group 207"/>
          <p:cNvGrpSpPr/>
          <p:nvPr/>
        </p:nvGrpSpPr>
        <p:grpSpPr>
          <a:xfrm>
            <a:off x="8239268" y="5279924"/>
            <a:ext cx="519100" cy="646217"/>
            <a:chOff x="6063894" y="4822905"/>
            <a:chExt cx="519100" cy="646217"/>
          </a:xfrm>
        </p:grpSpPr>
        <p:sp>
          <p:nvSpPr>
            <p:cNvPr id="209" name="Rectangle 20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10" name="Rectangle 20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1" name="Rectangle 21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2" name="Rectangle 21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13" name="Rectangle 21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4" name="Rectangle 21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5" name="Rectangle 21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6" name="Rectangle 21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7" name="Rectangle 21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18" name="Group 217"/>
          <p:cNvGrpSpPr/>
          <p:nvPr/>
        </p:nvGrpSpPr>
        <p:grpSpPr>
          <a:xfrm>
            <a:off x="4088551" y="5279924"/>
            <a:ext cx="519100" cy="646217"/>
            <a:chOff x="6063894" y="4822905"/>
            <a:chExt cx="519100" cy="646217"/>
          </a:xfrm>
        </p:grpSpPr>
        <p:sp>
          <p:nvSpPr>
            <p:cNvPr id="219" name="Rectangle 21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20" name="Rectangle 21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1" name="Rectangle 22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2" name="Rectangle 22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23" name="Rectangle 22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4" name="Rectangle 22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5" name="Rectangle 22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6" name="Rectangle 22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7" name="Rectangle 22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28" name="Group 227"/>
          <p:cNvGrpSpPr/>
          <p:nvPr/>
        </p:nvGrpSpPr>
        <p:grpSpPr>
          <a:xfrm>
            <a:off x="3005617" y="5279924"/>
            <a:ext cx="519100" cy="646217"/>
            <a:chOff x="6063894" y="4822905"/>
            <a:chExt cx="519100" cy="646217"/>
          </a:xfrm>
        </p:grpSpPr>
        <p:sp>
          <p:nvSpPr>
            <p:cNvPr id="229" name="Rectangle 22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0" name="Rectangle 22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1" name="Rectangle 23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2" name="Rectangle 23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3" name="Rectangle 23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4" name="Rectangle 23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5" name="Rectangle 23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6" name="Rectangle 23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7" name="Rectangle 23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38" name="Group 237"/>
          <p:cNvGrpSpPr/>
          <p:nvPr/>
        </p:nvGrpSpPr>
        <p:grpSpPr>
          <a:xfrm>
            <a:off x="1925792" y="5279924"/>
            <a:ext cx="519100" cy="646217"/>
            <a:chOff x="6063894" y="4822905"/>
            <a:chExt cx="519100" cy="646217"/>
          </a:xfrm>
        </p:grpSpPr>
        <p:sp>
          <p:nvSpPr>
            <p:cNvPr id="239" name="Rectangle 23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40" name="Rectangle 23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1" name="Rectangle 24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2" name="Rectangle 24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43" name="Rectangle 24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4" name="Rectangle 24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5" name="Rectangle 24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6" name="Rectangle 24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7" name="Rectangle 24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248" name="TextBox 155"/>
          <p:cNvSpPr txBox="1"/>
          <p:nvPr/>
        </p:nvSpPr>
        <p:spPr>
          <a:xfrm>
            <a:off x="2470771" y="5329277"/>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249" name="Straight Arrow Connector 248"/>
          <p:cNvCxnSpPr/>
          <p:nvPr/>
        </p:nvCxnSpPr>
        <p:spPr bwMode="auto">
          <a:xfrm rot="5400000">
            <a:off x="2494150" y="5368419"/>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250" name="Group 249"/>
          <p:cNvGrpSpPr/>
          <p:nvPr/>
        </p:nvGrpSpPr>
        <p:grpSpPr>
          <a:xfrm>
            <a:off x="837346" y="5279924"/>
            <a:ext cx="519100" cy="646217"/>
            <a:chOff x="6063894" y="4822905"/>
            <a:chExt cx="519100" cy="646217"/>
          </a:xfrm>
        </p:grpSpPr>
        <p:sp>
          <p:nvSpPr>
            <p:cNvPr id="251" name="Rectangle 25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52" name="Rectangle 25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3" name="Rectangle 25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4" name="Rectangle 25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55" name="Rectangle 25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6" name="Rectangle 25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7" name="Rectangle 25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8" name="Rectangle 25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9" name="Rectangle 25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260" name="TextBox 168"/>
          <p:cNvSpPr txBox="1"/>
          <p:nvPr/>
        </p:nvSpPr>
        <p:spPr>
          <a:xfrm>
            <a:off x="4992831" y="5550453"/>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261" name="TextBox 173"/>
          <p:cNvSpPr txBox="1"/>
          <p:nvPr/>
        </p:nvSpPr>
        <p:spPr>
          <a:xfrm>
            <a:off x="1451308" y="5561506"/>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262" name="Straight Arrow Connector 261"/>
          <p:cNvCxnSpPr/>
          <p:nvPr/>
        </p:nvCxnSpPr>
        <p:spPr bwMode="auto">
          <a:xfrm>
            <a:off x="1625746" y="573267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63" name="TextBox 114"/>
          <p:cNvSpPr txBox="1"/>
          <p:nvPr/>
        </p:nvSpPr>
        <p:spPr>
          <a:xfrm>
            <a:off x="905598" y="532013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64" name="TextBox 115"/>
          <p:cNvSpPr txBox="1"/>
          <p:nvPr/>
        </p:nvSpPr>
        <p:spPr>
          <a:xfrm>
            <a:off x="5997995" y="532013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265" name="TextBox 116"/>
          <p:cNvSpPr txBox="1"/>
          <p:nvPr/>
        </p:nvSpPr>
        <p:spPr>
          <a:xfrm>
            <a:off x="905598" y="562885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66" name="TextBox 117"/>
          <p:cNvSpPr txBox="1"/>
          <p:nvPr/>
        </p:nvSpPr>
        <p:spPr>
          <a:xfrm>
            <a:off x="5997506" y="562885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267" name="TextBox 170"/>
          <p:cNvSpPr txBox="1"/>
          <p:nvPr/>
        </p:nvSpPr>
        <p:spPr>
          <a:xfrm>
            <a:off x="7240285" y="5346062"/>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268" name="Straight Arrow Connector 267"/>
          <p:cNvCxnSpPr/>
          <p:nvPr/>
        </p:nvCxnSpPr>
        <p:spPr bwMode="auto">
          <a:xfrm flipV="1">
            <a:off x="7425553" y="523887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69" name="Rectangle 268"/>
          <p:cNvSpPr>
            <a:spLocks noChangeArrowheads="1"/>
          </p:cNvSpPr>
          <p:nvPr/>
        </p:nvSpPr>
        <p:spPr bwMode="auto">
          <a:xfrm>
            <a:off x="651103" y="5163869"/>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0" name="Rectangle 269"/>
          <p:cNvSpPr/>
          <p:nvPr/>
        </p:nvSpPr>
        <p:spPr bwMode="auto">
          <a:xfrm>
            <a:off x="5732870" y="5161922"/>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71" name="Rectangle 270"/>
          <p:cNvSpPr/>
          <p:nvPr/>
        </p:nvSpPr>
        <p:spPr bwMode="auto">
          <a:xfrm>
            <a:off x="8013518" y="5160010"/>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72" name="TextBox 175"/>
          <p:cNvSpPr txBox="1"/>
          <p:nvPr/>
        </p:nvSpPr>
        <p:spPr>
          <a:xfrm>
            <a:off x="670425" y="595159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273" name="TextBox 175"/>
          <p:cNvSpPr txBox="1"/>
          <p:nvPr/>
        </p:nvSpPr>
        <p:spPr>
          <a:xfrm>
            <a:off x="5727937" y="597256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274" name="Straight Connector 273"/>
          <p:cNvCxnSpPr/>
          <p:nvPr/>
        </p:nvCxnSpPr>
        <p:spPr bwMode="auto">
          <a:xfrm>
            <a:off x="4992831" y="2560320"/>
            <a:ext cx="0" cy="3283977"/>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275" name="Group 274"/>
          <p:cNvGrpSpPr/>
          <p:nvPr/>
        </p:nvGrpSpPr>
        <p:grpSpPr>
          <a:xfrm>
            <a:off x="828684" y="3765733"/>
            <a:ext cx="1566463" cy="1416451"/>
            <a:chOff x="1232941" y="4271571"/>
            <a:chExt cx="8515215" cy="1416451"/>
          </a:xfrm>
        </p:grpSpPr>
        <p:sp>
          <p:nvSpPr>
            <p:cNvPr id="276" name="Rectangle 27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7" name="Rectangle 27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8" name="Rectangle 277"/>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9" name="Rectangle 27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0" name="Rectangle 279"/>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281" name="Group 280"/>
          <p:cNvGrpSpPr/>
          <p:nvPr/>
        </p:nvGrpSpPr>
        <p:grpSpPr>
          <a:xfrm>
            <a:off x="2960562" y="3764128"/>
            <a:ext cx="1606513" cy="1416451"/>
            <a:chOff x="1232941" y="4271571"/>
            <a:chExt cx="8515215" cy="1416451"/>
          </a:xfrm>
        </p:grpSpPr>
        <p:sp>
          <p:nvSpPr>
            <p:cNvPr id="282" name="Rectangle 28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3" name="Rectangle 28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4" name="Rectangle 283"/>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5" name="Rectangle 28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6" name="Rectangle 285"/>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287" name="Group 286"/>
          <p:cNvGrpSpPr/>
          <p:nvPr/>
        </p:nvGrpSpPr>
        <p:grpSpPr>
          <a:xfrm>
            <a:off x="5398607" y="3756487"/>
            <a:ext cx="1469988" cy="1416451"/>
            <a:chOff x="1232941" y="4271571"/>
            <a:chExt cx="8515215" cy="1416451"/>
          </a:xfrm>
        </p:grpSpPr>
        <p:sp>
          <p:nvSpPr>
            <p:cNvPr id="288" name="Rectangle 287"/>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9" name="Rectangle 28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0" name="Rectangle 289"/>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1" name="Rectangle 290"/>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2" name="Rectangle 291"/>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293" name="Group 292"/>
          <p:cNvGrpSpPr/>
          <p:nvPr/>
        </p:nvGrpSpPr>
        <p:grpSpPr>
          <a:xfrm>
            <a:off x="7597653" y="3755632"/>
            <a:ext cx="1469988" cy="1416451"/>
            <a:chOff x="1232941" y="4271571"/>
            <a:chExt cx="8515215" cy="1416451"/>
          </a:xfrm>
        </p:grpSpPr>
        <p:sp>
          <p:nvSpPr>
            <p:cNvPr id="294" name="Rectangle 293"/>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5" name="Rectangle 294"/>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6" name="Rectangle 295"/>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7" name="Rectangle 296"/>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98" name="Rectangle 297"/>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299" name="Rectangle 298"/>
          <p:cNvSpPr/>
          <p:nvPr/>
        </p:nvSpPr>
        <p:spPr>
          <a:xfrm>
            <a:off x="4561746" y="5082723"/>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p:cNvSpPr/>
          <p:nvPr/>
        </p:nvSpPr>
        <p:spPr>
          <a:xfrm>
            <a:off x="6866722" y="5088808"/>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p:cNvSpPr/>
          <p:nvPr/>
        </p:nvSpPr>
        <p:spPr>
          <a:xfrm>
            <a:off x="9067563" y="5067374"/>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301"/>
          <p:cNvSpPr/>
          <p:nvPr/>
        </p:nvSpPr>
        <p:spPr>
          <a:xfrm>
            <a:off x="2394811" y="5105518"/>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302"/>
          <p:cNvSpPr/>
          <p:nvPr/>
        </p:nvSpPr>
        <p:spPr>
          <a:xfrm rot="5400000">
            <a:off x="6236633" y="4373320"/>
            <a:ext cx="1334820" cy="1197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p:cNvSpPr/>
          <p:nvPr/>
        </p:nvSpPr>
        <p:spPr>
          <a:xfrm rot="5400000">
            <a:off x="6917054" y="4405559"/>
            <a:ext cx="1305859" cy="881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p:cNvSpPr/>
          <p:nvPr/>
        </p:nvSpPr>
        <p:spPr>
          <a:xfrm rot="5400000">
            <a:off x="8426922" y="4384131"/>
            <a:ext cx="1369494" cy="646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ectangle 305"/>
          <p:cNvSpPr/>
          <p:nvPr/>
        </p:nvSpPr>
        <p:spPr>
          <a:xfrm rot="5400000">
            <a:off x="4702570" y="4392222"/>
            <a:ext cx="1336064" cy="851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p:nvSpPr>
        <p:spPr>
          <a:xfrm rot="5400000">
            <a:off x="3935591" y="4388276"/>
            <a:ext cx="1336784" cy="946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307"/>
          <p:cNvSpPr/>
          <p:nvPr/>
        </p:nvSpPr>
        <p:spPr>
          <a:xfrm rot="5400000">
            <a:off x="2256152" y="4396678"/>
            <a:ext cx="1322340" cy="930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rot="5400000">
            <a:off x="1747292" y="4386342"/>
            <a:ext cx="1362735" cy="99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p:cNvSpPr/>
          <p:nvPr/>
        </p:nvSpPr>
        <p:spPr>
          <a:xfrm rot="5400000">
            <a:off x="108346" y="4390180"/>
            <a:ext cx="1362956" cy="924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649718" y="5098909"/>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Rectangle 311"/>
          <p:cNvSpPr/>
          <p:nvPr/>
        </p:nvSpPr>
        <p:spPr bwMode="auto">
          <a:xfrm>
            <a:off x="653771" y="5926141"/>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13" name="TextBox 175"/>
          <p:cNvSpPr txBox="1"/>
          <p:nvPr/>
        </p:nvSpPr>
        <p:spPr>
          <a:xfrm>
            <a:off x="822825" y="5958523"/>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314" name="TextBox 175"/>
          <p:cNvSpPr txBox="1"/>
          <p:nvPr/>
        </p:nvSpPr>
        <p:spPr>
          <a:xfrm>
            <a:off x="5880337" y="5979493"/>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315" name="Rectangle 314"/>
          <p:cNvSpPr/>
          <p:nvPr/>
        </p:nvSpPr>
        <p:spPr>
          <a:xfrm rot="5400000">
            <a:off x="36724" y="4400217"/>
            <a:ext cx="1357178" cy="8898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315"/>
          <p:cNvSpPr/>
          <p:nvPr/>
        </p:nvSpPr>
        <p:spPr>
          <a:xfrm rot="5400000">
            <a:off x="2162563" y="4401825"/>
            <a:ext cx="1344714" cy="9993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ectangle 316"/>
          <p:cNvSpPr/>
          <p:nvPr/>
        </p:nvSpPr>
        <p:spPr>
          <a:xfrm rot="5400000">
            <a:off x="4031046" y="4361174"/>
            <a:ext cx="1293489" cy="146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Rectangle 317"/>
          <p:cNvSpPr/>
          <p:nvPr/>
        </p:nvSpPr>
        <p:spPr>
          <a:xfrm rot="5400000">
            <a:off x="4614526" y="4394225"/>
            <a:ext cx="1328608" cy="8011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p:cNvSpPr/>
          <p:nvPr/>
        </p:nvSpPr>
        <p:spPr>
          <a:xfrm rot="5400000">
            <a:off x="6323811" y="4368226"/>
            <a:ext cx="1341386" cy="13319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ectangle 319"/>
          <p:cNvSpPr/>
          <p:nvPr/>
        </p:nvSpPr>
        <p:spPr>
          <a:xfrm rot="5400000">
            <a:off x="6835287" y="4391329"/>
            <a:ext cx="1304403" cy="754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Rectangle 320"/>
          <p:cNvSpPr/>
          <p:nvPr/>
        </p:nvSpPr>
        <p:spPr>
          <a:xfrm rot="5400000">
            <a:off x="8514898" y="4339762"/>
            <a:ext cx="1346976" cy="9575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Rectangle 321"/>
          <p:cNvSpPr/>
          <p:nvPr/>
        </p:nvSpPr>
        <p:spPr>
          <a:xfrm>
            <a:off x="2558349" y="5024519"/>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322"/>
          <p:cNvSpPr/>
          <p:nvPr/>
        </p:nvSpPr>
        <p:spPr>
          <a:xfrm>
            <a:off x="4726467" y="4996620"/>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323"/>
          <p:cNvSpPr/>
          <p:nvPr/>
        </p:nvSpPr>
        <p:spPr>
          <a:xfrm>
            <a:off x="6958248" y="502404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Rectangle 324"/>
          <p:cNvSpPr/>
          <p:nvPr/>
        </p:nvSpPr>
        <p:spPr>
          <a:xfrm>
            <a:off x="9208624" y="497800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6" name="Straight Arrow Connector 325"/>
          <p:cNvCxnSpPr/>
          <p:nvPr/>
        </p:nvCxnSpPr>
        <p:spPr>
          <a:xfrm flipV="1">
            <a:off x="9208623" y="3619819"/>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7" name="TextBox 326"/>
          <p:cNvSpPr txBox="1"/>
          <p:nvPr/>
        </p:nvSpPr>
        <p:spPr>
          <a:xfrm>
            <a:off x="9787681" y="3781141"/>
            <a:ext cx="620939" cy="369332"/>
          </a:xfrm>
          <a:prstGeom prst="rect">
            <a:avLst/>
          </a:prstGeom>
          <a:noFill/>
        </p:spPr>
        <p:txBody>
          <a:bodyPr wrap="none" rtlCol="0">
            <a:spAutoFit/>
          </a:bodyPr>
          <a:lstStyle/>
          <a:p>
            <a:r>
              <a:rPr lang="en-US" dirty="0" err="1"/>
              <a:t>AlOx</a:t>
            </a:r>
            <a:endParaRPr lang="en-US" dirty="0"/>
          </a:p>
        </p:txBody>
      </p:sp>
      <p:sp>
        <p:nvSpPr>
          <p:cNvPr id="328" name="Rectangle 327"/>
          <p:cNvSpPr/>
          <p:nvPr/>
        </p:nvSpPr>
        <p:spPr>
          <a:xfrm>
            <a:off x="9067563" y="5077765"/>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328"/>
          <p:cNvSpPr/>
          <p:nvPr/>
        </p:nvSpPr>
        <p:spPr>
          <a:xfrm rot="5400000">
            <a:off x="8432652" y="4389862"/>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TextBox 329"/>
          <p:cNvSpPr txBox="1"/>
          <p:nvPr/>
        </p:nvSpPr>
        <p:spPr>
          <a:xfrm>
            <a:off x="9767105" y="4099890"/>
            <a:ext cx="649793" cy="369332"/>
          </a:xfrm>
          <a:prstGeom prst="rect">
            <a:avLst/>
          </a:prstGeom>
          <a:noFill/>
        </p:spPr>
        <p:txBody>
          <a:bodyPr wrap="none" rtlCol="0">
            <a:spAutoFit/>
          </a:bodyPr>
          <a:lstStyle/>
          <a:p>
            <a:r>
              <a:rPr lang="en-US" dirty="0" err="1"/>
              <a:t>HfOx</a:t>
            </a:r>
            <a:endParaRPr lang="en-US" dirty="0"/>
          </a:p>
        </p:txBody>
      </p:sp>
      <p:cxnSp>
        <p:nvCxnSpPr>
          <p:cNvPr id="331" name="Straight Arrow Connector 330"/>
          <p:cNvCxnSpPr/>
          <p:nvPr/>
        </p:nvCxnSpPr>
        <p:spPr>
          <a:xfrm>
            <a:off x="6853491" y="4155692"/>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2" name="TextBox 331"/>
          <p:cNvSpPr txBox="1"/>
          <p:nvPr/>
        </p:nvSpPr>
        <p:spPr>
          <a:xfrm>
            <a:off x="9533541" y="5181752"/>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333" name="Straight Arrow Connector 332"/>
          <p:cNvCxnSpPr/>
          <p:nvPr/>
        </p:nvCxnSpPr>
        <p:spPr>
          <a:xfrm>
            <a:off x="9018020" y="5248985"/>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34" name="TextBox 333"/>
          <p:cNvSpPr txBox="1"/>
          <p:nvPr/>
        </p:nvSpPr>
        <p:spPr>
          <a:xfrm>
            <a:off x="8242330" y="5013169"/>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335" name="TextBox 334"/>
          <p:cNvSpPr txBox="1"/>
          <p:nvPr/>
        </p:nvSpPr>
        <p:spPr>
          <a:xfrm>
            <a:off x="9533541" y="4864760"/>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336" name="Straight Arrow Connector 335"/>
          <p:cNvCxnSpPr/>
          <p:nvPr/>
        </p:nvCxnSpPr>
        <p:spPr>
          <a:xfrm>
            <a:off x="9084263" y="4974099"/>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37" name="TextBox 336"/>
          <p:cNvSpPr txBox="1"/>
          <p:nvPr/>
        </p:nvSpPr>
        <p:spPr>
          <a:xfrm>
            <a:off x="8283754" y="4722206"/>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338" name="TextBox 337"/>
          <p:cNvSpPr txBox="1"/>
          <p:nvPr/>
        </p:nvSpPr>
        <p:spPr>
          <a:xfrm>
            <a:off x="9574965" y="4573797"/>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339" name="Straight Arrow Connector 338"/>
          <p:cNvCxnSpPr/>
          <p:nvPr/>
        </p:nvCxnSpPr>
        <p:spPr>
          <a:xfrm flipV="1">
            <a:off x="9067326" y="4683136"/>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40" name="TextBox 339"/>
          <p:cNvSpPr txBox="1"/>
          <p:nvPr/>
        </p:nvSpPr>
        <p:spPr>
          <a:xfrm>
            <a:off x="8310138" y="4184256"/>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341" name="TextBox 340"/>
          <p:cNvSpPr txBox="1"/>
          <p:nvPr/>
        </p:nvSpPr>
        <p:spPr>
          <a:xfrm>
            <a:off x="6840175" y="4099183"/>
            <a:ext cx="800219" cy="369332"/>
          </a:xfrm>
          <a:prstGeom prst="rect">
            <a:avLst/>
          </a:prstGeom>
          <a:noFill/>
        </p:spPr>
        <p:txBody>
          <a:bodyPr wrap="none" rtlCol="0">
            <a:spAutoFit/>
          </a:bodyPr>
          <a:lstStyle/>
          <a:p>
            <a:r>
              <a:rPr lang="en-US" dirty="0"/>
              <a:t>30nm</a:t>
            </a:r>
          </a:p>
        </p:txBody>
      </p:sp>
      <p:sp>
        <p:nvSpPr>
          <p:cNvPr id="342" name="Rectangle 341"/>
          <p:cNvSpPr/>
          <p:nvPr/>
        </p:nvSpPr>
        <p:spPr>
          <a:xfrm rot="5400000">
            <a:off x="1828275" y="4370857"/>
            <a:ext cx="1325292" cy="12202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TextBox 342"/>
          <p:cNvSpPr txBox="1"/>
          <p:nvPr/>
        </p:nvSpPr>
        <p:spPr>
          <a:xfrm>
            <a:off x="2259398" y="4018418"/>
            <a:ext cx="800219" cy="369332"/>
          </a:xfrm>
          <a:prstGeom prst="rect">
            <a:avLst/>
          </a:prstGeom>
          <a:noFill/>
        </p:spPr>
        <p:txBody>
          <a:bodyPr wrap="none" rtlCol="0">
            <a:spAutoFit/>
          </a:bodyPr>
          <a:lstStyle/>
          <a:p>
            <a:r>
              <a:rPr lang="en-US" dirty="0"/>
              <a:t>25nm</a:t>
            </a:r>
          </a:p>
        </p:txBody>
      </p:sp>
      <p:cxnSp>
        <p:nvCxnSpPr>
          <p:cNvPr id="344" name="Straight Arrow Connector 343"/>
          <p:cNvCxnSpPr/>
          <p:nvPr/>
        </p:nvCxnSpPr>
        <p:spPr>
          <a:xfrm flipV="1">
            <a:off x="2394811" y="4035474"/>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flipV="1">
            <a:off x="9107321" y="4317325"/>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6" name="Straight Arrow Connector 345"/>
          <p:cNvCxnSpPr/>
          <p:nvPr/>
        </p:nvCxnSpPr>
        <p:spPr>
          <a:xfrm flipV="1">
            <a:off x="9184519" y="4020930"/>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47" name="TextBox 346"/>
          <p:cNvSpPr txBox="1"/>
          <p:nvPr/>
        </p:nvSpPr>
        <p:spPr>
          <a:xfrm>
            <a:off x="9857260" y="3460763"/>
            <a:ext cx="667170" cy="369332"/>
          </a:xfrm>
          <a:prstGeom prst="rect">
            <a:avLst/>
          </a:prstGeom>
          <a:noFill/>
        </p:spPr>
        <p:txBody>
          <a:bodyPr wrap="none" rtlCol="0">
            <a:spAutoFit/>
          </a:bodyPr>
          <a:lstStyle/>
          <a:p>
            <a:r>
              <a:rPr lang="en-US" dirty="0"/>
              <a:t>CDO</a:t>
            </a:r>
          </a:p>
        </p:txBody>
      </p:sp>
      <p:cxnSp>
        <p:nvCxnSpPr>
          <p:cNvPr id="348" name="Straight Arrow Connector 347"/>
          <p:cNvCxnSpPr/>
          <p:nvPr/>
        </p:nvCxnSpPr>
        <p:spPr>
          <a:xfrm flipV="1">
            <a:off x="9411582" y="3644006"/>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49" name="TextBox 348"/>
          <p:cNvSpPr txBox="1"/>
          <p:nvPr/>
        </p:nvSpPr>
        <p:spPr>
          <a:xfrm>
            <a:off x="9863366" y="3055668"/>
            <a:ext cx="954107" cy="369332"/>
          </a:xfrm>
          <a:prstGeom prst="rect">
            <a:avLst/>
          </a:prstGeom>
          <a:noFill/>
        </p:spPr>
        <p:txBody>
          <a:bodyPr wrap="none" rtlCol="0">
            <a:spAutoFit/>
          </a:bodyPr>
          <a:lstStyle/>
          <a:p>
            <a:r>
              <a:rPr lang="en-US" dirty="0" err="1"/>
              <a:t>TiN</a:t>
            </a:r>
            <a:r>
              <a:rPr lang="en-US" dirty="0"/>
              <a:t> HM</a:t>
            </a:r>
          </a:p>
        </p:txBody>
      </p:sp>
      <p:cxnSp>
        <p:nvCxnSpPr>
          <p:cNvPr id="350" name="Straight Arrow Connector 349"/>
          <p:cNvCxnSpPr/>
          <p:nvPr/>
        </p:nvCxnSpPr>
        <p:spPr>
          <a:xfrm flipV="1">
            <a:off x="9417688" y="3238911"/>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51" name="Rectangle 350"/>
          <p:cNvSpPr>
            <a:spLocks noChangeArrowheads="1"/>
          </p:cNvSpPr>
          <p:nvPr/>
        </p:nvSpPr>
        <p:spPr bwMode="auto">
          <a:xfrm>
            <a:off x="653771" y="2783412"/>
            <a:ext cx="9169724" cy="323494"/>
          </a:xfrm>
          <a:prstGeom prst="rect">
            <a:avLst/>
          </a:prstGeom>
          <a:solidFill>
            <a:srgbClr val="00B0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52" name="TextBox 351"/>
          <p:cNvSpPr txBox="1"/>
          <p:nvPr/>
        </p:nvSpPr>
        <p:spPr>
          <a:xfrm>
            <a:off x="9863366" y="2726985"/>
            <a:ext cx="1305165" cy="369332"/>
          </a:xfrm>
          <a:prstGeom prst="rect">
            <a:avLst/>
          </a:prstGeom>
          <a:noFill/>
        </p:spPr>
        <p:txBody>
          <a:bodyPr wrap="none" rtlCol="0">
            <a:spAutoFit/>
          </a:bodyPr>
          <a:lstStyle/>
          <a:p>
            <a:r>
              <a:rPr lang="en-US" dirty="0"/>
              <a:t>CVD Oxide</a:t>
            </a:r>
          </a:p>
        </p:txBody>
      </p:sp>
      <p:cxnSp>
        <p:nvCxnSpPr>
          <p:cNvPr id="353" name="Straight Arrow Connector 352"/>
          <p:cNvCxnSpPr/>
          <p:nvPr/>
        </p:nvCxnSpPr>
        <p:spPr>
          <a:xfrm flipV="1">
            <a:off x="9417688" y="291022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54" name="Rectangle 353"/>
          <p:cNvSpPr/>
          <p:nvPr/>
        </p:nvSpPr>
        <p:spPr>
          <a:xfrm>
            <a:off x="6379735" y="1475895"/>
            <a:ext cx="430200" cy="16310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p:cNvSpPr/>
          <p:nvPr/>
        </p:nvSpPr>
        <p:spPr>
          <a:xfrm>
            <a:off x="5412607" y="1475485"/>
            <a:ext cx="430200" cy="16310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Rectangle 355"/>
          <p:cNvSpPr/>
          <p:nvPr/>
        </p:nvSpPr>
        <p:spPr>
          <a:xfrm>
            <a:off x="8574103" y="1469805"/>
            <a:ext cx="430200" cy="16310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p:cNvSpPr/>
          <p:nvPr/>
        </p:nvSpPr>
        <p:spPr>
          <a:xfrm>
            <a:off x="7606975" y="1469395"/>
            <a:ext cx="430200" cy="16310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7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195"/>
          <p:cNvSpPr>
            <a:spLocks noChangeArrowheads="1"/>
          </p:cNvSpPr>
          <p:nvPr/>
        </p:nvSpPr>
        <p:spPr bwMode="auto">
          <a:xfrm>
            <a:off x="670425" y="1496954"/>
            <a:ext cx="9169724" cy="323494"/>
          </a:xfrm>
          <a:prstGeom prst="rect">
            <a:avLst/>
          </a:prstGeom>
          <a:solidFill>
            <a:srgbClr val="FF66CC"/>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97" name="Rectangle 196"/>
          <p:cNvSpPr/>
          <p:nvPr/>
        </p:nvSpPr>
        <p:spPr>
          <a:xfrm>
            <a:off x="670426" y="1822377"/>
            <a:ext cx="9169723" cy="12787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a:spLocks noChangeArrowheads="1"/>
          </p:cNvSpPr>
          <p:nvPr/>
        </p:nvSpPr>
        <p:spPr bwMode="auto">
          <a:xfrm>
            <a:off x="5024050" y="679695"/>
            <a:ext cx="4796775" cy="822807"/>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201" name="Rectangle 200"/>
          <p:cNvSpPr>
            <a:spLocks noChangeArrowheads="1"/>
          </p:cNvSpPr>
          <p:nvPr/>
        </p:nvSpPr>
        <p:spPr bwMode="auto">
          <a:xfrm>
            <a:off x="4389119" y="676360"/>
            <a:ext cx="634929" cy="822807"/>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35</a:t>
            </a:fld>
            <a:endParaRPr lang="en-US" dirty="0">
              <a:solidFill>
                <a:prstClr val="white"/>
              </a:solidFill>
            </a:endParaRPr>
          </a:p>
        </p:txBody>
      </p:sp>
      <p:sp>
        <p:nvSpPr>
          <p:cNvPr id="3" name="Rectangle 2"/>
          <p:cNvSpPr>
            <a:spLocks noChangeArrowheads="1"/>
          </p:cNvSpPr>
          <p:nvPr/>
        </p:nvSpPr>
        <p:spPr bwMode="auto">
          <a:xfrm>
            <a:off x="653910" y="3084872"/>
            <a:ext cx="9169724" cy="323494"/>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 name="Rectangle 3"/>
          <p:cNvSpPr/>
          <p:nvPr/>
        </p:nvSpPr>
        <p:spPr>
          <a:xfrm>
            <a:off x="673435" y="3410136"/>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400000">
            <a:off x="9004179" y="4225434"/>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5400000">
            <a:off x="4433287" y="4293295"/>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5400000">
            <a:off x="6695100" y="4261565"/>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539524" y="440692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787669" y="4393224"/>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9142130" y="4261992"/>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2117948" y="4408707"/>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flipV="1">
            <a:off x="5723056" y="3408107"/>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58965" y="3375782"/>
            <a:ext cx="800219" cy="369332"/>
          </a:xfrm>
          <a:prstGeom prst="rect">
            <a:avLst/>
          </a:prstGeom>
          <a:noFill/>
        </p:spPr>
        <p:txBody>
          <a:bodyPr wrap="none" rtlCol="0">
            <a:spAutoFit/>
          </a:bodyPr>
          <a:lstStyle/>
          <a:p>
            <a:r>
              <a:rPr lang="en-US" dirty="0"/>
              <a:t>10nm</a:t>
            </a:r>
          </a:p>
        </p:txBody>
      </p:sp>
      <p:sp>
        <p:nvSpPr>
          <p:cNvPr id="16" name="Rectangle 15"/>
          <p:cNvSpPr>
            <a:spLocks noChangeArrowheads="1"/>
          </p:cNvSpPr>
          <p:nvPr/>
        </p:nvSpPr>
        <p:spPr bwMode="auto">
          <a:xfrm>
            <a:off x="651107" y="5274664"/>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a:off x="651104" y="5861951"/>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8" name="Group 17"/>
          <p:cNvGrpSpPr/>
          <p:nvPr/>
        </p:nvGrpSpPr>
        <p:grpSpPr>
          <a:xfrm>
            <a:off x="5935606" y="5279924"/>
            <a:ext cx="519100" cy="646217"/>
            <a:chOff x="5400705" y="4808373"/>
            <a:chExt cx="519100" cy="646217"/>
          </a:xfrm>
        </p:grpSpPr>
        <p:sp>
          <p:nvSpPr>
            <p:cNvPr id="19" name="Rectangle 18"/>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 name="Rectangle 19"/>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 name="Rectangle 22"/>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 name="Rectangle 23"/>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 name="Rectangle 24"/>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 name="Rectangle 25"/>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8" name="Group 27"/>
          <p:cNvGrpSpPr/>
          <p:nvPr/>
        </p:nvGrpSpPr>
        <p:grpSpPr>
          <a:xfrm>
            <a:off x="8239268" y="5279924"/>
            <a:ext cx="519100" cy="646217"/>
            <a:chOff x="6063894" y="4822905"/>
            <a:chExt cx="519100" cy="646217"/>
          </a:xfrm>
        </p:grpSpPr>
        <p:sp>
          <p:nvSpPr>
            <p:cNvPr id="29" name="Rectangle 2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3" name="Rectangle 3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5" name="Rectangle 3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6" name="Rectangle 3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8" name="Group 37"/>
          <p:cNvGrpSpPr/>
          <p:nvPr/>
        </p:nvGrpSpPr>
        <p:grpSpPr>
          <a:xfrm>
            <a:off x="4088551" y="5279924"/>
            <a:ext cx="519100" cy="646217"/>
            <a:chOff x="6063894" y="4822905"/>
            <a:chExt cx="519100" cy="646217"/>
          </a:xfrm>
        </p:grpSpPr>
        <p:sp>
          <p:nvSpPr>
            <p:cNvPr id="39" name="Rectangle 3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3" name="Rectangle 4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5" name="Rectangle 4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6" name="Rectangle 4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8" name="Group 47"/>
          <p:cNvGrpSpPr/>
          <p:nvPr/>
        </p:nvGrpSpPr>
        <p:grpSpPr>
          <a:xfrm>
            <a:off x="3005617" y="5279924"/>
            <a:ext cx="519100" cy="646217"/>
            <a:chOff x="6063894" y="4822905"/>
            <a:chExt cx="519100" cy="646217"/>
          </a:xfrm>
        </p:grpSpPr>
        <p:sp>
          <p:nvSpPr>
            <p:cNvPr id="49" name="Rectangle 4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3" name="Rectangle 5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5" name="Rectangle 5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6" name="Rectangle 5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7" name="Rectangle 5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58" name="Group 57"/>
          <p:cNvGrpSpPr/>
          <p:nvPr/>
        </p:nvGrpSpPr>
        <p:grpSpPr>
          <a:xfrm>
            <a:off x="1925792" y="5279924"/>
            <a:ext cx="519100" cy="646217"/>
            <a:chOff x="6063894" y="4822905"/>
            <a:chExt cx="519100" cy="646217"/>
          </a:xfrm>
        </p:grpSpPr>
        <p:sp>
          <p:nvSpPr>
            <p:cNvPr id="59" name="Rectangle 5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0" name="Rectangle 5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 name="Rectangle 6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3" name="Rectangle 6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 name="Rectangle 6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8" name="TextBox 155"/>
          <p:cNvSpPr txBox="1"/>
          <p:nvPr/>
        </p:nvSpPr>
        <p:spPr>
          <a:xfrm>
            <a:off x="2470771" y="5329277"/>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69" name="Straight Arrow Connector 68"/>
          <p:cNvCxnSpPr/>
          <p:nvPr/>
        </p:nvCxnSpPr>
        <p:spPr bwMode="auto">
          <a:xfrm rot="5400000">
            <a:off x="2494150" y="5368419"/>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70" name="Group 69"/>
          <p:cNvGrpSpPr/>
          <p:nvPr/>
        </p:nvGrpSpPr>
        <p:grpSpPr>
          <a:xfrm>
            <a:off x="837346" y="5279924"/>
            <a:ext cx="519100" cy="646217"/>
            <a:chOff x="6063894" y="4822905"/>
            <a:chExt cx="519100" cy="646217"/>
          </a:xfrm>
        </p:grpSpPr>
        <p:sp>
          <p:nvSpPr>
            <p:cNvPr id="71" name="Rectangle 7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2" name="Rectangle 7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3" name="Rectangle 7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4" name="Rectangle 7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5" name="Rectangle 7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7" name="Rectangle 7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8" name="Rectangle 7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9" name="Rectangle 7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80" name="TextBox 168"/>
          <p:cNvSpPr txBox="1"/>
          <p:nvPr/>
        </p:nvSpPr>
        <p:spPr>
          <a:xfrm>
            <a:off x="4992831" y="5550453"/>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81" name="TextBox 173"/>
          <p:cNvSpPr txBox="1"/>
          <p:nvPr/>
        </p:nvSpPr>
        <p:spPr>
          <a:xfrm>
            <a:off x="1451308" y="5561506"/>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2" name="Straight Arrow Connector 81"/>
          <p:cNvCxnSpPr/>
          <p:nvPr/>
        </p:nvCxnSpPr>
        <p:spPr bwMode="auto">
          <a:xfrm>
            <a:off x="1625746" y="573267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3" name="TextBox 114"/>
          <p:cNvSpPr txBox="1"/>
          <p:nvPr/>
        </p:nvSpPr>
        <p:spPr>
          <a:xfrm>
            <a:off x="905598" y="532013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4" name="TextBox 115"/>
          <p:cNvSpPr txBox="1"/>
          <p:nvPr/>
        </p:nvSpPr>
        <p:spPr>
          <a:xfrm>
            <a:off x="5997995" y="532013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5" name="TextBox 116"/>
          <p:cNvSpPr txBox="1"/>
          <p:nvPr/>
        </p:nvSpPr>
        <p:spPr>
          <a:xfrm>
            <a:off x="905598" y="562885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6" name="TextBox 117"/>
          <p:cNvSpPr txBox="1"/>
          <p:nvPr/>
        </p:nvSpPr>
        <p:spPr>
          <a:xfrm>
            <a:off x="5997506" y="562885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7" name="TextBox 170"/>
          <p:cNvSpPr txBox="1"/>
          <p:nvPr/>
        </p:nvSpPr>
        <p:spPr>
          <a:xfrm>
            <a:off x="7240285" y="5346062"/>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8" name="Straight Arrow Connector 87"/>
          <p:cNvCxnSpPr/>
          <p:nvPr/>
        </p:nvCxnSpPr>
        <p:spPr bwMode="auto">
          <a:xfrm flipV="1">
            <a:off x="7425553" y="523887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9" name="Rectangle 88"/>
          <p:cNvSpPr>
            <a:spLocks noChangeArrowheads="1"/>
          </p:cNvSpPr>
          <p:nvPr/>
        </p:nvSpPr>
        <p:spPr bwMode="auto">
          <a:xfrm>
            <a:off x="651103" y="5163869"/>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0" name="Rectangle 89"/>
          <p:cNvSpPr/>
          <p:nvPr/>
        </p:nvSpPr>
        <p:spPr bwMode="auto">
          <a:xfrm>
            <a:off x="5732870" y="5161922"/>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1" name="Rectangle 90"/>
          <p:cNvSpPr/>
          <p:nvPr/>
        </p:nvSpPr>
        <p:spPr bwMode="auto">
          <a:xfrm>
            <a:off x="8013518" y="5160010"/>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2" name="TextBox 175"/>
          <p:cNvSpPr txBox="1"/>
          <p:nvPr/>
        </p:nvSpPr>
        <p:spPr>
          <a:xfrm>
            <a:off x="670425" y="595159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93" name="TextBox 175"/>
          <p:cNvSpPr txBox="1"/>
          <p:nvPr/>
        </p:nvSpPr>
        <p:spPr>
          <a:xfrm>
            <a:off x="5727937" y="597256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94" name="Straight Connector 93"/>
          <p:cNvCxnSpPr/>
          <p:nvPr/>
        </p:nvCxnSpPr>
        <p:spPr bwMode="auto">
          <a:xfrm>
            <a:off x="4992831" y="2560320"/>
            <a:ext cx="0" cy="3283977"/>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95" name="Group 94"/>
          <p:cNvGrpSpPr/>
          <p:nvPr/>
        </p:nvGrpSpPr>
        <p:grpSpPr>
          <a:xfrm>
            <a:off x="828684" y="3765733"/>
            <a:ext cx="1566463" cy="1416451"/>
            <a:chOff x="1232941" y="4271571"/>
            <a:chExt cx="8515215" cy="1416451"/>
          </a:xfrm>
        </p:grpSpPr>
        <p:sp>
          <p:nvSpPr>
            <p:cNvPr id="96" name="Rectangle 9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9" name="Rectangle 9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0" name="Rectangle 99"/>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1" name="Group 100"/>
          <p:cNvGrpSpPr/>
          <p:nvPr/>
        </p:nvGrpSpPr>
        <p:grpSpPr>
          <a:xfrm>
            <a:off x="2960562" y="3764128"/>
            <a:ext cx="1606513" cy="1416451"/>
            <a:chOff x="1232941" y="4271571"/>
            <a:chExt cx="8515215" cy="1416451"/>
          </a:xfrm>
        </p:grpSpPr>
        <p:sp>
          <p:nvSpPr>
            <p:cNvPr id="102" name="Rectangle 10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3" name="Rectangle 10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7" name="Group 106"/>
          <p:cNvGrpSpPr/>
          <p:nvPr/>
        </p:nvGrpSpPr>
        <p:grpSpPr>
          <a:xfrm>
            <a:off x="5398607" y="3756487"/>
            <a:ext cx="1469988" cy="1416451"/>
            <a:chOff x="1232941" y="4271571"/>
            <a:chExt cx="8515215" cy="1416451"/>
          </a:xfrm>
        </p:grpSpPr>
        <p:sp>
          <p:nvSpPr>
            <p:cNvPr id="108" name="Rectangle 107"/>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9" name="Rectangle 10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0" name="Rectangle 109"/>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2" name="Rectangle 111"/>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3" name="Group 112"/>
          <p:cNvGrpSpPr/>
          <p:nvPr/>
        </p:nvGrpSpPr>
        <p:grpSpPr>
          <a:xfrm>
            <a:off x="7597653" y="3755632"/>
            <a:ext cx="1469988" cy="1416451"/>
            <a:chOff x="1232941" y="4271571"/>
            <a:chExt cx="8515215" cy="1416451"/>
          </a:xfrm>
        </p:grpSpPr>
        <p:sp>
          <p:nvSpPr>
            <p:cNvPr id="114" name="Rectangle 113"/>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5" name="Rectangle 114"/>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6" name="Rectangle 115"/>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7" name="Rectangle 116"/>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8" name="Rectangle 117"/>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19" name="Rectangle 118"/>
          <p:cNvSpPr/>
          <p:nvPr/>
        </p:nvSpPr>
        <p:spPr>
          <a:xfrm>
            <a:off x="4561746" y="5082723"/>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6866722" y="5088808"/>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9067563" y="5067374"/>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2394811" y="5105518"/>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rot="5400000">
            <a:off x="6236633" y="4373320"/>
            <a:ext cx="1334820" cy="1197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rot="5400000">
            <a:off x="6917054" y="4405559"/>
            <a:ext cx="1305859" cy="881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rot="5400000">
            <a:off x="8426922" y="4384131"/>
            <a:ext cx="1369494" cy="646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5400000">
            <a:off x="4702570" y="4392222"/>
            <a:ext cx="1336064" cy="851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5400000">
            <a:off x="3935591" y="4388276"/>
            <a:ext cx="1336784" cy="946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rot="5400000">
            <a:off x="2256152" y="4396678"/>
            <a:ext cx="1322340" cy="930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1747292" y="4386342"/>
            <a:ext cx="1362735" cy="99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rot="5400000">
            <a:off x="108346" y="4390180"/>
            <a:ext cx="1362956" cy="924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649718" y="5098909"/>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bwMode="auto">
          <a:xfrm>
            <a:off x="653771" y="5926141"/>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33" name="TextBox 175"/>
          <p:cNvSpPr txBox="1"/>
          <p:nvPr/>
        </p:nvSpPr>
        <p:spPr>
          <a:xfrm>
            <a:off x="822825" y="5958523"/>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34" name="TextBox 175"/>
          <p:cNvSpPr txBox="1"/>
          <p:nvPr/>
        </p:nvSpPr>
        <p:spPr>
          <a:xfrm>
            <a:off x="5880337" y="5979493"/>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135" name="Rectangle 134"/>
          <p:cNvSpPr/>
          <p:nvPr/>
        </p:nvSpPr>
        <p:spPr>
          <a:xfrm rot="5400000">
            <a:off x="36724" y="4400217"/>
            <a:ext cx="1357178" cy="8898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rot="5400000">
            <a:off x="2162563" y="4401825"/>
            <a:ext cx="1344714" cy="9993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rot="5400000">
            <a:off x="4031046" y="4361174"/>
            <a:ext cx="1293489" cy="146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rot="5400000">
            <a:off x="4614526" y="4394225"/>
            <a:ext cx="1328608" cy="8011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rot="5400000">
            <a:off x="6323811" y="4368226"/>
            <a:ext cx="1341386" cy="13319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rot="5400000">
            <a:off x="6835287" y="4391329"/>
            <a:ext cx="1304403" cy="754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rot="5400000">
            <a:off x="8514898" y="4339762"/>
            <a:ext cx="1346976" cy="9575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2558349" y="5024519"/>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4726467" y="4996620"/>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6958248" y="502404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9208624" y="497800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Arrow Connector 145"/>
          <p:cNvCxnSpPr/>
          <p:nvPr/>
        </p:nvCxnSpPr>
        <p:spPr>
          <a:xfrm flipV="1">
            <a:off x="9208623" y="3619819"/>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9787681" y="3781141"/>
            <a:ext cx="620939" cy="369332"/>
          </a:xfrm>
          <a:prstGeom prst="rect">
            <a:avLst/>
          </a:prstGeom>
          <a:noFill/>
        </p:spPr>
        <p:txBody>
          <a:bodyPr wrap="none" rtlCol="0">
            <a:spAutoFit/>
          </a:bodyPr>
          <a:lstStyle/>
          <a:p>
            <a:r>
              <a:rPr lang="en-US" dirty="0" err="1"/>
              <a:t>AlOx</a:t>
            </a:r>
            <a:endParaRPr lang="en-US" dirty="0"/>
          </a:p>
        </p:txBody>
      </p:sp>
      <p:sp>
        <p:nvSpPr>
          <p:cNvPr id="148" name="Rectangle 147"/>
          <p:cNvSpPr/>
          <p:nvPr/>
        </p:nvSpPr>
        <p:spPr>
          <a:xfrm>
            <a:off x="9067563" y="5077765"/>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rot="5400000">
            <a:off x="8432652" y="4389862"/>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9767105" y="4099890"/>
            <a:ext cx="649793" cy="369332"/>
          </a:xfrm>
          <a:prstGeom prst="rect">
            <a:avLst/>
          </a:prstGeom>
          <a:noFill/>
        </p:spPr>
        <p:txBody>
          <a:bodyPr wrap="none" rtlCol="0">
            <a:spAutoFit/>
          </a:bodyPr>
          <a:lstStyle/>
          <a:p>
            <a:r>
              <a:rPr lang="en-US" dirty="0" err="1"/>
              <a:t>HfOx</a:t>
            </a:r>
            <a:endParaRPr lang="en-US" dirty="0"/>
          </a:p>
        </p:txBody>
      </p:sp>
      <p:cxnSp>
        <p:nvCxnSpPr>
          <p:cNvPr id="151" name="Straight Arrow Connector 150"/>
          <p:cNvCxnSpPr/>
          <p:nvPr/>
        </p:nvCxnSpPr>
        <p:spPr>
          <a:xfrm>
            <a:off x="6853491" y="4155692"/>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9533541" y="5181752"/>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53" name="Straight Arrow Connector 152"/>
          <p:cNvCxnSpPr/>
          <p:nvPr/>
        </p:nvCxnSpPr>
        <p:spPr>
          <a:xfrm>
            <a:off x="9018020" y="5248985"/>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8242330" y="5013169"/>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55" name="TextBox 154"/>
          <p:cNvSpPr txBox="1"/>
          <p:nvPr/>
        </p:nvSpPr>
        <p:spPr>
          <a:xfrm>
            <a:off x="9533541" y="4864760"/>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56" name="Straight Arrow Connector 155"/>
          <p:cNvCxnSpPr/>
          <p:nvPr/>
        </p:nvCxnSpPr>
        <p:spPr>
          <a:xfrm>
            <a:off x="9084263" y="4974099"/>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8283754" y="4722206"/>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58" name="TextBox 157"/>
          <p:cNvSpPr txBox="1"/>
          <p:nvPr/>
        </p:nvSpPr>
        <p:spPr>
          <a:xfrm>
            <a:off x="9574965" y="4573797"/>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59" name="Straight Arrow Connector 158"/>
          <p:cNvCxnSpPr/>
          <p:nvPr/>
        </p:nvCxnSpPr>
        <p:spPr>
          <a:xfrm flipV="1">
            <a:off x="9067326" y="4683136"/>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8310138" y="4184256"/>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161" name="TextBox 160"/>
          <p:cNvSpPr txBox="1"/>
          <p:nvPr/>
        </p:nvSpPr>
        <p:spPr>
          <a:xfrm>
            <a:off x="6840175" y="4099183"/>
            <a:ext cx="800219" cy="369332"/>
          </a:xfrm>
          <a:prstGeom prst="rect">
            <a:avLst/>
          </a:prstGeom>
          <a:noFill/>
        </p:spPr>
        <p:txBody>
          <a:bodyPr wrap="none" rtlCol="0">
            <a:spAutoFit/>
          </a:bodyPr>
          <a:lstStyle/>
          <a:p>
            <a:r>
              <a:rPr lang="en-US" dirty="0"/>
              <a:t>30nm</a:t>
            </a:r>
          </a:p>
        </p:txBody>
      </p:sp>
      <p:sp>
        <p:nvSpPr>
          <p:cNvPr id="162" name="Rectangle 161"/>
          <p:cNvSpPr/>
          <p:nvPr/>
        </p:nvSpPr>
        <p:spPr>
          <a:xfrm rot="5400000">
            <a:off x="1828275" y="4370857"/>
            <a:ext cx="1325292" cy="12202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a:off x="2259398" y="4018418"/>
            <a:ext cx="800219" cy="369332"/>
          </a:xfrm>
          <a:prstGeom prst="rect">
            <a:avLst/>
          </a:prstGeom>
          <a:noFill/>
        </p:spPr>
        <p:txBody>
          <a:bodyPr wrap="none" rtlCol="0">
            <a:spAutoFit/>
          </a:bodyPr>
          <a:lstStyle/>
          <a:p>
            <a:r>
              <a:rPr lang="en-US" dirty="0"/>
              <a:t>25nm</a:t>
            </a:r>
          </a:p>
        </p:txBody>
      </p:sp>
      <p:cxnSp>
        <p:nvCxnSpPr>
          <p:cNvPr id="164" name="Straight Arrow Connector 163"/>
          <p:cNvCxnSpPr/>
          <p:nvPr/>
        </p:nvCxnSpPr>
        <p:spPr>
          <a:xfrm flipV="1">
            <a:off x="2394811" y="4035474"/>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9107321" y="4317325"/>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V="1">
            <a:off x="9184519" y="4020930"/>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9857260" y="3460763"/>
            <a:ext cx="667170" cy="369332"/>
          </a:xfrm>
          <a:prstGeom prst="rect">
            <a:avLst/>
          </a:prstGeom>
          <a:noFill/>
        </p:spPr>
        <p:txBody>
          <a:bodyPr wrap="none" rtlCol="0">
            <a:spAutoFit/>
          </a:bodyPr>
          <a:lstStyle/>
          <a:p>
            <a:r>
              <a:rPr lang="en-US" dirty="0"/>
              <a:t>CDO</a:t>
            </a:r>
          </a:p>
        </p:txBody>
      </p:sp>
      <p:cxnSp>
        <p:nvCxnSpPr>
          <p:cNvPr id="168" name="Straight Arrow Connector 167"/>
          <p:cNvCxnSpPr/>
          <p:nvPr/>
        </p:nvCxnSpPr>
        <p:spPr>
          <a:xfrm flipV="1">
            <a:off x="9411582" y="3644006"/>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9863366" y="3055668"/>
            <a:ext cx="954107" cy="369332"/>
          </a:xfrm>
          <a:prstGeom prst="rect">
            <a:avLst/>
          </a:prstGeom>
          <a:noFill/>
        </p:spPr>
        <p:txBody>
          <a:bodyPr wrap="none" rtlCol="0">
            <a:spAutoFit/>
          </a:bodyPr>
          <a:lstStyle/>
          <a:p>
            <a:r>
              <a:rPr lang="en-US" dirty="0" err="1"/>
              <a:t>TiN</a:t>
            </a:r>
            <a:r>
              <a:rPr lang="en-US" dirty="0"/>
              <a:t> HM</a:t>
            </a:r>
          </a:p>
        </p:txBody>
      </p:sp>
      <p:cxnSp>
        <p:nvCxnSpPr>
          <p:cNvPr id="170" name="Straight Arrow Connector 169"/>
          <p:cNvCxnSpPr/>
          <p:nvPr/>
        </p:nvCxnSpPr>
        <p:spPr>
          <a:xfrm flipV="1">
            <a:off x="9417688" y="3238911"/>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1" name="Rectangle 170"/>
          <p:cNvSpPr>
            <a:spLocks noChangeArrowheads="1"/>
          </p:cNvSpPr>
          <p:nvPr/>
        </p:nvSpPr>
        <p:spPr bwMode="auto">
          <a:xfrm>
            <a:off x="653771" y="2783412"/>
            <a:ext cx="9169724" cy="323494"/>
          </a:xfrm>
          <a:prstGeom prst="rect">
            <a:avLst/>
          </a:prstGeom>
          <a:solidFill>
            <a:srgbClr val="00B0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2" name="TextBox 171"/>
          <p:cNvSpPr txBox="1"/>
          <p:nvPr/>
        </p:nvSpPr>
        <p:spPr>
          <a:xfrm>
            <a:off x="9863366" y="2726985"/>
            <a:ext cx="1305165" cy="369332"/>
          </a:xfrm>
          <a:prstGeom prst="rect">
            <a:avLst/>
          </a:prstGeom>
          <a:noFill/>
        </p:spPr>
        <p:txBody>
          <a:bodyPr wrap="none" rtlCol="0">
            <a:spAutoFit/>
          </a:bodyPr>
          <a:lstStyle/>
          <a:p>
            <a:r>
              <a:rPr lang="en-US" dirty="0"/>
              <a:t>CVD Oxide</a:t>
            </a:r>
          </a:p>
        </p:txBody>
      </p:sp>
      <p:cxnSp>
        <p:nvCxnSpPr>
          <p:cNvPr id="173" name="Straight Arrow Connector 172"/>
          <p:cNvCxnSpPr/>
          <p:nvPr/>
        </p:nvCxnSpPr>
        <p:spPr>
          <a:xfrm flipV="1">
            <a:off x="9417688" y="291022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915424" y="73672"/>
            <a:ext cx="966611" cy="169277"/>
          </a:xfrm>
          <a:prstGeom prst="rect">
            <a:avLst/>
          </a:prstGeom>
          <a:noFill/>
        </p:spPr>
        <p:txBody>
          <a:bodyPr vert="horz" wrap="none" lIns="0" tIns="0" rIns="0" bIns="0" rtlCol="0">
            <a:spAutoFit/>
          </a:bodyPr>
          <a:lstStyle/>
          <a:p>
            <a:r>
              <a:rPr lang="en-US" sz="1100" dirty="0">
                <a:solidFill>
                  <a:srgbClr val="003C71"/>
                </a:solidFill>
              </a:rPr>
              <a:t>ACP patterning</a:t>
            </a:r>
          </a:p>
        </p:txBody>
      </p:sp>
      <p:sp>
        <p:nvSpPr>
          <p:cNvPr id="181" name="Rectangle 180"/>
          <p:cNvSpPr/>
          <p:nvPr/>
        </p:nvSpPr>
        <p:spPr>
          <a:xfrm>
            <a:off x="6379735" y="2776961"/>
            <a:ext cx="430200" cy="329945"/>
          </a:xfrm>
          <a:prstGeom prst="rect">
            <a:avLst/>
          </a:prstGeom>
          <a:solidFill>
            <a:srgbClr val="FFFF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185" name="Rectangle 184"/>
          <p:cNvSpPr/>
          <p:nvPr/>
        </p:nvSpPr>
        <p:spPr>
          <a:xfrm>
            <a:off x="5412607" y="2778395"/>
            <a:ext cx="430200" cy="328102"/>
          </a:xfrm>
          <a:prstGeom prst="rect">
            <a:avLst/>
          </a:prstGeom>
          <a:solidFill>
            <a:srgbClr val="FFFF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186" name="Rectangle 185"/>
          <p:cNvSpPr/>
          <p:nvPr/>
        </p:nvSpPr>
        <p:spPr>
          <a:xfrm>
            <a:off x="8574103" y="2789843"/>
            <a:ext cx="430200" cy="310974"/>
          </a:xfrm>
          <a:prstGeom prst="rect">
            <a:avLst/>
          </a:prstGeom>
          <a:solidFill>
            <a:srgbClr val="FFFF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187" name="Rectangle 186"/>
          <p:cNvSpPr/>
          <p:nvPr/>
        </p:nvSpPr>
        <p:spPr>
          <a:xfrm>
            <a:off x="7606975" y="2789843"/>
            <a:ext cx="430200" cy="310564"/>
          </a:xfrm>
          <a:prstGeom prst="rect">
            <a:avLst/>
          </a:prstGeom>
          <a:solidFill>
            <a:srgbClr val="FFFF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209" name="Rectangle 208"/>
          <p:cNvSpPr>
            <a:spLocks noChangeArrowheads="1"/>
          </p:cNvSpPr>
          <p:nvPr/>
        </p:nvSpPr>
        <p:spPr bwMode="auto">
          <a:xfrm>
            <a:off x="2206753" y="670226"/>
            <a:ext cx="1047628" cy="822807"/>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
        <p:nvSpPr>
          <p:cNvPr id="210" name="Rectangle 209"/>
          <p:cNvSpPr>
            <a:spLocks noChangeArrowheads="1"/>
          </p:cNvSpPr>
          <p:nvPr/>
        </p:nvSpPr>
        <p:spPr bwMode="auto">
          <a:xfrm>
            <a:off x="671905" y="676921"/>
            <a:ext cx="258820" cy="822807"/>
          </a:xfrm>
          <a:prstGeom prst="rect">
            <a:avLst/>
          </a:prstGeom>
          <a:solidFill>
            <a:srgbClr val="8000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resist</a:t>
            </a:r>
          </a:p>
        </p:txBody>
      </p:sp>
    </p:spTree>
    <p:extLst>
      <p:ext uri="{BB962C8B-B14F-4D97-AF65-F5344CB8AC3E}">
        <p14:creationId xmlns:p14="http://schemas.microsoft.com/office/powerpoint/2010/main" val="97457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36</a:t>
            </a:fld>
            <a:endParaRPr lang="en-US" dirty="0">
              <a:solidFill>
                <a:prstClr val="white"/>
              </a:solidFill>
            </a:endParaRPr>
          </a:p>
        </p:txBody>
      </p:sp>
      <p:sp>
        <p:nvSpPr>
          <p:cNvPr id="3" name="Rectangle 2"/>
          <p:cNvSpPr>
            <a:spLocks noChangeArrowheads="1"/>
          </p:cNvSpPr>
          <p:nvPr/>
        </p:nvSpPr>
        <p:spPr bwMode="auto">
          <a:xfrm>
            <a:off x="653910" y="3084872"/>
            <a:ext cx="9169724" cy="323494"/>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 name="Rectangle 3"/>
          <p:cNvSpPr/>
          <p:nvPr/>
        </p:nvSpPr>
        <p:spPr>
          <a:xfrm>
            <a:off x="673435" y="3410136"/>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400000">
            <a:off x="9004179" y="4225434"/>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5400000">
            <a:off x="4433287" y="4293295"/>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5400000">
            <a:off x="6695100" y="4261565"/>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539524" y="440692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787669" y="4393224"/>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9142130" y="4261992"/>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2117948" y="4408707"/>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flipV="1">
            <a:off x="5723056" y="3408107"/>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58965" y="3375782"/>
            <a:ext cx="800219" cy="369332"/>
          </a:xfrm>
          <a:prstGeom prst="rect">
            <a:avLst/>
          </a:prstGeom>
          <a:noFill/>
        </p:spPr>
        <p:txBody>
          <a:bodyPr wrap="none" rtlCol="0">
            <a:spAutoFit/>
          </a:bodyPr>
          <a:lstStyle/>
          <a:p>
            <a:r>
              <a:rPr lang="en-US" dirty="0"/>
              <a:t>10nm</a:t>
            </a:r>
          </a:p>
        </p:txBody>
      </p:sp>
      <p:sp>
        <p:nvSpPr>
          <p:cNvPr id="16" name="Rectangle 15"/>
          <p:cNvSpPr>
            <a:spLocks noChangeArrowheads="1"/>
          </p:cNvSpPr>
          <p:nvPr/>
        </p:nvSpPr>
        <p:spPr bwMode="auto">
          <a:xfrm>
            <a:off x="651107" y="5274664"/>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a:off x="651104" y="5861951"/>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8" name="Group 17"/>
          <p:cNvGrpSpPr/>
          <p:nvPr/>
        </p:nvGrpSpPr>
        <p:grpSpPr>
          <a:xfrm>
            <a:off x="5935606" y="5279924"/>
            <a:ext cx="519100" cy="646217"/>
            <a:chOff x="5400705" y="4808373"/>
            <a:chExt cx="519100" cy="646217"/>
          </a:xfrm>
        </p:grpSpPr>
        <p:sp>
          <p:nvSpPr>
            <p:cNvPr id="19" name="Rectangle 18"/>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 name="Rectangle 19"/>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 name="Rectangle 22"/>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 name="Rectangle 23"/>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 name="Rectangle 24"/>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 name="Rectangle 25"/>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8" name="Group 27"/>
          <p:cNvGrpSpPr/>
          <p:nvPr/>
        </p:nvGrpSpPr>
        <p:grpSpPr>
          <a:xfrm>
            <a:off x="8239268" y="5279924"/>
            <a:ext cx="519100" cy="646217"/>
            <a:chOff x="6063894" y="4822905"/>
            <a:chExt cx="519100" cy="646217"/>
          </a:xfrm>
        </p:grpSpPr>
        <p:sp>
          <p:nvSpPr>
            <p:cNvPr id="29" name="Rectangle 2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3" name="Rectangle 3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5" name="Rectangle 3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6" name="Rectangle 3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8" name="Group 37"/>
          <p:cNvGrpSpPr/>
          <p:nvPr/>
        </p:nvGrpSpPr>
        <p:grpSpPr>
          <a:xfrm>
            <a:off x="4088551" y="5279924"/>
            <a:ext cx="519100" cy="646217"/>
            <a:chOff x="6063894" y="4822905"/>
            <a:chExt cx="519100" cy="646217"/>
          </a:xfrm>
        </p:grpSpPr>
        <p:sp>
          <p:nvSpPr>
            <p:cNvPr id="39" name="Rectangle 3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3" name="Rectangle 4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5" name="Rectangle 4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6" name="Rectangle 4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8" name="Group 47"/>
          <p:cNvGrpSpPr/>
          <p:nvPr/>
        </p:nvGrpSpPr>
        <p:grpSpPr>
          <a:xfrm>
            <a:off x="3005617" y="5279924"/>
            <a:ext cx="519100" cy="646217"/>
            <a:chOff x="6063894" y="4822905"/>
            <a:chExt cx="519100" cy="646217"/>
          </a:xfrm>
        </p:grpSpPr>
        <p:sp>
          <p:nvSpPr>
            <p:cNvPr id="49" name="Rectangle 4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3" name="Rectangle 5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5" name="Rectangle 5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6" name="Rectangle 5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7" name="Rectangle 5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58" name="Group 57"/>
          <p:cNvGrpSpPr/>
          <p:nvPr/>
        </p:nvGrpSpPr>
        <p:grpSpPr>
          <a:xfrm>
            <a:off x="1925792" y="5279924"/>
            <a:ext cx="519100" cy="646217"/>
            <a:chOff x="6063894" y="4822905"/>
            <a:chExt cx="519100" cy="646217"/>
          </a:xfrm>
        </p:grpSpPr>
        <p:sp>
          <p:nvSpPr>
            <p:cNvPr id="59" name="Rectangle 5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0" name="Rectangle 5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 name="Rectangle 6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3" name="Rectangle 6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 name="Rectangle 6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8" name="TextBox 155"/>
          <p:cNvSpPr txBox="1"/>
          <p:nvPr/>
        </p:nvSpPr>
        <p:spPr>
          <a:xfrm>
            <a:off x="2470771" y="5329277"/>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69" name="Straight Arrow Connector 68"/>
          <p:cNvCxnSpPr/>
          <p:nvPr/>
        </p:nvCxnSpPr>
        <p:spPr bwMode="auto">
          <a:xfrm rot="5400000">
            <a:off x="2494150" y="5368419"/>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70" name="Group 69"/>
          <p:cNvGrpSpPr/>
          <p:nvPr/>
        </p:nvGrpSpPr>
        <p:grpSpPr>
          <a:xfrm>
            <a:off x="837346" y="5279924"/>
            <a:ext cx="519100" cy="646217"/>
            <a:chOff x="6063894" y="4822905"/>
            <a:chExt cx="519100" cy="646217"/>
          </a:xfrm>
        </p:grpSpPr>
        <p:sp>
          <p:nvSpPr>
            <p:cNvPr id="71" name="Rectangle 7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2" name="Rectangle 7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3" name="Rectangle 7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4" name="Rectangle 7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5" name="Rectangle 7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7" name="Rectangle 7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8" name="Rectangle 7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9" name="Rectangle 7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80" name="TextBox 168"/>
          <p:cNvSpPr txBox="1"/>
          <p:nvPr/>
        </p:nvSpPr>
        <p:spPr>
          <a:xfrm>
            <a:off x="4992831" y="5550453"/>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81" name="TextBox 173"/>
          <p:cNvSpPr txBox="1"/>
          <p:nvPr/>
        </p:nvSpPr>
        <p:spPr>
          <a:xfrm>
            <a:off x="1451308" y="5561506"/>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2" name="Straight Arrow Connector 81"/>
          <p:cNvCxnSpPr/>
          <p:nvPr/>
        </p:nvCxnSpPr>
        <p:spPr bwMode="auto">
          <a:xfrm>
            <a:off x="1625746" y="573267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3" name="TextBox 114"/>
          <p:cNvSpPr txBox="1"/>
          <p:nvPr/>
        </p:nvSpPr>
        <p:spPr>
          <a:xfrm>
            <a:off x="905598" y="532013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4" name="TextBox 115"/>
          <p:cNvSpPr txBox="1"/>
          <p:nvPr/>
        </p:nvSpPr>
        <p:spPr>
          <a:xfrm>
            <a:off x="5997995" y="532013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5" name="TextBox 116"/>
          <p:cNvSpPr txBox="1"/>
          <p:nvPr/>
        </p:nvSpPr>
        <p:spPr>
          <a:xfrm>
            <a:off x="905598" y="562885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6" name="TextBox 117"/>
          <p:cNvSpPr txBox="1"/>
          <p:nvPr/>
        </p:nvSpPr>
        <p:spPr>
          <a:xfrm>
            <a:off x="5997506" y="562885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7" name="TextBox 170"/>
          <p:cNvSpPr txBox="1"/>
          <p:nvPr/>
        </p:nvSpPr>
        <p:spPr>
          <a:xfrm>
            <a:off x="7240285" y="5346062"/>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8" name="Straight Arrow Connector 87"/>
          <p:cNvCxnSpPr/>
          <p:nvPr/>
        </p:nvCxnSpPr>
        <p:spPr bwMode="auto">
          <a:xfrm flipV="1">
            <a:off x="7425553" y="523887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9" name="Rectangle 88"/>
          <p:cNvSpPr>
            <a:spLocks noChangeArrowheads="1"/>
          </p:cNvSpPr>
          <p:nvPr/>
        </p:nvSpPr>
        <p:spPr bwMode="auto">
          <a:xfrm>
            <a:off x="651103" y="5163869"/>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0" name="Rectangle 89"/>
          <p:cNvSpPr/>
          <p:nvPr/>
        </p:nvSpPr>
        <p:spPr bwMode="auto">
          <a:xfrm>
            <a:off x="5732870" y="5161922"/>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1" name="Rectangle 90"/>
          <p:cNvSpPr/>
          <p:nvPr/>
        </p:nvSpPr>
        <p:spPr bwMode="auto">
          <a:xfrm>
            <a:off x="8013518" y="5160010"/>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2" name="TextBox 175"/>
          <p:cNvSpPr txBox="1"/>
          <p:nvPr/>
        </p:nvSpPr>
        <p:spPr>
          <a:xfrm>
            <a:off x="670425" y="595159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93" name="TextBox 175"/>
          <p:cNvSpPr txBox="1"/>
          <p:nvPr/>
        </p:nvSpPr>
        <p:spPr>
          <a:xfrm>
            <a:off x="5727937" y="597256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94" name="Straight Connector 93"/>
          <p:cNvCxnSpPr/>
          <p:nvPr/>
        </p:nvCxnSpPr>
        <p:spPr bwMode="auto">
          <a:xfrm>
            <a:off x="4992831" y="2560320"/>
            <a:ext cx="0" cy="3283977"/>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95" name="Group 94"/>
          <p:cNvGrpSpPr/>
          <p:nvPr/>
        </p:nvGrpSpPr>
        <p:grpSpPr>
          <a:xfrm>
            <a:off x="828684" y="3765733"/>
            <a:ext cx="1566463" cy="1416451"/>
            <a:chOff x="1232941" y="4271571"/>
            <a:chExt cx="8515215" cy="1416451"/>
          </a:xfrm>
        </p:grpSpPr>
        <p:sp>
          <p:nvSpPr>
            <p:cNvPr id="96" name="Rectangle 9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9" name="Rectangle 9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0" name="Rectangle 99"/>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1" name="Group 100"/>
          <p:cNvGrpSpPr/>
          <p:nvPr/>
        </p:nvGrpSpPr>
        <p:grpSpPr>
          <a:xfrm>
            <a:off x="2960562" y="3764128"/>
            <a:ext cx="1606513" cy="1416451"/>
            <a:chOff x="1232941" y="4271571"/>
            <a:chExt cx="8515215" cy="1416451"/>
          </a:xfrm>
        </p:grpSpPr>
        <p:sp>
          <p:nvSpPr>
            <p:cNvPr id="102" name="Rectangle 10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3" name="Rectangle 10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7" name="Group 106"/>
          <p:cNvGrpSpPr/>
          <p:nvPr/>
        </p:nvGrpSpPr>
        <p:grpSpPr>
          <a:xfrm>
            <a:off x="5398607" y="3756487"/>
            <a:ext cx="1469988" cy="1416451"/>
            <a:chOff x="1232941" y="4271571"/>
            <a:chExt cx="8515215" cy="1416451"/>
          </a:xfrm>
        </p:grpSpPr>
        <p:sp>
          <p:nvSpPr>
            <p:cNvPr id="108" name="Rectangle 107"/>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9" name="Rectangle 10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0" name="Rectangle 109"/>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2" name="Rectangle 111"/>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3" name="Group 112"/>
          <p:cNvGrpSpPr/>
          <p:nvPr/>
        </p:nvGrpSpPr>
        <p:grpSpPr>
          <a:xfrm>
            <a:off x="7597653" y="3755632"/>
            <a:ext cx="1469988" cy="1416451"/>
            <a:chOff x="1232941" y="4271571"/>
            <a:chExt cx="8515215" cy="1416451"/>
          </a:xfrm>
        </p:grpSpPr>
        <p:sp>
          <p:nvSpPr>
            <p:cNvPr id="114" name="Rectangle 113"/>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5" name="Rectangle 114"/>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6" name="Rectangle 115"/>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7" name="Rectangle 116"/>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8" name="Rectangle 117"/>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19" name="Rectangle 118"/>
          <p:cNvSpPr/>
          <p:nvPr/>
        </p:nvSpPr>
        <p:spPr>
          <a:xfrm>
            <a:off x="4561746" y="5082723"/>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6866722" y="5088808"/>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9067563" y="5067374"/>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2394811" y="5105518"/>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rot="5400000">
            <a:off x="6236633" y="4373320"/>
            <a:ext cx="1334820" cy="1197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rot="5400000">
            <a:off x="6917054" y="4405559"/>
            <a:ext cx="1305859" cy="881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rot="5400000">
            <a:off x="8426922" y="4384131"/>
            <a:ext cx="1369494" cy="646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5400000">
            <a:off x="4702570" y="4392222"/>
            <a:ext cx="1336064" cy="851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5400000">
            <a:off x="3935591" y="4388276"/>
            <a:ext cx="1336784" cy="946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rot="5400000">
            <a:off x="2256152" y="4396678"/>
            <a:ext cx="1322340" cy="930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1747292" y="4386342"/>
            <a:ext cx="1362735" cy="99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rot="5400000">
            <a:off x="108346" y="4390180"/>
            <a:ext cx="1362956" cy="924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649718" y="5098909"/>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bwMode="auto">
          <a:xfrm>
            <a:off x="653771" y="5926141"/>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33" name="TextBox 175"/>
          <p:cNvSpPr txBox="1"/>
          <p:nvPr/>
        </p:nvSpPr>
        <p:spPr>
          <a:xfrm>
            <a:off x="822825" y="5958523"/>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34" name="TextBox 175"/>
          <p:cNvSpPr txBox="1"/>
          <p:nvPr/>
        </p:nvSpPr>
        <p:spPr>
          <a:xfrm>
            <a:off x="5880337" y="5979493"/>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135" name="Rectangle 134"/>
          <p:cNvSpPr/>
          <p:nvPr/>
        </p:nvSpPr>
        <p:spPr>
          <a:xfrm rot="5400000">
            <a:off x="36724" y="4400217"/>
            <a:ext cx="1357178" cy="8898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rot="5400000">
            <a:off x="2162563" y="4401825"/>
            <a:ext cx="1344714" cy="9993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rot="5400000">
            <a:off x="4031046" y="4361174"/>
            <a:ext cx="1293489" cy="146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rot="5400000">
            <a:off x="4614526" y="4394225"/>
            <a:ext cx="1328608" cy="8011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rot="5400000">
            <a:off x="6323811" y="4368226"/>
            <a:ext cx="1341386" cy="13319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rot="5400000">
            <a:off x="6835287" y="4391329"/>
            <a:ext cx="1304403" cy="754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rot="5400000">
            <a:off x="8514898" y="4339762"/>
            <a:ext cx="1346976" cy="9575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2558349" y="5024519"/>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4726467" y="4996620"/>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6958248" y="502404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9208624" y="497800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Arrow Connector 145"/>
          <p:cNvCxnSpPr/>
          <p:nvPr/>
        </p:nvCxnSpPr>
        <p:spPr>
          <a:xfrm flipV="1">
            <a:off x="9208623" y="3619819"/>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9787681" y="3781141"/>
            <a:ext cx="620939" cy="369332"/>
          </a:xfrm>
          <a:prstGeom prst="rect">
            <a:avLst/>
          </a:prstGeom>
          <a:noFill/>
        </p:spPr>
        <p:txBody>
          <a:bodyPr wrap="none" rtlCol="0">
            <a:spAutoFit/>
          </a:bodyPr>
          <a:lstStyle/>
          <a:p>
            <a:r>
              <a:rPr lang="en-US" dirty="0" err="1"/>
              <a:t>AlOx</a:t>
            </a:r>
            <a:endParaRPr lang="en-US" dirty="0"/>
          </a:p>
        </p:txBody>
      </p:sp>
      <p:sp>
        <p:nvSpPr>
          <p:cNvPr id="148" name="Rectangle 147"/>
          <p:cNvSpPr/>
          <p:nvPr/>
        </p:nvSpPr>
        <p:spPr>
          <a:xfrm>
            <a:off x="9067563" y="5077765"/>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rot="5400000">
            <a:off x="8432652" y="4389862"/>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9767105" y="4099890"/>
            <a:ext cx="649793" cy="369332"/>
          </a:xfrm>
          <a:prstGeom prst="rect">
            <a:avLst/>
          </a:prstGeom>
          <a:noFill/>
        </p:spPr>
        <p:txBody>
          <a:bodyPr wrap="none" rtlCol="0">
            <a:spAutoFit/>
          </a:bodyPr>
          <a:lstStyle/>
          <a:p>
            <a:r>
              <a:rPr lang="en-US" dirty="0" err="1"/>
              <a:t>HfOx</a:t>
            </a:r>
            <a:endParaRPr lang="en-US" dirty="0"/>
          </a:p>
        </p:txBody>
      </p:sp>
      <p:cxnSp>
        <p:nvCxnSpPr>
          <p:cNvPr id="151" name="Straight Arrow Connector 150"/>
          <p:cNvCxnSpPr/>
          <p:nvPr/>
        </p:nvCxnSpPr>
        <p:spPr>
          <a:xfrm>
            <a:off x="6853491" y="4155692"/>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9533541" y="5181752"/>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53" name="Straight Arrow Connector 152"/>
          <p:cNvCxnSpPr/>
          <p:nvPr/>
        </p:nvCxnSpPr>
        <p:spPr>
          <a:xfrm>
            <a:off x="9018020" y="5248985"/>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8242330" y="5013169"/>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55" name="TextBox 154"/>
          <p:cNvSpPr txBox="1"/>
          <p:nvPr/>
        </p:nvSpPr>
        <p:spPr>
          <a:xfrm>
            <a:off x="9533541" y="4864760"/>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56" name="Straight Arrow Connector 155"/>
          <p:cNvCxnSpPr/>
          <p:nvPr/>
        </p:nvCxnSpPr>
        <p:spPr>
          <a:xfrm>
            <a:off x="9084263" y="4974099"/>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8283754" y="4722206"/>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58" name="TextBox 157"/>
          <p:cNvSpPr txBox="1"/>
          <p:nvPr/>
        </p:nvSpPr>
        <p:spPr>
          <a:xfrm>
            <a:off x="9574965" y="4573797"/>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59" name="Straight Arrow Connector 158"/>
          <p:cNvCxnSpPr/>
          <p:nvPr/>
        </p:nvCxnSpPr>
        <p:spPr>
          <a:xfrm flipV="1">
            <a:off x="9067326" y="4683136"/>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8310138" y="4184256"/>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161" name="TextBox 160"/>
          <p:cNvSpPr txBox="1"/>
          <p:nvPr/>
        </p:nvSpPr>
        <p:spPr>
          <a:xfrm>
            <a:off x="6840175" y="4099183"/>
            <a:ext cx="800219" cy="369332"/>
          </a:xfrm>
          <a:prstGeom prst="rect">
            <a:avLst/>
          </a:prstGeom>
          <a:noFill/>
        </p:spPr>
        <p:txBody>
          <a:bodyPr wrap="none" rtlCol="0">
            <a:spAutoFit/>
          </a:bodyPr>
          <a:lstStyle/>
          <a:p>
            <a:r>
              <a:rPr lang="en-US" dirty="0"/>
              <a:t>30nm</a:t>
            </a:r>
          </a:p>
        </p:txBody>
      </p:sp>
      <p:sp>
        <p:nvSpPr>
          <p:cNvPr id="162" name="Rectangle 161"/>
          <p:cNvSpPr/>
          <p:nvPr/>
        </p:nvSpPr>
        <p:spPr>
          <a:xfrm rot="5400000">
            <a:off x="1828275" y="4370857"/>
            <a:ext cx="1325292" cy="12202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a:off x="2259398" y="4018418"/>
            <a:ext cx="800219" cy="369332"/>
          </a:xfrm>
          <a:prstGeom prst="rect">
            <a:avLst/>
          </a:prstGeom>
          <a:noFill/>
        </p:spPr>
        <p:txBody>
          <a:bodyPr wrap="none" rtlCol="0">
            <a:spAutoFit/>
          </a:bodyPr>
          <a:lstStyle/>
          <a:p>
            <a:r>
              <a:rPr lang="en-US" dirty="0"/>
              <a:t>25nm</a:t>
            </a:r>
          </a:p>
        </p:txBody>
      </p:sp>
      <p:cxnSp>
        <p:nvCxnSpPr>
          <p:cNvPr id="164" name="Straight Arrow Connector 163"/>
          <p:cNvCxnSpPr/>
          <p:nvPr/>
        </p:nvCxnSpPr>
        <p:spPr>
          <a:xfrm flipV="1">
            <a:off x="2394811" y="4035474"/>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9107321" y="4317325"/>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V="1">
            <a:off x="9184519" y="4020930"/>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9857260" y="3460763"/>
            <a:ext cx="667170" cy="369332"/>
          </a:xfrm>
          <a:prstGeom prst="rect">
            <a:avLst/>
          </a:prstGeom>
          <a:noFill/>
        </p:spPr>
        <p:txBody>
          <a:bodyPr wrap="none" rtlCol="0">
            <a:spAutoFit/>
          </a:bodyPr>
          <a:lstStyle/>
          <a:p>
            <a:r>
              <a:rPr lang="en-US" dirty="0"/>
              <a:t>CDO</a:t>
            </a:r>
          </a:p>
        </p:txBody>
      </p:sp>
      <p:cxnSp>
        <p:nvCxnSpPr>
          <p:cNvPr id="168" name="Straight Arrow Connector 167"/>
          <p:cNvCxnSpPr/>
          <p:nvPr/>
        </p:nvCxnSpPr>
        <p:spPr>
          <a:xfrm flipV="1">
            <a:off x="9411582" y="3644006"/>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9863366" y="3055668"/>
            <a:ext cx="954107" cy="369332"/>
          </a:xfrm>
          <a:prstGeom prst="rect">
            <a:avLst/>
          </a:prstGeom>
          <a:noFill/>
        </p:spPr>
        <p:txBody>
          <a:bodyPr wrap="none" rtlCol="0">
            <a:spAutoFit/>
          </a:bodyPr>
          <a:lstStyle/>
          <a:p>
            <a:r>
              <a:rPr lang="en-US" dirty="0" err="1"/>
              <a:t>TiN</a:t>
            </a:r>
            <a:r>
              <a:rPr lang="en-US" dirty="0"/>
              <a:t> HM</a:t>
            </a:r>
          </a:p>
        </p:txBody>
      </p:sp>
      <p:cxnSp>
        <p:nvCxnSpPr>
          <p:cNvPr id="170" name="Straight Arrow Connector 169"/>
          <p:cNvCxnSpPr/>
          <p:nvPr/>
        </p:nvCxnSpPr>
        <p:spPr>
          <a:xfrm flipV="1">
            <a:off x="9417688" y="3238911"/>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1" name="Rectangle 170"/>
          <p:cNvSpPr>
            <a:spLocks noChangeArrowheads="1"/>
          </p:cNvSpPr>
          <p:nvPr/>
        </p:nvSpPr>
        <p:spPr bwMode="auto">
          <a:xfrm>
            <a:off x="653771" y="2783412"/>
            <a:ext cx="9169724" cy="323494"/>
          </a:xfrm>
          <a:prstGeom prst="rect">
            <a:avLst/>
          </a:prstGeom>
          <a:solidFill>
            <a:srgbClr val="00B0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2" name="TextBox 171"/>
          <p:cNvSpPr txBox="1"/>
          <p:nvPr/>
        </p:nvSpPr>
        <p:spPr>
          <a:xfrm>
            <a:off x="9863366" y="2726985"/>
            <a:ext cx="1305165" cy="369332"/>
          </a:xfrm>
          <a:prstGeom prst="rect">
            <a:avLst/>
          </a:prstGeom>
          <a:noFill/>
        </p:spPr>
        <p:txBody>
          <a:bodyPr wrap="none" rtlCol="0">
            <a:spAutoFit/>
          </a:bodyPr>
          <a:lstStyle/>
          <a:p>
            <a:r>
              <a:rPr lang="en-US" dirty="0"/>
              <a:t>CVD Oxide</a:t>
            </a:r>
          </a:p>
        </p:txBody>
      </p:sp>
      <p:cxnSp>
        <p:nvCxnSpPr>
          <p:cNvPr id="173" name="Straight Arrow Connector 172"/>
          <p:cNvCxnSpPr/>
          <p:nvPr/>
        </p:nvCxnSpPr>
        <p:spPr>
          <a:xfrm flipV="1">
            <a:off x="9417688" y="291022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905598" y="511933"/>
            <a:ext cx="1354538" cy="338554"/>
          </a:xfrm>
          <a:prstGeom prst="rect">
            <a:avLst/>
          </a:prstGeom>
          <a:noFill/>
        </p:spPr>
        <p:txBody>
          <a:bodyPr vert="horz" wrap="none" lIns="0" tIns="0" rIns="0" bIns="0" rtlCol="0">
            <a:spAutoFit/>
          </a:bodyPr>
          <a:lstStyle/>
          <a:p>
            <a:r>
              <a:rPr lang="en-US" sz="1100" dirty="0">
                <a:solidFill>
                  <a:srgbClr val="003C71"/>
                </a:solidFill>
              </a:rPr>
              <a:t>ADP etch (ICE)</a:t>
            </a:r>
          </a:p>
          <a:p>
            <a:r>
              <a:rPr lang="en-US" sz="1100" dirty="0">
                <a:solidFill>
                  <a:srgbClr val="003C71"/>
                </a:solidFill>
              </a:rPr>
              <a:t>And CHM clean (TGR)</a:t>
            </a:r>
          </a:p>
        </p:txBody>
      </p:sp>
      <p:sp>
        <p:nvSpPr>
          <p:cNvPr id="181" name="Rectangle 180"/>
          <p:cNvSpPr/>
          <p:nvPr/>
        </p:nvSpPr>
        <p:spPr>
          <a:xfrm>
            <a:off x="6379735" y="2776961"/>
            <a:ext cx="430200" cy="3299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85" name="Rectangle 184"/>
          <p:cNvSpPr/>
          <p:nvPr/>
        </p:nvSpPr>
        <p:spPr>
          <a:xfrm>
            <a:off x="5412607" y="2778395"/>
            <a:ext cx="430200" cy="3281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86" name="Rectangle 185"/>
          <p:cNvSpPr/>
          <p:nvPr/>
        </p:nvSpPr>
        <p:spPr>
          <a:xfrm>
            <a:off x="8574103" y="2789843"/>
            <a:ext cx="430200" cy="3109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87" name="Rectangle 186"/>
          <p:cNvSpPr/>
          <p:nvPr/>
        </p:nvSpPr>
        <p:spPr>
          <a:xfrm>
            <a:off x="7606975" y="2789843"/>
            <a:ext cx="430200" cy="3105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83" name="Rectangle 182"/>
          <p:cNvSpPr/>
          <p:nvPr/>
        </p:nvSpPr>
        <p:spPr>
          <a:xfrm>
            <a:off x="932014" y="1496954"/>
            <a:ext cx="1400728" cy="16238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3067417" y="1490478"/>
            <a:ext cx="1400728" cy="1630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32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37</a:t>
            </a:fld>
            <a:endParaRPr lang="en-US" dirty="0">
              <a:solidFill>
                <a:prstClr val="white"/>
              </a:solidFill>
            </a:endParaRPr>
          </a:p>
        </p:txBody>
      </p:sp>
      <p:sp>
        <p:nvSpPr>
          <p:cNvPr id="3" name="Rectangle 2"/>
          <p:cNvSpPr>
            <a:spLocks noChangeArrowheads="1"/>
          </p:cNvSpPr>
          <p:nvPr/>
        </p:nvSpPr>
        <p:spPr bwMode="auto">
          <a:xfrm>
            <a:off x="653910" y="3084872"/>
            <a:ext cx="9169724" cy="323494"/>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 name="Rectangle 3"/>
          <p:cNvSpPr/>
          <p:nvPr/>
        </p:nvSpPr>
        <p:spPr>
          <a:xfrm>
            <a:off x="673435" y="3410136"/>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400000">
            <a:off x="9004179" y="4225434"/>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5400000">
            <a:off x="4433287" y="4293295"/>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5400000">
            <a:off x="6695100" y="4261565"/>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539524" y="440692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787669" y="4393224"/>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9142130" y="4261992"/>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2117948" y="4408707"/>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flipV="1">
            <a:off x="5723056" y="3408107"/>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58965" y="3375782"/>
            <a:ext cx="800219" cy="369332"/>
          </a:xfrm>
          <a:prstGeom prst="rect">
            <a:avLst/>
          </a:prstGeom>
          <a:noFill/>
        </p:spPr>
        <p:txBody>
          <a:bodyPr wrap="none" rtlCol="0">
            <a:spAutoFit/>
          </a:bodyPr>
          <a:lstStyle/>
          <a:p>
            <a:r>
              <a:rPr lang="en-US" dirty="0"/>
              <a:t>10nm</a:t>
            </a:r>
          </a:p>
        </p:txBody>
      </p:sp>
      <p:sp>
        <p:nvSpPr>
          <p:cNvPr id="16" name="Rectangle 15"/>
          <p:cNvSpPr>
            <a:spLocks noChangeArrowheads="1"/>
          </p:cNvSpPr>
          <p:nvPr/>
        </p:nvSpPr>
        <p:spPr bwMode="auto">
          <a:xfrm>
            <a:off x="651107" y="5274664"/>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a:off x="651104" y="5861951"/>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18" name="Group 17"/>
          <p:cNvGrpSpPr/>
          <p:nvPr/>
        </p:nvGrpSpPr>
        <p:grpSpPr>
          <a:xfrm>
            <a:off x="5935606" y="5279924"/>
            <a:ext cx="519100" cy="646217"/>
            <a:chOff x="5400705" y="4808373"/>
            <a:chExt cx="519100" cy="646217"/>
          </a:xfrm>
        </p:grpSpPr>
        <p:sp>
          <p:nvSpPr>
            <p:cNvPr id="19" name="Rectangle 18"/>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0" name="Rectangle 19"/>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3" name="Rectangle 22"/>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4" name="Rectangle 23"/>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5" name="Rectangle 24"/>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6" name="Rectangle 25"/>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8" name="Group 27"/>
          <p:cNvGrpSpPr/>
          <p:nvPr/>
        </p:nvGrpSpPr>
        <p:grpSpPr>
          <a:xfrm>
            <a:off x="8239268" y="5279924"/>
            <a:ext cx="519100" cy="646217"/>
            <a:chOff x="6063894" y="4822905"/>
            <a:chExt cx="519100" cy="646217"/>
          </a:xfrm>
        </p:grpSpPr>
        <p:sp>
          <p:nvSpPr>
            <p:cNvPr id="29" name="Rectangle 2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0" name="Rectangle 2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3" name="Rectangle 3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4" name="Rectangle 3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5" name="Rectangle 3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6" name="Rectangle 3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8" name="Group 37"/>
          <p:cNvGrpSpPr/>
          <p:nvPr/>
        </p:nvGrpSpPr>
        <p:grpSpPr>
          <a:xfrm>
            <a:off x="4088551" y="5279924"/>
            <a:ext cx="519100" cy="646217"/>
            <a:chOff x="6063894" y="4822905"/>
            <a:chExt cx="519100" cy="646217"/>
          </a:xfrm>
        </p:grpSpPr>
        <p:sp>
          <p:nvSpPr>
            <p:cNvPr id="39" name="Rectangle 3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0" name="Rectangle 3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3" name="Rectangle 4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4" name="Rectangle 4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5" name="Rectangle 4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6" name="Rectangle 4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8" name="Group 47"/>
          <p:cNvGrpSpPr/>
          <p:nvPr/>
        </p:nvGrpSpPr>
        <p:grpSpPr>
          <a:xfrm>
            <a:off x="3005617" y="5279924"/>
            <a:ext cx="519100" cy="646217"/>
            <a:chOff x="6063894" y="4822905"/>
            <a:chExt cx="519100" cy="646217"/>
          </a:xfrm>
        </p:grpSpPr>
        <p:sp>
          <p:nvSpPr>
            <p:cNvPr id="49" name="Rectangle 4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0" name="Rectangle 4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3" name="Rectangle 5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4" name="Rectangle 5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5" name="Rectangle 5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6" name="Rectangle 5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7" name="Rectangle 5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58" name="Group 57"/>
          <p:cNvGrpSpPr/>
          <p:nvPr/>
        </p:nvGrpSpPr>
        <p:grpSpPr>
          <a:xfrm>
            <a:off x="1925792" y="5279924"/>
            <a:ext cx="519100" cy="646217"/>
            <a:chOff x="6063894" y="4822905"/>
            <a:chExt cx="519100" cy="646217"/>
          </a:xfrm>
        </p:grpSpPr>
        <p:sp>
          <p:nvSpPr>
            <p:cNvPr id="59" name="Rectangle 58"/>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0" name="Rectangle 59"/>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 name="Rectangle 60"/>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3" name="Rectangle 62"/>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 name="Rectangle 65"/>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 name="Rectangle 66"/>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8" name="TextBox 155"/>
          <p:cNvSpPr txBox="1"/>
          <p:nvPr/>
        </p:nvSpPr>
        <p:spPr>
          <a:xfrm>
            <a:off x="2470771" y="5329277"/>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69" name="Straight Arrow Connector 68"/>
          <p:cNvCxnSpPr/>
          <p:nvPr/>
        </p:nvCxnSpPr>
        <p:spPr bwMode="auto">
          <a:xfrm rot="5400000">
            <a:off x="2494150" y="5368419"/>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70" name="Group 69"/>
          <p:cNvGrpSpPr/>
          <p:nvPr/>
        </p:nvGrpSpPr>
        <p:grpSpPr>
          <a:xfrm>
            <a:off x="837346" y="5279924"/>
            <a:ext cx="519100" cy="646217"/>
            <a:chOff x="6063894" y="4822905"/>
            <a:chExt cx="519100" cy="646217"/>
          </a:xfrm>
        </p:grpSpPr>
        <p:sp>
          <p:nvSpPr>
            <p:cNvPr id="71" name="Rectangle 70"/>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2" name="Rectangle 71"/>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3" name="Rectangle 72"/>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4" name="Rectangle 73"/>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5" name="Rectangle 74"/>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7" name="Rectangle 76"/>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8" name="Rectangle 77"/>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9" name="Rectangle 78"/>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80" name="TextBox 168"/>
          <p:cNvSpPr txBox="1"/>
          <p:nvPr/>
        </p:nvSpPr>
        <p:spPr>
          <a:xfrm>
            <a:off x="4992831" y="5550453"/>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81" name="TextBox 173"/>
          <p:cNvSpPr txBox="1"/>
          <p:nvPr/>
        </p:nvSpPr>
        <p:spPr>
          <a:xfrm>
            <a:off x="1451308" y="5561506"/>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2" name="Straight Arrow Connector 81"/>
          <p:cNvCxnSpPr/>
          <p:nvPr/>
        </p:nvCxnSpPr>
        <p:spPr bwMode="auto">
          <a:xfrm>
            <a:off x="1625746" y="573267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3" name="TextBox 114"/>
          <p:cNvSpPr txBox="1"/>
          <p:nvPr/>
        </p:nvSpPr>
        <p:spPr>
          <a:xfrm>
            <a:off x="905598" y="532013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4" name="TextBox 115"/>
          <p:cNvSpPr txBox="1"/>
          <p:nvPr/>
        </p:nvSpPr>
        <p:spPr>
          <a:xfrm>
            <a:off x="5997995" y="532013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85" name="TextBox 116"/>
          <p:cNvSpPr txBox="1"/>
          <p:nvPr/>
        </p:nvSpPr>
        <p:spPr>
          <a:xfrm>
            <a:off x="905598" y="562885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6" name="TextBox 117"/>
          <p:cNvSpPr txBox="1"/>
          <p:nvPr/>
        </p:nvSpPr>
        <p:spPr>
          <a:xfrm>
            <a:off x="5997506" y="5628853"/>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87" name="TextBox 170"/>
          <p:cNvSpPr txBox="1"/>
          <p:nvPr/>
        </p:nvSpPr>
        <p:spPr>
          <a:xfrm>
            <a:off x="7240285" y="5346062"/>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88" name="Straight Arrow Connector 87"/>
          <p:cNvCxnSpPr/>
          <p:nvPr/>
        </p:nvCxnSpPr>
        <p:spPr bwMode="auto">
          <a:xfrm flipV="1">
            <a:off x="7425553" y="523887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89" name="Rectangle 88"/>
          <p:cNvSpPr>
            <a:spLocks noChangeArrowheads="1"/>
          </p:cNvSpPr>
          <p:nvPr/>
        </p:nvSpPr>
        <p:spPr bwMode="auto">
          <a:xfrm>
            <a:off x="651103" y="5163869"/>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0" name="Rectangle 89"/>
          <p:cNvSpPr/>
          <p:nvPr/>
        </p:nvSpPr>
        <p:spPr bwMode="auto">
          <a:xfrm>
            <a:off x="5732870" y="5161922"/>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1" name="Rectangle 90"/>
          <p:cNvSpPr/>
          <p:nvPr/>
        </p:nvSpPr>
        <p:spPr bwMode="auto">
          <a:xfrm>
            <a:off x="8013518" y="5160010"/>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2" name="TextBox 175"/>
          <p:cNvSpPr txBox="1"/>
          <p:nvPr/>
        </p:nvSpPr>
        <p:spPr>
          <a:xfrm>
            <a:off x="670425" y="595159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93" name="TextBox 175"/>
          <p:cNvSpPr txBox="1"/>
          <p:nvPr/>
        </p:nvSpPr>
        <p:spPr>
          <a:xfrm>
            <a:off x="5727937" y="5972567"/>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94" name="Straight Connector 93"/>
          <p:cNvCxnSpPr/>
          <p:nvPr/>
        </p:nvCxnSpPr>
        <p:spPr bwMode="auto">
          <a:xfrm>
            <a:off x="4992831" y="2560320"/>
            <a:ext cx="0" cy="3283977"/>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95" name="Group 94"/>
          <p:cNvGrpSpPr/>
          <p:nvPr/>
        </p:nvGrpSpPr>
        <p:grpSpPr>
          <a:xfrm>
            <a:off x="828684" y="3765733"/>
            <a:ext cx="1566463" cy="1416451"/>
            <a:chOff x="1232941" y="4271571"/>
            <a:chExt cx="8515215" cy="1416451"/>
          </a:xfrm>
        </p:grpSpPr>
        <p:sp>
          <p:nvSpPr>
            <p:cNvPr id="96" name="Rectangle 9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9" name="Rectangle 9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0" name="Rectangle 99"/>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1" name="Group 100"/>
          <p:cNvGrpSpPr/>
          <p:nvPr/>
        </p:nvGrpSpPr>
        <p:grpSpPr>
          <a:xfrm>
            <a:off x="2960562" y="3764128"/>
            <a:ext cx="1606513" cy="1416451"/>
            <a:chOff x="1232941" y="4271571"/>
            <a:chExt cx="8515215" cy="1416451"/>
          </a:xfrm>
        </p:grpSpPr>
        <p:sp>
          <p:nvSpPr>
            <p:cNvPr id="102" name="Rectangle 10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3" name="Rectangle 10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7" name="Group 106"/>
          <p:cNvGrpSpPr/>
          <p:nvPr/>
        </p:nvGrpSpPr>
        <p:grpSpPr>
          <a:xfrm>
            <a:off x="5398607" y="3756487"/>
            <a:ext cx="1469988" cy="1416451"/>
            <a:chOff x="1232941" y="4271571"/>
            <a:chExt cx="8515215" cy="1416451"/>
          </a:xfrm>
        </p:grpSpPr>
        <p:sp>
          <p:nvSpPr>
            <p:cNvPr id="108" name="Rectangle 107"/>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9" name="Rectangle 10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0" name="Rectangle 109"/>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2" name="Rectangle 111"/>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3" name="Group 112"/>
          <p:cNvGrpSpPr/>
          <p:nvPr/>
        </p:nvGrpSpPr>
        <p:grpSpPr>
          <a:xfrm>
            <a:off x="7597653" y="3755632"/>
            <a:ext cx="1469988" cy="1416451"/>
            <a:chOff x="1232941" y="4271571"/>
            <a:chExt cx="8515215" cy="1416451"/>
          </a:xfrm>
        </p:grpSpPr>
        <p:sp>
          <p:nvSpPr>
            <p:cNvPr id="114" name="Rectangle 113"/>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5" name="Rectangle 114"/>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6" name="Rectangle 115"/>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7" name="Rectangle 116"/>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8" name="Rectangle 117"/>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19" name="Rectangle 118"/>
          <p:cNvSpPr/>
          <p:nvPr/>
        </p:nvSpPr>
        <p:spPr>
          <a:xfrm>
            <a:off x="4561746" y="5082723"/>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6866722" y="5088808"/>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9067563" y="5067374"/>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2394811" y="5105518"/>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rot="5400000">
            <a:off x="6236633" y="4373320"/>
            <a:ext cx="1334820" cy="1197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rot="5400000">
            <a:off x="6917054" y="4405559"/>
            <a:ext cx="1305859" cy="881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rot="5400000">
            <a:off x="8426922" y="4384131"/>
            <a:ext cx="1369494" cy="646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5400000">
            <a:off x="4702570" y="4392222"/>
            <a:ext cx="1336064" cy="851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5400000">
            <a:off x="3935591" y="4388276"/>
            <a:ext cx="1336784" cy="946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rot="5400000">
            <a:off x="2256152" y="4396678"/>
            <a:ext cx="1322340" cy="930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1747292" y="4386342"/>
            <a:ext cx="1362735" cy="99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rot="5400000">
            <a:off x="108346" y="4390180"/>
            <a:ext cx="1362956" cy="924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649718" y="5098909"/>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bwMode="auto">
          <a:xfrm>
            <a:off x="653771" y="5926141"/>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33" name="TextBox 175"/>
          <p:cNvSpPr txBox="1"/>
          <p:nvPr/>
        </p:nvSpPr>
        <p:spPr>
          <a:xfrm>
            <a:off x="822825" y="5958523"/>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34" name="TextBox 175"/>
          <p:cNvSpPr txBox="1"/>
          <p:nvPr/>
        </p:nvSpPr>
        <p:spPr>
          <a:xfrm>
            <a:off x="5880337" y="5979493"/>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135" name="Rectangle 134"/>
          <p:cNvSpPr/>
          <p:nvPr/>
        </p:nvSpPr>
        <p:spPr>
          <a:xfrm rot="5400000">
            <a:off x="36724" y="4400217"/>
            <a:ext cx="1357178" cy="8898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rot="5400000">
            <a:off x="2162563" y="4401825"/>
            <a:ext cx="1344714" cy="9993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rot="5400000">
            <a:off x="4031046" y="4361174"/>
            <a:ext cx="1293489" cy="146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rot="5400000">
            <a:off x="4614526" y="4394225"/>
            <a:ext cx="1328608" cy="8011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rot="5400000">
            <a:off x="6323811" y="4368226"/>
            <a:ext cx="1341386" cy="13319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rot="5400000">
            <a:off x="6835287" y="4391329"/>
            <a:ext cx="1304403" cy="754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rot="5400000">
            <a:off x="8514898" y="4339762"/>
            <a:ext cx="1346976" cy="9575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2558349" y="5024519"/>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4726467" y="4996620"/>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6958248" y="502404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9208624" y="497800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Arrow Connector 145"/>
          <p:cNvCxnSpPr/>
          <p:nvPr/>
        </p:nvCxnSpPr>
        <p:spPr>
          <a:xfrm flipV="1">
            <a:off x="9208623" y="3619819"/>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9787681" y="3781141"/>
            <a:ext cx="620939" cy="369332"/>
          </a:xfrm>
          <a:prstGeom prst="rect">
            <a:avLst/>
          </a:prstGeom>
          <a:noFill/>
        </p:spPr>
        <p:txBody>
          <a:bodyPr wrap="none" rtlCol="0">
            <a:spAutoFit/>
          </a:bodyPr>
          <a:lstStyle/>
          <a:p>
            <a:r>
              <a:rPr lang="en-US" dirty="0" err="1"/>
              <a:t>AlOx</a:t>
            </a:r>
            <a:endParaRPr lang="en-US" dirty="0"/>
          </a:p>
        </p:txBody>
      </p:sp>
      <p:sp>
        <p:nvSpPr>
          <p:cNvPr id="148" name="Rectangle 147"/>
          <p:cNvSpPr/>
          <p:nvPr/>
        </p:nvSpPr>
        <p:spPr>
          <a:xfrm>
            <a:off x="9067563" y="5077765"/>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rot="5400000">
            <a:off x="8432652" y="4389862"/>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9767105" y="4099890"/>
            <a:ext cx="649793" cy="369332"/>
          </a:xfrm>
          <a:prstGeom prst="rect">
            <a:avLst/>
          </a:prstGeom>
          <a:noFill/>
        </p:spPr>
        <p:txBody>
          <a:bodyPr wrap="none" rtlCol="0">
            <a:spAutoFit/>
          </a:bodyPr>
          <a:lstStyle/>
          <a:p>
            <a:r>
              <a:rPr lang="en-US" dirty="0" err="1"/>
              <a:t>HfOx</a:t>
            </a:r>
            <a:endParaRPr lang="en-US" dirty="0"/>
          </a:p>
        </p:txBody>
      </p:sp>
      <p:cxnSp>
        <p:nvCxnSpPr>
          <p:cNvPr id="151" name="Straight Arrow Connector 150"/>
          <p:cNvCxnSpPr/>
          <p:nvPr/>
        </p:nvCxnSpPr>
        <p:spPr>
          <a:xfrm>
            <a:off x="6853491" y="4155692"/>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9533541" y="5181752"/>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53" name="Straight Arrow Connector 152"/>
          <p:cNvCxnSpPr/>
          <p:nvPr/>
        </p:nvCxnSpPr>
        <p:spPr>
          <a:xfrm>
            <a:off x="9018020" y="5248985"/>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8242330" y="5013169"/>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55" name="TextBox 154"/>
          <p:cNvSpPr txBox="1"/>
          <p:nvPr/>
        </p:nvSpPr>
        <p:spPr>
          <a:xfrm>
            <a:off x="9533541" y="4864760"/>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56" name="Straight Arrow Connector 155"/>
          <p:cNvCxnSpPr/>
          <p:nvPr/>
        </p:nvCxnSpPr>
        <p:spPr>
          <a:xfrm>
            <a:off x="9084263" y="4974099"/>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8283754" y="4722206"/>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58" name="TextBox 157"/>
          <p:cNvSpPr txBox="1"/>
          <p:nvPr/>
        </p:nvSpPr>
        <p:spPr>
          <a:xfrm>
            <a:off x="9574965" y="4573797"/>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59" name="Straight Arrow Connector 158"/>
          <p:cNvCxnSpPr/>
          <p:nvPr/>
        </p:nvCxnSpPr>
        <p:spPr>
          <a:xfrm flipV="1">
            <a:off x="9067326" y="4683136"/>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8310138" y="4184256"/>
            <a:ext cx="841933" cy="169277"/>
          </a:xfrm>
          <a:prstGeom prst="rect">
            <a:avLst/>
          </a:prstGeom>
          <a:noFill/>
        </p:spPr>
        <p:txBody>
          <a:bodyPr vert="horz" wrap="square" lIns="0" tIns="0" rIns="0" bIns="0" rtlCol="0">
            <a:spAutoFit/>
          </a:bodyPr>
          <a:lstStyle/>
          <a:p>
            <a:r>
              <a:rPr lang="en-US" sz="1100" dirty="0">
                <a:solidFill>
                  <a:srgbClr val="003C71"/>
                </a:solidFill>
              </a:rPr>
              <a:t>50nm </a:t>
            </a:r>
            <a:r>
              <a:rPr lang="en-US" sz="1100" dirty="0" err="1">
                <a:solidFill>
                  <a:srgbClr val="003C71"/>
                </a:solidFill>
              </a:rPr>
              <a:t>SiN</a:t>
            </a:r>
            <a:endParaRPr lang="en-US" sz="1100" dirty="0">
              <a:solidFill>
                <a:srgbClr val="003C71"/>
              </a:solidFill>
            </a:endParaRPr>
          </a:p>
        </p:txBody>
      </p:sp>
      <p:sp>
        <p:nvSpPr>
          <p:cNvPr id="161" name="TextBox 160"/>
          <p:cNvSpPr txBox="1"/>
          <p:nvPr/>
        </p:nvSpPr>
        <p:spPr>
          <a:xfrm>
            <a:off x="6840175" y="4099183"/>
            <a:ext cx="800219" cy="369332"/>
          </a:xfrm>
          <a:prstGeom prst="rect">
            <a:avLst/>
          </a:prstGeom>
          <a:noFill/>
        </p:spPr>
        <p:txBody>
          <a:bodyPr wrap="none" rtlCol="0">
            <a:spAutoFit/>
          </a:bodyPr>
          <a:lstStyle/>
          <a:p>
            <a:r>
              <a:rPr lang="en-US" dirty="0"/>
              <a:t>30nm</a:t>
            </a:r>
          </a:p>
        </p:txBody>
      </p:sp>
      <p:sp>
        <p:nvSpPr>
          <p:cNvPr id="162" name="Rectangle 161"/>
          <p:cNvSpPr/>
          <p:nvPr/>
        </p:nvSpPr>
        <p:spPr>
          <a:xfrm rot="5400000">
            <a:off x="1828275" y="4370857"/>
            <a:ext cx="1325292" cy="12202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a:off x="2259398" y="4018418"/>
            <a:ext cx="800219" cy="369332"/>
          </a:xfrm>
          <a:prstGeom prst="rect">
            <a:avLst/>
          </a:prstGeom>
          <a:noFill/>
        </p:spPr>
        <p:txBody>
          <a:bodyPr wrap="none" rtlCol="0">
            <a:spAutoFit/>
          </a:bodyPr>
          <a:lstStyle/>
          <a:p>
            <a:r>
              <a:rPr lang="en-US" dirty="0"/>
              <a:t>25nm</a:t>
            </a:r>
          </a:p>
        </p:txBody>
      </p:sp>
      <p:cxnSp>
        <p:nvCxnSpPr>
          <p:cNvPr id="164" name="Straight Arrow Connector 163"/>
          <p:cNvCxnSpPr/>
          <p:nvPr/>
        </p:nvCxnSpPr>
        <p:spPr>
          <a:xfrm flipV="1">
            <a:off x="2394811" y="4035474"/>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9107321" y="4317325"/>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V="1">
            <a:off x="9184519" y="4020930"/>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9857260" y="3460763"/>
            <a:ext cx="667170" cy="369332"/>
          </a:xfrm>
          <a:prstGeom prst="rect">
            <a:avLst/>
          </a:prstGeom>
          <a:noFill/>
        </p:spPr>
        <p:txBody>
          <a:bodyPr wrap="none" rtlCol="0">
            <a:spAutoFit/>
          </a:bodyPr>
          <a:lstStyle/>
          <a:p>
            <a:r>
              <a:rPr lang="en-US" dirty="0"/>
              <a:t>CDO</a:t>
            </a:r>
          </a:p>
        </p:txBody>
      </p:sp>
      <p:cxnSp>
        <p:nvCxnSpPr>
          <p:cNvPr id="168" name="Straight Arrow Connector 167"/>
          <p:cNvCxnSpPr/>
          <p:nvPr/>
        </p:nvCxnSpPr>
        <p:spPr>
          <a:xfrm flipV="1">
            <a:off x="9411582" y="3644006"/>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9863366" y="3055668"/>
            <a:ext cx="954107" cy="369332"/>
          </a:xfrm>
          <a:prstGeom prst="rect">
            <a:avLst/>
          </a:prstGeom>
          <a:noFill/>
        </p:spPr>
        <p:txBody>
          <a:bodyPr wrap="none" rtlCol="0">
            <a:spAutoFit/>
          </a:bodyPr>
          <a:lstStyle/>
          <a:p>
            <a:r>
              <a:rPr lang="en-US" dirty="0" err="1"/>
              <a:t>TiN</a:t>
            </a:r>
            <a:r>
              <a:rPr lang="en-US" dirty="0"/>
              <a:t> HM</a:t>
            </a:r>
          </a:p>
        </p:txBody>
      </p:sp>
      <p:cxnSp>
        <p:nvCxnSpPr>
          <p:cNvPr id="170" name="Straight Arrow Connector 169"/>
          <p:cNvCxnSpPr/>
          <p:nvPr/>
        </p:nvCxnSpPr>
        <p:spPr>
          <a:xfrm flipV="1">
            <a:off x="9417688" y="3238911"/>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905598" y="511933"/>
            <a:ext cx="3026470" cy="338554"/>
          </a:xfrm>
          <a:prstGeom prst="rect">
            <a:avLst/>
          </a:prstGeom>
          <a:noFill/>
        </p:spPr>
        <p:txBody>
          <a:bodyPr vert="horz" wrap="none" lIns="0" tIns="0" rIns="0" bIns="0" rtlCol="0">
            <a:spAutoFit/>
          </a:bodyPr>
          <a:lstStyle/>
          <a:p>
            <a:r>
              <a:rPr lang="en-US" sz="1100" dirty="0"/>
              <a:t>ACP HM etch to transfer pattern to </a:t>
            </a:r>
            <a:r>
              <a:rPr lang="en-US" sz="1100" dirty="0" err="1"/>
              <a:t>TiN</a:t>
            </a:r>
            <a:r>
              <a:rPr lang="en-US" sz="1100" dirty="0"/>
              <a:t> HM</a:t>
            </a:r>
            <a:r>
              <a:rPr lang="en-US" sz="1100" dirty="0">
                <a:solidFill>
                  <a:srgbClr val="003C71"/>
                </a:solidFill>
              </a:rPr>
              <a:t> (ICE)</a:t>
            </a:r>
          </a:p>
          <a:p>
            <a:r>
              <a:rPr lang="en-US" sz="1100" dirty="0">
                <a:solidFill>
                  <a:srgbClr val="003C71"/>
                </a:solidFill>
              </a:rPr>
              <a:t>ACP HM clean to remove </a:t>
            </a:r>
            <a:r>
              <a:rPr lang="en-US" sz="1100" dirty="0" err="1">
                <a:solidFill>
                  <a:srgbClr val="003C71"/>
                </a:solidFill>
              </a:rPr>
              <a:t>remaing</a:t>
            </a:r>
            <a:r>
              <a:rPr lang="en-US" sz="1100" dirty="0">
                <a:solidFill>
                  <a:srgbClr val="003C71"/>
                </a:solidFill>
              </a:rPr>
              <a:t> oxide (TGR)</a:t>
            </a:r>
            <a:endParaRPr lang="en-US" sz="1100" dirty="0"/>
          </a:p>
        </p:txBody>
      </p:sp>
      <p:sp>
        <p:nvSpPr>
          <p:cNvPr id="181" name="Rectangle 180"/>
          <p:cNvSpPr/>
          <p:nvPr/>
        </p:nvSpPr>
        <p:spPr>
          <a:xfrm>
            <a:off x="6379735" y="2776961"/>
            <a:ext cx="430200" cy="634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85" name="Rectangle 184"/>
          <p:cNvSpPr/>
          <p:nvPr/>
        </p:nvSpPr>
        <p:spPr>
          <a:xfrm>
            <a:off x="5412607" y="2778394"/>
            <a:ext cx="430200" cy="6246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86" name="Rectangle 185"/>
          <p:cNvSpPr/>
          <p:nvPr/>
        </p:nvSpPr>
        <p:spPr>
          <a:xfrm>
            <a:off x="8574103" y="2789842"/>
            <a:ext cx="430200" cy="6263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87" name="Rectangle 186"/>
          <p:cNvSpPr/>
          <p:nvPr/>
        </p:nvSpPr>
        <p:spPr>
          <a:xfrm>
            <a:off x="7606975" y="2789843"/>
            <a:ext cx="430200" cy="6174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83" name="Rectangle 182"/>
          <p:cNvSpPr/>
          <p:nvPr/>
        </p:nvSpPr>
        <p:spPr>
          <a:xfrm>
            <a:off x="911383" y="2627376"/>
            <a:ext cx="1400728" cy="7648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3067417" y="1490478"/>
            <a:ext cx="1400728" cy="1630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3069977" y="2640834"/>
            <a:ext cx="1400728" cy="7648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24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1257095" y="3915974"/>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rot="5400000">
            <a:off x="9587839" y="4731272"/>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210"/>
          <p:cNvSpPr/>
          <p:nvPr/>
        </p:nvSpPr>
        <p:spPr>
          <a:xfrm rot="5400000">
            <a:off x="2701608" y="4914545"/>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211"/>
          <p:cNvSpPr/>
          <p:nvPr/>
        </p:nvSpPr>
        <p:spPr>
          <a:xfrm rot="5400000">
            <a:off x="5016947" y="4799133"/>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rot="5400000">
            <a:off x="7278760" y="4767403"/>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 name="Straight Arrow Connector 206"/>
          <p:cNvCxnSpPr/>
          <p:nvPr/>
        </p:nvCxnSpPr>
        <p:spPr>
          <a:xfrm flipH="1" flipV="1">
            <a:off x="6306716" y="3913945"/>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p:cNvSpPr>
            <a:spLocks noChangeArrowheads="1"/>
          </p:cNvSpPr>
          <p:nvPr/>
        </p:nvSpPr>
        <p:spPr bwMode="auto">
          <a:xfrm>
            <a:off x="1234767" y="5780502"/>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 name="Rectangle 2"/>
          <p:cNvSpPr>
            <a:spLocks noChangeArrowheads="1"/>
          </p:cNvSpPr>
          <p:nvPr/>
        </p:nvSpPr>
        <p:spPr bwMode="auto">
          <a:xfrm>
            <a:off x="1234764" y="6367789"/>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4" name="Group 3"/>
          <p:cNvGrpSpPr/>
          <p:nvPr/>
        </p:nvGrpSpPr>
        <p:grpSpPr>
          <a:xfrm>
            <a:off x="6519266" y="5785762"/>
            <a:ext cx="519100" cy="646217"/>
            <a:chOff x="5400705" y="4808373"/>
            <a:chExt cx="519100" cy="646217"/>
          </a:xfrm>
        </p:grpSpPr>
        <p:sp>
          <p:nvSpPr>
            <p:cNvPr id="5" name="Rectangle 4"/>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 name="Rectangle 5"/>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 name="Rectangle 6"/>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 name="Rectangle 8"/>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 name="Rectangle 9"/>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4" name="Group 13"/>
          <p:cNvGrpSpPr/>
          <p:nvPr/>
        </p:nvGrpSpPr>
        <p:grpSpPr>
          <a:xfrm>
            <a:off x="8822928" y="5785762"/>
            <a:ext cx="519100" cy="646217"/>
            <a:chOff x="6063894" y="4822905"/>
            <a:chExt cx="519100" cy="646217"/>
          </a:xfrm>
        </p:grpSpPr>
        <p:sp>
          <p:nvSpPr>
            <p:cNvPr id="15" name="Rectangle 1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6" name="Rectangle 1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 name="Rectangle 1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9" name="Rectangle 1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 name="Rectangle 1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 name="Rectangle 2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4" name="Group 23"/>
          <p:cNvGrpSpPr/>
          <p:nvPr/>
        </p:nvGrpSpPr>
        <p:grpSpPr>
          <a:xfrm>
            <a:off x="4672211" y="5785762"/>
            <a:ext cx="519100" cy="646217"/>
            <a:chOff x="6063894" y="4822905"/>
            <a:chExt cx="519100" cy="646217"/>
          </a:xfrm>
        </p:grpSpPr>
        <p:sp>
          <p:nvSpPr>
            <p:cNvPr id="25" name="Rectangle 2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6" name="Rectangle 2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9" name="Rectangle 2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0" name="Rectangle 2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4" name="Group 33"/>
          <p:cNvGrpSpPr/>
          <p:nvPr/>
        </p:nvGrpSpPr>
        <p:grpSpPr>
          <a:xfrm>
            <a:off x="3589277" y="5785762"/>
            <a:ext cx="519100" cy="646217"/>
            <a:chOff x="6063894" y="4822905"/>
            <a:chExt cx="519100" cy="646217"/>
          </a:xfrm>
        </p:grpSpPr>
        <p:sp>
          <p:nvSpPr>
            <p:cNvPr id="35" name="Rectangle 3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6" name="Rectangle 3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9" name="Rectangle 3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0" name="Rectangle 3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4" name="Group 43"/>
          <p:cNvGrpSpPr/>
          <p:nvPr/>
        </p:nvGrpSpPr>
        <p:grpSpPr>
          <a:xfrm>
            <a:off x="2509452" y="5785762"/>
            <a:ext cx="519100" cy="646217"/>
            <a:chOff x="6063894" y="4822905"/>
            <a:chExt cx="519100" cy="646217"/>
          </a:xfrm>
        </p:grpSpPr>
        <p:sp>
          <p:nvSpPr>
            <p:cNvPr id="45" name="Rectangle 4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6" name="Rectangle 4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9" name="Rectangle 4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0" name="Rectangle 4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4"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5" name="Straight Arrow Connector 54"/>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56" name="Group 55"/>
          <p:cNvGrpSpPr/>
          <p:nvPr/>
        </p:nvGrpSpPr>
        <p:grpSpPr>
          <a:xfrm>
            <a:off x="1421006" y="5785762"/>
            <a:ext cx="519100" cy="646217"/>
            <a:chOff x="6063894" y="4822905"/>
            <a:chExt cx="519100" cy="646217"/>
          </a:xfrm>
        </p:grpSpPr>
        <p:sp>
          <p:nvSpPr>
            <p:cNvPr id="57" name="Rectangle 5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8" name="Rectangle 5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9" name="Rectangle 5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1" name="Rectangle 6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6"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67"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68" name="Straight Arrow Connector 67"/>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69"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0"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1"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2"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3"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4" name="Straight Arrow Connector 73"/>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5" name="Rectangle 74"/>
          <p:cNvSpPr>
            <a:spLocks noChangeArrowheads="1"/>
          </p:cNvSpPr>
          <p:nvPr/>
        </p:nvSpPr>
        <p:spPr bwMode="auto">
          <a:xfrm>
            <a:off x="1234763" y="5669707"/>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7" name="Rectangle 76"/>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8"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79"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80" name="Straight Connector 79"/>
          <p:cNvCxnSpPr/>
          <p:nvPr/>
        </p:nvCxnSpPr>
        <p:spPr bwMode="auto">
          <a:xfrm>
            <a:off x="557649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81" name="Group 80"/>
          <p:cNvGrpSpPr/>
          <p:nvPr/>
        </p:nvGrpSpPr>
        <p:grpSpPr>
          <a:xfrm>
            <a:off x="1412344" y="4271571"/>
            <a:ext cx="1566463" cy="1416451"/>
            <a:chOff x="1232941" y="4271571"/>
            <a:chExt cx="8515215" cy="1416451"/>
          </a:xfrm>
        </p:grpSpPr>
        <p:sp>
          <p:nvSpPr>
            <p:cNvPr id="82" name="Rectangle 8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3" name="Rectangle 8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4" name="Rectangle 83"/>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5" name="Rectangle 8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95" name="Group 94"/>
          <p:cNvGrpSpPr/>
          <p:nvPr/>
        </p:nvGrpSpPr>
        <p:grpSpPr>
          <a:xfrm>
            <a:off x="3544222" y="4269966"/>
            <a:ext cx="1606513" cy="1416451"/>
            <a:chOff x="1232941" y="4271571"/>
            <a:chExt cx="8515215" cy="1416451"/>
          </a:xfrm>
        </p:grpSpPr>
        <p:sp>
          <p:nvSpPr>
            <p:cNvPr id="96" name="Rectangle 9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9" name="Rectangle 9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0" name="Rectangle 99"/>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1" name="Group 100"/>
          <p:cNvGrpSpPr/>
          <p:nvPr/>
        </p:nvGrpSpPr>
        <p:grpSpPr>
          <a:xfrm>
            <a:off x="5982267" y="4262325"/>
            <a:ext cx="1469988" cy="1416451"/>
            <a:chOff x="1232941" y="4271571"/>
            <a:chExt cx="8515215" cy="1416451"/>
          </a:xfrm>
        </p:grpSpPr>
        <p:sp>
          <p:nvSpPr>
            <p:cNvPr id="102" name="Rectangle 10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3" name="Rectangle 10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7" name="Group 106"/>
          <p:cNvGrpSpPr/>
          <p:nvPr/>
        </p:nvGrpSpPr>
        <p:grpSpPr>
          <a:xfrm>
            <a:off x="8181313" y="4261470"/>
            <a:ext cx="1469988" cy="1416451"/>
            <a:chOff x="1232941" y="4271571"/>
            <a:chExt cx="8515215" cy="1416451"/>
          </a:xfrm>
        </p:grpSpPr>
        <p:sp>
          <p:nvSpPr>
            <p:cNvPr id="108" name="Rectangle 107"/>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9" name="Rectangle 10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0" name="Rectangle 109"/>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2" name="Rectangle 111"/>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22" name="Rectangle 121"/>
          <p:cNvSpPr/>
          <p:nvPr/>
        </p:nvSpPr>
        <p:spPr>
          <a:xfrm>
            <a:off x="5145406" y="5588561"/>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7450382" y="5594646"/>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2978471" y="5611356"/>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5400000">
            <a:off x="6820293" y="4879158"/>
            <a:ext cx="1334820" cy="1197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5400000">
            <a:off x="7500714" y="4911397"/>
            <a:ext cx="1305859" cy="881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5286230" y="4898060"/>
            <a:ext cx="1336064" cy="851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rot="5400000">
            <a:off x="4519251" y="4894114"/>
            <a:ext cx="1336784" cy="946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rot="5400000">
            <a:off x="2839812" y="4902516"/>
            <a:ext cx="1322340" cy="930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rot="5400000">
            <a:off x="2330952" y="4892180"/>
            <a:ext cx="1362735" cy="99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rot="5400000">
            <a:off x="692006" y="4896018"/>
            <a:ext cx="1362956" cy="924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1233378" y="5604747"/>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bwMode="auto">
          <a:xfrm>
            <a:off x="1237431" y="6431979"/>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49" name="TextBox 175"/>
          <p:cNvSpPr txBox="1"/>
          <p:nvPr/>
        </p:nvSpPr>
        <p:spPr>
          <a:xfrm>
            <a:off x="1406485" y="646436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50" name="TextBox 175"/>
          <p:cNvSpPr txBox="1"/>
          <p:nvPr/>
        </p:nvSpPr>
        <p:spPr>
          <a:xfrm>
            <a:off x="6463997" y="648533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151" name="Rectangle 150"/>
          <p:cNvSpPr/>
          <p:nvPr/>
        </p:nvSpPr>
        <p:spPr>
          <a:xfrm rot="5400000">
            <a:off x="620384" y="4906055"/>
            <a:ext cx="1357178" cy="8898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rot="5400000">
            <a:off x="2746223" y="4907663"/>
            <a:ext cx="1344714" cy="9993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rot="5400000">
            <a:off x="4638142" y="4890449"/>
            <a:ext cx="1293489" cy="99827"/>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rot="5400000">
            <a:off x="5198186" y="4900063"/>
            <a:ext cx="1328608" cy="8011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rot="5400000">
            <a:off x="6922640" y="4889233"/>
            <a:ext cx="1341386" cy="10285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rot="5400000">
            <a:off x="7418947" y="4897167"/>
            <a:ext cx="1304403" cy="754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3142009" y="5530357"/>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5310127" y="550245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p:cNvSpPr/>
          <p:nvPr/>
        </p:nvSpPr>
        <p:spPr>
          <a:xfrm>
            <a:off x="7541908" y="552988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TextBox 178"/>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82" name="TextBox 181"/>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88" name="Rectangle 187"/>
          <p:cNvSpPr/>
          <p:nvPr/>
        </p:nvSpPr>
        <p:spPr>
          <a:xfrm rot="5400000">
            <a:off x="2411935" y="4876695"/>
            <a:ext cx="1325292" cy="12202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2843058" y="4524256"/>
            <a:ext cx="800219" cy="369332"/>
          </a:xfrm>
          <a:prstGeom prst="rect">
            <a:avLst/>
          </a:prstGeom>
          <a:noFill/>
        </p:spPr>
        <p:txBody>
          <a:bodyPr wrap="none" rtlCol="0">
            <a:spAutoFit/>
          </a:bodyPr>
          <a:lstStyle/>
          <a:p>
            <a:r>
              <a:rPr lang="en-US" dirty="0"/>
              <a:t>25nm</a:t>
            </a:r>
          </a:p>
        </p:txBody>
      </p:sp>
      <p:cxnSp>
        <p:nvCxnSpPr>
          <p:cNvPr id="175" name="Straight Arrow Connector 174"/>
          <p:cNvCxnSpPr/>
          <p:nvPr/>
        </p:nvCxnSpPr>
        <p:spPr>
          <a:xfrm flipV="1">
            <a:off x="2978471" y="4541312"/>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5982267" y="1386689"/>
            <a:ext cx="445723" cy="38321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7006281" y="1366831"/>
            <a:ext cx="445723" cy="38321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8217804" y="1338644"/>
            <a:ext cx="445723" cy="3881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9214688" y="1330072"/>
            <a:ext cx="445723" cy="3881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a:off x="5123184" y="4912760"/>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p:cNvSpPr/>
          <p:nvPr/>
        </p:nvSpPr>
        <p:spPr>
          <a:xfrm rot="5400000">
            <a:off x="7371329" y="489906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Arrow Connector 175"/>
          <p:cNvCxnSpPr/>
          <p:nvPr/>
        </p:nvCxnSpPr>
        <p:spPr>
          <a:xfrm>
            <a:off x="7437151" y="4661530"/>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423835" y="4605021"/>
            <a:ext cx="800219" cy="369332"/>
          </a:xfrm>
          <a:prstGeom prst="rect">
            <a:avLst/>
          </a:prstGeom>
          <a:noFill/>
        </p:spPr>
        <p:txBody>
          <a:bodyPr wrap="none" rtlCol="0">
            <a:spAutoFit/>
          </a:bodyPr>
          <a:lstStyle/>
          <a:p>
            <a:r>
              <a:rPr lang="en-US" dirty="0"/>
              <a:t>30nm</a:t>
            </a:r>
          </a:p>
        </p:txBody>
      </p:sp>
      <p:sp>
        <p:nvSpPr>
          <p:cNvPr id="185" name="TextBox 184"/>
          <p:cNvSpPr txBox="1"/>
          <p:nvPr/>
        </p:nvSpPr>
        <p:spPr>
          <a:xfrm>
            <a:off x="8764571" y="4566968"/>
            <a:ext cx="841933" cy="338554"/>
          </a:xfrm>
          <a:prstGeom prst="rect">
            <a:avLst/>
          </a:prstGeom>
          <a:noFill/>
        </p:spPr>
        <p:txBody>
          <a:bodyPr vert="horz" wrap="square" lIns="0" tIns="0" rIns="0" bIns="0" rtlCol="0">
            <a:spAutoFit/>
          </a:bodyPr>
          <a:lstStyle/>
          <a:p>
            <a:r>
              <a:rPr lang="en-US" sz="1100" dirty="0">
                <a:solidFill>
                  <a:srgbClr val="003C71"/>
                </a:solidFill>
              </a:rPr>
              <a:t>50nm </a:t>
            </a:r>
          </a:p>
          <a:p>
            <a:r>
              <a:rPr lang="en-US" sz="1100" dirty="0" err="1">
                <a:solidFill>
                  <a:srgbClr val="003C71"/>
                </a:solidFill>
              </a:rPr>
              <a:t>SiN</a:t>
            </a:r>
            <a:endParaRPr lang="en-US" sz="1100" dirty="0">
              <a:solidFill>
                <a:srgbClr val="003C71"/>
              </a:solidFill>
            </a:endParaRPr>
          </a:p>
        </p:txBody>
      </p:sp>
      <p:sp>
        <p:nvSpPr>
          <p:cNvPr id="229" name="Rectangle 228"/>
          <p:cNvSpPr/>
          <p:nvPr/>
        </p:nvSpPr>
        <p:spPr>
          <a:xfrm rot="5400000">
            <a:off x="9725790" y="4767830"/>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9651223" y="5573212"/>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rot="5400000">
            <a:off x="9010582" y="4889969"/>
            <a:ext cx="1369494" cy="646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rot="5400000">
            <a:off x="9098558" y="4845600"/>
            <a:ext cx="1346976" cy="9575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9792284" y="548384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8" name="Straight Arrow Connector 167"/>
          <p:cNvCxnSpPr/>
          <p:nvPr/>
        </p:nvCxnSpPr>
        <p:spPr>
          <a:xfrm flipV="1">
            <a:off x="9792283" y="4125657"/>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0371341" y="4286979"/>
            <a:ext cx="519694" cy="276999"/>
          </a:xfrm>
          <a:prstGeom prst="rect">
            <a:avLst/>
          </a:prstGeom>
          <a:noFill/>
        </p:spPr>
        <p:txBody>
          <a:bodyPr wrap="none" rtlCol="0">
            <a:spAutoFit/>
          </a:bodyPr>
          <a:lstStyle/>
          <a:p>
            <a:r>
              <a:rPr lang="en-US" sz="1200" dirty="0" err="1"/>
              <a:t>AlOx</a:t>
            </a:r>
            <a:endParaRPr lang="en-US" sz="1200" dirty="0"/>
          </a:p>
        </p:txBody>
      </p:sp>
      <p:sp>
        <p:nvSpPr>
          <p:cNvPr id="171" name="Rectangle 170"/>
          <p:cNvSpPr/>
          <p:nvPr/>
        </p:nvSpPr>
        <p:spPr>
          <a:xfrm>
            <a:off x="9651223" y="5583603"/>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rot="5400000">
            <a:off x="9016312" y="4895700"/>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78" name="Straight Arrow Connector 177"/>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81" name="Straight Arrow Connector 180"/>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05" name="TextBox 204"/>
          <p:cNvSpPr txBox="1"/>
          <p:nvPr/>
        </p:nvSpPr>
        <p:spPr>
          <a:xfrm>
            <a:off x="10440920" y="3966601"/>
            <a:ext cx="954107" cy="276999"/>
          </a:xfrm>
          <a:prstGeom prst="rect">
            <a:avLst/>
          </a:prstGeom>
          <a:noFill/>
        </p:spPr>
        <p:txBody>
          <a:bodyPr wrap="none" rtlCol="0">
            <a:spAutoFit/>
          </a:bodyPr>
          <a:lstStyle/>
          <a:p>
            <a:r>
              <a:rPr lang="en-US" sz="1200" dirty="0"/>
              <a:t>10nm CDO</a:t>
            </a:r>
          </a:p>
        </p:txBody>
      </p:sp>
      <p:cxnSp>
        <p:nvCxnSpPr>
          <p:cNvPr id="209" name="Straight Arrow Connector 208"/>
          <p:cNvCxnSpPr/>
          <p:nvPr/>
        </p:nvCxnSpPr>
        <p:spPr>
          <a:xfrm flipV="1">
            <a:off x="9995242" y="414984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4" name="TextBox 173"/>
          <p:cNvSpPr txBox="1"/>
          <p:nvPr/>
        </p:nvSpPr>
        <p:spPr>
          <a:xfrm>
            <a:off x="10350765" y="4605728"/>
            <a:ext cx="537327" cy="276999"/>
          </a:xfrm>
          <a:prstGeom prst="rect">
            <a:avLst/>
          </a:prstGeom>
          <a:noFill/>
        </p:spPr>
        <p:txBody>
          <a:bodyPr wrap="none" rtlCol="0">
            <a:spAutoFit/>
          </a:bodyPr>
          <a:lstStyle/>
          <a:p>
            <a:r>
              <a:rPr lang="en-US" sz="1200" dirty="0" err="1"/>
              <a:t>HfOx</a:t>
            </a:r>
            <a:endParaRPr lang="en-US" sz="1200" dirty="0"/>
          </a:p>
        </p:txBody>
      </p:sp>
      <p:cxnSp>
        <p:nvCxnSpPr>
          <p:cNvPr id="203" name="Straight Arrow Connector 202"/>
          <p:cNvCxnSpPr/>
          <p:nvPr/>
        </p:nvCxnSpPr>
        <p:spPr>
          <a:xfrm flipV="1">
            <a:off x="9690981" y="4823163"/>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V="1">
            <a:off x="9768179" y="452676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9" name="TextBox 188"/>
          <p:cNvSpPr txBox="1"/>
          <p:nvPr/>
        </p:nvSpPr>
        <p:spPr>
          <a:xfrm>
            <a:off x="1086773" y="105215"/>
            <a:ext cx="5525872" cy="1200329"/>
          </a:xfrm>
          <a:prstGeom prst="rect">
            <a:avLst/>
          </a:prstGeom>
          <a:noFill/>
        </p:spPr>
        <p:txBody>
          <a:bodyPr wrap="none" rtlCol="0">
            <a:spAutoFit/>
          </a:bodyPr>
          <a:lstStyle/>
          <a:p>
            <a:r>
              <a:rPr lang="en-US" dirty="0"/>
              <a:t>ACT etch (ICE, etch </a:t>
            </a:r>
            <a:r>
              <a:rPr lang="en-US" dirty="0" err="1"/>
              <a:t>TiN</a:t>
            </a:r>
            <a:r>
              <a:rPr lang="en-US" dirty="0"/>
              <a:t> and CDO/</a:t>
            </a:r>
            <a:r>
              <a:rPr lang="en-US" dirty="0" err="1"/>
              <a:t>SiN</a:t>
            </a:r>
            <a:r>
              <a:rPr lang="en-US" dirty="0"/>
              <a:t>, stop on ADM)</a:t>
            </a:r>
          </a:p>
          <a:p>
            <a:r>
              <a:rPr lang="en-US" dirty="0"/>
              <a:t>BLU clean off remaining </a:t>
            </a:r>
            <a:r>
              <a:rPr lang="en-US" dirty="0" err="1"/>
              <a:t>TiN</a:t>
            </a:r>
            <a:endParaRPr lang="en-US" dirty="0"/>
          </a:p>
          <a:p>
            <a:r>
              <a:rPr lang="en-US" dirty="0"/>
              <a:t>AA to reset ADM interface</a:t>
            </a:r>
          </a:p>
          <a:p>
            <a:r>
              <a:rPr lang="en-US" dirty="0"/>
              <a:t> </a:t>
            </a:r>
          </a:p>
        </p:txBody>
      </p:sp>
      <p:sp>
        <p:nvSpPr>
          <p:cNvPr id="170" name="Rectangle 169"/>
          <p:cNvSpPr/>
          <p:nvPr/>
        </p:nvSpPr>
        <p:spPr>
          <a:xfrm>
            <a:off x="3634340" y="1397300"/>
            <a:ext cx="1401896" cy="37537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1488273" y="1408174"/>
            <a:ext cx="1401896" cy="37537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233"/>
          <p:cNvSpPr/>
          <p:nvPr/>
        </p:nvSpPr>
        <p:spPr>
          <a:xfrm>
            <a:off x="1257094" y="3281336"/>
            <a:ext cx="9160023" cy="1275363"/>
          </a:xfrm>
          <a:prstGeom prst="rect">
            <a:avLst/>
          </a:prstGeom>
          <a:solidFill>
            <a:schemeClr val="accent3">
              <a:lumMod val="40000"/>
              <a:lumOff val="60000"/>
            </a:schemeClr>
          </a:solidFill>
          <a:ln>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1257095" y="3915974"/>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rot="5400000">
            <a:off x="9587839" y="4731272"/>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210"/>
          <p:cNvSpPr/>
          <p:nvPr/>
        </p:nvSpPr>
        <p:spPr>
          <a:xfrm rot="5400000">
            <a:off x="2701608" y="4914545"/>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211"/>
          <p:cNvSpPr/>
          <p:nvPr/>
        </p:nvSpPr>
        <p:spPr>
          <a:xfrm rot="5400000">
            <a:off x="5016947" y="4799133"/>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rot="5400000">
            <a:off x="7278760" y="4767403"/>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 name="Straight Arrow Connector 206"/>
          <p:cNvCxnSpPr/>
          <p:nvPr/>
        </p:nvCxnSpPr>
        <p:spPr>
          <a:xfrm flipH="1" flipV="1">
            <a:off x="6306716" y="3913945"/>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p:cNvSpPr>
            <a:spLocks noChangeArrowheads="1"/>
          </p:cNvSpPr>
          <p:nvPr/>
        </p:nvSpPr>
        <p:spPr bwMode="auto">
          <a:xfrm>
            <a:off x="1234767" y="5780502"/>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 name="Rectangle 2"/>
          <p:cNvSpPr>
            <a:spLocks noChangeArrowheads="1"/>
          </p:cNvSpPr>
          <p:nvPr/>
        </p:nvSpPr>
        <p:spPr bwMode="auto">
          <a:xfrm>
            <a:off x="1234764" y="6367789"/>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4" name="Group 3"/>
          <p:cNvGrpSpPr/>
          <p:nvPr/>
        </p:nvGrpSpPr>
        <p:grpSpPr>
          <a:xfrm>
            <a:off x="6519266" y="5785762"/>
            <a:ext cx="519100" cy="646217"/>
            <a:chOff x="5400705" y="4808373"/>
            <a:chExt cx="519100" cy="646217"/>
          </a:xfrm>
        </p:grpSpPr>
        <p:sp>
          <p:nvSpPr>
            <p:cNvPr id="5" name="Rectangle 4"/>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 name="Rectangle 5"/>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 name="Rectangle 6"/>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 name="Rectangle 7"/>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9" name="Rectangle 8"/>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 name="Rectangle 9"/>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 name="Rectangle 10"/>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2" name="Rectangle 11"/>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3" name="Rectangle 12"/>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14" name="Group 13"/>
          <p:cNvGrpSpPr/>
          <p:nvPr/>
        </p:nvGrpSpPr>
        <p:grpSpPr>
          <a:xfrm>
            <a:off x="8822928" y="5785762"/>
            <a:ext cx="519100" cy="646217"/>
            <a:chOff x="6063894" y="4822905"/>
            <a:chExt cx="519100" cy="646217"/>
          </a:xfrm>
        </p:grpSpPr>
        <p:sp>
          <p:nvSpPr>
            <p:cNvPr id="15" name="Rectangle 1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6" name="Rectangle 1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7" name="Rectangle 1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8" name="Rectangle 1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9" name="Rectangle 1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0" name="Rectangle 1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1" name="Rectangle 2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2" name="Rectangle 2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3" name="Rectangle 2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24" name="Group 23"/>
          <p:cNvGrpSpPr/>
          <p:nvPr/>
        </p:nvGrpSpPr>
        <p:grpSpPr>
          <a:xfrm>
            <a:off x="4672211" y="5785762"/>
            <a:ext cx="519100" cy="646217"/>
            <a:chOff x="6063894" y="4822905"/>
            <a:chExt cx="519100" cy="646217"/>
          </a:xfrm>
        </p:grpSpPr>
        <p:sp>
          <p:nvSpPr>
            <p:cNvPr id="25" name="Rectangle 2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6" name="Rectangle 2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7" name="Rectangle 2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28" name="Rectangle 2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29" name="Rectangle 2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0" name="Rectangle 2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1" name="Rectangle 3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2" name="Rectangle 3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3" name="Rectangle 3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34" name="Group 33"/>
          <p:cNvGrpSpPr/>
          <p:nvPr/>
        </p:nvGrpSpPr>
        <p:grpSpPr>
          <a:xfrm>
            <a:off x="3589277" y="5785762"/>
            <a:ext cx="519100" cy="646217"/>
            <a:chOff x="6063894" y="4822905"/>
            <a:chExt cx="519100" cy="646217"/>
          </a:xfrm>
        </p:grpSpPr>
        <p:sp>
          <p:nvSpPr>
            <p:cNvPr id="35" name="Rectangle 3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6" name="Rectangle 3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7" name="Rectangle 3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38" name="Rectangle 3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39" name="Rectangle 3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0" name="Rectangle 3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1" name="Rectangle 4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2" name="Rectangle 4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3" name="Rectangle 4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44" name="Group 43"/>
          <p:cNvGrpSpPr/>
          <p:nvPr/>
        </p:nvGrpSpPr>
        <p:grpSpPr>
          <a:xfrm>
            <a:off x="2509452" y="5785762"/>
            <a:ext cx="519100" cy="646217"/>
            <a:chOff x="6063894" y="4822905"/>
            <a:chExt cx="519100" cy="646217"/>
          </a:xfrm>
        </p:grpSpPr>
        <p:sp>
          <p:nvSpPr>
            <p:cNvPr id="45" name="Rectangle 44"/>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6" name="Rectangle 45"/>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7" name="Rectangle 46"/>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48" name="Rectangle 47"/>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49" name="Rectangle 48"/>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0" name="Rectangle 49"/>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1" name="Rectangle 50"/>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2" name="Rectangle 51"/>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3" name="Rectangle 52"/>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54"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55" name="Straight Arrow Connector 54"/>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56" name="Group 55"/>
          <p:cNvGrpSpPr/>
          <p:nvPr/>
        </p:nvGrpSpPr>
        <p:grpSpPr>
          <a:xfrm>
            <a:off x="1421006" y="5785762"/>
            <a:ext cx="519100" cy="646217"/>
            <a:chOff x="6063894" y="4822905"/>
            <a:chExt cx="519100" cy="646217"/>
          </a:xfrm>
        </p:grpSpPr>
        <p:sp>
          <p:nvSpPr>
            <p:cNvPr id="57" name="Rectangle 56"/>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58" name="Rectangle 57"/>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59" name="Rectangle 58"/>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0" name="Rectangle 59"/>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1" name="Rectangle 60"/>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 name="Rectangle 61"/>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 name="Rectangle 62"/>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 name="Rectangle 63"/>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 name="Rectangle 64"/>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6"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67"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68" name="Straight Arrow Connector 67"/>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69"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0"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71"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2"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73"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74" name="Straight Arrow Connector 73"/>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5" name="Rectangle 74"/>
          <p:cNvSpPr>
            <a:spLocks noChangeArrowheads="1"/>
          </p:cNvSpPr>
          <p:nvPr/>
        </p:nvSpPr>
        <p:spPr bwMode="auto">
          <a:xfrm>
            <a:off x="1234763" y="5669707"/>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6" name="Rectangle 75"/>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7" name="Rectangle 76"/>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8"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79"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80" name="Straight Connector 79"/>
          <p:cNvCxnSpPr/>
          <p:nvPr/>
        </p:nvCxnSpPr>
        <p:spPr bwMode="auto">
          <a:xfrm>
            <a:off x="557649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81" name="Group 80"/>
          <p:cNvGrpSpPr/>
          <p:nvPr/>
        </p:nvGrpSpPr>
        <p:grpSpPr>
          <a:xfrm>
            <a:off x="1412344" y="4271571"/>
            <a:ext cx="1566463" cy="1416451"/>
            <a:chOff x="1232941" y="4271571"/>
            <a:chExt cx="8515215" cy="1416451"/>
          </a:xfrm>
        </p:grpSpPr>
        <p:sp>
          <p:nvSpPr>
            <p:cNvPr id="82" name="Rectangle 8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3" name="Rectangle 8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4" name="Rectangle 83"/>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5" name="Rectangle 8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86" name="Rectangle 85"/>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95" name="Group 94"/>
          <p:cNvGrpSpPr/>
          <p:nvPr/>
        </p:nvGrpSpPr>
        <p:grpSpPr>
          <a:xfrm>
            <a:off x="3544222" y="4269966"/>
            <a:ext cx="1606513" cy="1416451"/>
            <a:chOff x="1232941" y="4271571"/>
            <a:chExt cx="8515215" cy="1416451"/>
          </a:xfrm>
        </p:grpSpPr>
        <p:sp>
          <p:nvSpPr>
            <p:cNvPr id="96" name="Rectangle 95"/>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7" name="Rectangle 96"/>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8" name="Rectangle 97"/>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99" name="Rectangle 98"/>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0" name="Rectangle 99"/>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1" name="Group 100"/>
          <p:cNvGrpSpPr/>
          <p:nvPr/>
        </p:nvGrpSpPr>
        <p:grpSpPr>
          <a:xfrm>
            <a:off x="5982267" y="4262325"/>
            <a:ext cx="1469988" cy="1416451"/>
            <a:chOff x="1232941" y="4271571"/>
            <a:chExt cx="8515215" cy="1416451"/>
          </a:xfrm>
        </p:grpSpPr>
        <p:sp>
          <p:nvSpPr>
            <p:cNvPr id="102" name="Rectangle 101"/>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3" name="Rectangle 102"/>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4" name="Rectangle 103"/>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5" name="Rectangle 104"/>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6" name="Rectangle 105"/>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7" name="Group 106"/>
          <p:cNvGrpSpPr/>
          <p:nvPr/>
        </p:nvGrpSpPr>
        <p:grpSpPr>
          <a:xfrm>
            <a:off x="8181313" y="4261470"/>
            <a:ext cx="1469988" cy="1416451"/>
            <a:chOff x="1232941" y="4271571"/>
            <a:chExt cx="8515215" cy="1416451"/>
          </a:xfrm>
        </p:grpSpPr>
        <p:sp>
          <p:nvSpPr>
            <p:cNvPr id="108" name="Rectangle 107"/>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09" name="Rectangle 108"/>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0" name="Rectangle 109"/>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1" name="Rectangle 110"/>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112" name="Rectangle 111"/>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22" name="Rectangle 121"/>
          <p:cNvSpPr/>
          <p:nvPr/>
        </p:nvSpPr>
        <p:spPr>
          <a:xfrm>
            <a:off x="5145406" y="5588561"/>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7450382" y="5594646"/>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2978471" y="5611356"/>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5400000">
            <a:off x="6839370" y="4893267"/>
            <a:ext cx="1329852" cy="865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5400000">
            <a:off x="7500714" y="4911397"/>
            <a:ext cx="1305859" cy="881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5400000">
            <a:off x="5286230" y="4898060"/>
            <a:ext cx="1336064" cy="851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rot="5400000">
            <a:off x="4519251" y="4894114"/>
            <a:ext cx="1336784" cy="946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rot="5400000">
            <a:off x="2839812" y="4902516"/>
            <a:ext cx="1322340" cy="930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rot="5400000">
            <a:off x="2330952" y="4892180"/>
            <a:ext cx="1362735" cy="99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rot="5400000">
            <a:off x="692006" y="4896018"/>
            <a:ext cx="1362956" cy="924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1233378" y="5604747"/>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bwMode="auto">
          <a:xfrm>
            <a:off x="1237431" y="6431979"/>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149" name="TextBox 175"/>
          <p:cNvSpPr txBox="1"/>
          <p:nvPr/>
        </p:nvSpPr>
        <p:spPr>
          <a:xfrm>
            <a:off x="1406485" y="646436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150" name="TextBox 175"/>
          <p:cNvSpPr txBox="1"/>
          <p:nvPr/>
        </p:nvSpPr>
        <p:spPr>
          <a:xfrm>
            <a:off x="6463997" y="648533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151" name="Rectangle 150"/>
          <p:cNvSpPr/>
          <p:nvPr/>
        </p:nvSpPr>
        <p:spPr>
          <a:xfrm rot="5400000">
            <a:off x="620384" y="4906055"/>
            <a:ext cx="1357178" cy="8898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rot="5400000">
            <a:off x="2746223" y="4907663"/>
            <a:ext cx="1344714" cy="9993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rot="5400000">
            <a:off x="4638142" y="4890449"/>
            <a:ext cx="1293489" cy="99827"/>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rot="5400000">
            <a:off x="5198186" y="4900063"/>
            <a:ext cx="1328608" cy="8011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rot="5400000">
            <a:off x="6922640" y="4889233"/>
            <a:ext cx="1341386" cy="10285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rot="5400000">
            <a:off x="7418947" y="4897167"/>
            <a:ext cx="1304403" cy="754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3142009" y="5530357"/>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5310127" y="550245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p:cNvSpPr/>
          <p:nvPr/>
        </p:nvSpPr>
        <p:spPr>
          <a:xfrm>
            <a:off x="7541908" y="552988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TextBox 178"/>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182" name="TextBox 181"/>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188" name="Rectangle 187"/>
          <p:cNvSpPr/>
          <p:nvPr/>
        </p:nvSpPr>
        <p:spPr>
          <a:xfrm rot="5400000">
            <a:off x="2411935" y="4876695"/>
            <a:ext cx="1325292" cy="12202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2843058" y="4524256"/>
            <a:ext cx="800219" cy="369332"/>
          </a:xfrm>
          <a:prstGeom prst="rect">
            <a:avLst/>
          </a:prstGeom>
          <a:noFill/>
        </p:spPr>
        <p:txBody>
          <a:bodyPr wrap="none" rtlCol="0">
            <a:spAutoFit/>
          </a:bodyPr>
          <a:lstStyle/>
          <a:p>
            <a:r>
              <a:rPr lang="en-US" dirty="0"/>
              <a:t>25nm</a:t>
            </a:r>
          </a:p>
        </p:txBody>
      </p:sp>
      <p:cxnSp>
        <p:nvCxnSpPr>
          <p:cNvPr id="175" name="Straight Arrow Connector 174"/>
          <p:cNvCxnSpPr/>
          <p:nvPr/>
        </p:nvCxnSpPr>
        <p:spPr>
          <a:xfrm flipV="1">
            <a:off x="2978471" y="4541312"/>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5982267" y="3702439"/>
            <a:ext cx="445723" cy="1515809"/>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7006281" y="3653073"/>
            <a:ext cx="445723" cy="156762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8217804" y="3668414"/>
            <a:ext cx="445723" cy="15732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9214688" y="3700838"/>
            <a:ext cx="445723" cy="1532275"/>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rot="5400000">
            <a:off x="5123184" y="4912760"/>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p:cNvSpPr/>
          <p:nvPr/>
        </p:nvSpPr>
        <p:spPr>
          <a:xfrm rot="5400000">
            <a:off x="7371329" y="489906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Arrow Connector 175"/>
          <p:cNvCxnSpPr/>
          <p:nvPr/>
        </p:nvCxnSpPr>
        <p:spPr>
          <a:xfrm>
            <a:off x="7437151" y="4661530"/>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423835" y="4605021"/>
            <a:ext cx="800219" cy="369332"/>
          </a:xfrm>
          <a:prstGeom prst="rect">
            <a:avLst/>
          </a:prstGeom>
          <a:noFill/>
        </p:spPr>
        <p:txBody>
          <a:bodyPr wrap="none" rtlCol="0">
            <a:spAutoFit/>
          </a:bodyPr>
          <a:lstStyle/>
          <a:p>
            <a:r>
              <a:rPr lang="en-US" dirty="0"/>
              <a:t>30nm</a:t>
            </a:r>
          </a:p>
        </p:txBody>
      </p:sp>
      <p:sp>
        <p:nvSpPr>
          <p:cNvPr id="185" name="TextBox 184"/>
          <p:cNvSpPr txBox="1"/>
          <p:nvPr/>
        </p:nvSpPr>
        <p:spPr>
          <a:xfrm>
            <a:off x="8764571" y="4566968"/>
            <a:ext cx="841933" cy="338554"/>
          </a:xfrm>
          <a:prstGeom prst="rect">
            <a:avLst/>
          </a:prstGeom>
          <a:noFill/>
        </p:spPr>
        <p:txBody>
          <a:bodyPr vert="horz" wrap="square" lIns="0" tIns="0" rIns="0" bIns="0" rtlCol="0">
            <a:spAutoFit/>
          </a:bodyPr>
          <a:lstStyle/>
          <a:p>
            <a:r>
              <a:rPr lang="en-US" sz="1100" dirty="0">
                <a:solidFill>
                  <a:srgbClr val="003C71"/>
                </a:solidFill>
              </a:rPr>
              <a:t>50nm </a:t>
            </a:r>
          </a:p>
          <a:p>
            <a:r>
              <a:rPr lang="en-US" sz="1100" dirty="0" err="1">
                <a:solidFill>
                  <a:srgbClr val="003C71"/>
                </a:solidFill>
              </a:rPr>
              <a:t>SiN</a:t>
            </a:r>
            <a:endParaRPr lang="en-US" sz="1100" dirty="0">
              <a:solidFill>
                <a:srgbClr val="003C71"/>
              </a:solidFill>
            </a:endParaRPr>
          </a:p>
        </p:txBody>
      </p:sp>
      <p:sp>
        <p:nvSpPr>
          <p:cNvPr id="229" name="Rectangle 228"/>
          <p:cNvSpPr/>
          <p:nvPr/>
        </p:nvSpPr>
        <p:spPr>
          <a:xfrm rot="5400000">
            <a:off x="9725790" y="4767830"/>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9651223" y="5573212"/>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rot="5400000">
            <a:off x="9010582" y="4889969"/>
            <a:ext cx="1369494" cy="646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rot="5400000">
            <a:off x="9098558" y="4845600"/>
            <a:ext cx="1346976" cy="9575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9792284" y="548384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8" name="Straight Arrow Connector 167"/>
          <p:cNvCxnSpPr/>
          <p:nvPr/>
        </p:nvCxnSpPr>
        <p:spPr>
          <a:xfrm flipV="1">
            <a:off x="9792283" y="4125657"/>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0371341" y="4286979"/>
            <a:ext cx="519694" cy="276999"/>
          </a:xfrm>
          <a:prstGeom prst="rect">
            <a:avLst/>
          </a:prstGeom>
          <a:noFill/>
        </p:spPr>
        <p:txBody>
          <a:bodyPr wrap="none" rtlCol="0">
            <a:spAutoFit/>
          </a:bodyPr>
          <a:lstStyle/>
          <a:p>
            <a:r>
              <a:rPr lang="en-US" sz="1200" dirty="0" err="1"/>
              <a:t>AlOx</a:t>
            </a:r>
            <a:endParaRPr lang="en-US" sz="1200" dirty="0"/>
          </a:p>
        </p:txBody>
      </p:sp>
      <p:sp>
        <p:nvSpPr>
          <p:cNvPr id="171" name="Rectangle 170"/>
          <p:cNvSpPr/>
          <p:nvPr/>
        </p:nvSpPr>
        <p:spPr>
          <a:xfrm>
            <a:off x="9651223" y="5583603"/>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rot="5400000">
            <a:off x="9016312" y="4895700"/>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178" name="Straight Arrow Connector 177"/>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181" name="Straight Arrow Connector 180"/>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3" name="TextBox 182"/>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184" name="Straight Arrow Connector 183"/>
          <p:cNvCxnSpPr/>
          <p:nvPr/>
        </p:nvCxnSpPr>
        <p:spPr>
          <a:xfrm flipV="1">
            <a:off x="9650986" y="518897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05" name="TextBox 204"/>
          <p:cNvSpPr txBox="1"/>
          <p:nvPr/>
        </p:nvSpPr>
        <p:spPr>
          <a:xfrm>
            <a:off x="10398261" y="3966181"/>
            <a:ext cx="954107" cy="276999"/>
          </a:xfrm>
          <a:prstGeom prst="rect">
            <a:avLst/>
          </a:prstGeom>
          <a:noFill/>
        </p:spPr>
        <p:txBody>
          <a:bodyPr wrap="none" rtlCol="0">
            <a:spAutoFit/>
          </a:bodyPr>
          <a:lstStyle/>
          <a:p>
            <a:r>
              <a:rPr lang="en-US" sz="1200" dirty="0"/>
              <a:t>10nm CDO</a:t>
            </a:r>
          </a:p>
        </p:txBody>
      </p:sp>
      <p:cxnSp>
        <p:nvCxnSpPr>
          <p:cNvPr id="209" name="Straight Arrow Connector 208"/>
          <p:cNvCxnSpPr/>
          <p:nvPr/>
        </p:nvCxnSpPr>
        <p:spPr>
          <a:xfrm flipV="1">
            <a:off x="9995242" y="414984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4" name="TextBox 173"/>
          <p:cNvSpPr txBox="1"/>
          <p:nvPr/>
        </p:nvSpPr>
        <p:spPr>
          <a:xfrm>
            <a:off x="10350765" y="4605728"/>
            <a:ext cx="537327" cy="276999"/>
          </a:xfrm>
          <a:prstGeom prst="rect">
            <a:avLst/>
          </a:prstGeom>
          <a:noFill/>
        </p:spPr>
        <p:txBody>
          <a:bodyPr wrap="none" rtlCol="0">
            <a:spAutoFit/>
          </a:bodyPr>
          <a:lstStyle/>
          <a:p>
            <a:r>
              <a:rPr lang="en-US" sz="1200" dirty="0" err="1"/>
              <a:t>HfOx</a:t>
            </a:r>
            <a:endParaRPr lang="en-US" sz="1200" dirty="0"/>
          </a:p>
        </p:txBody>
      </p:sp>
      <p:cxnSp>
        <p:nvCxnSpPr>
          <p:cNvPr id="203" name="Straight Arrow Connector 202"/>
          <p:cNvCxnSpPr/>
          <p:nvPr/>
        </p:nvCxnSpPr>
        <p:spPr>
          <a:xfrm flipV="1">
            <a:off x="9690981" y="4823163"/>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V="1">
            <a:off x="9768179" y="452676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91" name="TextBox 190"/>
          <p:cNvSpPr txBox="1"/>
          <p:nvPr/>
        </p:nvSpPr>
        <p:spPr>
          <a:xfrm>
            <a:off x="91208" y="49259"/>
            <a:ext cx="184731" cy="646331"/>
          </a:xfrm>
          <a:prstGeom prst="rect">
            <a:avLst/>
          </a:prstGeom>
          <a:noFill/>
        </p:spPr>
        <p:txBody>
          <a:bodyPr wrap="none" rtlCol="0">
            <a:spAutoFit/>
          </a:bodyPr>
          <a:lstStyle/>
          <a:p>
            <a:endParaRPr lang="en-US" dirty="0"/>
          </a:p>
          <a:p>
            <a:endParaRPr lang="en-US" dirty="0"/>
          </a:p>
        </p:txBody>
      </p:sp>
      <p:cxnSp>
        <p:nvCxnSpPr>
          <p:cNvPr id="192" name="Straight Arrow Connector 191"/>
          <p:cNvCxnSpPr/>
          <p:nvPr/>
        </p:nvCxnSpPr>
        <p:spPr>
          <a:xfrm flipV="1">
            <a:off x="6165011" y="3494877"/>
            <a:ext cx="111816" cy="9375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5898137" y="2553261"/>
            <a:ext cx="2228752" cy="307777"/>
          </a:xfrm>
          <a:prstGeom prst="rect">
            <a:avLst/>
          </a:prstGeom>
          <a:noFill/>
        </p:spPr>
        <p:txBody>
          <a:bodyPr wrap="none" rtlCol="0">
            <a:spAutoFit/>
          </a:bodyPr>
          <a:lstStyle/>
          <a:p>
            <a:r>
              <a:rPr lang="en-US" sz="1400" b="1" dirty="0"/>
              <a:t>CON hole W:40nm/H:70nm</a:t>
            </a:r>
          </a:p>
        </p:txBody>
      </p:sp>
      <p:sp>
        <p:nvSpPr>
          <p:cNvPr id="194" name="Rectangle 193"/>
          <p:cNvSpPr/>
          <p:nvPr/>
        </p:nvSpPr>
        <p:spPr>
          <a:xfrm flipH="1">
            <a:off x="5987312" y="3832017"/>
            <a:ext cx="68632" cy="1373038"/>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p:cNvSpPr/>
          <p:nvPr/>
        </p:nvSpPr>
        <p:spPr>
          <a:xfrm flipH="1">
            <a:off x="7372497" y="3850655"/>
            <a:ext cx="79689" cy="1289877"/>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p:cNvSpPr/>
          <p:nvPr/>
        </p:nvSpPr>
        <p:spPr>
          <a:xfrm flipH="1" flipV="1">
            <a:off x="1251975" y="3832017"/>
            <a:ext cx="4761872" cy="7831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p:cNvSpPr/>
          <p:nvPr/>
        </p:nvSpPr>
        <p:spPr>
          <a:xfrm flipH="1">
            <a:off x="8212265" y="3850656"/>
            <a:ext cx="87382" cy="1342290"/>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p:cNvSpPr/>
          <p:nvPr/>
        </p:nvSpPr>
        <p:spPr>
          <a:xfrm flipH="1">
            <a:off x="9585404" y="3850654"/>
            <a:ext cx="70442" cy="1359949"/>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p:cNvSpPr/>
          <p:nvPr/>
        </p:nvSpPr>
        <p:spPr>
          <a:xfrm flipH="1">
            <a:off x="6371845" y="3850654"/>
            <a:ext cx="55791" cy="1366372"/>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p:cNvSpPr/>
          <p:nvPr/>
        </p:nvSpPr>
        <p:spPr>
          <a:xfrm flipH="1">
            <a:off x="6999065" y="3834384"/>
            <a:ext cx="81110" cy="1376220"/>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p:cNvSpPr/>
          <p:nvPr/>
        </p:nvSpPr>
        <p:spPr>
          <a:xfrm flipH="1">
            <a:off x="5987978" y="5131209"/>
            <a:ext cx="413499" cy="10038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p:cNvSpPr/>
          <p:nvPr/>
        </p:nvSpPr>
        <p:spPr>
          <a:xfrm flipH="1">
            <a:off x="7042152" y="5112691"/>
            <a:ext cx="413499" cy="10038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p:cNvSpPr/>
          <p:nvPr/>
        </p:nvSpPr>
        <p:spPr>
          <a:xfrm flipH="1">
            <a:off x="8570719" y="3846192"/>
            <a:ext cx="89440" cy="1385401"/>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p:cNvSpPr/>
          <p:nvPr/>
        </p:nvSpPr>
        <p:spPr>
          <a:xfrm flipH="1">
            <a:off x="9211598" y="3870259"/>
            <a:ext cx="75150" cy="1261591"/>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p:cNvSpPr/>
          <p:nvPr/>
        </p:nvSpPr>
        <p:spPr>
          <a:xfrm flipH="1">
            <a:off x="8205173" y="5141827"/>
            <a:ext cx="413499" cy="10038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flipH="1">
            <a:off x="9211646" y="5137695"/>
            <a:ext cx="413499" cy="10038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flipH="1">
            <a:off x="8570717" y="3844902"/>
            <a:ext cx="723658" cy="67646"/>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p:cNvSpPr/>
          <p:nvPr/>
        </p:nvSpPr>
        <p:spPr>
          <a:xfrm flipH="1">
            <a:off x="6354910" y="3841925"/>
            <a:ext cx="726977" cy="79539"/>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p:cNvSpPr/>
          <p:nvPr/>
        </p:nvSpPr>
        <p:spPr>
          <a:xfrm flipH="1">
            <a:off x="9627062" y="3836395"/>
            <a:ext cx="790055" cy="87705"/>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p:cNvSpPr/>
          <p:nvPr/>
        </p:nvSpPr>
        <p:spPr>
          <a:xfrm flipH="1">
            <a:off x="7439198" y="3844561"/>
            <a:ext cx="806720" cy="100670"/>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a:off x="1488273" y="3702439"/>
            <a:ext cx="1401896" cy="146764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3677523" y="3727089"/>
            <a:ext cx="1401896" cy="146764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flipH="1">
            <a:off x="1476191" y="3844561"/>
            <a:ext cx="70232" cy="1333852"/>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flipH="1">
            <a:off x="2817148" y="3838145"/>
            <a:ext cx="70232" cy="1333852"/>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p:nvSpPr>
        <p:spPr>
          <a:xfrm flipH="1">
            <a:off x="3669675" y="3838145"/>
            <a:ext cx="70232" cy="1333852"/>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ectangle 229"/>
          <p:cNvSpPr/>
          <p:nvPr/>
        </p:nvSpPr>
        <p:spPr>
          <a:xfrm flipH="1">
            <a:off x="5004672" y="3826877"/>
            <a:ext cx="70232" cy="1333852"/>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Rectangle 230"/>
          <p:cNvSpPr/>
          <p:nvPr/>
        </p:nvSpPr>
        <p:spPr>
          <a:xfrm flipH="1">
            <a:off x="3714238" y="5088693"/>
            <a:ext cx="1296501" cy="111181"/>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231"/>
          <p:cNvSpPr/>
          <p:nvPr/>
        </p:nvSpPr>
        <p:spPr>
          <a:xfrm flipH="1">
            <a:off x="1545270" y="5058199"/>
            <a:ext cx="1296501" cy="111181"/>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TextBox 232"/>
          <p:cNvSpPr txBox="1"/>
          <p:nvPr/>
        </p:nvSpPr>
        <p:spPr>
          <a:xfrm>
            <a:off x="719145" y="436171"/>
            <a:ext cx="1826141" cy="1200329"/>
          </a:xfrm>
          <a:prstGeom prst="rect">
            <a:avLst/>
          </a:prstGeom>
          <a:noFill/>
        </p:spPr>
        <p:txBody>
          <a:bodyPr wrap="none" rtlCol="0">
            <a:spAutoFit/>
          </a:bodyPr>
          <a:lstStyle/>
          <a:p>
            <a:r>
              <a:rPr lang="en-US" dirty="0"/>
              <a:t>1nm </a:t>
            </a:r>
            <a:r>
              <a:rPr lang="en-US" dirty="0" err="1"/>
              <a:t>HfOx</a:t>
            </a:r>
            <a:r>
              <a:rPr lang="en-US" dirty="0"/>
              <a:t> (MIS)</a:t>
            </a:r>
          </a:p>
          <a:p>
            <a:r>
              <a:rPr lang="en-US" dirty="0"/>
              <a:t>CSB Cu seed</a:t>
            </a:r>
          </a:p>
          <a:p>
            <a:r>
              <a:rPr lang="en-US" dirty="0"/>
              <a:t>Cu EPN</a:t>
            </a:r>
          </a:p>
          <a:p>
            <a:endParaRPr lang="en-US" dirty="0"/>
          </a:p>
        </p:txBody>
      </p:sp>
      <p:sp>
        <p:nvSpPr>
          <p:cNvPr id="237" name="TextBox 236"/>
          <p:cNvSpPr txBox="1"/>
          <p:nvPr/>
        </p:nvSpPr>
        <p:spPr>
          <a:xfrm>
            <a:off x="10563405" y="3679247"/>
            <a:ext cx="893193" cy="276999"/>
          </a:xfrm>
          <a:prstGeom prst="rect">
            <a:avLst/>
          </a:prstGeom>
          <a:noFill/>
        </p:spPr>
        <p:txBody>
          <a:bodyPr wrap="none" rtlCol="0">
            <a:spAutoFit/>
          </a:bodyPr>
          <a:lstStyle/>
          <a:p>
            <a:r>
              <a:rPr lang="en-US" sz="1200" dirty="0"/>
              <a:t>1nm </a:t>
            </a:r>
            <a:r>
              <a:rPr lang="en-US" sz="1200" dirty="0" err="1"/>
              <a:t>HfOx</a:t>
            </a:r>
            <a:endParaRPr lang="en-US" sz="1200" dirty="0"/>
          </a:p>
        </p:txBody>
      </p:sp>
      <p:cxnSp>
        <p:nvCxnSpPr>
          <p:cNvPr id="238" name="Straight Arrow Connector 237"/>
          <p:cNvCxnSpPr/>
          <p:nvPr/>
        </p:nvCxnSpPr>
        <p:spPr>
          <a:xfrm flipV="1">
            <a:off x="10160386" y="3862910"/>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39" name="TextBox 238"/>
          <p:cNvSpPr txBox="1"/>
          <p:nvPr/>
        </p:nvSpPr>
        <p:spPr>
          <a:xfrm>
            <a:off x="10603513" y="3307965"/>
            <a:ext cx="941283" cy="276999"/>
          </a:xfrm>
          <a:prstGeom prst="rect">
            <a:avLst/>
          </a:prstGeom>
          <a:noFill/>
        </p:spPr>
        <p:txBody>
          <a:bodyPr wrap="none" rtlCol="0">
            <a:spAutoFit/>
          </a:bodyPr>
          <a:lstStyle/>
          <a:p>
            <a:r>
              <a:rPr lang="en-US" sz="1200" dirty="0" err="1"/>
              <a:t>CuBS+EPN</a:t>
            </a:r>
            <a:endParaRPr lang="en-US" sz="1200" dirty="0"/>
          </a:p>
        </p:txBody>
      </p:sp>
      <p:cxnSp>
        <p:nvCxnSpPr>
          <p:cNvPr id="240" name="Straight Arrow Connector 239"/>
          <p:cNvCxnSpPr/>
          <p:nvPr/>
        </p:nvCxnSpPr>
        <p:spPr>
          <a:xfrm flipV="1">
            <a:off x="10200494" y="349162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37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267200"/>
            <a:ext cx="7261404" cy="115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 name="Rectangle 2"/>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517714" y="4000256"/>
            <a:ext cx="7261403" cy="20177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rapezoid 5"/>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rapezoid 6"/>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rapezoid 7"/>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17714" y="4196832"/>
            <a:ext cx="7261404" cy="1525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apezoid 10"/>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rapezoid 12"/>
          <p:cNvSpPr/>
          <p:nvPr/>
        </p:nvSpPr>
        <p:spPr>
          <a:xfrm rot="10800000">
            <a:off x="6340385"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rapezoid 16"/>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rapezoid 17"/>
          <p:cNvSpPr/>
          <p:nvPr/>
        </p:nvSpPr>
        <p:spPr>
          <a:xfrm rot="10800000">
            <a:off x="6535284"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rapezoid 18"/>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1517714" y="3553970"/>
            <a:ext cx="7261403" cy="445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rapezoid 21"/>
          <p:cNvSpPr/>
          <p:nvPr/>
        </p:nvSpPr>
        <p:spPr>
          <a:xfrm rot="10800000">
            <a:off x="4932215" y="3158312"/>
            <a:ext cx="807361" cy="1160163"/>
          </a:xfrm>
          <a:prstGeom prst="trapezoid">
            <a:avLst>
              <a:gd name="adj" fmla="val 4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rapezoid 22"/>
          <p:cNvSpPr/>
          <p:nvPr/>
        </p:nvSpPr>
        <p:spPr>
          <a:xfrm rot="10800000">
            <a:off x="6340382" y="3158313"/>
            <a:ext cx="807361" cy="1160163"/>
          </a:xfrm>
          <a:prstGeom prst="trapezoid">
            <a:avLst>
              <a:gd name="adj" fmla="val 4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rapezoid 23"/>
          <p:cNvSpPr/>
          <p:nvPr/>
        </p:nvSpPr>
        <p:spPr>
          <a:xfrm rot="10800000">
            <a:off x="7748182" y="3158229"/>
            <a:ext cx="807361" cy="1160163"/>
          </a:xfrm>
          <a:prstGeom prst="trapezoid">
            <a:avLst>
              <a:gd name="adj" fmla="val 4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0" y="-5953"/>
            <a:ext cx="2951449" cy="461665"/>
          </a:xfrm>
          <a:prstGeom prst="rect">
            <a:avLst/>
          </a:prstGeom>
          <a:noFill/>
        </p:spPr>
        <p:txBody>
          <a:bodyPr wrap="none" rtlCol="0">
            <a:spAutoFit/>
          </a:bodyPr>
          <a:lstStyle/>
          <a:p>
            <a:r>
              <a:rPr lang="en-US" sz="2400" b="1" dirty="0">
                <a:solidFill>
                  <a:srgbClr val="002060"/>
                </a:solidFill>
              </a:rPr>
              <a:t>VBG dry etch (TAO)</a:t>
            </a:r>
          </a:p>
        </p:txBody>
      </p:sp>
      <p:sp>
        <p:nvSpPr>
          <p:cNvPr id="26" name="TextBox 25"/>
          <p:cNvSpPr txBox="1"/>
          <p:nvPr/>
        </p:nvSpPr>
        <p:spPr>
          <a:xfrm>
            <a:off x="2417572" y="763983"/>
            <a:ext cx="663964" cy="369332"/>
          </a:xfrm>
          <a:prstGeom prst="rect">
            <a:avLst/>
          </a:prstGeom>
          <a:noFill/>
        </p:spPr>
        <p:txBody>
          <a:bodyPr wrap="none" rtlCol="0">
            <a:spAutoFit/>
          </a:bodyPr>
          <a:lstStyle/>
          <a:p>
            <a:r>
              <a:rPr lang="en-US" b="1" dirty="0">
                <a:solidFill>
                  <a:prstClr val="black"/>
                </a:solidFill>
              </a:rPr>
              <a:t>Logic</a:t>
            </a:r>
          </a:p>
        </p:txBody>
      </p:sp>
      <p:sp>
        <p:nvSpPr>
          <p:cNvPr id="27" name="TextBox 26"/>
          <p:cNvSpPr txBox="1"/>
          <p:nvPr/>
        </p:nvSpPr>
        <p:spPr>
          <a:xfrm>
            <a:off x="6096000" y="763983"/>
            <a:ext cx="1241430" cy="369332"/>
          </a:xfrm>
          <a:prstGeom prst="rect">
            <a:avLst/>
          </a:prstGeom>
          <a:noFill/>
        </p:spPr>
        <p:txBody>
          <a:bodyPr wrap="none" rtlCol="0">
            <a:spAutoFit/>
          </a:bodyPr>
          <a:lstStyle/>
          <a:p>
            <a:r>
              <a:rPr lang="en-US" b="1" dirty="0">
                <a:solidFill>
                  <a:prstClr val="black"/>
                </a:solidFill>
              </a:rPr>
              <a:t>ADM Array</a:t>
            </a:r>
          </a:p>
        </p:txBody>
      </p:sp>
      <p:cxnSp>
        <p:nvCxnSpPr>
          <p:cNvPr id="16" name="Straight Connector 15"/>
          <p:cNvCxnSpPr/>
          <p:nvPr/>
        </p:nvCxnSpPr>
        <p:spPr>
          <a:xfrm>
            <a:off x="4572000" y="1219200"/>
            <a:ext cx="0" cy="4648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8370123" y="2487168"/>
            <a:ext cx="3398205" cy="738664"/>
          </a:xfrm>
          <a:prstGeom prst="rect">
            <a:avLst/>
          </a:prstGeom>
          <a:noFill/>
        </p:spPr>
        <p:txBody>
          <a:bodyPr vert="horz" wrap="square" lIns="0" tIns="0" rIns="0" bIns="0" rtlCol="0">
            <a:spAutoFit/>
          </a:bodyPr>
          <a:lstStyle/>
          <a:p>
            <a:pPr marL="171450" indent="-171450">
              <a:buFont typeface="Arial" panose="020B0604020202020204" pitchFamily="34" charset="0"/>
              <a:buChar char="•"/>
            </a:pPr>
            <a:r>
              <a:rPr lang="en-US" sz="1600" dirty="0">
                <a:solidFill>
                  <a:srgbClr val="003C71"/>
                </a:solidFill>
              </a:rPr>
              <a:t>TAO does </a:t>
            </a:r>
            <a:r>
              <a:rPr lang="en-US" sz="1600" dirty="0" err="1">
                <a:solidFill>
                  <a:srgbClr val="003C71"/>
                </a:solidFill>
              </a:rPr>
              <a:t>TriLayer</a:t>
            </a:r>
            <a:r>
              <a:rPr lang="en-US" sz="1600" dirty="0">
                <a:solidFill>
                  <a:srgbClr val="003C71"/>
                </a:solidFill>
              </a:rPr>
              <a:t> and Cop</a:t>
            </a:r>
          </a:p>
          <a:p>
            <a:pPr marL="171450" indent="-171450">
              <a:buFont typeface="Arial" panose="020B0604020202020204" pitchFamily="34" charset="0"/>
              <a:buChar char="•"/>
            </a:pPr>
            <a:r>
              <a:rPr lang="en-US" sz="1600" dirty="0">
                <a:solidFill>
                  <a:srgbClr val="003C71"/>
                </a:solidFill>
              </a:rPr>
              <a:t>Stops on halo (strong ES)</a:t>
            </a:r>
          </a:p>
          <a:p>
            <a:endParaRPr lang="en-US" sz="1600" dirty="0">
              <a:solidFill>
                <a:srgbClr val="003C71"/>
              </a:solidFill>
            </a:endParaRPr>
          </a:p>
        </p:txBody>
      </p:sp>
      <p:cxnSp>
        <p:nvCxnSpPr>
          <p:cNvPr id="29" name="Straight Arrow Connector 28"/>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225069" y="442478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31" name="TextBox 30"/>
          <p:cNvSpPr txBox="1"/>
          <p:nvPr/>
        </p:nvSpPr>
        <p:spPr>
          <a:xfrm>
            <a:off x="104005" y="3447097"/>
            <a:ext cx="1053494"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170nm CHM</a:t>
            </a:r>
          </a:p>
        </p:txBody>
      </p:sp>
      <p:cxnSp>
        <p:nvCxnSpPr>
          <p:cNvPr id="32" name="Straight Arrow Connector 31"/>
          <p:cNvCxnSpPr/>
          <p:nvPr/>
        </p:nvCxnSpPr>
        <p:spPr>
          <a:xfrm>
            <a:off x="1109675" y="3614979"/>
            <a:ext cx="408039" cy="76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9959" y="3987594"/>
            <a:ext cx="1414169"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4" name="Straight Arrow Connector 33"/>
          <p:cNvCxnSpPr/>
          <p:nvPr/>
        </p:nvCxnSpPr>
        <p:spPr>
          <a:xfrm>
            <a:off x="1426652" y="4196832"/>
            <a:ext cx="243462" cy="56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70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Rectangle 602"/>
          <p:cNvSpPr/>
          <p:nvPr/>
        </p:nvSpPr>
        <p:spPr>
          <a:xfrm>
            <a:off x="1257095" y="3915974"/>
            <a:ext cx="9147391" cy="1764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p:nvSpPr>
        <p:spPr>
          <a:xfrm rot="5400000">
            <a:off x="9587839" y="4731272"/>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5" name="Rectangle 604"/>
          <p:cNvSpPr/>
          <p:nvPr/>
        </p:nvSpPr>
        <p:spPr>
          <a:xfrm rot="5400000">
            <a:off x="2701608" y="4914545"/>
            <a:ext cx="1047854" cy="352700"/>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Rectangle 605"/>
          <p:cNvSpPr/>
          <p:nvPr/>
        </p:nvSpPr>
        <p:spPr>
          <a:xfrm rot="5400000">
            <a:off x="5016947" y="4799133"/>
            <a:ext cx="1047854"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Rectangle 606"/>
          <p:cNvSpPr/>
          <p:nvPr/>
        </p:nvSpPr>
        <p:spPr>
          <a:xfrm rot="5400000">
            <a:off x="7278760" y="4767403"/>
            <a:ext cx="1047857" cy="5956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8" name="Straight Arrow Connector 607"/>
          <p:cNvCxnSpPr/>
          <p:nvPr/>
        </p:nvCxnSpPr>
        <p:spPr>
          <a:xfrm flipH="1" flipV="1">
            <a:off x="6306716" y="3913945"/>
            <a:ext cx="9814" cy="3553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609" name="Rectangle 608"/>
          <p:cNvSpPr>
            <a:spLocks noChangeArrowheads="1"/>
          </p:cNvSpPr>
          <p:nvPr/>
        </p:nvSpPr>
        <p:spPr bwMode="auto">
          <a:xfrm>
            <a:off x="1234767" y="5780502"/>
            <a:ext cx="9147388" cy="926402"/>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0" name="Rectangle 609"/>
          <p:cNvSpPr>
            <a:spLocks noChangeArrowheads="1"/>
          </p:cNvSpPr>
          <p:nvPr/>
        </p:nvSpPr>
        <p:spPr bwMode="auto">
          <a:xfrm>
            <a:off x="1234764" y="6367789"/>
            <a:ext cx="9147389" cy="91555"/>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nvGrpSpPr>
          <p:cNvPr id="611" name="Group 610"/>
          <p:cNvGrpSpPr/>
          <p:nvPr/>
        </p:nvGrpSpPr>
        <p:grpSpPr>
          <a:xfrm>
            <a:off x="6519266" y="5785762"/>
            <a:ext cx="519100" cy="646217"/>
            <a:chOff x="5400705" y="4808373"/>
            <a:chExt cx="519100" cy="646217"/>
          </a:xfrm>
        </p:grpSpPr>
        <p:sp>
          <p:nvSpPr>
            <p:cNvPr id="612" name="Rectangle 611"/>
            <p:cNvSpPr/>
            <p:nvPr/>
          </p:nvSpPr>
          <p:spPr bwMode="auto">
            <a:xfrm>
              <a:off x="5400706" y="4808375"/>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13" name="Rectangle 612"/>
            <p:cNvSpPr>
              <a:spLocks noChangeArrowheads="1"/>
            </p:cNvSpPr>
            <p:nvPr/>
          </p:nvSpPr>
          <p:spPr bwMode="auto">
            <a:xfrm rot="16200000">
              <a:off x="5264008" y="4945075"/>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4" name="Rectangle 613"/>
            <p:cNvSpPr>
              <a:spLocks noChangeArrowheads="1"/>
            </p:cNvSpPr>
            <p:nvPr/>
          </p:nvSpPr>
          <p:spPr bwMode="auto">
            <a:xfrm rot="16200000">
              <a:off x="5736901" y="4944595"/>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5" name="Rectangle 614"/>
            <p:cNvSpPr/>
            <p:nvPr/>
          </p:nvSpPr>
          <p:spPr bwMode="auto">
            <a:xfrm>
              <a:off x="5447397" y="5127499"/>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16" name="Rectangle 615"/>
            <p:cNvSpPr>
              <a:spLocks noChangeArrowheads="1"/>
            </p:cNvSpPr>
            <p:nvPr/>
          </p:nvSpPr>
          <p:spPr bwMode="auto">
            <a:xfrm>
              <a:off x="5447397" y="5407906"/>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7" name="Rectangle 616"/>
            <p:cNvSpPr>
              <a:spLocks noChangeArrowheads="1"/>
            </p:cNvSpPr>
            <p:nvPr/>
          </p:nvSpPr>
          <p:spPr bwMode="auto">
            <a:xfrm rot="16200000">
              <a:off x="5306952" y="5259616"/>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8" name="Rectangle 617"/>
            <p:cNvSpPr>
              <a:spLocks noChangeArrowheads="1"/>
            </p:cNvSpPr>
            <p:nvPr/>
          </p:nvSpPr>
          <p:spPr bwMode="auto">
            <a:xfrm rot="16200000">
              <a:off x="5685994" y="5266033"/>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19" name="Rectangle 618"/>
            <p:cNvSpPr>
              <a:spLocks noChangeArrowheads="1"/>
            </p:cNvSpPr>
            <p:nvPr/>
          </p:nvSpPr>
          <p:spPr bwMode="auto">
            <a:xfrm>
              <a:off x="5400705" y="5078903"/>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0" name="Rectangle 619"/>
            <p:cNvSpPr>
              <a:spLocks noChangeArrowheads="1"/>
            </p:cNvSpPr>
            <p:nvPr/>
          </p:nvSpPr>
          <p:spPr bwMode="auto">
            <a:xfrm>
              <a:off x="5826439" y="5078903"/>
              <a:ext cx="92404"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621" name="Group 620"/>
          <p:cNvGrpSpPr/>
          <p:nvPr/>
        </p:nvGrpSpPr>
        <p:grpSpPr>
          <a:xfrm>
            <a:off x="8822928" y="5785762"/>
            <a:ext cx="519100" cy="646217"/>
            <a:chOff x="6063894" y="4822905"/>
            <a:chExt cx="519100" cy="646217"/>
          </a:xfrm>
        </p:grpSpPr>
        <p:sp>
          <p:nvSpPr>
            <p:cNvPr id="622" name="Rectangle 621"/>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23" name="Rectangle 622"/>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4" name="Rectangle 62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5" name="Rectangle 624"/>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26" name="Rectangle 625"/>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7" name="Rectangle 626"/>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8" name="Rectangle 627"/>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29" name="Rectangle 628"/>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0" name="Rectangle 629"/>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631" name="Group 630"/>
          <p:cNvGrpSpPr/>
          <p:nvPr/>
        </p:nvGrpSpPr>
        <p:grpSpPr>
          <a:xfrm>
            <a:off x="4672211" y="5785762"/>
            <a:ext cx="519100" cy="646217"/>
            <a:chOff x="6063894" y="4822905"/>
            <a:chExt cx="519100" cy="646217"/>
          </a:xfrm>
        </p:grpSpPr>
        <p:sp>
          <p:nvSpPr>
            <p:cNvPr id="632" name="Rectangle 631"/>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33" name="Rectangle 632"/>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4" name="Rectangle 63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5" name="Rectangle 634"/>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36" name="Rectangle 635"/>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7" name="Rectangle 636"/>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8" name="Rectangle 637"/>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39" name="Rectangle 638"/>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0" name="Rectangle 639"/>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641" name="Group 640"/>
          <p:cNvGrpSpPr/>
          <p:nvPr/>
        </p:nvGrpSpPr>
        <p:grpSpPr>
          <a:xfrm>
            <a:off x="3589277" y="5785762"/>
            <a:ext cx="519100" cy="646217"/>
            <a:chOff x="6063894" y="4822905"/>
            <a:chExt cx="519100" cy="646217"/>
          </a:xfrm>
        </p:grpSpPr>
        <p:sp>
          <p:nvSpPr>
            <p:cNvPr id="642" name="Rectangle 641"/>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43" name="Rectangle 642"/>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4" name="Rectangle 64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5" name="Rectangle 644"/>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46" name="Rectangle 645"/>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7" name="Rectangle 646"/>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8" name="Rectangle 647"/>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49" name="Rectangle 648"/>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0" name="Rectangle 649"/>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grpSp>
        <p:nvGrpSpPr>
          <p:cNvPr id="651" name="Group 650"/>
          <p:cNvGrpSpPr/>
          <p:nvPr/>
        </p:nvGrpSpPr>
        <p:grpSpPr>
          <a:xfrm>
            <a:off x="2509452" y="5785762"/>
            <a:ext cx="519100" cy="646217"/>
            <a:chOff x="6063894" y="4822905"/>
            <a:chExt cx="519100" cy="646217"/>
          </a:xfrm>
        </p:grpSpPr>
        <p:sp>
          <p:nvSpPr>
            <p:cNvPr id="652" name="Rectangle 651"/>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53" name="Rectangle 652"/>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4" name="Rectangle 653"/>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5" name="Rectangle 654"/>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56" name="Rectangle 655"/>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7" name="Rectangle 656"/>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8" name="Rectangle 657"/>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59" name="Rectangle 658"/>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0" name="Rectangle 659"/>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61" name="TextBox 155"/>
          <p:cNvSpPr txBox="1"/>
          <p:nvPr/>
        </p:nvSpPr>
        <p:spPr>
          <a:xfrm>
            <a:off x="3054431" y="5835115"/>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Ta</a:t>
            </a:r>
            <a:endParaRPr lang="en-US" sz="800" b="1" baseline="-25000" dirty="0"/>
          </a:p>
        </p:txBody>
      </p:sp>
      <p:cxnSp>
        <p:nvCxnSpPr>
          <p:cNvPr id="662" name="Straight Arrow Connector 661"/>
          <p:cNvCxnSpPr/>
          <p:nvPr/>
        </p:nvCxnSpPr>
        <p:spPr bwMode="auto">
          <a:xfrm rot="5400000">
            <a:off x="3077810" y="5874257"/>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grpSp>
        <p:nvGrpSpPr>
          <p:cNvPr id="663" name="Group 662"/>
          <p:cNvGrpSpPr/>
          <p:nvPr/>
        </p:nvGrpSpPr>
        <p:grpSpPr>
          <a:xfrm>
            <a:off x="1421006" y="5785762"/>
            <a:ext cx="519100" cy="646217"/>
            <a:chOff x="6063894" y="4822905"/>
            <a:chExt cx="519100" cy="646217"/>
          </a:xfrm>
        </p:grpSpPr>
        <p:sp>
          <p:nvSpPr>
            <p:cNvPr id="664" name="Rectangle 663"/>
            <p:cNvSpPr/>
            <p:nvPr/>
          </p:nvSpPr>
          <p:spPr bwMode="auto">
            <a:xfrm>
              <a:off x="6063895" y="4822907"/>
              <a:ext cx="518138" cy="319124"/>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65" name="Rectangle 664"/>
            <p:cNvSpPr>
              <a:spLocks noChangeArrowheads="1"/>
            </p:cNvSpPr>
            <p:nvPr/>
          </p:nvSpPr>
          <p:spPr bwMode="auto">
            <a:xfrm rot="16200000">
              <a:off x="5927197" y="4959607"/>
              <a:ext cx="319124" cy="4572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6" name="Rectangle 665"/>
            <p:cNvSpPr>
              <a:spLocks noChangeArrowheads="1"/>
            </p:cNvSpPr>
            <p:nvPr/>
          </p:nvSpPr>
          <p:spPr bwMode="auto">
            <a:xfrm rot="16200000">
              <a:off x="6400090" y="4959127"/>
              <a:ext cx="319125" cy="46682"/>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7" name="Rectangle 666"/>
            <p:cNvSpPr/>
            <p:nvPr/>
          </p:nvSpPr>
          <p:spPr bwMode="auto">
            <a:xfrm>
              <a:off x="6110586" y="5142031"/>
              <a:ext cx="425726" cy="323756"/>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68" name="Rectangle 667"/>
            <p:cNvSpPr>
              <a:spLocks noChangeArrowheads="1"/>
            </p:cNvSpPr>
            <p:nvPr/>
          </p:nvSpPr>
          <p:spPr bwMode="auto">
            <a:xfrm>
              <a:off x="6110586" y="5422438"/>
              <a:ext cx="42573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69" name="Rectangle 668"/>
            <p:cNvSpPr>
              <a:spLocks noChangeArrowheads="1"/>
            </p:cNvSpPr>
            <p:nvPr/>
          </p:nvSpPr>
          <p:spPr bwMode="auto">
            <a:xfrm rot="16200000">
              <a:off x="5970141" y="5274148"/>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0" name="Rectangle 669"/>
            <p:cNvSpPr>
              <a:spLocks noChangeArrowheads="1"/>
            </p:cNvSpPr>
            <p:nvPr/>
          </p:nvSpPr>
          <p:spPr bwMode="auto">
            <a:xfrm rot="16200000">
              <a:off x="6349183" y="5280565"/>
              <a:ext cx="327577" cy="46686"/>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1" name="Rectangle 670"/>
            <p:cNvSpPr>
              <a:spLocks noChangeArrowheads="1"/>
            </p:cNvSpPr>
            <p:nvPr/>
          </p:nvSpPr>
          <p:spPr bwMode="auto">
            <a:xfrm>
              <a:off x="6063894"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72" name="Rectangle 671"/>
            <p:cNvSpPr>
              <a:spLocks noChangeArrowheads="1"/>
            </p:cNvSpPr>
            <p:nvPr/>
          </p:nvSpPr>
          <p:spPr bwMode="auto">
            <a:xfrm>
              <a:off x="6488652" y="5093435"/>
              <a:ext cx="93380" cy="46684"/>
            </a:xfrm>
            <a:prstGeom prst="rect">
              <a:avLst/>
            </a:prstGeom>
            <a:solidFill>
              <a:schemeClr val="bg1">
                <a:lumMod val="6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grpSp>
      <p:sp>
        <p:nvSpPr>
          <p:cNvPr id="673" name="TextBox 168"/>
          <p:cNvSpPr txBox="1"/>
          <p:nvPr/>
        </p:nvSpPr>
        <p:spPr>
          <a:xfrm>
            <a:off x="5576491" y="6056291"/>
            <a:ext cx="6232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CDO</a:t>
            </a:r>
          </a:p>
        </p:txBody>
      </p:sp>
      <p:sp>
        <p:nvSpPr>
          <p:cNvPr id="674" name="TextBox 173"/>
          <p:cNvSpPr txBox="1"/>
          <p:nvPr/>
        </p:nvSpPr>
        <p:spPr>
          <a:xfrm>
            <a:off x="2034968" y="6067344"/>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675" name="Straight Arrow Connector 674"/>
          <p:cNvCxnSpPr/>
          <p:nvPr/>
        </p:nvCxnSpPr>
        <p:spPr bwMode="auto">
          <a:xfrm>
            <a:off x="2209406" y="6238515"/>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676" name="TextBox 114"/>
          <p:cNvSpPr txBox="1"/>
          <p:nvPr/>
        </p:nvSpPr>
        <p:spPr>
          <a:xfrm>
            <a:off x="1489258"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677" name="TextBox 115"/>
          <p:cNvSpPr txBox="1"/>
          <p:nvPr/>
        </p:nvSpPr>
        <p:spPr>
          <a:xfrm>
            <a:off x="6581655" y="582597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M5</a:t>
            </a:r>
          </a:p>
        </p:txBody>
      </p:sp>
      <p:sp>
        <p:nvSpPr>
          <p:cNvPr id="678" name="TextBox 116"/>
          <p:cNvSpPr txBox="1"/>
          <p:nvPr/>
        </p:nvSpPr>
        <p:spPr>
          <a:xfrm>
            <a:off x="1489258"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679" name="TextBox 117"/>
          <p:cNvSpPr txBox="1"/>
          <p:nvPr/>
        </p:nvSpPr>
        <p:spPr>
          <a:xfrm>
            <a:off x="6581166" y="6134691"/>
            <a:ext cx="39433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V4</a:t>
            </a:r>
          </a:p>
        </p:txBody>
      </p:sp>
      <p:sp>
        <p:nvSpPr>
          <p:cNvPr id="680" name="TextBox 170"/>
          <p:cNvSpPr txBox="1"/>
          <p:nvPr/>
        </p:nvSpPr>
        <p:spPr>
          <a:xfrm>
            <a:off x="7823945" y="5851900"/>
            <a:ext cx="37053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t>ES</a:t>
            </a:r>
            <a:endParaRPr lang="en-US" sz="800" b="1" baseline="-25000" dirty="0"/>
          </a:p>
        </p:txBody>
      </p:sp>
      <p:cxnSp>
        <p:nvCxnSpPr>
          <p:cNvPr id="681" name="Straight Arrow Connector 680"/>
          <p:cNvCxnSpPr/>
          <p:nvPr/>
        </p:nvCxnSpPr>
        <p:spPr bwMode="auto">
          <a:xfrm flipV="1">
            <a:off x="8009213" y="5744713"/>
            <a:ext cx="0" cy="137160"/>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682" name="Rectangle 681"/>
          <p:cNvSpPr>
            <a:spLocks noChangeArrowheads="1"/>
          </p:cNvSpPr>
          <p:nvPr/>
        </p:nvSpPr>
        <p:spPr bwMode="auto">
          <a:xfrm>
            <a:off x="1234763" y="5669707"/>
            <a:ext cx="9147391" cy="118942"/>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83" name="Rectangle 682"/>
          <p:cNvSpPr/>
          <p:nvPr/>
        </p:nvSpPr>
        <p:spPr bwMode="auto">
          <a:xfrm>
            <a:off x="6316530" y="5667760"/>
            <a:ext cx="892336" cy="119464"/>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84" name="Rectangle 683"/>
          <p:cNvSpPr/>
          <p:nvPr/>
        </p:nvSpPr>
        <p:spPr bwMode="auto">
          <a:xfrm>
            <a:off x="8597178" y="5665848"/>
            <a:ext cx="892336" cy="122918"/>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685" name="TextBox 175"/>
          <p:cNvSpPr txBox="1"/>
          <p:nvPr/>
        </p:nvSpPr>
        <p:spPr>
          <a:xfrm>
            <a:off x="1254085" y="645743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686" name="TextBox 175"/>
          <p:cNvSpPr txBox="1"/>
          <p:nvPr/>
        </p:nvSpPr>
        <p:spPr>
          <a:xfrm>
            <a:off x="6311597" y="6478405"/>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cxnSp>
        <p:nvCxnSpPr>
          <p:cNvPr id="687" name="Straight Connector 686"/>
          <p:cNvCxnSpPr/>
          <p:nvPr/>
        </p:nvCxnSpPr>
        <p:spPr bwMode="auto">
          <a:xfrm>
            <a:off x="5576491" y="18091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grpSp>
        <p:nvGrpSpPr>
          <p:cNvPr id="688" name="Group 687"/>
          <p:cNvGrpSpPr/>
          <p:nvPr/>
        </p:nvGrpSpPr>
        <p:grpSpPr>
          <a:xfrm>
            <a:off x="1412344" y="4271571"/>
            <a:ext cx="1566463" cy="1416451"/>
            <a:chOff x="1232941" y="4271571"/>
            <a:chExt cx="8515215" cy="1416451"/>
          </a:xfrm>
        </p:grpSpPr>
        <p:sp>
          <p:nvSpPr>
            <p:cNvPr id="689" name="Rectangle 688"/>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0" name="Rectangle 689"/>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1" name="Rectangle 690"/>
            <p:cNvSpPr>
              <a:spLocks noChangeArrowheads="1"/>
            </p:cNvSpPr>
            <p:nvPr/>
          </p:nvSpPr>
          <p:spPr bwMode="auto">
            <a:xfrm>
              <a:off x="1232941" y="5160831"/>
              <a:ext cx="8513389" cy="7388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2" name="Rectangle 691"/>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3" name="Rectangle 692"/>
            <p:cNvSpPr/>
            <p:nvPr/>
          </p:nvSpPr>
          <p:spPr>
            <a:xfrm>
              <a:off x="1234762" y="4271571"/>
              <a:ext cx="8513389" cy="87820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694" name="Group 693"/>
          <p:cNvGrpSpPr/>
          <p:nvPr/>
        </p:nvGrpSpPr>
        <p:grpSpPr>
          <a:xfrm>
            <a:off x="3544222" y="4269966"/>
            <a:ext cx="1606513" cy="1416451"/>
            <a:chOff x="1232941" y="4271571"/>
            <a:chExt cx="8515215" cy="1416451"/>
          </a:xfrm>
        </p:grpSpPr>
        <p:sp>
          <p:nvSpPr>
            <p:cNvPr id="695" name="Rectangle 694"/>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6" name="Rectangle 695"/>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7" name="Rectangle 696"/>
            <p:cNvSpPr>
              <a:spLocks noChangeArrowheads="1"/>
            </p:cNvSpPr>
            <p:nvPr/>
          </p:nvSpPr>
          <p:spPr bwMode="auto">
            <a:xfrm>
              <a:off x="1232941" y="5148170"/>
              <a:ext cx="8513392" cy="86549"/>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8" name="Rectangle 697"/>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699" name="Rectangle 698"/>
            <p:cNvSpPr/>
            <p:nvPr/>
          </p:nvSpPr>
          <p:spPr>
            <a:xfrm>
              <a:off x="1234764" y="4271571"/>
              <a:ext cx="8513392" cy="87047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700" name="Group 699"/>
          <p:cNvGrpSpPr/>
          <p:nvPr/>
        </p:nvGrpSpPr>
        <p:grpSpPr>
          <a:xfrm>
            <a:off x="5982267" y="4262325"/>
            <a:ext cx="1469988" cy="1416451"/>
            <a:chOff x="1232941" y="4271571"/>
            <a:chExt cx="8515215" cy="1416451"/>
          </a:xfrm>
        </p:grpSpPr>
        <p:sp>
          <p:nvSpPr>
            <p:cNvPr id="701" name="Rectangle 700"/>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2" name="Rectangle 701"/>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3" name="Rectangle 702"/>
            <p:cNvSpPr>
              <a:spLocks noChangeArrowheads="1"/>
            </p:cNvSpPr>
            <p:nvPr/>
          </p:nvSpPr>
          <p:spPr bwMode="auto">
            <a:xfrm>
              <a:off x="1232941" y="5155811"/>
              <a:ext cx="8513390" cy="78908"/>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4" name="Rectangle 703"/>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5" name="Rectangle 704"/>
            <p:cNvSpPr/>
            <p:nvPr/>
          </p:nvSpPr>
          <p:spPr>
            <a:xfrm>
              <a:off x="1234766" y="4271571"/>
              <a:ext cx="8513390" cy="878111"/>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706" name="Group 705"/>
          <p:cNvGrpSpPr/>
          <p:nvPr/>
        </p:nvGrpSpPr>
        <p:grpSpPr>
          <a:xfrm>
            <a:off x="8181313" y="4261470"/>
            <a:ext cx="1469988" cy="1416451"/>
            <a:chOff x="1232941" y="4271571"/>
            <a:chExt cx="8515215" cy="1416451"/>
          </a:xfrm>
        </p:grpSpPr>
        <p:sp>
          <p:nvSpPr>
            <p:cNvPr id="707" name="Rectangle 706"/>
            <p:cNvSpPr>
              <a:spLocks noChangeArrowheads="1"/>
            </p:cNvSpPr>
            <p:nvPr/>
          </p:nvSpPr>
          <p:spPr bwMode="auto">
            <a:xfrm rot="10800000">
              <a:off x="1243344" y="5428474"/>
              <a:ext cx="8502988" cy="259548"/>
            </a:xfrm>
            <a:prstGeom prst="rect">
              <a:avLst/>
            </a:prstGeom>
            <a:solidFill>
              <a:srgbClr val="CC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8" name="Rectangle 707"/>
            <p:cNvSpPr>
              <a:spLocks noChangeArrowheads="1"/>
            </p:cNvSpPr>
            <p:nvPr/>
          </p:nvSpPr>
          <p:spPr bwMode="auto">
            <a:xfrm>
              <a:off x="1234765" y="5226389"/>
              <a:ext cx="8513391" cy="226749"/>
            </a:xfrm>
            <a:prstGeom prst="rect">
              <a:avLst/>
            </a:prstGeom>
            <a:solidFill>
              <a:schemeClr val="bg2">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09" name="Rectangle 708"/>
            <p:cNvSpPr>
              <a:spLocks noChangeArrowheads="1"/>
            </p:cNvSpPr>
            <p:nvPr/>
          </p:nvSpPr>
          <p:spPr bwMode="auto">
            <a:xfrm>
              <a:off x="1232941" y="5156666"/>
              <a:ext cx="8513390" cy="78053"/>
            </a:xfrm>
            <a:prstGeom prst="rect">
              <a:avLst/>
            </a:prstGeom>
            <a:solidFill>
              <a:srgbClr val="30D9F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10" name="Rectangle 709"/>
            <p:cNvSpPr>
              <a:spLocks noChangeArrowheads="1"/>
            </p:cNvSpPr>
            <p:nvPr/>
          </p:nvSpPr>
          <p:spPr bwMode="auto">
            <a:xfrm>
              <a:off x="1232941" y="5441029"/>
              <a:ext cx="8513391" cy="61138"/>
            </a:xfrm>
            <a:prstGeom prst="rect">
              <a:avLst/>
            </a:prstGeom>
            <a:solidFill>
              <a:srgbClr val="66FF66"/>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endParaRPr>
            </a:p>
          </p:txBody>
        </p:sp>
        <p:sp>
          <p:nvSpPr>
            <p:cNvPr id="711" name="Rectangle 710"/>
            <p:cNvSpPr/>
            <p:nvPr/>
          </p:nvSpPr>
          <p:spPr>
            <a:xfrm>
              <a:off x="1234766" y="4271571"/>
              <a:ext cx="8513390" cy="88497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712" name="Rectangle 711"/>
          <p:cNvSpPr/>
          <p:nvPr/>
        </p:nvSpPr>
        <p:spPr>
          <a:xfrm>
            <a:off x="5145406" y="5588561"/>
            <a:ext cx="836861" cy="995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3" name="Rectangle 712"/>
          <p:cNvSpPr/>
          <p:nvPr/>
        </p:nvSpPr>
        <p:spPr>
          <a:xfrm>
            <a:off x="7450382" y="5594646"/>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4" name="Rectangle 713"/>
          <p:cNvSpPr/>
          <p:nvPr/>
        </p:nvSpPr>
        <p:spPr>
          <a:xfrm>
            <a:off x="2978471" y="5611356"/>
            <a:ext cx="565751" cy="787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5" name="Rectangle 714"/>
          <p:cNvSpPr/>
          <p:nvPr/>
        </p:nvSpPr>
        <p:spPr>
          <a:xfrm rot="5400000">
            <a:off x="6839370" y="4893267"/>
            <a:ext cx="1329852" cy="865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 name="Rectangle 715"/>
          <p:cNvSpPr/>
          <p:nvPr/>
        </p:nvSpPr>
        <p:spPr>
          <a:xfrm rot="5400000">
            <a:off x="7500714" y="4911397"/>
            <a:ext cx="1305859" cy="881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 name="Rectangle 716"/>
          <p:cNvSpPr/>
          <p:nvPr/>
        </p:nvSpPr>
        <p:spPr>
          <a:xfrm rot="5400000">
            <a:off x="5286230" y="4898060"/>
            <a:ext cx="1336064" cy="851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 name="Rectangle 717"/>
          <p:cNvSpPr/>
          <p:nvPr/>
        </p:nvSpPr>
        <p:spPr>
          <a:xfrm rot="5400000">
            <a:off x="4519251" y="4894114"/>
            <a:ext cx="1336784" cy="946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9" name="Rectangle 718"/>
          <p:cNvSpPr/>
          <p:nvPr/>
        </p:nvSpPr>
        <p:spPr>
          <a:xfrm rot="5400000">
            <a:off x="2839812" y="4902516"/>
            <a:ext cx="1322340" cy="930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Rectangle 719"/>
          <p:cNvSpPr/>
          <p:nvPr/>
        </p:nvSpPr>
        <p:spPr>
          <a:xfrm rot="5400000">
            <a:off x="2330952" y="4892180"/>
            <a:ext cx="1362735" cy="99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1" name="Rectangle 720"/>
          <p:cNvSpPr/>
          <p:nvPr/>
        </p:nvSpPr>
        <p:spPr>
          <a:xfrm rot="5400000">
            <a:off x="692006" y="4896018"/>
            <a:ext cx="1362956" cy="924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2" name="Rectangle 721"/>
          <p:cNvSpPr/>
          <p:nvPr/>
        </p:nvSpPr>
        <p:spPr>
          <a:xfrm>
            <a:off x="1233378" y="5604747"/>
            <a:ext cx="183149" cy="760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 name="Rectangle 722"/>
          <p:cNvSpPr/>
          <p:nvPr/>
        </p:nvSpPr>
        <p:spPr bwMode="auto">
          <a:xfrm>
            <a:off x="1237431" y="6431979"/>
            <a:ext cx="9144722" cy="274925"/>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2000" b="1" dirty="0">
              <a:latin typeface="Neo Sans Intel" pitchFamily="34" charset="0"/>
              <a:cs typeface="Arial" pitchFamily="34" charset="0"/>
            </a:endParaRPr>
          </a:p>
        </p:txBody>
      </p:sp>
      <p:sp>
        <p:nvSpPr>
          <p:cNvPr id="724" name="TextBox 175"/>
          <p:cNvSpPr txBox="1"/>
          <p:nvPr/>
        </p:nvSpPr>
        <p:spPr>
          <a:xfrm>
            <a:off x="1406485" y="646436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OGD </a:t>
            </a:r>
          </a:p>
        </p:txBody>
      </p:sp>
      <p:sp>
        <p:nvSpPr>
          <p:cNvPr id="725" name="TextBox 175"/>
          <p:cNvSpPr txBox="1"/>
          <p:nvPr/>
        </p:nvSpPr>
        <p:spPr>
          <a:xfrm>
            <a:off x="6463997" y="6485331"/>
            <a:ext cx="215087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t>Memory array PGD </a:t>
            </a:r>
          </a:p>
        </p:txBody>
      </p:sp>
      <p:sp>
        <p:nvSpPr>
          <p:cNvPr id="726" name="Rectangle 725"/>
          <p:cNvSpPr/>
          <p:nvPr/>
        </p:nvSpPr>
        <p:spPr>
          <a:xfrm rot="5400000">
            <a:off x="620384" y="4906055"/>
            <a:ext cx="1357178" cy="8898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 name="Rectangle 726"/>
          <p:cNvSpPr/>
          <p:nvPr/>
        </p:nvSpPr>
        <p:spPr>
          <a:xfrm rot="5400000">
            <a:off x="2746223" y="4907663"/>
            <a:ext cx="1344714" cy="99939"/>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8" name="Rectangle 727"/>
          <p:cNvSpPr/>
          <p:nvPr/>
        </p:nvSpPr>
        <p:spPr>
          <a:xfrm rot="5400000">
            <a:off x="4638142" y="4890449"/>
            <a:ext cx="1293489" cy="99827"/>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9" name="Rectangle 728"/>
          <p:cNvSpPr/>
          <p:nvPr/>
        </p:nvSpPr>
        <p:spPr>
          <a:xfrm rot="5400000">
            <a:off x="5198186" y="4900063"/>
            <a:ext cx="1328608" cy="8011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0" name="Rectangle 729"/>
          <p:cNvSpPr/>
          <p:nvPr/>
        </p:nvSpPr>
        <p:spPr>
          <a:xfrm rot="5400000">
            <a:off x="6922640" y="4889233"/>
            <a:ext cx="1341386" cy="102851"/>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1" name="Rectangle 730"/>
          <p:cNvSpPr/>
          <p:nvPr/>
        </p:nvSpPr>
        <p:spPr>
          <a:xfrm rot="5400000">
            <a:off x="7418947" y="4897167"/>
            <a:ext cx="1304403" cy="75474"/>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2" name="Rectangle 731"/>
          <p:cNvSpPr/>
          <p:nvPr/>
        </p:nvSpPr>
        <p:spPr>
          <a:xfrm>
            <a:off x="3142009" y="5530357"/>
            <a:ext cx="251305" cy="79475"/>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3" name="Rectangle 732"/>
          <p:cNvSpPr/>
          <p:nvPr/>
        </p:nvSpPr>
        <p:spPr>
          <a:xfrm>
            <a:off x="5310127" y="5502458"/>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4" name="Rectangle 733"/>
          <p:cNvSpPr/>
          <p:nvPr/>
        </p:nvSpPr>
        <p:spPr>
          <a:xfrm>
            <a:off x="7541908" y="552988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5" name="TextBox 734"/>
          <p:cNvSpPr txBox="1"/>
          <p:nvPr/>
        </p:nvSpPr>
        <p:spPr>
          <a:xfrm>
            <a:off x="8825990" y="5519007"/>
            <a:ext cx="841933" cy="169277"/>
          </a:xfrm>
          <a:prstGeom prst="rect">
            <a:avLst/>
          </a:prstGeom>
          <a:noFill/>
        </p:spPr>
        <p:txBody>
          <a:bodyPr vert="horz" wrap="square" lIns="0" tIns="0" rIns="0" bIns="0" rtlCol="0">
            <a:spAutoFit/>
          </a:bodyPr>
          <a:lstStyle/>
          <a:p>
            <a:r>
              <a:rPr lang="en-US" sz="1100" dirty="0">
                <a:solidFill>
                  <a:srgbClr val="003C71"/>
                </a:solidFill>
              </a:rPr>
              <a:t>25nm </a:t>
            </a:r>
            <a:r>
              <a:rPr lang="en-US" sz="1100" dirty="0" err="1">
                <a:solidFill>
                  <a:srgbClr val="003C71"/>
                </a:solidFill>
              </a:rPr>
              <a:t>TiN</a:t>
            </a:r>
            <a:endParaRPr lang="en-US" sz="1100" dirty="0">
              <a:solidFill>
                <a:srgbClr val="003C71"/>
              </a:solidFill>
            </a:endParaRPr>
          </a:p>
        </p:txBody>
      </p:sp>
      <p:sp>
        <p:nvSpPr>
          <p:cNvPr id="736" name="TextBox 735"/>
          <p:cNvSpPr txBox="1"/>
          <p:nvPr/>
        </p:nvSpPr>
        <p:spPr>
          <a:xfrm>
            <a:off x="8867414" y="5228044"/>
            <a:ext cx="841933" cy="169277"/>
          </a:xfrm>
          <a:prstGeom prst="rect">
            <a:avLst/>
          </a:prstGeom>
          <a:noFill/>
        </p:spPr>
        <p:txBody>
          <a:bodyPr vert="horz" wrap="square" lIns="0" tIns="0" rIns="0" bIns="0" rtlCol="0">
            <a:spAutoFit/>
          </a:bodyPr>
          <a:lstStyle/>
          <a:p>
            <a:r>
              <a:rPr lang="en-US" sz="1100" dirty="0">
                <a:solidFill>
                  <a:srgbClr val="003C71"/>
                </a:solidFill>
              </a:rPr>
              <a:t>20nm ADM</a:t>
            </a:r>
          </a:p>
        </p:txBody>
      </p:sp>
      <p:sp>
        <p:nvSpPr>
          <p:cNvPr id="737" name="Rectangle 736"/>
          <p:cNvSpPr/>
          <p:nvPr/>
        </p:nvSpPr>
        <p:spPr>
          <a:xfrm rot="5400000">
            <a:off x="2411935" y="4876695"/>
            <a:ext cx="1325292" cy="122026"/>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8" name="TextBox 737"/>
          <p:cNvSpPr txBox="1"/>
          <p:nvPr/>
        </p:nvSpPr>
        <p:spPr>
          <a:xfrm>
            <a:off x="2843058" y="4524256"/>
            <a:ext cx="800219" cy="369332"/>
          </a:xfrm>
          <a:prstGeom prst="rect">
            <a:avLst/>
          </a:prstGeom>
          <a:noFill/>
        </p:spPr>
        <p:txBody>
          <a:bodyPr wrap="none" rtlCol="0">
            <a:spAutoFit/>
          </a:bodyPr>
          <a:lstStyle/>
          <a:p>
            <a:r>
              <a:rPr lang="en-US" dirty="0"/>
              <a:t>25nm</a:t>
            </a:r>
          </a:p>
        </p:txBody>
      </p:sp>
      <p:cxnSp>
        <p:nvCxnSpPr>
          <p:cNvPr id="739" name="Straight Arrow Connector 738"/>
          <p:cNvCxnSpPr/>
          <p:nvPr/>
        </p:nvCxnSpPr>
        <p:spPr>
          <a:xfrm flipV="1">
            <a:off x="2978471" y="4541312"/>
            <a:ext cx="479454" cy="4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40" name="Rectangle 739"/>
          <p:cNvSpPr/>
          <p:nvPr/>
        </p:nvSpPr>
        <p:spPr>
          <a:xfrm>
            <a:off x="5982267" y="3935319"/>
            <a:ext cx="445723" cy="1282929"/>
          </a:xfrm>
          <a:prstGeom prst="rect">
            <a:avLst/>
          </a:prstGeom>
          <a:solidFill>
            <a:schemeClr val="accent3">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Rectangle 740"/>
          <p:cNvSpPr/>
          <p:nvPr/>
        </p:nvSpPr>
        <p:spPr>
          <a:xfrm>
            <a:off x="7006281" y="3935319"/>
            <a:ext cx="445723" cy="1285381"/>
          </a:xfrm>
          <a:prstGeom prst="rect">
            <a:avLst/>
          </a:prstGeom>
          <a:solidFill>
            <a:schemeClr val="accent3">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Rectangle 741"/>
          <p:cNvSpPr/>
          <p:nvPr/>
        </p:nvSpPr>
        <p:spPr>
          <a:xfrm>
            <a:off x="8217804" y="3896912"/>
            <a:ext cx="445723" cy="1344773"/>
          </a:xfrm>
          <a:prstGeom prst="rect">
            <a:avLst/>
          </a:prstGeom>
          <a:solidFill>
            <a:schemeClr val="accent3">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Rectangle 742"/>
          <p:cNvSpPr/>
          <p:nvPr/>
        </p:nvSpPr>
        <p:spPr>
          <a:xfrm>
            <a:off x="9214688" y="3946086"/>
            <a:ext cx="445723" cy="1287028"/>
          </a:xfrm>
          <a:prstGeom prst="rect">
            <a:avLst/>
          </a:prstGeom>
          <a:solidFill>
            <a:schemeClr val="accent3">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Rectangle 743"/>
          <p:cNvSpPr/>
          <p:nvPr/>
        </p:nvSpPr>
        <p:spPr>
          <a:xfrm rot="5400000">
            <a:off x="5123184" y="4912760"/>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5" name="Rectangle 744"/>
          <p:cNvSpPr/>
          <p:nvPr/>
        </p:nvSpPr>
        <p:spPr>
          <a:xfrm rot="5400000">
            <a:off x="7371329" y="4899062"/>
            <a:ext cx="945671" cy="229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6" name="Straight Arrow Connector 745"/>
          <p:cNvCxnSpPr/>
          <p:nvPr/>
        </p:nvCxnSpPr>
        <p:spPr>
          <a:xfrm>
            <a:off x="7437151" y="4661530"/>
            <a:ext cx="734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47" name="TextBox 746"/>
          <p:cNvSpPr txBox="1"/>
          <p:nvPr/>
        </p:nvSpPr>
        <p:spPr>
          <a:xfrm>
            <a:off x="7423835" y="4605021"/>
            <a:ext cx="800219" cy="369332"/>
          </a:xfrm>
          <a:prstGeom prst="rect">
            <a:avLst/>
          </a:prstGeom>
          <a:noFill/>
        </p:spPr>
        <p:txBody>
          <a:bodyPr wrap="none" rtlCol="0">
            <a:spAutoFit/>
          </a:bodyPr>
          <a:lstStyle/>
          <a:p>
            <a:r>
              <a:rPr lang="en-US" dirty="0"/>
              <a:t>30nm</a:t>
            </a:r>
          </a:p>
        </p:txBody>
      </p:sp>
      <p:sp>
        <p:nvSpPr>
          <p:cNvPr id="748" name="TextBox 747"/>
          <p:cNvSpPr txBox="1"/>
          <p:nvPr/>
        </p:nvSpPr>
        <p:spPr>
          <a:xfrm>
            <a:off x="8764571" y="4566968"/>
            <a:ext cx="841933" cy="338554"/>
          </a:xfrm>
          <a:prstGeom prst="rect">
            <a:avLst/>
          </a:prstGeom>
          <a:noFill/>
        </p:spPr>
        <p:txBody>
          <a:bodyPr vert="horz" wrap="square" lIns="0" tIns="0" rIns="0" bIns="0" rtlCol="0">
            <a:spAutoFit/>
          </a:bodyPr>
          <a:lstStyle/>
          <a:p>
            <a:r>
              <a:rPr lang="en-US" sz="1100" dirty="0">
                <a:solidFill>
                  <a:srgbClr val="003C71"/>
                </a:solidFill>
              </a:rPr>
              <a:t>50nm </a:t>
            </a:r>
          </a:p>
          <a:p>
            <a:r>
              <a:rPr lang="en-US" sz="1100" dirty="0" err="1">
                <a:solidFill>
                  <a:srgbClr val="003C71"/>
                </a:solidFill>
              </a:rPr>
              <a:t>SiN</a:t>
            </a:r>
            <a:endParaRPr lang="en-US" sz="1100" dirty="0">
              <a:solidFill>
                <a:srgbClr val="003C71"/>
              </a:solidFill>
            </a:endParaRPr>
          </a:p>
        </p:txBody>
      </p:sp>
      <p:sp>
        <p:nvSpPr>
          <p:cNvPr id="749" name="Rectangle 748"/>
          <p:cNvSpPr/>
          <p:nvPr/>
        </p:nvSpPr>
        <p:spPr>
          <a:xfrm rot="5400000">
            <a:off x="9725790" y="4767830"/>
            <a:ext cx="945671" cy="411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Rectangle 749"/>
          <p:cNvSpPr/>
          <p:nvPr/>
        </p:nvSpPr>
        <p:spPr>
          <a:xfrm>
            <a:off x="9651223" y="5573212"/>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Rectangle 750"/>
          <p:cNvSpPr/>
          <p:nvPr/>
        </p:nvSpPr>
        <p:spPr>
          <a:xfrm rot="5400000">
            <a:off x="9010582" y="4889969"/>
            <a:ext cx="1369494" cy="6460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Rectangle 751"/>
          <p:cNvSpPr/>
          <p:nvPr/>
        </p:nvSpPr>
        <p:spPr>
          <a:xfrm rot="5400000">
            <a:off x="9098558" y="4845600"/>
            <a:ext cx="1346976" cy="95758"/>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3" name="Rectangle 752"/>
          <p:cNvSpPr/>
          <p:nvPr/>
        </p:nvSpPr>
        <p:spPr>
          <a:xfrm>
            <a:off x="9792284" y="5483846"/>
            <a:ext cx="533572" cy="93732"/>
          </a:xfrm>
          <a:prstGeom prst="rect">
            <a:avLst/>
          </a:prstGeom>
          <a:solidFill>
            <a:srgbClr val="6F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4" name="Straight Arrow Connector 753"/>
          <p:cNvCxnSpPr/>
          <p:nvPr/>
        </p:nvCxnSpPr>
        <p:spPr>
          <a:xfrm flipV="1">
            <a:off x="9792283" y="4125657"/>
            <a:ext cx="493615" cy="5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5" name="TextBox 754"/>
          <p:cNvSpPr txBox="1"/>
          <p:nvPr/>
        </p:nvSpPr>
        <p:spPr>
          <a:xfrm>
            <a:off x="10371341" y="4286979"/>
            <a:ext cx="519694" cy="276999"/>
          </a:xfrm>
          <a:prstGeom prst="rect">
            <a:avLst/>
          </a:prstGeom>
          <a:noFill/>
        </p:spPr>
        <p:txBody>
          <a:bodyPr wrap="none" rtlCol="0">
            <a:spAutoFit/>
          </a:bodyPr>
          <a:lstStyle/>
          <a:p>
            <a:r>
              <a:rPr lang="en-US" sz="1200" dirty="0" err="1"/>
              <a:t>AlOx</a:t>
            </a:r>
            <a:endParaRPr lang="en-US" sz="1200" dirty="0"/>
          </a:p>
        </p:txBody>
      </p:sp>
      <p:sp>
        <p:nvSpPr>
          <p:cNvPr id="756" name="Rectangle 755"/>
          <p:cNvSpPr/>
          <p:nvPr/>
        </p:nvSpPr>
        <p:spPr>
          <a:xfrm>
            <a:off x="9651223" y="5583603"/>
            <a:ext cx="730932" cy="953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Rectangle 756"/>
          <p:cNvSpPr/>
          <p:nvPr/>
        </p:nvSpPr>
        <p:spPr>
          <a:xfrm rot="5400000">
            <a:off x="9016312" y="4895700"/>
            <a:ext cx="1344693" cy="779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TextBox 757"/>
          <p:cNvSpPr txBox="1"/>
          <p:nvPr/>
        </p:nvSpPr>
        <p:spPr>
          <a:xfrm>
            <a:off x="10117201" y="5687590"/>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759" name="Straight Arrow Connector 758"/>
          <p:cNvCxnSpPr/>
          <p:nvPr/>
        </p:nvCxnSpPr>
        <p:spPr>
          <a:xfrm>
            <a:off x="9601680" y="5754823"/>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760" name="TextBox 759"/>
          <p:cNvSpPr txBox="1"/>
          <p:nvPr/>
        </p:nvSpPr>
        <p:spPr>
          <a:xfrm>
            <a:off x="10117201" y="5370598"/>
            <a:ext cx="841933" cy="169277"/>
          </a:xfrm>
          <a:prstGeom prst="rect">
            <a:avLst/>
          </a:prstGeom>
          <a:noFill/>
        </p:spPr>
        <p:txBody>
          <a:bodyPr vert="horz" wrap="square" lIns="0" tIns="0" rIns="0" bIns="0" rtlCol="0">
            <a:spAutoFit/>
          </a:bodyPr>
          <a:lstStyle/>
          <a:p>
            <a:r>
              <a:rPr lang="en-US" sz="1100" dirty="0">
                <a:solidFill>
                  <a:srgbClr val="003C71"/>
                </a:solidFill>
              </a:rPr>
              <a:t>6nm </a:t>
            </a:r>
            <a:r>
              <a:rPr lang="en-US" sz="1100" dirty="0" err="1">
                <a:solidFill>
                  <a:srgbClr val="003C71"/>
                </a:solidFill>
              </a:rPr>
              <a:t>HfO</a:t>
            </a:r>
            <a:endParaRPr lang="en-US" sz="1100" dirty="0">
              <a:solidFill>
                <a:srgbClr val="003C71"/>
              </a:solidFill>
            </a:endParaRPr>
          </a:p>
        </p:txBody>
      </p:sp>
      <p:cxnSp>
        <p:nvCxnSpPr>
          <p:cNvPr id="761" name="Straight Arrow Connector 760"/>
          <p:cNvCxnSpPr/>
          <p:nvPr/>
        </p:nvCxnSpPr>
        <p:spPr>
          <a:xfrm>
            <a:off x="9667923" y="5479937"/>
            <a:ext cx="456614"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762" name="TextBox 761"/>
          <p:cNvSpPr txBox="1"/>
          <p:nvPr/>
        </p:nvSpPr>
        <p:spPr>
          <a:xfrm>
            <a:off x="10158625" y="5079635"/>
            <a:ext cx="841933" cy="169277"/>
          </a:xfrm>
          <a:prstGeom prst="rect">
            <a:avLst/>
          </a:prstGeom>
          <a:noFill/>
        </p:spPr>
        <p:txBody>
          <a:bodyPr vert="horz" wrap="square" lIns="0" tIns="0" rIns="0" bIns="0" rtlCol="0">
            <a:spAutoFit/>
          </a:bodyPr>
          <a:lstStyle/>
          <a:p>
            <a:r>
              <a:rPr lang="en-US" sz="1100" dirty="0">
                <a:solidFill>
                  <a:srgbClr val="003C71"/>
                </a:solidFill>
              </a:rPr>
              <a:t>3nm </a:t>
            </a:r>
            <a:r>
              <a:rPr lang="en-US" sz="1100" dirty="0" err="1">
                <a:solidFill>
                  <a:srgbClr val="003C71"/>
                </a:solidFill>
              </a:rPr>
              <a:t>AlO</a:t>
            </a:r>
            <a:endParaRPr lang="en-US" sz="1100" dirty="0">
              <a:solidFill>
                <a:srgbClr val="003C71"/>
              </a:solidFill>
            </a:endParaRPr>
          </a:p>
        </p:txBody>
      </p:sp>
      <p:cxnSp>
        <p:nvCxnSpPr>
          <p:cNvPr id="763" name="Straight Arrow Connector 762"/>
          <p:cNvCxnSpPr/>
          <p:nvPr/>
        </p:nvCxnSpPr>
        <p:spPr>
          <a:xfrm flipV="1">
            <a:off x="9650986" y="518897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764" name="TextBox 763"/>
          <p:cNvSpPr txBox="1"/>
          <p:nvPr/>
        </p:nvSpPr>
        <p:spPr>
          <a:xfrm>
            <a:off x="10398261" y="3966181"/>
            <a:ext cx="954107" cy="276999"/>
          </a:xfrm>
          <a:prstGeom prst="rect">
            <a:avLst/>
          </a:prstGeom>
          <a:noFill/>
        </p:spPr>
        <p:txBody>
          <a:bodyPr wrap="none" rtlCol="0">
            <a:spAutoFit/>
          </a:bodyPr>
          <a:lstStyle/>
          <a:p>
            <a:r>
              <a:rPr lang="en-US" sz="1200" dirty="0"/>
              <a:t>10nm CDO</a:t>
            </a:r>
          </a:p>
        </p:txBody>
      </p:sp>
      <p:cxnSp>
        <p:nvCxnSpPr>
          <p:cNvPr id="765" name="Straight Arrow Connector 764"/>
          <p:cNvCxnSpPr/>
          <p:nvPr/>
        </p:nvCxnSpPr>
        <p:spPr>
          <a:xfrm flipV="1">
            <a:off x="9995242" y="4149844"/>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766" name="TextBox 765"/>
          <p:cNvSpPr txBox="1"/>
          <p:nvPr/>
        </p:nvSpPr>
        <p:spPr>
          <a:xfrm>
            <a:off x="10350765" y="4605728"/>
            <a:ext cx="537327" cy="276999"/>
          </a:xfrm>
          <a:prstGeom prst="rect">
            <a:avLst/>
          </a:prstGeom>
          <a:noFill/>
        </p:spPr>
        <p:txBody>
          <a:bodyPr wrap="none" rtlCol="0">
            <a:spAutoFit/>
          </a:bodyPr>
          <a:lstStyle/>
          <a:p>
            <a:r>
              <a:rPr lang="en-US" sz="1200" dirty="0" err="1"/>
              <a:t>HfOx</a:t>
            </a:r>
            <a:endParaRPr lang="en-US" sz="1200" dirty="0"/>
          </a:p>
        </p:txBody>
      </p:sp>
      <p:cxnSp>
        <p:nvCxnSpPr>
          <p:cNvPr id="767" name="Straight Arrow Connector 766"/>
          <p:cNvCxnSpPr/>
          <p:nvPr/>
        </p:nvCxnSpPr>
        <p:spPr>
          <a:xfrm flipV="1">
            <a:off x="9690981" y="4823163"/>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8" name="Straight Arrow Connector 767"/>
          <p:cNvCxnSpPr/>
          <p:nvPr/>
        </p:nvCxnSpPr>
        <p:spPr>
          <a:xfrm flipV="1">
            <a:off x="9768179" y="4526768"/>
            <a:ext cx="514975" cy="73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9" name="Straight Arrow Connector 768"/>
          <p:cNvCxnSpPr/>
          <p:nvPr/>
        </p:nvCxnSpPr>
        <p:spPr>
          <a:xfrm flipV="1">
            <a:off x="6165011" y="3494877"/>
            <a:ext cx="111816" cy="9375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0" name="TextBox 769"/>
          <p:cNvSpPr txBox="1"/>
          <p:nvPr/>
        </p:nvSpPr>
        <p:spPr>
          <a:xfrm>
            <a:off x="5898137" y="2553261"/>
            <a:ext cx="2228752" cy="307777"/>
          </a:xfrm>
          <a:prstGeom prst="rect">
            <a:avLst/>
          </a:prstGeom>
          <a:noFill/>
        </p:spPr>
        <p:txBody>
          <a:bodyPr wrap="none" rtlCol="0">
            <a:spAutoFit/>
          </a:bodyPr>
          <a:lstStyle/>
          <a:p>
            <a:r>
              <a:rPr lang="en-US" sz="1400" b="1" dirty="0"/>
              <a:t>CON hole W:40nm/H:70nm</a:t>
            </a:r>
          </a:p>
        </p:txBody>
      </p:sp>
      <p:sp>
        <p:nvSpPr>
          <p:cNvPr id="771" name="Rectangle 770"/>
          <p:cNvSpPr/>
          <p:nvPr/>
        </p:nvSpPr>
        <p:spPr>
          <a:xfrm flipH="1">
            <a:off x="5987312" y="3906605"/>
            <a:ext cx="57130" cy="1298450"/>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2" name="Rectangle 771"/>
          <p:cNvSpPr/>
          <p:nvPr/>
        </p:nvSpPr>
        <p:spPr>
          <a:xfrm flipH="1">
            <a:off x="7372497" y="3929190"/>
            <a:ext cx="70966" cy="1211342"/>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4" name="Rectangle 773"/>
          <p:cNvSpPr/>
          <p:nvPr/>
        </p:nvSpPr>
        <p:spPr>
          <a:xfrm flipH="1">
            <a:off x="8212264" y="3909844"/>
            <a:ext cx="104261" cy="1283101"/>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5" name="Rectangle 774"/>
          <p:cNvSpPr/>
          <p:nvPr/>
        </p:nvSpPr>
        <p:spPr>
          <a:xfrm flipH="1">
            <a:off x="9585403" y="3906605"/>
            <a:ext cx="95985" cy="1303998"/>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6" name="Rectangle 775"/>
          <p:cNvSpPr/>
          <p:nvPr/>
        </p:nvSpPr>
        <p:spPr>
          <a:xfrm flipH="1">
            <a:off x="6371844" y="3929198"/>
            <a:ext cx="68516" cy="1287827"/>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7" name="Rectangle 776"/>
          <p:cNvSpPr/>
          <p:nvPr/>
        </p:nvSpPr>
        <p:spPr>
          <a:xfrm flipH="1">
            <a:off x="6999065" y="3929190"/>
            <a:ext cx="73281" cy="128141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 name="Rectangle 777"/>
          <p:cNvSpPr/>
          <p:nvPr/>
        </p:nvSpPr>
        <p:spPr>
          <a:xfrm flipH="1">
            <a:off x="5987978" y="5131209"/>
            <a:ext cx="413499" cy="10038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9" name="Rectangle 778"/>
          <p:cNvSpPr/>
          <p:nvPr/>
        </p:nvSpPr>
        <p:spPr>
          <a:xfrm flipH="1">
            <a:off x="7042152" y="5112691"/>
            <a:ext cx="413499" cy="10038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Rectangle 779"/>
          <p:cNvSpPr/>
          <p:nvPr/>
        </p:nvSpPr>
        <p:spPr>
          <a:xfrm flipH="1">
            <a:off x="8570719" y="3913945"/>
            <a:ext cx="92808" cy="1317648"/>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1" name="Rectangle 780"/>
          <p:cNvSpPr/>
          <p:nvPr/>
        </p:nvSpPr>
        <p:spPr>
          <a:xfrm flipH="1">
            <a:off x="9211599" y="3935319"/>
            <a:ext cx="67899" cy="1196531"/>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2" name="Rectangle 781"/>
          <p:cNvSpPr/>
          <p:nvPr/>
        </p:nvSpPr>
        <p:spPr>
          <a:xfrm flipH="1">
            <a:off x="8205173" y="5141827"/>
            <a:ext cx="413499" cy="10038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3" name="Rectangle 782"/>
          <p:cNvSpPr/>
          <p:nvPr/>
        </p:nvSpPr>
        <p:spPr>
          <a:xfrm flipH="1">
            <a:off x="9211646" y="5137695"/>
            <a:ext cx="413499" cy="10038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 name="Rectangle 787"/>
          <p:cNvSpPr/>
          <p:nvPr/>
        </p:nvSpPr>
        <p:spPr>
          <a:xfrm>
            <a:off x="1488273" y="3935319"/>
            <a:ext cx="1401896" cy="1234765"/>
          </a:xfrm>
          <a:prstGeom prst="rect">
            <a:avLst/>
          </a:prstGeom>
          <a:solidFill>
            <a:schemeClr val="accent3">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Rectangle 788"/>
          <p:cNvSpPr/>
          <p:nvPr/>
        </p:nvSpPr>
        <p:spPr>
          <a:xfrm>
            <a:off x="3677523" y="3896913"/>
            <a:ext cx="1401896" cy="1297822"/>
          </a:xfrm>
          <a:prstGeom prst="rect">
            <a:avLst/>
          </a:prstGeom>
          <a:solidFill>
            <a:schemeClr val="accent3">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Rectangle 789"/>
          <p:cNvSpPr/>
          <p:nvPr/>
        </p:nvSpPr>
        <p:spPr>
          <a:xfrm flipH="1">
            <a:off x="1476191" y="3844561"/>
            <a:ext cx="70232" cy="1333852"/>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1" name="Rectangle 790"/>
          <p:cNvSpPr/>
          <p:nvPr/>
        </p:nvSpPr>
        <p:spPr>
          <a:xfrm flipH="1">
            <a:off x="2817148" y="3896911"/>
            <a:ext cx="57707" cy="1275085"/>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2" name="Rectangle 791"/>
          <p:cNvSpPr/>
          <p:nvPr/>
        </p:nvSpPr>
        <p:spPr>
          <a:xfrm flipH="1">
            <a:off x="3669675" y="3906605"/>
            <a:ext cx="65239" cy="1265391"/>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3" name="Rectangle 792"/>
          <p:cNvSpPr/>
          <p:nvPr/>
        </p:nvSpPr>
        <p:spPr>
          <a:xfrm flipH="1">
            <a:off x="5004672" y="3906605"/>
            <a:ext cx="80094" cy="1254124"/>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4" name="Rectangle 793"/>
          <p:cNvSpPr/>
          <p:nvPr/>
        </p:nvSpPr>
        <p:spPr>
          <a:xfrm flipH="1">
            <a:off x="3714238" y="5088693"/>
            <a:ext cx="1296501" cy="111181"/>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5" name="Rectangle 794"/>
          <p:cNvSpPr/>
          <p:nvPr/>
        </p:nvSpPr>
        <p:spPr>
          <a:xfrm flipH="1">
            <a:off x="1545270" y="5058199"/>
            <a:ext cx="1296501" cy="111181"/>
          </a:xfrm>
          <a:prstGeom prst="rect">
            <a:avLst/>
          </a:prstGeom>
          <a:solidFill>
            <a:srgbClr val="FE1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6" name="TextBox 795"/>
          <p:cNvSpPr txBox="1"/>
          <p:nvPr/>
        </p:nvSpPr>
        <p:spPr>
          <a:xfrm>
            <a:off x="719145" y="436171"/>
            <a:ext cx="4033476" cy="923330"/>
          </a:xfrm>
          <a:prstGeom prst="rect">
            <a:avLst/>
          </a:prstGeom>
          <a:noFill/>
        </p:spPr>
        <p:txBody>
          <a:bodyPr wrap="none" rtlCol="0">
            <a:spAutoFit/>
          </a:bodyPr>
          <a:lstStyle/>
          <a:p>
            <a:r>
              <a:rPr lang="en-US" dirty="0"/>
              <a:t>CON Cu polish</a:t>
            </a:r>
          </a:p>
          <a:p>
            <a:r>
              <a:rPr lang="en-US" dirty="0"/>
              <a:t>Removes Cu/</a:t>
            </a:r>
            <a:r>
              <a:rPr lang="en-US" dirty="0" err="1"/>
              <a:t>HfOx</a:t>
            </a:r>
            <a:r>
              <a:rPr lang="en-US" dirty="0"/>
              <a:t>/some CDO on top</a:t>
            </a:r>
          </a:p>
          <a:p>
            <a:endParaRPr lang="en-US" dirty="0"/>
          </a:p>
        </p:txBody>
      </p:sp>
    </p:spTree>
    <p:extLst>
      <p:ext uri="{BB962C8B-B14F-4D97-AF65-F5344CB8AC3E}">
        <p14:creationId xmlns:p14="http://schemas.microsoft.com/office/powerpoint/2010/main" val="309689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4" name="Rectangle 43"/>
          <p:cNvSpPr/>
          <p:nvPr/>
        </p:nvSpPr>
        <p:spPr>
          <a:xfrm>
            <a:off x="5722687" y="4383717"/>
            <a:ext cx="144713" cy="1263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905983" y="165079"/>
            <a:ext cx="766235" cy="169277"/>
          </a:xfrm>
          <a:prstGeom prst="rect">
            <a:avLst/>
          </a:prstGeom>
          <a:noFill/>
        </p:spPr>
        <p:txBody>
          <a:bodyPr vert="horz" wrap="none" lIns="0" tIns="0" rIns="0" bIns="0" rtlCol="0">
            <a:spAutoFit/>
          </a:bodyPr>
          <a:lstStyle/>
          <a:p>
            <a:r>
              <a:rPr lang="en-US" sz="1100" dirty="0">
                <a:solidFill>
                  <a:srgbClr val="003C71"/>
                </a:solidFill>
              </a:rPr>
              <a:t>ES Film </a:t>
            </a:r>
            <a:r>
              <a:rPr lang="en-US" sz="1100" dirty="0" err="1">
                <a:solidFill>
                  <a:srgbClr val="003C71"/>
                </a:solidFill>
              </a:rPr>
              <a:t>Dep</a:t>
            </a:r>
            <a:endParaRPr lang="en-US" sz="1100" dirty="0">
              <a:solidFill>
                <a:srgbClr val="003C71"/>
              </a:solidFill>
            </a:endParaRPr>
          </a:p>
        </p:txBody>
      </p:sp>
      <p:sp>
        <p:nvSpPr>
          <p:cNvPr id="52" name="TextBox 51"/>
          <p:cNvSpPr txBox="1"/>
          <p:nvPr/>
        </p:nvSpPr>
        <p:spPr>
          <a:xfrm>
            <a:off x="4034353" y="1082279"/>
            <a:ext cx="492122" cy="338554"/>
          </a:xfrm>
          <a:prstGeom prst="rect">
            <a:avLst/>
          </a:prstGeom>
          <a:noFill/>
        </p:spPr>
        <p:txBody>
          <a:bodyPr vert="horz" wrap="none" lIns="0" tIns="0" rIns="0" bIns="0" rtlCol="0">
            <a:spAutoFit/>
          </a:bodyPr>
          <a:lstStyle/>
          <a:p>
            <a:r>
              <a:rPr lang="en-US" sz="1100" dirty="0">
                <a:solidFill>
                  <a:srgbClr val="003C71"/>
                </a:solidFill>
              </a:rPr>
              <a:t>AD1</a:t>
            </a:r>
          </a:p>
          <a:p>
            <a:r>
              <a:rPr lang="en-US" sz="1100" dirty="0">
                <a:solidFill>
                  <a:srgbClr val="003C71"/>
                </a:solidFill>
              </a:rPr>
              <a:t>750 nm</a:t>
            </a:r>
          </a:p>
        </p:txBody>
      </p:sp>
      <p:sp>
        <p:nvSpPr>
          <p:cNvPr id="55" name="TextBox 54"/>
          <p:cNvSpPr txBox="1"/>
          <p:nvPr/>
        </p:nvSpPr>
        <p:spPr>
          <a:xfrm>
            <a:off x="3176837" y="678946"/>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sp>
        <p:nvSpPr>
          <p:cNvPr id="56" name="Rectangle 55"/>
          <p:cNvSpPr>
            <a:spLocks noChangeArrowheads="1"/>
          </p:cNvSpPr>
          <p:nvPr/>
        </p:nvSpPr>
        <p:spPr bwMode="auto">
          <a:xfrm>
            <a:off x="10029151" y="5068801"/>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 (WE)</a:t>
            </a:r>
          </a:p>
        </p:txBody>
      </p:sp>
      <p:sp>
        <p:nvSpPr>
          <p:cNvPr id="57" name="Rectangle 3"/>
          <p:cNvSpPr>
            <a:spLocks noChangeArrowheads="1"/>
          </p:cNvSpPr>
          <p:nvPr/>
        </p:nvSpPr>
        <p:spPr bwMode="auto">
          <a:xfrm>
            <a:off x="10045370" y="4808371"/>
            <a:ext cx="1866901" cy="256828"/>
          </a:xfrm>
          <a:prstGeom prst="rect">
            <a:avLst/>
          </a:prstGeom>
          <a:solidFill>
            <a:schemeClr val="accent5">
              <a:lumMod val="75000"/>
            </a:schemeClr>
          </a:solidFill>
          <a:ln w="3175" algn="ctr">
            <a:noFill/>
            <a:round/>
            <a:headEnd type="none" w="sm" len="sm"/>
            <a:tailEnd type="none" w="sm" len="sm"/>
          </a:ln>
        </p:spPr>
        <p:txBody>
          <a:bodyPr wrap="none" anchor="ctr"/>
          <a:lstStyle/>
          <a:p>
            <a:pPr algn="ctr" eaLnBrk="0" hangingPunct="0"/>
            <a:r>
              <a:rPr lang="en-US" sz="1600" b="1" dirty="0">
                <a:latin typeface="Neo Sans Intel" pitchFamily="34" charset="0"/>
              </a:rPr>
              <a:t>3.5nm </a:t>
            </a:r>
            <a:r>
              <a:rPr lang="en-US" sz="1400" b="1" dirty="0">
                <a:latin typeface="Neo Sans Intel" pitchFamily="34" charset="0"/>
              </a:rPr>
              <a:t>Si3N4 (DE)</a:t>
            </a:r>
            <a:endParaRPr lang="en-US" sz="1600" b="1" dirty="0">
              <a:latin typeface="Neo Sans Intel" pitchFamily="34" charset="0"/>
            </a:endParaRPr>
          </a:p>
        </p:txBody>
      </p:sp>
      <p:sp>
        <p:nvSpPr>
          <p:cNvPr id="58" name="Rectangle 57"/>
          <p:cNvSpPr>
            <a:spLocks noChangeArrowheads="1"/>
          </p:cNvSpPr>
          <p:nvPr/>
        </p:nvSpPr>
        <p:spPr bwMode="auto">
          <a:xfrm rot="16200000">
            <a:off x="5060922" y="4360314"/>
            <a:ext cx="650728" cy="240549"/>
          </a:xfrm>
          <a:prstGeom prst="rect">
            <a:avLst/>
          </a:prstGeom>
          <a:solidFill>
            <a:srgbClr val="FFFF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solidFill>
                <a:schemeClr val="bg1"/>
              </a:solidFill>
              <a:latin typeface="Neo Sans Intel" pitchFamily="34" charset="0"/>
            </a:endParaRPr>
          </a:p>
        </p:txBody>
      </p:sp>
      <p:sp>
        <p:nvSpPr>
          <p:cNvPr id="53" name="Rectangle 52"/>
          <p:cNvSpPr>
            <a:spLocks noChangeArrowheads="1"/>
          </p:cNvSpPr>
          <p:nvPr/>
        </p:nvSpPr>
        <p:spPr bwMode="auto">
          <a:xfrm>
            <a:off x="841213" y="4093598"/>
            <a:ext cx="8522914" cy="292576"/>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cxnSp>
        <p:nvCxnSpPr>
          <p:cNvPr id="50" name="Straight Connector 49"/>
          <p:cNvCxnSpPr/>
          <p:nvPr/>
        </p:nvCxnSpPr>
        <p:spPr bwMode="auto">
          <a:xfrm>
            <a:off x="4206780" y="1518323"/>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51" name="Straight Connector 50"/>
          <p:cNvCxnSpPr/>
          <p:nvPr/>
        </p:nvCxnSpPr>
        <p:spPr bwMode="auto">
          <a:xfrm>
            <a:off x="3810023" y="1019019"/>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spTree>
    <p:extLst>
      <p:ext uri="{BB962C8B-B14F-4D97-AF65-F5344CB8AC3E}">
        <p14:creationId xmlns:p14="http://schemas.microsoft.com/office/powerpoint/2010/main" val="1240790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4" name="Rectangle 43"/>
          <p:cNvSpPr/>
          <p:nvPr/>
        </p:nvSpPr>
        <p:spPr>
          <a:xfrm>
            <a:off x="5722687" y="4383717"/>
            <a:ext cx="144713" cy="1263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905983" y="165079"/>
            <a:ext cx="596317" cy="169277"/>
          </a:xfrm>
          <a:prstGeom prst="rect">
            <a:avLst/>
          </a:prstGeom>
          <a:noFill/>
        </p:spPr>
        <p:txBody>
          <a:bodyPr vert="horz" wrap="none" lIns="0" tIns="0" rIns="0" bIns="0" rtlCol="0">
            <a:spAutoFit/>
          </a:bodyPr>
          <a:lstStyle/>
          <a:p>
            <a:r>
              <a:rPr lang="en-US" sz="1100" dirty="0">
                <a:solidFill>
                  <a:srgbClr val="003C71"/>
                </a:solidFill>
              </a:rPr>
              <a:t>AD1 </a:t>
            </a:r>
            <a:r>
              <a:rPr lang="en-US" sz="1100" dirty="0" err="1">
                <a:solidFill>
                  <a:srgbClr val="003C71"/>
                </a:solidFill>
              </a:rPr>
              <a:t>litho</a:t>
            </a:r>
            <a:endParaRPr lang="en-US" sz="1100" dirty="0">
              <a:solidFill>
                <a:srgbClr val="003C71"/>
              </a:solidFill>
            </a:endParaRPr>
          </a:p>
        </p:txBody>
      </p:sp>
      <p:sp>
        <p:nvSpPr>
          <p:cNvPr id="56" name="Rectangle 55"/>
          <p:cNvSpPr>
            <a:spLocks noChangeArrowheads="1"/>
          </p:cNvSpPr>
          <p:nvPr/>
        </p:nvSpPr>
        <p:spPr bwMode="auto">
          <a:xfrm>
            <a:off x="10029151" y="5068801"/>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 (WE)</a:t>
            </a:r>
          </a:p>
        </p:txBody>
      </p:sp>
      <p:sp>
        <p:nvSpPr>
          <p:cNvPr id="57" name="Rectangle 3"/>
          <p:cNvSpPr>
            <a:spLocks noChangeArrowheads="1"/>
          </p:cNvSpPr>
          <p:nvPr/>
        </p:nvSpPr>
        <p:spPr bwMode="auto">
          <a:xfrm>
            <a:off x="10045370" y="4808371"/>
            <a:ext cx="1866901" cy="256828"/>
          </a:xfrm>
          <a:prstGeom prst="rect">
            <a:avLst/>
          </a:prstGeom>
          <a:solidFill>
            <a:schemeClr val="accent5">
              <a:lumMod val="75000"/>
            </a:schemeClr>
          </a:solidFill>
          <a:ln w="3175" algn="ctr">
            <a:noFill/>
            <a:round/>
            <a:headEnd type="none" w="sm" len="sm"/>
            <a:tailEnd type="none" w="sm" len="sm"/>
          </a:ln>
        </p:spPr>
        <p:txBody>
          <a:bodyPr wrap="none" anchor="ctr"/>
          <a:lstStyle/>
          <a:p>
            <a:pPr algn="ctr" eaLnBrk="0" hangingPunct="0"/>
            <a:r>
              <a:rPr lang="en-US" sz="1600" b="1" dirty="0">
                <a:latin typeface="Neo Sans Intel" pitchFamily="34" charset="0"/>
              </a:rPr>
              <a:t>3.5nm </a:t>
            </a:r>
            <a:r>
              <a:rPr lang="en-US" sz="1400" b="1" dirty="0">
                <a:latin typeface="Neo Sans Intel" pitchFamily="34" charset="0"/>
              </a:rPr>
              <a:t>Si3N4 (DE)</a:t>
            </a:r>
            <a:endParaRPr lang="en-US" sz="1600" b="1" dirty="0">
              <a:latin typeface="Neo Sans Intel" pitchFamily="34" charset="0"/>
            </a:endParaRPr>
          </a:p>
        </p:txBody>
      </p:sp>
      <p:sp>
        <p:nvSpPr>
          <p:cNvPr id="58" name="Rectangle 3"/>
          <p:cNvSpPr>
            <a:spLocks noChangeArrowheads="1"/>
          </p:cNvSpPr>
          <p:nvPr/>
        </p:nvSpPr>
        <p:spPr bwMode="auto">
          <a:xfrm>
            <a:off x="848098" y="3376351"/>
            <a:ext cx="8516029" cy="725576"/>
          </a:xfrm>
          <a:prstGeom prst="rect">
            <a:avLst/>
          </a:prstGeom>
          <a:solidFill>
            <a:schemeClr val="accent3">
              <a:lumMod val="60000"/>
              <a:lumOff val="40000"/>
            </a:schemeClr>
          </a:solidFill>
          <a:ln w="3175" algn="ctr">
            <a:noFill/>
            <a:round/>
            <a:headEnd type="none" w="sm" len="sm"/>
            <a:tailEnd type="none" w="sm" len="sm"/>
          </a:ln>
        </p:spPr>
        <p:txBody>
          <a:bodyPr wrap="none" anchor="ctr"/>
          <a:lstStyle/>
          <a:p>
            <a:pPr eaLnBrk="0" hangingPunct="0"/>
            <a:r>
              <a:rPr lang="en-US" sz="2000" b="1" dirty="0">
                <a:solidFill>
                  <a:srgbClr val="061922"/>
                </a:solidFill>
                <a:latin typeface="Neo Sans Intel" pitchFamily="34" charset="0"/>
              </a:rPr>
              <a:t>BARC</a:t>
            </a:r>
          </a:p>
        </p:txBody>
      </p:sp>
      <p:sp>
        <p:nvSpPr>
          <p:cNvPr id="59" name="Rectangle 3"/>
          <p:cNvSpPr>
            <a:spLocks noChangeArrowheads="1"/>
          </p:cNvSpPr>
          <p:nvPr/>
        </p:nvSpPr>
        <p:spPr bwMode="auto">
          <a:xfrm>
            <a:off x="860903" y="3019165"/>
            <a:ext cx="8516029" cy="356299"/>
          </a:xfrm>
          <a:prstGeom prst="rect">
            <a:avLst/>
          </a:prstGeom>
          <a:solidFill>
            <a:srgbClr val="800000"/>
          </a:solidFill>
          <a:ln w="3175" algn="ctr">
            <a:noFill/>
            <a:round/>
            <a:headEnd type="none" w="sm" len="sm"/>
            <a:tailEnd type="none" w="sm" len="sm"/>
          </a:ln>
        </p:spPr>
        <p:txBody>
          <a:bodyPr wrap="none" anchor="ctr"/>
          <a:lstStyle/>
          <a:p>
            <a:pPr algn="r" eaLnBrk="0" hangingPunct="0"/>
            <a:r>
              <a:rPr lang="en-US" sz="2000" b="1" dirty="0">
                <a:solidFill>
                  <a:schemeClr val="bg1"/>
                </a:solidFill>
                <a:latin typeface="Neo Sans Intel" pitchFamily="34" charset="0"/>
              </a:rPr>
              <a:t>Resist</a:t>
            </a:r>
          </a:p>
        </p:txBody>
      </p:sp>
      <p:sp>
        <p:nvSpPr>
          <p:cNvPr id="60" name="Rectangle 59"/>
          <p:cNvSpPr>
            <a:spLocks noChangeArrowheads="1"/>
          </p:cNvSpPr>
          <p:nvPr/>
        </p:nvSpPr>
        <p:spPr bwMode="auto">
          <a:xfrm rot="16200000">
            <a:off x="5060922" y="4360314"/>
            <a:ext cx="650728" cy="240549"/>
          </a:xfrm>
          <a:prstGeom prst="rect">
            <a:avLst/>
          </a:prstGeom>
          <a:solidFill>
            <a:srgbClr val="FFFF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solidFill>
                <a:schemeClr val="bg1"/>
              </a:solidFill>
              <a:latin typeface="Neo Sans Intel" pitchFamily="34" charset="0"/>
            </a:endParaRPr>
          </a:p>
        </p:txBody>
      </p:sp>
      <p:sp>
        <p:nvSpPr>
          <p:cNvPr id="53" name="Rectangle 52"/>
          <p:cNvSpPr>
            <a:spLocks noChangeArrowheads="1"/>
          </p:cNvSpPr>
          <p:nvPr/>
        </p:nvSpPr>
        <p:spPr bwMode="auto">
          <a:xfrm>
            <a:off x="841213" y="4093598"/>
            <a:ext cx="8522914" cy="292576"/>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2" name="Rectangle 1"/>
          <p:cNvSpPr/>
          <p:nvPr/>
        </p:nvSpPr>
        <p:spPr>
          <a:xfrm>
            <a:off x="860903" y="2290618"/>
            <a:ext cx="3345877" cy="11097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4034353" y="1082279"/>
            <a:ext cx="492122" cy="338554"/>
          </a:xfrm>
          <a:prstGeom prst="rect">
            <a:avLst/>
          </a:prstGeom>
          <a:noFill/>
        </p:spPr>
        <p:txBody>
          <a:bodyPr vert="horz" wrap="none" lIns="0" tIns="0" rIns="0" bIns="0" rtlCol="0">
            <a:spAutoFit/>
          </a:bodyPr>
          <a:lstStyle/>
          <a:p>
            <a:r>
              <a:rPr lang="en-US" sz="1100" dirty="0">
                <a:solidFill>
                  <a:srgbClr val="003C71"/>
                </a:solidFill>
              </a:rPr>
              <a:t>AD1</a:t>
            </a:r>
          </a:p>
          <a:p>
            <a:r>
              <a:rPr lang="en-US" sz="1100" dirty="0">
                <a:solidFill>
                  <a:srgbClr val="003C71"/>
                </a:solidFill>
              </a:rPr>
              <a:t>750 nm</a:t>
            </a:r>
          </a:p>
        </p:txBody>
      </p:sp>
      <p:sp>
        <p:nvSpPr>
          <p:cNvPr id="55" name="TextBox 54"/>
          <p:cNvSpPr txBox="1"/>
          <p:nvPr/>
        </p:nvSpPr>
        <p:spPr>
          <a:xfrm>
            <a:off x="3176837" y="678946"/>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cxnSp>
        <p:nvCxnSpPr>
          <p:cNvPr id="50" name="Straight Connector 49"/>
          <p:cNvCxnSpPr/>
          <p:nvPr/>
        </p:nvCxnSpPr>
        <p:spPr bwMode="auto">
          <a:xfrm>
            <a:off x="4206780" y="1518323"/>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51" name="Straight Connector 50"/>
          <p:cNvCxnSpPr/>
          <p:nvPr/>
        </p:nvCxnSpPr>
        <p:spPr bwMode="auto">
          <a:xfrm>
            <a:off x="3810023" y="1019019"/>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5" name="Straight Arrow Connector 4"/>
          <p:cNvCxnSpPr>
            <a:stCxn id="57" idx="1"/>
          </p:cNvCxnSpPr>
          <p:nvPr/>
        </p:nvCxnSpPr>
        <p:spPr>
          <a:xfrm flipH="1" flipV="1">
            <a:off x="9235440" y="4242816"/>
            <a:ext cx="809930" cy="69396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69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4" name="Rectangle 43"/>
          <p:cNvSpPr/>
          <p:nvPr/>
        </p:nvSpPr>
        <p:spPr>
          <a:xfrm>
            <a:off x="5722687" y="4383717"/>
            <a:ext cx="144713" cy="1263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905983" y="165079"/>
            <a:ext cx="589905" cy="169277"/>
          </a:xfrm>
          <a:prstGeom prst="rect">
            <a:avLst/>
          </a:prstGeom>
          <a:noFill/>
        </p:spPr>
        <p:txBody>
          <a:bodyPr vert="horz" wrap="none" lIns="0" tIns="0" rIns="0" bIns="0" rtlCol="0">
            <a:spAutoFit/>
          </a:bodyPr>
          <a:lstStyle/>
          <a:p>
            <a:r>
              <a:rPr lang="en-US" sz="1100" dirty="0">
                <a:solidFill>
                  <a:srgbClr val="003C71"/>
                </a:solidFill>
              </a:rPr>
              <a:t>AD1 Etch</a:t>
            </a:r>
          </a:p>
        </p:txBody>
      </p:sp>
      <p:sp>
        <p:nvSpPr>
          <p:cNvPr id="56" name="Rectangle 55"/>
          <p:cNvSpPr>
            <a:spLocks noChangeArrowheads="1"/>
          </p:cNvSpPr>
          <p:nvPr/>
        </p:nvSpPr>
        <p:spPr bwMode="auto">
          <a:xfrm>
            <a:off x="10029151" y="5068801"/>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 (WE)</a:t>
            </a:r>
          </a:p>
        </p:txBody>
      </p:sp>
      <p:sp>
        <p:nvSpPr>
          <p:cNvPr id="57" name="Rectangle 3"/>
          <p:cNvSpPr>
            <a:spLocks noChangeArrowheads="1"/>
          </p:cNvSpPr>
          <p:nvPr/>
        </p:nvSpPr>
        <p:spPr bwMode="auto">
          <a:xfrm>
            <a:off x="10045370" y="4808371"/>
            <a:ext cx="1866901" cy="256828"/>
          </a:xfrm>
          <a:prstGeom prst="rect">
            <a:avLst/>
          </a:prstGeom>
          <a:solidFill>
            <a:schemeClr val="accent5">
              <a:lumMod val="75000"/>
            </a:schemeClr>
          </a:solidFill>
          <a:ln w="3175" algn="ctr">
            <a:noFill/>
            <a:round/>
            <a:headEnd type="none" w="sm" len="sm"/>
            <a:tailEnd type="none" w="sm" len="sm"/>
          </a:ln>
        </p:spPr>
        <p:txBody>
          <a:bodyPr wrap="none" anchor="ctr"/>
          <a:lstStyle/>
          <a:p>
            <a:pPr algn="ctr" eaLnBrk="0" hangingPunct="0"/>
            <a:r>
              <a:rPr lang="en-US" sz="1600" b="1" dirty="0">
                <a:latin typeface="Neo Sans Intel" pitchFamily="34" charset="0"/>
              </a:rPr>
              <a:t>3.5nm </a:t>
            </a:r>
            <a:r>
              <a:rPr lang="en-US" sz="1400" b="1" dirty="0">
                <a:latin typeface="Neo Sans Intel" pitchFamily="34" charset="0"/>
              </a:rPr>
              <a:t>Si3N4 (DE)</a:t>
            </a:r>
            <a:endParaRPr lang="en-US" sz="1600" b="1" dirty="0">
              <a:latin typeface="Neo Sans Intel" pitchFamily="34" charset="0"/>
            </a:endParaRPr>
          </a:p>
        </p:txBody>
      </p:sp>
      <p:sp>
        <p:nvSpPr>
          <p:cNvPr id="58" name="Rectangle 3"/>
          <p:cNvSpPr>
            <a:spLocks noChangeArrowheads="1"/>
          </p:cNvSpPr>
          <p:nvPr/>
        </p:nvSpPr>
        <p:spPr bwMode="auto">
          <a:xfrm>
            <a:off x="848098" y="3376351"/>
            <a:ext cx="8516029" cy="725576"/>
          </a:xfrm>
          <a:prstGeom prst="rect">
            <a:avLst/>
          </a:prstGeom>
          <a:solidFill>
            <a:schemeClr val="accent3">
              <a:lumMod val="60000"/>
              <a:lumOff val="40000"/>
            </a:schemeClr>
          </a:solidFill>
          <a:ln w="3175" algn="ctr">
            <a:noFill/>
            <a:round/>
            <a:headEnd type="none" w="sm" len="sm"/>
            <a:tailEnd type="none" w="sm" len="sm"/>
          </a:ln>
        </p:spPr>
        <p:txBody>
          <a:bodyPr wrap="none" anchor="ctr"/>
          <a:lstStyle/>
          <a:p>
            <a:pPr eaLnBrk="0" hangingPunct="0"/>
            <a:r>
              <a:rPr lang="en-US" sz="2000" b="1" dirty="0">
                <a:solidFill>
                  <a:srgbClr val="061922"/>
                </a:solidFill>
                <a:latin typeface="Neo Sans Intel" pitchFamily="34" charset="0"/>
              </a:rPr>
              <a:t>BARC</a:t>
            </a:r>
          </a:p>
        </p:txBody>
      </p:sp>
      <p:sp>
        <p:nvSpPr>
          <p:cNvPr id="59" name="Rectangle 3"/>
          <p:cNvSpPr>
            <a:spLocks noChangeArrowheads="1"/>
          </p:cNvSpPr>
          <p:nvPr/>
        </p:nvSpPr>
        <p:spPr bwMode="auto">
          <a:xfrm>
            <a:off x="860903" y="3019165"/>
            <a:ext cx="8516029" cy="356299"/>
          </a:xfrm>
          <a:prstGeom prst="rect">
            <a:avLst/>
          </a:prstGeom>
          <a:solidFill>
            <a:srgbClr val="800000"/>
          </a:solidFill>
          <a:ln w="3175" algn="ctr">
            <a:noFill/>
            <a:round/>
            <a:headEnd type="none" w="sm" len="sm"/>
            <a:tailEnd type="none" w="sm" len="sm"/>
          </a:ln>
        </p:spPr>
        <p:txBody>
          <a:bodyPr wrap="none" anchor="ctr"/>
          <a:lstStyle/>
          <a:p>
            <a:pPr algn="r" eaLnBrk="0" hangingPunct="0"/>
            <a:r>
              <a:rPr lang="en-US" sz="2000" b="1" dirty="0">
                <a:solidFill>
                  <a:schemeClr val="bg1"/>
                </a:solidFill>
                <a:latin typeface="Neo Sans Intel" pitchFamily="34" charset="0"/>
              </a:rPr>
              <a:t>Resist</a:t>
            </a:r>
          </a:p>
        </p:txBody>
      </p:sp>
      <p:sp>
        <p:nvSpPr>
          <p:cNvPr id="60" name="Rectangle 59"/>
          <p:cNvSpPr>
            <a:spLocks noChangeArrowheads="1"/>
          </p:cNvSpPr>
          <p:nvPr/>
        </p:nvSpPr>
        <p:spPr bwMode="auto">
          <a:xfrm rot="16200000">
            <a:off x="5060922" y="4360314"/>
            <a:ext cx="650728" cy="240549"/>
          </a:xfrm>
          <a:prstGeom prst="rect">
            <a:avLst/>
          </a:prstGeom>
          <a:solidFill>
            <a:srgbClr val="FFFF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solidFill>
                <a:schemeClr val="bg1"/>
              </a:solidFill>
              <a:latin typeface="Neo Sans Intel" pitchFamily="34" charset="0"/>
            </a:endParaRPr>
          </a:p>
        </p:txBody>
      </p:sp>
      <p:sp>
        <p:nvSpPr>
          <p:cNvPr id="53" name="Rectangle 52"/>
          <p:cNvSpPr>
            <a:spLocks noChangeArrowheads="1"/>
          </p:cNvSpPr>
          <p:nvPr/>
        </p:nvSpPr>
        <p:spPr bwMode="auto">
          <a:xfrm>
            <a:off x="841213" y="4093598"/>
            <a:ext cx="8522914" cy="292576"/>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2" name="Rectangle 1"/>
          <p:cNvSpPr/>
          <p:nvPr/>
        </p:nvSpPr>
        <p:spPr>
          <a:xfrm>
            <a:off x="695195" y="2290617"/>
            <a:ext cx="3511585" cy="20968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4034353" y="1082279"/>
            <a:ext cx="492122" cy="338554"/>
          </a:xfrm>
          <a:prstGeom prst="rect">
            <a:avLst/>
          </a:prstGeom>
          <a:noFill/>
        </p:spPr>
        <p:txBody>
          <a:bodyPr vert="horz" wrap="none" lIns="0" tIns="0" rIns="0" bIns="0" rtlCol="0">
            <a:spAutoFit/>
          </a:bodyPr>
          <a:lstStyle/>
          <a:p>
            <a:r>
              <a:rPr lang="en-US" sz="1100" dirty="0">
                <a:solidFill>
                  <a:srgbClr val="003C71"/>
                </a:solidFill>
              </a:rPr>
              <a:t>AD1</a:t>
            </a:r>
          </a:p>
          <a:p>
            <a:r>
              <a:rPr lang="en-US" sz="1100" dirty="0">
                <a:solidFill>
                  <a:srgbClr val="003C71"/>
                </a:solidFill>
              </a:rPr>
              <a:t>750 nm</a:t>
            </a:r>
          </a:p>
        </p:txBody>
      </p:sp>
      <p:sp>
        <p:nvSpPr>
          <p:cNvPr id="55" name="TextBox 54"/>
          <p:cNvSpPr txBox="1"/>
          <p:nvPr/>
        </p:nvSpPr>
        <p:spPr>
          <a:xfrm>
            <a:off x="3176837" y="678946"/>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cxnSp>
        <p:nvCxnSpPr>
          <p:cNvPr id="50" name="Straight Connector 49"/>
          <p:cNvCxnSpPr/>
          <p:nvPr/>
        </p:nvCxnSpPr>
        <p:spPr bwMode="auto">
          <a:xfrm>
            <a:off x="4206780" y="1518323"/>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51" name="Straight Connector 50"/>
          <p:cNvCxnSpPr/>
          <p:nvPr/>
        </p:nvCxnSpPr>
        <p:spPr bwMode="auto">
          <a:xfrm>
            <a:off x="3810023" y="1019019"/>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3" name="TextBox 2"/>
          <p:cNvSpPr txBox="1"/>
          <p:nvPr/>
        </p:nvSpPr>
        <p:spPr>
          <a:xfrm>
            <a:off x="5029200" y="576072"/>
            <a:ext cx="1756833" cy="169277"/>
          </a:xfrm>
          <a:prstGeom prst="rect">
            <a:avLst/>
          </a:prstGeom>
          <a:noFill/>
        </p:spPr>
        <p:txBody>
          <a:bodyPr vert="horz" wrap="square" lIns="0" tIns="0" rIns="0" bIns="0" rtlCol="0">
            <a:spAutoFit/>
          </a:bodyPr>
          <a:lstStyle/>
          <a:p>
            <a:r>
              <a:rPr lang="en-US" sz="1100" dirty="0">
                <a:solidFill>
                  <a:srgbClr val="003C71"/>
                </a:solidFill>
              </a:rPr>
              <a:t>ICE</a:t>
            </a:r>
          </a:p>
        </p:txBody>
      </p:sp>
    </p:spTree>
    <p:extLst>
      <p:ext uri="{BB962C8B-B14F-4D97-AF65-F5344CB8AC3E}">
        <p14:creationId xmlns:p14="http://schemas.microsoft.com/office/powerpoint/2010/main" val="3716078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4" name="Rectangle 43"/>
          <p:cNvSpPr/>
          <p:nvPr/>
        </p:nvSpPr>
        <p:spPr>
          <a:xfrm>
            <a:off x="5722687" y="4383717"/>
            <a:ext cx="144713" cy="1263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905983" y="165079"/>
            <a:ext cx="1250342" cy="169277"/>
          </a:xfrm>
          <a:prstGeom prst="rect">
            <a:avLst/>
          </a:prstGeom>
          <a:noFill/>
        </p:spPr>
        <p:txBody>
          <a:bodyPr vert="horz" wrap="none" lIns="0" tIns="0" rIns="0" bIns="0" rtlCol="0">
            <a:spAutoFit/>
          </a:bodyPr>
          <a:lstStyle/>
          <a:p>
            <a:r>
              <a:rPr lang="en-US" sz="1100" dirty="0">
                <a:solidFill>
                  <a:srgbClr val="003C71"/>
                </a:solidFill>
              </a:rPr>
              <a:t>AD1 ASH and Clean</a:t>
            </a:r>
          </a:p>
        </p:txBody>
      </p:sp>
      <p:sp>
        <p:nvSpPr>
          <p:cNvPr id="56" name="Rectangle 55"/>
          <p:cNvSpPr>
            <a:spLocks noChangeArrowheads="1"/>
          </p:cNvSpPr>
          <p:nvPr/>
        </p:nvSpPr>
        <p:spPr bwMode="auto">
          <a:xfrm>
            <a:off x="10029151" y="5068801"/>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 (WE)</a:t>
            </a:r>
          </a:p>
        </p:txBody>
      </p:sp>
      <p:sp>
        <p:nvSpPr>
          <p:cNvPr id="57" name="Rectangle 3"/>
          <p:cNvSpPr>
            <a:spLocks noChangeArrowheads="1"/>
          </p:cNvSpPr>
          <p:nvPr/>
        </p:nvSpPr>
        <p:spPr bwMode="auto">
          <a:xfrm>
            <a:off x="10045370" y="4808371"/>
            <a:ext cx="1866901" cy="256828"/>
          </a:xfrm>
          <a:prstGeom prst="rect">
            <a:avLst/>
          </a:prstGeom>
          <a:solidFill>
            <a:schemeClr val="accent5">
              <a:lumMod val="75000"/>
            </a:schemeClr>
          </a:solidFill>
          <a:ln w="3175" algn="ctr">
            <a:noFill/>
            <a:round/>
            <a:headEnd type="none" w="sm" len="sm"/>
            <a:tailEnd type="none" w="sm" len="sm"/>
          </a:ln>
        </p:spPr>
        <p:txBody>
          <a:bodyPr wrap="none" anchor="ctr"/>
          <a:lstStyle/>
          <a:p>
            <a:pPr algn="ctr" eaLnBrk="0" hangingPunct="0"/>
            <a:r>
              <a:rPr lang="en-US" sz="1600" b="1" dirty="0">
                <a:latin typeface="Neo Sans Intel" pitchFamily="34" charset="0"/>
              </a:rPr>
              <a:t>10nm </a:t>
            </a:r>
            <a:r>
              <a:rPr lang="en-US" sz="1400" b="1" dirty="0">
                <a:latin typeface="Neo Sans Intel" pitchFamily="34" charset="0"/>
              </a:rPr>
              <a:t>Si3N4 (DE)</a:t>
            </a:r>
            <a:endParaRPr lang="en-US" sz="1600" b="1" dirty="0">
              <a:latin typeface="Neo Sans Intel" pitchFamily="34" charset="0"/>
            </a:endParaRPr>
          </a:p>
        </p:txBody>
      </p:sp>
      <p:sp>
        <p:nvSpPr>
          <p:cNvPr id="60" name="Rectangle 59"/>
          <p:cNvSpPr>
            <a:spLocks noChangeArrowheads="1"/>
          </p:cNvSpPr>
          <p:nvPr/>
        </p:nvSpPr>
        <p:spPr bwMode="auto">
          <a:xfrm rot="16200000">
            <a:off x="5060922" y="4360314"/>
            <a:ext cx="650728" cy="240549"/>
          </a:xfrm>
          <a:prstGeom prst="rect">
            <a:avLst/>
          </a:prstGeom>
          <a:solidFill>
            <a:srgbClr val="FFFF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solidFill>
                <a:schemeClr val="bg1"/>
              </a:solidFill>
              <a:latin typeface="Neo Sans Intel" pitchFamily="34" charset="0"/>
            </a:endParaRPr>
          </a:p>
        </p:txBody>
      </p:sp>
      <p:sp>
        <p:nvSpPr>
          <p:cNvPr id="53" name="Rectangle 52"/>
          <p:cNvSpPr>
            <a:spLocks noChangeArrowheads="1"/>
          </p:cNvSpPr>
          <p:nvPr/>
        </p:nvSpPr>
        <p:spPr bwMode="auto">
          <a:xfrm>
            <a:off x="841213" y="4093598"/>
            <a:ext cx="8522914" cy="292576"/>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2" name="Rectangle 1"/>
          <p:cNvSpPr/>
          <p:nvPr/>
        </p:nvSpPr>
        <p:spPr>
          <a:xfrm>
            <a:off x="828409" y="2290617"/>
            <a:ext cx="3378371" cy="20968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4034353" y="1082279"/>
            <a:ext cx="492122" cy="338554"/>
          </a:xfrm>
          <a:prstGeom prst="rect">
            <a:avLst/>
          </a:prstGeom>
          <a:noFill/>
        </p:spPr>
        <p:txBody>
          <a:bodyPr vert="horz" wrap="none" lIns="0" tIns="0" rIns="0" bIns="0" rtlCol="0">
            <a:spAutoFit/>
          </a:bodyPr>
          <a:lstStyle/>
          <a:p>
            <a:r>
              <a:rPr lang="en-US" sz="1100" dirty="0">
                <a:solidFill>
                  <a:srgbClr val="003C71"/>
                </a:solidFill>
              </a:rPr>
              <a:t>AD1</a:t>
            </a:r>
          </a:p>
          <a:p>
            <a:r>
              <a:rPr lang="en-US" sz="1100" dirty="0">
                <a:solidFill>
                  <a:srgbClr val="003C71"/>
                </a:solidFill>
              </a:rPr>
              <a:t>750 nm</a:t>
            </a:r>
          </a:p>
        </p:txBody>
      </p:sp>
      <p:sp>
        <p:nvSpPr>
          <p:cNvPr id="55" name="TextBox 54"/>
          <p:cNvSpPr txBox="1"/>
          <p:nvPr/>
        </p:nvSpPr>
        <p:spPr>
          <a:xfrm>
            <a:off x="3176837" y="678946"/>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cxnSp>
        <p:nvCxnSpPr>
          <p:cNvPr id="50" name="Straight Connector 49"/>
          <p:cNvCxnSpPr/>
          <p:nvPr/>
        </p:nvCxnSpPr>
        <p:spPr bwMode="auto">
          <a:xfrm>
            <a:off x="4206780" y="1518323"/>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51" name="Straight Connector 50"/>
          <p:cNvCxnSpPr/>
          <p:nvPr/>
        </p:nvCxnSpPr>
        <p:spPr bwMode="auto">
          <a:xfrm>
            <a:off x="3810023" y="1019019"/>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3" name="TextBox 2"/>
          <p:cNvSpPr txBox="1"/>
          <p:nvPr/>
        </p:nvSpPr>
        <p:spPr>
          <a:xfrm>
            <a:off x="5340096" y="768096"/>
            <a:ext cx="2150670" cy="338554"/>
          </a:xfrm>
          <a:prstGeom prst="rect">
            <a:avLst/>
          </a:prstGeom>
          <a:noFill/>
        </p:spPr>
        <p:txBody>
          <a:bodyPr vert="horz" wrap="square" lIns="0" tIns="0" rIns="0" bIns="0" rtlCol="0">
            <a:spAutoFit/>
          </a:bodyPr>
          <a:lstStyle/>
          <a:p>
            <a:r>
              <a:rPr lang="en-US" sz="1100" dirty="0">
                <a:solidFill>
                  <a:srgbClr val="003C71"/>
                </a:solidFill>
              </a:rPr>
              <a:t>RCL O2/N2</a:t>
            </a:r>
          </a:p>
          <a:p>
            <a:r>
              <a:rPr lang="en-US" sz="1100" dirty="0">
                <a:solidFill>
                  <a:srgbClr val="003C71"/>
                </a:solidFill>
              </a:rPr>
              <a:t> and BLU 120s (doesn’t blow CD)</a:t>
            </a:r>
          </a:p>
        </p:txBody>
      </p:sp>
    </p:spTree>
    <p:extLst>
      <p:ext uri="{BB962C8B-B14F-4D97-AF65-F5344CB8AC3E}">
        <p14:creationId xmlns:p14="http://schemas.microsoft.com/office/powerpoint/2010/main" val="1378972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516167" cy="169277"/>
          </a:xfrm>
          <a:prstGeom prst="rect">
            <a:avLst/>
          </a:prstGeom>
          <a:noFill/>
        </p:spPr>
        <p:txBody>
          <a:bodyPr vert="horz" wrap="none" lIns="0" tIns="0" rIns="0" bIns="0" rtlCol="0">
            <a:spAutoFit/>
          </a:bodyPr>
          <a:lstStyle/>
          <a:p>
            <a:r>
              <a:rPr lang="en-US" sz="1100" dirty="0">
                <a:solidFill>
                  <a:srgbClr val="003C71"/>
                </a:solidFill>
              </a:rPr>
              <a:t>HM DEP</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6" name="TextBox 5"/>
          <p:cNvSpPr txBox="1"/>
          <p:nvPr/>
        </p:nvSpPr>
        <p:spPr>
          <a:xfrm>
            <a:off x="393192" y="411480"/>
            <a:ext cx="2697480" cy="338554"/>
          </a:xfrm>
          <a:prstGeom prst="rect">
            <a:avLst/>
          </a:prstGeom>
          <a:noFill/>
        </p:spPr>
        <p:txBody>
          <a:bodyPr vert="horz" wrap="square" lIns="0" tIns="0" rIns="0" bIns="0" rtlCol="0">
            <a:spAutoFit/>
          </a:bodyPr>
          <a:lstStyle/>
          <a:p>
            <a:r>
              <a:rPr lang="en-US" sz="1100" dirty="0">
                <a:solidFill>
                  <a:srgbClr val="003C71"/>
                </a:solidFill>
              </a:rPr>
              <a:t>5nm of </a:t>
            </a:r>
            <a:r>
              <a:rPr lang="en-US" sz="1100" dirty="0" err="1">
                <a:solidFill>
                  <a:srgbClr val="003C71"/>
                </a:solidFill>
              </a:rPr>
              <a:t>Ti</a:t>
            </a:r>
            <a:endParaRPr lang="en-US" sz="1100" dirty="0">
              <a:solidFill>
                <a:srgbClr val="003C71"/>
              </a:solidFill>
            </a:endParaRPr>
          </a:p>
          <a:p>
            <a:r>
              <a:rPr lang="en-US" sz="1100" dirty="0">
                <a:solidFill>
                  <a:srgbClr val="003C71"/>
                </a:solidFill>
              </a:rPr>
              <a:t>30nm of </a:t>
            </a:r>
            <a:r>
              <a:rPr lang="en-US" sz="1100" dirty="0" err="1">
                <a:solidFill>
                  <a:srgbClr val="003C71"/>
                </a:solidFill>
              </a:rPr>
              <a:t>TiN</a:t>
            </a:r>
            <a:endParaRPr lang="en-US" sz="1100" dirty="0">
              <a:solidFill>
                <a:srgbClr val="003C71"/>
              </a:solidFill>
            </a:endParaRPr>
          </a:p>
        </p:txBody>
      </p:sp>
      <p:sp>
        <p:nvSpPr>
          <p:cNvPr id="45" name="Rectangle 44"/>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428452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1046761" cy="169277"/>
          </a:xfrm>
          <a:prstGeom prst="rect">
            <a:avLst/>
          </a:prstGeom>
          <a:noFill/>
        </p:spPr>
        <p:txBody>
          <a:bodyPr vert="horz" wrap="none" lIns="0" tIns="0" rIns="0" bIns="0" rtlCol="0">
            <a:spAutoFit/>
          </a:bodyPr>
          <a:lstStyle/>
          <a:p>
            <a:r>
              <a:rPr lang="en-US" sz="1100" dirty="0">
                <a:solidFill>
                  <a:srgbClr val="003C71"/>
                </a:solidFill>
              </a:rPr>
              <a:t>CHM/SiARC DEP</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27" name="TextBox 26"/>
          <p:cNvSpPr txBox="1"/>
          <p:nvPr/>
        </p:nvSpPr>
        <p:spPr>
          <a:xfrm>
            <a:off x="9473184" y="3456432"/>
            <a:ext cx="2507097" cy="169277"/>
          </a:xfrm>
          <a:prstGeom prst="rect">
            <a:avLst/>
          </a:prstGeom>
          <a:noFill/>
        </p:spPr>
        <p:txBody>
          <a:bodyPr vert="horz" wrap="none" lIns="0" tIns="0" rIns="0" bIns="0" rtlCol="0">
            <a:spAutoFit/>
          </a:bodyPr>
          <a:lstStyle/>
          <a:p>
            <a:r>
              <a:rPr lang="en-US" sz="1100" dirty="0">
                <a:solidFill>
                  <a:srgbClr val="003C71"/>
                </a:solidFill>
              </a:rPr>
              <a:t>Currently 2000 A, but can make thinner</a:t>
            </a:r>
          </a:p>
        </p:txBody>
      </p:sp>
      <p:sp>
        <p:nvSpPr>
          <p:cNvPr id="55" name="Rectangle 54"/>
          <p:cNvSpPr/>
          <p:nvPr/>
        </p:nvSpPr>
        <p:spPr>
          <a:xfrm>
            <a:off x="833862" y="3209544"/>
            <a:ext cx="8513390" cy="655503"/>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CHM</a:t>
            </a:r>
          </a:p>
        </p:txBody>
      </p:sp>
      <p:sp>
        <p:nvSpPr>
          <p:cNvPr id="56" name="Rectangle 55"/>
          <p:cNvSpPr/>
          <p:nvPr/>
        </p:nvSpPr>
        <p:spPr>
          <a:xfrm>
            <a:off x="833862" y="2880147"/>
            <a:ext cx="8513390" cy="34318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SiARC</a:t>
            </a:r>
          </a:p>
        </p:txBody>
      </p:sp>
      <p:sp>
        <p:nvSpPr>
          <p:cNvPr id="47" name="Rectangle 46"/>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3459071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557845" cy="169277"/>
          </a:xfrm>
          <a:prstGeom prst="rect">
            <a:avLst/>
          </a:prstGeom>
          <a:noFill/>
        </p:spPr>
        <p:txBody>
          <a:bodyPr vert="horz" wrap="none" lIns="0" tIns="0" rIns="0" bIns="0" rtlCol="0">
            <a:spAutoFit/>
          </a:bodyPr>
          <a:lstStyle/>
          <a:p>
            <a:r>
              <a:rPr lang="en-US" sz="1100" dirty="0">
                <a:solidFill>
                  <a:srgbClr val="003C71"/>
                </a:solidFill>
              </a:rPr>
              <a:t>BLD SED</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6" name="Rectangle 5"/>
          <p:cNvSpPr/>
          <p:nvPr/>
        </p:nvSpPr>
        <p:spPr>
          <a:xfrm>
            <a:off x="833862" y="3209544"/>
            <a:ext cx="8513390" cy="655503"/>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CHM</a:t>
            </a:r>
          </a:p>
        </p:txBody>
      </p:sp>
      <p:sp>
        <p:nvSpPr>
          <p:cNvPr id="51" name="Rectangle 50"/>
          <p:cNvSpPr/>
          <p:nvPr/>
        </p:nvSpPr>
        <p:spPr>
          <a:xfrm>
            <a:off x="833862" y="2880147"/>
            <a:ext cx="8513390" cy="34318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SiARC</a:t>
            </a:r>
          </a:p>
        </p:txBody>
      </p:sp>
      <p:sp>
        <p:nvSpPr>
          <p:cNvPr id="27" name="TextBox 26"/>
          <p:cNvSpPr txBox="1"/>
          <p:nvPr/>
        </p:nvSpPr>
        <p:spPr>
          <a:xfrm>
            <a:off x="9473184" y="3456432"/>
            <a:ext cx="2507097" cy="169277"/>
          </a:xfrm>
          <a:prstGeom prst="rect">
            <a:avLst/>
          </a:prstGeom>
          <a:noFill/>
        </p:spPr>
        <p:txBody>
          <a:bodyPr vert="horz" wrap="none" lIns="0" tIns="0" rIns="0" bIns="0" rtlCol="0">
            <a:spAutoFit/>
          </a:bodyPr>
          <a:lstStyle/>
          <a:p>
            <a:r>
              <a:rPr lang="en-US" sz="1100" dirty="0">
                <a:solidFill>
                  <a:srgbClr val="003C71"/>
                </a:solidFill>
              </a:rPr>
              <a:t>Currently 2000 A, but can make thinner</a:t>
            </a:r>
          </a:p>
        </p:txBody>
      </p:sp>
      <p:sp>
        <p:nvSpPr>
          <p:cNvPr id="28" name="Rectangle 27"/>
          <p:cNvSpPr/>
          <p:nvPr/>
        </p:nvSpPr>
        <p:spPr>
          <a:xfrm>
            <a:off x="841214" y="2304288"/>
            <a:ext cx="8513387" cy="575859"/>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PR</a:t>
            </a:r>
          </a:p>
        </p:txBody>
      </p:sp>
      <p:sp>
        <p:nvSpPr>
          <p:cNvPr id="52" name="Rectangle 51"/>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3011695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557845" cy="169277"/>
          </a:xfrm>
          <a:prstGeom prst="rect">
            <a:avLst/>
          </a:prstGeom>
          <a:noFill/>
        </p:spPr>
        <p:txBody>
          <a:bodyPr vert="horz" wrap="none" lIns="0" tIns="0" rIns="0" bIns="0" rtlCol="0">
            <a:spAutoFit/>
          </a:bodyPr>
          <a:lstStyle/>
          <a:p>
            <a:r>
              <a:rPr lang="en-US" sz="1100" dirty="0">
                <a:solidFill>
                  <a:srgbClr val="003C71"/>
                </a:solidFill>
              </a:rPr>
              <a:t>BLD SED</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6" name="Rectangle 5"/>
          <p:cNvSpPr/>
          <p:nvPr/>
        </p:nvSpPr>
        <p:spPr>
          <a:xfrm>
            <a:off x="833862" y="3209544"/>
            <a:ext cx="8513390" cy="655503"/>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CHM</a:t>
            </a:r>
          </a:p>
        </p:txBody>
      </p:sp>
      <p:sp>
        <p:nvSpPr>
          <p:cNvPr id="51" name="Rectangle 50"/>
          <p:cNvSpPr/>
          <p:nvPr/>
        </p:nvSpPr>
        <p:spPr>
          <a:xfrm>
            <a:off x="833862" y="2880147"/>
            <a:ext cx="8513390" cy="34318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SiARC</a:t>
            </a:r>
          </a:p>
        </p:txBody>
      </p:sp>
      <p:sp>
        <p:nvSpPr>
          <p:cNvPr id="28" name="Rectangle 27"/>
          <p:cNvSpPr/>
          <p:nvPr/>
        </p:nvSpPr>
        <p:spPr>
          <a:xfrm>
            <a:off x="841214" y="2304288"/>
            <a:ext cx="8513387" cy="575859"/>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PR</a:t>
            </a:r>
          </a:p>
        </p:txBody>
      </p:sp>
      <p:sp>
        <p:nvSpPr>
          <p:cNvPr id="29" name="Rectangle 28"/>
          <p:cNvSpPr/>
          <p:nvPr/>
        </p:nvSpPr>
        <p:spPr>
          <a:xfrm>
            <a:off x="4142232" y="2304288"/>
            <a:ext cx="4855505" cy="5758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394539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900888" cy="169277"/>
          </a:xfrm>
          <a:prstGeom prst="rect">
            <a:avLst/>
          </a:prstGeom>
          <a:noFill/>
        </p:spPr>
        <p:txBody>
          <a:bodyPr vert="horz" wrap="none" lIns="0" tIns="0" rIns="0" bIns="0" rtlCol="0">
            <a:spAutoFit/>
          </a:bodyPr>
          <a:lstStyle/>
          <a:p>
            <a:r>
              <a:rPr lang="en-US" sz="1100" dirty="0">
                <a:solidFill>
                  <a:srgbClr val="003C71"/>
                </a:solidFill>
              </a:rPr>
              <a:t>BLD HM ETCH</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6" name="Rectangle 5"/>
          <p:cNvSpPr/>
          <p:nvPr/>
        </p:nvSpPr>
        <p:spPr>
          <a:xfrm>
            <a:off x="833862" y="3209544"/>
            <a:ext cx="8513390" cy="655503"/>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solidFill>
                  <a:schemeClr val="tx1"/>
                </a:solidFill>
              </a:rPr>
              <a:t>CHM</a:t>
            </a:r>
          </a:p>
        </p:txBody>
      </p:sp>
      <p:sp>
        <p:nvSpPr>
          <p:cNvPr id="29" name="Rectangle 28"/>
          <p:cNvSpPr/>
          <p:nvPr/>
        </p:nvSpPr>
        <p:spPr>
          <a:xfrm>
            <a:off x="4142232" y="2304288"/>
            <a:ext cx="4855505" cy="17024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042416" y="334356"/>
            <a:ext cx="1798117" cy="169277"/>
          </a:xfrm>
          <a:prstGeom prst="rect">
            <a:avLst/>
          </a:prstGeom>
          <a:noFill/>
        </p:spPr>
        <p:txBody>
          <a:bodyPr vert="horz" wrap="square" lIns="0" tIns="0" rIns="0" bIns="0" rtlCol="0">
            <a:spAutoFit/>
          </a:bodyPr>
          <a:lstStyle/>
          <a:p>
            <a:r>
              <a:rPr lang="en-US" sz="1100" dirty="0">
                <a:solidFill>
                  <a:srgbClr val="003C71"/>
                </a:solidFill>
              </a:rPr>
              <a:t>ICE</a:t>
            </a:r>
          </a:p>
        </p:txBody>
      </p:sp>
      <p:sp>
        <p:nvSpPr>
          <p:cNvPr id="47" name="Rectangle 46"/>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507631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267200"/>
            <a:ext cx="7261404" cy="115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 name="Rectangle 2"/>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517714" y="4000256"/>
            <a:ext cx="7261403" cy="20177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rapezoid 5"/>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rapezoid 6"/>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rapezoid 7"/>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17714" y="4196832"/>
            <a:ext cx="7261404" cy="1525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apezoid 10"/>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rapezoid 12"/>
          <p:cNvSpPr/>
          <p:nvPr/>
        </p:nvSpPr>
        <p:spPr>
          <a:xfrm rot="10800000">
            <a:off x="6335020"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0" y="1219200"/>
            <a:ext cx="0" cy="4648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rapezoid 17"/>
          <p:cNvSpPr/>
          <p:nvPr/>
        </p:nvSpPr>
        <p:spPr>
          <a:xfrm rot="10800000">
            <a:off x="6529919"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rapezoid 18"/>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rapezoid 19"/>
          <p:cNvSpPr/>
          <p:nvPr/>
        </p:nvSpPr>
        <p:spPr>
          <a:xfrm rot="10800000">
            <a:off x="4804034" y="3224985"/>
            <a:ext cx="1066798" cy="1160163"/>
          </a:xfrm>
          <a:prstGeom prst="trapezoid">
            <a:avLst>
              <a:gd name="adj" fmla="val 4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rapezoid 20"/>
          <p:cNvSpPr/>
          <p:nvPr/>
        </p:nvSpPr>
        <p:spPr>
          <a:xfrm rot="10800000">
            <a:off x="6206836" y="3224986"/>
            <a:ext cx="1066798" cy="1160163"/>
          </a:xfrm>
          <a:prstGeom prst="trapezoid">
            <a:avLst>
              <a:gd name="adj" fmla="val 4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rapezoid 21"/>
          <p:cNvSpPr/>
          <p:nvPr/>
        </p:nvSpPr>
        <p:spPr>
          <a:xfrm rot="10800000">
            <a:off x="7620001" y="3215377"/>
            <a:ext cx="1066798" cy="1160163"/>
          </a:xfrm>
          <a:prstGeom prst="trapezoid">
            <a:avLst>
              <a:gd name="adj" fmla="val 4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0" y="-5953"/>
            <a:ext cx="3757760" cy="954107"/>
          </a:xfrm>
          <a:prstGeom prst="rect">
            <a:avLst/>
          </a:prstGeom>
          <a:noFill/>
        </p:spPr>
        <p:txBody>
          <a:bodyPr wrap="none" rtlCol="0">
            <a:spAutoFit/>
          </a:bodyPr>
          <a:lstStyle/>
          <a:p>
            <a:r>
              <a:rPr lang="en-US" sz="2400" b="1" dirty="0">
                <a:solidFill>
                  <a:srgbClr val="002060"/>
                </a:solidFill>
              </a:rPr>
              <a:t>VBG ash/cleans</a:t>
            </a:r>
          </a:p>
          <a:p>
            <a:pPr marL="285750" indent="-285750">
              <a:buFont typeface="Arial" panose="020B0604020202020204" pitchFamily="34" charset="0"/>
              <a:buChar char="•"/>
            </a:pPr>
            <a:r>
              <a:rPr lang="en-US" sz="1600" dirty="0">
                <a:solidFill>
                  <a:prstClr val="black"/>
                </a:solidFill>
              </a:rPr>
              <a:t>RCL ASH removes CHM </a:t>
            </a:r>
          </a:p>
          <a:p>
            <a:pPr marL="285750" indent="-285750">
              <a:buFont typeface="Arial" panose="020B0604020202020204" pitchFamily="34" charset="0"/>
              <a:buChar char="•"/>
            </a:pPr>
            <a:r>
              <a:rPr lang="en-US" sz="1600" dirty="0">
                <a:solidFill>
                  <a:prstClr val="black"/>
                </a:solidFill>
              </a:rPr>
              <a:t>CAT BLU wet cleans removes HALO</a:t>
            </a:r>
          </a:p>
        </p:txBody>
      </p:sp>
      <p:sp>
        <p:nvSpPr>
          <p:cNvPr id="24" name="TextBox 23"/>
          <p:cNvSpPr txBox="1"/>
          <p:nvPr/>
        </p:nvSpPr>
        <p:spPr>
          <a:xfrm>
            <a:off x="2417572" y="763983"/>
            <a:ext cx="663964" cy="369332"/>
          </a:xfrm>
          <a:prstGeom prst="rect">
            <a:avLst/>
          </a:prstGeom>
          <a:noFill/>
        </p:spPr>
        <p:txBody>
          <a:bodyPr wrap="none" rtlCol="0">
            <a:spAutoFit/>
          </a:bodyPr>
          <a:lstStyle/>
          <a:p>
            <a:r>
              <a:rPr lang="en-US" b="1" dirty="0">
                <a:solidFill>
                  <a:prstClr val="black"/>
                </a:solidFill>
              </a:rPr>
              <a:t>Logic</a:t>
            </a:r>
          </a:p>
        </p:txBody>
      </p:sp>
      <p:sp>
        <p:nvSpPr>
          <p:cNvPr id="25" name="TextBox 24"/>
          <p:cNvSpPr txBox="1"/>
          <p:nvPr/>
        </p:nvSpPr>
        <p:spPr>
          <a:xfrm>
            <a:off x="6096000" y="763983"/>
            <a:ext cx="1241430" cy="369332"/>
          </a:xfrm>
          <a:prstGeom prst="rect">
            <a:avLst/>
          </a:prstGeom>
          <a:noFill/>
        </p:spPr>
        <p:txBody>
          <a:bodyPr wrap="none" rtlCol="0">
            <a:spAutoFit/>
          </a:bodyPr>
          <a:lstStyle/>
          <a:p>
            <a:r>
              <a:rPr lang="en-US" b="1" dirty="0">
                <a:solidFill>
                  <a:prstClr val="black"/>
                </a:solidFill>
              </a:rPr>
              <a:t>ADM Array</a:t>
            </a:r>
          </a:p>
        </p:txBody>
      </p:sp>
      <p:sp>
        <p:nvSpPr>
          <p:cNvPr id="26" name="Rectangle 25"/>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 name="Straight Arrow Connector 26"/>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25069" y="442478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29" name="TextBox 28"/>
          <p:cNvSpPr txBox="1"/>
          <p:nvPr/>
        </p:nvSpPr>
        <p:spPr>
          <a:xfrm>
            <a:off x="129959" y="3987594"/>
            <a:ext cx="1414169"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0" name="Straight Arrow Connector 29"/>
          <p:cNvCxnSpPr/>
          <p:nvPr/>
        </p:nvCxnSpPr>
        <p:spPr>
          <a:xfrm>
            <a:off x="1426652" y="4196832"/>
            <a:ext cx="243462" cy="56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1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1231106" cy="338554"/>
          </a:xfrm>
          <a:prstGeom prst="rect">
            <a:avLst/>
          </a:prstGeom>
          <a:noFill/>
        </p:spPr>
        <p:txBody>
          <a:bodyPr vert="horz" wrap="none" lIns="0" tIns="0" rIns="0" bIns="0" rtlCol="0">
            <a:spAutoFit/>
          </a:bodyPr>
          <a:lstStyle/>
          <a:p>
            <a:r>
              <a:rPr lang="en-US" sz="1100" dirty="0">
                <a:solidFill>
                  <a:srgbClr val="003C71"/>
                </a:solidFill>
              </a:rPr>
              <a:t>BLD in situ ASH ICE</a:t>
            </a:r>
          </a:p>
          <a:p>
            <a:r>
              <a:rPr lang="en-US" sz="1100" dirty="0">
                <a:solidFill>
                  <a:srgbClr val="003C71"/>
                </a:solidFill>
              </a:rPr>
              <a:t>Clean XM</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29" name="Rectangle 28"/>
          <p:cNvSpPr/>
          <p:nvPr/>
        </p:nvSpPr>
        <p:spPr>
          <a:xfrm>
            <a:off x="4142232" y="2304288"/>
            <a:ext cx="4855505" cy="17024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1415082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833862" y="3209544"/>
            <a:ext cx="8513390" cy="78778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CHM</a:t>
            </a:r>
          </a:p>
        </p:txBody>
      </p:sp>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1383392" cy="169277"/>
          </a:xfrm>
          <a:prstGeom prst="rect">
            <a:avLst/>
          </a:prstGeom>
          <a:noFill/>
        </p:spPr>
        <p:txBody>
          <a:bodyPr vert="horz" wrap="none" lIns="0" tIns="0" rIns="0" bIns="0" rtlCol="0">
            <a:spAutoFit/>
          </a:bodyPr>
          <a:lstStyle/>
          <a:p>
            <a:r>
              <a:rPr lang="en-US" sz="1100" dirty="0">
                <a:solidFill>
                  <a:srgbClr val="003C71"/>
                </a:solidFill>
              </a:rPr>
              <a:t>MT6 CHM/SiARC/SED</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27" name="TextBox 26"/>
          <p:cNvSpPr txBox="1"/>
          <p:nvPr/>
        </p:nvSpPr>
        <p:spPr>
          <a:xfrm>
            <a:off x="9473184" y="3456432"/>
            <a:ext cx="2507097" cy="169277"/>
          </a:xfrm>
          <a:prstGeom prst="rect">
            <a:avLst/>
          </a:prstGeom>
          <a:noFill/>
        </p:spPr>
        <p:txBody>
          <a:bodyPr vert="horz" wrap="none" lIns="0" tIns="0" rIns="0" bIns="0" rtlCol="0">
            <a:spAutoFit/>
          </a:bodyPr>
          <a:lstStyle/>
          <a:p>
            <a:r>
              <a:rPr lang="en-US" sz="1100" dirty="0">
                <a:solidFill>
                  <a:srgbClr val="003C71"/>
                </a:solidFill>
              </a:rPr>
              <a:t>Currently 1600 A, but can make thinner</a:t>
            </a:r>
          </a:p>
        </p:txBody>
      </p:sp>
      <p:sp>
        <p:nvSpPr>
          <p:cNvPr id="29" name="Rectangle 28"/>
          <p:cNvSpPr/>
          <p:nvPr/>
        </p:nvSpPr>
        <p:spPr>
          <a:xfrm>
            <a:off x="4142232" y="3854832"/>
            <a:ext cx="4855505" cy="142497"/>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833862" y="2880147"/>
            <a:ext cx="8513390" cy="41244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SiARC</a:t>
            </a:r>
          </a:p>
        </p:txBody>
      </p:sp>
      <p:sp>
        <p:nvSpPr>
          <p:cNvPr id="55" name="Rectangle 54"/>
          <p:cNvSpPr/>
          <p:nvPr/>
        </p:nvSpPr>
        <p:spPr>
          <a:xfrm>
            <a:off x="841214" y="2304288"/>
            <a:ext cx="8513387" cy="69207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PR</a:t>
            </a:r>
          </a:p>
        </p:txBody>
      </p:sp>
      <p:sp>
        <p:nvSpPr>
          <p:cNvPr id="56" name="Rectangle 55"/>
          <p:cNvSpPr/>
          <p:nvPr/>
        </p:nvSpPr>
        <p:spPr>
          <a:xfrm>
            <a:off x="1277690" y="2169806"/>
            <a:ext cx="3702135" cy="827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98057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833862" y="3209544"/>
            <a:ext cx="8513390" cy="78778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CHM</a:t>
            </a:r>
          </a:p>
        </p:txBody>
      </p:sp>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924933" cy="169277"/>
          </a:xfrm>
          <a:prstGeom prst="rect">
            <a:avLst/>
          </a:prstGeom>
          <a:noFill/>
        </p:spPr>
        <p:txBody>
          <a:bodyPr vert="horz" wrap="none" lIns="0" tIns="0" rIns="0" bIns="0" rtlCol="0">
            <a:spAutoFit/>
          </a:bodyPr>
          <a:lstStyle/>
          <a:p>
            <a:r>
              <a:rPr lang="en-US" sz="1100" dirty="0">
                <a:solidFill>
                  <a:srgbClr val="003C71"/>
                </a:solidFill>
              </a:rPr>
              <a:t>MT6 HM ETCH</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29" name="Rectangle 28"/>
          <p:cNvSpPr/>
          <p:nvPr/>
        </p:nvSpPr>
        <p:spPr>
          <a:xfrm>
            <a:off x="4142232" y="3837463"/>
            <a:ext cx="4855505" cy="159867"/>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1277690" y="2304774"/>
            <a:ext cx="3702135" cy="1692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132105" y="2272684"/>
            <a:ext cx="849710" cy="18186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4712" y="621792"/>
            <a:ext cx="1280160" cy="169277"/>
          </a:xfrm>
          <a:prstGeom prst="rect">
            <a:avLst/>
          </a:prstGeom>
          <a:noFill/>
        </p:spPr>
        <p:txBody>
          <a:bodyPr vert="horz" wrap="square" lIns="0" tIns="0" rIns="0" bIns="0" rtlCol="0">
            <a:spAutoFit/>
          </a:bodyPr>
          <a:lstStyle/>
          <a:p>
            <a:r>
              <a:rPr lang="en-US" sz="1100" dirty="0">
                <a:solidFill>
                  <a:srgbClr val="003C71"/>
                </a:solidFill>
              </a:rPr>
              <a:t>HME</a:t>
            </a:r>
          </a:p>
        </p:txBody>
      </p:sp>
      <p:sp>
        <p:nvSpPr>
          <p:cNvPr id="52" name="Rectangle 51"/>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338939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1032334" cy="169277"/>
          </a:xfrm>
          <a:prstGeom prst="rect">
            <a:avLst/>
          </a:prstGeom>
          <a:noFill/>
        </p:spPr>
        <p:txBody>
          <a:bodyPr vert="horz" wrap="none" lIns="0" tIns="0" rIns="0" bIns="0" rtlCol="0">
            <a:spAutoFit/>
          </a:bodyPr>
          <a:lstStyle/>
          <a:p>
            <a:r>
              <a:rPr lang="en-US" sz="1100" dirty="0">
                <a:solidFill>
                  <a:srgbClr val="003C71"/>
                </a:solidFill>
              </a:rPr>
              <a:t>MT6 In Situ ASH</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29" name="Rectangle 28"/>
          <p:cNvSpPr/>
          <p:nvPr/>
        </p:nvSpPr>
        <p:spPr>
          <a:xfrm>
            <a:off x="4142232" y="3747470"/>
            <a:ext cx="4855505" cy="249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1277690" y="2304774"/>
            <a:ext cx="3702135" cy="15598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132105" y="2272684"/>
            <a:ext cx="849710" cy="18186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277690" y="2304774"/>
            <a:ext cx="3702135" cy="1692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89335" y="334356"/>
            <a:ext cx="1637222" cy="338554"/>
          </a:xfrm>
          <a:prstGeom prst="rect">
            <a:avLst/>
          </a:prstGeom>
          <a:noFill/>
        </p:spPr>
        <p:txBody>
          <a:bodyPr vert="horz" wrap="square" lIns="0" tIns="0" rIns="0" bIns="0" rtlCol="0">
            <a:spAutoFit/>
          </a:bodyPr>
          <a:lstStyle/>
          <a:p>
            <a:r>
              <a:rPr lang="en-US" sz="1100" dirty="0">
                <a:solidFill>
                  <a:srgbClr val="003C71"/>
                </a:solidFill>
              </a:rPr>
              <a:t>HME ASH</a:t>
            </a:r>
          </a:p>
          <a:p>
            <a:r>
              <a:rPr lang="en-US" sz="1100" dirty="0">
                <a:solidFill>
                  <a:srgbClr val="003C71"/>
                </a:solidFill>
              </a:rPr>
              <a:t>XM clean</a:t>
            </a:r>
          </a:p>
        </p:txBody>
      </p:sp>
      <p:pic>
        <p:nvPicPr>
          <p:cNvPr id="51" name="Picture 50"/>
          <p:cNvPicPr>
            <a:picLocks noChangeAspect="1"/>
          </p:cNvPicPr>
          <p:nvPr/>
        </p:nvPicPr>
        <p:blipFill>
          <a:blip r:embed="rId3"/>
          <a:stretch>
            <a:fillRect/>
          </a:stretch>
        </p:blipFill>
        <p:spPr>
          <a:xfrm>
            <a:off x="5802062" y="1260758"/>
            <a:ext cx="6234667" cy="1984431"/>
          </a:xfrm>
          <a:prstGeom prst="rect">
            <a:avLst/>
          </a:prstGeom>
        </p:spPr>
      </p:pic>
      <p:sp>
        <p:nvSpPr>
          <p:cNvPr id="52" name="Rectangle 51"/>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3073078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1364156" cy="169277"/>
          </a:xfrm>
          <a:prstGeom prst="rect">
            <a:avLst/>
          </a:prstGeom>
          <a:noFill/>
        </p:spPr>
        <p:txBody>
          <a:bodyPr vert="horz" wrap="none" lIns="0" tIns="0" rIns="0" bIns="0" rtlCol="0">
            <a:spAutoFit/>
          </a:bodyPr>
          <a:lstStyle/>
          <a:p>
            <a:r>
              <a:rPr lang="en-US" sz="1100" dirty="0">
                <a:solidFill>
                  <a:srgbClr val="003C71"/>
                </a:solidFill>
              </a:rPr>
              <a:t>VA5 CHM/SiARC/SED</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29" name="Rectangle 28"/>
          <p:cNvSpPr/>
          <p:nvPr/>
        </p:nvSpPr>
        <p:spPr>
          <a:xfrm>
            <a:off x="4142232" y="3753746"/>
            <a:ext cx="4855505" cy="243584"/>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1277690" y="2304774"/>
            <a:ext cx="3702135" cy="15598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132105" y="2427308"/>
            <a:ext cx="849710" cy="1664000"/>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833862" y="3089534"/>
            <a:ext cx="8513390" cy="78778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CHM</a:t>
            </a:r>
          </a:p>
        </p:txBody>
      </p:sp>
      <p:sp>
        <p:nvSpPr>
          <p:cNvPr id="55" name="Rectangle 54"/>
          <p:cNvSpPr/>
          <p:nvPr/>
        </p:nvSpPr>
        <p:spPr>
          <a:xfrm>
            <a:off x="833862" y="2880147"/>
            <a:ext cx="8513390" cy="41244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SiARC</a:t>
            </a:r>
          </a:p>
        </p:txBody>
      </p:sp>
      <p:sp>
        <p:nvSpPr>
          <p:cNvPr id="60" name="Rectangle 59"/>
          <p:cNvSpPr/>
          <p:nvPr/>
        </p:nvSpPr>
        <p:spPr>
          <a:xfrm>
            <a:off x="841214" y="2304288"/>
            <a:ext cx="8513387" cy="69207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PR</a:t>
            </a:r>
          </a:p>
        </p:txBody>
      </p:sp>
      <p:sp>
        <p:nvSpPr>
          <p:cNvPr id="61" name="Rectangle 60"/>
          <p:cNvSpPr/>
          <p:nvPr/>
        </p:nvSpPr>
        <p:spPr>
          <a:xfrm>
            <a:off x="1413600" y="2304288"/>
            <a:ext cx="311645" cy="6920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277690" y="3875948"/>
            <a:ext cx="3702135" cy="121381"/>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374975" y="2301091"/>
            <a:ext cx="311645" cy="6920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3287351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583493" cy="169277"/>
          </a:xfrm>
          <a:prstGeom prst="rect">
            <a:avLst/>
          </a:prstGeom>
          <a:noFill/>
        </p:spPr>
        <p:txBody>
          <a:bodyPr vert="horz" wrap="none" lIns="0" tIns="0" rIns="0" bIns="0" rtlCol="0">
            <a:spAutoFit/>
          </a:bodyPr>
          <a:lstStyle/>
          <a:p>
            <a:r>
              <a:rPr lang="en-US" sz="1100" dirty="0">
                <a:solidFill>
                  <a:srgbClr val="003C71"/>
                </a:solidFill>
              </a:rPr>
              <a:t>VA5 Etch</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29" name="Rectangle 28"/>
          <p:cNvSpPr/>
          <p:nvPr/>
        </p:nvSpPr>
        <p:spPr>
          <a:xfrm>
            <a:off x="4142232" y="3813731"/>
            <a:ext cx="4855505" cy="183599"/>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1277690" y="2304774"/>
            <a:ext cx="3702135" cy="15598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132105" y="3253192"/>
            <a:ext cx="849710" cy="838115"/>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833862" y="3089534"/>
            <a:ext cx="8513390" cy="78778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CHM</a:t>
            </a:r>
          </a:p>
        </p:txBody>
      </p:sp>
      <p:sp>
        <p:nvSpPr>
          <p:cNvPr id="62" name="Rectangle 61"/>
          <p:cNvSpPr/>
          <p:nvPr/>
        </p:nvSpPr>
        <p:spPr>
          <a:xfrm>
            <a:off x="1277690" y="3875948"/>
            <a:ext cx="3702135" cy="121381"/>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413600" y="2304288"/>
            <a:ext cx="305925" cy="2441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374975" y="2301091"/>
            <a:ext cx="305925" cy="2441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00399" y="334356"/>
            <a:ext cx="1771401" cy="169277"/>
          </a:xfrm>
          <a:prstGeom prst="rect">
            <a:avLst/>
          </a:prstGeom>
          <a:noFill/>
        </p:spPr>
        <p:txBody>
          <a:bodyPr vert="horz" wrap="square" lIns="0" tIns="0" rIns="0" bIns="0" rtlCol="0">
            <a:spAutoFit/>
          </a:bodyPr>
          <a:lstStyle/>
          <a:p>
            <a:r>
              <a:rPr lang="en-US" sz="1100" dirty="0">
                <a:solidFill>
                  <a:srgbClr val="003C71"/>
                </a:solidFill>
              </a:rPr>
              <a:t>TAO</a:t>
            </a:r>
          </a:p>
        </p:txBody>
      </p:sp>
      <p:sp>
        <p:nvSpPr>
          <p:cNvPr id="53" name="Rectangle 52"/>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510158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1017907" cy="169277"/>
          </a:xfrm>
          <a:prstGeom prst="rect">
            <a:avLst/>
          </a:prstGeom>
          <a:noFill/>
        </p:spPr>
        <p:txBody>
          <a:bodyPr vert="horz" wrap="none" lIns="0" tIns="0" rIns="0" bIns="0" rtlCol="0">
            <a:spAutoFit/>
          </a:bodyPr>
          <a:lstStyle/>
          <a:p>
            <a:r>
              <a:rPr lang="en-US" sz="1100" dirty="0">
                <a:solidFill>
                  <a:srgbClr val="003C71"/>
                </a:solidFill>
              </a:rPr>
              <a:t>VA5 </a:t>
            </a:r>
            <a:r>
              <a:rPr lang="en-US" sz="1100" dirty="0" err="1">
                <a:solidFill>
                  <a:srgbClr val="003C71"/>
                </a:solidFill>
              </a:rPr>
              <a:t>ASH+Clean</a:t>
            </a:r>
            <a:endParaRPr lang="en-US" sz="1100" dirty="0">
              <a:solidFill>
                <a:srgbClr val="003C71"/>
              </a:solidFill>
            </a:endParaRP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29" name="Rectangle 28"/>
          <p:cNvSpPr/>
          <p:nvPr/>
        </p:nvSpPr>
        <p:spPr>
          <a:xfrm>
            <a:off x="4142232" y="3854833"/>
            <a:ext cx="4855505" cy="142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1277690" y="2304774"/>
            <a:ext cx="3702135" cy="15598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132105" y="3822127"/>
            <a:ext cx="849710" cy="269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277690" y="3822504"/>
            <a:ext cx="3702135" cy="1748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413600" y="2304288"/>
            <a:ext cx="305925" cy="2441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374975" y="2301091"/>
            <a:ext cx="305925" cy="2441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414271" y="798990"/>
            <a:ext cx="2822889" cy="338554"/>
          </a:xfrm>
          <a:prstGeom prst="rect">
            <a:avLst/>
          </a:prstGeom>
          <a:noFill/>
        </p:spPr>
        <p:txBody>
          <a:bodyPr vert="horz" wrap="none" lIns="0" tIns="0" rIns="0" bIns="0" rtlCol="0">
            <a:spAutoFit/>
          </a:bodyPr>
          <a:lstStyle/>
          <a:p>
            <a:r>
              <a:rPr lang="en-US" sz="1100" dirty="0">
                <a:solidFill>
                  <a:srgbClr val="003C71"/>
                </a:solidFill>
              </a:rPr>
              <a:t>*This is the ASH step that we are skewing for</a:t>
            </a:r>
          </a:p>
          <a:p>
            <a:r>
              <a:rPr lang="en-US" sz="1100" dirty="0">
                <a:solidFill>
                  <a:srgbClr val="003C71"/>
                </a:solidFill>
              </a:rPr>
              <a:t> V5 ASH O2N2 v H2He</a:t>
            </a:r>
          </a:p>
        </p:txBody>
      </p:sp>
      <p:sp>
        <p:nvSpPr>
          <p:cNvPr id="27" name="TextBox 26"/>
          <p:cNvSpPr txBox="1"/>
          <p:nvPr/>
        </p:nvSpPr>
        <p:spPr>
          <a:xfrm>
            <a:off x="966045" y="334356"/>
            <a:ext cx="2260512" cy="507831"/>
          </a:xfrm>
          <a:prstGeom prst="rect">
            <a:avLst/>
          </a:prstGeom>
          <a:noFill/>
        </p:spPr>
        <p:txBody>
          <a:bodyPr vert="horz" wrap="square" lIns="0" tIns="0" rIns="0" bIns="0" rtlCol="0">
            <a:spAutoFit/>
          </a:bodyPr>
          <a:lstStyle/>
          <a:p>
            <a:r>
              <a:rPr lang="en-US" sz="1100" dirty="0">
                <a:solidFill>
                  <a:srgbClr val="003C71"/>
                </a:solidFill>
              </a:rPr>
              <a:t>RCL ASH O2N2 v H2He</a:t>
            </a:r>
          </a:p>
          <a:p>
            <a:endParaRPr lang="en-US" sz="1100" dirty="0">
              <a:solidFill>
                <a:srgbClr val="003C71"/>
              </a:solidFill>
            </a:endParaRPr>
          </a:p>
          <a:p>
            <a:r>
              <a:rPr lang="en-US" sz="1100" dirty="0">
                <a:solidFill>
                  <a:srgbClr val="003C71"/>
                </a:solidFill>
              </a:rPr>
              <a:t>CLN XM</a:t>
            </a:r>
          </a:p>
        </p:txBody>
      </p:sp>
      <p:sp>
        <p:nvSpPr>
          <p:cNvPr id="52" name="Rectangle 51"/>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Tree>
    <p:extLst>
      <p:ext uri="{BB962C8B-B14F-4D97-AF65-F5344CB8AC3E}">
        <p14:creationId xmlns:p14="http://schemas.microsoft.com/office/powerpoint/2010/main" val="203812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751809" cy="169277"/>
          </a:xfrm>
          <a:prstGeom prst="rect">
            <a:avLst/>
          </a:prstGeom>
          <a:noFill/>
        </p:spPr>
        <p:txBody>
          <a:bodyPr vert="horz" wrap="none" lIns="0" tIns="0" rIns="0" bIns="0" rtlCol="0">
            <a:spAutoFit/>
          </a:bodyPr>
          <a:lstStyle/>
          <a:p>
            <a:r>
              <a:rPr lang="en-US" sz="1100" dirty="0">
                <a:solidFill>
                  <a:srgbClr val="003C71"/>
                </a:solidFill>
              </a:rPr>
              <a:t>M6+BLD BT</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3"/>
          <p:cNvSpPr>
            <a:spLocks noChangeArrowheads="1"/>
          </p:cNvSpPr>
          <p:nvPr/>
        </p:nvSpPr>
        <p:spPr bwMode="auto">
          <a:xfrm>
            <a:off x="833862" y="3865047"/>
            <a:ext cx="8513390" cy="132283"/>
          </a:xfrm>
          <a:prstGeom prst="rect">
            <a:avLst/>
          </a:prstGeom>
          <a:solidFill>
            <a:schemeClr val="bg2">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 name="TextBox 4"/>
          <p:cNvSpPr txBox="1"/>
          <p:nvPr/>
        </p:nvSpPr>
        <p:spPr>
          <a:xfrm>
            <a:off x="321953" y="3837463"/>
            <a:ext cx="878446" cy="169277"/>
          </a:xfrm>
          <a:prstGeom prst="rect">
            <a:avLst/>
          </a:prstGeom>
          <a:noFill/>
        </p:spPr>
        <p:txBody>
          <a:bodyPr vert="horz" wrap="none" lIns="0" tIns="0" rIns="0" bIns="0" rtlCol="0">
            <a:spAutoFit/>
          </a:bodyPr>
          <a:lstStyle/>
          <a:p>
            <a:r>
              <a:rPr lang="en-US" sz="1100" dirty="0">
                <a:solidFill>
                  <a:srgbClr val="003C71"/>
                </a:solidFill>
              </a:rPr>
              <a:t>35nm TiN HM</a:t>
            </a:r>
          </a:p>
        </p:txBody>
      </p:sp>
      <p:sp>
        <p:nvSpPr>
          <p:cNvPr id="62" name="Rectangle 61"/>
          <p:cNvSpPr/>
          <p:nvPr/>
        </p:nvSpPr>
        <p:spPr>
          <a:xfrm>
            <a:off x="1277690" y="3822503"/>
            <a:ext cx="3702135" cy="572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413600" y="2505456"/>
            <a:ext cx="305925" cy="2441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374975" y="2502259"/>
            <a:ext cx="305925" cy="2441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66044" y="334355"/>
            <a:ext cx="3349923" cy="169277"/>
          </a:xfrm>
          <a:prstGeom prst="rect">
            <a:avLst/>
          </a:prstGeom>
          <a:noFill/>
        </p:spPr>
        <p:txBody>
          <a:bodyPr vert="horz" wrap="square" lIns="0" tIns="0" rIns="0" bIns="0" rtlCol="0">
            <a:spAutoFit/>
          </a:bodyPr>
          <a:lstStyle/>
          <a:p>
            <a:r>
              <a:rPr lang="en-US" sz="1100" dirty="0">
                <a:solidFill>
                  <a:srgbClr val="003C71"/>
                </a:solidFill>
              </a:rPr>
              <a:t>HME (may change back to CAR or ICE)</a:t>
            </a:r>
          </a:p>
        </p:txBody>
      </p:sp>
      <p:sp>
        <p:nvSpPr>
          <p:cNvPr id="51" name="Rectangle 50"/>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29" name="Rectangle 28"/>
          <p:cNvSpPr/>
          <p:nvPr/>
        </p:nvSpPr>
        <p:spPr>
          <a:xfrm>
            <a:off x="4142232" y="3809786"/>
            <a:ext cx="4855505" cy="5842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193081" y="3666269"/>
            <a:ext cx="849710" cy="550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505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537006" cy="169277"/>
          </a:xfrm>
          <a:prstGeom prst="rect">
            <a:avLst/>
          </a:prstGeom>
          <a:noFill/>
        </p:spPr>
        <p:txBody>
          <a:bodyPr vert="horz" wrap="none" lIns="0" tIns="0" rIns="0" bIns="0" rtlCol="0">
            <a:spAutoFit/>
          </a:bodyPr>
          <a:lstStyle/>
          <a:p>
            <a:r>
              <a:rPr lang="en-US" sz="1100" dirty="0">
                <a:solidFill>
                  <a:srgbClr val="003C71"/>
                </a:solidFill>
              </a:rPr>
              <a:t>M6 HMR</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Rectangle 61"/>
          <p:cNvSpPr/>
          <p:nvPr/>
        </p:nvSpPr>
        <p:spPr>
          <a:xfrm>
            <a:off x="1277690" y="3822503"/>
            <a:ext cx="3702135" cy="556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413600" y="2505456"/>
            <a:ext cx="305925" cy="2441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374975" y="2502259"/>
            <a:ext cx="305925" cy="2441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277690" y="334356"/>
            <a:ext cx="2434774" cy="169277"/>
          </a:xfrm>
          <a:prstGeom prst="rect">
            <a:avLst/>
          </a:prstGeom>
          <a:noFill/>
        </p:spPr>
        <p:txBody>
          <a:bodyPr vert="horz" wrap="square" lIns="0" tIns="0" rIns="0" bIns="0" rtlCol="0">
            <a:spAutoFit/>
          </a:bodyPr>
          <a:lstStyle/>
          <a:p>
            <a:r>
              <a:rPr lang="en-US" sz="1100" dirty="0">
                <a:solidFill>
                  <a:srgbClr val="003C71"/>
                </a:solidFill>
              </a:rPr>
              <a:t>CAT BLU 120s</a:t>
            </a:r>
          </a:p>
        </p:txBody>
      </p:sp>
      <p:sp>
        <p:nvSpPr>
          <p:cNvPr id="50" name="Rectangle 49"/>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29" name="Rectangle 28"/>
          <p:cNvSpPr/>
          <p:nvPr/>
        </p:nvSpPr>
        <p:spPr>
          <a:xfrm>
            <a:off x="4142232" y="3878479"/>
            <a:ext cx="4855505" cy="514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961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846386" cy="169277"/>
          </a:xfrm>
          <a:prstGeom prst="rect">
            <a:avLst/>
          </a:prstGeom>
          <a:noFill/>
        </p:spPr>
        <p:txBody>
          <a:bodyPr vert="horz" wrap="none" lIns="0" tIns="0" rIns="0" bIns="0" rtlCol="0">
            <a:spAutoFit/>
          </a:bodyPr>
          <a:lstStyle/>
          <a:p>
            <a:r>
              <a:rPr lang="en-US" sz="1100" dirty="0">
                <a:solidFill>
                  <a:srgbClr val="003C71"/>
                </a:solidFill>
              </a:rPr>
              <a:t>M6 CSB+EPN</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 name="Left Brace 1"/>
          <p:cNvSpPr/>
          <p:nvPr/>
        </p:nvSpPr>
        <p:spPr>
          <a:xfrm>
            <a:off x="695195" y="3963534"/>
            <a:ext cx="146019" cy="85893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46304" y="4242816"/>
            <a:ext cx="492122" cy="169277"/>
          </a:xfrm>
          <a:prstGeom prst="rect">
            <a:avLst/>
          </a:prstGeom>
          <a:noFill/>
        </p:spPr>
        <p:txBody>
          <a:bodyPr vert="horz" wrap="none" lIns="0" tIns="0" rIns="0" bIns="0" rtlCol="0">
            <a:spAutoFit/>
          </a:bodyPr>
          <a:lstStyle/>
          <a:p>
            <a:r>
              <a:rPr lang="en-US" sz="1100" dirty="0">
                <a:solidFill>
                  <a:srgbClr val="003C71"/>
                </a:solidFill>
              </a:rPr>
              <a:t>180nm </a:t>
            </a:r>
          </a:p>
        </p:txBody>
      </p:sp>
      <p:sp>
        <p:nvSpPr>
          <p:cNvPr id="58" name="TextBox 57"/>
          <p:cNvSpPr txBox="1"/>
          <p:nvPr/>
        </p:nvSpPr>
        <p:spPr>
          <a:xfrm>
            <a:off x="9753600" y="4091308"/>
            <a:ext cx="458459" cy="169277"/>
          </a:xfrm>
          <a:prstGeom prst="rect">
            <a:avLst/>
          </a:prstGeom>
          <a:noFill/>
        </p:spPr>
        <p:txBody>
          <a:bodyPr vert="horz" wrap="none" lIns="0" tIns="0" rIns="0" bIns="0" rtlCol="0">
            <a:spAutoFit/>
          </a:bodyPr>
          <a:lstStyle/>
          <a:p>
            <a:r>
              <a:rPr lang="en-US" sz="1100" dirty="0">
                <a:solidFill>
                  <a:srgbClr val="003C71"/>
                </a:solidFill>
              </a:rPr>
              <a:t>100nm</a:t>
            </a:r>
          </a:p>
        </p:txBody>
      </p:sp>
      <p:sp>
        <p:nvSpPr>
          <p:cNvPr id="4" name="Right Brace 3"/>
          <p:cNvSpPr/>
          <p:nvPr/>
        </p:nvSpPr>
        <p:spPr>
          <a:xfrm>
            <a:off x="9473184" y="3963534"/>
            <a:ext cx="173736" cy="424826"/>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Rectangle 58"/>
          <p:cNvSpPr/>
          <p:nvPr/>
        </p:nvSpPr>
        <p:spPr>
          <a:xfrm>
            <a:off x="4132105" y="3964319"/>
            <a:ext cx="849710" cy="39434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277690" y="3972783"/>
            <a:ext cx="3702135" cy="40668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413599" y="3963534"/>
            <a:ext cx="370001" cy="983542"/>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374974" y="3960337"/>
            <a:ext cx="370001" cy="983542"/>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52" name="Rectangle 51"/>
          <p:cNvSpPr/>
          <p:nvPr/>
        </p:nvSpPr>
        <p:spPr>
          <a:xfrm>
            <a:off x="813287" y="3575798"/>
            <a:ext cx="8541314" cy="40668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142232" y="3951977"/>
            <a:ext cx="4855505" cy="44065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3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4267200"/>
            <a:ext cx="7261404" cy="115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2" name="Rectangle 31"/>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1517714" y="4000256"/>
            <a:ext cx="7261403" cy="20177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rapezoid 34"/>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rapezoid 35"/>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rapezoid 36"/>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1517714" y="4196832"/>
            <a:ext cx="7261404" cy="1525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Trapezoid 39"/>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rapezoid 40"/>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rapezoid 41"/>
          <p:cNvSpPr/>
          <p:nvPr/>
        </p:nvSpPr>
        <p:spPr>
          <a:xfrm rot="10800000">
            <a:off x="6341952"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 name="Straight Connector 44"/>
          <p:cNvCxnSpPr/>
          <p:nvPr/>
        </p:nvCxnSpPr>
        <p:spPr>
          <a:xfrm>
            <a:off x="4572000" y="1219200"/>
            <a:ext cx="0" cy="4648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rapezoid 45"/>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rapezoid 46"/>
          <p:cNvSpPr/>
          <p:nvPr/>
        </p:nvSpPr>
        <p:spPr>
          <a:xfrm rot="10800000">
            <a:off x="6536851"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Trapezoid 47"/>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rapezoid 48"/>
          <p:cNvSpPr/>
          <p:nvPr/>
        </p:nvSpPr>
        <p:spPr>
          <a:xfrm rot="10800000">
            <a:off x="4804034" y="3622217"/>
            <a:ext cx="1066798" cy="756003"/>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Trapezoid 49"/>
          <p:cNvSpPr/>
          <p:nvPr/>
        </p:nvSpPr>
        <p:spPr>
          <a:xfrm rot="10800000">
            <a:off x="6220694" y="3622219"/>
            <a:ext cx="1066798" cy="756004"/>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rapezoid 50"/>
          <p:cNvSpPr/>
          <p:nvPr/>
        </p:nvSpPr>
        <p:spPr>
          <a:xfrm rot="10800000">
            <a:off x="7633855" y="3616234"/>
            <a:ext cx="1066798" cy="752380"/>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1517714" y="3316607"/>
            <a:ext cx="7261403" cy="6852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Trapezoid 52"/>
          <p:cNvSpPr/>
          <p:nvPr/>
        </p:nvSpPr>
        <p:spPr>
          <a:xfrm rot="10800000">
            <a:off x="5102560" y="3260435"/>
            <a:ext cx="475003" cy="444787"/>
          </a:xfrm>
          <a:prstGeom prst="trapezoid">
            <a:avLst>
              <a:gd name="adj" fmla="val 4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Trapezoid 53"/>
          <p:cNvSpPr/>
          <p:nvPr/>
        </p:nvSpPr>
        <p:spPr>
          <a:xfrm rot="10800000">
            <a:off x="6519220" y="3260437"/>
            <a:ext cx="475003" cy="444788"/>
          </a:xfrm>
          <a:prstGeom prst="trapezoid">
            <a:avLst>
              <a:gd name="adj" fmla="val 4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rapezoid 54"/>
          <p:cNvSpPr/>
          <p:nvPr/>
        </p:nvSpPr>
        <p:spPr>
          <a:xfrm rot="10800000">
            <a:off x="7918527" y="3252960"/>
            <a:ext cx="475003" cy="442656"/>
          </a:xfrm>
          <a:prstGeom prst="trapezoid">
            <a:avLst>
              <a:gd name="adj" fmla="val 4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Box 55"/>
          <p:cNvSpPr txBox="1"/>
          <p:nvPr/>
        </p:nvSpPr>
        <p:spPr>
          <a:xfrm>
            <a:off x="-161006" y="3453411"/>
            <a:ext cx="1295547" cy="276999"/>
          </a:xfrm>
          <a:prstGeom prst="rect">
            <a:avLst/>
          </a:prstGeom>
          <a:noFill/>
        </p:spPr>
        <p:txBody>
          <a:bodyPr wrap="none" rtlCol="0">
            <a:spAutoFit/>
          </a:bodyPr>
          <a:lstStyle/>
          <a:p>
            <a:pPr algn="r"/>
            <a:r>
              <a:rPr lang="en-US" sz="1200" dirty="0">
                <a:solidFill>
                  <a:prstClr val="black"/>
                </a:solidFill>
              </a:rPr>
              <a:t>+ 35nm Ta (top)</a:t>
            </a:r>
          </a:p>
        </p:txBody>
      </p:sp>
      <p:cxnSp>
        <p:nvCxnSpPr>
          <p:cNvPr id="57" name="Straight Arrow Connector 56"/>
          <p:cNvCxnSpPr>
            <a:stCxn id="56" idx="3"/>
            <a:endCxn id="52" idx="1"/>
          </p:cNvCxnSpPr>
          <p:nvPr/>
        </p:nvCxnSpPr>
        <p:spPr>
          <a:xfrm>
            <a:off x="1134541" y="3591911"/>
            <a:ext cx="383173" cy="673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0" y="-5953"/>
            <a:ext cx="4597862" cy="461665"/>
          </a:xfrm>
          <a:prstGeom prst="rect">
            <a:avLst/>
          </a:prstGeom>
          <a:noFill/>
        </p:spPr>
        <p:txBody>
          <a:bodyPr wrap="none" rtlCol="0">
            <a:spAutoFit/>
          </a:bodyPr>
          <a:lstStyle/>
          <a:p>
            <a:r>
              <a:rPr lang="en-US" sz="2400" b="1" dirty="0">
                <a:solidFill>
                  <a:srgbClr val="002060"/>
                </a:solidFill>
              </a:rPr>
              <a:t>CSB VBG metal fill and overburden</a:t>
            </a:r>
            <a:endParaRPr lang="en-US" sz="1600" dirty="0">
              <a:solidFill>
                <a:prstClr val="black"/>
              </a:solidFill>
            </a:endParaRPr>
          </a:p>
        </p:txBody>
      </p:sp>
      <p:sp>
        <p:nvSpPr>
          <p:cNvPr id="59" name="TextBox 58"/>
          <p:cNvSpPr txBox="1"/>
          <p:nvPr/>
        </p:nvSpPr>
        <p:spPr>
          <a:xfrm>
            <a:off x="2417572" y="763983"/>
            <a:ext cx="663964" cy="369332"/>
          </a:xfrm>
          <a:prstGeom prst="rect">
            <a:avLst/>
          </a:prstGeom>
          <a:noFill/>
        </p:spPr>
        <p:txBody>
          <a:bodyPr wrap="none" rtlCol="0">
            <a:spAutoFit/>
          </a:bodyPr>
          <a:lstStyle/>
          <a:p>
            <a:r>
              <a:rPr lang="en-US" b="1" dirty="0">
                <a:solidFill>
                  <a:prstClr val="black"/>
                </a:solidFill>
              </a:rPr>
              <a:t>Logic</a:t>
            </a:r>
          </a:p>
        </p:txBody>
      </p:sp>
      <p:sp>
        <p:nvSpPr>
          <p:cNvPr id="60" name="TextBox 59"/>
          <p:cNvSpPr txBox="1"/>
          <p:nvPr/>
        </p:nvSpPr>
        <p:spPr>
          <a:xfrm>
            <a:off x="6096000" y="763983"/>
            <a:ext cx="1241430" cy="369332"/>
          </a:xfrm>
          <a:prstGeom prst="rect">
            <a:avLst/>
          </a:prstGeom>
          <a:noFill/>
        </p:spPr>
        <p:txBody>
          <a:bodyPr wrap="none" rtlCol="0">
            <a:spAutoFit/>
          </a:bodyPr>
          <a:lstStyle/>
          <a:p>
            <a:r>
              <a:rPr lang="en-US" b="1" dirty="0">
                <a:solidFill>
                  <a:prstClr val="black"/>
                </a:solidFill>
              </a:rPr>
              <a:t>ADM Array</a:t>
            </a:r>
          </a:p>
        </p:txBody>
      </p:sp>
      <p:sp>
        <p:nvSpPr>
          <p:cNvPr id="61" name="Rectangle 60"/>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 name="Straight Arrow Connector 2"/>
          <p:cNvCxnSpPr/>
          <p:nvPr/>
        </p:nvCxnSpPr>
        <p:spPr>
          <a:xfrm>
            <a:off x="4932216" y="4014929"/>
            <a:ext cx="0" cy="365796"/>
          </a:xfrm>
          <a:prstGeom prst="straightConnector1">
            <a:avLst/>
          </a:prstGeom>
          <a:ln>
            <a:solidFill>
              <a:schemeClr val="tx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053116" y="4084273"/>
            <a:ext cx="841933" cy="169277"/>
          </a:xfrm>
          <a:prstGeom prst="rect">
            <a:avLst/>
          </a:prstGeom>
          <a:noFill/>
        </p:spPr>
        <p:txBody>
          <a:bodyPr vert="horz" wrap="square" lIns="0" tIns="0" rIns="0" bIns="0" rtlCol="0">
            <a:spAutoFit/>
          </a:bodyPr>
          <a:lstStyle/>
          <a:p>
            <a:r>
              <a:rPr lang="en-US" sz="1100" dirty="0">
                <a:solidFill>
                  <a:srgbClr val="003C71"/>
                </a:solidFill>
              </a:rPr>
              <a:t>35nm </a:t>
            </a:r>
            <a:r>
              <a:rPr lang="en-US" sz="1100" dirty="0" err="1">
                <a:solidFill>
                  <a:srgbClr val="003C71"/>
                </a:solidFill>
              </a:rPr>
              <a:t>TaN</a:t>
            </a:r>
            <a:endParaRPr lang="en-US" sz="1100" dirty="0">
              <a:solidFill>
                <a:srgbClr val="003C71"/>
              </a:solidFill>
            </a:endParaRPr>
          </a:p>
        </p:txBody>
      </p:sp>
      <p:cxnSp>
        <p:nvCxnSpPr>
          <p:cNvPr id="43" name="Straight Arrow Connector 42"/>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225069" y="442478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62" name="TextBox 61"/>
          <p:cNvSpPr txBox="1"/>
          <p:nvPr/>
        </p:nvSpPr>
        <p:spPr>
          <a:xfrm>
            <a:off x="8851517" y="4000256"/>
            <a:ext cx="1414169"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3" name="Straight Arrow Connector 62"/>
          <p:cNvCxnSpPr/>
          <p:nvPr/>
        </p:nvCxnSpPr>
        <p:spPr>
          <a:xfrm flipH="1">
            <a:off x="8693586" y="4179390"/>
            <a:ext cx="225242" cy="17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1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841214" y="4385302"/>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65057"/>
            <a:ext cx="3844273" cy="451383"/>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8" name="TextBox 47"/>
          <p:cNvSpPr txBox="1"/>
          <p:nvPr/>
        </p:nvSpPr>
        <p:spPr>
          <a:xfrm>
            <a:off x="4905983" y="165079"/>
            <a:ext cx="626775" cy="169277"/>
          </a:xfrm>
          <a:prstGeom prst="rect">
            <a:avLst/>
          </a:prstGeom>
          <a:noFill/>
        </p:spPr>
        <p:txBody>
          <a:bodyPr vert="horz" wrap="none" lIns="0" tIns="0" rIns="0" bIns="0" rtlCol="0">
            <a:spAutoFit/>
          </a:bodyPr>
          <a:lstStyle/>
          <a:p>
            <a:r>
              <a:rPr lang="en-US" sz="1100" dirty="0">
                <a:solidFill>
                  <a:srgbClr val="003C71"/>
                </a:solidFill>
              </a:rPr>
              <a:t>M6 Polish</a:t>
            </a:r>
          </a:p>
        </p:txBody>
      </p:sp>
      <p:sp>
        <p:nvSpPr>
          <p:cNvPr id="57" name="Rectangle 3"/>
          <p:cNvSpPr>
            <a:spLocks noChangeArrowheads="1"/>
          </p:cNvSpPr>
          <p:nvPr/>
        </p:nvSpPr>
        <p:spPr bwMode="auto">
          <a:xfrm>
            <a:off x="843991" y="3963534"/>
            <a:ext cx="8513389" cy="424826"/>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29" name="Rectangle 28"/>
          <p:cNvSpPr/>
          <p:nvPr/>
        </p:nvSpPr>
        <p:spPr>
          <a:xfrm>
            <a:off x="4142232" y="3963533"/>
            <a:ext cx="4855505" cy="42734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132105" y="3964318"/>
            <a:ext cx="849710" cy="55388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277690" y="3965893"/>
            <a:ext cx="3702135" cy="40668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413599" y="3963534"/>
            <a:ext cx="370001" cy="983542"/>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374974" y="3960337"/>
            <a:ext cx="370001" cy="983542"/>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3"/>
          <a:stretch>
            <a:fillRect/>
          </a:stretch>
        </p:blipFill>
        <p:spPr>
          <a:xfrm>
            <a:off x="8932905" y="1196916"/>
            <a:ext cx="2422065" cy="1740124"/>
          </a:xfrm>
          <a:prstGeom prst="rect">
            <a:avLst/>
          </a:prstGeom>
        </p:spPr>
      </p:pic>
      <p:sp>
        <p:nvSpPr>
          <p:cNvPr id="2" name="TextBox 1"/>
          <p:cNvSpPr txBox="1"/>
          <p:nvPr/>
        </p:nvSpPr>
        <p:spPr>
          <a:xfrm>
            <a:off x="9135762" y="3089926"/>
            <a:ext cx="1840247" cy="169277"/>
          </a:xfrm>
          <a:prstGeom prst="rect">
            <a:avLst/>
          </a:prstGeom>
          <a:noFill/>
        </p:spPr>
        <p:txBody>
          <a:bodyPr vert="horz" wrap="none" lIns="0" tIns="0" rIns="0" bIns="0" rtlCol="0">
            <a:spAutoFit/>
          </a:bodyPr>
          <a:lstStyle/>
          <a:p>
            <a:r>
              <a:rPr lang="en-US" sz="1100" dirty="0">
                <a:solidFill>
                  <a:srgbClr val="003C71"/>
                </a:solidFill>
              </a:rPr>
              <a:t>BLD PGD Cut landing on ACT</a:t>
            </a:r>
          </a:p>
        </p:txBody>
      </p:sp>
    </p:spTree>
    <p:extLst>
      <p:ext uri="{BB962C8B-B14F-4D97-AF65-F5344CB8AC3E}">
        <p14:creationId xmlns:p14="http://schemas.microsoft.com/office/powerpoint/2010/main" val="2744606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21890" y="588577"/>
            <a:ext cx="3691796" cy="3385272"/>
          </a:xfrm>
          <a:prstGeom prst="rect">
            <a:avLst/>
          </a:prstGeom>
        </p:spPr>
      </p:pic>
      <p:pic>
        <p:nvPicPr>
          <p:cNvPr id="7" name="Picture 6"/>
          <p:cNvPicPr>
            <a:picLocks noChangeAspect="1"/>
          </p:cNvPicPr>
          <p:nvPr/>
        </p:nvPicPr>
        <p:blipFill>
          <a:blip r:embed="rId3"/>
          <a:stretch>
            <a:fillRect/>
          </a:stretch>
        </p:blipFill>
        <p:spPr>
          <a:xfrm>
            <a:off x="8277977" y="588577"/>
            <a:ext cx="3664378" cy="3385272"/>
          </a:xfrm>
          <a:prstGeom prst="rect">
            <a:avLst/>
          </a:prstGeom>
        </p:spPr>
      </p:pic>
      <p:pic>
        <p:nvPicPr>
          <p:cNvPr id="8" name="Picture 7"/>
          <p:cNvPicPr>
            <a:picLocks noChangeAspect="1"/>
          </p:cNvPicPr>
          <p:nvPr/>
        </p:nvPicPr>
        <p:blipFill>
          <a:blip r:embed="rId4"/>
          <a:stretch>
            <a:fillRect/>
          </a:stretch>
        </p:blipFill>
        <p:spPr>
          <a:xfrm>
            <a:off x="244411" y="588576"/>
            <a:ext cx="3645333" cy="3385273"/>
          </a:xfrm>
          <a:prstGeom prst="rect">
            <a:avLst/>
          </a:prstGeom>
        </p:spPr>
      </p:pic>
      <p:sp>
        <p:nvSpPr>
          <p:cNvPr id="14" name="Rectangle 13"/>
          <p:cNvSpPr/>
          <p:nvPr/>
        </p:nvSpPr>
        <p:spPr>
          <a:xfrm>
            <a:off x="244411" y="181193"/>
            <a:ext cx="3645333" cy="4073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Post M6 HM Etch</a:t>
            </a:r>
          </a:p>
        </p:txBody>
      </p:sp>
      <p:sp>
        <p:nvSpPr>
          <p:cNvPr id="15" name="Rectangle 14"/>
          <p:cNvSpPr/>
          <p:nvPr/>
        </p:nvSpPr>
        <p:spPr>
          <a:xfrm>
            <a:off x="4121890" y="181193"/>
            <a:ext cx="3691796" cy="4073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Post BT Etch</a:t>
            </a:r>
          </a:p>
        </p:txBody>
      </p:sp>
      <p:sp>
        <p:nvSpPr>
          <p:cNvPr id="16" name="Rectangle 15"/>
          <p:cNvSpPr/>
          <p:nvPr/>
        </p:nvSpPr>
        <p:spPr>
          <a:xfrm>
            <a:off x="8277977" y="181192"/>
            <a:ext cx="3691796" cy="4073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Post Polish</a:t>
            </a:r>
          </a:p>
        </p:txBody>
      </p:sp>
      <p:sp>
        <p:nvSpPr>
          <p:cNvPr id="2" name="TextBox 1"/>
          <p:cNvSpPr txBox="1"/>
          <p:nvPr/>
        </p:nvSpPr>
        <p:spPr>
          <a:xfrm>
            <a:off x="683741" y="4217773"/>
            <a:ext cx="2351606" cy="169277"/>
          </a:xfrm>
          <a:prstGeom prst="rect">
            <a:avLst/>
          </a:prstGeom>
          <a:noFill/>
        </p:spPr>
        <p:txBody>
          <a:bodyPr vert="horz" wrap="none" lIns="0" tIns="0" rIns="0" bIns="0" rtlCol="0">
            <a:spAutoFit/>
          </a:bodyPr>
          <a:lstStyle/>
          <a:p>
            <a:r>
              <a:rPr lang="en-US" sz="1100" dirty="0">
                <a:solidFill>
                  <a:srgbClr val="003C71"/>
                </a:solidFill>
              </a:rPr>
              <a:t>M6 on top, BLD on bottom (of image)</a:t>
            </a:r>
          </a:p>
        </p:txBody>
      </p:sp>
    </p:spTree>
    <p:extLst>
      <p:ext uri="{BB962C8B-B14F-4D97-AF65-F5344CB8AC3E}">
        <p14:creationId xmlns:p14="http://schemas.microsoft.com/office/powerpoint/2010/main" val="69461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62</a:t>
            </a:fld>
            <a:endParaRPr lang="en-US" dirty="0">
              <a:solidFill>
                <a:prstClr val="white"/>
              </a:solidFill>
            </a:endParaRPr>
          </a:p>
        </p:txBody>
      </p:sp>
      <p:sp>
        <p:nvSpPr>
          <p:cNvPr id="3" name="Title 2"/>
          <p:cNvSpPr>
            <a:spLocks noGrp="1"/>
          </p:cNvSpPr>
          <p:nvPr>
            <p:ph type="title"/>
          </p:nvPr>
        </p:nvSpPr>
        <p:spPr/>
        <p:txBody>
          <a:bodyPr/>
          <a:lstStyle/>
          <a:p>
            <a:r>
              <a:rPr lang="en-US" dirty="0"/>
              <a:t>COB Differences</a:t>
            </a:r>
          </a:p>
        </p:txBody>
      </p:sp>
      <p:sp>
        <p:nvSpPr>
          <p:cNvPr id="4" name="Content Placeholder 3"/>
          <p:cNvSpPr>
            <a:spLocks noGrp="1"/>
          </p:cNvSpPr>
          <p:nvPr>
            <p:ph sz="quarter" idx="13"/>
          </p:nvPr>
        </p:nvSpPr>
        <p:spPr>
          <a:xfrm>
            <a:off x="607485" y="1604434"/>
            <a:ext cx="6790012" cy="2402779"/>
          </a:xfrm>
        </p:spPr>
        <p:txBody>
          <a:bodyPr/>
          <a:lstStyle/>
          <a:p>
            <a:r>
              <a:rPr lang="en-US" dirty="0"/>
              <a:t>ADM COB is in one large SiOx dielectric layer</a:t>
            </a:r>
          </a:p>
          <a:p>
            <a:r>
              <a:rPr lang="en-US" dirty="0"/>
              <a:t>Capacitance comes from COB only (no need to etch out bottom interconnect)</a:t>
            </a:r>
          </a:p>
          <a:p>
            <a:r>
              <a:rPr lang="en-US" dirty="0"/>
              <a:t>COB Size is about 170x89 in 1271.3 and it is 62x89 for X22MA</a:t>
            </a:r>
          </a:p>
          <a:p>
            <a:endParaRPr lang="en-US" dirty="0"/>
          </a:p>
        </p:txBody>
      </p:sp>
      <p:pic>
        <p:nvPicPr>
          <p:cNvPr id="5" name="Picture 4"/>
          <p:cNvPicPr>
            <a:picLocks noChangeAspect="1"/>
          </p:cNvPicPr>
          <p:nvPr/>
        </p:nvPicPr>
        <p:blipFill>
          <a:blip r:embed="rId2"/>
          <a:stretch>
            <a:fillRect/>
          </a:stretch>
        </p:blipFill>
        <p:spPr>
          <a:xfrm>
            <a:off x="8353631" y="4007213"/>
            <a:ext cx="3277135" cy="2425303"/>
          </a:xfrm>
          <a:prstGeom prst="rect">
            <a:avLst/>
          </a:prstGeom>
        </p:spPr>
      </p:pic>
      <p:pic>
        <p:nvPicPr>
          <p:cNvPr id="6" name="Picture Placeholder 4"/>
          <p:cNvPicPr>
            <a:picLocks noChangeAspect="1"/>
          </p:cNvPicPr>
          <p:nvPr/>
        </p:nvPicPr>
        <p:blipFill>
          <a:blip r:embed="rId3" cstate="print">
            <a:extLst>
              <a:ext uri="{28A0092B-C50C-407E-A947-70E740481C1C}">
                <a14:useLocalDpi xmlns:a14="http://schemas.microsoft.com/office/drawing/2010/main" val="0"/>
              </a:ext>
            </a:extLst>
          </a:blip>
          <a:srcRect l="15" r="15"/>
          <a:stretch>
            <a:fillRect/>
          </a:stretch>
        </p:blipFill>
        <p:spPr>
          <a:xfrm>
            <a:off x="8404113" y="415435"/>
            <a:ext cx="3226653" cy="3226653"/>
          </a:xfrm>
          <a:prstGeom prst="rect">
            <a:avLst/>
          </a:prstGeom>
        </p:spPr>
      </p:pic>
      <p:sp>
        <p:nvSpPr>
          <p:cNvPr id="7" name="Rectangle 6"/>
          <p:cNvSpPr/>
          <p:nvPr/>
        </p:nvSpPr>
        <p:spPr>
          <a:xfrm>
            <a:off x="8353631" y="3739897"/>
            <a:ext cx="3277135" cy="275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1271 REF</a:t>
            </a:r>
          </a:p>
        </p:txBody>
      </p:sp>
      <p:sp>
        <p:nvSpPr>
          <p:cNvPr id="8" name="Rectangle 7"/>
          <p:cNvSpPr/>
          <p:nvPr/>
        </p:nvSpPr>
        <p:spPr>
          <a:xfrm>
            <a:off x="8404113" y="164591"/>
            <a:ext cx="3222739" cy="233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ADM COB</a:t>
            </a:r>
          </a:p>
        </p:txBody>
      </p:sp>
      <p:pic>
        <p:nvPicPr>
          <p:cNvPr id="9" name="Picture 8"/>
          <p:cNvPicPr>
            <a:picLocks noChangeAspect="1"/>
          </p:cNvPicPr>
          <p:nvPr/>
        </p:nvPicPr>
        <p:blipFill>
          <a:blip r:embed="rId4"/>
          <a:stretch>
            <a:fillRect/>
          </a:stretch>
        </p:blipFill>
        <p:spPr>
          <a:xfrm>
            <a:off x="3828525" y="3739897"/>
            <a:ext cx="1090033" cy="228811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667466288"/>
              </p:ext>
            </p:extLst>
          </p:nvPr>
        </p:nvGraphicFramePr>
        <p:xfrm>
          <a:off x="5303151" y="4358058"/>
          <a:ext cx="2398929" cy="1319106"/>
        </p:xfrm>
        <a:graphic>
          <a:graphicData uri="http://schemas.openxmlformats.org/drawingml/2006/table">
            <a:tbl>
              <a:tblPr firstRow="1" bandRow="1">
                <a:tableStyleId>{5C22544A-7EE6-4342-B048-85BDC9FD1C3A}</a:tableStyleId>
              </a:tblPr>
              <a:tblGrid>
                <a:gridCol w="853441">
                  <a:extLst>
                    <a:ext uri="{9D8B030D-6E8A-4147-A177-3AD203B41FA5}">
                      <a16:colId xmlns:a16="http://schemas.microsoft.com/office/drawing/2014/main" val="20000"/>
                    </a:ext>
                  </a:extLst>
                </a:gridCol>
                <a:gridCol w="871894">
                  <a:extLst>
                    <a:ext uri="{9D8B030D-6E8A-4147-A177-3AD203B41FA5}">
                      <a16:colId xmlns:a16="http://schemas.microsoft.com/office/drawing/2014/main" val="20001"/>
                    </a:ext>
                  </a:extLst>
                </a:gridCol>
                <a:gridCol w="673594">
                  <a:extLst>
                    <a:ext uri="{9D8B030D-6E8A-4147-A177-3AD203B41FA5}">
                      <a16:colId xmlns:a16="http://schemas.microsoft.com/office/drawing/2014/main" val="20002"/>
                    </a:ext>
                  </a:extLst>
                </a:gridCol>
              </a:tblGrid>
              <a:tr h="400237">
                <a:tc>
                  <a:txBody>
                    <a:bodyPr/>
                    <a:lstStyle/>
                    <a:p>
                      <a:pPr algn="ctr"/>
                      <a:r>
                        <a:rPr lang="en-US" sz="1200" baseline="0" dirty="0"/>
                        <a:t>Edram</a:t>
                      </a:r>
                      <a:endParaRPr lang="en-US" sz="1200" dirty="0"/>
                    </a:p>
                  </a:txBody>
                  <a:tcPr/>
                </a:tc>
                <a:tc>
                  <a:txBody>
                    <a:bodyPr/>
                    <a:lstStyle/>
                    <a:p>
                      <a:pPr algn="ctr"/>
                      <a:r>
                        <a:rPr lang="en-US" sz="1200" dirty="0"/>
                        <a:t>Size</a:t>
                      </a:r>
                    </a:p>
                  </a:txBody>
                  <a:tcPr/>
                </a:tc>
                <a:tc>
                  <a:txBody>
                    <a:bodyPr/>
                    <a:lstStyle/>
                    <a:p>
                      <a:pPr algn="ctr"/>
                      <a:r>
                        <a:rPr lang="en-US" sz="1200" dirty="0"/>
                        <a:t>Scaled area</a:t>
                      </a:r>
                    </a:p>
                  </a:txBody>
                  <a:tcPr/>
                </a:tc>
                <a:extLst>
                  <a:ext uri="{0D108BD9-81ED-4DB2-BD59-A6C34878D82A}">
                    <a16:rowId xmlns:a16="http://schemas.microsoft.com/office/drawing/2014/main" val="10000"/>
                  </a:ext>
                </a:extLst>
              </a:tr>
              <a:tr h="281093">
                <a:tc>
                  <a:txBody>
                    <a:bodyPr/>
                    <a:lstStyle/>
                    <a:p>
                      <a:pPr algn="ctr"/>
                      <a:r>
                        <a:rPr lang="en-US" sz="1200" dirty="0"/>
                        <a:t>1271.3</a:t>
                      </a:r>
                    </a:p>
                  </a:txBody>
                  <a:tcPr/>
                </a:tc>
                <a:tc>
                  <a:txBody>
                    <a:bodyPr/>
                    <a:lstStyle/>
                    <a:p>
                      <a:pPr algn="ctr"/>
                      <a:r>
                        <a:rPr lang="en-US" sz="1200" dirty="0"/>
                        <a:t>170</a:t>
                      </a:r>
                      <a:r>
                        <a:rPr lang="en-US" sz="1200" baseline="0" dirty="0"/>
                        <a:t> x 89</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10001"/>
                  </a:ext>
                </a:extLst>
              </a:tr>
              <a:tr h="272626">
                <a:tc>
                  <a:txBody>
                    <a:bodyPr/>
                    <a:lstStyle/>
                    <a:p>
                      <a:pPr algn="ctr"/>
                      <a:r>
                        <a:rPr lang="en-US" sz="1200" dirty="0"/>
                        <a:t>ADM</a:t>
                      </a:r>
                      <a:r>
                        <a:rPr lang="en-US" sz="1200" baseline="0" dirty="0"/>
                        <a:t> </a:t>
                      </a:r>
                      <a:r>
                        <a:rPr lang="en-US" sz="1200" dirty="0"/>
                        <a:t>1.5x </a:t>
                      </a:r>
                    </a:p>
                  </a:txBody>
                  <a:tcPr/>
                </a:tc>
                <a:tc>
                  <a:txBody>
                    <a:bodyPr/>
                    <a:lstStyle/>
                    <a:p>
                      <a:pPr algn="ctr"/>
                      <a:r>
                        <a:rPr lang="en-US" sz="1200" dirty="0"/>
                        <a:t>134 x 89</a:t>
                      </a:r>
                    </a:p>
                  </a:txBody>
                  <a:tcPr/>
                </a:tc>
                <a:tc>
                  <a:txBody>
                    <a:bodyPr/>
                    <a:lstStyle/>
                    <a:p>
                      <a:pPr algn="ctr"/>
                      <a:r>
                        <a:rPr lang="en-US" sz="1200" dirty="0"/>
                        <a:t>0.78</a:t>
                      </a:r>
                    </a:p>
                  </a:txBody>
                  <a:tcPr/>
                </a:tc>
                <a:extLst>
                  <a:ext uri="{0D108BD9-81ED-4DB2-BD59-A6C34878D82A}">
                    <a16:rowId xmlns:a16="http://schemas.microsoft.com/office/drawing/2014/main" val="10002"/>
                  </a:ext>
                </a:extLst>
              </a:tr>
              <a:tr h="306493">
                <a:tc>
                  <a:txBody>
                    <a:bodyPr/>
                    <a:lstStyle/>
                    <a:p>
                      <a:pPr algn="ctr"/>
                      <a:r>
                        <a:rPr lang="en-US" sz="1200" dirty="0"/>
                        <a:t>ADM 2x</a:t>
                      </a:r>
                    </a:p>
                  </a:txBody>
                  <a:tcPr/>
                </a:tc>
                <a:tc>
                  <a:txBody>
                    <a:bodyPr/>
                    <a:lstStyle/>
                    <a:p>
                      <a:pPr algn="ctr"/>
                      <a:r>
                        <a:rPr lang="en-US" sz="1200" dirty="0"/>
                        <a:t>89 x 64</a:t>
                      </a:r>
                    </a:p>
                  </a:txBody>
                  <a:tcPr/>
                </a:tc>
                <a:tc>
                  <a:txBody>
                    <a:bodyPr/>
                    <a:lstStyle/>
                    <a:p>
                      <a:pPr algn="ctr"/>
                      <a:r>
                        <a:rPr lang="en-US" sz="1200" dirty="0"/>
                        <a:t>0.37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9367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63</a:t>
            </a:fld>
            <a:endParaRPr lang="en-US" dirty="0">
              <a:solidFill>
                <a:prstClr val="white"/>
              </a:solidFill>
            </a:endParaRPr>
          </a:p>
        </p:txBody>
      </p:sp>
      <p:sp>
        <p:nvSpPr>
          <p:cNvPr id="3" name="Title 2"/>
          <p:cNvSpPr>
            <a:spLocks noGrp="1"/>
          </p:cNvSpPr>
          <p:nvPr>
            <p:ph type="title"/>
          </p:nvPr>
        </p:nvSpPr>
        <p:spPr/>
        <p:txBody>
          <a:bodyPr/>
          <a:lstStyle/>
          <a:p>
            <a:r>
              <a:rPr lang="en-US" dirty="0"/>
              <a:t>Goal is to match TZT Dielectric as close as possible</a:t>
            </a:r>
          </a:p>
        </p:txBody>
      </p:sp>
      <p:pic>
        <p:nvPicPr>
          <p:cNvPr id="5" name="Picture 4"/>
          <p:cNvPicPr>
            <a:picLocks noChangeAspect="1"/>
          </p:cNvPicPr>
          <p:nvPr/>
        </p:nvPicPr>
        <p:blipFill>
          <a:blip r:embed="rId2"/>
          <a:stretch>
            <a:fillRect/>
          </a:stretch>
        </p:blipFill>
        <p:spPr>
          <a:xfrm>
            <a:off x="241059" y="2764027"/>
            <a:ext cx="3638936" cy="2324665"/>
          </a:xfrm>
          <a:prstGeom prst="rect">
            <a:avLst/>
          </a:prstGeom>
        </p:spPr>
      </p:pic>
      <p:sp>
        <p:nvSpPr>
          <p:cNvPr id="6" name="Rectangle 5"/>
          <p:cNvSpPr/>
          <p:nvPr/>
        </p:nvSpPr>
        <p:spPr>
          <a:xfrm>
            <a:off x="241059" y="2510028"/>
            <a:ext cx="3638936" cy="25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1271 REF</a:t>
            </a:r>
          </a:p>
        </p:txBody>
      </p:sp>
      <p:sp>
        <p:nvSpPr>
          <p:cNvPr id="7" name="Rectangle 6"/>
          <p:cNvSpPr/>
          <p:nvPr/>
        </p:nvSpPr>
        <p:spPr>
          <a:xfrm>
            <a:off x="4309765" y="2089766"/>
            <a:ext cx="7698171" cy="301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ADM COB</a:t>
            </a:r>
          </a:p>
        </p:txBody>
      </p:sp>
      <p:pic>
        <p:nvPicPr>
          <p:cNvPr id="8" name="Picture 7"/>
          <p:cNvPicPr>
            <a:picLocks noChangeAspect="1"/>
          </p:cNvPicPr>
          <p:nvPr/>
        </p:nvPicPr>
        <p:blipFill>
          <a:blip r:embed="rId3"/>
          <a:stretch>
            <a:fillRect/>
          </a:stretch>
        </p:blipFill>
        <p:spPr>
          <a:xfrm>
            <a:off x="8085133" y="2391389"/>
            <a:ext cx="3922801" cy="3521398"/>
          </a:xfrm>
          <a:prstGeom prst="rect">
            <a:avLst/>
          </a:prstGeom>
        </p:spPr>
      </p:pic>
      <p:pic>
        <p:nvPicPr>
          <p:cNvPr id="9" name="Picture 8"/>
          <p:cNvPicPr>
            <a:picLocks noChangeAspect="1"/>
          </p:cNvPicPr>
          <p:nvPr/>
        </p:nvPicPr>
        <p:blipFill>
          <a:blip r:embed="rId4"/>
          <a:stretch>
            <a:fillRect/>
          </a:stretch>
        </p:blipFill>
        <p:spPr>
          <a:xfrm>
            <a:off x="4309764" y="2391388"/>
            <a:ext cx="3775369" cy="3477579"/>
          </a:xfrm>
          <a:prstGeom prst="rect">
            <a:avLst/>
          </a:prstGeom>
        </p:spPr>
      </p:pic>
    </p:spTree>
    <p:extLst>
      <p:ext uri="{BB962C8B-B14F-4D97-AF65-F5344CB8AC3E}">
        <p14:creationId xmlns:p14="http://schemas.microsoft.com/office/powerpoint/2010/main" val="34602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3"/>
          <p:cNvSpPr>
            <a:spLocks noChangeArrowheads="1"/>
          </p:cNvSpPr>
          <p:nvPr/>
        </p:nvSpPr>
        <p:spPr bwMode="auto">
          <a:xfrm>
            <a:off x="845958" y="2408814"/>
            <a:ext cx="8516029" cy="725576"/>
          </a:xfrm>
          <a:prstGeom prst="rect">
            <a:avLst/>
          </a:prstGeom>
          <a:solidFill>
            <a:schemeClr val="accent3">
              <a:lumMod val="60000"/>
              <a:lumOff val="40000"/>
            </a:schemeClr>
          </a:solidFill>
          <a:ln w="3175" algn="ctr">
            <a:noFill/>
            <a:round/>
            <a:headEnd type="none" w="sm" len="sm"/>
            <a:tailEnd type="none" w="sm" len="sm"/>
          </a:ln>
        </p:spPr>
        <p:txBody>
          <a:bodyPr wrap="none" anchor="ctr"/>
          <a:lstStyle/>
          <a:p>
            <a:pPr eaLnBrk="0" hangingPunct="0"/>
            <a:r>
              <a:rPr lang="en-US" sz="2000" b="1" dirty="0">
                <a:solidFill>
                  <a:srgbClr val="061922"/>
                </a:solidFill>
                <a:latin typeface="Neo Sans Intel" pitchFamily="34" charset="0"/>
              </a:rPr>
              <a:t>CHM</a:t>
            </a:r>
          </a:p>
        </p:txBody>
      </p:sp>
      <p:sp>
        <p:nvSpPr>
          <p:cNvPr id="68" name="Rectangle 3"/>
          <p:cNvSpPr>
            <a:spLocks noChangeArrowheads="1"/>
          </p:cNvSpPr>
          <p:nvPr/>
        </p:nvSpPr>
        <p:spPr bwMode="auto">
          <a:xfrm>
            <a:off x="848746" y="2213765"/>
            <a:ext cx="8513241" cy="193108"/>
          </a:xfrm>
          <a:prstGeom prst="rect">
            <a:avLst/>
          </a:prstGeom>
          <a:solidFill>
            <a:srgbClr val="FF66CC"/>
          </a:solidFill>
          <a:ln w="3175" algn="ctr">
            <a:noFill/>
            <a:round/>
            <a:headEnd type="none" w="sm" len="sm"/>
            <a:tailEnd type="none" w="sm" len="sm"/>
          </a:ln>
        </p:spPr>
        <p:txBody>
          <a:bodyPr wrap="none" anchor="ctr"/>
          <a:lstStyle/>
          <a:p>
            <a:pPr eaLnBrk="0" hangingPunct="0"/>
            <a:r>
              <a:rPr lang="en-US" sz="2000" b="1" dirty="0">
                <a:solidFill>
                  <a:srgbClr val="061922"/>
                </a:solidFill>
                <a:latin typeface="Neo Sans Intel" pitchFamily="34" charset="0"/>
              </a:rPr>
              <a:t>SIARC</a:t>
            </a:r>
          </a:p>
        </p:txBody>
      </p:sp>
      <p:sp>
        <p:nvSpPr>
          <p:cNvPr id="69" name="Rectangle 3"/>
          <p:cNvSpPr>
            <a:spLocks noChangeArrowheads="1"/>
          </p:cNvSpPr>
          <p:nvPr/>
        </p:nvSpPr>
        <p:spPr bwMode="auto">
          <a:xfrm>
            <a:off x="845957" y="1858286"/>
            <a:ext cx="8516029" cy="356299"/>
          </a:xfrm>
          <a:prstGeom prst="rect">
            <a:avLst/>
          </a:prstGeom>
          <a:solidFill>
            <a:srgbClr val="800000"/>
          </a:solidFill>
          <a:ln w="3175" algn="ctr">
            <a:noFill/>
            <a:round/>
            <a:headEnd type="none" w="sm" len="sm"/>
            <a:tailEnd type="none" w="sm" len="sm"/>
          </a:ln>
        </p:spPr>
        <p:txBody>
          <a:bodyPr wrap="none" anchor="ctr"/>
          <a:lstStyle/>
          <a:p>
            <a:pPr eaLnBrk="0" hangingPunct="0"/>
            <a:r>
              <a:rPr lang="en-US" sz="2000" b="1" dirty="0">
                <a:solidFill>
                  <a:schemeClr val="bg1"/>
                </a:solidFill>
                <a:latin typeface="Neo Sans Intel" pitchFamily="34" charset="0"/>
              </a:rPr>
              <a:t>Resist</a:t>
            </a:r>
          </a:p>
        </p:txBody>
      </p: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eaLnBrk="0" hangingPunct="0"/>
            <a:r>
              <a:rPr lang="en-US" sz="2000" b="1" dirty="0">
                <a:latin typeface="Neo Sans Intel" pitchFamily="34" charset="0"/>
              </a:rPr>
              <a:t>V6 ES 35nm CDN</a:t>
            </a: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78212"/>
            <a:ext cx="3844273"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793758" y="675162"/>
            <a:ext cx="3053143" cy="677108"/>
          </a:xfrm>
          <a:prstGeom prst="rect">
            <a:avLst/>
          </a:prstGeom>
          <a:noFill/>
        </p:spPr>
        <p:txBody>
          <a:bodyPr vert="horz" wrap="square" lIns="0" tIns="0" rIns="0" bIns="0" rtlCol="0">
            <a:spAutoFit/>
          </a:bodyPr>
          <a:lstStyle/>
          <a:p>
            <a:r>
              <a:rPr lang="en-US" sz="1100" dirty="0">
                <a:solidFill>
                  <a:srgbClr val="003C71"/>
                </a:solidFill>
              </a:rPr>
              <a:t>Etch this one first. So we do not expose Cu to CHM on the bridge via. If we etch the other one first then we have risk on wafer for corrosion and risk in FAB for Cu contamination</a:t>
            </a:r>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cxnSp>
        <p:nvCxnSpPr>
          <p:cNvPr id="65" name="Straight Connector 64"/>
          <p:cNvCxnSpPr/>
          <p:nvPr/>
        </p:nvCxnSpPr>
        <p:spPr bwMode="auto">
          <a:xfrm>
            <a:off x="6253191" y="14045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135426" y="4041308"/>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028152" y="161925"/>
            <a:ext cx="3340658" cy="169277"/>
          </a:xfrm>
          <a:prstGeom prst="rect">
            <a:avLst/>
          </a:prstGeom>
          <a:noFill/>
        </p:spPr>
        <p:txBody>
          <a:bodyPr vert="horz" wrap="none" lIns="0" tIns="0" rIns="0" bIns="0" rtlCol="0">
            <a:spAutoFit/>
          </a:bodyPr>
          <a:lstStyle/>
          <a:p>
            <a:r>
              <a:rPr lang="en-US" sz="1100" dirty="0">
                <a:solidFill>
                  <a:srgbClr val="003C71"/>
                </a:solidFill>
              </a:rPr>
              <a:t>CAP VIA (VCB) dielectric and </a:t>
            </a:r>
            <a:r>
              <a:rPr lang="en-US" sz="1100" dirty="0" err="1">
                <a:solidFill>
                  <a:srgbClr val="003C71"/>
                </a:solidFill>
              </a:rPr>
              <a:t>litho</a:t>
            </a:r>
            <a:r>
              <a:rPr lang="en-US" sz="1100" dirty="0">
                <a:solidFill>
                  <a:srgbClr val="003C71"/>
                </a:solidFill>
              </a:rPr>
              <a:t> stack </a:t>
            </a:r>
            <a:r>
              <a:rPr lang="en-US" sz="1100" dirty="0" err="1">
                <a:solidFill>
                  <a:srgbClr val="003C71"/>
                </a:solidFill>
              </a:rPr>
              <a:t>dep</a:t>
            </a:r>
            <a:r>
              <a:rPr lang="en-US" sz="1100" dirty="0">
                <a:solidFill>
                  <a:srgbClr val="003C71"/>
                </a:solidFill>
              </a:rPr>
              <a:t> and SED</a:t>
            </a:r>
          </a:p>
        </p:txBody>
      </p:sp>
      <p:sp>
        <p:nvSpPr>
          <p:cNvPr id="70" name="Rectangle 69"/>
          <p:cNvSpPr/>
          <p:nvPr/>
        </p:nvSpPr>
        <p:spPr>
          <a:xfrm>
            <a:off x="6528470" y="1857476"/>
            <a:ext cx="174872" cy="38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584492" y="1857476"/>
            <a:ext cx="174872" cy="38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8499389" y="1857476"/>
            <a:ext cx="174872" cy="38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2108452" y="4620193"/>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62" name="Rectangle 61"/>
          <p:cNvSpPr/>
          <p:nvPr/>
        </p:nvSpPr>
        <p:spPr>
          <a:xfrm>
            <a:off x="1880380" y="3759011"/>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74" name="Rectangle 73"/>
          <p:cNvSpPr/>
          <p:nvPr/>
        </p:nvSpPr>
        <p:spPr>
          <a:xfrm>
            <a:off x="3432646" y="3746540"/>
            <a:ext cx="723200" cy="74808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76" name="Rectangle 75"/>
          <p:cNvSpPr/>
          <p:nvPr/>
        </p:nvSpPr>
        <p:spPr>
          <a:xfrm>
            <a:off x="2733171" y="3753909"/>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81" name="Rectangle 3"/>
          <p:cNvSpPr>
            <a:spLocks noChangeArrowheads="1"/>
          </p:cNvSpPr>
          <p:nvPr/>
        </p:nvSpPr>
        <p:spPr bwMode="auto">
          <a:xfrm>
            <a:off x="843879" y="3116276"/>
            <a:ext cx="8513390" cy="325814"/>
          </a:xfrm>
          <a:prstGeom prst="rect">
            <a:avLst/>
          </a:prstGeom>
          <a:solidFill>
            <a:srgbClr val="60B5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2" name="TextBox 81"/>
          <p:cNvSpPr txBox="1"/>
          <p:nvPr/>
        </p:nvSpPr>
        <p:spPr>
          <a:xfrm>
            <a:off x="277032" y="3158963"/>
            <a:ext cx="514564" cy="169277"/>
          </a:xfrm>
          <a:prstGeom prst="rect">
            <a:avLst/>
          </a:prstGeom>
          <a:noFill/>
        </p:spPr>
        <p:txBody>
          <a:bodyPr vert="horz" wrap="none" lIns="0" tIns="0" rIns="0" bIns="0" rtlCol="0">
            <a:spAutoFit/>
          </a:bodyPr>
          <a:lstStyle/>
          <a:p>
            <a:r>
              <a:rPr lang="en-US" sz="1100" dirty="0">
                <a:solidFill>
                  <a:srgbClr val="003C71"/>
                </a:solidFill>
              </a:rPr>
              <a:t>VCB ILD</a:t>
            </a:r>
          </a:p>
        </p:txBody>
      </p:sp>
      <p:sp>
        <p:nvSpPr>
          <p:cNvPr id="94" name="TextBox 93"/>
          <p:cNvSpPr txBox="1"/>
          <p:nvPr/>
        </p:nvSpPr>
        <p:spPr>
          <a:xfrm>
            <a:off x="10888407" y="4577301"/>
            <a:ext cx="343043" cy="169277"/>
          </a:xfrm>
          <a:prstGeom prst="rect">
            <a:avLst/>
          </a:prstGeom>
          <a:noFill/>
        </p:spPr>
        <p:txBody>
          <a:bodyPr vert="horz" wrap="none" lIns="0" tIns="0" rIns="0" bIns="0" rtlCol="0">
            <a:spAutoFit/>
          </a:bodyPr>
          <a:lstStyle/>
          <a:p>
            <a:r>
              <a:rPr lang="en-US" sz="1100" dirty="0">
                <a:solidFill>
                  <a:srgbClr val="003C71"/>
                </a:solidFill>
              </a:rPr>
              <a:t>Array</a:t>
            </a:r>
          </a:p>
        </p:txBody>
      </p:sp>
      <p:sp>
        <p:nvSpPr>
          <p:cNvPr id="98" name="Rectangle 3"/>
          <p:cNvSpPr>
            <a:spLocks noChangeArrowheads="1"/>
          </p:cNvSpPr>
          <p:nvPr/>
        </p:nvSpPr>
        <p:spPr bwMode="auto">
          <a:xfrm>
            <a:off x="10243209" y="2869253"/>
            <a:ext cx="1872309" cy="265510"/>
          </a:xfrm>
          <a:prstGeom prst="rect">
            <a:avLst/>
          </a:prstGeom>
          <a:solidFill>
            <a:srgbClr val="996600"/>
          </a:solidFill>
          <a:ln w="3175" algn="ctr">
            <a:noFill/>
            <a:round/>
            <a:headEnd type="none" w="sm" len="sm"/>
            <a:tailEnd type="none" w="sm" len="sm"/>
          </a:ln>
        </p:spPr>
        <p:txBody>
          <a:bodyPr wrap="none" anchor="ctr"/>
          <a:lstStyle/>
          <a:p>
            <a:pPr eaLnBrk="0" hangingPunct="0"/>
            <a:r>
              <a:rPr lang="en-US" sz="2000" b="1" dirty="0">
                <a:latin typeface="Neo Sans Intel" pitchFamily="34" charset="0"/>
              </a:rPr>
              <a:t>35nm CDN ES</a:t>
            </a:r>
          </a:p>
        </p:txBody>
      </p:sp>
      <p:sp>
        <p:nvSpPr>
          <p:cNvPr id="99" name="Rectangle 3"/>
          <p:cNvSpPr>
            <a:spLocks noChangeArrowheads="1"/>
          </p:cNvSpPr>
          <p:nvPr/>
        </p:nvSpPr>
        <p:spPr bwMode="auto">
          <a:xfrm>
            <a:off x="10243209" y="2545049"/>
            <a:ext cx="1872310" cy="316510"/>
          </a:xfrm>
          <a:prstGeom prst="rect">
            <a:avLst/>
          </a:prstGeom>
          <a:solidFill>
            <a:srgbClr val="60B5FF"/>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20nm </a:t>
            </a:r>
            <a:r>
              <a:rPr lang="en-US" sz="2000" b="1" dirty="0" err="1">
                <a:latin typeface="Neo Sans Intel" pitchFamily="34" charset="0"/>
              </a:rPr>
              <a:t>SiOx</a:t>
            </a:r>
            <a:endParaRPr lang="en-US" sz="2000" b="1" dirty="0">
              <a:latin typeface="Neo Sans Intel" pitchFamily="34" charset="0"/>
            </a:endParaRPr>
          </a:p>
        </p:txBody>
      </p:sp>
      <p:sp>
        <p:nvSpPr>
          <p:cNvPr id="95" name="Rectangle 3"/>
          <p:cNvSpPr>
            <a:spLocks noChangeArrowheads="1"/>
          </p:cNvSpPr>
          <p:nvPr/>
        </p:nvSpPr>
        <p:spPr bwMode="auto">
          <a:xfrm>
            <a:off x="10234352" y="3122953"/>
            <a:ext cx="1866900" cy="990146"/>
          </a:xfrm>
          <a:prstGeom prst="rect">
            <a:avLst/>
          </a:prstGeom>
          <a:solidFill>
            <a:srgbClr val="3399FF"/>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60nm </a:t>
            </a:r>
          </a:p>
          <a:p>
            <a:pPr algn="ctr" eaLnBrk="0" hangingPunct="0"/>
            <a:r>
              <a:rPr lang="en-US" sz="2000" b="1" dirty="0">
                <a:latin typeface="Neo Sans Intel" pitchFamily="34" charset="0"/>
              </a:rPr>
              <a:t>P3T</a:t>
            </a:r>
          </a:p>
        </p:txBody>
      </p:sp>
      <p:cxnSp>
        <p:nvCxnSpPr>
          <p:cNvPr id="80" name="Straight Connector 79"/>
          <p:cNvCxnSpPr/>
          <p:nvPr/>
        </p:nvCxnSpPr>
        <p:spPr bwMode="auto">
          <a:xfrm>
            <a:off x="3810023" y="1019019"/>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97" name="TextBox 96"/>
          <p:cNvSpPr txBox="1"/>
          <p:nvPr/>
        </p:nvSpPr>
        <p:spPr>
          <a:xfrm>
            <a:off x="3176837" y="678946"/>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cxnSp>
        <p:nvCxnSpPr>
          <p:cNvPr id="6" name="Straight Arrow Connector 5"/>
          <p:cNvCxnSpPr>
            <a:endCxn id="99" idx="1"/>
          </p:cNvCxnSpPr>
          <p:nvPr/>
        </p:nvCxnSpPr>
        <p:spPr>
          <a:xfrm flipV="1">
            <a:off x="9094096" y="2703304"/>
            <a:ext cx="1149113" cy="62493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83" name="TextBox 82"/>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77" name="Rectangle 76"/>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                      ES</a:t>
            </a:r>
          </a:p>
        </p:txBody>
      </p:sp>
      <p:sp>
        <p:nvSpPr>
          <p:cNvPr id="85" name="Rectangle 84"/>
          <p:cNvSpPr/>
          <p:nvPr/>
        </p:nvSpPr>
        <p:spPr>
          <a:xfrm>
            <a:off x="6848977" y="3754866"/>
            <a:ext cx="168323" cy="65981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8844840" y="3763598"/>
            <a:ext cx="168323" cy="62379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4006994" y="3754866"/>
            <a:ext cx="2062597" cy="65981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88" name="TextBox 87"/>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90" name="TextBox 89"/>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cxnSp>
        <p:nvCxnSpPr>
          <p:cNvPr id="30" name="Straight Arrow Connector 29"/>
          <p:cNvCxnSpPr/>
          <p:nvPr/>
        </p:nvCxnSpPr>
        <p:spPr>
          <a:xfrm flipV="1">
            <a:off x="8499389" y="3534511"/>
            <a:ext cx="1876645" cy="50679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7905909" y="3763599"/>
            <a:ext cx="168323" cy="62379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Tree>
    <p:extLst>
      <p:ext uri="{BB962C8B-B14F-4D97-AF65-F5344CB8AC3E}">
        <p14:creationId xmlns:p14="http://schemas.microsoft.com/office/powerpoint/2010/main" val="3254406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3"/>
          <p:cNvSpPr>
            <a:spLocks noChangeArrowheads="1"/>
          </p:cNvSpPr>
          <p:nvPr/>
        </p:nvSpPr>
        <p:spPr bwMode="auto">
          <a:xfrm>
            <a:off x="845958" y="2408814"/>
            <a:ext cx="8516029" cy="725576"/>
          </a:xfrm>
          <a:prstGeom prst="rect">
            <a:avLst/>
          </a:prstGeom>
          <a:solidFill>
            <a:schemeClr val="accent3">
              <a:lumMod val="60000"/>
              <a:lumOff val="40000"/>
            </a:schemeClr>
          </a:solidFill>
          <a:ln w="3175" algn="ctr">
            <a:noFill/>
            <a:round/>
            <a:headEnd type="none" w="sm" len="sm"/>
            <a:tailEnd type="none" w="sm" len="sm"/>
          </a:ln>
        </p:spPr>
        <p:txBody>
          <a:bodyPr wrap="none" anchor="ctr"/>
          <a:lstStyle/>
          <a:p>
            <a:pPr eaLnBrk="0" hangingPunct="0"/>
            <a:r>
              <a:rPr lang="en-US" sz="2000" b="1" dirty="0">
                <a:solidFill>
                  <a:srgbClr val="061922"/>
                </a:solidFill>
                <a:latin typeface="Neo Sans Intel" pitchFamily="34" charset="0"/>
              </a:rPr>
              <a:t>CHM</a:t>
            </a:r>
          </a:p>
        </p:txBody>
      </p:sp>
      <p:sp>
        <p:nvSpPr>
          <p:cNvPr id="68" name="Rectangle 3"/>
          <p:cNvSpPr>
            <a:spLocks noChangeArrowheads="1"/>
          </p:cNvSpPr>
          <p:nvPr/>
        </p:nvSpPr>
        <p:spPr bwMode="auto">
          <a:xfrm>
            <a:off x="848746" y="2213765"/>
            <a:ext cx="8513241" cy="193108"/>
          </a:xfrm>
          <a:prstGeom prst="rect">
            <a:avLst/>
          </a:prstGeom>
          <a:solidFill>
            <a:srgbClr val="FF66CC"/>
          </a:solidFill>
          <a:ln w="3175" algn="ctr">
            <a:noFill/>
            <a:round/>
            <a:headEnd type="none" w="sm" len="sm"/>
            <a:tailEnd type="none" w="sm" len="sm"/>
          </a:ln>
        </p:spPr>
        <p:txBody>
          <a:bodyPr wrap="none" anchor="ctr"/>
          <a:lstStyle/>
          <a:p>
            <a:pPr eaLnBrk="0" hangingPunct="0"/>
            <a:r>
              <a:rPr lang="en-US" sz="2000" b="1" dirty="0">
                <a:solidFill>
                  <a:srgbClr val="061922"/>
                </a:solidFill>
                <a:latin typeface="Neo Sans Intel" pitchFamily="34" charset="0"/>
              </a:rPr>
              <a:t>SIARC</a:t>
            </a:r>
          </a:p>
        </p:txBody>
      </p:sp>
      <p:sp>
        <p:nvSpPr>
          <p:cNvPr id="69" name="Rectangle 3"/>
          <p:cNvSpPr>
            <a:spLocks noChangeArrowheads="1"/>
          </p:cNvSpPr>
          <p:nvPr/>
        </p:nvSpPr>
        <p:spPr bwMode="auto">
          <a:xfrm>
            <a:off x="845957" y="1858286"/>
            <a:ext cx="8516029" cy="356299"/>
          </a:xfrm>
          <a:prstGeom prst="rect">
            <a:avLst/>
          </a:prstGeom>
          <a:solidFill>
            <a:srgbClr val="800000"/>
          </a:solidFill>
          <a:ln w="3175" algn="ctr">
            <a:noFill/>
            <a:round/>
            <a:headEnd type="none" w="sm" len="sm"/>
            <a:tailEnd type="none" w="sm" len="sm"/>
          </a:ln>
        </p:spPr>
        <p:txBody>
          <a:bodyPr wrap="none" anchor="ctr"/>
          <a:lstStyle/>
          <a:p>
            <a:pPr eaLnBrk="0" hangingPunct="0"/>
            <a:r>
              <a:rPr lang="en-US" sz="2000" b="1" dirty="0">
                <a:solidFill>
                  <a:schemeClr val="bg1"/>
                </a:solidFill>
                <a:latin typeface="Neo Sans Intel" pitchFamily="34" charset="0"/>
              </a:rPr>
              <a:t>Resist</a:t>
            </a:r>
          </a:p>
        </p:txBody>
      </p: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eaLnBrk="0" hangingPunct="0"/>
            <a:r>
              <a:rPr lang="en-US" sz="2000" b="1" dirty="0">
                <a:latin typeface="Neo Sans Intel" pitchFamily="34" charset="0"/>
              </a:rPr>
              <a:t>V6 ES 35nm CDN</a:t>
            </a: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49724" y="4378212"/>
            <a:ext cx="380487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cxnSp>
        <p:nvCxnSpPr>
          <p:cNvPr id="65" name="Straight Connector 64"/>
          <p:cNvCxnSpPr/>
          <p:nvPr/>
        </p:nvCxnSpPr>
        <p:spPr bwMode="auto">
          <a:xfrm>
            <a:off x="6253191" y="14045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028152" y="161925"/>
            <a:ext cx="993862" cy="169277"/>
          </a:xfrm>
          <a:prstGeom prst="rect">
            <a:avLst/>
          </a:prstGeom>
          <a:noFill/>
        </p:spPr>
        <p:txBody>
          <a:bodyPr vert="horz" wrap="none" lIns="0" tIns="0" rIns="0" bIns="0" rtlCol="0">
            <a:spAutoFit/>
          </a:bodyPr>
          <a:lstStyle/>
          <a:p>
            <a:r>
              <a:rPr lang="en-US" sz="1100" dirty="0">
                <a:solidFill>
                  <a:srgbClr val="003C71"/>
                </a:solidFill>
              </a:rPr>
              <a:t>VCB Etch - TAO</a:t>
            </a:r>
          </a:p>
        </p:txBody>
      </p:sp>
      <p:sp>
        <p:nvSpPr>
          <p:cNvPr id="78" name="TextBox 77"/>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74" name="Rectangle 73"/>
          <p:cNvSpPr/>
          <p:nvPr/>
        </p:nvSpPr>
        <p:spPr>
          <a:xfrm>
            <a:off x="3733111" y="3746538"/>
            <a:ext cx="723200" cy="74808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76" name="Rectangle 75"/>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81" name="Rectangle 3"/>
          <p:cNvSpPr>
            <a:spLocks noChangeArrowheads="1"/>
          </p:cNvSpPr>
          <p:nvPr/>
        </p:nvSpPr>
        <p:spPr bwMode="auto">
          <a:xfrm>
            <a:off x="843879" y="3116276"/>
            <a:ext cx="8513390" cy="325814"/>
          </a:xfrm>
          <a:prstGeom prst="rect">
            <a:avLst/>
          </a:prstGeom>
          <a:solidFill>
            <a:srgbClr val="60B5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2" name="TextBox 81"/>
          <p:cNvSpPr txBox="1"/>
          <p:nvPr/>
        </p:nvSpPr>
        <p:spPr>
          <a:xfrm>
            <a:off x="277032" y="3158963"/>
            <a:ext cx="514564" cy="169277"/>
          </a:xfrm>
          <a:prstGeom prst="rect">
            <a:avLst/>
          </a:prstGeom>
          <a:noFill/>
        </p:spPr>
        <p:txBody>
          <a:bodyPr vert="horz" wrap="none" lIns="0" tIns="0" rIns="0" bIns="0" rtlCol="0">
            <a:spAutoFit/>
          </a:bodyPr>
          <a:lstStyle/>
          <a:p>
            <a:r>
              <a:rPr lang="en-US" sz="1100" dirty="0">
                <a:solidFill>
                  <a:srgbClr val="003C71"/>
                </a:solidFill>
              </a:rPr>
              <a:t>VCB ILD</a:t>
            </a:r>
          </a:p>
        </p:txBody>
      </p:sp>
      <p:sp>
        <p:nvSpPr>
          <p:cNvPr id="94" name="TextBox 93"/>
          <p:cNvSpPr txBox="1"/>
          <p:nvPr/>
        </p:nvSpPr>
        <p:spPr>
          <a:xfrm>
            <a:off x="10888407" y="4577301"/>
            <a:ext cx="343043" cy="169277"/>
          </a:xfrm>
          <a:prstGeom prst="rect">
            <a:avLst/>
          </a:prstGeom>
          <a:noFill/>
        </p:spPr>
        <p:txBody>
          <a:bodyPr vert="horz" wrap="none" lIns="0" tIns="0" rIns="0" bIns="0" rtlCol="0">
            <a:spAutoFit/>
          </a:bodyPr>
          <a:lstStyle/>
          <a:p>
            <a:r>
              <a:rPr lang="en-US" sz="1100" dirty="0">
                <a:solidFill>
                  <a:srgbClr val="003C71"/>
                </a:solidFill>
              </a:rPr>
              <a:t>Array</a:t>
            </a:r>
          </a:p>
        </p:txBody>
      </p:sp>
      <p:sp>
        <p:nvSpPr>
          <p:cNvPr id="98" name="Rectangle 3"/>
          <p:cNvSpPr>
            <a:spLocks noChangeArrowheads="1"/>
          </p:cNvSpPr>
          <p:nvPr/>
        </p:nvSpPr>
        <p:spPr bwMode="auto">
          <a:xfrm>
            <a:off x="10243209" y="2869253"/>
            <a:ext cx="1872309" cy="265510"/>
          </a:xfrm>
          <a:prstGeom prst="rect">
            <a:avLst/>
          </a:prstGeom>
          <a:solidFill>
            <a:srgbClr val="996600"/>
          </a:solidFill>
          <a:ln w="3175" algn="ctr">
            <a:noFill/>
            <a:round/>
            <a:headEnd type="none" w="sm" len="sm"/>
            <a:tailEnd type="none" w="sm" len="sm"/>
          </a:ln>
        </p:spPr>
        <p:txBody>
          <a:bodyPr wrap="none" anchor="ctr"/>
          <a:lstStyle/>
          <a:p>
            <a:pPr eaLnBrk="0" hangingPunct="0"/>
            <a:r>
              <a:rPr lang="en-US" sz="2000" b="1" dirty="0">
                <a:latin typeface="Neo Sans Intel" pitchFamily="34" charset="0"/>
              </a:rPr>
              <a:t>35nm CDN</a:t>
            </a:r>
          </a:p>
        </p:txBody>
      </p:sp>
      <p:sp>
        <p:nvSpPr>
          <p:cNvPr id="99" name="Rectangle 3"/>
          <p:cNvSpPr>
            <a:spLocks noChangeArrowheads="1"/>
          </p:cNvSpPr>
          <p:nvPr/>
        </p:nvSpPr>
        <p:spPr bwMode="auto">
          <a:xfrm>
            <a:off x="10243209" y="2545049"/>
            <a:ext cx="1872310" cy="316510"/>
          </a:xfrm>
          <a:prstGeom prst="rect">
            <a:avLst/>
          </a:prstGeom>
          <a:solidFill>
            <a:srgbClr val="60B5FF"/>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20nm </a:t>
            </a:r>
            <a:r>
              <a:rPr lang="en-US" sz="2000" b="1" dirty="0" err="1">
                <a:latin typeface="Neo Sans Intel" pitchFamily="34" charset="0"/>
              </a:rPr>
              <a:t>SiOx</a:t>
            </a:r>
            <a:endParaRPr lang="en-US" sz="2000" b="1" dirty="0">
              <a:latin typeface="Neo Sans Intel" pitchFamily="34" charset="0"/>
            </a:endParaRPr>
          </a:p>
        </p:txBody>
      </p:sp>
      <p:sp>
        <p:nvSpPr>
          <p:cNvPr id="80" name="Rectangle 3"/>
          <p:cNvSpPr>
            <a:spLocks noChangeArrowheads="1"/>
          </p:cNvSpPr>
          <p:nvPr/>
        </p:nvSpPr>
        <p:spPr bwMode="auto">
          <a:xfrm>
            <a:off x="10269893" y="3154177"/>
            <a:ext cx="1866900" cy="990146"/>
          </a:xfrm>
          <a:prstGeom prst="rect">
            <a:avLst/>
          </a:prstGeom>
          <a:solidFill>
            <a:srgbClr val="3399FF"/>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60nm </a:t>
            </a:r>
          </a:p>
          <a:p>
            <a:pPr algn="ctr" eaLnBrk="0" hangingPunct="0"/>
            <a:r>
              <a:rPr lang="en-US" sz="2000" b="1" dirty="0">
                <a:latin typeface="Neo Sans Intel" pitchFamily="34" charset="0"/>
              </a:rPr>
              <a:t>P3T</a:t>
            </a:r>
          </a:p>
        </p:txBody>
      </p:sp>
      <p:cxnSp>
        <p:nvCxnSpPr>
          <p:cNvPr id="97" name="Straight Connector 96"/>
          <p:cNvCxnSpPr/>
          <p:nvPr/>
        </p:nvCxnSpPr>
        <p:spPr bwMode="auto">
          <a:xfrm>
            <a:off x="3810023" y="1019019"/>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05" name="TextBox 104"/>
          <p:cNvSpPr txBox="1"/>
          <p:nvPr/>
        </p:nvSpPr>
        <p:spPr>
          <a:xfrm>
            <a:off x="3176837" y="678946"/>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sp>
        <p:nvSpPr>
          <p:cNvPr id="106" name="TextBox 105"/>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07" name="TextBox 106"/>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73" name="Rectangle 72"/>
          <p:cNvSpPr>
            <a:spLocks noChangeArrowheads="1"/>
          </p:cNvSpPr>
          <p:nvPr/>
        </p:nvSpPr>
        <p:spPr bwMode="auto">
          <a:xfrm>
            <a:off x="4214163" y="4132375"/>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85" name="Rectangle 84"/>
          <p:cNvSpPr/>
          <p:nvPr/>
        </p:nvSpPr>
        <p:spPr>
          <a:xfrm>
            <a:off x="6848977" y="3754866"/>
            <a:ext cx="168323" cy="62379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7905909" y="3763599"/>
            <a:ext cx="168323" cy="62379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8844840" y="3763598"/>
            <a:ext cx="168323" cy="62379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4198740" y="3750862"/>
            <a:ext cx="1851747" cy="643626"/>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88" name="TextBox 87"/>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89" name="TextBox 88"/>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90" name="TextBox 89"/>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70" name="Rectangle 69"/>
          <p:cNvSpPr/>
          <p:nvPr/>
        </p:nvSpPr>
        <p:spPr>
          <a:xfrm>
            <a:off x="6465975" y="1739195"/>
            <a:ext cx="169154" cy="2639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521749" y="1758700"/>
            <a:ext cx="169154" cy="2639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8436868" y="1758700"/>
            <a:ext cx="169154" cy="2639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543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3"/>
          <p:cNvSpPr>
            <a:spLocks noChangeArrowheads="1"/>
          </p:cNvSpPr>
          <p:nvPr/>
        </p:nvSpPr>
        <p:spPr bwMode="auto">
          <a:xfrm>
            <a:off x="843879" y="3116276"/>
            <a:ext cx="8513390" cy="325814"/>
          </a:xfrm>
          <a:prstGeom prst="rect">
            <a:avLst/>
          </a:prstGeom>
          <a:solidFill>
            <a:srgbClr val="60B5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60438" y="4378212"/>
            <a:ext cx="3794164"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cxnSp>
        <p:nvCxnSpPr>
          <p:cNvPr id="65" name="Straight Connector 64"/>
          <p:cNvCxnSpPr/>
          <p:nvPr/>
        </p:nvCxnSpPr>
        <p:spPr bwMode="auto">
          <a:xfrm>
            <a:off x="6253191" y="14045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028152" y="161925"/>
            <a:ext cx="2946319" cy="169277"/>
          </a:xfrm>
          <a:prstGeom prst="rect">
            <a:avLst/>
          </a:prstGeom>
          <a:noFill/>
        </p:spPr>
        <p:txBody>
          <a:bodyPr vert="horz" wrap="none" lIns="0" tIns="0" rIns="0" bIns="0" rtlCol="0">
            <a:spAutoFit/>
          </a:bodyPr>
          <a:lstStyle/>
          <a:p>
            <a:r>
              <a:rPr lang="en-US" sz="1100" dirty="0">
                <a:solidFill>
                  <a:srgbClr val="003C71"/>
                </a:solidFill>
              </a:rPr>
              <a:t>CAP VIA RCL H2/H2 ASH and BLUE 120s clean</a:t>
            </a:r>
          </a:p>
        </p:txBody>
      </p:sp>
      <p:sp>
        <p:nvSpPr>
          <p:cNvPr id="69" name="TextBox 68"/>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74" name="Rectangle 73"/>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4" name="Rectangle 3"/>
          <p:cNvSpPr/>
          <p:nvPr/>
        </p:nvSpPr>
        <p:spPr>
          <a:xfrm>
            <a:off x="4132011" y="4499523"/>
            <a:ext cx="319689" cy="243188"/>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4631184" y="4394429"/>
            <a:ext cx="393348" cy="204651"/>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77032" y="3158963"/>
            <a:ext cx="514564" cy="169277"/>
          </a:xfrm>
          <a:prstGeom prst="rect">
            <a:avLst/>
          </a:prstGeom>
          <a:noFill/>
        </p:spPr>
        <p:txBody>
          <a:bodyPr vert="horz" wrap="none" lIns="0" tIns="0" rIns="0" bIns="0" rtlCol="0">
            <a:spAutoFit/>
          </a:bodyPr>
          <a:lstStyle/>
          <a:p>
            <a:r>
              <a:rPr lang="en-US" sz="1100" dirty="0">
                <a:solidFill>
                  <a:srgbClr val="003C71"/>
                </a:solidFill>
              </a:rPr>
              <a:t>VCB ILD</a:t>
            </a:r>
          </a:p>
        </p:txBody>
      </p:sp>
      <p:sp>
        <p:nvSpPr>
          <p:cNvPr id="88" name="Rectangle 3"/>
          <p:cNvSpPr>
            <a:spLocks noChangeArrowheads="1"/>
          </p:cNvSpPr>
          <p:nvPr/>
        </p:nvSpPr>
        <p:spPr bwMode="auto">
          <a:xfrm>
            <a:off x="10243211" y="3069197"/>
            <a:ext cx="1866900" cy="990146"/>
          </a:xfrm>
          <a:prstGeom prst="rect">
            <a:avLst/>
          </a:prstGeom>
          <a:solidFill>
            <a:srgbClr val="3399FF"/>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60nm </a:t>
            </a:r>
          </a:p>
          <a:p>
            <a:pPr algn="ctr" eaLnBrk="0" hangingPunct="0"/>
            <a:r>
              <a:rPr lang="en-US" sz="2000" b="1" dirty="0">
                <a:latin typeface="Neo Sans Intel" pitchFamily="34" charset="0"/>
              </a:rPr>
              <a:t>P3T</a:t>
            </a:r>
          </a:p>
        </p:txBody>
      </p:sp>
      <p:sp>
        <p:nvSpPr>
          <p:cNvPr id="90" name="Rectangle 3"/>
          <p:cNvSpPr>
            <a:spLocks noChangeArrowheads="1"/>
          </p:cNvSpPr>
          <p:nvPr/>
        </p:nvSpPr>
        <p:spPr bwMode="auto">
          <a:xfrm>
            <a:off x="10243210" y="2804060"/>
            <a:ext cx="1872309" cy="265510"/>
          </a:xfrm>
          <a:prstGeom prst="rect">
            <a:avLst/>
          </a:prstGeom>
          <a:solidFill>
            <a:srgbClr val="996600"/>
          </a:solidFill>
          <a:ln w="3175" algn="ctr">
            <a:noFill/>
            <a:round/>
            <a:headEnd type="none" w="sm" len="sm"/>
            <a:tailEnd type="none" w="sm" len="sm"/>
          </a:ln>
        </p:spPr>
        <p:txBody>
          <a:bodyPr wrap="none" anchor="ctr"/>
          <a:lstStyle/>
          <a:p>
            <a:pPr eaLnBrk="0" hangingPunct="0"/>
            <a:r>
              <a:rPr lang="en-US" sz="2000" b="1" dirty="0">
                <a:latin typeface="Neo Sans Intel" pitchFamily="34" charset="0"/>
              </a:rPr>
              <a:t>35nm CDN</a:t>
            </a:r>
          </a:p>
        </p:txBody>
      </p:sp>
      <p:sp>
        <p:nvSpPr>
          <p:cNvPr id="91" name="Rectangle 3"/>
          <p:cNvSpPr>
            <a:spLocks noChangeArrowheads="1"/>
          </p:cNvSpPr>
          <p:nvPr/>
        </p:nvSpPr>
        <p:spPr bwMode="auto">
          <a:xfrm>
            <a:off x="10243210" y="2479856"/>
            <a:ext cx="1872310" cy="316510"/>
          </a:xfrm>
          <a:prstGeom prst="rect">
            <a:avLst/>
          </a:prstGeom>
          <a:solidFill>
            <a:srgbClr val="60B5FF"/>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20nm </a:t>
            </a:r>
            <a:r>
              <a:rPr lang="en-US" sz="2000" b="1" dirty="0" err="1">
                <a:latin typeface="Neo Sans Intel" pitchFamily="34" charset="0"/>
              </a:rPr>
              <a:t>SiOx</a:t>
            </a:r>
            <a:endParaRPr lang="en-US" sz="2000" b="1" dirty="0">
              <a:latin typeface="Neo Sans Intel" pitchFamily="34" charset="0"/>
            </a:endParaRPr>
          </a:p>
        </p:txBody>
      </p:sp>
      <p:sp>
        <p:nvSpPr>
          <p:cNvPr id="92" name="TextBox 91"/>
          <p:cNvSpPr txBox="1"/>
          <p:nvPr/>
        </p:nvSpPr>
        <p:spPr>
          <a:xfrm>
            <a:off x="10888407" y="4577301"/>
            <a:ext cx="343043" cy="169277"/>
          </a:xfrm>
          <a:prstGeom prst="rect">
            <a:avLst/>
          </a:prstGeom>
          <a:noFill/>
        </p:spPr>
        <p:txBody>
          <a:bodyPr vert="horz" wrap="none" lIns="0" tIns="0" rIns="0" bIns="0" rtlCol="0">
            <a:spAutoFit/>
          </a:bodyPr>
          <a:lstStyle/>
          <a:p>
            <a:r>
              <a:rPr lang="en-US" sz="1100" dirty="0">
                <a:solidFill>
                  <a:srgbClr val="003C71"/>
                </a:solidFill>
              </a:rPr>
              <a:t>Array</a:t>
            </a:r>
          </a:p>
        </p:txBody>
      </p:sp>
      <p:cxnSp>
        <p:nvCxnSpPr>
          <p:cNvPr id="100" name="Straight Connector 99"/>
          <p:cNvCxnSpPr/>
          <p:nvPr/>
        </p:nvCxnSpPr>
        <p:spPr bwMode="auto">
          <a:xfrm>
            <a:off x="3810023" y="1019019"/>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03" name="TextBox 102"/>
          <p:cNvSpPr txBox="1"/>
          <p:nvPr/>
        </p:nvSpPr>
        <p:spPr>
          <a:xfrm>
            <a:off x="3176837" y="678946"/>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sp>
        <p:nvSpPr>
          <p:cNvPr id="104" name="TextBox 103"/>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05" name="TextBox 104"/>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73" name="Rectangle 72"/>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81" name="Rectangle 80"/>
          <p:cNvSpPr/>
          <p:nvPr/>
        </p:nvSpPr>
        <p:spPr>
          <a:xfrm>
            <a:off x="6848977" y="3759009"/>
            <a:ext cx="168323" cy="61965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7905909" y="3767742"/>
            <a:ext cx="168323" cy="61965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8844840" y="3767741"/>
            <a:ext cx="168323" cy="61965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177571" y="3759008"/>
            <a:ext cx="1892021" cy="658605"/>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70" name="Rectangle 69"/>
          <p:cNvSpPr/>
          <p:nvPr/>
        </p:nvSpPr>
        <p:spPr>
          <a:xfrm>
            <a:off x="6471320" y="2114650"/>
            <a:ext cx="174872" cy="22579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527342" y="2114650"/>
            <a:ext cx="174872" cy="22579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8442239" y="2114650"/>
            <a:ext cx="174872" cy="22579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85" name="TextBox 84"/>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86" name="TextBox 85"/>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Tree>
    <p:extLst>
      <p:ext uri="{BB962C8B-B14F-4D97-AF65-F5344CB8AC3E}">
        <p14:creationId xmlns:p14="http://schemas.microsoft.com/office/powerpoint/2010/main" val="363033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3"/>
          <p:cNvSpPr>
            <a:spLocks noChangeArrowheads="1"/>
          </p:cNvSpPr>
          <p:nvPr/>
        </p:nvSpPr>
        <p:spPr bwMode="auto">
          <a:xfrm>
            <a:off x="843879" y="3116276"/>
            <a:ext cx="8513390" cy="325814"/>
          </a:xfrm>
          <a:prstGeom prst="rect">
            <a:avLst/>
          </a:prstGeom>
          <a:solidFill>
            <a:srgbClr val="60B5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0" name="Rectangle 3"/>
          <p:cNvSpPr>
            <a:spLocks noChangeArrowheads="1"/>
          </p:cNvSpPr>
          <p:nvPr/>
        </p:nvSpPr>
        <p:spPr bwMode="auto">
          <a:xfrm>
            <a:off x="834444" y="2818027"/>
            <a:ext cx="8513390" cy="325814"/>
          </a:xfrm>
          <a:prstGeom prst="rect">
            <a:avLst/>
          </a:prstGeom>
          <a:solidFill>
            <a:srgbClr val="FF99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49724" y="4378212"/>
            <a:ext cx="380487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028152" y="161925"/>
            <a:ext cx="714939" cy="169277"/>
          </a:xfrm>
          <a:prstGeom prst="rect">
            <a:avLst/>
          </a:prstGeom>
          <a:noFill/>
        </p:spPr>
        <p:txBody>
          <a:bodyPr vert="horz" wrap="none" lIns="0" tIns="0" rIns="0" bIns="0" rtlCol="0">
            <a:spAutoFit/>
          </a:bodyPr>
          <a:lstStyle/>
          <a:p>
            <a:r>
              <a:rPr lang="en-US" sz="1100" dirty="0">
                <a:solidFill>
                  <a:srgbClr val="003C71"/>
                </a:solidFill>
              </a:rPr>
              <a:t>CAP VIA fill</a:t>
            </a:r>
          </a:p>
        </p:txBody>
      </p:sp>
      <p:cxnSp>
        <p:nvCxnSpPr>
          <p:cNvPr id="65" name="Straight Connector 64"/>
          <p:cNvCxnSpPr/>
          <p:nvPr/>
        </p:nvCxnSpPr>
        <p:spPr bwMode="auto">
          <a:xfrm>
            <a:off x="6253191" y="14045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63" name="TextBox 62"/>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74" name="Rectangle 73"/>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 name="TextBox 5"/>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91" name="Rectangle 90"/>
          <p:cNvSpPr>
            <a:spLocks noChangeArrowheads="1"/>
          </p:cNvSpPr>
          <p:nvPr/>
        </p:nvSpPr>
        <p:spPr bwMode="auto">
          <a:xfrm>
            <a:off x="10201382" y="3653802"/>
            <a:ext cx="1866900" cy="990146"/>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000" b="1" dirty="0">
                <a:latin typeface="Neo Sans Intel" pitchFamily="34" charset="0"/>
              </a:rPr>
              <a:t>60nm </a:t>
            </a:r>
          </a:p>
          <a:p>
            <a:pPr algn="ctr" eaLnBrk="0" hangingPunct="0"/>
            <a:r>
              <a:rPr lang="en-US" sz="2000" b="1" dirty="0">
                <a:latin typeface="Neo Sans Intel" pitchFamily="34" charset="0"/>
              </a:rPr>
              <a:t>P3T</a:t>
            </a:r>
          </a:p>
        </p:txBody>
      </p:sp>
      <p:sp>
        <p:nvSpPr>
          <p:cNvPr id="93" name="Rectangle 92"/>
          <p:cNvSpPr>
            <a:spLocks noChangeArrowheads="1"/>
          </p:cNvSpPr>
          <p:nvPr/>
        </p:nvSpPr>
        <p:spPr bwMode="auto">
          <a:xfrm>
            <a:off x="10201381" y="3388665"/>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95" name="TextBox 91"/>
          <p:cNvSpPr txBox="1"/>
          <p:nvPr/>
        </p:nvSpPr>
        <p:spPr>
          <a:xfrm>
            <a:off x="10846578" y="5161906"/>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cxnSp>
        <p:nvCxnSpPr>
          <p:cNvPr id="96" name="Straight Connector 95"/>
          <p:cNvCxnSpPr/>
          <p:nvPr/>
        </p:nvCxnSpPr>
        <p:spPr bwMode="auto">
          <a:xfrm>
            <a:off x="3810023" y="1019019"/>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02" name="TextBox 101"/>
          <p:cNvSpPr txBox="1"/>
          <p:nvPr/>
        </p:nvSpPr>
        <p:spPr>
          <a:xfrm>
            <a:off x="3176837" y="678946"/>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sp>
        <p:nvSpPr>
          <p:cNvPr id="4" name="TextBox 3"/>
          <p:cNvSpPr txBox="1"/>
          <p:nvPr/>
        </p:nvSpPr>
        <p:spPr>
          <a:xfrm>
            <a:off x="641649" y="567891"/>
            <a:ext cx="1615418" cy="338554"/>
          </a:xfrm>
          <a:prstGeom prst="rect">
            <a:avLst/>
          </a:prstGeom>
          <a:noFill/>
        </p:spPr>
        <p:txBody>
          <a:bodyPr vert="horz" wrap="square" lIns="0" tIns="0" rIns="0" bIns="0" rtlCol="0">
            <a:spAutoFit/>
          </a:bodyPr>
          <a:lstStyle/>
          <a:p>
            <a:r>
              <a:rPr lang="en-US" sz="1100" dirty="0">
                <a:solidFill>
                  <a:srgbClr val="003C71"/>
                </a:solidFill>
              </a:rPr>
              <a:t>CSB BS</a:t>
            </a:r>
          </a:p>
          <a:p>
            <a:r>
              <a:rPr lang="en-US" sz="1100" dirty="0">
                <a:solidFill>
                  <a:srgbClr val="003C71"/>
                </a:solidFill>
              </a:rPr>
              <a:t>EPN</a:t>
            </a:r>
          </a:p>
        </p:txBody>
      </p:sp>
      <p:sp>
        <p:nvSpPr>
          <p:cNvPr id="98" name="Rectangle 3"/>
          <p:cNvSpPr>
            <a:spLocks noChangeArrowheads="1"/>
          </p:cNvSpPr>
          <p:nvPr/>
        </p:nvSpPr>
        <p:spPr bwMode="auto">
          <a:xfrm>
            <a:off x="10208559" y="3092165"/>
            <a:ext cx="1872310" cy="316510"/>
          </a:xfrm>
          <a:prstGeom prst="rect">
            <a:avLst/>
          </a:prstGeom>
          <a:solidFill>
            <a:srgbClr val="60B5FF"/>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20nm </a:t>
            </a:r>
            <a:r>
              <a:rPr lang="en-US" sz="2000" b="1" dirty="0" err="1">
                <a:latin typeface="Neo Sans Intel" pitchFamily="34" charset="0"/>
              </a:rPr>
              <a:t>SiOx</a:t>
            </a:r>
            <a:endParaRPr lang="en-US" sz="2000" b="1" dirty="0">
              <a:latin typeface="Neo Sans Intel" pitchFamily="34" charset="0"/>
            </a:endParaRPr>
          </a:p>
        </p:txBody>
      </p:sp>
      <p:sp>
        <p:nvSpPr>
          <p:cNvPr id="103" name="TextBox 102"/>
          <p:cNvSpPr txBox="1"/>
          <p:nvPr/>
        </p:nvSpPr>
        <p:spPr>
          <a:xfrm>
            <a:off x="7068220" y="5478599"/>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04" name="TextBox 103"/>
          <p:cNvSpPr txBox="1"/>
          <p:nvPr/>
        </p:nvSpPr>
        <p:spPr>
          <a:xfrm>
            <a:off x="5144165" y="5475181"/>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75" name="Rectangle 74"/>
          <p:cNvSpPr>
            <a:spLocks noChangeArrowheads="1"/>
          </p:cNvSpPr>
          <p:nvPr/>
        </p:nvSpPr>
        <p:spPr bwMode="auto">
          <a:xfrm>
            <a:off x="4656802" y="4127114"/>
            <a:ext cx="4697801"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84" name="Rectangle 83"/>
          <p:cNvSpPr/>
          <p:nvPr/>
        </p:nvSpPr>
        <p:spPr>
          <a:xfrm>
            <a:off x="6848977" y="3741934"/>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7905909" y="3750667"/>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8844840" y="3750666"/>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4418230" y="3741934"/>
            <a:ext cx="1651362"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70" name="Rectangle 69"/>
          <p:cNvSpPr/>
          <p:nvPr/>
        </p:nvSpPr>
        <p:spPr>
          <a:xfrm>
            <a:off x="6471319" y="3109964"/>
            <a:ext cx="183477" cy="126259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527341" y="3109964"/>
            <a:ext cx="183477" cy="126259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8442238" y="3109964"/>
            <a:ext cx="183477" cy="126259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88" name="TextBox 87"/>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89" name="TextBox 88"/>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76" name="TextBox 75"/>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77" name="TextBox 76"/>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78" name="TextBox 77"/>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995993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87632" y="4378212"/>
            <a:ext cx="3766970"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028152" y="161925"/>
            <a:ext cx="947375" cy="169277"/>
          </a:xfrm>
          <a:prstGeom prst="rect">
            <a:avLst/>
          </a:prstGeom>
          <a:noFill/>
        </p:spPr>
        <p:txBody>
          <a:bodyPr vert="horz" wrap="none" lIns="0" tIns="0" rIns="0" bIns="0" rtlCol="0">
            <a:spAutoFit/>
          </a:bodyPr>
          <a:lstStyle/>
          <a:p>
            <a:r>
              <a:rPr lang="en-US" sz="1100" dirty="0">
                <a:solidFill>
                  <a:srgbClr val="003C71"/>
                </a:solidFill>
              </a:rPr>
              <a:t>CAP VIA polish</a:t>
            </a:r>
          </a:p>
        </p:txBody>
      </p:sp>
      <p:cxnSp>
        <p:nvCxnSpPr>
          <p:cNvPr id="65" name="Straight Connector 64"/>
          <p:cNvCxnSpPr/>
          <p:nvPr/>
        </p:nvCxnSpPr>
        <p:spPr bwMode="auto">
          <a:xfrm>
            <a:off x="6253191" y="14045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63" name="TextBox 62"/>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74" name="Rectangle 73"/>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 name="TextBox 5"/>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91" name="Rectangle 90"/>
          <p:cNvSpPr>
            <a:spLocks noChangeArrowheads="1"/>
          </p:cNvSpPr>
          <p:nvPr/>
        </p:nvSpPr>
        <p:spPr bwMode="auto">
          <a:xfrm>
            <a:off x="10201382" y="3653802"/>
            <a:ext cx="1866900" cy="990146"/>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000" b="1" dirty="0">
                <a:latin typeface="Neo Sans Intel" pitchFamily="34" charset="0"/>
              </a:rPr>
              <a:t>40nm </a:t>
            </a:r>
          </a:p>
          <a:p>
            <a:pPr algn="ctr" eaLnBrk="0" hangingPunct="0"/>
            <a:r>
              <a:rPr lang="en-US" sz="2000" b="1" dirty="0">
                <a:latin typeface="Neo Sans Intel" pitchFamily="34" charset="0"/>
              </a:rPr>
              <a:t>P3T</a:t>
            </a:r>
          </a:p>
        </p:txBody>
      </p:sp>
      <p:sp>
        <p:nvSpPr>
          <p:cNvPr id="92" name="Rectangle 91"/>
          <p:cNvSpPr>
            <a:spLocks noChangeArrowheads="1"/>
          </p:cNvSpPr>
          <p:nvPr/>
        </p:nvSpPr>
        <p:spPr bwMode="auto">
          <a:xfrm>
            <a:off x="10201381" y="4637970"/>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000" b="1" dirty="0">
                <a:latin typeface="Neo Sans Intel" pitchFamily="34" charset="0"/>
              </a:rPr>
              <a:t>10nm HALO</a:t>
            </a:r>
          </a:p>
        </p:txBody>
      </p:sp>
      <p:sp>
        <p:nvSpPr>
          <p:cNvPr id="93" name="Rectangle 92"/>
          <p:cNvSpPr>
            <a:spLocks noChangeArrowheads="1"/>
          </p:cNvSpPr>
          <p:nvPr/>
        </p:nvSpPr>
        <p:spPr bwMode="auto">
          <a:xfrm>
            <a:off x="10201381" y="3388665"/>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95" name="TextBox 91"/>
          <p:cNvSpPr txBox="1"/>
          <p:nvPr/>
        </p:nvSpPr>
        <p:spPr>
          <a:xfrm>
            <a:off x="10846578" y="5161906"/>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cxnSp>
        <p:nvCxnSpPr>
          <p:cNvPr id="94" name="Straight Connector 93"/>
          <p:cNvCxnSpPr/>
          <p:nvPr/>
        </p:nvCxnSpPr>
        <p:spPr bwMode="auto">
          <a:xfrm>
            <a:off x="3851299" y="1037103"/>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02" name="TextBox 101"/>
          <p:cNvSpPr txBox="1"/>
          <p:nvPr/>
        </p:nvSpPr>
        <p:spPr>
          <a:xfrm>
            <a:off x="3218113" y="697030"/>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sp>
        <p:nvSpPr>
          <p:cNvPr id="98" name="TextBox 97"/>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03" name="TextBox 102"/>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4" name="Picture 3"/>
          <p:cNvPicPr>
            <a:picLocks noChangeAspect="1"/>
          </p:cNvPicPr>
          <p:nvPr/>
        </p:nvPicPr>
        <p:blipFill>
          <a:blip r:embed="rId3"/>
          <a:stretch>
            <a:fillRect/>
          </a:stretch>
        </p:blipFill>
        <p:spPr>
          <a:xfrm>
            <a:off x="8289119" y="638169"/>
            <a:ext cx="2989846" cy="2330488"/>
          </a:xfrm>
          <a:prstGeom prst="rect">
            <a:avLst/>
          </a:prstGeom>
        </p:spPr>
      </p:pic>
      <p:sp>
        <p:nvSpPr>
          <p:cNvPr id="73" name="Rectangle 72"/>
          <p:cNvSpPr>
            <a:spLocks noChangeArrowheads="1"/>
          </p:cNvSpPr>
          <p:nvPr/>
        </p:nvSpPr>
        <p:spPr bwMode="auto">
          <a:xfrm>
            <a:off x="4214166" y="4126894"/>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85" name="Rectangle 84"/>
          <p:cNvSpPr/>
          <p:nvPr/>
        </p:nvSpPr>
        <p:spPr>
          <a:xfrm>
            <a:off x="7905909" y="3750667"/>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8844840" y="3750666"/>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4151130" y="3741934"/>
            <a:ext cx="1918462"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70" name="Rectangle 69"/>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89" name="TextBox 88"/>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76" name="TextBox 75"/>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77" name="TextBox 76"/>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78" name="TextBox 77"/>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84" name="Rectangle 83"/>
          <p:cNvSpPr/>
          <p:nvPr/>
        </p:nvSpPr>
        <p:spPr>
          <a:xfrm>
            <a:off x="6848977" y="3741934"/>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Tree>
    <p:extLst>
      <p:ext uri="{BB962C8B-B14F-4D97-AF65-F5344CB8AC3E}">
        <p14:creationId xmlns:p14="http://schemas.microsoft.com/office/powerpoint/2010/main" val="328183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57578" y="4378212"/>
            <a:ext cx="3797023"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028152" y="161925"/>
            <a:ext cx="2319546" cy="169277"/>
          </a:xfrm>
          <a:prstGeom prst="rect">
            <a:avLst/>
          </a:prstGeom>
          <a:noFill/>
        </p:spPr>
        <p:txBody>
          <a:bodyPr vert="horz" wrap="none" lIns="0" tIns="0" rIns="0" bIns="0" rtlCol="0">
            <a:spAutoFit/>
          </a:bodyPr>
          <a:lstStyle/>
          <a:p>
            <a:r>
              <a:rPr lang="en-US" sz="1100" dirty="0">
                <a:solidFill>
                  <a:srgbClr val="003C71"/>
                </a:solidFill>
              </a:rPr>
              <a:t>V6 ES </a:t>
            </a:r>
            <a:r>
              <a:rPr lang="en-US" sz="1100" dirty="0" err="1">
                <a:solidFill>
                  <a:srgbClr val="003C71"/>
                </a:solidFill>
              </a:rPr>
              <a:t>dep</a:t>
            </a:r>
            <a:r>
              <a:rPr lang="en-US" sz="1100" dirty="0">
                <a:solidFill>
                  <a:srgbClr val="003C71"/>
                </a:solidFill>
              </a:rPr>
              <a:t> – AVD </a:t>
            </a:r>
            <a:r>
              <a:rPr lang="en-US" sz="1100" dirty="0" err="1">
                <a:solidFill>
                  <a:srgbClr val="003C71"/>
                </a:solidFill>
              </a:rPr>
              <a:t>AlOx</a:t>
            </a:r>
            <a:r>
              <a:rPr lang="en-US" sz="1100" dirty="0">
                <a:solidFill>
                  <a:srgbClr val="003C71"/>
                </a:solidFill>
              </a:rPr>
              <a:t> and CVD CDN</a:t>
            </a:r>
          </a:p>
        </p:txBody>
      </p:sp>
      <p:cxnSp>
        <p:nvCxnSpPr>
          <p:cNvPr id="65" name="Straight Connector 64"/>
          <p:cNvCxnSpPr/>
          <p:nvPr/>
        </p:nvCxnSpPr>
        <p:spPr bwMode="auto">
          <a:xfrm>
            <a:off x="6253191" y="14045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63" name="TextBox 62"/>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74" name="Rectangle 73"/>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 name="TextBox 5"/>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91" name="Rectangle 90"/>
          <p:cNvSpPr>
            <a:spLocks noChangeArrowheads="1"/>
          </p:cNvSpPr>
          <p:nvPr/>
        </p:nvSpPr>
        <p:spPr bwMode="auto">
          <a:xfrm>
            <a:off x="10201382" y="3653802"/>
            <a:ext cx="1866900" cy="990146"/>
          </a:xfrm>
          <a:prstGeom prst="rect">
            <a:avLst/>
          </a:prstGeom>
          <a:solidFill>
            <a:srgbClr val="3399FF"/>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000" b="1" dirty="0">
                <a:latin typeface="Neo Sans Intel" pitchFamily="34" charset="0"/>
              </a:rPr>
              <a:t>40nm </a:t>
            </a:r>
          </a:p>
          <a:p>
            <a:pPr algn="ctr" eaLnBrk="0" hangingPunct="0"/>
            <a:r>
              <a:rPr lang="en-US" sz="2000" b="1" dirty="0">
                <a:latin typeface="Neo Sans Intel" pitchFamily="34" charset="0"/>
              </a:rPr>
              <a:t>P3T</a:t>
            </a:r>
          </a:p>
        </p:txBody>
      </p:sp>
      <p:sp>
        <p:nvSpPr>
          <p:cNvPr id="92" name="Rectangle 91"/>
          <p:cNvSpPr>
            <a:spLocks noChangeArrowheads="1"/>
          </p:cNvSpPr>
          <p:nvPr/>
        </p:nvSpPr>
        <p:spPr bwMode="auto">
          <a:xfrm>
            <a:off x="10201381" y="4637970"/>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000" b="1" dirty="0">
                <a:latin typeface="Neo Sans Intel" pitchFamily="34" charset="0"/>
              </a:rPr>
              <a:t>10nm HALO</a:t>
            </a:r>
          </a:p>
        </p:txBody>
      </p:sp>
      <p:sp>
        <p:nvSpPr>
          <p:cNvPr id="93" name="Rectangle 92"/>
          <p:cNvSpPr>
            <a:spLocks noChangeArrowheads="1"/>
          </p:cNvSpPr>
          <p:nvPr/>
        </p:nvSpPr>
        <p:spPr bwMode="auto">
          <a:xfrm>
            <a:off x="10201381" y="3388665"/>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95" name="TextBox 91"/>
          <p:cNvSpPr txBox="1"/>
          <p:nvPr/>
        </p:nvSpPr>
        <p:spPr>
          <a:xfrm>
            <a:off x="10846578" y="5161906"/>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97" name="Rectangle 96"/>
          <p:cNvSpPr>
            <a:spLocks noChangeArrowheads="1"/>
          </p:cNvSpPr>
          <p:nvPr/>
        </p:nvSpPr>
        <p:spPr bwMode="auto">
          <a:xfrm>
            <a:off x="10201380" y="3119410"/>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79" name="Rectangle 78"/>
          <p:cNvSpPr>
            <a:spLocks noChangeArrowheads="1"/>
          </p:cNvSpPr>
          <p:nvPr/>
        </p:nvSpPr>
        <p:spPr bwMode="auto">
          <a:xfrm>
            <a:off x="10195971" y="2874230"/>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94" name="Rectangle 93"/>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cxnSp>
        <p:nvCxnSpPr>
          <p:cNvPr id="99" name="Straight Connector 98"/>
          <p:cNvCxnSpPr/>
          <p:nvPr/>
        </p:nvCxnSpPr>
        <p:spPr bwMode="auto">
          <a:xfrm>
            <a:off x="3810023" y="1019019"/>
            <a:ext cx="0" cy="4989743"/>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04" name="TextBox 103"/>
          <p:cNvSpPr txBox="1"/>
          <p:nvPr/>
        </p:nvSpPr>
        <p:spPr>
          <a:xfrm>
            <a:off x="3176837" y="678946"/>
            <a:ext cx="1266372" cy="338554"/>
          </a:xfrm>
          <a:prstGeom prst="rect">
            <a:avLst/>
          </a:prstGeom>
          <a:noFill/>
        </p:spPr>
        <p:txBody>
          <a:bodyPr vert="horz" wrap="none" lIns="0" tIns="0" rIns="0" bIns="0" rtlCol="0">
            <a:spAutoFit/>
          </a:bodyPr>
          <a:lstStyle/>
          <a:p>
            <a:r>
              <a:rPr lang="en-US" sz="1100" dirty="0">
                <a:solidFill>
                  <a:srgbClr val="003C71"/>
                </a:solidFill>
              </a:rPr>
              <a:t>End of Transition</a:t>
            </a:r>
          </a:p>
          <a:p>
            <a:r>
              <a:rPr lang="en-US" sz="1100" dirty="0">
                <a:solidFill>
                  <a:srgbClr val="003C71"/>
                </a:solidFill>
              </a:rPr>
              <a:t>1 micron from array</a:t>
            </a:r>
          </a:p>
        </p:txBody>
      </p:sp>
      <p:cxnSp>
        <p:nvCxnSpPr>
          <p:cNvPr id="28" name="Straight Arrow Connector 27"/>
          <p:cNvCxnSpPr>
            <a:stCxn id="94" idx="3"/>
            <a:endCxn id="97" idx="1"/>
          </p:cNvCxnSpPr>
          <p:nvPr/>
        </p:nvCxnSpPr>
        <p:spPr>
          <a:xfrm flipV="1">
            <a:off x="9366704" y="3258815"/>
            <a:ext cx="834676" cy="11972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06" name="TextBox 105"/>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81" name="Rectangle 80"/>
          <p:cNvSpPr>
            <a:spLocks noChangeArrowheads="1"/>
          </p:cNvSpPr>
          <p:nvPr/>
        </p:nvSpPr>
        <p:spPr bwMode="auto">
          <a:xfrm>
            <a:off x="4214166" y="4146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84" name="Rectangle 83"/>
          <p:cNvSpPr/>
          <p:nvPr/>
        </p:nvSpPr>
        <p:spPr>
          <a:xfrm>
            <a:off x="6848977" y="3741934"/>
            <a:ext cx="167441" cy="665186"/>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7905909" y="3750667"/>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8844840" y="3750666"/>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4178032" y="3741934"/>
            <a:ext cx="1891560" cy="66547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70" name="Rectangle 69"/>
          <p:cNvSpPr/>
          <p:nvPr/>
        </p:nvSpPr>
        <p:spPr>
          <a:xfrm>
            <a:off x="6471320" y="3420724"/>
            <a:ext cx="173956" cy="99437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527342" y="3420724"/>
            <a:ext cx="173956" cy="99437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8442239" y="3420724"/>
            <a:ext cx="173956" cy="99437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88" name="TextBox 87"/>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89" name="TextBox 88"/>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76" name="TextBox 75"/>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77" name="TextBox 76"/>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78" name="TextBox 77"/>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1077417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267200"/>
            <a:ext cx="7261404" cy="115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 name="Rectangle 2"/>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rapezoid 4"/>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rapezoid 5"/>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rapezoid 6"/>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17714" y="4126594"/>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rapezoid 9"/>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apezoid 10"/>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rot="10800000">
            <a:off x="6336270"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p:nvCxnSpPr>
        <p:spPr>
          <a:xfrm>
            <a:off x="4572000" y="1219200"/>
            <a:ext cx="0" cy="4648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rapezoid 15"/>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rapezoid 16"/>
          <p:cNvSpPr/>
          <p:nvPr/>
        </p:nvSpPr>
        <p:spPr>
          <a:xfrm rot="10800000">
            <a:off x="6531169"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rapezoid 17"/>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rapezoid 18"/>
          <p:cNvSpPr/>
          <p:nvPr/>
        </p:nvSpPr>
        <p:spPr>
          <a:xfrm rot="10800000">
            <a:off x="4844350" y="4119658"/>
            <a:ext cx="1003697" cy="258555"/>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rapezoid 19"/>
          <p:cNvSpPr/>
          <p:nvPr/>
        </p:nvSpPr>
        <p:spPr>
          <a:xfrm rot="10800000">
            <a:off x="6248401" y="4119657"/>
            <a:ext cx="1003697" cy="258557"/>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rapezoid 20"/>
          <p:cNvSpPr/>
          <p:nvPr/>
        </p:nvSpPr>
        <p:spPr>
          <a:xfrm rot="10800000">
            <a:off x="7660317" y="4113680"/>
            <a:ext cx="1003697" cy="254932"/>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0" y="-5953"/>
            <a:ext cx="7213834" cy="707886"/>
          </a:xfrm>
          <a:prstGeom prst="rect">
            <a:avLst/>
          </a:prstGeom>
          <a:noFill/>
        </p:spPr>
        <p:txBody>
          <a:bodyPr wrap="none" rtlCol="0">
            <a:spAutoFit/>
          </a:bodyPr>
          <a:lstStyle/>
          <a:p>
            <a:r>
              <a:rPr lang="en-US" sz="2400" b="1" dirty="0">
                <a:solidFill>
                  <a:srgbClr val="002060"/>
                </a:solidFill>
              </a:rPr>
              <a:t>VBG polish (CE! NVM VJB polish)</a:t>
            </a:r>
          </a:p>
          <a:p>
            <a:r>
              <a:rPr lang="en-US" sz="1600" dirty="0">
                <a:solidFill>
                  <a:prstClr val="black"/>
                </a:solidFill>
              </a:rPr>
              <a:t>1)Optically </a:t>
            </a:r>
            <a:r>
              <a:rPr lang="en-US" sz="1600" dirty="0" err="1">
                <a:solidFill>
                  <a:prstClr val="black"/>
                </a:solidFill>
              </a:rPr>
              <a:t>endpointed</a:t>
            </a:r>
            <a:r>
              <a:rPr lang="en-US" sz="1600" dirty="0">
                <a:solidFill>
                  <a:prstClr val="black"/>
                </a:solidFill>
              </a:rPr>
              <a:t> on </a:t>
            </a:r>
            <a:r>
              <a:rPr lang="en-US" sz="1600" dirty="0" err="1">
                <a:solidFill>
                  <a:prstClr val="black"/>
                </a:solidFill>
              </a:rPr>
              <a:t>TaN</a:t>
            </a:r>
            <a:r>
              <a:rPr lang="en-US" sz="1600" dirty="0">
                <a:solidFill>
                  <a:prstClr val="black"/>
                </a:solidFill>
              </a:rPr>
              <a:t>/</a:t>
            </a:r>
            <a:r>
              <a:rPr lang="en-US" sz="1600" dirty="0" err="1">
                <a:solidFill>
                  <a:prstClr val="black"/>
                </a:solidFill>
              </a:rPr>
              <a:t>Copulean</a:t>
            </a:r>
            <a:r>
              <a:rPr lang="en-US" sz="1600" dirty="0">
                <a:solidFill>
                  <a:prstClr val="black"/>
                </a:solidFill>
              </a:rPr>
              <a:t> reflectivity difference outside array</a:t>
            </a:r>
          </a:p>
        </p:txBody>
      </p:sp>
      <p:sp>
        <p:nvSpPr>
          <p:cNvPr id="23" name="TextBox 22"/>
          <p:cNvSpPr txBox="1"/>
          <p:nvPr/>
        </p:nvSpPr>
        <p:spPr>
          <a:xfrm>
            <a:off x="2417572" y="763983"/>
            <a:ext cx="663964" cy="369332"/>
          </a:xfrm>
          <a:prstGeom prst="rect">
            <a:avLst/>
          </a:prstGeom>
          <a:noFill/>
        </p:spPr>
        <p:txBody>
          <a:bodyPr wrap="none" rtlCol="0">
            <a:spAutoFit/>
          </a:bodyPr>
          <a:lstStyle/>
          <a:p>
            <a:r>
              <a:rPr lang="en-US" b="1" dirty="0">
                <a:solidFill>
                  <a:prstClr val="black"/>
                </a:solidFill>
              </a:rPr>
              <a:t>Logic</a:t>
            </a:r>
          </a:p>
        </p:txBody>
      </p:sp>
      <p:sp>
        <p:nvSpPr>
          <p:cNvPr id="24" name="TextBox 23"/>
          <p:cNvSpPr txBox="1"/>
          <p:nvPr/>
        </p:nvSpPr>
        <p:spPr>
          <a:xfrm>
            <a:off x="6096000" y="763983"/>
            <a:ext cx="1241430" cy="369332"/>
          </a:xfrm>
          <a:prstGeom prst="rect">
            <a:avLst/>
          </a:prstGeom>
          <a:noFill/>
        </p:spPr>
        <p:txBody>
          <a:bodyPr wrap="none" rtlCol="0">
            <a:spAutoFit/>
          </a:bodyPr>
          <a:lstStyle/>
          <a:p>
            <a:r>
              <a:rPr lang="en-US" b="1" dirty="0">
                <a:solidFill>
                  <a:prstClr val="black"/>
                </a:solidFill>
              </a:rPr>
              <a:t>ADM Array</a:t>
            </a:r>
          </a:p>
        </p:txBody>
      </p:sp>
      <p:sp>
        <p:nvSpPr>
          <p:cNvPr id="25" name="Rectangle 24"/>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3318609" y="3883477"/>
            <a:ext cx="1435608" cy="169277"/>
          </a:xfrm>
          <a:prstGeom prst="rect">
            <a:avLst/>
          </a:prstGeom>
          <a:noFill/>
        </p:spPr>
        <p:txBody>
          <a:bodyPr vert="horz" wrap="square" lIns="0" tIns="0" rIns="0" bIns="0" rtlCol="0">
            <a:spAutoFit/>
          </a:bodyPr>
          <a:lstStyle/>
          <a:p>
            <a:r>
              <a:rPr lang="en-US" sz="1100" dirty="0">
                <a:solidFill>
                  <a:srgbClr val="003C71"/>
                </a:solidFill>
              </a:rPr>
              <a:t>~20nm Cop/</a:t>
            </a:r>
            <a:r>
              <a:rPr lang="en-US" sz="1100" dirty="0" err="1">
                <a:solidFill>
                  <a:srgbClr val="003C71"/>
                </a:solidFill>
              </a:rPr>
              <a:t>TaN</a:t>
            </a:r>
            <a:endParaRPr lang="en-US" sz="1100" dirty="0">
              <a:solidFill>
                <a:srgbClr val="003C71"/>
              </a:solidFill>
            </a:endParaRPr>
          </a:p>
        </p:txBody>
      </p:sp>
      <p:sp>
        <p:nvSpPr>
          <p:cNvPr id="26" name="TextBox 25"/>
          <p:cNvSpPr txBox="1"/>
          <p:nvPr/>
        </p:nvSpPr>
        <p:spPr>
          <a:xfrm>
            <a:off x="5011089" y="4164297"/>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27" name="Straight Arrow Connector 26"/>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25069" y="442478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29" name="TextBox 28"/>
          <p:cNvSpPr txBox="1"/>
          <p:nvPr/>
        </p:nvSpPr>
        <p:spPr>
          <a:xfrm>
            <a:off x="8851517" y="4000256"/>
            <a:ext cx="1414169"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0" name="Straight Arrow Connector 29"/>
          <p:cNvCxnSpPr/>
          <p:nvPr/>
        </p:nvCxnSpPr>
        <p:spPr>
          <a:xfrm flipH="1">
            <a:off x="8693586" y="4179390"/>
            <a:ext cx="225242" cy="17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3"/>
          <p:cNvSpPr>
            <a:spLocks noChangeArrowheads="1"/>
          </p:cNvSpPr>
          <p:nvPr/>
        </p:nvSpPr>
        <p:spPr bwMode="auto">
          <a:xfrm>
            <a:off x="841211" y="3354977"/>
            <a:ext cx="8513390" cy="6680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63" name="Rectangle 3"/>
          <p:cNvSpPr>
            <a:spLocks noChangeArrowheads="1"/>
          </p:cNvSpPr>
          <p:nvPr/>
        </p:nvSpPr>
        <p:spPr bwMode="auto">
          <a:xfrm>
            <a:off x="841210" y="1535169"/>
            <a:ext cx="8513389" cy="1826680"/>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66" name="Rectangle 65"/>
          <p:cNvSpPr/>
          <p:nvPr/>
        </p:nvSpPr>
        <p:spPr bwMode="auto">
          <a:xfrm>
            <a:off x="841211" y="1304680"/>
            <a:ext cx="8513388" cy="209752"/>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67" name="Rectangle 3"/>
          <p:cNvSpPr>
            <a:spLocks noChangeArrowheads="1"/>
          </p:cNvSpPr>
          <p:nvPr/>
        </p:nvSpPr>
        <p:spPr bwMode="auto">
          <a:xfrm>
            <a:off x="841209" y="1470854"/>
            <a:ext cx="8513390" cy="66803"/>
          </a:xfrm>
          <a:prstGeom prst="rect">
            <a:avLst/>
          </a:prstGeom>
          <a:solidFill>
            <a:schemeClr val="bg2">
              <a:lumMod val="60000"/>
              <a:lumOff val="4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cxnSp>
        <p:nvCxnSpPr>
          <p:cNvPr id="65" name="Straight Connector 64"/>
          <p:cNvCxnSpPr/>
          <p:nvPr/>
        </p:nvCxnSpPr>
        <p:spPr bwMode="auto">
          <a:xfrm>
            <a:off x="6253191" y="1404537"/>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4920638" y="1331106"/>
            <a:ext cx="0" cy="4540998"/>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78" name="TextBox 77"/>
          <p:cNvSpPr txBox="1"/>
          <p:nvPr/>
        </p:nvSpPr>
        <p:spPr>
          <a:xfrm>
            <a:off x="9685473" y="1699348"/>
            <a:ext cx="2112096" cy="338554"/>
          </a:xfrm>
          <a:prstGeom prst="rect">
            <a:avLst/>
          </a:prstGeom>
          <a:noFill/>
        </p:spPr>
        <p:txBody>
          <a:bodyPr vert="horz" wrap="square" lIns="0" tIns="0" rIns="0" bIns="0" rtlCol="0">
            <a:spAutoFit/>
          </a:bodyPr>
          <a:lstStyle/>
          <a:p>
            <a:r>
              <a:rPr lang="en-US" sz="1100" dirty="0">
                <a:solidFill>
                  <a:srgbClr val="003C71"/>
                </a:solidFill>
              </a:rPr>
              <a:t>Matching 1271.3 will use </a:t>
            </a:r>
            <a:r>
              <a:rPr lang="en-US" sz="1100" dirty="0" err="1">
                <a:solidFill>
                  <a:srgbClr val="003C71"/>
                </a:solidFill>
              </a:rPr>
              <a:t>TiN</a:t>
            </a:r>
            <a:r>
              <a:rPr lang="en-US" sz="1100" dirty="0">
                <a:solidFill>
                  <a:srgbClr val="003C71"/>
                </a:solidFill>
              </a:rPr>
              <a:t> HM and HALO.</a:t>
            </a:r>
          </a:p>
        </p:txBody>
      </p:sp>
      <p:sp>
        <p:nvSpPr>
          <p:cNvPr id="28" name="TextBox 27"/>
          <p:cNvSpPr txBox="1"/>
          <p:nvPr/>
        </p:nvSpPr>
        <p:spPr>
          <a:xfrm>
            <a:off x="9641143" y="2307157"/>
            <a:ext cx="2249915" cy="338554"/>
          </a:xfrm>
          <a:prstGeom prst="rect">
            <a:avLst/>
          </a:prstGeom>
          <a:noFill/>
        </p:spPr>
        <p:txBody>
          <a:bodyPr vert="horz" wrap="square" lIns="0" tIns="0" rIns="0" bIns="0" rtlCol="0">
            <a:spAutoFit/>
          </a:bodyPr>
          <a:lstStyle/>
          <a:p>
            <a:r>
              <a:rPr lang="en-US" sz="1100" dirty="0">
                <a:solidFill>
                  <a:srgbClr val="003C71"/>
                </a:solidFill>
              </a:rPr>
              <a:t>Current COB height is set at 520nm for BLD height of 60</a:t>
            </a:r>
          </a:p>
        </p:txBody>
      </p:sp>
      <p:sp>
        <p:nvSpPr>
          <p:cNvPr id="79" name="TextBox 78"/>
          <p:cNvSpPr txBox="1"/>
          <p:nvPr/>
        </p:nvSpPr>
        <p:spPr>
          <a:xfrm>
            <a:off x="4290584" y="209905"/>
            <a:ext cx="2941511" cy="169277"/>
          </a:xfrm>
          <a:prstGeom prst="rect">
            <a:avLst/>
          </a:prstGeom>
          <a:noFill/>
        </p:spPr>
        <p:txBody>
          <a:bodyPr vert="horz" wrap="none" lIns="0" tIns="0" rIns="0" bIns="0" rtlCol="0">
            <a:spAutoFit/>
          </a:bodyPr>
          <a:lstStyle/>
          <a:p>
            <a:r>
              <a:rPr lang="en-US" sz="1100" dirty="0">
                <a:solidFill>
                  <a:srgbClr val="003C71"/>
                </a:solidFill>
              </a:rPr>
              <a:t>Deposit V6ES and COB ILD and </a:t>
            </a:r>
            <a:r>
              <a:rPr lang="en-US" sz="1100" dirty="0" err="1">
                <a:solidFill>
                  <a:srgbClr val="003C71"/>
                </a:solidFill>
              </a:rPr>
              <a:t>TiN</a:t>
            </a:r>
            <a:r>
              <a:rPr lang="en-US" sz="1100" dirty="0">
                <a:solidFill>
                  <a:srgbClr val="003C71"/>
                </a:solidFill>
              </a:rPr>
              <a:t> HM+HALO</a:t>
            </a:r>
          </a:p>
        </p:txBody>
      </p:sp>
      <p:sp>
        <p:nvSpPr>
          <p:cNvPr id="84" name="Rectangle 83"/>
          <p:cNvSpPr/>
          <p:nvPr/>
        </p:nvSpPr>
        <p:spPr>
          <a:xfrm>
            <a:off x="6321696" y="440105"/>
            <a:ext cx="493412" cy="38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7378628" y="448838"/>
            <a:ext cx="493412" cy="38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8317559" y="448837"/>
            <a:ext cx="493412" cy="38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2408917" y="4630023"/>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80" name="TextBox 79"/>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88" name="Rectangle 87"/>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08" name="TextBox 91"/>
          <p:cNvSpPr txBox="1"/>
          <p:nvPr/>
        </p:nvSpPr>
        <p:spPr>
          <a:xfrm>
            <a:off x="10413071" y="5786881"/>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10" name="Rectangle 109"/>
          <p:cNvSpPr>
            <a:spLocks noChangeArrowheads="1"/>
          </p:cNvSpPr>
          <p:nvPr/>
        </p:nvSpPr>
        <p:spPr bwMode="auto">
          <a:xfrm>
            <a:off x="9724260" y="5464442"/>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13" name="Rectangle 3"/>
          <p:cNvSpPr>
            <a:spLocks noChangeArrowheads="1"/>
          </p:cNvSpPr>
          <p:nvPr/>
        </p:nvSpPr>
        <p:spPr bwMode="auto">
          <a:xfrm>
            <a:off x="9734041" y="3829049"/>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r>
              <a:rPr lang="en-US" sz="2000" b="1" dirty="0">
                <a:latin typeface="Neo Sans Intel" pitchFamily="34" charset="0"/>
              </a:rPr>
              <a:t> CVD</a:t>
            </a:r>
          </a:p>
        </p:txBody>
      </p:sp>
      <p:sp>
        <p:nvSpPr>
          <p:cNvPr id="114" name="Rectangle 113"/>
          <p:cNvSpPr/>
          <p:nvPr/>
        </p:nvSpPr>
        <p:spPr bwMode="auto">
          <a:xfrm>
            <a:off x="9722608" y="3167007"/>
            <a:ext cx="1860696" cy="442747"/>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35nm </a:t>
            </a:r>
            <a:r>
              <a:rPr lang="en-US" sz="2000" b="1" dirty="0" err="1">
                <a:latin typeface="Neo Sans Intel" pitchFamily="34" charset="0"/>
                <a:cs typeface="Arial" pitchFamily="34" charset="0"/>
              </a:rPr>
              <a:t>TiN</a:t>
            </a:r>
            <a:endParaRPr lang="en-US" sz="2000" b="1" dirty="0">
              <a:latin typeface="Neo Sans Intel" pitchFamily="34" charset="0"/>
              <a:cs typeface="Arial" pitchFamily="34" charset="0"/>
            </a:endParaRPr>
          </a:p>
        </p:txBody>
      </p:sp>
      <p:sp>
        <p:nvSpPr>
          <p:cNvPr id="115" name="Rectangle 3"/>
          <p:cNvSpPr>
            <a:spLocks noChangeArrowheads="1"/>
          </p:cNvSpPr>
          <p:nvPr/>
        </p:nvSpPr>
        <p:spPr bwMode="auto">
          <a:xfrm>
            <a:off x="9734041" y="3580584"/>
            <a:ext cx="1857117" cy="257991"/>
          </a:xfrm>
          <a:prstGeom prst="rect">
            <a:avLst/>
          </a:prstGeom>
          <a:solidFill>
            <a:schemeClr val="bg2">
              <a:lumMod val="60000"/>
              <a:lumOff val="40000"/>
            </a:schemeClr>
          </a:solidFill>
          <a:ln w="3175" algn="ctr">
            <a:noFill/>
            <a:round/>
            <a:headEnd type="none" w="sm" len="sm"/>
            <a:tailEnd type="none" w="sm" len="sm"/>
          </a:ln>
        </p:spPr>
        <p:txBody>
          <a:bodyPr wrap="none" anchor="ctr"/>
          <a:lstStyle/>
          <a:p>
            <a:pPr algn="ctr" eaLnBrk="0" hangingPunct="0"/>
            <a:r>
              <a:rPr lang="en-US" sz="1100" b="1" dirty="0">
                <a:latin typeface="Neo Sans Intel" pitchFamily="34" charset="0"/>
              </a:rPr>
              <a:t>6nm HALO for etch</a:t>
            </a:r>
          </a:p>
        </p:txBody>
      </p:sp>
      <p:sp>
        <p:nvSpPr>
          <p:cNvPr id="116" name="TextBox 115"/>
          <p:cNvSpPr txBox="1"/>
          <p:nvPr/>
        </p:nvSpPr>
        <p:spPr>
          <a:xfrm>
            <a:off x="51982" y="1331106"/>
            <a:ext cx="755015" cy="169277"/>
          </a:xfrm>
          <a:prstGeom prst="rect">
            <a:avLst/>
          </a:prstGeom>
          <a:noFill/>
        </p:spPr>
        <p:txBody>
          <a:bodyPr vert="horz" wrap="none" lIns="0" tIns="0" rIns="0" bIns="0" rtlCol="0">
            <a:spAutoFit/>
          </a:bodyPr>
          <a:lstStyle/>
          <a:p>
            <a:r>
              <a:rPr lang="en-US" sz="1100" dirty="0">
                <a:solidFill>
                  <a:srgbClr val="003C71"/>
                </a:solidFill>
              </a:rPr>
              <a:t>COB ES/HM</a:t>
            </a:r>
          </a:p>
        </p:txBody>
      </p:sp>
      <p:sp>
        <p:nvSpPr>
          <p:cNvPr id="87"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9" name="Rectangle 88"/>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105" name="Rectangle 104"/>
          <p:cNvSpPr>
            <a:spLocks noChangeArrowheads="1"/>
          </p:cNvSpPr>
          <p:nvPr/>
        </p:nvSpPr>
        <p:spPr bwMode="auto">
          <a:xfrm>
            <a:off x="9716404" y="5185633"/>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06" name="Rectangle 105"/>
          <p:cNvSpPr>
            <a:spLocks noChangeArrowheads="1"/>
          </p:cNvSpPr>
          <p:nvPr/>
        </p:nvSpPr>
        <p:spPr bwMode="auto">
          <a:xfrm>
            <a:off x="9710995" y="494045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cxnSp>
        <p:nvCxnSpPr>
          <p:cNvPr id="5" name="Straight Arrow Connector 4"/>
          <p:cNvCxnSpPr/>
          <p:nvPr/>
        </p:nvCxnSpPr>
        <p:spPr>
          <a:xfrm>
            <a:off x="9211377" y="2800952"/>
            <a:ext cx="664143" cy="134337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11" name="TextBox 110"/>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90" name="Rectangle 89"/>
          <p:cNvSpPr>
            <a:spLocks noChangeArrowheads="1"/>
          </p:cNvSpPr>
          <p:nvPr/>
        </p:nvSpPr>
        <p:spPr bwMode="auto">
          <a:xfrm>
            <a:off x="4214166" y="4131057"/>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92" name="Rectangle 91"/>
          <p:cNvSpPr/>
          <p:nvPr/>
        </p:nvSpPr>
        <p:spPr>
          <a:xfrm>
            <a:off x="6848978" y="3719068"/>
            <a:ext cx="148504" cy="659595"/>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7905909" y="3755271"/>
            <a:ext cx="168323" cy="632125"/>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8844840" y="3755270"/>
            <a:ext cx="168323" cy="632125"/>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96" name="TextBox 95"/>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97" name="TextBox 96"/>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98" name="Rectangle 97"/>
          <p:cNvSpPr/>
          <p:nvPr/>
        </p:nvSpPr>
        <p:spPr>
          <a:xfrm>
            <a:off x="4243676" y="3746538"/>
            <a:ext cx="1825915" cy="632125"/>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99" name="Rectangle 98"/>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527341" y="3420724"/>
            <a:ext cx="192185" cy="980002"/>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03" name="TextBox 102"/>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04" name="TextBox 103"/>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2795547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63" name="Rectangle 3"/>
          <p:cNvSpPr>
            <a:spLocks noChangeArrowheads="1"/>
          </p:cNvSpPr>
          <p:nvPr/>
        </p:nvSpPr>
        <p:spPr bwMode="auto">
          <a:xfrm>
            <a:off x="841212" y="1535545"/>
            <a:ext cx="8513389" cy="1826680"/>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66" name="Rectangle 65"/>
          <p:cNvSpPr/>
          <p:nvPr/>
        </p:nvSpPr>
        <p:spPr bwMode="auto">
          <a:xfrm>
            <a:off x="841211" y="1304680"/>
            <a:ext cx="8513388" cy="209752"/>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67" name="Rectangle 3"/>
          <p:cNvSpPr>
            <a:spLocks noChangeArrowheads="1"/>
          </p:cNvSpPr>
          <p:nvPr/>
        </p:nvSpPr>
        <p:spPr bwMode="auto">
          <a:xfrm>
            <a:off x="841209" y="1470854"/>
            <a:ext cx="8513390" cy="66803"/>
          </a:xfrm>
          <a:prstGeom prst="rect">
            <a:avLst/>
          </a:prstGeom>
          <a:solidFill>
            <a:schemeClr val="bg2">
              <a:lumMod val="60000"/>
              <a:lumOff val="4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82" name="Rectangle 3"/>
          <p:cNvSpPr>
            <a:spLocks noChangeArrowheads="1"/>
          </p:cNvSpPr>
          <p:nvPr/>
        </p:nvSpPr>
        <p:spPr bwMode="auto">
          <a:xfrm>
            <a:off x="838570" y="945915"/>
            <a:ext cx="8516029" cy="355176"/>
          </a:xfrm>
          <a:prstGeom prst="rect">
            <a:avLst/>
          </a:prstGeom>
          <a:solidFill>
            <a:schemeClr val="accent3">
              <a:lumMod val="60000"/>
              <a:lumOff val="40000"/>
            </a:schemeClr>
          </a:solidFill>
          <a:ln w="3175" algn="ctr">
            <a:noFill/>
            <a:round/>
            <a:headEnd type="none" w="sm" len="sm"/>
            <a:tailEnd type="none" w="sm" len="sm"/>
          </a:ln>
        </p:spPr>
        <p:txBody>
          <a:bodyPr wrap="none" anchor="ctr"/>
          <a:lstStyle/>
          <a:p>
            <a:pPr eaLnBrk="0" hangingPunct="0"/>
            <a:r>
              <a:rPr lang="en-US" sz="2000" b="1" dirty="0">
                <a:solidFill>
                  <a:srgbClr val="061922"/>
                </a:solidFill>
                <a:latin typeface="Neo Sans Intel" pitchFamily="34" charset="0"/>
              </a:rPr>
              <a:t>CHM</a:t>
            </a:r>
          </a:p>
        </p:txBody>
      </p:sp>
      <p:sp>
        <p:nvSpPr>
          <p:cNvPr id="83" name="Rectangle 3"/>
          <p:cNvSpPr>
            <a:spLocks noChangeArrowheads="1"/>
          </p:cNvSpPr>
          <p:nvPr/>
        </p:nvSpPr>
        <p:spPr bwMode="auto">
          <a:xfrm>
            <a:off x="838569" y="497702"/>
            <a:ext cx="8516029" cy="311124"/>
          </a:xfrm>
          <a:prstGeom prst="rect">
            <a:avLst/>
          </a:prstGeom>
          <a:solidFill>
            <a:srgbClr val="800000"/>
          </a:solidFill>
          <a:ln w="3175" algn="ctr">
            <a:noFill/>
            <a:round/>
            <a:headEnd type="none" w="sm" len="sm"/>
            <a:tailEnd type="none" w="sm" len="sm"/>
          </a:ln>
        </p:spPr>
        <p:txBody>
          <a:bodyPr wrap="none" anchor="ctr"/>
          <a:lstStyle/>
          <a:p>
            <a:pPr eaLnBrk="0" hangingPunct="0"/>
            <a:r>
              <a:rPr lang="en-US" sz="2000" b="1" dirty="0">
                <a:solidFill>
                  <a:schemeClr val="bg1"/>
                </a:solidFill>
                <a:latin typeface="Neo Sans Intel" pitchFamily="34" charset="0"/>
              </a:rPr>
              <a:t>Resist</a:t>
            </a:r>
          </a:p>
        </p:txBody>
      </p:sp>
      <p:sp>
        <p:nvSpPr>
          <p:cNvPr id="84" name="Rectangle 83"/>
          <p:cNvSpPr/>
          <p:nvPr/>
        </p:nvSpPr>
        <p:spPr>
          <a:xfrm>
            <a:off x="6321696" y="440105"/>
            <a:ext cx="493412" cy="38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7378628" y="448838"/>
            <a:ext cx="493412" cy="38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8317559" y="448837"/>
            <a:ext cx="493412" cy="38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3"/>
          <p:cNvSpPr>
            <a:spLocks noChangeArrowheads="1"/>
          </p:cNvSpPr>
          <p:nvPr/>
        </p:nvSpPr>
        <p:spPr bwMode="auto">
          <a:xfrm>
            <a:off x="841357" y="777470"/>
            <a:ext cx="8513241" cy="193108"/>
          </a:xfrm>
          <a:prstGeom prst="rect">
            <a:avLst/>
          </a:prstGeom>
          <a:solidFill>
            <a:srgbClr val="FF66CC"/>
          </a:solidFill>
          <a:ln w="3175" algn="ctr">
            <a:noFill/>
            <a:round/>
            <a:headEnd type="none" w="sm" len="sm"/>
            <a:tailEnd type="none" w="sm" len="sm"/>
          </a:ln>
        </p:spPr>
        <p:txBody>
          <a:bodyPr wrap="none" anchor="ctr"/>
          <a:lstStyle/>
          <a:p>
            <a:pPr eaLnBrk="0" hangingPunct="0"/>
            <a:r>
              <a:rPr lang="en-US" sz="2000" b="1" dirty="0" err="1">
                <a:solidFill>
                  <a:srgbClr val="061922"/>
                </a:solidFill>
                <a:latin typeface="Neo Sans Intel" pitchFamily="34" charset="0"/>
              </a:rPr>
              <a:t>SiARC</a:t>
            </a:r>
            <a:endParaRPr lang="en-US" sz="2000" b="1" dirty="0">
              <a:solidFill>
                <a:srgbClr val="061922"/>
              </a:solidFill>
              <a:latin typeface="Neo Sans Intel" pitchFamily="34" charset="0"/>
            </a:endParaRPr>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76" name="TextBox 75"/>
          <p:cNvSpPr txBox="1"/>
          <p:nvPr/>
        </p:nvSpPr>
        <p:spPr>
          <a:xfrm>
            <a:off x="4290584" y="209905"/>
            <a:ext cx="2842125" cy="169277"/>
          </a:xfrm>
          <a:prstGeom prst="rect">
            <a:avLst/>
          </a:prstGeom>
          <a:noFill/>
        </p:spPr>
        <p:txBody>
          <a:bodyPr vert="horz" wrap="none" lIns="0" tIns="0" rIns="0" bIns="0" rtlCol="0">
            <a:spAutoFit/>
          </a:bodyPr>
          <a:lstStyle/>
          <a:p>
            <a:r>
              <a:rPr lang="en-US" sz="1100" dirty="0">
                <a:solidFill>
                  <a:srgbClr val="003C71"/>
                </a:solidFill>
              </a:rPr>
              <a:t>Deposit COB </a:t>
            </a:r>
            <a:r>
              <a:rPr lang="en-US" sz="1100" dirty="0" err="1">
                <a:solidFill>
                  <a:srgbClr val="003C71"/>
                </a:solidFill>
              </a:rPr>
              <a:t>litho</a:t>
            </a:r>
            <a:r>
              <a:rPr lang="en-US" sz="1100" dirty="0">
                <a:solidFill>
                  <a:srgbClr val="003C71"/>
                </a:solidFill>
              </a:rPr>
              <a:t> stack  and SED (CBG+CBP)</a:t>
            </a:r>
          </a:p>
        </p:txBody>
      </p:sp>
      <p:sp>
        <p:nvSpPr>
          <p:cNvPr id="77" name="TextBox 76"/>
          <p:cNvSpPr txBox="1"/>
          <p:nvPr/>
        </p:nvSpPr>
        <p:spPr>
          <a:xfrm>
            <a:off x="9630316" y="978392"/>
            <a:ext cx="2222410" cy="507831"/>
          </a:xfrm>
          <a:prstGeom prst="rect">
            <a:avLst/>
          </a:prstGeom>
          <a:noFill/>
        </p:spPr>
        <p:txBody>
          <a:bodyPr vert="horz" wrap="square" lIns="0" tIns="0" rIns="0" bIns="0" rtlCol="0">
            <a:spAutoFit/>
          </a:bodyPr>
          <a:lstStyle/>
          <a:p>
            <a:r>
              <a:rPr lang="en-US" sz="1100" dirty="0">
                <a:solidFill>
                  <a:srgbClr val="003C71"/>
                </a:solidFill>
              </a:rPr>
              <a:t>CHM needs to be thick to withstand the etch. Patterning will be grating/plug matching 1271.3</a:t>
            </a:r>
          </a:p>
        </p:txBody>
      </p:sp>
      <p:sp>
        <p:nvSpPr>
          <p:cNvPr id="74" name="Rectangle 73"/>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93" name="TextBox 92"/>
          <p:cNvSpPr txBox="1"/>
          <p:nvPr/>
        </p:nvSpPr>
        <p:spPr>
          <a:xfrm>
            <a:off x="2408917" y="4610359"/>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26" name="TextBox 91"/>
          <p:cNvSpPr txBox="1"/>
          <p:nvPr/>
        </p:nvSpPr>
        <p:spPr>
          <a:xfrm>
            <a:off x="10413071" y="5786881"/>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27" name="Rectangle 126"/>
          <p:cNvSpPr>
            <a:spLocks noChangeArrowheads="1"/>
          </p:cNvSpPr>
          <p:nvPr/>
        </p:nvSpPr>
        <p:spPr bwMode="auto">
          <a:xfrm>
            <a:off x="9724260" y="5464442"/>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30" name="Rectangle 3"/>
          <p:cNvSpPr>
            <a:spLocks noChangeArrowheads="1"/>
          </p:cNvSpPr>
          <p:nvPr/>
        </p:nvSpPr>
        <p:spPr bwMode="auto">
          <a:xfrm>
            <a:off x="9734041" y="3829049"/>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31" name="Rectangle 130"/>
          <p:cNvSpPr/>
          <p:nvPr/>
        </p:nvSpPr>
        <p:spPr bwMode="auto">
          <a:xfrm>
            <a:off x="9722608" y="3167007"/>
            <a:ext cx="1860696" cy="442747"/>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35nm </a:t>
            </a:r>
            <a:r>
              <a:rPr lang="en-US" sz="2000" b="1" dirty="0" err="1">
                <a:latin typeface="Neo Sans Intel" pitchFamily="34" charset="0"/>
                <a:cs typeface="Arial" pitchFamily="34" charset="0"/>
              </a:rPr>
              <a:t>TiN</a:t>
            </a:r>
            <a:endParaRPr lang="en-US" sz="2000" b="1" dirty="0">
              <a:latin typeface="Neo Sans Intel" pitchFamily="34" charset="0"/>
              <a:cs typeface="Arial" pitchFamily="34" charset="0"/>
            </a:endParaRPr>
          </a:p>
        </p:txBody>
      </p:sp>
      <p:sp>
        <p:nvSpPr>
          <p:cNvPr id="132" name="Rectangle 3"/>
          <p:cNvSpPr>
            <a:spLocks noChangeArrowheads="1"/>
          </p:cNvSpPr>
          <p:nvPr/>
        </p:nvSpPr>
        <p:spPr bwMode="auto">
          <a:xfrm>
            <a:off x="9734041" y="3580584"/>
            <a:ext cx="1857117" cy="257991"/>
          </a:xfrm>
          <a:prstGeom prst="rect">
            <a:avLst/>
          </a:prstGeom>
          <a:solidFill>
            <a:schemeClr val="bg2">
              <a:lumMod val="60000"/>
              <a:lumOff val="40000"/>
            </a:schemeClr>
          </a:solidFill>
          <a:ln w="3175" algn="ctr">
            <a:noFill/>
            <a:round/>
            <a:headEnd type="none" w="sm" len="sm"/>
            <a:tailEnd type="none" w="sm" len="sm"/>
          </a:ln>
        </p:spPr>
        <p:txBody>
          <a:bodyPr wrap="none" anchor="ctr"/>
          <a:lstStyle/>
          <a:p>
            <a:pPr algn="ctr" eaLnBrk="0" hangingPunct="0"/>
            <a:r>
              <a:rPr lang="en-US" sz="1100" b="1" dirty="0">
                <a:latin typeface="Neo Sans Intel" pitchFamily="34" charset="0"/>
              </a:rPr>
              <a:t>6nm HALO</a:t>
            </a:r>
          </a:p>
        </p:txBody>
      </p:sp>
      <p:sp>
        <p:nvSpPr>
          <p:cNvPr id="88" name="Rectangle 87"/>
          <p:cNvSpPr>
            <a:spLocks noChangeArrowheads="1"/>
          </p:cNvSpPr>
          <p:nvPr/>
        </p:nvSpPr>
        <p:spPr bwMode="auto">
          <a:xfrm>
            <a:off x="9728017" y="5188326"/>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90" name="Rectangle 89"/>
          <p:cNvSpPr>
            <a:spLocks noChangeArrowheads="1"/>
          </p:cNvSpPr>
          <p:nvPr/>
        </p:nvSpPr>
        <p:spPr bwMode="auto">
          <a:xfrm>
            <a:off x="9722608" y="4943146"/>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92"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4" name="Rectangle 93"/>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89" name="TextBox 88"/>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95" name="TextBox 94"/>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91" name="Rectangle 90"/>
          <p:cNvSpPr>
            <a:spLocks noChangeArrowheads="1"/>
          </p:cNvSpPr>
          <p:nvPr/>
        </p:nvSpPr>
        <p:spPr bwMode="auto">
          <a:xfrm>
            <a:off x="4209329" y="4131878"/>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13" name="Rectangle 112"/>
          <p:cNvSpPr/>
          <p:nvPr/>
        </p:nvSpPr>
        <p:spPr>
          <a:xfrm>
            <a:off x="6848977" y="3752850"/>
            <a:ext cx="168323" cy="62581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7905909" y="3761583"/>
            <a:ext cx="168323" cy="62581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8844840" y="3761582"/>
            <a:ext cx="168323" cy="62581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17" name="TextBox 116"/>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18" name="TextBox 117"/>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19" name="Rectangle 118"/>
          <p:cNvSpPr/>
          <p:nvPr/>
        </p:nvSpPr>
        <p:spPr>
          <a:xfrm>
            <a:off x="4177572" y="3752850"/>
            <a:ext cx="1892020" cy="64541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20" name="Rectangle 119"/>
          <p:cNvSpPr/>
          <p:nvPr/>
        </p:nvSpPr>
        <p:spPr>
          <a:xfrm>
            <a:off x="6471320" y="3420724"/>
            <a:ext cx="166264" cy="95793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7527341" y="3420724"/>
            <a:ext cx="185407" cy="95622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24" name="TextBox 123"/>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25" name="TextBox 124"/>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186388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3"/>
          <p:cNvSpPr>
            <a:spLocks noChangeArrowheads="1"/>
          </p:cNvSpPr>
          <p:nvPr/>
        </p:nvSpPr>
        <p:spPr bwMode="auto">
          <a:xfrm>
            <a:off x="841211" y="3354977"/>
            <a:ext cx="8513390" cy="6680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63" name="Rectangle 3"/>
          <p:cNvSpPr>
            <a:spLocks noChangeArrowheads="1"/>
          </p:cNvSpPr>
          <p:nvPr/>
        </p:nvSpPr>
        <p:spPr bwMode="auto">
          <a:xfrm>
            <a:off x="841212" y="1535545"/>
            <a:ext cx="8513389" cy="1826680"/>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10" name="TextBox 109"/>
          <p:cNvSpPr txBox="1"/>
          <p:nvPr/>
        </p:nvSpPr>
        <p:spPr>
          <a:xfrm>
            <a:off x="4290584" y="209905"/>
            <a:ext cx="1545295" cy="169277"/>
          </a:xfrm>
          <a:prstGeom prst="rect">
            <a:avLst/>
          </a:prstGeom>
          <a:noFill/>
        </p:spPr>
        <p:txBody>
          <a:bodyPr vert="horz" wrap="none" lIns="0" tIns="0" rIns="0" bIns="0" rtlCol="0">
            <a:spAutoFit/>
          </a:bodyPr>
          <a:lstStyle/>
          <a:p>
            <a:r>
              <a:rPr lang="en-US" sz="1100" dirty="0">
                <a:solidFill>
                  <a:srgbClr val="003C71"/>
                </a:solidFill>
              </a:rPr>
              <a:t>COB Etch and Wet clean</a:t>
            </a:r>
          </a:p>
        </p:txBody>
      </p:sp>
      <p:sp>
        <p:nvSpPr>
          <p:cNvPr id="80" name="TextBox 79"/>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81" name="TextBox 80"/>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82" name="TextBox 81"/>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84" name="TextBox 83"/>
          <p:cNvSpPr txBox="1"/>
          <p:nvPr/>
        </p:nvSpPr>
        <p:spPr>
          <a:xfrm>
            <a:off x="275751" y="3846509"/>
            <a:ext cx="460062" cy="169277"/>
          </a:xfrm>
          <a:prstGeom prst="rect">
            <a:avLst/>
          </a:prstGeom>
          <a:noFill/>
        </p:spPr>
        <p:txBody>
          <a:bodyPr vert="horz" wrap="none" lIns="0" tIns="0" rIns="0" bIns="0" rtlCol="0">
            <a:spAutoFit/>
          </a:bodyPr>
          <a:lstStyle/>
          <a:p>
            <a:r>
              <a:rPr lang="en-US" sz="1100" dirty="0">
                <a:solidFill>
                  <a:srgbClr val="003C71"/>
                </a:solidFill>
              </a:rPr>
              <a:t>BLD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11" name="Rectangle 110"/>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21"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22" name="Rectangle 121"/>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25"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85"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6" name="Rectangle 85"/>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90" name="Rectangle 89"/>
          <p:cNvSpPr/>
          <p:nvPr/>
        </p:nvSpPr>
        <p:spPr>
          <a:xfrm>
            <a:off x="6321698" y="1497697"/>
            <a:ext cx="493412" cy="19107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464541"/>
            <a:ext cx="498475" cy="1952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473375"/>
            <a:ext cx="493412" cy="19438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a:spLocks noChangeArrowheads="1"/>
          </p:cNvSpPr>
          <p:nvPr/>
        </p:nvSpPr>
        <p:spPr bwMode="auto">
          <a:xfrm>
            <a:off x="9892124"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88" name="Rectangle 87"/>
          <p:cNvSpPr>
            <a:spLocks noChangeArrowheads="1"/>
          </p:cNvSpPr>
          <p:nvPr/>
        </p:nvSpPr>
        <p:spPr bwMode="auto">
          <a:xfrm>
            <a:off x="9886715"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2" name="TextBox 1"/>
          <p:cNvSpPr txBox="1"/>
          <p:nvPr/>
        </p:nvSpPr>
        <p:spPr>
          <a:xfrm>
            <a:off x="1511166" y="209905"/>
            <a:ext cx="1799925" cy="1184940"/>
          </a:xfrm>
          <a:prstGeom prst="rect">
            <a:avLst/>
          </a:prstGeom>
          <a:noFill/>
        </p:spPr>
        <p:txBody>
          <a:bodyPr vert="horz" wrap="square" lIns="0" tIns="0" rIns="0" bIns="0" rtlCol="0">
            <a:spAutoFit/>
          </a:bodyPr>
          <a:lstStyle/>
          <a:p>
            <a:pPr marL="228600" indent="-228600">
              <a:buAutoNum type="arabicParenR"/>
            </a:pPr>
            <a:r>
              <a:rPr lang="en-US" sz="1100" dirty="0">
                <a:solidFill>
                  <a:srgbClr val="003C71"/>
                </a:solidFill>
              </a:rPr>
              <a:t>ICE </a:t>
            </a:r>
            <a:r>
              <a:rPr lang="en-US" sz="1100" dirty="0" err="1">
                <a:solidFill>
                  <a:srgbClr val="003C71"/>
                </a:solidFill>
              </a:rPr>
              <a:t>trilayer</a:t>
            </a:r>
            <a:endParaRPr lang="en-US" sz="1100" dirty="0">
              <a:solidFill>
                <a:srgbClr val="003C71"/>
              </a:solidFill>
            </a:endParaRPr>
          </a:p>
          <a:p>
            <a:pPr marL="228600" indent="-228600">
              <a:buAutoNum type="arabicParenR"/>
            </a:pPr>
            <a:r>
              <a:rPr lang="en-US" sz="1100" dirty="0">
                <a:solidFill>
                  <a:srgbClr val="003C71"/>
                </a:solidFill>
              </a:rPr>
              <a:t>OXT ILD</a:t>
            </a:r>
          </a:p>
          <a:p>
            <a:pPr marL="228600" indent="-228600">
              <a:buAutoNum type="arabicParenR"/>
            </a:pPr>
            <a:r>
              <a:rPr lang="en-US" sz="1100" dirty="0">
                <a:solidFill>
                  <a:srgbClr val="003C71"/>
                </a:solidFill>
              </a:rPr>
              <a:t>RCL ASH</a:t>
            </a:r>
          </a:p>
          <a:p>
            <a:pPr marL="228600" indent="-228600">
              <a:buAutoNum type="arabicParenR"/>
            </a:pPr>
            <a:r>
              <a:rPr lang="en-US" sz="1100" dirty="0">
                <a:solidFill>
                  <a:srgbClr val="003C71"/>
                </a:solidFill>
              </a:rPr>
              <a:t>CAT DHF/SRO3B clean</a:t>
            </a:r>
          </a:p>
          <a:p>
            <a:pPr marL="228600" indent="-228600">
              <a:buAutoNum type="arabicParenR"/>
            </a:pPr>
            <a:r>
              <a:rPr lang="en-US" sz="1100" dirty="0">
                <a:solidFill>
                  <a:srgbClr val="003C71"/>
                </a:solidFill>
              </a:rPr>
              <a:t>CAR BT (ES)</a:t>
            </a:r>
          </a:p>
          <a:p>
            <a:pPr marL="228600" indent="-228600">
              <a:buAutoNum type="arabicParenR"/>
            </a:pPr>
            <a:r>
              <a:rPr lang="en-US" sz="1100" dirty="0">
                <a:solidFill>
                  <a:srgbClr val="003C71"/>
                </a:solidFill>
              </a:rPr>
              <a:t>BLU HM 270s</a:t>
            </a:r>
          </a:p>
          <a:p>
            <a:pPr marL="228600" indent="-228600">
              <a:buAutoNum type="arabicParenR"/>
            </a:pPr>
            <a:r>
              <a:rPr lang="en-US" sz="1100" dirty="0">
                <a:solidFill>
                  <a:srgbClr val="003C71"/>
                </a:solidFill>
              </a:rPr>
              <a:t>Halo still there </a:t>
            </a:r>
          </a:p>
        </p:txBody>
      </p:sp>
      <p:sp>
        <p:nvSpPr>
          <p:cNvPr id="94" name="Rectangle 3"/>
          <p:cNvSpPr>
            <a:spLocks noChangeArrowheads="1"/>
          </p:cNvSpPr>
          <p:nvPr/>
        </p:nvSpPr>
        <p:spPr bwMode="auto">
          <a:xfrm>
            <a:off x="9924800" y="3946978"/>
            <a:ext cx="1857117" cy="257991"/>
          </a:xfrm>
          <a:prstGeom prst="rect">
            <a:avLst/>
          </a:prstGeom>
          <a:solidFill>
            <a:schemeClr val="bg2">
              <a:lumMod val="60000"/>
              <a:lumOff val="40000"/>
            </a:schemeClr>
          </a:solidFill>
          <a:ln w="3175" algn="ctr">
            <a:noFill/>
            <a:round/>
            <a:headEnd type="none" w="sm" len="sm"/>
            <a:tailEnd type="none" w="sm" len="sm"/>
          </a:ln>
        </p:spPr>
        <p:txBody>
          <a:bodyPr wrap="none" anchor="ctr"/>
          <a:lstStyle/>
          <a:p>
            <a:pPr algn="ctr" eaLnBrk="0" hangingPunct="0"/>
            <a:r>
              <a:rPr lang="en-US" sz="1100" b="1" dirty="0">
                <a:latin typeface="Neo Sans Intel" pitchFamily="34" charset="0"/>
              </a:rPr>
              <a:t>6nm HALO</a:t>
            </a:r>
          </a:p>
        </p:txBody>
      </p:sp>
      <p:sp>
        <p:nvSpPr>
          <p:cNvPr id="93" name="TextBox 92"/>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95" name="TextBox 94"/>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5" name="Picture 4"/>
          <p:cNvPicPr>
            <a:picLocks noChangeAspect="1"/>
          </p:cNvPicPr>
          <p:nvPr/>
        </p:nvPicPr>
        <p:blipFill>
          <a:blip r:embed="rId3"/>
          <a:stretch>
            <a:fillRect/>
          </a:stretch>
        </p:blipFill>
        <p:spPr>
          <a:xfrm>
            <a:off x="9498261" y="1533542"/>
            <a:ext cx="2610802" cy="1966312"/>
          </a:xfrm>
          <a:prstGeom prst="rect">
            <a:avLst/>
          </a:prstGeom>
        </p:spPr>
      </p:pic>
      <p:sp>
        <p:nvSpPr>
          <p:cNvPr id="89" name="Rectangle 88"/>
          <p:cNvSpPr>
            <a:spLocks noChangeArrowheads="1"/>
          </p:cNvSpPr>
          <p:nvPr/>
        </p:nvSpPr>
        <p:spPr bwMode="auto">
          <a:xfrm>
            <a:off x="4214163" y="4132375"/>
            <a:ext cx="5140438"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05" name="Rectangle 104"/>
          <p:cNvSpPr/>
          <p:nvPr/>
        </p:nvSpPr>
        <p:spPr>
          <a:xfrm>
            <a:off x="6848977" y="3751436"/>
            <a:ext cx="168323" cy="62722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7905909" y="3760169"/>
            <a:ext cx="168323" cy="62722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8844840" y="3760168"/>
            <a:ext cx="168323" cy="62722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12" name="TextBox 111"/>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13" name="TextBox 112"/>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14" name="Rectangle 113"/>
          <p:cNvSpPr/>
          <p:nvPr/>
        </p:nvSpPr>
        <p:spPr>
          <a:xfrm>
            <a:off x="4213852" y="3751436"/>
            <a:ext cx="1855740" cy="62722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15" name="Rectangle 114"/>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TextBox 117"/>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19" name="TextBox 118"/>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20" name="TextBox 119"/>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1537543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535545"/>
            <a:ext cx="8513389" cy="1826680"/>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11" name="Rectangle 3"/>
          <p:cNvSpPr>
            <a:spLocks noChangeArrowheads="1"/>
          </p:cNvSpPr>
          <p:nvPr/>
        </p:nvSpPr>
        <p:spPr bwMode="auto">
          <a:xfrm>
            <a:off x="841211" y="3048916"/>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12" name="Rectangle 111"/>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70900"/>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srgbClr val="FF9900"/>
              </a:solidFill>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srgbClr val="FF9900"/>
              </a:solidFill>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srgbClr val="FF9900"/>
              </a:solidFill>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solidFill>
                <a:srgbClr val="FF9900"/>
              </a:solidFill>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89" name="Rectangle 88"/>
          <p:cNvSpPr/>
          <p:nvPr/>
        </p:nvSpPr>
        <p:spPr>
          <a:xfrm>
            <a:off x="841212" y="1527748"/>
            <a:ext cx="8513389" cy="12538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6321698" y="1497697"/>
            <a:ext cx="493412" cy="19107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464541"/>
            <a:ext cx="498475" cy="1952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473375"/>
            <a:ext cx="493412" cy="19438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06140" y="2444924"/>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847369" y="2442330"/>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459333" y="2438349"/>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05354" y="2442330"/>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397198" y="2444059"/>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38427" y="2441465"/>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4290584" y="209905"/>
            <a:ext cx="1910779" cy="169277"/>
          </a:xfrm>
          <a:prstGeom prst="rect">
            <a:avLst/>
          </a:prstGeom>
          <a:noFill/>
        </p:spPr>
        <p:txBody>
          <a:bodyPr vert="horz" wrap="none" lIns="0" tIns="0" rIns="0" bIns="0" rtlCol="0">
            <a:spAutoFit/>
          </a:bodyPr>
          <a:lstStyle/>
          <a:p>
            <a:r>
              <a:rPr lang="en-US" sz="1100" dirty="0" err="1">
                <a:solidFill>
                  <a:srgbClr val="003C71"/>
                </a:solidFill>
              </a:rPr>
              <a:t>Dep</a:t>
            </a:r>
            <a:r>
              <a:rPr lang="en-US" sz="1100" dirty="0">
                <a:solidFill>
                  <a:srgbClr val="003C71"/>
                </a:solidFill>
              </a:rPr>
              <a:t> Ta/</a:t>
            </a:r>
            <a:r>
              <a:rPr lang="en-US" sz="1100" dirty="0" err="1">
                <a:solidFill>
                  <a:srgbClr val="003C71"/>
                </a:solidFill>
              </a:rPr>
              <a:t>TaN</a:t>
            </a:r>
            <a:r>
              <a:rPr lang="en-US" sz="1100" dirty="0">
                <a:solidFill>
                  <a:srgbClr val="003C71"/>
                </a:solidFill>
              </a:rPr>
              <a:t> bottom electrode</a:t>
            </a:r>
          </a:p>
        </p:txBody>
      </p:sp>
      <p:sp>
        <p:nvSpPr>
          <p:cNvPr id="109" name="TextBox 108"/>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10" name="TextBox 109"/>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81" name="Rectangle 80"/>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28"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29" name="Rectangle 128"/>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32"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33" name="Rectangle 132"/>
          <p:cNvSpPr/>
          <p:nvPr/>
        </p:nvSpPr>
        <p:spPr>
          <a:xfrm>
            <a:off x="9896496" y="3846509"/>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30nm Ta/</a:t>
            </a:r>
            <a:r>
              <a:rPr lang="en-US" b="1" dirty="0" err="1">
                <a:solidFill>
                  <a:schemeClr val="tx1"/>
                </a:solidFill>
              </a:rPr>
              <a:t>TaN</a:t>
            </a:r>
            <a:endParaRPr lang="en-US" b="1" dirty="0">
              <a:solidFill>
                <a:schemeClr val="tx1"/>
              </a:solidFill>
            </a:endParaRPr>
          </a:p>
        </p:txBody>
      </p:sp>
      <p:sp>
        <p:nvSpPr>
          <p:cNvPr id="134" name="Rectangle 133"/>
          <p:cNvSpPr>
            <a:spLocks noChangeArrowheads="1"/>
          </p:cNvSpPr>
          <p:nvPr/>
        </p:nvSpPr>
        <p:spPr bwMode="auto">
          <a:xfrm>
            <a:off x="9892124"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35" name="Rectangle 134"/>
          <p:cNvSpPr>
            <a:spLocks noChangeArrowheads="1"/>
          </p:cNvSpPr>
          <p:nvPr/>
        </p:nvSpPr>
        <p:spPr bwMode="auto">
          <a:xfrm>
            <a:off x="9886715"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30" name="TextBox 129"/>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31" name="TextBox 130"/>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137" name="Picture 136"/>
          <p:cNvPicPr>
            <a:picLocks noChangeAspect="1"/>
          </p:cNvPicPr>
          <p:nvPr/>
        </p:nvPicPr>
        <p:blipFill>
          <a:blip r:embed="rId3"/>
          <a:stretch>
            <a:fillRect/>
          </a:stretch>
        </p:blipFill>
        <p:spPr>
          <a:xfrm>
            <a:off x="9647525" y="1413245"/>
            <a:ext cx="2177944" cy="1635671"/>
          </a:xfrm>
          <a:prstGeom prst="rect">
            <a:avLst/>
          </a:prstGeom>
        </p:spPr>
      </p:pic>
      <p:sp>
        <p:nvSpPr>
          <p:cNvPr id="113" name="Rectangle 112"/>
          <p:cNvSpPr>
            <a:spLocks noChangeArrowheads="1"/>
          </p:cNvSpPr>
          <p:nvPr/>
        </p:nvSpPr>
        <p:spPr bwMode="auto">
          <a:xfrm>
            <a:off x="4414519" y="4132375"/>
            <a:ext cx="4940081"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15" name="Rectangle 114"/>
          <p:cNvSpPr/>
          <p:nvPr/>
        </p:nvSpPr>
        <p:spPr>
          <a:xfrm>
            <a:off x="6848977" y="3744992"/>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905909" y="3753725"/>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8844840" y="3753724"/>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TextBox 117"/>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19" name="TextBox 118"/>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20" name="TextBox 119"/>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21" name="Rectangle 120"/>
          <p:cNvSpPr/>
          <p:nvPr/>
        </p:nvSpPr>
        <p:spPr>
          <a:xfrm>
            <a:off x="4366110" y="3744992"/>
            <a:ext cx="1703482" cy="669692"/>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22" name="Rectangle 121"/>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26" name="TextBox 125"/>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27" name="TextBox 126"/>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14" name="Trapezoid 113"/>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rapezoid 135"/>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rapezoid 137"/>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rapezoid 138"/>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rapezoid 139"/>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rapezoid 140"/>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989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535545"/>
            <a:ext cx="8513389" cy="1826680"/>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5"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7" name="Rectangle 146"/>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cxnSp>
        <p:nvCxnSpPr>
          <p:cNvPr id="81" name="Straight Connector 80"/>
          <p:cNvCxnSpPr/>
          <p:nvPr/>
        </p:nvCxnSpPr>
        <p:spPr>
          <a:xfrm flipH="1">
            <a:off x="841212" y="1517146"/>
            <a:ext cx="851338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89" name="Rectangle 88"/>
          <p:cNvSpPr/>
          <p:nvPr/>
        </p:nvSpPr>
        <p:spPr>
          <a:xfrm>
            <a:off x="841212" y="1527748"/>
            <a:ext cx="8513389" cy="12538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6321698" y="1497697"/>
            <a:ext cx="493412" cy="19107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464541"/>
            <a:ext cx="498475" cy="1952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473375"/>
            <a:ext cx="493412" cy="19438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06140" y="2444924"/>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847369" y="2442330"/>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459333" y="2438349"/>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05354" y="2442330"/>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397198" y="2444059"/>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38427" y="2441465"/>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flipH="1">
            <a:off x="6378359" y="1540841"/>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487712" y="167568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6750833" y="1541589"/>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7430616" y="1545771"/>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7803090" y="1546519"/>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flipV="1">
            <a:off x="7710890"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8369918" y="1545771"/>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a:off x="8742392" y="1546519"/>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6327092" y="1507129"/>
            <a:ext cx="68249" cy="4304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747360" y="1507055"/>
            <a:ext cx="77665" cy="428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8318029" y="1513046"/>
            <a:ext cx="68249" cy="4304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8738297" y="1512972"/>
            <a:ext cx="77665" cy="428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7379098" y="1512486"/>
            <a:ext cx="68249" cy="4304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7799366" y="1512412"/>
            <a:ext cx="77665" cy="428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a:xfrm>
            <a:off x="9987379" y="1100831"/>
            <a:ext cx="1923147" cy="338554"/>
          </a:xfrm>
          <a:prstGeom prst="rect">
            <a:avLst/>
          </a:prstGeom>
          <a:noFill/>
        </p:spPr>
        <p:txBody>
          <a:bodyPr vert="horz" wrap="square" lIns="0" tIns="0" rIns="0" bIns="0" rtlCol="0">
            <a:spAutoFit/>
          </a:bodyPr>
          <a:lstStyle/>
          <a:p>
            <a:r>
              <a:rPr lang="en-US" sz="1100" dirty="0">
                <a:solidFill>
                  <a:srgbClr val="003C71"/>
                </a:solidFill>
              </a:rPr>
              <a:t>AMBER is the conducting </a:t>
            </a:r>
            <a:r>
              <a:rPr lang="en-US" sz="1100" dirty="0" err="1">
                <a:solidFill>
                  <a:srgbClr val="003C71"/>
                </a:solidFill>
              </a:rPr>
              <a:t>TiN</a:t>
            </a:r>
            <a:r>
              <a:rPr lang="en-US" sz="1100" dirty="0">
                <a:solidFill>
                  <a:srgbClr val="003C71"/>
                </a:solidFill>
              </a:rPr>
              <a:t> film. SAB is TiO2</a:t>
            </a:r>
          </a:p>
        </p:txBody>
      </p:sp>
      <p:sp>
        <p:nvSpPr>
          <p:cNvPr id="141" name="TextBox 140"/>
          <p:cNvSpPr txBox="1"/>
          <p:nvPr/>
        </p:nvSpPr>
        <p:spPr>
          <a:xfrm>
            <a:off x="4290584" y="209905"/>
            <a:ext cx="1412246" cy="169277"/>
          </a:xfrm>
          <a:prstGeom prst="rect">
            <a:avLst/>
          </a:prstGeom>
          <a:noFill/>
        </p:spPr>
        <p:txBody>
          <a:bodyPr vert="horz" wrap="none" lIns="0" tIns="0" rIns="0" bIns="0" rtlCol="0">
            <a:spAutoFit/>
          </a:bodyPr>
          <a:lstStyle/>
          <a:p>
            <a:r>
              <a:rPr lang="en-US" sz="1100" dirty="0" err="1">
                <a:solidFill>
                  <a:srgbClr val="003C71"/>
                </a:solidFill>
              </a:rPr>
              <a:t>Dep</a:t>
            </a:r>
            <a:r>
              <a:rPr lang="en-US" sz="1100" dirty="0">
                <a:solidFill>
                  <a:srgbClr val="003C71"/>
                </a:solidFill>
              </a:rPr>
              <a:t> AMBER+SAB Film</a:t>
            </a:r>
          </a:p>
        </p:txBody>
      </p:sp>
      <p:sp>
        <p:nvSpPr>
          <p:cNvPr id="150" name="TextBox 149"/>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51" name="TextBox 150"/>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2" name="TextBox 151"/>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43" name="Rectangle 142"/>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70"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71" name="Rectangle 170"/>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74"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75" name="Rectangle 174"/>
          <p:cNvSpPr/>
          <p:nvPr/>
        </p:nvSpPr>
        <p:spPr>
          <a:xfrm>
            <a:off x="9896496" y="3846509"/>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30nm Ta/</a:t>
            </a:r>
            <a:r>
              <a:rPr lang="en-US" b="1" dirty="0" err="1">
                <a:solidFill>
                  <a:schemeClr val="tx1"/>
                </a:solidFill>
              </a:rPr>
              <a:t>TaN</a:t>
            </a:r>
            <a:endParaRPr lang="en-US" b="1" dirty="0">
              <a:solidFill>
                <a:schemeClr val="tx1"/>
              </a:solidFill>
            </a:endParaRPr>
          </a:p>
        </p:txBody>
      </p:sp>
      <p:sp>
        <p:nvSpPr>
          <p:cNvPr id="176" name="Rectangle 175"/>
          <p:cNvSpPr/>
          <p:nvPr/>
        </p:nvSpPr>
        <p:spPr>
          <a:xfrm>
            <a:off x="9886714" y="347516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4.4nm AMBER</a:t>
            </a:r>
          </a:p>
        </p:txBody>
      </p:sp>
      <p:sp>
        <p:nvSpPr>
          <p:cNvPr id="177" name="Rectangle 176"/>
          <p:cNvSpPr/>
          <p:nvPr/>
        </p:nvSpPr>
        <p:spPr>
          <a:xfrm>
            <a:off x="9876932" y="309317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48" name="Rectangle 147"/>
          <p:cNvSpPr>
            <a:spLocks noChangeArrowheads="1"/>
          </p:cNvSpPr>
          <p:nvPr/>
        </p:nvSpPr>
        <p:spPr bwMode="auto">
          <a:xfrm>
            <a:off x="9881426"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49" name="Rectangle 148"/>
          <p:cNvSpPr>
            <a:spLocks noChangeArrowheads="1"/>
          </p:cNvSpPr>
          <p:nvPr/>
        </p:nvSpPr>
        <p:spPr bwMode="auto">
          <a:xfrm>
            <a:off x="9876017"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2" name="TextBox 1"/>
          <p:cNvSpPr txBox="1"/>
          <p:nvPr/>
        </p:nvSpPr>
        <p:spPr>
          <a:xfrm>
            <a:off x="966044" y="529389"/>
            <a:ext cx="3222777" cy="507831"/>
          </a:xfrm>
          <a:prstGeom prst="rect">
            <a:avLst/>
          </a:prstGeom>
          <a:noFill/>
        </p:spPr>
        <p:txBody>
          <a:bodyPr vert="horz" wrap="square" lIns="0" tIns="0" rIns="0" bIns="0" rtlCol="0">
            <a:spAutoFit/>
          </a:bodyPr>
          <a:lstStyle/>
          <a:p>
            <a:r>
              <a:rPr lang="en-US" sz="1100" dirty="0">
                <a:solidFill>
                  <a:srgbClr val="003C71"/>
                </a:solidFill>
              </a:rPr>
              <a:t>2 AVD steps</a:t>
            </a:r>
          </a:p>
          <a:p>
            <a:r>
              <a:rPr lang="en-US" sz="1100" dirty="0" err="1">
                <a:solidFill>
                  <a:srgbClr val="003C71"/>
                </a:solidFill>
              </a:rPr>
              <a:t>TiN</a:t>
            </a:r>
            <a:r>
              <a:rPr lang="en-US" sz="1100" dirty="0">
                <a:solidFill>
                  <a:srgbClr val="003C71"/>
                </a:solidFill>
              </a:rPr>
              <a:t> (AMBER) bottom electrode</a:t>
            </a:r>
          </a:p>
          <a:p>
            <a:r>
              <a:rPr lang="en-US" sz="1100" dirty="0" err="1">
                <a:solidFill>
                  <a:srgbClr val="003C71"/>
                </a:solidFill>
              </a:rPr>
              <a:t>TiO</a:t>
            </a:r>
            <a:r>
              <a:rPr lang="en-US" sz="1100" dirty="0">
                <a:solidFill>
                  <a:srgbClr val="003C71"/>
                </a:solidFill>
              </a:rPr>
              <a:t> (SAB) first layer of </a:t>
            </a:r>
            <a:r>
              <a:rPr lang="en-US" sz="1100" dirty="0" err="1">
                <a:solidFill>
                  <a:srgbClr val="003C71"/>
                </a:solidFill>
              </a:rPr>
              <a:t>hiK</a:t>
            </a:r>
            <a:endParaRPr lang="en-US" sz="1100" dirty="0">
              <a:solidFill>
                <a:srgbClr val="003C71"/>
              </a:solidFill>
            </a:endParaRPr>
          </a:p>
        </p:txBody>
      </p:sp>
      <p:sp>
        <p:nvSpPr>
          <p:cNvPr id="142" name="TextBox 141"/>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44" name="TextBox 143"/>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146" name="Picture 145"/>
          <p:cNvPicPr>
            <a:picLocks noChangeAspect="1"/>
          </p:cNvPicPr>
          <p:nvPr/>
        </p:nvPicPr>
        <p:blipFill>
          <a:blip r:embed="rId3"/>
          <a:stretch>
            <a:fillRect/>
          </a:stretch>
        </p:blipFill>
        <p:spPr>
          <a:xfrm>
            <a:off x="9830908" y="1552605"/>
            <a:ext cx="1993392" cy="1488453"/>
          </a:xfrm>
          <a:prstGeom prst="rect">
            <a:avLst/>
          </a:prstGeom>
        </p:spPr>
      </p:pic>
      <p:sp>
        <p:nvSpPr>
          <p:cNvPr id="153" name="Rectangle 152"/>
          <p:cNvSpPr>
            <a:spLocks noChangeArrowheads="1"/>
          </p:cNvSpPr>
          <p:nvPr/>
        </p:nvSpPr>
        <p:spPr bwMode="auto">
          <a:xfrm>
            <a:off x="4455149" y="4132375"/>
            <a:ext cx="4899451"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57" name="Rectangle 156"/>
          <p:cNvSpPr/>
          <p:nvPr/>
        </p:nvSpPr>
        <p:spPr>
          <a:xfrm>
            <a:off x="6848977" y="3724276"/>
            <a:ext cx="168323" cy="65438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7905909" y="3733009"/>
            <a:ext cx="168323" cy="65438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8844840" y="3733008"/>
            <a:ext cx="168323" cy="65438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TextBox 159"/>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61" name="TextBox 160"/>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62" name="TextBox 161"/>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63" name="Rectangle 162"/>
          <p:cNvSpPr/>
          <p:nvPr/>
        </p:nvSpPr>
        <p:spPr>
          <a:xfrm>
            <a:off x="4366110" y="3724276"/>
            <a:ext cx="1703482" cy="65438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64" name="Rectangle 163"/>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TextBox 166"/>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68" name="TextBox 167"/>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69" name="TextBox 168"/>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279084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535545"/>
            <a:ext cx="8513389" cy="1826680"/>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6"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8" name="Rectangle 147"/>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144" name="Rectangle 143"/>
          <p:cNvSpPr/>
          <p:nvPr/>
        </p:nvSpPr>
        <p:spPr>
          <a:xfrm>
            <a:off x="841211" y="571863"/>
            <a:ext cx="8513389" cy="939847"/>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1" name="Straight Connector 80"/>
          <p:cNvCxnSpPr/>
          <p:nvPr/>
        </p:nvCxnSpPr>
        <p:spPr>
          <a:xfrm flipH="1">
            <a:off x="841212" y="1517146"/>
            <a:ext cx="851338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78212"/>
            <a:ext cx="3844273"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89" name="Rectangle 88"/>
          <p:cNvSpPr/>
          <p:nvPr/>
        </p:nvSpPr>
        <p:spPr>
          <a:xfrm>
            <a:off x="841212" y="1527748"/>
            <a:ext cx="8513389" cy="12538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6321698" y="1497697"/>
            <a:ext cx="493412" cy="1910755"/>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464541"/>
            <a:ext cx="498475" cy="1952645"/>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473375"/>
            <a:ext cx="493412" cy="1943810"/>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06140" y="2444924"/>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847369" y="2442330"/>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459333" y="2438349"/>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05354" y="2442330"/>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397198" y="2444059"/>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38427" y="2441465"/>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flipH="1">
            <a:off x="6378359" y="1540841"/>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487712" y="167568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6750833" y="1541589"/>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7430616" y="1545771"/>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7803090" y="1546519"/>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flipV="1">
            <a:off x="7710890"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8369918" y="1545771"/>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a:off x="8742392" y="1546519"/>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6327092" y="1507129"/>
            <a:ext cx="68249" cy="4304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747360" y="1507055"/>
            <a:ext cx="77665" cy="428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8318029" y="1513046"/>
            <a:ext cx="68249" cy="4304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8738297" y="1512972"/>
            <a:ext cx="77665" cy="428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7379098" y="1512486"/>
            <a:ext cx="68249" cy="4304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7799366" y="1512412"/>
            <a:ext cx="77665" cy="428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4290584" y="209905"/>
            <a:ext cx="692497" cy="169277"/>
          </a:xfrm>
          <a:prstGeom prst="rect">
            <a:avLst/>
          </a:prstGeom>
          <a:noFill/>
        </p:spPr>
        <p:txBody>
          <a:bodyPr vert="horz" wrap="none" lIns="0" tIns="0" rIns="0" bIns="0" rtlCol="0">
            <a:spAutoFit/>
          </a:bodyPr>
          <a:lstStyle/>
          <a:p>
            <a:r>
              <a:rPr lang="en-US" sz="1100" dirty="0">
                <a:solidFill>
                  <a:srgbClr val="003C71"/>
                </a:solidFill>
              </a:rPr>
              <a:t>SLAM Dep </a:t>
            </a:r>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51" name="TextBox 150"/>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52" name="TextBox 151"/>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45" name="Rectangle 144"/>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85"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6" name="Rectangle 185"/>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9"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90" name="Rectangle 189"/>
          <p:cNvSpPr/>
          <p:nvPr/>
        </p:nvSpPr>
        <p:spPr>
          <a:xfrm>
            <a:off x="9896496" y="3846509"/>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30nm Ta/</a:t>
            </a:r>
            <a:r>
              <a:rPr lang="en-US" b="1" dirty="0" err="1">
                <a:solidFill>
                  <a:schemeClr val="tx1"/>
                </a:solidFill>
              </a:rPr>
              <a:t>TaN</a:t>
            </a:r>
            <a:endParaRPr lang="en-US" b="1" dirty="0">
              <a:solidFill>
                <a:schemeClr val="tx1"/>
              </a:solidFill>
            </a:endParaRPr>
          </a:p>
        </p:txBody>
      </p:sp>
      <p:sp>
        <p:nvSpPr>
          <p:cNvPr id="191" name="Rectangle 190"/>
          <p:cNvSpPr/>
          <p:nvPr/>
        </p:nvSpPr>
        <p:spPr>
          <a:xfrm>
            <a:off x="9886714" y="347516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4.4 nm AMBER</a:t>
            </a:r>
          </a:p>
        </p:txBody>
      </p:sp>
      <p:sp>
        <p:nvSpPr>
          <p:cNvPr id="192" name="Rectangle 191"/>
          <p:cNvSpPr/>
          <p:nvPr/>
        </p:nvSpPr>
        <p:spPr>
          <a:xfrm>
            <a:off x="9876932" y="309317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 nm SAB</a:t>
            </a:r>
          </a:p>
        </p:txBody>
      </p:sp>
      <p:sp>
        <p:nvSpPr>
          <p:cNvPr id="193" name="Rectangle 192"/>
          <p:cNvSpPr/>
          <p:nvPr/>
        </p:nvSpPr>
        <p:spPr>
          <a:xfrm>
            <a:off x="9858371" y="2163251"/>
            <a:ext cx="1915883" cy="939847"/>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375nm SLAM</a:t>
            </a:r>
          </a:p>
        </p:txBody>
      </p:sp>
      <p:sp>
        <p:nvSpPr>
          <p:cNvPr id="149" name="Rectangle 148"/>
          <p:cNvSpPr>
            <a:spLocks noChangeArrowheads="1"/>
          </p:cNvSpPr>
          <p:nvPr/>
        </p:nvSpPr>
        <p:spPr bwMode="auto">
          <a:xfrm>
            <a:off x="9892123"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0" name="Rectangle 149"/>
          <p:cNvSpPr>
            <a:spLocks noChangeArrowheads="1"/>
          </p:cNvSpPr>
          <p:nvPr/>
        </p:nvSpPr>
        <p:spPr bwMode="auto">
          <a:xfrm>
            <a:off x="9886714"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2" name="TextBox 1"/>
          <p:cNvSpPr txBox="1"/>
          <p:nvPr/>
        </p:nvSpPr>
        <p:spPr>
          <a:xfrm>
            <a:off x="966045" y="209905"/>
            <a:ext cx="1938000" cy="169277"/>
          </a:xfrm>
          <a:prstGeom prst="rect">
            <a:avLst/>
          </a:prstGeom>
          <a:noFill/>
        </p:spPr>
        <p:txBody>
          <a:bodyPr vert="horz" wrap="square" lIns="0" tIns="0" rIns="0" bIns="0" rtlCol="0">
            <a:spAutoFit/>
          </a:bodyPr>
          <a:lstStyle/>
          <a:p>
            <a:r>
              <a:rPr lang="en-US" sz="1100" dirty="0">
                <a:solidFill>
                  <a:srgbClr val="003C71"/>
                </a:solidFill>
              </a:rPr>
              <a:t>Double SLM dep</a:t>
            </a:r>
          </a:p>
        </p:txBody>
      </p:sp>
      <p:sp>
        <p:nvSpPr>
          <p:cNvPr id="147" name="TextBox 146"/>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54" name="TextBox 153"/>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155" name="Picture 154"/>
          <p:cNvPicPr>
            <a:picLocks noChangeAspect="1"/>
          </p:cNvPicPr>
          <p:nvPr/>
        </p:nvPicPr>
        <p:blipFill>
          <a:blip r:embed="rId3"/>
          <a:stretch>
            <a:fillRect/>
          </a:stretch>
        </p:blipFill>
        <p:spPr>
          <a:xfrm>
            <a:off x="9501981" y="128261"/>
            <a:ext cx="2469989" cy="1863003"/>
          </a:xfrm>
          <a:prstGeom prst="rect">
            <a:avLst/>
          </a:prstGeom>
        </p:spPr>
      </p:pic>
      <p:sp>
        <p:nvSpPr>
          <p:cNvPr id="143" name="Rectangle 142"/>
          <p:cNvSpPr>
            <a:spLocks noChangeArrowheads="1"/>
          </p:cNvSpPr>
          <p:nvPr/>
        </p:nvSpPr>
        <p:spPr bwMode="auto">
          <a:xfrm>
            <a:off x="4348479" y="4132375"/>
            <a:ext cx="5006121"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72" name="Rectangle 171"/>
          <p:cNvSpPr/>
          <p:nvPr/>
        </p:nvSpPr>
        <p:spPr>
          <a:xfrm>
            <a:off x="6848977" y="3734556"/>
            <a:ext cx="168323"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7905909" y="3743289"/>
            <a:ext cx="168323"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8844840" y="3743288"/>
            <a:ext cx="168323"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TextBox 174"/>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6" name="TextBox 175"/>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7" name="TextBox 176"/>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8" name="Rectangle 177"/>
          <p:cNvSpPr/>
          <p:nvPr/>
        </p:nvSpPr>
        <p:spPr>
          <a:xfrm>
            <a:off x="4290584" y="3734556"/>
            <a:ext cx="1779007"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9" name="Rectangle 178"/>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TextBox 181"/>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83" name="TextBox 182"/>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84" name="TextBox 183"/>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325648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535545"/>
            <a:ext cx="8513389" cy="1826680"/>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6"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8" name="Rectangle 147"/>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cxnSp>
        <p:nvCxnSpPr>
          <p:cNvPr id="81" name="Straight Connector 80"/>
          <p:cNvCxnSpPr/>
          <p:nvPr/>
        </p:nvCxnSpPr>
        <p:spPr>
          <a:xfrm flipH="1">
            <a:off x="841212" y="1517146"/>
            <a:ext cx="851338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78212"/>
            <a:ext cx="3844273"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89" name="Rectangle 88"/>
          <p:cNvSpPr/>
          <p:nvPr/>
        </p:nvSpPr>
        <p:spPr>
          <a:xfrm>
            <a:off x="841212" y="1527748"/>
            <a:ext cx="8513389" cy="12538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6321698" y="1497697"/>
            <a:ext cx="493412" cy="1910755"/>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464541"/>
            <a:ext cx="498475" cy="1952645"/>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473375"/>
            <a:ext cx="493412" cy="1943810"/>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06140" y="2444924"/>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847369" y="2442330"/>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459333" y="2438349"/>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05354" y="2442330"/>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397198" y="2444059"/>
            <a:ext cx="1885729"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38427" y="2441465"/>
            <a:ext cx="1882139"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flipH="1">
            <a:off x="6378359" y="1540841"/>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487712" y="167568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6750833" y="1541589"/>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7430616" y="1545771"/>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7803090" y="1546519"/>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flipV="1">
            <a:off x="7710890"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8369918" y="1545771"/>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a:off x="8742392" y="1546519"/>
            <a:ext cx="637" cy="1121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6327092" y="1507129"/>
            <a:ext cx="68249" cy="4304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747360" y="1507055"/>
            <a:ext cx="77665" cy="428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8318029" y="1513046"/>
            <a:ext cx="68249" cy="4304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8738297" y="1512972"/>
            <a:ext cx="77665" cy="428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7379098" y="1512486"/>
            <a:ext cx="68249" cy="4304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7799366" y="1512412"/>
            <a:ext cx="77665" cy="428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4290584" y="209905"/>
            <a:ext cx="1745671" cy="169277"/>
          </a:xfrm>
          <a:prstGeom prst="rect">
            <a:avLst/>
          </a:prstGeom>
          <a:noFill/>
        </p:spPr>
        <p:txBody>
          <a:bodyPr vert="horz" wrap="none" lIns="0" tIns="0" rIns="0" bIns="0" rtlCol="0">
            <a:spAutoFit/>
          </a:bodyPr>
          <a:lstStyle/>
          <a:p>
            <a:r>
              <a:rPr lang="en-US" sz="1100" dirty="0">
                <a:solidFill>
                  <a:srgbClr val="003C71"/>
                </a:solidFill>
              </a:rPr>
              <a:t>Polish for Metal recess etch</a:t>
            </a:r>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51" name="TextBox 150"/>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52" name="TextBox 151"/>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45" name="Rectangle 144"/>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70" name="Rectangle 3"/>
          <p:cNvSpPr>
            <a:spLocks noChangeArrowheads="1"/>
          </p:cNvSpPr>
          <p:nvPr/>
        </p:nvSpPr>
        <p:spPr bwMode="auto">
          <a:xfrm>
            <a:off x="5148526" y="4251057"/>
            <a:ext cx="4206075" cy="125087"/>
          </a:xfrm>
          <a:prstGeom prst="rect">
            <a:avLst/>
          </a:prstGeom>
          <a:solidFill>
            <a:schemeClr val="bg1">
              <a:lumMod val="75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82" name="TextBox 181"/>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85"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6" name="Rectangle 185"/>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9"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90" name="Rectangle 189"/>
          <p:cNvSpPr/>
          <p:nvPr/>
        </p:nvSpPr>
        <p:spPr>
          <a:xfrm>
            <a:off x="9896496" y="3846509"/>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30nm Ta/</a:t>
            </a:r>
            <a:r>
              <a:rPr lang="en-US" b="1" dirty="0" err="1">
                <a:solidFill>
                  <a:schemeClr val="tx1"/>
                </a:solidFill>
              </a:rPr>
              <a:t>TaN</a:t>
            </a:r>
            <a:endParaRPr lang="en-US" b="1" dirty="0">
              <a:solidFill>
                <a:schemeClr val="tx1"/>
              </a:solidFill>
            </a:endParaRPr>
          </a:p>
        </p:txBody>
      </p:sp>
      <p:sp>
        <p:nvSpPr>
          <p:cNvPr id="191" name="Rectangle 190"/>
          <p:cNvSpPr/>
          <p:nvPr/>
        </p:nvSpPr>
        <p:spPr>
          <a:xfrm>
            <a:off x="9886714" y="347516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4.4 nm AMBER</a:t>
            </a:r>
          </a:p>
        </p:txBody>
      </p:sp>
      <p:sp>
        <p:nvSpPr>
          <p:cNvPr id="192" name="Rectangle 191"/>
          <p:cNvSpPr/>
          <p:nvPr/>
        </p:nvSpPr>
        <p:spPr>
          <a:xfrm>
            <a:off x="9876932" y="309317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 nm SAB</a:t>
            </a:r>
          </a:p>
        </p:txBody>
      </p:sp>
      <p:sp>
        <p:nvSpPr>
          <p:cNvPr id="149" name="Rectangle 148"/>
          <p:cNvSpPr>
            <a:spLocks noChangeArrowheads="1"/>
          </p:cNvSpPr>
          <p:nvPr/>
        </p:nvSpPr>
        <p:spPr bwMode="auto">
          <a:xfrm>
            <a:off x="9892123"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0" name="Rectangle 149"/>
          <p:cNvSpPr>
            <a:spLocks noChangeArrowheads="1"/>
          </p:cNvSpPr>
          <p:nvPr/>
        </p:nvSpPr>
        <p:spPr bwMode="auto">
          <a:xfrm>
            <a:off x="9886714"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40" name="TextBox 139"/>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41" name="TextBox 140"/>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2" name="Picture 1"/>
          <p:cNvPicPr>
            <a:picLocks noChangeAspect="1"/>
          </p:cNvPicPr>
          <p:nvPr/>
        </p:nvPicPr>
        <p:blipFill>
          <a:blip r:embed="rId3"/>
          <a:stretch>
            <a:fillRect/>
          </a:stretch>
        </p:blipFill>
        <p:spPr>
          <a:xfrm>
            <a:off x="8997737" y="14330"/>
            <a:ext cx="1609787" cy="1439589"/>
          </a:xfrm>
          <a:prstGeom prst="rect">
            <a:avLst/>
          </a:prstGeom>
        </p:spPr>
      </p:pic>
      <p:pic>
        <p:nvPicPr>
          <p:cNvPr id="143" name="Picture 142"/>
          <p:cNvPicPr>
            <a:picLocks noChangeAspect="1"/>
          </p:cNvPicPr>
          <p:nvPr/>
        </p:nvPicPr>
        <p:blipFill>
          <a:blip r:embed="rId4"/>
          <a:stretch>
            <a:fillRect/>
          </a:stretch>
        </p:blipFill>
        <p:spPr>
          <a:xfrm>
            <a:off x="9475143" y="1625772"/>
            <a:ext cx="2667783" cy="1066484"/>
          </a:xfrm>
          <a:prstGeom prst="rect">
            <a:avLst/>
          </a:prstGeom>
        </p:spPr>
      </p:pic>
      <p:sp>
        <p:nvSpPr>
          <p:cNvPr id="144" name="Rectangle 143"/>
          <p:cNvSpPr>
            <a:spLocks noChangeArrowheads="1"/>
          </p:cNvSpPr>
          <p:nvPr/>
        </p:nvSpPr>
        <p:spPr bwMode="auto">
          <a:xfrm>
            <a:off x="4366109" y="4132375"/>
            <a:ext cx="4988491"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72" name="Rectangle 171"/>
          <p:cNvSpPr/>
          <p:nvPr/>
        </p:nvSpPr>
        <p:spPr>
          <a:xfrm>
            <a:off x="6848977" y="3734556"/>
            <a:ext cx="168323"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7905909" y="3743289"/>
            <a:ext cx="168323"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8844840" y="3743288"/>
            <a:ext cx="168323"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TextBox 174"/>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6" name="TextBox 175"/>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7" name="TextBox 176"/>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8" name="Rectangle 177"/>
          <p:cNvSpPr/>
          <p:nvPr/>
        </p:nvSpPr>
        <p:spPr>
          <a:xfrm>
            <a:off x="4366110" y="3734556"/>
            <a:ext cx="1703482"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9" name="Rectangle 178"/>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TextBox 182"/>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84" name="TextBox 183"/>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308921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34"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35" name="Rectangle 134"/>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44727"/>
            <a:ext cx="493412" cy="1763725"/>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43064"/>
            <a:ext cx="498475" cy="1774122"/>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44727"/>
            <a:ext cx="493412" cy="1772457"/>
          </a:xfrm>
          <a:prstGeom prst="rect">
            <a:avLst/>
          </a:prstGeom>
          <a:solidFill>
            <a:srgbClr val="FF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flipV="1">
            <a:off x="7710890"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40" name="TextBox 139"/>
          <p:cNvSpPr txBox="1"/>
          <p:nvPr/>
        </p:nvSpPr>
        <p:spPr>
          <a:xfrm>
            <a:off x="4290584" y="209905"/>
            <a:ext cx="1508426" cy="169277"/>
          </a:xfrm>
          <a:prstGeom prst="rect">
            <a:avLst/>
          </a:prstGeom>
          <a:noFill/>
        </p:spPr>
        <p:txBody>
          <a:bodyPr vert="horz" wrap="none" lIns="0" tIns="0" rIns="0" bIns="0" rtlCol="0">
            <a:spAutoFit/>
          </a:bodyPr>
          <a:lstStyle/>
          <a:p>
            <a:r>
              <a:rPr lang="en-US" sz="1100" dirty="0">
                <a:solidFill>
                  <a:srgbClr val="003C71"/>
                </a:solidFill>
              </a:rPr>
              <a:t>HME Metal Recess Etch</a:t>
            </a:r>
          </a:p>
        </p:txBody>
      </p:sp>
      <p:sp>
        <p:nvSpPr>
          <p:cNvPr id="137" name="TextBox 136"/>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38" name="TextBox 137"/>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39" name="TextBox 138"/>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41" name="Rectangle 140"/>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59"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60" name="Rectangle 159"/>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63"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68" name="Rectangle 167"/>
          <p:cNvSpPr/>
          <p:nvPr/>
        </p:nvSpPr>
        <p:spPr>
          <a:xfrm>
            <a:off x="10395940" y="3855874"/>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30nm Ta/</a:t>
            </a:r>
            <a:r>
              <a:rPr lang="en-US" b="1" dirty="0" err="1">
                <a:solidFill>
                  <a:schemeClr val="tx1"/>
                </a:solidFill>
              </a:rPr>
              <a:t>TaN</a:t>
            </a:r>
            <a:endParaRPr lang="en-US" b="1" dirty="0">
              <a:solidFill>
                <a:schemeClr val="tx1"/>
              </a:solidFill>
            </a:endParaRPr>
          </a:p>
        </p:txBody>
      </p:sp>
      <p:sp>
        <p:nvSpPr>
          <p:cNvPr id="169" name="Rectangle 168"/>
          <p:cNvSpPr/>
          <p:nvPr/>
        </p:nvSpPr>
        <p:spPr>
          <a:xfrm>
            <a:off x="10386158" y="3484525"/>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4.4nm AMBER</a:t>
            </a:r>
          </a:p>
        </p:txBody>
      </p:sp>
      <p:sp>
        <p:nvSpPr>
          <p:cNvPr id="170" name="Rectangle 169"/>
          <p:cNvSpPr/>
          <p:nvPr/>
        </p:nvSpPr>
        <p:spPr>
          <a:xfrm>
            <a:off x="10376376" y="3102540"/>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42" name="Rectangle 141"/>
          <p:cNvSpPr>
            <a:spLocks noChangeArrowheads="1"/>
          </p:cNvSpPr>
          <p:nvPr/>
        </p:nvSpPr>
        <p:spPr bwMode="auto">
          <a:xfrm>
            <a:off x="9892124"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43" name="Rectangle 142"/>
          <p:cNvSpPr>
            <a:spLocks noChangeArrowheads="1"/>
          </p:cNvSpPr>
          <p:nvPr/>
        </p:nvSpPr>
        <p:spPr bwMode="auto">
          <a:xfrm>
            <a:off x="9886715"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36" name="TextBox 135"/>
          <p:cNvSpPr txBox="1"/>
          <p:nvPr/>
        </p:nvSpPr>
        <p:spPr>
          <a:xfrm>
            <a:off x="1589335" y="448837"/>
            <a:ext cx="1887180" cy="169277"/>
          </a:xfrm>
          <a:prstGeom prst="rect">
            <a:avLst/>
          </a:prstGeom>
          <a:noFill/>
        </p:spPr>
        <p:txBody>
          <a:bodyPr vert="horz" wrap="square" lIns="0" tIns="0" rIns="0" bIns="0" rtlCol="0">
            <a:spAutoFit/>
          </a:bodyPr>
          <a:lstStyle/>
          <a:p>
            <a:r>
              <a:rPr lang="en-US" sz="1100" dirty="0">
                <a:solidFill>
                  <a:srgbClr val="003C71"/>
                </a:solidFill>
              </a:rPr>
              <a:t>HME etch</a:t>
            </a:r>
          </a:p>
        </p:txBody>
      </p:sp>
      <p:cxnSp>
        <p:nvCxnSpPr>
          <p:cNvPr id="5" name="Straight Arrow Connector 4"/>
          <p:cNvCxnSpPr/>
          <p:nvPr/>
        </p:nvCxnSpPr>
        <p:spPr>
          <a:xfrm flipV="1">
            <a:off x="8491755" y="2223436"/>
            <a:ext cx="1816902" cy="336884"/>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575526" y="2088682"/>
            <a:ext cx="811160" cy="169277"/>
          </a:xfrm>
          <a:prstGeom prst="rect">
            <a:avLst/>
          </a:prstGeom>
          <a:noFill/>
        </p:spPr>
        <p:txBody>
          <a:bodyPr vert="horz" wrap="square" lIns="0" tIns="0" rIns="0" bIns="0" rtlCol="0">
            <a:spAutoFit/>
          </a:bodyPr>
          <a:lstStyle/>
          <a:p>
            <a:r>
              <a:rPr lang="en-US" sz="1100" dirty="0">
                <a:solidFill>
                  <a:srgbClr val="003C71"/>
                </a:solidFill>
              </a:rPr>
              <a:t>SLM</a:t>
            </a:r>
          </a:p>
        </p:txBody>
      </p:sp>
      <p:sp>
        <p:nvSpPr>
          <p:cNvPr id="161" name="TextBox 160"/>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62" name="TextBox 161"/>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165" name="Picture 164"/>
          <p:cNvPicPr>
            <a:picLocks noChangeAspect="1"/>
          </p:cNvPicPr>
          <p:nvPr/>
        </p:nvPicPr>
        <p:blipFill>
          <a:blip r:embed="rId3"/>
          <a:stretch>
            <a:fillRect/>
          </a:stretch>
        </p:blipFill>
        <p:spPr>
          <a:xfrm>
            <a:off x="7823682" y="87298"/>
            <a:ext cx="1973987" cy="1467295"/>
          </a:xfrm>
          <a:prstGeom prst="rect">
            <a:avLst/>
          </a:prstGeom>
        </p:spPr>
      </p:pic>
      <p:pic>
        <p:nvPicPr>
          <p:cNvPr id="166" name="Picture 165"/>
          <p:cNvPicPr>
            <a:picLocks noChangeAspect="1"/>
          </p:cNvPicPr>
          <p:nvPr/>
        </p:nvPicPr>
        <p:blipFill>
          <a:blip r:embed="rId4"/>
          <a:stretch>
            <a:fillRect/>
          </a:stretch>
        </p:blipFill>
        <p:spPr>
          <a:xfrm>
            <a:off x="10162454" y="64351"/>
            <a:ext cx="1796060" cy="1629393"/>
          </a:xfrm>
          <a:prstGeom prst="rect">
            <a:avLst/>
          </a:prstGeom>
        </p:spPr>
      </p:pic>
      <p:sp>
        <p:nvSpPr>
          <p:cNvPr id="144" name="Rectangle 143"/>
          <p:cNvSpPr>
            <a:spLocks noChangeArrowheads="1"/>
          </p:cNvSpPr>
          <p:nvPr/>
        </p:nvSpPr>
        <p:spPr bwMode="auto">
          <a:xfrm>
            <a:off x="4498721" y="4132375"/>
            <a:ext cx="4855879"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46" name="Rectangle 145"/>
          <p:cNvSpPr/>
          <p:nvPr/>
        </p:nvSpPr>
        <p:spPr>
          <a:xfrm>
            <a:off x="6848977" y="3758810"/>
            <a:ext cx="168323" cy="61985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7905909" y="3767543"/>
            <a:ext cx="168323" cy="61985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8844840" y="3767542"/>
            <a:ext cx="168323" cy="61985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TextBox 148"/>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50" name="TextBox 149"/>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51" name="TextBox 150"/>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52" name="Rectangle 151"/>
          <p:cNvSpPr/>
          <p:nvPr/>
        </p:nvSpPr>
        <p:spPr>
          <a:xfrm>
            <a:off x="4325376" y="3758810"/>
            <a:ext cx="1744215" cy="61985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53" name="Rectangle 152"/>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57" name="TextBox 156"/>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58" name="TextBox 157"/>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2133713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3"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4" name="Rectangle 143"/>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78212"/>
            <a:ext cx="3844273"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44727"/>
            <a:ext cx="493412" cy="1763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43064"/>
            <a:ext cx="498475" cy="1774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44727"/>
            <a:ext cx="493412" cy="1772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flipV="1">
            <a:off x="7710890"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11" name="TextBox 110"/>
          <p:cNvSpPr txBox="1"/>
          <p:nvPr/>
        </p:nvSpPr>
        <p:spPr>
          <a:xfrm>
            <a:off x="4686404" y="238871"/>
            <a:ext cx="761427" cy="169277"/>
          </a:xfrm>
          <a:prstGeom prst="rect">
            <a:avLst/>
          </a:prstGeom>
          <a:noFill/>
        </p:spPr>
        <p:txBody>
          <a:bodyPr vert="horz" wrap="none" lIns="0" tIns="0" rIns="0" bIns="0" rtlCol="0">
            <a:spAutoFit/>
          </a:bodyPr>
          <a:lstStyle/>
          <a:p>
            <a:r>
              <a:rPr lang="en-US" sz="1100" dirty="0">
                <a:solidFill>
                  <a:srgbClr val="003C71"/>
                </a:solidFill>
              </a:rPr>
              <a:t>SLAM Clean</a:t>
            </a:r>
          </a:p>
        </p:txBody>
      </p:sp>
      <p:sp>
        <p:nvSpPr>
          <p:cNvPr id="114" name="TextBox 113"/>
          <p:cNvSpPr txBox="1"/>
          <p:nvPr/>
        </p:nvSpPr>
        <p:spPr>
          <a:xfrm>
            <a:off x="9554160" y="1860666"/>
            <a:ext cx="2251935" cy="338554"/>
          </a:xfrm>
          <a:prstGeom prst="rect">
            <a:avLst/>
          </a:prstGeom>
          <a:noFill/>
        </p:spPr>
        <p:txBody>
          <a:bodyPr vert="horz" wrap="square" lIns="0" tIns="0" rIns="0" bIns="0" rtlCol="0">
            <a:spAutoFit/>
          </a:bodyPr>
          <a:lstStyle/>
          <a:p>
            <a:r>
              <a:rPr lang="en-US" sz="1100" dirty="0">
                <a:solidFill>
                  <a:srgbClr val="003C71"/>
                </a:solidFill>
              </a:rPr>
              <a:t>SR03B Cleans. Two cleans 360s each</a:t>
            </a:r>
          </a:p>
        </p:txBody>
      </p:sp>
      <p:sp>
        <p:nvSpPr>
          <p:cNvPr id="140" name="TextBox 139"/>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41" name="TextBox 140"/>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42" name="TextBox 141"/>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21" name="Rectangle 120"/>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55"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56" name="Rectangle 155"/>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58" name="Rectangle 157"/>
          <p:cNvSpPr>
            <a:spLocks noChangeArrowheads="1"/>
          </p:cNvSpPr>
          <p:nvPr/>
        </p:nvSpPr>
        <p:spPr bwMode="auto">
          <a:xfrm>
            <a:off x="9886714" y="5585238"/>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9"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60" name="Rectangle 159"/>
          <p:cNvSpPr/>
          <p:nvPr/>
        </p:nvSpPr>
        <p:spPr>
          <a:xfrm>
            <a:off x="10448159" y="3832886"/>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30nm Ta/</a:t>
            </a:r>
            <a:r>
              <a:rPr lang="en-US" b="1" dirty="0" err="1">
                <a:solidFill>
                  <a:schemeClr val="tx1"/>
                </a:solidFill>
              </a:rPr>
              <a:t>TaN</a:t>
            </a:r>
            <a:endParaRPr lang="en-US" b="1" dirty="0">
              <a:solidFill>
                <a:schemeClr val="tx1"/>
              </a:solidFill>
            </a:endParaRPr>
          </a:p>
        </p:txBody>
      </p:sp>
      <p:sp>
        <p:nvSpPr>
          <p:cNvPr id="161" name="Rectangle 160"/>
          <p:cNvSpPr/>
          <p:nvPr/>
        </p:nvSpPr>
        <p:spPr>
          <a:xfrm>
            <a:off x="10438377" y="3461537"/>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4.4nm AMBER</a:t>
            </a:r>
          </a:p>
        </p:txBody>
      </p:sp>
      <p:sp>
        <p:nvSpPr>
          <p:cNvPr id="162" name="Rectangle 161"/>
          <p:cNvSpPr/>
          <p:nvPr/>
        </p:nvSpPr>
        <p:spPr>
          <a:xfrm>
            <a:off x="10428595" y="3079552"/>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45" name="Rectangle 144"/>
          <p:cNvSpPr>
            <a:spLocks noChangeArrowheads="1"/>
          </p:cNvSpPr>
          <p:nvPr/>
        </p:nvSpPr>
        <p:spPr bwMode="auto">
          <a:xfrm>
            <a:off x="9884009" y="5310625"/>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36" name="TextBox 135"/>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47" name="TextBox 146"/>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148" name="Picture 147"/>
          <p:cNvPicPr>
            <a:picLocks noChangeAspect="1"/>
          </p:cNvPicPr>
          <p:nvPr/>
        </p:nvPicPr>
        <p:blipFill>
          <a:blip r:embed="rId3"/>
          <a:stretch>
            <a:fillRect/>
          </a:stretch>
        </p:blipFill>
        <p:spPr>
          <a:xfrm>
            <a:off x="10305536" y="61261"/>
            <a:ext cx="1709598" cy="1548473"/>
          </a:xfrm>
          <a:prstGeom prst="rect">
            <a:avLst/>
          </a:prstGeom>
        </p:spPr>
      </p:pic>
      <p:sp>
        <p:nvSpPr>
          <p:cNvPr id="146" name="Rectangle 145"/>
          <p:cNvSpPr>
            <a:spLocks noChangeArrowheads="1"/>
          </p:cNvSpPr>
          <p:nvPr/>
        </p:nvSpPr>
        <p:spPr bwMode="auto">
          <a:xfrm>
            <a:off x="4561711" y="4132375"/>
            <a:ext cx="4792889"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59" name="Rectangle 58"/>
          <p:cNvSpPr/>
          <p:nvPr/>
        </p:nvSpPr>
        <p:spPr>
          <a:xfrm>
            <a:off x="6848977" y="3755370"/>
            <a:ext cx="168323" cy="62329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905909" y="3764103"/>
            <a:ext cx="168323" cy="62329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8844840" y="3764102"/>
            <a:ext cx="168323" cy="623293"/>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52"/>
          <p:cNvSpPr txBox="1"/>
          <p:nvPr/>
        </p:nvSpPr>
        <p:spPr>
          <a:xfrm>
            <a:off x="6820391" y="4073889"/>
            <a:ext cx="261290"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BLD</a:t>
            </a:r>
          </a:p>
        </p:txBody>
      </p:sp>
      <p:sp>
        <p:nvSpPr>
          <p:cNvPr id="134" name="TextBox 54"/>
          <p:cNvSpPr txBox="1"/>
          <p:nvPr/>
        </p:nvSpPr>
        <p:spPr>
          <a:xfrm>
            <a:off x="7889967" y="4091375"/>
            <a:ext cx="261290"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BLD</a:t>
            </a:r>
          </a:p>
        </p:txBody>
      </p:sp>
      <p:sp>
        <p:nvSpPr>
          <p:cNvPr id="135" name="TextBox 55"/>
          <p:cNvSpPr txBox="1"/>
          <p:nvPr/>
        </p:nvSpPr>
        <p:spPr>
          <a:xfrm>
            <a:off x="8739528" y="4091375"/>
            <a:ext cx="300338" cy="169277"/>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BLD</a:t>
            </a:r>
          </a:p>
        </p:txBody>
      </p:sp>
      <p:sp>
        <p:nvSpPr>
          <p:cNvPr id="70" name="Rectangle 69"/>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243676" y="3755370"/>
            <a:ext cx="1825915" cy="623293"/>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37" name="TextBox 136"/>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38" name="TextBox 137"/>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39" name="TextBox 138"/>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1228062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2"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3" name="Rectangle 142"/>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cxnSp>
        <p:nvCxnSpPr>
          <p:cNvPr id="134" name="Straight Connector 133"/>
          <p:cNvCxnSpPr/>
          <p:nvPr/>
        </p:nvCxnSpPr>
        <p:spPr>
          <a:xfrm flipH="1">
            <a:off x="841211" y="1636384"/>
            <a:ext cx="8513390"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flipV="1">
            <a:off x="7710890" y="1927445"/>
            <a:ext cx="96603" cy="3783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21" name="TextBox 120"/>
          <p:cNvSpPr txBox="1"/>
          <p:nvPr/>
        </p:nvSpPr>
        <p:spPr>
          <a:xfrm>
            <a:off x="4598119" y="82375"/>
            <a:ext cx="1380186" cy="169277"/>
          </a:xfrm>
          <a:prstGeom prst="rect">
            <a:avLst/>
          </a:prstGeom>
          <a:noFill/>
        </p:spPr>
        <p:txBody>
          <a:bodyPr vert="horz" wrap="none" lIns="0" tIns="0" rIns="0" bIns="0" rtlCol="0">
            <a:spAutoFit/>
          </a:bodyPr>
          <a:lstStyle/>
          <a:p>
            <a:r>
              <a:rPr lang="en-US" sz="1100" dirty="0">
                <a:solidFill>
                  <a:srgbClr val="003C71"/>
                </a:solidFill>
              </a:rPr>
              <a:t>Deposit </a:t>
            </a:r>
            <a:r>
              <a:rPr lang="en-US" sz="1100" dirty="0" err="1">
                <a:solidFill>
                  <a:srgbClr val="003C71"/>
                </a:solidFill>
              </a:rPr>
              <a:t>HiK</a:t>
            </a:r>
            <a:r>
              <a:rPr lang="en-US" sz="1100" dirty="0">
                <a:solidFill>
                  <a:srgbClr val="003C71"/>
                </a:solidFill>
              </a:rPr>
              <a:t> Dielectric</a:t>
            </a:r>
          </a:p>
        </p:txBody>
      </p:sp>
      <p:sp>
        <p:nvSpPr>
          <p:cNvPr id="124" name="TextBox 123"/>
          <p:cNvSpPr txBox="1"/>
          <p:nvPr/>
        </p:nvSpPr>
        <p:spPr>
          <a:xfrm>
            <a:off x="9719719" y="1915660"/>
            <a:ext cx="2251935" cy="338554"/>
          </a:xfrm>
          <a:prstGeom prst="rect">
            <a:avLst/>
          </a:prstGeom>
          <a:noFill/>
        </p:spPr>
        <p:txBody>
          <a:bodyPr vert="horz" wrap="square" lIns="0" tIns="0" rIns="0" bIns="0" rtlCol="0">
            <a:spAutoFit/>
          </a:bodyPr>
          <a:lstStyle/>
          <a:p>
            <a:r>
              <a:rPr lang="en-US" sz="1100" dirty="0">
                <a:solidFill>
                  <a:srgbClr val="003C71"/>
                </a:solidFill>
              </a:rPr>
              <a:t>Will want to tune </a:t>
            </a:r>
            <a:r>
              <a:rPr lang="en-US" sz="1100" dirty="0" err="1">
                <a:solidFill>
                  <a:srgbClr val="003C71"/>
                </a:solidFill>
              </a:rPr>
              <a:t>ZrOx</a:t>
            </a:r>
            <a:r>
              <a:rPr lang="en-US" sz="1100" dirty="0">
                <a:solidFill>
                  <a:srgbClr val="003C71"/>
                </a:solidFill>
              </a:rPr>
              <a:t> THX for CAP. May need to decrease.</a:t>
            </a:r>
          </a:p>
        </p:txBody>
      </p:sp>
      <p:cxnSp>
        <p:nvCxnSpPr>
          <p:cNvPr id="135" name="Straight Connector 134"/>
          <p:cNvCxnSpPr/>
          <p:nvPr/>
        </p:nvCxnSpPr>
        <p:spPr>
          <a:xfrm flipH="1" flipV="1">
            <a:off x="6282333" y="1636236"/>
            <a:ext cx="108881" cy="6642"/>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49" name="TextBox 148"/>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50" name="TextBox 149"/>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1" name="TextBox 150"/>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41" name="Rectangle 140"/>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56" name="Rectangle 155"/>
          <p:cNvSpPr/>
          <p:nvPr/>
        </p:nvSpPr>
        <p:spPr>
          <a:xfrm>
            <a:off x="6848977" y="3734556"/>
            <a:ext cx="168323"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7905909" y="3743289"/>
            <a:ext cx="168323"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8844840" y="3743288"/>
            <a:ext cx="168323"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TextBox 158"/>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60" name="TextBox 159"/>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61" name="TextBox 160"/>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62" name="Rectangle 161"/>
          <p:cNvSpPr/>
          <p:nvPr/>
        </p:nvSpPr>
        <p:spPr>
          <a:xfrm>
            <a:off x="4366110" y="3734556"/>
            <a:ext cx="1703482" cy="64410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63" name="Rectangle 162"/>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TextBox 165"/>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67" name="TextBox 166"/>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68" name="TextBox 167"/>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7"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78" name="Rectangle 177"/>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1"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82" name="Rectangle 181"/>
          <p:cNvSpPr/>
          <p:nvPr/>
        </p:nvSpPr>
        <p:spPr>
          <a:xfrm>
            <a:off x="10359415" y="3846509"/>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30nm Ta/</a:t>
            </a:r>
            <a:r>
              <a:rPr lang="en-US" b="1" dirty="0" err="1">
                <a:solidFill>
                  <a:schemeClr val="tx1"/>
                </a:solidFill>
              </a:rPr>
              <a:t>TaN</a:t>
            </a:r>
            <a:endParaRPr lang="en-US" b="1" dirty="0">
              <a:solidFill>
                <a:schemeClr val="tx1"/>
              </a:solidFill>
            </a:endParaRPr>
          </a:p>
        </p:txBody>
      </p:sp>
      <p:sp>
        <p:nvSpPr>
          <p:cNvPr id="183" name="Rectangle 182"/>
          <p:cNvSpPr/>
          <p:nvPr/>
        </p:nvSpPr>
        <p:spPr>
          <a:xfrm>
            <a:off x="10349633" y="347516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4.4nm AMBER</a:t>
            </a:r>
          </a:p>
        </p:txBody>
      </p:sp>
      <p:sp>
        <p:nvSpPr>
          <p:cNvPr id="184" name="Rectangle 183"/>
          <p:cNvSpPr/>
          <p:nvPr/>
        </p:nvSpPr>
        <p:spPr>
          <a:xfrm>
            <a:off x="10339851" y="309317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5" name="Rectangle 184"/>
          <p:cNvSpPr/>
          <p:nvPr/>
        </p:nvSpPr>
        <p:spPr>
          <a:xfrm>
            <a:off x="9501982" y="2736180"/>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44" name="Rectangle 143"/>
          <p:cNvSpPr>
            <a:spLocks noChangeArrowheads="1"/>
          </p:cNvSpPr>
          <p:nvPr/>
        </p:nvSpPr>
        <p:spPr bwMode="auto">
          <a:xfrm>
            <a:off x="9892124" y="5574609"/>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46" name="Rectangle 145"/>
          <p:cNvSpPr>
            <a:spLocks noChangeArrowheads="1"/>
          </p:cNvSpPr>
          <p:nvPr/>
        </p:nvSpPr>
        <p:spPr bwMode="auto">
          <a:xfrm>
            <a:off x="9886715" y="5329429"/>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45" name="TextBox 144"/>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48" name="TextBox 147"/>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152" name="Rectangle 151"/>
          <p:cNvSpPr/>
          <p:nvPr/>
        </p:nvSpPr>
        <p:spPr>
          <a:xfrm>
            <a:off x="9501982" y="2350830"/>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2" name="TextBox 1"/>
          <p:cNvSpPr txBox="1"/>
          <p:nvPr/>
        </p:nvSpPr>
        <p:spPr>
          <a:xfrm>
            <a:off x="841211" y="448837"/>
            <a:ext cx="2263440" cy="169277"/>
          </a:xfrm>
          <a:prstGeom prst="rect">
            <a:avLst/>
          </a:prstGeom>
          <a:noFill/>
        </p:spPr>
        <p:txBody>
          <a:bodyPr vert="horz" wrap="none" lIns="0" tIns="0" rIns="0" bIns="0" rtlCol="0">
            <a:spAutoFit/>
          </a:bodyPr>
          <a:lstStyle/>
          <a:p>
            <a:r>
              <a:rPr lang="en-US" sz="1100" dirty="0">
                <a:solidFill>
                  <a:srgbClr val="003C71"/>
                </a:solidFill>
              </a:rPr>
              <a:t>Deposit top </a:t>
            </a:r>
            <a:r>
              <a:rPr lang="en-US" sz="1100" dirty="0" err="1">
                <a:solidFill>
                  <a:srgbClr val="003C71"/>
                </a:solidFill>
              </a:rPr>
              <a:t>HiK</a:t>
            </a:r>
            <a:r>
              <a:rPr lang="en-US" sz="1100" dirty="0">
                <a:solidFill>
                  <a:srgbClr val="003C71"/>
                </a:solidFill>
              </a:rPr>
              <a:t> film. </a:t>
            </a:r>
            <a:r>
              <a:rPr lang="en-US" sz="1100" dirty="0" err="1">
                <a:solidFill>
                  <a:srgbClr val="003C71"/>
                </a:solidFill>
              </a:rPr>
              <a:t>ZrOx</a:t>
            </a:r>
            <a:r>
              <a:rPr lang="en-US" sz="1100" dirty="0">
                <a:solidFill>
                  <a:srgbClr val="003C71"/>
                </a:solidFill>
              </a:rPr>
              <a:t> and </a:t>
            </a:r>
            <a:r>
              <a:rPr lang="en-US" sz="1100" dirty="0" err="1">
                <a:solidFill>
                  <a:srgbClr val="003C71"/>
                </a:solidFill>
              </a:rPr>
              <a:t>TiOx</a:t>
            </a:r>
            <a:endParaRPr lang="en-US" sz="1100" dirty="0">
              <a:solidFill>
                <a:srgbClr val="003C71"/>
              </a:solidFill>
            </a:endParaRPr>
          </a:p>
        </p:txBody>
      </p:sp>
      <p:pic>
        <p:nvPicPr>
          <p:cNvPr id="5" name="Picture 4"/>
          <p:cNvPicPr>
            <a:picLocks noChangeAspect="1"/>
          </p:cNvPicPr>
          <p:nvPr/>
        </p:nvPicPr>
        <p:blipFill>
          <a:blip r:embed="rId3"/>
          <a:stretch>
            <a:fillRect/>
          </a:stretch>
        </p:blipFill>
        <p:spPr>
          <a:xfrm>
            <a:off x="10627448" y="25478"/>
            <a:ext cx="1609725" cy="1447800"/>
          </a:xfrm>
          <a:prstGeom prst="rect">
            <a:avLst/>
          </a:prstGeom>
        </p:spPr>
      </p:pic>
      <p:pic>
        <p:nvPicPr>
          <p:cNvPr id="28" name="Picture 27"/>
          <p:cNvPicPr>
            <a:picLocks noChangeAspect="1"/>
          </p:cNvPicPr>
          <p:nvPr/>
        </p:nvPicPr>
        <p:blipFill>
          <a:blip r:embed="rId4"/>
          <a:stretch>
            <a:fillRect/>
          </a:stretch>
        </p:blipFill>
        <p:spPr>
          <a:xfrm>
            <a:off x="8529675" y="22145"/>
            <a:ext cx="2006880" cy="1519950"/>
          </a:xfrm>
          <a:prstGeom prst="rect">
            <a:avLst/>
          </a:prstGeom>
        </p:spPr>
      </p:pic>
    </p:spTree>
    <p:extLst>
      <p:ext uri="{BB962C8B-B14F-4D97-AF65-F5344CB8AC3E}">
        <p14:creationId xmlns:p14="http://schemas.microsoft.com/office/powerpoint/2010/main" val="8175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267200"/>
            <a:ext cx="7261404" cy="115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 name="Rectangle 2"/>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rapezoid 4"/>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rapezoid 5"/>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rapezoid 6"/>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17714" y="4126594"/>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rapezoid 9"/>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apezoid 10"/>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rot="10800000">
            <a:off x="6336270"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rapezoid 14"/>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rapezoid 15"/>
          <p:cNvSpPr/>
          <p:nvPr/>
        </p:nvSpPr>
        <p:spPr>
          <a:xfrm rot="10800000">
            <a:off x="6531169"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rapezoid 16"/>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1517714" y="3957495"/>
            <a:ext cx="7261403" cy="166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Connector 20"/>
          <p:cNvCxnSpPr/>
          <p:nvPr/>
        </p:nvCxnSpPr>
        <p:spPr>
          <a:xfrm>
            <a:off x="4572000" y="685800"/>
            <a:ext cx="0" cy="5181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rapezoid 21"/>
          <p:cNvSpPr/>
          <p:nvPr/>
        </p:nvSpPr>
        <p:spPr>
          <a:xfrm rot="10800000">
            <a:off x="4844350" y="4119658"/>
            <a:ext cx="1003697" cy="258555"/>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rapezoid 22"/>
          <p:cNvSpPr/>
          <p:nvPr/>
        </p:nvSpPr>
        <p:spPr>
          <a:xfrm rot="10800000">
            <a:off x="6248401" y="4119657"/>
            <a:ext cx="1003697" cy="258557"/>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rapezoid 23"/>
          <p:cNvSpPr/>
          <p:nvPr/>
        </p:nvSpPr>
        <p:spPr>
          <a:xfrm rot="10800000">
            <a:off x="7660317" y="4113680"/>
            <a:ext cx="1003697" cy="254932"/>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0" y="-5953"/>
            <a:ext cx="4354077" cy="954107"/>
          </a:xfrm>
          <a:prstGeom prst="rect">
            <a:avLst/>
          </a:prstGeom>
          <a:noFill/>
        </p:spPr>
        <p:txBody>
          <a:bodyPr wrap="none" rtlCol="0">
            <a:spAutoFit/>
          </a:bodyPr>
          <a:lstStyle/>
          <a:p>
            <a:r>
              <a:rPr lang="en-US" sz="2400" b="1" dirty="0">
                <a:solidFill>
                  <a:srgbClr val="002060"/>
                </a:solidFill>
              </a:rPr>
              <a:t>Bottom electrode </a:t>
            </a:r>
            <a:r>
              <a:rPr lang="en-US" sz="2400" b="1" dirty="0" err="1">
                <a:solidFill>
                  <a:srgbClr val="002060"/>
                </a:solidFill>
              </a:rPr>
              <a:t>dep</a:t>
            </a:r>
            <a:r>
              <a:rPr lang="en-US" sz="2400" b="1" dirty="0">
                <a:solidFill>
                  <a:srgbClr val="002060"/>
                </a:solidFill>
              </a:rPr>
              <a:t>/polish</a:t>
            </a:r>
          </a:p>
          <a:p>
            <a:pPr marL="342900" indent="-342900">
              <a:buFontTx/>
              <a:buAutoNum type="arabicParenR"/>
            </a:pPr>
            <a:r>
              <a:rPr lang="en-US" sz="1600" dirty="0">
                <a:solidFill>
                  <a:prstClr val="black"/>
                </a:solidFill>
              </a:rPr>
              <a:t>35nm </a:t>
            </a:r>
            <a:r>
              <a:rPr lang="en-US" sz="1600" dirty="0" err="1">
                <a:solidFill>
                  <a:prstClr val="black"/>
                </a:solidFill>
              </a:rPr>
              <a:t>TiN</a:t>
            </a:r>
            <a:r>
              <a:rPr lang="en-US" sz="1600" dirty="0">
                <a:solidFill>
                  <a:prstClr val="black"/>
                </a:solidFill>
              </a:rPr>
              <a:t> dep </a:t>
            </a:r>
            <a:r>
              <a:rPr lang="en-US" sz="1600" b="1" dirty="0">
                <a:solidFill>
                  <a:prstClr val="black"/>
                </a:solidFill>
              </a:rPr>
              <a:t>“Bottom Electrode”</a:t>
            </a:r>
            <a:endParaRPr lang="en-US" sz="1600" dirty="0">
              <a:solidFill>
                <a:prstClr val="black"/>
              </a:solidFill>
            </a:endParaRPr>
          </a:p>
          <a:p>
            <a:pPr marL="342900" indent="-342900">
              <a:buAutoNum type="arabicParenR"/>
            </a:pPr>
            <a:r>
              <a:rPr lang="en-US" sz="1600" dirty="0">
                <a:solidFill>
                  <a:prstClr val="black"/>
                </a:solidFill>
              </a:rPr>
              <a:t>Hanging polish; timed. 20-25nm </a:t>
            </a:r>
            <a:r>
              <a:rPr lang="en-US" sz="1600" dirty="0" err="1">
                <a:solidFill>
                  <a:prstClr val="black"/>
                </a:solidFill>
              </a:rPr>
              <a:t>TiN</a:t>
            </a:r>
            <a:r>
              <a:rPr lang="en-US" sz="1600" dirty="0">
                <a:solidFill>
                  <a:prstClr val="black"/>
                </a:solidFill>
              </a:rPr>
              <a:t> left</a:t>
            </a:r>
          </a:p>
        </p:txBody>
      </p:sp>
      <p:sp>
        <p:nvSpPr>
          <p:cNvPr id="26" name="TextBox 25"/>
          <p:cNvSpPr txBox="1"/>
          <p:nvPr/>
        </p:nvSpPr>
        <p:spPr>
          <a:xfrm>
            <a:off x="2417572" y="1010871"/>
            <a:ext cx="663964" cy="369332"/>
          </a:xfrm>
          <a:prstGeom prst="rect">
            <a:avLst/>
          </a:prstGeom>
          <a:noFill/>
        </p:spPr>
        <p:txBody>
          <a:bodyPr wrap="none" rtlCol="0">
            <a:spAutoFit/>
          </a:bodyPr>
          <a:lstStyle/>
          <a:p>
            <a:r>
              <a:rPr lang="en-US" b="1" dirty="0">
                <a:solidFill>
                  <a:prstClr val="black"/>
                </a:solidFill>
              </a:rPr>
              <a:t>Logic</a:t>
            </a:r>
          </a:p>
        </p:txBody>
      </p:sp>
      <p:sp>
        <p:nvSpPr>
          <p:cNvPr id="27" name="TextBox 26"/>
          <p:cNvSpPr txBox="1"/>
          <p:nvPr/>
        </p:nvSpPr>
        <p:spPr>
          <a:xfrm>
            <a:off x="6096000" y="1010871"/>
            <a:ext cx="1241430" cy="369332"/>
          </a:xfrm>
          <a:prstGeom prst="rect">
            <a:avLst/>
          </a:prstGeom>
          <a:noFill/>
        </p:spPr>
        <p:txBody>
          <a:bodyPr wrap="none" rtlCol="0">
            <a:spAutoFit/>
          </a:bodyPr>
          <a:lstStyle/>
          <a:p>
            <a:r>
              <a:rPr lang="en-US" b="1" dirty="0">
                <a:solidFill>
                  <a:prstClr val="black"/>
                </a:solidFill>
              </a:rPr>
              <a:t>ADM Array</a:t>
            </a:r>
          </a:p>
        </p:txBody>
      </p:sp>
      <p:sp>
        <p:nvSpPr>
          <p:cNvPr id="28" name="Rectangle 27"/>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9289520" y="3898412"/>
            <a:ext cx="2103120" cy="169277"/>
          </a:xfrm>
          <a:prstGeom prst="rect">
            <a:avLst/>
          </a:prstGeom>
          <a:noFill/>
        </p:spPr>
        <p:txBody>
          <a:bodyPr vert="horz" wrap="square" lIns="0" tIns="0" rIns="0" bIns="0" rtlCol="0">
            <a:spAutoFit/>
          </a:bodyPr>
          <a:lstStyle/>
          <a:p>
            <a:r>
              <a:rPr lang="en-US" sz="1100" dirty="0">
                <a:solidFill>
                  <a:srgbClr val="003C71"/>
                </a:solidFill>
              </a:rPr>
              <a:t>20-25nm </a:t>
            </a:r>
            <a:r>
              <a:rPr lang="en-US" sz="1100" dirty="0" err="1">
                <a:solidFill>
                  <a:srgbClr val="003C71"/>
                </a:solidFill>
              </a:rPr>
              <a:t>TiN</a:t>
            </a:r>
            <a:r>
              <a:rPr lang="en-US" sz="1100" dirty="0">
                <a:solidFill>
                  <a:srgbClr val="003C71"/>
                </a:solidFill>
              </a:rPr>
              <a:t> gate electrode</a:t>
            </a:r>
          </a:p>
        </p:txBody>
      </p:sp>
      <p:sp>
        <p:nvSpPr>
          <p:cNvPr id="29" name="TextBox 28"/>
          <p:cNvSpPr txBox="1"/>
          <p:nvPr/>
        </p:nvSpPr>
        <p:spPr>
          <a:xfrm>
            <a:off x="5011089" y="4164297"/>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cxnSp>
        <p:nvCxnSpPr>
          <p:cNvPr id="30" name="Straight Arrow Connector 29"/>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225069" y="442478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32" name="TextBox 31"/>
          <p:cNvSpPr txBox="1"/>
          <p:nvPr/>
        </p:nvSpPr>
        <p:spPr>
          <a:xfrm>
            <a:off x="9153693" y="4128240"/>
            <a:ext cx="1414169"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3" name="Straight Arrow Connector 32"/>
          <p:cNvCxnSpPr>
            <a:stCxn id="32" idx="1"/>
          </p:cNvCxnSpPr>
          <p:nvPr/>
        </p:nvCxnSpPr>
        <p:spPr>
          <a:xfrm flipH="1" flipV="1">
            <a:off x="8693586" y="4196832"/>
            <a:ext cx="460107" cy="62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3"/>
            <a:endCxn id="13" idx="1"/>
          </p:cNvCxnSpPr>
          <p:nvPr/>
        </p:nvCxnSpPr>
        <p:spPr>
          <a:xfrm flipV="1">
            <a:off x="8779117" y="3983051"/>
            <a:ext cx="510403" cy="5785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52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6"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7" name="Rectangle 146"/>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cxnSp>
        <p:nvCxnSpPr>
          <p:cNvPr id="134" name="Straight Connector 133"/>
          <p:cNvCxnSpPr/>
          <p:nvPr/>
        </p:nvCxnSpPr>
        <p:spPr>
          <a:xfrm flipH="1">
            <a:off x="841211" y="1636384"/>
            <a:ext cx="8513390"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135" name="Straight Connector 134"/>
          <p:cNvCxnSpPr/>
          <p:nvPr/>
        </p:nvCxnSpPr>
        <p:spPr>
          <a:xfrm flipH="1" flipV="1">
            <a:off x="6282333" y="1636236"/>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4676740" y="66303"/>
            <a:ext cx="1417055" cy="169277"/>
          </a:xfrm>
          <a:prstGeom prst="rect">
            <a:avLst/>
          </a:prstGeom>
          <a:noFill/>
        </p:spPr>
        <p:txBody>
          <a:bodyPr vert="horz" wrap="none" lIns="0" tIns="0" rIns="0" bIns="0" rtlCol="0">
            <a:spAutoFit/>
          </a:bodyPr>
          <a:lstStyle/>
          <a:p>
            <a:r>
              <a:rPr lang="en-US" sz="1100" dirty="0">
                <a:solidFill>
                  <a:srgbClr val="003C71"/>
                </a:solidFill>
              </a:rPr>
              <a:t>Deposit Top electrode</a:t>
            </a:r>
          </a:p>
        </p:txBody>
      </p:sp>
      <p:sp>
        <p:nvSpPr>
          <p:cNvPr id="142" name="TextBox 141"/>
          <p:cNvSpPr txBox="1"/>
          <p:nvPr/>
        </p:nvSpPr>
        <p:spPr>
          <a:xfrm>
            <a:off x="9940065" y="66303"/>
            <a:ext cx="2251935" cy="1015663"/>
          </a:xfrm>
          <a:prstGeom prst="rect">
            <a:avLst/>
          </a:prstGeom>
          <a:noFill/>
        </p:spPr>
        <p:txBody>
          <a:bodyPr vert="horz" wrap="square" lIns="0" tIns="0" rIns="0" bIns="0" rtlCol="0">
            <a:spAutoFit/>
          </a:bodyPr>
          <a:lstStyle/>
          <a:p>
            <a:r>
              <a:rPr lang="en-US" sz="1100" dirty="0" err="1">
                <a:solidFill>
                  <a:srgbClr val="003C71"/>
                </a:solidFill>
              </a:rPr>
              <a:t>Dep</a:t>
            </a:r>
            <a:r>
              <a:rPr lang="en-US" sz="1100" dirty="0">
                <a:solidFill>
                  <a:srgbClr val="003C71"/>
                </a:solidFill>
              </a:rPr>
              <a:t> AMBER (conductive </a:t>
            </a:r>
            <a:r>
              <a:rPr lang="en-US" sz="1100" dirty="0" err="1">
                <a:solidFill>
                  <a:srgbClr val="003C71"/>
                </a:solidFill>
              </a:rPr>
              <a:t>TiN</a:t>
            </a:r>
            <a:r>
              <a:rPr lang="en-US" sz="1100" dirty="0">
                <a:solidFill>
                  <a:srgbClr val="003C71"/>
                </a:solidFill>
              </a:rPr>
              <a:t>), ESM (protective film for AMBER) and </a:t>
            </a:r>
            <a:r>
              <a:rPr lang="en-US" sz="1100" dirty="0" err="1">
                <a:solidFill>
                  <a:srgbClr val="003C71"/>
                </a:solidFill>
              </a:rPr>
              <a:t>TaN</a:t>
            </a:r>
            <a:r>
              <a:rPr lang="en-US" sz="1100" dirty="0">
                <a:solidFill>
                  <a:srgbClr val="003C71"/>
                </a:solidFill>
              </a:rPr>
              <a:t> (copy from 1271.3)</a:t>
            </a:r>
          </a:p>
          <a:p>
            <a:endParaRPr lang="en-US" sz="1100" dirty="0">
              <a:solidFill>
                <a:srgbClr val="003C71"/>
              </a:solidFill>
            </a:endParaRPr>
          </a:p>
          <a:p>
            <a:r>
              <a:rPr lang="en-US" sz="1100" dirty="0">
                <a:solidFill>
                  <a:srgbClr val="003C71"/>
                </a:solidFill>
              </a:rPr>
              <a:t>Top will be close to pinching off. Okay if pinches off with thick dep.</a:t>
            </a:r>
          </a:p>
        </p:txBody>
      </p:sp>
      <p:cxnSp>
        <p:nvCxnSpPr>
          <p:cNvPr id="143" name="Straight Connector 142"/>
          <p:cNvCxnSpPr/>
          <p:nvPr/>
        </p:nvCxnSpPr>
        <p:spPr>
          <a:xfrm flipH="1" flipV="1">
            <a:off x="7709622" y="1928663"/>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9" name="TextBox 148"/>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50" name="TextBox 149"/>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1" name="TextBox 150"/>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44" name="Rectangle 143"/>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56" name="Rectangle 155"/>
          <p:cNvSpPr/>
          <p:nvPr/>
        </p:nvSpPr>
        <p:spPr>
          <a:xfrm>
            <a:off x="6848977" y="3727327"/>
            <a:ext cx="168323" cy="651336"/>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7905909" y="3736060"/>
            <a:ext cx="168323" cy="651336"/>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8844840" y="3736059"/>
            <a:ext cx="168323" cy="651336"/>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TextBox 158"/>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60" name="TextBox 159"/>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61" name="TextBox 160"/>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62" name="Rectangle 161"/>
          <p:cNvSpPr/>
          <p:nvPr/>
        </p:nvSpPr>
        <p:spPr>
          <a:xfrm>
            <a:off x="4338592" y="3727327"/>
            <a:ext cx="1731000" cy="651336"/>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63" name="Rectangle 162"/>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TextBox 165"/>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67" name="TextBox 166"/>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68" name="TextBox 167"/>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2"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73" name="Rectangle 172"/>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76"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77" name="Rectangle 176"/>
          <p:cNvSpPr/>
          <p:nvPr/>
        </p:nvSpPr>
        <p:spPr>
          <a:xfrm>
            <a:off x="10359415" y="3846509"/>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30nm Ta/</a:t>
            </a:r>
            <a:r>
              <a:rPr lang="en-US" b="1" dirty="0" err="1">
                <a:solidFill>
                  <a:schemeClr val="tx1"/>
                </a:solidFill>
              </a:rPr>
              <a:t>TaN</a:t>
            </a:r>
            <a:endParaRPr lang="en-US" b="1" dirty="0">
              <a:solidFill>
                <a:schemeClr val="tx1"/>
              </a:solidFill>
            </a:endParaRPr>
          </a:p>
        </p:txBody>
      </p:sp>
      <p:sp>
        <p:nvSpPr>
          <p:cNvPr id="178" name="Rectangle 177"/>
          <p:cNvSpPr/>
          <p:nvPr/>
        </p:nvSpPr>
        <p:spPr>
          <a:xfrm>
            <a:off x="10349633" y="347516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4.4nm AMBER</a:t>
            </a:r>
          </a:p>
        </p:txBody>
      </p:sp>
      <p:sp>
        <p:nvSpPr>
          <p:cNvPr id="179" name="Rectangle 178"/>
          <p:cNvSpPr/>
          <p:nvPr/>
        </p:nvSpPr>
        <p:spPr>
          <a:xfrm>
            <a:off x="10339851" y="309317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0" name="Rectangle 179"/>
          <p:cNvSpPr/>
          <p:nvPr/>
        </p:nvSpPr>
        <p:spPr>
          <a:xfrm>
            <a:off x="9501982" y="2736180"/>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81" name="Rectangle 180"/>
          <p:cNvSpPr/>
          <p:nvPr/>
        </p:nvSpPr>
        <p:spPr>
          <a:xfrm>
            <a:off x="9501982" y="2350830"/>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2" name="Rectangle 181"/>
          <p:cNvSpPr/>
          <p:nvPr/>
        </p:nvSpPr>
        <p:spPr>
          <a:xfrm>
            <a:off x="9531207" y="1969955"/>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2.2nm AMBER</a:t>
            </a:r>
          </a:p>
        </p:txBody>
      </p:sp>
      <p:sp>
        <p:nvSpPr>
          <p:cNvPr id="183" name="Rectangle 182"/>
          <p:cNvSpPr/>
          <p:nvPr/>
        </p:nvSpPr>
        <p:spPr>
          <a:xfrm>
            <a:off x="9540496" y="1618916"/>
            <a:ext cx="1887540" cy="387941"/>
          </a:xfrm>
          <a:prstGeom prst="rect">
            <a:avLst/>
          </a:prstGeom>
          <a:solidFill>
            <a:srgbClr val="616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7.2nm ESM</a:t>
            </a:r>
          </a:p>
        </p:txBody>
      </p:sp>
      <p:sp>
        <p:nvSpPr>
          <p:cNvPr id="184" name="Rectangle 183"/>
          <p:cNvSpPr/>
          <p:nvPr/>
        </p:nvSpPr>
        <p:spPr>
          <a:xfrm>
            <a:off x="9549785" y="1244614"/>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rPr>
              <a:t>10nm Ta</a:t>
            </a:r>
          </a:p>
        </p:txBody>
      </p:sp>
      <p:sp>
        <p:nvSpPr>
          <p:cNvPr id="148" name="Rectangle 147"/>
          <p:cNvSpPr>
            <a:spLocks noChangeArrowheads="1"/>
          </p:cNvSpPr>
          <p:nvPr/>
        </p:nvSpPr>
        <p:spPr bwMode="auto">
          <a:xfrm>
            <a:off x="9887399" y="5574609"/>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2" name="Rectangle 151"/>
          <p:cNvSpPr>
            <a:spLocks noChangeArrowheads="1"/>
          </p:cNvSpPr>
          <p:nvPr/>
        </p:nvSpPr>
        <p:spPr bwMode="auto">
          <a:xfrm>
            <a:off x="9881990" y="5329429"/>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2" name="TextBox 1"/>
          <p:cNvSpPr txBox="1"/>
          <p:nvPr/>
        </p:nvSpPr>
        <p:spPr>
          <a:xfrm>
            <a:off x="841211" y="235580"/>
            <a:ext cx="2635304" cy="507831"/>
          </a:xfrm>
          <a:prstGeom prst="rect">
            <a:avLst/>
          </a:prstGeom>
          <a:noFill/>
        </p:spPr>
        <p:txBody>
          <a:bodyPr vert="horz" wrap="square" lIns="0" tIns="0" rIns="0" bIns="0" rtlCol="0">
            <a:spAutoFit/>
          </a:bodyPr>
          <a:lstStyle/>
          <a:p>
            <a:r>
              <a:rPr lang="en-US" sz="1100" dirty="0">
                <a:solidFill>
                  <a:srgbClr val="003C71"/>
                </a:solidFill>
              </a:rPr>
              <a:t>2 steps</a:t>
            </a:r>
          </a:p>
          <a:p>
            <a:pPr marL="228600" indent="-228600">
              <a:buAutoNum type="arabicParenR"/>
            </a:pPr>
            <a:r>
              <a:rPr lang="en-US" sz="1100" dirty="0">
                <a:solidFill>
                  <a:srgbClr val="003C71"/>
                </a:solidFill>
              </a:rPr>
              <a:t>AMBER+ESM (</a:t>
            </a:r>
            <a:r>
              <a:rPr lang="en-US" sz="1100" dirty="0" err="1">
                <a:solidFill>
                  <a:srgbClr val="003C71"/>
                </a:solidFill>
              </a:rPr>
              <a:t>TaAl</a:t>
            </a:r>
            <a:r>
              <a:rPr lang="en-US" sz="1100" dirty="0">
                <a:solidFill>
                  <a:srgbClr val="003C71"/>
                </a:solidFill>
              </a:rPr>
              <a:t>)</a:t>
            </a:r>
          </a:p>
          <a:p>
            <a:r>
              <a:rPr lang="en-US" sz="1100" dirty="0">
                <a:solidFill>
                  <a:srgbClr val="003C71"/>
                </a:solidFill>
              </a:rPr>
              <a:t>1 CSB Ta</a:t>
            </a:r>
          </a:p>
        </p:txBody>
      </p:sp>
      <p:sp>
        <p:nvSpPr>
          <p:cNvPr id="145" name="TextBox 144"/>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69" name="TextBox 168"/>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170" name="Picture 169"/>
          <p:cNvPicPr>
            <a:picLocks noChangeAspect="1"/>
          </p:cNvPicPr>
          <p:nvPr/>
        </p:nvPicPr>
        <p:blipFill>
          <a:blip r:embed="rId3"/>
          <a:stretch>
            <a:fillRect/>
          </a:stretch>
        </p:blipFill>
        <p:spPr>
          <a:xfrm>
            <a:off x="7052265" y="44596"/>
            <a:ext cx="1876736" cy="1409942"/>
          </a:xfrm>
          <a:prstGeom prst="rect">
            <a:avLst/>
          </a:prstGeom>
        </p:spPr>
      </p:pic>
    </p:spTree>
    <p:extLst>
      <p:ext uri="{BB962C8B-B14F-4D97-AF65-F5344CB8AC3E}">
        <p14:creationId xmlns:p14="http://schemas.microsoft.com/office/powerpoint/2010/main" val="29948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3"/>
          <p:cNvSpPr>
            <a:spLocks noChangeArrowheads="1"/>
          </p:cNvSpPr>
          <p:nvPr/>
        </p:nvSpPr>
        <p:spPr bwMode="auto">
          <a:xfrm>
            <a:off x="860903" y="920050"/>
            <a:ext cx="8516029" cy="490017"/>
          </a:xfrm>
          <a:prstGeom prst="rect">
            <a:avLst/>
          </a:prstGeom>
          <a:solidFill>
            <a:schemeClr val="accent4">
              <a:lumMod val="60000"/>
              <a:lumOff val="40000"/>
            </a:schemeClr>
          </a:solidFill>
          <a:ln w="3175" algn="ctr">
            <a:noFill/>
            <a:round/>
            <a:headEnd type="none" w="sm" len="sm"/>
            <a:tailEnd type="none" w="sm" len="sm"/>
          </a:ln>
        </p:spPr>
        <p:txBody>
          <a:bodyPr wrap="none" anchor="ctr"/>
          <a:lstStyle/>
          <a:p>
            <a:pPr algn="r" eaLnBrk="0" hangingPunct="0"/>
            <a:r>
              <a:rPr lang="en-US" sz="2000" b="1" dirty="0">
                <a:solidFill>
                  <a:schemeClr val="bg1"/>
                </a:solidFill>
                <a:latin typeface="Neo Sans Intel" pitchFamily="34" charset="0"/>
              </a:rPr>
              <a:t>CHM+BARC</a:t>
            </a:r>
          </a:p>
        </p:txBody>
      </p:sp>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9"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2" name="Rectangle 151"/>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cxnSp>
        <p:nvCxnSpPr>
          <p:cNvPr id="134" name="Straight Connector 133"/>
          <p:cNvCxnSpPr/>
          <p:nvPr/>
        </p:nvCxnSpPr>
        <p:spPr>
          <a:xfrm flipH="1">
            <a:off x="841211" y="1636384"/>
            <a:ext cx="8513390"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6282333" y="1636236"/>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7709622" y="1928663"/>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4662660" y="-9967"/>
            <a:ext cx="2630528" cy="169277"/>
          </a:xfrm>
          <a:prstGeom prst="rect">
            <a:avLst/>
          </a:prstGeom>
          <a:noFill/>
        </p:spPr>
        <p:txBody>
          <a:bodyPr vert="horz" wrap="none" lIns="0" tIns="0" rIns="0" bIns="0" rtlCol="0">
            <a:spAutoFit/>
          </a:bodyPr>
          <a:lstStyle/>
          <a:p>
            <a:r>
              <a:rPr lang="en-US" sz="1100" dirty="0">
                <a:solidFill>
                  <a:srgbClr val="003C71"/>
                </a:solidFill>
              </a:rPr>
              <a:t>Deposit CTP HM and CTP </a:t>
            </a:r>
            <a:r>
              <a:rPr lang="en-US" sz="1100" dirty="0" err="1">
                <a:solidFill>
                  <a:srgbClr val="003C71"/>
                </a:solidFill>
              </a:rPr>
              <a:t>litho</a:t>
            </a:r>
            <a:r>
              <a:rPr lang="en-US" sz="1100" dirty="0">
                <a:solidFill>
                  <a:srgbClr val="003C71"/>
                </a:solidFill>
              </a:rPr>
              <a:t> patterning</a:t>
            </a:r>
          </a:p>
        </p:txBody>
      </p:sp>
      <p:sp>
        <p:nvSpPr>
          <p:cNvPr id="121" name="Rectangle 120"/>
          <p:cNvSpPr/>
          <p:nvPr/>
        </p:nvSpPr>
        <p:spPr>
          <a:xfrm>
            <a:off x="841211" y="1407032"/>
            <a:ext cx="8535721" cy="2255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Isosceles Triangle 123"/>
          <p:cNvSpPr/>
          <p:nvPr/>
        </p:nvSpPr>
        <p:spPr>
          <a:xfrm rot="10800000">
            <a:off x="6168160" y="1622576"/>
            <a:ext cx="848860" cy="64501"/>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Isosceles Triangle 143"/>
          <p:cNvSpPr/>
          <p:nvPr/>
        </p:nvSpPr>
        <p:spPr>
          <a:xfrm rot="10800000">
            <a:off x="7197503" y="1609713"/>
            <a:ext cx="848860" cy="64501"/>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Isosceles Triangle 144"/>
          <p:cNvSpPr/>
          <p:nvPr/>
        </p:nvSpPr>
        <p:spPr>
          <a:xfrm rot="10800000">
            <a:off x="8162281" y="1615237"/>
            <a:ext cx="848860" cy="64501"/>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3"/>
          <p:cNvSpPr>
            <a:spLocks noChangeArrowheads="1"/>
          </p:cNvSpPr>
          <p:nvPr/>
        </p:nvSpPr>
        <p:spPr bwMode="auto">
          <a:xfrm>
            <a:off x="835373" y="564808"/>
            <a:ext cx="8516029" cy="356299"/>
          </a:xfrm>
          <a:prstGeom prst="rect">
            <a:avLst/>
          </a:prstGeom>
          <a:solidFill>
            <a:srgbClr val="800000"/>
          </a:solidFill>
          <a:ln w="3175" algn="ctr">
            <a:noFill/>
            <a:round/>
            <a:headEnd type="none" w="sm" len="sm"/>
            <a:tailEnd type="none" w="sm" len="sm"/>
          </a:ln>
        </p:spPr>
        <p:txBody>
          <a:bodyPr wrap="none" anchor="ctr"/>
          <a:lstStyle/>
          <a:p>
            <a:pPr algn="r" eaLnBrk="0" hangingPunct="0"/>
            <a:r>
              <a:rPr lang="en-US" sz="2000" b="1" dirty="0">
                <a:solidFill>
                  <a:schemeClr val="bg1"/>
                </a:solidFill>
                <a:latin typeface="Neo Sans Intel" pitchFamily="34" charset="0"/>
              </a:rPr>
              <a:t>Resist</a:t>
            </a:r>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57" name="TextBox 156"/>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58" name="TextBox 157"/>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9" name="TextBox 158"/>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51" name="Rectangle 150"/>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60" name="Rectangle 159"/>
          <p:cNvSpPr/>
          <p:nvPr/>
        </p:nvSpPr>
        <p:spPr>
          <a:xfrm>
            <a:off x="641649" y="497032"/>
            <a:ext cx="2442829" cy="424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1" name="Rectangle 180"/>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4"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88" name="Rectangle 187"/>
          <p:cNvSpPr/>
          <p:nvPr/>
        </p:nvSpPr>
        <p:spPr>
          <a:xfrm>
            <a:off x="9903764" y="3842295"/>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89" name="Rectangle 188"/>
          <p:cNvSpPr/>
          <p:nvPr/>
        </p:nvSpPr>
        <p:spPr>
          <a:xfrm>
            <a:off x="9903764" y="345694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90" name="Rectangle 189"/>
          <p:cNvSpPr/>
          <p:nvPr/>
        </p:nvSpPr>
        <p:spPr>
          <a:xfrm>
            <a:off x="9932989" y="307607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2.2nm AMBER</a:t>
            </a:r>
          </a:p>
        </p:txBody>
      </p:sp>
      <p:sp>
        <p:nvSpPr>
          <p:cNvPr id="191" name="Rectangle 190"/>
          <p:cNvSpPr/>
          <p:nvPr/>
        </p:nvSpPr>
        <p:spPr>
          <a:xfrm>
            <a:off x="9942278" y="2725031"/>
            <a:ext cx="1887540" cy="387941"/>
          </a:xfrm>
          <a:prstGeom prst="rect">
            <a:avLst/>
          </a:prstGeom>
          <a:solidFill>
            <a:srgbClr val="616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7.2nm ESM</a:t>
            </a:r>
          </a:p>
        </p:txBody>
      </p:sp>
      <p:sp>
        <p:nvSpPr>
          <p:cNvPr id="192" name="Rectangle 191"/>
          <p:cNvSpPr/>
          <p:nvPr/>
        </p:nvSpPr>
        <p:spPr>
          <a:xfrm>
            <a:off x="9932989" y="2350865"/>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10nm Ta</a:t>
            </a:r>
          </a:p>
        </p:txBody>
      </p:sp>
      <p:sp>
        <p:nvSpPr>
          <p:cNvPr id="194" name="Rectangle 193"/>
          <p:cNvSpPr/>
          <p:nvPr/>
        </p:nvSpPr>
        <p:spPr>
          <a:xfrm>
            <a:off x="9942278" y="2101943"/>
            <a:ext cx="1874366" cy="24496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a:t>
            </a:r>
            <a:r>
              <a:rPr lang="en-US" b="1" dirty="0" err="1">
                <a:solidFill>
                  <a:schemeClr val="tx1"/>
                </a:solidFill>
              </a:rPr>
              <a:t>TiN</a:t>
            </a:r>
            <a:endParaRPr lang="en-US" b="1" dirty="0">
              <a:solidFill>
                <a:schemeClr val="tx1"/>
              </a:solidFill>
            </a:endParaRPr>
          </a:p>
        </p:txBody>
      </p:sp>
      <p:sp>
        <p:nvSpPr>
          <p:cNvPr id="154" name="Rectangle 153"/>
          <p:cNvSpPr>
            <a:spLocks noChangeArrowheads="1"/>
          </p:cNvSpPr>
          <p:nvPr/>
        </p:nvSpPr>
        <p:spPr bwMode="auto">
          <a:xfrm>
            <a:off x="9887570" y="5576867"/>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5" name="Rectangle 154"/>
          <p:cNvSpPr>
            <a:spLocks noChangeArrowheads="1"/>
          </p:cNvSpPr>
          <p:nvPr/>
        </p:nvSpPr>
        <p:spPr bwMode="auto">
          <a:xfrm>
            <a:off x="9882161" y="5331687"/>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2" name="TextBox 1"/>
          <p:cNvSpPr txBox="1"/>
          <p:nvPr/>
        </p:nvSpPr>
        <p:spPr>
          <a:xfrm>
            <a:off x="1166724" y="35231"/>
            <a:ext cx="1469846" cy="338554"/>
          </a:xfrm>
          <a:prstGeom prst="rect">
            <a:avLst/>
          </a:prstGeom>
          <a:noFill/>
        </p:spPr>
        <p:txBody>
          <a:bodyPr vert="horz" wrap="square" lIns="0" tIns="0" rIns="0" bIns="0" rtlCol="0">
            <a:spAutoFit/>
          </a:bodyPr>
          <a:lstStyle/>
          <a:p>
            <a:r>
              <a:rPr lang="en-US" sz="1100" dirty="0">
                <a:solidFill>
                  <a:srgbClr val="003C71"/>
                </a:solidFill>
              </a:rPr>
              <a:t>Actually using </a:t>
            </a:r>
            <a:r>
              <a:rPr lang="en-US" sz="1100" dirty="0" err="1">
                <a:solidFill>
                  <a:srgbClr val="003C71"/>
                </a:solidFill>
              </a:rPr>
              <a:t>CHM+Barc+PR</a:t>
            </a:r>
            <a:endParaRPr lang="en-US" sz="1100" dirty="0">
              <a:solidFill>
                <a:srgbClr val="003C71"/>
              </a:solidFill>
            </a:endParaRPr>
          </a:p>
        </p:txBody>
      </p:sp>
      <p:sp>
        <p:nvSpPr>
          <p:cNvPr id="146" name="TextBox 145"/>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47" name="TextBox 146"/>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pic>
        <p:nvPicPr>
          <p:cNvPr id="164" name="Picture 163"/>
          <p:cNvPicPr>
            <a:picLocks noChangeAspect="1"/>
          </p:cNvPicPr>
          <p:nvPr/>
        </p:nvPicPr>
        <p:blipFill>
          <a:blip r:embed="rId3"/>
          <a:stretch>
            <a:fillRect/>
          </a:stretch>
        </p:blipFill>
        <p:spPr>
          <a:xfrm>
            <a:off x="9769790" y="163423"/>
            <a:ext cx="2271031" cy="1702385"/>
          </a:xfrm>
          <a:prstGeom prst="rect">
            <a:avLst/>
          </a:prstGeom>
        </p:spPr>
      </p:pic>
      <p:sp>
        <p:nvSpPr>
          <p:cNvPr id="150" name="Rectangle 149"/>
          <p:cNvSpPr>
            <a:spLocks noChangeArrowheads="1"/>
          </p:cNvSpPr>
          <p:nvPr/>
        </p:nvSpPr>
        <p:spPr bwMode="auto">
          <a:xfrm>
            <a:off x="4463579" y="4132375"/>
            <a:ext cx="4891022"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63" name="Rectangle 162"/>
          <p:cNvSpPr/>
          <p:nvPr/>
        </p:nvSpPr>
        <p:spPr>
          <a:xfrm>
            <a:off x="6848977" y="3752385"/>
            <a:ext cx="168323" cy="62627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7905909" y="3761118"/>
            <a:ext cx="168323" cy="62627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8844840" y="3761117"/>
            <a:ext cx="168323" cy="62627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TextBox 169"/>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1" name="TextBox 170"/>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2" name="TextBox 171"/>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3" name="Rectangle 172"/>
          <p:cNvSpPr/>
          <p:nvPr/>
        </p:nvSpPr>
        <p:spPr>
          <a:xfrm>
            <a:off x="4308333" y="3702065"/>
            <a:ext cx="1775883" cy="714712"/>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4" name="Rectangle 173"/>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TextBox 176"/>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8" name="TextBox 177"/>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9" name="TextBox 178"/>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1776891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6"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7" name="Rectangle 146"/>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cxnSp>
        <p:nvCxnSpPr>
          <p:cNvPr id="134" name="Straight Connector 133"/>
          <p:cNvCxnSpPr/>
          <p:nvPr/>
        </p:nvCxnSpPr>
        <p:spPr>
          <a:xfrm flipH="1">
            <a:off x="841211" y="1636384"/>
            <a:ext cx="8513390"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6282333" y="1636236"/>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7709622" y="1928663"/>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838571" y="540201"/>
            <a:ext cx="2245908" cy="1134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41" name="TextBox 140"/>
          <p:cNvSpPr txBox="1"/>
          <p:nvPr/>
        </p:nvSpPr>
        <p:spPr>
          <a:xfrm>
            <a:off x="4518871" y="139424"/>
            <a:ext cx="1982915" cy="169277"/>
          </a:xfrm>
          <a:prstGeom prst="rect">
            <a:avLst/>
          </a:prstGeom>
          <a:noFill/>
        </p:spPr>
        <p:txBody>
          <a:bodyPr vert="horz" wrap="none" lIns="0" tIns="0" rIns="0" bIns="0" rtlCol="0">
            <a:spAutoFit/>
          </a:bodyPr>
          <a:lstStyle/>
          <a:p>
            <a:r>
              <a:rPr lang="en-US" sz="1100" dirty="0">
                <a:solidFill>
                  <a:srgbClr val="003C71"/>
                </a:solidFill>
              </a:rPr>
              <a:t>CTP HME Etch, ASH, and Clean</a:t>
            </a:r>
          </a:p>
        </p:txBody>
      </p:sp>
      <p:sp>
        <p:nvSpPr>
          <p:cNvPr id="142" name="TextBox 141"/>
          <p:cNvSpPr txBox="1"/>
          <p:nvPr/>
        </p:nvSpPr>
        <p:spPr>
          <a:xfrm>
            <a:off x="9702768" y="564718"/>
            <a:ext cx="2251935" cy="338554"/>
          </a:xfrm>
          <a:prstGeom prst="rect">
            <a:avLst/>
          </a:prstGeom>
          <a:noFill/>
        </p:spPr>
        <p:txBody>
          <a:bodyPr vert="horz" wrap="square" lIns="0" tIns="0" rIns="0" bIns="0" rtlCol="0">
            <a:spAutoFit/>
          </a:bodyPr>
          <a:lstStyle/>
          <a:p>
            <a:r>
              <a:rPr lang="en-US" sz="1100" dirty="0">
                <a:solidFill>
                  <a:srgbClr val="003C71"/>
                </a:solidFill>
              </a:rPr>
              <a:t>Etch away blanket TE, leaving MIM like structure floating in V6 ILD</a:t>
            </a:r>
          </a:p>
        </p:txBody>
      </p:sp>
      <p:sp>
        <p:nvSpPr>
          <p:cNvPr id="155" name="TextBox 154"/>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56" name="TextBox 155"/>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7" name="TextBox 156"/>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51" name="Rectangle 150"/>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62" name="TextBox 161"/>
          <p:cNvSpPr txBox="1"/>
          <p:nvPr/>
        </p:nvSpPr>
        <p:spPr>
          <a:xfrm>
            <a:off x="4624648" y="371045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63" name="Rectangle 162"/>
          <p:cNvSpPr/>
          <p:nvPr/>
        </p:nvSpPr>
        <p:spPr>
          <a:xfrm>
            <a:off x="838570" y="547569"/>
            <a:ext cx="2245908" cy="3557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0" name="Rectangle 179"/>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3"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84" name="Rectangle 183"/>
          <p:cNvSpPr/>
          <p:nvPr/>
        </p:nvSpPr>
        <p:spPr>
          <a:xfrm>
            <a:off x="9903764" y="3842295"/>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85" name="Rectangle 184"/>
          <p:cNvSpPr/>
          <p:nvPr/>
        </p:nvSpPr>
        <p:spPr>
          <a:xfrm>
            <a:off x="9903764" y="345694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6" name="Rectangle 185"/>
          <p:cNvSpPr/>
          <p:nvPr/>
        </p:nvSpPr>
        <p:spPr>
          <a:xfrm>
            <a:off x="9932989" y="307607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2.2nm AMBER</a:t>
            </a:r>
          </a:p>
        </p:txBody>
      </p:sp>
      <p:sp>
        <p:nvSpPr>
          <p:cNvPr id="187" name="Rectangle 186"/>
          <p:cNvSpPr/>
          <p:nvPr/>
        </p:nvSpPr>
        <p:spPr>
          <a:xfrm>
            <a:off x="9942278" y="2725031"/>
            <a:ext cx="1887540" cy="387941"/>
          </a:xfrm>
          <a:prstGeom prst="rect">
            <a:avLst/>
          </a:prstGeom>
          <a:solidFill>
            <a:srgbClr val="616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7.2nm ESM</a:t>
            </a:r>
          </a:p>
        </p:txBody>
      </p:sp>
      <p:sp>
        <p:nvSpPr>
          <p:cNvPr id="188" name="Rectangle 187"/>
          <p:cNvSpPr/>
          <p:nvPr/>
        </p:nvSpPr>
        <p:spPr>
          <a:xfrm>
            <a:off x="9932989" y="2350865"/>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10nm Ta</a:t>
            </a:r>
          </a:p>
        </p:txBody>
      </p:sp>
      <p:sp>
        <p:nvSpPr>
          <p:cNvPr id="148" name="Rectangle 147"/>
          <p:cNvSpPr>
            <a:spLocks noChangeArrowheads="1"/>
          </p:cNvSpPr>
          <p:nvPr/>
        </p:nvSpPr>
        <p:spPr bwMode="auto">
          <a:xfrm>
            <a:off x="9892123"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2" name="Rectangle 151"/>
          <p:cNvSpPr>
            <a:spLocks noChangeArrowheads="1"/>
          </p:cNvSpPr>
          <p:nvPr/>
        </p:nvSpPr>
        <p:spPr bwMode="auto">
          <a:xfrm>
            <a:off x="9886714"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2" name="TextBox 1"/>
          <p:cNvSpPr txBox="1"/>
          <p:nvPr/>
        </p:nvSpPr>
        <p:spPr>
          <a:xfrm>
            <a:off x="1589335" y="308701"/>
            <a:ext cx="2929536" cy="846386"/>
          </a:xfrm>
          <a:prstGeom prst="rect">
            <a:avLst/>
          </a:prstGeom>
          <a:noFill/>
        </p:spPr>
        <p:txBody>
          <a:bodyPr vert="horz" wrap="square" lIns="0" tIns="0" rIns="0" bIns="0" rtlCol="0">
            <a:spAutoFit/>
          </a:bodyPr>
          <a:lstStyle/>
          <a:p>
            <a:r>
              <a:rPr lang="en-US" sz="1100" dirty="0">
                <a:solidFill>
                  <a:srgbClr val="003C71"/>
                </a:solidFill>
              </a:rPr>
              <a:t>ICE instead of HME, etches all stack</a:t>
            </a:r>
          </a:p>
          <a:p>
            <a:r>
              <a:rPr lang="en-US" sz="1100" dirty="0">
                <a:solidFill>
                  <a:srgbClr val="003C71"/>
                </a:solidFill>
              </a:rPr>
              <a:t>RCL O2N2</a:t>
            </a:r>
          </a:p>
          <a:p>
            <a:r>
              <a:rPr lang="en-US" sz="1100" dirty="0">
                <a:solidFill>
                  <a:srgbClr val="003C71"/>
                </a:solidFill>
              </a:rPr>
              <a:t>CLEAN DHF</a:t>
            </a:r>
          </a:p>
          <a:p>
            <a:r>
              <a:rPr lang="en-US" sz="1100" dirty="0">
                <a:solidFill>
                  <a:srgbClr val="003C71"/>
                </a:solidFill>
              </a:rPr>
              <a:t>BLU (</a:t>
            </a:r>
            <a:r>
              <a:rPr lang="en-US" sz="1100" dirty="0" err="1">
                <a:solidFill>
                  <a:srgbClr val="003C71"/>
                </a:solidFill>
              </a:rPr>
              <a:t>TiN</a:t>
            </a:r>
            <a:r>
              <a:rPr lang="en-US" sz="1100" dirty="0">
                <a:solidFill>
                  <a:srgbClr val="003C71"/>
                </a:solidFill>
              </a:rPr>
              <a:t>)</a:t>
            </a:r>
          </a:p>
          <a:p>
            <a:r>
              <a:rPr lang="en-US" sz="1100" dirty="0">
                <a:solidFill>
                  <a:srgbClr val="003C71"/>
                </a:solidFill>
              </a:rPr>
              <a:t>DIW</a:t>
            </a:r>
          </a:p>
        </p:txBody>
      </p:sp>
      <p:sp>
        <p:nvSpPr>
          <p:cNvPr id="150" name="TextBox 149"/>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54" name="TextBox 153"/>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144" name="Rectangle 143"/>
          <p:cNvSpPr>
            <a:spLocks noChangeArrowheads="1"/>
          </p:cNvSpPr>
          <p:nvPr/>
        </p:nvSpPr>
        <p:spPr bwMode="auto">
          <a:xfrm>
            <a:off x="4455149" y="4132375"/>
            <a:ext cx="4899451"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66" name="Rectangle 165"/>
          <p:cNvSpPr/>
          <p:nvPr/>
        </p:nvSpPr>
        <p:spPr>
          <a:xfrm>
            <a:off x="6848977" y="3741934"/>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7905909" y="3750667"/>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8844840" y="3750666"/>
            <a:ext cx="168323"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TextBox 168"/>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0" name="TextBox 169"/>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1" name="TextBox 170"/>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2" name="Rectangle 171"/>
          <p:cNvSpPr/>
          <p:nvPr/>
        </p:nvSpPr>
        <p:spPr>
          <a:xfrm>
            <a:off x="4366110" y="3741934"/>
            <a:ext cx="1703482" cy="63672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3" name="Rectangle 172"/>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TextBox 175"/>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7" name="TextBox 176"/>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8" name="TextBox 177"/>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734522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2"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4" name="Rectangle 153"/>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148" name="Rectangle 3"/>
          <p:cNvSpPr>
            <a:spLocks noChangeArrowheads="1"/>
          </p:cNvSpPr>
          <p:nvPr/>
        </p:nvSpPr>
        <p:spPr bwMode="auto">
          <a:xfrm>
            <a:off x="838571" y="977150"/>
            <a:ext cx="8513389" cy="680422"/>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0" name="Rectangle 3"/>
          <p:cNvSpPr>
            <a:spLocks noChangeArrowheads="1"/>
          </p:cNvSpPr>
          <p:nvPr/>
        </p:nvSpPr>
        <p:spPr bwMode="auto">
          <a:xfrm>
            <a:off x="5130996" y="553732"/>
            <a:ext cx="4220963" cy="680422"/>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cxnSp>
        <p:nvCxnSpPr>
          <p:cNvPr id="134" name="Straight Connector 133"/>
          <p:cNvCxnSpPr/>
          <p:nvPr/>
        </p:nvCxnSpPr>
        <p:spPr>
          <a:xfrm flipH="1">
            <a:off x="841211" y="1636384"/>
            <a:ext cx="8513390"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6282333" y="1636236"/>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7709622" y="1928663"/>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838571" y="970838"/>
            <a:ext cx="2245908" cy="950873"/>
          </a:xfrm>
          <a:prstGeom prst="rect">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46" name="TextBox 145"/>
          <p:cNvSpPr txBox="1"/>
          <p:nvPr/>
        </p:nvSpPr>
        <p:spPr>
          <a:xfrm>
            <a:off x="4662089" y="123387"/>
            <a:ext cx="711733" cy="169277"/>
          </a:xfrm>
          <a:prstGeom prst="rect">
            <a:avLst/>
          </a:prstGeom>
          <a:noFill/>
        </p:spPr>
        <p:txBody>
          <a:bodyPr vert="horz" wrap="none" lIns="0" tIns="0" rIns="0" bIns="0" rtlCol="0">
            <a:spAutoFit/>
          </a:bodyPr>
          <a:lstStyle/>
          <a:p>
            <a:r>
              <a:rPr lang="en-US" sz="1100" dirty="0">
                <a:solidFill>
                  <a:srgbClr val="003C71"/>
                </a:solidFill>
              </a:rPr>
              <a:t>V6 ILD </a:t>
            </a:r>
            <a:r>
              <a:rPr lang="en-US" sz="1100" dirty="0" err="1">
                <a:solidFill>
                  <a:srgbClr val="003C71"/>
                </a:solidFill>
              </a:rPr>
              <a:t>Dep</a:t>
            </a:r>
            <a:endParaRPr lang="en-US" sz="1100" dirty="0">
              <a:solidFill>
                <a:srgbClr val="003C71"/>
              </a:solidFill>
            </a:endParaRPr>
          </a:p>
        </p:txBody>
      </p:sp>
      <p:sp>
        <p:nvSpPr>
          <p:cNvPr id="147" name="TextBox 146"/>
          <p:cNvSpPr txBox="1"/>
          <p:nvPr/>
        </p:nvSpPr>
        <p:spPr>
          <a:xfrm>
            <a:off x="9685475" y="1208854"/>
            <a:ext cx="2251935" cy="169277"/>
          </a:xfrm>
          <a:prstGeom prst="rect">
            <a:avLst/>
          </a:prstGeom>
          <a:noFill/>
        </p:spPr>
        <p:txBody>
          <a:bodyPr vert="horz" wrap="square" lIns="0" tIns="0" rIns="0" bIns="0" rtlCol="0">
            <a:spAutoFit/>
          </a:bodyPr>
          <a:lstStyle/>
          <a:p>
            <a:r>
              <a:rPr lang="en-US" sz="1100" dirty="0">
                <a:solidFill>
                  <a:srgbClr val="003C71"/>
                </a:solidFill>
              </a:rPr>
              <a:t>Dep rest of V6 ILD. 430nm</a:t>
            </a:r>
          </a:p>
        </p:txBody>
      </p:sp>
      <p:sp>
        <p:nvSpPr>
          <p:cNvPr id="157" name="TextBox 156"/>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58" name="TextBox 157"/>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9" name="TextBox 158"/>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51" name="Rectangle 150"/>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64" name="TextBox 163"/>
          <p:cNvSpPr txBox="1"/>
          <p:nvPr/>
        </p:nvSpPr>
        <p:spPr>
          <a:xfrm>
            <a:off x="4624648" y="371045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80"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1" name="Rectangle 180"/>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4"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85" name="Rectangle 184"/>
          <p:cNvSpPr/>
          <p:nvPr/>
        </p:nvSpPr>
        <p:spPr>
          <a:xfrm>
            <a:off x="9903764" y="3842295"/>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86" name="Rectangle 185"/>
          <p:cNvSpPr/>
          <p:nvPr/>
        </p:nvSpPr>
        <p:spPr>
          <a:xfrm>
            <a:off x="9903764" y="345694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7" name="Rectangle 186"/>
          <p:cNvSpPr/>
          <p:nvPr/>
        </p:nvSpPr>
        <p:spPr>
          <a:xfrm>
            <a:off x="9932989" y="307607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2.2nm AMBER</a:t>
            </a:r>
          </a:p>
        </p:txBody>
      </p:sp>
      <p:sp>
        <p:nvSpPr>
          <p:cNvPr id="188" name="Rectangle 187"/>
          <p:cNvSpPr/>
          <p:nvPr/>
        </p:nvSpPr>
        <p:spPr>
          <a:xfrm>
            <a:off x="9942278" y="2725031"/>
            <a:ext cx="1887540" cy="387941"/>
          </a:xfrm>
          <a:prstGeom prst="rect">
            <a:avLst/>
          </a:prstGeom>
          <a:solidFill>
            <a:srgbClr val="616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7.2nm ESM</a:t>
            </a:r>
          </a:p>
        </p:txBody>
      </p:sp>
      <p:sp>
        <p:nvSpPr>
          <p:cNvPr id="189" name="Rectangle 188"/>
          <p:cNvSpPr/>
          <p:nvPr/>
        </p:nvSpPr>
        <p:spPr>
          <a:xfrm>
            <a:off x="9932989" y="2350865"/>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10nm Ta</a:t>
            </a:r>
          </a:p>
        </p:txBody>
      </p:sp>
      <p:sp>
        <p:nvSpPr>
          <p:cNvPr id="155" name="Rectangle 154"/>
          <p:cNvSpPr>
            <a:spLocks noChangeArrowheads="1"/>
          </p:cNvSpPr>
          <p:nvPr/>
        </p:nvSpPr>
        <p:spPr bwMode="auto">
          <a:xfrm>
            <a:off x="9892124"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6" name="Rectangle 155"/>
          <p:cNvSpPr>
            <a:spLocks noChangeArrowheads="1"/>
          </p:cNvSpPr>
          <p:nvPr/>
        </p:nvSpPr>
        <p:spPr bwMode="auto">
          <a:xfrm>
            <a:off x="9886715"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53" name="TextBox 152"/>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61" name="TextBox 160"/>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162" name="Isosceles Triangle 161"/>
          <p:cNvSpPr/>
          <p:nvPr/>
        </p:nvSpPr>
        <p:spPr>
          <a:xfrm rot="10800000">
            <a:off x="6168160" y="1580036"/>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Isosceles Triangle 162"/>
          <p:cNvSpPr/>
          <p:nvPr/>
        </p:nvSpPr>
        <p:spPr>
          <a:xfrm rot="10800000">
            <a:off x="7197503" y="1567173"/>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Isosceles Triangle 181"/>
          <p:cNvSpPr/>
          <p:nvPr/>
        </p:nvSpPr>
        <p:spPr>
          <a:xfrm rot="10800000">
            <a:off x="8162281" y="1572697"/>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a:spLocks noChangeArrowheads="1"/>
          </p:cNvSpPr>
          <p:nvPr/>
        </p:nvSpPr>
        <p:spPr bwMode="auto">
          <a:xfrm>
            <a:off x="4463579" y="4132375"/>
            <a:ext cx="4891022"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67" name="Rectangle 166"/>
          <p:cNvSpPr/>
          <p:nvPr/>
        </p:nvSpPr>
        <p:spPr>
          <a:xfrm>
            <a:off x="6848977" y="3744992"/>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7905909" y="3753725"/>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8844840" y="3753724"/>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TextBox 169"/>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1" name="TextBox 170"/>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2" name="TextBox 171"/>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3" name="Rectangle 172"/>
          <p:cNvSpPr/>
          <p:nvPr/>
        </p:nvSpPr>
        <p:spPr>
          <a:xfrm>
            <a:off x="4330818" y="3744992"/>
            <a:ext cx="1738774"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4" name="Rectangle 173"/>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TextBox 176"/>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8" name="TextBox 177"/>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9" name="TextBox 178"/>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240895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6"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47" name="Rectangle 146"/>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148" name="Rectangle 3"/>
          <p:cNvSpPr>
            <a:spLocks noChangeArrowheads="1"/>
          </p:cNvSpPr>
          <p:nvPr/>
        </p:nvSpPr>
        <p:spPr bwMode="auto">
          <a:xfrm>
            <a:off x="838571" y="1126462"/>
            <a:ext cx="8513389" cy="531109"/>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cxnSp>
        <p:nvCxnSpPr>
          <p:cNvPr id="134" name="Straight Connector 133"/>
          <p:cNvCxnSpPr/>
          <p:nvPr/>
        </p:nvCxnSpPr>
        <p:spPr>
          <a:xfrm flipH="1">
            <a:off x="841211" y="1636384"/>
            <a:ext cx="8513390"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643590" y="4378212"/>
            <a:ext cx="3711012"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6282333" y="1636236"/>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7709622" y="1928663"/>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843879" y="1126462"/>
            <a:ext cx="2245908" cy="602498"/>
          </a:xfrm>
          <a:prstGeom prst="rect">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41" name="TextBox 140"/>
          <p:cNvSpPr txBox="1"/>
          <p:nvPr/>
        </p:nvSpPr>
        <p:spPr>
          <a:xfrm>
            <a:off x="4686404" y="238871"/>
            <a:ext cx="846386" cy="169277"/>
          </a:xfrm>
          <a:prstGeom prst="rect">
            <a:avLst/>
          </a:prstGeom>
          <a:noFill/>
        </p:spPr>
        <p:txBody>
          <a:bodyPr vert="horz" wrap="none" lIns="0" tIns="0" rIns="0" bIns="0" rtlCol="0">
            <a:spAutoFit/>
          </a:bodyPr>
          <a:lstStyle/>
          <a:p>
            <a:r>
              <a:rPr lang="en-US" sz="1100" dirty="0">
                <a:solidFill>
                  <a:srgbClr val="003C71"/>
                </a:solidFill>
              </a:rPr>
              <a:t>V6 ILD Polish</a:t>
            </a:r>
          </a:p>
        </p:txBody>
      </p:sp>
      <p:sp>
        <p:nvSpPr>
          <p:cNvPr id="142" name="TextBox 141"/>
          <p:cNvSpPr txBox="1"/>
          <p:nvPr/>
        </p:nvSpPr>
        <p:spPr>
          <a:xfrm>
            <a:off x="9717622" y="323509"/>
            <a:ext cx="2251935" cy="846386"/>
          </a:xfrm>
          <a:prstGeom prst="rect">
            <a:avLst/>
          </a:prstGeom>
          <a:noFill/>
        </p:spPr>
        <p:txBody>
          <a:bodyPr vert="horz" wrap="square" lIns="0" tIns="0" rIns="0" bIns="0" rtlCol="0">
            <a:spAutoFit/>
          </a:bodyPr>
          <a:lstStyle/>
          <a:p>
            <a:r>
              <a:rPr lang="en-US" sz="1100" dirty="0">
                <a:solidFill>
                  <a:srgbClr val="003C71"/>
                </a:solidFill>
              </a:rPr>
              <a:t>Do oxide polish for rest of V6 ILD and continue V6 pattern as if there were MIM (but this will be Top COB Electrode). Total oxide </a:t>
            </a:r>
            <a:r>
              <a:rPr lang="en-US" sz="1100" dirty="0" err="1">
                <a:solidFill>
                  <a:srgbClr val="003C71"/>
                </a:solidFill>
              </a:rPr>
              <a:t>heght</a:t>
            </a:r>
            <a:r>
              <a:rPr lang="en-US" sz="1100" dirty="0">
                <a:solidFill>
                  <a:srgbClr val="003C71"/>
                </a:solidFill>
              </a:rPr>
              <a:t> is now 800nm above top ES</a:t>
            </a:r>
          </a:p>
        </p:txBody>
      </p:sp>
      <p:sp>
        <p:nvSpPr>
          <p:cNvPr id="156" name="TextBox 155"/>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157" name="TextBox 156"/>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8" name="TextBox 157"/>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51" name="Rectangle 150"/>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63" name="TextBox 162"/>
          <p:cNvSpPr txBox="1"/>
          <p:nvPr/>
        </p:nvSpPr>
        <p:spPr>
          <a:xfrm>
            <a:off x="4624648" y="371045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9"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0" name="Rectangle 179"/>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3"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84" name="Rectangle 183"/>
          <p:cNvSpPr/>
          <p:nvPr/>
        </p:nvSpPr>
        <p:spPr>
          <a:xfrm>
            <a:off x="9903764" y="3842295"/>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85" name="Rectangle 184"/>
          <p:cNvSpPr/>
          <p:nvPr/>
        </p:nvSpPr>
        <p:spPr>
          <a:xfrm>
            <a:off x="9903764" y="345694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6" name="Rectangle 185"/>
          <p:cNvSpPr/>
          <p:nvPr/>
        </p:nvSpPr>
        <p:spPr>
          <a:xfrm>
            <a:off x="9932989" y="307607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2.2nm AMBER</a:t>
            </a:r>
          </a:p>
        </p:txBody>
      </p:sp>
      <p:sp>
        <p:nvSpPr>
          <p:cNvPr id="187" name="Rectangle 186"/>
          <p:cNvSpPr/>
          <p:nvPr/>
        </p:nvSpPr>
        <p:spPr>
          <a:xfrm>
            <a:off x="9942278" y="2725031"/>
            <a:ext cx="1887540" cy="387941"/>
          </a:xfrm>
          <a:prstGeom prst="rect">
            <a:avLst/>
          </a:prstGeom>
          <a:solidFill>
            <a:srgbClr val="616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7.2nm ESM</a:t>
            </a:r>
          </a:p>
        </p:txBody>
      </p:sp>
      <p:sp>
        <p:nvSpPr>
          <p:cNvPr id="188" name="Rectangle 187"/>
          <p:cNvSpPr/>
          <p:nvPr/>
        </p:nvSpPr>
        <p:spPr>
          <a:xfrm>
            <a:off x="9932989" y="2350865"/>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10nm Ta</a:t>
            </a:r>
          </a:p>
        </p:txBody>
      </p:sp>
      <p:sp>
        <p:nvSpPr>
          <p:cNvPr id="190" name="Rectangle 3"/>
          <p:cNvSpPr>
            <a:spLocks noChangeArrowheads="1"/>
          </p:cNvSpPr>
          <p:nvPr/>
        </p:nvSpPr>
        <p:spPr bwMode="auto">
          <a:xfrm>
            <a:off x="9954427" y="1451813"/>
            <a:ext cx="1862217" cy="902171"/>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~280+nm </a:t>
            </a:r>
            <a:r>
              <a:rPr lang="en-US" sz="2000" b="1" dirty="0" err="1">
                <a:latin typeface="Neo Sans Intel" pitchFamily="34" charset="0"/>
              </a:rPr>
              <a:t>SiOx</a:t>
            </a:r>
            <a:endParaRPr lang="en-US" sz="2000" b="1" dirty="0">
              <a:latin typeface="Neo Sans Intel" pitchFamily="34" charset="0"/>
            </a:endParaRPr>
          </a:p>
        </p:txBody>
      </p:sp>
      <p:sp>
        <p:nvSpPr>
          <p:cNvPr id="150" name="Rectangle 149"/>
          <p:cNvSpPr>
            <a:spLocks noChangeArrowheads="1"/>
          </p:cNvSpPr>
          <p:nvPr/>
        </p:nvSpPr>
        <p:spPr bwMode="auto">
          <a:xfrm>
            <a:off x="9892124"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3" name="Rectangle 152"/>
          <p:cNvSpPr>
            <a:spLocks noChangeArrowheads="1"/>
          </p:cNvSpPr>
          <p:nvPr/>
        </p:nvSpPr>
        <p:spPr bwMode="auto">
          <a:xfrm>
            <a:off x="9886715"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cxnSp>
        <p:nvCxnSpPr>
          <p:cNvPr id="5" name="Straight Arrow Connector 4"/>
          <p:cNvCxnSpPr>
            <a:endCxn id="190" idx="1"/>
          </p:cNvCxnSpPr>
          <p:nvPr/>
        </p:nvCxnSpPr>
        <p:spPr>
          <a:xfrm>
            <a:off x="9182501" y="1328286"/>
            <a:ext cx="771926" cy="57461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55" name="TextBox 154"/>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159" name="Isosceles Triangle 158"/>
          <p:cNvSpPr/>
          <p:nvPr/>
        </p:nvSpPr>
        <p:spPr>
          <a:xfrm rot="10800000">
            <a:off x="6168160" y="1580036"/>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Isosceles Triangle 159"/>
          <p:cNvSpPr/>
          <p:nvPr/>
        </p:nvSpPr>
        <p:spPr>
          <a:xfrm rot="10800000">
            <a:off x="7197503" y="1567173"/>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Isosceles Triangle 160"/>
          <p:cNvSpPr/>
          <p:nvPr/>
        </p:nvSpPr>
        <p:spPr>
          <a:xfrm rot="10800000">
            <a:off x="8162281" y="1572697"/>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a:spLocks noChangeArrowheads="1"/>
          </p:cNvSpPr>
          <p:nvPr/>
        </p:nvSpPr>
        <p:spPr bwMode="auto">
          <a:xfrm>
            <a:off x="4561711" y="4132375"/>
            <a:ext cx="4792889"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66" name="Rectangle 165"/>
          <p:cNvSpPr/>
          <p:nvPr/>
        </p:nvSpPr>
        <p:spPr>
          <a:xfrm>
            <a:off x="6848977" y="3731664"/>
            <a:ext cx="168323" cy="64699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7905909" y="3740397"/>
            <a:ext cx="168323" cy="64699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8844840" y="3740396"/>
            <a:ext cx="168323" cy="64699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TextBox 168"/>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0" name="TextBox 169"/>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1" name="TextBox 170"/>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2" name="Rectangle 171"/>
          <p:cNvSpPr/>
          <p:nvPr/>
        </p:nvSpPr>
        <p:spPr>
          <a:xfrm>
            <a:off x="4330818" y="3731664"/>
            <a:ext cx="1738774" cy="64699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3" name="Rectangle 172"/>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TextBox 175"/>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7" name="TextBox 176"/>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8" name="TextBox 177"/>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246752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2"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4" name="Rectangle 153"/>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149" name="Rectangle 148"/>
          <p:cNvSpPr/>
          <p:nvPr/>
        </p:nvSpPr>
        <p:spPr>
          <a:xfrm>
            <a:off x="843879" y="1240152"/>
            <a:ext cx="2245908" cy="488807"/>
          </a:xfrm>
          <a:prstGeom prst="rect">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3"/>
          <p:cNvSpPr>
            <a:spLocks noChangeArrowheads="1"/>
          </p:cNvSpPr>
          <p:nvPr/>
        </p:nvSpPr>
        <p:spPr bwMode="auto">
          <a:xfrm>
            <a:off x="838571" y="1236829"/>
            <a:ext cx="8513389" cy="420742"/>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cxnSp>
        <p:nvCxnSpPr>
          <p:cNvPr id="134" name="Straight Connector 133"/>
          <p:cNvCxnSpPr/>
          <p:nvPr/>
        </p:nvCxnSpPr>
        <p:spPr>
          <a:xfrm flipH="1">
            <a:off x="2904045" y="1636384"/>
            <a:ext cx="6450556"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6282333" y="1636236"/>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7709622" y="1928663"/>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46" name="TextBox 145"/>
          <p:cNvSpPr txBox="1"/>
          <p:nvPr/>
        </p:nvSpPr>
        <p:spPr>
          <a:xfrm>
            <a:off x="9639972" y="354366"/>
            <a:ext cx="2360383" cy="1692771"/>
          </a:xfrm>
          <a:prstGeom prst="rect">
            <a:avLst/>
          </a:prstGeom>
          <a:noFill/>
        </p:spPr>
        <p:txBody>
          <a:bodyPr vert="horz" wrap="square" lIns="0" tIns="0" rIns="0" bIns="0" rtlCol="0">
            <a:spAutoFit/>
          </a:bodyPr>
          <a:lstStyle/>
          <a:p>
            <a:r>
              <a:rPr lang="en-US" sz="1100" dirty="0">
                <a:solidFill>
                  <a:srgbClr val="003C71"/>
                </a:solidFill>
              </a:rPr>
              <a:t>V6 will land on M6 and go through the TE like MIM and land on Dummy M6 (or connected). V6 OXS etch will end on HALO and the subsequent clean will take care of HALO. CAR BT will happen as normal. V6 will have to have new etch to clear metals for some V6 but not on others. HALO+COPULEAN will help stop etch for naked Via6.</a:t>
            </a:r>
          </a:p>
        </p:txBody>
      </p:sp>
      <p:sp>
        <p:nvSpPr>
          <p:cNvPr id="147" name="TextBox 146"/>
          <p:cNvSpPr txBox="1"/>
          <p:nvPr/>
        </p:nvSpPr>
        <p:spPr>
          <a:xfrm>
            <a:off x="4028152" y="161925"/>
            <a:ext cx="2338782" cy="169277"/>
          </a:xfrm>
          <a:prstGeom prst="rect">
            <a:avLst/>
          </a:prstGeom>
          <a:noFill/>
        </p:spPr>
        <p:txBody>
          <a:bodyPr vert="horz" wrap="none" lIns="0" tIns="0" rIns="0" bIns="0" rtlCol="0">
            <a:spAutoFit/>
          </a:bodyPr>
          <a:lstStyle/>
          <a:p>
            <a:r>
              <a:rPr lang="en-US" sz="1100" dirty="0">
                <a:solidFill>
                  <a:srgbClr val="003C71"/>
                </a:solidFill>
              </a:rPr>
              <a:t>Finish V6 processing and connection</a:t>
            </a:r>
          </a:p>
        </p:txBody>
      </p:sp>
      <p:sp>
        <p:nvSpPr>
          <p:cNvPr id="157" name="TextBox 156"/>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2" name="TextBox 1"/>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8" name="TextBox 157"/>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50" name="Rectangle 149"/>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64" name="TextBox 163"/>
          <p:cNvSpPr txBox="1"/>
          <p:nvPr/>
        </p:nvSpPr>
        <p:spPr>
          <a:xfrm>
            <a:off x="4624648" y="371045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80"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1" name="Rectangle 180"/>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4"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85" name="Rectangle 184"/>
          <p:cNvSpPr/>
          <p:nvPr/>
        </p:nvSpPr>
        <p:spPr>
          <a:xfrm>
            <a:off x="9903764" y="3842295"/>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86" name="Rectangle 185"/>
          <p:cNvSpPr/>
          <p:nvPr/>
        </p:nvSpPr>
        <p:spPr>
          <a:xfrm>
            <a:off x="9903764" y="345694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7" name="Rectangle 186"/>
          <p:cNvSpPr/>
          <p:nvPr/>
        </p:nvSpPr>
        <p:spPr>
          <a:xfrm>
            <a:off x="9932989" y="307607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2.2nm AMBER</a:t>
            </a:r>
          </a:p>
        </p:txBody>
      </p:sp>
      <p:sp>
        <p:nvSpPr>
          <p:cNvPr id="188" name="Rectangle 187"/>
          <p:cNvSpPr/>
          <p:nvPr/>
        </p:nvSpPr>
        <p:spPr>
          <a:xfrm>
            <a:off x="9942278" y="2725031"/>
            <a:ext cx="1887540" cy="387941"/>
          </a:xfrm>
          <a:prstGeom prst="rect">
            <a:avLst/>
          </a:prstGeom>
          <a:solidFill>
            <a:srgbClr val="616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7.2nm ESM</a:t>
            </a:r>
          </a:p>
        </p:txBody>
      </p:sp>
      <p:sp>
        <p:nvSpPr>
          <p:cNvPr id="189" name="Rectangle 188"/>
          <p:cNvSpPr/>
          <p:nvPr/>
        </p:nvSpPr>
        <p:spPr>
          <a:xfrm>
            <a:off x="9932989" y="2350865"/>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10nm Ta</a:t>
            </a:r>
          </a:p>
        </p:txBody>
      </p:sp>
      <p:sp>
        <p:nvSpPr>
          <p:cNvPr id="155" name="Rectangle 154"/>
          <p:cNvSpPr>
            <a:spLocks noChangeArrowheads="1"/>
          </p:cNvSpPr>
          <p:nvPr/>
        </p:nvSpPr>
        <p:spPr bwMode="auto">
          <a:xfrm>
            <a:off x="9891813"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6" name="Rectangle 155"/>
          <p:cNvSpPr>
            <a:spLocks noChangeArrowheads="1"/>
          </p:cNvSpPr>
          <p:nvPr/>
        </p:nvSpPr>
        <p:spPr bwMode="auto">
          <a:xfrm>
            <a:off x="9886404"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62" name="Rectangle 3"/>
          <p:cNvSpPr>
            <a:spLocks noChangeArrowheads="1"/>
          </p:cNvSpPr>
          <p:nvPr/>
        </p:nvSpPr>
        <p:spPr bwMode="auto">
          <a:xfrm>
            <a:off x="840744" y="875025"/>
            <a:ext cx="8516029" cy="356299"/>
          </a:xfrm>
          <a:prstGeom prst="rect">
            <a:avLst/>
          </a:prstGeom>
          <a:solidFill>
            <a:srgbClr val="800000"/>
          </a:solidFill>
          <a:ln w="3175" algn="ctr">
            <a:noFill/>
            <a:round/>
            <a:headEnd type="none" w="sm" len="sm"/>
            <a:tailEnd type="none" w="sm" len="sm"/>
          </a:ln>
        </p:spPr>
        <p:txBody>
          <a:bodyPr wrap="none" anchor="ctr"/>
          <a:lstStyle/>
          <a:p>
            <a:pPr algn="r" eaLnBrk="0" hangingPunct="0"/>
            <a:r>
              <a:rPr lang="en-US" sz="2000" b="1" dirty="0">
                <a:solidFill>
                  <a:schemeClr val="bg1"/>
                </a:solidFill>
                <a:latin typeface="Neo Sans Intel" pitchFamily="34" charset="0"/>
              </a:rPr>
              <a:t>Resist</a:t>
            </a:r>
          </a:p>
        </p:txBody>
      </p:sp>
      <p:sp>
        <p:nvSpPr>
          <p:cNvPr id="151" name="Rectangle 150"/>
          <p:cNvSpPr/>
          <p:nvPr/>
        </p:nvSpPr>
        <p:spPr>
          <a:xfrm>
            <a:off x="3097407" y="875026"/>
            <a:ext cx="507467" cy="370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V6</a:t>
            </a:r>
          </a:p>
        </p:txBody>
      </p:sp>
      <p:sp>
        <p:nvSpPr>
          <p:cNvPr id="159" name="Rectangle 158"/>
          <p:cNvSpPr/>
          <p:nvPr/>
        </p:nvSpPr>
        <p:spPr>
          <a:xfrm>
            <a:off x="2286988" y="866661"/>
            <a:ext cx="507467" cy="370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V6</a:t>
            </a:r>
          </a:p>
        </p:txBody>
      </p:sp>
      <p:sp>
        <p:nvSpPr>
          <p:cNvPr id="153" name="TextBox 152"/>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60" name="TextBox 159"/>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161" name="Isosceles Triangle 160"/>
          <p:cNvSpPr/>
          <p:nvPr/>
        </p:nvSpPr>
        <p:spPr>
          <a:xfrm rot="10800000">
            <a:off x="6168160" y="1580036"/>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Isosceles Triangle 162"/>
          <p:cNvSpPr/>
          <p:nvPr/>
        </p:nvSpPr>
        <p:spPr>
          <a:xfrm rot="10800000">
            <a:off x="7197503" y="1567173"/>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Isosceles Triangle 181"/>
          <p:cNvSpPr/>
          <p:nvPr/>
        </p:nvSpPr>
        <p:spPr>
          <a:xfrm rot="10800000">
            <a:off x="8162281" y="1572697"/>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a:spLocks noChangeArrowheads="1"/>
          </p:cNvSpPr>
          <p:nvPr/>
        </p:nvSpPr>
        <p:spPr bwMode="auto">
          <a:xfrm>
            <a:off x="4394199" y="4132375"/>
            <a:ext cx="4960401"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67" name="Rectangle 166"/>
          <p:cNvSpPr/>
          <p:nvPr/>
        </p:nvSpPr>
        <p:spPr>
          <a:xfrm>
            <a:off x="6848977" y="3744992"/>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7905909" y="3753725"/>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8844840" y="3753724"/>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TextBox 169"/>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1" name="TextBox 170"/>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2" name="TextBox 171"/>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3" name="Rectangle 172"/>
          <p:cNvSpPr/>
          <p:nvPr/>
        </p:nvSpPr>
        <p:spPr>
          <a:xfrm>
            <a:off x="4349062" y="3744992"/>
            <a:ext cx="1720530"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4" name="Rectangle 173"/>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TextBox 176"/>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8" name="TextBox 177"/>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9" name="TextBox 178"/>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266147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2"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4" name="Rectangle 153"/>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149" name="Rectangle 148"/>
          <p:cNvSpPr/>
          <p:nvPr/>
        </p:nvSpPr>
        <p:spPr>
          <a:xfrm>
            <a:off x="843879" y="1240152"/>
            <a:ext cx="2245908" cy="488807"/>
          </a:xfrm>
          <a:prstGeom prst="rect">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3"/>
          <p:cNvSpPr>
            <a:spLocks noChangeArrowheads="1"/>
          </p:cNvSpPr>
          <p:nvPr/>
        </p:nvSpPr>
        <p:spPr bwMode="auto">
          <a:xfrm>
            <a:off x="838571" y="1236829"/>
            <a:ext cx="8513389" cy="420742"/>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cxnSp>
        <p:nvCxnSpPr>
          <p:cNvPr id="134" name="Straight Connector 133"/>
          <p:cNvCxnSpPr/>
          <p:nvPr/>
        </p:nvCxnSpPr>
        <p:spPr>
          <a:xfrm flipH="1">
            <a:off x="2904045" y="1636384"/>
            <a:ext cx="6450556"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643590" y="4378212"/>
            <a:ext cx="3711012"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6282333" y="1636236"/>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7709622" y="1928663"/>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47" name="TextBox 146"/>
          <p:cNvSpPr txBox="1"/>
          <p:nvPr/>
        </p:nvSpPr>
        <p:spPr>
          <a:xfrm>
            <a:off x="4028152" y="161925"/>
            <a:ext cx="2338782" cy="169277"/>
          </a:xfrm>
          <a:prstGeom prst="rect">
            <a:avLst/>
          </a:prstGeom>
          <a:noFill/>
        </p:spPr>
        <p:txBody>
          <a:bodyPr vert="horz" wrap="none" lIns="0" tIns="0" rIns="0" bIns="0" rtlCol="0">
            <a:spAutoFit/>
          </a:bodyPr>
          <a:lstStyle/>
          <a:p>
            <a:r>
              <a:rPr lang="en-US" sz="1100" dirty="0">
                <a:solidFill>
                  <a:srgbClr val="003C71"/>
                </a:solidFill>
              </a:rPr>
              <a:t>Finish V6 processing and connection</a:t>
            </a:r>
          </a:p>
        </p:txBody>
      </p:sp>
      <p:sp>
        <p:nvSpPr>
          <p:cNvPr id="157" name="TextBox 156"/>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2" name="TextBox 1"/>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8" name="TextBox 157"/>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50" name="Rectangle 149"/>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64" name="TextBox 163"/>
          <p:cNvSpPr txBox="1"/>
          <p:nvPr/>
        </p:nvSpPr>
        <p:spPr>
          <a:xfrm>
            <a:off x="4624648" y="371045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80"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1" name="Rectangle 180"/>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4"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85" name="Rectangle 184"/>
          <p:cNvSpPr/>
          <p:nvPr/>
        </p:nvSpPr>
        <p:spPr>
          <a:xfrm>
            <a:off x="9903764" y="3842295"/>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86" name="Rectangle 185"/>
          <p:cNvSpPr/>
          <p:nvPr/>
        </p:nvSpPr>
        <p:spPr>
          <a:xfrm>
            <a:off x="9903764" y="345694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7" name="Rectangle 186"/>
          <p:cNvSpPr/>
          <p:nvPr/>
        </p:nvSpPr>
        <p:spPr>
          <a:xfrm>
            <a:off x="9932989" y="307607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2.2nm AMBER</a:t>
            </a:r>
          </a:p>
        </p:txBody>
      </p:sp>
      <p:sp>
        <p:nvSpPr>
          <p:cNvPr id="188" name="Rectangle 187"/>
          <p:cNvSpPr/>
          <p:nvPr/>
        </p:nvSpPr>
        <p:spPr>
          <a:xfrm>
            <a:off x="9942278" y="2725031"/>
            <a:ext cx="1887540" cy="387941"/>
          </a:xfrm>
          <a:prstGeom prst="rect">
            <a:avLst/>
          </a:prstGeom>
          <a:solidFill>
            <a:srgbClr val="616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7.2nm ESM</a:t>
            </a:r>
          </a:p>
        </p:txBody>
      </p:sp>
      <p:sp>
        <p:nvSpPr>
          <p:cNvPr id="189" name="Rectangle 188"/>
          <p:cNvSpPr/>
          <p:nvPr/>
        </p:nvSpPr>
        <p:spPr>
          <a:xfrm>
            <a:off x="9932989" y="2350865"/>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10nm Ta</a:t>
            </a:r>
          </a:p>
        </p:txBody>
      </p:sp>
      <p:sp>
        <p:nvSpPr>
          <p:cNvPr id="155" name="Rectangle 154"/>
          <p:cNvSpPr>
            <a:spLocks noChangeArrowheads="1"/>
          </p:cNvSpPr>
          <p:nvPr/>
        </p:nvSpPr>
        <p:spPr bwMode="auto">
          <a:xfrm>
            <a:off x="9891813"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6" name="Rectangle 155"/>
          <p:cNvSpPr>
            <a:spLocks noChangeArrowheads="1"/>
          </p:cNvSpPr>
          <p:nvPr/>
        </p:nvSpPr>
        <p:spPr bwMode="auto">
          <a:xfrm>
            <a:off x="9886404"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51" name="Rectangle 150"/>
          <p:cNvSpPr/>
          <p:nvPr/>
        </p:nvSpPr>
        <p:spPr>
          <a:xfrm>
            <a:off x="3097407" y="875025"/>
            <a:ext cx="507467" cy="22170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V6</a:t>
            </a:r>
          </a:p>
        </p:txBody>
      </p:sp>
      <p:sp>
        <p:nvSpPr>
          <p:cNvPr id="159" name="Rectangle 158"/>
          <p:cNvSpPr/>
          <p:nvPr/>
        </p:nvSpPr>
        <p:spPr>
          <a:xfrm>
            <a:off x="2286988" y="866660"/>
            <a:ext cx="507467" cy="22170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V6</a:t>
            </a:r>
          </a:p>
        </p:txBody>
      </p:sp>
      <p:sp>
        <p:nvSpPr>
          <p:cNvPr id="5" name="TextBox 4"/>
          <p:cNvSpPr txBox="1"/>
          <p:nvPr/>
        </p:nvSpPr>
        <p:spPr>
          <a:xfrm>
            <a:off x="1511166" y="161925"/>
            <a:ext cx="1392879" cy="169277"/>
          </a:xfrm>
          <a:prstGeom prst="rect">
            <a:avLst/>
          </a:prstGeom>
          <a:noFill/>
        </p:spPr>
        <p:txBody>
          <a:bodyPr vert="horz" wrap="square" lIns="0" tIns="0" rIns="0" bIns="0" rtlCol="0">
            <a:spAutoFit/>
          </a:bodyPr>
          <a:lstStyle/>
          <a:p>
            <a:r>
              <a:rPr lang="en-US" sz="1100" dirty="0">
                <a:solidFill>
                  <a:srgbClr val="003C71"/>
                </a:solidFill>
              </a:rPr>
              <a:t>OXS</a:t>
            </a:r>
          </a:p>
        </p:txBody>
      </p:sp>
      <p:sp>
        <p:nvSpPr>
          <p:cNvPr id="153" name="TextBox 152"/>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61" name="TextBox 160"/>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162" name="Isosceles Triangle 161"/>
          <p:cNvSpPr/>
          <p:nvPr/>
        </p:nvSpPr>
        <p:spPr>
          <a:xfrm rot="10800000">
            <a:off x="6168160" y="1580036"/>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Isosceles Triangle 162"/>
          <p:cNvSpPr/>
          <p:nvPr/>
        </p:nvSpPr>
        <p:spPr>
          <a:xfrm rot="10800000">
            <a:off x="7197503" y="1567173"/>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Isosceles Triangle 181"/>
          <p:cNvSpPr/>
          <p:nvPr/>
        </p:nvSpPr>
        <p:spPr>
          <a:xfrm rot="10800000">
            <a:off x="8162281" y="1572697"/>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a:spLocks noChangeArrowheads="1"/>
          </p:cNvSpPr>
          <p:nvPr/>
        </p:nvSpPr>
        <p:spPr bwMode="auto">
          <a:xfrm>
            <a:off x="4455149" y="4132375"/>
            <a:ext cx="4899451"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67" name="Rectangle 166"/>
          <p:cNvSpPr/>
          <p:nvPr/>
        </p:nvSpPr>
        <p:spPr>
          <a:xfrm>
            <a:off x="6848977" y="3744992"/>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7905909" y="3753725"/>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8844840" y="3753724"/>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TextBox 169"/>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1" name="TextBox 170"/>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2" name="TextBox 171"/>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3" name="Rectangle 172"/>
          <p:cNvSpPr/>
          <p:nvPr/>
        </p:nvSpPr>
        <p:spPr>
          <a:xfrm>
            <a:off x="4293708" y="3744992"/>
            <a:ext cx="177588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4" name="Rectangle 173"/>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TextBox 176"/>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8" name="TextBox 177"/>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9" name="TextBox 178"/>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853410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2"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4" name="Rectangle 153"/>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149" name="Rectangle 148"/>
          <p:cNvSpPr/>
          <p:nvPr/>
        </p:nvSpPr>
        <p:spPr>
          <a:xfrm>
            <a:off x="843879" y="1240152"/>
            <a:ext cx="2245908" cy="488807"/>
          </a:xfrm>
          <a:prstGeom prst="rect">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3"/>
          <p:cNvSpPr>
            <a:spLocks noChangeArrowheads="1"/>
          </p:cNvSpPr>
          <p:nvPr/>
        </p:nvSpPr>
        <p:spPr bwMode="auto">
          <a:xfrm>
            <a:off x="838571" y="1236829"/>
            <a:ext cx="8513389" cy="420742"/>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cxnSp>
        <p:nvCxnSpPr>
          <p:cNvPr id="134" name="Straight Connector 133"/>
          <p:cNvCxnSpPr/>
          <p:nvPr/>
        </p:nvCxnSpPr>
        <p:spPr>
          <a:xfrm flipH="1">
            <a:off x="2904045" y="1636384"/>
            <a:ext cx="6450556"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10328" y="4378212"/>
            <a:ext cx="3844274"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6282333" y="1636236"/>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7709622" y="1928663"/>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46" name="TextBox 145"/>
          <p:cNvSpPr txBox="1"/>
          <p:nvPr/>
        </p:nvSpPr>
        <p:spPr>
          <a:xfrm>
            <a:off x="9639972" y="354366"/>
            <a:ext cx="2360383" cy="169277"/>
          </a:xfrm>
          <a:prstGeom prst="rect">
            <a:avLst/>
          </a:prstGeom>
          <a:noFill/>
        </p:spPr>
        <p:txBody>
          <a:bodyPr vert="horz" wrap="square" lIns="0" tIns="0" rIns="0" bIns="0" rtlCol="0">
            <a:spAutoFit/>
          </a:bodyPr>
          <a:lstStyle/>
          <a:p>
            <a:r>
              <a:rPr lang="en-US" sz="1100" dirty="0">
                <a:solidFill>
                  <a:srgbClr val="003C71"/>
                </a:solidFill>
              </a:rPr>
              <a:t>Second Car BT Etch will land on MT6</a:t>
            </a:r>
          </a:p>
        </p:txBody>
      </p:sp>
      <p:sp>
        <p:nvSpPr>
          <p:cNvPr id="147" name="TextBox 146"/>
          <p:cNvSpPr txBox="1"/>
          <p:nvPr/>
        </p:nvSpPr>
        <p:spPr>
          <a:xfrm>
            <a:off x="4028152" y="161925"/>
            <a:ext cx="2338782" cy="169277"/>
          </a:xfrm>
          <a:prstGeom prst="rect">
            <a:avLst/>
          </a:prstGeom>
          <a:noFill/>
        </p:spPr>
        <p:txBody>
          <a:bodyPr vert="horz" wrap="none" lIns="0" tIns="0" rIns="0" bIns="0" rtlCol="0">
            <a:spAutoFit/>
          </a:bodyPr>
          <a:lstStyle/>
          <a:p>
            <a:r>
              <a:rPr lang="en-US" sz="1100" dirty="0">
                <a:solidFill>
                  <a:srgbClr val="003C71"/>
                </a:solidFill>
              </a:rPr>
              <a:t>Finish V6 processing and connection</a:t>
            </a:r>
          </a:p>
        </p:txBody>
      </p:sp>
      <p:sp>
        <p:nvSpPr>
          <p:cNvPr id="157" name="TextBox 156"/>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2" name="TextBox 1"/>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8" name="TextBox 157"/>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50" name="Rectangle 149"/>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64" name="TextBox 163"/>
          <p:cNvSpPr txBox="1"/>
          <p:nvPr/>
        </p:nvSpPr>
        <p:spPr>
          <a:xfrm>
            <a:off x="4624648" y="371045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80"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1" name="Rectangle 180"/>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4"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85" name="Rectangle 184"/>
          <p:cNvSpPr/>
          <p:nvPr/>
        </p:nvSpPr>
        <p:spPr>
          <a:xfrm>
            <a:off x="9903764" y="3842295"/>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86" name="Rectangle 185"/>
          <p:cNvSpPr/>
          <p:nvPr/>
        </p:nvSpPr>
        <p:spPr>
          <a:xfrm>
            <a:off x="9903764" y="345694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7" name="Rectangle 186"/>
          <p:cNvSpPr/>
          <p:nvPr/>
        </p:nvSpPr>
        <p:spPr>
          <a:xfrm>
            <a:off x="9932989" y="307607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2.2nm AMBER</a:t>
            </a:r>
          </a:p>
        </p:txBody>
      </p:sp>
      <p:sp>
        <p:nvSpPr>
          <p:cNvPr id="188" name="Rectangle 187"/>
          <p:cNvSpPr/>
          <p:nvPr/>
        </p:nvSpPr>
        <p:spPr>
          <a:xfrm>
            <a:off x="9942278" y="2725031"/>
            <a:ext cx="1887540" cy="387941"/>
          </a:xfrm>
          <a:prstGeom prst="rect">
            <a:avLst/>
          </a:prstGeom>
          <a:solidFill>
            <a:srgbClr val="616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7.2nm ESM</a:t>
            </a:r>
          </a:p>
        </p:txBody>
      </p:sp>
      <p:sp>
        <p:nvSpPr>
          <p:cNvPr id="189" name="Rectangle 188"/>
          <p:cNvSpPr/>
          <p:nvPr/>
        </p:nvSpPr>
        <p:spPr>
          <a:xfrm>
            <a:off x="9932989" y="2350865"/>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10nm Ta</a:t>
            </a:r>
          </a:p>
        </p:txBody>
      </p:sp>
      <p:sp>
        <p:nvSpPr>
          <p:cNvPr id="155" name="Rectangle 154"/>
          <p:cNvSpPr>
            <a:spLocks noChangeArrowheads="1"/>
          </p:cNvSpPr>
          <p:nvPr/>
        </p:nvSpPr>
        <p:spPr bwMode="auto">
          <a:xfrm>
            <a:off x="9891813"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6" name="Rectangle 155"/>
          <p:cNvSpPr>
            <a:spLocks noChangeArrowheads="1"/>
          </p:cNvSpPr>
          <p:nvPr/>
        </p:nvSpPr>
        <p:spPr bwMode="auto">
          <a:xfrm>
            <a:off x="9886404"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51" name="Rectangle 150"/>
          <p:cNvSpPr/>
          <p:nvPr/>
        </p:nvSpPr>
        <p:spPr>
          <a:xfrm>
            <a:off x="3097407" y="875025"/>
            <a:ext cx="507467" cy="28919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V6</a:t>
            </a:r>
          </a:p>
        </p:txBody>
      </p:sp>
      <p:sp>
        <p:nvSpPr>
          <p:cNvPr id="159" name="Rectangle 158"/>
          <p:cNvSpPr/>
          <p:nvPr/>
        </p:nvSpPr>
        <p:spPr>
          <a:xfrm>
            <a:off x="2286988" y="866660"/>
            <a:ext cx="507467" cy="28919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V6</a:t>
            </a:r>
          </a:p>
        </p:txBody>
      </p:sp>
      <p:sp>
        <p:nvSpPr>
          <p:cNvPr id="5" name="TextBox 4"/>
          <p:cNvSpPr txBox="1"/>
          <p:nvPr/>
        </p:nvSpPr>
        <p:spPr>
          <a:xfrm>
            <a:off x="779854" y="331202"/>
            <a:ext cx="1905594" cy="169277"/>
          </a:xfrm>
          <a:prstGeom prst="rect">
            <a:avLst/>
          </a:prstGeom>
          <a:noFill/>
        </p:spPr>
        <p:txBody>
          <a:bodyPr vert="horz" wrap="square" lIns="0" tIns="0" rIns="0" bIns="0" rtlCol="0">
            <a:spAutoFit/>
          </a:bodyPr>
          <a:lstStyle/>
          <a:p>
            <a:r>
              <a:rPr lang="en-US" sz="1100" dirty="0">
                <a:solidFill>
                  <a:srgbClr val="003C71"/>
                </a:solidFill>
              </a:rPr>
              <a:t>CAR</a:t>
            </a:r>
          </a:p>
        </p:txBody>
      </p:sp>
      <p:sp>
        <p:nvSpPr>
          <p:cNvPr id="161" name="TextBox 160"/>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62" name="TextBox 161"/>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163" name="Isosceles Triangle 162"/>
          <p:cNvSpPr/>
          <p:nvPr/>
        </p:nvSpPr>
        <p:spPr>
          <a:xfrm rot="10800000">
            <a:off x="6168160" y="1587656"/>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Isosceles Triangle 181"/>
          <p:cNvSpPr/>
          <p:nvPr/>
        </p:nvSpPr>
        <p:spPr>
          <a:xfrm rot="10800000">
            <a:off x="7197503" y="1574793"/>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Isosceles Triangle 182"/>
          <p:cNvSpPr/>
          <p:nvPr/>
        </p:nvSpPr>
        <p:spPr>
          <a:xfrm rot="10800000">
            <a:off x="8162281" y="1580317"/>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Isosceles Triangle 190"/>
          <p:cNvSpPr/>
          <p:nvPr/>
        </p:nvSpPr>
        <p:spPr>
          <a:xfrm rot="10800000">
            <a:off x="6168160" y="1587656"/>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Isosceles Triangle 191"/>
          <p:cNvSpPr/>
          <p:nvPr/>
        </p:nvSpPr>
        <p:spPr>
          <a:xfrm rot="10800000">
            <a:off x="7197503" y="1574793"/>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Isosceles Triangle 192"/>
          <p:cNvSpPr/>
          <p:nvPr/>
        </p:nvSpPr>
        <p:spPr>
          <a:xfrm rot="10800000">
            <a:off x="8162281" y="1580317"/>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Isosceles Triangle 193"/>
          <p:cNvSpPr/>
          <p:nvPr/>
        </p:nvSpPr>
        <p:spPr>
          <a:xfrm rot="10800000">
            <a:off x="6168160" y="1587656"/>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Isosceles Triangle 194"/>
          <p:cNvSpPr/>
          <p:nvPr/>
        </p:nvSpPr>
        <p:spPr>
          <a:xfrm rot="10800000">
            <a:off x="7197503" y="1574793"/>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Isosceles Triangle 195"/>
          <p:cNvSpPr/>
          <p:nvPr/>
        </p:nvSpPr>
        <p:spPr>
          <a:xfrm rot="10800000">
            <a:off x="8162281" y="1580317"/>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a:stretch>
            <a:fillRect/>
          </a:stretch>
        </p:blipFill>
        <p:spPr>
          <a:xfrm>
            <a:off x="256202" y="940915"/>
            <a:ext cx="1575560" cy="1185554"/>
          </a:xfrm>
          <a:prstGeom prst="rect">
            <a:avLst/>
          </a:prstGeom>
        </p:spPr>
      </p:pic>
      <p:sp>
        <p:nvSpPr>
          <p:cNvPr id="153" name="Rectangle 152"/>
          <p:cNvSpPr>
            <a:spLocks noChangeArrowheads="1"/>
          </p:cNvSpPr>
          <p:nvPr/>
        </p:nvSpPr>
        <p:spPr bwMode="auto">
          <a:xfrm>
            <a:off x="4463579" y="4132375"/>
            <a:ext cx="4891022"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67" name="Rectangle 166"/>
          <p:cNvSpPr/>
          <p:nvPr/>
        </p:nvSpPr>
        <p:spPr>
          <a:xfrm>
            <a:off x="6848977" y="3744992"/>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7905909" y="3753725"/>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8844840" y="3753724"/>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TextBox 169"/>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1" name="TextBox 170"/>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2" name="TextBox 171"/>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3" name="Rectangle 172"/>
          <p:cNvSpPr/>
          <p:nvPr/>
        </p:nvSpPr>
        <p:spPr>
          <a:xfrm>
            <a:off x="4317382" y="3744992"/>
            <a:ext cx="1752210"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4" name="Rectangle 173"/>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TextBox 176"/>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8" name="TextBox 177"/>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9" name="TextBox 178"/>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96762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841212" y="1646489"/>
            <a:ext cx="8513389" cy="1715735"/>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2" name="Rectangle 3"/>
          <p:cNvSpPr>
            <a:spLocks noChangeArrowheads="1"/>
          </p:cNvSpPr>
          <p:nvPr/>
        </p:nvSpPr>
        <p:spPr bwMode="auto">
          <a:xfrm>
            <a:off x="841211" y="3090012"/>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54" name="Rectangle 153"/>
          <p:cNvSpPr>
            <a:spLocks noChangeArrowheads="1"/>
          </p:cNvSpPr>
          <p:nvPr/>
        </p:nvSpPr>
        <p:spPr bwMode="auto">
          <a:xfrm>
            <a:off x="843879" y="3339482"/>
            <a:ext cx="8522825" cy="78111"/>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sz="1200" b="1" dirty="0">
              <a:latin typeface="Neo Sans Intel" pitchFamily="34" charset="0"/>
            </a:endParaRPr>
          </a:p>
        </p:txBody>
      </p:sp>
      <p:sp>
        <p:nvSpPr>
          <p:cNvPr id="149" name="Rectangle 148"/>
          <p:cNvSpPr/>
          <p:nvPr/>
        </p:nvSpPr>
        <p:spPr>
          <a:xfrm>
            <a:off x="843879" y="1240152"/>
            <a:ext cx="2245908" cy="488807"/>
          </a:xfrm>
          <a:prstGeom prst="rect">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3"/>
          <p:cNvSpPr>
            <a:spLocks noChangeArrowheads="1"/>
          </p:cNvSpPr>
          <p:nvPr/>
        </p:nvSpPr>
        <p:spPr bwMode="auto">
          <a:xfrm>
            <a:off x="838571" y="1236829"/>
            <a:ext cx="8513389" cy="420742"/>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cxnSp>
        <p:nvCxnSpPr>
          <p:cNvPr id="134" name="Straight Connector 133"/>
          <p:cNvCxnSpPr/>
          <p:nvPr/>
        </p:nvCxnSpPr>
        <p:spPr>
          <a:xfrm flipH="1">
            <a:off x="2904045" y="1636384"/>
            <a:ext cx="6450556"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Rectangle 3"/>
          <p:cNvSpPr>
            <a:spLocks noChangeArrowheads="1"/>
          </p:cNvSpPr>
          <p:nvPr/>
        </p:nvSpPr>
        <p:spPr bwMode="auto">
          <a:xfrm>
            <a:off x="841211" y="3420724"/>
            <a:ext cx="8513390" cy="325814"/>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57" name="TextBox 56"/>
          <p:cNvSpPr txBox="1"/>
          <p:nvPr/>
        </p:nvSpPr>
        <p:spPr>
          <a:xfrm>
            <a:off x="268149" y="3534511"/>
            <a:ext cx="373500" cy="169277"/>
          </a:xfrm>
          <a:prstGeom prst="rect">
            <a:avLst/>
          </a:prstGeom>
          <a:noFill/>
        </p:spPr>
        <p:txBody>
          <a:bodyPr vert="horz" wrap="none" lIns="0" tIns="0" rIns="0" bIns="0" rtlCol="0">
            <a:spAutoFit/>
          </a:bodyPr>
          <a:lstStyle/>
          <a:p>
            <a:r>
              <a:rPr lang="en-US" sz="1100" dirty="0">
                <a:solidFill>
                  <a:srgbClr val="003C71"/>
                </a:solidFill>
              </a:rPr>
              <a:t>V6 ES</a:t>
            </a:r>
          </a:p>
        </p:txBody>
      </p:sp>
      <p:sp>
        <p:nvSpPr>
          <p:cNvPr id="54" name="Rectangle 3"/>
          <p:cNvSpPr>
            <a:spLocks noChangeArrowheads="1"/>
          </p:cNvSpPr>
          <p:nvPr/>
        </p:nvSpPr>
        <p:spPr bwMode="auto">
          <a:xfrm>
            <a:off x="841214" y="3752850"/>
            <a:ext cx="8513389" cy="1057278"/>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49" name="Rectangle 3"/>
          <p:cNvSpPr>
            <a:spLocks noChangeArrowheads="1"/>
          </p:cNvSpPr>
          <p:nvPr/>
        </p:nvSpPr>
        <p:spPr bwMode="auto">
          <a:xfrm>
            <a:off x="5530214" y="4378212"/>
            <a:ext cx="3824387" cy="438228"/>
          </a:xfrm>
          <a:prstGeom prst="rect">
            <a:avLst/>
          </a:prstGeom>
          <a:solidFill>
            <a:srgbClr val="FFFF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9" name="Rectangle 3"/>
          <p:cNvSpPr>
            <a:spLocks noChangeArrowheads="1"/>
          </p:cNvSpPr>
          <p:nvPr/>
        </p:nvSpPr>
        <p:spPr bwMode="auto">
          <a:xfrm>
            <a:off x="841214" y="4939686"/>
            <a:ext cx="8513389" cy="926402"/>
          </a:xfrm>
          <a:prstGeom prst="rect">
            <a:avLst/>
          </a:prstGeom>
          <a:solidFill>
            <a:srgbClr val="3399FF"/>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10" name="TextBox 9"/>
          <p:cNvSpPr txBox="1"/>
          <p:nvPr/>
        </p:nvSpPr>
        <p:spPr>
          <a:xfrm>
            <a:off x="966045" y="5295165"/>
            <a:ext cx="623290" cy="215444"/>
          </a:xfrm>
          <a:prstGeom prst="rect">
            <a:avLst/>
          </a:prstGeom>
          <a:noFill/>
        </p:spPr>
        <p:txBody>
          <a:bodyPr wrap="square" rtlCol="0">
            <a:spAutoFit/>
          </a:bodyPr>
          <a:lstStyle/>
          <a:p>
            <a:pPr algn="ctr"/>
            <a:r>
              <a:rPr lang="en-US" sz="800" b="1" dirty="0"/>
              <a:t>CDO</a:t>
            </a:r>
          </a:p>
        </p:txBody>
      </p:sp>
      <p:sp>
        <p:nvSpPr>
          <p:cNvPr id="7" name="Rectangle 3"/>
          <p:cNvSpPr>
            <a:spLocks noChangeArrowheads="1"/>
          </p:cNvSpPr>
          <p:nvPr/>
        </p:nvSpPr>
        <p:spPr bwMode="auto">
          <a:xfrm>
            <a:off x="841214" y="4807403"/>
            <a:ext cx="8513390" cy="132283"/>
          </a:xfrm>
          <a:prstGeom prst="rect">
            <a:avLst/>
          </a:prstGeom>
          <a:solidFill>
            <a:srgbClr val="996600"/>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sp>
        <p:nvSpPr>
          <p:cNvPr id="8" name="Rectangle 7"/>
          <p:cNvSpPr/>
          <p:nvPr/>
        </p:nvSpPr>
        <p:spPr bwMode="auto">
          <a:xfrm>
            <a:off x="8414271" y="4940063"/>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1" name="TextBox 10"/>
          <p:cNvSpPr txBox="1"/>
          <p:nvPr/>
        </p:nvSpPr>
        <p:spPr>
          <a:xfrm>
            <a:off x="275208" y="5295165"/>
            <a:ext cx="419987" cy="169277"/>
          </a:xfrm>
          <a:prstGeom prst="rect">
            <a:avLst/>
          </a:prstGeom>
          <a:noFill/>
        </p:spPr>
        <p:txBody>
          <a:bodyPr vert="horz" wrap="none" lIns="0" tIns="0" rIns="0" bIns="0" rtlCol="0">
            <a:spAutoFit/>
          </a:bodyPr>
          <a:lstStyle/>
          <a:p>
            <a:r>
              <a:rPr lang="en-US" sz="1100" dirty="0">
                <a:solidFill>
                  <a:srgbClr val="003C71"/>
                </a:solidFill>
              </a:rPr>
              <a:t>V4 ILD</a:t>
            </a:r>
          </a:p>
        </p:txBody>
      </p:sp>
      <p:sp>
        <p:nvSpPr>
          <p:cNvPr id="12" name="Rectangle 11"/>
          <p:cNvSpPr/>
          <p:nvPr/>
        </p:nvSpPr>
        <p:spPr bwMode="auto">
          <a:xfrm>
            <a:off x="7490766"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3" name="Rectangle 12"/>
          <p:cNvSpPr/>
          <p:nvPr/>
        </p:nvSpPr>
        <p:spPr bwMode="auto">
          <a:xfrm>
            <a:off x="1277690" y="4939309"/>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4" name="Rectangle 13"/>
          <p:cNvSpPr/>
          <p:nvPr/>
        </p:nvSpPr>
        <p:spPr bwMode="auto">
          <a:xfrm>
            <a:off x="225706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5" name="Rectangle 14"/>
          <p:cNvSpPr/>
          <p:nvPr/>
        </p:nvSpPr>
        <p:spPr bwMode="auto">
          <a:xfrm>
            <a:off x="3226557" y="4939308"/>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sp>
        <p:nvSpPr>
          <p:cNvPr id="16" name="Rectangle 15"/>
          <p:cNvSpPr/>
          <p:nvPr/>
        </p:nvSpPr>
        <p:spPr bwMode="auto">
          <a:xfrm>
            <a:off x="6433834" y="4939307"/>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7" name="Rectangle 16"/>
          <p:cNvSpPr/>
          <p:nvPr/>
        </p:nvSpPr>
        <p:spPr bwMode="auto">
          <a:xfrm>
            <a:off x="551032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WL</a:t>
            </a:r>
          </a:p>
        </p:txBody>
      </p:sp>
      <p:sp>
        <p:nvSpPr>
          <p:cNvPr id="18" name="Rectangle 17"/>
          <p:cNvSpPr/>
          <p:nvPr/>
        </p:nvSpPr>
        <p:spPr bwMode="auto">
          <a:xfrm>
            <a:off x="4223689" y="4939306"/>
            <a:ext cx="583466" cy="216441"/>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latin typeface="Neo Sans Intel" pitchFamily="34" charset="0"/>
                <a:cs typeface="Arial" pitchFamily="34" charset="0"/>
              </a:rPr>
              <a:t>M5</a:t>
            </a:r>
          </a:p>
        </p:txBody>
      </p:sp>
      <p:grpSp>
        <p:nvGrpSpPr>
          <p:cNvPr id="19" name="Group 18"/>
          <p:cNvGrpSpPr/>
          <p:nvPr/>
        </p:nvGrpSpPr>
        <p:grpSpPr>
          <a:xfrm>
            <a:off x="841214" y="5866088"/>
            <a:ext cx="8535718" cy="421138"/>
            <a:chOff x="116206" y="4988365"/>
            <a:chExt cx="8535718" cy="421138"/>
          </a:xfrm>
        </p:grpSpPr>
        <p:sp>
          <p:nvSpPr>
            <p:cNvPr id="20" name="Rectangle 3"/>
            <p:cNvSpPr>
              <a:spLocks noChangeArrowheads="1"/>
            </p:cNvSpPr>
            <p:nvPr/>
          </p:nvSpPr>
          <p:spPr bwMode="auto">
            <a:xfrm>
              <a:off x="116206" y="4988365"/>
              <a:ext cx="8513388" cy="79447"/>
            </a:xfrm>
            <a:prstGeom prst="rect">
              <a:avLst/>
            </a:prstGeom>
            <a:solidFill>
              <a:schemeClr val="bg2"/>
            </a:solidFill>
            <a:ln w="3175" algn="ctr">
              <a:noFill/>
              <a:round/>
              <a:headEnd type="none" w="sm" len="sm"/>
              <a:tailEnd type="none" w="sm" len="sm"/>
            </a:ln>
          </p:spPr>
          <p:txBody>
            <a:bodyPr wrap="none" anchor="ctr"/>
            <a:lstStyle/>
            <a:p>
              <a:pPr algn="ctr" eaLnBrk="0" hangingPunct="0"/>
              <a:endParaRPr lang="en-US" sz="2000" b="1" dirty="0">
                <a:latin typeface="Neo Sans Intel" pitchFamily="34" charset="0"/>
              </a:endParaRPr>
            </a:p>
          </p:txBody>
        </p:sp>
        <p:grpSp>
          <p:nvGrpSpPr>
            <p:cNvPr id="21" name="Group 20"/>
            <p:cNvGrpSpPr/>
            <p:nvPr/>
          </p:nvGrpSpPr>
          <p:grpSpPr>
            <a:xfrm>
              <a:off x="118872" y="5046863"/>
              <a:ext cx="8533052" cy="362640"/>
              <a:chOff x="118872" y="5046863"/>
              <a:chExt cx="8533052" cy="362640"/>
            </a:xfrm>
          </p:grpSpPr>
          <p:sp>
            <p:nvSpPr>
              <p:cNvPr id="22" name="TextBox 21"/>
              <p:cNvSpPr txBox="1"/>
              <p:nvPr/>
            </p:nvSpPr>
            <p:spPr>
              <a:xfrm>
                <a:off x="1815631" y="5131039"/>
                <a:ext cx="935876" cy="276999"/>
              </a:xfrm>
              <a:prstGeom prst="rect">
                <a:avLst/>
              </a:prstGeom>
              <a:noFill/>
            </p:spPr>
            <p:txBody>
              <a:bodyPr wrap="square" rtlCol="0">
                <a:spAutoFit/>
              </a:bodyPr>
              <a:lstStyle/>
              <a:p>
                <a:pPr algn="ctr"/>
                <a:r>
                  <a:rPr lang="en-US" sz="1200" dirty="0"/>
                  <a:t>Logic</a:t>
                </a:r>
              </a:p>
            </p:txBody>
          </p:sp>
          <p:sp>
            <p:nvSpPr>
              <p:cNvPr id="23" name="TextBox 22"/>
              <p:cNvSpPr txBox="1"/>
              <p:nvPr/>
            </p:nvSpPr>
            <p:spPr>
              <a:xfrm>
                <a:off x="6139613" y="5132504"/>
                <a:ext cx="1357832" cy="276999"/>
              </a:xfrm>
              <a:prstGeom prst="rect">
                <a:avLst/>
              </a:prstGeom>
              <a:noFill/>
            </p:spPr>
            <p:txBody>
              <a:bodyPr wrap="square" rtlCol="0">
                <a:spAutoFit/>
              </a:bodyPr>
              <a:lstStyle/>
              <a:p>
                <a:pPr algn="ctr"/>
                <a:r>
                  <a:rPr lang="en-US" sz="1200" dirty="0" err="1"/>
                  <a:t>eDRAM</a:t>
                </a:r>
                <a:r>
                  <a:rPr lang="en-US" sz="1200" dirty="0"/>
                  <a:t> Array</a:t>
                </a:r>
              </a:p>
            </p:txBody>
          </p:sp>
          <p:grpSp>
            <p:nvGrpSpPr>
              <p:cNvPr id="24" name="Group 23"/>
              <p:cNvGrpSpPr/>
              <p:nvPr/>
            </p:nvGrpSpPr>
            <p:grpSpPr>
              <a:xfrm>
                <a:off x="118872" y="5046863"/>
                <a:ext cx="8533052" cy="152851"/>
                <a:chOff x="99111" y="5099193"/>
                <a:chExt cx="8568640" cy="152851"/>
              </a:xfrm>
            </p:grpSpPr>
            <p:sp>
              <p:nvSpPr>
                <p:cNvPr id="25" name="Left Brace 24"/>
                <p:cNvSpPr/>
                <p:nvPr/>
              </p:nvSpPr>
              <p:spPr bwMode="auto">
                <a:xfrm rot="16200000">
                  <a:off x="2176097" y="3022207"/>
                  <a:ext cx="152851" cy="4306824"/>
                </a:xfrm>
                <a:prstGeom prst="leftBrac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sp>
              <p:nvSpPr>
                <p:cNvPr id="26" name="Left Brace 25"/>
                <p:cNvSpPr/>
                <p:nvPr/>
              </p:nvSpPr>
              <p:spPr bwMode="auto">
                <a:xfrm rot="16200000">
                  <a:off x="6466115" y="3050409"/>
                  <a:ext cx="152851" cy="4250420"/>
                </a:xfrm>
                <a:prstGeom prst="leftBrace">
                  <a:avLst>
                    <a:gd name="adj1" fmla="val 8333"/>
                    <a:gd name="adj2" fmla="val 56201"/>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dirty="0">
                    <a:latin typeface="Neo Sans Intel" pitchFamily="34" charset="0"/>
                    <a:cs typeface="Arial" pitchFamily="34" charset="0"/>
                  </a:endParaRPr>
                </a:p>
              </p:txBody>
            </p:sp>
          </p:grpSp>
        </p:grpSp>
      </p:grpSp>
      <p:sp>
        <p:nvSpPr>
          <p:cNvPr id="32" name="Rectangle 31"/>
          <p:cNvSpPr/>
          <p:nvPr/>
        </p:nvSpPr>
        <p:spPr bwMode="auto">
          <a:xfrm>
            <a:off x="5510329" y="480740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3" name="Rectangle 32"/>
          <p:cNvSpPr/>
          <p:nvPr/>
        </p:nvSpPr>
        <p:spPr bwMode="auto">
          <a:xfrm>
            <a:off x="6433834"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4" name="Rectangle 33"/>
          <p:cNvSpPr/>
          <p:nvPr/>
        </p:nvSpPr>
        <p:spPr bwMode="auto">
          <a:xfrm>
            <a:off x="7490766" y="480614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5" name="Rectangle 34"/>
          <p:cNvSpPr/>
          <p:nvPr/>
        </p:nvSpPr>
        <p:spPr bwMode="auto">
          <a:xfrm>
            <a:off x="8414271" y="4804882"/>
            <a:ext cx="583466" cy="131903"/>
          </a:xfrm>
          <a:prstGeom prst="rect">
            <a:avLst/>
          </a:prstGeom>
          <a:solidFill>
            <a:schemeClr val="bg1">
              <a:lumMod val="65000"/>
            </a:schemeClr>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6" name="Rectangle 35"/>
          <p:cNvSpPr/>
          <p:nvPr/>
        </p:nvSpPr>
        <p:spPr bwMode="auto">
          <a:xfrm>
            <a:off x="5510329" y="449706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7" name="Rectangle 36"/>
          <p:cNvSpPr/>
          <p:nvPr/>
        </p:nvSpPr>
        <p:spPr bwMode="auto">
          <a:xfrm>
            <a:off x="6433834"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8" name="Rectangle 37"/>
          <p:cNvSpPr/>
          <p:nvPr/>
        </p:nvSpPr>
        <p:spPr bwMode="auto">
          <a:xfrm>
            <a:off x="7490766" y="449580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39" name="Rectangle 38"/>
          <p:cNvSpPr/>
          <p:nvPr/>
        </p:nvSpPr>
        <p:spPr bwMode="auto">
          <a:xfrm>
            <a:off x="8414271" y="4494541"/>
            <a:ext cx="583466" cy="313066"/>
          </a:xfrm>
          <a:prstGeom prst="rect">
            <a:avLst/>
          </a:prstGeom>
          <a:solidFill>
            <a:srgbClr val="FF00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0" name="Rectangle 39"/>
          <p:cNvSpPr/>
          <p:nvPr/>
        </p:nvSpPr>
        <p:spPr bwMode="auto">
          <a:xfrm>
            <a:off x="5510329" y="438073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1" name="Rectangle 40"/>
          <p:cNvSpPr/>
          <p:nvPr/>
        </p:nvSpPr>
        <p:spPr bwMode="auto">
          <a:xfrm>
            <a:off x="6433834"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2" name="Rectangle 41"/>
          <p:cNvSpPr/>
          <p:nvPr/>
        </p:nvSpPr>
        <p:spPr bwMode="auto">
          <a:xfrm>
            <a:off x="7490766" y="437947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3" name="Rectangle 42"/>
          <p:cNvSpPr/>
          <p:nvPr/>
        </p:nvSpPr>
        <p:spPr bwMode="auto">
          <a:xfrm>
            <a:off x="8414271" y="4378212"/>
            <a:ext cx="583466" cy="131903"/>
          </a:xfrm>
          <a:prstGeom prst="rect">
            <a:avLst/>
          </a:prstGeom>
          <a:solidFill>
            <a:srgbClr val="FF9900"/>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a:latin typeface="Neo Sans Intel" pitchFamily="34" charset="0"/>
              <a:cs typeface="Arial" pitchFamily="34" charset="0"/>
            </a:endParaRPr>
          </a:p>
        </p:txBody>
      </p:sp>
      <p:sp>
        <p:nvSpPr>
          <p:cNvPr id="45" name="Rectangle 44"/>
          <p:cNvSpPr/>
          <p:nvPr/>
        </p:nvSpPr>
        <p:spPr>
          <a:xfrm>
            <a:off x="6646192" y="4378212"/>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702214" y="4385302"/>
            <a:ext cx="142153" cy="130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625719" y="4373889"/>
            <a:ext cx="139841" cy="13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15826" y="4144323"/>
            <a:ext cx="419987" cy="169277"/>
          </a:xfrm>
          <a:prstGeom prst="rect">
            <a:avLst/>
          </a:prstGeom>
          <a:noFill/>
        </p:spPr>
        <p:txBody>
          <a:bodyPr vert="horz" wrap="none" lIns="0" tIns="0" rIns="0" bIns="0" rtlCol="0">
            <a:spAutoFit/>
          </a:bodyPr>
          <a:lstStyle/>
          <a:p>
            <a:r>
              <a:rPr lang="en-US" sz="1100" dirty="0">
                <a:solidFill>
                  <a:srgbClr val="003C71"/>
                </a:solidFill>
              </a:rPr>
              <a:t>V5 ILD</a:t>
            </a:r>
          </a:p>
        </p:txBody>
      </p:sp>
      <p:sp>
        <p:nvSpPr>
          <p:cNvPr id="3" name="Rectangle 2"/>
          <p:cNvSpPr/>
          <p:nvPr/>
        </p:nvSpPr>
        <p:spPr>
          <a:xfrm>
            <a:off x="4621720" y="4387395"/>
            <a:ext cx="306896" cy="21486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435891" y="4041306"/>
            <a:ext cx="168323" cy="89547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031" y="2481948"/>
            <a:ext cx="759823" cy="169277"/>
          </a:xfrm>
          <a:prstGeom prst="rect">
            <a:avLst/>
          </a:prstGeom>
          <a:noFill/>
        </p:spPr>
        <p:txBody>
          <a:bodyPr vert="horz" wrap="none" lIns="0" tIns="0" rIns="0" bIns="0" rtlCol="0">
            <a:spAutoFit/>
          </a:bodyPr>
          <a:lstStyle/>
          <a:p>
            <a:r>
              <a:rPr lang="en-US" sz="1100" dirty="0">
                <a:solidFill>
                  <a:srgbClr val="003C71"/>
                </a:solidFill>
              </a:rPr>
              <a:t>COB/V6 ILD</a:t>
            </a:r>
          </a:p>
        </p:txBody>
      </p:sp>
      <p:sp>
        <p:nvSpPr>
          <p:cNvPr id="90" name="Rectangle 89"/>
          <p:cNvSpPr/>
          <p:nvPr/>
        </p:nvSpPr>
        <p:spPr>
          <a:xfrm>
            <a:off x="6321698" y="1603247"/>
            <a:ext cx="493412" cy="1805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7373567" y="1603247"/>
            <a:ext cx="498475" cy="18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8317561" y="1603247"/>
            <a:ext cx="493412" cy="1813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5400000">
            <a:off x="5462244" y="2501028"/>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5400000">
            <a:off x="5903365"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318326"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rapezoid 95"/>
          <p:cNvSpPr/>
          <p:nvPr/>
        </p:nvSpPr>
        <p:spPr>
          <a:xfrm rot="5400000">
            <a:off x="6255627"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rapezoid 96"/>
          <p:cNvSpPr/>
          <p:nvPr/>
        </p:nvSpPr>
        <p:spPr>
          <a:xfrm rot="16200000">
            <a:off x="6574983"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5400000">
            <a:off x="6515437" y="249445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5400000">
            <a:off x="6961350" y="2498327"/>
            <a:ext cx="1770147"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376311" y="3305376"/>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rapezoid 100"/>
          <p:cNvSpPr/>
          <p:nvPr/>
        </p:nvSpPr>
        <p:spPr>
          <a:xfrm rot="5400000">
            <a:off x="7313612" y="1744665"/>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rapezoid 101"/>
          <p:cNvSpPr/>
          <p:nvPr/>
        </p:nvSpPr>
        <p:spPr>
          <a:xfrm rot="16200000">
            <a:off x="7632968" y="1743217"/>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5400000">
            <a:off x="7453302" y="2500163"/>
            <a:ext cx="1773522" cy="613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5400000">
            <a:off x="7894856" y="2497894"/>
            <a:ext cx="1769282" cy="6295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309384" y="3304511"/>
            <a:ext cx="496509" cy="11388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apezoid 105"/>
          <p:cNvSpPr/>
          <p:nvPr/>
        </p:nvSpPr>
        <p:spPr>
          <a:xfrm rot="5400000">
            <a:off x="8246685" y="1743800"/>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rapezoid 106"/>
          <p:cNvSpPr/>
          <p:nvPr/>
        </p:nvSpPr>
        <p:spPr>
          <a:xfrm rot="16200000">
            <a:off x="8566041" y="1742352"/>
            <a:ext cx="327329" cy="132080"/>
          </a:xfrm>
          <a:prstGeom prst="trapezoid">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6487712" y="167568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665525" y="167871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391676"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744931" y="195957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6397719" y="328714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6648082" y="164807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6658633" y="192251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6385888" y="164593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539969"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717782"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443933"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797188"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7449976"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7700339"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7438145"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479271" y="1680618"/>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657084" y="1683641"/>
            <a:ext cx="591" cy="258767"/>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383235"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736490" y="1964506"/>
            <a:ext cx="0" cy="1340455"/>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flipV="1">
            <a:off x="8389278" y="3292076"/>
            <a:ext cx="348825" cy="2546"/>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8639641" y="1653008"/>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8650192" y="1927445"/>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flipV="1">
            <a:off x="8377447" y="1650868"/>
            <a:ext cx="100445"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382222" y="1921711"/>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7453812" y="1946544"/>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8382058" y="1938366"/>
            <a:ext cx="109697" cy="33281"/>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6282333" y="1636236"/>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732703" y="1630391"/>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7350973" y="1636402"/>
            <a:ext cx="108881" cy="6642"/>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7801343" y="1630557"/>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flipV="1">
            <a:off x="8297738" y="1630874"/>
            <a:ext cx="93101" cy="22134"/>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33558" y="1632555"/>
            <a:ext cx="96381" cy="16649"/>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7709622" y="1928663"/>
            <a:ext cx="96603" cy="3783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a:off x="6253191" y="448837"/>
            <a:ext cx="0" cy="5496698"/>
          </a:xfrm>
          <a:prstGeom prst="line">
            <a:avLst/>
          </a:prstGeom>
          <a:solidFill>
            <a:schemeClr val="bg1"/>
          </a:solidFill>
          <a:ln w="12700" cap="flat" cmpd="sng" algn="ctr">
            <a:solidFill>
              <a:schemeClr val="tx1"/>
            </a:solidFill>
            <a:prstDash val="dash"/>
            <a:round/>
            <a:headEnd type="none" w="sm" len="sm"/>
            <a:tailEnd type="none" w="sm" len="sm"/>
          </a:ln>
          <a:effectLst/>
        </p:spPr>
      </p:cxnSp>
      <p:cxnSp>
        <p:nvCxnSpPr>
          <p:cNvPr id="27" name="Straight Connector 26"/>
          <p:cNvCxnSpPr/>
          <p:nvPr/>
        </p:nvCxnSpPr>
        <p:spPr bwMode="auto">
          <a:xfrm>
            <a:off x="5140671" y="440105"/>
            <a:ext cx="0" cy="5466816"/>
          </a:xfrm>
          <a:prstGeom prst="line">
            <a:avLst/>
          </a:prstGeom>
          <a:solidFill>
            <a:schemeClr val="bg1"/>
          </a:solidFill>
          <a:ln w="12700" cap="flat" cmpd="sng" algn="ctr">
            <a:solidFill>
              <a:schemeClr val="tx1"/>
            </a:solidFill>
            <a:prstDash val="dash"/>
            <a:round/>
            <a:headEnd type="none" w="sm" len="sm"/>
            <a:tailEnd type="none" w="sm" len="sm"/>
          </a:ln>
          <a:effectLst/>
        </p:spPr>
      </p:cxnSp>
      <p:sp>
        <p:nvSpPr>
          <p:cNvPr id="146" name="TextBox 145"/>
          <p:cNvSpPr txBox="1"/>
          <p:nvPr/>
        </p:nvSpPr>
        <p:spPr>
          <a:xfrm>
            <a:off x="9639972" y="354366"/>
            <a:ext cx="2360383" cy="677108"/>
          </a:xfrm>
          <a:prstGeom prst="rect">
            <a:avLst/>
          </a:prstGeom>
          <a:noFill/>
        </p:spPr>
        <p:txBody>
          <a:bodyPr vert="horz" wrap="square" lIns="0" tIns="0" rIns="0" bIns="0" rtlCol="0">
            <a:spAutoFit/>
          </a:bodyPr>
          <a:lstStyle/>
          <a:p>
            <a:r>
              <a:rPr lang="en-US" sz="1100" dirty="0">
                <a:solidFill>
                  <a:srgbClr val="003C71"/>
                </a:solidFill>
              </a:rPr>
              <a:t>Complete Connection. V6 connecting through CTP may only hang partway through the ILD, but that is okay for connection for CTP To MT7</a:t>
            </a:r>
          </a:p>
        </p:txBody>
      </p:sp>
      <p:sp>
        <p:nvSpPr>
          <p:cNvPr id="147" name="TextBox 146"/>
          <p:cNvSpPr txBox="1"/>
          <p:nvPr/>
        </p:nvSpPr>
        <p:spPr>
          <a:xfrm>
            <a:off x="4028152" y="161925"/>
            <a:ext cx="2338782" cy="169277"/>
          </a:xfrm>
          <a:prstGeom prst="rect">
            <a:avLst/>
          </a:prstGeom>
          <a:noFill/>
        </p:spPr>
        <p:txBody>
          <a:bodyPr vert="horz" wrap="none" lIns="0" tIns="0" rIns="0" bIns="0" rtlCol="0">
            <a:spAutoFit/>
          </a:bodyPr>
          <a:lstStyle/>
          <a:p>
            <a:r>
              <a:rPr lang="en-US" sz="1100" dirty="0">
                <a:solidFill>
                  <a:srgbClr val="003C71"/>
                </a:solidFill>
              </a:rPr>
              <a:t>Finish V6 processing and connection</a:t>
            </a:r>
          </a:p>
        </p:txBody>
      </p:sp>
      <p:sp>
        <p:nvSpPr>
          <p:cNvPr id="151" name="Rectangle 150"/>
          <p:cNvSpPr/>
          <p:nvPr/>
        </p:nvSpPr>
        <p:spPr>
          <a:xfrm>
            <a:off x="3067447" y="1242676"/>
            <a:ext cx="507467" cy="252105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V6</a:t>
            </a:r>
          </a:p>
        </p:txBody>
      </p:sp>
      <p:sp>
        <p:nvSpPr>
          <p:cNvPr id="157" name="TextBox 156"/>
          <p:cNvSpPr txBox="1"/>
          <p:nvPr/>
        </p:nvSpPr>
        <p:spPr>
          <a:xfrm>
            <a:off x="2408917" y="4620191"/>
            <a:ext cx="174728" cy="169277"/>
          </a:xfrm>
          <a:prstGeom prst="rect">
            <a:avLst/>
          </a:prstGeom>
          <a:noFill/>
        </p:spPr>
        <p:txBody>
          <a:bodyPr vert="horz" wrap="none" lIns="0" tIns="0" rIns="0" bIns="0" rtlCol="0">
            <a:spAutoFit/>
          </a:bodyPr>
          <a:lstStyle/>
          <a:p>
            <a:r>
              <a:rPr lang="en-US" sz="1100" dirty="0">
                <a:solidFill>
                  <a:srgbClr val="003C71"/>
                </a:solidFill>
              </a:rPr>
              <a:t>V5</a:t>
            </a:r>
          </a:p>
        </p:txBody>
      </p:sp>
      <p:sp>
        <p:nvSpPr>
          <p:cNvPr id="2" name="TextBox 1"/>
          <p:cNvSpPr txBox="1"/>
          <p:nvPr/>
        </p:nvSpPr>
        <p:spPr>
          <a:xfrm>
            <a:off x="5807672" y="2294112"/>
            <a:ext cx="285335" cy="169277"/>
          </a:xfrm>
          <a:prstGeom prst="rect">
            <a:avLst/>
          </a:prstGeom>
          <a:noFill/>
        </p:spPr>
        <p:txBody>
          <a:bodyPr vert="horz" wrap="none" lIns="0" tIns="0" rIns="0" bIns="0" rtlCol="0">
            <a:spAutoFit/>
          </a:bodyPr>
          <a:lstStyle/>
          <a:p>
            <a:r>
              <a:rPr lang="en-US" sz="1100" dirty="0">
                <a:solidFill>
                  <a:srgbClr val="003C71"/>
                </a:solidFill>
              </a:rPr>
              <a:t>COB</a:t>
            </a:r>
          </a:p>
        </p:txBody>
      </p:sp>
      <p:sp>
        <p:nvSpPr>
          <p:cNvPr id="158" name="TextBox 157"/>
          <p:cNvSpPr txBox="1"/>
          <p:nvPr/>
        </p:nvSpPr>
        <p:spPr>
          <a:xfrm>
            <a:off x="259106" y="3258815"/>
            <a:ext cx="468077" cy="169277"/>
          </a:xfrm>
          <a:prstGeom prst="rect">
            <a:avLst/>
          </a:prstGeom>
          <a:noFill/>
        </p:spPr>
        <p:txBody>
          <a:bodyPr vert="horz" wrap="none" lIns="0" tIns="0" rIns="0" bIns="0" rtlCol="0">
            <a:spAutoFit/>
          </a:bodyPr>
          <a:lstStyle/>
          <a:p>
            <a:r>
              <a:rPr lang="en-US" sz="1100" dirty="0">
                <a:solidFill>
                  <a:srgbClr val="003C71"/>
                </a:solidFill>
              </a:rPr>
              <a:t>VCB ES</a:t>
            </a:r>
          </a:p>
        </p:txBody>
      </p:sp>
      <p:sp>
        <p:nvSpPr>
          <p:cNvPr id="159" name="Rectangle 158"/>
          <p:cNvSpPr/>
          <p:nvPr/>
        </p:nvSpPr>
        <p:spPr>
          <a:xfrm>
            <a:off x="2257028" y="1234311"/>
            <a:ext cx="507467" cy="252105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V6</a:t>
            </a:r>
          </a:p>
        </p:txBody>
      </p:sp>
      <p:sp>
        <p:nvSpPr>
          <p:cNvPr id="62" name="Rectangle 61"/>
          <p:cNvSpPr/>
          <p:nvPr/>
        </p:nvSpPr>
        <p:spPr>
          <a:xfrm>
            <a:off x="2180845" y="3759009"/>
            <a:ext cx="723200"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68" name="Rectangle 67"/>
          <p:cNvSpPr/>
          <p:nvPr/>
        </p:nvSpPr>
        <p:spPr>
          <a:xfrm>
            <a:off x="3733111" y="3746538"/>
            <a:ext cx="723200" cy="748089"/>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hangingPunct="0"/>
            <a:r>
              <a:rPr lang="en-US" b="1" dirty="0">
                <a:solidFill>
                  <a:schemeClr val="tx1"/>
                </a:solidFill>
                <a:latin typeface="Neo Sans Intel" pitchFamily="34" charset="0"/>
                <a:cs typeface="Arial" pitchFamily="34" charset="0"/>
              </a:rPr>
              <a:t>M6</a:t>
            </a:r>
          </a:p>
        </p:txBody>
      </p:sp>
      <p:sp>
        <p:nvSpPr>
          <p:cNvPr id="150" name="Rectangle 149"/>
          <p:cNvSpPr/>
          <p:nvPr/>
        </p:nvSpPr>
        <p:spPr>
          <a:xfrm>
            <a:off x="3033636" y="3753907"/>
            <a:ext cx="592448" cy="75110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r>
              <a:rPr lang="en-US" b="1" dirty="0">
                <a:solidFill>
                  <a:schemeClr val="tx1"/>
                </a:solidFill>
                <a:latin typeface="Neo Sans Intel" pitchFamily="34" charset="0"/>
                <a:cs typeface="Arial" pitchFamily="34" charset="0"/>
              </a:rPr>
              <a:t>M6</a:t>
            </a:r>
          </a:p>
        </p:txBody>
      </p:sp>
      <p:sp>
        <p:nvSpPr>
          <p:cNvPr id="164" name="TextBox 163"/>
          <p:cNvSpPr txBox="1"/>
          <p:nvPr/>
        </p:nvSpPr>
        <p:spPr>
          <a:xfrm>
            <a:off x="4624648" y="371045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80" name="TextBox 91"/>
          <p:cNvSpPr txBox="1"/>
          <p:nvPr/>
        </p:nvSpPr>
        <p:spPr>
          <a:xfrm>
            <a:off x="10575526" y="6176932"/>
            <a:ext cx="343043" cy="169277"/>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3C71"/>
                </a:solidFill>
              </a:rPr>
              <a:t>Array</a:t>
            </a:r>
          </a:p>
        </p:txBody>
      </p:sp>
      <p:sp>
        <p:nvSpPr>
          <p:cNvPr id="181" name="Rectangle 180"/>
          <p:cNvSpPr>
            <a:spLocks noChangeArrowheads="1"/>
          </p:cNvSpPr>
          <p:nvPr/>
        </p:nvSpPr>
        <p:spPr bwMode="auto">
          <a:xfrm>
            <a:off x="9886715" y="5854493"/>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184" name="Rectangle 3"/>
          <p:cNvSpPr>
            <a:spLocks noChangeArrowheads="1"/>
          </p:cNvSpPr>
          <p:nvPr/>
        </p:nvSpPr>
        <p:spPr bwMode="auto">
          <a:xfrm>
            <a:off x="9896496" y="4219100"/>
            <a:ext cx="1862217" cy="1114097"/>
          </a:xfrm>
          <a:prstGeom prst="rect">
            <a:avLst/>
          </a:prstGeom>
          <a:solidFill>
            <a:schemeClr val="tx2">
              <a:lumMod val="40000"/>
              <a:lumOff val="60000"/>
            </a:schemeClr>
          </a:solidFill>
          <a:ln w="3175" algn="ctr">
            <a:noFill/>
            <a:round/>
            <a:headEnd type="none" w="sm" len="sm"/>
            <a:tailEnd type="none" w="sm" len="sm"/>
          </a:ln>
        </p:spPr>
        <p:txBody>
          <a:bodyPr wrap="none" anchor="ctr"/>
          <a:lstStyle/>
          <a:p>
            <a:pPr algn="ctr" eaLnBrk="0" hangingPunct="0"/>
            <a:r>
              <a:rPr lang="en-US" sz="2000" b="1" dirty="0">
                <a:latin typeface="Neo Sans Intel" pitchFamily="34" charset="0"/>
              </a:rPr>
              <a:t>520nm </a:t>
            </a:r>
            <a:r>
              <a:rPr lang="en-US" sz="2000" b="1" dirty="0" err="1">
                <a:latin typeface="Neo Sans Intel" pitchFamily="34" charset="0"/>
              </a:rPr>
              <a:t>SiOx</a:t>
            </a:r>
            <a:endParaRPr lang="en-US" sz="2000" b="1" dirty="0">
              <a:latin typeface="Neo Sans Intel" pitchFamily="34" charset="0"/>
            </a:endParaRPr>
          </a:p>
        </p:txBody>
      </p:sp>
      <p:sp>
        <p:nvSpPr>
          <p:cNvPr id="185" name="Rectangle 184"/>
          <p:cNvSpPr/>
          <p:nvPr/>
        </p:nvSpPr>
        <p:spPr>
          <a:xfrm>
            <a:off x="9903764" y="3842295"/>
            <a:ext cx="1887540" cy="387941"/>
          </a:xfrm>
          <a:prstGeom prst="rect">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5.4nm SID</a:t>
            </a:r>
          </a:p>
        </p:txBody>
      </p:sp>
      <p:sp>
        <p:nvSpPr>
          <p:cNvPr id="186" name="Rectangle 185"/>
          <p:cNvSpPr/>
          <p:nvPr/>
        </p:nvSpPr>
        <p:spPr>
          <a:xfrm>
            <a:off x="9903764" y="3456945"/>
            <a:ext cx="1887540" cy="3879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1.5nm SAB</a:t>
            </a:r>
          </a:p>
        </p:txBody>
      </p:sp>
      <p:sp>
        <p:nvSpPr>
          <p:cNvPr id="187" name="Rectangle 186"/>
          <p:cNvSpPr/>
          <p:nvPr/>
        </p:nvSpPr>
        <p:spPr>
          <a:xfrm>
            <a:off x="9932989" y="3076070"/>
            <a:ext cx="1887540" cy="387941"/>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2.2nm AMBER</a:t>
            </a:r>
          </a:p>
        </p:txBody>
      </p:sp>
      <p:sp>
        <p:nvSpPr>
          <p:cNvPr id="188" name="Rectangle 187"/>
          <p:cNvSpPr/>
          <p:nvPr/>
        </p:nvSpPr>
        <p:spPr>
          <a:xfrm>
            <a:off x="9942278" y="2725031"/>
            <a:ext cx="1887540" cy="387941"/>
          </a:xfrm>
          <a:prstGeom prst="rect">
            <a:avLst/>
          </a:prstGeom>
          <a:solidFill>
            <a:srgbClr val="616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7.2nm ESM</a:t>
            </a:r>
          </a:p>
        </p:txBody>
      </p:sp>
      <p:sp>
        <p:nvSpPr>
          <p:cNvPr id="189" name="Rectangle 188"/>
          <p:cNvSpPr/>
          <p:nvPr/>
        </p:nvSpPr>
        <p:spPr>
          <a:xfrm>
            <a:off x="9932989" y="2350865"/>
            <a:ext cx="1887540" cy="38794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10nm Ta</a:t>
            </a:r>
          </a:p>
        </p:txBody>
      </p:sp>
      <p:sp>
        <p:nvSpPr>
          <p:cNvPr id="155" name="Rectangle 154"/>
          <p:cNvSpPr>
            <a:spLocks noChangeArrowheads="1"/>
          </p:cNvSpPr>
          <p:nvPr/>
        </p:nvSpPr>
        <p:spPr bwMode="auto">
          <a:xfrm>
            <a:off x="9891813" y="5575684"/>
            <a:ext cx="1866900" cy="278809"/>
          </a:xfrm>
          <a:prstGeom prst="rect">
            <a:avLst/>
          </a:prstGeom>
          <a:solidFill>
            <a:schemeClr val="bg1">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latin typeface="Neo Sans Intel" pitchFamily="34" charset="0"/>
              </a:rPr>
              <a:t>2nm HALO</a:t>
            </a:r>
          </a:p>
        </p:txBody>
      </p:sp>
      <p:sp>
        <p:nvSpPr>
          <p:cNvPr id="156" name="Rectangle 155"/>
          <p:cNvSpPr>
            <a:spLocks noChangeArrowheads="1"/>
          </p:cNvSpPr>
          <p:nvPr/>
        </p:nvSpPr>
        <p:spPr bwMode="auto">
          <a:xfrm>
            <a:off x="9886404" y="5330504"/>
            <a:ext cx="1872309" cy="265510"/>
          </a:xfrm>
          <a:prstGeom prst="rect">
            <a:avLst/>
          </a:prstGeom>
          <a:solidFill>
            <a:srgbClr val="996600"/>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2000" b="1" dirty="0">
                <a:latin typeface="Neo Sans Intel" pitchFamily="34" charset="0"/>
              </a:rPr>
              <a:t>35nm CDN</a:t>
            </a:r>
          </a:p>
        </p:txBody>
      </p:sp>
      <p:sp>
        <p:nvSpPr>
          <p:cNvPr id="5" name="TextBox 4"/>
          <p:cNvSpPr txBox="1"/>
          <p:nvPr/>
        </p:nvSpPr>
        <p:spPr>
          <a:xfrm>
            <a:off x="641649" y="161925"/>
            <a:ext cx="1539196" cy="338554"/>
          </a:xfrm>
          <a:prstGeom prst="rect">
            <a:avLst/>
          </a:prstGeom>
          <a:noFill/>
        </p:spPr>
        <p:txBody>
          <a:bodyPr vert="horz" wrap="square" lIns="0" tIns="0" rIns="0" bIns="0" rtlCol="0">
            <a:spAutoFit/>
          </a:bodyPr>
          <a:lstStyle/>
          <a:p>
            <a:r>
              <a:rPr lang="en-US" sz="1100" dirty="0">
                <a:solidFill>
                  <a:srgbClr val="003C71"/>
                </a:solidFill>
              </a:rPr>
              <a:t>CSB</a:t>
            </a:r>
          </a:p>
          <a:p>
            <a:r>
              <a:rPr lang="en-US" sz="1100" dirty="0">
                <a:solidFill>
                  <a:srgbClr val="003C71"/>
                </a:solidFill>
              </a:rPr>
              <a:t>EPN</a:t>
            </a:r>
          </a:p>
        </p:txBody>
      </p:sp>
      <p:sp>
        <p:nvSpPr>
          <p:cNvPr id="153" name="TextBox 152"/>
          <p:cNvSpPr txBox="1"/>
          <p:nvPr/>
        </p:nvSpPr>
        <p:spPr>
          <a:xfrm>
            <a:off x="7068220" y="5470361"/>
            <a:ext cx="535403" cy="169277"/>
          </a:xfrm>
          <a:prstGeom prst="rect">
            <a:avLst/>
          </a:prstGeom>
          <a:noFill/>
        </p:spPr>
        <p:txBody>
          <a:bodyPr vert="horz" wrap="none" lIns="0" tIns="0" rIns="0" bIns="0" rtlCol="0">
            <a:spAutoFit/>
          </a:bodyPr>
          <a:lstStyle/>
          <a:p>
            <a:r>
              <a:rPr lang="en-US" sz="1100" dirty="0">
                <a:solidFill>
                  <a:srgbClr val="003C71"/>
                </a:solidFill>
              </a:rPr>
              <a:t>PGD Cut</a:t>
            </a:r>
          </a:p>
        </p:txBody>
      </p:sp>
      <p:sp>
        <p:nvSpPr>
          <p:cNvPr id="160" name="TextBox 159"/>
          <p:cNvSpPr txBox="1"/>
          <p:nvPr/>
        </p:nvSpPr>
        <p:spPr>
          <a:xfrm>
            <a:off x="5144165" y="5466943"/>
            <a:ext cx="556243" cy="169277"/>
          </a:xfrm>
          <a:prstGeom prst="rect">
            <a:avLst/>
          </a:prstGeom>
          <a:noFill/>
        </p:spPr>
        <p:txBody>
          <a:bodyPr vert="horz" wrap="none" lIns="0" tIns="0" rIns="0" bIns="0" rtlCol="0">
            <a:spAutoFit/>
          </a:bodyPr>
          <a:lstStyle/>
          <a:p>
            <a:r>
              <a:rPr lang="en-US" sz="1100" dirty="0">
                <a:solidFill>
                  <a:srgbClr val="003C71"/>
                </a:solidFill>
              </a:rPr>
              <a:t>OGD Cut</a:t>
            </a:r>
          </a:p>
        </p:txBody>
      </p:sp>
      <p:sp>
        <p:nvSpPr>
          <p:cNvPr id="161" name="Isosceles Triangle 160"/>
          <p:cNvSpPr/>
          <p:nvPr/>
        </p:nvSpPr>
        <p:spPr>
          <a:xfrm rot="10800000">
            <a:off x="6168160" y="1580036"/>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Isosceles Triangle 161"/>
          <p:cNvSpPr/>
          <p:nvPr/>
        </p:nvSpPr>
        <p:spPr>
          <a:xfrm rot="10800000">
            <a:off x="7197503" y="1567173"/>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Isosceles Triangle 162"/>
          <p:cNvSpPr/>
          <p:nvPr/>
        </p:nvSpPr>
        <p:spPr>
          <a:xfrm rot="10800000">
            <a:off x="8162281" y="1572697"/>
            <a:ext cx="848860" cy="145425"/>
          </a:xfrm>
          <a:prstGeom prst="triangle">
            <a:avLst/>
          </a:prstGeom>
          <a:solidFill>
            <a:srgbClr val="60B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a:spLocks noChangeArrowheads="1"/>
          </p:cNvSpPr>
          <p:nvPr/>
        </p:nvSpPr>
        <p:spPr bwMode="auto">
          <a:xfrm>
            <a:off x="4456311" y="4132375"/>
            <a:ext cx="4898290" cy="247112"/>
          </a:xfrm>
          <a:prstGeom prst="rect">
            <a:avLst/>
          </a:prstGeom>
          <a:solidFill>
            <a:schemeClr val="accent5">
              <a:lumMod val="75000"/>
            </a:schemeClr>
          </a:solidFill>
          <a:ln w="3175" algn="ctr">
            <a:no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b="1" dirty="0">
                <a:solidFill>
                  <a:schemeClr val="bg1"/>
                </a:solidFill>
                <a:latin typeface="Neo Sans Intel" pitchFamily="34" charset="0"/>
              </a:rPr>
              <a:t>ES</a:t>
            </a:r>
          </a:p>
        </p:txBody>
      </p:sp>
      <p:sp>
        <p:nvSpPr>
          <p:cNvPr id="167" name="Rectangle 166"/>
          <p:cNvSpPr/>
          <p:nvPr/>
        </p:nvSpPr>
        <p:spPr>
          <a:xfrm>
            <a:off x="6848977" y="3744992"/>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7905909" y="3753725"/>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8844840" y="3753724"/>
            <a:ext cx="168323"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TextBox 169"/>
          <p:cNvSpPr txBox="1"/>
          <p:nvPr/>
        </p:nvSpPr>
        <p:spPr>
          <a:xfrm>
            <a:off x="6848662" y="4059343"/>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1" name="TextBox 170"/>
          <p:cNvSpPr txBox="1"/>
          <p:nvPr/>
        </p:nvSpPr>
        <p:spPr>
          <a:xfrm>
            <a:off x="7848074" y="4052504"/>
            <a:ext cx="261290" cy="169277"/>
          </a:xfrm>
          <a:prstGeom prst="rect">
            <a:avLst/>
          </a:prstGeom>
          <a:noFill/>
        </p:spPr>
        <p:txBody>
          <a:bodyPr vert="horz" wrap="none" lIns="0" tIns="0" rIns="0" bIns="0" rtlCol="0">
            <a:spAutoFit/>
          </a:bodyPr>
          <a:lstStyle/>
          <a:p>
            <a:r>
              <a:rPr lang="en-US" sz="1100" dirty="0">
                <a:solidFill>
                  <a:srgbClr val="003C71"/>
                </a:solidFill>
              </a:rPr>
              <a:t>BLD</a:t>
            </a:r>
          </a:p>
        </p:txBody>
      </p:sp>
      <p:sp>
        <p:nvSpPr>
          <p:cNvPr id="172" name="TextBox 171"/>
          <p:cNvSpPr txBox="1"/>
          <p:nvPr/>
        </p:nvSpPr>
        <p:spPr>
          <a:xfrm>
            <a:off x="8793758" y="4049823"/>
            <a:ext cx="300338" cy="169277"/>
          </a:xfrm>
          <a:prstGeom prst="rect">
            <a:avLst/>
          </a:prstGeom>
          <a:noFill/>
        </p:spPr>
        <p:txBody>
          <a:bodyPr vert="horz" wrap="square" lIns="0" tIns="0" rIns="0" bIns="0" rtlCol="0">
            <a:spAutoFit/>
          </a:bodyPr>
          <a:lstStyle/>
          <a:p>
            <a:r>
              <a:rPr lang="en-US" sz="1100" dirty="0">
                <a:solidFill>
                  <a:srgbClr val="003C71"/>
                </a:solidFill>
              </a:rPr>
              <a:t>BLD</a:t>
            </a:r>
          </a:p>
        </p:txBody>
      </p:sp>
      <p:sp>
        <p:nvSpPr>
          <p:cNvPr id="173" name="Rectangle 172"/>
          <p:cNvSpPr/>
          <p:nvPr/>
        </p:nvSpPr>
        <p:spPr>
          <a:xfrm>
            <a:off x="4366110" y="3744992"/>
            <a:ext cx="1703482" cy="63367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BLD</a:t>
            </a:r>
          </a:p>
        </p:txBody>
      </p:sp>
      <p:sp>
        <p:nvSpPr>
          <p:cNvPr id="174" name="Rectangle 173"/>
          <p:cNvSpPr/>
          <p:nvPr/>
        </p:nvSpPr>
        <p:spPr>
          <a:xfrm>
            <a:off x="6471320"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7527342"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8442239" y="3420724"/>
            <a:ext cx="174872" cy="951831"/>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TextBox 176"/>
          <p:cNvSpPr txBox="1"/>
          <p:nvPr/>
        </p:nvSpPr>
        <p:spPr>
          <a:xfrm>
            <a:off x="6446808" y="3484525"/>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8" name="TextBox 177"/>
          <p:cNvSpPr txBox="1"/>
          <p:nvPr/>
        </p:nvSpPr>
        <p:spPr>
          <a:xfrm>
            <a:off x="7505311" y="3499854"/>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
        <p:nvSpPr>
          <p:cNvPr id="179" name="TextBox 178"/>
          <p:cNvSpPr txBox="1"/>
          <p:nvPr/>
        </p:nvSpPr>
        <p:spPr>
          <a:xfrm>
            <a:off x="8414271" y="3534510"/>
            <a:ext cx="269304" cy="169277"/>
          </a:xfrm>
          <a:prstGeom prst="rect">
            <a:avLst/>
          </a:prstGeom>
          <a:noFill/>
        </p:spPr>
        <p:txBody>
          <a:bodyPr vert="horz" wrap="none" lIns="0" tIns="0" rIns="0" bIns="0" rtlCol="0">
            <a:spAutoFit/>
          </a:bodyPr>
          <a:lstStyle/>
          <a:p>
            <a:r>
              <a:rPr lang="en-US" sz="1100" dirty="0">
                <a:solidFill>
                  <a:srgbClr val="003C71"/>
                </a:solidFill>
              </a:rPr>
              <a:t>VCB</a:t>
            </a:r>
          </a:p>
        </p:txBody>
      </p:sp>
    </p:spTree>
    <p:extLst>
      <p:ext uri="{BB962C8B-B14F-4D97-AF65-F5344CB8AC3E}">
        <p14:creationId xmlns:p14="http://schemas.microsoft.com/office/powerpoint/2010/main" val="340326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AB0DE-AED0-474C-B469-E7F6913A0798}"/>
              </a:ext>
            </a:extLst>
          </p:cNvPr>
          <p:cNvSpPr>
            <a:spLocks noGrp="1"/>
          </p:cNvSpPr>
          <p:nvPr>
            <p:ph type="sldNum" sz="quarter" idx="12"/>
          </p:nvPr>
        </p:nvSpPr>
        <p:spPr/>
        <p:txBody>
          <a:bodyPr/>
          <a:lstStyle/>
          <a:p>
            <a:fld id="{EE2556C5-CE8C-6547-B838-EA80C61A4AF7}" type="slidenum">
              <a:rPr lang="en-US" smtClean="0">
                <a:solidFill>
                  <a:prstClr val="white"/>
                </a:solidFill>
              </a:rPr>
              <a:pPr/>
              <a:t>89</a:t>
            </a:fld>
            <a:endParaRPr lang="en-US" dirty="0">
              <a:solidFill>
                <a:prstClr val="white"/>
              </a:solidFill>
            </a:endParaRPr>
          </a:p>
        </p:txBody>
      </p:sp>
    </p:spTree>
    <p:extLst>
      <p:ext uri="{BB962C8B-B14F-4D97-AF65-F5344CB8AC3E}">
        <p14:creationId xmlns:p14="http://schemas.microsoft.com/office/powerpoint/2010/main" val="375847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517713" y="5423504"/>
            <a:ext cx="7269262" cy="7486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1524000" y="4267200"/>
            <a:ext cx="7261404" cy="115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 name="Rectangle 2"/>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rapezoid 4"/>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rapezoid 5"/>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rapezoid 6"/>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17714" y="4126594"/>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rapezoid 9"/>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apezoid 10"/>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rot="10800000">
            <a:off x="6336270"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rapezoid 14"/>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rapezoid 15"/>
          <p:cNvSpPr/>
          <p:nvPr/>
        </p:nvSpPr>
        <p:spPr>
          <a:xfrm rot="10800000">
            <a:off x="6531169"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rapezoid 16"/>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1517714" y="3957495"/>
            <a:ext cx="7261403" cy="166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1517714" y="3329763"/>
            <a:ext cx="7261403" cy="604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1517714" y="3142483"/>
            <a:ext cx="7261403" cy="179388"/>
          </a:xfrm>
          <a:prstGeom prst="rect">
            <a:avLst/>
          </a:prstGeom>
          <a:solidFill>
            <a:srgbClr val="E54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517714" y="2657165"/>
            <a:ext cx="7261403" cy="4742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171947" y="3045307"/>
            <a:ext cx="968534" cy="646331"/>
          </a:xfrm>
          <a:prstGeom prst="rect">
            <a:avLst/>
          </a:prstGeom>
          <a:noFill/>
        </p:spPr>
        <p:txBody>
          <a:bodyPr wrap="none" rtlCol="0">
            <a:spAutoFit/>
          </a:bodyPr>
          <a:lstStyle/>
          <a:p>
            <a:pPr algn="r"/>
            <a:r>
              <a:rPr lang="en-US" sz="1200" dirty="0">
                <a:solidFill>
                  <a:prstClr val="black"/>
                </a:solidFill>
              </a:rPr>
              <a:t>137.5nm PR</a:t>
            </a:r>
          </a:p>
          <a:p>
            <a:pPr algn="r"/>
            <a:r>
              <a:rPr lang="en-US" sz="1200" dirty="0">
                <a:solidFill>
                  <a:prstClr val="black"/>
                </a:solidFill>
              </a:rPr>
              <a:t>26nm </a:t>
            </a:r>
            <a:r>
              <a:rPr lang="en-US" sz="1200" dirty="0" err="1">
                <a:solidFill>
                  <a:prstClr val="black"/>
                </a:solidFill>
              </a:rPr>
              <a:t>SiARC</a:t>
            </a:r>
            <a:endParaRPr lang="en-US" sz="1200" dirty="0">
              <a:solidFill>
                <a:prstClr val="black"/>
              </a:solidFill>
            </a:endParaRPr>
          </a:p>
          <a:p>
            <a:pPr algn="r"/>
            <a:r>
              <a:rPr lang="en-US" sz="1200" dirty="0">
                <a:solidFill>
                  <a:prstClr val="black"/>
                </a:solidFill>
              </a:rPr>
              <a:t>160nm CHM</a:t>
            </a:r>
          </a:p>
        </p:txBody>
      </p:sp>
      <p:cxnSp>
        <p:nvCxnSpPr>
          <p:cNvPr id="23" name="Straight Arrow Connector 22"/>
          <p:cNvCxnSpPr>
            <a:endCxn id="21" idx="1"/>
          </p:cNvCxnSpPr>
          <p:nvPr/>
        </p:nvCxnSpPr>
        <p:spPr>
          <a:xfrm flipV="1">
            <a:off x="1145891" y="2894268"/>
            <a:ext cx="371823" cy="237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a:endCxn id="20" idx="1"/>
          </p:cNvCxnSpPr>
          <p:nvPr/>
        </p:nvCxnSpPr>
        <p:spPr>
          <a:xfrm flipV="1">
            <a:off x="1140481" y="3232177"/>
            <a:ext cx="377233" cy="136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1"/>
          </p:cNvCxnSpPr>
          <p:nvPr/>
        </p:nvCxnSpPr>
        <p:spPr>
          <a:xfrm>
            <a:off x="1109675" y="3555343"/>
            <a:ext cx="408039" cy="76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029200" y="818197"/>
            <a:ext cx="3610089" cy="1620203"/>
            <a:chOff x="3041713" y="-1066947"/>
            <a:chExt cx="7273976" cy="3264551"/>
          </a:xfrm>
        </p:grpSpPr>
        <p:grpSp>
          <p:nvGrpSpPr>
            <p:cNvPr id="27" name="Group 26"/>
            <p:cNvGrpSpPr/>
            <p:nvPr/>
          </p:nvGrpSpPr>
          <p:grpSpPr>
            <a:xfrm>
              <a:off x="3041713" y="-1066947"/>
              <a:ext cx="7273976" cy="3264551"/>
              <a:chOff x="3041713" y="-1066947"/>
              <a:chExt cx="7273976" cy="3264551"/>
            </a:xfrm>
          </p:grpSpPr>
          <p:sp>
            <p:nvSpPr>
              <p:cNvPr id="29" name="Rectangle 28"/>
              <p:cNvSpPr/>
              <p:nvPr/>
            </p:nvSpPr>
            <p:spPr>
              <a:xfrm>
                <a:off x="3048000" y="543088"/>
                <a:ext cx="7261404" cy="16545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0" name="Rectangle 29"/>
              <p:cNvSpPr/>
              <p:nvPr/>
            </p:nvSpPr>
            <p:spPr>
              <a:xfrm>
                <a:off x="3041715" y="1461272"/>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3041715" y="1613825"/>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3041714" y="402482"/>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3041713" y="594719"/>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rapezoid 33"/>
              <p:cNvSpPr/>
              <p:nvPr/>
            </p:nvSpPr>
            <p:spPr>
              <a:xfrm rot="10800000">
                <a:off x="3352798" y="1699152"/>
                <a:ext cx="281940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3041714" y="233383"/>
                <a:ext cx="7261403" cy="166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041714" y="-394349"/>
                <a:ext cx="7261403" cy="604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3041714" y="-581629"/>
                <a:ext cx="7261403" cy="179388"/>
              </a:xfrm>
              <a:prstGeom prst="rect">
                <a:avLst/>
              </a:prstGeom>
              <a:solidFill>
                <a:srgbClr val="E54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3041713" y="-1066947"/>
                <a:ext cx="1095375" cy="483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8" name="Trapezoid 27"/>
            <p:cNvSpPr/>
            <p:nvPr/>
          </p:nvSpPr>
          <p:spPr>
            <a:xfrm rot="10800000">
              <a:off x="6960422" y="1699152"/>
              <a:ext cx="281940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9" name="Rectangle 38"/>
          <p:cNvSpPr/>
          <p:nvPr/>
        </p:nvSpPr>
        <p:spPr>
          <a:xfrm>
            <a:off x="8086127" y="809819"/>
            <a:ext cx="543637" cy="2399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a:off x="4657725" y="57150"/>
            <a:ext cx="4343400" cy="251460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4847736" y="76200"/>
            <a:ext cx="3901581" cy="646331"/>
          </a:xfrm>
          <a:prstGeom prst="rect">
            <a:avLst/>
          </a:prstGeom>
          <a:noFill/>
        </p:spPr>
        <p:txBody>
          <a:bodyPr wrap="none" rtlCol="0">
            <a:spAutoFit/>
          </a:bodyPr>
          <a:lstStyle/>
          <a:p>
            <a:pPr algn="ctr"/>
            <a:r>
              <a:rPr lang="en-US" dirty="0">
                <a:solidFill>
                  <a:prstClr val="black"/>
                </a:solidFill>
              </a:rPr>
              <a:t>**Frame only**</a:t>
            </a:r>
          </a:p>
          <a:p>
            <a:pPr algn="ctr"/>
            <a:r>
              <a:rPr lang="en-US" dirty="0">
                <a:solidFill>
                  <a:prstClr val="black"/>
                </a:solidFill>
              </a:rPr>
              <a:t>ADB spin/expose/develop; align to MT5</a:t>
            </a:r>
          </a:p>
        </p:txBody>
      </p:sp>
      <p:cxnSp>
        <p:nvCxnSpPr>
          <p:cNvPr id="42" name="Straight Connector 41"/>
          <p:cNvCxnSpPr/>
          <p:nvPr/>
        </p:nvCxnSpPr>
        <p:spPr>
          <a:xfrm>
            <a:off x="4572000" y="685800"/>
            <a:ext cx="0" cy="5181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rapezoid 42"/>
          <p:cNvSpPr/>
          <p:nvPr/>
        </p:nvSpPr>
        <p:spPr>
          <a:xfrm rot="10800000">
            <a:off x="4844350" y="4119658"/>
            <a:ext cx="1003697" cy="258555"/>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rapezoid 43"/>
          <p:cNvSpPr/>
          <p:nvPr/>
        </p:nvSpPr>
        <p:spPr>
          <a:xfrm rot="10800000">
            <a:off x="6248401" y="4119657"/>
            <a:ext cx="1003697" cy="258557"/>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rapezoid 44"/>
          <p:cNvSpPr/>
          <p:nvPr/>
        </p:nvSpPr>
        <p:spPr>
          <a:xfrm rot="10800000">
            <a:off x="7660317" y="4113680"/>
            <a:ext cx="1003697" cy="254932"/>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0" y="-5953"/>
            <a:ext cx="3926588" cy="954107"/>
          </a:xfrm>
          <a:prstGeom prst="rect">
            <a:avLst/>
          </a:prstGeom>
          <a:noFill/>
        </p:spPr>
        <p:txBody>
          <a:bodyPr wrap="none" rtlCol="0">
            <a:spAutoFit/>
          </a:bodyPr>
          <a:lstStyle/>
          <a:p>
            <a:r>
              <a:rPr lang="en-US" sz="2400" b="1" dirty="0">
                <a:solidFill>
                  <a:srgbClr val="002060"/>
                </a:solidFill>
              </a:rPr>
              <a:t>ADB </a:t>
            </a:r>
            <a:r>
              <a:rPr lang="en-US" sz="2400" b="1" dirty="0" err="1">
                <a:solidFill>
                  <a:srgbClr val="002060"/>
                </a:solidFill>
              </a:rPr>
              <a:t>trilayer</a:t>
            </a:r>
            <a:r>
              <a:rPr lang="en-US" sz="2400" b="1" dirty="0">
                <a:solidFill>
                  <a:srgbClr val="002060"/>
                </a:solidFill>
              </a:rPr>
              <a:t> </a:t>
            </a:r>
            <a:r>
              <a:rPr lang="en-US" sz="2400" b="1" dirty="0" err="1">
                <a:solidFill>
                  <a:srgbClr val="002060"/>
                </a:solidFill>
              </a:rPr>
              <a:t>litho</a:t>
            </a:r>
            <a:r>
              <a:rPr lang="en-US" sz="2400" b="1" dirty="0">
                <a:solidFill>
                  <a:srgbClr val="002060"/>
                </a:solidFill>
              </a:rPr>
              <a:t> stack/SED</a:t>
            </a:r>
          </a:p>
          <a:p>
            <a:r>
              <a:rPr lang="en-US" sz="1600" dirty="0">
                <a:solidFill>
                  <a:prstClr val="black"/>
                </a:solidFill>
              </a:rPr>
              <a:t>Frame-only topographical alignment feature</a:t>
            </a:r>
          </a:p>
          <a:p>
            <a:r>
              <a:rPr lang="en-US" sz="1600" dirty="0">
                <a:solidFill>
                  <a:prstClr val="black"/>
                </a:solidFill>
              </a:rPr>
              <a:t>Aligns to MT5 (</a:t>
            </a:r>
            <a:r>
              <a:rPr lang="en-US" sz="1600" b="1" dirty="0">
                <a:solidFill>
                  <a:srgbClr val="FF0000"/>
                </a:solidFill>
              </a:rPr>
              <a:t>VBG</a:t>
            </a:r>
            <a:r>
              <a:rPr lang="en-US" sz="1600" dirty="0">
                <a:solidFill>
                  <a:prstClr val="black"/>
                </a:solidFill>
              </a:rPr>
              <a:t>)</a:t>
            </a:r>
          </a:p>
        </p:txBody>
      </p:sp>
      <p:sp>
        <p:nvSpPr>
          <p:cNvPr id="47" name="TextBox 46"/>
          <p:cNvSpPr txBox="1"/>
          <p:nvPr/>
        </p:nvSpPr>
        <p:spPr>
          <a:xfrm>
            <a:off x="2417572" y="763983"/>
            <a:ext cx="663964" cy="369332"/>
          </a:xfrm>
          <a:prstGeom prst="rect">
            <a:avLst/>
          </a:prstGeom>
          <a:noFill/>
        </p:spPr>
        <p:txBody>
          <a:bodyPr wrap="none" rtlCol="0">
            <a:spAutoFit/>
          </a:bodyPr>
          <a:lstStyle/>
          <a:p>
            <a:r>
              <a:rPr lang="en-US" b="1" dirty="0">
                <a:solidFill>
                  <a:prstClr val="black"/>
                </a:solidFill>
              </a:rPr>
              <a:t>Logic</a:t>
            </a:r>
          </a:p>
        </p:txBody>
      </p:sp>
      <p:sp>
        <p:nvSpPr>
          <p:cNvPr id="49" name="TextBox 48"/>
          <p:cNvSpPr txBox="1"/>
          <p:nvPr/>
        </p:nvSpPr>
        <p:spPr>
          <a:xfrm>
            <a:off x="9289520" y="3898412"/>
            <a:ext cx="2103120" cy="169277"/>
          </a:xfrm>
          <a:prstGeom prst="rect">
            <a:avLst/>
          </a:prstGeom>
          <a:noFill/>
        </p:spPr>
        <p:txBody>
          <a:bodyPr vert="horz" wrap="square" lIns="0" tIns="0" rIns="0" bIns="0" rtlCol="0">
            <a:spAutoFit/>
          </a:bodyPr>
          <a:lstStyle/>
          <a:p>
            <a:r>
              <a:rPr lang="en-US" sz="1100" dirty="0">
                <a:solidFill>
                  <a:srgbClr val="003C71"/>
                </a:solidFill>
              </a:rPr>
              <a:t>20-25nm </a:t>
            </a:r>
            <a:r>
              <a:rPr lang="en-US" sz="1100" dirty="0" err="1">
                <a:solidFill>
                  <a:srgbClr val="003C71"/>
                </a:solidFill>
              </a:rPr>
              <a:t>TiN</a:t>
            </a:r>
            <a:r>
              <a:rPr lang="en-US" sz="1100" dirty="0">
                <a:solidFill>
                  <a:srgbClr val="003C71"/>
                </a:solidFill>
              </a:rPr>
              <a:t> gate electrode</a:t>
            </a:r>
          </a:p>
        </p:txBody>
      </p:sp>
      <p:cxnSp>
        <p:nvCxnSpPr>
          <p:cNvPr id="50" name="Straight Arrow Connector 49"/>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225069" y="442478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52" name="TextBox 51"/>
          <p:cNvSpPr txBox="1"/>
          <p:nvPr/>
        </p:nvSpPr>
        <p:spPr>
          <a:xfrm>
            <a:off x="9153693" y="4128240"/>
            <a:ext cx="1414169"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3" name="Straight Arrow Connector 52"/>
          <p:cNvCxnSpPr>
            <a:stCxn id="52" idx="1"/>
          </p:cNvCxnSpPr>
          <p:nvPr/>
        </p:nvCxnSpPr>
        <p:spPr>
          <a:xfrm flipH="1" flipV="1">
            <a:off x="8693586" y="4196832"/>
            <a:ext cx="460107" cy="62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9" idx="1"/>
          </p:cNvCxnSpPr>
          <p:nvPr/>
        </p:nvCxnSpPr>
        <p:spPr>
          <a:xfrm flipV="1">
            <a:off x="8779117" y="3983051"/>
            <a:ext cx="510403" cy="5785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011089" y="4173441"/>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sp>
        <p:nvSpPr>
          <p:cNvPr id="13" name="TextBox 12"/>
          <p:cNvSpPr txBox="1"/>
          <p:nvPr/>
        </p:nvSpPr>
        <p:spPr>
          <a:xfrm>
            <a:off x="8693586" y="1747290"/>
            <a:ext cx="285335" cy="169277"/>
          </a:xfrm>
          <a:prstGeom prst="rect">
            <a:avLst/>
          </a:prstGeom>
          <a:noFill/>
        </p:spPr>
        <p:txBody>
          <a:bodyPr vert="horz" wrap="none" lIns="0" tIns="0" rIns="0" bIns="0" rtlCol="0">
            <a:spAutoFit/>
          </a:bodyPr>
          <a:lstStyle/>
          <a:p>
            <a:r>
              <a:rPr lang="en-US" sz="1100" dirty="0">
                <a:solidFill>
                  <a:srgbClr val="003C71"/>
                </a:solidFill>
              </a:rPr>
              <a:t>MT5</a:t>
            </a:r>
          </a:p>
        </p:txBody>
      </p:sp>
      <p:sp>
        <p:nvSpPr>
          <p:cNvPr id="55" name="TextBox 54"/>
          <p:cNvSpPr txBox="1"/>
          <p:nvPr/>
        </p:nvSpPr>
        <p:spPr>
          <a:xfrm>
            <a:off x="8675979" y="2190178"/>
            <a:ext cx="285335" cy="169277"/>
          </a:xfrm>
          <a:prstGeom prst="rect">
            <a:avLst/>
          </a:prstGeom>
          <a:noFill/>
        </p:spPr>
        <p:txBody>
          <a:bodyPr vert="horz" wrap="none" lIns="0" tIns="0" rIns="0" bIns="0" rtlCol="0">
            <a:spAutoFit/>
          </a:bodyPr>
          <a:lstStyle/>
          <a:p>
            <a:r>
              <a:rPr lang="en-US" sz="1100" dirty="0">
                <a:solidFill>
                  <a:srgbClr val="003C71"/>
                </a:solidFill>
              </a:rPr>
              <a:t>MT4</a:t>
            </a:r>
          </a:p>
        </p:txBody>
      </p:sp>
    </p:spTree>
    <p:extLst>
      <p:ext uri="{BB962C8B-B14F-4D97-AF65-F5344CB8AC3E}">
        <p14:creationId xmlns:p14="http://schemas.microsoft.com/office/powerpoint/2010/main" val="10430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651" y="2938004"/>
            <a:ext cx="7261404" cy="11541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black"/>
              </a:solidFill>
            </a:endParaRPr>
          </a:p>
        </p:txBody>
      </p:sp>
      <p:sp>
        <p:nvSpPr>
          <p:cNvPr id="3" name="Rectangle 2"/>
          <p:cNvSpPr/>
          <p:nvPr/>
        </p:nvSpPr>
        <p:spPr>
          <a:xfrm>
            <a:off x="697584" y="385620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697584" y="400875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rapezoid 4"/>
          <p:cNvSpPr/>
          <p:nvPr/>
        </p:nvSpPr>
        <p:spPr>
          <a:xfrm rot="10800000">
            <a:off x="2498479" y="304406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rapezoid 5"/>
          <p:cNvSpPr/>
          <p:nvPr/>
        </p:nvSpPr>
        <p:spPr>
          <a:xfrm rot="10800000">
            <a:off x="1164294" y="305131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rapezoid 6"/>
          <p:cNvSpPr/>
          <p:nvPr/>
        </p:nvSpPr>
        <p:spPr>
          <a:xfrm rot="10800000">
            <a:off x="1359192" y="351131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7583" y="2797414"/>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97582" y="298965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rapezoid 9"/>
          <p:cNvSpPr/>
          <p:nvPr/>
        </p:nvSpPr>
        <p:spPr>
          <a:xfrm rot="10800000">
            <a:off x="6937532" y="304167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apezoid 10"/>
          <p:cNvSpPr/>
          <p:nvPr/>
        </p:nvSpPr>
        <p:spPr>
          <a:xfrm rot="10800000">
            <a:off x="4112086" y="304765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rot="10800000">
            <a:off x="5516139" y="304892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rapezoid 14"/>
          <p:cNvSpPr/>
          <p:nvPr/>
        </p:nvSpPr>
        <p:spPr>
          <a:xfrm rot="10800000">
            <a:off x="4309643" y="351131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rapezoid 15"/>
          <p:cNvSpPr/>
          <p:nvPr/>
        </p:nvSpPr>
        <p:spPr>
          <a:xfrm rot="10800000">
            <a:off x="5711038" y="351701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rapezoid 16"/>
          <p:cNvSpPr/>
          <p:nvPr/>
        </p:nvSpPr>
        <p:spPr>
          <a:xfrm rot="10800000">
            <a:off x="7132431" y="351509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97583" y="2628315"/>
            <a:ext cx="7261403" cy="1668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white"/>
                </a:solidFill>
              </a:rPr>
              <a:t>TiN</a:t>
            </a:r>
            <a:r>
              <a:rPr lang="en-US" dirty="0">
                <a:solidFill>
                  <a:prstClr val="white"/>
                </a:solidFill>
              </a:rPr>
              <a:t> 20 nm</a:t>
            </a:r>
          </a:p>
        </p:txBody>
      </p:sp>
      <p:sp>
        <p:nvSpPr>
          <p:cNvPr id="33" name="Trapezoid 32"/>
          <p:cNvSpPr/>
          <p:nvPr/>
        </p:nvSpPr>
        <p:spPr>
          <a:xfrm rot="10800000">
            <a:off x="4024219" y="2790478"/>
            <a:ext cx="1003697" cy="258555"/>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rapezoid 33"/>
          <p:cNvSpPr/>
          <p:nvPr/>
        </p:nvSpPr>
        <p:spPr>
          <a:xfrm rot="10800000">
            <a:off x="5428270" y="2790477"/>
            <a:ext cx="1003697" cy="258557"/>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rapezoid 34"/>
          <p:cNvSpPr/>
          <p:nvPr/>
        </p:nvSpPr>
        <p:spPr>
          <a:xfrm rot="10800000">
            <a:off x="6840186" y="2784500"/>
            <a:ext cx="1003697" cy="254932"/>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697582" y="409432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TextBox 39"/>
          <p:cNvSpPr txBox="1"/>
          <p:nvPr/>
        </p:nvSpPr>
        <p:spPr>
          <a:xfrm>
            <a:off x="8469389" y="2542453"/>
            <a:ext cx="2103120" cy="169277"/>
          </a:xfrm>
          <a:prstGeom prst="rect">
            <a:avLst/>
          </a:prstGeom>
          <a:noFill/>
        </p:spPr>
        <p:txBody>
          <a:bodyPr vert="horz" wrap="square" lIns="0" tIns="0" rIns="0" bIns="0" rtlCol="0">
            <a:spAutoFit/>
          </a:bodyPr>
          <a:lstStyle/>
          <a:p>
            <a:r>
              <a:rPr lang="en-US" sz="1100" b="1" dirty="0">
                <a:solidFill>
                  <a:srgbClr val="003C71"/>
                </a:solidFill>
              </a:rPr>
              <a:t>20-25nm </a:t>
            </a:r>
            <a:r>
              <a:rPr lang="en-US" sz="1100" b="1" dirty="0" err="1">
                <a:solidFill>
                  <a:srgbClr val="003C71"/>
                </a:solidFill>
              </a:rPr>
              <a:t>TiN</a:t>
            </a:r>
            <a:r>
              <a:rPr lang="en-US" sz="1100" b="1" dirty="0">
                <a:solidFill>
                  <a:srgbClr val="003C71"/>
                </a:solidFill>
              </a:rPr>
              <a:t> gate electrode</a:t>
            </a:r>
          </a:p>
        </p:txBody>
      </p:sp>
      <p:cxnSp>
        <p:nvCxnSpPr>
          <p:cNvPr id="41" name="Straight Arrow Connector 40"/>
          <p:cNvCxnSpPr/>
          <p:nvPr/>
        </p:nvCxnSpPr>
        <p:spPr>
          <a:xfrm>
            <a:off x="7966844" y="304167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404938" y="3095603"/>
            <a:ext cx="1083951" cy="261610"/>
          </a:xfrm>
          <a:prstGeom prst="rect">
            <a:avLst/>
          </a:prstGeom>
          <a:noFill/>
        </p:spPr>
        <p:txBody>
          <a:bodyPr wrap="none" rtlCol="0">
            <a:spAutoFit/>
          </a:bodyPr>
          <a:lstStyle/>
          <a:p>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1.3nm HALO</a:t>
            </a:r>
          </a:p>
        </p:txBody>
      </p:sp>
      <p:sp>
        <p:nvSpPr>
          <p:cNvPr id="43" name="TextBox 42"/>
          <p:cNvSpPr txBox="1"/>
          <p:nvPr/>
        </p:nvSpPr>
        <p:spPr>
          <a:xfrm>
            <a:off x="8333562" y="2799060"/>
            <a:ext cx="1414169" cy="261610"/>
          </a:xfrm>
          <a:prstGeom prst="rect">
            <a:avLst/>
          </a:prstGeom>
          <a:noFill/>
        </p:spPr>
        <p:txBody>
          <a:bodyPr wrap="none" rtlCol="0">
            <a:spAutoFit/>
          </a:bodyPr>
          <a:lstStyle/>
          <a:p>
            <a:pPr algn="r"/>
            <a:r>
              <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rPr>
              <a:t>+42nm </a:t>
            </a:r>
            <a:r>
              <a:rPr lang="en-US" sz="1100" dirty="0" err="1">
                <a:solidFill>
                  <a:srgbClr val="002060"/>
                </a:solidFill>
                <a:latin typeface="Verdana" panose="020B0604030504040204" pitchFamily="34" charset="0"/>
                <a:ea typeface="Verdana" panose="020B0604030504040204" pitchFamily="34" charset="0"/>
                <a:cs typeface="Verdana" panose="020B0604030504040204" pitchFamily="34" charset="0"/>
              </a:rPr>
              <a:t>Copulean</a:t>
            </a:r>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4" name="Straight Arrow Connector 43"/>
          <p:cNvCxnSpPr>
            <a:stCxn id="43" idx="1"/>
          </p:cNvCxnSpPr>
          <p:nvPr/>
        </p:nvCxnSpPr>
        <p:spPr>
          <a:xfrm flipH="1" flipV="1">
            <a:off x="7873455" y="2867652"/>
            <a:ext cx="460107" cy="62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flipV="1">
            <a:off x="7958986" y="2653871"/>
            <a:ext cx="510403" cy="5785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190958" y="2835117"/>
            <a:ext cx="841933" cy="169277"/>
          </a:xfrm>
          <a:prstGeom prst="rect">
            <a:avLst/>
          </a:prstGeom>
          <a:noFill/>
        </p:spPr>
        <p:txBody>
          <a:bodyPr vert="horz" wrap="square" lIns="0" tIns="0" rIns="0" bIns="0" rtlCol="0">
            <a:spAutoFit/>
          </a:bodyPr>
          <a:lstStyle/>
          <a:p>
            <a:r>
              <a:rPr lang="en-US" sz="1100" dirty="0">
                <a:solidFill>
                  <a:srgbClr val="003C71"/>
                </a:solidFill>
              </a:rPr>
              <a:t>20nm </a:t>
            </a:r>
            <a:r>
              <a:rPr lang="en-US" sz="1100" dirty="0" err="1">
                <a:solidFill>
                  <a:srgbClr val="003C71"/>
                </a:solidFill>
              </a:rPr>
              <a:t>TaN</a:t>
            </a:r>
            <a:endParaRPr lang="en-US" sz="1100" dirty="0">
              <a:solidFill>
                <a:srgbClr val="003C71"/>
              </a:solidFill>
            </a:endParaRPr>
          </a:p>
        </p:txBody>
      </p:sp>
      <p:sp>
        <p:nvSpPr>
          <p:cNvPr id="13" name="TextBox 12">
            <a:extLst>
              <a:ext uri="{FF2B5EF4-FFF2-40B4-BE49-F238E27FC236}">
                <a16:creationId xmlns:a16="http://schemas.microsoft.com/office/drawing/2014/main" id="{2865C9D2-C350-4535-AAA3-D47D854B295C}"/>
              </a:ext>
            </a:extLst>
          </p:cNvPr>
          <p:cNvSpPr txBox="1"/>
          <p:nvPr/>
        </p:nvSpPr>
        <p:spPr>
          <a:xfrm>
            <a:off x="707009" y="2459493"/>
            <a:ext cx="7269262" cy="169277"/>
          </a:xfrm>
          <a:prstGeom prst="rect">
            <a:avLst/>
          </a:prstGeom>
          <a:solidFill>
            <a:schemeClr val="accent6"/>
          </a:solidFill>
        </p:spPr>
        <p:txBody>
          <a:bodyPr vert="horz" wrap="square" lIns="0" tIns="0" rIns="0" bIns="0" rtlCol="0">
            <a:spAutoFit/>
          </a:bodyPr>
          <a:lstStyle/>
          <a:p>
            <a:pPr algn="ctr"/>
            <a:r>
              <a:rPr lang="en-US" sz="1100" b="1" dirty="0">
                <a:solidFill>
                  <a:srgbClr val="003C71"/>
                </a:solidFill>
              </a:rPr>
              <a:t>HZO-6 nm</a:t>
            </a:r>
          </a:p>
        </p:txBody>
      </p:sp>
      <p:sp>
        <p:nvSpPr>
          <p:cNvPr id="14" name="TextBox 13">
            <a:extLst>
              <a:ext uri="{FF2B5EF4-FFF2-40B4-BE49-F238E27FC236}">
                <a16:creationId xmlns:a16="http://schemas.microsoft.com/office/drawing/2014/main" id="{033C52FA-3CD3-4532-ABCE-5FE527CAC67F}"/>
              </a:ext>
            </a:extLst>
          </p:cNvPr>
          <p:cNvSpPr txBox="1"/>
          <p:nvPr/>
        </p:nvSpPr>
        <p:spPr>
          <a:xfrm>
            <a:off x="3830050" y="4119650"/>
            <a:ext cx="897154" cy="276999"/>
          </a:xfrm>
          <a:prstGeom prst="rect">
            <a:avLst/>
          </a:prstGeom>
          <a:noFill/>
        </p:spPr>
        <p:txBody>
          <a:bodyPr vert="horz" wrap="square" lIns="0" tIns="0" rIns="0" bIns="0" rtlCol="0">
            <a:spAutoFit/>
          </a:bodyPr>
          <a:lstStyle/>
          <a:p>
            <a:r>
              <a:rPr lang="en-US" b="1" dirty="0">
                <a:solidFill>
                  <a:srgbClr val="003C71"/>
                </a:solidFill>
              </a:rPr>
              <a:t>Cu</a:t>
            </a:r>
          </a:p>
        </p:txBody>
      </p:sp>
      <p:sp>
        <p:nvSpPr>
          <p:cNvPr id="47" name="TextBox 46">
            <a:extLst>
              <a:ext uri="{FF2B5EF4-FFF2-40B4-BE49-F238E27FC236}">
                <a16:creationId xmlns:a16="http://schemas.microsoft.com/office/drawing/2014/main" id="{7C7879E0-0390-441C-9909-77F8FEC36EA9}"/>
              </a:ext>
            </a:extLst>
          </p:cNvPr>
          <p:cNvSpPr txBox="1"/>
          <p:nvPr/>
        </p:nvSpPr>
        <p:spPr>
          <a:xfrm>
            <a:off x="1502334" y="3178883"/>
            <a:ext cx="897154" cy="276999"/>
          </a:xfrm>
          <a:prstGeom prst="rect">
            <a:avLst/>
          </a:prstGeom>
          <a:noFill/>
        </p:spPr>
        <p:txBody>
          <a:bodyPr vert="horz" wrap="square" lIns="0" tIns="0" rIns="0" bIns="0" rtlCol="0">
            <a:spAutoFit/>
          </a:bodyPr>
          <a:lstStyle/>
          <a:p>
            <a:r>
              <a:rPr lang="en-US" b="1" dirty="0">
                <a:solidFill>
                  <a:srgbClr val="003C71"/>
                </a:solidFill>
              </a:rPr>
              <a:t>Cu</a:t>
            </a:r>
          </a:p>
        </p:txBody>
      </p:sp>
      <p:sp>
        <p:nvSpPr>
          <p:cNvPr id="48" name="TextBox 47">
            <a:extLst>
              <a:ext uri="{FF2B5EF4-FFF2-40B4-BE49-F238E27FC236}">
                <a16:creationId xmlns:a16="http://schemas.microsoft.com/office/drawing/2014/main" id="{9BFF05CB-493B-43FE-BF2C-F0199E76AFA6}"/>
              </a:ext>
            </a:extLst>
          </p:cNvPr>
          <p:cNvSpPr txBox="1"/>
          <p:nvPr/>
        </p:nvSpPr>
        <p:spPr>
          <a:xfrm>
            <a:off x="3333999" y="3433842"/>
            <a:ext cx="897154" cy="276999"/>
          </a:xfrm>
          <a:prstGeom prst="rect">
            <a:avLst/>
          </a:prstGeom>
          <a:noFill/>
        </p:spPr>
        <p:txBody>
          <a:bodyPr vert="horz" wrap="square" lIns="0" tIns="0" rIns="0" bIns="0" rtlCol="0">
            <a:spAutoFit/>
          </a:bodyPr>
          <a:lstStyle/>
          <a:p>
            <a:r>
              <a:rPr lang="en-US" b="1" dirty="0">
                <a:solidFill>
                  <a:srgbClr val="003C71"/>
                </a:solidFill>
              </a:rPr>
              <a:t>oxide</a:t>
            </a:r>
          </a:p>
        </p:txBody>
      </p:sp>
      <p:sp>
        <p:nvSpPr>
          <p:cNvPr id="49" name="Rectangle 48">
            <a:extLst>
              <a:ext uri="{FF2B5EF4-FFF2-40B4-BE49-F238E27FC236}">
                <a16:creationId xmlns:a16="http://schemas.microsoft.com/office/drawing/2014/main" id="{A5D37CC4-8FD0-4191-82D9-15A880D344EC}"/>
              </a:ext>
            </a:extLst>
          </p:cNvPr>
          <p:cNvSpPr/>
          <p:nvPr/>
        </p:nvSpPr>
        <p:spPr>
          <a:xfrm>
            <a:off x="697583" y="2158690"/>
            <a:ext cx="7261403" cy="3164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TiN-4 nm (stack #1, remove </a:t>
            </a:r>
            <a:r>
              <a:rPr lang="en-US" b="1" dirty="0" err="1">
                <a:solidFill>
                  <a:prstClr val="white"/>
                </a:solidFill>
              </a:rPr>
              <a:t>TiN</a:t>
            </a:r>
            <a:r>
              <a:rPr lang="en-US" b="1" dirty="0">
                <a:solidFill>
                  <a:prstClr val="white"/>
                </a:solidFill>
              </a:rPr>
              <a:t> if stack #2)</a:t>
            </a:r>
          </a:p>
        </p:txBody>
      </p:sp>
      <p:sp>
        <p:nvSpPr>
          <p:cNvPr id="50" name="Rectangle 49">
            <a:extLst>
              <a:ext uri="{FF2B5EF4-FFF2-40B4-BE49-F238E27FC236}">
                <a16:creationId xmlns:a16="http://schemas.microsoft.com/office/drawing/2014/main" id="{E66B4D09-F97A-402F-B158-4EED633637C5}"/>
              </a:ext>
            </a:extLst>
          </p:cNvPr>
          <p:cNvSpPr/>
          <p:nvPr/>
        </p:nvSpPr>
        <p:spPr>
          <a:xfrm>
            <a:off x="697582" y="4409730"/>
            <a:ext cx="7261403" cy="5136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Silicon Oxide on Si Substrate (</a:t>
            </a:r>
            <a:r>
              <a:rPr lang="en-US" dirty="0" err="1">
                <a:solidFill>
                  <a:schemeClr val="tx1"/>
                </a:solidFill>
              </a:rPr>
              <a:t>HiRES</a:t>
            </a:r>
            <a:r>
              <a:rPr lang="en-US" dirty="0">
                <a:solidFill>
                  <a:schemeClr val="tx1"/>
                </a:solidFill>
              </a:rPr>
              <a:t>)-P823-3030-38</a:t>
            </a:r>
          </a:p>
          <a:p>
            <a:pPr algn="ctr"/>
            <a:endParaRPr lang="en-US" dirty="0">
              <a:solidFill>
                <a:prstClr val="white"/>
              </a:solidFill>
            </a:endParaRPr>
          </a:p>
        </p:txBody>
      </p:sp>
      <p:sp>
        <p:nvSpPr>
          <p:cNvPr id="21" name="TextBox 20">
            <a:extLst>
              <a:ext uri="{FF2B5EF4-FFF2-40B4-BE49-F238E27FC236}">
                <a16:creationId xmlns:a16="http://schemas.microsoft.com/office/drawing/2014/main" id="{E39CD30B-7B30-4F79-A74A-5240C5B04976}"/>
              </a:ext>
            </a:extLst>
          </p:cNvPr>
          <p:cNvSpPr txBox="1"/>
          <p:nvPr/>
        </p:nvSpPr>
        <p:spPr>
          <a:xfrm>
            <a:off x="855057" y="685800"/>
            <a:ext cx="8600854" cy="1400383"/>
          </a:xfrm>
          <a:prstGeom prst="rect">
            <a:avLst/>
          </a:prstGeom>
          <a:noFill/>
        </p:spPr>
        <p:txBody>
          <a:bodyPr vert="horz" wrap="square" lIns="0" tIns="0" rIns="0" bIns="0" rtlCol="0">
            <a:spAutoFit/>
          </a:bodyPr>
          <a:lstStyle/>
          <a:p>
            <a:r>
              <a:rPr lang="en-US" sz="2000" b="1" dirty="0">
                <a:solidFill>
                  <a:srgbClr val="003C71"/>
                </a:solidFill>
              </a:rPr>
              <a:t>Inco</a:t>
            </a:r>
            <a:r>
              <a:rPr lang="en-US" sz="2000" b="1" u="sng" dirty="0">
                <a:solidFill>
                  <a:srgbClr val="003C71"/>
                </a:solidFill>
              </a:rPr>
              <a:t>ming stack:  2 types</a:t>
            </a:r>
          </a:p>
          <a:p>
            <a:pPr marL="228600" indent="-228600">
              <a:buAutoNum type="arabicParenR"/>
            </a:pPr>
            <a:r>
              <a:rPr lang="en-US" sz="2000" b="1" dirty="0" err="1">
                <a:solidFill>
                  <a:srgbClr val="003C71"/>
                </a:solidFill>
              </a:rPr>
              <a:t>TiN</a:t>
            </a:r>
            <a:r>
              <a:rPr lang="en-US" sz="2000" b="1" dirty="0">
                <a:solidFill>
                  <a:srgbClr val="003C71"/>
                </a:solidFill>
              </a:rPr>
              <a:t>/HZO/</a:t>
            </a:r>
            <a:r>
              <a:rPr lang="en-US" sz="2000" b="1" dirty="0" err="1">
                <a:solidFill>
                  <a:srgbClr val="003C71"/>
                </a:solidFill>
              </a:rPr>
              <a:t>TiN</a:t>
            </a:r>
            <a:endParaRPr lang="en-US" sz="2000" b="1" dirty="0">
              <a:solidFill>
                <a:srgbClr val="003C71"/>
              </a:solidFill>
            </a:endParaRPr>
          </a:p>
          <a:p>
            <a:pPr marL="228600" indent="-228600">
              <a:buAutoNum type="arabicParenR"/>
            </a:pPr>
            <a:r>
              <a:rPr lang="en-US" sz="2000" b="1" dirty="0" err="1">
                <a:solidFill>
                  <a:srgbClr val="003C71"/>
                </a:solidFill>
              </a:rPr>
              <a:t>TiN</a:t>
            </a:r>
            <a:r>
              <a:rPr lang="en-US" sz="2000" b="1" dirty="0">
                <a:solidFill>
                  <a:srgbClr val="003C71"/>
                </a:solidFill>
              </a:rPr>
              <a:t>/HZO only</a:t>
            </a:r>
          </a:p>
          <a:p>
            <a:r>
              <a:rPr lang="en-US" sz="2000" b="1" dirty="0">
                <a:solidFill>
                  <a:srgbClr val="003C71"/>
                </a:solidFill>
              </a:rPr>
              <a:t>**note that HZO/</a:t>
            </a:r>
            <a:r>
              <a:rPr lang="en-US" sz="2000" b="1" dirty="0" err="1">
                <a:solidFill>
                  <a:srgbClr val="003C71"/>
                </a:solidFill>
              </a:rPr>
              <a:t>TiN</a:t>
            </a:r>
            <a:r>
              <a:rPr lang="en-US" sz="2000" b="1" dirty="0">
                <a:solidFill>
                  <a:srgbClr val="003C71"/>
                </a:solidFill>
              </a:rPr>
              <a:t> thicknesses may be modulated +/- 50%</a:t>
            </a:r>
          </a:p>
          <a:p>
            <a:pPr marL="228600" indent="-228600">
              <a:buAutoNum type="arabicParenR"/>
            </a:pPr>
            <a:endParaRPr lang="en-US" sz="1100" dirty="0">
              <a:solidFill>
                <a:srgbClr val="003C71"/>
              </a:solidFill>
            </a:endParaRPr>
          </a:p>
        </p:txBody>
      </p:sp>
      <p:sp>
        <p:nvSpPr>
          <p:cNvPr id="19" name="TextBox 18">
            <a:extLst>
              <a:ext uri="{FF2B5EF4-FFF2-40B4-BE49-F238E27FC236}">
                <a16:creationId xmlns:a16="http://schemas.microsoft.com/office/drawing/2014/main" id="{800EA56C-3F6E-4BBA-B00C-E3472245F67E}"/>
              </a:ext>
            </a:extLst>
          </p:cNvPr>
          <p:cNvSpPr txBox="1"/>
          <p:nvPr/>
        </p:nvSpPr>
        <p:spPr>
          <a:xfrm>
            <a:off x="2677212" y="5194169"/>
            <a:ext cx="6608190" cy="553998"/>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US" dirty="0">
                <a:solidFill>
                  <a:srgbClr val="003C71"/>
                </a:solidFill>
              </a:rPr>
              <a:t>Request to strip 5 nm of </a:t>
            </a:r>
            <a:r>
              <a:rPr lang="en-US" dirty="0" err="1">
                <a:solidFill>
                  <a:srgbClr val="003C71"/>
                </a:solidFill>
              </a:rPr>
              <a:t>TiN</a:t>
            </a:r>
            <a:r>
              <a:rPr lang="en-US" dirty="0">
                <a:solidFill>
                  <a:srgbClr val="003C71"/>
                </a:solidFill>
              </a:rPr>
              <a:t> </a:t>
            </a:r>
          </a:p>
          <a:p>
            <a:pPr marL="285750" indent="-285750">
              <a:buFont typeface="Arial" panose="020B0604020202020204" pitchFamily="34" charset="0"/>
              <a:buChar char="•"/>
            </a:pPr>
            <a:r>
              <a:rPr lang="en-US" dirty="0">
                <a:solidFill>
                  <a:srgbClr val="003C71"/>
                </a:solidFill>
              </a:rPr>
              <a:t>Request to clean </a:t>
            </a:r>
            <a:r>
              <a:rPr lang="en-US" dirty="0" err="1">
                <a:solidFill>
                  <a:srgbClr val="003C71"/>
                </a:solidFill>
              </a:rPr>
              <a:t>TiN</a:t>
            </a:r>
            <a:r>
              <a:rPr lang="en-US" dirty="0">
                <a:solidFill>
                  <a:srgbClr val="003C71"/>
                </a:solidFill>
              </a:rPr>
              <a:t> electrode before HZO deposition</a:t>
            </a:r>
            <a:endParaRPr lang="en-US" sz="1100" dirty="0">
              <a:solidFill>
                <a:srgbClr val="003C71"/>
              </a:solidFill>
            </a:endParaRPr>
          </a:p>
        </p:txBody>
      </p:sp>
    </p:spTree>
    <p:extLst>
      <p:ext uri="{BB962C8B-B14F-4D97-AF65-F5344CB8AC3E}">
        <p14:creationId xmlns:p14="http://schemas.microsoft.com/office/powerpoint/2010/main" val="60513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267200"/>
            <a:ext cx="7261404" cy="11541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Intel Clear"/>
              <a:ea typeface="+mn-ea"/>
              <a:cs typeface="+mn-cs"/>
            </a:endParaRPr>
          </a:p>
        </p:txBody>
      </p:sp>
      <p:sp>
        <p:nvSpPr>
          <p:cNvPr id="3" name="Rectangle 2"/>
          <p:cNvSpPr/>
          <p:nvPr/>
        </p:nvSpPr>
        <p:spPr>
          <a:xfrm>
            <a:off x="1517715" y="5185384"/>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4" name="Rectangle 3"/>
          <p:cNvSpPr/>
          <p:nvPr/>
        </p:nvSpPr>
        <p:spPr>
          <a:xfrm>
            <a:off x="1517715" y="5337937"/>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5" name="Trapezoid 4"/>
          <p:cNvSpPr/>
          <p:nvPr/>
        </p:nvSpPr>
        <p:spPr>
          <a:xfrm rot="10800000">
            <a:off x="3318610" y="4373242"/>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6" name="Trapezoid 5"/>
          <p:cNvSpPr/>
          <p:nvPr/>
        </p:nvSpPr>
        <p:spPr>
          <a:xfrm rot="10800000">
            <a:off x="1984425" y="4380495"/>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7" name="Trapezoid 6"/>
          <p:cNvSpPr/>
          <p:nvPr/>
        </p:nvSpPr>
        <p:spPr>
          <a:xfrm rot="10800000">
            <a:off x="2179323"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8" name="Rectangle 7"/>
          <p:cNvSpPr/>
          <p:nvPr/>
        </p:nvSpPr>
        <p:spPr>
          <a:xfrm>
            <a:off x="1517714" y="4126594"/>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9" name="Rectangle 8"/>
          <p:cNvSpPr/>
          <p:nvPr/>
        </p:nvSpPr>
        <p:spPr>
          <a:xfrm>
            <a:off x="1517713" y="4318831"/>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0" name="Trapezoid 9"/>
          <p:cNvSpPr/>
          <p:nvPr/>
        </p:nvSpPr>
        <p:spPr>
          <a:xfrm rot="10800000">
            <a:off x="7757663" y="4370850"/>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1" name="Trapezoid 10"/>
          <p:cNvSpPr/>
          <p:nvPr/>
        </p:nvSpPr>
        <p:spPr>
          <a:xfrm rot="10800000">
            <a:off x="4932217" y="4376835"/>
            <a:ext cx="807361" cy="497575"/>
          </a:xfrm>
          <a:prstGeom prst="trapezoid">
            <a:avLst>
              <a:gd name="adj" fmla="val 9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2" name="Trapezoid 11"/>
          <p:cNvSpPr/>
          <p:nvPr/>
        </p:nvSpPr>
        <p:spPr>
          <a:xfrm rot="10800000">
            <a:off x="6336270" y="4378103"/>
            <a:ext cx="807361" cy="4975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5" name="Trapezoid 14"/>
          <p:cNvSpPr/>
          <p:nvPr/>
        </p:nvSpPr>
        <p:spPr>
          <a:xfrm rot="10800000">
            <a:off x="5129774" y="48404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6" name="Trapezoid 15"/>
          <p:cNvSpPr/>
          <p:nvPr/>
        </p:nvSpPr>
        <p:spPr>
          <a:xfrm rot="10800000">
            <a:off x="6531169" y="4846191"/>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7" name="Trapezoid 16"/>
          <p:cNvSpPr/>
          <p:nvPr/>
        </p:nvSpPr>
        <p:spPr>
          <a:xfrm rot="10800000">
            <a:off x="7952562" y="4844275"/>
            <a:ext cx="417561" cy="583013"/>
          </a:xfrm>
          <a:prstGeom prst="trapezoid">
            <a:avLst>
              <a:gd name="adj" fmla="val 174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8" name="Rectangle 17"/>
          <p:cNvSpPr/>
          <p:nvPr/>
        </p:nvSpPr>
        <p:spPr>
          <a:xfrm>
            <a:off x="1517714" y="3957495"/>
            <a:ext cx="7261403" cy="1668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grpSp>
        <p:nvGrpSpPr>
          <p:cNvPr id="20" name="Group 19"/>
          <p:cNvGrpSpPr/>
          <p:nvPr/>
        </p:nvGrpSpPr>
        <p:grpSpPr>
          <a:xfrm>
            <a:off x="5029200" y="1463553"/>
            <a:ext cx="3610089" cy="728084"/>
            <a:chOff x="3041713" y="233383"/>
            <a:chExt cx="7273976" cy="1467017"/>
          </a:xfrm>
        </p:grpSpPr>
        <p:sp>
          <p:nvSpPr>
            <p:cNvPr id="22" name="Rectangle 21"/>
            <p:cNvSpPr/>
            <p:nvPr/>
          </p:nvSpPr>
          <p:spPr>
            <a:xfrm>
              <a:off x="3047999" y="543088"/>
              <a:ext cx="7261403" cy="11573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Intel Clear"/>
                <a:ea typeface="+mn-ea"/>
                <a:cs typeface="+mn-cs"/>
              </a:endParaRPr>
            </a:p>
          </p:txBody>
        </p:sp>
        <p:sp>
          <p:nvSpPr>
            <p:cNvPr id="23" name="Rectangle 22"/>
            <p:cNvSpPr/>
            <p:nvPr/>
          </p:nvSpPr>
          <p:spPr>
            <a:xfrm>
              <a:off x="3041715" y="1461272"/>
              <a:ext cx="7273974" cy="187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24" name="Rectangle 23"/>
            <p:cNvSpPr/>
            <p:nvPr/>
          </p:nvSpPr>
          <p:spPr>
            <a:xfrm>
              <a:off x="3041715" y="1613825"/>
              <a:ext cx="7269260" cy="865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25" name="Rectangle 24"/>
            <p:cNvSpPr/>
            <p:nvPr/>
          </p:nvSpPr>
          <p:spPr>
            <a:xfrm>
              <a:off x="3041714" y="402482"/>
              <a:ext cx="7261404" cy="2227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26" name="Rectangle 25"/>
            <p:cNvSpPr/>
            <p:nvPr/>
          </p:nvSpPr>
          <p:spPr>
            <a:xfrm>
              <a:off x="3041713" y="594719"/>
              <a:ext cx="7266117" cy="589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28" name="Rectangle 27"/>
            <p:cNvSpPr/>
            <p:nvPr/>
          </p:nvSpPr>
          <p:spPr>
            <a:xfrm>
              <a:off x="3041714" y="233383"/>
              <a:ext cx="7261403" cy="1668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grpSp>
      <p:sp>
        <p:nvSpPr>
          <p:cNvPr id="29" name="Rectangle 28"/>
          <p:cNvSpPr/>
          <p:nvPr/>
        </p:nvSpPr>
        <p:spPr>
          <a:xfrm>
            <a:off x="4657725" y="57150"/>
            <a:ext cx="4343400" cy="251460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30" name="TextBox 29"/>
          <p:cNvSpPr txBox="1"/>
          <p:nvPr/>
        </p:nvSpPr>
        <p:spPr>
          <a:xfrm>
            <a:off x="5952750" y="76200"/>
            <a:ext cx="169155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ntel Clear"/>
                <a:ea typeface="+mn-ea"/>
                <a:cs typeface="+mn-cs"/>
              </a:rPr>
              <a:t>**Frame only**</a:t>
            </a:r>
          </a:p>
        </p:txBody>
      </p:sp>
      <p:sp>
        <p:nvSpPr>
          <p:cNvPr id="31" name="Trapezoid 30"/>
          <p:cNvSpPr/>
          <p:nvPr/>
        </p:nvSpPr>
        <p:spPr>
          <a:xfrm rot="10800000">
            <a:off x="5574577" y="1218533"/>
            <a:ext cx="2428942" cy="85108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cxnSp>
        <p:nvCxnSpPr>
          <p:cNvPr id="32" name="Straight Connector 31"/>
          <p:cNvCxnSpPr/>
          <p:nvPr/>
        </p:nvCxnSpPr>
        <p:spPr>
          <a:xfrm>
            <a:off x="4572000" y="685800"/>
            <a:ext cx="0" cy="5181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rapezoid 32"/>
          <p:cNvSpPr/>
          <p:nvPr/>
        </p:nvSpPr>
        <p:spPr>
          <a:xfrm rot="10800000">
            <a:off x="4844350" y="4119658"/>
            <a:ext cx="1003697" cy="258555"/>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34" name="Trapezoid 33"/>
          <p:cNvSpPr/>
          <p:nvPr/>
        </p:nvSpPr>
        <p:spPr>
          <a:xfrm rot="10800000">
            <a:off x="6248401" y="4119657"/>
            <a:ext cx="1003697" cy="258557"/>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35" name="Trapezoid 34"/>
          <p:cNvSpPr/>
          <p:nvPr/>
        </p:nvSpPr>
        <p:spPr>
          <a:xfrm rot="10800000">
            <a:off x="7660317" y="4113680"/>
            <a:ext cx="1003697" cy="254932"/>
          </a:xfrm>
          <a:prstGeom prst="trapezoid">
            <a:avLst>
              <a:gd name="adj" fmla="val 4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36" name="TextBox 35"/>
          <p:cNvSpPr txBox="1"/>
          <p:nvPr/>
        </p:nvSpPr>
        <p:spPr>
          <a:xfrm>
            <a:off x="71167" y="116379"/>
            <a:ext cx="441663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Intel Clear"/>
                <a:ea typeface="+mn-ea"/>
                <a:cs typeface="+mn-cs"/>
              </a:rPr>
              <a:t>Incoming to ZDE X22S wafer: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Intel Clear"/>
              </a:rPr>
              <a:t>Program- Agni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Intel Clear"/>
                <a:ea typeface="+mn-ea"/>
                <a:cs typeface="+mn-cs"/>
              </a:rPr>
              <a:t>Purpose- qualify X22S for Agni Ferroelectric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2060"/>
              </a:solidFill>
              <a:effectLst/>
              <a:uLnTx/>
              <a:uFillTx/>
              <a:latin typeface="Intel Cle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rgbClr val="002060"/>
                </a:solidFill>
                <a:latin typeface="Intel Clear"/>
              </a:rPr>
              <a:t>Request-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Intel Clear"/>
                <a:ea typeface="+mn-ea"/>
                <a:cs typeface="+mn-cs"/>
              </a:rPr>
              <a:t>N2 plasma nitridation on </a:t>
            </a:r>
            <a:r>
              <a:rPr kumimoji="0" lang="en-US" b="1" i="0" u="none" strike="noStrike" kern="1200" cap="none" spc="0" normalizeH="0" baseline="0" noProof="0" dirty="0" err="1">
                <a:ln>
                  <a:noFill/>
                </a:ln>
                <a:solidFill>
                  <a:srgbClr val="002060"/>
                </a:solidFill>
                <a:effectLst/>
                <a:uLnTx/>
                <a:uFillTx/>
                <a:latin typeface="Intel Clear"/>
                <a:ea typeface="+mn-ea"/>
                <a:cs typeface="+mn-cs"/>
              </a:rPr>
              <a:t>TiN</a:t>
            </a:r>
            <a:r>
              <a:rPr kumimoji="0" lang="en-US" b="1" i="0" u="none" strike="noStrike" kern="1200" cap="none" spc="0" normalizeH="0" baseline="0" noProof="0" dirty="0">
                <a:ln>
                  <a:noFill/>
                </a:ln>
                <a:solidFill>
                  <a:srgbClr val="002060"/>
                </a:solidFill>
                <a:effectLst/>
                <a:uLnTx/>
                <a:uFillTx/>
                <a:latin typeface="Intel Clear"/>
                <a:ea typeface="+mn-ea"/>
                <a:cs typeface="+mn-cs"/>
              </a:rPr>
              <a:t> electrode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2060"/>
              </a:solidFill>
              <a:effectLst/>
              <a:uLnTx/>
              <a:uFillTx/>
              <a:latin typeface="Intel Cle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rgbClr val="002060"/>
                </a:solidFill>
                <a:latin typeface="Intel Clear"/>
              </a:rPr>
              <a:t>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Intel Clear"/>
                <a:ea typeface="+mn-ea"/>
                <a:cs typeface="+mn-cs"/>
              </a:rPr>
              <a:t>Need to not etch </a:t>
            </a:r>
            <a:r>
              <a:rPr kumimoji="0" lang="en-US" b="1" i="0" u="none" strike="noStrike" kern="1200" cap="none" spc="0" normalizeH="0" baseline="0" noProof="0" dirty="0" err="1">
                <a:ln>
                  <a:noFill/>
                </a:ln>
                <a:solidFill>
                  <a:srgbClr val="002060"/>
                </a:solidFill>
                <a:effectLst/>
                <a:uLnTx/>
                <a:uFillTx/>
                <a:latin typeface="Intel Clear"/>
                <a:ea typeface="+mn-ea"/>
                <a:cs typeface="+mn-cs"/>
              </a:rPr>
              <a:t>TiN</a:t>
            </a:r>
            <a:r>
              <a:rPr kumimoji="0" lang="en-US" b="1" i="0" u="none" strike="noStrike" kern="1200" cap="none" spc="0" normalizeH="0" baseline="0" noProof="0" dirty="0">
                <a:ln>
                  <a:noFill/>
                </a:ln>
                <a:solidFill>
                  <a:srgbClr val="002060"/>
                </a:solidFill>
                <a:effectLst/>
                <a:uLnTx/>
                <a:uFillTx/>
                <a:latin typeface="Intel Clear"/>
                <a:ea typeface="+mn-ea"/>
                <a:cs typeface="+mn-cs"/>
              </a:rPr>
              <a:t>, cause </a:t>
            </a:r>
            <a:r>
              <a:rPr lang="en-US" b="1" dirty="0">
                <a:solidFill>
                  <a:srgbClr val="002060"/>
                </a:solidFill>
                <a:latin typeface="Intel Clear"/>
              </a:rPr>
              <a:t>issues in frame (exposed </a:t>
            </a:r>
            <a:r>
              <a:rPr lang="en-US" b="1" dirty="0" err="1">
                <a:solidFill>
                  <a:srgbClr val="002060"/>
                </a:solidFill>
                <a:latin typeface="Intel Clear"/>
              </a:rPr>
              <a:t>Copulean</a:t>
            </a:r>
            <a:r>
              <a:rPr lang="en-US" b="1" dirty="0">
                <a:solidFill>
                  <a:srgbClr val="002060"/>
                </a:solidFill>
                <a:latin typeface="Intel Clear"/>
              </a:rPr>
              <a:t> and SiO2 ILD; 1.3 nm HALO)</a:t>
            </a:r>
            <a:endParaRPr kumimoji="0" lang="en-US" sz="12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37" name="TextBox 36"/>
          <p:cNvSpPr txBox="1"/>
          <p:nvPr/>
        </p:nvSpPr>
        <p:spPr>
          <a:xfrm>
            <a:off x="2562633" y="3573533"/>
            <a:ext cx="15119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Intel Clear"/>
                <a:ea typeface="+mn-ea"/>
                <a:cs typeface="+mn-cs"/>
              </a:rPr>
              <a:t>Logic region</a:t>
            </a:r>
          </a:p>
        </p:txBody>
      </p:sp>
      <p:sp>
        <p:nvSpPr>
          <p:cNvPr id="38" name="Rectangle 37"/>
          <p:cNvSpPr/>
          <p:nvPr/>
        </p:nvSpPr>
        <p:spPr>
          <a:xfrm>
            <a:off x="1517713" y="5423504"/>
            <a:ext cx="7269262" cy="748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39" name="Rectangle 38"/>
          <p:cNvSpPr/>
          <p:nvPr/>
        </p:nvSpPr>
        <p:spPr>
          <a:xfrm>
            <a:off x="5029200" y="2191636"/>
            <a:ext cx="3603849" cy="3024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40" name="TextBox 39"/>
          <p:cNvSpPr txBox="1"/>
          <p:nvPr/>
        </p:nvSpPr>
        <p:spPr>
          <a:xfrm>
            <a:off x="9252857" y="3833130"/>
            <a:ext cx="2720228" cy="246221"/>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C71"/>
                </a:solidFill>
                <a:effectLst/>
                <a:uLnTx/>
                <a:uFillTx/>
                <a:latin typeface="Intel Clear"/>
                <a:ea typeface="+mn-ea"/>
                <a:cs typeface="+mn-cs"/>
              </a:rPr>
              <a:t>20-25nm </a:t>
            </a:r>
            <a:r>
              <a:rPr kumimoji="0" lang="en-US" sz="1600" b="1" i="0" u="none" strike="noStrike" kern="1200" cap="none" spc="0" normalizeH="0" baseline="0" noProof="0" dirty="0" err="1">
                <a:ln>
                  <a:noFill/>
                </a:ln>
                <a:solidFill>
                  <a:srgbClr val="003C71"/>
                </a:solidFill>
                <a:effectLst/>
                <a:uLnTx/>
                <a:uFillTx/>
                <a:latin typeface="Intel Clear"/>
                <a:ea typeface="+mn-ea"/>
                <a:cs typeface="+mn-cs"/>
              </a:rPr>
              <a:t>TiN</a:t>
            </a:r>
            <a:r>
              <a:rPr kumimoji="0" lang="en-US" sz="1600" b="1" i="0" u="none" strike="noStrike" kern="1200" cap="none" spc="0" normalizeH="0" baseline="0" noProof="0" dirty="0">
                <a:ln>
                  <a:noFill/>
                </a:ln>
                <a:solidFill>
                  <a:srgbClr val="003C71"/>
                </a:solidFill>
                <a:effectLst/>
                <a:uLnTx/>
                <a:uFillTx/>
                <a:latin typeface="Intel Clear"/>
                <a:ea typeface="+mn-ea"/>
                <a:cs typeface="+mn-cs"/>
              </a:rPr>
              <a:t> gate electrode</a:t>
            </a:r>
          </a:p>
        </p:txBody>
      </p:sp>
      <p:cxnSp>
        <p:nvCxnSpPr>
          <p:cNvPr id="41" name="Straight Arrow Connector 40"/>
          <p:cNvCxnSpPr/>
          <p:nvPr/>
        </p:nvCxnSpPr>
        <p:spPr>
          <a:xfrm>
            <a:off x="8786975" y="4370850"/>
            <a:ext cx="465882" cy="14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225069" y="4424783"/>
            <a:ext cx="10839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1.3nm HALO</a:t>
            </a:r>
          </a:p>
        </p:txBody>
      </p:sp>
      <p:sp>
        <p:nvSpPr>
          <p:cNvPr id="43" name="TextBox 42"/>
          <p:cNvSpPr txBox="1"/>
          <p:nvPr/>
        </p:nvSpPr>
        <p:spPr>
          <a:xfrm>
            <a:off x="9153693" y="4128240"/>
            <a:ext cx="1414169"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+42nm </a:t>
            </a:r>
            <a:r>
              <a:rPr kumimoji="0" lang="en-US" sz="1100" b="0"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Copulean</a:t>
            </a:r>
            <a:endParaRPr kumimoji="0" lang="en-US" sz="11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4" name="Straight Arrow Connector 43"/>
          <p:cNvCxnSpPr>
            <a:stCxn id="43" idx="1"/>
          </p:cNvCxnSpPr>
          <p:nvPr/>
        </p:nvCxnSpPr>
        <p:spPr>
          <a:xfrm flipH="1" flipV="1">
            <a:off x="8693586" y="4196832"/>
            <a:ext cx="460107" cy="62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endCxn id="40" idx="1"/>
          </p:cNvCxnSpPr>
          <p:nvPr/>
        </p:nvCxnSpPr>
        <p:spPr>
          <a:xfrm flipV="1">
            <a:off x="8742454" y="3956241"/>
            <a:ext cx="510403" cy="1938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011089" y="4164297"/>
            <a:ext cx="841933" cy="169277"/>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C71"/>
                </a:solidFill>
                <a:effectLst/>
                <a:uLnTx/>
                <a:uFillTx/>
                <a:latin typeface="Intel Clear"/>
                <a:ea typeface="+mn-ea"/>
                <a:cs typeface="+mn-cs"/>
              </a:rPr>
              <a:t>20nm </a:t>
            </a:r>
            <a:r>
              <a:rPr kumimoji="0" lang="en-US" sz="1100" b="0" i="0" u="none" strike="noStrike" kern="1200" cap="none" spc="0" normalizeH="0" baseline="0" noProof="0" dirty="0" err="1">
                <a:ln>
                  <a:noFill/>
                </a:ln>
                <a:solidFill>
                  <a:srgbClr val="003C71"/>
                </a:solidFill>
                <a:effectLst/>
                <a:uLnTx/>
                <a:uFillTx/>
                <a:latin typeface="Intel Clear"/>
                <a:ea typeface="+mn-ea"/>
                <a:cs typeface="+mn-cs"/>
              </a:rPr>
              <a:t>TaN</a:t>
            </a:r>
            <a:endParaRPr kumimoji="0" lang="en-US" sz="1100" b="0" i="0" u="none" strike="noStrike" kern="1200" cap="none" spc="0" normalizeH="0" baseline="0" noProof="0" dirty="0">
              <a:ln>
                <a:noFill/>
              </a:ln>
              <a:solidFill>
                <a:srgbClr val="003C71"/>
              </a:solidFill>
              <a:effectLst/>
              <a:uLnTx/>
              <a:uFillTx/>
              <a:latin typeface="Intel Clear"/>
              <a:ea typeface="+mn-ea"/>
              <a:cs typeface="+mn-cs"/>
            </a:endParaRPr>
          </a:p>
        </p:txBody>
      </p:sp>
      <p:sp>
        <p:nvSpPr>
          <p:cNvPr id="47" name="TextBox 46">
            <a:extLst>
              <a:ext uri="{FF2B5EF4-FFF2-40B4-BE49-F238E27FC236}">
                <a16:creationId xmlns:a16="http://schemas.microsoft.com/office/drawing/2014/main" id="{87533793-6C35-4001-A36C-88F5A25745DA}"/>
              </a:ext>
            </a:extLst>
          </p:cNvPr>
          <p:cNvSpPr txBox="1"/>
          <p:nvPr/>
        </p:nvSpPr>
        <p:spPr>
          <a:xfrm>
            <a:off x="5547335" y="3498693"/>
            <a:ext cx="18181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Intel Clear"/>
                <a:ea typeface="+mn-ea"/>
                <a:cs typeface="+mn-cs"/>
              </a:rPr>
              <a:t>Memory region</a:t>
            </a:r>
          </a:p>
        </p:txBody>
      </p:sp>
      <p:sp>
        <p:nvSpPr>
          <p:cNvPr id="48" name="TextBox 47">
            <a:extLst>
              <a:ext uri="{FF2B5EF4-FFF2-40B4-BE49-F238E27FC236}">
                <a16:creationId xmlns:a16="http://schemas.microsoft.com/office/drawing/2014/main" id="{0C1B9113-8A5F-49CB-90CC-67BEC4F58FC7}"/>
              </a:ext>
            </a:extLst>
          </p:cNvPr>
          <p:cNvSpPr txBox="1"/>
          <p:nvPr/>
        </p:nvSpPr>
        <p:spPr>
          <a:xfrm>
            <a:off x="2954173" y="5561670"/>
            <a:ext cx="10102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Intel Clear"/>
                <a:ea typeface="+mn-ea"/>
                <a:cs typeface="+mn-cs"/>
              </a:rPr>
              <a:t>Cu (M4)</a:t>
            </a:r>
          </a:p>
        </p:txBody>
      </p:sp>
      <p:sp>
        <p:nvSpPr>
          <p:cNvPr id="49" name="TextBox 48">
            <a:extLst>
              <a:ext uri="{FF2B5EF4-FFF2-40B4-BE49-F238E27FC236}">
                <a16:creationId xmlns:a16="http://schemas.microsoft.com/office/drawing/2014/main" id="{40E1B715-549C-45F8-80A0-D26955B6ACA0}"/>
              </a:ext>
            </a:extLst>
          </p:cNvPr>
          <p:cNvSpPr txBox="1"/>
          <p:nvPr/>
        </p:nvSpPr>
        <p:spPr>
          <a:xfrm>
            <a:off x="2074657" y="4837815"/>
            <a:ext cx="7216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Intel Clear"/>
                <a:ea typeface="+mn-ea"/>
                <a:cs typeface="+mn-cs"/>
              </a:rPr>
              <a:t>Via 4</a:t>
            </a:r>
          </a:p>
        </p:txBody>
      </p:sp>
      <p:sp>
        <p:nvSpPr>
          <p:cNvPr id="50" name="TextBox 49">
            <a:extLst>
              <a:ext uri="{FF2B5EF4-FFF2-40B4-BE49-F238E27FC236}">
                <a16:creationId xmlns:a16="http://schemas.microsoft.com/office/drawing/2014/main" id="{A2495C4C-32F1-4F0E-A7DA-C3D98059EBB8}"/>
              </a:ext>
            </a:extLst>
          </p:cNvPr>
          <p:cNvSpPr txBox="1"/>
          <p:nvPr/>
        </p:nvSpPr>
        <p:spPr>
          <a:xfrm>
            <a:off x="5054883" y="4426354"/>
            <a:ext cx="519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Intel Clear"/>
                <a:ea typeface="+mn-ea"/>
                <a:cs typeface="+mn-cs"/>
              </a:rPr>
              <a:t>M5</a:t>
            </a:r>
          </a:p>
        </p:txBody>
      </p:sp>
    </p:spTree>
    <p:extLst>
      <p:ext uri="{BB962C8B-B14F-4D97-AF65-F5344CB8AC3E}">
        <p14:creationId xmlns:p14="http://schemas.microsoft.com/office/powerpoint/2010/main" val="326161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tel Clear">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extLst>
    <a:ext uri="{05A4C25C-085E-4340-85A3-A5531E510DB2}">
      <thm15:themeFamily xmlns:thm15="http://schemas.microsoft.com/office/thememl/2012/main" name="Intel Clear" id="{97CB982C-DDDA-4C87-ADC9-877C39747ABE}" vid="{28CF7F9F-FF92-4701-AC45-82D108DA44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eting_x0020_Date xmlns="755037d3-7574-45b7-9bee-68a856424d3b">2020-11-09T16:18:05+00:00</Meeting_x0020_Date>
    <_Flow_SignoffStatus xmlns="755037d3-7574-45b7-9bee-68a856424d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4223A05E872045B4E340E3EE5948A2" ma:contentTypeVersion="13" ma:contentTypeDescription="Create a new document." ma:contentTypeScope="" ma:versionID="7b00c0e3c1006a51af78b93b2b8e055e">
  <xsd:schema xmlns:xsd="http://www.w3.org/2001/XMLSchema" xmlns:xs="http://www.w3.org/2001/XMLSchema" xmlns:p="http://schemas.microsoft.com/office/2006/metadata/properties" xmlns:ns2="755037d3-7574-45b7-9bee-68a856424d3b" xmlns:ns3="032374d1-2d31-4e36-92c2-79f83b5b09ff" targetNamespace="http://schemas.microsoft.com/office/2006/metadata/properties" ma:root="true" ma:fieldsID="45820ecd84918fe288dd0ff003718171" ns2:_="" ns3:_="">
    <xsd:import namespace="755037d3-7574-45b7-9bee-68a856424d3b"/>
    <xsd:import namespace="032374d1-2d31-4e36-92c2-79f83b5b09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eting_x0020_Date"/>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037d3-7574-45b7-9bee-68a856424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eting_x0020_Date" ma:index="17" ma:displayName="Meeting Date" ma:default="[today]" ma:format="DateOnly" ma:internalName="Meeting_x0020_Date">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74d1-2d31-4e36-92c2-79f83b5b09f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BE4CC-252C-4212-B92D-224536927101}">
  <ds:schemaRefs>
    <ds:schemaRef ds:uri="http://purl.org/dc/terms/"/>
    <ds:schemaRef ds:uri="http://purl.org/dc/dcmitype/"/>
    <ds:schemaRef ds:uri="http://www.w3.org/XML/1998/namespace"/>
    <ds:schemaRef ds:uri="http://purl.org/dc/elements/1.1/"/>
    <ds:schemaRef ds:uri="755037d3-7574-45b7-9bee-68a856424d3b"/>
    <ds:schemaRef ds:uri="http://schemas.microsoft.com/office/2006/documentManagement/types"/>
    <ds:schemaRef ds:uri="032374d1-2d31-4e36-92c2-79f83b5b09ff"/>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5C8CAFB-A722-4049-A0FD-D80955DDBFF8}">
  <ds:schemaRefs>
    <ds:schemaRef ds:uri="http://schemas.microsoft.com/sharepoint/v3/contenttype/forms"/>
  </ds:schemaRefs>
</ds:datastoreItem>
</file>

<file path=customXml/itemProps3.xml><?xml version="1.0" encoding="utf-8"?>
<ds:datastoreItem xmlns:ds="http://schemas.openxmlformats.org/officeDocument/2006/customXml" ds:itemID="{69F55C36-7B60-4789-A7B9-F334CDF8A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037d3-7574-45b7-9bee-68a856424d3b"/>
    <ds:schemaRef ds:uri="032374d1-2d31-4e36-92c2-79f83b5b09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5569</TotalTime>
  <Words>4962</Words>
  <Application>Microsoft Macintosh PowerPoint</Application>
  <PresentationFormat>Widescreen</PresentationFormat>
  <Paragraphs>2482</Paragraphs>
  <Slides>91</Slides>
  <Notes>71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Neo Sans Intel</vt:lpstr>
      <vt:lpstr>Arial</vt:lpstr>
      <vt:lpstr>Calibri</vt:lpstr>
      <vt:lpstr>Intel Clear</vt:lpstr>
      <vt:lpstr>Verdana</vt:lpstr>
      <vt:lpstr>Wingdings</vt:lpstr>
      <vt:lpstr>Intel Clear</vt:lpstr>
      <vt:lpstr>1222.6 Stack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COB Differences</vt:lpstr>
      <vt:lpstr>Goal is to match TZT Dielectric as close as possible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Lajoie, Travis W</dc:creator>
  <cp:keywords>CTPClassification=CTP_NT</cp:keywords>
  <cp:lastModifiedBy>Kau, Derchang</cp:lastModifiedBy>
  <cp:revision>164</cp:revision>
  <dcterms:created xsi:type="dcterms:W3CDTF">2018-07-19T20:16:23Z</dcterms:created>
  <dcterms:modified xsi:type="dcterms:W3CDTF">2020-11-09T16:28:04Z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ff123e8b-824a-40f5-a8b8-a963d682230a</vt:lpwstr>
  </property>
  <property fmtid="{D5CDD505-2E9C-101B-9397-08002B2CF9AE}" pid="3" name="CTP_TimeStamp">
    <vt:lpwstr>2019-10-04 18:56:06Z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0x010100984223A05E872045B4E340E3EE5948A2</vt:lpwstr>
  </property>
</Properties>
</file>