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  <p:sldMasterId id="2147483702" r:id="rId4"/>
  </p:sldMasterIdLst>
  <p:notesMasterIdLst>
    <p:notesMasterId r:id="rId16"/>
  </p:notesMasterIdLst>
  <p:sldIdLst>
    <p:sldId id="867" r:id="rId5"/>
    <p:sldId id="2103813198" r:id="rId6"/>
    <p:sldId id="2147307944" r:id="rId7"/>
    <p:sldId id="2147307945" r:id="rId8"/>
    <p:sldId id="2103813199" r:id="rId9"/>
    <p:sldId id="2147307938" r:id="rId10"/>
    <p:sldId id="2147307946" r:id="rId11"/>
    <p:sldId id="2147307947" r:id="rId12"/>
    <p:sldId id="2147307943" r:id="rId13"/>
    <p:sldId id="2147307922" r:id="rId14"/>
    <p:sldId id="21473079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, Van H" initials="LVH" lastIdx="1" clrIdx="0">
    <p:extLst>
      <p:ext uri="{19B8F6BF-5375-455C-9EA6-DF929625EA0E}">
        <p15:presenceInfo xmlns:p15="http://schemas.microsoft.com/office/powerpoint/2012/main" userId="S::van.h.le@intel.com::7f7e5f1a-6266-40f0-b262-23f01febf9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6600"/>
    <a:srgbClr val="FFFF00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541C4-A330-4EBD-BE5C-D7317AB2CAB2}" v="41" dt="2021-04-15T18:52:23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999" autoAdjust="0"/>
  </p:normalViewPr>
  <p:slideViewPr>
    <p:cSldViewPr snapToGrid="0">
      <p:cViewPr varScale="1">
        <p:scale>
          <a:sx n="76" d="100"/>
          <a:sy n="76" d="100"/>
        </p:scale>
        <p:origin x="8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127269563778"/>
          <c:y val="0.10405137645487933"/>
          <c:w val="0.86532144245717557"/>
          <c:h val="0.7993939510810087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D7D-4C4D-B3CF-C21BB3CA709A}"/>
              </c:ext>
            </c:extLst>
          </c:dPt>
          <c:dPt>
            <c:idx val="4"/>
            <c:marker>
              <c:symbol val="circle"/>
              <c:size val="10"/>
              <c:spPr>
                <a:noFill/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D-4C4D-B3CF-C21BB3CA709A}"/>
              </c:ext>
            </c:extLst>
          </c:dPt>
          <c:xVal>
            <c:numRef>
              <c:f>Sheet1!$F$2:$F$6</c:f>
              <c:numCache>
                <c:formatCode>General</c:formatCode>
                <c:ptCount val="5"/>
                <c:pt idx="0">
                  <c:v>2022.5</c:v>
                </c:pt>
                <c:pt idx="1">
                  <c:v>2024</c:v>
                </c:pt>
                <c:pt idx="2">
                  <c:v>2025.5</c:v>
                </c:pt>
                <c:pt idx="3">
                  <c:v>2027</c:v>
                </c:pt>
                <c:pt idx="4">
                  <c:v>2028.5</c:v>
                </c:pt>
              </c:numCache>
            </c:numRef>
          </c:xVal>
          <c:yVal>
            <c:numRef>
              <c:f>Sheet1!$G$2:$G$6</c:f>
              <c:numCache>
                <c:formatCode>General</c:formatCode>
                <c:ptCount val="5"/>
                <c:pt idx="0">
                  <c:v>5.0000000000000001E-3</c:v>
                </c:pt>
                <c:pt idx="1">
                  <c:v>0.01</c:v>
                </c:pt>
                <c:pt idx="2">
                  <c:v>1.3999999999999999E-2</c:v>
                </c:pt>
                <c:pt idx="3">
                  <c:v>0.03</c:v>
                </c:pt>
                <c:pt idx="4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AD-4B36-BB64-12CDFD9F6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48000"/>
        <c:axId val="100948984"/>
      </c:scatterChart>
      <c:valAx>
        <c:axId val="10094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48984"/>
        <c:crosses val="autoZero"/>
        <c:crossBetween val="midCat"/>
      </c:valAx>
      <c:valAx>
        <c:axId val="10094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948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B2413-AC08-43FA-B212-650991F989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CF7FC-C6E7-44BB-AC53-2F0C24BB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16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9BC161-6C18-4800-B6B7-6001A32AAEB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80162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33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CE568-D6E0-4396-A485-58BB655129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4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838140" y="6472664"/>
            <a:ext cx="640080" cy="215444"/>
          </a:xfrm>
        </p:spPr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0659" y="216041"/>
            <a:ext cx="10970683" cy="867327"/>
          </a:xfrm>
        </p:spPr>
        <p:txBody>
          <a:bodyPr tIns="182880" anchor="t" anchorCtr="0"/>
          <a:lstStyle>
            <a:lvl1pPr>
              <a:lnSpc>
                <a:spcPct val="7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83016"/>
          <a:stretch/>
        </p:blipFill>
        <p:spPr>
          <a:xfrm>
            <a:off x="4059" y="1211581"/>
            <a:ext cx="5194305" cy="4581144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39F9-7458-46B4-8F63-83C624759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82621-8A5E-44B7-BE3E-DD69A6E54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3B136-747D-4534-B14D-6300E7E8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B42DC-67B4-453D-A46F-E8259E01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5517-8FB7-46D6-9D6B-2EA0DB9B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2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0120-7C18-4300-93C4-92C54611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3C9CD-44C1-4AAD-BA58-DF8DA897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1E8B-D074-4779-8456-F909B4AF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A128-0F4D-4549-B47D-A0CFE888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5FBBB-4AFF-4573-9991-C211FF6D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2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0FD2-2D65-4685-95A7-DCDB6B3D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09C8-15DE-4C81-95E6-EE227E431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40E74-4E89-4F2A-A7A5-F5BA1C15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700CC-BA2D-4830-88A4-D9BBF3AD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0C1F-C7E6-4F8B-B183-454BB185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AB49-1B8E-4115-8532-397F31FD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478C-F58F-4A76-BA94-DD7DB3E2B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36B0E-4187-4A08-A4FD-96012BCED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999AF-B498-4492-AE32-8663D11E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760CA-0A31-4F50-A48E-73D64430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DB301-2BF8-41DA-96BE-7FB69245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7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7FD6-B5E2-44F6-8F52-232CF8FF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4FC2F-4907-46A1-99F2-72941C2F2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F022B-00C5-41CD-B16E-5E1DF1D4F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AA27-ED56-42A2-879F-CCD855D13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0876B-70CC-4E96-B20F-339EACE4F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6CAD8-DB27-41B4-9375-14366992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84FA8-9775-4CDE-991D-91D265A5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89B07-D361-4AB1-B5DF-C8CE0394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1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F221-B6F4-4862-A1C0-7DF7A0BE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737D7-9738-4267-B14B-E26C1498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784EB-C213-449C-8686-6BDCB41F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E350C-72BD-483B-8499-6F09E6CF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2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08F9B-B3E4-41D3-BFBE-9E92643E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8E2FB-FC26-479C-A08D-B94EFB58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A831B-2DF7-4B09-B1A1-6FE7946C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89DA-E513-4A43-97FD-05BAEDC4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D9F3-7354-4466-8759-FD0486F9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E12E8-9688-43AF-ADB4-0095BD28F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ADB5C-40BD-49BD-9BDE-AFCA857D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E0DAE-1474-48CD-A301-512F59F7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8DC95-11B9-4628-A0C6-2F42DA6A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3586-771E-41C4-B9AC-69226304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E0485-76FF-4654-8C33-E7DFB9F93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4F207-791D-4FD6-9392-18AB80693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A144B-6849-41EE-9E81-B4E9E499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46699-2D10-4D19-910A-11CD64B3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0AAD-40E7-42B3-88B6-35FC85C6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7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09D7-3DE5-41F0-BE00-B8DD2E7C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F2FC2-D781-4A29-AF58-584668C1B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024BF-9F45-4906-9A68-71FEF13B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CA822-0073-49C2-8DDF-5006F3CC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D86BF-65A3-408F-8A08-51E3774E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758395" y="6446083"/>
            <a:ext cx="640080" cy="215444"/>
          </a:xfrm>
        </p:spPr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83016"/>
          <a:stretch/>
        </p:blipFill>
        <p:spPr>
          <a:xfrm>
            <a:off x="4059" y="1211581"/>
            <a:ext cx="5194305" cy="4581144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C5FD1-D590-48EF-A8A6-254080ECC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53F3B-3652-4D48-BEED-E44257FFB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9275-1429-48FB-8F28-2BE4253F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3A0C7-E8E6-4DFA-B912-44A3F905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AAAE6-5F7E-4635-AC74-99DB3FAB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619D-AFE9-4A69-9725-DEE6B90A26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273397" y="6352143"/>
            <a:ext cx="16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Intel Top Secret</a:t>
            </a:r>
          </a:p>
        </p:txBody>
      </p:sp>
    </p:spTree>
    <p:extLst>
      <p:ext uri="{BB962C8B-B14F-4D97-AF65-F5344CB8AC3E}">
        <p14:creationId xmlns:p14="http://schemas.microsoft.com/office/powerpoint/2010/main" val="2970203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4493-936D-47CB-BC9C-8D7135725B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818145" y="-4207"/>
            <a:ext cx="23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              Intel Top Secret</a:t>
            </a:r>
          </a:p>
        </p:txBody>
      </p:sp>
    </p:spTree>
    <p:extLst>
      <p:ext uri="{BB962C8B-B14F-4D97-AF65-F5344CB8AC3E}">
        <p14:creationId xmlns:p14="http://schemas.microsoft.com/office/powerpoint/2010/main" val="805668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435F-B7FB-4F7F-8A07-E36D7EEC72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49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0BDF-1E35-4917-A574-F4943F3A47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0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98DD-86E1-43C7-ADDB-3CF162A69B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5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097"/>
            <a:ext cx="10515600" cy="520361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1169-E4A1-428E-810F-1770D4531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72100" y="6492874"/>
            <a:ext cx="9144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6FBFA5-7A2A-4E89-9DB1-9F3D28DD4F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505833" y="6488667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Intel Top Secret </a:t>
            </a:r>
          </a:p>
        </p:txBody>
      </p:sp>
    </p:spTree>
    <p:extLst>
      <p:ext uri="{BB962C8B-B14F-4D97-AF65-F5344CB8AC3E}">
        <p14:creationId xmlns:p14="http://schemas.microsoft.com/office/powerpoint/2010/main" val="3113401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9C68-C13B-4D0D-8E9D-B408FCC7B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6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2023-E1FE-47CD-AAEC-373FDE4F49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67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B3DD-3C13-4B85-BBB9-7F2034C4E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83016"/>
          <a:stretch/>
        </p:blipFill>
        <p:spPr>
          <a:xfrm>
            <a:off x="4059" y="1211581"/>
            <a:ext cx="5194305" cy="4581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10923" y="1182688"/>
            <a:ext cx="10970155" cy="5254625"/>
          </a:xfrm>
        </p:spPr>
        <p:txBody>
          <a:bodyPr/>
          <a:lstStyle>
            <a:lvl2pPr marL="360774" indent="-360774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914638" indent="-36585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552345" indent="-36585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111290" indent="-36585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838140" y="6480358"/>
            <a:ext cx="640080" cy="200055"/>
          </a:xfrm>
          <a:prstGeom prst="rect">
            <a:avLst/>
          </a:prstGeom>
        </p:spPr>
        <p:txBody>
          <a:bodyPr vert="horz" lIns="0" tIns="38100" rIns="0" bIns="38100" rtlCol="0" anchor="ctr">
            <a:spAutoFit/>
          </a:bodyPr>
          <a:lstStyle>
            <a:defPPr>
              <a:defRPr lang="en-US"/>
            </a:defPPr>
            <a:lvl1pPr algn="r" defTabSz="801624" rtl="0" fontAlgn="base">
              <a:spcBef>
                <a:spcPct val="0"/>
              </a:spcBef>
              <a:spcAft>
                <a:spcPct val="0"/>
              </a:spcAft>
              <a:defRPr sz="96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800" smtClean="0">
                <a:solidFill>
                  <a:prstClr val="black"/>
                </a:solidFill>
              </a:rPr>
              <a:pPr/>
              <a:t>‹#›</a:t>
            </a:fld>
            <a:endParaRPr lang="en-US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94BB-8D94-4A1B-83F8-C490C1D86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09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BF4-F775-487A-8A88-C243FA93BE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65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1790"/>
            <a:ext cx="10970683" cy="45704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sz="2200"/>
            </a:lvl2pPr>
            <a:lvl3pPr>
              <a:defRPr sz="2200"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err="1"/>
              <a:t>22pt</a:t>
            </a:r>
            <a:r>
              <a:rPr lang="en-US"/>
              <a:t> Intel Clear body text</a:t>
            </a:r>
          </a:p>
          <a:p>
            <a:pPr lvl="1"/>
            <a:r>
              <a:rPr lang="en-US" err="1"/>
              <a:t>22pt</a:t>
            </a:r>
            <a:r>
              <a:rPr lang="en-US"/>
              <a:t> Intel Clear large bullet one</a:t>
            </a:r>
          </a:p>
          <a:p>
            <a:pPr lvl="2"/>
            <a:r>
              <a:rPr lang="en-US" err="1"/>
              <a:t>22pt</a:t>
            </a:r>
            <a:r>
              <a:rPr lang="en-US"/>
              <a:t> Intel Clear sub-bullet</a:t>
            </a:r>
          </a:p>
          <a:p>
            <a:pPr lvl="3"/>
            <a:r>
              <a:rPr lang="en-US" err="1"/>
              <a:t>16pt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F31A3-D9F3-4C21-B536-BE555B6BD0D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 Top 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E9BCC-3A89-44B8-A7AC-069689E99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36pt</a:t>
            </a:r>
            <a:r>
              <a:rPr lang="en-US"/>
              <a:t> Intel Clear Light Headline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660517"/>
            <a:ext cx="2265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Neo Sans Intel"/>
              </a:rPr>
              <a:t>Abhishek A. Sharma</a:t>
            </a:r>
          </a:p>
        </p:txBody>
      </p:sp>
    </p:spTree>
    <p:extLst>
      <p:ext uri="{BB962C8B-B14F-4D97-AF65-F5344CB8AC3E}">
        <p14:creationId xmlns:p14="http://schemas.microsoft.com/office/powerpoint/2010/main" val="395582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ocks Top Right _ 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E6476AD-0A28-C341-902D-722413995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-397" y="10581"/>
            <a:ext cx="12192397" cy="6857777"/>
          </a:xfrm>
          <a:prstGeom prst="rect">
            <a:avLst/>
          </a:prstGeom>
        </p:spPr>
      </p:pic>
      <p:sp>
        <p:nvSpPr>
          <p:cNvPr id="6" name="Title Placeholder 45">
            <a:extLst>
              <a:ext uri="{FF2B5EF4-FFF2-40B4-BE49-F238E27FC236}">
                <a16:creationId xmlns:a16="http://schemas.microsoft.com/office/drawing/2014/main" id="{7AAA4A76-A9E9-384A-B5B6-39406124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67" y="681942"/>
            <a:ext cx="10515600" cy="52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B5F9-CC46-9242-A214-F30800D30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551" y="1213666"/>
            <a:ext cx="10515600" cy="23572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95848-202C-1446-80F9-91859128F834}"/>
              </a:ext>
            </a:extLst>
          </p:cNvPr>
          <p:cNvSpPr txBox="1"/>
          <p:nvPr userDrawn="1"/>
        </p:nvSpPr>
        <p:spPr>
          <a:xfrm>
            <a:off x="-533435" y="3365500"/>
            <a:ext cx="65" cy="84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550" err="1">
              <a:solidFill>
                <a:srgbClr val="003C7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309D9D-3B8C-0A43-826B-10C269116C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6450726"/>
            <a:ext cx="612284" cy="297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A4ED01-3CDA-8B4E-88C9-0C1D01A944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5702" y="6421290"/>
            <a:ext cx="479116" cy="3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ocks Top Right _ 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7323D0-F757-FC4E-97FE-18E3F0169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-26196" y="0"/>
            <a:ext cx="12244391" cy="68870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87C195-0F21-6F43-BF47-6B99E3BAD44B}"/>
              </a:ext>
            </a:extLst>
          </p:cNvPr>
          <p:cNvSpPr/>
          <p:nvPr userDrawn="1"/>
        </p:nvSpPr>
        <p:spPr>
          <a:xfrm>
            <a:off x="-393693" y="0"/>
            <a:ext cx="12585694" cy="685777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accent6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 </a:t>
            </a:r>
          </a:p>
        </p:txBody>
      </p:sp>
      <p:sp>
        <p:nvSpPr>
          <p:cNvPr id="6" name="Title Placeholder 45">
            <a:extLst>
              <a:ext uri="{FF2B5EF4-FFF2-40B4-BE49-F238E27FC236}">
                <a16:creationId xmlns:a16="http://schemas.microsoft.com/office/drawing/2014/main" id="{7AAA4A76-A9E9-384A-B5B6-39406124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67" y="681942"/>
            <a:ext cx="10515600" cy="52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B5F9-CC46-9242-A214-F30800D30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551" y="1213666"/>
            <a:ext cx="10515600" cy="23572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95848-202C-1446-80F9-91859128F834}"/>
              </a:ext>
            </a:extLst>
          </p:cNvPr>
          <p:cNvSpPr txBox="1"/>
          <p:nvPr userDrawn="1"/>
        </p:nvSpPr>
        <p:spPr>
          <a:xfrm>
            <a:off x="-533435" y="3365500"/>
            <a:ext cx="65" cy="84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550" err="1">
              <a:solidFill>
                <a:srgbClr val="003C7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AF07D-D0A1-6141-8AC0-461690DCF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2" y="6421290"/>
            <a:ext cx="479116" cy="3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1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28pt</a:t>
            </a:r>
            <a:r>
              <a:rPr lang="en-US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/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16pt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 err="1"/>
              <a:t>14pt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311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67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546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2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Intel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57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83016"/>
          <a:stretch/>
        </p:blipFill>
        <p:spPr>
          <a:xfrm>
            <a:off x="4059" y="1211581"/>
            <a:ext cx="5194305" cy="4581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7482" y="1181678"/>
            <a:ext cx="5386917" cy="516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16073" y="1181678"/>
            <a:ext cx="5361565" cy="516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838140" y="6480358"/>
            <a:ext cx="640080" cy="200055"/>
          </a:xfrm>
          <a:prstGeom prst="rect">
            <a:avLst/>
          </a:prstGeom>
        </p:spPr>
        <p:txBody>
          <a:bodyPr vert="horz" lIns="0" tIns="38100" rIns="0" bIns="38100" rtlCol="0" anchor="ctr">
            <a:spAutoFit/>
          </a:bodyPr>
          <a:lstStyle>
            <a:defPPr>
              <a:defRPr lang="en-US"/>
            </a:defPPr>
            <a:lvl1pPr algn="r" defTabSz="801624" rtl="0" fontAlgn="base">
              <a:spcBef>
                <a:spcPct val="0"/>
              </a:spcBef>
              <a:spcAft>
                <a:spcPct val="0"/>
              </a:spcAft>
              <a:defRPr sz="96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800" smtClean="0">
                <a:solidFill>
                  <a:prstClr val="black"/>
                </a:solidFill>
              </a:rPr>
              <a:pPr/>
              <a:t>‹#›</a:t>
            </a:fld>
            <a:endParaRPr lang="en-US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52" y="29615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Presentation Title</a:t>
            </a:r>
            <a:br>
              <a:rPr lang="en-US" dirty="0"/>
            </a:br>
            <a:r>
              <a:rPr lang="en-US" dirty="0"/>
              <a:t>Title of Presentation 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651631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Subhead, Date, Etc.</a:t>
            </a:r>
          </a:p>
        </p:txBody>
      </p:sp>
      <p:pic>
        <p:nvPicPr>
          <p:cNvPr id="1027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3188" y="5394580"/>
            <a:ext cx="2523744" cy="14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7485" y="6470534"/>
            <a:ext cx="189314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8DC8E8"/>
                </a:solidFill>
                <a:cs typeface="Neo Sans Intel"/>
              </a:rPr>
              <a:t>Intel Confidential — Do Not Forward</a:t>
            </a:r>
          </a:p>
        </p:txBody>
      </p:sp>
      <p:pic>
        <p:nvPicPr>
          <p:cNvPr id="1026" name="Picture 2" descr="\\.psf\Home\Desktop\IntelLookInsideCLEAR_WH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96" y="2023454"/>
            <a:ext cx="2732848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14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52" y="3140901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Presentation Title</a:t>
            </a:r>
            <a:br>
              <a:rPr lang="en-US" dirty="0"/>
            </a:br>
            <a:r>
              <a:rPr lang="en-US" dirty="0"/>
              <a:t>Title of Presentation Line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830935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Subhead, Date, 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485" y="6470534"/>
            <a:ext cx="189314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8DC8E8"/>
                </a:solidFill>
                <a:cs typeface="Neo Sans Intel"/>
              </a:rPr>
              <a:t>Intel Confidential — Do Not Forward</a:t>
            </a:r>
          </a:p>
        </p:txBody>
      </p:sp>
      <p:sp>
        <p:nvSpPr>
          <p:cNvPr id="5" name="Freeform 4"/>
          <p:cNvSpPr/>
          <p:nvPr/>
        </p:nvSpPr>
        <p:spPr>
          <a:xfrm>
            <a:off x="-13823" y="0"/>
            <a:ext cx="12211409" cy="911412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557" h="911412">
                <a:moveTo>
                  <a:pt x="522" y="0"/>
                </a:moveTo>
                <a:cubicBezTo>
                  <a:pt x="-1968" y="301314"/>
                  <a:pt x="5386" y="609241"/>
                  <a:pt x="2896" y="910555"/>
                </a:cubicBezTo>
                <a:lnTo>
                  <a:pt x="5396661" y="911412"/>
                </a:lnTo>
                <a:lnTo>
                  <a:pt x="5912132" y="597647"/>
                </a:lnTo>
                <a:lnTo>
                  <a:pt x="9154366" y="595274"/>
                </a:lnTo>
                <a:cubicBezTo>
                  <a:pt x="9156856" y="393568"/>
                  <a:pt x="9156067" y="201706"/>
                  <a:pt x="9158557" y="0"/>
                </a:cubicBezTo>
                <a:lnTo>
                  <a:pt x="5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\\.psf\Home\Desktop\Inte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5" y="1813263"/>
            <a:ext cx="1627841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72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1790"/>
            <a:ext cx="10970683" cy="45704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sz="2200"/>
            </a:lvl2pPr>
            <a:lvl3pPr>
              <a:defRPr sz="2200"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22pt</a:t>
            </a:r>
            <a:r>
              <a:rPr lang="en-US" dirty="0"/>
              <a:t> Intel Clear large bullet one</a:t>
            </a:r>
          </a:p>
          <a:p>
            <a:pPr lvl="2"/>
            <a:r>
              <a:rPr lang="en-US" dirty="0" err="1"/>
              <a:t>22pt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1464699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601790"/>
            <a:ext cx="10970683" cy="45704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80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571500" lvl="2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3880957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42278"/>
            <a:ext cx="10970683" cy="1143000"/>
          </a:xfrm>
        </p:spPr>
        <p:txBody>
          <a:bodyPr/>
          <a:lstStyle/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1788"/>
            <a:ext cx="5340352" cy="457041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1788"/>
            <a:ext cx="5340352" cy="457041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583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42278"/>
            <a:ext cx="10970683" cy="1143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i="0" u="none" strike="noStrike" baseline="0" smtClean="0"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3" y="1601790"/>
            <a:ext cx="10970684" cy="4570411"/>
          </a:xfrm>
        </p:spPr>
        <p:txBody>
          <a:bodyPr anchor="ctr" anchorCtr="0"/>
          <a:lstStyle>
            <a:lvl1pPr marL="204788" indent="-204788">
              <a:defRPr sz="4800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48pt</a:t>
            </a:r>
            <a:r>
              <a:rPr lang="en-US" dirty="0"/>
              <a:t> Intel Clear Light Text”</a:t>
            </a:r>
          </a:p>
          <a:p>
            <a:pPr lvl="1"/>
            <a:r>
              <a:rPr lang="en-US" dirty="0" err="1"/>
              <a:t>16pt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65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-2116" y="6400800"/>
            <a:ext cx="12192000" cy="457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42278"/>
            <a:ext cx="10970683" cy="114300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09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32175"/>
            <a:ext cx="12192000" cy="34258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-2116" y="6400800"/>
            <a:ext cx="12192000" cy="457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32118"/>
            <a:ext cx="10970683" cy="1143000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07484" y="1601789"/>
            <a:ext cx="5342467" cy="174466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6235700" y="1601789"/>
            <a:ext cx="5342467" cy="174466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52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37817" y="1"/>
            <a:ext cx="5954183" cy="68579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-2116" y="6400800"/>
            <a:ext cx="12192000" cy="457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52438"/>
            <a:ext cx="5342467" cy="1143000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804988"/>
            <a:ext cx="5340352" cy="457041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16pt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5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159449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600" b="0" cap="none">
                <a:solidFill>
                  <a:schemeClr val="accent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3670234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6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67256" y="6490385"/>
            <a:ext cx="640080" cy="215444"/>
          </a:xfrm>
        </p:spPr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.psf\Home\Desktop\NewIntelFooterWHT4x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" y="6400800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159449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6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3670234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2E9BCC-3A89-44B8-A7AC-069689E99668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 dirty="0">
              <a:solidFill>
                <a:srgbClr val="007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48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.psf\Home\Desktop\NewIntelFooterWHT4x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6" y="6400800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71402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6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82188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16pt</a:t>
            </a:r>
            <a:r>
              <a:rPr lang="en-US" dirty="0"/>
              <a:t> Intel Clear Bolded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2E9BCC-3A89-44B8-A7AC-069689E99668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 dirty="0">
              <a:solidFill>
                <a:srgbClr val="0071C5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3251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75874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42278"/>
            <a:ext cx="10970683" cy="988746"/>
          </a:xfrm>
        </p:spPr>
        <p:txBody>
          <a:bodyPr/>
          <a:lstStyle/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62367"/>
            <a:ext cx="284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00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14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.psf\Home\Desktop\Inte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822" y="2606672"/>
            <a:ext cx="332967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485" y="6470534"/>
            <a:ext cx="189314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8DC8E8"/>
                </a:solidFill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1648060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0871200" cy="609600"/>
          </a:xfrm>
        </p:spPr>
        <p:txBody>
          <a:bodyPr/>
          <a:lstStyle>
            <a:lvl1pPr algn="l">
              <a:defRPr sz="340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7AA94235-6FCA-46C1-A35F-3C178C2765D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44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124481"/>
            <a:ext cx="10972800" cy="589956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858937"/>
            <a:ext cx="10970683" cy="45677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rgbClr val="0071C5"/>
                </a:solidFill>
              </a:defRPr>
            </a:lvl1pPr>
            <a:lvl2pPr marL="154513" indent="-154513"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  <a:lvl3pPr marL="613818" indent="-156629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3pPr>
            <a:lvl4pPr marL="1140855" indent="-152396">
              <a:spcBef>
                <a:spcPts val="0"/>
              </a:spcBef>
              <a:spcAft>
                <a:spcPts val="0"/>
              </a:spcAft>
              <a:defRPr sz="2133">
                <a:solidFill>
                  <a:schemeClr val="tx2"/>
                </a:solidFill>
              </a:defRPr>
            </a:lvl4pPr>
            <a:lvl5pPr marL="1600160" indent="-146047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82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165600" y="6640695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948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F8EC133-6818-427A-B9C8-A9DDE0E2B0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232" y="0"/>
            <a:ext cx="12187767" cy="49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23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F8EC133-6818-427A-B9C8-A9DDE0E2B0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232" y="0"/>
            <a:ext cx="12187767" cy="49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0285B-DFAF-4A76-A955-6F718DB60FC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1"/>
          <p:cNvSpPr txBox="1">
            <a:spLocks/>
          </p:cNvSpPr>
          <p:nvPr userDrawn="1"/>
        </p:nvSpPr>
        <p:spPr>
          <a:xfrm>
            <a:off x="11130535" y="6933409"/>
            <a:ext cx="640080" cy="215444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B0285B-DFAF-4A76-A955-6F718DB60FC3}" type="slidenum">
              <a:rPr lang="en-US" sz="800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5104" y="722376"/>
            <a:ext cx="1052165" cy="699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452" y="722377"/>
            <a:ext cx="7143083" cy="349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3122676"/>
            <a:ext cx="5199044" cy="191566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142736" y="4825763"/>
            <a:ext cx="5829300" cy="8002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914363" fontAlgn="auto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spc="-10" dirty="0">
                <a:solidFill>
                  <a:prstClr val="white"/>
                </a:solidFill>
                <a:latin typeface="Intel Clear Pro"/>
                <a:ea typeface="+mn-ea"/>
              </a:rPr>
              <a:t>L</a:t>
            </a:r>
            <a:r>
              <a:rPr lang="en-US" sz="8000" spc="120" dirty="0">
                <a:solidFill>
                  <a:prstClr val="white"/>
                </a:solidFill>
                <a:latin typeface="Intel Clear Pro"/>
                <a:ea typeface="+mn-ea"/>
              </a:rPr>
              <a:t>e</a:t>
            </a:r>
            <a:r>
              <a:rPr lang="en-US" sz="8000" dirty="0">
                <a:solidFill>
                  <a:prstClr val="white"/>
                </a:solidFill>
                <a:latin typeface="Intel Clear Pro"/>
                <a:ea typeface="+mn-ea"/>
              </a:rPr>
              <a:t>ading </a:t>
            </a:r>
            <a:r>
              <a:rPr lang="en-US" sz="8000" spc="-180" dirty="0">
                <a:solidFill>
                  <a:prstClr val="white"/>
                </a:solidFill>
                <a:latin typeface="Intel Clear Pro"/>
                <a:ea typeface="+mn-ea"/>
              </a:rPr>
              <a:t>a</a:t>
            </a:r>
            <a:r>
              <a:rPr lang="en-US" sz="8000" dirty="0">
                <a:solidFill>
                  <a:prstClr val="white"/>
                </a:solidFill>
                <a:latin typeface="Intel Clear Pro"/>
                <a:ea typeface="+mn-ea"/>
              </a:rPr>
              <a:t>t </a:t>
            </a:r>
            <a:r>
              <a:rPr lang="en-US" sz="8000" spc="-20" dirty="0">
                <a:solidFill>
                  <a:prstClr val="white"/>
                </a:solidFill>
                <a:latin typeface="Intel Clear Pro"/>
                <a:ea typeface="+mn-ea"/>
              </a:rPr>
              <a:t>th</a:t>
            </a:r>
            <a:r>
              <a:rPr lang="en-US" sz="8000" spc="10" dirty="0">
                <a:solidFill>
                  <a:prstClr val="white"/>
                </a:solidFill>
                <a:latin typeface="Intel Clear Pro"/>
                <a:ea typeface="+mn-ea"/>
              </a:rPr>
              <a:t>e </a:t>
            </a:r>
            <a:r>
              <a:rPr lang="en-US" sz="8000" dirty="0">
                <a:solidFill>
                  <a:prstClr val="white"/>
                </a:solidFill>
                <a:latin typeface="Intel Clear Pro"/>
                <a:ea typeface="+mn-ea"/>
              </a:rPr>
              <a:t>edge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48364" y="5747331"/>
            <a:ext cx="5829300" cy="226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defTabSz="914363" fontAlgn="auto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20" spc="1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TE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C</a:t>
            </a:r>
            <a:r>
              <a:rPr lang="en-US" sz="2120" spc="-2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H</a:t>
            </a:r>
            <a:r>
              <a:rPr lang="en-US" sz="2120" spc="2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N</a:t>
            </a:r>
            <a:r>
              <a:rPr lang="en-US" sz="2120" spc="7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OL</a:t>
            </a:r>
            <a:r>
              <a:rPr lang="en-US" sz="2120" spc="-5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O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GY</a:t>
            </a:r>
            <a:r>
              <a:rPr lang="en-US" sz="2120" spc="-1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A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ND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MA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N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U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FAC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TU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R</a:t>
            </a:r>
            <a:r>
              <a:rPr lang="en-US" sz="2120" spc="10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</a:t>
            </a:r>
            <a:r>
              <a:rPr lang="en-US" sz="2120" spc="-1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N</a:t>
            </a:r>
            <a:r>
              <a:rPr lang="en-US" sz="2120" spc="8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G </a:t>
            </a:r>
            <a:r>
              <a:rPr lang="en-US" sz="2120" spc="-3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D</a:t>
            </a:r>
            <a:r>
              <a:rPr lang="en-US" sz="2120" spc="-60" dirty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AY</a:t>
            </a:r>
            <a:endParaRPr lang="en-US" sz="2120" spc="-60" dirty="0">
              <a:solidFill>
                <a:srgbClr val="00AEEF"/>
              </a:solidFill>
              <a:latin typeface="Intel Clear Pr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1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F8EC133-6818-427A-B9C8-A9DDE0E2B0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232" y="0"/>
            <a:ext cx="12187767" cy="49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5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5"/>
            <a:ext cx="10970683" cy="45677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rgbClr val="00AEEF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985009" y="6505824"/>
            <a:ext cx="456353" cy="16421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defTabSz="801624" rtl="0" fontAlgn="base">
              <a:spcBef>
                <a:spcPct val="0"/>
              </a:spcBef>
              <a:spcAft>
                <a:spcPct val="0"/>
              </a:spcAft>
              <a:defRPr sz="1280" kern="1200">
                <a:solidFill>
                  <a:schemeClr val="bg1"/>
                </a:solidFill>
                <a:latin typeface="+mn-lt"/>
                <a:ea typeface="MS PGothic" pitchFamily="34" charset="-128"/>
                <a:cs typeface="Intel Clear Light" panose="020B0404020203020204" pitchFamily="34" charset="0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EE2556C5-CE8C-6547-B838-EA80C61A4AF7}" type="slidenum">
              <a:rPr lang="en-US" sz="1067" smtClean="0">
                <a:solidFill>
                  <a:prstClr val="white"/>
                </a:solidFill>
              </a:rPr>
              <a:pPr/>
              <a:t>‹#›</a:t>
            </a:fld>
            <a:endParaRPr lang="en-US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5"/>
            <a:ext cx="10970683" cy="4567767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5009" y="6505823"/>
            <a:ext cx="456353" cy="164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1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C0128"/>
                </a:solidFill>
              </a:rPr>
              <a:t>Intel Top Secret</a:t>
            </a:r>
            <a:endParaRPr lang="en-US" sz="1169">
              <a:solidFill>
                <a:srgbClr val="FC012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2610D356-8DF6-4A84-B73A-F744130029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205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583547" y="6421833"/>
            <a:ext cx="374137" cy="248739"/>
          </a:xfrm>
          <a:prstGeom prst="rect">
            <a:avLst/>
          </a:prstGeom>
        </p:spPr>
      </p:pic>
      <p:grpSp>
        <p:nvGrpSpPr>
          <p:cNvPr id="11" name="Group 10" hidden="1"/>
          <p:cNvGrpSpPr/>
          <p:nvPr userDrawn="1"/>
        </p:nvGrpSpPr>
        <p:grpSpPr>
          <a:xfrm flipH="1">
            <a:off x="6778255" y="6274826"/>
            <a:ext cx="5413743" cy="584200"/>
            <a:chOff x="11579814" y="4587818"/>
            <a:chExt cx="612186" cy="22701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3"/>
            <a:srcRect l="13922" b="48234"/>
            <a:stretch/>
          </p:blipFill>
          <p:spPr>
            <a:xfrm>
              <a:off x="11579814" y="4587818"/>
              <a:ext cx="612186" cy="2270182"/>
            </a:xfrm>
            <a:prstGeom prst="rect">
              <a:avLst/>
            </a:prstGeom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11820939" y="4587818"/>
              <a:ext cx="371060" cy="22638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alpha val="0"/>
                  </a:schemeClr>
                </a:gs>
                <a:gs pos="100000">
                  <a:schemeClr val="accent1">
                    <a:lumMod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172" y="1262270"/>
            <a:ext cx="10284170" cy="5012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en-US" dirty="0"/>
              <a:t>Intel Clear bullet one</a:t>
            </a:r>
          </a:p>
          <a:p>
            <a:pPr lvl="2"/>
            <a:r>
              <a:rPr lang="en-US" dirty="0"/>
              <a:t>Intel Clear sub-bullet</a:t>
            </a:r>
          </a:p>
          <a:p>
            <a:pPr lvl="3"/>
            <a:r>
              <a:rPr lang="en-US" dirty="0"/>
              <a:t>Intel Clear fourth level</a:t>
            </a:r>
          </a:p>
          <a:p>
            <a:pPr lvl="4"/>
            <a:r>
              <a:rPr lang="en-US" dirty="0"/>
              <a:t>Intel Clear 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" y="216041"/>
            <a:ext cx="12191997" cy="86732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0535" y="6933409"/>
            <a:ext cx="640080" cy="215444"/>
          </a:xfrm>
          <a:prstGeom prst="rect">
            <a:avLst/>
          </a:prstGeom>
        </p:spPr>
        <p:txBody>
          <a:bodyPr vert="horz" lIns="0" tIns="45720" rIns="0" bIns="4572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914363"/>
            <a:fld id="{21B0285B-DFAF-4A76-A955-6F718DB60FC3}" type="slidenum">
              <a:rPr lang="en-US" smtClean="0">
                <a:solidFill>
                  <a:prstClr val="black"/>
                </a:solidFill>
              </a:rPr>
              <a:pPr defTabSz="914363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0662" y="6546436"/>
            <a:ext cx="1825625" cy="132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1200" smtClean="0">
                <a:solidFill>
                  <a:schemeClr val="bg1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defRPr>
            </a:lvl1pPr>
          </a:lstStyle>
          <a:p>
            <a:pPr defTabSz="914363">
              <a:lnSpc>
                <a:spcPct val="65000"/>
              </a:lnSpc>
            </a:pPr>
            <a:r>
              <a:rPr lang="en-US"/>
              <a:t>Intel Confidential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838140" y="6480358"/>
            <a:ext cx="640080" cy="200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1333" smtClean="0">
                <a:solidFill>
                  <a:prstClr val="black"/>
                </a:solidFill>
              </a:rPr>
              <a:pPr/>
              <a:t>‹#›</a:t>
            </a:fld>
            <a:endParaRPr lang="en-US" sz="1333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663884" y="6474452"/>
            <a:ext cx="640080" cy="200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1333" smtClean="0">
                <a:solidFill>
                  <a:prstClr val="black"/>
                </a:solidFill>
              </a:rPr>
              <a:pPr/>
              <a:t>‹#›</a:t>
            </a:fld>
            <a:endParaRPr lang="en-US" sz="1333">
              <a:solidFill>
                <a:prstClr val="black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0770210" y="6456731"/>
            <a:ext cx="640080" cy="200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21B0285B-DFAF-4A76-A955-6F718DB60FC3}" type="slidenum">
              <a:rPr lang="en-US" sz="1333" smtClean="0">
                <a:solidFill>
                  <a:prstClr val="black"/>
                </a:solidFill>
              </a:rPr>
              <a:pPr/>
              <a:t>‹#›</a:t>
            </a:fld>
            <a:endParaRPr lang="en-US" sz="1333">
              <a:solidFill>
                <a:prstClr val="black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0985009" y="6505823"/>
            <a:ext cx="456353" cy="1642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801624" rtl="0" fontAlgn="base">
              <a:spcBef>
                <a:spcPct val="0"/>
              </a:spcBef>
              <a:spcAft>
                <a:spcPct val="0"/>
              </a:spcAft>
              <a:defRPr sz="1280" kern="1200">
                <a:solidFill>
                  <a:schemeClr val="bg1"/>
                </a:solidFill>
                <a:latin typeface="+mn-lt"/>
                <a:ea typeface="MS PGothic" pitchFamily="34" charset="-128"/>
                <a:cs typeface="Intel Clear Light" panose="020B0404020203020204" pitchFamily="34" charset="0"/>
              </a:defRPr>
            </a:lvl1pPr>
            <a:lvl2pPr marL="400018" indent="57145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2pPr>
            <a:lvl3pPr marL="801624" indent="112704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3pPr>
            <a:lvl4pPr marL="1201642" indent="168263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4pPr>
            <a:lvl5pPr marL="1601660" indent="225407" algn="l" defTabSz="801624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5pPr>
            <a:lvl6pPr marL="2285818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6pPr>
            <a:lvl7pPr marL="2742982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7pPr>
            <a:lvl8pPr marL="3200144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8pPr>
            <a:lvl9pPr marL="3657307" algn="l" defTabSz="914328" rtl="0" eaLnBrk="1" latinLnBrk="0" hangingPunct="1">
              <a:defRPr sz="1600" kern="1200">
                <a:solidFill>
                  <a:schemeClr val="tx1"/>
                </a:solidFill>
                <a:latin typeface="Neo Sans Intel" pitchFamily="34" charset="0"/>
                <a:ea typeface="MS PGothic" pitchFamily="34" charset="-128"/>
                <a:cs typeface="+mn-cs"/>
              </a:defRPr>
            </a:lvl9pPr>
          </a:lstStyle>
          <a:p>
            <a:fld id="{EE2556C5-CE8C-6547-B838-EA80C61A4AF7}" type="slidenum">
              <a:rPr lang="en-US" sz="1067" smtClean="0">
                <a:solidFill>
                  <a:prstClr val="white"/>
                </a:solidFill>
              </a:rPr>
              <a:pPr/>
              <a:t>‹#›</a:t>
            </a:fld>
            <a:endParaRPr lang="en-US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731710" rtl="0" eaLnBrk="1" latinLnBrk="0" hangingPunct="1">
        <a:lnSpc>
          <a:spcPct val="85000"/>
        </a:lnSpc>
        <a:spcBef>
          <a:spcPct val="0"/>
        </a:spcBef>
        <a:buNone/>
        <a:defRPr lang="en-US" sz="5400" b="1" i="0" kern="1200" spc="0" baseline="0" dirty="0">
          <a:solidFill>
            <a:schemeClr val="bg1"/>
          </a:solidFill>
          <a:latin typeface="+mj-lt"/>
          <a:ea typeface="Intel Clear"/>
          <a:cs typeface="Intel Clear"/>
        </a:defRPr>
      </a:lvl1pPr>
    </p:titleStyle>
    <p:bodyStyle>
      <a:lvl1pPr marL="0" indent="0" algn="l" defTabSz="731710" rtl="0" eaLnBrk="1" latinLnBrk="0" hangingPunct="1">
        <a:spcBef>
          <a:spcPts val="1921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1pPr>
      <a:lvl2pPr marL="360774" indent="-360774" algn="l" defTabSz="73171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400" kern="1200" baseline="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2pPr>
      <a:lvl3pPr marL="914638" indent="-365855" algn="l" defTabSz="73171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3pPr>
      <a:lvl4pPr marL="1552345" indent="-365855" algn="l" defTabSz="73171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4pPr>
      <a:lvl5pPr marL="2111290" indent="-365855" algn="l" defTabSz="73171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Intel Clear" panose="020B0604020203020204" pitchFamily="34" charset="0"/>
        </a:defRPr>
      </a:lvl5pPr>
      <a:lvl6pPr marL="4024406" indent="-365855" algn="l" defTabSz="731710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6pPr>
      <a:lvl7pPr marL="4756116" indent="-365855" algn="l" defTabSz="731710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7pPr>
      <a:lvl8pPr marL="5487826" indent="-365855" algn="l" defTabSz="731710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8pPr>
      <a:lvl9pPr marL="6219536" indent="-365855" algn="l" defTabSz="731710" rtl="0" eaLnBrk="1" latinLnBrk="0" hangingPunct="1">
        <a:spcBef>
          <a:spcPct val="20000"/>
        </a:spcBef>
        <a:buFont typeface="Arial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1pPr>
      <a:lvl2pPr marL="731710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2pPr>
      <a:lvl3pPr marL="146342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3pPr>
      <a:lvl4pPr marL="219513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4pPr>
      <a:lvl5pPr marL="292684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5pPr>
      <a:lvl6pPr marL="3658550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6pPr>
      <a:lvl7pPr marL="439026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7pPr>
      <a:lvl8pPr marL="5121971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8pPr>
      <a:lvl9pPr marL="5853682" algn="l" defTabSz="731710" rtl="0" eaLnBrk="1" latinLnBrk="0" hangingPunct="1">
        <a:defRPr sz="28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6781B-29AB-491B-879A-D3C9AF03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43495-1D91-4816-B53F-E3C4C019F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49160-2555-438F-9E88-84DB1B0DA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E6B7-778A-4550-8FB6-096A2154F90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747E7-9216-4468-8309-A4DD3444E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63790-7512-48D9-92D6-AC80F0BCA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F7768-8417-48B2-838C-4909FF3E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8D3D-A716-4E5F-92C8-5D6057C547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0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42277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36pt Intel Clear Light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1790"/>
            <a:ext cx="10970683" cy="4570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lvl="2"/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136" y="645619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fld id="{B12E9BCC-3A89-44B8-A7AC-069689E996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\\.psf\Home\Desktop\NewIntelFooter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22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9162" y="151769"/>
            <a:ext cx="12191997" cy="553976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ADM Scaling Roadmap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0285B-DFAF-4A76-A955-6F718DB60FC3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pPr marL="0" marR="0" lvl="0" indent="0" algn="r" defTabSz="66799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o Sans Int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Intel Top Secret</a:t>
            </a:r>
          </a:p>
        </p:txBody>
      </p:sp>
      <p:sp>
        <p:nvSpPr>
          <p:cNvPr id="6" name="Chevron 5"/>
          <p:cNvSpPr/>
          <p:nvPr/>
        </p:nvSpPr>
        <p:spPr bwMode="auto">
          <a:xfrm>
            <a:off x="2443825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9142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2019</a:t>
            </a:r>
          </a:p>
        </p:txBody>
      </p:sp>
      <p:sp>
        <p:nvSpPr>
          <p:cNvPr id="9" name="Chevron 8"/>
          <p:cNvSpPr/>
          <p:nvPr/>
        </p:nvSpPr>
        <p:spPr bwMode="auto">
          <a:xfrm>
            <a:off x="3234291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9607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2020</a:t>
            </a:r>
          </a:p>
        </p:txBody>
      </p:sp>
      <p:sp>
        <p:nvSpPr>
          <p:cNvPr id="11" name="Chevron 10"/>
          <p:cNvSpPr/>
          <p:nvPr/>
        </p:nvSpPr>
        <p:spPr bwMode="auto">
          <a:xfrm>
            <a:off x="4024756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0073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2021</a:t>
            </a:r>
          </a:p>
        </p:txBody>
      </p:sp>
      <p:sp>
        <p:nvSpPr>
          <p:cNvPr id="13" name="Chevron 12"/>
          <p:cNvSpPr/>
          <p:nvPr/>
        </p:nvSpPr>
        <p:spPr bwMode="auto">
          <a:xfrm>
            <a:off x="4815222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0539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2022</a:t>
            </a:r>
          </a:p>
        </p:txBody>
      </p:sp>
      <p:sp>
        <p:nvSpPr>
          <p:cNvPr id="15" name="Chevron 14"/>
          <p:cNvSpPr/>
          <p:nvPr/>
        </p:nvSpPr>
        <p:spPr bwMode="auto">
          <a:xfrm>
            <a:off x="5605687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1004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2023</a:t>
            </a:r>
          </a:p>
        </p:txBody>
      </p:sp>
      <p:sp>
        <p:nvSpPr>
          <p:cNvPr id="17" name="Chevron 16"/>
          <p:cNvSpPr/>
          <p:nvPr/>
        </p:nvSpPr>
        <p:spPr bwMode="auto">
          <a:xfrm>
            <a:off x="6396153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1470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2024</a:t>
            </a:r>
          </a:p>
        </p:txBody>
      </p:sp>
      <p:sp>
        <p:nvSpPr>
          <p:cNvPr id="19" name="Chevron 18"/>
          <p:cNvSpPr/>
          <p:nvPr/>
        </p:nvSpPr>
        <p:spPr bwMode="auto">
          <a:xfrm>
            <a:off x="7186619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1935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2025</a:t>
            </a:r>
          </a:p>
        </p:txBody>
      </p:sp>
      <p:sp>
        <p:nvSpPr>
          <p:cNvPr id="21" name="Chevron 20"/>
          <p:cNvSpPr/>
          <p:nvPr/>
        </p:nvSpPr>
        <p:spPr bwMode="auto">
          <a:xfrm>
            <a:off x="7977084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2401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2026</a:t>
            </a:r>
          </a:p>
        </p:txBody>
      </p:sp>
      <p:sp>
        <p:nvSpPr>
          <p:cNvPr id="23" name="Chevron 22"/>
          <p:cNvSpPr/>
          <p:nvPr/>
        </p:nvSpPr>
        <p:spPr bwMode="auto">
          <a:xfrm>
            <a:off x="8767550" y="5781241"/>
            <a:ext cx="915276" cy="291224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74470" y="5783432"/>
            <a:ext cx="53091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2027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234291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4756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815221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05686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96151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186616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977081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767546" y="1846432"/>
            <a:ext cx="0" cy="3934809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224119" y="2454302"/>
            <a:ext cx="1165496" cy="39062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Production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024754" y="2454302"/>
            <a:ext cx="1197498" cy="3906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Prod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093" y="2547417"/>
            <a:ext cx="2163810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Gen1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eDRAM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(1</a:t>
            </a:r>
            <a:r>
              <a:rPr kumimoji="0" lang="en-US" sz="15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st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ADM)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62221" y="2454302"/>
            <a:ext cx="1355997" cy="3906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Test Chip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6323637" y="2508555"/>
            <a:ext cx="414075" cy="282121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258051" name="Straight Connector 258050"/>
          <p:cNvCxnSpPr/>
          <p:nvPr/>
        </p:nvCxnSpPr>
        <p:spPr>
          <a:xfrm flipH="1" flipV="1">
            <a:off x="4018217" y="2382175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8052" name="TextBox 258051"/>
          <p:cNvSpPr txBox="1"/>
          <p:nvPr/>
        </p:nvSpPr>
        <p:spPr>
          <a:xfrm>
            <a:off x="3704886" y="2183863"/>
            <a:ext cx="673262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A-0 TI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5218287" y="2363432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6927" y="2183863"/>
            <a:ext cx="58028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PRQ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26579" y="3350998"/>
            <a:ext cx="1165496" cy="39062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Production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227214" y="3350998"/>
            <a:ext cx="1197498" cy="3906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Prod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6510" y="3476161"/>
            <a:ext cx="2676266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Gen2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eDRAM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(Stacked ADM)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636284" y="3350998"/>
            <a:ext cx="1584393" cy="3906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Test Chip</a:t>
            </a:r>
          </a:p>
        </p:txBody>
      </p:sp>
      <p:sp>
        <p:nvSpPr>
          <p:cNvPr id="62" name="Isosceles Triangle 61"/>
          <p:cNvSpPr/>
          <p:nvPr/>
        </p:nvSpPr>
        <p:spPr>
          <a:xfrm rot="5400000">
            <a:off x="7526097" y="3405251"/>
            <a:ext cx="414075" cy="282121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5220677" y="3278871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07346" y="3080559"/>
            <a:ext cx="673262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A-0 TI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6420747" y="3260128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09387" y="3080559"/>
            <a:ext cx="58028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PRQ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598340" y="4256565"/>
            <a:ext cx="1165496" cy="39062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Production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98975" y="4256565"/>
            <a:ext cx="1197498" cy="3906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Prod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2781" y="4342513"/>
            <a:ext cx="2736697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Gen3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eDRAM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(In Development)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840836" y="4256565"/>
            <a:ext cx="1551602" cy="3906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Test Chip</a:t>
            </a:r>
          </a:p>
        </p:txBody>
      </p:sp>
      <p:sp>
        <p:nvSpPr>
          <p:cNvPr id="71" name="Isosceles Triangle 70"/>
          <p:cNvSpPr/>
          <p:nvPr/>
        </p:nvSpPr>
        <p:spPr>
          <a:xfrm rot="5400000">
            <a:off x="8697858" y="4310818"/>
            <a:ext cx="414075" cy="282121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6392438" y="4184438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079107" y="3986126"/>
            <a:ext cx="673262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A-0 TI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7592507" y="4165694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81147" y="3986126"/>
            <a:ext cx="58028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PRQ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9630" y="5138197"/>
            <a:ext cx="2894659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Gen4 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eDRAM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 (12-18m cadence)</a:t>
            </a:r>
          </a:p>
        </p:txBody>
      </p:sp>
      <p:sp>
        <p:nvSpPr>
          <p:cNvPr id="258055" name="TextBox 258054"/>
          <p:cNvSpPr txBox="1"/>
          <p:nvPr/>
        </p:nvSpPr>
        <p:spPr>
          <a:xfrm>
            <a:off x="9435768" y="1876118"/>
            <a:ext cx="2212020" cy="307777"/>
          </a:xfrm>
          <a:prstGeom prst="rect">
            <a:avLst/>
          </a:prstGeom>
          <a:noFill/>
          <a:ln>
            <a:solidFill>
              <a:srgbClr val="5AE12D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AE12D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Enabler for Scaling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749173" y="4252946"/>
            <a:ext cx="1061236" cy="3906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Def. + SL 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0839" y="3387837"/>
            <a:ext cx="1912318" cy="2565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Stacking 2 ADM layers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431972" y="4314734"/>
            <a:ext cx="1236685" cy="25654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Lateral Scaling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250235" y="5032351"/>
            <a:ext cx="1793824" cy="51308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Lateral Scaling /</a:t>
            </a:r>
          </a:p>
          <a:p>
            <a:pPr marL="0" marR="0" lvl="0" indent="0" algn="l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New ADM topology?</a:t>
            </a:r>
          </a:p>
        </p:txBody>
      </p:sp>
      <p:cxnSp>
        <p:nvCxnSpPr>
          <p:cNvPr id="258049" name="Straight Arrow Connector 258048"/>
          <p:cNvCxnSpPr/>
          <p:nvPr/>
        </p:nvCxnSpPr>
        <p:spPr>
          <a:xfrm>
            <a:off x="10435683" y="2708583"/>
            <a:ext cx="0" cy="570288"/>
          </a:xfrm>
          <a:prstGeom prst="straightConnector1">
            <a:avLst/>
          </a:prstGeom>
          <a:ln w="19050" cap="rnd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0435683" y="3753349"/>
            <a:ext cx="0" cy="570288"/>
          </a:xfrm>
          <a:prstGeom prst="straightConnector1">
            <a:avLst/>
          </a:prstGeom>
          <a:ln w="19050" cap="rnd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435683" y="4658916"/>
            <a:ext cx="0" cy="338216"/>
          </a:xfrm>
          <a:prstGeom prst="straightConnector1">
            <a:avLst/>
          </a:prstGeom>
          <a:ln w="19050" cap="rnd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3240827" y="2412376"/>
            <a:ext cx="6537" cy="474478"/>
          </a:xfrm>
          <a:prstGeom prst="line">
            <a:avLst/>
          </a:prstGeom>
          <a:ln w="38100" cap="rnd">
            <a:solidFill>
              <a:srgbClr val="CC00CC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445827" y="3309072"/>
            <a:ext cx="6537" cy="474478"/>
          </a:xfrm>
          <a:prstGeom prst="line">
            <a:avLst/>
          </a:prstGeom>
          <a:ln w="38100" cap="rnd">
            <a:solidFill>
              <a:srgbClr val="CC00CC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609507" y="4205768"/>
            <a:ext cx="6537" cy="474478"/>
          </a:xfrm>
          <a:prstGeom prst="line">
            <a:avLst/>
          </a:prstGeom>
          <a:ln w="38100" cap="rnd">
            <a:solidFill>
              <a:srgbClr val="CC00CC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984835" y="2184854"/>
            <a:ext cx="436017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PDK0.1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186123" y="3070745"/>
            <a:ext cx="436017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PDK0.1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53240" y="3978947"/>
            <a:ext cx="436017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PDK0.1</a:t>
            </a:r>
          </a:p>
        </p:txBody>
      </p:sp>
      <p:sp>
        <p:nvSpPr>
          <p:cNvPr id="258048" name="TextBox 258047"/>
          <p:cNvSpPr txBox="1"/>
          <p:nvPr/>
        </p:nvSpPr>
        <p:spPr>
          <a:xfrm>
            <a:off x="3122025" y="6279393"/>
            <a:ext cx="424795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Definition for each generation will be re-evaluated / closed for PDK0.1</a:t>
            </a:r>
          </a:p>
        </p:txBody>
      </p:sp>
      <p:sp>
        <p:nvSpPr>
          <p:cNvPr id="258053" name="TextBox 258052">
            <a:extLst>
              <a:ext uri="{FF2B5EF4-FFF2-40B4-BE49-F238E27FC236}">
                <a16:creationId xmlns:a16="http://schemas.microsoft.com/office/drawing/2014/main" id="{838066B6-D196-4620-8DC6-6A916154A735}"/>
              </a:ext>
            </a:extLst>
          </p:cNvPr>
          <p:cNvSpPr txBox="1"/>
          <p:nvPr/>
        </p:nvSpPr>
        <p:spPr>
          <a:xfrm>
            <a:off x="3234289" y="3769189"/>
            <a:ext cx="813538" cy="2693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FL option masks for X22S taped in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77940E4-B200-4934-BF70-E2BCBE68BEC9}"/>
              </a:ext>
            </a:extLst>
          </p:cNvPr>
          <p:cNvSpPr txBox="1"/>
          <p:nvPr/>
        </p:nvSpPr>
        <p:spPr>
          <a:xfrm>
            <a:off x="3262088" y="4659606"/>
            <a:ext cx="813538" cy="2693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RECL test chip taped in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8493F44-2ADC-4163-8F90-8BA120B96FCB}"/>
              </a:ext>
            </a:extLst>
          </p:cNvPr>
          <p:cNvSpPr/>
          <p:nvPr/>
        </p:nvSpPr>
        <p:spPr>
          <a:xfrm>
            <a:off x="8764284" y="5071408"/>
            <a:ext cx="1165496" cy="39062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Production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CCA4201-40AF-4DCE-BEDB-BEF9CA4D7D6D}"/>
              </a:ext>
            </a:extLst>
          </p:cNvPr>
          <p:cNvSpPr/>
          <p:nvPr/>
        </p:nvSpPr>
        <p:spPr>
          <a:xfrm>
            <a:off x="7564919" y="5071408"/>
            <a:ext cx="1197498" cy="3906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Prod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5AAF5E-4A05-45F1-90A9-3817B63906AB}"/>
              </a:ext>
            </a:extLst>
          </p:cNvPr>
          <p:cNvSpPr/>
          <p:nvPr/>
        </p:nvSpPr>
        <p:spPr>
          <a:xfrm>
            <a:off x="5616044" y="5090119"/>
            <a:ext cx="1950137" cy="3906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Dev on Test Chip</a:t>
            </a:r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B6F6833B-DA46-42D0-A696-3BFA473F78F7}"/>
              </a:ext>
            </a:extLst>
          </p:cNvPr>
          <p:cNvSpPr/>
          <p:nvPr/>
        </p:nvSpPr>
        <p:spPr>
          <a:xfrm rot="5400000">
            <a:off x="9863802" y="5125661"/>
            <a:ext cx="414075" cy="282121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D03E25-4BC8-4881-BE43-04CC1FA0ACAC}"/>
              </a:ext>
            </a:extLst>
          </p:cNvPr>
          <p:cNvCxnSpPr/>
          <p:nvPr/>
        </p:nvCxnSpPr>
        <p:spPr>
          <a:xfrm flipH="1" flipV="1">
            <a:off x="7558382" y="4999281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94177F80-5AED-49B8-B21C-55DAF5AB8A98}"/>
              </a:ext>
            </a:extLst>
          </p:cNvPr>
          <p:cNvSpPr txBox="1"/>
          <p:nvPr/>
        </p:nvSpPr>
        <p:spPr>
          <a:xfrm>
            <a:off x="7245051" y="4800969"/>
            <a:ext cx="673262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A-0 TI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78AB89E-4E20-45F0-925F-D6290C75AF66}"/>
              </a:ext>
            </a:extLst>
          </p:cNvPr>
          <p:cNvCxnSpPr/>
          <p:nvPr/>
        </p:nvCxnSpPr>
        <p:spPr>
          <a:xfrm flipH="1" flipV="1">
            <a:off x="8758451" y="4980537"/>
            <a:ext cx="6537" cy="474478"/>
          </a:xfrm>
          <a:prstGeom prst="line">
            <a:avLst/>
          </a:prstGeom>
          <a:ln w="38100" cap="rnd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D98FA5F-7DF6-4687-8B4F-CFCA4FE5F13B}"/>
              </a:ext>
            </a:extLst>
          </p:cNvPr>
          <p:cNvSpPr txBox="1"/>
          <p:nvPr/>
        </p:nvSpPr>
        <p:spPr>
          <a:xfrm>
            <a:off x="8447091" y="4800969"/>
            <a:ext cx="580288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Prod PRQ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802FF78-7510-41F1-B9BB-04562CC42A8F}"/>
              </a:ext>
            </a:extLst>
          </p:cNvPr>
          <p:cNvSpPr/>
          <p:nvPr/>
        </p:nvSpPr>
        <p:spPr>
          <a:xfrm>
            <a:off x="4403497" y="5067789"/>
            <a:ext cx="1204743" cy="3906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Use Hacked X22G Process 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037F018-C2CE-450C-836E-3F02051C4567}"/>
              </a:ext>
            </a:extLst>
          </p:cNvPr>
          <p:cNvCxnSpPr/>
          <p:nvPr/>
        </p:nvCxnSpPr>
        <p:spPr>
          <a:xfrm flipH="1" flipV="1">
            <a:off x="6775451" y="5020611"/>
            <a:ext cx="6537" cy="474478"/>
          </a:xfrm>
          <a:prstGeom prst="line">
            <a:avLst/>
          </a:prstGeom>
          <a:ln w="38100" cap="rnd">
            <a:solidFill>
              <a:srgbClr val="CC00CC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0B51EDD-A369-4520-A126-327320E4EB95}"/>
              </a:ext>
            </a:extLst>
          </p:cNvPr>
          <p:cNvSpPr txBox="1"/>
          <p:nvPr/>
        </p:nvSpPr>
        <p:spPr>
          <a:xfrm>
            <a:off x="6519184" y="4793790"/>
            <a:ext cx="436017" cy="17960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6679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7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eo Sans Intel" pitchFamily="34" charset="0"/>
                <a:ea typeface="MS PGothic" pitchFamily="34" charset="-128"/>
                <a:cs typeface="+mn-cs"/>
              </a:rPr>
              <a:t>PDK0.1</a:t>
            </a:r>
          </a:p>
        </p:txBody>
      </p:sp>
      <p:sp>
        <p:nvSpPr>
          <p:cNvPr id="258054" name="TextBox 258053">
            <a:extLst>
              <a:ext uri="{FF2B5EF4-FFF2-40B4-BE49-F238E27FC236}">
                <a16:creationId xmlns:a16="http://schemas.microsoft.com/office/drawing/2014/main" id="{7F040A34-0F8A-43F6-8137-5C492D841680}"/>
              </a:ext>
            </a:extLst>
          </p:cNvPr>
          <p:cNvSpPr txBox="1"/>
          <p:nvPr/>
        </p:nvSpPr>
        <p:spPr>
          <a:xfrm>
            <a:off x="4256172" y="4898512"/>
            <a:ext cx="1322478" cy="1692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/>
                <a:ea typeface="+mn-ea"/>
                <a:cs typeface="+mn-cs"/>
              </a:rPr>
              <a:t>Decide on Topology</a:t>
            </a:r>
          </a:p>
        </p:txBody>
      </p:sp>
      <p:sp>
        <p:nvSpPr>
          <p:cNvPr id="258056" name="TextBox 258055">
            <a:extLst>
              <a:ext uri="{FF2B5EF4-FFF2-40B4-BE49-F238E27FC236}">
                <a16:creationId xmlns:a16="http://schemas.microsoft.com/office/drawing/2014/main" id="{885481EB-32F0-4924-BF54-117575B70E91}"/>
              </a:ext>
            </a:extLst>
          </p:cNvPr>
          <p:cNvSpPr txBox="1"/>
          <p:nvPr/>
        </p:nvSpPr>
        <p:spPr>
          <a:xfrm>
            <a:off x="421385" y="4928910"/>
            <a:ext cx="2715890" cy="637621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8059" name="TextBox 258058">
            <a:extLst>
              <a:ext uri="{FF2B5EF4-FFF2-40B4-BE49-F238E27FC236}">
                <a16:creationId xmlns:a16="http://schemas.microsoft.com/office/drawing/2014/main" id="{9F1D6CD9-C237-477D-9F36-93376F30AC7E}"/>
              </a:ext>
            </a:extLst>
          </p:cNvPr>
          <p:cNvSpPr txBox="1"/>
          <p:nvPr/>
        </p:nvSpPr>
        <p:spPr>
          <a:xfrm flipH="1">
            <a:off x="5687820" y="5473317"/>
            <a:ext cx="1967829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Note this is extended for new topology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3E36440-2E46-4EFD-90F2-2208A7AC89BE}"/>
              </a:ext>
            </a:extLst>
          </p:cNvPr>
          <p:cNvSpPr txBox="1"/>
          <p:nvPr/>
        </p:nvSpPr>
        <p:spPr>
          <a:xfrm flipH="1">
            <a:off x="4168842" y="5464996"/>
            <a:ext cx="148959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Need to have Si validation of right topology for Gen4</a:t>
            </a:r>
          </a:p>
        </p:txBody>
      </p:sp>
      <p:sp>
        <p:nvSpPr>
          <p:cNvPr id="258060" name="TextBox 258059">
            <a:extLst>
              <a:ext uri="{FF2B5EF4-FFF2-40B4-BE49-F238E27FC236}">
                <a16:creationId xmlns:a16="http://schemas.microsoft.com/office/drawing/2014/main" id="{57742839-CBE2-4089-9EB1-CCCFAF9921C2}"/>
              </a:ext>
            </a:extLst>
          </p:cNvPr>
          <p:cNvSpPr txBox="1"/>
          <p:nvPr/>
        </p:nvSpPr>
        <p:spPr>
          <a:xfrm>
            <a:off x="8462446" y="6531258"/>
            <a:ext cx="2684701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Courtesy: PTD/Travis L.</a:t>
            </a:r>
          </a:p>
        </p:txBody>
      </p:sp>
      <p:sp>
        <p:nvSpPr>
          <p:cNvPr id="258057" name="TextBox 258056">
            <a:extLst>
              <a:ext uri="{FF2B5EF4-FFF2-40B4-BE49-F238E27FC236}">
                <a16:creationId xmlns:a16="http://schemas.microsoft.com/office/drawing/2014/main" id="{B728D293-353C-4226-A642-C58BC4EC4735}"/>
              </a:ext>
            </a:extLst>
          </p:cNvPr>
          <p:cNvSpPr txBox="1"/>
          <p:nvPr/>
        </p:nvSpPr>
        <p:spPr>
          <a:xfrm>
            <a:off x="641194" y="728998"/>
            <a:ext cx="12191996" cy="8617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Value in Memory PF team to </a:t>
            </a:r>
            <a:r>
              <a:rPr lang="en-US" sz="2800" u="sng" dirty="0">
                <a:solidFill>
                  <a:schemeClr val="bg1"/>
                </a:solidFill>
              </a:rPr>
              <a:t>evaluate &amp; validate Gen4 topology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Decision on Gen4 topology in 2022 is KEY to deliver cadence</a:t>
            </a:r>
          </a:p>
        </p:txBody>
      </p:sp>
    </p:spTree>
    <p:extLst>
      <p:ext uri="{BB962C8B-B14F-4D97-AF65-F5344CB8AC3E}">
        <p14:creationId xmlns:p14="http://schemas.microsoft.com/office/powerpoint/2010/main" val="630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91117" y="242362"/>
            <a:ext cx="10970683" cy="9887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chemeClr val="tx1"/>
                </a:solidFill>
                <a:latin typeface="Intel Clear"/>
              </a:rPr>
              <a:t>Simplest FinFET-1st Gen FinFET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tel Clear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52632" y="1432978"/>
            <a:ext cx="4004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2) Top gate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Gate oxide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Metal gate (ALD)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2E9245-9FC8-4B57-9FF4-BE6E0ABBBC09}"/>
              </a:ext>
            </a:extLst>
          </p:cNvPr>
          <p:cNvSpPr txBox="1"/>
          <p:nvPr/>
        </p:nvSpPr>
        <p:spPr>
          <a:xfrm>
            <a:off x="379304" y="1506336"/>
            <a:ext cx="3780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3) S/D engineering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Metals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doping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stability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B533A-6036-48AD-A8EB-F113ED47B110}"/>
              </a:ext>
            </a:extLst>
          </p:cNvPr>
          <p:cNvSpPr/>
          <p:nvPr/>
        </p:nvSpPr>
        <p:spPr>
          <a:xfrm>
            <a:off x="2333767" y="4705126"/>
            <a:ext cx="1637732" cy="54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DC8282-80EA-4695-A53C-2F0B0D28EA22}"/>
              </a:ext>
            </a:extLst>
          </p:cNvPr>
          <p:cNvGrpSpPr/>
          <p:nvPr/>
        </p:nvGrpSpPr>
        <p:grpSpPr>
          <a:xfrm>
            <a:off x="1150366" y="2415384"/>
            <a:ext cx="4004533" cy="3812929"/>
            <a:chOff x="2873834" y="2429655"/>
            <a:chExt cx="2848982" cy="287359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6D2D9B3-07C8-4D33-B1F9-7F2E559A1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670" t="20216"/>
            <a:stretch/>
          </p:blipFill>
          <p:spPr>
            <a:xfrm>
              <a:off x="2873834" y="2429655"/>
              <a:ext cx="2848982" cy="287359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D5E14E-B71E-4255-AEFE-F19393B6DB1C}"/>
                </a:ext>
              </a:extLst>
            </p:cNvPr>
            <p:cNvSpPr txBox="1"/>
            <p:nvPr/>
          </p:nvSpPr>
          <p:spPr>
            <a:xfrm>
              <a:off x="2873834" y="3688581"/>
              <a:ext cx="2140772" cy="584775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cs typeface="Neo Sans Intel"/>
                </a:rPr>
                <a:t>ADM</a:t>
              </a:r>
              <a:endParaRPr lang="en-US" sz="1000" dirty="0">
                <a:solidFill>
                  <a:schemeClr val="tx2"/>
                </a:solidFill>
                <a:cs typeface="Neo Sans Inte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B0C351-315A-4D0F-A5AD-1137818F3F32}"/>
              </a:ext>
            </a:extLst>
          </p:cNvPr>
          <p:cNvSpPr txBox="1"/>
          <p:nvPr/>
        </p:nvSpPr>
        <p:spPr>
          <a:xfrm>
            <a:off x="4139909" y="4249185"/>
            <a:ext cx="220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1) ALD spacer fin profile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BAAD35-4B2C-4D43-BB72-887555058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080"/>
          <a:stretch/>
        </p:blipFill>
        <p:spPr>
          <a:xfrm>
            <a:off x="6096001" y="1456036"/>
            <a:ext cx="5444612" cy="2535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309CD6-78A1-4F9E-BFE9-73D79000C0F9}"/>
              </a:ext>
            </a:extLst>
          </p:cNvPr>
          <p:cNvSpPr/>
          <p:nvPr/>
        </p:nvSpPr>
        <p:spPr>
          <a:xfrm>
            <a:off x="1058006" y="5401481"/>
            <a:ext cx="11133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Neo Sans Intel"/>
              </a:rPr>
              <a:t>Simplest FinFET focus on topology ONLY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Neo Sans Intel"/>
              </a:rPr>
              <a:t>No shared contacts, no angling and no backside contacts </a:t>
            </a:r>
            <a:r>
              <a:rPr lang="en-US" sz="2400" b="1" dirty="0" err="1">
                <a:cs typeface="Neo Sans Intel"/>
              </a:rPr>
              <a:t>FinFET</a:t>
            </a:r>
            <a:r>
              <a:rPr lang="en-US" sz="2400" b="1" dirty="0">
                <a:cs typeface="Neo Sans Intel"/>
              </a:rPr>
              <a:t> </a:t>
            </a:r>
          </a:p>
          <a:p>
            <a:pPr lvl="0">
              <a:defRPr/>
            </a:pPr>
            <a:r>
              <a:rPr lang="en-US" sz="2400" b="1" dirty="0">
                <a:cs typeface="Neo Sans Intel"/>
              </a:rPr>
              <a:t>@ 107x75 nm2 (meets Gen4 scaling target) </a:t>
            </a:r>
          </a:p>
        </p:txBody>
      </p:sp>
    </p:spTree>
    <p:extLst>
      <p:ext uri="{BB962C8B-B14F-4D97-AF65-F5344CB8AC3E}">
        <p14:creationId xmlns:p14="http://schemas.microsoft.com/office/powerpoint/2010/main" val="11627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4027BD-D8A9-4370-A3F0-8056F4C01E2C}"/>
              </a:ext>
            </a:extLst>
          </p:cNvPr>
          <p:cNvSpPr/>
          <p:nvPr/>
        </p:nvSpPr>
        <p:spPr>
          <a:xfrm>
            <a:off x="240590" y="29450"/>
            <a:ext cx="455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/>
              <a:t>Simplest FinFET Layout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5D42078-11DE-4A0F-B380-621B68061BB0}"/>
              </a:ext>
            </a:extLst>
          </p:cNvPr>
          <p:cNvSpPr txBox="1">
            <a:spLocks/>
          </p:cNvSpPr>
          <p:nvPr/>
        </p:nvSpPr>
        <p:spPr>
          <a:xfrm>
            <a:off x="467371" y="640836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252B5-C070-4A06-8474-3A2FF5E6E498}"/>
              </a:ext>
            </a:extLst>
          </p:cNvPr>
          <p:cNvSpPr txBox="1"/>
          <p:nvPr/>
        </p:nvSpPr>
        <p:spPr>
          <a:xfrm>
            <a:off x="240591" y="803112"/>
            <a:ext cx="1195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280"/>
                </a:solidFill>
                <a:latin typeface="Intel Clear"/>
                <a:cs typeface="Neo Sans Intel"/>
              </a:rPr>
              <a:t>Simplest FinFET focus on topology ONLY. No shared contacts, no angling and no backside contacts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Cell Design considers BL, VCB, WL placement +EPE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70F1B-1189-460D-8ECA-7E3838989919}"/>
              </a:ext>
            </a:extLst>
          </p:cNvPr>
          <p:cNvSpPr/>
          <p:nvPr/>
        </p:nvSpPr>
        <p:spPr>
          <a:xfrm>
            <a:off x="2235176" y="4043214"/>
            <a:ext cx="2859741" cy="2013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34F082-E0CA-4B41-AD8F-81E6F897A810}"/>
              </a:ext>
            </a:extLst>
          </p:cNvPr>
          <p:cNvSpPr/>
          <p:nvPr/>
        </p:nvSpPr>
        <p:spPr>
          <a:xfrm>
            <a:off x="2226211" y="3481328"/>
            <a:ext cx="3227294" cy="34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Isolation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15273-A841-46F8-BC2B-5FC1011545BC}"/>
              </a:ext>
            </a:extLst>
          </p:cNvPr>
          <p:cNvSpPr/>
          <p:nvPr/>
        </p:nvSpPr>
        <p:spPr>
          <a:xfrm>
            <a:off x="2235176" y="3822828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0E663-CD88-4B93-81A2-10D59594A8F1}"/>
              </a:ext>
            </a:extLst>
          </p:cNvPr>
          <p:cNvSpPr/>
          <p:nvPr/>
        </p:nvSpPr>
        <p:spPr>
          <a:xfrm>
            <a:off x="4288093" y="3822828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E08C68-6118-49B1-BC13-9A6E7AE96BDB}"/>
              </a:ext>
            </a:extLst>
          </p:cNvPr>
          <p:cNvSpPr/>
          <p:nvPr/>
        </p:nvSpPr>
        <p:spPr>
          <a:xfrm>
            <a:off x="5094917" y="3481328"/>
            <a:ext cx="367553" cy="1009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0E69EB-26E5-4D93-B527-919184E76169}"/>
              </a:ext>
            </a:extLst>
          </p:cNvPr>
          <p:cNvCxnSpPr>
            <a:cxnSpLocks/>
          </p:cNvCxnSpPr>
          <p:nvPr/>
        </p:nvCxnSpPr>
        <p:spPr>
          <a:xfrm>
            <a:off x="2190530" y="4989845"/>
            <a:ext cx="887506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0780DB-27FE-4B12-B30A-6CE16784FFA3}"/>
              </a:ext>
            </a:extLst>
          </p:cNvPr>
          <p:cNvCxnSpPr>
            <a:cxnSpLocks/>
          </p:cNvCxnSpPr>
          <p:nvPr/>
        </p:nvCxnSpPr>
        <p:spPr>
          <a:xfrm>
            <a:off x="3198447" y="4989845"/>
            <a:ext cx="936766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F2444A-B163-4C62-BBA1-7DE03C80AB6B}"/>
              </a:ext>
            </a:extLst>
          </p:cNvPr>
          <p:cNvCxnSpPr>
            <a:cxnSpLocks/>
          </p:cNvCxnSpPr>
          <p:nvPr/>
        </p:nvCxnSpPr>
        <p:spPr>
          <a:xfrm>
            <a:off x="4243447" y="4989845"/>
            <a:ext cx="887506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C2A812-754D-43CB-BFBB-0979BA3998BD}"/>
              </a:ext>
            </a:extLst>
          </p:cNvPr>
          <p:cNvCxnSpPr>
            <a:cxnSpLocks/>
          </p:cNvCxnSpPr>
          <p:nvPr/>
        </p:nvCxnSpPr>
        <p:spPr>
          <a:xfrm>
            <a:off x="5090612" y="4989845"/>
            <a:ext cx="367553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A200A4-6392-4702-9288-DC30F9B3BF87}"/>
              </a:ext>
            </a:extLst>
          </p:cNvPr>
          <p:cNvSpPr txBox="1"/>
          <p:nvPr/>
        </p:nvSpPr>
        <p:spPr>
          <a:xfrm>
            <a:off x="2316728" y="5042257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Lcon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F2A4B3-ABE9-40DE-AFA0-416FA751FBD9}"/>
              </a:ext>
            </a:extLst>
          </p:cNvPr>
          <p:cNvSpPr txBox="1"/>
          <p:nvPr/>
        </p:nvSpPr>
        <p:spPr>
          <a:xfrm>
            <a:off x="3457801" y="504225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7E4EF4-7772-4B70-9D85-3C84512AF3DC}"/>
              </a:ext>
            </a:extLst>
          </p:cNvPr>
          <p:cNvSpPr txBox="1"/>
          <p:nvPr/>
        </p:nvSpPr>
        <p:spPr>
          <a:xfrm>
            <a:off x="4369645" y="5042257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Lcon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EB1832-616A-44C6-ABC9-6664A5A9CBA5}"/>
              </a:ext>
            </a:extLst>
          </p:cNvPr>
          <p:cNvCxnSpPr>
            <a:cxnSpLocks/>
          </p:cNvCxnSpPr>
          <p:nvPr/>
        </p:nvCxnSpPr>
        <p:spPr>
          <a:xfrm>
            <a:off x="3037695" y="4989845"/>
            <a:ext cx="214195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C18980-ED55-4855-8D4D-AE6B67F472E4}"/>
              </a:ext>
            </a:extLst>
          </p:cNvPr>
          <p:cNvCxnSpPr>
            <a:cxnSpLocks/>
          </p:cNvCxnSpPr>
          <p:nvPr/>
        </p:nvCxnSpPr>
        <p:spPr>
          <a:xfrm>
            <a:off x="4069593" y="4989845"/>
            <a:ext cx="214195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C0812AD-D83F-40EF-8DBB-30BA54B48044}"/>
              </a:ext>
            </a:extLst>
          </p:cNvPr>
          <p:cNvSpPr txBox="1"/>
          <p:nvPr/>
        </p:nvSpPr>
        <p:spPr>
          <a:xfrm>
            <a:off x="2974365" y="505242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80226-DE93-40B2-BD1A-452B8B27FBC5}"/>
              </a:ext>
            </a:extLst>
          </p:cNvPr>
          <p:cNvSpPr txBox="1"/>
          <p:nvPr/>
        </p:nvSpPr>
        <p:spPr>
          <a:xfrm>
            <a:off x="3981765" y="505242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EAE87E-46B6-4E26-A141-DEAC7E0A528E}"/>
              </a:ext>
            </a:extLst>
          </p:cNvPr>
          <p:cNvSpPr/>
          <p:nvPr/>
        </p:nvSpPr>
        <p:spPr>
          <a:xfrm>
            <a:off x="3237145" y="4400602"/>
            <a:ext cx="867658" cy="20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D2C7C6-C64E-4FBB-8A1D-1D27E0EE4F96}"/>
              </a:ext>
            </a:extLst>
          </p:cNvPr>
          <p:cNvSpPr/>
          <p:nvPr/>
        </p:nvSpPr>
        <p:spPr>
          <a:xfrm>
            <a:off x="5453505" y="4032717"/>
            <a:ext cx="2859741" cy="2013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6F139F-50C8-4569-BC8B-018A196B8F1E}"/>
              </a:ext>
            </a:extLst>
          </p:cNvPr>
          <p:cNvSpPr/>
          <p:nvPr/>
        </p:nvSpPr>
        <p:spPr>
          <a:xfrm>
            <a:off x="5444540" y="3470831"/>
            <a:ext cx="3227294" cy="34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Isolation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EF0F0B-7867-400B-A81E-C78324F130C1}"/>
              </a:ext>
            </a:extLst>
          </p:cNvPr>
          <p:cNvSpPr/>
          <p:nvPr/>
        </p:nvSpPr>
        <p:spPr>
          <a:xfrm>
            <a:off x="5453505" y="3812331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0FB3C8-84DB-4B6B-B6B9-ECFD463C5199}"/>
              </a:ext>
            </a:extLst>
          </p:cNvPr>
          <p:cNvSpPr/>
          <p:nvPr/>
        </p:nvSpPr>
        <p:spPr>
          <a:xfrm>
            <a:off x="7506422" y="3812331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A73193-4B57-46A3-BC53-83BF741ABDD8}"/>
              </a:ext>
            </a:extLst>
          </p:cNvPr>
          <p:cNvSpPr/>
          <p:nvPr/>
        </p:nvSpPr>
        <p:spPr>
          <a:xfrm>
            <a:off x="8313246" y="3470831"/>
            <a:ext cx="367553" cy="1009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A1ACBD-FD1E-4850-9326-9CA4B47598D6}"/>
              </a:ext>
            </a:extLst>
          </p:cNvPr>
          <p:cNvSpPr/>
          <p:nvPr/>
        </p:nvSpPr>
        <p:spPr>
          <a:xfrm>
            <a:off x="2235176" y="3042901"/>
            <a:ext cx="2859741" cy="2013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BAF1D9-8310-4921-A2D8-F9F57209EF62}"/>
              </a:ext>
            </a:extLst>
          </p:cNvPr>
          <p:cNvSpPr/>
          <p:nvPr/>
        </p:nvSpPr>
        <p:spPr>
          <a:xfrm>
            <a:off x="2226211" y="2481015"/>
            <a:ext cx="3227294" cy="34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Isolation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199999-A623-492B-B64B-3E5A2271D2CB}"/>
              </a:ext>
            </a:extLst>
          </p:cNvPr>
          <p:cNvSpPr/>
          <p:nvPr/>
        </p:nvSpPr>
        <p:spPr>
          <a:xfrm>
            <a:off x="2235176" y="2822515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106E99-31BA-4EB7-9776-7D363507295F}"/>
              </a:ext>
            </a:extLst>
          </p:cNvPr>
          <p:cNvSpPr/>
          <p:nvPr/>
        </p:nvSpPr>
        <p:spPr>
          <a:xfrm>
            <a:off x="4288093" y="2822515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A0497D-D720-4E56-919D-9B1D84A8B114}"/>
              </a:ext>
            </a:extLst>
          </p:cNvPr>
          <p:cNvSpPr/>
          <p:nvPr/>
        </p:nvSpPr>
        <p:spPr>
          <a:xfrm>
            <a:off x="5094917" y="2481015"/>
            <a:ext cx="367553" cy="1009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8486CC-9CE5-4115-BDDF-DC33BFBD9511}"/>
              </a:ext>
            </a:extLst>
          </p:cNvPr>
          <p:cNvSpPr/>
          <p:nvPr/>
        </p:nvSpPr>
        <p:spPr>
          <a:xfrm>
            <a:off x="5464291" y="3042901"/>
            <a:ext cx="2859741" cy="2013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Fin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E4E7DA-3F09-477A-962C-7D9621006D96}"/>
              </a:ext>
            </a:extLst>
          </p:cNvPr>
          <p:cNvSpPr/>
          <p:nvPr/>
        </p:nvSpPr>
        <p:spPr>
          <a:xfrm>
            <a:off x="5455326" y="2481015"/>
            <a:ext cx="3227294" cy="341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Isolation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D705867-8653-42A5-BBD8-99D0D71E16F1}"/>
              </a:ext>
            </a:extLst>
          </p:cNvPr>
          <p:cNvSpPr/>
          <p:nvPr/>
        </p:nvSpPr>
        <p:spPr>
          <a:xfrm>
            <a:off x="5464291" y="2822515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BCE756-3E67-462E-8184-6E41746AD750}"/>
              </a:ext>
            </a:extLst>
          </p:cNvPr>
          <p:cNvSpPr/>
          <p:nvPr/>
        </p:nvSpPr>
        <p:spPr>
          <a:xfrm>
            <a:off x="7517208" y="2822515"/>
            <a:ext cx="806824" cy="6535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123ABF-4862-47D4-9492-E348C2BACC31}"/>
              </a:ext>
            </a:extLst>
          </p:cNvPr>
          <p:cNvSpPr/>
          <p:nvPr/>
        </p:nvSpPr>
        <p:spPr>
          <a:xfrm>
            <a:off x="8324032" y="2481015"/>
            <a:ext cx="367553" cy="1009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69A58A-D072-433F-85B8-400A088AF98F}"/>
              </a:ext>
            </a:extLst>
          </p:cNvPr>
          <p:cNvSpPr/>
          <p:nvPr/>
        </p:nvSpPr>
        <p:spPr>
          <a:xfrm>
            <a:off x="3215193" y="2111484"/>
            <a:ext cx="906838" cy="268604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E0EA25-81D7-4EAD-BC4A-DE11B78B3111}"/>
              </a:ext>
            </a:extLst>
          </p:cNvPr>
          <p:cNvSpPr/>
          <p:nvPr/>
        </p:nvSpPr>
        <p:spPr>
          <a:xfrm>
            <a:off x="6433522" y="2077509"/>
            <a:ext cx="906838" cy="272002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D788FA-8E8B-4CE3-ABCC-768C6F70D8DA}"/>
              </a:ext>
            </a:extLst>
          </p:cNvPr>
          <p:cNvSpPr txBox="1"/>
          <p:nvPr/>
        </p:nvSpPr>
        <p:spPr>
          <a:xfrm>
            <a:off x="5052340" y="5052421"/>
            <a:ext cx="88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Li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44F7FDD-15FC-4537-9F5F-4298C728BB5D}"/>
              </a:ext>
            </a:extLst>
          </p:cNvPr>
          <p:cNvCxnSpPr/>
          <p:nvPr/>
        </p:nvCxnSpPr>
        <p:spPr>
          <a:xfrm>
            <a:off x="2235176" y="4476412"/>
            <a:ext cx="6078070" cy="0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EE02523-CFB5-49AF-BA66-D1A0F470EA4D}"/>
              </a:ext>
            </a:extLst>
          </p:cNvPr>
          <p:cNvSpPr txBox="1"/>
          <p:nvPr/>
        </p:nvSpPr>
        <p:spPr>
          <a:xfrm>
            <a:off x="3415981" y="165326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30E45D-FA56-45ED-BAD9-62079B44A8FF}"/>
              </a:ext>
            </a:extLst>
          </p:cNvPr>
          <p:cNvSpPr/>
          <p:nvPr/>
        </p:nvSpPr>
        <p:spPr>
          <a:xfrm>
            <a:off x="723986" y="4222678"/>
            <a:ext cx="8707452" cy="2233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2BB60A-55CC-4EAC-8C14-F6BEC6D6D05E}"/>
              </a:ext>
            </a:extLst>
          </p:cNvPr>
          <p:cNvSpPr txBox="1"/>
          <p:nvPr/>
        </p:nvSpPr>
        <p:spPr>
          <a:xfrm>
            <a:off x="240589" y="324900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BL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7F7E67-04A3-40F4-9294-93F68E9433C2}"/>
              </a:ext>
            </a:extLst>
          </p:cNvPr>
          <p:cNvSpPr/>
          <p:nvPr/>
        </p:nvSpPr>
        <p:spPr>
          <a:xfrm>
            <a:off x="723986" y="3334520"/>
            <a:ext cx="8707452" cy="2021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9F5528-5170-44AE-8C52-1B8714E00CEE}"/>
              </a:ext>
            </a:extLst>
          </p:cNvPr>
          <p:cNvSpPr/>
          <p:nvPr/>
        </p:nvSpPr>
        <p:spPr>
          <a:xfrm>
            <a:off x="4435549" y="3618339"/>
            <a:ext cx="572771" cy="4613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VCB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BF2F85-16C4-433E-A0CF-2A8EF812FB43}"/>
              </a:ext>
            </a:extLst>
          </p:cNvPr>
          <p:cNvSpPr/>
          <p:nvPr/>
        </p:nvSpPr>
        <p:spPr>
          <a:xfrm>
            <a:off x="4435549" y="2705951"/>
            <a:ext cx="572771" cy="4613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VCB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E969A8-1021-45D3-901D-F1FCC2E96D4F}"/>
              </a:ext>
            </a:extLst>
          </p:cNvPr>
          <p:cNvCxnSpPr>
            <a:cxnSpLocks/>
          </p:cNvCxnSpPr>
          <p:nvPr/>
        </p:nvCxnSpPr>
        <p:spPr>
          <a:xfrm>
            <a:off x="2088483" y="2807604"/>
            <a:ext cx="1" cy="220386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5C7379-B143-4E8F-8EBB-90BC875DF23D}"/>
              </a:ext>
            </a:extLst>
          </p:cNvPr>
          <p:cNvCxnSpPr>
            <a:cxnSpLocks/>
          </p:cNvCxnSpPr>
          <p:nvPr/>
        </p:nvCxnSpPr>
        <p:spPr>
          <a:xfrm>
            <a:off x="2088484" y="2448174"/>
            <a:ext cx="0" cy="375726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6877CE1-FF1C-4DA3-ABB2-EB1869D10704}"/>
              </a:ext>
            </a:extLst>
          </p:cNvPr>
          <p:cNvSpPr txBox="1"/>
          <p:nvPr/>
        </p:nvSpPr>
        <p:spPr>
          <a:xfrm>
            <a:off x="1539791" y="2450712"/>
            <a:ext cx="511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Wi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EA5F649-79CF-48A9-9175-D58B0DB09F72}"/>
              </a:ext>
            </a:extLst>
          </p:cNvPr>
          <p:cNvCxnSpPr>
            <a:cxnSpLocks/>
          </p:cNvCxnSpPr>
          <p:nvPr/>
        </p:nvCxnSpPr>
        <p:spPr>
          <a:xfrm>
            <a:off x="2088483" y="3012866"/>
            <a:ext cx="0" cy="220312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B76BA33-78D7-426F-84BB-895643E5D96B}"/>
              </a:ext>
            </a:extLst>
          </p:cNvPr>
          <p:cNvCxnSpPr>
            <a:cxnSpLocks/>
          </p:cNvCxnSpPr>
          <p:nvPr/>
        </p:nvCxnSpPr>
        <p:spPr>
          <a:xfrm>
            <a:off x="2090350" y="3228291"/>
            <a:ext cx="0" cy="24760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AECA2D0-2F30-44C4-81CD-3B9DF05BA4F7}"/>
              </a:ext>
            </a:extLst>
          </p:cNvPr>
          <p:cNvSpPr txBox="1"/>
          <p:nvPr/>
        </p:nvSpPr>
        <p:spPr>
          <a:xfrm>
            <a:off x="1385295" y="2972835"/>
            <a:ext cx="708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Wfin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EC9AE4-BCC9-4B28-B1B7-A66E4A708D4F}"/>
              </a:ext>
            </a:extLst>
          </p:cNvPr>
          <p:cNvSpPr txBox="1"/>
          <p:nvPr/>
        </p:nvSpPr>
        <p:spPr>
          <a:xfrm>
            <a:off x="1459621" y="2740510"/>
            <a:ext cx="511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CF3829-29FB-497F-A023-3C1A3952FECA}"/>
              </a:ext>
            </a:extLst>
          </p:cNvPr>
          <p:cNvSpPr txBox="1"/>
          <p:nvPr/>
        </p:nvSpPr>
        <p:spPr>
          <a:xfrm>
            <a:off x="1459621" y="3244242"/>
            <a:ext cx="511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280"/>
                </a:solidFill>
                <a:effectLst/>
                <a:uLnTx/>
                <a:uFillTx/>
                <a:latin typeface="Intel Clear"/>
                <a:ea typeface="+mn-ea"/>
                <a:cs typeface="Neo Sans Intel"/>
              </a:rPr>
              <a:t>WA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BB156F-0920-461B-B9C8-C58A5732CF6F}"/>
              </a:ext>
            </a:extLst>
          </p:cNvPr>
          <p:cNvSpPr/>
          <p:nvPr/>
        </p:nvSpPr>
        <p:spPr>
          <a:xfrm>
            <a:off x="7652051" y="3571192"/>
            <a:ext cx="572771" cy="4613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VCB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B2B5C8F-A7D8-4BAB-9CB5-D7F4B4B53786}"/>
              </a:ext>
            </a:extLst>
          </p:cNvPr>
          <p:cNvSpPr/>
          <p:nvPr/>
        </p:nvSpPr>
        <p:spPr>
          <a:xfrm>
            <a:off x="7652051" y="2658804"/>
            <a:ext cx="572771" cy="4613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VCB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DC64DEC-4780-4E46-AC62-65109EB38182}"/>
              </a:ext>
            </a:extLst>
          </p:cNvPr>
          <p:cNvSpPr txBox="1"/>
          <p:nvPr/>
        </p:nvSpPr>
        <p:spPr>
          <a:xfrm>
            <a:off x="862962" y="5537628"/>
            <a:ext cx="471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length = 2*Lcon + 2*Ls + Lg + Li</a:t>
            </a:r>
          </a:p>
          <a:p>
            <a:r>
              <a:rPr lang="en-US" dirty="0"/>
              <a:t>Cell width = Wi + 2*WA + Wfin</a:t>
            </a:r>
          </a:p>
          <a:p>
            <a:r>
              <a:rPr lang="en-US" dirty="0"/>
              <a:t>OGD= cell length direction</a:t>
            </a:r>
          </a:p>
          <a:p>
            <a:r>
              <a:rPr lang="en-US" dirty="0"/>
              <a:t>PGD = cell width direction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17DEF65-F4BF-4FC6-8BFC-48C3D9E0DF8F}"/>
              </a:ext>
            </a:extLst>
          </p:cNvPr>
          <p:cNvSpPr txBox="1"/>
          <p:nvPr/>
        </p:nvSpPr>
        <p:spPr>
          <a:xfrm>
            <a:off x="8711158" y="5107107"/>
            <a:ext cx="3336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Assumptions: (PGD = 75 nm)</a:t>
            </a:r>
          </a:p>
          <a:p>
            <a:r>
              <a:rPr lang="en-US" dirty="0"/>
              <a:t>Wi= 15 nm</a:t>
            </a:r>
          </a:p>
          <a:p>
            <a:r>
              <a:rPr lang="en-US" dirty="0"/>
              <a:t>2*WA= 20 nm</a:t>
            </a:r>
          </a:p>
          <a:p>
            <a:r>
              <a:rPr lang="en-US" dirty="0"/>
              <a:t>Wfin= 10 nm</a:t>
            </a:r>
          </a:p>
          <a:p>
            <a:r>
              <a:rPr lang="en-US" dirty="0"/>
              <a:t>+ 30 nm BL/VCB shorting margin (due to all topside routing)</a:t>
            </a:r>
          </a:p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F57758-C7F8-49A7-8EF5-439DDFA30F8D}"/>
              </a:ext>
            </a:extLst>
          </p:cNvPr>
          <p:cNvSpPr txBox="1"/>
          <p:nvPr/>
        </p:nvSpPr>
        <p:spPr>
          <a:xfrm>
            <a:off x="5517919" y="5122129"/>
            <a:ext cx="3252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Assumptions: (OGD = 107 nm)</a:t>
            </a:r>
          </a:p>
          <a:p>
            <a:r>
              <a:rPr lang="en-US" dirty="0"/>
              <a:t>Lcon=25 nm</a:t>
            </a:r>
          </a:p>
          <a:p>
            <a:r>
              <a:rPr lang="en-US" dirty="0"/>
              <a:t>Lg= 30 nm</a:t>
            </a:r>
          </a:p>
          <a:p>
            <a:r>
              <a:rPr lang="en-US" dirty="0"/>
              <a:t>Ls= 6 nm</a:t>
            </a:r>
          </a:p>
          <a:p>
            <a:r>
              <a:rPr lang="en-US" dirty="0"/>
              <a:t>Li = 15 nm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C0DC0B-C1FD-4968-A095-4124F5DCACAE}"/>
              </a:ext>
            </a:extLst>
          </p:cNvPr>
          <p:cNvSpPr txBox="1"/>
          <p:nvPr/>
        </p:nvSpPr>
        <p:spPr>
          <a:xfrm>
            <a:off x="9790027" y="2736794"/>
            <a:ext cx="2257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Risk Items:</a:t>
            </a:r>
          </a:p>
          <a:p>
            <a:r>
              <a:rPr lang="en-US" dirty="0"/>
              <a:t>Top gate reliability unknown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4949E7-EB9A-4542-8CA5-A6B2C76CFB74}"/>
              </a:ext>
            </a:extLst>
          </p:cNvPr>
          <p:cNvSpPr txBox="1"/>
          <p:nvPr/>
        </p:nvSpPr>
        <p:spPr>
          <a:xfrm>
            <a:off x="171644" y="1972773"/>
            <a:ext cx="242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TOP-DOWN VIEW</a:t>
            </a:r>
          </a:p>
        </p:txBody>
      </p:sp>
    </p:spTree>
    <p:extLst>
      <p:ext uri="{BB962C8B-B14F-4D97-AF65-F5344CB8AC3E}">
        <p14:creationId xmlns:p14="http://schemas.microsoft.com/office/powerpoint/2010/main" val="375599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3269D6AF-A7E6-4EB8-8CCC-B3CF2EC30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73309"/>
              </p:ext>
            </p:extLst>
          </p:nvPr>
        </p:nvGraphicFramePr>
        <p:xfrm>
          <a:off x="523912" y="497420"/>
          <a:ext cx="9949267" cy="622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6C0E0C-FB3D-4967-9E19-C639B8F92E8A}"/>
              </a:ext>
            </a:extLst>
          </p:cNvPr>
          <p:cNvSpPr txBox="1"/>
          <p:nvPr/>
        </p:nvSpPr>
        <p:spPr>
          <a:xfrm rot="16200000">
            <a:off x="-1019066" y="2722895"/>
            <a:ext cx="320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Capacity (GB/mm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 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)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832DE-F17E-49AA-8689-89A0B1647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6" r="69529" b="47347"/>
          <a:stretch/>
        </p:blipFill>
        <p:spPr>
          <a:xfrm>
            <a:off x="2699589" y="2126357"/>
            <a:ext cx="1721708" cy="2452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DE739C-B33A-4184-9886-62BF4F49C4C3}"/>
              </a:ext>
            </a:extLst>
          </p:cNvPr>
          <p:cNvSpPr txBox="1"/>
          <p:nvPr/>
        </p:nvSpPr>
        <p:spPr>
          <a:xfrm>
            <a:off x="1718821" y="4945890"/>
            <a:ext cx="201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Gen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108x135 (1H)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3AAF1-A57F-4220-815C-2F215CAC93B7}"/>
              </a:ext>
            </a:extLst>
          </p:cNvPr>
          <p:cNvSpPr txBox="1"/>
          <p:nvPr/>
        </p:nvSpPr>
        <p:spPr>
          <a:xfrm>
            <a:off x="3827015" y="5383455"/>
            <a:ext cx="238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Gen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108X135nm (2H)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F2D86-5D94-4849-8CA7-C0C17879A422}"/>
              </a:ext>
            </a:extLst>
          </p:cNvPr>
          <p:cNvSpPr txBox="1"/>
          <p:nvPr/>
        </p:nvSpPr>
        <p:spPr>
          <a:xfrm>
            <a:off x="5575145" y="4251560"/>
            <a:ext cx="245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Gen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120x90nm (2H)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63D160-877F-4153-8820-B82CF31023EB}"/>
              </a:ext>
            </a:extLst>
          </p:cNvPr>
          <p:cNvSpPr txBox="1"/>
          <p:nvPr/>
        </p:nvSpPr>
        <p:spPr>
          <a:xfrm>
            <a:off x="5297335" y="6513075"/>
            <a:ext cx="188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Production Year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F9131-0D2C-4089-8353-B014B2CD9D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744"/>
          <a:stretch/>
        </p:blipFill>
        <p:spPr>
          <a:xfrm>
            <a:off x="9146304" y="2099527"/>
            <a:ext cx="2998476" cy="1611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58DFAA-35D0-4787-9E8A-C1CB589D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367" y="1788243"/>
            <a:ext cx="1223864" cy="19163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44ED7D-1F67-41C9-981A-9C649B769BDE}"/>
              </a:ext>
            </a:extLst>
          </p:cNvPr>
          <p:cNvCxnSpPr>
            <a:cxnSpLocks/>
          </p:cNvCxnSpPr>
          <p:nvPr/>
        </p:nvCxnSpPr>
        <p:spPr>
          <a:xfrm flipV="1">
            <a:off x="4227947" y="3478518"/>
            <a:ext cx="705706" cy="731023"/>
          </a:xfrm>
          <a:prstGeom prst="straightConnector1">
            <a:avLst/>
          </a:prstGeom>
          <a:ln w="12700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2DEE99-620D-42B4-8FD3-B2CFFE1F24D2}"/>
              </a:ext>
            </a:extLst>
          </p:cNvPr>
          <p:cNvSpPr txBox="1"/>
          <p:nvPr/>
        </p:nvSpPr>
        <p:spPr>
          <a:xfrm>
            <a:off x="4610559" y="3914786"/>
            <a:ext cx="125474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872C5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F9CAEC-1D42-4C44-A233-5EF0BB9DB352}"/>
              </a:ext>
            </a:extLst>
          </p:cNvPr>
          <p:cNvCxnSpPr>
            <a:cxnSpLocks/>
          </p:cNvCxnSpPr>
          <p:nvPr/>
        </p:nvCxnSpPr>
        <p:spPr>
          <a:xfrm flipV="1">
            <a:off x="4227947" y="3744273"/>
            <a:ext cx="924654" cy="465268"/>
          </a:xfrm>
          <a:prstGeom prst="straightConnector1">
            <a:avLst/>
          </a:prstGeom>
          <a:ln w="12700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97C713-67B6-4151-AF05-19B933D6903E}"/>
              </a:ext>
            </a:extLst>
          </p:cNvPr>
          <p:cNvCxnSpPr>
            <a:cxnSpLocks/>
          </p:cNvCxnSpPr>
          <p:nvPr/>
        </p:nvCxnSpPr>
        <p:spPr>
          <a:xfrm flipV="1">
            <a:off x="7827066" y="4227982"/>
            <a:ext cx="791555" cy="304249"/>
          </a:xfrm>
          <a:prstGeom prst="straightConnector1">
            <a:avLst/>
          </a:prstGeom>
          <a:ln w="28575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5853B36-F321-4F79-921E-AAAA5230ED14}"/>
              </a:ext>
            </a:extLst>
          </p:cNvPr>
          <p:cNvSpPr txBox="1"/>
          <p:nvPr/>
        </p:nvSpPr>
        <p:spPr>
          <a:xfrm>
            <a:off x="8640042" y="3996708"/>
            <a:ext cx="3551958" cy="3416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‘Simplest’ FinFET 107 X 75 nm (2H)</a:t>
            </a: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433C0790-B5CD-4991-8141-E59704E9DF2F}"/>
              </a:ext>
            </a:extLst>
          </p:cNvPr>
          <p:cNvSpPr/>
          <p:nvPr/>
        </p:nvSpPr>
        <p:spPr>
          <a:xfrm>
            <a:off x="7538678" y="4437689"/>
            <a:ext cx="261451" cy="27351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09816988-DF30-4736-A3E7-3F62DB00C6A6}"/>
              </a:ext>
            </a:extLst>
          </p:cNvPr>
          <p:cNvSpPr/>
          <p:nvPr/>
        </p:nvSpPr>
        <p:spPr>
          <a:xfrm>
            <a:off x="9636693" y="1631927"/>
            <a:ext cx="261451" cy="27351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D74DFF-884C-4A2F-BC91-78E0557B0B60}"/>
              </a:ext>
            </a:extLst>
          </p:cNvPr>
          <p:cNvSpPr/>
          <p:nvPr/>
        </p:nvSpPr>
        <p:spPr>
          <a:xfrm>
            <a:off x="933379" y="277408"/>
            <a:ext cx="11258621" cy="53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ADM Cell Scaling Options:</a:t>
            </a:r>
            <a:endParaRPr kumimoji="0" lang="en-US" sz="3200" b="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sym typeface="Helvetica Neue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547544-5D2F-4258-A921-12578E71B567}"/>
              </a:ext>
            </a:extLst>
          </p:cNvPr>
          <p:cNvSpPr txBox="1"/>
          <p:nvPr/>
        </p:nvSpPr>
        <p:spPr>
          <a:xfrm>
            <a:off x="1638904" y="1294695"/>
            <a:ext cx="329475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High Bandwidth/capacity    1TB/sec/GB; &lt;20 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89FA3-5003-4465-976A-C7E4547AC18D}"/>
              </a:ext>
            </a:extLst>
          </p:cNvPr>
          <p:cNvSpPr txBox="1"/>
          <p:nvPr/>
        </p:nvSpPr>
        <p:spPr>
          <a:xfrm>
            <a:off x="7064647" y="3662648"/>
            <a:ext cx="1292557" cy="671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ADM Gen4</a:t>
            </a:r>
          </a:p>
          <a:p>
            <a:pPr algn="ctr"/>
            <a:r>
              <a:rPr lang="en-US" b="1" dirty="0"/>
              <a:t>Topology?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99E2E7-F6C3-4902-ADB1-F29CDAE24F13}"/>
              </a:ext>
            </a:extLst>
          </p:cNvPr>
          <p:cNvSpPr txBox="1"/>
          <p:nvPr/>
        </p:nvSpPr>
        <p:spPr>
          <a:xfrm>
            <a:off x="9912566" y="1583441"/>
            <a:ext cx="199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ADM FinFET (2H)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5B981-5F32-4820-8C92-31586E1EE6A8}"/>
              </a:ext>
            </a:extLst>
          </p:cNvPr>
          <p:cNvSpPr txBox="1"/>
          <p:nvPr/>
        </p:nvSpPr>
        <p:spPr>
          <a:xfrm>
            <a:off x="8342722" y="314196"/>
            <a:ext cx="311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Stars are projections, not official TD roadmap</a:t>
            </a:r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AD698BD5-583B-4651-B5A5-45353D2A1F56}"/>
              </a:ext>
            </a:extLst>
          </p:cNvPr>
          <p:cNvSpPr/>
          <p:nvPr/>
        </p:nvSpPr>
        <p:spPr>
          <a:xfrm>
            <a:off x="8108474" y="342861"/>
            <a:ext cx="261451" cy="27351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F23411-C41E-4FC1-A40F-F47035E18692}"/>
              </a:ext>
            </a:extLst>
          </p:cNvPr>
          <p:cNvCxnSpPr>
            <a:cxnSpLocks/>
          </p:cNvCxnSpPr>
          <p:nvPr/>
        </p:nvCxnSpPr>
        <p:spPr>
          <a:xfrm>
            <a:off x="7704177" y="4711205"/>
            <a:ext cx="854753" cy="1079546"/>
          </a:xfrm>
          <a:prstGeom prst="straightConnector1">
            <a:avLst/>
          </a:prstGeom>
          <a:ln w="28575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A6F6303-1171-4DDA-84EC-07FCC3F38553}"/>
              </a:ext>
            </a:extLst>
          </p:cNvPr>
          <p:cNvSpPr txBox="1"/>
          <p:nvPr/>
        </p:nvSpPr>
        <p:spPr>
          <a:xfrm>
            <a:off x="7896081" y="4579837"/>
            <a:ext cx="3314824" cy="34163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6F2: 95 x 85nm (2H)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B55FA3-192B-416E-9CF1-08D03611A0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83"/>
          <a:stretch/>
        </p:blipFill>
        <p:spPr>
          <a:xfrm>
            <a:off x="8618703" y="4953920"/>
            <a:ext cx="1656712" cy="1343569"/>
          </a:xfrm>
          <a:prstGeom prst="rect">
            <a:avLst/>
          </a:prstGeom>
        </p:spPr>
      </p:pic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6FFCDF0B-085F-4F32-89D5-05844C2AC8B6}"/>
              </a:ext>
            </a:extLst>
          </p:cNvPr>
          <p:cNvSpPr/>
          <p:nvPr/>
        </p:nvSpPr>
        <p:spPr>
          <a:xfrm>
            <a:off x="8781337" y="3513366"/>
            <a:ext cx="261451" cy="27351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9FFDEB-9910-4219-A639-2F20FED45705}"/>
              </a:ext>
            </a:extLst>
          </p:cNvPr>
          <p:cNvSpPr txBox="1"/>
          <p:nvPr/>
        </p:nvSpPr>
        <p:spPr>
          <a:xfrm>
            <a:off x="7411416" y="3012107"/>
            <a:ext cx="355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ADM FinFET (2H)</a:t>
            </a:r>
          </a:p>
        </p:txBody>
      </p:sp>
    </p:spTree>
    <p:extLst>
      <p:ext uri="{BB962C8B-B14F-4D97-AF65-F5344CB8AC3E}">
        <p14:creationId xmlns:p14="http://schemas.microsoft.com/office/powerpoint/2010/main" val="124546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C01D-6C7E-4E70-A2D1-68D785CB2D3B}"/>
              </a:ext>
            </a:extLst>
          </p:cNvPr>
          <p:cNvSpPr/>
          <p:nvPr/>
        </p:nvSpPr>
        <p:spPr>
          <a:xfrm>
            <a:off x="1119287" y="47735"/>
            <a:ext cx="8818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Memory PF team to validate Gen4 topology : </a:t>
            </a:r>
            <a:r>
              <a:rPr lang="en-US" sz="3600" b="1" dirty="0">
                <a:solidFill>
                  <a:srgbClr val="FF0000"/>
                </a:solidFill>
              </a:rPr>
              <a:t>6F2 BG or Top gate </a:t>
            </a:r>
            <a:r>
              <a:rPr lang="en-US" sz="3600" b="1" dirty="0" err="1">
                <a:solidFill>
                  <a:srgbClr val="FF0000"/>
                </a:solidFill>
              </a:rPr>
              <a:t>FinFET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75DFC-A000-4D63-8A16-AE3C52D8A18E}"/>
              </a:ext>
            </a:extLst>
          </p:cNvPr>
          <p:cNvSpPr txBox="1"/>
          <p:nvPr/>
        </p:nvSpPr>
        <p:spPr>
          <a:xfrm>
            <a:off x="-207991" y="4786708"/>
            <a:ext cx="10926268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Gen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2E300-D122-4B6B-9E02-86088E433AD2}"/>
              </a:ext>
            </a:extLst>
          </p:cNvPr>
          <p:cNvSpPr txBox="1"/>
          <p:nvPr/>
        </p:nvSpPr>
        <p:spPr>
          <a:xfrm>
            <a:off x="-192587" y="1182625"/>
            <a:ext cx="503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6F2 </a:t>
            </a:r>
            <a:r>
              <a:rPr lang="en-US" sz="2800" b="1" u="sng" dirty="0" err="1"/>
              <a:t>Backgate</a:t>
            </a:r>
            <a:r>
              <a:rPr lang="en-US" sz="2800" b="1" u="sng" dirty="0"/>
              <a:t> (95x85nm2)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6810F-11BA-400E-9292-9AC16CB3A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8" t="19420" r="7951" b="2228"/>
          <a:stretch/>
        </p:blipFill>
        <p:spPr>
          <a:xfrm>
            <a:off x="5003657" y="2321168"/>
            <a:ext cx="7025407" cy="2649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5AD51E-C1C7-43C3-BC21-3F736BFE1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0" t="8649" r="2088"/>
          <a:stretch/>
        </p:blipFill>
        <p:spPr>
          <a:xfrm>
            <a:off x="76875" y="1640405"/>
            <a:ext cx="4161638" cy="37422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56E9A7-0935-4875-91F1-5396A4A305AE}"/>
              </a:ext>
            </a:extLst>
          </p:cNvPr>
          <p:cNvSpPr/>
          <p:nvPr/>
        </p:nvSpPr>
        <p:spPr>
          <a:xfrm>
            <a:off x="9142232" y="4971103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Assumptions: (OGD = 110 nm)</a:t>
            </a:r>
          </a:p>
          <a:p>
            <a:r>
              <a:rPr lang="en-US" dirty="0"/>
              <a:t>Lcon=26.5 nm</a:t>
            </a:r>
          </a:p>
          <a:p>
            <a:r>
              <a:rPr lang="en-US" dirty="0"/>
              <a:t>Lg= 30 nm</a:t>
            </a:r>
          </a:p>
          <a:p>
            <a:r>
              <a:rPr lang="en-US" dirty="0"/>
              <a:t>Ls= 6 nm</a:t>
            </a:r>
          </a:p>
          <a:p>
            <a:r>
              <a:rPr lang="en-US" dirty="0"/>
              <a:t>Li = 15 nm</a:t>
            </a:r>
          </a:p>
          <a:p>
            <a:r>
              <a:rPr lang="en-US" dirty="0"/>
              <a:t>Wfin=10 nm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1A2336-62C7-435D-8FA5-F6A722A7A914}"/>
              </a:ext>
            </a:extLst>
          </p:cNvPr>
          <p:cNvSpPr/>
          <p:nvPr/>
        </p:nvSpPr>
        <p:spPr>
          <a:xfrm>
            <a:off x="6096000" y="1389874"/>
            <a:ext cx="5374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Simple </a:t>
            </a:r>
            <a:r>
              <a:rPr lang="en-US" sz="2800" b="1" u="sng" dirty="0" err="1"/>
              <a:t>FinFET</a:t>
            </a:r>
            <a:r>
              <a:rPr lang="en-US" sz="2800" b="1" u="sng" dirty="0"/>
              <a:t> Layout (107x75nm2)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12FF2B-0BE3-42C1-AA6A-A12377DB5263}"/>
              </a:ext>
            </a:extLst>
          </p:cNvPr>
          <p:cNvSpPr txBox="1"/>
          <p:nvPr/>
        </p:nvSpPr>
        <p:spPr>
          <a:xfrm>
            <a:off x="241668" y="5471510"/>
            <a:ext cx="416163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Need to validate 6F2 (120x90nm) with shared contacts.</a:t>
            </a: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Use: Gen3 X22GR RECL w/ADG mask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2F653-01F4-4650-A5FD-ECD2D19B3894}"/>
              </a:ext>
            </a:extLst>
          </p:cNvPr>
          <p:cNvSpPr txBox="1"/>
          <p:nvPr/>
        </p:nvSpPr>
        <p:spPr>
          <a:xfrm>
            <a:off x="5395965" y="5227332"/>
            <a:ext cx="3447778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</a:rPr>
              <a:t>FinFET</a:t>
            </a:r>
            <a:r>
              <a:rPr lang="en-US" sz="2000" b="1" dirty="0">
                <a:solidFill>
                  <a:srgbClr val="0000FF"/>
                </a:solidFill>
              </a:rPr>
              <a:t>- validate scalability of Lcon, Lg with BEOL stability; reliability.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</a:rPr>
              <a:t>Use: 1X35SA mask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72E6F-4FE2-4E84-8569-04F112E854E3}"/>
              </a:ext>
            </a:extLst>
          </p:cNvPr>
          <p:cNvSpPr txBox="1"/>
          <p:nvPr/>
        </p:nvSpPr>
        <p:spPr>
          <a:xfrm>
            <a:off x="6889942" y="1897976"/>
            <a:ext cx="418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shared contacts, no angling required </a:t>
            </a:r>
          </a:p>
        </p:txBody>
      </p:sp>
    </p:spTree>
    <p:extLst>
      <p:ext uri="{BB962C8B-B14F-4D97-AF65-F5344CB8AC3E}">
        <p14:creationId xmlns:p14="http://schemas.microsoft.com/office/powerpoint/2010/main" val="175547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E77302-C5FB-423B-B289-3B2C28B6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DB260-1E33-4F1A-941C-C6374B6DB34D}"/>
              </a:ext>
            </a:extLst>
          </p:cNvPr>
          <p:cNvSpPr txBox="1"/>
          <p:nvPr/>
        </p:nvSpPr>
        <p:spPr>
          <a:xfrm>
            <a:off x="2813538" y="1969477"/>
            <a:ext cx="619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07558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FD7F7-4494-47C1-B518-F2D3E6C3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4589B-6B09-4053-AC1B-764AAA899CFB}"/>
              </a:ext>
            </a:extLst>
          </p:cNvPr>
          <p:cNvSpPr txBox="1"/>
          <p:nvPr/>
        </p:nvSpPr>
        <p:spPr>
          <a:xfrm>
            <a:off x="109967" y="5053240"/>
            <a:ext cx="10726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6F2 cell @ 95 (PGD) X 85 (OGD) nm2: (assumptions)</a:t>
            </a:r>
          </a:p>
          <a:p>
            <a:pPr algn="ctr"/>
            <a:r>
              <a:rPr lang="en-US" dirty="0"/>
              <a:t>Lg1=Lg2=30 nm (shrink Lg from 40 (Gen1,2) to 30 nm)</a:t>
            </a:r>
          </a:p>
          <a:p>
            <a:pPr algn="ctr"/>
            <a:r>
              <a:rPr lang="en-US" dirty="0"/>
              <a:t>act=act2=d=26.5 nm </a:t>
            </a:r>
          </a:p>
          <a:p>
            <a:pPr algn="ctr"/>
            <a:r>
              <a:rPr lang="en-US" dirty="0"/>
              <a:t>COB (80x70xZ nm3)-assume Double wall capacitor</a:t>
            </a:r>
          </a:p>
          <a:p>
            <a:pPr algn="ctr"/>
            <a:r>
              <a:rPr lang="en-US" dirty="0"/>
              <a:t>Iso= 50 nm (EPE= 10-15 nm, COB overhang=25 nm, 10 nm space)</a:t>
            </a:r>
          </a:p>
          <a:p>
            <a:pPr algn="ctr"/>
            <a:r>
              <a:rPr lang="en-US" dirty="0"/>
              <a:t>act patterned separately from act2 (extra mask)</a:t>
            </a:r>
          </a:p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0E56BA-B7CB-43CC-885A-B08EF3390525}"/>
              </a:ext>
            </a:extLst>
          </p:cNvPr>
          <p:cNvSpPr txBox="1"/>
          <p:nvPr/>
        </p:nvSpPr>
        <p:spPr>
          <a:xfrm>
            <a:off x="2110913" y="4868574"/>
            <a:ext cx="354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190 nm/2 = 95 nm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5959DA-1ACB-4974-8785-42D6ABE7400B}"/>
              </a:ext>
            </a:extLst>
          </p:cNvPr>
          <p:cNvSpPr/>
          <p:nvPr/>
        </p:nvSpPr>
        <p:spPr>
          <a:xfrm>
            <a:off x="3702222" y="849083"/>
            <a:ext cx="354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Iso gap considerations: </a:t>
            </a:r>
            <a:r>
              <a:rPr lang="en-US" sz="1400" i="1" dirty="0"/>
              <a:t>EPE, COB overhang, COB profile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066A63-145F-4801-B408-45E8DF9FCFA0}"/>
              </a:ext>
            </a:extLst>
          </p:cNvPr>
          <p:cNvSpPr txBox="1"/>
          <p:nvPr/>
        </p:nvSpPr>
        <p:spPr>
          <a:xfrm>
            <a:off x="1449811" y="4581958"/>
            <a:ext cx="484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PGD: (parallel gate direction)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A16038B-6B79-4BBF-B51C-4AC4FF095A4C}"/>
              </a:ext>
            </a:extLst>
          </p:cNvPr>
          <p:cNvCxnSpPr/>
          <p:nvPr/>
        </p:nvCxnSpPr>
        <p:spPr>
          <a:xfrm>
            <a:off x="1403427" y="1201347"/>
            <a:ext cx="0" cy="3999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581819-6EF9-4D7E-86BE-94DB090527BB}"/>
              </a:ext>
            </a:extLst>
          </p:cNvPr>
          <p:cNvCxnSpPr/>
          <p:nvPr/>
        </p:nvCxnSpPr>
        <p:spPr>
          <a:xfrm>
            <a:off x="5275216" y="1134757"/>
            <a:ext cx="0" cy="3999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8603BC2-7D07-452F-905B-BDF29B5B3C66}"/>
              </a:ext>
            </a:extLst>
          </p:cNvPr>
          <p:cNvSpPr txBox="1"/>
          <p:nvPr/>
        </p:nvSpPr>
        <p:spPr>
          <a:xfrm>
            <a:off x="9000380" y="770793"/>
            <a:ext cx="29146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Risk items: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Shared drain- Ioff leakage issues? Need to simulate 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Rext due to underlap contact to back gate (region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AutoNum type="arabicParenR"/>
            </a:pPr>
            <a:r>
              <a:rPr lang="en-US" dirty="0"/>
              <a:t>Need to see if enough drive current if we scale down to Z= 70 nm (15 nm space, total 85 nm= OGD)</a:t>
            </a:r>
          </a:p>
          <a:p>
            <a:pPr marL="342900" indent="-342900">
              <a:buAutoNum type="arabicParenR"/>
            </a:pPr>
            <a:r>
              <a:rPr lang="en-US" dirty="0"/>
              <a:t>Need to calculate if COB dimensions are good for acceptable sense margin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Smaller Lg- is Ion/Ioff on target still?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08FD3A-1E7F-4B5E-973F-BDD47712D3A5}"/>
              </a:ext>
            </a:extLst>
          </p:cNvPr>
          <p:cNvGrpSpPr/>
          <p:nvPr/>
        </p:nvGrpSpPr>
        <p:grpSpPr>
          <a:xfrm>
            <a:off x="996105" y="1486034"/>
            <a:ext cx="7822166" cy="3446730"/>
            <a:chOff x="996105" y="1486034"/>
            <a:chExt cx="7822166" cy="34467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7B4C7B-05A1-40B7-8B82-6E73505D7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04" r="8804" b="18596"/>
            <a:stretch/>
          </p:blipFill>
          <p:spPr>
            <a:xfrm>
              <a:off x="996105" y="1746882"/>
              <a:ext cx="3911083" cy="287163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6037D6-A407-498C-B6F0-D77DAF50DFD9}"/>
                </a:ext>
              </a:extLst>
            </p:cNvPr>
            <p:cNvSpPr txBox="1"/>
            <p:nvPr/>
          </p:nvSpPr>
          <p:spPr>
            <a:xfrm>
              <a:off x="3376704" y="4249184"/>
              <a:ext cx="817123" cy="369332"/>
            </a:xfrm>
            <a:prstGeom prst="rect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VBG2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9C5892-EF82-44E5-A38E-D82826D6DBAF}"/>
                </a:ext>
              </a:extLst>
            </p:cNvPr>
            <p:cNvSpPr txBox="1"/>
            <p:nvPr/>
          </p:nvSpPr>
          <p:spPr>
            <a:xfrm>
              <a:off x="1403427" y="1503200"/>
              <a:ext cx="782425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DE6F9B-5FB7-4568-B83D-FF06E70842E2}"/>
                </a:ext>
              </a:extLst>
            </p:cNvPr>
            <p:cNvSpPr txBox="1"/>
            <p:nvPr/>
          </p:nvSpPr>
          <p:spPr>
            <a:xfrm>
              <a:off x="3639151" y="1486034"/>
              <a:ext cx="782425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COB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13B67D-0179-416B-83B7-513D57BA23B4}"/>
                </a:ext>
              </a:extLst>
            </p:cNvPr>
            <p:cNvSpPr/>
            <p:nvPr/>
          </p:nvSpPr>
          <p:spPr>
            <a:xfrm>
              <a:off x="1990125" y="2998033"/>
              <a:ext cx="5084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Lg1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D61D62-A923-4825-B6E8-DFD55CF23685}"/>
                </a:ext>
              </a:extLst>
            </p:cNvPr>
            <p:cNvSpPr/>
            <p:nvPr/>
          </p:nvSpPr>
          <p:spPr>
            <a:xfrm>
              <a:off x="3376704" y="2998033"/>
              <a:ext cx="5084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Lg2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463BF5-A458-4E8F-9381-68C41267DD19}"/>
                </a:ext>
              </a:extLst>
            </p:cNvPr>
            <p:cNvSpPr/>
            <p:nvPr/>
          </p:nvSpPr>
          <p:spPr>
            <a:xfrm>
              <a:off x="2763631" y="387985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highlight>
                    <a:srgbClr val="FFFF00"/>
                  </a:highlight>
                </a:rPr>
                <a:t>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F999A3-DA0A-47D1-8EA7-4B0C1D8F4A49}"/>
                </a:ext>
              </a:extLst>
            </p:cNvPr>
            <p:cNvCxnSpPr>
              <a:cxnSpLocks/>
            </p:cNvCxnSpPr>
            <p:nvPr/>
          </p:nvCxnSpPr>
          <p:spPr>
            <a:xfrm>
              <a:off x="2652070" y="4249184"/>
              <a:ext cx="5532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3EF9C2-3EDA-4B93-956E-B3F12E131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04" r="8804" b="18596"/>
            <a:stretch/>
          </p:blipFill>
          <p:spPr>
            <a:xfrm>
              <a:off x="4907188" y="1746882"/>
              <a:ext cx="3911083" cy="287163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5151A7-6422-4C09-9B2A-3EAD9116969E}"/>
                </a:ext>
              </a:extLst>
            </p:cNvPr>
            <p:cNvSpPr txBox="1"/>
            <p:nvPr/>
          </p:nvSpPr>
          <p:spPr>
            <a:xfrm>
              <a:off x="7287787" y="4249184"/>
              <a:ext cx="817123" cy="369332"/>
            </a:xfrm>
            <a:prstGeom prst="rect">
              <a:avLst/>
            </a:prstGeom>
            <a:solidFill>
              <a:srgbClr val="66FF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VBG2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0F352B-E4B9-4F67-8702-6743EB319A77}"/>
                </a:ext>
              </a:extLst>
            </p:cNvPr>
            <p:cNvSpPr txBox="1"/>
            <p:nvPr/>
          </p:nvSpPr>
          <p:spPr>
            <a:xfrm>
              <a:off x="5314510" y="1503200"/>
              <a:ext cx="782425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016516-20AB-47B9-90D0-870A899D2EBA}"/>
                </a:ext>
              </a:extLst>
            </p:cNvPr>
            <p:cNvSpPr txBox="1"/>
            <p:nvPr/>
          </p:nvSpPr>
          <p:spPr>
            <a:xfrm>
              <a:off x="7550234" y="1486034"/>
              <a:ext cx="782425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COB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2E3DFCC-1BB6-4985-97F0-BE90C4568306}"/>
                </a:ext>
              </a:extLst>
            </p:cNvPr>
            <p:cNvSpPr/>
            <p:nvPr/>
          </p:nvSpPr>
          <p:spPr>
            <a:xfrm>
              <a:off x="5901208" y="2998033"/>
              <a:ext cx="5084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Lg1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99FFB4-03B5-4A6B-82D5-F8CDAF72203E}"/>
                </a:ext>
              </a:extLst>
            </p:cNvPr>
            <p:cNvSpPr/>
            <p:nvPr/>
          </p:nvSpPr>
          <p:spPr>
            <a:xfrm>
              <a:off x="7287787" y="2998033"/>
              <a:ext cx="5084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Lg2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937853-2E2B-40F2-B224-BE53F942B84E}"/>
                </a:ext>
              </a:extLst>
            </p:cNvPr>
            <p:cNvSpPr/>
            <p:nvPr/>
          </p:nvSpPr>
          <p:spPr>
            <a:xfrm>
              <a:off x="6674714" y="387985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6A7BDFC-0F35-42CE-8DBC-594BAEF3944F}"/>
                </a:ext>
              </a:extLst>
            </p:cNvPr>
            <p:cNvCxnSpPr>
              <a:cxnSpLocks/>
            </p:cNvCxnSpPr>
            <p:nvPr/>
          </p:nvCxnSpPr>
          <p:spPr>
            <a:xfrm>
              <a:off x="6563153" y="4249184"/>
              <a:ext cx="5532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0A36694-DEAE-44AB-ADA7-65F5A0B764EF}"/>
                </a:ext>
              </a:extLst>
            </p:cNvPr>
            <p:cNvSpPr/>
            <p:nvPr/>
          </p:nvSpPr>
          <p:spPr>
            <a:xfrm>
              <a:off x="4637852" y="3402730"/>
              <a:ext cx="460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highlight>
                    <a:srgbClr val="FFFF00"/>
                  </a:highlight>
                </a:rPr>
                <a:t>Iso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3ED559-04D3-4C06-A937-AED2D4DC6262}"/>
                </a:ext>
              </a:extLst>
            </p:cNvPr>
            <p:cNvCxnSpPr>
              <a:cxnSpLocks/>
            </p:cNvCxnSpPr>
            <p:nvPr/>
          </p:nvCxnSpPr>
          <p:spPr>
            <a:xfrm>
              <a:off x="4421576" y="3772062"/>
              <a:ext cx="8929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3128334-0DED-4054-85A7-51A885C5E184}"/>
                </a:ext>
              </a:extLst>
            </p:cNvPr>
            <p:cNvCxnSpPr>
              <a:cxnSpLocks/>
            </p:cNvCxnSpPr>
            <p:nvPr/>
          </p:nvCxnSpPr>
          <p:spPr>
            <a:xfrm>
              <a:off x="1399598" y="4932764"/>
              <a:ext cx="38776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FBD47E8-1D07-474F-BAC1-89A0DCA2C0F8}"/>
                </a:ext>
              </a:extLst>
            </p:cNvPr>
            <p:cNvSpPr/>
            <p:nvPr/>
          </p:nvSpPr>
          <p:spPr>
            <a:xfrm>
              <a:off x="2642998" y="3042422"/>
              <a:ext cx="591829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act2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531CBDC-B2AD-4079-A70B-C205F004822E}"/>
                </a:ext>
              </a:extLst>
            </p:cNvPr>
            <p:cNvSpPr/>
            <p:nvPr/>
          </p:nvSpPr>
          <p:spPr>
            <a:xfrm>
              <a:off x="6547167" y="2994280"/>
              <a:ext cx="591829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act2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B534633-AB8B-46C6-BF65-F6727CA0F144}"/>
              </a:ext>
            </a:extLst>
          </p:cNvPr>
          <p:cNvSpPr txBox="1"/>
          <p:nvPr/>
        </p:nvSpPr>
        <p:spPr>
          <a:xfrm>
            <a:off x="175059" y="195363"/>
            <a:ext cx="416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6F2 Backgate Cell Topology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7699D0-D49D-43AA-B4E8-0427FA2B1587}"/>
              </a:ext>
            </a:extLst>
          </p:cNvPr>
          <p:cNvSpPr txBox="1"/>
          <p:nvPr/>
        </p:nvSpPr>
        <p:spPr>
          <a:xfrm>
            <a:off x="1031962" y="715153"/>
            <a:ext cx="267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Assume 95x85nm2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E3E6098-087F-479C-AB5B-937A42100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1" t="71364" r="12416" b="4970"/>
          <a:stretch/>
        </p:blipFill>
        <p:spPr>
          <a:xfrm>
            <a:off x="864158" y="3953296"/>
            <a:ext cx="7978317" cy="1172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B7DCDA-3406-4CDE-A664-092ABC8D5CB3}"/>
              </a:ext>
            </a:extLst>
          </p:cNvPr>
          <p:cNvSpPr txBox="1"/>
          <p:nvPr/>
        </p:nvSpPr>
        <p:spPr>
          <a:xfrm>
            <a:off x="6674714" y="3921825"/>
            <a:ext cx="11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EBE7EE-E84B-48A8-83F5-05C56F55165B}"/>
              </a:ext>
            </a:extLst>
          </p:cNvPr>
          <p:cNvSpPr txBox="1"/>
          <p:nvPr/>
        </p:nvSpPr>
        <p:spPr>
          <a:xfrm>
            <a:off x="2789639" y="3912548"/>
            <a:ext cx="111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3514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FD7F7-4494-47C1-B518-F2D3E6C3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BFA5-7A2A-4E89-9DB1-9F3D28DD4F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4589B-6B09-4053-AC1B-764AAA899CFB}"/>
              </a:ext>
            </a:extLst>
          </p:cNvPr>
          <p:cNvSpPr txBox="1"/>
          <p:nvPr/>
        </p:nvSpPr>
        <p:spPr>
          <a:xfrm>
            <a:off x="527247" y="4153978"/>
            <a:ext cx="11484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6F2 is a back-gate topology with </a:t>
            </a:r>
            <a:r>
              <a:rPr lang="en-US" b="1" u="sng" dirty="0"/>
              <a:t>shared drain </a:t>
            </a:r>
            <a:r>
              <a:rPr lang="en-US" b="1" dirty="0"/>
              <a:t>to enable further back-gate scaling but needs to be validated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Initial design parameters in table are based on integration but need device simulations to understand the performance tradeoffs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Sensitivity of design parameters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Lg and </a:t>
            </a:r>
            <a:r>
              <a:rPr lang="en-US" b="1" dirty="0" err="1"/>
              <a:t>Lcon</a:t>
            </a:r>
            <a:r>
              <a:rPr lang="en-US" b="1" dirty="0"/>
              <a:t> tradeoff (impacts </a:t>
            </a:r>
            <a:r>
              <a:rPr lang="en-US" b="1" dirty="0" err="1"/>
              <a:t>Ioff</a:t>
            </a:r>
            <a:r>
              <a:rPr lang="en-US" b="1" dirty="0"/>
              <a:t> and Ion), and iso values impact density/yield, d-parameter is going to be set by </a:t>
            </a:r>
            <a:r>
              <a:rPr lang="en-US" b="1" dirty="0" err="1"/>
              <a:t>litho</a:t>
            </a:r>
            <a:r>
              <a:rPr lang="en-US" b="1" dirty="0"/>
              <a:t> (will need 2 </a:t>
            </a:r>
            <a:r>
              <a:rPr lang="en-US" b="1" dirty="0" err="1"/>
              <a:t>litho</a:t>
            </a:r>
            <a:r>
              <a:rPr lang="en-US" b="1" dirty="0"/>
              <a:t> passes)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6F2 is introducing at least 3 more masks (2x cut gate; and 1x act2)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Scaling 6F2 cell to </a:t>
            </a:r>
            <a:r>
              <a:rPr lang="en-US" b="1" u="sng" dirty="0">
                <a:solidFill>
                  <a:srgbClr val="FF0000"/>
                </a:solidFill>
              </a:rPr>
              <a:t>80x70 nm2 is high performance risk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804A1-4690-40F0-A1E6-E4E4EAC1EF78}"/>
              </a:ext>
            </a:extLst>
          </p:cNvPr>
          <p:cNvSpPr txBox="1"/>
          <p:nvPr/>
        </p:nvSpPr>
        <p:spPr>
          <a:xfrm>
            <a:off x="469231" y="120580"/>
            <a:ext cx="1105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Transistor ‘Design Rules’  (≤ 90x90 nm</a:t>
            </a:r>
            <a:r>
              <a:rPr lang="en-US" sz="2800" b="1" baseline="30000" dirty="0"/>
              <a:t>2</a:t>
            </a:r>
            <a:r>
              <a:rPr lang="en-US" sz="2800" b="1" dirty="0"/>
              <a:t> cell)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64EB4-CBCD-474E-B807-30F506D35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04" y="1134361"/>
            <a:ext cx="6030447" cy="31250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0589BF1-795B-4463-99C0-6B17DEC94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665" t="71364" r="8665"/>
          <a:stretch/>
        </p:blipFill>
        <p:spPr>
          <a:xfrm>
            <a:off x="-563739" y="3180453"/>
            <a:ext cx="6030447" cy="894877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C0A9019-99D6-4BFC-847F-F7C90FFED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19154"/>
              </p:ext>
            </p:extLst>
          </p:nvPr>
        </p:nvGraphicFramePr>
        <p:xfrm>
          <a:off x="5686948" y="1619243"/>
          <a:ext cx="6324600" cy="2377440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172967539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157699037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45088261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69984944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80119806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8F2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8F2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6F2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6F2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729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Sizes (nm2)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135X108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120x90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95x85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80X70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2149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 (nm)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3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(nm)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491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Act2 (nm)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0451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(nm)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2232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(nm)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22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(nm)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335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PGD direction (nm)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225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OGD (nm)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3869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(nm)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4801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 (top dim)-nm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89x65x500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75x65x500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80x70xZ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65x58xZ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97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 factor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1.805572755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2.603571429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007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35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4717D-E5C5-4B17-B3CF-B91FEB0980E4}"/>
              </a:ext>
            </a:extLst>
          </p:cNvPr>
          <p:cNvSpPr txBox="1"/>
          <p:nvPr/>
        </p:nvSpPr>
        <p:spPr>
          <a:xfrm>
            <a:off x="123929" y="5380672"/>
            <a:ext cx="120680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/>
              <a:t>Backgate</a:t>
            </a:r>
            <a:r>
              <a:rPr lang="en-US" sz="1700" dirty="0"/>
              <a:t> (no sharing) 8F2 at 95x85 nm2 is at risk for electrostatics and Ion not meeting target-would like to see calibrated simulations based on R96 (on TD’s 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Sharing contacts at 95x85 nm2 (6F2) enables 50% longer Lg; 33% longer </a:t>
            </a:r>
            <a:r>
              <a:rPr lang="en-US" sz="1700" dirty="0" err="1"/>
              <a:t>Lcon</a:t>
            </a:r>
            <a:r>
              <a:rPr lang="en-US" sz="1700" dirty="0"/>
              <a:t> compared to 8F2 @ 95x85 nm2 but WL pitch is tighter!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Need to evaluate angling with shared contacts to see ROI of 6F2 cell. Currently 80x70 nm2 @6F2 </a:t>
            </a:r>
            <a:r>
              <a:rPr lang="en-US" sz="1700" dirty="0" err="1"/>
              <a:t>manhattan</a:t>
            </a:r>
            <a:r>
              <a:rPr lang="en-US" sz="1700" dirty="0"/>
              <a:t> is risky for not meeting total drive current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297FDA-B1AC-4981-AB9C-C28165B60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70014"/>
              </p:ext>
            </p:extLst>
          </p:nvPr>
        </p:nvGraphicFramePr>
        <p:xfrm>
          <a:off x="351692" y="110532"/>
          <a:ext cx="11173767" cy="5144298"/>
        </p:xfrm>
        <a:graphic>
          <a:graphicData uri="http://schemas.openxmlformats.org/drawingml/2006/table">
            <a:tbl>
              <a:tblPr/>
              <a:tblGrid>
                <a:gridCol w="1684565">
                  <a:extLst>
                    <a:ext uri="{9D8B030D-6E8A-4147-A177-3AD203B41FA5}">
                      <a16:colId xmlns:a16="http://schemas.microsoft.com/office/drawing/2014/main" val="2015923370"/>
                    </a:ext>
                  </a:extLst>
                </a:gridCol>
                <a:gridCol w="1684565">
                  <a:extLst>
                    <a:ext uri="{9D8B030D-6E8A-4147-A177-3AD203B41FA5}">
                      <a16:colId xmlns:a16="http://schemas.microsoft.com/office/drawing/2014/main" val="2460622777"/>
                    </a:ext>
                  </a:extLst>
                </a:gridCol>
                <a:gridCol w="1684565">
                  <a:extLst>
                    <a:ext uri="{9D8B030D-6E8A-4147-A177-3AD203B41FA5}">
                      <a16:colId xmlns:a16="http://schemas.microsoft.com/office/drawing/2014/main" val="2385361746"/>
                    </a:ext>
                  </a:extLst>
                </a:gridCol>
                <a:gridCol w="1684565">
                  <a:extLst>
                    <a:ext uri="{9D8B030D-6E8A-4147-A177-3AD203B41FA5}">
                      <a16:colId xmlns:a16="http://schemas.microsoft.com/office/drawing/2014/main" val="205872409"/>
                    </a:ext>
                  </a:extLst>
                </a:gridCol>
                <a:gridCol w="1963613">
                  <a:extLst>
                    <a:ext uri="{9D8B030D-6E8A-4147-A177-3AD203B41FA5}">
                      <a16:colId xmlns:a16="http://schemas.microsoft.com/office/drawing/2014/main" val="3835910315"/>
                    </a:ext>
                  </a:extLst>
                </a:gridCol>
                <a:gridCol w="1189152">
                  <a:extLst>
                    <a:ext uri="{9D8B030D-6E8A-4147-A177-3AD203B41FA5}">
                      <a16:colId xmlns:a16="http://schemas.microsoft.com/office/drawing/2014/main" val="2124600261"/>
                    </a:ext>
                  </a:extLst>
                </a:gridCol>
                <a:gridCol w="1282742">
                  <a:extLst>
                    <a:ext uri="{9D8B030D-6E8A-4147-A177-3AD203B41FA5}">
                      <a16:colId xmlns:a16="http://schemas.microsoft.com/office/drawing/2014/main" val="3890690104"/>
                    </a:ext>
                  </a:extLst>
                </a:gridCol>
              </a:tblGrid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8F2 (Gen1)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8F2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8F2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8F2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6F2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6F2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50651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135X108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120x90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95x85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95x85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95x85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80X70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63685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6926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99591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741731"/>
                  </a:ext>
                </a:extLst>
              </a:tr>
              <a:tr h="599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 (EPE risk)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35 (at EPE margin)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62712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73602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525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PGD direction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5625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OGD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77223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609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 (top dim)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89x65x500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75x65x500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75x65x500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75x65x500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75x65x500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65x55x680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458270"/>
                  </a:ext>
                </a:extLst>
              </a:tr>
              <a:tr h="599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 factor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1.3374613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1.3374613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1.3374613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1.441964286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970449"/>
                  </a:ext>
                </a:extLst>
              </a:tr>
              <a:tr h="599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 wrt to Gen1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1.805572755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1.805572755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1.805572755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2.603571429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89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2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3D7FB22-4537-47E3-9F0D-9EE649D53546}"/>
              </a:ext>
            </a:extLst>
          </p:cNvPr>
          <p:cNvSpPr/>
          <p:nvPr/>
        </p:nvSpPr>
        <p:spPr>
          <a:xfrm>
            <a:off x="1407051" y="761092"/>
            <a:ext cx="636388" cy="5169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666A1-B1AA-477A-8889-B1CDD775B314}"/>
              </a:ext>
            </a:extLst>
          </p:cNvPr>
          <p:cNvSpPr/>
          <p:nvPr/>
        </p:nvSpPr>
        <p:spPr>
          <a:xfrm>
            <a:off x="890408" y="1528118"/>
            <a:ext cx="167906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80041-DAE7-4C3B-90B9-96CB33200363}"/>
              </a:ext>
            </a:extLst>
          </p:cNvPr>
          <p:cNvSpPr/>
          <p:nvPr/>
        </p:nvSpPr>
        <p:spPr>
          <a:xfrm>
            <a:off x="777040" y="1524508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17D55-A790-4B12-917F-2C4AF0926E6E}"/>
              </a:ext>
            </a:extLst>
          </p:cNvPr>
          <p:cNvSpPr txBox="1"/>
          <p:nvPr/>
        </p:nvSpPr>
        <p:spPr>
          <a:xfrm>
            <a:off x="783149" y="2041360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58EFC-3F06-440B-B99B-0BDA9761C2D5}"/>
              </a:ext>
            </a:extLst>
          </p:cNvPr>
          <p:cNvSpPr/>
          <p:nvPr/>
        </p:nvSpPr>
        <p:spPr>
          <a:xfrm>
            <a:off x="1996651" y="1540522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162BE-5440-45B7-8CAE-A01F73695AB2}"/>
              </a:ext>
            </a:extLst>
          </p:cNvPr>
          <p:cNvSpPr txBox="1"/>
          <p:nvPr/>
        </p:nvSpPr>
        <p:spPr>
          <a:xfrm>
            <a:off x="3140946" y="95390"/>
            <a:ext cx="62288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8F2 Top Down View: (95x85 nm2)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E313DC-58F6-41AD-9E5E-773BB867812E}"/>
              </a:ext>
            </a:extLst>
          </p:cNvPr>
          <p:cNvSpPr txBox="1"/>
          <p:nvPr/>
        </p:nvSpPr>
        <p:spPr>
          <a:xfrm rot="16200000">
            <a:off x="7869863" y="3001147"/>
            <a:ext cx="484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OGD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E17FE7-E559-43FC-BC18-9F44FBD12D8F}"/>
              </a:ext>
            </a:extLst>
          </p:cNvPr>
          <p:cNvCxnSpPr/>
          <p:nvPr/>
        </p:nvCxnSpPr>
        <p:spPr>
          <a:xfrm>
            <a:off x="1704033" y="6210994"/>
            <a:ext cx="65758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0FFA57A-5331-448B-9A1E-B17562A32510}"/>
              </a:ext>
            </a:extLst>
          </p:cNvPr>
          <p:cNvSpPr txBox="1"/>
          <p:nvPr/>
        </p:nvSpPr>
        <p:spPr>
          <a:xfrm>
            <a:off x="9196059" y="2048380"/>
            <a:ext cx="5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B8EF31-52A0-4780-AC35-3E585519B4D0}"/>
              </a:ext>
            </a:extLst>
          </p:cNvPr>
          <p:cNvSpPr txBox="1"/>
          <p:nvPr/>
        </p:nvSpPr>
        <p:spPr>
          <a:xfrm>
            <a:off x="9298623" y="4084784"/>
            <a:ext cx="5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88887E-6D00-43A0-8005-0FA3997D48B6}"/>
              </a:ext>
            </a:extLst>
          </p:cNvPr>
          <p:cNvSpPr txBox="1"/>
          <p:nvPr/>
        </p:nvSpPr>
        <p:spPr>
          <a:xfrm>
            <a:off x="796396" y="1368483"/>
            <a:ext cx="2075686" cy="17867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552D5E-C6F5-4495-97EE-95127B2F7113}"/>
              </a:ext>
            </a:extLst>
          </p:cNvPr>
          <p:cNvSpPr txBox="1"/>
          <p:nvPr/>
        </p:nvSpPr>
        <p:spPr>
          <a:xfrm>
            <a:off x="477404" y="5352620"/>
            <a:ext cx="138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cell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97D0C2-486A-4EFF-A778-85C5D8B6EC15}"/>
              </a:ext>
            </a:extLst>
          </p:cNvPr>
          <p:cNvCxnSpPr>
            <a:cxnSpLocks/>
          </p:cNvCxnSpPr>
          <p:nvPr/>
        </p:nvCxnSpPr>
        <p:spPr>
          <a:xfrm flipH="1">
            <a:off x="9964742" y="761092"/>
            <a:ext cx="35431" cy="5387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79B95D2E-5092-4AA3-8D01-60CFAAA9E1E5}"/>
              </a:ext>
            </a:extLst>
          </p:cNvPr>
          <p:cNvSpPr/>
          <p:nvPr/>
        </p:nvSpPr>
        <p:spPr>
          <a:xfrm>
            <a:off x="3495984" y="761092"/>
            <a:ext cx="636388" cy="5169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643D4DA-F749-43F4-B87C-64D7FD3B316E}"/>
              </a:ext>
            </a:extLst>
          </p:cNvPr>
          <p:cNvSpPr/>
          <p:nvPr/>
        </p:nvSpPr>
        <p:spPr>
          <a:xfrm>
            <a:off x="2979341" y="1528118"/>
            <a:ext cx="167906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B11E312-3DA6-4DD2-AA5B-88D47B73B316}"/>
              </a:ext>
            </a:extLst>
          </p:cNvPr>
          <p:cNvSpPr/>
          <p:nvPr/>
        </p:nvSpPr>
        <p:spPr>
          <a:xfrm>
            <a:off x="2865973" y="1524508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A95868F-B170-49DF-9E67-8B6CD67A8249}"/>
              </a:ext>
            </a:extLst>
          </p:cNvPr>
          <p:cNvSpPr txBox="1"/>
          <p:nvPr/>
        </p:nvSpPr>
        <p:spPr>
          <a:xfrm>
            <a:off x="2872082" y="2041360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F0A8BDC-5016-4220-B0CF-6EBCDF153291}"/>
              </a:ext>
            </a:extLst>
          </p:cNvPr>
          <p:cNvSpPr/>
          <p:nvPr/>
        </p:nvSpPr>
        <p:spPr>
          <a:xfrm>
            <a:off x="4085584" y="1540522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24642E6-5700-4955-964D-45C6950C6B88}"/>
              </a:ext>
            </a:extLst>
          </p:cNvPr>
          <p:cNvSpPr/>
          <p:nvPr/>
        </p:nvSpPr>
        <p:spPr>
          <a:xfrm>
            <a:off x="5626330" y="761092"/>
            <a:ext cx="636388" cy="5169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7BE48B8-5E24-406C-90CC-4F15E0C01D48}"/>
              </a:ext>
            </a:extLst>
          </p:cNvPr>
          <p:cNvSpPr/>
          <p:nvPr/>
        </p:nvSpPr>
        <p:spPr>
          <a:xfrm>
            <a:off x="5109687" y="1528118"/>
            <a:ext cx="167906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C5A2C00-B2FC-4C94-A8C8-C70ED15AB059}"/>
              </a:ext>
            </a:extLst>
          </p:cNvPr>
          <p:cNvSpPr/>
          <p:nvPr/>
        </p:nvSpPr>
        <p:spPr>
          <a:xfrm>
            <a:off x="4996319" y="1524508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E9A0E0-7A26-4E61-BA12-44A2EFA9EB04}"/>
              </a:ext>
            </a:extLst>
          </p:cNvPr>
          <p:cNvSpPr txBox="1"/>
          <p:nvPr/>
        </p:nvSpPr>
        <p:spPr>
          <a:xfrm>
            <a:off x="5002428" y="2041360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8ADBA43-AD9B-413D-AC38-63CFA6CDC79B}"/>
              </a:ext>
            </a:extLst>
          </p:cNvPr>
          <p:cNvSpPr/>
          <p:nvPr/>
        </p:nvSpPr>
        <p:spPr>
          <a:xfrm>
            <a:off x="6215930" y="1540522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3CE73C-08FD-4B74-8478-5D59E2095E57}"/>
              </a:ext>
            </a:extLst>
          </p:cNvPr>
          <p:cNvSpPr/>
          <p:nvPr/>
        </p:nvSpPr>
        <p:spPr>
          <a:xfrm>
            <a:off x="7889175" y="760606"/>
            <a:ext cx="636388" cy="5169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WL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3E9C96C-B8D3-4A9D-9394-8C64E31C261C}"/>
              </a:ext>
            </a:extLst>
          </p:cNvPr>
          <p:cNvSpPr/>
          <p:nvPr/>
        </p:nvSpPr>
        <p:spPr>
          <a:xfrm>
            <a:off x="7372532" y="1527632"/>
            <a:ext cx="167906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B45DECA-7BC1-4390-A67C-962752A734D8}"/>
              </a:ext>
            </a:extLst>
          </p:cNvPr>
          <p:cNvSpPr/>
          <p:nvPr/>
        </p:nvSpPr>
        <p:spPr>
          <a:xfrm>
            <a:off x="7259164" y="1524022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DD18206-0476-43E1-A7D9-96F76BB8E13A}"/>
              </a:ext>
            </a:extLst>
          </p:cNvPr>
          <p:cNvSpPr txBox="1"/>
          <p:nvPr/>
        </p:nvSpPr>
        <p:spPr>
          <a:xfrm>
            <a:off x="7265273" y="2040874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12DA07C-9B6A-4D61-AE71-0AC94589A30C}"/>
              </a:ext>
            </a:extLst>
          </p:cNvPr>
          <p:cNvSpPr/>
          <p:nvPr/>
        </p:nvSpPr>
        <p:spPr>
          <a:xfrm>
            <a:off x="8478775" y="1540036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DEED40-046E-490C-8D14-6A360664F94C}"/>
              </a:ext>
            </a:extLst>
          </p:cNvPr>
          <p:cNvSpPr/>
          <p:nvPr/>
        </p:nvSpPr>
        <p:spPr>
          <a:xfrm rot="5400000">
            <a:off x="4946676" y="-2838467"/>
            <a:ext cx="628829" cy="9868518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BL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F8987BA-E2A7-46D5-A94B-66E2D8990ED3}"/>
              </a:ext>
            </a:extLst>
          </p:cNvPr>
          <p:cNvSpPr/>
          <p:nvPr/>
        </p:nvSpPr>
        <p:spPr>
          <a:xfrm>
            <a:off x="920484" y="3605331"/>
            <a:ext cx="167906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A1C53C-9A6B-4075-A0BC-F0B555222595}"/>
              </a:ext>
            </a:extLst>
          </p:cNvPr>
          <p:cNvSpPr/>
          <p:nvPr/>
        </p:nvSpPr>
        <p:spPr>
          <a:xfrm>
            <a:off x="807116" y="3601721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F210F7F-71BB-4A9A-BACA-6CF07537BD87}"/>
              </a:ext>
            </a:extLst>
          </p:cNvPr>
          <p:cNvSpPr txBox="1"/>
          <p:nvPr/>
        </p:nvSpPr>
        <p:spPr>
          <a:xfrm>
            <a:off x="813225" y="4118573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1EA35F4-FE40-49EC-A7F3-0225BC8C875D}"/>
              </a:ext>
            </a:extLst>
          </p:cNvPr>
          <p:cNvSpPr/>
          <p:nvPr/>
        </p:nvSpPr>
        <p:spPr>
          <a:xfrm>
            <a:off x="2026727" y="3617735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EE8130-CD30-4CB4-BB57-16A627937DBD}"/>
              </a:ext>
            </a:extLst>
          </p:cNvPr>
          <p:cNvSpPr txBox="1"/>
          <p:nvPr/>
        </p:nvSpPr>
        <p:spPr>
          <a:xfrm>
            <a:off x="826472" y="3445696"/>
            <a:ext cx="2075686" cy="17867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D369871-E819-42BA-92DD-10794AC7BC2F}"/>
              </a:ext>
            </a:extLst>
          </p:cNvPr>
          <p:cNvSpPr/>
          <p:nvPr/>
        </p:nvSpPr>
        <p:spPr>
          <a:xfrm>
            <a:off x="3009417" y="3605331"/>
            <a:ext cx="167906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F5684D9-E77E-4AD7-A67B-D794A57DF82C}"/>
              </a:ext>
            </a:extLst>
          </p:cNvPr>
          <p:cNvSpPr/>
          <p:nvPr/>
        </p:nvSpPr>
        <p:spPr>
          <a:xfrm>
            <a:off x="2896049" y="3601721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CB54C3-1712-42B6-BAB7-C6072492D2A4}"/>
              </a:ext>
            </a:extLst>
          </p:cNvPr>
          <p:cNvSpPr txBox="1"/>
          <p:nvPr/>
        </p:nvSpPr>
        <p:spPr>
          <a:xfrm>
            <a:off x="2902158" y="4118573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866D1DF-6742-4FD1-B8E1-0EE9F1D261BC}"/>
              </a:ext>
            </a:extLst>
          </p:cNvPr>
          <p:cNvSpPr/>
          <p:nvPr/>
        </p:nvSpPr>
        <p:spPr>
          <a:xfrm>
            <a:off x="4115660" y="3617735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D0A20EF-A1B6-4508-98CE-F1D7CC565A4F}"/>
              </a:ext>
            </a:extLst>
          </p:cNvPr>
          <p:cNvSpPr/>
          <p:nvPr/>
        </p:nvSpPr>
        <p:spPr>
          <a:xfrm>
            <a:off x="5139763" y="3605331"/>
            <a:ext cx="167906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AF99746-F6DF-488D-99FA-1710BF8D02BF}"/>
              </a:ext>
            </a:extLst>
          </p:cNvPr>
          <p:cNvSpPr/>
          <p:nvPr/>
        </p:nvSpPr>
        <p:spPr>
          <a:xfrm>
            <a:off x="5026395" y="3601721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29C71EF-FB1A-4E8D-AA64-92DC6EC18F7A}"/>
              </a:ext>
            </a:extLst>
          </p:cNvPr>
          <p:cNvSpPr txBox="1"/>
          <p:nvPr/>
        </p:nvSpPr>
        <p:spPr>
          <a:xfrm>
            <a:off x="5032504" y="4118573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CA8839E-3A66-4EB4-A218-CDE1CA84DE4E}"/>
              </a:ext>
            </a:extLst>
          </p:cNvPr>
          <p:cNvSpPr/>
          <p:nvPr/>
        </p:nvSpPr>
        <p:spPr>
          <a:xfrm>
            <a:off x="6246006" y="3617735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BCA0B97-9FB6-4768-9722-7DF62421FB15}"/>
              </a:ext>
            </a:extLst>
          </p:cNvPr>
          <p:cNvSpPr/>
          <p:nvPr/>
        </p:nvSpPr>
        <p:spPr>
          <a:xfrm>
            <a:off x="7402608" y="3604845"/>
            <a:ext cx="167906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CE919D6-C165-43D6-A042-6BD9C858C215}"/>
              </a:ext>
            </a:extLst>
          </p:cNvPr>
          <p:cNvSpPr/>
          <p:nvPr/>
        </p:nvSpPr>
        <p:spPr>
          <a:xfrm>
            <a:off x="7289240" y="3601235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D493A44-D48B-4385-8264-F50B47F06237}"/>
              </a:ext>
            </a:extLst>
          </p:cNvPr>
          <p:cNvSpPr txBox="1"/>
          <p:nvPr/>
        </p:nvSpPr>
        <p:spPr>
          <a:xfrm>
            <a:off x="7295349" y="4118087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27FD747-3139-4BC8-A4D0-0957968DBD92}"/>
              </a:ext>
            </a:extLst>
          </p:cNvPr>
          <p:cNvSpPr/>
          <p:nvPr/>
        </p:nvSpPr>
        <p:spPr>
          <a:xfrm>
            <a:off x="8508851" y="3617249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C4E4C5-0C6D-4904-8C99-4F2BFC749D96}"/>
              </a:ext>
            </a:extLst>
          </p:cNvPr>
          <p:cNvSpPr/>
          <p:nvPr/>
        </p:nvSpPr>
        <p:spPr>
          <a:xfrm rot="5400000">
            <a:off x="4881048" y="-607633"/>
            <a:ext cx="674651" cy="9783088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96CF07-ECF1-44EF-A928-9911B8802263}"/>
              </a:ext>
            </a:extLst>
          </p:cNvPr>
          <p:cNvSpPr txBox="1"/>
          <p:nvPr/>
        </p:nvSpPr>
        <p:spPr>
          <a:xfrm>
            <a:off x="3629334" y="6349006"/>
            <a:ext cx="484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PGD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90D61-66F3-4304-B93F-BA08998FE523}"/>
              </a:ext>
            </a:extLst>
          </p:cNvPr>
          <p:cNvSpPr txBox="1"/>
          <p:nvPr/>
        </p:nvSpPr>
        <p:spPr>
          <a:xfrm>
            <a:off x="10325932" y="3707916"/>
            <a:ext cx="190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BL pitch=85 nm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0DDC868-B3C0-4CC8-95A9-D0CF1845EFD9}"/>
              </a:ext>
            </a:extLst>
          </p:cNvPr>
          <p:cNvSpPr txBox="1"/>
          <p:nvPr/>
        </p:nvSpPr>
        <p:spPr>
          <a:xfrm>
            <a:off x="3599648" y="6381931"/>
            <a:ext cx="269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WL pitch=95 nm</a:t>
            </a:r>
          </a:p>
        </p:txBody>
      </p:sp>
    </p:spTree>
    <p:extLst>
      <p:ext uri="{BB962C8B-B14F-4D97-AF65-F5344CB8AC3E}">
        <p14:creationId xmlns:p14="http://schemas.microsoft.com/office/powerpoint/2010/main" val="173916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1CB5A15-A473-4DFF-A355-2170C42B7EEF}"/>
              </a:ext>
            </a:extLst>
          </p:cNvPr>
          <p:cNvSpPr/>
          <p:nvPr/>
        </p:nvSpPr>
        <p:spPr>
          <a:xfrm>
            <a:off x="6697727" y="781959"/>
            <a:ext cx="636388" cy="5169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6730B2-F7F7-4517-BBC3-1AB07664326F}"/>
              </a:ext>
            </a:extLst>
          </p:cNvPr>
          <p:cNvSpPr/>
          <p:nvPr/>
        </p:nvSpPr>
        <p:spPr>
          <a:xfrm>
            <a:off x="5519821" y="761092"/>
            <a:ext cx="636388" cy="5169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13C0DF-047B-4E61-87DC-8D3DA1AC2516}"/>
              </a:ext>
            </a:extLst>
          </p:cNvPr>
          <p:cNvSpPr/>
          <p:nvPr/>
        </p:nvSpPr>
        <p:spPr>
          <a:xfrm>
            <a:off x="3407230" y="802936"/>
            <a:ext cx="636388" cy="5169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D7FB22-4537-47E3-9F0D-9EE649D53546}"/>
              </a:ext>
            </a:extLst>
          </p:cNvPr>
          <p:cNvSpPr/>
          <p:nvPr/>
        </p:nvSpPr>
        <p:spPr>
          <a:xfrm>
            <a:off x="2278548" y="844452"/>
            <a:ext cx="636388" cy="5169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79F82-711B-4671-91D0-10D10931A3DD}"/>
              </a:ext>
            </a:extLst>
          </p:cNvPr>
          <p:cNvSpPr/>
          <p:nvPr/>
        </p:nvSpPr>
        <p:spPr>
          <a:xfrm>
            <a:off x="1704034" y="3428997"/>
            <a:ext cx="287382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CD0B9-6C84-43F4-998F-8ACC52E461A0}"/>
              </a:ext>
            </a:extLst>
          </p:cNvPr>
          <p:cNvSpPr/>
          <p:nvPr/>
        </p:nvSpPr>
        <p:spPr>
          <a:xfrm>
            <a:off x="5027527" y="3428999"/>
            <a:ext cx="287382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666A1-B1AA-477A-8889-B1CDD775B314}"/>
              </a:ext>
            </a:extLst>
          </p:cNvPr>
          <p:cNvSpPr/>
          <p:nvPr/>
        </p:nvSpPr>
        <p:spPr>
          <a:xfrm>
            <a:off x="1704034" y="1531533"/>
            <a:ext cx="287382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F5022-5241-4B10-AC86-F4B203F6F14B}"/>
              </a:ext>
            </a:extLst>
          </p:cNvPr>
          <p:cNvSpPr/>
          <p:nvPr/>
        </p:nvSpPr>
        <p:spPr>
          <a:xfrm>
            <a:off x="5027527" y="1531535"/>
            <a:ext cx="2873829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80041-DAE7-4C3B-90B9-96CB33200363}"/>
              </a:ext>
            </a:extLst>
          </p:cNvPr>
          <p:cNvSpPr/>
          <p:nvPr/>
        </p:nvSpPr>
        <p:spPr>
          <a:xfrm>
            <a:off x="1704034" y="1531531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ABB907-3E2E-4621-A310-3C105948EF1F}"/>
              </a:ext>
            </a:extLst>
          </p:cNvPr>
          <p:cNvSpPr/>
          <p:nvPr/>
        </p:nvSpPr>
        <p:spPr>
          <a:xfrm>
            <a:off x="3974961" y="1531530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8A9F6E-4130-4F53-B9E4-B323E8E9F905}"/>
              </a:ext>
            </a:extLst>
          </p:cNvPr>
          <p:cNvSpPr/>
          <p:nvPr/>
        </p:nvSpPr>
        <p:spPr>
          <a:xfrm>
            <a:off x="1704034" y="3428996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556D8-F403-495C-A441-666F0F81ADAB}"/>
              </a:ext>
            </a:extLst>
          </p:cNvPr>
          <p:cNvSpPr/>
          <p:nvPr/>
        </p:nvSpPr>
        <p:spPr>
          <a:xfrm>
            <a:off x="3974961" y="3428994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5E79A6-5620-4A5B-8297-3E1C77F9AE56}"/>
              </a:ext>
            </a:extLst>
          </p:cNvPr>
          <p:cNvSpPr/>
          <p:nvPr/>
        </p:nvSpPr>
        <p:spPr>
          <a:xfrm>
            <a:off x="7298454" y="1531533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46B7E-EE46-4E90-A612-912D7B60CB5D}"/>
              </a:ext>
            </a:extLst>
          </p:cNvPr>
          <p:cNvSpPr/>
          <p:nvPr/>
        </p:nvSpPr>
        <p:spPr>
          <a:xfrm>
            <a:off x="5027527" y="1531533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E19907-8005-48AC-82E6-3145118192BE}"/>
              </a:ext>
            </a:extLst>
          </p:cNvPr>
          <p:cNvSpPr/>
          <p:nvPr/>
        </p:nvSpPr>
        <p:spPr>
          <a:xfrm>
            <a:off x="5027527" y="3428997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A56A-7BDE-4D32-A5F3-C9D104FE9DDC}"/>
              </a:ext>
            </a:extLst>
          </p:cNvPr>
          <p:cNvSpPr/>
          <p:nvPr/>
        </p:nvSpPr>
        <p:spPr>
          <a:xfrm>
            <a:off x="7298454" y="3428996"/>
            <a:ext cx="602902" cy="13364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9C6D6A-561D-4B8B-B241-BEEF9DD2AD75}"/>
              </a:ext>
            </a:extLst>
          </p:cNvPr>
          <p:cNvSpPr txBox="1"/>
          <p:nvPr/>
        </p:nvSpPr>
        <p:spPr>
          <a:xfrm>
            <a:off x="7333624" y="2015082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BFE672-F330-40D5-AF7F-B0DF02689A04}"/>
              </a:ext>
            </a:extLst>
          </p:cNvPr>
          <p:cNvSpPr txBox="1"/>
          <p:nvPr/>
        </p:nvSpPr>
        <p:spPr>
          <a:xfrm>
            <a:off x="5062697" y="2015082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ACEE8F-0180-4381-BF36-C78EF711EF66}"/>
              </a:ext>
            </a:extLst>
          </p:cNvPr>
          <p:cNvSpPr txBox="1"/>
          <p:nvPr/>
        </p:nvSpPr>
        <p:spPr>
          <a:xfrm>
            <a:off x="5027527" y="3912545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6A59CF-7245-47B0-9B2F-1FFE511FC325}"/>
              </a:ext>
            </a:extLst>
          </p:cNvPr>
          <p:cNvSpPr txBox="1"/>
          <p:nvPr/>
        </p:nvSpPr>
        <p:spPr>
          <a:xfrm>
            <a:off x="7298454" y="3910029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3EB9BD-F54F-4CF1-A453-FADF3D02E302}"/>
              </a:ext>
            </a:extLst>
          </p:cNvPr>
          <p:cNvSpPr txBox="1"/>
          <p:nvPr/>
        </p:nvSpPr>
        <p:spPr>
          <a:xfrm>
            <a:off x="3974961" y="3910029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11CAF5-3DE6-46EC-8CF9-5623AFF1ADC5}"/>
              </a:ext>
            </a:extLst>
          </p:cNvPr>
          <p:cNvSpPr txBox="1"/>
          <p:nvPr/>
        </p:nvSpPr>
        <p:spPr>
          <a:xfrm>
            <a:off x="4010132" y="2015079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17D55-A790-4B12-917F-2C4AF0926E6E}"/>
              </a:ext>
            </a:extLst>
          </p:cNvPr>
          <p:cNvSpPr txBox="1"/>
          <p:nvPr/>
        </p:nvSpPr>
        <p:spPr>
          <a:xfrm>
            <a:off x="1704034" y="2044383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77DAEB-9BD1-4416-A825-2FD14D0AE7FA}"/>
              </a:ext>
            </a:extLst>
          </p:cNvPr>
          <p:cNvSpPr txBox="1"/>
          <p:nvPr/>
        </p:nvSpPr>
        <p:spPr>
          <a:xfrm>
            <a:off x="1704033" y="3890774"/>
            <a:ext cx="11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58EFC-3F06-440B-B99B-0BDA9761C2D5}"/>
              </a:ext>
            </a:extLst>
          </p:cNvPr>
          <p:cNvSpPr/>
          <p:nvPr/>
        </p:nvSpPr>
        <p:spPr>
          <a:xfrm>
            <a:off x="2869164" y="1519736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2B6980-040E-474E-8296-1F7D2AC287B2}"/>
              </a:ext>
            </a:extLst>
          </p:cNvPr>
          <p:cNvSpPr/>
          <p:nvPr/>
        </p:nvSpPr>
        <p:spPr>
          <a:xfrm>
            <a:off x="2848454" y="3428994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F546A5-4816-44B5-9821-D660E8DE59F5}"/>
              </a:ext>
            </a:extLst>
          </p:cNvPr>
          <p:cNvSpPr/>
          <p:nvPr/>
        </p:nvSpPr>
        <p:spPr>
          <a:xfrm>
            <a:off x="6143731" y="3428994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06091D-524B-440F-BA10-580EE1C47B6C}"/>
              </a:ext>
            </a:extLst>
          </p:cNvPr>
          <p:cNvSpPr/>
          <p:nvPr/>
        </p:nvSpPr>
        <p:spPr>
          <a:xfrm>
            <a:off x="6113167" y="1531529"/>
            <a:ext cx="602902" cy="13364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162BE-5440-45B7-8CAE-A01F73695AB2}"/>
              </a:ext>
            </a:extLst>
          </p:cNvPr>
          <p:cNvSpPr txBox="1"/>
          <p:nvPr/>
        </p:nvSpPr>
        <p:spPr>
          <a:xfrm>
            <a:off x="2371372" y="95195"/>
            <a:ext cx="61178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6F2 Top Down View</a:t>
            </a:r>
            <a:r>
              <a:rPr lang="en-US" sz="2800" b="1" u="sng" dirty="0">
                <a:sym typeface="Wingdings" panose="05000000000000000000" pitchFamily="2" charset="2"/>
              </a:rPr>
              <a:t>: 95x85 nm2)</a:t>
            </a:r>
            <a:endParaRPr lang="en-US" sz="2800" b="1" u="sng" dirty="0"/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A1EBFF-E451-49F9-9E7C-E5DEE5EEDB5C}"/>
              </a:ext>
            </a:extLst>
          </p:cNvPr>
          <p:cNvSpPr txBox="1"/>
          <p:nvPr/>
        </p:nvSpPr>
        <p:spPr>
          <a:xfrm>
            <a:off x="3352711" y="6210994"/>
            <a:ext cx="484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PGD: (parallel gate direction)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E313DC-58F6-41AD-9E5E-773BB867812E}"/>
              </a:ext>
            </a:extLst>
          </p:cNvPr>
          <p:cNvSpPr txBox="1"/>
          <p:nvPr/>
        </p:nvSpPr>
        <p:spPr>
          <a:xfrm rot="16200000">
            <a:off x="7869863" y="3001147"/>
            <a:ext cx="484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OGD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E17FE7-E559-43FC-BC18-9F44FBD12D8F}"/>
              </a:ext>
            </a:extLst>
          </p:cNvPr>
          <p:cNvCxnSpPr/>
          <p:nvPr/>
        </p:nvCxnSpPr>
        <p:spPr>
          <a:xfrm>
            <a:off x="1704033" y="6210994"/>
            <a:ext cx="65758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7DEED40-046E-490C-8D14-6A360664F94C}"/>
              </a:ext>
            </a:extLst>
          </p:cNvPr>
          <p:cNvSpPr/>
          <p:nvPr/>
        </p:nvSpPr>
        <p:spPr>
          <a:xfrm rot="5400000">
            <a:off x="4391622" y="-2031983"/>
            <a:ext cx="636388" cy="8607109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C4E4C5-0C6D-4904-8C99-4F2BFC749D96}"/>
              </a:ext>
            </a:extLst>
          </p:cNvPr>
          <p:cNvSpPr/>
          <p:nvPr/>
        </p:nvSpPr>
        <p:spPr>
          <a:xfrm rot="5400000">
            <a:off x="4391623" y="-313520"/>
            <a:ext cx="636388" cy="8607109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FFA57A-5331-448B-9A1E-B17562A32510}"/>
              </a:ext>
            </a:extLst>
          </p:cNvPr>
          <p:cNvSpPr txBox="1"/>
          <p:nvPr/>
        </p:nvSpPr>
        <p:spPr>
          <a:xfrm>
            <a:off x="9196059" y="2048380"/>
            <a:ext cx="5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B8EF31-52A0-4780-AC35-3E585519B4D0}"/>
              </a:ext>
            </a:extLst>
          </p:cNvPr>
          <p:cNvSpPr txBox="1"/>
          <p:nvPr/>
        </p:nvSpPr>
        <p:spPr>
          <a:xfrm>
            <a:off x="9258807" y="3805368"/>
            <a:ext cx="5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88887E-6D00-43A0-8005-0FA3997D48B6}"/>
              </a:ext>
            </a:extLst>
          </p:cNvPr>
          <p:cNvSpPr txBox="1"/>
          <p:nvPr/>
        </p:nvSpPr>
        <p:spPr>
          <a:xfrm>
            <a:off x="1690166" y="1507133"/>
            <a:ext cx="3314776" cy="181733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552D5E-C6F5-4495-97EE-95127B2F7113}"/>
              </a:ext>
            </a:extLst>
          </p:cNvPr>
          <p:cNvSpPr txBox="1"/>
          <p:nvPr/>
        </p:nvSpPr>
        <p:spPr>
          <a:xfrm>
            <a:off x="742958" y="4828467"/>
            <a:ext cx="138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cell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A97D0C2-486A-4EFF-A778-85C5D8B6EC15}"/>
              </a:ext>
            </a:extLst>
          </p:cNvPr>
          <p:cNvCxnSpPr>
            <a:cxnSpLocks/>
          </p:cNvCxnSpPr>
          <p:nvPr/>
        </p:nvCxnSpPr>
        <p:spPr>
          <a:xfrm flipH="1">
            <a:off x="9964742" y="761092"/>
            <a:ext cx="35431" cy="5387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90E45D-B808-47A4-8F58-850D5DA5E637}"/>
              </a:ext>
            </a:extLst>
          </p:cNvPr>
          <p:cNvSpPr txBox="1"/>
          <p:nvPr/>
        </p:nvSpPr>
        <p:spPr>
          <a:xfrm>
            <a:off x="8095154" y="2881014"/>
            <a:ext cx="279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 pitch = 85 nm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7C88A3-9C3B-4F4E-BFB4-45CDD9901E91}"/>
              </a:ext>
            </a:extLst>
          </p:cNvPr>
          <p:cNvSpPr txBox="1"/>
          <p:nvPr/>
        </p:nvSpPr>
        <p:spPr>
          <a:xfrm>
            <a:off x="3028897" y="6510136"/>
            <a:ext cx="416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WL pitch =26.5 nm + 30 nm=56.5 nm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4AEB5E0-15E0-4EBB-84F6-99C121CF308E}"/>
              </a:ext>
            </a:extLst>
          </p:cNvPr>
          <p:cNvSpPr/>
          <p:nvPr/>
        </p:nvSpPr>
        <p:spPr>
          <a:xfrm>
            <a:off x="4475650" y="815675"/>
            <a:ext cx="636388" cy="516908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Dummy WL</a:t>
            </a:r>
          </a:p>
        </p:txBody>
      </p:sp>
    </p:spTree>
    <p:extLst>
      <p:ext uri="{BB962C8B-B14F-4D97-AF65-F5344CB8AC3E}">
        <p14:creationId xmlns:p14="http://schemas.microsoft.com/office/powerpoint/2010/main" val="2101863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Pro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bg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 anchor="ctr" anchorCtr="0">
        <a:sp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A94625ED-B4E1-4809-9F09-0E03CB36337F}" vid="{74A6C073-BB04-4067-80DC-F600B06D2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ntel_PPT_LgtTmplt_Stndrd_CLEAR_011414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IntelClearPPT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cs typeface="Neo Sans Intel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7354</TotalTime>
  <Words>1344</Words>
  <Application>Microsoft Office PowerPoint</Application>
  <PresentationFormat>Widescreen</PresentationFormat>
  <Paragraphs>612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Intel Clear</vt:lpstr>
      <vt:lpstr>Intel Clear Light</vt:lpstr>
      <vt:lpstr>Intel Clear Pro</vt:lpstr>
      <vt:lpstr>Lucida Grande</vt:lpstr>
      <vt:lpstr>Neo Sans Intel</vt:lpstr>
      <vt:lpstr>Verdana</vt:lpstr>
      <vt:lpstr>Wingdings</vt:lpstr>
      <vt:lpstr>Default Theme</vt:lpstr>
      <vt:lpstr>Office Theme</vt:lpstr>
      <vt:lpstr>1_Office Theme</vt:lpstr>
      <vt:lpstr>1_intel_PPT_LgtTmplt_Stndrd_CLEAR_011414</vt:lpstr>
      <vt:lpstr>ADM Scaling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 Scaling Roadmap</dc:title>
  <dc:creator>LaJoie, Travis W</dc:creator>
  <cp:lastModifiedBy>Le, Van H</cp:lastModifiedBy>
  <cp:revision>9</cp:revision>
  <dcterms:created xsi:type="dcterms:W3CDTF">2021-02-18T18:02:56Z</dcterms:created>
  <dcterms:modified xsi:type="dcterms:W3CDTF">2021-04-15T18:55:34Z</dcterms:modified>
</cp:coreProperties>
</file>