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654"/>
  </p:normalViewPr>
  <p:slideViewPr>
    <p:cSldViewPr snapToGrid="0" snapToObjects="1">
      <p:cViewPr varScale="1">
        <p:scale>
          <a:sx n="124" d="100"/>
          <a:sy n="124" d="100"/>
        </p:scale>
        <p:origin x="54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0FC68-935E-9C4C-9D2C-BDA3CD34A3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5362-C72A-0848-A2A3-1F7A19EDEC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1A8254-5A3C-1444-8601-62F029875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6E8E0-5BD5-2549-99D2-2D75CA5B4ADD}" type="datetimeFigureOut">
              <a:rPr lang="en-US" smtClean="0"/>
              <a:t>2/23/22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ED986D-630F-7846-AC23-60E52E792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854167-471F-C94D-A275-22D2E373E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17EA-4AA0-D94C-99F6-903C2BE07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382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28B52-62B5-1C43-8975-52B5C1AF4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963750-01F6-6940-9517-362C83C486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4737A8-3DF2-E742-9C9E-FF4E76A55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6E8E0-5BD5-2549-99D2-2D75CA5B4ADD}" type="datetimeFigureOut">
              <a:rPr lang="en-US" smtClean="0"/>
              <a:t>2/23/22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FC1FA0-AA0D-9644-951F-C1D607ABC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1DFFCD-0557-0E46-BDD9-DE4AC6876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17EA-4AA0-D94C-99F6-903C2BE07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28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338B20-67A7-534C-A9D0-DCC7E7CE59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1F926D-E770-4F4D-A3CE-2706C093DF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222F83-7DD3-BE47-8995-8484F9E37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6E8E0-5BD5-2549-99D2-2D75CA5B4ADD}" type="datetimeFigureOut">
              <a:rPr lang="en-US" smtClean="0"/>
              <a:t>2/23/22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F8A957-E5D6-5547-914E-0CFCC59C9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9A51FE-4E5F-9743-90C7-DAD6B0A59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17EA-4AA0-D94C-99F6-903C2BE07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505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21363-0CDF-1D45-9D4E-9487BDB9A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708241-E3F1-F04E-B977-A3D33CF5D0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25AE5A-49AF-C547-B5C1-A2A677256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6E8E0-5BD5-2549-99D2-2D75CA5B4ADD}" type="datetimeFigureOut">
              <a:rPr lang="en-US" smtClean="0"/>
              <a:t>2/23/22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1906B5-9017-7D42-8F57-CA186BEA1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23F66B-0EC6-5E4C-B235-0CF6F453A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17EA-4AA0-D94C-99F6-903C2BE07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991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C8CF-B5B0-A842-B3C1-0D15B5B97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417270-0751-574E-A61C-A68465B28F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A6B7B0-C116-2A45-9E6D-12163CD88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6E8E0-5BD5-2549-99D2-2D75CA5B4ADD}" type="datetimeFigureOut">
              <a:rPr lang="en-US" smtClean="0"/>
              <a:t>2/23/22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3F0D46-B011-3B49-9EB9-ADC0D12BC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63B7E4-602E-9848-90C7-9D27D46FC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17EA-4AA0-D94C-99F6-903C2BE07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647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557D4-E4CF-7343-8DD6-BA226C609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95192F-6889-0A4E-B0C6-07A260CE36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F88EEC-E638-DB4B-BCD5-5D581E930F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686435-6E40-D740-AED2-EEAB466A0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6E8E0-5BD5-2549-99D2-2D75CA5B4ADD}" type="datetimeFigureOut">
              <a:rPr lang="en-US" smtClean="0"/>
              <a:t>2/23/22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A18374-12DE-D14F-A10C-5133462FF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C3C3B1-80E2-B541-BAD5-7B5DD603F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17EA-4AA0-D94C-99F6-903C2BE07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008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51A63-5EE6-674E-9DB0-456359A604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56E949-921A-744E-80AE-B2C9065680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3F0B56-D22F-9540-8F17-D520F8E457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8E8527-6813-3C4F-B70C-E5885AEBF3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AA386C-37DD-D445-8D89-2938789E67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47FB3B-71A1-BB45-BF86-11F5FBD5E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6E8E0-5BD5-2549-99D2-2D75CA5B4ADD}" type="datetimeFigureOut">
              <a:rPr lang="en-US" smtClean="0"/>
              <a:t>2/23/22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D0257A-3EB1-CE42-89CC-846914E72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1880C6-3760-0340-82D6-6BAD12365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17EA-4AA0-D94C-99F6-903C2BE07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640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6DA7E-1B6C-0746-8A51-5BA3833C2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7EE278-DEC4-F441-B999-5365572EC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6E8E0-5BD5-2549-99D2-2D75CA5B4ADD}" type="datetimeFigureOut">
              <a:rPr lang="en-US" smtClean="0"/>
              <a:t>2/23/22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70ACEA-B1BE-1C43-B433-26021DD7A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B0DEF0-9E43-3B40-A258-9A0AD8044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17EA-4AA0-D94C-99F6-903C2BE07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441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BA54782-2217-5249-9F78-30E28AD93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6E8E0-5BD5-2549-99D2-2D75CA5B4ADD}" type="datetimeFigureOut">
              <a:rPr lang="en-US" smtClean="0"/>
              <a:t>2/23/22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7032F5-4BA1-7C4B-81CC-DF697363E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4348B1-D2E8-F143-A4EA-5AA0BCB94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17EA-4AA0-D94C-99F6-903C2BE07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39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18063-9795-FD48-83EA-929ABC94B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CFD608-1EF4-2E46-AB0B-32305F1D33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02CA21-370F-9A4F-AC8B-4DFA117876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6EBDD6-D197-1046-B005-F61CB418D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6E8E0-5BD5-2549-99D2-2D75CA5B4ADD}" type="datetimeFigureOut">
              <a:rPr lang="en-US" smtClean="0"/>
              <a:t>2/23/22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F85D90-55EA-B647-9E3E-6E1D707F7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D7C60D-9953-BF44-89DD-9670F64DC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17EA-4AA0-D94C-99F6-903C2BE07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023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8DE58-9AD4-BE4D-822C-6EDCC5077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764AD5-5F5C-0445-A0D2-A88C7D0978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3C0C0E-88D7-DE4B-82E2-E777058DF0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83010E-45A4-BB49-868D-F269E4B89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6E8E0-5BD5-2549-99D2-2D75CA5B4ADD}" type="datetimeFigureOut">
              <a:rPr lang="en-US" smtClean="0"/>
              <a:t>2/23/22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94A78D-104E-734A-B57F-33297C31C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F07B4E-AC39-4F4C-976D-C9935E31F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17EA-4AA0-D94C-99F6-903C2BE07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454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C5C5CD-5D8F-2A4D-85EB-E5C96231F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B77940-AF90-DF47-B86F-AE88F1142D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4DB740-5A6A-7044-9E21-7467A79C79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26E8E0-5BD5-2549-99D2-2D75CA5B4ADD}" type="datetimeFigureOut">
              <a:rPr lang="en-US" smtClean="0"/>
              <a:t>2/23/22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3E5AAB-6838-0D4F-BB58-42DE9F25AB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BE402E-0AB7-1F49-B53E-451D85E664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E217EA-4AA0-D94C-99F6-903C2BE071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312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FD1C363-DE8C-5F45-845E-A426CD3203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943674"/>
              </p:ext>
            </p:extLst>
          </p:nvPr>
        </p:nvGraphicFramePr>
        <p:xfrm>
          <a:off x="504597" y="934948"/>
          <a:ext cx="11182805" cy="41994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3984">
                  <a:extLst>
                    <a:ext uri="{9D8B030D-6E8A-4147-A177-3AD203B41FA5}">
                      <a16:colId xmlns:a16="http://schemas.microsoft.com/office/drawing/2014/main" val="1342884906"/>
                    </a:ext>
                  </a:extLst>
                </a:gridCol>
                <a:gridCol w="613034">
                  <a:extLst>
                    <a:ext uri="{9D8B030D-6E8A-4147-A177-3AD203B41FA5}">
                      <a16:colId xmlns:a16="http://schemas.microsoft.com/office/drawing/2014/main" val="190319799"/>
                    </a:ext>
                  </a:extLst>
                </a:gridCol>
                <a:gridCol w="1465522">
                  <a:extLst>
                    <a:ext uri="{9D8B030D-6E8A-4147-A177-3AD203B41FA5}">
                      <a16:colId xmlns:a16="http://schemas.microsoft.com/office/drawing/2014/main" val="2851656895"/>
                    </a:ext>
                  </a:extLst>
                </a:gridCol>
                <a:gridCol w="554296">
                  <a:extLst>
                    <a:ext uri="{9D8B030D-6E8A-4147-A177-3AD203B41FA5}">
                      <a16:colId xmlns:a16="http://schemas.microsoft.com/office/drawing/2014/main" val="3600752718"/>
                    </a:ext>
                  </a:extLst>
                </a:gridCol>
                <a:gridCol w="511434">
                  <a:extLst>
                    <a:ext uri="{9D8B030D-6E8A-4147-A177-3AD203B41FA5}">
                      <a16:colId xmlns:a16="http://schemas.microsoft.com/office/drawing/2014/main" val="241585519"/>
                    </a:ext>
                  </a:extLst>
                </a:gridCol>
                <a:gridCol w="582872">
                  <a:extLst>
                    <a:ext uri="{9D8B030D-6E8A-4147-A177-3AD203B41FA5}">
                      <a16:colId xmlns:a16="http://schemas.microsoft.com/office/drawing/2014/main" val="1217728972"/>
                    </a:ext>
                  </a:extLst>
                </a:gridCol>
                <a:gridCol w="582872">
                  <a:extLst>
                    <a:ext uri="{9D8B030D-6E8A-4147-A177-3AD203B41FA5}">
                      <a16:colId xmlns:a16="http://schemas.microsoft.com/office/drawing/2014/main" val="402582363"/>
                    </a:ext>
                  </a:extLst>
                </a:gridCol>
                <a:gridCol w="582872">
                  <a:extLst>
                    <a:ext uri="{9D8B030D-6E8A-4147-A177-3AD203B41FA5}">
                      <a16:colId xmlns:a16="http://schemas.microsoft.com/office/drawing/2014/main" val="2154192404"/>
                    </a:ext>
                  </a:extLst>
                </a:gridCol>
                <a:gridCol w="582872">
                  <a:extLst>
                    <a:ext uri="{9D8B030D-6E8A-4147-A177-3AD203B41FA5}">
                      <a16:colId xmlns:a16="http://schemas.microsoft.com/office/drawing/2014/main" val="4195455619"/>
                    </a:ext>
                  </a:extLst>
                </a:gridCol>
                <a:gridCol w="601922">
                  <a:extLst>
                    <a:ext uri="{9D8B030D-6E8A-4147-A177-3AD203B41FA5}">
                      <a16:colId xmlns:a16="http://schemas.microsoft.com/office/drawing/2014/main" val="3191382719"/>
                    </a:ext>
                  </a:extLst>
                </a:gridCol>
                <a:gridCol w="582872">
                  <a:extLst>
                    <a:ext uri="{9D8B030D-6E8A-4147-A177-3AD203B41FA5}">
                      <a16:colId xmlns:a16="http://schemas.microsoft.com/office/drawing/2014/main" val="2659601231"/>
                    </a:ext>
                  </a:extLst>
                </a:gridCol>
                <a:gridCol w="601922">
                  <a:extLst>
                    <a:ext uri="{9D8B030D-6E8A-4147-A177-3AD203B41FA5}">
                      <a16:colId xmlns:a16="http://schemas.microsoft.com/office/drawing/2014/main" val="3901633645"/>
                    </a:ext>
                  </a:extLst>
                </a:gridCol>
                <a:gridCol w="671772">
                  <a:extLst>
                    <a:ext uri="{9D8B030D-6E8A-4147-A177-3AD203B41FA5}">
                      <a16:colId xmlns:a16="http://schemas.microsoft.com/office/drawing/2014/main" val="629350055"/>
                    </a:ext>
                  </a:extLst>
                </a:gridCol>
                <a:gridCol w="2654559">
                  <a:extLst>
                    <a:ext uri="{9D8B030D-6E8A-4147-A177-3AD203B41FA5}">
                      <a16:colId xmlns:a16="http://schemas.microsoft.com/office/drawing/2014/main" val="3612384460"/>
                    </a:ext>
                  </a:extLst>
                </a:gridCol>
              </a:tblGrid>
              <a:tr h="10430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Category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Type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Description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Nom Vcc</a:t>
                      </a:r>
                      <a:br>
                        <a:rPr lang="en-US" sz="1100">
                          <a:effectLst/>
                        </a:rPr>
                      </a:br>
                      <a:r>
                        <a:rPr lang="en-US" sz="1100">
                          <a:effectLst/>
                        </a:rPr>
                        <a:t>(V)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P1222.2</a:t>
                      </a:r>
                      <a:br>
                        <a:rPr lang="en-US" sz="1100">
                          <a:effectLst/>
                        </a:rPr>
                      </a:br>
                      <a:r>
                        <a:rPr lang="en-US" sz="1100">
                          <a:effectLst/>
                        </a:rPr>
                        <a:t>Base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P1222.11</a:t>
                      </a:r>
                      <a:br>
                        <a:rPr lang="en-US" sz="1100">
                          <a:effectLst/>
                        </a:rPr>
                      </a:br>
                      <a:r>
                        <a:rPr lang="en-US" sz="1100">
                          <a:effectLst/>
                        </a:rPr>
                        <a:t>Foveros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P1222.15</a:t>
                      </a:r>
                      <a:br>
                        <a:rPr lang="en-US" sz="1100">
                          <a:effectLst/>
                        </a:rPr>
                      </a:br>
                      <a:r>
                        <a:rPr lang="en-US" sz="1100">
                          <a:effectLst/>
                        </a:rPr>
                        <a:t>GFx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P1222.12</a:t>
                      </a:r>
                      <a:br>
                        <a:rPr lang="en-US" sz="1100">
                          <a:effectLst/>
                        </a:rPr>
                      </a:br>
                      <a:r>
                        <a:rPr lang="en-US" sz="1100">
                          <a:effectLst/>
                        </a:rPr>
                        <a:t>HP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P1222.22</a:t>
                      </a:r>
                      <a:br>
                        <a:rPr lang="en-US" sz="1100">
                          <a:effectLst/>
                        </a:rPr>
                      </a:br>
                      <a:r>
                        <a:rPr lang="en-US" sz="1100">
                          <a:effectLst/>
                        </a:rPr>
                        <a:t>RF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P1222.29</a:t>
                      </a:r>
                      <a:br>
                        <a:rPr lang="en-US" sz="1100">
                          <a:effectLst/>
                        </a:rPr>
                      </a:br>
                      <a:r>
                        <a:rPr lang="en-US" sz="1100">
                          <a:effectLst/>
                        </a:rPr>
                        <a:t>mmWave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P1222.61</a:t>
                      </a:r>
                      <a:br>
                        <a:rPr lang="en-US" sz="1100">
                          <a:effectLst/>
                        </a:rPr>
                      </a:br>
                      <a:r>
                        <a:rPr lang="en-US" sz="1100">
                          <a:effectLst/>
                        </a:rPr>
                        <a:t>ADM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P1222.4</a:t>
                      </a:r>
                      <a:br>
                        <a:rPr lang="en-US" sz="1100">
                          <a:effectLst/>
                        </a:rPr>
                      </a:br>
                      <a:r>
                        <a:rPr lang="en-US" sz="1100">
                          <a:effectLst/>
                        </a:rPr>
                        <a:t>mmWave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P1222.7</a:t>
                      </a:r>
                      <a:br>
                        <a:rPr lang="en-US" sz="1100">
                          <a:effectLst/>
                        </a:rPr>
                      </a:br>
                      <a:r>
                        <a:rPr lang="en-US" sz="1100">
                          <a:effectLst/>
                        </a:rPr>
                        <a:t>ADM Gen2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Notes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extLst>
                  <a:ext uri="{0D108BD9-81ED-4DB2-BD59-A6C34878D82A}">
                    <a16:rowId xmlns:a16="http://schemas.microsoft.com/office/drawing/2014/main" val="1518665057"/>
                  </a:ext>
                </a:extLst>
              </a:tr>
              <a:tr h="53632">
                <a:tc row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Resistor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Standard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M0M1 resistor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N/A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extLst>
                  <a:ext uri="{0D108BD9-81ED-4DB2-BD59-A6C34878D82A}">
                    <a16:rowId xmlns:a16="http://schemas.microsoft.com/office/drawing/2014/main" val="2518153966"/>
                  </a:ext>
                </a:extLst>
              </a:tr>
              <a:tr h="536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Standard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M0M1 -RDAC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N/A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extLst>
                  <a:ext uri="{0D108BD9-81ED-4DB2-BD59-A6C34878D82A}">
                    <a16:rowId xmlns:a16="http://schemas.microsoft.com/office/drawing/2014/main" val="2125543604"/>
                  </a:ext>
                </a:extLst>
              </a:tr>
              <a:tr h="809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Standard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gbnwell (ESD only)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N/A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extLst>
                  <a:ext uri="{0D108BD9-81ED-4DB2-BD59-A6C34878D82A}">
                    <a16:rowId xmlns:a16="http://schemas.microsoft.com/office/drawing/2014/main" val="1142849269"/>
                  </a:ext>
                </a:extLst>
              </a:tr>
              <a:tr h="10430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Precision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TFR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1.0 - 3.3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P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Seris, Parallell, Isolates, Zigzag support</a:t>
                      </a:r>
                      <a:br>
                        <a:rPr lang="en-US" sz="1100">
                          <a:effectLst/>
                        </a:rPr>
                      </a:br>
                      <a:r>
                        <a:rPr lang="en-US" sz="1100">
                          <a:effectLst/>
                        </a:rPr>
                        <a:t>Parameterizable W/L/legs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extLst>
                  <a:ext uri="{0D108BD9-81ED-4DB2-BD59-A6C34878D82A}">
                    <a16:rowId xmlns:a16="http://schemas.microsoft.com/office/drawing/2014/main" val="229186730"/>
                  </a:ext>
                </a:extLst>
              </a:tr>
              <a:tr h="196229">
                <a:tc rowSpan="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Capacitor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Standard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metal finger cap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1.0 - 3.3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P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Scalable RC model</a:t>
                      </a:r>
                      <a:br>
                        <a:rPr lang="en-US" sz="1100">
                          <a:effectLst/>
                        </a:rPr>
                      </a:br>
                      <a:r>
                        <a:rPr lang="en-US" sz="1100">
                          <a:effectLst/>
                        </a:rPr>
                        <a:t>Top metal: M2-M6, Bottom Metal: M1-M5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extLst>
                  <a:ext uri="{0D108BD9-81ED-4DB2-BD59-A6C34878D82A}">
                    <a16:rowId xmlns:a16="http://schemas.microsoft.com/office/drawing/2014/main" val="964168300"/>
                  </a:ext>
                </a:extLst>
              </a:tr>
              <a:tr h="1962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Standard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Hybrid decap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1.0 - 3.3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Scalable RC model</a:t>
                      </a:r>
                      <a:br>
                        <a:rPr lang="en-US" sz="1100">
                          <a:effectLst/>
                        </a:rPr>
                      </a:br>
                      <a:r>
                        <a:rPr lang="en-US" sz="1100">
                          <a:effectLst/>
                        </a:rPr>
                        <a:t>Top metal: M2-M6, Bottom Metal: M1-M6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extLst>
                  <a:ext uri="{0D108BD9-81ED-4DB2-BD59-A6C34878D82A}">
                    <a16:rowId xmlns:a16="http://schemas.microsoft.com/office/drawing/2014/main" val="92282288"/>
                  </a:ext>
                </a:extLst>
              </a:tr>
              <a:tr h="809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Varactor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Thin gate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1.0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P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Differential structure only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extLst>
                  <a:ext uri="{0D108BD9-81ED-4DB2-BD59-A6C34878D82A}">
                    <a16:rowId xmlns:a16="http://schemas.microsoft.com/office/drawing/2014/main" val="606535428"/>
                  </a:ext>
                </a:extLst>
              </a:tr>
              <a:tr h="536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Varactor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Thin gate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1.0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Single Ended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extLst>
                  <a:ext uri="{0D108BD9-81ED-4DB2-BD59-A6C34878D82A}">
                    <a16:rowId xmlns:a16="http://schemas.microsoft.com/office/drawing/2014/main" val="1802579557"/>
                  </a:ext>
                </a:extLst>
              </a:tr>
              <a:tr h="536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Varactor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Thick gate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N/A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extLst>
                  <a:ext uri="{0D108BD9-81ED-4DB2-BD59-A6C34878D82A}">
                    <a16:rowId xmlns:a16="http://schemas.microsoft.com/office/drawing/2014/main" val="3925233303"/>
                  </a:ext>
                </a:extLst>
              </a:tr>
              <a:tr h="273077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Inductor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Standard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Inductor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&lt;3.3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P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Uses M7/M8 in 1222.2; customers can design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their own inductors in 1222.61 and 1222.15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extLst>
                  <a:ext uri="{0D108BD9-81ED-4DB2-BD59-A6C34878D82A}">
                    <a16:rowId xmlns:a16="http://schemas.microsoft.com/office/drawing/2014/main" val="1576676040"/>
                  </a:ext>
                </a:extLst>
              </a:tr>
              <a:tr h="1193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Continous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Inductor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Trench GV VIA between the inductor layer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extLst>
                  <a:ext uri="{0D108BD9-81ED-4DB2-BD59-A6C34878D82A}">
                    <a16:rowId xmlns:a16="http://schemas.microsoft.com/office/drawing/2014/main" val="1620544889"/>
                  </a:ext>
                </a:extLst>
              </a:tr>
              <a:tr h="196229">
                <a:tc row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Diode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Bandgap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PNP BJT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1.0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P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P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(Ideality (emitter/collector): 1.04 / 1.002</a:t>
                      </a:r>
                      <a:br>
                        <a:rPr lang="en-US" sz="1100">
                          <a:effectLst/>
                        </a:rPr>
                      </a:br>
                      <a:r>
                        <a:rPr lang="en-US" sz="1100">
                          <a:effectLst/>
                        </a:rPr>
                        <a:t>Beta: ~1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extLst>
                  <a:ext uri="{0D108BD9-81ED-4DB2-BD59-A6C34878D82A}">
                    <a16:rowId xmlns:a16="http://schemas.microsoft.com/office/drawing/2014/main" val="1381886838"/>
                  </a:ext>
                </a:extLst>
              </a:tr>
              <a:tr h="536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Thermal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Thermal Diode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extLst>
                  <a:ext uri="{0D108BD9-81ED-4DB2-BD59-A6C34878D82A}">
                    <a16:rowId xmlns:a16="http://schemas.microsoft.com/office/drawing/2014/main" val="550657668"/>
                  </a:ext>
                </a:extLst>
              </a:tr>
              <a:tr h="809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ESD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djn_esd, djp_esd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1.0 - 3.3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CDM: 250V, HBM: 1kV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extLst>
                  <a:ext uri="{0D108BD9-81ED-4DB2-BD59-A6C34878D82A}">
                    <a16:rowId xmlns:a16="http://schemas.microsoft.com/office/drawing/2014/main" val="468345454"/>
                  </a:ext>
                </a:extLst>
              </a:tr>
              <a:tr h="80958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Clamp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ESD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Thin gate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1.0 - 2.2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CDM: 250V, HBM: 1kV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extLst>
                  <a:ext uri="{0D108BD9-81ED-4DB2-BD59-A6C34878D82A}">
                    <a16:rowId xmlns:a16="http://schemas.microsoft.com/office/drawing/2014/main" val="1416105959"/>
                  </a:ext>
                </a:extLst>
              </a:tr>
              <a:tr h="536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ESD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Thick gate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1.0 - 2.2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extLst>
                  <a:ext uri="{0D108BD9-81ED-4DB2-BD59-A6C34878D82A}">
                    <a16:rowId xmlns:a16="http://schemas.microsoft.com/office/drawing/2014/main" val="2653628078"/>
                  </a:ext>
                </a:extLst>
              </a:tr>
              <a:tr h="15780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ADT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ADT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Analog Design Templates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N/A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892" marR="4892" marT="4892" marB="4892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Add Analog transistor templates (</a:t>
                      </a:r>
                      <a:r>
                        <a:rPr lang="en-US" sz="1100" dirty="0" err="1">
                          <a:effectLst/>
                        </a:rPr>
                        <a:t>pcell</a:t>
                      </a:r>
                      <a:r>
                        <a:rPr lang="en-US" sz="1100" dirty="0">
                          <a:effectLst/>
                        </a:rPr>
                        <a:t>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</a:endParaRPr>
                    </a:p>
                  </a:txBody>
                  <a:tcPr marL="4892" marR="4892" marT="4892" marB="4892" anchor="ctr"/>
                </a:tc>
                <a:extLst>
                  <a:ext uri="{0D108BD9-81ED-4DB2-BD59-A6C34878D82A}">
                    <a16:rowId xmlns:a16="http://schemas.microsoft.com/office/drawing/2014/main" val="9239631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1839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337</Words>
  <Application>Microsoft Macintosh PowerPoint</Application>
  <PresentationFormat>Widescreen</PresentationFormat>
  <Paragraphs>171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lastModifiedBy>Kau, Derchang</cp:lastModifiedBy>
  <cp:revision>1</cp:revision>
  <dcterms:created xsi:type="dcterms:W3CDTF">2022-02-23T16:32:37Z</dcterms:created>
  <dcterms:modified xsi:type="dcterms:W3CDTF">2022-02-23T16:36:36Z</dcterms:modified>
</cp:coreProperties>
</file>