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FFFD77_41F22274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134096858" r:id="rId3"/>
    <p:sldId id="2147483000" r:id="rId4"/>
    <p:sldId id="2134096859" r:id="rId5"/>
    <p:sldId id="2134096860" r:id="rId6"/>
    <p:sldId id="2134096861" r:id="rId7"/>
    <p:sldId id="2147483002" r:id="rId8"/>
    <p:sldId id="2147483004" r:id="rId9"/>
    <p:sldId id="2147480144" r:id="rId10"/>
    <p:sldId id="2147480155" r:id="rId11"/>
    <p:sldId id="2134096862" r:id="rId12"/>
    <p:sldId id="2134096863" r:id="rId13"/>
    <p:sldId id="2147483001" r:id="rId14"/>
    <p:sldId id="2147483005" r:id="rId15"/>
    <p:sldId id="2134096853" r:id="rId16"/>
    <p:sldId id="2134096854" r:id="rId17"/>
    <p:sldId id="2134096848" r:id="rId18"/>
    <p:sldId id="2134096851" r:id="rId19"/>
    <p:sldId id="2134096852" r:id="rId20"/>
    <p:sldId id="2134096842" r:id="rId21"/>
    <p:sldId id="2134096855" r:id="rId22"/>
    <p:sldId id="2134096856" r:id="rId23"/>
    <p:sldId id="2134096857" r:id="rId24"/>
    <p:sldId id="2147483003" r:id="rId25"/>
    <p:sldId id="2147482999" r:id="rId26"/>
    <p:sldId id="2147483006" r:id="rId27"/>
    <p:sldId id="2147478272" r:id="rId28"/>
    <p:sldId id="2147480148" r:id="rId29"/>
    <p:sldId id="21340968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877912-AC6A-6D29-DE8B-801619A5B73D}" name="Ganguly, Konika" initials="GK" userId="S::konika.ganguly@intel.com::1807975e-1ac6-473b-82f1-c5baf5d4cf4a" providerId="AD"/>
  <p188:author id="{BF3D7A4D-A07E-C05D-0F94-C51CFF8107E3}" name="Soto, Percy A" initials="SA" userId="S::percy.a.soto@intel.com::5aaa0542-a396-498d-9ca7-e71f6ddc50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55793-D489-44C9-882D-1222FEF6814A}" v="30" dt="2024-03-18T18:17:05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shima, Shigeki" userId="a0c23eff-75f3-4f52-8890-5593a5680b79" providerId="ADAL" clId="{F2955793-D489-44C9-882D-1222FEF6814A}"/>
    <pc:docChg chg="undo custSel addSld delSld modSld sldOrd">
      <pc:chgData name="Tomishima, Shigeki" userId="a0c23eff-75f3-4f52-8890-5593a5680b79" providerId="ADAL" clId="{F2955793-D489-44C9-882D-1222FEF6814A}" dt="2024-03-18T18:17:19.581" v="1484" actId="1076"/>
      <pc:docMkLst>
        <pc:docMk/>
      </pc:docMkLst>
      <pc:sldChg chg="addSp modSp mod">
        <pc:chgData name="Tomishima, Shigeki" userId="a0c23eff-75f3-4f52-8890-5593a5680b79" providerId="ADAL" clId="{F2955793-D489-44C9-882D-1222FEF6814A}" dt="2024-03-11T18:03:23.422" v="59" actId="113"/>
        <pc:sldMkLst>
          <pc:docMk/>
          <pc:sldMk cId="1946646648" sldId="256"/>
        </pc:sldMkLst>
        <pc:spChg chg="add mod">
          <ac:chgData name="Tomishima, Shigeki" userId="a0c23eff-75f3-4f52-8890-5593a5680b79" providerId="ADAL" clId="{F2955793-D489-44C9-882D-1222FEF6814A}" dt="2024-03-11T18:02:57.445" v="37" actId="1076"/>
          <ac:spMkLst>
            <pc:docMk/>
            <pc:sldMk cId="1946646648" sldId="256"/>
            <ac:spMk id="4" creationId="{3F303401-0988-E14E-5229-7E08576D9F35}"/>
          </ac:spMkLst>
        </pc:spChg>
        <pc:spChg chg="add mod">
          <ac:chgData name="Tomishima, Shigeki" userId="a0c23eff-75f3-4f52-8890-5593a5680b79" providerId="ADAL" clId="{F2955793-D489-44C9-882D-1222FEF6814A}" dt="2024-03-11T18:03:23.422" v="59" actId="113"/>
          <ac:spMkLst>
            <pc:docMk/>
            <pc:sldMk cId="1946646648" sldId="256"/>
            <ac:spMk id="5" creationId="{6B347914-820E-719B-DCEB-2116CA18E9C8}"/>
          </ac:spMkLst>
        </pc:spChg>
      </pc:sldChg>
      <pc:sldChg chg="modSp mod">
        <pc:chgData name="Tomishima, Shigeki" userId="a0c23eff-75f3-4f52-8890-5593a5680b79" providerId="ADAL" clId="{F2955793-D489-44C9-882D-1222FEF6814A}" dt="2024-03-18T17:51:01.150" v="787" actId="1076"/>
        <pc:sldMkLst>
          <pc:docMk/>
          <pc:sldMk cId="681053259" sldId="2134096854"/>
        </pc:sldMkLst>
        <pc:spChg chg="mod">
          <ac:chgData name="Tomishima, Shigeki" userId="a0c23eff-75f3-4f52-8890-5593a5680b79" providerId="ADAL" clId="{F2955793-D489-44C9-882D-1222FEF6814A}" dt="2024-03-18T17:51:01.150" v="787" actId="1076"/>
          <ac:spMkLst>
            <pc:docMk/>
            <pc:sldMk cId="681053259" sldId="2134096854"/>
            <ac:spMk id="3" creationId="{62D14CC7-CF42-A89D-A829-5A286C66F14C}"/>
          </ac:spMkLst>
        </pc:spChg>
        <pc:spChg chg="mod">
          <ac:chgData name="Tomishima, Shigeki" userId="a0c23eff-75f3-4f52-8890-5593a5680b79" providerId="ADAL" clId="{F2955793-D489-44C9-882D-1222FEF6814A}" dt="2024-03-14T20:40:16.844" v="216" actId="27636"/>
          <ac:spMkLst>
            <pc:docMk/>
            <pc:sldMk cId="681053259" sldId="2134096854"/>
            <ac:spMk id="6" creationId="{1C6815E0-8EC0-BB22-389B-6B53E1870D4C}"/>
          </ac:spMkLst>
        </pc:spChg>
        <pc:graphicFrameChg chg="mod modGraphic">
          <ac:chgData name="Tomishima, Shigeki" userId="a0c23eff-75f3-4f52-8890-5593a5680b79" providerId="ADAL" clId="{F2955793-D489-44C9-882D-1222FEF6814A}" dt="2024-03-18T17:50:46.263" v="779" actId="14100"/>
          <ac:graphicFrameMkLst>
            <pc:docMk/>
            <pc:sldMk cId="681053259" sldId="2134096854"/>
            <ac:graphicFrameMk id="4" creationId="{29D83F9D-D224-2FF6-73BB-8B9DD75B9B85}"/>
          </ac:graphicFrameMkLst>
        </pc:graphicFrameChg>
        <pc:graphicFrameChg chg="mod modGraphic">
          <ac:chgData name="Tomishima, Shigeki" userId="a0c23eff-75f3-4f52-8890-5593a5680b79" providerId="ADAL" clId="{F2955793-D489-44C9-882D-1222FEF6814A}" dt="2024-03-18T17:50:53.516" v="786" actId="1035"/>
          <ac:graphicFrameMkLst>
            <pc:docMk/>
            <pc:sldMk cId="681053259" sldId="2134096854"/>
            <ac:graphicFrameMk id="5" creationId="{69E97E5C-3ADD-C70A-E719-E275685E3E8C}"/>
          </ac:graphicFrameMkLst>
        </pc:graphicFrameChg>
      </pc:sldChg>
      <pc:sldChg chg="modSp mod">
        <pc:chgData name="Tomishima, Shigeki" userId="a0c23eff-75f3-4f52-8890-5593a5680b79" providerId="ADAL" clId="{F2955793-D489-44C9-882D-1222FEF6814A}" dt="2024-03-11T18:06:18.179" v="61" actId="1076"/>
        <pc:sldMkLst>
          <pc:docMk/>
          <pc:sldMk cId="3355958962" sldId="2134096855"/>
        </pc:sldMkLst>
        <pc:spChg chg="mod">
          <ac:chgData name="Tomishima, Shigeki" userId="a0c23eff-75f3-4f52-8890-5593a5680b79" providerId="ADAL" clId="{F2955793-D489-44C9-882D-1222FEF6814A}" dt="2024-03-11T18:06:18.179" v="61" actId="1076"/>
          <ac:spMkLst>
            <pc:docMk/>
            <pc:sldMk cId="3355958962" sldId="2134096855"/>
            <ac:spMk id="4" creationId="{951759AC-02F5-C5A9-1B85-09AA67905B99}"/>
          </ac:spMkLst>
        </pc:spChg>
      </pc:sldChg>
      <pc:sldChg chg="addSp modSp mod">
        <pc:chgData name="Tomishima, Shigeki" userId="a0c23eff-75f3-4f52-8890-5593a5680b79" providerId="ADAL" clId="{F2955793-D489-44C9-882D-1222FEF6814A}" dt="2024-03-18T18:01:14.798" v="1225" actId="1076"/>
        <pc:sldMkLst>
          <pc:docMk/>
          <pc:sldMk cId="1409004402" sldId="2134096857"/>
        </pc:sldMkLst>
        <pc:spChg chg="add">
          <ac:chgData name="Tomishima, Shigeki" userId="a0c23eff-75f3-4f52-8890-5593a5680b79" providerId="ADAL" clId="{F2955793-D489-44C9-882D-1222FEF6814A}" dt="2024-03-14T20:39:07.027" v="210" actId="22"/>
          <ac:spMkLst>
            <pc:docMk/>
            <pc:sldMk cId="1409004402" sldId="2134096857"/>
            <ac:spMk id="8" creationId="{C545B936-EFF7-2B2E-A41C-6BFAEADCEA47}"/>
          </ac:spMkLst>
        </pc:spChg>
        <pc:spChg chg="mod">
          <ac:chgData name="Tomishima, Shigeki" userId="a0c23eff-75f3-4f52-8890-5593a5680b79" providerId="ADAL" clId="{F2955793-D489-44C9-882D-1222FEF6814A}" dt="2024-03-18T18:01:14.798" v="1225" actId="1076"/>
          <ac:spMkLst>
            <pc:docMk/>
            <pc:sldMk cId="1409004402" sldId="2134096857"/>
            <ac:spMk id="34" creationId="{1E9D9A54-7B70-9F7E-855D-F4AAEB392F18}"/>
          </ac:spMkLst>
        </pc:spChg>
      </pc:sldChg>
      <pc:sldChg chg="addSp delSp modSp new mod">
        <pc:chgData name="Tomishima, Shigeki" userId="a0c23eff-75f3-4f52-8890-5593a5680b79" providerId="ADAL" clId="{F2955793-D489-44C9-882D-1222FEF6814A}" dt="2024-03-18T18:04:34.890" v="1275" actId="20577"/>
        <pc:sldMkLst>
          <pc:docMk/>
          <pc:sldMk cId="2273085375" sldId="2134096858"/>
        </pc:sldMkLst>
        <pc:spChg chg="add del mod">
          <ac:chgData name="Tomishima, Shigeki" userId="a0c23eff-75f3-4f52-8890-5593a5680b79" providerId="ADAL" clId="{F2955793-D489-44C9-882D-1222FEF6814A}" dt="2024-03-11T18:06:46.286" v="65"/>
          <ac:spMkLst>
            <pc:docMk/>
            <pc:sldMk cId="2273085375" sldId="2134096858"/>
            <ac:spMk id="4" creationId="{7A0C87F8-4E68-A67A-F2DE-F1CF99839C8A}"/>
          </ac:spMkLst>
        </pc:spChg>
        <pc:spChg chg="add mod">
          <ac:chgData name="Tomishima, Shigeki" userId="a0c23eff-75f3-4f52-8890-5593a5680b79" providerId="ADAL" clId="{F2955793-D489-44C9-882D-1222FEF6814A}" dt="2024-03-18T18:04:34.890" v="1275" actId="20577"/>
          <ac:spMkLst>
            <pc:docMk/>
            <pc:sldMk cId="2273085375" sldId="2134096858"/>
            <ac:spMk id="5" creationId="{E3BE2600-E58D-5D3A-EB6B-7B6A8E769293}"/>
          </ac:spMkLst>
        </pc:spChg>
        <pc:spChg chg="add mod">
          <ac:chgData name="Tomishima, Shigeki" userId="a0c23eff-75f3-4f52-8890-5593a5680b79" providerId="ADAL" clId="{F2955793-D489-44C9-882D-1222FEF6814A}" dt="2024-03-11T18:07:39.649" v="113" actId="1076"/>
          <ac:spMkLst>
            <pc:docMk/>
            <pc:sldMk cId="2273085375" sldId="2134096858"/>
            <ac:spMk id="6" creationId="{BE93D982-633A-523C-88C7-104D91620929}"/>
          </ac:spMkLst>
        </pc:spChg>
      </pc:sldChg>
      <pc:sldChg chg="addSp delSp modSp new">
        <pc:chgData name="Tomishima, Shigeki" userId="a0c23eff-75f3-4f52-8890-5593a5680b79" providerId="ADAL" clId="{F2955793-D489-44C9-882D-1222FEF6814A}" dt="2024-03-13T18:40:01.276" v="209" actId="1076"/>
        <pc:sldMkLst>
          <pc:docMk/>
          <pc:sldMk cId="2301187214" sldId="2134096859"/>
        </pc:sldMkLst>
        <pc:picChg chg="add del">
          <ac:chgData name="Tomishima, Shigeki" userId="a0c23eff-75f3-4f52-8890-5593a5680b79" providerId="ADAL" clId="{F2955793-D489-44C9-882D-1222FEF6814A}" dt="2024-03-12T00:58:40.540" v="193" actId="478"/>
          <ac:picMkLst>
            <pc:docMk/>
            <pc:sldMk cId="2301187214" sldId="2134096859"/>
            <ac:picMk id="1026" creationId="{5B002072-A2F7-4185-27C9-5F043274690B}"/>
          </ac:picMkLst>
        </pc:picChg>
        <pc:picChg chg="add mod">
          <ac:chgData name="Tomishima, Shigeki" userId="a0c23eff-75f3-4f52-8890-5593a5680b79" providerId="ADAL" clId="{F2955793-D489-44C9-882D-1222FEF6814A}" dt="2024-03-13T18:40:01.276" v="209" actId="1076"/>
          <ac:picMkLst>
            <pc:docMk/>
            <pc:sldMk cId="2301187214" sldId="2134096859"/>
            <ac:picMk id="1026" creationId="{B84058F7-3ABE-0A1B-786E-618500651239}"/>
          </ac:picMkLst>
        </pc:picChg>
        <pc:picChg chg="add del mod">
          <ac:chgData name="Tomishima, Shigeki" userId="a0c23eff-75f3-4f52-8890-5593a5680b79" providerId="ADAL" clId="{F2955793-D489-44C9-882D-1222FEF6814A}" dt="2024-03-13T18:39:37.469" v="204" actId="478"/>
          <ac:picMkLst>
            <pc:docMk/>
            <pc:sldMk cId="2301187214" sldId="2134096859"/>
            <ac:picMk id="1027" creationId="{711418F2-7AB2-5A33-8D3C-E5EF76DD7CCD}"/>
          </ac:picMkLst>
        </pc:picChg>
      </pc:sldChg>
      <pc:sldChg chg="addSp new mod">
        <pc:chgData name="Tomishima, Shigeki" userId="a0c23eff-75f3-4f52-8890-5593a5680b79" providerId="ADAL" clId="{F2955793-D489-44C9-882D-1222FEF6814A}" dt="2024-03-12T18:08:21.410" v="197" actId="22"/>
        <pc:sldMkLst>
          <pc:docMk/>
          <pc:sldMk cId="2260697360" sldId="2134096860"/>
        </pc:sldMkLst>
        <pc:picChg chg="add">
          <ac:chgData name="Tomishima, Shigeki" userId="a0c23eff-75f3-4f52-8890-5593a5680b79" providerId="ADAL" clId="{F2955793-D489-44C9-882D-1222FEF6814A}" dt="2024-03-12T18:08:21.410" v="197" actId="22"/>
          <ac:picMkLst>
            <pc:docMk/>
            <pc:sldMk cId="2260697360" sldId="2134096860"/>
            <ac:picMk id="5" creationId="{96BCD57B-D25A-A9CB-8614-0BA0B4F9200D}"/>
          </ac:picMkLst>
        </pc:picChg>
      </pc:sldChg>
      <pc:sldChg chg="addSp new mod">
        <pc:chgData name="Tomishima, Shigeki" userId="a0c23eff-75f3-4f52-8890-5593a5680b79" providerId="ADAL" clId="{F2955793-D489-44C9-882D-1222FEF6814A}" dt="2024-03-12T18:09:23.880" v="199" actId="22"/>
        <pc:sldMkLst>
          <pc:docMk/>
          <pc:sldMk cId="1859684834" sldId="2134096861"/>
        </pc:sldMkLst>
        <pc:picChg chg="add">
          <ac:chgData name="Tomishima, Shigeki" userId="a0c23eff-75f3-4f52-8890-5593a5680b79" providerId="ADAL" clId="{F2955793-D489-44C9-882D-1222FEF6814A}" dt="2024-03-12T18:09:23.880" v="199" actId="22"/>
          <ac:picMkLst>
            <pc:docMk/>
            <pc:sldMk cId="1859684834" sldId="2134096861"/>
            <ac:picMk id="5" creationId="{20E84308-8AC5-19B9-D560-081B2C656702}"/>
          </ac:picMkLst>
        </pc:picChg>
      </pc:sldChg>
      <pc:sldChg chg="addSp new mod">
        <pc:chgData name="Tomishima, Shigeki" userId="a0c23eff-75f3-4f52-8890-5593a5680b79" providerId="ADAL" clId="{F2955793-D489-44C9-882D-1222FEF6814A}" dt="2024-03-12T18:10:23.760" v="201" actId="22"/>
        <pc:sldMkLst>
          <pc:docMk/>
          <pc:sldMk cId="1682245316" sldId="2134096862"/>
        </pc:sldMkLst>
        <pc:picChg chg="add">
          <ac:chgData name="Tomishima, Shigeki" userId="a0c23eff-75f3-4f52-8890-5593a5680b79" providerId="ADAL" clId="{F2955793-D489-44C9-882D-1222FEF6814A}" dt="2024-03-12T18:10:23.760" v="201" actId="22"/>
          <ac:picMkLst>
            <pc:docMk/>
            <pc:sldMk cId="1682245316" sldId="2134096862"/>
            <ac:picMk id="5" creationId="{A4D334D9-4560-E820-7EF5-1A17CC9622C8}"/>
          </ac:picMkLst>
        </pc:picChg>
      </pc:sldChg>
      <pc:sldChg chg="addSp new mod">
        <pc:chgData name="Tomishima, Shigeki" userId="a0c23eff-75f3-4f52-8890-5593a5680b79" providerId="ADAL" clId="{F2955793-D489-44C9-882D-1222FEF6814A}" dt="2024-03-12T18:13:42.783" v="203" actId="22"/>
        <pc:sldMkLst>
          <pc:docMk/>
          <pc:sldMk cId="323549496" sldId="2134096863"/>
        </pc:sldMkLst>
        <pc:picChg chg="add">
          <ac:chgData name="Tomishima, Shigeki" userId="a0c23eff-75f3-4f52-8890-5593a5680b79" providerId="ADAL" clId="{F2955793-D489-44C9-882D-1222FEF6814A}" dt="2024-03-12T18:13:42.783" v="203" actId="22"/>
          <ac:picMkLst>
            <pc:docMk/>
            <pc:sldMk cId="323549496" sldId="2134096863"/>
            <ac:picMk id="5" creationId="{01FBF33E-A1CD-80D5-B362-DA819C0327DC}"/>
          </ac:picMkLst>
        </pc:picChg>
      </pc:sldChg>
      <pc:sldChg chg="addSp delSp modSp new mod">
        <pc:chgData name="Tomishima, Shigeki" userId="a0c23eff-75f3-4f52-8890-5593a5680b79" providerId="ADAL" clId="{F2955793-D489-44C9-882D-1222FEF6814A}" dt="2024-03-18T18:17:19.581" v="1484" actId="1076"/>
        <pc:sldMkLst>
          <pc:docMk/>
          <pc:sldMk cId="3182479125" sldId="2134096864"/>
        </pc:sldMkLst>
        <pc:spChg chg="add mod">
          <ac:chgData name="Tomishima, Shigeki" userId="a0c23eff-75f3-4f52-8890-5593a5680b79" providerId="ADAL" clId="{F2955793-D489-44C9-882D-1222FEF6814A}" dt="2024-03-18T18:17:19.581" v="1484" actId="1076"/>
          <ac:spMkLst>
            <pc:docMk/>
            <pc:sldMk cId="3182479125" sldId="2134096864"/>
            <ac:spMk id="4" creationId="{98F26A42-E724-A09E-163C-5D5768302A94}"/>
          </ac:spMkLst>
        </pc:spChg>
        <pc:spChg chg="add del mod">
          <ac:chgData name="Tomishima, Shigeki" userId="a0c23eff-75f3-4f52-8890-5593a5680b79" providerId="ADAL" clId="{F2955793-D489-44C9-882D-1222FEF6814A}" dt="2024-03-14T20:39:39.463" v="214" actId="478"/>
          <ac:spMkLst>
            <pc:docMk/>
            <pc:sldMk cId="3182479125" sldId="2134096864"/>
            <ac:spMk id="5" creationId="{EFEE673C-8B48-A38F-1625-5FE4689C518D}"/>
          </ac:spMkLst>
        </pc:spChg>
      </pc:sldChg>
      <pc:sldChg chg="add">
        <pc:chgData name="Tomishima, Shigeki" userId="a0c23eff-75f3-4f52-8890-5593a5680b79" providerId="ADAL" clId="{F2955793-D489-44C9-882D-1222FEF6814A}" dt="2024-03-14T20:44:36.948" v="217"/>
        <pc:sldMkLst>
          <pc:docMk/>
          <pc:sldMk cId="3761606332" sldId="2147478272"/>
        </pc:sldMkLst>
      </pc:sldChg>
      <pc:sldChg chg="modSp add mod ord">
        <pc:chgData name="Tomishima, Shigeki" userId="a0c23eff-75f3-4f52-8890-5593a5680b79" providerId="ADAL" clId="{F2955793-D489-44C9-882D-1222FEF6814A}" dt="2024-03-18T17:18:45.972" v="321" actId="1036"/>
        <pc:sldMkLst>
          <pc:docMk/>
          <pc:sldMk cId="2563851676" sldId="2147480144"/>
        </pc:sldMkLst>
        <pc:spChg chg="mod">
          <ac:chgData name="Tomishima, Shigeki" userId="a0c23eff-75f3-4f52-8890-5593a5680b79" providerId="ADAL" clId="{F2955793-D489-44C9-882D-1222FEF6814A}" dt="2024-03-18T17:18:38.534" v="307" actId="115"/>
          <ac:spMkLst>
            <pc:docMk/>
            <pc:sldMk cId="2563851676" sldId="2147480144"/>
            <ac:spMk id="2" creationId="{800ED7DD-F8B2-704E-4203-4D5D60CD5029}"/>
          </ac:spMkLst>
        </pc:spChg>
        <pc:spChg chg="mod">
          <ac:chgData name="Tomishima, Shigeki" userId="a0c23eff-75f3-4f52-8890-5593a5680b79" providerId="ADAL" clId="{F2955793-D489-44C9-882D-1222FEF6814A}" dt="2024-03-18T17:18:45.972" v="321" actId="1036"/>
          <ac:spMkLst>
            <pc:docMk/>
            <pc:sldMk cId="2563851676" sldId="2147480144"/>
            <ac:spMk id="4" creationId="{5EA9E49D-F058-3528-920E-7F62BD5BA9EB}"/>
          </ac:spMkLst>
        </pc:spChg>
        <pc:spChg chg="mod">
          <ac:chgData name="Tomishima, Shigeki" userId="a0c23eff-75f3-4f52-8890-5593a5680b79" providerId="ADAL" clId="{F2955793-D489-44C9-882D-1222FEF6814A}" dt="2024-03-18T17:18:45.972" v="321" actId="1036"/>
          <ac:spMkLst>
            <pc:docMk/>
            <pc:sldMk cId="2563851676" sldId="2147480144"/>
            <ac:spMk id="5" creationId="{59822CE8-CA99-DA01-E448-1A401042DFA9}"/>
          </ac:spMkLst>
        </pc:spChg>
        <pc:spChg chg="mod">
          <ac:chgData name="Tomishima, Shigeki" userId="a0c23eff-75f3-4f52-8890-5593a5680b79" providerId="ADAL" clId="{F2955793-D489-44C9-882D-1222FEF6814A}" dt="2024-03-18T17:18:45.972" v="321" actId="1036"/>
          <ac:spMkLst>
            <pc:docMk/>
            <pc:sldMk cId="2563851676" sldId="2147480144"/>
            <ac:spMk id="43" creationId="{C4AD817E-F51A-15D8-B4F5-6E31220A5D0C}"/>
          </ac:spMkLst>
        </pc:spChg>
        <pc:spChg chg="mod">
          <ac:chgData name="Tomishima, Shigeki" userId="a0c23eff-75f3-4f52-8890-5593a5680b79" providerId="ADAL" clId="{F2955793-D489-44C9-882D-1222FEF6814A}" dt="2024-03-18T17:18:45.972" v="321" actId="1036"/>
          <ac:spMkLst>
            <pc:docMk/>
            <pc:sldMk cId="2563851676" sldId="2147480144"/>
            <ac:spMk id="47" creationId="{E359453B-6B34-D8A4-ADF3-8024640EEE90}"/>
          </ac:spMkLst>
        </pc:spChg>
        <pc:spChg chg="mod">
          <ac:chgData name="Tomishima, Shigeki" userId="a0c23eff-75f3-4f52-8890-5593a5680b79" providerId="ADAL" clId="{F2955793-D489-44C9-882D-1222FEF6814A}" dt="2024-03-18T17:18:45.972" v="321" actId="1036"/>
          <ac:spMkLst>
            <pc:docMk/>
            <pc:sldMk cId="2563851676" sldId="2147480144"/>
            <ac:spMk id="48" creationId="{BD056292-745A-FA83-7EA9-E67728BA4D69}"/>
          </ac:spMkLst>
        </pc:spChg>
        <pc:grpChg chg="mod">
          <ac:chgData name="Tomishima, Shigeki" userId="a0c23eff-75f3-4f52-8890-5593a5680b79" providerId="ADAL" clId="{F2955793-D489-44C9-882D-1222FEF6814A}" dt="2024-03-18T17:18:45.972" v="321" actId="1036"/>
          <ac:grpSpMkLst>
            <pc:docMk/>
            <pc:sldMk cId="2563851676" sldId="2147480144"/>
            <ac:grpSpMk id="7" creationId="{B27AF50D-3100-9262-5B4F-BD3CB292E365}"/>
          </ac:grpSpMkLst>
        </pc:grpChg>
      </pc:sldChg>
      <pc:sldChg chg="add">
        <pc:chgData name="Tomishima, Shigeki" userId="a0c23eff-75f3-4f52-8890-5593a5680b79" providerId="ADAL" clId="{F2955793-D489-44C9-882D-1222FEF6814A}" dt="2024-03-14T20:48:48.840" v="221"/>
        <pc:sldMkLst>
          <pc:docMk/>
          <pc:sldMk cId="3514815464" sldId="2147480148"/>
        </pc:sldMkLst>
      </pc:sldChg>
      <pc:sldChg chg="add ord">
        <pc:chgData name="Tomishima, Shigeki" userId="a0c23eff-75f3-4f52-8890-5593a5680b79" providerId="ADAL" clId="{F2955793-D489-44C9-882D-1222FEF6814A}" dt="2024-03-18T17:16:56.969" v="287"/>
        <pc:sldMkLst>
          <pc:docMk/>
          <pc:sldMk cId="2741113089" sldId="2147480155"/>
        </pc:sldMkLst>
      </pc:sldChg>
      <pc:sldChg chg="add">
        <pc:chgData name="Tomishima, Shigeki" userId="a0c23eff-75f3-4f52-8890-5593a5680b79" providerId="ADAL" clId="{F2955793-D489-44C9-882D-1222FEF6814A}" dt="2024-03-14T20:59:03.746" v="222"/>
        <pc:sldMkLst>
          <pc:docMk/>
          <pc:sldMk cId="1106387572" sldId="2147482999"/>
        </pc:sldMkLst>
      </pc:sldChg>
      <pc:sldChg chg="modSp add mod">
        <pc:chgData name="Tomishima, Shigeki" userId="a0c23eff-75f3-4f52-8890-5593a5680b79" providerId="ADAL" clId="{F2955793-D489-44C9-882D-1222FEF6814A}" dt="2024-03-18T18:04:27.873" v="1268" actId="20577"/>
        <pc:sldMkLst>
          <pc:docMk/>
          <pc:sldMk cId="1678117654" sldId="2147483000"/>
        </pc:sldMkLst>
        <pc:spChg chg="mod">
          <ac:chgData name="Tomishima, Shigeki" userId="a0c23eff-75f3-4f52-8890-5593a5680b79" providerId="ADAL" clId="{F2955793-D489-44C9-882D-1222FEF6814A}" dt="2024-03-18T18:04:27.873" v="1268" actId="20577"/>
          <ac:spMkLst>
            <pc:docMk/>
            <pc:sldMk cId="1678117654" sldId="2147483000"/>
            <ac:spMk id="5" creationId="{D65BC6D4-073B-EA91-3994-AD5C7469D021}"/>
          </ac:spMkLst>
        </pc:spChg>
      </pc:sldChg>
      <pc:sldChg chg="add del">
        <pc:chgData name="Tomishima, Shigeki" userId="a0c23eff-75f3-4f52-8890-5593a5680b79" providerId="ADAL" clId="{F2955793-D489-44C9-882D-1222FEF6814A}" dt="2024-03-18T17:08:56.933" v="226"/>
        <pc:sldMkLst>
          <pc:docMk/>
          <pc:sldMk cId="1277284585" sldId="2147483001"/>
        </pc:sldMkLst>
      </pc:sldChg>
      <pc:sldChg chg="modSp add mod">
        <pc:chgData name="Tomishima, Shigeki" userId="a0c23eff-75f3-4f52-8890-5593a5680b79" providerId="ADAL" clId="{F2955793-D489-44C9-882D-1222FEF6814A}" dt="2024-03-18T18:04:10.608" v="1254" actId="20577"/>
        <pc:sldMkLst>
          <pc:docMk/>
          <pc:sldMk cId="1644949330" sldId="2147483001"/>
        </pc:sldMkLst>
        <pc:spChg chg="mod">
          <ac:chgData name="Tomishima, Shigeki" userId="a0c23eff-75f3-4f52-8890-5593a5680b79" providerId="ADAL" clId="{F2955793-D489-44C9-882D-1222FEF6814A}" dt="2024-03-18T18:04:10.608" v="1254" actId="20577"/>
          <ac:spMkLst>
            <pc:docMk/>
            <pc:sldMk cId="1644949330" sldId="2147483001"/>
            <ac:spMk id="5" creationId="{7770F55F-2AB1-EE84-2012-401ECDE8BB1E}"/>
          </ac:spMkLst>
        </pc:spChg>
      </pc:sldChg>
      <pc:sldChg chg="modSp add mod">
        <pc:chgData name="Tomishima, Shigeki" userId="a0c23eff-75f3-4f52-8890-5593a5680b79" providerId="ADAL" clId="{F2955793-D489-44C9-882D-1222FEF6814A}" dt="2024-03-18T18:04:19.585" v="1261" actId="20577"/>
        <pc:sldMkLst>
          <pc:docMk/>
          <pc:sldMk cId="1769467016" sldId="2147483002"/>
        </pc:sldMkLst>
        <pc:spChg chg="mod">
          <ac:chgData name="Tomishima, Shigeki" userId="a0c23eff-75f3-4f52-8890-5593a5680b79" providerId="ADAL" clId="{F2955793-D489-44C9-882D-1222FEF6814A}" dt="2024-03-18T18:04:19.585" v="1261" actId="20577"/>
          <ac:spMkLst>
            <pc:docMk/>
            <pc:sldMk cId="1769467016" sldId="2147483002"/>
            <ac:spMk id="5" creationId="{8ACA5772-C457-B9F1-F03C-DCAA79A7EA82}"/>
          </ac:spMkLst>
        </pc:spChg>
      </pc:sldChg>
      <pc:sldChg chg="modSp add mod">
        <pc:chgData name="Tomishima, Shigeki" userId="a0c23eff-75f3-4f52-8890-5593a5680b79" providerId="ADAL" clId="{F2955793-D489-44C9-882D-1222FEF6814A}" dt="2024-03-18T18:03:59.747" v="1247" actId="20577"/>
        <pc:sldMkLst>
          <pc:docMk/>
          <pc:sldMk cId="1179078422" sldId="2147483003"/>
        </pc:sldMkLst>
        <pc:spChg chg="mod">
          <ac:chgData name="Tomishima, Shigeki" userId="a0c23eff-75f3-4f52-8890-5593a5680b79" providerId="ADAL" clId="{F2955793-D489-44C9-882D-1222FEF6814A}" dt="2024-03-18T18:03:59.747" v="1247" actId="20577"/>
          <ac:spMkLst>
            <pc:docMk/>
            <pc:sldMk cId="1179078422" sldId="2147483003"/>
            <ac:spMk id="5" creationId="{FC4E9B85-2F36-F171-E9A6-6F40D94B7719}"/>
          </ac:spMkLst>
        </pc:spChg>
      </pc:sldChg>
      <pc:sldChg chg="addSp modSp new mod">
        <pc:chgData name="Tomishima, Shigeki" userId="a0c23eff-75f3-4f52-8890-5593a5680b79" providerId="ADAL" clId="{F2955793-D489-44C9-882D-1222FEF6814A}" dt="2024-03-18T17:29:02.788" v="687" actId="20577"/>
        <pc:sldMkLst>
          <pc:docMk/>
          <pc:sldMk cId="955557730" sldId="2147483004"/>
        </pc:sldMkLst>
        <pc:spChg chg="add mod">
          <ac:chgData name="Tomishima, Shigeki" userId="a0c23eff-75f3-4f52-8890-5593a5680b79" providerId="ADAL" clId="{F2955793-D489-44C9-882D-1222FEF6814A}" dt="2024-03-18T17:29:02.788" v="687" actId="20577"/>
          <ac:spMkLst>
            <pc:docMk/>
            <pc:sldMk cId="955557730" sldId="2147483004"/>
            <ac:spMk id="4" creationId="{CAF861DB-D8F8-6B3C-D742-561D262C8C44}"/>
          </ac:spMkLst>
        </pc:spChg>
        <pc:spChg chg="add mod">
          <ac:chgData name="Tomishima, Shigeki" userId="a0c23eff-75f3-4f52-8890-5593a5680b79" providerId="ADAL" clId="{F2955793-D489-44C9-882D-1222FEF6814A}" dt="2024-03-18T17:22:40.081" v="345" actId="1076"/>
          <ac:spMkLst>
            <pc:docMk/>
            <pc:sldMk cId="955557730" sldId="2147483004"/>
            <ac:spMk id="5" creationId="{288F378F-97A0-3B26-3B83-AB647C3FFB13}"/>
          </ac:spMkLst>
        </pc:spChg>
      </pc:sldChg>
      <pc:sldChg chg="modSp add mod">
        <pc:chgData name="Tomishima, Shigeki" userId="a0c23eff-75f3-4f52-8890-5593a5680b79" providerId="ADAL" clId="{F2955793-D489-44C9-882D-1222FEF6814A}" dt="2024-03-18T18:00:02.567" v="1195" actId="20577"/>
        <pc:sldMkLst>
          <pc:docMk/>
          <pc:sldMk cId="1441321788" sldId="2147483005"/>
        </pc:sldMkLst>
        <pc:spChg chg="mod">
          <ac:chgData name="Tomishima, Shigeki" userId="a0c23eff-75f3-4f52-8890-5593a5680b79" providerId="ADAL" clId="{F2955793-D489-44C9-882D-1222FEF6814A}" dt="2024-03-18T18:00:02.567" v="1195" actId="20577"/>
          <ac:spMkLst>
            <pc:docMk/>
            <pc:sldMk cId="1441321788" sldId="2147483005"/>
            <ac:spMk id="4" creationId="{F65A2E26-68EE-CF3B-1C9A-B37A61241AB1}"/>
          </ac:spMkLst>
        </pc:spChg>
        <pc:spChg chg="mod">
          <ac:chgData name="Tomishima, Shigeki" userId="a0c23eff-75f3-4f52-8890-5593a5680b79" providerId="ADAL" clId="{F2955793-D489-44C9-882D-1222FEF6814A}" dt="2024-03-18T17:52:20.018" v="791" actId="20577"/>
          <ac:spMkLst>
            <pc:docMk/>
            <pc:sldMk cId="1441321788" sldId="2147483005"/>
            <ac:spMk id="5" creationId="{E6A80F40-F6D8-869E-5B61-175DEB730265}"/>
          </ac:spMkLst>
        </pc:spChg>
      </pc:sldChg>
      <pc:sldChg chg="addSp modSp new mod">
        <pc:chgData name="Tomishima, Shigeki" userId="a0c23eff-75f3-4f52-8890-5593a5680b79" providerId="ADAL" clId="{F2955793-D489-44C9-882D-1222FEF6814A}" dt="2024-03-18T18:08:01.705" v="1470" actId="20577"/>
        <pc:sldMkLst>
          <pc:docMk/>
          <pc:sldMk cId="1320538209" sldId="2147483006"/>
        </pc:sldMkLst>
        <pc:spChg chg="add mod">
          <ac:chgData name="Tomishima, Shigeki" userId="a0c23eff-75f3-4f52-8890-5593a5680b79" providerId="ADAL" clId="{F2955793-D489-44C9-882D-1222FEF6814A}" dt="2024-03-18T18:02:40.001" v="1227"/>
          <ac:spMkLst>
            <pc:docMk/>
            <pc:sldMk cId="1320538209" sldId="2147483006"/>
            <ac:spMk id="4" creationId="{F787BD59-8F3D-CFEF-FC67-545B12D81280}"/>
          </ac:spMkLst>
        </pc:spChg>
        <pc:spChg chg="add mod">
          <ac:chgData name="Tomishima, Shigeki" userId="a0c23eff-75f3-4f52-8890-5593a5680b79" providerId="ADAL" clId="{F2955793-D489-44C9-882D-1222FEF6814A}" dt="2024-03-18T18:02:40.001" v="1227"/>
          <ac:spMkLst>
            <pc:docMk/>
            <pc:sldMk cId="1320538209" sldId="2147483006"/>
            <ac:spMk id="5" creationId="{58659478-6341-01ED-ADDC-EE7D1465F39D}"/>
          </ac:spMkLst>
        </pc:spChg>
        <pc:spChg chg="add mod">
          <ac:chgData name="Tomishima, Shigeki" userId="a0c23eff-75f3-4f52-8890-5593a5680b79" providerId="ADAL" clId="{F2955793-D489-44C9-882D-1222FEF6814A}" dt="2024-03-18T18:08:01.705" v="1470" actId="20577"/>
          <ac:spMkLst>
            <pc:docMk/>
            <pc:sldMk cId="1320538209" sldId="2147483006"/>
            <ac:spMk id="6" creationId="{D79F6CB0-5BAB-9435-6484-3E2A1DB53C40}"/>
          </ac:spMkLst>
        </pc:spChg>
        <pc:spChg chg="add mod">
          <ac:chgData name="Tomishima, Shigeki" userId="a0c23eff-75f3-4f52-8890-5593a5680b79" providerId="ADAL" clId="{F2955793-D489-44C9-882D-1222FEF6814A}" dt="2024-03-18T18:03:46.831" v="1240" actId="20577"/>
          <ac:spMkLst>
            <pc:docMk/>
            <pc:sldMk cId="1320538209" sldId="2147483006"/>
            <ac:spMk id="7" creationId="{3F39FE4C-00CD-CC04-B051-92D0D6CE3FF3}"/>
          </ac:spMkLst>
        </pc:spChg>
      </pc:sldChg>
    </pc:docChg>
  </pc:docChgLst>
</pc:chgInfo>
</file>

<file path=ppt/comments/modernComment_7FFFFD77_41F222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BDB98B-AE60-43EE-A264-58A6F9078B4B}" authorId="{BF3D7A4D-A07E-C05D-0F94-C51CFF8107E3}" status="resolved" created="2024-02-26T22:21:42.17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06387572" sldId="2147482999"/>
      <ac:spMk id="77" creationId="{3188B82E-51C1-59EC-7E19-41D94BEA691F}"/>
    </ac:deMkLst>
    <p188:replyLst>
      <p188:reply id="{4AAF8779-57C8-4C02-9E82-7ACE89192B3B}" authorId="{82877912-AC6A-6D29-DE8B-801619A5B73D}" created="2024-02-26T22:23:53.594">
        <p188:txBody>
          <a:bodyPr/>
          <a:lstStyle/>
          <a:p>
            <a:r>
              <a:rPr lang="en-US"/>
              <a:t>Yes, this is good to add</a:t>
            </a:r>
          </a:p>
        </p188:txBody>
      </p188:reply>
    </p188:replyLst>
    <p188:txBody>
      <a:bodyPr/>
      <a:lstStyle/>
      <a:p>
        <a:r>
          <a:rPr lang="en-US"/>
          <a:t>[@Ganguly, Konika] Added comment about price segmentation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E2717-2FD3-4256-BA9B-818D1DA0E7E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74C8-26FC-42AB-8447-A334CA94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6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8DA22-7431-4822-BC36-08E00A20ED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52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None/>
            </a:pPr>
            <a:endParaRPr lang="en-US" sz="1200"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929FC-26A6-4877-AE7C-D54B4F040D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9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323A-D47E-E855-E162-18A089943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C7CB3-1EEF-2967-78DA-4ED2B2B9A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E7FC-7CC7-8F2D-4DD9-614A3646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5C1-4A37-4A26-8CDB-87474089E571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9928F-3810-4CE5-D223-10B6A7BD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1A922-574E-9C9C-9C23-19DAA123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3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6ACB-E24F-EBD9-2F50-33E9E23E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95F0C-D180-8242-CDEF-8DA52025C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7E6F4-F85B-B088-0EBE-230A1D72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B10D-BAA9-4235-A40A-0758F2AFDD55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99DE6-E542-24C4-9E05-FCD75F8E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B4CED-51D1-37DF-B3FB-17AC6BF4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3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31408-0E4F-BE25-CC65-BA6865577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1DD99-1560-DD8C-4DB0-78B72EE55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71F3D-FE72-F153-9AEF-AB39EF4F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56A8-CCBE-4240-B7D0-2EBB05730766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E2860-A136-51BA-CBA7-3246FF87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E0132-CCEA-3CBB-35D3-8DD1BA67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5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5131" y="6432516"/>
            <a:ext cx="429769" cy="365125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</a:lstStyle>
          <a:p>
            <a:fld id="{402CF41D-B092-4D5F-8AB3-FA6C07AA20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7" y="411797"/>
            <a:ext cx="10970681" cy="1158240"/>
          </a:xfrm>
        </p:spPr>
        <p:txBody>
          <a:bodyPr/>
          <a:lstStyle>
            <a:lvl1pPr algn="l" defTabSz="6095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000" b="0" i="0" kern="1200" spc="0" baseline="0" dirty="0">
                <a:solidFill>
                  <a:srgbClr val="003C7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60pt Intel Clear Pro Headline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idx="1"/>
          </p:nvPr>
        </p:nvSpPr>
        <p:spPr>
          <a:xfrm>
            <a:off x="607485" y="1604435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125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Restricted 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731203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28pt</a:t>
            </a:r>
            <a:r>
              <a:rPr lang="en-US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5" y="1143001"/>
            <a:ext cx="10970683" cy="502920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38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7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767F-248E-F4ED-4014-C864798B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4B9AA-21A9-A405-470E-353782AE0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9BB83-4EFD-BDB1-213C-5C6F2B27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FD5E-1F95-4BA3-A294-2DB989A1ED32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26F91-E711-734A-9692-E64FE14B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8DBE7-5F82-11A8-16E7-674E4751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74F9-B707-0A04-3B5A-4B2C13C9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3AF0F-58EA-4A5D-C7ED-20F3D2D1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72A1D-03D0-5EDD-185C-E8358470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9239-AEB4-4CAA-9C20-26A1EB725460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97F39-F406-1C85-4BF2-36B9F813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12E83-9523-A813-D766-ACD220A8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5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3012-BF28-34F8-9D2F-6ED2E856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6714F-8C3A-DD9E-2EBB-746E682B1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D5FD1-A4F4-C6E4-6F23-6E42FE3E7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B5C28-D245-D300-DAB7-86B218E5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ABA6-4A3B-4391-BF9C-81D05B0B5B0C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11730-61DE-6620-5857-38B2E5D7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8ED74-9D33-DEA8-87C5-FE523E5B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18C3-C40A-7CC1-83AE-4D565F55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1F694-CB08-1D9E-EC34-70E5A653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59EE7-CF0F-F59A-77CD-E2CACB4DA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F0332-5E7A-43E8-4396-4CC2F2FAE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6174C-FEC0-40BA-1C25-667D7FC74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0CFC1-538C-CA66-4BE1-863FA247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F402-4483-42F0-A319-97292C8850E2}" type="datetime1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5D1A5-ECB5-862F-8FB2-5393878D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0A010-D692-82E8-FC52-8C6ECA80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3DE6-6847-0A98-F85F-A93AB323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3B204-C335-7127-AA09-94CCB3E3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0E7F-81EC-4254-B16E-780D806C0145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5E63F-EF8E-47A5-055B-7E6248FB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31B5A-6A2E-F411-3E40-58B0DF58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8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6ACA1-C793-9896-C7A4-BA985C13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2203-05B5-4A03-B355-CE9BF2B76B32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38728-D841-286C-2AA1-963558C4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E6E3D-26BF-92D0-F6D9-CD08FD38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AFFF-8DC5-A7E9-1587-726A3642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90EA-B248-32BD-E8BE-145615132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B9B15-61C4-ABA3-76EB-0E1E66CED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AF23F-9DB3-0415-41D7-B9B8EA6F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0EBB-C8F7-4CCD-B8E5-00B0E278E211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8C3ED-4D89-10AF-880D-AC064C51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0A03A-3213-BB30-85CF-517676FA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8F58-83FB-19F6-7CA8-70A8A450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4B363-5127-78E0-9E51-DEA435000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30AAE-981E-FAE2-4E6B-94CCF1FA9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DE413-1167-FF6B-BAAD-94456495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C4BB-B7E4-4F34-B435-31AD17FC739C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940E0-C623-190A-CFDB-381A729F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4AFA1-1C40-C7B4-53E3-DF59A762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C395B-1FA1-25E2-E9E7-F73E6DA4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F785E-CC9B-E8A0-87CA-A039CDA08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DCDCA-38CB-7FEE-F22B-C736A9A8D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8E28-3B5D-4C37-97B1-7D76872046AD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12AE7-DA3C-0E60-D9AC-0AB02174B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E984-664D-9869-4214-1BCBE7D71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5602-0074-440D-853D-05CB3D18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3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D77_41F2227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303401-0988-E14E-5229-7E08576D9F35}"/>
              </a:ext>
            </a:extLst>
          </p:cNvPr>
          <p:cNvSpPr txBox="1"/>
          <p:nvPr/>
        </p:nvSpPr>
        <p:spPr>
          <a:xfrm>
            <a:off x="1393371" y="2505670"/>
            <a:ext cx="9756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FTE Pathfinding Meeting (WW12)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47914-820E-719B-DCEB-2116CA18E9C8}"/>
              </a:ext>
            </a:extLst>
          </p:cNvPr>
          <p:cNvSpPr txBox="1"/>
          <p:nvPr/>
        </p:nvSpPr>
        <p:spPr>
          <a:xfrm>
            <a:off x="9884228" y="5852160"/>
            <a:ext cx="1788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DCAI/DPEA/MIO</a:t>
            </a:r>
          </a:p>
          <a:p>
            <a:r>
              <a:rPr lang="en-US" b="1" dirty="0"/>
              <a:t>Tomi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5B71D-7954-9868-17A7-4D2A8D51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7C4DB-497E-54F6-1B8E-75A453AC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BA51750-6726-E631-7295-F6341F2B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525252"/>
                </a:solidFill>
                <a:latin typeface="IntelOne Display Bold" panose="020B08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DDR6 Ecosystem Enablement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C29CAA7-FA85-AC77-7A98-FDA4FA66831E}"/>
              </a:ext>
            </a:extLst>
          </p:cNvPr>
          <p:cNvSpPr/>
          <p:nvPr/>
        </p:nvSpPr>
        <p:spPr>
          <a:xfrm>
            <a:off x="307276" y="1411014"/>
            <a:ext cx="11386381" cy="26862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36F02D-0EF4-E9D1-59C4-8510D11F58A2}"/>
              </a:ext>
            </a:extLst>
          </p:cNvPr>
          <p:cNvSpPr/>
          <p:nvPr/>
        </p:nvSpPr>
        <p:spPr>
          <a:xfrm>
            <a:off x="2818497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731FE8-8421-AA98-AE1E-9BC7C0435681}"/>
              </a:ext>
            </a:extLst>
          </p:cNvPr>
          <p:cNvSpPr/>
          <p:nvPr/>
        </p:nvSpPr>
        <p:spPr>
          <a:xfrm>
            <a:off x="3310442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308BE0F-7DC0-A2C7-86B1-1AB4129C86FE}"/>
              </a:ext>
            </a:extLst>
          </p:cNvPr>
          <p:cNvSpPr/>
          <p:nvPr/>
        </p:nvSpPr>
        <p:spPr>
          <a:xfrm>
            <a:off x="2326551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258F7F-B7B6-5D06-3160-585A8C28E01E}"/>
              </a:ext>
            </a:extLst>
          </p:cNvPr>
          <p:cNvSpPr/>
          <p:nvPr/>
        </p:nvSpPr>
        <p:spPr>
          <a:xfrm>
            <a:off x="1834606" y="1839761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Q1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471C043-3D6C-333E-562F-A6CCB620FB11}"/>
              </a:ext>
            </a:extLst>
          </p:cNvPr>
          <p:cNvSpPr/>
          <p:nvPr/>
        </p:nvSpPr>
        <p:spPr>
          <a:xfrm>
            <a:off x="1843327" y="1543053"/>
            <a:ext cx="1927715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Medium" panose="020B0703020203020204" pitchFamily="34" charset="0"/>
              </a:rPr>
              <a:t>2024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2794DFD-4F04-0EBB-4827-D97FA5A8519E}"/>
              </a:ext>
            </a:extLst>
          </p:cNvPr>
          <p:cNvSpPr/>
          <p:nvPr/>
        </p:nvSpPr>
        <p:spPr>
          <a:xfrm>
            <a:off x="4786278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Q3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7A2DE7-6E76-E142-3ED3-57BF71C6A540}"/>
              </a:ext>
            </a:extLst>
          </p:cNvPr>
          <p:cNvSpPr/>
          <p:nvPr/>
        </p:nvSpPr>
        <p:spPr>
          <a:xfrm>
            <a:off x="5278223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Q4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ECD7F5D-5701-5A6C-83DD-DF0123E12BC7}"/>
              </a:ext>
            </a:extLst>
          </p:cNvPr>
          <p:cNvSpPr/>
          <p:nvPr/>
        </p:nvSpPr>
        <p:spPr>
          <a:xfrm>
            <a:off x="4294333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074E138-4D04-959E-6D69-AB47DA11A6F6}"/>
              </a:ext>
            </a:extLst>
          </p:cNvPr>
          <p:cNvSpPr/>
          <p:nvPr/>
        </p:nvSpPr>
        <p:spPr>
          <a:xfrm>
            <a:off x="3802387" y="1839761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2BED6AB-32BF-E1CE-F970-F56A478BF182}"/>
              </a:ext>
            </a:extLst>
          </p:cNvPr>
          <p:cNvSpPr/>
          <p:nvPr/>
        </p:nvSpPr>
        <p:spPr>
          <a:xfrm>
            <a:off x="3811108" y="1543053"/>
            <a:ext cx="1927715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Medium" panose="020B0703020203020204" pitchFamily="34" charset="0"/>
              </a:rPr>
              <a:t>2025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6850D6E-76B0-E5D3-6B1C-2B5E93870AD4}"/>
              </a:ext>
            </a:extLst>
          </p:cNvPr>
          <p:cNvSpPr/>
          <p:nvPr/>
        </p:nvSpPr>
        <p:spPr>
          <a:xfrm>
            <a:off x="6754059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4825F09-88FB-1511-B73A-02DE47DF34E2}"/>
              </a:ext>
            </a:extLst>
          </p:cNvPr>
          <p:cNvSpPr/>
          <p:nvPr/>
        </p:nvSpPr>
        <p:spPr>
          <a:xfrm>
            <a:off x="7246005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Q4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4DE9274-4BD7-813C-75F0-D1C8E7E5F6A8}"/>
              </a:ext>
            </a:extLst>
          </p:cNvPr>
          <p:cNvSpPr/>
          <p:nvPr/>
        </p:nvSpPr>
        <p:spPr>
          <a:xfrm>
            <a:off x="6262114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5611258-53DF-E64E-0777-48E08591D7B4}"/>
              </a:ext>
            </a:extLst>
          </p:cNvPr>
          <p:cNvSpPr/>
          <p:nvPr/>
        </p:nvSpPr>
        <p:spPr>
          <a:xfrm>
            <a:off x="5770169" y="1839761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2C97A3F-D370-1A70-7CED-39C483D352A3}"/>
              </a:ext>
            </a:extLst>
          </p:cNvPr>
          <p:cNvSpPr/>
          <p:nvPr/>
        </p:nvSpPr>
        <p:spPr>
          <a:xfrm>
            <a:off x="5778889" y="1543053"/>
            <a:ext cx="1927715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Medium" panose="020B0703020203020204" pitchFamily="34" charset="0"/>
              </a:rPr>
              <a:t>2026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5293BC0-8DF2-7F7B-E704-CF5B9B0C55ED}"/>
              </a:ext>
            </a:extLst>
          </p:cNvPr>
          <p:cNvSpPr/>
          <p:nvPr/>
        </p:nvSpPr>
        <p:spPr>
          <a:xfrm>
            <a:off x="8721841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98DC38-4CC4-0C13-4325-A70CDD2A69E9}"/>
              </a:ext>
            </a:extLst>
          </p:cNvPr>
          <p:cNvSpPr/>
          <p:nvPr/>
        </p:nvSpPr>
        <p:spPr>
          <a:xfrm>
            <a:off x="9213786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A6DA8F0-DEB2-32F2-8A9C-928B0BF3F141}"/>
              </a:ext>
            </a:extLst>
          </p:cNvPr>
          <p:cNvSpPr/>
          <p:nvPr/>
        </p:nvSpPr>
        <p:spPr>
          <a:xfrm>
            <a:off x="8229895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DD77BC3-B98A-94BB-7CB6-AD4FCA6D31C9}"/>
              </a:ext>
            </a:extLst>
          </p:cNvPr>
          <p:cNvSpPr/>
          <p:nvPr/>
        </p:nvSpPr>
        <p:spPr>
          <a:xfrm>
            <a:off x="7737950" y="1839761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D560228-A635-5FEB-869C-2AD1CE09BB6D}"/>
              </a:ext>
            </a:extLst>
          </p:cNvPr>
          <p:cNvSpPr/>
          <p:nvPr/>
        </p:nvSpPr>
        <p:spPr>
          <a:xfrm>
            <a:off x="7746671" y="1543053"/>
            <a:ext cx="1927715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Medium" panose="020B0703020203020204" pitchFamily="34" charset="0"/>
              </a:rPr>
              <a:t>2027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5B4B3CD-49A4-827D-D660-260CD07D2461}"/>
              </a:ext>
            </a:extLst>
          </p:cNvPr>
          <p:cNvSpPr/>
          <p:nvPr/>
        </p:nvSpPr>
        <p:spPr>
          <a:xfrm>
            <a:off x="10698343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F585D4F-010A-1FA9-E373-63C1436018B9}"/>
              </a:ext>
            </a:extLst>
          </p:cNvPr>
          <p:cNvSpPr/>
          <p:nvPr/>
        </p:nvSpPr>
        <p:spPr>
          <a:xfrm>
            <a:off x="11190289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ECBBA25-0317-485B-17F6-1AC4D9D5729A}"/>
              </a:ext>
            </a:extLst>
          </p:cNvPr>
          <p:cNvSpPr/>
          <p:nvPr/>
        </p:nvSpPr>
        <p:spPr>
          <a:xfrm>
            <a:off x="10206398" y="1836823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8B995F5-63EF-87C9-3CCB-DD7C1C928626}"/>
              </a:ext>
            </a:extLst>
          </p:cNvPr>
          <p:cNvSpPr/>
          <p:nvPr/>
        </p:nvSpPr>
        <p:spPr>
          <a:xfrm>
            <a:off x="9714453" y="1839761"/>
            <a:ext cx="460599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 panose="020B0503020203020204" pitchFamily="34" charset="0"/>
              </a:rPr>
              <a:t>Q1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1714F5F-FF28-EFC9-3F0B-78B3A18793A8}"/>
              </a:ext>
            </a:extLst>
          </p:cNvPr>
          <p:cNvSpPr/>
          <p:nvPr/>
        </p:nvSpPr>
        <p:spPr>
          <a:xfrm>
            <a:off x="9723173" y="1543053"/>
            <a:ext cx="1927715" cy="243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Medium" panose="020B0703020203020204" pitchFamily="34" charset="0"/>
              </a:rPr>
              <a:t>2028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2E288D-00FB-653F-2628-F23630CFB471}"/>
              </a:ext>
            </a:extLst>
          </p:cNvPr>
          <p:cNvSpPr txBox="1"/>
          <p:nvPr/>
        </p:nvSpPr>
        <p:spPr>
          <a:xfrm>
            <a:off x="340636" y="3103457"/>
            <a:ext cx="82266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One Display Medium" panose="020B0703020203020204" pitchFamily="34" charset="0"/>
              </a:rPr>
              <a:t>Memory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4B9A6EB-4EB2-2231-0B0B-879C66917FBA}"/>
              </a:ext>
            </a:extLst>
          </p:cNvPr>
          <p:cNvSpPr txBox="1"/>
          <p:nvPr/>
        </p:nvSpPr>
        <p:spPr>
          <a:xfrm>
            <a:off x="340636" y="3468234"/>
            <a:ext cx="116570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One Display Medium" panose="020B0703020203020204" pitchFamily="34" charset="0"/>
              </a:rPr>
              <a:t>DRAM Spec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One Display Medium" panose="020B0703020203020204" pitchFamily="34" charset="0"/>
              </a:rPr>
              <a:t>Milestones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B984A74-4886-D768-9005-B05194148303}"/>
              </a:ext>
            </a:extLst>
          </p:cNvPr>
          <p:cNvCxnSpPr>
            <a:cxnSpLocks/>
            <a:stCxn id="64" idx="1"/>
          </p:cNvCxnSpPr>
          <p:nvPr/>
        </p:nvCxnSpPr>
        <p:spPr>
          <a:xfrm>
            <a:off x="1823291" y="3238186"/>
            <a:ext cx="8561856" cy="14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574E08-892F-A316-4154-5F32BBB8ED19}"/>
              </a:ext>
            </a:extLst>
          </p:cNvPr>
          <p:cNvSpPr/>
          <p:nvPr/>
        </p:nvSpPr>
        <p:spPr>
          <a:xfrm>
            <a:off x="1823291" y="3060040"/>
            <a:ext cx="2931640" cy="356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Spec Dev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BE75FDF-9CD4-0559-62CF-45A298CC9C43}"/>
              </a:ext>
            </a:extLst>
          </p:cNvPr>
          <p:cNvSpPr/>
          <p:nvPr/>
        </p:nvSpPr>
        <p:spPr>
          <a:xfrm>
            <a:off x="5290123" y="3060040"/>
            <a:ext cx="1263077" cy="35629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Proto Module Development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FFE721B-9785-1E01-55FA-132EB03C129A}"/>
              </a:ext>
            </a:extLst>
          </p:cNvPr>
          <p:cNvSpPr/>
          <p:nvPr/>
        </p:nvSpPr>
        <p:spPr>
          <a:xfrm>
            <a:off x="6740213" y="3060040"/>
            <a:ext cx="966391" cy="35629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Early Modules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187299C-020D-01C5-871C-F1ECF74F34F7}"/>
              </a:ext>
            </a:extLst>
          </p:cNvPr>
          <p:cNvSpPr/>
          <p:nvPr/>
        </p:nvSpPr>
        <p:spPr>
          <a:xfrm>
            <a:off x="8619315" y="3088037"/>
            <a:ext cx="665647" cy="32829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Initial Modules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FA15F34-7C22-3D81-435F-1A84AA9A7BCD}"/>
              </a:ext>
            </a:extLst>
          </p:cNvPr>
          <p:cNvSpPr/>
          <p:nvPr/>
        </p:nvSpPr>
        <p:spPr>
          <a:xfrm>
            <a:off x="9723174" y="3088519"/>
            <a:ext cx="665647" cy="32829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Volume Modules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1B270AB-EF73-B803-1188-D2D58DB656CB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1820175" y="3686416"/>
            <a:ext cx="5803319" cy="296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924C767-47BD-681B-CEA2-1FAA6625B07B}"/>
              </a:ext>
            </a:extLst>
          </p:cNvPr>
          <p:cNvSpPr/>
          <p:nvPr/>
        </p:nvSpPr>
        <p:spPr>
          <a:xfrm>
            <a:off x="1827491" y="3554999"/>
            <a:ext cx="451104" cy="274320"/>
          </a:xfrm>
          <a:prstGeom prst="rect">
            <a:avLst/>
          </a:prstGeom>
          <a:solidFill>
            <a:srgbClr val="FFC000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0.1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B510B9-A51D-F58A-7393-6B2022477487}"/>
              </a:ext>
            </a:extLst>
          </p:cNvPr>
          <p:cNvSpPr/>
          <p:nvPr/>
        </p:nvSpPr>
        <p:spPr>
          <a:xfrm>
            <a:off x="2397615" y="3554999"/>
            <a:ext cx="451104" cy="2743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0.3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DBC0CD-4D7B-3C54-90AF-560158EBBC3B}"/>
              </a:ext>
            </a:extLst>
          </p:cNvPr>
          <p:cNvSpPr/>
          <p:nvPr/>
        </p:nvSpPr>
        <p:spPr>
          <a:xfrm>
            <a:off x="3802387" y="3554999"/>
            <a:ext cx="451104" cy="2743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0.5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BED2F3-4963-240B-51D0-41978CEC2D65}"/>
              </a:ext>
            </a:extLst>
          </p:cNvPr>
          <p:cNvSpPr/>
          <p:nvPr/>
        </p:nvSpPr>
        <p:spPr>
          <a:xfrm>
            <a:off x="4839019" y="3552216"/>
            <a:ext cx="451104" cy="274320"/>
          </a:xfrm>
          <a:prstGeom prst="rect">
            <a:avLst/>
          </a:prstGeom>
          <a:solidFill>
            <a:srgbClr val="FFC000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0.7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F7E2227-A592-4747-582F-026C4B62145B}"/>
              </a:ext>
            </a:extLst>
          </p:cNvPr>
          <p:cNvSpPr/>
          <p:nvPr/>
        </p:nvSpPr>
        <p:spPr>
          <a:xfrm>
            <a:off x="6289108" y="3552216"/>
            <a:ext cx="451104" cy="274320"/>
          </a:xfrm>
          <a:prstGeom prst="rect">
            <a:avLst/>
          </a:prstGeom>
          <a:solidFill>
            <a:srgbClr val="FFC000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0.9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193E051-FF64-AFBD-F0AF-9C8EC8722C5B}"/>
              </a:ext>
            </a:extLst>
          </p:cNvPr>
          <p:cNvSpPr/>
          <p:nvPr/>
        </p:nvSpPr>
        <p:spPr>
          <a:xfrm>
            <a:off x="7172389" y="3552216"/>
            <a:ext cx="451104" cy="274320"/>
          </a:xfrm>
          <a:prstGeom prst="rect">
            <a:avLst/>
          </a:prstGeom>
          <a:solidFill>
            <a:srgbClr val="FFC000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1.x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EBB30-1DE9-11BB-29C5-83CD89C679AD}"/>
              </a:ext>
            </a:extLst>
          </p:cNvPr>
          <p:cNvSpPr txBox="1"/>
          <p:nvPr/>
        </p:nvSpPr>
        <p:spPr>
          <a:xfrm>
            <a:off x="2771259" y="2122784"/>
            <a:ext cx="21275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 Light"/>
                <a:ea typeface="+mn-ea"/>
                <a:cs typeface="+mn-cs"/>
              </a:rPr>
              <a:t>DDR6 Architecture Requirements &amp; IO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5735D171-3AC1-F36F-76E5-8AF6BFF5B4B0}"/>
              </a:ext>
            </a:extLst>
          </p:cNvPr>
          <p:cNvSpPr/>
          <p:nvPr/>
        </p:nvSpPr>
        <p:spPr>
          <a:xfrm>
            <a:off x="1834606" y="2147312"/>
            <a:ext cx="967154" cy="170493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491E8B-ABF9-7961-2DB7-58341FCE11F9}"/>
              </a:ext>
            </a:extLst>
          </p:cNvPr>
          <p:cNvSpPr txBox="1"/>
          <p:nvPr/>
        </p:nvSpPr>
        <p:spPr>
          <a:xfrm>
            <a:off x="3199857" y="2420718"/>
            <a:ext cx="31101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 Light"/>
                <a:ea typeface="+mn-ea"/>
                <a:cs typeface="+mn-cs"/>
              </a:rPr>
              <a:t>Commands/Features, Component Definition and Ball-out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444AB90F-164B-2BE5-1E10-7F520BA4B529}"/>
              </a:ext>
            </a:extLst>
          </p:cNvPr>
          <p:cNvSpPr/>
          <p:nvPr/>
        </p:nvSpPr>
        <p:spPr>
          <a:xfrm>
            <a:off x="1843327" y="2449668"/>
            <a:ext cx="1347668" cy="170493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0ED97C2-7708-6EF9-2534-C03EF18270AE}"/>
              </a:ext>
            </a:extLst>
          </p:cNvPr>
          <p:cNvSpPr/>
          <p:nvPr/>
        </p:nvSpPr>
        <p:spPr>
          <a:xfrm>
            <a:off x="1843326" y="2746156"/>
            <a:ext cx="2031151" cy="170493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5FD4DC-E3DB-79CA-3AE7-0CC1106CB80C}"/>
              </a:ext>
            </a:extLst>
          </p:cNvPr>
          <p:cNvSpPr txBox="1"/>
          <p:nvPr/>
        </p:nvSpPr>
        <p:spPr>
          <a:xfrm>
            <a:off x="3895530" y="2728221"/>
            <a:ext cx="3276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 Light"/>
                <a:ea typeface="+mn-ea"/>
                <a:cs typeface="+mn-cs"/>
              </a:rPr>
              <a:t>Signaling, DIMM Definition, Support Components, Raw Cards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8E337-6096-2F79-E21E-79CB1929CF04}"/>
              </a:ext>
            </a:extLst>
          </p:cNvPr>
          <p:cNvSpPr txBox="1"/>
          <p:nvPr/>
        </p:nvSpPr>
        <p:spPr>
          <a:xfrm>
            <a:off x="534771" y="4613170"/>
            <a:ext cx="11043399" cy="1076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defTabSz="3251036" hangingPunct="0"/>
            <a:r>
              <a:rPr lang="en-US" sz="2200">
                <a:solidFill>
                  <a:srgbClr val="000000"/>
                </a:solidFill>
                <a:latin typeface="Aptos" panose="020B0004020202020204" pitchFamily="34" charset="0"/>
              </a:rPr>
              <a:t>Focus Areas:</a:t>
            </a:r>
          </a:p>
          <a:p>
            <a:pPr marL="304792" indent="-304792" defTabSz="3251036" hangingPunct="0">
              <a:buFont typeface="+mj-lt"/>
              <a:buAutoNum type="arabicPeriod"/>
            </a:pP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Spec: Internal/vendor-based spec, defined by trend/consensus at TG level, expect JEDEC to lag 1-2 </a:t>
            </a:r>
            <a:r>
              <a:rPr lang="en-US" sz="1900" err="1">
                <a:solidFill>
                  <a:srgbClr val="000000"/>
                </a:solidFill>
                <a:latin typeface="Aptos" panose="020B0004020202020204" pitchFamily="34" charset="0"/>
              </a:rPr>
              <a:t>Qtrs</a:t>
            </a:r>
            <a:endParaRPr lang="en-US" sz="190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04792" indent="-304792" defTabSz="3251036" hangingPunct="0">
              <a:buFont typeface="+mj-lt"/>
              <a:buAutoNum type="arabicPeriod"/>
            </a:pP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Test Vehicle Definition: A test platform must be provided 2Q before CPU PO to screen volume modules</a:t>
            </a: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.</a:t>
            </a:r>
            <a:endParaRPr lang="en-US">
              <a:solidFill>
                <a:srgbClr val="004A86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EC305-2B6D-D49A-EAFD-8318D6006AEE}"/>
              </a:ext>
            </a:extLst>
          </p:cNvPr>
          <p:cNvSpPr txBox="1"/>
          <p:nvPr/>
        </p:nvSpPr>
        <p:spPr>
          <a:xfrm>
            <a:off x="9230149" y="241427"/>
            <a:ext cx="2348019" cy="293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Intel’s Projection –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74111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DCEB3B-C316-030D-5833-1A624451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4F60D-5E80-1852-DE86-CE12A2EF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334D9-4560-E820-7EF5-1A17CC96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" y="0"/>
            <a:ext cx="12107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6D7CFB-8866-BC66-5673-E86D267C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C3CF26-8040-873B-24BE-E87EB2CA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BF33E-A1CD-80D5-B362-DA819C032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7" y="0"/>
            <a:ext cx="12113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57D5C-18CA-FC16-4B25-1ADE2A7BF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2140-30F7-43B7-E179-42C35452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310632-9788-C165-85B1-CBF36777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0F55F-2AB1-EE84-2012-401ECDE8BB1E}"/>
              </a:ext>
            </a:extLst>
          </p:cNvPr>
          <p:cNvSpPr txBox="1"/>
          <p:nvPr/>
        </p:nvSpPr>
        <p:spPr>
          <a:xfrm>
            <a:off x="2530787" y="2546310"/>
            <a:ext cx="72214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JEDEC Memory Summary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DDRx</a:t>
            </a: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4800" b="1" dirty="0"/>
              <a:t> </a:t>
            </a:r>
            <a:r>
              <a:rPr lang="en-US" sz="4800" b="1" dirty="0" err="1"/>
              <a:t>HBMx</a:t>
            </a:r>
            <a:r>
              <a:rPr lang="en-US" sz="4800" b="1" dirty="0"/>
              <a:t> 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AI-PC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EE156-9C40-7E7A-C3C2-6976468B606E}"/>
              </a:ext>
            </a:extLst>
          </p:cNvPr>
          <p:cNvSpPr txBox="1"/>
          <p:nvPr/>
        </p:nvSpPr>
        <p:spPr>
          <a:xfrm>
            <a:off x="1424515" y="988482"/>
            <a:ext cx="2085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4494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8831-E18C-BC15-EC3B-EBB53C31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B1A50C-2A7E-DF86-4C92-70C40C82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3A0CC-8879-33E5-FA38-51ECF6D8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A2E26-68EE-CF3B-1C9A-B37A61241AB1}"/>
              </a:ext>
            </a:extLst>
          </p:cNvPr>
          <p:cNvSpPr txBox="1"/>
          <p:nvPr/>
        </p:nvSpPr>
        <p:spPr>
          <a:xfrm>
            <a:off x="481286" y="1036471"/>
            <a:ext cx="1015175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HBM3/3e:</a:t>
            </a:r>
          </a:p>
          <a:p>
            <a:r>
              <a:rPr lang="en-US" sz="3200" b="1" dirty="0"/>
              <a:t> 	Micron is aggressive from HBM3e, </a:t>
            </a:r>
          </a:p>
          <a:p>
            <a:r>
              <a:rPr lang="en-US" sz="3200" b="1" dirty="0"/>
              <a:t>		Speed Bin extension to 9200 and Lower power.</a:t>
            </a:r>
          </a:p>
          <a:p>
            <a:r>
              <a:rPr lang="en-US" sz="3200" b="1" dirty="0"/>
              <a:t>	Other 2 are also chasing Micron.</a:t>
            </a:r>
          </a:p>
          <a:p>
            <a:r>
              <a:rPr lang="en-US" sz="3200" b="1" dirty="0"/>
              <a:t>	Speed Extension and Schedule got accelerated.</a:t>
            </a:r>
          </a:p>
          <a:p>
            <a:r>
              <a:rPr lang="en-US" sz="3200" b="1" dirty="0"/>
              <a:t>	NVIDIA/AMD are enabling the products with HBM3e.</a:t>
            </a:r>
          </a:p>
          <a:p>
            <a:endParaRPr lang="en-US" sz="3200" b="1" dirty="0"/>
          </a:p>
          <a:p>
            <a:r>
              <a:rPr lang="en-US" sz="3600" b="1" dirty="0"/>
              <a:t>HBM4:</a:t>
            </a:r>
          </a:p>
          <a:p>
            <a:r>
              <a:rPr lang="en-US" sz="3200" b="1" dirty="0"/>
              <a:t> 	Mechanical item alignment was finished.</a:t>
            </a:r>
          </a:p>
          <a:p>
            <a:r>
              <a:rPr lang="en-US" sz="3200" b="1" dirty="0"/>
              <a:t>	Rev 0.7 JEDEC Spec was released.</a:t>
            </a:r>
          </a:p>
          <a:p>
            <a:r>
              <a:rPr lang="en-US" sz="3200" b="1" dirty="0"/>
              <a:t>	Sample Schedule was accelerated to 1H 2025.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80F40-F6D8-869E-5B61-175DEB730265}"/>
              </a:ext>
            </a:extLst>
          </p:cNvPr>
          <p:cNvSpPr txBox="1"/>
          <p:nvPr/>
        </p:nvSpPr>
        <p:spPr>
          <a:xfrm>
            <a:off x="793579" y="136525"/>
            <a:ext cx="4318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err="1"/>
              <a:t>HBMx</a:t>
            </a:r>
            <a:r>
              <a:rPr lang="en-US" sz="4800" b="1" u="sng" dirty="0"/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144132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>
            <a:extLst>
              <a:ext uri="{FF2B5EF4-FFF2-40B4-BE49-F238E27FC236}">
                <a16:creationId xmlns:a16="http://schemas.microsoft.com/office/drawing/2014/main" id="{A00D84A2-4D94-4DA6-80D1-C5A4B93C1FF0}"/>
              </a:ext>
            </a:extLst>
          </p:cNvPr>
          <p:cNvSpPr txBox="1">
            <a:spLocks/>
          </p:cNvSpPr>
          <p:nvPr/>
        </p:nvSpPr>
        <p:spPr>
          <a:xfrm>
            <a:off x="689778" y="154824"/>
            <a:ext cx="10972800" cy="636456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6095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33" b="0" i="0" kern="1200" spc="0" baseline="0">
                <a:solidFill>
                  <a:srgbClr val="003C7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HBM product roadmap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 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(</a:t>
            </a:r>
            <a:r>
              <a:rPr kumimoji="1" lang="en-US" altLang="ja-JP" sz="4400" dirty="0">
                <a:sym typeface="Helvetica Neue"/>
              </a:rPr>
              <a:t>MAR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. ’24)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 Pro" panose="020B0804020202060201" pitchFamily="34" charset="0"/>
              <a:cs typeface="Intel Clear Pro" panose="020B0804020202060201" pitchFamily="34" charset="0"/>
              <a:sym typeface="Helvetica Neue"/>
            </a:endParaRPr>
          </a:p>
        </p:txBody>
      </p:sp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FA8CAB5A-FD7B-448A-8E2A-DB41811E94E9}"/>
              </a:ext>
            </a:extLst>
          </p:cNvPr>
          <p:cNvGraphicFramePr>
            <a:graphicFrameLocks noGrp="1"/>
          </p:cNvGraphicFramePr>
          <p:nvPr/>
        </p:nvGraphicFramePr>
        <p:xfrm>
          <a:off x="376643" y="881392"/>
          <a:ext cx="11010206" cy="2710454"/>
        </p:xfrm>
        <a:graphic>
          <a:graphicData uri="http://schemas.openxmlformats.org/drawingml/2006/table">
            <a:tbl>
              <a:tblPr firstRow="1" bandRow="1"/>
              <a:tblGrid>
                <a:gridCol w="48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173">
                  <a:extLst>
                    <a:ext uri="{9D8B030D-6E8A-4147-A177-3AD203B41FA5}">
                      <a16:colId xmlns:a16="http://schemas.microsoft.com/office/drawing/2014/main" val="2081163177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1214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84959"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endParaRPr kumimoji="1" lang="ja-JP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~‘23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 gridSpan="4"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/>
                        <a:t>2024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/>
                        <a:t>2025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/>
                        <a:t>2026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/>
                        <a:t>2027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15"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Q1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Q2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Q3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Q4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Q1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Q2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Q3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Q4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Q1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Q2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Q3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Q4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Q1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Q2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Q3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</a:rPr>
                        <a:t>Q4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438"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r>
                        <a:rPr kumimoji="1" lang="en-US" altLang="ja-JP" sz="1600" dirty="0"/>
                        <a:t>PVC/SPR/</a:t>
                      </a:r>
                      <a:r>
                        <a:rPr kumimoji="1" lang="en-US" altLang="ja-JP" sz="1600" dirty="0" err="1"/>
                        <a:t>FLS1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18">
                <a:tc rowSpan="3"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r>
                        <a:rPr kumimoji="1" lang="en-US" altLang="ja-JP" sz="1600" baseline="0" dirty="0"/>
                        <a:t>Samsung</a:t>
                      </a:r>
                      <a:r>
                        <a:rPr kumimoji="1" lang="en-US" altLang="ja-JP" sz="1400" baseline="0" dirty="0"/>
                        <a:t> </a:t>
                      </a:r>
                      <a:endParaRPr kumimoji="1" lang="ja-JP" alt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91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r>
                        <a:rPr kumimoji="1" lang="en-US" altLang="ja-JP" sz="1600" dirty="0"/>
                        <a:t>SKhynix</a:t>
                      </a:r>
                      <a:endParaRPr kumimoji="1" lang="ja-JP" altLang="en-US" sz="1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3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r>
                        <a:rPr kumimoji="1" lang="en-US" altLang="ja-JP" sz="1600" dirty="0"/>
                        <a:t>Micron</a:t>
                      </a:r>
                      <a:endParaRPr kumimoji="1" lang="en-US" altLang="ja-JP" sz="1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BABF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9B202875-4CF1-4128-8511-CFA016693C51}"/>
              </a:ext>
            </a:extLst>
          </p:cNvPr>
          <p:cNvSpPr txBox="1"/>
          <p:nvPr/>
        </p:nvSpPr>
        <p:spPr>
          <a:xfrm rot="16200000">
            <a:off x="44431" y="2622691"/>
            <a:ext cx="1253643" cy="237995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kern="0" dirty="0">
                <a:solidFill>
                  <a:srgbClr val="003C71"/>
                </a:solidFill>
                <a:latin typeface="Intel Clear"/>
                <a:sym typeface="Helvetica Neue"/>
              </a:rPr>
              <a:t>HBM2e/3/</a:t>
            </a:r>
            <a:r>
              <a:rPr kumimoji="1" lang="en-US" altLang="ja-JP" sz="14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3e</a:t>
            </a:r>
            <a:r>
              <a:rPr kumimoji="1" lang="en-US" altLang="ja-JP" sz="1400" kern="0" dirty="0">
                <a:solidFill>
                  <a:srgbClr val="003C71"/>
                </a:solidFill>
                <a:latin typeface="Intel Clear"/>
                <a:sym typeface="Helvetica Neue"/>
              </a:rPr>
              <a:t>/4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9457E61-5652-4EAC-AB50-B081C22E19F7}"/>
              </a:ext>
            </a:extLst>
          </p:cNvPr>
          <p:cNvGrpSpPr/>
          <p:nvPr/>
        </p:nvGrpSpPr>
        <p:grpSpPr>
          <a:xfrm>
            <a:off x="3447635" y="3196533"/>
            <a:ext cx="294362" cy="244258"/>
            <a:chOff x="9371114" y="3510910"/>
            <a:chExt cx="294362" cy="244258"/>
          </a:xfrm>
          <a:solidFill>
            <a:schemeClr val="accent6">
              <a:lumMod val="50000"/>
            </a:schemeClr>
          </a:solidFill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889DA86-8ECC-4272-A999-82C0AA519421}"/>
                </a:ext>
              </a:extLst>
            </p:cNvPr>
            <p:cNvSpPr/>
            <p:nvPr/>
          </p:nvSpPr>
          <p:spPr>
            <a:xfrm>
              <a:off x="9371114" y="3510910"/>
              <a:ext cx="241639" cy="24425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1BF429A-97AA-4187-AEAC-9BE27F6FE560}"/>
                </a:ext>
              </a:extLst>
            </p:cNvPr>
            <p:cNvSpPr txBox="1"/>
            <p:nvPr/>
          </p:nvSpPr>
          <p:spPr>
            <a:xfrm>
              <a:off x="9412050" y="3544041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CS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83856E91-86C5-4DAF-9A0F-0A803D644920}"/>
              </a:ext>
            </a:extLst>
          </p:cNvPr>
          <p:cNvSpPr/>
          <p:nvPr/>
        </p:nvSpPr>
        <p:spPr>
          <a:xfrm>
            <a:off x="6972259" y="1561165"/>
            <a:ext cx="221029" cy="212943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rgbClr val="0071C5">
                <a:lumMod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9FA1911-2647-4366-8925-9A127DE35479}"/>
              </a:ext>
            </a:extLst>
          </p:cNvPr>
          <p:cNvGrpSpPr/>
          <p:nvPr/>
        </p:nvGrpSpPr>
        <p:grpSpPr>
          <a:xfrm>
            <a:off x="2775756" y="2595728"/>
            <a:ext cx="290515" cy="244258"/>
            <a:chOff x="11078401" y="4496995"/>
            <a:chExt cx="290515" cy="244258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AFBE90C-034A-4988-971C-1BDF93FD7680}"/>
                </a:ext>
              </a:extLst>
            </p:cNvPr>
            <p:cNvSpPr/>
            <p:nvPr/>
          </p:nvSpPr>
          <p:spPr>
            <a:xfrm>
              <a:off x="11078401" y="4496995"/>
              <a:ext cx="241639" cy="244258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357DDB2-7E10-42F8-91DB-CA11A8D5D399}"/>
                </a:ext>
              </a:extLst>
            </p:cNvPr>
            <p:cNvSpPr txBox="1"/>
            <p:nvPr/>
          </p:nvSpPr>
          <p:spPr>
            <a:xfrm>
              <a:off x="11115490" y="4534448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kern="0" dirty="0">
                  <a:solidFill>
                    <a:srgbClr val="FFFFFF"/>
                  </a:solidFill>
                  <a:latin typeface="Intel Clear"/>
                  <a:sym typeface="Helvetica Neue"/>
                </a:rPr>
                <a:t>MP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ADDE015-9D4C-4A18-A5C0-F93B1790ED90}"/>
              </a:ext>
            </a:extLst>
          </p:cNvPr>
          <p:cNvGrpSpPr/>
          <p:nvPr/>
        </p:nvGrpSpPr>
        <p:grpSpPr>
          <a:xfrm>
            <a:off x="2773795" y="2009069"/>
            <a:ext cx="290515" cy="244258"/>
            <a:chOff x="10212936" y="4344595"/>
            <a:chExt cx="290515" cy="24425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A71DF7D-B802-48E8-9AA9-ECF83C751681}"/>
                </a:ext>
              </a:extLst>
            </p:cNvPr>
            <p:cNvSpPr/>
            <p:nvPr/>
          </p:nvSpPr>
          <p:spPr>
            <a:xfrm>
              <a:off x="10212936" y="4344595"/>
              <a:ext cx="241639" cy="244258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EE33CB4-6E58-4772-9DAA-8413DF6481D8}"/>
                </a:ext>
              </a:extLst>
            </p:cNvPr>
            <p:cNvSpPr txBox="1"/>
            <p:nvPr/>
          </p:nvSpPr>
          <p:spPr>
            <a:xfrm>
              <a:off x="10250025" y="4382048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kern="0" dirty="0">
                  <a:solidFill>
                    <a:srgbClr val="FFFFFF"/>
                  </a:solidFill>
                  <a:latin typeface="Intel Clear"/>
                  <a:sym typeface="Helvetica Neue"/>
                </a:rPr>
                <a:t>MP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0FC2B2E-14BB-4179-8018-C832F7B0BA5D}"/>
              </a:ext>
            </a:extLst>
          </p:cNvPr>
          <p:cNvGrpSpPr/>
          <p:nvPr/>
        </p:nvGrpSpPr>
        <p:grpSpPr>
          <a:xfrm>
            <a:off x="3590413" y="2595728"/>
            <a:ext cx="294362" cy="244258"/>
            <a:chOff x="9371114" y="3510910"/>
            <a:chExt cx="294362" cy="244258"/>
          </a:xfrm>
          <a:solidFill>
            <a:schemeClr val="accent6">
              <a:lumMod val="50000"/>
            </a:schemeClr>
          </a:solidFill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C629DE3-4207-46E7-AFAF-D44B60453165}"/>
                </a:ext>
              </a:extLst>
            </p:cNvPr>
            <p:cNvSpPr/>
            <p:nvPr/>
          </p:nvSpPr>
          <p:spPr>
            <a:xfrm>
              <a:off x="9371114" y="3510910"/>
              <a:ext cx="241639" cy="24425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ED52D20-E140-4B74-AC89-0833F363DB7C}"/>
                </a:ext>
              </a:extLst>
            </p:cNvPr>
            <p:cNvSpPr txBox="1"/>
            <p:nvPr/>
          </p:nvSpPr>
          <p:spPr>
            <a:xfrm>
              <a:off x="9412050" y="3544041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CS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0072FA2-9D81-41FB-853B-CF1B4971AAA9}"/>
              </a:ext>
            </a:extLst>
          </p:cNvPr>
          <p:cNvGrpSpPr/>
          <p:nvPr/>
        </p:nvGrpSpPr>
        <p:grpSpPr>
          <a:xfrm>
            <a:off x="3717126" y="2009069"/>
            <a:ext cx="294362" cy="244258"/>
            <a:chOff x="9371114" y="3510910"/>
            <a:chExt cx="294362" cy="244258"/>
          </a:xfrm>
          <a:solidFill>
            <a:schemeClr val="accent6">
              <a:lumMod val="50000"/>
            </a:schemeClr>
          </a:solidFill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3EC0A8B-4C86-4BB7-A293-7A59F0181684}"/>
                </a:ext>
              </a:extLst>
            </p:cNvPr>
            <p:cNvSpPr/>
            <p:nvPr/>
          </p:nvSpPr>
          <p:spPr>
            <a:xfrm>
              <a:off x="9371114" y="3510910"/>
              <a:ext cx="241639" cy="24425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9E9BBAF-435D-4EDA-888B-4AEE1EB33D01}"/>
                </a:ext>
              </a:extLst>
            </p:cNvPr>
            <p:cNvSpPr txBox="1"/>
            <p:nvPr/>
          </p:nvSpPr>
          <p:spPr>
            <a:xfrm>
              <a:off x="9412050" y="3544041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CS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sp>
        <p:nvSpPr>
          <p:cNvPr id="134" name="Oval 133">
            <a:extLst>
              <a:ext uri="{FF2B5EF4-FFF2-40B4-BE49-F238E27FC236}">
                <a16:creationId xmlns:a16="http://schemas.microsoft.com/office/drawing/2014/main" id="{708C44F0-C387-41FF-931C-E29A7F47ADAE}"/>
              </a:ext>
            </a:extLst>
          </p:cNvPr>
          <p:cNvSpPr/>
          <p:nvPr/>
        </p:nvSpPr>
        <p:spPr>
          <a:xfrm>
            <a:off x="8495777" y="513240"/>
            <a:ext cx="241639" cy="24425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4FE1529-853F-40F7-9BD6-835E902FD045}"/>
              </a:ext>
            </a:extLst>
          </p:cNvPr>
          <p:cNvSpPr/>
          <p:nvPr/>
        </p:nvSpPr>
        <p:spPr>
          <a:xfrm>
            <a:off x="8490023" y="242753"/>
            <a:ext cx="241639" cy="24425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28A5177-5A85-4F3E-9EE4-2A85BDB55499}"/>
              </a:ext>
            </a:extLst>
          </p:cNvPr>
          <p:cNvSpPr txBox="1"/>
          <p:nvPr/>
        </p:nvSpPr>
        <p:spPr>
          <a:xfrm>
            <a:off x="8816600" y="277605"/>
            <a:ext cx="1001877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HBM3   (16Gb)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CF6A1BE-A225-4948-BAB2-D070B8348567}"/>
              </a:ext>
            </a:extLst>
          </p:cNvPr>
          <p:cNvSpPr txBox="1"/>
          <p:nvPr/>
        </p:nvSpPr>
        <p:spPr>
          <a:xfrm>
            <a:off x="8822354" y="512163"/>
            <a:ext cx="101149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HBM3e (24Gb)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EB1670A-4D91-4B60-97DC-E2F77BDBCFC9}"/>
              </a:ext>
            </a:extLst>
          </p:cNvPr>
          <p:cNvGrpSpPr/>
          <p:nvPr/>
        </p:nvGrpSpPr>
        <p:grpSpPr>
          <a:xfrm>
            <a:off x="3202210" y="2009069"/>
            <a:ext cx="294362" cy="244258"/>
            <a:chOff x="9371114" y="3510910"/>
            <a:chExt cx="294362" cy="244258"/>
          </a:xfrm>
          <a:solidFill>
            <a:schemeClr val="accent6">
              <a:lumMod val="50000"/>
            </a:schemeClr>
          </a:solidFill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B910B51-0136-4DAE-AA87-2D8BB3A7674A}"/>
                </a:ext>
              </a:extLst>
            </p:cNvPr>
            <p:cNvSpPr/>
            <p:nvPr/>
          </p:nvSpPr>
          <p:spPr>
            <a:xfrm>
              <a:off x="9371114" y="3510910"/>
              <a:ext cx="241639" cy="24425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3F40E74-E03F-4757-A5F5-498F4252002C}"/>
                </a:ext>
              </a:extLst>
            </p:cNvPr>
            <p:cNvSpPr txBox="1"/>
            <p:nvPr/>
          </p:nvSpPr>
          <p:spPr>
            <a:xfrm>
              <a:off x="9412050" y="3544041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ES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32B2BCE2-85FA-4004-B197-9B7647FA7503}"/>
              </a:ext>
            </a:extLst>
          </p:cNvPr>
          <p:cNvSpPr txBox="1"/>
          <p:nvPr/>
        </p:nvSpPr>
        <p:spPr>
          <a:xfrm>
            <a:off x="7230464" y="1517187"/>
            <a:ext cx="641402" cy="2442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rgbClr val="004A86">
                    <a:lumMod val="75000"/>
                  </a:srgbClr>
                </a:solidFill>
                <a:latin typeface="Intel Clear"/>
                <a:sym typeface="Helvetica Neue"/>
              </a:rPr>
              <a:t>FLS1</a:t>
            </a:r>
            <a:r>
              <a:rPr kumimoji="1" lang="en-US" altLang="ja-JP" sz="1100" kern="0" dirty="0">
                <a:solidFill>
                  <a:srgbClr val="004A86">
                    <a:lumMod val="75000"/>
                  </a:srgbClr>
                </a:solidFill>
                <a:latin typeface="Intel Clear"/>
                <a:sym typeface="Helvetica Neue"/>
              </a:rPr>
              <a:t> </a:t>
            </a:r>
            <a:r>
              <a:rPr kumimoji="1" lang="en-US" altLang="ja-JP" sz="1100" kern="0" dirty="0" err="1">
                <a:solidFill>
                  <a:srgbClr val="004A86">
                    <a:lumMod val="75000"/>
                  </a:srgbClr>
                </a:solidFill>
                <a:latin typeface="Intel Clear"/>
                <a:sym typeface="Helvetica Neue"/>
              </a:rPr>
              <a:t>PRQ</a:t>
            </a:r>
            <a:r>
              <a:rPr kumimoji="1" lang="en-US" altLang="ja-JP" sz="1100" kern="0" dirty="0">
                <a:solidFill>
                  <a:srgbClr val="004A86">
                    <a:lumMod val="75000"/>
                  </a:srgbClr>
                </a:solidFill>
                <a:latin typeface="Intel Clear"/>
                <a:sym typeface="Helvetica Neue"/>
              </a:rPr>
              <a:t> (HBM3E)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4A86">
                  <a:lumMod val="75000"/>
                </a:srgbClr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4BCDC10-F650-4432-853F-8A040CE4B0DE}"/>
              </a:ext>
            </a:extLst>
          </p:cNvPr>
          <p:cNvSpPr txBox="1"/>
          <p:nvPr/>
        </p:nvSpPr>
        <p:spPr>
          <a:xfrm>
            <a:off x="3035079" y="1405809"/>
            <a:ext cx="641402" cy="2442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>
                <a:solidFill>
                  <a:srgbClr val="004A86">
                    <a:lumMod val="75000"/>
                  </a:srgbClr>
                </a:solidFill>
                <a:latin typeface="Intel Clear"/>
                <a:sym typeface="Helvetica Neue"/>
              </a:rPr>
              <a:t>PVC (HBM2E)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>
                <a:solidFill>
                  <a:srgbClr val="004A86">
                    <a:lumMod val="75000"/>
                  </a:srgbClr>
                </a:solidFill>
                <a:latin typeface="Intel Clear"/>
                <a:sym typeface="Helvetica Neue"/>
              </a:rPr>
              <a:t>SPRHBM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4A86">
                  <a:lumMod val="75000"/>
                </a:srgbClr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39C168C1-202C-44EA-98B7-9236792AB35D}"/>
              </a:ext>
            </a:extLst>
          </p:cNvPr>
          <p:cNvSpPr/>
          <p:nvPr/>
        </p:nvSpPr>
        <p:spPr>
          <a:xfrm>
            <a:off x="2814050" y="1548502"/>
            <a:ext cx="221029" cy="212943"/>
          </a:xfrm>
          <a:prstGeom prst="triangle">
            <a:avLst/>
          </a:prstGeom>
          <a:solidFill>
            <a:srgbClr val="C3D600"/>
          </a:solidFill>
          <a:ln w="9525" cap="flat" cmpd="sng" algn="ctr">
            <a:solidFill>
              <a:srgbClr val="0071C5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96D7897-833F-6A21-91D0-D81E0FF9D32A}"/>
              </a:ext>
            </a:extLst>
          </p:cNvPr>
          <p:cNvSpPr/>
          <p:nvPr/>
        </p:nvSpPr>
        <p:spPr>
          <a:xfrm>
            <a:off x="10049219" y="202213"/>
            <a:ext cx="241639" cy="2442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B8172-70A5-1D0F-F82C-789DB6B9B520}"/>
              </a:ext>
            </a:extLst>
          </p:cNvPr>
          <p:cNvSpPr txBox="1"/>
          <p:nvPr/>
        </p:nvSpPr>
        <p:spPr>
          <a:xfrm>
            <a:off x="10374319" y="218477"/>
            <a:ext cx="1175002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HBM4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/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4K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(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24Gb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5A7B52-9511-1229-D352-567EECE9018B}"/>
              </a:ext>
            </a:extLst>
          </p:cNvPr>
          <p:cNvSpPr/>
          <p:nvPr/>
        </p:nvSpPr>
        <p:spPr>
          <a:xfrm>
            <a:off x="7064985" y="2009069"/>
            <a:ext cx="241639" cy="2442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24E1ED-BCE9-E226-FF9D-E6B6250F686B}"/>
              </a:ext>
            </a:extLst>
          </p:cNvPr>
          <p:cNvSpPr/>
          <p:nvPr/>
        </p:nvSpPr>
        <p:spPr>
          <a:xfrm>
            <a:off x="6557018" y="2009069"/>
            <a:ext cx="241639" cy="2442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70AA23-451C-300C-6999-5D515A44FB3E}"/>
              </a:ext>
            </a:extLst>
          </p:cNvPr>
          <p:cNvSpPr txBox="1"/>
          <p:nvPr/>
        </p:nvSpPr>
        <p:spPr>
          <a:xfrm flipH="1">
            <a:off x="6587299" y="2038865"/>
            <a:ext cx="25342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4452A-5987-4615-4FC9-B50BE9BE6AA3}"/>
              </a:ext>
            </a:extLst>
          </p:cNvPr>
          <p:cNvSpPr txBox="1"/>
          <p:nvPr/>
        </p:nvSpPr>
        <p:spPr>
          <a:xfrm flipH="1">
            <a:off x="7102094" y="2038865"/>
            <a:ext cx="25342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84CA0C-5D3C-A4CA-B7AF-146BFE0BE8AC}"/>
              </a:ext>
            </a:extLst>
          </p:cNvPr>
          <p:cNvGrpSpPr/>
          <p:nvPr/>
        </p:nvGrpSpPr>
        <p:grpSpPr>
          <a:xfrm>
            <a:off x="4224635" y="2009069"/>
            <a:ext cx="294362" cy="244258"/>
            <a:chOff x="9371114" y="3510910"/>
            <a:chExt cx="294362" cy="244258"/>
          </a:xfrm>
          <a:solidFill>
            <a:schemeClr val="accent6">
              <a:lumMod val="50000"/>
            </a:schemeClr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F81A3A-7510-F4EE-36D8-A5CDE7995D62}"/>
                </a:ext>
              </a:extLst>
            </p:cNvPr>
            <p:cNvSpPr/>
            <p:nvPr/>
          </p:nvSpPr>
          <p:spPr>
            <a:xfrm>
              <a:off x="9371114" y="3510910"/>
              <a:ext cx="241639" cy="24425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8A2409-F9AA-E6AA-EB71-DC43B1D09B9F}"/>
                </a:ext>
              </a:extLst>
            </p:cNvPr>
            <p:cNvSpPr txBox="1"/>
            <p:nvPr/>
          </p:nvSpPr>
          <p:spPr>
            <a:xfrm>
              <a:off x="9412050" y="3544041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CS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BF992E-8AA0-A728-9CEC-C7E7D48C2E56}"/>
              </a:ext>
            </a:extLst>
          </p:cNvPr>
          <p:cNvGrpSpPr/>
          <p:nvPr/>
        </p:nvGrpSpPr>
        <p:grpSpPr>
          <a:xfrm>
            <a:off x="4851941" y="3196533"/>
            <a:ext cx="294362" cy="244258"/>
            <a:chOff x="9371114" y="3510910"/>
            <a:chExt cx="294362" cy="244258"/>
          </a:xfrm>
          <a:solidFill>
            <a:schemeClr val="accent6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47D37E1-CCE3-9ABB-3E73-FFB0D78CD39B}"/>
                </a:ext>
              </a:extLst>
            </p:cNvPr>
            <p:cNvSpPr/>
            <p:nvPr/>
          </p:nvSpPr>
          <p:spPr>
            <a:xfrm>
              <a:off x="9371114" y="3510910"/>
              <a:ext cx="241639" cy="24425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EE4734-0C9E-8A3F-E820-B4186DF93CF7}"/>
                </a:ext>
              </a:extLst>
            </p:cNvPr>
            <p:cNvSpPr txBox="1"/>
            <p:nvPr/>
          </p:nvSpPr>
          <p:spPr>
            <a:xfrm>
              <a:off x="9412050" y="3544041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CS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EEC8A7-F253-F79A-1B76-073E8725DE85}"/>
              </a:ext>
            </a:extLst>
          </p:cNvPr>
          <p:cNvGrpSpPr/>
          <p:nvPr/>
        </p:nvGrpSpPr>
        <p:grpSpPr>
          <a:xfrm>
            <a:off x="3935588" y="3196533"/>
            <a:ext cx="294362" cy="244258"/>
            <a:chOff x="9371114" y="3510910"/>
            <a:chExt cx="294362" cy="244258"/>
          </a:xfrm>
          <a:solidFill>
            <a:schemeClr val="accent6">
              <a:lumMod val="50000"/>
            </a:schemeClr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5113C57-8D52-2B41-CE15-20C1EB28D423}"/>
                </a:ext>
              </a:extLst>
            </p:cNvPr>
            <p:cNvSpPr/>
            <p:nvPr/>
          </p:nvSpPr>
          <p:spPr>
            <a:xfrm>
              <a:off x="9371114" y="3510910"/>
              <a:ext cx="241639" cy="24425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001CD9-DA42-25FB-6ED4-AACE978B037C}"/>
                </a:ext>
              </a:extLst>
            </p:cNvPr>
            <p:cNvSpPr txBox="1"/>
            <p:nvPr/>
          </p:nvSpPr>
          <p:spPr>
            <a:xfrm>
              <a:off x="9412050" y="3544041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ES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CB96A0F-F446-7E6B-DA83-38E412AA3233}"/>
              </a:ext>
            </a:extLst>
          </p:cNvPr>
          <p:cNvSpPr txBox="1"/>
          <p:nvPr/>
        </p:nvSpPr>
        <p:spPr>
          <a:xfrm>
            <a:off x="6469091" y="3672984"/>
            <a:ext cx="2614649" cy="30886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tel Clear"/>
                <a:sym typeface="Helvetica Neue"/>
              </a:rPr>
              <a:t>*1. Micron HBM3e </a:t>
            </a:r>
            <a:r>
              <a:rPr kumimoji="1" lang="en-US" altLang="ja-JP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tel Clear"/>
                <a:sym typeface="Helvetica Neue"/>
              </a:rPr>
              <a:t>9.2Gbps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tel Clear"/>
                <a:sym typeface="Helvetica Neue"/>
              </a:rPr>
              <a:t> is POR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tel Clear"/>
                <a:sym typeface="Helvetica Neue"/>
              </a:rPr>
              <a:t>*2</a:t>
            </a:r>
            <a:r>
              <a:rPr kumimoji="1" lang="en-US" altLang="ja-JP" sz="1100" kern="0" dirty="0">
                <a:solidFill>
                  <a:schemeClr val="tx2"/>
                </a:solidFill>
                <a:latin typeface="Intel Clear"/>
                <a:sym typeface="Helvetica Neue"/>
              </a:rPr>
              <a:t>. Samsung HBM3e stretch goal </a:t>
            </a:r>
            <a:r>
              <a:rPr kumimoji="1" lang="en-US" altLang="ja-JP" sz="1100" kern="0" dirty="0" err="1">
                <a:solidFill>
                  <a:schemeClr val="tx2"/>
                </a:solidFill>
                <a:latin typeface="Intel Clear"/>
                <a:sym typeface="Helvetica Neue"/>
              </a:rPr>
              <a:t>9.8Gbps</a:t>
            </a:r>
            <a:r>
              <a:rPr kumimoji="1" lang="en-US" altLang="ja-JP" sz="1100" kern="0" dirty="0">
                <a:solidFill>
                  <a:schemeClr val="tx2"/>
                </a:solidFill>
                <a:latin typeface="Intel Clear"/>
                <a:sym typeface="Helvetica Neue"/>
              </a:rPr>
              <a:t>,   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tel Clear"/>
                <a:sym typeface="Helvetica Neue"/>
              </a:rPr>
              <a:t>SKhynix stretch goal &gt;</a:t>
            </a:r>
            <a:r>
              <a:rPr kumimoji="1" lang="en-US" altLang="ja-JP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tel Clear"/>
                <a:sym typeface="Helvetica Neue"/>
              </a:rPr>
              <a:t>9.0Gbps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F8F347-48D5-83E1-EF68-3D27DB6EEE5A}"/>
              </a:ext>
            </a:extLst>
          </p:cNvPr>
          <p:cNvSpPr/>
          <p:nvPr/>
        </p:nvSpPr>
        <p:spPr>
          <a:xfrm>
            <a:off x="7655597" y="2595728"/>
            <a:ext cx="241639" cy="2442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647768-0EAE-253B-3BDF-BB7396CD5273}"/>
              </a:ext>
            </a:extLst>
          </p:cNvPr>
          <p:cNvSpPr/>
          <p:nvPr/>
        </p:nvSpPr>
        <p:spPr>
          <a:xfrm>
            <a:off x="7147630" y="2595728"/>
            <a:ext cx="241639" cy="2442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DB5BF0-A35A-3E77-A047-FE1107DE2D8D}"/>
              </a:ext>
            </a:extLst>
          </p:cNvPr>
          <p:cNvSpPr txBox="1"/>
          <p:nvPr/>
        </p:nvSpPr>
        <p:spPr>
          <a:xfrm>
            <a:off x="7147630" y="2851427"/>
            <a:ext cx="1668970" cy="21294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HBM4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 </a:t>
            </a: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24Gb</a:t>
            </a:r>
            <a:r>
              <a:rPr kumimoji="1" lang="en-US" altLang="ja-JP" sz="1100" kern="0" dirty="0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/</a:t>
            </a: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6.4Gbps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FFDE37-0EC4-C2AA-5316-0B1A8E376571}"/>
              </a:ext>
            </a:extLst>
          </p:cNvPr>
          <p:cNvSpPr txBox="1"/>
          <p:nvPr/>
        </p:nvSpPr>
        <p:spPr>
          <a:xfrm flipH="1">
            <a:off x="7177911" y="2625524"/>
            <a:ext cx="25342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87EF3B-4B07-EF3D-3875-34C60892FD07}"/>
              </a:ext>
            </a:extLst>
          </p:cNvPr>
          <p:cNvSpPr txBox="1"/>
          <p:nvPr/>
        </p:nvSpPr>
        <p:spPr>
          <a:xfrm flipH="1">
            <a:off x="7692706" y="2625524"/>
            <a:ext cx="25342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CS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F208B7E-47D3-EF33-9B6E-524930830E15}"/>
              </a:ext>
            </a:extLst>
          </p:cNvPr>
          <p:cNvSpPr/>
          <p:nvPr/>
        </p:nvSpPr>
        <p:spPr>
          <a:xfrm>
            <a:off x="6937797" y="3196533"/>
            <a:ext cx="241639" cy="2442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C53C3F0-3750-A593-EA14-7C6EBA75BFD2}"/>
              </a:ext>
            </a:extLst>
          </p:cNvPr>
          <p:cNvSpPr/>
          <p:nvPr/>
        </p:nvSpPr>
        <p:spPr>
          <a:xfrm>
            <a:off x="5914920" y="3196533"/>
            <a:ext cx="241639" cy="2442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C3F3A9-9725-EC57-F4A6-DDA1ED2B44AB}"/>
              </a:ext>
            </a:extLst>
          </p:cNvPr>
          <p:cNvSpPr txBox="1"/>
          <p:nvPr/>
        </p:nvSpPr>
        <p:spPr>
          <a:xfrm flipH="1">
            <a:off x="5945201" y="3226329"/>
            <a:ext cx="25342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A0F45C-B3A5-9A7B-FBDA-0A079A3A47D2}"/>
              </a:ext>
            </a:extLst>
          </p:cNvPr>
          <p:cNvSpPr txBox="1"/>
          <p:nvPr/>
        </p:nvSpPr>
        <p:spPr>
          <a:xfrm flipH="1">
            <a:off x="6974906" y="3226329"/>
            <a:ext cx="25342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6629AD-47F2-EE44-E525-AE757E60368D}"/>
              </a:ext>
            </a:extLst>
          </p:cNvPr>
          <p:cNvGrpSpPr/>
          <p:nvPr/>
        </p:nvGrpSpPr>
        <p:grpSpPr>
          <a:xfrm>
            <a:off x="4600491" y="2595728"/>
            <a:ext cx="294362" cy="244258"/>
            <a:chOff x="9371114" y="3510910"/>
            <a:chExt cx="294362" cy="244258"/>
          </a:xfrm>
          <a:solidFill>
            <a:schemeClr val="accent6">
              <a:lumMod val="5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B9981FC-3C4D-AABE-7982-4C79B9A4EAE5}"/>
                </a:ext>
              </a:extLst>
            </p:cNvPr>
            <p:cNvSpPr/>
            <p:nvPr/>
          </p:nvSpPr>
          <p:spPr>
            <a:xfrm>
              <a:off x="9371114" y="3510910"/>
              <a:ext cx="241639" cy="24425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D13F09-F2DB-8565-285F-CE59F67F9819}"/>
                </a:ext>
              </a:extLst>
            </p:cNvPr>
            <p:cNvSpPr txBox="1"/>
            <p:nvPr/>
          </p:nvSpPr>
          <p:spPr>
            <a:xfrm>
              <a:off x="9412050" y="3544041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CS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9EA7E58-158F-4D2F-AF8D-6B9A03519BED}"/>
              </a:ext>
            </a:extLst>
          </p:cNvPr>
          <p:cNvSpPr txBox="1">
            <a:spLocks/>
          </p:cNvSpPr>
          <p:nvPr/>
        </p:nvSpPr>
        <p:spPr>
          <a:xfrm>
            <a:off x="246110" y="4145730"/>
            <a:ext cx="11439231" cy="2349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274320" algn="l" defTabSz="6095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ea typeface="+mn-ea"/>
                <a:cs typeface="Arial"/>
                <a:sym typeface="Helvetica Neue"/>
              </a:rPr>
              <a:t>HBM product cadence gets accelerating to ~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ea typeface="+mn-ea"/>
                <a:cs typeface="Arial"/>
                <a:sym typeface="Helvetica Neue"/>
              </a:rPr>
              <a:t>1.5yrs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ea typeface="+mn-ea"/>
                <a:cs typeface="Arial"/>
                <a:sym typeface="Helvetica Neue"/>
              </a:rPr>
              <a:t> in order to support growing performance demand</a:t>
            </a:r>
          </a:p>
          <a:p>
            <a:pPr marL="182880" marR="0" lvl="0" indent="274320" algn="l" defTabSz="6095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ea typeface="+mn-ea"/>
                <a:cs typeface="Arial"/>
                <a:sym typeface="Helvetica Neue"/>
              </a:rPr>
              <a:t>HBM3 (1</a:t>
            </a:r>
            <a:r>
              <a:rPr kumimoji="1" lang="en-US" altLang="ja-JP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ea typeface="+mn-ea"/>
                <a:cs typeface="Arial"/>
                <a:sym typeface="Helvetica Neue"/>
              </a:rPr>
              <a:t>st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ea typeface="+mn-ea"/>
                <a:cs typeface="Arial"/>
                <a:sym typeface="Helvetica Neue"/>
              </a:rPr>
              <a:t> gen.,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ea typeface="+mn-ea"/>
                <a:cs typeface="Arial"/>
                <a:sym typeface="Helvetica Neue"/>
              </a:rPr>
              <a:t>16Gb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ea typeface="+mn-ea"/>
                <a:cs typeface="Arial"/>
                <a:sym typeface="Helvetica Neue"/>
              </a:rPr>
              <a:t> core die, ~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ea typeface="+mn-ea"/>
                <a:cs typeface="Arial"/>
                <a:sym typeface="Helvetica Neue"/>
              </a:rPr>
              <a:t>6.4Gbps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ea typeface="+mn-ea"/>
                <a:cs typeface="Arial"/>
                <a:sym typeface="Helvetica Neue"/>
              </a:rPr>
              <a:t>) is in production (Samsung, SKhynix)</a:t>
            </a:r>
            <a:endParaRPr kumimoji="1" lang="en-US" altLang="ja-JP" sz="1200" dirty="0">
              <a:solidFill>
                <a:srgbClr val="004A86"/>
              </a:solidFill>
              <a:sym typeface="Helvetica Neue"/>
            </a:endParaRPr>
          </a:p>
          <a:p>
            <a:pPr marL="182880" lvl="0" indent="274320">
              <a:spcBef>
                <a:spcPts val="300"/>
              </a:spcBef>
              <a:defRPr/>
            </a:pP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HBM3E (2</a:t>
            </a:r>
            <a:r>
              <a:rPr kumimoji="1" lang="en-US" altLang="ja-JP" sz="1200" baseline="30000" dirty="0">
                <a:solidFill>
                  <a:srgbClr val="004A86"/>
                </a:solidFill>
                <a:sym typeface="Helvetica Neue"/>
              </a:rPr>
              <a:t>nd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gen., 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24Gb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core die) pulled in and in sampling now (~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2Q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pull-in)</a:t>
            </a:r>
          </a:p>
          <a:p>
            <a:pPr marL="773392" lvl="2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Speed target trending to go beyond 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8.0Gbps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, but requires system level collaboration and verify performance</a:t>
            </a:r>
          </a:p>
          <a:p>
            <a:pPr marL="182880" indent="274320">
              <a:spcBef>
                <a:spcPts val="300"/>
              </a:spcBef>
              <a:defRPr/>
            </a:pP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HBM4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schedules pulled in &gt;2-4 quarters to 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2H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’25 sampling, plan of 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HBM4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follow-on vary among suppliers</a:t>
            </a:r>
          </a:p>
          <a:p>
            <a:pPr marL="773392" lvl="2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JEDEC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rev0.7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in 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Q1’24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on track,  Targeting 6.0-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6.4Gbps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with 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2K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IO at launch</a:t>
            </a:r>
          </a:p>
          <a:p>
            <a:pPr marL="773392" lvl="2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Primary configuration is 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12H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/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24GB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.  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16H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/</a:t>
            </a:r>
            <a:r>
              <a:rPr kumimoji="1" lang="en-US" altLang="ja-JP" sz="1200" dirty="0" err="1">
                <a:solidFill>
                  <a:srgbClr val="004A86"/>
                </a:solidFill>
                <a:sym typeface="Helvetica Neue"/>
              </a:rPr>
              <a:t>36GB</a:t>
            </a: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 plan is TBD</a:t>
            </a:r>
          </a:p>
          <a:p>
            <a:pPr marL="773392" lvl="2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kumimoji="1" lang="en-US" altLang="ja-JP" sz="1200" dirty="0">
                <a:solidFill>
                  <a:srgbClr val="004A86"/>
                </a:solidFill>
                <a:sym typeface="Helvetica Neue"/>
              </a:rPr>
              <a:t>Follow-on product plan vary among suppliers and no industry consensus</a:t>
            </a:r>
          </a:p>
          <a:p>
            <a:pPr marL="773392" lvl="2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tx2"/>
                </a:solidFill>
                <a:effectLst/>
                <a:ea typeface="Yu Gothic" panose="020B0400000000000000" pitchFamily="34" charset="-128"/>
              </a:rPr>
              <a:t>MTV4</a:t>
            </a:r>
            <a:r>
              <a:rPr lang="en-US" sz="1200" dirty="0">
                <a:solidFill>
                  <a:schemeClr val="tx2"/>
                </a:solidFill>
                <a:effectLst/>
                <a:ea typeface="Yu Gothic" panose="020B0400000000000000" pitchFamily="34" charset="-128"/>
              </a:rPr>
              <a:t> alignment in </a:t>
            </a:r>
            <a:r>
              <a:rPr lang="en-US" sz="1200" dirty="0" err="1">
                <a:solidFill>
                  <a:schemeClr val="tx2"/>
                </a:solidFill>
                <a:effectLst/>
                <a:ea typeface="Yu Gothic" panose="020B0400000000000000" pitchFamily="34" charset="-128"/>
              </a:rPr>
              <a:t>Q1’24</a:t>
            </a:r>
            <a:r>
              <a:rPr lang="en-US" sz="1200" dirty="0">
                <a:solidFill>
                  <a:schemeClr val="tx2"/>
                </a:solidFill>
                <a:effectLst/>
                <a:ea typeface="Yu Gothic" panose="020B0400000000000000" pitchFamily="34" charset="-128"/>
              </a:rPr>
              <a:t> is on track and </a:t>
            </a:r>
            <a:r>
              <a:rPr lang="en-US" sz="1200" dirty="0" err="1">
                <a:solidFill>
                  <a:schemeClr val="tx2"/>
                </a:solidFill>
                <a:effectLst/>
                <a:ea typeface="Yu Gothic" panose="020B0400000000000000" pitchFamily="34" charset="-128"/>
              </a:rPr>
              <a:t>ATTD</a:t>
            </a:r>
            <a:r>
              <a:rPr lang="en-US" sz="1200" dirty="0">
                <a:solidFill>
                  <a:schemeClr val="tx2"/>
                </a:solidFill>
                <a:effectLst/>
                <a:ea typeface="Yu Gothic" panose="020B0400000000000000" pitchFamily="34" charset="-128"/>
              </a:rPr>
              <a:t> is aligning about </a:t>
            </a:r>
            <a:r>
              <a:rPr lang="en-US" sz="1200" dirty="0" err="1">
                <a:solidFill>
                  <a:schemeClr val="tx2"/>
                </a:solidFill>
                <a:effectLst/>
                <a:ea typeface="Yu Gothic" panose="020B0400000000000000" pitchFamily="34" charset="-128"/>
              </a:rPr>
              <a:t>MTV4</a:t>
            </a:r>
            <a:r>
              <a:rPr lang="en-US" sz="1200" dirty="0">
                <a:solidFill>
                  <a:schemeClr val="tx2"/>
                </a:solidFill>
                <a:effectLst/>
                <a:ea typeface="Yu Gothic" panose="020B0400000000000000" pitchFamily="34" charset="-128"/>
              </a:rPr>
              <a:t> sample delivery schedule with the vendors.</a:t>
            </a:r>
            <a:endParaRPr kumimoji="1" lang="en-US" altLang="ja-JP" sz="1050" dirty="0">
              <a:solidFill>
                <a:schemeClr val="tx2"/>
              </a:solidFill>
              <a:sym typeface="Helvetica Neue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A972B9-B776-66A4-2329-4E8EECE549E2}"/>
              </a:ext>
            </a:extLst>
          </p:cNvPr>
          <p:cNvSpPr txBox="1"/>
          <p:nvPr/>
        </p:nvSpPr>
        <p:spPr>
          <a:xfrm>
            <a:off x="2183372" y="2825551"/>
            <a:ext cx="916918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HBM3 EOL ‘26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51B2CB-70A0-6914-C574-17813374AE45}"/>
              </a:ext>
            </a:extLst>
          </p:cNvPr>
          <p:cNvGrpSpPr/>
          <p:nvPr/>
        </p:nvGrpSpPr>
        <p:grpSpPr>
          <a:xfrm>
            <a:off x="2781435" y="3196533"/>
            <a:ext cx="294362" cy="244258"/>
            <a:chOff x="9371114" y="3510910"/>
            <a:chExt cx="294362" cy="244258"/>
          </a:xfrm>
          <a:solidFill>
            <a:schemeClr val="accent6">
              <a:lumMod val="50000"/>
            </a:schemeClr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40E001C-6FDD-165B-2AA6-D1A37E0E6C1C}"/>
                </a:ext>
              </a:extLst>
            </p:cNvPr>
            <p:cNvSpPr/>
            <p:nvPr/>
          </p:nvSpPr>
          <p:spPr>
            <a:xfrm>
              <a:off x="9371114" y="3510910"/>
              <a:ext cx="241639" cy="24425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B25D6B-52FA-EC3A-0FFF-9558923F1365}"/>
                </a:ext>
              </a:extLst>
            </p:cNvPr>
            <p:cNvSpPr txBox="1"/>
            <p:nvPr/>
          </p:nvSpPr>
          <p:spPr>
            <a:xfrm>
              <a:off x="9412050" y="3544041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ES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BCA893-3FCA-A27E-0A7C-1FA1916ED922}"/>
              </a:ext>
            </a:extLst>
          </p:cNvPr>
          <p:cNvGrpSpPr/>
          <p:nvPr/>
        </p:nvGrpSpPr>
        <p:grpSpPr>
          <a:xfrm>
            <a:off x="4085628" y="2595728"/>
            <a:ext cx="294362" cy="244258"/>
            <a:chOff x="9371114" y="3510910"/>
            <a:chExt cx="294362" cy="244258"/>
          </a:xfrm>
          <a:solidFill>
            <a:schemeClr val="accent6">
              <a:lumMod val="50000"/>
            </a:schemeClr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BEBA823-36E8-5552-F0B7-16EF4950F274}"/>
                </a:ext>
              </a:extLst>
            </p:cNvPr>
            <p:cNvSpPr/>
            <p:nvPr/>
          </p:nvSpPr>
          <p:spPr>
            <a:xfrm>
              <a:off x="9371114" y="3510910"/>
              <a:ext cx="241639" cy="24425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D1C8602-8DF0-9557-F178-91A749F2DFA2}"/>
                </a:ext>
              </a:extLst>
            </p:cNvPr>
            <p:cNvSpPr txBox="1"/>
            <p:nvPr/>
          </p:nvSpPr>
          <p:spPr>
            <a:xfrm>
              <a:off x="9412050" y="3544041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ES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E9891C0-E13C-8A26-4359-CC49F625F0CF}"/>
              </a:ext>
            </a:extLst>
          </p:cNvPr>
          <p:cNvSpPr txBox="1"/>
          <p:nvPr/>
        </p:nvSpPr>
        <p:spPr>
          <a:xfrm>
            <a:off x="3416375" y="2458234"/>
            <a:ext cx="1338505" cy="30886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8H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         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     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7DBBC2-0C50-21F2-F554-EC35CC6D47C2}"/>
              </a:ext>
            </a:extLst>
          </p:cNvPr>
          <p:cNvSpPr txBox="1"/>
          <p:nvPr/>
        </p:nvSpPr>
        <p:spPr>
          <a:xfrm>
            <a:off x="2183372" y="2276577"/>
            <a:ext cx="916918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HBM3 EOL ‘26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565347-4C30-E1B5-7AFC-889A2E96BD80}"/>
              </a:ext>
            </a:extLst>
          </p:cNvPr>
          <p:cNvSpPr txBox="1"/>
          <p:nvPr/>
        </p:nvSpPr>
        <p:spPr>
          <a:xfrm>
            <a:off x="3514937" y="2858054"/>
            <a:ext cx="1338505" cy="212944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HBM3E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24Gb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/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8.0Gbps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*2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B222D1-ABC7-A8B0-6C77-1568C9237ECE}"/>
              </a:ext>
            </a:extLst>
          </p:cNvPr>
          <p:cNvSpPr txBox="1"/>
          <p:nvPr/>
        </p:nvSpPr>
        <p:spPr>
          <a:xfrm>
            <a:off x="3202210" y="3465162"/>
            <a:ext cx="1338505" cy="212944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HBM3E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24Gb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/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9.2Gbps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+ *1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93E69B-F082-9D57-1C16-854E26CF483C}"/>
              </a:ext>
            </a:extLst>
          </p:cNvPr>
          <p:cNvSpPr txBox="1"/>
          <p:nvPr/>
        </p:nvSpPr>
        <p:spPr>
          <a:xfrm>
            <a:off x="2687661" y="3063042"/>
            <a:ext cx="1338505" cy="30886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8H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             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8H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    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                 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8A147B8-A508-BE08-6A27-EB3EC3BCC0AB}"/>
              </a:ext>
            </a:extLst>
          </p:cNvPr>
          <p:cNvSpPr txBox="1"/>
          <p:nvPr/>
        </p:nvSpPr>
        <p:spPr>
          <a:xfrm>
            <a:off x="5914920" y="3435458"/>
            <a:ext cx="1338505" cy="212944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HBM4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24Gb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/&gt;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6.0Gbps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220819-3121-E4D1-910B-B6A34BCF9ACB}"/>
              </a:ext>
            </a:extLst>
          </p:cNvPr>
          <p:cNvSpPr txBox="1"/>
          <p:nvPr/>
        </p:nvSpPr>
        <p:spPr>
          <a:xfrm>
            <a:off x="5758539" y="3063042"/>
            <a:ext cx="1338505" cy="30886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                   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64FD04E-B7FD-9B2C-2C26-E8B68EB73DBC}"/>
              </a:ext>
            </a:extLst>
          </p:cNvPr>
          <p:cNvSpPr txBox="1"/>
          <p:nvPr/>
        </p:nvSpPr>
        <p:spPr>
          <a:xfrm>
            <a:off x="6938768" y="2458234"/>
            <a:ext cx="1338505" cy="30886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      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     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16H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E0CA7D-EAC4-E767-1719-FAE29D835F66}"/>
              </a:ext>
            </a:extLst>
          </p:cNvPr>
          <p:cNvSpPr txBox="1"/>
          <p:nvPr/>
        </p:nvSpPr>
        <p:spPr>
          <a:xfrm>
            <a:off x="3198435" y="2281017"/>
            <a:ext cx="1338505" cy="212944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HBM3E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24Gb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/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8.0Gbps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*2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01CB2F8-7635-5A7D-DF35-1DC798C8B4F3}"/>
              </a:ext>
            </a:extLst>
          </p:cNvPr>
          <p:cNvSpPr txBox="1"/>
          <p:nvPr/>
        </p:nvSpPr>
        <p:spPr>
          <a:xfrm>
            <a:off x="3123449" y="1859956"/>
            <a:ext cx="1472074" cy="23965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8H</a:t>
            </a:r>
            <a:r>
              <a:rPr kumimoji="1" lang="en-US" altLang="ja-JP" sz="1100" kern="0" dirty="0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          </a:t>
            </a: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8H</a:t>
            </a:r>
            <a:r>
              <a:rPr kumimoji="1" lang="en-US" altLang="ja-JP" sz="1100" kern="0" dirty="0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        </a:t>
            </a: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12H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C19B68-9822-9674-9665-DDE1C5AF6CE1}"/>
              </a:ext>
            </a:extLst>
          </p:cNvPr>
          <p:cNvSpPr txBox="1"/>
          <p:nvPr/>
        </p:nvSpPr>
        <p:spPr>
          <a:xfrm>
            <a:off x="6299659" y="1873247"/>
            <a:ext cx="1338505" cy="30886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         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     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16H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D2E6D6F-696E-FDA9-1A80-A481379B1EF9}"/>
              </a:ext>
            </a:extLst>
          </p:cNvPr>
          <p:cNvSpPr txBox="1"/>
          <p:nvPr/>
        </p:nvSpPr>
        <p:spPr>
          <a:xfrm>
            <a:off x="6584172" y="2280857"/>
            <a:ext cx="1668970" cy="21294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HBM4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 </a:t>
            </a: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24Gb</a:t>
            </a:r>
            <a:r>
              <a:rPr kumimoji="1" lang="en-US" altLang="ja-JP" sz="1100" kern="0" dirty="0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/&lt;</a:t>
            </a: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10.0Gbps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41E96C0-F473-051D-901B-6C3518241527}"/>
              </a:ext>
            </a:extLst>
          </p:cNvPr>
          <p:cNvGrpSpPr/>
          <p:nvPr/>
        </p:nvGrpSpPr>
        <p:grpSpPr>
          <a:xfrm>
            <a:off x="9742523" y="2005101"/>
            <a:ext cx="289595" cy="244258"/>
            <a:chOff x="9742523" y="2005101"/>
            <a:chExt cx="289595" cy="244258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AB776CE-5183-DE3D-C3D6-6CD2285A2DF6}"/>
                </a:ext>
              </a:extLst>
            </p:cNvPr>
            <p:cNvSpPr/>
            <p:nvPr/>
          </p:nvSpPr>
          <p:spPr>
            <a:xfrm>
              <a:off x="9742523" y="2005101"/>
              <a:ext cx="241639" cy="24425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rgbClr val="00206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E7F6C44-E3C5-F6C1-A43B-FEDA0CFDB78C}"/>
                </a:ext>
              </a:extLst>
            </p:cNvPr>
            <p:cNvSpPr txBox="1"/>
            <p:nvPr/>
          </p:nvSpPr>
          <p:spPr>
            <a:xfrm>
              <a:off x="9778692" y="2036979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kern="0" dirty="0">
                  <a:latin typeface="Intel Clear"/>
                  <a:sym typeface="Helvetica Neue"/>
                </a:rPr>
                <a:t>E</a:t>
              </a: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"/>
                  <a:sym typeface="Helvetica Neue"/>
                </a:rPr>
                <a:t>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4AADC1DD-CC6F-C596-2C82-1A7DFEEC5DDD}"/>
              </a:ext>
            </a:extLst>
          </p:cNvPr>
          <p:cNvSpPr txBox="1"/>
          <p:nvPr/>
        </p:nvSpPr>
        <p:spPr>
          <a:xfrm>
            <a:off x="8170128" y="2280857"/>
            <a:ext cx="1668970" cy="21294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HBM4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 32</a:t>
            </a:r>
            <a:r>
              <a:rPr kumimoji="1" lang="en-US" altLang="ja-JP" sz="1100" kern="0" dirty="0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Gb/&lt;</a:t>
            </a: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10.0Gbps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5BDE74E-68C0-9A20-5C48-BB34A30E1262}"/>
              </a:ext>
            </a:extLst>
          </p:cNvPr>
          <p:cNvSpPr txBox="1"/>
          <p:nvPr/>
        </p:nvSpPr>
        <p:spPr>
          <a:xfrm>
            <a:off x="9683983" y="2280857"/>
            <a:ext cx="1668970" cy="21294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HBM4E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 32</a:t>
            </a:r>
            <a:r>
              <a:rPr kumimoji="1" lang="en-US" altLang="ja-JP" sz="1100" kern="0" dirty="0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Gb/&lt;</a:t>
            </a: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12Gbps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B184AF1-BCF8-7E7A-4AC6-6B29A3513E33}"/>
              </a:ext>
            </a:extLst>
          </p:cNvPr>
          <p:cNvGrpSpPr/>
          <p:nvPr/>
        </p:nvGrpSpPr>
        <p:grpSpPr>
          <a:xfrm>
            <a:off x="7663449" y="2014888"/>
            <a:ext cx="289595" cy="244258"/>
            <a:chOff x="7663449" y="2014888"/>
            <a:chExt cx="289595" cy="24425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09B73B9-B11A-0D94-CEAD-6FF3680A4BFB}"/>
                </a:ext>
              </a:extLst>
            </p:cNvPr>
            <p:cNvSpPr/>
            <p:nvPr/>
          </p:nvSpPr>
          <p:spPr>
            <a:xfrm>
              <a:off x="7663449" y="2014888"/>
              <a:ext cx="241639" cy="24425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00206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8BF8AC8-EB43-4928-F3AE-6639BE49526D}"/>
                </a:ext>
              </a:extLst>
            </p:cNvPr>
            <p:cNvSpPr txBox="1"/>
            <p:nvPr/>
          </p:nvSpPr>
          <p:spPr>
            <a:xfrm>
              <a:off x="7699618" y="2046766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"/>
                  <a:sym typeface="Helvetica Neue"/>
                </a:rPr>
                <a:t>CS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014D71-D73F-6E06-7EC6-C18D3BB616D8}"/>
              </a:ext>
            </a:extLst>
          </p:cNvPr>
          <p:cNvGrpSpPr/>
          <p:nvPr/>
        </p:nvGrpSpPr>
        <p:grpSpPr>
          <a:xfrm>
            <a:off x="8134631" y="2603516"/>
            <a:ext cx="289595" cy="244258"/>
            <a:chOff x="7663449" y="2014888"/>
            <a:chExt cx="289595" cy="24425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76F1832-47EA-5D7A-FE2A-3A480E80FCE1}"/>
                </a:ext>
              </a:extLst>
            </p:cNvPr>
            <p:cNvSpPr/>
            <p:nvPr/>
          </p:nvSpPr>
          <p:spPr>
            <a:xfrm>
              <a:off x="7663449" y="2014888"/>
              <a:ext cx="241639" cy="24425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00206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C5F2316-F8CC-EDA8-AD66-520BF7306B84}"/>
                </a:ext>
              </a:extLst>
            </p:cNvPr>
            <p:cNvSpPr txBox="1"/>
            <p:nvPr/>
          </p:nvSpPr>
          <p:spPr>
            <a:xfrm>
              <a:off x="7699618" y="2046766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"/>
                  <a:sym typeface="Helvetica Neue"/>
                </a:rPr>
                <a:t>CS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4F1A70DE-0123-1CC4-BCCF-D9BE88B4552A}"/>
              </a:ext>
            </a:extLst>
          </p:cNvPr>
          <p:cNvSpPr/>
          <p:nvPr/>
        </p:nvSpPr>
        <p:spPr>
          <a:xfrm>
            <a:off x="9257747" y="2596378"/>
            <a:ext cx="241639" cy="2442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206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74ED037-45F9-83A5-0994-6257222FB88F}"/>
              </a:ext>
            </a:extLst>
          </p:cNvPr>
          <p:cNvSpPr txBox="1"/>
          <p:nvPr/>
        </p:nvSpPr>
        <p:spPr>
          <a:xfrm>
            <a:off x="9293916" y="2628256"/>
            <a:ext cx="253426" cy="17072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"/>
                <a:sym typeface="Helvetica Neue"/>
              </a:rPr>
              <a:t>CS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B10D2B8-FD14-2310-24EA-EF9852B1986A}"/>
              </a:ext>
            </a:extLst>
          </p:cNvPr>
          <p:cNvSpPr txBox="1"/>
          <p:nvPr/>
        </p:nvSpPr>
        <p:spPr>
          <a:xfrm>
            <a:off x="9199207" y="2872134"/>
            <a:ext cx="1668970" cy="21294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HBM4E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 32</a:t>
            </a:r>
            <a:r>
              <a:rPr kumimoji="1" lang="en-US" altLang="ja-JP" sz="1100" kern="0" dirty="0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Gb/&gt;</a:t>
            </a: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8.0Gbps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087D8A1-8784-CAAB-81AC-7D3D1B9C50D8}"/>
              </a:ext>
            </a:extLst>
          </p:cNvPr>
          <p:cNvSpPr txBox="1"/>
          <p:nvPr/>
        </p:nvSpPr>
        <p:spPr>
          <a:xfrm>
            <a:off x="8253142" y="3465162"/>
            <a:ext cx="1668970" cy="21294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HBM4K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ntel Clear"/>
                <a:sym typeface="Helvetica Neue"/>
              </a:rPr>
              <a:t> </a:t>
            </a: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24Gb</a:t>
            </a:r>
            <a:r>
              <a:rPr kumimoji="1" lang="en-US" altLang="ja-JP" sz="1100" kern="0" dirty="0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/&gt;</a:t>
            </a:r>
            <a:r>
              <a:rPr kumimoji="1" lang="en-US" altLang="ja-JP" sz="1100" kern="0" dirty="0" err="1">
                <a:solidFill>
                  <a:schemeClr val="tx2">
                    <a:lumMod val="75000"/>
                  </a:schemeClr>
                </a:solidFill>
                <a:latin typeface="Intel Clear"/>
                <a:sym typeface="Helvetica Neue"/>
              </a:rPr>
              <a:t>8.0Gbps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48D8D86-26E6-C2D6-759C-D06089AD1143}"/>
              </a:ext>
            </a:extLst>
          </p:cNvPr>
          <p:cNvSpPr txBox="1"/>
          <p:nvPr/>
        </p:nvSpPr>
        <p:spPr>
          <a:xfrm>
            <a:off x="8502956" y="1866339"/>
            <a:ext cx="1338505" cy="30886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r>
              <a:rPr kumimoji="1" lang="en-US" altLang="ja-JP" sz="1100" kern="0" dirty="0">
                <a:solidFill>
                  <a:srgbClr val="003C71"/>
                </a:solidFill>
                <a:latin typeface="Intel Clear"/>
                <a:sym typeface="Helvetica Neue"/>
              </a:rPr>
              <a:t>                       </a:t>
            </a: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8A451B8-F979-61CF-B1AF-B316CFE014A1}"/>
              </a:ext>
            </a:extLst>
          </p:cNvPr>
          <p:cNvSpPr txBox="1"/>
          <p:nvPr/>
        </p:nvSpPr>
        <p:spPr>
          <a:xfrm>
            <a:off x="9017292" y="2462300"/>
            <a:ext cx="1338505" cy="30886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33F547E-0373-A7EE-2B71-5073A835E292}"/>
              </a:ext>
            </a:extLst>
          </p:cNvPr>
          <p:cNvSpPr txBox="1"/>
          <p:nvPr/>
        </p:nvSpPr>
        <p:spPr>
          <a:xfrm>
            <a:off x="8448072" y="3066289"/>
            <a:ext cx="1338505" cy="30886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rgbClr val="003C71"/>
                </a:solidFill>
                <a:latin typeface="Intel Clear"/>
                <a:sym typeface="Helvetica Neue"/>
              </a:rPr>
              <a:t>12H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682DE1A-0398-A554-C07F-C454C748B8A9}"/>
              </a:ext>
            </a:extLst>
          </p:cNvPr>
          <p:cNvSpPr/>
          <p:nvPr/>
        </p:nvSpPr>
        <p:spPr>
          <a:xfrm>
            <a:off x="10049219" y="505976"/>
            <a:ext cx="241639" cy="2442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9EFF522-56BD-AF0B-20F3-0247C6DB6E5F}"/>
              </a:ext>
            </a:extLst>
          </p:cNvPr>
          <p:cNvSpPr txBox="1"/>
          <p:nvPr/>
        </p:nvSpPr>
        <p:spPr>
          <a:xfrm>
            <a:off x="10374319" y="522240"/>
            <a:ext cx="1166986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HBM4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/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4E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(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32Gb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0531D4D-5F42-A6D6-B10A-E60986346295}"/>
              </a:ext>
            </a:extLst>
          </p:cNvPr>
          <p:cNvGrpSpPr/>
          <p:nvPr/>
        </p:nvGrpSpPr>
        <p:grpSpPr>
          <a:xfrm>
            <a:off x="8702986" y="2006847"/>
            <a:ext cx="289595" cy="244258"/>
            <a:chOff x="9742523" y="2005101"/>
            <a:chExt cx="289595" cy="244258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3244336-96D9-5B45-8CDE-A3477742F5A2}"/>
                </a:ext>
              </a:extLst>
            </p:cNvPr>
            <p:cNvSpPr/>
            <p:nvPr/>
          </p:nvSpPr>
          <p:spPr>
            <a:xfrm>
              <a:off x="9742523" y="2005101"/>
              <a:ext cx="241639" cy="24425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rgbClr val="00206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EE4F188-7454-5382-FCC6-5FF813360C28}"/>
                </a:ext>
              </a:extLst>
            </p:cNvPr>
            <p:cNvSpPr txBox="1"/>
            <p:nvPr/>
          </p:nvSpPr>
          <p:spPr>
            <a:xfrm>
              <a:off x="9778692" y="2036979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kern="0" dirty="0">
                  <a:latin typeface="Intel Clear"/>
                  <a:sym typeface="Helvetica Neue"/>
                </a:rPr>
                <a:t>E</a:t>
              </a: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"/>
                  <a:sym typeface="Helvetica Neue"/>
                </a:rPr>
                <a:t>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C31845E-9E23-6999-AA44-1431ACF4B526}"/>
              </a:ext>
            </a:extLst>
          </p:cNvPr>
          <p:cNvGrpSpPr/>
          <p:nvPr/>
        </p:nvGrpSpPr>
        <p:grpSpPr>
          <a:xfrm>
            <a:off x="8694759" y="3183422"/>
            <a:ext cx="289595" cy="244258"/>
            <a:chOff x="7663449" y="2014888"/>
            <a:chExt cx="289595" cy="244258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B68BB59-945F-2436-2402-1D8978667989}"/>
                </a:ext>
              </a:extLst>
            </p:cNvPr>
            <p:cNvSpPr/>
            <p:nvPr/>
          </p:nvSpPr>
          <p:spPr>
            <a:xfrm>
              <a:off x="7663449" y="2014888"/>
              <a:ext cx="241639" cy="24425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00206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490293D-5D10-9617-90A3-DADA1FB163BD}"/>
                </a:ext>
              </a:extLst>
            </p:cNvPr>
            <p:cNvSpPr txBox="1"/>
            <p:nvPr/>
          </p:nvSpPr>
          <p:spPr>
            <a:xfrm>
              <a:off x="7699618" y="2046766"/>
              <a:ext cx="253426" cy="17072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kern="0" dirty="0">
                  <a:latin typeface="Intel Clear"/>
                  <a:sym typeface="Helvetica Neue"/>
                </a:rPr>
                <a:t>E</a:t>
              </a: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"/>
                  <a:sym typeface="Helvetica Neue"/>
                </a:rPr>
                <a:t>S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64E80C8-340C-B2BF-BB14-E05DD83B88A6}"/>
              </a:ext>
            </a:extLst>
          </p:cNvPr>
          <p:cNvSpPr/>
          <p:nvPr/>
        </p:nvSpPr>
        <p:spPr>
          <a:xfrm>
            <a:off x="4359024" y="1549900"/>
            <a:ext cx="221029" cy="212943"/>
          </a:xfrm>
          <a:prstGeom prst="triangle">
            <a:avLst/>
          </a:prstGeom>
          <a:solidFill>
            <a:srgbClr val="C3D600"/>
          </a:solidFill>
          <a:ln w="9525" cap="flat" cmpd="sng" algn="ctr">
            <a:solidFill>
              <a:srgbClr val="0071C5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A40BD-1606-F68B-186C-C66DEC338D19}"/>
              </a:ext>
            </a:extLst>
          </p:cNvPr>
          <p:cNvSpPr txBox="1"/>
          <p:nvPr/>
        </p:nvSpPr>
        <p:spPr>
          <a:xfrm>
            <a:off x="4632072" y="1530111"/>
            <a:ext cx="641402" cy="2442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err="1">
                <a:solidFill>
                  <a:srgbClr val="004A86">
                    <a:lumMod val="75000"/>
                  </a:srgbClr>
                </a:solidFill>
                <a:latin typeface="Intel Clear"/>
                <a:sym typeface="Helvetica Neue"/>
              </a:rPr>
              <a:t>Gaudi3</a:t>
            </a:r>
            <a:r>
              <a:rPr kumimoji="1" lang="en-US" altLang="ja-JP" sz="1100" kern="0" dirty="0">
                <a:solidFill>
                  <a:srgbClr val="004A86">
                    <a:lumMod val="75000"/>
                  </a:srgbClr>
                </a:solidFill>
                <a:latin typeface="Intel Clear"/>
                <a:sym typeface="Helvetica Neue"/>
              </a:rPr>
              <a:t> (HBM2E)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4A86">
                  <a:lumMod val="75000"/>
                </a:srgbClr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518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BAB8-FB6C-6F72-5286-B14037C9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0" y="974172"/>
            <a:ext cx="11010816" cy="95249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D83F9D-D224-2FF6-73BB-8B9DD75B9B85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973374666"/>
              </p:ext>
            </p:extLst>
          </p:nvPr>
        </p:nvGraphicFramePr>
        <p:xfrm>
          <a:off x="13587" y="1057791"/>
          <a:ext cx="11837038" cy="302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653">
                  <a:extLst>
                    <a:ext uri="{9D8B030D-6E8A-4147-A177-3AD203B41FA5}">
                      <a16:colId xmlns:a16="http://schemas.microsoft.com/office/drawing/2014/main" val="1027331654"/>
                    </a:ext>
                  </a:extLst>
                </a:gridCol>
                <a:gridCol w="1653653">
                  <a:extLst>
                    <a:ext uri="{9D8B030D-6E8A-4147-A177-3AD203B41FA5}">
                      <a16:colId xmlns:a16="http://schemas.microsoft.com/office/drawing/2014/main" val="4171097129"/>
                    </a:ext>
                  </a:extLst>
                </a:gridCol>
                <a:gridCol w="1653653">
                  <a:extLst>
                    <a:ext uri="{9D8B030D-6E8A-4147-A177-3AD203B41FA5}">
                      <a16:colId xmlns:a16="http://schemas.microsoft.com/office/drawing/2014/main" val="2412197297"/>
                    </a:ext>
                  </a:extLst>
                </a:gridCol>
                <a:gridCol w="1653653">
                  <a:extLst>
                    <a:ext uri="{9D8B030D-6E8A-4147-A177-3AD203B41FA5}">
                      <a16:colId xmlns:a16="http://schemas.microsoft.com/office/drawing/2014/main" val="2512427294"/>
                    </a:ext>
                  </a:extLst>
                </a:gridCol>
                <a:gridCol w="1653653">
                  <a:extLst>
                    <a:ext uri="{9D8B030D-6E8A-4147-A177-3AD203B41FA5}">
                      <a16:colId xmlns:a16="http://schemas.microsoft.com/office/drawing/2014/main" val="3389181216"/>
                    </a:ext>
                  </a:extLst>
                </a:gridCol>
                <a:gridCol w="1653653">
                  <a:extLst>
                    <a:ext uri="{9D8B030D-6E8A-4147-A177-3AD203B41FA5}">
                      <a16:colId xmlns:a16="http://schemas.microsoft.com/office/drawing/2014/main" val="2223601156"/>
                    </a:ext>
                  </a:extLst>
                </a:gridCol>
                <a:gridCol w="1915120">
                  <a:extLst>
                    <a:ext uri="{9D8B030D-6E8A-4147-A177-3AD203B41FA5}">
                      <a16:colId xmlns:a16="http://schemas.microsoft.com/office/drawing/2014/main" val="1430241269"/>
                    </a:ext>
                  </a:extLst>
                </a:gridCol>
              </a:tblGrid>
              <a:tr h="3594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HBM4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4E</a:t>
                      </a:r>
                      <a:r>
                        <a:rPr lang="en-US" sz="1200" dirty="0"/>
                        <a:t> *1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HBM4</a:t>
                      </a:r>
                      <a:r>
                        <a:rPr lang="en-US" sz="1200" dirty="0"/>
                        <a:t> generations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Speed target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Core die, # of stack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Base die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Sample Schedule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Comment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2746046681"/>
                  </a:ext>
                </a:extLst>
              </a:tr>
              <a:tr h="359427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Samsung</a:t>
                      </a:r>
                    </a:p>
                  </a:txBody>
                  <a:tcPr marL="81231" marR="81231" marT="40616" marB="40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HBM4</a:t>
                      </a:r>
                      <a:r>
                        <a:rPr lang="en-US" sz="1200" dirty="0"/>
                        <a:t> 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gen.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</a:t>
                      </a:r>
                      <a:r>
                        <a:rPr lang="en-US" sz="1200" dirty="0" err="1"/>
                        <a:t>10.0Gbps</a:t>
                      </a:r>
                      <a:r>
                        <a:rPr lang="en-US" sz="1200" dirty="0"/>
                        <a:t> *2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24Gbit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12H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16H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Samsung Foundry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2H</a:t>
                      </a:r>
                      <a:r>
                        <a:rPr lang="en-US" sz="1200" dirty="0"/>
                        <a:t> ’25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POR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167349117"/>
                  </a:ext>
                </a:extLst>
              </a:tr>
              <a:tr h="3594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HBM4</a:t>
                      </a:r>
                      <a:r>
                        <a:rPr lang="en-US" sz="1200" dirty="0"/>
                        <a:t> shrink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</a:t>
                      </a:r>
                      <a:r>
                        <a:rPr lang="en-US" sz="1200" dirty="0" err="1"/>
                        <a:t>10.0Gbps</a:t>
                      </a:r>
                      <a:r>
                        <a:rPr lang="en-US" sz="1200" dirty="0"/>
                        <a:t> *2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32Gbit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12H</a:t>
                      </a:r>
                      <a:r>
                        <a:rPr lang="en-US" sz="1200" dirty="0"/>
                        <a:t>/(</a:t>
                      </a:r>
                      <a:r>
                        <a:rPr lang="en-US" sz="1200" dirty="0" err="1"/>
                        <a:t>16H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Samsung Foundry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2H</a:t>
                      </a:r>
                      <a:r>
                        <a:rPr lang="en-US" sz="1200" dirty="0"/>
                        <a:t> ’26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planning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614977816"/>
                  </a:ext>
                </a:extLst>
              </a:tr>
              <a:tr h="3594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HBM4E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</a:t>
                      </a:r>
                      <a:r>
                        <a:rPr lang="en-US" sz="1200" dirty="0" err="1"/>
                        <a:t>12.0Gbps</a:t>
                      </a:r>
                      <a:r>
                        <a:rPr lang="en-US" sz="1200" dirty="0"/>
                        <a:t> *2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32Gbit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12H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16H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Samsung Foundry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1H</a:t>
                      </a:r>
                      <a:r>
                        <a:rPr lang="en-US" sz="1200" dirty="0"/>
                        <a:t> ’27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planning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1823338480"/>
                  </a:ext>
                </a:extLst>
              </a:tr>
              <a:tr h="35942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SKhynix</a:t>
                      </a:r>
                    </a:p>
                  </a:txBody>
                  <a:tcPr marL="81231" marR="81231" marT="40616" marB="40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HBM4</a:t>
                      </a:r>
                      <a:r>
                        <a:rPr lang="en-US" sz="1200" dirty="0"/>
                        <a:t> 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gen.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6.4Gbps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24Gbit</a:t>
                      </a:r>
                      <a:r>
                        <a:rPr lang="en-US" sz="1200" dirty="0"/>
                        <a:t>, (</a:t>
                      </a:r>
                      <a:r>
                        <a:rPr lang="en-US" sz="1200" dirty="0" err="1"/>
                        <a:t>8H</a:t>
                      </a:r>
                      <a:r>
                        <a:rPr lang="en-US" sz="1200" dirty="0"/>
                        <a:t>)/</a:t>
                      </a:r>
                      <a:r>
                        <a:rPr lang="en-US" sz="1200" dirty="0" err="1"/>
                        <a:t>12H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16H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TSMC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N12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end ‘25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POR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2347584347"/>
                  </a:ext>
                </a:extLst>
              </a:tr>
              <a:tr h="3594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HBM4E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</a:t>
                      </a:r>
                      <a:r>
                        <a:rPr lang="en-US" sz="1200" dirty="0" err="1"/>
                        <a:t>8.0Gbps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32Gbit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12H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16H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TSMC</a:t>
                      </a:r>
                      <a:r>
                        <a:rPr lang="en-US" sz="1200" dirty="0"/>
                        <a:t> ?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2H</a:t>
                      </a:r>
                      <a:r>
                        <a:rPr lang="en-US" sz="1200" dirty="0"/>
                        <a:t> ’26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planning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326353757"/>
                  </a:ext>
                </a:extLst>
              </a:tr>
              <a:tr h="35942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Micron</a:t>
                      </a:r>
                    </a:p>
                  </a:txBody>
                  <a:tcPr marL="81231" marR="81231" marT="40616" marB="40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HBM4</a:t>
                      </a:r>
                      <a:r>
                        <a:rPr lang="en-US" sz="1200" dirty="0"/>
                        <a:t> 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gen.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</a:t>
                      </a:r>
                      <a:r>
                        <a:rPr lang="en-US" sz="1200" dirty="0" err="1"/>
                        <a:t>6.0Gbps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24Gbbit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12H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DRAM process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1H</a:t>
                      </a:r>
                      <a:r>
                        <a:rPr lang="en-US" sz="1200" dirty="0"/>
                        <a:t> ‘25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POR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3332175993"/>
                  </a:ext>
                </a:extLst>
              </a:tr>
              <a:tr h="513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HBM4K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</a:t>
                      </a:r>
                      <a:r>
                        <a:rPr lang="en-US" sz="1200" dirty="0" err="1"/>
                        <a:t>8.0Gbps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24Gbit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12H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Logic process</a:t>
                      </a:r>
                    </a:p>
                    <a:p>
                      <a:pPr algn="ctr"/>
                      <a:r>
                        <a:rPr lang="en-US" sz="1200" dirty="0"/>
                        <a:t>(Conventional)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2H</a:t>
                      </a:r>
                      <a:r>
                        <a:rPr lang="en-US" sz="1200" dirty="0"/>
                        <a:t> ’26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Same core/new logic die</a:t>
                      </a:r>
                    </a:p>
                    <a:p>
                      <a:pPr algn="ctr"/>
                      <a:r>
                        <a:rPr lang="en-US" sz="1200" dirty="0"/>
                        <a:t>In planning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1722879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9E97E5C-3ADD-C70A-E719-E275685E3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235394"/>
              </p:ext>
            </p:extLst>
          </p:nvPr>
        </p:nvGraphicFramePr>
        <p:xfrm>
          <a:off x="13587" y="4202820"/>
          <a:ext cx="11837038" cy="2603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653">
                  <a:extLst>
                    <a:ext uri="{9D8B030D-6E8A-4147-A177-3AD203B41FA5}">
                      <a16:colId xmlns:a16="http://schemas.microsoft.com/office/drawing/2014/main" val="1027331654"/>
                    </a:ext>
                  </a:extLst>
                </a:gridCol>
                <a:gridCol w="1653653">
                  <a:extLst>
                    <a:ext uri="{9D8B030D-6E8A-4147-A177-3AD203B41FA5}">
                      <a16:colId xmlns:a16="http://schemas.microsoft.com/office/drawing/2014/main" val="4171097129"/>
                    </a:ext>
                  </a:extLst>
                </a:gridCol>
                <a:gridCol w="1653653">
                  <a:extLst>
                    <a:ext uri="{9D8B030D-6E8A-4147-A177-3AD203B41FA5}">
                      <a16:colId xmlns:a16="http://schemas.microsoft.com/office/drawing/2014/main" val="2412197297"/>
                    </a:ext>
                  </a:extLst>
                </a:gridCol>
                <a:gridCol w="1653653">
                  <a:extLst>
                    <a:ext uri="{9D8B030D-6E8A-4147-A177-3AD203B41FA5}">
                      <a16:colId xmlns:a16="http://schemas.microsoft.com/office/drawing/2014/main" val="2512427294"/>
                    </a:ext>
                  </a:extLst>
                </a:gridCol>
                <a:gridCol w="1653653">
                  <a:extLst>
                    <a:ext uri="{9D8B030D-6E8A-4147-A177-3AD203B41FA5}">
                      <a16:colId xmlns:a16="http://schemas.microsoft.com/office/drawing/2014/main" val="3389181216"/>
                    </a:ext>
                  </a:extLst>
                </a:gridCol>
                <a:gridCol w="1653653">
                  <a:extLst>
                    <a:ext uri="{9D8B030D-6E8A-4147-A177-3AD203B41FA5}">
                      <a16:colId xmlns:a16="http://schemas.microsoft.com/office/drawing/2014/main" val="2223601156"/>
                    </a:ext>
                  </a:extLst>
                </a:gridCol>
                <a:gridCol w="1915120">
                  <a:extLst>
                    <a:ext uri="{9D8B030D-6E8A-4147-A177-3AD203B41FA5}">
                      <a16:colId xmlns:a16="http://schemas.microsoft.com/office/drawing/2014/main" val="1430241269"/>
                    </a:ext>
                  </a:extLst>
                </a:gridCol>
              </a:tblGrid>
              <a:tr h="5135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HBM3/</a:t>
                      </a:r>
                      <a:r>
                        <a:rPr lang="en-US" sz="1200" dirty="0" err="1"/>
                        <a:t>3E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HBM4</a:t>
                      </a:r>
                      <a:r>
                        <a:rPr lang="en-US" sz="1200" dirty="0"/>
                        <a:t> generations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POR Speed</a:t>
                      </a:r>
                    </a:p>
                    <a:p>
                      <a:pPr algn="ctr"/>
                      <a:r>
                        <a:rPr lang="en-US" sz="1200" dirty="0"/>
                        <a:t>(Stretch goal or PR)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Core die, # of stack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Base die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Sample Schedule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Comment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2746046681"/>
                  </a:ext>
                </a:extLst>
              </a:tr>
              <a:tr h="35942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Samsung</a:t>
                      </a:r>
                    </a:p>
                  </a:txBody>
                  <a:tcPr marL="81231" marR="81231" marT="40616" marB="40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HBM3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6.4Gbps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16Gbit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8H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12H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DRAM technology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Now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production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167349117"/>
                  </a:ext>
                </a:extLst>
              </a:tr>
              <a:tr h="513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HBM3E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8.0Gbps</a:t>
                      </a:r>
                      <a:r>
                        <a:rPr lang="en-US" sz="1200" dirty="0"/>
                        <a:t> POR</a:t>
                      </a:r>
                    </a:p>
                    <a:p>
                      <a:pPr algn="ctr"/>
                      <a:r>
                        <a:rPr lang="en-US" sz="1200" dirty="0"/>
                        <a:t>(~</a:t>
                      </a:r>
                      <a:r>
                        <a:rPr lang="en-US" sz="1200" dirty="0" err="1"/>
                        <a:t>9.8Gbps</a:t>
                      </a:r>
                      <a:r>
                        <a:rPr lang="en-US" sz="1200" dirty="0"/>
                        <a:t> in PR)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24Gbit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8H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12H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DRAM technology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Q1</a:t>
                      </a:r>
                      <a:r>
                        <a:rPr lang="en-US" sz="1200" dirty="0"/>
                        <a:t> ‘24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sampling</a:t>
                      </a:r>
                    </a:p>
                    <a:p>
                      <a:pPr algn="ctr"/>
                      <a:r>
                        <a:rPr lang="en-US" sz="1200" dirty="0"/>
                        <a:t>MP in </a:t>
                      </a:r>
                      <a:r>
                        <a:rPr lang="en-US" sz="1200" dirty="0" err="1"/>
                        <a:t>2H</a:t>
                      </a:r>
                      <a:r>
                        <a:rPr lang="en-US" sz="1200" dirty="0"/>
                        <a:t> ‘24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1823338480"/>
                  </a:ext>
                </a:extLst>
              </a:tr>
              <a:tr h="35942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SKhynix</a:t>
                      </a:r>
                    </a:p>
                  </a:txBody>
                  <a:tcPr marL="81231" marR="81231" marT="40616" marB="40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HBM3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6.4Gbps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16Gbit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8H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12H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DRAM technology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Now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production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2347584347"/>
                  </a:ext>
                </a:extLst>
              </a:tr>
              <a:tr h="3997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HBM3E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8.0Gbps</a:t>
                      </a:r>
                      <a:r>
                        <a:rPr lang="en-US" sz="1200" dirty="0"/>
                        <a:t> POR</a:t>
                      </a:r>
                    </a:p>
                    <a:p>
                      <a:pPr algn="ctr"/>
                      <a:r>
                        <a:rPr lang="en-US" sz="1200" dirty="0"/>
                        <a:t>(&gt;</a:t>
                      </a:r>
                      <a:r>
                        <a:rPr lang="en-US" sz="1200" dirty="0" err="1"/>
                        <a:t>9.0Gbps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24Gbit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8H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12H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DRAM technology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Now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sampling</a:t>
                      </a:r>
                    </a:p>
                    <a:p>
                      <a:pPr algn="ctr"/>
                      <a:r>
                        <a:rPr lang="en-US" sz="1200" dirty="0"/>
                        <a:t>MP in </a:t>
                      </a:r>
                      <a:r>
                        <a:rPr lang="en-US" sz="1200" dirty="0" err="1"/>
                        <a:t>2H</a:t>
                      </a:r>
                      <a:r>
                        <a:rPr lang="en-US" sz="1200" dirty="0"/>
                        <a:t> ‘24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326353757"/>
                  </a:ext>
                </a:extLst>
              </a:tr>
              <a:tr h="3997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Micron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HBM3E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9.2Gbps</a:t>
                      </a:r>
                      <a:r>
                        <a:rPr lang="en-US" sz="1200" dirty="0"/>
                        <a:t> POR/PR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24Gbit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8H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12H</a:t>
                      </a:r>
                      <a:endParaRPr lang="en-US" sz="1200" dirty="0"/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DRAM technology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Now</a:t>
                      </a:r>
                    </a:p>
                  </a:txBody>
                  <a:tcPr marL="62839" marR="62839" marT="31419" marB="3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sampling</a:t>
                      </a:r>
                    </a:p>
                    <a:p>
                      <a:pPr algn="ctr"/>
                      <a:r>
                        <a:rPr lang="en-US" sz="1200" dirty="0"/>
                        <a:t>MP in </a:t>
                      </a:r>
                      <a:r>
                        <a:rPr lang="en-US" sz="1200" dirty="0" err="1"/>
                        <a:t>Q2</a:t>
                      </a:r>
                      <a:r>
                        <a:rPr lang="en-US" sz="1200" dirty="0"/>
                        <a:t> ‘24</a:t>
                      </a:r>
                    </a:p>
                  </a:txBody>
                  <a:tcPr marL="62839" marR="62839" marT="31419" marB="31419"/>
                </a:tc>
                <a:extLst>
                  <a:ext uri="{0D108BD9-81ED-4DB2-BD59-A6C34878D82A}">
                    <a16:rowId xmlns:a16="http://schemas.microsoft.com/office/drawing/2014/main" val="333217599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6815E0-8EC0-BB22-389B-6B53E1870D4C}"/>
              </a:ext>
            </a:extLst>
          </p:cNvPr>
          <p:cNvSpPr txBox="1">
            <a:spLocks/>
          </p:cNvSpPr>
          <p:nvPr/>
        </p:nvSpPr>
        <p:spPr>
          <a:xfrm>
            <a:off x="689778" y="154824"/>
            <a:ext cx="10972800" cy="63645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algn="l" defTabSz="6095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33" b="0" i="0" kern="1200" spc="0" baseline="0">
                <a:solidFill>
                  <a:srgbClr val="003C7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HBM3/</a:t>
            </a:r>
            <a:r>
              <a:rPr kumimoji="1" lang="en-US" altLang="ja-JP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3e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/4/</a:t>
            </a:r>
            <a:r>
              <a:rPr kumimoji="1" lang="en-US" altLang="ja-JP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4e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 config/performance targets (Mar. ‘24)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 Pro" panose="020B0804020202060201" pitchFamily="34" charset="0"/>
              <a:cs typeface="Intel Clear Pro" panose="020B0804020202060201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14CC7-CF42-A89D-A829-5A286C66F14C}"/>
              </a:ext>
            </a:extLst>
          </p:cNvPr>
          <p:cNvSpPr txBox="1"/>
          <p:nvPr/>
        </p:nvSpPr>
        <p:spPr>
          <a:xfrm>
            <a:off x="7210734" y="573043"/>
            <a:ext cx="4929235" cy="4847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ym typeface="Helvetica Neue"/>
              </a:rPr>
              <a:t>*1 Hybrid bonding transition is uncertain and stay with </a:t>
            </a:r>
            <a:r>
              <a:rPr lang="en-US" sz="1050" dirty="0" err="1">
                <a:sym typeface="Helvetica Neue"/>
              </a:rPr>
              <a:t>uBump</a:t>
            </a:r>
            <a:r>
              <a:rPr lang="en-US" sz="1050" dirty="0">
                <a:sym typeface="Helvetica Neue"/>
              </a:rPr>
              <a:t> until truly required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ym typeface="Helvetica Neue"/>
              </a:rPr>
              <a:t>*2 Trying to outpace max speed target with internal logic die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ym typeface="Helvetica Neue"/>
              </a:rPr>
              <a:t>*2 Not proven and strong wish of SI/PI collaboration to achieve</a:t>
            </a:r>
          </a:p>
        </p:txBody>
      </p:sp>
    </p:spTree>
    <p:extLst>
      <p:ext uri="{BB962C8B-B14F-4D97-AF65-F5344CB8AC3E}">
        <p14:creationId xmlns:p14="http://schemas.microsoft.com/office/powerpoint/2010/main" val="6810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B5B3E1-6549-2302-D1E1-3376A2325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010C5B-A978-35CC-26B8-1ACED6DC0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957"/>
            <a:ext cx="12130481" cy="6794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DCE525-FE51-F19C-3FF3-C62222E995E6}"/>
              </a:ext>
            </a:extLst>
          </p:cNvPr>
          <p:cNvSpPr txBox="1"/>
          <p:nvPr/>
        </p:nvSpPr>
        <p:spPr>
          <a:xfrm>
            <a:off x="9419333" y="387183"/>
            <a:ext cx="202299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Samsung – Mar. ‘24</a:t>
            </a:r>
          </a:p>
        </p:txBody>
      </p:sp>
    </p:spTree>
    <p:extLst>
      <p:ext uri="{BB962C8B-B14F-4D97-AF65-F5344CB8AC3E}">
        <p14:creationId xmlns:p14="http://schemas.microsoft.com/office/powerpoint/2010/main" val="19169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ECE2E-7094-5BC9-E593-8F6271A59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E78533-222C-86ED-C4B4-CDAD201F9BA3}"/>
              </a:ext>
            </a:extLst>
          </p:cNvPr>
          <p:cNvSpPr txBox="1"/>
          <p:nvPr/>
        </p:nvSpPr>
        <p:spPr>
          <a:xfrm>
            <a:off x="9419333" y="387183"/>
            <a:ext cx="202299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Samsung – Mar. ‘24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9AF8B-3156-BAB5-F8CA-3B4CFBE4D8F7}"/>
              </a:ext>
            </a:extLst>
          </p:cNvPr>
          <p:cNvSpPr txBox="1"/>
          <p:nvPr/>
        </p:nvSpPr>
        <p:spPr>
          <a:xfrm>
            <a:off x="8418379" y="3295371"/>
            <a:ext cx="2579232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* Requires system level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0636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C90EE3-89AD-2ADA-22A6-12B97845C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CC88BB-F457-52D0-9BB3-A315C7E930A8}"/>
              </a:ext>
            </a:extLst>
          </p:cNvPr>
          <p:cNvSpPr txBox="1"/>
          <p:nvPr/>
        </p:nvSpPr>
        <p:spPr>
          <a:xfrm>
            <a:off x="8092174" y="358273"/>
            <a:ext cx="189955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SKhynix – </a:t>
            </a:r>
            <a:r>
              <a:rPr lang="en-US">
                <a:solidFill>
                  <a:srgbClr val="FF0000"/>
                </a:solidFill>
                <a:sym typeface="Helvetica Neue"/>
              </a:rPr>
              <a:t>Mar. </a:t>
            </a: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’24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688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11ABB7-09AB-5326-EAA4-C1825DA6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08BB7-40F6-E082-5044-66096F1C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E2600-E58D-5D3A-EB6B-7B6A8E769293}"/>
              </a:ext>
            </a:extLst>
          </p:cNvPr>
          <p:cNvSpPr txBox="1"/>
          <p:nvPr/>
        </p:nvSpPr>
        <p:spPr>
          <a:xfrm>
            <a:off x="2530787" y="2546310"/>
            <a:ext cx="72214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b="1" dirty="0"/>
              <a:t> JEDEC Memory Summary</a:t>
            </a:r>
          </a:p>
          <a:p>
            <a:pPr marL="342900" indent="-342900">
              <a:buAutoNum type="arabicPeriod"/>
            </a:pPr>
            <a:r>
              <a:rPr lang="en-US" sz="4800" b="1" dirty="0"/>
              <a:t> </a:t>
            </a:r>
            <a:r>
              <a:rPr lang="en-US" sz="4800" b="1" dirty="0" err="1"/>
              <a:t>DDRx</a:t>
            </a:r>
            <a:r>
              <a:rPr lang="en-US" sz="4800" b="1" dirty="0"/>
              <a:t> </a:t>
            </a:r>
          </a:p>
          <a:p>
            <a:pPr marL="342900" indent="-342900">
              <a:buAutoNum type="arabicPeriod"/>
            </a:pPr>
            <a:r>
              <a:rPr lang="en-US" sz="4800" b="1" dirty="0"/>
              <a:t> </a:t>
            </a:r>
            <a:r>
              <a:rPr lang="en-US" sz="4800" b="1" dirty="0" err="1"/>
              <a:t>HBMx</a:t>
            </a:r>
            <a:endParaRPr lang="en-US" sz="4800" b="1" dirty="0"/>
          </a:p>
          <a:p>
            <a:pPr marL="342900" indent="-342900">
              <a:buAutoNum type="arabicPeriod"/>
            </a:pPr>
            <a:r>
              <a:rPr lang="en-US" sz="4800" b="1" dirty="0"/>
              <a:t> AI-PC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3D982-633A-523C-88C7-104D91620929}"/>
              </a:ext>
            </a:extLst>
          </p:cNvPr>
          <p:cNvSpPr txBox="1"/>
          <p:nvPr/>
        </p:nvSpPr>
        <p:spPr>
          <a:xfrm>
            <a:off x="1424515" y="988482"/>
            <a:ext cx="2085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73085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DFF8-4FB3-4BB1-8A4B-CE7EE8ED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9423-F8A5-4094-8173-346E986C55FE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1082A-5B78-418E-8B33-EF9E8272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1"/>
            <a:ext cx="12192000" cy="6849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16897-8B7C-434D-A83F-234586A6BFA5}"/>
              </a:ext>
            </a:extLst>
          </p:cNvPr>
          <p:cNvSpPr txBox="1"/>
          <p:nvPr/>
        </p:nvSpPr>
        <p:spPr>
          <a:xfrm>
            <a:off x="3876130" y="609599"/>
            <a:ext cx="94416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ww41’22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32CAF9-AE6B-5EED-F433-61AD2452F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6555" cy="6849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BEEA11-47DD-C2B7-84FE-363D1FB9E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5" y="7695"/>
            <a:ext cx="12192000" cy="6845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63E0EC-A334-1100-14A9-09E5A9FA6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0"/>
            <a:ext cx="12155460" cy="676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D2EFB7-F5A5-7BD1-6F67-BFF7799B0148}"/>
              </a:ext>
            </a:extLst>
          </p:cNvPr>
          <p:cNvSpPr txBox="1"/>
          <p:nvPr/>
        </p:nvSpPr>
        <p:spPr>
          <a:xfrm>
            <a:off x="9498436" y="471099"/>
            <a:ext cx="169116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Micron –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Oct.’23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6D0E2A-B444-0D70-3B18-80EE43870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3" y="0"/>
            <a:ext cx="1211073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CA65E-DBB6-7E37-E6EC-47B568FF1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075" y="0"/>
            <a:ext cx="12182630" cy="68393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E5336D-71ED-B728-C5DC-C499D229EB2B}"/>
              </a:ext>
            </a:extLst>
          </p:cNvPr>
          <p:cNvSpPr txBox="1"/>
          <p:nvPr/>
        </p:nvSpPr>
        <p:spPr>
          <a:xfrm>
            <a:off x="9715967" y="290359"/>
            <a:ext cx="171200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Micron –</a:t>
            </a: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Feb. ’24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863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8F709E-C60E-03D9-D80A-FCA3B71A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15"/>
            <a:ext cx="5926580" cy="5336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1759AC-02F5-C5A9-1B85-09AA67905B99}"/>
              </a:ext>
            </a:extLst>
          </p:cNvPr>
          <p:cNvSpPr txBox="1"/>
          <p:nvPr/>
        </p:nvSpPr>
        <p:spPr>
          <a:xfrm>
            <a:off x="201574" y="5793854"/>
            <a:ext cx="11602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https://www.linkedin.com/pulse/tech-news-nvidia-procures-1b-worth-hbm3e-memory-from-sk-hynix-ufi2c/</a:t>
            </a:r>
          </a:p>
          <a:p>
            <a:r>
              <a:rPr lang="en-US" sz="1200" dirty="0"/>
              <a:t>https://www.anandtech.com/show/21078/micron-to-ship-hbm3e-to-nvidia-in-early-2024</a:t>
            </a:r>
          </a:p>
          <a:p>
            <a:r>
              <a:rPr lang="en-US" sz="1200" dirty="0"/>
              <a:t>https://www.trendforce.com/news/2023/12/04/news-sk-hynix-signs-prioritized-supply-agreement-with-nvidia-for-hbm3e-2023-q4-revenue-expected-to-surpass-krw-10-trillion-again/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8EEB9-F55A-A2F0-C464-706C4EB78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05" y="938792"/>
            <a:ext cx="6448425" cy="381952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FC195E-2C2E-04E7-5229-29A171B5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B15BBF-6A2F-4DE3-7277-AC05541E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5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CF46B-9D1B-815A-944A-045ECD2A2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40" y="4258301"/>
            <a:ext cx="7319054" cy="2514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28EF1-294D-284B-25DA-359011AB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1" y="84841"/>
            <a:ext cx="5971690" cy="4173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8421F9-8284-289B-2DED-40E1BBA71CDE}"/>
              </a:ext>
            </a:extLst>
          </p:cNvPr>
          <p:cNvSpPr txBox="1"/>
          <p:nvPr/>
        </p:nvSpPr>
        <p:spPr>
          <a:xfrm>
            <a:off x="7622093" y="5787649"/>
            <a:ext cx="500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https://www.amd.com/en/newsroom/press-releases/2023-12-6-amd-delivers-leadership-portfolio-of-data-center-a.html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E8D61-4607-AA5B-9D31-9BE0DF2B4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26" y="933251"/>
            <a:ext cx="5682414" cy="3205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8D464A-2324-97FA-A341-CA548FC7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A8058F-A9F5-C941-5720-FEE3D578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4EF7-AC18-4A08-0F8D-D2A44E534DB9}"/>
              </a:ext>
            </a:extLst>
          </p:cNvPr>
          <p:cNvSpPr txBox="1">
            <a:spLocks/>
          </p:cNvSpPr>
          <p:nvPr/>
        </p:nvSpPr>
        <p:spPr>
          <a:xfrm>
            <a:off x="469317" y="64002"/>
            <a:ext cx="10970681" cy="704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/>
              <a:t>Accelerator Roadmap – Q1 ’24 </a:t>
            </a:r>
            <a:r>
              <a:rPr lang="en-US" sz="5333">
                <a:solidFill>
                  <a:srgbClr val="FF0000"/>
                </a:solidFill>
              </a:rPr>
              <a:t>(Draft-1)</a:t>
            </a:r>
            <a:endParaRPr lang="en-US" sz="5333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37963C-5744-2B42-7CC3-0437DD253433}"/>
              </a:ext>
            </a:extLst>
          </p:cNvPr>
          <p:cNvSpPr/>
          <p:nvPr/>
        </p:nvSpPr>
        <p:spPr>
          <a:xfrm>
            <a:off x="7760197" y="3811958"/>
            <a:ext cx="3966272" cy="245038"/>
          </a:xfrm>
          <a:prstGeom prst="rect">
            <a:avLst/>
          </a:prstGeom>
          <a:solidFill>
            <a:sysClr val="window" lastClr="FFFFFF"/>
          </a:solidFill>
          <a:ln w="12700" cap="flat">
            <a:solidFill>
              <a:sysClr val="windowText" lastClr="000000"/>
            </a:solidFill>
            <a:prstDash val="sysDash"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825479" hangingPunct="0">
              <a:defRPr/>
            </a:pPr>
            <a:r>
              <a:rPr lang="en-US" sz="1050" kern="0" dirty="0">
                <a:solidFill>
                  <a:srgbClr val="000000"/>
                </a:solidFill>
                <a:latin typeface="IntelOne Display Regular" panose="020B0503020203020204" pitchFamily="34" charset="0"/>
                <a:ea typeface="Helvetica Neue Medium"/>
                <a:cs typeface="Helvetica Neue Medium"/>
                <a:sym typeface="Helvetica Neue Medium"/>
              </a:rPr>
              <a:t>Dotted line – product before Execution Commit (EC) or in 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E2729-CCB1-D925-755C-ECD146EF4721}"/>
              </a:ext>
            </a:extLst>
          </p:cNvPr>
          <p:cNvSpPr txBox="1"/>
          <p:nvPr/>
        </p:nvSpPr>
        <p:spPr>
          <a:xfrm>
            <a:off x="3601191" y="1070990"/>
            <a:ext cx="46807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hangingPunct="0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7AEF1-38E3-92F9-8C20-3C86ACD27711}"/>
              </a:ext>
            </a:extLst>
          </p:cNvPr>
          <p:cNvSpPr txBox="1"/>
          <p:nvPr/>
        </p:nvSpPr>
        <p:spPr>
          <a:xfrm>
            <a:off x="5856006" y="1070990"/>
            <a:ext cx="46807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hangingPunct="0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859C8-0D51-930E-B287-9AB1779A0918}"/>
              </a:ext>
            </a:extLst>
          </p:cNvPr>
          <p:cNvSpPr txBox="1"/>
          <p:nvPr/>
        </p:nvSpPr>
        <p:spPr>
          <a:xfrm>
            <a:off x="8110821" y="1070990"/>
            <a:ext cx="46807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hangingPunct="0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2026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070432-C664-8CA9-BF15-1F0C85D76AC7}"/>
              </a:ext>
            </a:extLst>
          </p:cNvPr>
          <p:cNvSpPr/>
          <p:nvPr/>
        </p:nvSpPr>
        <p:spPr>
          <a:xfrm>
            <a:off x="3839702" y="2544725"/>
            <a:ext cx="3192239" cy="3180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ysClr val="windowText" lastClr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>
              <a:defRPr/>
            </a:pPr>
            <a:r>
              <a:rPr lang="en-US" sz="1400" kern="0" dirty="0" err="1">
                <a:solidFill>
                  <a:srgbClr val="FFFFFF"/>
                </a:solidFill>
                <a:latin typeface="IntelOne Display Regular" panose="020B0503020203020204" pitchFamily="34" charset="0"/>
                <a:sym typeface="Helvetica Neue Medium"/>
              </a:rPr>
              <a:t>Agilex-7M</a:t>
            </a:r>
            <a:r>
              <a:rPr lang="en-US" sz="1400" kern="0" dirty="0">
                <a:solidFill>
                  <a:srgbClr val="FFFFFF"/>
                </a:solidFill>
                <a:latin typeface="IntelOne Display Regular" panose="020B0503020203020204" pitchFamily="34" charset="0"/>
                <a:sym typeface="Helvetica Neue Medium"/>
              </a:rPr>
              <a:t> (HBM2e)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D86B5D-F82E-DF67-0C19-F2085C99D7FC}"/>
              </a:ext>
            </a:extLst>
          </p:cNvPr>
          <p:cNvSpPr/>
          <p:nvPr/>
        </p:nvSpPr>
        <p:spPr>
          <a:xfrm>
            <a:off x="2758795" y="1401258"/>
            <a:ext cx="2152871" cy="3180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ysClr val="windowText" lastClr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>
              <a:defRPr/>
            </a:pPr>
            <a:r>
              <a:rPr lang="en-US" sz="1400" kern="0" dirty="0" err="1">
                <a:solidFill>
                  <a:srgbClr val="FFFFFF"/>
                </a:solidFill>
                <a:latin typeface="IntelOne Display Regular" panose="020B0503020203020204" pitchFamily="34" charset="0"/>
                <a:sym typeface="Helvetica Neue"/>
              </a:rPr>
              <a:t>Gaudi®3</a:t>
            </a:r>
            <a:r>
              <a:rPr lang="en-US" sz="1400" kern="0" dirty="0">
                <a:solidFill>
                  <a:srgbClr val="FFFFFF"/>
                </a:solidFill>
                <a:latin typeface="IntelOne Display Regular" panose="020B0503020203020204" pitchFamily="34" charset="0"/>
                <a:sym typeface="Helvetica Neue"/>
              </a:rPr>
              <a:t> (HBM2e)</a:t>
            </a:r>
            <a:endParaRPr lang="en-US" sz="1400" kern="0" dirty="0">
              <a:solidFill>
                <a:schemeClr val="bg1"/>
              </a:solidFill>
              <a:latin typeface="IntelOne Display Regular" panose="020B0503020203020204" pitchFamily="34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367BF5-5226-97C5-331A-5655BE1A83F7}"/>
              </a:ext>
            </a:extLst>
          </p:cNvPr>
          <p:cNvSpPr/>
          <p:nvPr/>
        </p:nvSpPr>
        <p:spPr>
          <a:xfrm>
            <a:off x="6240394" y="2168330"/>
            <a:ext cx="5424267" cy="31246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09570">
              <a:defRPr/>
            </a:pPr>
            <a:r>
              <a:rPr lang="en-US" sz="1400" b="1" kern="0" dirty="0">
                <a:latin typeface="IntelOne Display Regular" panose="020B0503020203020204" pitchFamily="34" charset="0"/>
                <a:sym typeface="Helvetica Neue"/>
              </a:rPr>
              <a:t>In planning (HBM3e)</a:t>
            </a:r>
            <a:endParaRPr lang="en-US" sz="1400" b="1" kern="0" dirty="0">
              <a:solidFill>
                <a:schemeClr val="bg1"/>
              </a:solidFill>
              <a:latin typeface="IntelOne Display Regular" panose="020B0503020203020204" pitchFamily="34" charset="0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EDA91-658B-8DC0-97F5-8DFF5F99C80A}"/>
              </a:ext>
            </a:extLst>
          </p:cNvPr>
          <p:cNvSpPr txBox="1"/>
          <p:nvPr/>
        </p:nvSpPr>
        <p:spPr>
          <a:xfrm>
            <a:off x="10365635" y="1070990"/>
            <a:ext cx="62196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hangingPunct="0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2027+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5485B7-E0EA-7A20-7398-F7FBBE69A7C3}"/>
              </a:ext>
            </a:extLst>
          </p:cNvPr>
          <p:cNvSpPr/>
          <p:nvPr/>
        </p:nvSpPr>
        <p:spPr>
          <a:xfrm>
            <a:off x="8463273" y="2563382"/>
            <a:ext cx="1865345" cy="2993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609570">
              <a:defRPr/>
            </a:pPr>
            <a:r>
              <a:rPr lang="en-US" sz="1400" b="1" kern="0" dirty="0">
                <a:solidFill>
                  <a:srgbClr val="000000"/>
                </a:solidFill>
                <a:latin typeface="IntelOne Display Regular" panose="020B0503020203020204" pitchFamily="34" charset="0"/>
                <a:sym typeface="Helvetica Neue"/>
              </a:rPr>
              <a:t>TBD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5FA683E-A7FD-8D5E-91D7-2C60DCCB3A42}"/>
              </a:ext>
            </a:extLst>
          </p:cNvPr>
          <p:cNvSpPr txBox="1">
            <a:spLocks/>
          </p:cNvSpPr>
          <p:nvPr/>
        </p:nvSpPr>
        <p:spPr>
          <a:xfrm>
            <a:off x="618534" y="4272434"/>
            <a:ext cx="10970683" cy="16829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800" dirty="0"/>
              <a:t>Intel remain committed AI training SKUs with ~2yrs new product cadence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Habana will lead Falcon Shores 1 design/development and work directly with suppliers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Falcon Shores 2 is in planning and targeting 2</a:t>
            </a:r>
            <a:r>
              <a:rPr lang="en-US" sz="1400" baseline="30000" dirty="0"/>
              <a:t>nd</a:t>
            </a:r>
            <a:r>
              <a:rPr lang="en-US" sz="1400" dirty="0"/>
              <a:t> gen. HBM4e.  What’ll be target speed and capacity of memory?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Multiple engagements of foundry service with HBM integration are ongoing but not ready to share.  IP test chip development ongoing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FPGA continues HBM based products but lags new technology adoption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EB1872-5DFD-F6C0-7978-02A3629483FA}"/>
              </a:ext>
            </a:extLst>
          </p:cNvPr>
          <p:cNvSpPr/>
          <p:nvPr/>
        </p:nvSpPr>
        <p:spPr>
          <a:xfrm>
            <a:off x="9545089" y="1595528"/>
            <a:ext cx="2142150" cy="318036"/>
          </a:xfrm>
          <a:prstGeom prst="rect">
            <a:avLst/>
          </a:prstGeom>
          <a:noFill/>
          <a:ln w="12700" cap="flat">
            <a:noFill/>
            <a:prstDash val="sysDash"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>
              <a:defRPr/>
            </a:pPr>
            <a:r>
              <a:rPr lang="en-US" sz="1400" kern="0" dirty="0">
                <a:latin typeface="IntelOne Display Regular" panose="020B0503020203020204" pitchFamily="34" charset="0"/>
                <a:sym typeface="Helvetica Neue"/>
              </a:rPr>
              <a:t>Falcon </a:t>
            </a:r>
            <a:r>
              <a:rPr lang="en-US" sz="1400" kern="0" dirty="0" err="1">
                <a:latin typeface="IntelOne Display Regular" panose="020B0503020203020204" pitchFamily="34" charset="0"/>
                <a:sym typeface="Helvetica Neue"/>
              </a:rPr>
              <a:t>Shores2</a:t>
            </a:r>
            <a:r>
              <a:rPr lang="en-US" sz="1400" kern="0" dirty="0">
                <a:latin typeface="IntelOne Display Regular" panose="020B0503020203020204" pitchFamily="34" charset="0"/>
                <a:sym typeface="Helvetica Neue"/>
              </a:rPr>
              <a:t> (</a:t>
            </a:r>
            <a:r>
              <a:rPr lang="en-US" sz="1400" kern="0" dirty="0" err="1">
                <a:latin typeface="IntelOne Display Regular" panose="020B0503020203020204" pitchFamily="34" charset="0"/>
                <a:sym typeface="Helvetica Neue"/>
              </a:rPr>
              <a:t>HBM4e</a:t>
            </a:r>
            <a:r>
              <a:rPr lang="en-US" sz="1400" kern="0" dirty="0">
                <a:latin typeface="IntelOne Display Regular" panose="020B0503020203020204" pitchFamily="34" charset="0"/>
                <a:sym typeface="Helvetica Neue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4ABDEA-74CB-CE97-3EB2-B19548915416}"/>
              </a:ext>
            </a:extLst>
          </p:cNvPr>
          <p:cNvSpPr/>
          <p:nvPr/>
        </p:nvSpPr>
        <p:spPr>
          <a:xfrm>
            <a:off x="5026477" y="2936744"/>
            <a:ext cx="4390523" cy="334731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1219139" hangingPunct="0">
              <a:lnSpc>
                <a:spcPct val="90000"/>
              </a:lnSpc>
              <a:spcBef>
                <a:spcPts val="2251"/>
              </a:spcBef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	   	 	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25BEBB-1A50-D766-498D-1A9765B48D37}"/>
              </a:ext>
            </a:extLst>
          </p:cNvPr>
          <p:cNvSpPr/>
          <p:nvPr/>
        </p:nvSpPr>
        <p:spPr>
          <a:xfrm>
            <a:off x="2760553" y="2943551"/>
            <a:ext cx="2149638" cy="3347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1219139" hangingPunct="0">
              <a:lnSpc>
                <a:spcPct val="90000"/>
              </a:lnSpc>
              <a:spcBef>
                <a:spcPts val="2251"/>
              </a:spcBef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	   	 	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89E67C-1533-73BB-72A7-50E0C4B70BEF}"/>
              </a:ext>
            </a:extLst>
          </p:cNvPr>
          <p:cNvSpPr/>
          <p:nvPr/>
        </p:nvSpPr>
        <p:spPr>
          <a:xfrm>
            <a:off x="9513269" y="2951457"/>
            <a:ext cx="2142150" cy="326826"/>
          </a:xfrm>
          <a:prstGeom prst="rect">
            <a:avLst/>
          </a:prstGeom>
          <a:noFill/>
          <a:ln w="6350" cap="flat" cmpd="sng" algn="ctr">
            <a:solidFill>
              <a:srgbClr val="000008"/>
            </a:solidFill>
            <a:prstDash val="sysDash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1219139" hangingPunct="0">
              <a:lnSpc>
                <a:spcPct val="90000"/>
              </a:lnSpc>
              <a:spcBef>
                <a:spcPts val="2251"/>
              </a:spcBef>
            </a:pPr>
            <a:endParaRPr lang="en-US" sz="1400" kern="0" dirty="0">
              <a:latin typeface="Calibri" panose="020F0502020204030204"/>
              <a:sym typeface="Helvetica Neue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11F272-D564-AE21-BCF8-0303B67B9789}"/>
              </a:ext>
            </a:extLst>
          </p:cNvPr>
          <p:cNvSpPr/>
          <p:nvPr/>
        </p:nvSpPr>
        <p:spPr>
          <a:xfrm>
            <a:off x="2914380" y="2967772"/>
            <a:ext cx="1901172" cy="30777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1219139" hangingPunct="0">
              <a:lnSpc>
                <a:spcPct val="90000"/>
              </a:lnSpc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HBM2e </a:t>
            </a:r>
            <a:r>
              <a:rPr lang="en-US" sz="1400" kern="0" dirty="0" err="1">
                <a:solidFill>
                  <a:prstClr val="black"/>
                </a:solidFill>
                <a:latin typeface="Calibri" panose="020F0502020204030204"/>
                <a:sym typeface="Helvetica Neue"/>
              </a:rPr>
              <a:t>3.6GT</a:t>
            </a:r>
            <a:r>
              <a:rPr lang="en-US" sz="1400" kern="0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/s, </a:t>
            </a:r>
            <a:r>
              <a:rPr lang="en-US" sz="1400" kern="0" dirty="0" err="1">
                <a:solidFill>
                  <a:prstClr val="black"/>
                </a:solidFill>
                <a:latin typeface="Calibri" panose="020F0502020204030204"/>
                <a:sym typeface="Helvetica Neue"/>
              </a:rPr>
              <a:t>16GB</a:t>
            </a:r>
            <a:endParaRPr lang="en-US" sz="1400" kern="0" dirty="0">
              <a:solidFill>
                <a:prstClr val="black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310337-B2E7-D1DC-2363-30B313F16C95}"/>
              </a:ext>
            </a:extLst>
          </p:cNvPr>
          <p:cNvSpPr/>
          <p:nvPr/>
        </p:nvSpPr>
        <p:spPr>
          <a:xfrm>
            <a:off x="6207219" y="2951456"/>
            <a:ext cx="1966477" cy="30777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1219139" hangingPunct="0">
              <a:lnSpc>
                <a:spcPct val="90000"/>
              </a:lnSpc>
              <a:defRPr/>
            </a:pPr>
            <a:r>
              <a:rPr lang="en-US" sz="1400" kern="0" dirty="0">
                <a:latin typeface="Calibri" panose="020F0502020204030204"/>
                <a:sym typeface="Helvetica Neue"/>
              </a:rPr>
              <a:t>HBM3e &gt;</a:t>
            </a:r>
            <a:r>
              <a:rPr lang="en-US" sz="1400" kern="0" dirty="0" err="1">
                <a:latin typeface="Calibri" panose="020F0502020204030204"/>
                <a:sym typeface="Helvetica Neue"/>
              </a:rPr>
              <a:t>8.0Gbps</a:t>
            </a:r>
            <a:r>
              <a:rPr lang="en-US" sz="1400" kern="0" dirty="0">
                <a:latin typeface="Calibri" panose="020F0502020204030204"/>
                <a:sym typeface="Helvetica Neue"/>
              </a:rPr>
              <a:t>, </a:t>
            </a:r>
            <a:r>
              <a:rPr lang="en-US" sz="1400" kern="0" dirty="0" err="1">
                <a:latin typeface="Calibri" panose="020F0502020204030204"/>
                <a:sym typeface="Helvetica Neue"/>
              </a:rPr>
              <a:t>24GB</a:t>
            </a:r>
            <a:endParaRPr lang="en-US" sz="1400" kern="0" dirty="0">
              <a:latin typeface="Calibri" panose="020F0502020204030204"/>
              <a:sym typeface="Helvetica Neue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2766EA-BDB1-C38D-53EE-D668A2B3A346}"/>
              </a:ext>
            </a:extLst>
          </p:cNvPr>
          <p:cNvSpPr/>
          <p:nvPr/>
        </p:nvSpPr>
        <p:spPr>
          <a:xfrm>
            <a:off x="9580547" y="2963378"/>
            <a:ext cx="2102467" cy="307777"/>
          </a:xfrm>
          <a:prstGeom prst="rect">
            <a:avLst/>
          </a:prstGeom>
          <a:noFill/>
          <a:ln w="6350" cap="flat" cmpd="sng" algn="ctr">
            <a:noFill/>
            <a:prstDash val="sysDash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1219139" hangingPunct="0">
              <a:lnSpc>
                <a:spcPct val="90000"/>
              </a:lnSpc>
              <a:defRPr/>
            </a:pPr>
            <a:r>
              <a:rPr lang="en-US" sz="1400" kern="0" dirty="0" err="1">
                <a:latin typeface="Calibri" panose="020F0502020204030204"/>
              </a:rPr>
              <a:t>HBM4e</a:t>
            </a:r>
            <a:r>
              <a:rPr lang="en-US" sz="1400" kern="0" dirty="0">
                <a:latin typeface="Calibri" panose="020F0502020204030204"/>
              </a:rPr>
              <a:t> &gt;</a:t>
            </a:r>
            <a:r>
              <a:rPr lang="en-US" sz="1400" kern="0" dirty="0" err="1">
                <a:latin typeface="Calibri" panose="020F0502020204030204"/>
              </a:rPr>
              <a:t>8.0</a:t>
            </a:r>
            <a:r>
              <a:rPr lang="en-US" sz="1400" kern="0" dirty="0" err="1">
                <a:latin typeface="Calibri" panose="020F0502020204030204"/>
                <a:sym typeface="Helvetica Neue"/>
              </a:rPr>
              <a:t>GT</a:t>
            </a:r>
            <a:r>
              <a:rPr lang="en-US" sz="1400" kern="0" dirty="0">
                <a:latin typeface="Calibri" panose="020F0502020204030204"/>
                <a:sym typeface="Helvetica Neue"/>
              </a:rPr>
              <a:t>/s, &gt;</a:t>
            </a:r>
            <a:r>
              <a:rPr lang="en-US" sz="1400" kern="0" dirty="0" err="1">
                <a:latin typeface="Calibri" panose="020F0502020204030204"/>
                <a:sym typeface="Helvetica Neue"/>
              </a:rPr>
              <a:t>24GB</a:t>
            </a:r>
            <a:endParaRPr lang="en-US" sz="1400" kern="0" dirty="0">
              <a:latin typeface="Calibri" panose="020F0502020204030204"/>
              <a:sym typeface="Helvetica Neue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332921-8B3F-2C38-40FE-94DFBEE139EC}"/>
              </a:ext>
            </a:extLst>
          </p:cNvPr>
          <p:cNvSpPr/>
          <p:nvPr/>
        </p:nvSpPr>
        <p:spPr>
          <a:xfrm>
            <a:off x="3835229" y="2176861"/>
            <a:ext cx="2340625" cy="31246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09570">
              <a:defRPr/>
            </a:pPr>
            <a:r>
              <a:rPr lang="en-US" sz="1400" b="1" kern="0" dirty="0">
                <a:latin typeface="IntelOne Display Regular" panose="020B0503020203020204" pitchFamily="34" charset="0"/>
                <a:sym typeface="Helvetica Neue"/>
              </a:rPr>
              <a:t>IP development (HBM3e)</a:t>
            </a:r>
            <a:endParaRPr lang="en-US" sz="1400" b="1" kern="0" dirty="0">
              <a:solidFill>
                <a:schemeClr val="bg1"/>
              </a:solidFill>
              <a:latin typeface="IntelOne Display Regular" panose="020B0503020203020204" pitchFamily="34" charset="0"/>
              <a:sym typeface="Helvetica Neue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5C1E8E-E9B4-BB5A-1A2E-802093E88EB1}"/>
              </a:ext>
            </a:extLst>
          </p:cNvPr>
          <p:cNvCxnSpPr>
            <a:cxnSpLocks/>
          </p:cNvCxnSpPr>
          <p:nvPr/>
        </p:nvCxnSpPr>
        <p:spPr>
          <a:xfrm>
            <a:off x="2737787" y="1060284"/>
            <a:ext cx="0" cy="2737525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08F1A7-DFE8-48CA-A00C-B90358148D7E}"/>
              </a:ext>
            </a:extLst>
          </p:cNvPr>
          <p:cNvCxnSpPr>
            <a:cxnSpLocks/>
          </p:cNvCxnSpPr>
          <p:nvPr/>
        </p:nvCxnSpPr>
        <p:spPr>
          <a:xfrm>
            <a:off x="4976206" y="1060284"/>
            <a:ext cx="0" cy="2737525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69A3F9-A478-676D-E8DB-376EA4005789}"/>
              </a:ext>
            </a:extLst>
          </p:cNvPr>
          <p:cNvCxnSpPr>
            <a:cxnSpLocks/>
          </p:cNvCxnSpPr>
          <p:nvPr/>
        </p:nvCxnSpPr>
        <p:spPr>
          <a:xfrm>
            <a:off x="7214625" y="1060284"/>
            <a:ext cx="0" cy="2737525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9A10DE-DD34-D157-2C0F-FC75141F01B2}"/>
              </a:ext>
            </a:extLst>
          </p:cNvPr>
          <p:cNvCxnSpPr>
            <a:cxnSpLocks/>
          </p:cNvCxnSpPr>
          <p:nvPr/>
        </p:nvCxnSpPr>
        <p:spPr>
          <a:xfrm>
            <a:off x="9453044" y="1060284"/>
            <a:ext cx="0" cy="2737525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9FB561-A166-2C41-E981-B27E08D4EF9F}"/>
              </a:ext>
            </a:extLst>
          </p:cNvPr>
          <p:cNvCxnSpPr>
            <a:cxnSpLocks/>
          </p:cNvCxnSpPr>
          <p:nvPr/>
        </p:nvCxnSpPr>
        <p:spPr>
          <a:xfrm>
            <a:off x="11691463" y="1060284"/>
            <a:ext cx="0" cy="2737525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61E08824-7229-8B60-B56F-A7F6B2862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342147"/>
              </p:ext>
            </p:extLst>
          </p:nvPr>
        </p:nvGraphicFramePr>
        <p:xfrm>
          <a:off x="588154" y="1414644"/>
          <a:ext cx="2087332" cy="1905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7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20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9pPr>
                    </a:lstStyle>
                    <a:p>
                      <a:pPr algn="l"/>
                      <a:r>
                        <a:rPr lang="en-US" sz="1900" dirty="0"/>
                        <a:t>Dedicated AI</a:t>
                      </a:r>
                    </a:p>
                  </a:txBody>
                  <a:tcPr marL="95388" marR="95388"/>
                </a:tc>
                <a:extLst>
                  <a:ext uri="{0D108BD9-81ED-4DB2-BD59-A6C34878D82A}">
                    <a16:rowId xmlns:a16="http://schemas.microsoft.com/office/drawing/2014/main" val="1904074518"/>
                  </a:ext>
                </a:extLst>
              </a:tr>
              <a:tr h="375920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9pPr>
                    </a:lstStyle>
                    <a:p>
                      <a:pPr algn="l"/>
                      <a:r>
                        <a:rPr lang="en-US" sz="1900" dirty="0"/>
                        <a:t>Server GPU</a:t>
                      </a:r>
                    </a:p>
                  </a:txBody>
                  <a:tcPr marL="95388" marR="953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IFS/Custom Comp.</a:t>
                      </a:r>
                    </a:p>
                  </a:txBody>
                  <a:tcPr marL="95388" marR="95388"/>
                </a:tc>
                <a:extLst>
                  <a:ext uri="{0D108BD9-81ED-4DB2-BD59-A6C34878D82A}">
                    <a16:rowId xmlns:a16="http://schemas.microsoft.com/office/drawing/2014/main" val="1112804122"/>
                  </a:ext>
                </a:extLst>
              </a:tr>
              <a:tr h="375920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+mn-ea"/>
                          <a:cs typeface="+mn-cs"/>
                          <a:sym typeface="Intel Clear"/>
                        </a:rPr>
                        <a:t>FPGA</a:t>
                      </a:r>
                    </a:p>
                  </a:txBody>
                  <a:tcPr marL="95388" marR="95388"/>
                </a:tc>
                <a:extLst>
                  <a:ext uri="{0D108BD9-81ED-4DB2-BD59-A6C34878D82A}">
                    <a16:rowId xmlns:a16="http://schemas.microsoft.com/office/drawing/2014/main" val="3891877636"/>
                  </a:ext>
                </a:extLst>
              </a:tr>
              <a:tr h="375920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Intel Clear"/>
                        </a:defRPr>
                      </a:lvl9pPr>
                    </a:lstStyle>
                    <a:p>
                      <a:pPr algn="l"/>
                      <a:r>
                        <a:rPr lang="en-US" sz="19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+mn-ea"/>
                          <a:cs typeface="+mn-cs"/>
                          <a:sym typeface="Intel Clear"/>
                        </a:rPr>
                        <a:t>HBM</a:t>
                      </a:r>
                    </a:p>
                  </a:txBody>
                  <a:tcPr marL="95388" marR="953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92A0FCBD-9604-8C21-F5F6-2F5CEA16BC0E}"/>
              </a:ext>
            </a:extLst>
          </p:cNvPr>
          <p:cNvSpPr/>
          <p:nvPr/>
        </p:nvSpPr>
        <p:spPr>
          <a:xfrm>
            <a:off x="2758795" y="1809899"/>
            <a:ext cx="2149637" cy="3180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ysClr val="windowText" lastClr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IntelOne Display Regular" panose="020B0503020203020204" pitchFamily="34" charset="0"/>
                <a:sym typeface="Helvetica Neue"/>
              </a:rPr>
              <a:t>Ponte Vecchio (HBM2e)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2EB4C4-849F-4232-C867-777D7E28AC48}"/>
              </a:ext>
            </a:extLst>
          </p:cNvPr>
          <p:cNvSpPr/>
          <p:nvPr/>
        </p:nvSpPr>
        <p:spPr>
          <a:xfrm>
            <a:off x="5026194" y="1393109"/>
            <a:ext cx="4366622" cy="73482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322E7D-3147-76B5-202B-269B02DECEF5}"/>
              </a:ext>
            </a:extLst>
          </p:cNvPr>
          <p:cNvSpPr/>
          <p:nvPr/>
        </p:nvSpPr>
        <p:spPr>
          <a:xfrm>
            <a:off x="5815370" y="1595528"/>
            <a:ext cx="276210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IntelOne Display Regular" panose="020B0503020203020204" pitchFamily="34" charset="0"/>
                <a:sym typeface="Helvetica Neue"/>
              </a:rPr>
              <a:t>Falcon Shores 1 (HBM3e)</a:t>
            </a:r>
            <a:endParaRPr lang="en-US" sz="1400" kern="0" dirty="0">
              <a:solidFill>
                <a:schemeClr val="bg1"/>
              </a:solidFill>
              <a:latin typeface="IntelOne Display Regular" panose="020B0503020203020204" pitchFamily="34" charset="0"/>
              <a:sym typeface="Helvetica Neue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09E230-A20B-982F-0037-8EE2F95AFC93}"/>
              </a:ext>
            </a:extLst>
          </p:cNvPr>
          <p:cNvSpPr/>
          <p:nvPr/>
        </p:nvSpPr>
        <p:spPr>
          <a:xfrm>
            <a:off x="9513269" y="1388384"/>
            <a:ext cx="2151392" cy="716012"/>
          </a:xfrm>
          <a:prstGeom prst="rect">
            <a:avLst/>
          </a:prstGeom>
          <a:noFill/>
          <a:ln w="12700" cap="flat">
            <a:solidFill>
              <a:srgbClr val="000008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9D9A54-7B70-9F7E-855D-F4AAEB392F18}"/>
              </a:ext>
            </a:extLst>
          </p:cNvPr>
          <p:cNvSpPr txBox="1"/>
          <p:nvPr/>
        </p:nvSpPr>
        <p:spPr>
          <a:xfrm>
            <a:off x="861756" y="5879788"/>
            <a:ext cx="10185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Intel HBM Engagement/Strategy is totally behind of NVIDIA/AMD.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D1CD4A29-5DB8-B454-B37F-9CC3DC86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1FD22621-C8C2-160A-C976-7EE0976B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5B936-EFF7-2B2E-A41C-6BFAEADCEA47}"/>
              </a:ext>
            </a:extLst>
          </p:cNvPr>
          <p:cNvSpPr txBox="1"/>
          <p:nvPr/>
        </p:nvSpPr>
        <p:spPr>
          <a:xfrm>
            <a:off x="3047301" y="315415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4CFA8-2EB8-8472-CBB3-7199C2169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C1C554-F104-8413-8B84-78CA852D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D04B29-EE55-FAF2-349D-BF8DC073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E9B85-2F36-F171-E9A6-6F40D94B7719}"/>
              </a:ext>
            </a:extLst>
          </p:cNvPr>
          <p:cNvSpPr txBox="1"/>
          <p:nvPr/>
        </p:nvSpPr>
        <p:spPr>
          <a:xfrm>
            <a:off x="2530787" y="2546310"/>
            <a:ext cx="72214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JEDEC Memory Summary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DDRx</a:t>
            </a: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HBMx</a:t>
            </a: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4800" b="1" dirty="0"/>
              <a:t> AI-PC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27D95-684A-0BE0-4550-48ED99365D10}"/>
              </a:ext>
            </a:extLst>
          </p:cNvPr>
          <p:cNvSpPr txBox="1"/>
          <p:nvPr/>
        </p:nvSpPr>
        <p:spPr>
          <a:xfrm>
            <a:off x="1424515" y="988482"/>
            <a:ext cx="2085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79078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D2B10774-6BD1-CC4B-CA1E-43063C62A1CB}"/>
              </a:ext>
            </a:extLst>
          </p:cNvPr>
          <p:cNvSpPr txBox="1"/>
          <p:nvPr/>
        </p:nvSpPr>
        <p:spPr>
          <a:xfrm>
            <a:off x="374904" y="603718"/>
            <a:ext cx="11359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00" rtl="0">
              <a:lnSpc>
                <a:spcPct val="90000"/>
              </a:lnSpc>
            </a:pPr>
            <a:r>
              <a:rPr lang="en-US" sz="4000">
                <a:solidFill>
                  <a:srgbClr val="525252"/>
                </a:solidFill>
                <a:latin typeface="IntelOne Display Bold" panose="020B08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AI PC Brings New Era for Computing &amp; Memory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1817E23A-D92E-39DB-99B0-8ADD4803359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021640" y="1571623"/>
            <a:ext cx="3657600" cy="25146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AFA99A6-2671-FD21-16D2-A030C58954F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5118" y="1614108"/>
            <a:ext cx="3657600" cy="25146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BBE041B-C90B-B9CC-40B2-BDEB27DCBF71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b="9126"/>
          <a:stretch/>
        </p:blipFill>
        <p:spPr>
          <a:xfrm>
            <a:off x="4114802" y="1600202"/>
            <a:ext cx="3657600" cy="25146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/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3188B82E-51C1-59EC-7E19-41D94BEA691F}"/>
              </a:ext>
            </a:extLst>
          </p:cNvPr>
          <p:cNvSpPr txBox="1"/>
          <p:nvPr/>
        </p:nvSpPr>
        <p:spPr>
          <a:xfrm>
            <a:off x="150919" y="4294078"/>
            <a:ext cx="120410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rtl="0"/>
            <a:r>
              <a:rPr lang="en-US" sz="2000" b="1">
                <a:effectLst/>
                <a:latin typeface="-apple-system"/>
              </a:rPr>
              <a:t>AI PC: </a:t>
            </a:r>
            <a:r>
              <a:rPr lang="en-US" sz="2000">
                <a:effectLst/>
                <a:latin typeface="-apple-system"/>
              </a:rPr>
              <a:t>Increased TAM opportunity </a:t>
            </a:r>
          </a:p>
          <a:p>
            <a:pPr lvl="1" algn="ctr" rtl="0"/>
            <a:r>
              <a:rPr lang="en-US" sz="2000" b="1">
                <a:effectLst/>
                <a:latin typeface="-apple-system"/>
              </a:rPr>
              <a:t>Memory Supplier: Increased </a:t>
            </a:r>
            <a:r>
              <a:rPr lang="en-US" sz="2000">
                <a:effectLst/>
                <a:latin typeface="-apple-system"/>
              </a:rPr>
              <a:t>Value for Bandwidth, Capacity and </a:t>
            </a:r>
            <a:r>
              <a:rPr lang="en-US" sz="2000">
                <a:latin typeface="-apple-system"/>
              </a:rPr>
              <a:t>power efficiency</a:t>
            </a:r>
            <a:r>
              <a:rPr lang="en-US" sz="2000">
                <a:effectLst/>
                <a:latin typeface="-apple-system"/>
              </a:rPr>
              <a:t> </a:t>
            </a:r>
          </a:p>
          <a:p>
            <a:pPr lvl="1" algn="ctr" rtl="0"/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Segmentation: 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 PC goes beyond MSFT and will exhibit price segmentation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8916C9E-E505-6DFD-7DEB-F25D831DD2FA}"/>
              </a:ext>
            </a:extLst>
          </p:cNvPr>
          <p:cNvSpPr txBox="1"/>
          <p:nvPr/>
        </p:nvSpPr>
        <p:spPr>
          <a:xfrm>
            <a:off x="347472" y="5539573"/>
            <a:ext cx="11297412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en-US" sz="3200" b="1">
                <a:solidFill>
                  <a:schemeClr val="bg1"/>
                </a:solidFill>
                <a:effectLst/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AI-PC is a mutually beneficial technology for both Inte</a:t>
            </a:r>
            <a:r>
              <a:rPr lang="en-US" sz="3200" b="1">
                <a:solidFill>
                  <a:schemeClr val="bg1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l/Suppliers </a:t>
            </a:r>
            <a:endParaRPr lang="en-US" sz="3200" b="1">
              <a:solidFill>
                <a:schemeClr val="bg1"/>
              </a:solidFill>
              <a:effectLst/>
              <a:latin typeface="Calibri bold" panose="020F0702030404030204" pitchFamily="34" charset="0"/>
              <a:ea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47EC14-5ACE-76B8-8C6F-E3E3B486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ABAA8-9EF8-02EF-B981-50B5D8CB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787BD59-8F3D-CFEF-FC67-545B12D81280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Intel Confidential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8659478-6341-01ED-ADDC-EE7D1465F39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835602-0074-440D-853D-05CB3D18E8B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F6CB0-5BAB-9435-6484-3E2A1DB53C40}"/>
              </a:ext>
            </a:extLst>
          </p:cNvPr>
          <p:cNvSpPr txBox="1"/>
          <p:nvPr/>
        </p:nvSpPr>
        <p:spPr>
          <a:xfrm>
            <a:off x="481286" y="1036471"/>
            <a:ext cx="916911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What Intel wants to have:</a:t>
            </a:r>
          </a:p>
          <a:p>
            <a:r>
              <a:rPr lang="en-US" sz="3200" b="1" dirty="0"/>
              <a:t> 	Larger Memory Capacity,</a:t>
            </a:r>
          </a:p>
          <a:p>
            <a:r>
              <a:rPr lang="en-US" sz="3200" b="1" dirty="0"/>
              <a:t>	Higher BW,</a:t>
            </a:r>
          </a:p>
          <a:p>
            <a:r>
              <a:rPr lang="en-US" sz="3200" b="1" dirty="0"/>
              <a:t>	But Lower Memory Cost and Lower Power.</a:t>
            </a:r>
          </a:p>
          <a:p>
            <a:endParaRPr lang="en-US" sz="3200" b="1" dirty="0"/>
          </a:p>
          <a:p>
            <a:r>
              <a:rPr lang="en-US" sz="3600" b="1" dirty="0"/>
              <a:t>What Intel is looking for:</a:t>
            </a:r>
          </a:p>
          <a:p>
            <a:r>
              <a:rPr lang="en-US" sz="3200" b="1" dirty="0"/>
              <a:t> 	LP or LP-like device with LP-like price on CAMM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9FE4C-00CD-CC04-B051-92D0D6CE3FF3}"/>
              </a:ext>
            </a:extLst>
          </p:cNvPr>
          <p:cNvSpPr txBox="1"/>
          <p:nvPr/>
        </p:nvSpPr>
        <p:spPr>
          <a:xfrm>
            <a:off x="793579" y="136525"/>
            <a:ext cx="1563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AI-PC</a:t>
            </a:r>
          </a:p>
        </p:txBody>
      </p:sp>
    </p:spTree>
    <p:extLst>
      <p:ext uri="{BB962C8B-B14F-4D97-AF65-F5344CB8AC3E}">
        <p14:creationId xmlns:p14="http://schemas.microsoft.com/office/powerpoint/2010/main" val="1320538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03FDB5-930F-1864-A221-58CECD52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55B1FB-6BFB-2F24-EE8A-DA5CE78E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32" y="211830"/>
            <a:ext cx="5081968" cy="599575"/>
          </a:xfrm>
        </p:spPr>
        <p:txBody>
          <a:bodyPr>
            <a:normAutofit fontScale="90000"/>
          </a:bodyPr>
          <a:lstStyle/>
          <a:p>
            <a:r>
              <a:rPr lang="en-US" dirty="0"/>
              <a:t>DMR-AI product concept</a:t>
            </a:r>
          </a:p>
        </p:txBody>
      </p:sp>
      <p:pic>
        <p:nvPicPr>
          <p:cNvPr id="6" name="Picture 5" descr="A diagram of a train&#10;&#10;Description automatically generated">
            <a:extLst>
              <a:ext uri="{FF2B5EF4-FFF2-40B4-BE49-F238E27FC236}">
                <a16:creationId xmlns:a16="http://schemas.microsoft.com/office/drawing/2014/main" id="{41AE6605-C865-149E-D7C6-0C0F0BF8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88" y="1218021"/>
            <a:ext cx="6892441" cy="25649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E101BB-2E24-7557-F936-75368505546A}"/>
              </a:ext>
            </a:extLst>
          </p:cNvPr>
          <p:cNvSpPr txBox="1"/>
          <p:nvPr/>
        </p:nvSpPr>
        <p:spPr>
          <a:xfrm>
            <a:off x="8981187" y="4058710"/>
            <a:ext cx="1835439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2438278" hangingPunct="0"/>
            <a:r>
              <a:rPr lang="en-US" sz="1200">
                <a:solidFill>
                  <a:schemeClr val="tx2"/>
                </a:solidFill>
                <a:sym typeface="Helvetica Neue"/>
              </a:rPr>
              <a:t>~200*220mm Interposer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8083A9-DC82-C4CF-D4C3-94B7570DAFE7}"/>
              </a:ext>
            </a:extLst>
          </p:cNvPr>
          <p:cNvCxnSpPr>
            <a:cxnSpLocks/>
          </p:cNvCxnSpPr>
          <p:nvPr/>
        </p:nvCxnSpPr>
        <p:spPr>
          <a:xfrm flipH="1">
            <a:off x="1859826" y="2472267"/>
            <a:ext cx="4007574" cy="203535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9188C88-4E47-182C-10B8-25E5D78E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642" y="1275529"/>
            <a:ext cx="2695575" cy="26860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AADE7E-1211-F74B-F838-561405CFFC2B}"/>
              </a:ext>
            </a:extLst>
          </p:cNvPr>
          <p:cNvSpPr txBox="1"/>
          <p:nvPr/>
        </p:nvSpPr>
        <p:spPr>
          <a:xfrm>
            <a:off x="9153508" y="1090866"/>
            <a:ext cx="1441100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2438278" hangingPunct="0"/>
            <a:r>
              <a:rPr lang="en-US" sz="1200">
                <a:solidFill>
                  <a:schemeClr val="tx2"/>
                </a:solidFill>
                <a:sym typeface="Helvetica Neue"/>
              </a:rPr>
              <a:t>Interposer Top view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A87523-FA95-E1A9-449D-83185D7DACC0}"/>
              </a:ext>
            </a:extLst>
          </p:cNvPr>
          <p:cNvCxnSpPr>
            <a:cxnSpLocks/>
          </p:cNvCxnSpPr>
          <p:nvPr/>
        </p:nvCxnSpPr>
        <p:spPr>
          <a:xfrm flipH="1">
            <a:off x="6458648" y="2472267"/>
            <a:ext cx="2042779" cy="17780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5" descr="A green rectangular object with blue squares and black squares&#10;&#10;Description automatically generated">
            <a:extLst>
              <a:ext uri="{FF2B5EF4-FFF2-40B4-BE49-F238E27FC236}">
                <a16:creationId xmlns:a16="http://schemas.microsoft.com/office/drawing/2014/main" id="{5DE63CC3-0859-180E-E97F-7454B683E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36" y="4628191"/>
            <a:ext cx="1472731" cy="181599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A67C6E-6AB1-AEED-B936-8A0FF0F1CB16}"/>
              </a:ext>
            </a:extLst>
          </p:cNvPr>
          <p:cNvCxnSpPr>
            <a:cxnSpLocks/>
          </p:cNvCxnSpPr>
          <p:nvPr/>
        </p:nvCxnSpPr>
        <p:spPr>
          <a:xfrm flipH="1">
            <a:off x="1727201" y="2229811"/>
            <a:ext cx="298331" cy="227780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B8DA56D-C529-BEEE-D431-70568139ADD9}"/>
              </a:ext>
            </a:extLst>
          </p:cNvPr>
          <p:cNvSpPr txBox="1"/>
          <p:nvPr/>
        </p:nvSpPr>
        <p:spPr>
          <a:xfrm>
            <a:off x="4878252" y="815169"/>
            <a:ext cx="6989093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2438278" hangingPunct="0"/>
            <a:r>
              <a:rPr lang="en-US" sz="1600" dirty="0">
                <a:solidFill>
                  <a:schemeClr val="tx2"/>
                </a:solidFill>
                <a:sym typeface="Helvetica Neue"/>
              </a:rPr>
              <a:t>Leverage OKS platform and replace SKT/DIMMS with LPDDR interposer</a:t>
            </a:r>
          </a:p>
        </p:txBody>
      </p:sp>
      <p:pic>
        <p:nvPicPr>
          <p:cNvPr id="32" name="Picture 31" descr="A diagram of a rectangular object&#10;&#10;Description automatically generated">
            <a:extLst>
              <a:ext uri="{FF2B5EF4-FFF2-40B4-BE49-F238E27FC236}">
                <a16:creationId xmlns:a16="http://schemas.microsoft.com/office/drawing/2014/main" id="{B3FE0D1B-2D9F-E1F5-4045-EBE22BA02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672" y="4396608"/>
            <a:ext cx="2886075" cy="2371725"/>
          </a:xfrm>
          <a:prstGeom prst="rect">
            <a:avLst/>
          </a:prstGeom>
        </p:spPr>
      </p:pic>
      <p:sp>
        <p:nvSpPr>
          <p:cNvPr id="34" name="Arrow: Up 33">
            <a:extLst>
              <a:ext uri="{FF2B5EF4-FFF2-40B4-BE49-F238E27FC236}">
                <a16:creationId xmlns:a16="http://schemas.microsoft.com/office/drawing/2014/main" id="{1509999A-50FA-C3F2-36E3-58AB88F67B25}"/>
              </a:ext>
            </a:extLst>
          </p:cNvPr>
          <p:cNvSpPr/>
          <p:nvPr/>
        </p:nvSpPr>
        <p:spPr>
          <a:xfrm>
            <a:off x="9874974" y="4070318"/>
            <a:ext cx="242695" cy="652582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E5915D-7D13-AC1D-7F8F-74ED0D3EC9B9}"/>
              </a:ext>
            </a:extLst>
          </p:cNvPr>
          <p:cNvSpPr txBox="1"/>
          <p:nvPr/>
        </p:nvSpPr>
        <p:spPr>
          <a:xfrm>
            <a:off x="8605234" y="5087326"/>
            <a:ext cx="3262111" cy="1692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2438278" hangingPunct="0"/>
            <a:r>
              <a:rPr lang="en-US" sz="1100">
                <a:solidFill>
                  <a:schemeClr val="tx2"/>
                </a:solidFill>
                <a:sym typeface="Helvetica Neue"/>
              </a:rPr>
              <a:t>Replace CPU/SKT/DIMM with LPDDR interposer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A2097-7AC5-BBE4-86F6-5FB2C7971F42}"/>
              </a:ext>
            </a:extLst>
          </p:cNvPr>
          <p:cNvSpPr txBox="1"/>
          <p:nvPr/>
        </p:nvSpPr>
        <p:spPr>
          <a:xfrm>
            <a:off x="-8730" y="4040889"/>
            <a:ext cx="3737113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rgbClr val="4D5156"/>
                </a:solidFill>
                <a:latin typeface="Google Sans"/>
              </a:rPr>
              <a:t>Compression Attached Memory Module (CAMM)</a:t>
            </a:r>
            <a:endParaRPr lang="en-US" sz="1333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DC614-2950-2A2C-F4C1-2712EC762D76}"/>
              </a:ext>
            </a:extLst>
          </p:cNvPr>
          <p:cNvSpPr txBox="1"/>
          <p:nvPr/>
        </p:nvSpPr>
        <p:spPr>
          <a:xfrm>
            <a:off x="6689347" y="1862254"/>
            <a:ext cx="1582164" cy="4102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33">
                <a:solidFill>
                  <a:srgbClr val="0000FF"/>
                </a:solidFill>
              </a:rPr>
              <a:t>CPU PWR - ~500W</a:t>
            </a:r>
          </a:p>
          <a:p>
            <a:r>
              <a:rPr lang="en-US" sz="1333">
                <a:solidFill>
                  <a:srgbClr val="0000FF"/>
                </a:solidFill>
              </a:rPr>
              <a:t>LP module - ~10W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F959422C-CCF0-BFDD-FE06-085F0C9138A9}"/>
              </a:ext>
            </a:extLst>
          </p:cNvPr>
          <p:cNvGraphicFramePr>
            <a:graphicFrameLocks noGrp="1"/>
          </p:cNvGraphicFramePr>
          <p:nvPr/>
        </p:nvGraphicFramePr>
        <p:xfrm>
          <a:off x="3432854" y="4427233"/>
          <a:ext cx="40421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083">
                  <a:extLst>
                    <a:ext uri="{9D8B030D-6E8A-4147-A177-3AD203B41FA5}">
                      <a16:colId xmlns:a16="http://schemas.microsoft.com/office/drawing/2014/main" val="298235460"/>
                    </a:ext>
                  </a:extLst>
                </a:gridCol>
                <a:gridCol w="2021083">
                  <a:extLst>
                    <a:ext uri="{9D8B030D-6E8A-4147-A177-3AD203B41FA5}">
                      <a16:colId xmlns:a16="http://schemas.microsoft.com/office/drawing/2014/main" val="3201529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1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CAMM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68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LP5/6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9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 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6.4TB/s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97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237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B77E87-54F9-9916-7700-7AE3FFEC4A85}"/>
              </a:ext>
            </a:extLst>
          </p:cNvPr>
          <p:cNvSpPr txBox="1"/>
          <p:nvPr/>
        </p:nvSpPr>
        <p:spPr>
          <a:xfrm>
            <a:off x="4425378" y="6461193"/>
            <a:ext cx="616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1606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99C4-1030-53F9-93C3-18975DAC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Snapshot of DMR-AI</a:t>
            </a:r>
            <a:br>
              <a:rPr lang="en-US"/>
            </a:br>
            <a:r>
              <a:rPr lang="en-US" sz="2400"/>
              <a:t>For Additional Context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141D8-D001-56B6-685E-782CFFBB34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6035" y="1629393"/>
            <a:ext cx="7479839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D1FE17-08D7-7660-5BE2-6BB9406B0A29}"/>
              </a:ext>
            </a:extLst>
          </p:cNvPr>
          <p:cNvSpPr txBox="1"/>
          <p:nvPr/>
        </p:nvSpPr>
        <p:spPr>
          <a:xfrm>
            <a:off x="9909194" y="5028313"/>
            <a:ext cx="5658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>
                <a:sym typeface="Helvetica Neue"/>
              </a:rPr>
              <a:t>CAMM1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15.5x55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3BC93-032A-F7E1-24DC-FA3AB9DA2E32}"/>
              </a:ext>
            </a:extLst>
          </p:cNvPr>
          <p:cNvSpPr txBox="1"/>
          <p:nvPr/>
        </p:nvSpPr>
        <p:spPr>
          <a:xfrm>
            <a:off x="10184629" y="3809933"/>
            <a:ext cx="126797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>
                <a:sym typeface="Helvetica Neue"/>
              </a:rPr>
              <a:t>Memory Module 1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~15.5x55+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093B2-C40D-E3ED-7A20-B58A23584D1D}"/>
              </a:ext>
            </a:extLst>
          </p:cNvPr>
          <p:cNvSpPr txBox="1"/>
          <p:nvPr/>
        </p:nvSpPr>
        <p:spPr>
          <a:xfrm>
            <a:off x="5047651" y="6201393"/>
            <a:ext cx="2159245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>
                <a:sym typeface="Helvetica Neue"/>
              </a:rPr>
              <a:t>JC1 VR leveraged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>
                <a:sym typeface="Helvetica Neue"/>
              </a:rPr>
              <a:t>(VCCin </a:t>
            </a:r>
            <a:r>
              <a:rPr kumimoji="0" lang="en-US" sz="10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~9mm closer plus BGA vs Skt)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2047F-5340-C22C-F160-61CB59FEC29B}"/>
              </a:ext>
            </a:extLst>
          </p:cNvPr>
          <p:cNvSpPr txBox="1"/>
          <p:nvPr/>
        </p:nvSpPr>
        <p:spPr>
          <a:xfrm>
            <a:off x="1267236" y="6194548"/>
            <a:ext cx="149399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>
                <a:sym typeface="Helvetica Neue"/>
              </a:rPr>
              <a:t>Memory attach frame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>
                <a:sym typeface="Helvetica Neue"/>
              </a:rPr>
              <a:t>(3.5mm surround)</a:t>
            </a:r>
            <a:endParaRPr kumimoji="0" lang="en-US" sz="1000" b="0" i="0" u="none" strike="noStrike" cap="none" spc="0" normalizeH="0" baseline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4CA86-F428-5897-444C-FA1006F51796}"/>
              </a:ext>
            </a:extLst>
          </p:cNvPr>
          <p:cNvSpPr txBox="1"/>
          <p:nvPr/>
        </p:nvSpPr>
        <p:spPr>
          <a:xfrm>
            <a:off x="9476709" y="1217981"/>
            <a:ext cx="1386598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>
                <a:sym typeface="Helvetica Neue"/>
              </a:rPr>
              <a:t>HS load mechanism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>
                <a:sym typeface="Helvetica Neue"/>
              </a:rPr>
              <a:t>(one side of BHS-SP)</a:t>
            </a:r>
            <a:endParaRPr kumimoji="0" lang="en-US" sz="1000" b="0" i="0" u="none" strike="noStrike" cap="none" spc="0" normalizeH="0" baseline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B0CFCA-D4B8-0607-623D-9C814E310F9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761235" y="6014902"/>
            <a:ext cx="485117" cy="3489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F43B34-5AFF-B647-8FF2-F4C28AFCF82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429310" y="1387258"/>
            <a:ext cx="1047399" cy="107231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BFAAED-18F0-1E28-21BA-CDEC85F0DB1B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9524184" y="3809933"/>
            <a:ext cx="660445" cy="18466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910478-2836-AF9A-4595-52A3CA8BBE95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8982763" y="4974171"/>
            <a:ext cx="926431" cy="23880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943A112-946A-8B2E-AA20-57DEE91614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448" y="1882055"/>
            <a:ext cx="2715904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A91B10-905A-A1A5-7941-6A9EE8670EF3}"/>
              </a:ext>
            </a:extLst>
          </p:cNvPr>
          <p:cNvSpPr txBox="1"/>
          <p:nvPr/>
        </p:nvSpPr>
        <p:spPr>
          <a:xfrm>
            <a:off x="1267236" y="1481945"/>
            <a:ext cx="124232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250mm x 210mm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>
                <a:sym typeface="Helvetica Neue"/>
              </a:rPr>
              <a:t>(very tight)</a:t>
            </a:r>
            <a:endParaRPr kumimoji="0" lang="en-US" sz="1000" b="0" i="0" u="none" strike="noStrike" cap="none" spc="0" normalizeH="0" baseline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3F7F401C-BCF7-67A0-B445-80435731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899" y="5809012"/>
            <a:ext cx="2166287" cy="72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ction Button: Go Forward or Next 1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87DD1FF-95C2-81F7-2552-B53352896797}"/>
              </a:ext>
            </a:extLst>
          </p:cNvPr>
          <p:cNvSpPr/>
          <p:nvPr/>
        </p:nvSpPr>
        <p:spPr>
          <a:xfrm>
            <a:off x="11124986" y="75629"/>
            <a:ext cx="457200" cy="457200"/>
          </a:xfrm>
          <a:prstGeom prst="actionButtonForwardNex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148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4E25B2-AF71-93F1-DEC7-A60D189F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F0BC1E-DAF7-A3E9-2079-C6FD791C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26A42-E724-A09E-163C-5D5768302A94}"/>
              </a:ext>
            </a:extLst>
          </p:cNvPr>
          <p:cNvSpPr txBox="1"/>
          <p:nvPr/>
        </p:nvSpPr>
        <p:spPr>
          <a:xfrm>
            <a:off x="3629523" y="2767280"/>
            <a:ext cx="49329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8247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D8D84-EC91-47A3-63E3-6D60D8879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E8CF1B-66FF-86D3-6D56-D2E7BF3C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ECF71-8690-CCEC-D1AE-C9D0B64A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BC6D4-073B-EA91-3994-AD5C7469D021}"/>
              </a:ext>
            </a:extLst>
          </p:cNvPr>
          <p:cNvSpPr txBox="1"/>
          <p:nvPr/>
        </p:nvSpPr>
        <p:spPr>
          <a:xfrm>
            <a:off x="2530787" y="2546310"/>
            <a:ext cx="72214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b="1" dirty="0"/>
              <a:t> JEDEC Memory Summary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DDRx</a:t>
            </a: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HBMx</a:t>
            </a:r>
            <a:endParaRPr lang="en-US" sz="4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AI-PC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903FB-15EB-DFD3-89DD-27E12536CCCA}"/>
              </a:ext>
            </a:extLst>
          </p:cNvPr>
          <p:cNvSpPr txBox="1"/>
          <p:nvPr/>
        </p:nvSpPr>
        <p:spPr>
          <a:xfrm>
            <a:off x="1424515" y="988482"/>
            <a:ext cx="2085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7811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7A2E85-0572-693D-DA65-F73428B6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C934B-9249-D958-DDDD-4EA855A1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5">
            <a:extLst>
              <a:ext uri="{FF2B5EF4-FFF2-40B4-BE49-F238E27FC236}">
                <a16:creationId xmlns:a16="http://schemas.microsoft.com/office/drawing/2014/main" id="{B84058F7-3ABE-0A1B-786E-61850065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7237" cy="6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18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664DF5-64D2-E7E6-45BA-AC5CF15E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4F7AA-8DFC-2B03-7F92-ECB7E3A6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CD57B-D25A-A9CB-8614-0BA0B4F9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" y="0"/>
            <a:ext cx="12168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9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E699B-4378-84C1-19F8-4BDB424A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4654B-FA65-95DD-0E5B-0D08B1D1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84308-8AC5-19B9-D560-081B2C65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66"/>
            <a:ext cx="12192000" cy="68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8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3AC01-B0D1-E44C-3AF8-9678C8D77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240483-800E-F69E-D78A-19E16A4A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2A85A-12B4-7EA2-F56D-DB7DE514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A5772-C457-B9F1-F03C-DCAA79A7EA82}"/>
              </a:ext>
            </a:extLst>
          </p:cNvPr>
          <p:cNvSpPr txBox="1"/>
          <p:nvPr/>
        </p:nvSpPr>
        <p:spPr>
          <a:xfrm>
            <a:off x="2530787" y="2546310"/>
            <a:ext cx="72214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JEDEC Memory Summary</a:t>
            </a:r>
          </a:p>
          <a:p>
            <a:pPr marL="342900" indent="-342900">
              <a:buAutoNum type="arabicPeriod"/>
            </a:pPr>
            <a:r>
              <a:rPr lang="en-US" sz="4800" b="1" dirty="0"/>
              <a:t> </a:t>
            </a:r>
            <a:r>
              <a:rPr lang="en-US" sz="4800" b="1" dirty="0" err="1"/>
              <a:t>DDRx</a:t>
            </a:r>
            <a:r>
              <a:rPr lang="en-US" sz="4800" b="1" dirty="0"/>
              <a:t> 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HBMx</a:t>
            </a:r>
            <a:endParaRPr lang="en-US" sz="4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AI-PC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1FC59-9393-AE77-BD9F-C1D2DFC3C60A}"/>
              </a:ext>
            </a:extLst>
          </p:cNvPr>
          <p:cNvSpPr txBox="1"/>
          <p:nvPr/>
        </p:nvSpPr>
        <p:spPr>
          <a:xfrm>
            <a:off x="1424515" y="988482"/>
            <a:ext cx="2085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946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69A5A1-8493-5D91-9072-65D43AB5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82980-EDEA-FB1F-C8BB-B83120A1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5602-0074-440D-853D-05CB3D18E8B5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861DB-D8F8-6B3C-D742-561D262C8C44}"/>
              </a:ext>
            </a:extLst>
          </p:cNvPr>
          <p:cNvSpPr txBox="1"/>
          <p:nvPr/>
        </p:nvSpPr>
        <p:spPr>
          <a:xfrm>
            <a:off x="481286" y="1292503"/>
            <a:ext cx="11532196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DDR5:</a:t>
            </a:r>
          </a:p>
          <a:p>
            <a:r>
              <a:rPr lang="en-US" sz="3200" b="1" dirty="0"/>
              <a:t> 	Speed Bin was extended to 9200.</a:t>
            </a:r>
          </a:p>
          <a:p>
            <a:r>
              <a:rPr lang="en-US" sz="3200" b="1" dirty="0"/>
              <a:t>	RFMs, PRAC (only Micron) were introduced.</a:t>
            </a:r>
          </a:p>
          <a:p>
            <a:r>
              <a:rPr lang="en-US" sz="3200" b="1" dirty="0"/>
              <a:t>	Modules are expanding to MR-DIMM, Tall DIMM etc.</a:t>
            </a:r>
          </a:p>
          <a:p>
            <a:r>
              <a:rPr lang="en-US" sz="3200" b="1" dirty="0"/>
              <a:t>	JEDEC Standardization is almost closed.</a:t>
            </a:r>
          </a:p>
          <a:p>
            <a:endParaRPr lang="en-US" sz="3200" b="1" dirty="0"/>
          </a:p>
          <a:p>
            <a:r>
              <a:rPr lang="en-US" sz="3600" b="1" dirty="0"/>
              <a:t>DDR6:</a:t>
            </a:r>
          </a:p>
          <a:p>
            <a:r>
              <a:rPr lang="en-US" sz="3200" b="1" dirty="0"/>
              <a:t> 	Stepped into Big Discussion for Intel’s Revolutionary Proposal.</a:t>
            </a:r>
          </a:p>
          <a:p>
            <a:r>
              <a:rPr lang="en-US" sz="3200" b="1" dirty="0"/>
              <a:t>	Still before Rev. 0.3</a:t>
            </a:r>
          </a:p>
          <a:p>
            <a:r>
              <a:rPr lang="en-US" sz="3200" b="1" dirty="0"/>
              <a:t>	Industry started worrying about Schedule Delay.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F378F-97A0-3B26-3B83-AB647C3FFB13}"/>
              </a:ext>
            </a:extLst>
          </p:cNvPr>
          <p:cNvSpPr txBox="1"/>
          <p:nvPr/>
        </p:nvSpPr>
        <p:spPr>
          <a:xfrm>
            <a:off x="793579" y="136525"/>
            <a:ext cx="4169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err="1"/>
              <a:t>DDRx</a:t>
            </a:r>
            <a:r>
              <a:rPr lang="en-US" sz="4800" b="1" u="sng" dirty="0"/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95555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D7DD-F8B2-704E-4203-4D5D60CD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"/>
            <a:ext cx="11010901" cy="756162"/>
          </a:xfrm>
        </p:spPr>
        <p:txBody>
          <a:bodyPr anchor="ctr"/>
          <a:lstStyle/>
          <a:p>
            <a:r>
              <a:rPr lang="en-US" b="1" u="sng" dirty="0">
                <a:solidFill>
                  <a:schemeClr val="tx1"/>
                </a:solidFill>
              </a:rPr>
              <a:t>Intel’s DDR6 Architecture Proposal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9E49D-F058-3528-920E-7F62BD5BA9E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173951" y="2505668"/>
            <a:ext cx="3748573" cy="2103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tx1"/>
                </a:solidFill>
              </a:rPr>
              <a:t>LPDDR5:</a:t>
            </a:r>
          </a:p>
          <a:p>
            <a:r>
              <a:rPr lang="en-US" sz="2000">
                <a:solidFill>
                  <a:schemeClr val="tx1"/>
                </a:solidFill>
              </a:rPr>
              <a:t>Narrow &amp; efficient sub-channels</a:t>
            </a:r>
          </a:p>
          <a:p>
            <a:pPr lvl="1"/>
            <a:r>
              <a:rPr lang="en-US" sz="1800">
                <a:solidFill>
                  <a:schemeClr val="tx1"/>
                </a:solidFill>
              </a:rPr>
              <a:t>1x Cache line from 1x device</a:t>
            </a:r>
          </a:p>
          <a:p>
            <a:r>
              <a:rPr lang="en-US" sz="2000">
                <a:solidFill>
                  <a:schemeClr val="tx1"/>
                </a:solidFill>
              </a:rPr>
              <a:t>Low power optimized</a:t>
            </a:r>
          </a:p>
          <a:p>
            <a:r>
              <a:rPr lang="en-US" sz="2000">
                <a:solidFill>
                  <a:schemeClr val="tx1"/>
                </a:solidFill>
              </a:rPr>
              <a:t>Short trace length</a:t>
            </a:r>
          </a:p>
          <a:p>
            <a:r>
              <a:rPr lang="en-US" sz="2000">
                <a:solidFill>
                  <a:schemeClr val="tx1"/>
                </a:solidFill>
              </a:rPr>
              <a:t>Basic RAS capability</a:t>
            </a:r>
          </a:p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22CE8-CA99-DA01-E448-1A401042DFA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767182" y="2505668"/>
            <a:ext cx="3790077" cy="2103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tx1"/>
                </a:solidFill>
              </a:rPr>
              <a:t>DDR5:</a:t>
            </a:r>
          </a:p>
          <a:p>
            <a:r>
              <a:rPr lang="en-US" sz="2000">
                <a:solidFill>
                  <a:schemeClr val="tx1"/>
                </a:solidFill>
              </a:rPr>
              <a:t>Field replaceable modules</a:t>
            </a:r>
          </a:p>
          <a:p>
            <a:pPr lvl="1"/>
            <a:r>
              <a:rPr lang="en-US" sz="1600">
                <a:solidFill>
                  <a:schemeClr val="tx1"/>
                </a:solidFill>
              </a:rPr>
              <a:t>1x Cache line from many devices</a:t>
            </a:r>
          </a:p>
          <a:p>
            <a:r>
              <a:rPr lang="en-US" sz="2000">
                <a:solidFill>
                  <a:schemeClr val="tx1"/>
                </a:solidFill>
              </a:rPr>
              <a:t>Dense server optimized</a:t>
            </a:r>
          </a:p>
          <a:p>
            <a:r>
              <a:rPr lang="en-US" sz="2000">
                <a:solidFill>
                  <a:schemeClr val="tx1"/>
                </a:solidFill>
              </a:rPr>
              <a:t>Long trace length</a:t>
            </a:r>
          </a:p>
          <a:p>
            <a:r>
              <a:rPr lang="en-US" sz="2000">
                <a:solidFill>
                  <a:schemeClr val="tx1"/>
                </a:solidFill>
              </a:rPr>
              <a:t>SDDC capability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7AF50D-3100-9262-5B4F-BD3CB292E365}"/>
              </a:ext>
            </a:extLst>
          </p:cNvPr>
          <p:cNvGrpSpPr/>
          <p:nvPr/>
        </p:nvGrpSpPr>
        <p:grpSpPr>
          <a:xfrm>
            <a:off x="768256" y="1055771"/>
            <a:ext cx="10788986" cy="1287770"/>
            <a:chOff x="768256" y="585915"/>
            <a:chExt cx="10788986" cy="128777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9B6755-AF1F-E10C-5A07-B2253E5A6655}"/>
                </a:ext>
              </a:extLst>
            </p:cNvPr>
            <p:cNvSpPr txBox="1"/>
            <p:nvPr/>
          </p:nvSpPr>
          <p:spPr>
            <a:xfrm>
              <a:off x="768256" y="585915"/>
              <a:ext cx="1268963" cy="295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no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Package(s)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2078F43-28BF-EB59-7207-1B22B8BE0027}"/>
                </a:ext>
              </a:extLst>
            </p:cNvPr>
            <p:cNvGrpSpPr/>
            <p:nvPr/>
          </p:nvGrpSpPr>
          <p:grpSpPr>
            <a:xfrm>
              <a:off x="1814518" y="872164"/>
              <a:ext cx="2965508" cy="1001521"/>
              <a:chOff x="1814518" y="872164"/>
              <a:chExt cx="2965508" cy="100152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CB3B635-44E4-6B4E-20EA-27F5357F323D}"/>
                  </a:ext>
                </a:extLst>
              </p:cNvPr>
              <p:cNvGrpSpPr/>
              <p:nvPr/>
            </p:nvGrpSpPr>
            <p:grpSpPr>
              <a:xfrm>
                <a:off x="1814518" y="872165"/>
                <a:ext cx="1540807" cy="1001520"/>
                <a:chOff x="5609252" y="381058"/>
                <a:chExt cx="1540807" cy="1142943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4CF05354-8D19-B5F8-3EAE-1170E9B1B292}"/>
                    </a:ext>
                  </a:extLst>
                </p:cNvPr>
                <p:cNvGrpSpPr/>
                <p:nvPr/>
              </p:nvGrpSpPr>
              <p:grpSpPr>
                <a:xfrm>
                  <a:off x="5754653" y="432666"/>
                  <a:ext cx="1330851" cy="1022031"/>
                  <a:chOff x="3340637" y="2370393"/>
                  <a:chExt cx="1330851" cy="827107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E1237AF5-BFEE-0CE6-93E4-E6FAED73B2E1}"/>
                      </a:ext>
                    </a:extLst>
                  </p:cNvPr>
                  <p:cNvSpPr/>
                  <p:nvPr/>
                </p:nvSpPr>
                <p:spPr>
                  <a:xfrm>
                    <a:off x="3340637" y="2549430"/>
                    <a:ext cx="1088319" cy="6480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LP5 Die</a:t>
                    </a: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2776119-FA8A-032C-2163-C888A353676B}"/>
                      </a:ext>
                    </a:extLst>
                  </p:cNvPr>
                  <p:cNvSpPr/>
                  <p:nvPr/>
                </p:nvSpPr>
                <p:spPr>
                  <a:xfrm>
                    <a:off x="3421481" y="2489751"/>
                    <a:ext cx="1088319" cy="6480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LP5 Die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D3E462B-324A-ECE8-2399-5E5D696E72BB}"/>
                      </a:ext>
                    </a:extLst>
                  </p:cNvPr>
                  <p:cNvSpPr/>
                  <p:nvPr/>
                </p:nvSpPr>
                <p:spPr>
                  <a:xfrm>
                    <a:off x="3502325" y="2430072"/>
                    <a:ext cx="1088319" cy="6480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LP5 Die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705AA49F-42F8-CB33-7665-815D4779ED03}"/>
                      </a:ext>
                    </a:extLst>
                  </p:cNvPr>
                  <p:cNvSpPr/>
                  <p:nvPr/>
                </p:nvSpPr>
                <p:spPr>
                  <a:xfrm>
                    <a:off x="3583169" y="2370393"/>
                    <a:ext cx="1088319" cy="6480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LP5 Die</a:t>
                    </a:r>
                  </a:p>
                </p:txBody>
              </p:sp>
            </p:grp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5BA2108-088F-47A3-A441-ABB459A5D0F4}"/>
                    </a:ext>
                  </a:extLst>
                </p:cNvPr>
                <p:cNvSpPr/>
                <p:nvPr/>
              </p:nvSpPr>
              <p:spPr>
                <a:xfrm>
                  <a:off x="5609252" y="381058"/>
                  <a:ext cx="1540807" cy="1142943"/>
                </a:xfrm>
                <a:prstGeom prst="rect">
                  <a:avLst/>
                </a:prstGeom>
                <a:solidFill>
                  <a:schemeClr val="tx1">
                    <a:alpha val="2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D91D1A-A4C3-8ED3-9992-692D1D95EEDD}"/>
                  </a:ext>
                </a:extLst>
              </p:cNvPr>
              <p:cNvSpPr/>
              <p:nvPr/>
            </p:nvSpPr>
            <p:spPr>
              <a:xfrm>
                <a:off x="3743258" y="872164"/>
                <a:ext cx="308293" cy="1001520"/>
              </a:xfrm>
              <a:prstGeom prst="rect">
                <a:avLst/>
              </a:prstGeom>
              <a:solidFill>
                <a:schemeClr val="tx1">
                  <a:alpha val="32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0DACF1F-4E81-0379-AEA6-6F851B53406B}"/>
                  </a:ext>
                </a:extLst>
              </p:cNvPr>
              <p:cNvCxnSpPr>
                <a:stCxn id="23" idx="3"/>
                <a:endCxn id="26" idx="1"/>
              </p:cNvCxnSpPr>
              <p:nvPr/>
            </p:nvCxnSpPr>
            <p:spPr>
              <a:xfrm flipV="1">
                <a:off x="3355325" y="1372924"/>
                <a:ext cx="387933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AC013C-03A7-B522-237F-6E5AD19FA831}"/>
                  </a:ext>
                </a:extLst>
              </p:cNvPr>
              <p:cNvSpPr txBox="1"/>
              <p:nvPr/>
            </p:nvSpPr>
            <p:spPr>
              <a:xfrm>
                <a:off x="3878839" y="1218522"/>
                <a:ext cx="901187" cy="295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no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Host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3A1466E-ABB9-942A-70FA-6F6EFB9BD6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4574" y="1285151"/>
                <a:ext cx="103103" cy="162014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3575DB-3984-C191-EF0E-1F57B2935F04}"/>
                </a:ext>
              </a:extLst>
            </p:cNvPr>
            <p:cNvSpPr txBox="1"/>
            <p:nvPr/>
          </p:nvSpPr>
          <p:spPr>
            <a:xfrm>
              <a:off x="5837263" y="585915"/>
              <a:ext cx="2082692" cy="295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no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DDR5 DIMM(s)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D900583-1BF9-866C-367F-F211D6FB975D}"/>
                </a:ext>
              </a:extLst>
            </p:cNvPr>
            <p:cNvGrpSpPr/>
            <p:nvPr/>
          </p:nvGrpSpPr>
          <p:grpSpPr>
            <a:xfrm>
              <a:off x="6194667" y="828459"/>
              <a:ext cx="5362575" cy="1045226"/>
              <a:chOff x="6194667" y="591175"/>
              <a:chExt cx="5362575" cy="1045226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36DC2F4-0FE0-2D8A-9AD4-267820AFB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94667" y="591175"/>
                <a:ext cx="5362575" cy="561975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3669AB-9DFC-8C17-5BD0-7AAE8815956E}"/>
                  </a:ext>
                </a:extLst>
              </p:cNvPr>
              <p:cNvSpPr txBox="1"/>
              <p:nvPr/>
            </p:nvSpPr>
            <p:spPr>
              <a:xfrm rot="5400000">
                <a:off x="7155049" y="1121946"/>
                <a:ext cx="389456" cy="295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no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…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8586F42-6F0A-73E1-9DBF-062C9578B725}"/>
                  </a:ext>
                </a:extLst>
              </p:cNvPr>
              <p:cNvSpPr/>
              <p:nvPr/>
            </p:nvSpPr>
            <p:spPr>
              <a:xfrm rot="5400000">
                <a:off x="8721805" y="910783"/>
                <a:ext cx="308293" cy="1142943"/>
              </a:xfrm>
              <a:prstGeom prst="rect">
                <a:avLst/>
              </a:prstGeom>
              <a:solidFill>
                <a:schemeClr val="tx1">
                  <a:alpha val="32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A5F61E-2C9F-6F0B-7642-1897CECFE67F}"/>
                  </a:ext>
                </a:extLst>
              </p:cNvPr>
              <p:cNvSpPr txBox="1"/>
              <p:nvPr/>
            </p:nvSpPr>
            <p:spPr>
              <a:xfrm>
                <a:off x="9353303" y="1334420"/>
                <a:ext cx="901187" cy="295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no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Host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BB6EAF1-AEB0-E449-E985-19CC0BBD1745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>
              <a:xfrm>
                <a:off x="8875955" y="1153150"/>
                <a:ext cx="0" cy="18244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C989C51-EE2B-DED9-D517-A1CA41A796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24399" y="1145591"/>
                <a:ext cx="103103" cy="162014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</p:grp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C4AD817E-F51A-15D8-B4F5-6E31220A5D0C}"/>
              </a:ext>
            </a:extLst>
          </p:cNvPr>
          <p:cNvSpPr txBox="1">
            <a:spLocks/>
          </p:cNvSpPr>
          <p:nvPr/>
        </p:nvSpPr>
        <p:spPr>
          <a:xfrm>
            <a:off x="3290770" y="5192890"/>
            <a:ext cx="6306896" cy="14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kern="0">
                <a:solidFill>
                  <a:schemeClr val="tx1"/>
                </a:solidFill>
              </a:rPr>
              <a:t>DDR6:</a:t>
            </a:r>
          </a:p>
          <a:p>
            <a:pPr>
              <a:spcBef>
                <a:spcPts val="600"/>
              </a:spcBef>
            </a:pPr>
            <a:r>
              <a:rPr lang="en-US" sz="2000" kern="0">
                <a:solidFill>
                  <a:schemeClr val="tx1"/>
                </a:solidFill>
              </a:rPr>
              <a:t>Power efficient architecture</a:t>
            </a:r>
          </a:p>
          <a:p>
            <a:pPr>
              <a:spcBef>
                <a:spcPts val="600"/>
              </a:spcBef>
            </a:pPr>
            <a:r>
              <a:rPr lang="en-US" sz="2000" kern="0">
                <a:solidFill>
                  <a:schemeClr val="tx1"/>
                </a:solidFill>
              </a:rPr>
              <a:t>Flexible RAS modes for High BW and High RAS</a:t>
            </a:r>
          </a:p>
          <a:p>
            <a:pPr>
              <a:spcBef>
                <a:spcPts val="600"/>
              </a:spcBef>
            </a:pPr>
            <a:r>
              <a:rPr lang="en-US" sz="2000" kern="0">
                <a:solidFill>
                  <a:schemeClr val="tx1"/>
                </a:solidFill>
              </a:rPr>
              <a:t>Server optimized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E359453B-6B34-D8A4-ADF3-8024640EEE90}"/>
              </a:ext>
            </a:extLst>
          </p:cNvPr>
          <p:cNvSpPr/>
          <p:nvPr/>
        </p:nvSpPr>
        <p:spPr>
          <a:xfrm rot="2996181">
            <a:off x="2233478" y="4672906"/>
            <a:ext cx="884726" cy="49303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BD056292-745A-FA83-7EA9-E67728BA4D69}"/>
              </a:ext>
            </a:extLst>
          </p:cNvPr>
          <p:cNvSpPr/>
          <p:nvPr/>
        </p:nvSpPr>
        <p:spPr>
          <a:xfrm rot="18603819" flipH="1">
            <a:off x="8440614" y="4672906"/>
            <a:ext cx="884726" cy="49303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638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1624</Words>
  <Application>Microsoft Office PowerPoint</Application>
  <PresentationFormat>Widescreen</PresentationFormat>
  <Paragraphs>445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-apple-system</vt:lpstr>
      <vt:lpstr>Google Sans</vt:lpstr>
      <vt:lpstr>Helvetica Neue</vt:lpstr>
      <vt:lpstr>Helvetica Neue Medium</vt:lpstr>
      <vt:lpstr>Intel Clear</vt:lpstr>
      <vt:lpstr>Intel Clear Light</vt:lpstr>
      <vt:lpstr>Intel Clear Pro</vt:lpstr>
      <vt:lpstr>Yu Gothic</vt:lpstr>
      <vt:lpstr>Aptos</vt:lpstr>
      <vt:lpstr>Arial</vt:lpstr>
      <vt:lpstr>Calibri</vt:lpstr>
      <vt:lpstr>Calibri bold</vt:lpstr>
      <vt:lpstr>Calibri Light</vt:lpstr>
      <vt:lpstr>IntelOne Display Bold</vt:lpstr>
      <vt:lpstr>IntelOne Display Medium</vt:lpstr>
      <vt:lpstr>IntelOne Display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Intel’s DDR6 Architecture Proposal</vt:lpstr>
      <vt:lpstr>DDR6 Ecosystem Enablement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DMR-AI product concept</vt:lpstr>
      <vt:lpstr>Snapshot of DMR-AI For Additional Context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Tomishima, Shigeki</dc:creator>
  <cp:lastModifiedBy>Tomishima, Shigeki</cp:lastModifiedBy>
  <cp:revision>1</cp:revision>
  <dcterms:created xsi:type="dcterms:W3CDTF">2024-03-11T17:43:43Z</dcterms:created>
  <dcterms:modified xsi:type="dcterms:W3CDTF">2024-03-18T18:17:21Z</dcterms:modified>
</cp:coreProperties>
</file>