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147328799" r:id="rId3"/>
    <p:sldId id="2147328800" r:id="rId4"/>
    <p:sldId id="2147328801" r:id="rId5"/>
    <p:sldId id="214732880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E3F14-B538-1343-9B07-FF8F626635DE}" v="6" dt="2023-06-08T07:39:28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9"/>
    <p:restoredTop sz="97872"/>
  </p:normalViewPr>
  <p:slideViewPr>
    <p:cSldViewPr snapToGrid="0">
      <p:cViewPr varScale="1">
        <p:scale>
          <a:sx n="202" d="100"/>
          <a:sy n="202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2A3C3-8C18-D045-B2C5-F79C32A14908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5127-8001-0C4F-A8B1-37C9230C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1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09C2-D5BD-560B-6F1E-EB309D897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D3383-CCCF-9323-63B9-BC15F09D9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EABE1-C244-0348-E294-185048AE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964ED-CF1B-9AE3-3F6D-84DE14B9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5BC39-C566-16CD-519E-CC3FF081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5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D63A-3C43-AF24-81A7-240F5509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F78B7-7A09-7C79-6D1B-6D7EA3F2A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AA4E7-66A3-B6D3-82FF-F2F00520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AF988-4E16-2655-D951-3360D723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40AC-522C-36A5-8ACE-B58ED6EA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33CC8-C43B-8343-8EC7-0175652C0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17466-4E95-0F80-CF56-55CDB7BEB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7391B-0B0C-D65A-B90E-9F9B69DE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9C9CB-F793-AA62-89FC-C5F20C3E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95E0-EB60-7AE0-0C20-18F01E73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C1D3-19CE-4614-9E98-FCF79D77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D7B0D-959C-32E6-AEE4-68475906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3CF4A-CA98-3FDF-7736-27FC7630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BD59C-BC12-25C0-2ECC-1F614EC9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9AF91-4B7D-6826-180F-815835A0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7F96-FC24-82D6-499C-4673FC50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6CCDF-38E7-21F4-C123-1EF18567D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16067-4DBA-571E-AC1E-F0538E93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932D5-39DD-4C3F-D7EF-A476D32A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0E6AA-E5C1-957A-6A5E-055767FC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8AAA-02B2-EB12-3175-AA407131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FC65-1836-ACE2-1E7B-79EF470BB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01C0F-ED96-2C51-68F1-2F21A0DEC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77B26-A4E1-0156-DD4A-B6C85F21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4FC28-A527-8274-BB93-653BCFD4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E4859-B804-FD87-D487-E6C2D808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8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E647-3473-D6BF-A7F2-06E86D8E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5ABC9-DD79-413F-B615-094EF02C7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583E6-F8D9-8EE5-AC98-02D65C51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9BB87-F6E6-2D3B-274B-4633116E8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A3315-253A-7456-4D96-FB8558D5B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8D641-9349-1CC0-6C3D-B3CED6B2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4A1C9-A24C-0DAE-CA38-89F11E86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FF2CA-C267-EF54-D433-4FF460C3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8630-B43B-F480-0124-2CEC1DC4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75AC5-4A6B-D298-5C56-B43D2E35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D4588-14F2-3153-08B0-6F1375A4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8EB12-BC16-0CF5-20E6-A77F2664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3D366-49C5-7BAB-488E-A8CDB22E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B2583-672A-BA31-96FC-3E6257E3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96F80-8E58-7E29-CD92-E71B5DC1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6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D98A-A568-DA76-F5B1-4352BB47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4349-D638-D441-EFF8-EF94DC4B1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19AA6-4923-21ED-6EC4-1C6A0AF81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ECED-9D61-5E72-F1FE-9ABC0B0C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45A59-B584-F008-9730-2147741A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EFD0C-C1C0-4B15-5B69-0B719B5B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6362-49FD-9A0B-4336-4E8C39EC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61524-EA3C-1052-A4EE-0ED858D9B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907EC-2AA0-67F7-C818-85DA928FF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E6401-29EF-5824-395E-18DEBB4E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A1A36-906F-8913-041F-2E82B707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82C92-B8D9-2A93-8067-D9F0235C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9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4DEF7-EC04-3365-1A32-5AFC2ADA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3DE0-0AF0-8D55-C430-D251031D3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3CCFE-9D4F-096A-85FE-05CA13BC9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B3B1C-1472-6248-B422-C89BF7B67A7E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D3D9C-1BED-E700-23E6-61B39ADD4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B8204-03E1-381E-8B4A-F4D9EC97F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8459-EF1B-B14D-8626-21E7DAF6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3B55-8CFF-49DE-07C8-F5E98E855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51D7B-FDC8-042F-6F7B-EF4891869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00C34D0-16A1-4748-BBB4-6B55C089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11342"/>
            <a:ext cx="10515600" cy="44823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Holistic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 Technology Exploration in IDM2.0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07CC39-DD84-E322-2B1B-5AFC18B5B388}"/>
              </a:ext>
            </a:extLst>
          </p:cNvPr>
          <p:cNvGrpSpPr/>
          <p:nvPr/>
        </p:nvGrpSpPr>
        <p:grpSpPr>
          <a:xfrm>
            <a:off x="337768" y="957972"/>
            <a:ext cx="11371694" cy="5445735"/>
            <a:chOff x="337768" y="957972"/>
            <a:chExt cx="11371694" cy="5445735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AC23850C-429C-76F6-115E-40D05A581B29}"/>
                </a:ext>
              </a:extLst>
            </p:cNvPr>
            <p:cNvSpPr/>
            <p:nvPr/>
          </p:nvSpPr>
          <p:spPr>
            <a:xfrm>
              <a:off x="3959442" y="2779072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E1A1094-A64A-059E-C03F-021866EE55B4}"/>
                </a:ext>
              </a:extLst>
            </p:cNvPr>
            <p:cNvSpPr txBox="1"/>
            <p:nvPr/>
          </p:nvSpPr>
          <p:spPr>
            <a:xfrm>
              <a:off x="4178401" y="957972"/>
              <a:ext cx="3702740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Logic Technology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Decadal roadmap aligned with BU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F1E98A-A87F-CFB4-C1FE-7810F1F3DE67}"/>
                </a:ext>
              </a:extLst>
            </p:cNvPr>
            <p:cNvSpPr txBox="1"/>
            <p:nvPr/>
          </p:nvSpPr>
          <p:spPr>
            <a:xfrm>
              <a:off x="570736" y="1877300"/>
              <a:ext cx="367332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In Package</a:t>
              </a:r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Economical, capacious SRAM cache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6F6BB7-DD06-65DA-B043-5F697BF23EA4}"/>
                </a:ext>
              </a:extLst>
            </p:cNvPr>
            <p:cNvSpPr txBox="1"/>
            <p:nvPr/>
          </p:nvSpPr>
          <p:spPr>
            <a:xfrm>
              <a:off x="7790486" y="1908083"/>
              <a:ext cx="3673322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Specialty Technologies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Power, Analog, Radio, </a:t>
              </a:r>
              <a:r>
                <a:rPr lang="en-US" sz="1600" err="1">
                  <a:latin typeface="Calibri" panose="020F0502020204030204" pitchFamily="34" charset="0"/>
                  <a:cs typeface="Calibri" panose="020F0502020204030204" pitchFamily="34" charset="0"/>
                </a:rPr>
                <a:t>SiPh</a:t>
              </a:r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0176ED-379E-DC57-8AC7-BA3BBF6813C1}"/>
                </a:ext>
              </a:extLst>
            </p:cNvPr>
            <p:cNvSpPr txBox="1"/>
            <p:nvPr/>
          </p:nvSpPr>
          <p:spPr>
            <a:xfrm>
              <a:off x="4110572" y="4598959"/>
              <a:ext cx="370274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Suppliers Enabling</a:t>
              </a:r>
            </a:p>
            <a:p>
              <a:pPr algn="ctr">
                <a:spcBef>
                  <a:spcPts val="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PoC: Test Vehicles at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SiFo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&amp; OSAT 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444C4882-4190-AD5B-9FCD-4236B0F709F9}"/>
                </a:ext>
              </a:extLst>
            </p:cNvPr>
            <p:cNvSpPr/>
            <p:nvPr/>
          </p:nvSpPr>
          <p:spPr>
            <a:xfrm>
              <a:off x="3983839" y="970928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AFF0D53F-D03A-C27D-5886-CEBA32C1085E}"/>
                </a:ext>
              </a:extLst>
            </p:cNvPr>
            <p:cNvSpPr/>
            <p:nvPr/>
          </p:nvSpPr>
          <p:spPr>
            <a:xfrm>
              <a:off x="348261" y="1869379"/>
              <a:ext cx="4118756" cy="1813757"/>
            </a:xfrm>
            <a:prstGeom prst="hexagon">
              <a:avLst>
                <a:gd name="adj" fmla="val 26831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107664BD-7F5D-4A73-BAB0-FE84080453F3}"/>
                </a:ext>
              </a:extLst>
            </p:cNvPr>
            <p:cNvSpPr/>
            <p:nvPr/>
          </p:nvSpPr>
          <p:spPr>
            <a:xfrm>
              <a:off x="7590706" y="1896703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62DD58D8-8127-CD5F-936B-88830BBD8B36}"/>
                </a:ext>
              </a:extLst>
            </p:cNvPr>
            <p:cNvSpPr/>
            <p:nvPr/>
          </p:nvSpPr>
          <p:spPr>
            <a:xfrm>
              <a:off x="7575929" y="3694189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18A21BB9-371C-A2EB-C8F6-307299845294}"/>
                </a:ext>
              </a:extLst>
            </p:cNvPr>
            <p:cNvSpPr/>
            <p:nvPr/>
          </p:nvSpPr>
          <p:spPr>
            <a:xfrm>
              <a:off x="3957595" y="4589950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BB3048-9BE9-4A54-333C-A02C0E79C822}"/>
                </a:ext>
              </a:extLst>
            </p:cNvPr>
            <p:cNvSpPr txBox="1"/>
            <p:nvPr/>
          </p:nvSpPr>
          <p:spPr>
            <a:xfrm>
              <a:off x="7790486" y="3725137"/>
              <a:ext cx="3702739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68B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3DIC Scalability &amp; Optionality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Cost-effective µB vs. high-density HB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D72A19-A9B3-3C66-E564-3F0A7EB710C1}"/>
                </a:ext>
              </a:extLst>
            </p:cNvPr>
            <p:cNvSpPr txBox="1"/>
            <p:nvPr/>
          </p:nvSpPr>
          <p:spPr>
            <a:xfrm>
              <a:off x="4138995" y="3084663"/>
              <a:ext cx="3702739" cy="12557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800" b="1">
                  <a:solidFill>
                    <a:srgbClr val="5252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System-in-Package</a:t>
              </a:r>
            </a:p>
            <a:p>
              <a:pPr algn="ctr">
                <a:spcBef>
                  <a:spcPts val="0"/>
                </a:spcBef>
              </a:pPr>
              <a:r>
                <a:rPr lang="en-US" sz="2800" b="1">
                  <a:solidFill>
                    <a:srgbClr val="5252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</a:t>
              </a:r>
            </a:p>
            <a:p>
              <a:pPr algn="ctr">
                <a:spcBef>
                  <a:spcPts val="0"/>
                </a:spcBef>
              </a:pPr>
              <a:r>
                <a:rPr lang="en-US" sz="2800" b="1">
                  <a:solidFill>
                    <a:srgbClr val="5252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Ext. Tech Pathfinding</a:t>
              </a:r>
              <a:endParaRPr lang="en-US" sz="280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FD91C0C-B1B8-FE9A-1882-86A7CC8A4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444" y="2507584"/>
              <a:ext cx="2029799" cy="10844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A574EDC-70D2-5A5A-3D25-59AC93792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4282" y="5233954"/>
              <a:ext cx="3211817" cy="1078886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E868A2-62EF-406F-36C9-2ABA814A63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45101" y="4334567"/>
              <a:ext cx="2238548" cy="1111871"/>
              <a:chOff x="1651009" y="3227162"/>
              <a:chExt cx="3602959" cy="178956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4E03C09-E0E1-9F0F-F7BB-B3B4C61A8666}"/>
                  </a:ext>
                </a:extLst>
              </p:cNvPr>
              <p:cNvGrpSpPr/>
              <p:nvPr/>
            </p:nvGrpSpPr>
            <p:grpSpPr>
              <a:xfrm>
                <a:off x="1651009" y="3227162"/>
                <a:ext cx="1825289" cy="1573720"/>
                <a:chOff x="1651009" y="3227162"/>
                <a:chExt cx="1825289" cy="1573720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168F058C-98C6-AAA5-8717-866D2EC2E9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1222" r="24030" b="51039"/>
                <a:stretch/>
              </p:blipFill>
              <p:spPr>
                <a:xfrm>
                  <a:off x="1651009" y="3227162"/>
                  <a:ext cx="1782990" cy="1573720"/>
                </a:xfrm>
                <a:prstGeom prst="rect">
                  <a:avLst/>
                </a:prstGeom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B0FB43F-E7E1-A805-3563-43679C285BBF}"/>
                    </a:ext>
                  </a:extLst>
                </p:cNvPr>
                <p:cNvSpPr txBox="1"/>
                <p:nvPr/>
              </p:nvSpPr>
              <p:spPr>
                <a:xfrm>
                  <a:off x="1889895" y="3335595"/>
                  <a:ext cx="1586403" cy="520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At 1µm pitch, R &lt;~ 1.5Ω</a:t>
                  </a:r>
                </a:p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>
                          <a:lumMod val="65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Common mid level metal R ~ 10 Ω/µm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7F4B830-01F3-BE9C-7253-740075BBC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32194" y="3628425"/>
                  <a:ext cx="1501805" cy="0"/>
                </a:xfrm>
                <a:prstGeom prst="line">
                  <a:avLst/>
                </a:prstGeom>
                <a:ln w="28575">
                  <a:solidFill>
                    <a:srgbClr val="AC8114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F236B51-9AE9-F296-700A-19541F9C2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36363" r="21552"/>
                <a:stretch/>
              </p:blipFill>
              <p:spPr>
                <a:xfrm flipV="1">
                  <a:off x="2699193" y="4237075"/>
                  <a:ext cx="534972" cy="447382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3C6FD49-E183-8BFD-04D0-2DB548A76962}"/>
                    </a:ext>
                  </a:extLst>
                </p:cNvPr>
                <p:cNvSpPr txBox="1"/>
                <p:nvPr/>
              </p:nvSpPr>
              <p:spPr>
                <a:xfrm>
                  <a:off x="2896793" y="4244871"/>
                  <a:ext cx="560385" cy="2476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µBump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48DC613-6909-CE3D-598D-2DD330C47FDF}"/>
                    </a:ext>
                  </a:extLst>
                </p:cNvPr>
                <p:cNvSpPr txBox="1"/>
                <p:nvPr/>
              </p:nvSpPr>
              <p:spPr>
                <a:xfrm>
                  <a:off x="2927686" y="4429021"/>
                  <a:ext cx="410743" cy="2476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HB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DFDDD9A-624D-2328-4DFE-B92A63027614}"/>
                    </a:ext>
                  </a:extLst>
                </p:cNvPr>
                <p:cNvSpPr/>
                <p:nvPr/>
              </p:nvSpPr>
              <p:spPr>
                <a:xfrm>
                  <a:off x="2239753" y="4522759"/>
                  <a:ext cx="66138" cy="7437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Isosceles Triangle 68">
                  <a:extLst>
                    <a:ext uri="{FF2B5EF4-FFF2-40B4-BE49-F238E27FC236}">
                      <a16:creationId xmlns:a16="http://schemas.microsoft.com/office/drawing/2014/main" id="{931D80BF-2C48-6D70-B7F1-C390F15F5C34}"/>
                    </a:ext>
                  </a:extLst>
                </p:cNvPr>
                <p:cNvSpPr/>
                <p:nvPr/>
              </p:nvSpPr>
              <p:spPr>
                <a:xfrm>
                  <a:off x="2400723" y="4258360"/>
                  <a:ext cx="66138" cy="74374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D28FFED-6122-6DD7-0AF7-0D78F9E95DAB}"/>
                    </a:ext>
                  </a:extLst>
                </p:cNvPr>
                <p:cNvSpPr/>
                <p:nvPr/>
              </p:nvSpPr>
              <p:spPr>
                <a:xfrm>
                  <a:off x="2539725" y="4031425"/>
                  <a:ext cx="66138" cy="7437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4EF89043-AB4A-4B40-0756-9F6B61EFD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72068" y="4243812"/>
                  <a:ext cx="73564" cy="33768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C2680D9-7922-5F74-0438-749CA0A5EB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74073" y="4145448"/>
                  <a:ext cx="135208" cy="8258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9A4CA10-5688-5DD4-33FB-3548D3745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28668" y="4105799"/>
                  <a:ext cx="67604" cy="2874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D885362-C00D-3800-E604-3725FC4DE39F}"/>
                    </a:ext>
                  </a:extLst>
                </p:cNvPr>
                <p:cNvSpPr txBox="1"/>
                <p:nvPr/>
              </p:nvSpPr>
              <p:spPr>
                <a:xfrm>
                  <a:off x="2335439" y="3869669"/>
                  <a:ext cx="635208" cy="27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b="1">
                      <a:solidFill>
                        <a:schemeClr val="bg1">
                          <a:lumMod val="50000"/>
                        </a:schemeClr>
                      </a:solidFill>
                    </a:rPr>
                    <a:t>V-cache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642AE44-F732-2348-B9E3-49022CA07BC9}"/>
                    </a:ext>
                  </a:extLst>
                </p:cNvPr>
                <p:cNvSpPr txBox="1"/>
                <p:nvPr/>
              </p:nvSpPr>
              <p:spPr>
                <a:xfrm>
                  <a:off x="2207102" y="4160399"/>
                  <a:ext cx="526846" cy="27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b="1">
                      <a:solidFill>
                        <a:schemeClr val="bg1">
                          <a:lumMod val="50000"/>
                        </a:schemeClr>
                      </a:solidFill>
                    </a:rPr>
                    <a:t>3DTV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D5B9D63-CBC8-7EE8-0BB6-B3FF2780E0DA}"/>
                    </a:ext>
                  </a:extLst>
                </p:cNvPr>
                <p:cNvSpPr txBox="1"/>
                <p:nvPr/>
              </p:nvSpPr>
              <p:spPr>
                <a:xfrm>
                  <a:off x="1971484" y="4396810"/>
                  <a:ext cx="604247" cy="27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00" b="1">
                      <a:solidFill>
                        <a:schemeClr val="bg1">
                          <a:lumMod val="50000"/>
                        </a:schemeClr>
                      </a:solidFill>
                    </a:rPr>
                    <a:t>EPOND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66299F7-FFD3-F21F-0E4C-5C2D584C6244}"/>
                  </a:ext>
                </a:extLst>
              </p:cNvPr>
              <p:cNvGrpSpPr/>
              <p:nvPr/>
            </p:nvGrpSpPr>
            <p:grpSpPr>
              <a:xfrm>
                <a:off x="3439206" y="3309896"/>
                <a:ext cx="1814762" cy="1701007"/>
                <a:chOff x="1651009" y="4782417"/>
                <a:chExt cx="1814762" cy="1701007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ED4E2570-698D-9F88-5D87-9239CCA6A6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48401" r="24030" b="-1"/>
                <a:stretch/>
              </p:blipFill>
              <p:spPr>
                <a:xfrm>
                  <a:off x="1651009" y="4782417"/>
                  <a:ext cx="1782990" cy="1701007"/>
                </a:xfrm>
                <a:prstGeom prst="rect">
                  <a:avLst/>
                </a:prstGeom>
              </p:spPr>
            </p:pic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977BBBB-BFBC-214B-D43A-DA210AB4C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32194" y="5759324"/>
                  <a:ext cx="1480634" cy="0"/>
                </a:xfrm>
                <a:prstGeom prst="line">
                  <a:avLst/>
                </a:prstGeom>
                <a:ln w="28575">
                  <a:solidFill>
                    <a:srgbClr val="AC8114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CE63E25-7443-F78C-3B52-2E3229BC16BF}"/>
                    </a:ext>
                  </a:extLst>
                </p:cNvPr>
                <p:cNvSpPr txBox="1"/>
                <p:nvPr/>
              </p:nvSpPr>
              <p:spPr>
                <a:xfrm>
                  <a:off x="1886266" y="5748943"/>
                  <a:ext cx="1579505" cy="668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µm interconnect </a:t>
                  </a:r>
                  <a:b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</a:br>
                  <a:r>
                    <a:rPr kumimoji="0" lang="en-US" sz="7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 </a:t>
                  </a: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~ 1 </a:t>
                  </a:r>
                  <a:r>
                    <a:rPr kumimoji="0" lang="en-US" sz="7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AC811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fF</a:t>
                  </a:r>
                  <a:endPara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AC811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1" i="1" u="none" strike="noStrike" kern="1200" cap="none" spc="0" normalizeH="0" baseline="0" noProof="0">
                    <a:ln>
                      <a:noFill/>
                    </a:ln>
                    <a:solidFill>
                      <a:srgbClr val="AC811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Isosceles Triangle 75">
                  <a:extLst>
                    <a:ext uri="{FF2B5EF4-FFF2-40B4-BE49-F238E27FC236}">
                      <a16:creationId xmlns:a16="http://schemas.microsoft.com/office/drawing/2014/main" id="{3DE14424-8522-27C2-7BC7-12C5ECB082B3}"/>
                    </a:ext>
                  </a:extLst>
                </p:cNvPr>
                <p:cNvSpPr/>
                <p:nvPr/>
              </p:nvSpPr>
              <p:spPr>
                <a:xfrm>
                  <a:off x="2406260" y="5216638"/>
                  <a:ext cx="66138" cy="74374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FFCCB88-7161-50A9-CC13-DAE4A997DFAC}"/>
                    </a:ext>
                  </a:extLst>
                </p:cNvPr>
                <p:cNvSpPr/>
                <p:nvPr/>
              </p:nvSpPr>
              <p:spPr>
                <a:xfrm>
                  <a:off x="2235497" y="5019274"/>
                  <a:ext cx="66138" cy="7437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04C351F5-DD13-6CCC-5D22-CFDA554DB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3959" t="4306" r="9594" b="7988"/>
                <a:stretch/>
              </p:blipFill>
              <p:spPr>
                <a:xfrm>
                  <a:off x="2852635" y="4817351"/>
                  <a:ext cx="560193" cy="484665"/>
                </a:xfrm>
                <a:prstGeom prst="rect">
                  <a:avLst/>
                </a:prstGeom>
              </p:spPr>
            </p:pic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4A58CE6-626C-818A-BC53-A6835CC4BB51}"/>
                    </a:ext>
                  </a:extLst>
                </p:cNvPr>
                <p:cNvSpPr/>
                <p:nvPr/>
              </p:nvSpPr>
              <p:spPr>
                <a:xfrm>
                  <a:off x="2539725" y="5567330"/>
                  <a:ext cx="66138" cy="7437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9055BFB-4D87-671D-9A1D-A0B62A565F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6720" y="5291012"/>
                  <a:ext cx="68912" cy="5792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8100B73-11D2-FFD9-A1D4-C3B9E09768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2795" y="5374095"/>
                  <a:ext cx="223477" cy="23683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A4F4379-30FD-B26D-D90B-45BD5C64B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94334" r="24030"/>
              <a:stretch/>
            </p:blipFill>
            <p:spPr>
              <a:xfrm>
                <a:off x="1651009" y="4829915"/>
                <a:ext cx="1782990" cy="186811"/>
              </a:xfrm>
              <a:prstGeom prst="rect">
                <a:avLst/>
              </a:prstGeom>
            </p:spPr>
          </p:pic>
        </p:grp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5E2B8A-C9E6-5424-8E12-61BAB4EB3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32433" y="2471833"/>
              <a:ext cx="1596806" cy="1204417"/>
            </a:xfrm>
            <a:prstGeom prst="rect">
              <a:avLst/>
            </a:prstGeom>
          </p:spPr>
        </p:pic>
        <p:pic>
          <p:nvPicPr>
            <p:cNvPr id="10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093F798-BFB1-9969-2132-58EAC491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7642" y="1491268"/>
              <a:ext cx="1981688" cy="12678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1BB743-D0DF-4D13-DEF1-8D7EECB74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8099"/>
            <a:stretch/>
          </p:blipFill>
          <p:spPr>
            <a:xfrm>
              <a:off x="1364459" y="4281760"/>
              <a:ext cx="2026730" cy="12465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CD2676-BF99-3B34-5407-29EC8019EAB6}"/>
                </a:ext>
              </a:extLst>
            </p:cNvPr>
            <p:cNvSpPr txBox="1"/>
            <p:nvPr/>
          </p:nvSpPr>
          <p:spPr>
            <a:xfrm>
              <a:off x="520026" y="3682790"/>
              <a:ext cx="3702739" cy="5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Terraced Chiplet Cubing</a:t>
              </a:r>
            </a:p>
            <a:p>
              <a:pPr algn="ctr">
                <a:spcBef>
                  <a:spcPts val="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HBM/LPDDR displacement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03E6C24-BAF7-0EAB-AD76-0AACCBFD4517}"/>
                </a:ext>
              </a:extLst>
            </p:cNvPr>
            <p:cNvSpPr/>
            <p:nvPr/>
          </p:nvSpPr>
          <p:spPr>
            <a:xfrm>
              <a:off x="337768" y="3691108"/>
              <a:ext cx="4118756" cy="1813757"/>
            </a:xfrm>
            <a:prstGeom prst="hexagon">
              <a:avLst>
                <a:gd name="adj" fmla="val 27509"/>
                <a:gd name="vf" fmla="val 115470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805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BE523C-0097-8F98-9169-DCED6C6B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F4A23-EA53-0B22-76C4-A45ABE622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efficient 3D DRAM with bandwidth on par or better than HBM at commodity DRAM price.</a:t>
            </a:r>
          </a:p>
          <a:p>
            <a:r>
              <a:rPr lang="en-US" dirty="0"/>
              <a:t>Example: HBM3 vs. M1 Ultra </a:t>
            </a:r>
          </a:p>
        </p:txBody>
      </p:sp>
    </p:spTree>
    <p:extLst>
      <p:ext uri="{BB962C8B-B14F-4D97-AF65-F5344CB8AC3E}">
        <p14:creationId xmlns:p14="http://schemas.microsoft.com/office/powerpoint/2010/main" val="2244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61D9-913D-1317-8738-1A8860D3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Memory Scaling Issues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F722-98DB-DA27-D03F-887E284F4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Quote from Dick Site</a:t>
            </a:r>
          </a:p>
          <a:p>
            <a:r>
              <a:rPr lang="en-US" dirty="0"/>
              <a:t>Latency Scaling </a:t>
            </a:r>
            <a:r>
              <a:rPr lang="en-US" dirty="0">
                <a:sym typeface="Wingdings" pitchFamily="2" charset="2"/>
              </a:rPr>
              <a:t> </a:t>
            </a:r>
          </a:p>
          <a:p>
            <a:pPr lvl="1"/>
            <a:r>
              <a:rPr lang="en-US" dirty="0">
                <a:sym typeface="Wingdings" pitchFamily="2" charset="2"/>
              </a:rPr>
              <a:t>20 years of DDR  </a:t>
            </a:r>
            <a:r>
              <a:rPr lang="en-US" dirty="0" err="1">
                <a:sym typeface="Wingdings" pitchFamily="2" charset="2"/>
              </a:rPr>
              <a:t>Latncy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Intel’s </a:t>
            </a:r>
            <a:r>
              <a:rPr lang="en-US" dirty="0" err="1">
                <a:sym typeface="Wingdings" pitchFamily="2" charset="2"/>
              </a:rPr>
              <a:t>eDRAM</a:t>
            </a:r>
            <a:r>
              <a:rPr lang="en-US" dirty="0">
                <a:sym typeface="Wingdings" pitchFamily="2" charset="2"/>
              </a:rPr>
              <a:t> solution: Smaller Array RC + </a:t>
            </a:r>
            <a:r>
              <a:rPr lang="en-US" dirty="0" err="1">
                <a:sym typeface="Wingdings" pitchFamily="2" charset="2"/>
              </a:rPr>
              <a:t>Powerfull</a:t>
            </a:r>
            <a:r>
              <a:rPr lang="en-US" dirty="0">
                <a:sym typeface="Wingdings" pitchFamily="2" charset="2"/>
              </a:rPr>
              <a:t> WL decoder, SA and Col mux</a:t>
            </a:r>
            <a:endParaRPr lang="en-US" dirty="0"/>
          </a:p>
          <a:p>
            <a:r>
              <a:rPr lang="en-US" dirty="0"/>
              <a:t>Bandwidth Scaling</a:t>
            </a:r>
          </a:p>
          <a:p>
            <a:pPr lvl="1"/>
            <a:r>
              <a:rPr lang="en-US" dirty="0"/>
              <a:t>DDR to HBM</a:t>
            </a:r>
          </a:p>
          <a:p>
            <a:r>
              <a:rPr lang="en-US" dirty="0"/>
              <a:t>HBM issues</a:t>
            </a:r>
          </a:p>
          <a:p>
            <a:pPr lvl="1"/>
            <a:r>
              <a:rPr lang="en-US" dirty="0"/>
              <a:t>Cost: density, </a:t>
            </a:r>
            <a:r>
              <a:rPr lang="en-US" dirty="0" err="1"/>
              <a:t>Foveros</a:t>
            </a:r>
            <a:endParaRPr lang="en-US" dirty="0"/>
          </a:p>
          <a:p>
            <a:pPr lvl="1"/>
            <a:r>
              <a:rPr lang="en-US" dirty="0"/>
              <a:t>Thermal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49B41-DFBB-EA01-DCC1-202276989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6066" cy="2720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3A52C1-681A-A4D8-15B3-3178F83FB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66" y="59459"/>
            <a:ext cx="4267882" cy="2755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FD106-44B0-27D0-C0D8-6B5E5F6F1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67" y="2874082"/>
            <a:ext cx="4267882" cy="284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6DD5A-3C0F-0E44-8BCD-CCAFA041E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324" y="59459"/>
            <a:ext cx="2980033" cy="17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163</Words>
  <Application>Microsoft Macintosh PowerPoint</Application>
  <PresentationFormat>Widescreen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Holistic Technology Exploration in IDM2.0</vt:lpstr>
      <vt:lpstr>Value Prop</vt:lpstr>
      <vt:lpstr>Main Memory Scaling Issues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lastModifiedBy>Kau, Derchang</cp:lastModifiedBy>
  <cp:revision>1</cp:revision>
  <dcterms:created xsi:type="dcterms:W3CDTF">2023-06-07T08:41:04Z</dcterms:created>
  <dcterms:modified xsi:type="dcterms:W3CDTF">2023-06-08T07:39:38Z</dcterms:modified>
</cp:coreProperties>
</file>